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64" r:id="rId3"/>
    <p:sldId id="265" r:id="rId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D1457"/>
    <a:srgbClr val="0B8043"/>
    <a:srgbClr val="F4511E"/>
    <a:srgbClr val="E4C4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59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10/27/2022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10/27/2022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10/27/2022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10/27/2022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10/27/2022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10/27/2022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10/27/2022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10/27/2022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10/27/2022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51" r:id="rId3"/>
    <p:sldLayoutId id="2147483666" r:id="rId4"/>
    <p:sldLayoutId id="2147483653" r:id="rId5"/>
    <p:sldLayoutId id="2147483654" r:id="rId6"/>
    <p:sldLayoutId id="2147483655" r:id="rId7"/>
    <p:sldLayoutId id="2147483667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7.png"/><Relationship Id="rId3" Type="http://schemas.openxmlformats.org/officeDocument/2006/relationships/image" Target="../media/image8.jpeg"/><Relationship Id="rId7" Type="http://schemas.openxmlformats.org/officeDocument/2006/relationships/image" Target="../media/image12.png"/><Relationship Id="rId12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EF6DA9-747A-5828-C785-4518111A6D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7970" y="0"/>
            <a:ext cx="8394109" cy="798678"/>
          </a:xfrm>
        </p:spPr>
        <p:txBody>
          <a:bodyPr/>
          <a:lstStyle/>
          <a:p>
            <a:r>
              <a:rPr lang="en-US" dirty="0"/>
              <a:t>TPC Completion Schedule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B5D1D7-739F-988E-C575-CA3378326D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37449" y="6414471"/>
            <a:ext cx="2754551" cy="443529"/>
          </a:xfrm>
        </p:spPr>
        <p:txBody>
          <a:bodyPr/>
          <a:lstStyle/>
          <a:p>
            <a:r>
              <a:rPr lang="en-US" dirty="0"/>
              <a:t>TK Hemmick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1AD8B90-84DB-4943-9812-8ADD3D67314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727" t="3879" r="1036"/>
          <a:stretch/>
        </p:blipFill>
        <p:spPr>
          <a:xfrm>
            <a:off x="8611457" y="658438"/>
            <a:ext cx="3434980" cy="172318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C06CE85-319D-10C6-7C34-BEEEC147F6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71014" y="2381627"/>
            <a:ext cx="3315865" cy="248622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9E06647-4E29-6689-190E-5E814DD58C7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9681" t="24043"/>
          <a:stretch/>
        </p:blipFill>
        <p:spPr>
          <a:xfrm>
            <a:off x="319176" y="798678"/>
            <a:ext cx="3804249" cy="3281738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043A8B6D-351B-814A-77DD-BAF8D4AC9E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88" r="3482" b="4810"/>
          <a:stretch/>
        </p:blipFill>
        <p:spPr bwMode="auto">
          <a:xfrm>
            <a:off x="8215397" y="4952095"/>
            <a:ext cx="3901149" cy="1803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216A21B-2F85-B736-A273-CB8CB76E631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3039" r="24725"/>
          <a:stretch/>
        </p:blipFill>
        <p:spPr>
          <a:xfrm>
            <a:off x="4512355" y="798678"/>
            <a:ext cx="3703042" cy="3281738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AE0ABF8D-0CE5-B1E0-01C7-A6D3EB12AD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13" b="22012"/>
          <a:stretch/>
        </p:blipFill>
        <p:spPr bwMode="auto">
          <a:xfrm>
            <a:off x="1071584" y="4147743"/>
            <a:ext cx="5810040" cy="2608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13975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73D40B-F845-D41A-E768-566A3AE186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596668" cy="646981"/>
          </a:xfrm>
        </p:spPr>
        <p:txBody>
          <a:bodyPr/>
          <a:lstStyle/>
          <a:p>
            <a:r>
              <a:rPr lang="en-US" dirty="0"/>
              <a:t>TPC Non-Electrical Services (Done)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3DE5989B-8E18-35C6-4B25-15F638537A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35"/>
          <a:stretch/>
        </p:blipFill>
        <p:spPr bwMode="auto">
          <a:xfrm>
            <a:off x="4820577" y="646981"/>
            <a:ext cx="3260196" cy="2881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E3EE756-E425-5AE3-D1AB-53A0390545BC}"/>
              </a:ext>
            </a:extLst>
          </p:cNvPr>
          <p:cNvSpPr txBox="1"/>
          <p:nvPr/>
        </p:nvSpPr>
        <p:spPr>
          <a:xfrm>
            <a:off x="5949353" y="3059668"/>
            <a:ext cx="2020105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Where we left off</a:t>
            </a:r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771BDA4D-27E2-FA89-CE37-818E2E0521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0305" y="646981"/>
            <a:ext cx="3841632" cy="2881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767F9B49-98FF-FBB4-35C9-016163D06F71}"/>
              </a:ext>
            </a:extLst>
          </p:cNvPr>
          <p:cNvSpPr txBox="1"/>
          <p:nvPr/>
        </p:nvSpPr>
        <p:spPr>
          <a:xfrm>
            <a:off x="8471410" y="3218216"/>
            <a:ext cx="3398687" cy="253916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050" dirty="0">
                <a:solidFill>
                  <a:prstClr val="black"/>
                </a:solidFill>
                <a:latin typeface="Calibri" pitchFamily="34" charset="0"/>
                <a:ea typeface="MS PGothic" pitchFamily="34" charset="-128"/>
              </a:rPr>
              <a:t>Cooling fully installed and leak free (wide hoses temporary)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6CE432A1-7E65-78AC-BD05-115D0F2BAA0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7898"/>
          <a:stretch/>
        </p:blipFill>
        <p:spPr>
          <a:xfrm>
            <a:off x="10417464" y="3797225"/>
            <a:ext cx="1524000" cy="93843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B245DBE-093A-7676-A38B-6602651E487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5353" r="17980" b="33333"/>
          <a:stretch/>
        </p:blipFill>
        <p:spPr>
          <a:xfrm>
            <a:off x="10480118" y="5620056"/>
            <a:ext cx="1295400" cy="114299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821B44DF-D0A8-BB8A-09B6-D4BFD2B3F8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31764" y="4692081"/>
            <a:ext cx="1295400" cy="97155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6178C719-A163-EE94-4547-037CCD953BD6}"/>
              </a:ext>
            </a:extLst>
          </p:cNvPr>
          <p:cNvSpPr txBox="1"/>
          <p:nvPr/>
        </p:nvSpPr>
        <p:spPr>
          <a:xfrm>
            <a:off x="10778574" y="4389458"/>
            <a:ext cx="830677" cy="253916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050" dirty="0"/>
              <a:t>Wide Tubes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30FC9F7-D149-4A03-73D1-27611FA7651E}"/>
              </a:ext>
            </a:extLst>
          </p:cNvPr>
          <p:cNvSpPr txBox="1"/>
          <p:nvPr/>
        </p:nvSpPr>
        <p:spPr>
          <a:xfrm>
            <a:off x="10651565" y="6479430"/>
            <a:ext cx="952505" cy="253916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050" dirty="0"/>
              <a:t>Narrow Tubes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8C17840-773C-9302-82F2-F56578CD9514}"/>
              </a:ext>
            </a:extLst>
          </p:cNvPr>
          <p:cNvSpPr txBox="1"/>
          <p:nvPr/>
        </p:nvSpPr>
        <p:spPr>
          <a:xfrm>
            <a:off x="10778574" y="5376595"/>
            <a:ext cx="732893" cy="253916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050" dirty="0"/>
              <a:t>Laser Port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4A7EB12B-6948-7CCA-0AEC-4B8D23EBB17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416" y="3815106"/>
            <a:ext cx="3922969" cy="294143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7CABB38F-16A0-EA18-365B-3CB819E33A0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89204" y="3815106"/>
            <a:ext cx="2206868" cy="294143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F9F81873-3751-D58E-6C73-6AE72012CC47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939" t="23648" r="16413" b="24905"/>
          <a:stretch/>
        </p:blipFill>
        <p:spPr>
          <a:xfrm>
            <a:off x="6381198" y="3815106"/>
            <a:ext cx="1846222" cy="1550524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DC9EB85F-D4F9-AC99-95FD-AE00B03C097C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26792" r="36638" b="20629"/>
          <a:stretch/>
        </p:blipFill>
        <p:spPr>
          <a:xfrm>
            <a:off x="6391766" y="5392589"/>
            <a:ext cx="1233207" cy="1363952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97053556-F52B-14BD-0A4F-F6D203F22333}"/>
              </a:ext>
            </a:extLst>
          </p:cNvPr>
          <p:cNvSpPr txBox="1"/>
          <p:nvPr/>
        </p:nvSpPr>
        <p:spPr>
          <a:xfrm>
            <a:off x="1011791" y="6361342"/>
            <a:ext cx="2938881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Gas Fittings in Clean Room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7E4DA15-A1FF-6BDA-7C54-60B90BC7DC49}"/>
              </a:ext>
            </a:extLst>
          </p:cNvPr>
          <p:cNvSpPr txBox="1"/>
          <p:nvPr/>
        </p:nvSpPr>
        <p:spPr>
          <a:xfrm>
            <a:off x="5192638" y="6361342"/>
            <a:ext cx="1079143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Close Up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9916D48-F183-A93C-5024-F0E770ED6461}"/>
              </a:ext>
            </a:extLst>
          </p:cNvPr>
          <p:cNvSpPr txBox="1"/>
          <p:nvPr/>
        </p:nvSpPr>
        <p:spPr>
          <a:xfrm>
            <a:off x="6517298" y="5227130"/>
            <a:ext cx="925253" cy="276999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Leak Down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0AB4A011-5437-E519-96EA-2AE84D28F9E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932288" y="3862424"/>
            <a:ext cx="1957402" cy="428628"/>
          </a:xfrm>
          <a:prstGeom prst="rect">
            <a:avLst/>
          </a:prstGeom>
          <a:ln w="38100">
            <a:solidFill>
              <a:srgbClr val="7030A0"/>
            </a:solidFill>
          </a:ln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BB3F7FB6-69EB-07E3-667E-7364EA898F98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t="3039" r="24725"/>
          <a:stretch/>
        </p:blipFill>
        <p:spPr>
          <a:xfrm>
            <a:off x="271894" y="646981"/>
            <a:ext cx="3506479" cy="3107538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5B5032B9-6173-5798-B04B-C09E6C171970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16886" t="24780" r="42042" b="19741"/>
          <a:stretch/>
        </p:blipFill>
        <p:spPr>
          <a:xfrm>
            <a:off x="8383059" y="3815106"/>
            <a:ext cx="1637429" cy="2947949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4682C290-F74F-68B1-EE48-AB60024998DB}"/>
              </a:ext>
            </a:extLst>
          </p:cNvPr>
          <p:cNvSpPr txBox="1"/>
          <p:nvPr/>
        </p:nvSpPr>
        <p:spPr>
          <a:xfrm>
            <a:off x="8586862" y="6407508"/>
            <a:ext cx="1229825" cy="276999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Gas Flows 24/7</a:t>
            </a: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48D91222-8EA4-107C-E92F-BC3736B6A35F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12872" t="29182" r="59877"/>
          <a:stretch/>
        </p:blipFill>
        <p:spPr>
          <a:xfrm>
            <a:off x="7637989" y="5392589"/>
            <a:ext cx="695127" cy="1354427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AF01F464-FB6D-8E4B-22F5-29A7C571CD28}"/>
              </a:ext>
            </a:extLst>
          </p:cNvPr>
          <p:cNvSpPr txBox="1"/>
          <p:nvPr/>
        </p:nvSpPr>
        <p:spPr>
          <a:xfrm>
            <a:off x="7683255" y="6354814"/>
            <a:ext cx="641521" cy="276999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200" dirty="0" err="1"/>
              <a:t>Ar</a:t>
            </a:r>
            <a:r>
              <a:rPr lang="en-US" sz="1200" dirty="0"/>
              <a:t>/CF</a:t>
            </a:r>
            <a:r>
              <a:rPr lang="en-US" sz="1200" baseline="-25000" dirty="0"/>
              <a:t>4</a:t>
            </a:r>
            <a:endParaRPr lang="en-US" sz="1200" dirty="0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43E6ECE7-0EB2-A47A-8474-B833FE4C40D1}"/>
              </a:ext>
            </a:extLst>
          </p:cNvPr>
          <p:cNvSpPr/>
          <p:nvPr/>
        </p:nvSpPr>
        <p:spPr>
          <a:xfrm>
            <a:off x="10286" y="3763350"/>
            <a:ext cx="10091248" cy="3042894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9C0C7159-9CB4-2B72-D7DB-74471F5DC867}"/>
              </a:ext>
            </a:extLst>
          </p:cNvPr>
          <p:cNvSpPr/>
          <p:nvPr/>
        </p:nvSpPr>
        <p:spPr>
          <a:xfrm>
            <a:off x="4692770" y="546529"/>
            <a:ext cx="7429742" cy="3042894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E97B39E7-3FEB-A451-4031-63BD0853AA27}"/>
              </a:ext>
            </a:extLst>
          </p:cNvPr>
          <p:cNvSpPr/>
          <p:nvPr/>
        </p:nvSpPr>
        <p:spPr>
          <a:xfrm>
            <a:off x="10314407" y="3589423"/>
            <a:ext cx="1795034" cy="3207990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29025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65E584-E1AF-7A39-2342-E2CEC20534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4320"/>
            <a:ext cx="8596668" cy="589472"/>
          </a:xfrm>
        </p:spPr>
        <p:txBody>
          <a:bodyPr>
            <a:normAutofit fontScale="90000"/>
          </a:bodyPr>
          <a:lstStyle/>
          <a:p>
            <a:r>
              <a:rPr lang="en-US" dirty="0"/>
              <a:t>TPC Electrical Services</a:t>
            </a:r>
          </a:p>
        </p:txBody>
      </p:sp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9BA95366-B5FA-527D-81D9-01BB9F9F0D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96062" y="3595221"/>
            <a:ext cx="4045511" cy="1734050"/>
          </a:xfrm>
          <a:solidFill>
            <a:schemeClr val="bg1"/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sz="1600" dirty="0"/>
              <a:t>HV cards:</a:t>
            </a:r>
          </a:p>
          <a:p>
            <a:pPr lvl="1"/>
            <a:r>
              <a:rPr lang="en-US" sz="1400" dirty="0"/>
              <a:t>75% = “chain”, 25% = “mirror”</a:t>
            </a:r>
          </a:p>
          <a:p>
            <a:pPr lvl="1"/>
            <a:r>
              <a:rPr lang="en-US" sz="1400" dirty="0"/>
              <a:t>Mirror on hand, chain promised 10/21.</a:t>
            </a:r>
          </a:p>
          <a:p>
            <a:pPr lvl="1"/>
            <a:r>
              <a:rPr lang="en-US" sz="1400" dirty="0"/>
              <a:t>Company claims COVID delay.</a:t>
            </a:r>
          </a:p>
          <a:p>
            <a:pPr lvl="1"/>
            <a:r>
              <a:rPr lang="en-US" sz="1400" dirty="0"/>
              <a:t>Maybe Friday, but not promised.</a:t>
            </a:r>
            <a:endParaRPr lang="en-US" dirty="0"/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93E995E3-9C88-7ADF-F9EA-E53439584D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3242" y="85289"/>
            <a:ext cx="2508557" cy="3343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99057A6-3529-0D6A-0FBC-0526D7093EB7}"/>
              </a:ext>
            </a:extLst>
          </p:cNvPr>
          <p:cNvSpPr txBox="1"/>
          <p:nvPr/>
        </p:nvSpPr>
        <p:spPr>
          <a:xfrm>
            <a:off x="5726100" y="2991464"/>
            <a:ext cx="1644104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DC Low Voltage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89DD3B4-4AD3-63D1-94D7-75A73BA02B7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039" r="24725"/>
          <a:stretch/>
        </p:blipFill>
        <p:spPr>
          <a:xfrm>
            <a:off x="271894" y="646981"/>
            <a:ext cx="3506479" cy="310753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A5897A0-28E4-1EAF-A429-FCC95AD618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3594" y="3797516"/>
            <a:ext cx="2221802" cy="166590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59D3505-D9B2-AD42-5F1F-0862EB81E7DA}"/>
              </a:ext>
            </a:extLst>
          </p:cNvPr>
          <p:cNvSpPr txBox="1"/>
          <p:nvPr/>
        </p:nvSpPr>
        <p:spPr>
          <a:xfrm>
            <a:off x="271894" y="3865634"/>
            <a:ext cx="1377300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err="1"/>
              <a:t>MirrorCards</a:t>
            </a:r>
            <a:endParaRPr lang="en-US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1E279930-6946-D25D-F872-75BDC51480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60046" y="85289"/>
            <a:ext cx="4382981" cy="3416429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D6899ED4-36C3-EC58-C262-3FE776E4D04F}"/>
              </a:ext>
            </a:extLst>
          </p:cNvPr>
          <p:cNvSpPr txBox="1"/>
          <p:nvPr/>
        </p:nvSpPr>
        <p:spPr>
          <a:xfrm>
            <a:off x="8209691" y="1608837"/>
            <a:ext cx="3323988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Pedestals Read (SBU…not BNL)</a:t>
            </a:r>
          </a:p>
        </p:txBody>
      </p:sp>
      <p:sp>
        <p:nvSpPr>
          <p:cNvPr id="22" name="Content Placeholder 20">
            <a:extLst>
              <a:ext uri="{FF2B5EF4-FFF2-40B4-BE49-F238E27FC236}">
                <a16:creationId xmlns:a16="http://schemas.microsoft.com/office/drawing/2014/main" id="{80A70197-9D91-BE4E-A4C1-10138DE2712D}"/>
              </a:ext>
            </a:extLst>
          </p:cNvPr>
          <p:cNvSpPr txBox="1">
            <a:spLocks/>
          </p:cNvSpPr>
          <p:nvPr/>
        </p:nvSpPr>
        <p:spPr>
          <a:xfrm>
            <a:off x="8704847" y="3614186"/>
            <a:ext cx="3402582" cy="148918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FEE cards:</a:t>
            </a:r>
          </a:p>
          <a:p>
            <a:pPr lvl="1"/>
            <a:r>
              <a:rPr lang="en-US" dirty="0"/>
              <a:t>All cards exist</a:t>
            </a:r>
          </a:p>
          <a:p>
            <a:pPr lvl="1"/>
            <a:r>
              <a:rPr lang="en-US" dirty="0"/>
              <a:t>require burn-in, </a:t>
            </a:r>
            <a:br>
              <a:rPr lang="en-US" dirty="0"/>
            </a:br>
            <a:r>
              <a:rPr lang="en-US" dirty="0"/>
              <a:t>test, FPGA</a:t>
            </a:r>
          </a:p>
          <a:p>
            <a:pPr lvl="1"/>
            <a:r>
              <a:rPr lang="en-US" dirty="0"/>
              <a:t>50% done.</a:t>
            </a:r>
          </a:p>
        </p:txBody>
      </p:sp>
      <p:sp>
        <p:nvSpPr>
          <p:cNvPr id="23" name="Content Placeholder 20">
            <a:extLst>
              <a:ext uri="{FF2B5EF4-FFF2-40B4-BE49-F238E27FC236}">
                <a16:creationId xmlns:a16="http://schemas.microsoft.com/office/drawing/2014/main" id="{7C2C467D-AF0F-5C9E-EE01-98103DC60CCF}"/>
              </a:ext>
            </a:extLst>
          </p:cNvPr>
          <p:cNvSpPr txBox="1">
            <a:spLocks/>
          </p:cNvSpPr>
          <p:nvPr/>
        </p:nvSpPr>
        <p:spPr>
          <a:xfrm>
            <a:off x="6156075" y="5493140"/>
            <a:ext cx="5377604" cy="1150987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Tension between goals:</a:t>
            </a:r>
          </a:p>
          <a:p>
            <a:pPr lvl="1"/>
            <a:r>
              <a:rPr lang="en-US" dirty="0"/>
              <a:t>Can do “live channels” test before HV cards.</a:t>
            </a:r>
          </a:p>
          <a:p>
            <a:pPr lvl="1"/>
            <a:r>
              <a:rPr lang="en-US" dirty="0"/>
              <a:t> Would require disassembly of FEE when HV arrives.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B87A84BE-8558-72B2-BE36-04D108681F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93696" y="3846370"/>
            <a:ext cx="1959586" cy="1321275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7AE85EF8-A70F-45EB-6B30-5C0769432654}"/>
              </a:ext>
            </a:extLst>
          </p:cNvPr>
          <p:cNvSpPr txBox="1"/>
          <p:nvPr/>
        </p:nvSpPr>
        <p:spPr>
          <a:xfrm>
            <a:off x="2761114" y="5167645"/>
            <a:ext cx="1424749" cy="30777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Mini TPC Tracks</a:t>
            </a:r>
          </a:p>
        </p:txBody>
      </p:sp>
      <p:sp>
        <p:nvSpPr>
          <p:cNvPr id="26" name="Content Placeholder 20">
            <a:extLst>
              <a:ext uri="{FF2B5EF4-FFF2-40B4-BE49-F238E27FC236}">
                <a16:creationId xmlns:a16="http://schemas.microsoft.com/office/drawing/2014/main" id="{4EDEBAB6-5E6F-35F5-FAB7-6B2FD813322E}"/>
              </a:ext>
            </a:extLst>
          </p:cNvPr>
          <p:cNvSpPr txBox="1">
            <a:spLocks/>
          </p:cNvSpPr>
          <p:nvPr/>
        </p:nvSpPr>
        <p:spPr>
          <a:xfrm>
            <a:off x="459766" y="5584961"/>
            <a:ext cx="4396906" cy="1150987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Mitigation (enhanced readiness):</a:t>
            </a:r>
          </a:p>
          <a:p>
            <a:pPr lvl="1"/>
            <a:r>
              <a:rPr lang="en-US" dirty="0"/>
              <a:t>MIP &amp; Laser tracks in </a:t>
            </a:r>
            <a:r>
              <a:rPr lang="en-US" dirty="0" err="1"/>
              <a:t>MiniTPC</a:t>
            </a:r>
            <a:r>
              <a:rPr lang="en-US" dirty="0"/>
              <a:t> at BNL</a:t>
            </a:r>
          </a:p>
          <a:p>
            <a:pPr lvl="1"/>
            <a:r>
              <a:rPr lang="en-US" dirty="0"/>
              <a:t>Pedestals at SBU</a:t>
            </a:r>
          </a:p>
        </p:txBody>
      </p:sp>
    </p:spTree>
    <p:extLst>
      <p:ext uri="{BB962C8B-B14F-4D97-AF65-F5344CB8AC3E}">
        <p14:creationId xmlns:p14="http://schemas.microsoft.com/office/powerpoint/2010/main" val="1990733942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445</TotalTime>
  <Words>158</Words>
  <Application>Microsoft Office PowerPoint</Application>
  <PresentationFormat>Widescreen</PresentationFormat>
  <Paragraphs>33</Paragraphs>
  <Slides>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8" baseType="lpstr">
      <vt:lpstr>Arial</vt:lpstr>
      <vt:lpstr>Calibri</vt:lpstr>
      <vt:lpstr>Trebuchet MS</vt:lpstr>
      <vt:lpstr>Wingdings 3</vt:lpstr>
      <vt:lpstr>Facet</vt:lpstr>
      <vt:lpstr>TPC Completion Schedule</vt:lpstr>
      <vt:lpstr>TPC Non-Electrical Services (Done)</vt:lpstr>
      <vt:lpstr>TPC Electrical Services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TPC Completion Schedule</dc:title>
  <dc:creator>Thomas Hemmick</dc:creator>
  <cp:lastModifiedBy>Thomas Hemmick</cp:lastModifiedBy>
  <cp:revision>12</cp:revision>
  <dcterms:created xsi:type="dcterms:W3CDTF">2022-06-23T12:03:07Z</dcterms:created>
  <dcterms:modified xsi:type="dcterms:W3CDTF">2022-10-27T13:19:47Z</dcterms:modified>
</cp:coreProperties>
</file>