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3.jpeg" ContentType="image/jpeg"/>
  <Override PartName="/ppt/media/image2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27720" y="15480"/>
            <a:ext cx="8699400" cy="289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27720" y="15480"/>
            <a:ext cx="8699400" cy="289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https://www.sphenix.bnl.gov/web/system/files/u7/sphenix-logo-white-bg.png"/>
          <p:cNvPicPr/>
          <p:nvPr/>
        </p:nvPicPr>
        <p:blipFill>
          <a:blip r:embed="rId2"/>
          <a:stretch/>
        </p:blipFill>
        <p:spPr>
          <a:xfrm>
            <a:off x="8859960" y="40680"/>
            <a:ext cx="1181880" cy="58680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0" y="0"/>
            <a:ext cx="10078920" cy="659520"/>
          </a:xfrm>
          <a:prstGeom prst="rect">
            <a:avLst/>
          </a:prstGeom>
          <a:solidFill>
            <a:srgbClr val="2089d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Date Placeholder 2"/>
          <p:cNvSpPr/>
          <p:nvPr/>
        </p:nvSpPr>
        <p:spPr>
          <a:xfrm>
            <a:off x="360" y="5449680"/>
            <a:ext cx="2350800" cy="18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Oct 27, 2022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1" name="Slide Number Placeholder 3"/>
          <p:cNvSpPr/>
          <p:nvPr/>
        </p:nvSpPr>
        <p:spPr>
          <a:xfrm>
            <a:off x="8725320" y="5393160"/>
            <a:ext cx="1425600" cy="3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03D425D9-4DFC-4028-88B7-AD4CF7434E15}" type="slidenum">
              <a:rPr b="0" lang="en-US" sz="1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42" name="Footer Placeholder 4_0"/>
          <p:cNvSpPr/>
          <p:nvPr/>
        </p:nvSpPr>
        <p:spPr>
          <a:xfrm>
            <a:off x="3218040" y="5430240"/>
            <a:ext cx="3642840" cy="2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PMG monthly meeting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8900640" y="0"/>
            <a:ext cx="1178280" cy="66240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65880" y="734760"/>
            <a:ext cx="8147160" cy="197244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Arial"/>
                <a:ea typeface="Helvetica Neue"/>
              </a:rPr>
              <a:t>TPOT Status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83" name="Subtitle 2_1"/>
          <p:cNvSpPr/>
          <p:nvPr/>
        </p:nvSpPr>
        <p:spPr>
          <a:xfrm>
            <a:off x="1261080" y="3127680"/>
            <a:ext cx="7558560" cy="84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Hugo Pereira Da Costa (LANL),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for the TPOT team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PMG meeting, October 27, 2022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7720" y="27360"/>
            <a:ext cx="8699400" cy="60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970" spc="-1" strike="noStrike">
                <a:solidFill>
                  <a:srgbClr val="ffffff"/>
                </a:solidFill>
                <a:latin typeface="Arial"/>
              </a:rPr>
              <a:t>Updates since PMG 2022/09/22</a:t>
            </a:r>
            <a:endParaRPr b="0" lang="en-US" sz="3970" spc="-1" strike="noStrike"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19440" y="694440"/>
            <a:ext cx="9997920" cy="49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Micromegas detectors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all modules tested at SBU. 8 Fully functional modules identified for assembly on TPOT structure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for the remaining two modules: one has 1 problematic HV channel (trips). The second is missing metrology. Are kept as “spare” in case something happen before TPOT installation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Mechanics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a933"/>
                </a:solidFill>
                <a:latin typeface="Arial"/>
                <a:ea typeface="DejaVu Sans"/>
              </a:rPr>
              <a:t>TPOT support structure has been fully assembled at BNL, on transportation cart. 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a933"/>
                </a:solidFill>
                <a:latin typeface="Arial"/>
                <a:ea typeface="DejaVu Sans"/>
              </a:rPr>
              <a:t>Detector installation on support structure and cabling completed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Pre-installation system tests nearly completed. Until end November</a:t>
            </a:r>
            <a:endParaRPr b="0" lang="en-US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3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Noto Sans CJK SC"/>
              </a:rPr>
              <a:t>TPOT installation mechanics: all parts ordered. Some received, need machining at BNL shop.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7720" y="27360"/>
            <a:ext cx="8699400" cy="60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970" spc="-1" strike="noStrike">
                <a:solidFill>
                  <a:srgbClr val="ffffff"/>
                </a:solidFill>
                <a:latin typeface="Arial"/>
              </a:rPr>
              <a:t>High level milestones and risk</a:t>
            </a:r>
            <a:endParaRPr b="0" lang="en-US" sz="3970" spc="-1" strike="noStrike">
              <a:latin typeface="Arial"/>
            </a:endParaRPr>
          </a:p>
        </p:txBody>
      </p:sp>
      <p:graphicFrame>
        <p:nvGraphicFramePr>
          <p:cNvPr id="87" name="Table 1"/>
          <p:cNvGraphicFramePr/>
          <p:nvPr/>
        </p:nvGraphicFramePr>
        <p:xfrm>
          <a:off x="12600" y="703080"/>
          <a:ext cx="10049760" cy="4270320"/>
        </p:xfrm>
        <a:graphic>
          <a:graphicData uri="http://schemas.openxmlformats.org/drawingml/2006/table">
            <a:tbl>
              <a:tblPr/>
              <a:tblGrid>
                <a:gridCol w="4503960"/>
                <a:gridCol w="1857240"/>
                <a:gridCol w="2823840"/>
                <a:gridCol w="865080"/>
              </a:tblGrid>
              <a:tr h="290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Milestone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date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Status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risk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  <a:tr h="264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Number of TPOT modules produced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Today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noFill/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done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a933"/>
                    </a:solidFill>
                  </a:tcPr>
                </a:tc>
              </a:tr>
              <a:tr h="6058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FEA analysis finished and reviewed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18/05/22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FDR happened. more FEA analyses requested. Agreed with TC to move forward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done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a933"/>
                    </a:solidFill>
                  </a:tcPr>
                </a:tc>
              </a:tr>
              <a:tr h="2660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First batch of 5 TPOT Modules assembled &amp; tested (Saclay)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07/06/22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 modules assembled, test ongoing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noFill/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done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a933"/>
                    </a:solidFill>
                  </a:tcPr>
                </a:tc>
              </a:tr>
              <a:tr h="2660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FEE to detector fabricated and tested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>
                      <a:noFill/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07/23/22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>
                      <a:noFill/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cables/boards received on 6/21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noFill/>
                    </a:lnR>
                    <a:lnT>
                      <a:noFill/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done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a933"/>
                    </a:solidFill>
                  </a:tcPr>
                </a:tc>
              </a:tr>
              <a:tr h="264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HV system tested 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06/16/22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happened on Week 21 (May 23)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noFill/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done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noFill/>
                    </a:lnB>
                    <a:solidFill>
                      <a:srgbClr val="00a933"/>
                    </a:solidFill>
                  </a:tcPr>
                </a:tc>
              </a:tr>
              <a:tr h="2660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Second batch of 5 TPOT modules assembled &amp; tested (Saclay) 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Noto Sans CJK SC"/>
                        </a:rPr>
                        <a:t>07/22/22 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noFill/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done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a933"/>
                    </a:solidFill>
                  </a:tcPr>
                </a:tc>
              </a:tr>
              <a:tr h="435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Characterization of all TPOT modules at SBU 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OpenSymbol"/>
                        </a:rPr>
                        <a:t>09/09/22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80% done. Two more modules to test, and 5 channels to recover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noFill/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done</a:t>
                      </a:r>
                      <a:endParaRPr b="0" lang="en-US" sz="1200" spc="-1" strike="noStrike"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a933"/>
                    </a:solidFill>
                  </a:tcPr>
                </a:tc>
              </a:tr>
              <a:tr h="2660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Gas system designed, ES&amp;H reviewed and tested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>
                      <a:noFill/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Noto Sans CJK SC"/>
                        </a:rPr>
                        <a:t>07/07/22 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OpenSymbol"/>
                          <a:ea typeface="OpenSymbol"/>
                        </a:rPr>
                        <a:t> ?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>
                      <a:noFill/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designed and ESRC reviewed on 6/21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noFill/>
                    </a:lnR>
                    <a:lnT>
                      <a:noFill/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low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16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TPOT mechanical support assembled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OpenSymbol"/>
                        </a:rPr>
                        <a:t>09/16/22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delayed due to last minute modifications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noFill/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done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a933"/>
                    </a:solidFill>
                  </a:tcPr>
                </a:tc>
              </a:tr>
              <a:tr h="603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installation of modules on support structures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OpenSymbol"/>
                        </a:rPr>
                        <a:t>09/23/22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First 5 modules will be assembled this week. Remaining modules the next, pending validation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720">
                      <a:solidFill>
                        <a:srgbClr val="000000"/>
                      </a:solidFill>
                    </a:lnL>
                    <a:lnR w="720">
                      <a:noFill/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done</a:t>
                      </a:r>
                      <a:endParaRPr b="0" lang="en-US" sz="1200" spc="-1" strike="noStrike"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a933"/>
                    </a:solidFill>
                  </a:tcPr>
                </a:tc>
              </a:tr>
              <a:tr h="263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End of TPOT assembly 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10/21/22  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1440" marR="91440">
                    <a:lnL w="720">
                      <a:solidFill>
                        <a:srgbClr val="000000"/>
                      </a:solidFill>
                    </a:lnL>
                    <a:lnR w="720">
                      <a:noFill/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done</a:t>
                      </a:r>
                      <a:endParaRPr b="0" lang="en-US" sz="1200" spc="-1" strike="noStrike"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00a933"/>
                    </a:solidFill>
                  </a:tcPr>
                </a:tc>
              </a:tr>
              <a:tr h="262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Installation of TPOT in sPHENIX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December 5 2022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also depends on sPHENIX schedule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720">
                      <a:solidFill>
                        <a:srgbClr val="000000"/>
                      </a:solidFill>
                    </a:lnL>
                    <a:lnR w="720">
                      <a:noFill/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moderate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bf0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Schedule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89" name=""/>
          <p:cNvGraphicFramePr/>
          <p:nvPr/>
        </p:nvGraphicFramePr>
        <p:xfrm>
          <a:off x="184320" y="1236240"/>
          <a:ext cx="9641160" cy="1951920"/>
        </p:xfrm>
        <a:graphic>
          <a:graphicData uri="http://schemas.openxmlformats.org/drawingml/2006/table">
            <a:tbl>
              <a:tblPr/>
              <a:tblGrid>
                <a:gridCol w="2386440"/>
                <a:gridCol w="2145960"/>
                <a:gridCol w="1748520"/>
                <a:gridCol w="3360600"/>
              </a:tblGrid>
              <a:tr h="2160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US" sz="1400" spc="-1" strike="noStrike">
                          <a:latin typeface="Arial"/>
                        </a:rPr>
                        <a:t>October 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7edd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US" sz="1400" spc="-1" strike="noStrike">
                          <a:latin typeface="Arial"/>
                        </a:rPr>
                        <a:t>November 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7edd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US" sz="1400" spc="-1" strike="noStrike">
                          <a:latin typeface="Arial"/>
                        </a:rPr>
                        <a:t>December 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7edd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US" sz="1400" spc="-1" strike="noStrike">
                          <a:latin typeface="Arial"/>
                        </a:rPr>
                        <a:t>January, </a:t>
                      </a:r>
                      <a:r>
                        <a:rPr b="0" lang="en-US" sz="1400" spc="-1" strike="noStrike">
                          <a:latin typeface="Arial"/>
                        </a:rPr>
                        <a:t>February 2023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7eddff"/>
                    </a:solidFill>
                  </a:tcPr>
                </a:tc>
              </a:tr>
              <a:tr h="720000">
                <a:tc>
                  <a:txBody>
                    <a:bodyPr lIns="90000" rIns="90000" tIns="46800" bIns="46800" anchor="t">
                      <a:noAutofit/>
                    </a:bodyPr>
                    <a:p>
                      <a:pPr marL="216000" indent="-216000">
                        <a:spcAft>
                          <a:spcPts val="72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US" sz="1400" spc="-1" strike="sngStrike">
                          <a:latin typeface="Arial"/>
                        </a:rPr>
                        <a:t>cable mapping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16000" indent="-216000">
                        <a:spcAft>
                          <a:spcPts val="72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US" sz="1400" spc="-1" strike="sngStrike">
                          <a:latin typeface="Arial"/>
                        </a:rPr>
                        <a:t>gas, cooling tightness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16000" indent="-216000">
                        <a:spcAft>
                          <a:spcPts val="72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US" sz="1400" spc="-1" strike="sngStrike">
                          <a:latin typeface="Arial"/>
                        </a:rPr>
                        <a:t>LV/HV connectivity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16000" indent="-216000">
                        <a:spcAft>
                          <a:spcPts val="72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US" sz="1400" spc="-1" strike="noStrike">
                          <a:latin typeface="Arial"/>
                        </a:rPr>
                        <a:t>Finalize/fabricate installation mechanics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>
                      <a:noFill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marL="216000" indent="-216000">
                        <a:spcAft>
                          <a:spcPts val="72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US" sz="1400" spc="-1" strike="sngStrike">
                          <a:latin typeface="Arial"/>
                        </a:rPr>
                        <a:t>HV test and cosmics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16000" indent="-216000">
                        <a:spcAft>
                          <a:spcPts val="72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US" sz="1400" spc="-1" strike="noStrike">
                          <a:latin typeface="Arial"/>
                        </a:rPr>
                        <a:t>Noise measurements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16000" indent="-216000">
                        <a:spcAft>
                          <a:spcPts val="72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US" sz="1400" spc="-1" strike="noStrike">
                          <a:latin typeface="Arial"/>
                        </a:rPr>
                        <a:t>Survey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16000" indent="-216000">
                        <a:spcAft>
                          <a:spcPts val="72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US" sz="1400" spc="-1" strike="noStrike">
                          <a:latin typeface="Arial"/>
                        </a:rPr>
                        <a:t>Finalize/fabricate installation mechanics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>
                      <a:noFill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1400" spc="-1" strike="noStrike">
                          <a:latin typeface="Arial"/>
                        </a:rPr>
                        <a:t>Installation inside EMCAL, cabling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>
                      <a:noFill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1400" spc="-1" strike="noStrike">
                          <a:latin typeface="Arial"/>
                        </a:rPr>
                        <a:t>post installation system test: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16000" indent="-216000">
                        <a:spcAft>
                          <a:spcPts val="72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US" sz="1400" spc="-1" strike="noStrike">
                          <a:latin typeface="Arial"/>
                        </a:rPr>
                        <a:t>noise,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16000" indent="-216000">
                        <a:spcAft>
                          <a:spcPts val="72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US" sz="1400" spc="-1" strike="noStrike">
                          <a:latin typeface="Arial"/>
                        </a:rPr>
                        <a:t>calibration,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16000" indent="-216000">
                        <a:spcAft>
                          <a:spcPts val="72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n-US" sz="1400" spc="-1" strike="noStrike">
                          <a:latin typeface="Arial"/>
                        </a:rPr>
                        <a:t>alignment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>
                      <a:noFill/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0" name=""/>
          <p:cNvSpPr txBox="1"/>
          <p:nvPr/>
        </p:nvSpPr>
        <p:spPr>
          <a:xfrm>
            <a:off x="114840" y="711360"/>
            <a:ext cx="617616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Schedule as shown during end-game review on October 14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7720" y="15480"/>
            <a:ext cx="86994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Pictures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1990800" y="689400"/>
            <a:ext cx="3018600" cy="2135520"/>
          </a:xfrm>
          <a:prstGeom prst="rect">
            <a:avLst/>
          </a:prstGeom>
          <a:ln w="0">
            <a:noFill/>
          </a:ln>
        </p:spPr>
      </p:pic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 rot="5400000">
            <a:off x="-99000" y="893520"/>
            <a:ext cx="2168640" cy="1724400"/>
          </a:xfrm>
          <a:prstGeom prst="rect">
            <a:avLst/>
          </a:prstGeom>
          <a:ln w="0">
            <a:noFill/>
          </a:ln>
        </p:spPr>
      </p:pic>
      <p:sp>
        <p:nvSpPr>
          <p:cNvPr id="94" name=""/>
          <p:cNvSpPr txBox="1"/>
          <p:nvPr/>
        </p:nvSpPr>
        <p:spPr>
          <a:xfrm>
            <a:off x="2031120" y="2577600"/>
            <a:ext cx="272016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highlight>
                  <a:srgbClr val="ffff00"/>
                </a:highlight>
                <a:latin typeface="Arial"/>
              </a:rPr>
              <a:t>leak test using Ar/iC4H10</a:t>
            </a:r>
            <a:endParaRPr b="0" lang="en-US" sz="1200" spc="-1" strike="noStrike">
              <a:latin typeface="Arial"/>
            </a:endParaRPr>
          </a:p>
        </p:txBody>
      </p:sp>
      <p:grpSp>
        <p:nvGrpSpPr>
          <p:cNvPr id="95" name=""/>
          <p:cNvGrpSpPr/>
          <p:nvPr/>
        </p:nvGrpSpPr>
        <p:grpSpPr>
          <a:xfrm>
            <a:off x="5801400" y="712440"/>
            <a:ext cx="4189320" cy="3550680"/>
            <a:chOff x="5801400" y="712440"/>
            <a:chExt cx="4189320" cy="3550680"/>
          </a:xfrm>
        </p:grpSpPr>
        <p:pic>
          <p:nvPicPr>
            <p:cNvPr id="96" name="" descr=""/>
            <p:cNvPicPr/>
            <p:nvPr/>
          </p:nvPicPr>
          <p:blipFill>
            <a:blip r:embed="rId3"/>
            <a:stretch/>
          </p:blipFill>
          <p:spPr>
            <a:xfrm>
              <a:off x="5838120" y="712440"/>
              <a:ext cx="4132080" cy="176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" name="" descr=""/>
            <p:cNvPicPr/>
            <p:nvPr/>
          </p:nvPicPr>
          <p:blipFill>
            <a:blip r:embed="rId4"/>
            <a:stretch/>
          </p:blipFill>
          <p:spPr>
            <a:xfrm>
              <a:off x="5801400" y="2473200"/>
              <a:ext cx="4189320" cy="178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8" name=""/>
          <p:cNvSpPr txBox="1"/>
          <p:nvPr/>
        </p:nvSpPr>
        <p:spPr>
          <a:xfrm>
            <a:off x="5979240" y="3798360"/>
            <a:ext cx="162396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pc="-1" strike="noStrike">
                <a:highlight>
                  <a:srgbClr val="ffff00"/>
                </a:highlight>
                <a:latin typeface="Arial"/>
              </a:rPr>
              <a:t>Noise measurements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99" name=""/>
          <p:cNvSpPr txBox="1"/>
          <p:nvPr/>
        </p:nvSpPr>
        <p:spPr>
          <a:xfrm>
            <a:off x="6025680" y="1984320"/>
            <a:ext cx="584640" cy="29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400" spc="-1" strike="noStrike">
                <a:latin typeface="Arial"/>
              </a:rPr>
              <a:t>NWZ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00" name=""/>
          <p:cNvSpPr txBox="1"/>
          <p:nvPr/>
        </p:nvSpPr>
        <p:spPr>
          <a:xfrm>
            <a:off x="6025680" y="3496320"/>
            <a:ext cx="584640" cy="29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400" spc="-1" strike="noStrike">
                <a:latin typeface="Arial"/>
              </a:rPr>
              <a:t>SWZ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01" name=""/>
          <p:cNvSpPr txBox="1"/>
          <p:nvPr/>
        </p:nvSpPr>
        <p:spPr>
          <a:xfrm>
            <a:off x="5815440" y="4188960"/>
            <a:ext cx="4264920" cy="29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400" spc="-1" strike="noStrike">
                <a:latin typeface="Arial"/>
              </a:rPr>
              <a:t>All channels respond and are connected to detector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02" name=""/>
          <p:cNvSpPr txBox="1"/>
          <p:nvPr/>
        </p:nvSpPr>
        <p:spPr>
          <a:xfrm>
            <a:off x="46080" y="2828880"/>
            <a:ext cx="4028760" cy="29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400" spc="-1" strike="noStrike">
                <a:latin typeface="Arial"/>
              </a:rPr>
              <a:t>No leak detected in either gas or cooling circuits 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5"/>
          <a:stretch/>
        </p:blipFill>
        <p:spPr>
          <a:xfrm>
            <a:off x="148320" y="3109680"/>
            <a:ext cx="3013560" cy="2260440"/>
          </a:xfrm>
          <a:prstGeom prst="rect">
            <a:avLst/>
          </a:prstGeom>
          <a:ln w="0">
            <a:noFill/>
          </a:ln>
        </p:spPr>
      </p:pic>
      <p:sp>
        <p:nvSpPr>
          <p:cNvPr id="104" name=""/>
          <p:cNvSpPr txBox="1"/>
          <p:nvPr/>
        </p:nvSpPr>
        <p:spPr>
          <a:xfrm>
            <a:off x="3202200" y="4908960"/>
            <a:ext cx="3183840" cy="48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400" spc="-1" strike="noStrike">
                <a:latin typeface="Arial"/>
              </a:rPr>
              <a:t>Cosmic signal observed on all modules, all HV channels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31715</TotalTime>
  <Application>LibreOffice/7.3.6.2$Linux_X86_64 LibreOffice_project/30$Build-2</Application>
  <AppVersion>15.0000</AppVersion>
  <Company>BNL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2015-10-24T00:32:43Z</dcterms:created>
  <dc:creator>EdwardOBrien</dc:creator>
  <dc:description/>
  <dc:language>en-US</dc:language>
  <cp:lastModifiedBy/>
  <cp:lastPrinted>2015-10-28T19:08:40Z</cp:lastPrinted>
  <dcterms:modified xsi:type="dcterms:W3CDTF">2022-10-26T09:06:44Z</dcterms:modified>
  <cp:revision>1718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(16:9)</vt:lpwstr>
  </property>
  <property fmtid="{D5CDD505-2E9C-101B-9397-08002B2CF9AE}" pid="3" name="Slides">
    <vt:r8>2</vt:r8>
  </property>
</Properties>
</file>