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72"/>
  </p:notesMasterIdLst>
  <p:handoutMasterIdLst>
    <p:handoutMasterId r:id="rId73"/>
  </p:handoutMasterIdLst>
  <p:sldIdLst>
    <p:sldId id="315" r:id="rId3"/>
    <p:sldId id="1027" r:id="rId4"/>
    <p:sldId id="1028" r:id="rId5"/>
    <p:sldId id="1029" r:id="rId6"/>
    <p:sldId id="1138" r:id="rId7"/>
    <p:sldId id="1151" r:id="rId8"/>
    <p:sldId id="1140" r:id="rId9"/>
    <p:sldId id="1160" r:id="rId10"/>
    <p:sldId id="1161" r:id="rId11"/>
    <p:sldId id="323" r:id="rId12"/>
    <p:sldId id="1163" r:id="rId13"/>
    <p:sldId id="1148" r:id="rId14"/>
    <p:sldId id="256" r:id="rId15"/>
    <p:sldId id="1149" r:id="rId16"/>
    <p:sldId id="321" r:id="rId17"/>
    <p:sldId id="320" r:id="rId18"/>
    <p:sldId id="1162" r:id="rId19"/>
    <p:sldId id="1150" r:id="rId20"/>
    <p:sldId id="319" r:id="rId21"/>
    <p:sldId id="318" r:id="rId22"/>
    <p:sldId id="322" r:id="rId23"/>
    <p:sldId id="1130" r:id="rId24"/>
    <p:sldId id="1129" r:id="rId25"/>
    <p:sldId id="1128" r:id="rId26"/>
    <p:sldId id="1127" r:id="rId27"/>
    <p:sldId id="1141" r:id="rId28"/>
    <p:sldId id="1156" r:id="rId29"/>
    <p:sldId id="1147" r:id="rId30"/>
    <p:sldId id="1157" r:id="rId31"/>
    <p:sldId id="1158" r:id="rId32"/>
    <p:sldId id="1122" r:id="rId33"/>
    <p:sldId id="1124" r:id="rId34"/>
    <p:sldId id="1142" r:id="rId35"/>
    <p:sldId id="1135" r:id="rId36"/>
    <p:sldId id="1136" r:id="rId37"/>
    <p:sldId id="1125" r:id="rId38"/>
    <p:sldId id="1137" r:id="rId39"/>
    <p:sldId id="1126" r:id="rId40"/>
    <p:sldId id="1134" r:id="rId41"/>
    <p:sldId id="1143" r:id="rId42"/>
    <p:sldId id="257" r:id="rId43"/>
    <p:sldId id="258" r:id="rId44"/>
    <p:sldId id="1159" r:id="rId45"/>
    <p:sldId id="259" r:id="rId46"/>
    <p:sldId id="260" r:id="rId47"/>
    <p:sldId id="261" r:id="rId48"/>
    <p:sldId id="1144" r:id="rId49"/>
    <p:sldId id="1146" r:id="rId50"/>
    <p:sldId id="1153" r:id="rId51"/>
    <p:sldId id="1132" r:id="rId52"/>
    <p:sldId id="1155" r:id="rId53"/>
    <p:sldId id="1133" r:id="rId54"/>
    <p:sldId id="997" r:id="rId55"/>
    <p:sldId id="1131" r:id="rId56"/>
    <p:sldId id="1145" r:id="rId57"/>
    <p:sldId id="1154" r:id="rId58"/>
    <p:sldId id="851" r:id="rId59"/>
    <p:sldId id="1101" r:id="rId60"/>
    <p:sldId id="1102" r:id="rId61"/>
    <p:sldId id="1107" r:id="rId62"/>
    <p:sldId id="1108" r:id="rId63"/>
    <p:sldId id="850" r:id="rId64"/>
    <p:sldId id="1109" r:id="rId65"/>
    <p:sldId id="1111" r:id="rId66"/>
    <p:sldId id="871" r:id="rId67"/>
    <p:sldId id="1084" r:id="rId68"/>
    <p:sldId id="1106" r:id="rId69"/>
    <p:sldId id="1112" r:id="rId70"/>
    <p:sldId id="1019" r:id="rId71"/>
  </p:sldIdLst>
  <p:sldSz cx="9144000" cy="5143500" type="screen16x9"/>
  <p:notesSz cx="6881813" cy="92964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13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264"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396"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529"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5658" algn="l" defTabSz="914264" rtl="0" eaLnBrk="1" latinLnBrk="0" hangingPunct="1">
      <a:defRPr kern="1200">
        <a:solidFill>
          <a:schemeClr val="tx1"/>
        </a:solidFill>
        <a:latin typeface="Calibri" pitchFamily="34" charset="0"/>
        <a:ea typeface="MS PGothic" pitchFamily="34" charset="-128"/>
        <a:cs typeface="+mn-cs"/>
      </a:defRPr>
    </a:lvl6pPr>
    <a:lvl7pPr marL="2742788" algn="l" defTabSz="914264" rtl="0" eaLnBrk="1" latinLnBrk="0" hangingPunct="1">
      <a:defRPr kern="1200">
        <a:solidFill>
          <a:schemeClr val="tx1"/>
        </a:solidFill>
        <a:latin typeface="Calibri" pitchFamily="34" charset="0"/>
        <a:ea typeface="MS PGothic" pitchFamily="34" charset="-128"/>
        <a:cs typeface="+mn-cs"/>
      </a:defRPr>
    </a:lvl7pPr>
    <a:lvl8pPr marL="3199920" algn="l" defTabSz="914264" rtl="0" eaLnBrk="1" latinLnBrk="0" hangingPunct="1">
      <a:defRPr kern="1200">
        <a:solidFill>
          <a:schemeClr val="tx1"/>
        </a:solidFill>
        <a:latin typeface="Calibri" pitchFamily="34" charset="0"/>
        <a:ea typeface="MS PGothic" pitchFamily="34" charset="-128"/>
        <a:cs typeface="+mn-cs"/>
      </a:defRPr>
    </a:lvl8pPr>
    <a:lvl9pPr marL="3657052" algn="l" defTabSz="914264"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CF"/>
    <a:srgbClr val="66FFFF"/>
    <a:srgbClr val="108001"/>
    <a:srgbClr val="0080FF"/>
    <a:srgbClr val="008000"/>
    <a:srgbClr val="3399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816" autoAdjust="0"/>
    <p:restoredTop sz="99805" autoAdjust="0"/>
  </p:normalViewPr>
  <p:slideViewPr>
    <p:cSldViewPr>
      <p:cViewPr>
        <p:scale>
          <a:sx n="113" d="100"/>
          <a:sy n="113" d="100"/>
        </p:scale>
        <p:origin x="715" y="91"/>
      </p:cViewPr>
      <p:guideLst>
        <p:guide orient="horz" pos="1620"/>
        <p:guide pos="2880"/>
      </p:guideLst>
    </p:cSldViewPr>
  </p:slideViewPr>
  <p:notesTextViewPr>
    <p:cViewPr>
      <p:scale>
        <a:sx n="1" d="1"/>
        <a:sy n="1" d="1"/>
      </p:scale>
      <p:origin x="0" y="0"/>
    </p:cViewPr>
  </p:notesTextViewPr>
  <p:sorterViewPr>
    <p:cViewPr>
      <p:scale>
        <a:sx n="90" d="100"/>
        <a:sy n="90" d="100"/>
      </p:scale>
      <p:origin x="0" y="-15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1440" tIns="45720" rIns="91440" bIns="45720" rtlCol="0"/>
          <a:lstStyle>
            <a:lvl1pPr algn="l">
              <a:defRPr sz="1200">
                <a:latin typeface="Calibri" charset="0"/>
                <a:ea typeface="MS PGothic" charset="0"/>
                <a:cs typeface="MS PGothic" charset="0"/>
              </a:defRPr>
            </a:lvl1pPr>
          </a:lstStyle>
          <a:p>
            <a:pPr>
              <a:defRPr/>
            </a:pPr>
            <a:endParaRPr lang="en-US" dirty="0"/>
          </a:p>
        </p:txBody>
      </p:sp>
      <p:sp>
        <p:nvSpPr>
          <p:cNvPr id="3" name="Date Placeholder 2"/>
          <p:cNvSpPr>
            <a:spLocks noGrp="1"/>
          </p:cNvSpPr>
          <p:nvPr>
            <p:ph type="dt" sz="quarter" idx="1"/>
          </p:nvPr>
        </p:nvSpPr>
        <p:spPr>
          <a:xfrm>
            <a:off x="3897609" y="0"/>
            <a:ext cx="2982641" cy="464184"/>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E137DB6B-55ED-4249-BA1E-E948113C61F4}" type="datetimeFigureOut">
              <a:rPr lang="en-US" altLang="en-US"/>
              <a:pPr/>
              <a:t>11/6/2022</a:t>
            </a:fld>
            <a:endParaRPr lang="en-US" altLang="en-US" dirty="0"/>
          </a:p>
        </p:txBody>
      </p:sp>
      <p:sp>
        <p:nvSpPr>
          <p:cNvPr id="4" name="Footer Placeholder 3"/>
          <p:cNvSpPr>
            <a:spLocks noGrp="1"/>
          </p:cNvSpPr>
          <p:nvPr>
            <p:ph type="ftr" sz="quarter" idx="2"/>
          </p:nvPr>
        </p:nvSpPr>
        <p:spPr>
          <a:xfrm>
            <a:off x="0" y="8830627"/>
            <a:ext cx="2982641" cy="464184"/>
          </a:xfrm>
          <a:prstGeom prst="rect">
            <a:avLst/>
          </a:prstGeom>
        </p:spPr>
        <p:txBody>
          <a:bodyPr vert="horz" lIns="91440" tIns="45720" rIns="91440" bIns="45720" rtlCol="0" anchor="b"/>
          <a:lstStyle>
            <a:lvl1pPr algn="l">
              <a:defRPr sz="1200">
                <a:latin typeface="Calibri" charset="0"/>
                <a:ea typeface="MS PGothic" charset="0"/>
                <a:cs typeface="MS PGothic" charset="0"/>
              </a:defRPr>
            </a:lvl1pPr>
          </a:lstStyle>
          <a:p>
            <a:pPr>
              <a:defRPr/>
            </a:pPr>
            <a:endParaRPr lang="en-US" dirty="0"/>
          </a:p>
        </p:txBody>
      </p:sp>
      <p:sp>
        <p:nvSpPr>
          <p:cNvPr id="5" name="Slide Number Placeholder 4"/>
          <p:cNvSpPr>
            <a:spLocks noGrp="1"/>
          </p:cNvSpPr>
          <p:nvPr>
            <p:ph type="sldNum" sz="quarter" idx="3"/>
          </p:nvPr>
        </p:nvSpPr>
        <p:spPr>
          <a:xfrm>
            <a:off x="3897609" y="8830627"/>
            <a:ext cx="2982641" cy="464184"/>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D366E04-6360-4839-8AA2-1749D5CA7F4C}" type="slidenum">
              <a:rPr lang="en-US" altLang="en-US"/>
              <a:pPr/>
              <a:t>‹#›</a:t>
            </a:fld>
            <a:endParaRPr lang="en-US" altLang="en-US" dirty="0"/>
          </a:p>
        </p:txBody>
      </p:sp>
    </p:spTree>
    <p:extLst>
      <p:ext uri="{BB962C8B-B14F-4D97-AF65-F5344CB8AC3E}">
        <p14:creationId xmlns:p14="http://schemas.microsoft.com/office/powerpoint/2010/main" val="38686746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641" cy="464184"/>
          </a:xfrm>
          <a:prstGeom prst="rect">
            <a:avLst/>
          </a:prstGeom>
        </p:spPr>
        <p:txBody>
          <a:bodyPr vert="horz" lIns="92958" tIns="46479" rIns="92958" bIns="4647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609" y="0"/>
            <a:ext cx="2982641" cy="464184"/>
          </a:xfrm>
          <a:prstGeom prst="rect">
            <a:avLst/>
          </a:prstGeom>
        </p:spPr>
        <p:txBody>
          <a:bodyPr vert="horz" wrap="square" lIns="92958" tIns="46479" rIns="92958" bIns="46479" numCol="1" anchor="t" anchorCtr="0" compatLnSpc="1">
            <a:prstTxWarp prst="textNoShape">
              <a:avLst/>
            </a:prstTxWarp>
          </a:bodyPr>
          <a:lstStyle>
            <a:lvl1pPr algn="r">
              <a:defRPr sz="1200"/>
            </a:lvl1pPr>
          </a:lstStyle>
          <a:p>
            <a:fld id="{CF8C9284-E3F8-4D87-B0A8-5DBDDC2FC668}" type="datetimeFigureOut">
              <a:rPr lang="en-US" altLang="en-US"/>
              <a:pPr/>
              <a:t>11/6/2022</a:t>
            </a:fld>
            <a:endParaRPr lang="en-US" altLang="en-US" dirty="0"/>
          </a:p>
        </p:txBody>
      </p:sp>
      <p:sp>
        <p:nvSpPr>
          <p:cNvPr id="4" name="Slide Image Placeholder 3"/>
          <p:cNvSpPr>
            <a:spLocks noGrp="1" noRot="1" noChangeAspect="1"/>
          </p:cNvSpPr>
          <p:nvPr>
            <p:ph type="sldImg" idx="2"/>
          </p:nvPr>
        </p:nvSpPr>
        <p:spPr>
          <a:xfrm>
            <a:off x="342900" y="698500"/>
            <a:ext cx="6196013" cy="3486150"/>
          </a:xfrm>
          <a:prstGeom prst="rect">
            <a:avLst/>
          </a:prstGeom>
          <a:noFill/>
          <a:ln w="12700">
            <a:solidFill>
              <a:prstClr val="black"/>
            </a:solidFill>
          </a:ln>
        </p:spPr>
        <p:txBody>
          <a:bodyPr vert="horz" lIns="92958" tIns="46479" rIns="92958" bIns="46479" rtlCol="0" anchor="ctr"/>
          <a:lstStyle/>
          <a:p>
            <a:pPr lvl="0"/>
            <a:endParaRPr lang="en-US" noProof="0" dirty="0"/>
          </a:p>
        </p:txBody>
      </p:sp>
      <p:sp>
        <p:nvSpPr>
          <p:cNvPr id="5" name="Notes Placeholder 4"/>
          <p:cNvSpPr>
            <a:spLocks noGrp="1"/>
          </p:cNvSpPr>
          <p:nvPr>
            <p:ph type="body" sz="quarter" idx="3"/>
          </p:nvPr>
        </p:nvSpPr>
        <p:spPr>
          <a:xfrm>
            <a:off x="688182" y="4416108"/>
            <a:ext cx="5505450" cy="4182427"/>
          </a:xfrm>
          <a:prstGeom prst="rect">
            <a:avLst/>
          </a:prstGeom>
        </p:spPr>
        <p:txBody>
          <a:bodyPr vert="horz" lIns="92958" tIns="46479" rIns="92958" bIns="4647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27"/>
            <a:ext cx="2982641" cy="464184"/>
          </a:xfrm>
          <a:prstGeom prst="rect">
            <a:avLst/>
          </a:prstGeom>
        </p:spPr>
        <p:txBody>
          <a:bodyPr vert="horz" lIns="92958" tIns="46479" rIns="92958" bIns="4647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609" y="8830627"/>
            <a:ext cx="2982641" cy="464184"/>
          </a:xfrm>
          <a:prstGeom prst="rect">
            <a:avLst/>
          </a:prstGeom>
        </p:spPr>
        <p:txBody>
          <a:bodyPr vert="horz" wrap="square" lIns="92958" tIns="46479" rIns="92958" bIns="46479" numCol="1" anchor="b" anchorCtr="0" compatLnSpc="1">
            <a:prstTxWarp prst="textNoShape">
              <a:avLst/>
            </a:prstTxWarp>
          </a:bodyPr>
          <a:lstStyle>
            <a:lvl1pPr algn="r">
              <a:defRPr sz="1200"/>
            </a:lvl1pPr>
          </a:lstStyle>
          <a:p>
            <a:fld id="{E0B0354B-7771-4630-B454-53C09215E4B9}" type="slidenum">
              <a:rPr lang="en-US" altLang="en-US"/>
              <a:pPr/>
              <a:t>‹#›</a:t>
            </a:fld>
            <a:endParaRPr lang="en-US" altLang="en-US" dirty="0"/>
          </a:p>
        </p:txBody>
      </p:sp>
    </p:spTree>
    <p:extLst>
      <p:ext uri="{BB962C8B-B14F-4D97-AF65-F5344CB8AC3E}">
        <p14:creationId xmlns:p14="http://schemas.microsoft.com/office/powerpoint/2010/main" val="214608398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13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264"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396"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529"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5658" algn="l" defTabSz="914264" rtl="0" eaLnBrk="1" latinLnBrk="0" hangingPunct="1">
      <a:defRPr sz="1200" kern="1200">
        <a:solidFill>
          <a:schemeClr val="tx1"/>
        </a:solidFill>
        <a:latin typeface="+mn-lt"/>
        <a:ea typeface="+mn-ea"/>
        <a:cs typeface="+mn-cs"/>
      </a:defRPr>
    </a:lvl6pPr>
    <a:lvl7pPr marL="2742788" algn="l" defTabSz="914264" rtl="0" eaLnBrk="1" latinLnBrk="0" hangingPunct="1">
      <a:defRPr sz="1200" kern="1200">
        <a:solidFill>
          <a:schemeClr val="tx1"/>
        </a:solidFill>
        <a:latin typeface="+mn-lt"/>
        <a:ea typeface="+mn-ea"/>
        <a:cs typeface="+mn-cs"/>
      </a:defRPr>
    </a:lvl7pPr>
    <a:lvl8pPr marL="3199920" algn="l" defTabSz="914264" rtl="0" eaLnBrk="1" latinLnBrk="0" hangingPunct="1">
      <a:defRPr sz="1200" kern="1200">
        <a:solidFill>
          <a:schemeClr val="tx1"/>
        </a:solidFill>
        <a:latin typeface="+mn-lt"/>
        <a:ea typeface="+mn-ea"/>
        <a:cs typeface="+mn-cs"/>
      </a:defRPr>
    </a:lvl8pPr>
    <a:lvl9pPr marL="3657052" algn="l" defTabSz="914264"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571526"/>
            <a:ext cx="8686800" cy="1102519"/>
          </a:xfrm>
          <a:solidFill>
            <a:srgbClr val="3399FF"/>
          </a:solidFill>
        </p:spPr>
        <p:txBody>
          <a:bodyPr/>
          <a:lstStyle>
            <a:lvl1pPr algn="ct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sz="3200" b="1">
                <a:solidFill>
                  <a:schemeClr val="tx1"/>
                </a:solidFill>
              </a:defRPr>
            </a:lvl1pPr>
            <a:lvl2pPr marL="457130" indent="0" algn="ctr">
              <a:buNone/>
              <a:defRPr>
                <a:solidFill>
                  <a:schemeClr val="tx1">
                    <a:tint val="75000"/>
                  </a:schemeClr>
                </a:solidFill>
              </a:defRPr>
            </a:lvl2pPr>
            <a:lvl3pPr marL="914264" indent="0" algn="ctr">
              <a:buNone/>
              <a:defRPr>
                <a:solidFill>
                  <a:schemeClr val="tx1">
                    <a:tint val="75000"/>
                  </a:schemeClr>
                </a:solidFill>
              </a:defRPr>
            </a:lvl3pPr>
            <a:lvl4pPr marL="1371396" indent="0" algn="ctr">
              <a:buNone/>
              <a:defRPr>
                <a:solidFill>
                  <a:schemeClr val="tx1">
                    <a:tint val="75000"/>
                  </a:schemeClr>
                </a:solidFill>
              </a:defRPr>
            </a:lvl4pPr>
            <a:lvl5pPr marL="1828529" indent="0" algn="ctr">
              <a:buNone/>
              <a:defRPr>
                <a:solidFill>
                  <a:schemeClr val="tx1">
                    <a:tint val="75000"/>
                  </a:schemeClr>
                </a:solidFill>
              </a:defRPr>
            </a:lvl5pPr>
            <a:lvl6pPr marL="2285658" indent="0" algn="ctr">
              <a:buNone/>
              <a:defRPr>
                <a:solidFill>
                  <a:schemeClr val="tx1">
                    <a:tint val="75000"/>
                  </a:schemeClr>
                </a:solidFill>
              </a:defRPr>
            </a:lvl6pPr>
            <a:lvl7pPr marL="2742788" indent="0" algn="ctr">
              <a:buNone/>
              <a:defRPr>
                <a:solidFill>
                  <a:schemeClr val="tx1">
                    <a:tint val="75000"/>
                  </a:schemeClr>
                </a:solidFill>
              </a:defRPr>
            </a:lvl7pPr>
            <a:lvl8pPr marL="3199920" indent="0" algn="ctr">
              <a:buNone/>
              <a:defRPr>
                <a:solidFill>
                  <a:schemeClr val="tx1">
                    <a:tint val="75000"/>
                  </a:schemeClr>
                </a:solidFill>
              </a:defRPr>
            </a:lvl8pPr>
            <a:lvl9pPr marL="3657052"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821615D7-3BC1-4233-BC99-0E8D4008AB52}" type="slidenum">
              <a:rPr lang="en-US" altLang="en-US"/>
              <a:pPr/>
              <a:t>‹#›</a:t>
            </a:fld>
            <a:endParaRPr lang="en-US" altLang="en-US" dirty="0"/>
          </a:p>
        </p:txBody>
      </p:sp>
    </p:spTree>
    <p:extLst>
      <p:ext uri="{BB962C8B-B14F-4D97-AF65-F5344CB8AC3E}">
        <p14:creationId xmlns:p14="http://schemas.microsoft.com/office/powerpoint/2010/main" val="2254482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A9402D54-6124-4A07-84DF-DC258B2E3D64}" type="slidenum">
              <a:rPr lang="en-US" altLang="en-US"/>
              <a:pPr/>
              <a:t>‹#›</a:t>
            </a:fld>
            <a:endParaRPr lang="en-US" altLang="en-US" dirty="0"/>
          </a:p>
        </p:txBody>
      </p:sp>
    </p:spTree>
    <p:extLst>
      <p:ext uri="{BB962C8B-B14F-4D97-AF65-F5344CB8AC3E}">
        <p14:creationId xmlns:p14="http://schemas.microsoft.com/office/powerpoint/2010/main" val="134902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663191"/>
            <a:ext cx="1981200" cy="425172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63178"/>
            <a:ext cx="5791200" cy="42517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578D13BC-AB3C-4A21-AA4D-4F8B67A1572E}" type="slidenum">
              <a:rPr lang="en-US" altLang="en-US"/>
              <a:pPr/>
              <a:t>‹#›</a:t>
            </a:fld>
            <a:endParaRPr lang="en-US" altLang="en-US" dirty="0"/>
          </a:p>
        </p:txBody>
      </p:sp>
    </p:spTree>
    <p:extLst>
      <p:ext uri="{BB962C8B-B14F-4D97-AF65-F5344CB8AC3E}">
        <p14:creationId xmlns:p14="http://schemas.microsoft.com/office/powerpoint/2010/main" val="11856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FDA4E8-1D6B-0E02-AB40-2DE72CB5ED46}"/>
              </a:ext>
            </a:extLst>
          </p:cNvPr>
          <p:cNvSpPr>
            <a:spLocks noGrp="1"/>
          </p:cNvSpPr>
          <p:nvPr>
            <p:ph type="dt" sz="half" idx="10"/>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p>
        </p:txBody>
      </p:sp>
      <p:sp>
        <p:nvSpPr>
          <p:cNvPr id="3" name="Footer Placeholder 2">
            <a:extLst>
              <a:ext uri="{FF2B5EF4-FFF2-40B4-BE49-F238E27FC236}">
                <a16:creationId xmlns:a16="http://schemas.microsoft.com/office/drawing/2014/main" id="{E4716429-F654-37BF-93D2-07810E2FF467}"/>
              </a:ext>
            </a:extLst>
          </p:cNvPr>
          <p:cNvSpPr>
            <a:spLocks noGrp="1"/>
          </p:cNvSpPr>
          <p:nvPr>
            <p:ph type="ftr" sz="quarter" idx="11"/>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sPHENIX PD-4 Review</a:t>
            </a:r>
          </a:p>
        </p:txBody>
      </p:sp>
      <p:sp>
        <p:nvSpPr>
          <p:cNvPr id="4" name="Slide Number Placeholder 3">
            <a:extLst>
              <a:ext uri="{FF2B5EF4-FFF2-40B4-BE49-F238E27FC236}">
                <a16:creationId xmlns:a16="http://schemas.microsoft.com/office/drawing/2014/main" id="{E1FD86C2-DA57-04DE-F5C9-416D34D5831C}"/>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120010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4CB1-BD2C-71AB-56A8-CFBF484ECE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CCC742-70E9-5610-5AC7-2E20D8C59C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1A4568-2D30-88BD-129C-688C9DCCF3F8}"/>
              </a:ext>
            </a:extLst>
          </p:cNvPr>
          <p:cNvSpPr>
            <a:spLocks noGrp="1"/>
          </p:cNvSpPr>
          <p:nvPr>
            <p:ph type="dt" sz="half" idx="10"/>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p>
        </p:txBody>
      </p:sp>
      <p:sp>
        <p:nvSpPr>
          <p:cNvPr id="5" name="Footer Placeholder 4">
            <a:extLst>
              <a:ext uri="{FF2B5EF4-FFF2-40B4-BE49-F238E27FC236}">
                <a16:creationId xmlns:a16="http://schemas.microsoft.com/office/drawing/2014/main" id="{EECC021D-E18D-191B-47C4-449CA4B8438E}"/>
              </a:ext>
            </a:extLst>
          </p:cNvPr>
          <p:cNvSpPr>
            <a:spLocks noGrp="1"/>
          </p:cNvSpPr>
          <p:nvPr>
            <p:ph type="ftr" sz="quarter" idx="11"/>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sPHENIX PD-4 Review</a:t>
            </a:r>
          </a:p>
        </p:txBody>
      </p:sp>
      <p:sp>
        <p:nvSpPr>
          <p:cNvPr id="6" name="Slide Number Placeholder 5">
            <a:extLst>
              <a:ext uri="{FF2B5EF4-FFF2-40B4-BE49-F238E27FC236}">
                <a16:creationId xmlns:a16="http://schemas.microsoft.com/office/drawing/2014/main" id="{78138333-527E-A1FD-1AB1-251C11F5CFAA}"/>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441328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F9A9A-F82A-B45B-B4E5-57ADA5A136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21F8F9-18A7-D364-7807-DC763230C127}"/>
              </a:ext>
            </a:extLst>
          </p:cNvPr>
          <p:cNvSpPr>
            <a:spLocks noGrp="1"/>
          </p:cNvSpPr>
          <p:nvPr>
            <p:ph type="dt" sz="half" idx="10"/>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p>
        </p:txBody>
      </p:sp>
      <p:sp>
        <p:nvSpPr>
          <p:cNvPr id="4" name="Footer Placeholder 3">
            <a:extLst>
              <a:ext uri="{FF2B5EF4-FFF2-40B4-BE49-F238E27FC236}">
                <a16:creationId xmlns:a16="http://schemas.microsoft.com/office/drawing/2014/main" id="{2CA94DC8-519C-3231-0E6E-1CD08186693E}"/>
              </a:ext>
            </a:extLst>
          </p:cNvPr>
          <p:cNvSpPr>
            <a:spLocks noGrp="1"/>
          </p:cNvSpPr>
          <p:nvPr>
            <p:ph type="ftr" sz="quarter" idx="11"/>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sPHENIX PD-4 Review</a:t>
            </a:r>
          </a:p>
        </p:txBody>
      </p:sp>
      <p:sp>
        <p:nvSpPr>
          <p:cNvPr id="5" name="Slide Number Placeholder 4">
            <a:extLst>
              <a:ext uri="{FF2B5EF4-FFF2-40B4-BE49-F238E27FC236}">
                <a16:creationId xmlns:a16="http://schemas.microsoft.com/office/drawing/2014/main" id="{35F62566-8021-177C-748D-1C19E6E41221}"/>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smtClean="0">
                <a:solidFill>
                  <a:prstClr val="black">
                    <a:tint val="75000"/>
                  </a:prstClr>
                </a:solidFill>
                <a:latin typeface="Calibri" panose="020F0502020204030204"/>
                <a:ea typeface="+mn-ea"/>
              </a:rPr>
              <a:pPr defTabSz="685800" fontAlgn="auto">
                <a:spcBef>
                  <a:spcPts val="0"/>
                </a:spcBef>
                <a:spcAft>
                  <a:spcPts val="0"/>
                </a:spcAft>
              </a:pPr>
              <a:t>‹#›</a:t>
            </a:fld>
            <a:endParaRPr lang="en-US">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3485247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4B932B3A-BA38-40C7-ADEE-2A1902CEB265}" type="slidenum">
              <a:rPr lang="en-US" altLang="en-US"/>
              <a:pPr/>
              <a:t>‹#›</a:t>
            </a:fld>
            <a:endParaRPr lang="en-US" altLang="en-US" dirty="0"/>
          </a:p>
        </p:txBody>
      </p:sp>
    </p:spTree>
    <p:extLst>
      <p:ext uri="{BB962C8B-B14F-4D97-AF65-F5344CB8AC3E}">
        <p14:creationId xmlns:p14="http://schemas.microsoft.com/office/powerpoint/2010/main" val="428541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343151"/>
            <a:ext cx="7772400" cy="571500"/>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304800" y="571501"/>
            <a:ext cx="8610600" cy="457200"/>
          </a:xfrm>
          <a:solidFill>
            <a:srgbClr val="3399FF"/>
          </a:solidFill>
        </p:spPr>
        <p:txBody>
          <a:bodyPr anchor="b"/>
          <a:lstStyle>
            <a:lvl1pPr marL="0" indent="0" algn="ctr">
              <a:buNone/>
              <a:defRPr sz="2400" b="1">
                <a:solidFill>
                  <a:schemeClr val="bg1"/>
                </a:solidFill>
              </a:defRPr>
            </a:lvl1pPr>
            <a:lvl2pPr marL="457130" indent="0">
              <a:buNone/>
              <a:defRPr sz="1800">
                <a:solidFill>
                  <a:schemeClr val="tx1">
                    <a:tint val="75000"/>
                  </a:schemeClr>
                </a:solidFill>
              </a:defRPr>
            </a:lvl2pPr>
            <a:lvl3pPr marL="914264" indent="0">
              <a:buNone/>
              <a:defRPr sz="1600">
                <a:solidFill>
                  <a:schemeClr val="tx1">
                    <a:tint val="75000"/>
                  </a:schemeClr>
                </a:solidFill>
              </a:defRPr>
            </a:lvl3pPr>
            <a:lvl4pPr marL="1371396" indent="0">
              <a:buNone/>
              <a:defRPr sz="1400">
                <a:solidFill>
                  <a:schemeClr val="tx1">
                    <a:tint val="75000"/>
                  </a:schemeClr>
                </a:solidFill>
              </a:defRPr>
            </a:lvl4pPr>
            <a:lvl5pPr marL="1828529" indent="0">
              <a:buNone/>
              <a:defRPr sz="1400">
                <a:solidFill>
                  <a:schemeClr val="tx1">
                    <a:tint val="75000"/>
                  </a:schemeClr>
                </a:solidFill>
              </a:defRPr>
            </a:lvl5pPr>
            <a:lvl6pPr marL="2285658" indent="0">
              <a:buNone/>
              <a:defRPr sz="1400">
                <a:solidFill>
                  <a:schemeClr val="tx1">
                    <a:tint val="75000"/>
                  </a:schemeClr>
                </a:solidFill>
              </a:defRPr>
            </a:lvl6pPr>
            <a:lvl7pPr marL="2742788" indent="0">
              <a:buNone/>
              <a:defRPr sz="1400">
                <a:solidFill>
                  <a:schemeClr val="tx1">
                    <a:tint val="75000"/>
                  </a:schemeClr>
                </a:solidFill>
              </a:defRPr>
            </a:lvl7pPr>
            <a:lvl8pPr marL="3199920" indent="0">
              <a:buNone/>
              <a:defRPr sz="1400">
                <a:solidFill>
                  <a:schemeClr val="tx1">
                    <a:tint val="75000"/>
                  </a:schemeClr>
                </a:solidFill>
              </a:defRPr>
            </a:lvl8pPr>
            <a:lvl9pPr marL="3657052"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lvl1pPr>
              <a:defRPr/>
            </a:lvl1pPr>
          </a:lstStyle>
          <a:p>
            <a:fld id="{EB3FCDEC-F6B6-422E-BA54-90C8645EF9E1}" type="slidenum">
              <a:rPr lang="en-US" altLang="en-US"/>
              <a:pPr/>
              <a:t>‹#›</a:t>
            </a:fld>
            <a:endParaRPr lang="en-US" altLang="en-US" dirty="0"/>
          </a:p>
        </p:txBody>
      </p:sp>
    </p:spTree>
    <p:extLst>
      <p:ext uri="{BB962C8B-B14F-4D97-AF65-F5344CB8AC3E}">
        <p14:creationId xmlns:p14="http://schemas.microsoft.com/office/powerpoint/2010/main" val="33599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7" name="Slide Number Placeholder 5"/>
          <p:cNvSpPr>
            <a:spLocks noGrp="1"/>
          </p:cNvSpPr>
          <p:nvPr>
            <p:ph type="sldNum" sz="quarter" idx="12"/>
          </p:nvPr>
        </p:nvSpPr>
        <p:spPr/>
        <p:txBody>
          <a:bodyPr/>
          <a:lstStyle>
            <a:lvl1pPr>
              <a:defRPr/>
            </a:lvl1pPr>
          </a:lstStyle>
          <a:p>
            <a:fld id="{27CB7689-1836-4D61-9E3B-BD5F97E6A309}" type="slidenum">
              <a:rPr lang="en-US" altLang="en-US"/>
              <a:pPr/>
              <a:t>‹#›</a:t>
            </a:fld>
            <a:endParaRPr lang="en-US" altLang="en-US" dirty="0"/>
          </a:p>
        </p:txBody>
      </p:sp>
    </p:spTree>
    <p:extLst>
      <p:ext uri="{BB962C8B-B14F-4D97-AF65-F5344CB8AC3E}">
        <p14:creationId xmlns:p14="http://schemas.microsoft.com/office/powerpoint/2010/main" val="130244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30" indent="0">
              <a:buNone/>
              <a:defRPr sz="2000" b="1"/>
            </a:lvl2pPr>
            <a:lvl3pPr marL="914264" indent="0">
              <a:buNone/>
              <a:defRPr sz="1800" b="1"/>
            </a:lvl3pPr>
            <a:lvl4pPr marL="1371396" indent="0">
              <a:buNone/>
              <a:defRPr sz="1600" b="1"/>
            </a:lvl4pPr>
            <a:lvl5pPr marL="1828529" indent="0">
              <a:buNone/>
              <a:defRPr sz="1600" b="1"/>
            </a:lvl5pPr>
            <a:lvl6pPr marL="2285658" indent="0">
              <a:buNone/>
              <a:defRPr sz="1600" b="1"/>
            </a:lvl6pPr>
            <a:lvl7pPr marL="2742788" indent="0">
              <a:buNone/>
              <a:defRPr sz="1600" b="1"/>
            </a:lvl7pPr>
            <a:lvl8pPr marL="3199920" indent="0">
              <a:buNone/>
              <a:defRPr sz="1600" b="1"/>
            </a:lvl8pPr>
            <a:lvl9pPr marL="36570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8"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9" name="Slide Number Placeholder 5"/>
          <p:cNvSpPr>
            <a:spLocks noGrp="1"/>
          </p:cNvSpPr>
          <p:nvPr>
            <p:ph type="sldNum" sz="quarter" idx="12"/>
          </p:nvPr>
        </p:nvSpPr>
        <p:spPr/>
        <p:txBody>
          <a:bodyPr/>
          <a:lstStyle>
            <a:lvl1pPr>
              <a:defRPr/>
            </a:lvl1pPr>
          </a:lstStyle>
          <a:p>
            <a:fld id="{6BE62ED1-0628-4F6E-8766-956371ABBD5B}" type="slidenum">
              <a:rPr lang="en-US" altLang="en-US"/>
              <a:pPr/>
              <a:t>‹#›</a:t>
            </a:fld>
            <a:endParaRPr lang="en-US" altLang="en-US" dirty="0"/>
          </a:p>
        </p:txBody>
      </p:sp>
    </p:spTree>
    <p:extLst>
      <p:ext uri="{BB962C8B-B14F-4D97-AF65-F5344CB8AC3E}">
        <p14:creationId xmlns:p14="http://schemas.microsoft.com/office/powerpoint/2010/main" val="381954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4" name="Footer Placeholder 4"/>
          <p:cNvSpPr>
            <a:spLocks noGrp="1"/>
          </p:cNvSpPr>
          <p:nvPr>
            <p:ph type="ftr" sz="quarter" idx="11"/>
          </p:nvPr>
        </p:nvSpPr>
        <p:spPr>
          <a:xfrm>
            <a:off x="3200400" y="4926807"/>
            <a:ext cx="2895600" cy="216694"/>
          </a:xfrm>
        </p:spPr>
        <p:txBody>
          <a:bodyPr/>
          <a:lstStyle>
            <a:lvl1pPr>
              <a:defRPr/>
            </a:lvl1pPr>
          </a:lstStyle>
          <a:p>
            <a:pPr>
              <a:defRPr/>
            </a:pPr>
            <a:r>
              <a:rPr lang="en-US"/>
              <a:t>sPHENIX PD-4 Review</a:t>
            </a:r>
            <a:endParaRPr lang="en-US" dirty="0"/>
          </a:p>
        </p:txBody>
      </p:sp>
      <p:sp>
        <p:nvSpPr>
          <p:cNvPr id="5" name="Slide Number Placeholder 5"/>
          <p:cNvSpPr>
            <a:spLocks noGrp="1"/>
          </p:cNvSpPr>
          <p:nvPr>
            <p:ph type="sldNum" sz="quarter" idx="12"/>
          </p:nvPr>
        </p:nvSpPr>
        <p:spPr/>
        <p:txBody>
          <a:bodyPr/>
          <a:lstStyle>
            <a:lvl1pPr>
              <a:defRPr/>
            </a:lvl1pPr>
          </a:lstStyle>
          <a:p>
            <a:fld id="{0AE0C637-5835-444B-B8C0-92C25AFA2084}" type="slidenum">
              <a:rPr lang="en-US" altLang="en-US"/>
              <a:pPr/>
              <a:t>‹#›</a:t>
            </a:fld>
            <a:endParaRPr lang="en-US" altLang="en-US" dirty="0"/>
          </a:p>
        </p:txBody>
      </p:sp>
    </p:spTree>
    <p:extLst>
      <p:ext uri="{BB962C8B-B14F-4D97-AF65-F5344CB8AC3E}">
        <p14:creationId xmlns:p14="http://schemas.microsoft.com/office/powerpoint/2010/main" val="1434148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3"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4" name="Slide Number Placeholder 5"/>
          <p:cNvSpPr>
            <a:spLocks noGrp="1"/>
          </p:cNvSpPr>
          <p:nvPr>
            <p:ph type="sldNum" sz="quarter" idx="12"/>
          </p:nvPr>
        </p:nvSpPr>
        <p:spPr/>
        <p:txBody>
          <a:bodyPr/>
          <a:lstStyle>
            <a:lvl1pPr>
              <a:defRPr/>
            </a:lvl1pPr>
          </a:lstStyle>
          <a:p>
            <a:fld id="{07AE5DAE-5A25-4D93-A5BA-3F3E3A62C8C6}" type="slidenum">
              <a:rPr lang="en-US" altLang="en-US"/>
              <a:pPr/>
              <a:t>‹#›</a:t>
            </a:fld>
            <a:endParaRPr lang="en-US" altLang="en-US" dirty="0"/>
          </a:p>
        </p:txBody>
      </p:sp>
    </p:spTree>
    <p:extLst>
      <p:ext uri="{BB962C8B-B14F-4D97-AF65-F5344CB8AC3E}">
        <p14:creationId xmlns:p14="http://schemas.microsoft.com/office/powerpoint/2010/main" val="99692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1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076343"/>
            <a:ext cx="3008313" cy="351829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7" name="Slide Number Placeholder 5"/>
          <p:cNvSpPr>
            <a:spLocks noGrp="1"/>
          </p:cNvSpPr>
          <p:nvPr>
            <p:ph type="sldNum" sz="quarter" idx="12"/>
          </p:nvPr>
        </p:nvSpPr>
        <p:spPr/>
        <p:txBody>
          <a:bodyPr/>
          <a:lstStyle>
            <a:lvl1pPr>
              <a:defRPr/>
            </a:lvl1pPr>
          </a:lstStyle>
          <a:p>
            <a:fld id="{A512F53E-39E3-4364-949C-11FEB55F8985}" type="slidenum">
              <a:rPr lang="en-US" altLang="en-US"/>
              <a:pPr/>
              <a:t>‹#›</a:t>
            </a:fld>
            <a:endParaRPr lang="en-US" altLang="en-US" dirty="0"/>
          </a:p>
        </p:txBody>
      </p:sp>
    </p:spTree>
    <p:extLst>
      <p:ext uri="{BB962C8B-B14F-4D97-AF65-F5344CB8AC3E}">
        <p14:creationId xmlns:p14="http://schemas.microsoft.com/office/powerpoint/2010/main" val="1374814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377190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828800" y="685800"/>
            <a:ext cx="5486400" cy="3086100"/>
          </a:xfrm>
        </p:spPr>
        <p:txBody>
          <a:bodyPr rtlCol="0">
            <a:normAutofit/>
          </a:bodyPr>
          <a:lstStyle>
            <a:lvl1pPr marL="0" indent="0">
              <a:buNone/>
              <a:defRPr sz="3200"/>
            </a:lvl1pPr>
            <a:lvl2pPr marL="457130" indent="0">
              <a:buNone/>
              <a:defRPr sz="2800"/>
            </a:lvl2pPr>
            <a:lvl3pPr marL="914264" indent="0">
              <a:buNone/>
              <a:defRPr sz="2400"/>
            </a:lvl3pPr>
            <a:lvl4pPr marL="1371396" indent="0">
              <a:buNone/>
              <a:defRPr sz="2000"/>
            </a:lvl4pPr>
            <a:lvl5pPr marL="1828529" indent="0">
              <a:buNone/>
              <a:defRPr sz="2000"/>
            </a:lvl5pPr>
            <a:lvl6pPr marL="2285658" indent="0">
              <a:buNone/>
              <a:defRPr sz="2000"/>
            </a:lvl6pPr>
            <a:lvl7pPr marL="2742788" indent="0">
              <a:buNone/>
              <a:defRPr sz="2000"/>
            </a:lvl7pPr>
            <a:lvl8pPr marL="3199920" indent="0">
              <a:buNone/>
              <a:defRPr sz="2000"/>
            </a:lvl8pPr>
            <a:lvl9pPr marL="3657052" indent="0">
              <a:buNone/>
              <a:defRPr sz="2000"/>
            </a:lvl9pPr>
          </a:lstStyle>
          <a:p>
            <a:pPr lvl="0"/>
            <a:endParaRPr lang="en-US" noProof="0" dirty="0"/>
          </a:p>
        </p:txBody>
      </p:sp>
      <p:sp>
        <p:nvSpPr>
          <p:cNvPr id="4" name="Text Placeholder 3"/>
          <p:cNvSpPr>
            <a:spLocks noGrp="1"/>
          </p:cNvSpPr>
          <p:nvPr>
            <p:ph type="body" sz="half" idx="2"/>
          </p:nvPr>
        </p:nvSpPr>
        <p:spPr>
          <a:xfrm>
            <a:off x="1828800" y="4229128"/>
            <a:ext cx="5486400" cy="603647"/>
          </a:xfrm>
        </p:spPr>
        <p:txBody>
          <a:bodyPr/>
          <a:lstStyle>
            <a:lvl1pPr marL="0" indent="0">
              <a:buNone/>
              <a:defRPr sz="1400"/>
            </a:lvl1pPr>
            <a:lvl2pPr marL="457130" indent="0">
              <a:buNone/>
              <a:defRPr sz="1200"/>
            </a:lvl2pPr>
            <a:lvl3pPr marL="914264" indent="0">
              <a:buNone/>
              <a:defRPr sz="1000"/>
            </a:lvl3pPr>
            <a:lvl4pPr marL="1371396" indent="0">
              <a:buNone/>
              <a:defRPr sz="900"/>
            </a:lvl4pPr>
            <a:lvl5pPr marL="1828529" indent="0">
              <a:buNone/>
              <a:defRPr sz="900"/>
            </a:lvl5pPr>
            <a:lvl6pPr marL="2285658" indent="0">
              <a:buNone/>
              <a:defRPr sz="900"/>
            </a:lvl6pPr>
            <a:lvl7pPr marL="2742788" indent="0">
              <a:buNone/>
              <a:defRPr sz="900"/>
            </a:lvl7pPr>
            <a:lvl8pPr marL="3199920" indent="0">
              <a:buNone/>
              <a:defRPr sz="900"/>
            </a:lvl8pPr>
            <a:lvl9pPr marL="365705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ltLang="en-US"/>
              <a:t>November 18, 2022</a:t>
            </a:r>
            <a:endParaRPr lang="en-US" altLang="en-US" dirty="0"/>
          </a:p>
        </p:txBody>
      </p:sp>
      <p:sp>
        <p:nvSpPr>
          <p:cNvPr id="6" name="Footer Placeholder 4"/>
          <p:cNvSpPr>
            <a:spLocks noGrp="1"/>
          </p:cNvSpPr>
          <p:nvPr>
            <p:ph type="ftr" sz="quarter" idx="11"/>
          </p:nvPr>
        </p:nvSpPr>
        <p:spPr/>
        <p:txBody>
          <a:bodyPr/>
          <a:lstStyle>
            <a:lvl1pPr>
              <a:defRPr/>
            </a:lvl1pPr>
          </a:lstStyle>
          <a:p>
            <a:pPr>
              <a:defRPr/>
            </a:pPr>
            <a:r>
              <a:rPr lang="en-US"/>
              <a:t>sPHENIX PD-4 Review</a:t>
            </a:r>
            <a:endParaRPr lang="en-US" dirty="0"/>
          </a:p>
        </p:txBody>
      </p:sp>
      <p:sp>
        <p:nvSpPr>
          <p:cNvPr id="7" name="Slide Number Placeholder 5"/>
          <p:cNvSpPr>
            <a:spLocks noGrp="1"/>
          </p:cNvSpPr>
          <p:nvPr>
            <p:ph type="sldNum" sz="quarter" idx="12"/>
          </p:nvPr>
        </p:nvSpPr>
        <p:spPr/>
        <p:txBody>
          <a:bodyPr/>
          <a:lstStyle>
            <a:lvl1pPr>
              <a:defRPr/>
            </a:lvl1pPr>
          </a:lstStyle>
          <a:p>
            <a:fld id="{527F5ED1-7F2B-4A78-A513-4A7819BDBA8F}" type="slidenum">
              <a:rPr lang="en-US" altLang="en-US"/>
              <a:pPr/>
              <a:t>‹#›</a:t>
            </a:fld>
            <a:endParaRPr lang="en-US" altLang="en-US" dirty="0"/>
          </a:p>
        </p:txBody>
      </p:sp>
    </p:spTree>
    <p:extLst>
      <p:ext uri="{BB962C8B-B14F-4D97-AF65-F5344CB8AC3E}">
        <p14:creationId xmlns:p14="http://schemas.microsoft.com/office/powerpoint/2010/main" val="48531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5031"/>
            <a:ext cx="8229600" cy="546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p:cNvSpPr>
          <p:nvPr>
            <p:ph type="body" idx="1"/>
          </p:nvPr>
        </p:nvSpPr>
        <p:spPr bwMode="auto">
          <a:xfrm>
            <a:off x="457200" y="1200154"/>
            <a:ext cx="8229600" cy="3394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0" y="4972050"/>
            <a:ext cx="2133600" cy="171450"/>
          </a:xfrm>
          <a:prstGeom prst="rect">
            <a:avLst/>
          </a:prstGeom>
        </p:spPr>
        <p:txBody>
          <a:bodyPr vert="horz" wrap="square" lIns="91427" tIns="45714" rIns="91427" bIns="45714" numCol="1" anchor="ctr" anchorCtr="0" compatLnSpc="1">
            <a:prstTxWarp prst="textNoShape">
              <a:avLst/>
            </a:prstTxWarp>
          </a:bodyPr>
          <a:lstStyle>
            <a:lvl1pPr>
              <a:defRPr sz="1200">
                <a:solidFill>
                  <a:schemeClr val="tx1"/>
                </a:solidFill>
                <a:latin typeface="Calibri" pitchFamily="34" charset="0"/>
                <a:ea typeface="MS PGothic" pitchFamily="34" charset="-128"/>
                <a:cs typeface="+mn-cs"/>
              </a:defRPr>
            </a:lvl1pPr>
          </a:lstStyle>
          <a:p>
            <a:pPr>
              <a:defRPr/>
            </a:pPr>
            <a:r>
              <a:rPr lang="en-US" altLang="en-US"/>
              <a:t>November 18, 2022</a:t>
            </a:r>
            <a:endParaRPr lang="en-US" altLang="en-US" dirty="0"/>
          </a:p>
        </p:txBody>
      </p:sp>
      <p:sp>
        <p:nvSpPr>
          <p:cNvPr id="5" name="Footer Placeholder 4"/>
          <p:cNvSpPr>
            <a:spLocks noGrp="1"/>
          </p:cNvSpPr>
          <p:nvPr>
            <p:ph type="ftr" sz="quarter" idx="3"/>
          </p:nvPr>
        </p:nvSpPr>
        <p:spPr>
          <a:xfrm>
            <a:off x="3171031" y="4914926"/>
            <a:ext cx="2895600" cy="207169"/>
          </a:xfrm>
          <a:prstGeom prst="rect">
            <a:avLst/>
          </a:prstGeom>
        </p:spPr>
        <p:txBody>
          <a:bodyPr vert="horz" lIns="91427" tIns="45714" rIns="91427" bIns="45714" rtlCol="0" anchor="ctr"/>
          <a:lstStyle>
            <a:lvl1pPr algn="ctr" fontAlgn="auto">
              <a:spcBef>
                <a:spcPts val="0"/>
              </a:spcBef>
              <a:spcAft>
                <a:spcPts val="0"/>
              </a:spcAft>
              <a:defRPr sz="1200" b="0">
                <a:solidFill>
                  <a:schemeClr val="tx1"/>
                </a:solidFill>
                <a:latin typeface="+mn-lt"/>
                <a:ea typeface="+mn-ea"/>
                <a:cs typeface="+mn-cs"/>
              </a:defRPr>
            </a:lvl1pPr>
          </a:lstStyle>
          <a:p>
            <a:pPr>
              <a:defRPr/>
            </a:pPr>
            <a:r>
              <a:rPr lang="en-US"/>
              <a:t>sPHENIX PD-4 Review</a:t>
            </a:r>
            <a:endParaRPr lang="en-US" dirty="0"/>
          </a:p>
        </p:txBody>
      </p:sp>
      <p:sp>
        <p:nvSpPr>
          <p:cNvPr id="6" name="Slide Number Placeholder 5"/>
          <p:cNvSpPr>
            <a:spLocks noGrp="1"/>
          </p:cNvSpPr>
          <p:nvPr>
            <p:ph type="sldNum" sz="quarter" idx="4"/>
          </p:nvPr>
        </p:nvSpPr>
        <p:spPr>
          <a:xfrm>
            <a:off x="8609806" y="4869657"/>
            <a:ext cx="534194" cy="273844"/>
          </a:xfrm>
          <a:prstGeom prst="rect">
            <a:avLst/>
          </a:prstGeom>
        </p:spPr>
        <p:txBody>
          <a:bodyPr vert="horz" wrap="square" lIns="91427" tIns="45714" rIns="91427" bIns="45714" numCol="1" anchor="ctr" anchorCtr="0" compatLnSpc="1">
            <a:prstTxWarp prst="textNoShape">
              <a:avLst/>
            </a:prstTxWarp>
          </a:bodyPr>
          <a:lstStyle>
            <a:lvl1pPr algn="r">
              <a:defRPr sz="1200">
                <a:solidFill>
                  <a:schemeClr val="tx1"/>
                </a:solidFill>
              </a:defRPr>
            </a:lvl1pPr>
          </a:lstStyle>
          <a:p>
            <a:fld id="{C3C23168-0BC3-45A3-990F-8F7CC9491814}" type="slidenum">
              <a:rPr lang="en-US" altLang="en-US" smtClean="0"/>
              <a:pPr/>
              <a:t>‹#›</a:t>
            </a:fld>
            <a:endParaRPr lang="en-US" altLang="en-US" dirty="0"/>
          </a:p>
        </p:txBody>
      </p:sp>
      <p:cxnSp>
        <p:nvCxnSpPr>
          <p:cNvPr id="7" name="Straight Connector 6"/>
          <p:cNvCxnSpPr>
            <a:cxnSpLocks noChangeShapeType="1"/>
          </p:cNvCxnSpPr>
          <p:nvPr/>
        </p:nvCxnSpPr>
        <p:spPr bwMode="auto">
          <a:xfrm>
            <a:off x="301635" y="571500"/>
            <a:ext cx="8634413"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pic>
        <p:nvPicPr>
          <p:cNvPr id="9" name="Picture 2" descr="https://www.sphenix.bnl.gov/web/system/files/u7/sphenix-logo-white-bg.png">
            <a:extLst>
              <a:ext uri="{FF2B5EF4-FFF2-40B4-BE49-F238E27FC236}">
                <a16:creationId xmlns:a16="http://schemas.microsoft.com/office/drawing/2014/main" id="{E21E0E1C-C51F-4944-BAEC-913171417A8F}"/>
              </a:ext>
            </a:extLst>
          </p:cNvPr>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0000" y="1"/>
            <a:ext cx="1454584" cy="571500"/>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83" r:id="rId6"/>
    <p:sldLayoutId id="2147483678" r:id="rId7"/>
    <p:sldLayoutId id="2147483679" r:id="rId8"/>
    <p:sldLayoutId id="2147483680" r:id="rId9"/>
    <p:sldLayoutId id="2147483681" r:id="rId10"/>
    <p:sldLayoutId id="2147483682" r:id="rId11"/>
  </p:sldLayoutIdLst>
  <p:hf hdr="0"/>
  <p:txStyles>
    <p:titleStyle>
      <a:lvl1pPr algn="l"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l"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130" algn="ctr" rtl="0" fontAlgn="base">
        <a:spcBef>
          <a:spcPct val="0"/>
        </a:spcBef>
        <a:spcAft>
          <a:spcPct val="0"/>
        </a:spcAft>
        <a:defRPr sz="4400">
          <a:solidFill>
            <a:schemeClr val="tx1"/>
          </a:solidFill>
          <a:latin typeface="Calibri" charset="0"/>
          <a:ea typeface="ＭＳ Ｐゴシック" charset="0"/>
        </a:defRPr>
      </a:lvl6pPr>
      <a:lvl7pPr marL="914264"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29" algn="ctr" rtl="0" fontAlgn="base">
        <a:spcBef>
          <a:spcPct val="0"/>
        </a:spcBef>
        <a:spcAft>
          <a:spcPct val="0"/>
        </a:spcAft>
        <a:defRPr sz="4400">
          <a:solidFill>
            <a:schemeClr val="tx1"/>
          </a:solidFill>
          <a:latin typeface="Calibri" charset="0"/>
          <a:ea typeface="ＭＳ Ｐゴシック" charset="0"/>
        </a:defRPr>
      </a:lvl9pPr>
    </p:titleStyle>
    <p:bodyStyle>
      <a:lvl1pPr marL="342848" indent="-342848"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841" indent="-285708"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2830" indent="-228566"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599960" indent="-228566"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093" indent="-228566"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222"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355"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487"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618" indent="-228566" algn="l" defTabSz="91426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0"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6" algn="l" defTabSz="914264" rtl="0" eaLnBrk="1" latinLnBrk="0" hangingPunct="1">
        <a:defRPr sz="1800" kern="1200">
          <a:solidFill>
            <a:schemeClr val="tx1"/>
          </a:solidFill>
          <a:latin typeface="+mn-lt"/>
          <a:ea typeface="+mn-ea"/>
          <a:cs typeface="+mn-cs"/>
        </a:defRPr>
      </a:lvl4pPr>
      <a:lvl5pPr marL="1828529" algn="l" defTabSz="914264" rtl="0" eaLnBrk="1" latinLnBrk="0" hangingPunct="1">
        <a:defRPr sz="1800" kern="1200">
          <a:solidFill>
            <a:schemeClr val="tx1"/>
          </a:solidFill>
          <a:latin typeface="+mn-lt"/>
          <a:ea typeface="+mn-ea"/>
          <a:cs typeface="+mn-cs"/>
        </a:defRPr>
      </a:lvl5pPr>
      <a:lvl6pPr marL="2285658" algn="l" defTabSz="914264" rtl="0" eaLnBrk="1" latinLnBrk="0" hangingPunct="1">
        <a:defRPr sz="1800" kern="1200">
          <a:solidFill>
            <a:schemeClr val="tx1"/>
          </a:solidFill>
          <a:latin typeface="+mn-lt"/>
          <a:ea typeface="+mn-ea"/>
          <a:cs typeface="+mn-cs"/>
        </a:defRPr>
      </a:lvl6pPr>
      <a:lvl7pPr marL="2742788"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2" algn="l" defTabSz="91426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0A403C-7371-465A-E3CE-D27A3C628DD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6AA7BE-F8DC-D616-C010-18999FD532B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96D2B-0F27-FA06-F8D4-21A3A637C66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November 18, 2022</a:t>
            </a:r>
          </a:p>
        </p:txBody>
      </p:sp>
      <p:sp>
        <p:nvSpPr>
          <p:cNvPr id="5" name="Footer Placeholder 4">
            <a:extLst>
              <a:ext uri="{FF2B5EF4-FFF2-40B4-BE49-F238E27FC236}">
                <a16:creationId xmlns:a16="http://schemas.microsoft.com/office/drawing/2014/main" id="{D3BB59A4-B558-2A3F-4425-60D620BC0DB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sPHENIX PD-4 Review</a:t>
            </a:r>
          </a:p>
        </p:txBody>
      </p:sp>
      <p:sp>
        <p:nvSpPr>
          <p:cNvPr id="6" name="Slide Number Placeholder 5">
            <a:extLst>
              <a:ext uri="{FF2B5EF4-FFF2-40B4-BE49-F238E27FC236}">
                <a16:creationId xmlns:a16="http://schemas.microsoft.com/office/drawing/2014/main" id="{61806042-46DF-A78C-32E2-1C10BCFF021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ED01F2E-00B9-4A93-AC4B-903E4F848388}" type="slidenum">
              <a:rPr lang="en-US" smtClean="0"/>
              <a:t>‹#›</a:t>
            </a:fld>
            <a:endParaRPr lang="en-US"/>
          </a:p>
        </p:txBody>
      </p:sp>
    </p:spTree>
    <p:extLst>
      <p:ext uri="{BB962C8B-B14F-4D97-AF65-F5344CB8AC3E}">
        <p14:creationId xmlns:p14="http://schemas.microsoft.com/office/powerpoint/2010/main" val="22468663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14.xml"/><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sphenix-intra.sdcc.bnl.gov/WWW/subsystem/hcal/test/sector/"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8.jpg"/><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image" Target="../media/image82.jpg"/><Relationship Id="rId1" Type="http://schemas.openxmlformats.org/officeDocument/2006/relationships/slideLayout" Target="../slideLayouts/slideLayout2.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package" Target="../embeddings/Microsoft_Word_Document.docx"/><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2"/>
          <p:cNvSpPr>
            <a:spLocks noGrp="1"/>
          </p:cNvSpPr>
          <p:nvPr>
            <p:ph type="ctrTitle"/>
          </p:nvPr>
        </p:nvSpPr>
        <p:spPr>
          <a:xfrm>
            <a:off x="287338" y="571500"/>
            <a:ext cx="8704262" cy="1478756"/>
          </a:xfrm>
          <a:solidFill>
            <a:srgbClr val="3399FF"/>
          </a:solidFill>
        </p:spPr>
        <p:txBody>
          <a:bodyPr/>
          <a:lstStyle/>
          <a:p>
            <a:pPr algn="ctr"/>
            <a:br>
              <a:rPr lang="en-US" altLang="en-US" sz="3600" b="0" dirty="0">
                <a:solidFill>
                  <a:schemeClr val="bg1"/>
                </a:solidFill>
              </a:rPr>
            </a:br>
            <a:r>
              <a:rPr lang="en-US" altLang="en-US" sz="3600" b="0" dirty="0">
                <a:solidFill>
                  <a:schemeClr val="bg1"/>
                </a:solidFill>
              </a:rPr>
              <a:t>sPHENIX KPP Demonstration</a:t>
            </a:r>
            <a:br>
              <a:rPr lang="en-US" altLang="en-US" sz="3600" b="0" dirty="0">
                <a:solidFill>
                  <a:schemeClr val="bg1"/>
                </a:solidFill>
              </a:rPr>
            </a:br>
            <a:r>
              <a:rPr lang="en-US" altLang="en-US" sz="3600" b="0" dirty="0">
                <a:solidFill>
                  <a:schemeClr val="bg1"/>
                </a:solidFill>
              </a:rPr>
              <a:t>and</a:t>
            </a:r>
            <a:br>
              <a:rPr lang="en-US" altLang="en-US" sz="3600" b="0" dirty="0">
                <a:solidFill>
                  <a:schemeClr val="bg1"/>
                </a:solidFill>
              </a:rPr>
            </a:br>
            <a:r>
              <a:rPr lang="en-US" altLang="en-US" sz="3600" b="0" dirty="0">
                <a:solidFill>
                  <a:schemeClr val="bg1"/>
                </a:solidFill>
              </a:rPr>
              <a:t>WBS Dictionary</a:t>
            </a:r>
            <a:br>
              <a:rPr lang="en-US" altLang="en-US" sz="3600" b="0" dirty="0">
                <a:solidFill>
                  <a:schemeClr val="bg1"/>
                </a:solidFill>
              </a:rPr>
            </a:br>
            <a:endParaRPr lang="en-US" altLang="en-US" sz="3600" b="0" dirty="0">
              <a:solidFill>
                <a:schemeClr val="bg1"/>
              </a:solidFill>
            </a:endParaRPr>
          </a:p>
        </p:txBody>
      </p:sp>
      <p:sp>
        <p:nvSpPr>
          <p:cNvPr id="15362" name="Subtitle 3"/>
          <p:cNvSpPr>
            <a:spLocks noGrp="1"/>
          </p:cNvSpPr>
          <p:nvPr>
            <p:ph type="subTitle" idx="1"/>
          </p:nvPr>
        </p:nvSpPr>
        <p:spPr>
          <a:xfrm>
            <a:off x="1143000" y="2247967"/>
            <a:ext cx="6265862" cy="463089"/>
          </a:xfrm>
        </p:spPr>
        <p:txBody>
          <a:bodyPr/>
          <a:lstStyle/>
          <a:p>
            <a:r>
              <a:rPr lang="en-US" altLang="en-US" sz="2800" b="0" dirty="0"/>
              <a:t> </a:t>
            </a:r>
          </a:p>
          <a:p>
            <a:r>
              <a:rPr lang="en-US" altLang="en-US" sz="2800" b="0" dirty="0">
                <a:solidFill>
                  <a:srgbClr val="3399FF"/>
                </a:solidFill>
              </a:rPr>
              <a:t>November 18, 2022</a:t>
            </a:r>
          </a:p>
          <a:p>
            <a:r>
              <a:rPr lang="en-US" altLang="en-US" sz="2800" b="0" dirty="0">
                <a:solidFill>
                  <a:srgbClr val="3399FF"/>
                </a:solidFill>
              </a:rPr>
              <a:t>BNL</a:t>
            </a:r>
          </a:p>
        </p:txBody>
      </p:sp>
      <p:sp>
        <p:nvSpPr>
          <p:cNvPr id="15363"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altLang="en-US" sz="1200">
                <a:solidFill>
                  <a:srgbClr val="898989"/>
                </a:solidFill>
              </a:rPr>
              <a:t>November 18, 2022</a:t>
            </a:r>
            <a:endParaRPr lang="en-US" altLang="en-US" sz="1200" dirty="0">
              <a:solidFill>
                <a:srgbClr val="898989"/>
              </a:solidFill>
            </a:endParaRPr>
          </a:p>
        </p:txBody>
      </p:sp>
      <p:sp>
        <p:nvSpPr>
          <p:cNvPr id="5" name="Footer Placeholder 4"/>
          <p:cNvSpPr>
            <a:spLocks noGrp="1"/>
          </p:cNvSpPr>
          <p:nvPr>
            <p:ph type="ftr" sz="quarter" idx="11"/>
          </p:nvPr>
        </p:nvSpPr>
        <p:spPr/>
        <p:txBody>
          <a:bodyPr/>
          <a:lstStyle/>
          <a:p>
            <a:pPr>
              <a:defRPr/>
            </a:pPr>
            <a:r>
              <a:rPr lang="en-US"/>
              <a:t>sPHENIX PD-4 Review</a:t>
            </a:r>
            <a:endParaRPr lang="en-US" dirty="0"/>
          </a:p>
        </p:txBody>
      </p:sp>
      <p:sp>
        <p:nvSpPr>
          <p:cNvPr id="15365" name="Slide Number Placeholder 5"/>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77863702-4EAA-4F39-8171-E0F2AE3043F7}" type="slidenum">
              <a:rPr lang="en-US" altLang="en-US" sz="1200">
                <a:solidFill>
                  <a:srgbClr val="898989"/>
                </a:solidFill>
              </a:rPr>
              <a:pPr eaLnBrk="1" hangingPunct="1"/>
              <a:t>1</a:t>
            </a:fld>
            <a:endParaRPr lang="en-US" altLang="en-US" sz="1200" dirty="0">
              <a:solidFill>
                <a:srgbClr val="898989"/>
              </a:solidFill>
            </a:endParaRPr>
          </a:p>
        </p:txBody>
      </p:sp>
      <p:cxnSp>
        <p:nvCxnSpPr>
          <p:cNvPr id="7" name="Straight Connector 6"/>
          <p:cNvCxnSpPr>
            <a:cxnSpLocks noChangeShapeType="1"/>
          </p:cNvCxnSpPr>
          <p:nvPr/>
        </p:nvCxnSpPr>
        <p:spPr bwMode="auto">
          <a:xfrm>
            <a:off x="287338" y="578644"/>
            <a:ext cx="8634412" cy="0"/>
          </a:xfrm>
          <a:prstGeom prst="line">
            <a:avLst/>
          </a:prstGeom>
          <a:noFill/>
          <a:ln w="28575">
            <a:solidFill>
              <a:srgbClr val="0080F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val="273054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picture containing person, standing, engine&#10;&#10;Description automatically generated">
            <a:extLst>
              <a:ext uri="{FF2B5EF4-FFF2-40B4-BE49-F238E27FC236}">
                <a16:creationId xmlns:a16="http://schemas.microsoft.com/office/drawing/2014/main" id="{CC1A63D4-6563-FB88-6B1C-BFFD57E46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9644" y="798171"/>
            <a:ext cx="4391638" cy="2876951"/>
          </a:xfrm>
          <a:prstGeom prst="rect">
            <a:avLst/>
          </a:prstGeom>
        </p:spPr>
      </p:pic>
      <p:pic>
        <p:nvPicPr>
          <p:cNvPr id="23" name="Picture 22" descr="A picture containing text, basket, container&#10;&#10;Description automatically generated">
            <a:extLst>
              <a:ext uri="{FF2B5EF4-FFF2-40B4-BE49-F238E27FC236}">
                <a16:creationId xmlns:a16="http://schemas.microsoft.com/office/drawing/2014/main" id="{0ACAA23A-4282-C7F1-0381-42070E4227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693" y="3342326"/>
            <a:ext cx="971686" cy="733527"/>
          </a:xfrm>
          <a:prstGeom prst="rect">
            <a:avLst/>
          </a:prstGeom>
        </p:spPr>
      </p:pic>
      <p:pic>
        <p:nvPicPr>
          <p:cNvPr id="21" name="Picture 20" descr="A picture containing basket, container&#10;&#10;Description automatically generated">
            <a:extLst>
              <a:ext uri="{FF2B5EF4-FFF2-40B4-BE49-F238E27FC236}">
                <a16:creationId xmlns:a16="http://schemas.microsoft.com/office/drawing/2014/main" id="{37E4F6A2-8E31-6233-F424-8E8047EB24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2731" y="3339995"/>
            <a:ext cx="971686" cy="857370"/>
          </a:xfrm>
          <a:prstGeom prst="rect">
            <a:avLst/>
          </a:prstGeom>
        </p:spPr>
      </p:pic>
      <p:pic>
        <p:nvPicPr>
          <p:cNvPr id="19" name="Picture 18" descr="A close-up of a factory&#10;&#10;Description automatically generated with low confidence">
            <a:extLst>
              <a:ext uri="{FF2B5EF4-FFF2-40B4-BE49-F238E27FC236}">
                <a16:creationId xmlns:a16="http://schemas.microsoft.com/office/drawing/2014/main" id="{DE3993DA-2C78-3EE3-6C4C-4712347753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09" y="3344759"/>
            <a:ext cx="1197801" cy="728662"/>
          </a:xfrm>
          <a:prstGeom prst="rect">
            <a:avLst/>
          </a:prstGeom>
        </p:spPr>
      </p:pic>
      <p:pic>
        <p:nvPicPr>
          <p:cNvPr id="16" name="Picture 15" descr="A picture containing indoor, basket, green, container&#10;&#10;Description automatically generated">
            <a:extLst>
              <a:ext uri="{FF2B5EF4-FFF2-40B4-BE49-F238E27FC236}">
                <a16:creationId xmlns:a16="http://schemas.microsoft.com/office/drawing/2014/main" id="{386DC991-F23F-F7DB-1A80-45304E021B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798171"/>
            <a:ext cx="3238952" cy="2429214"/>
          </a:xfrm>
          <a:prstGeom prst="rect">
            <a:avLst/>
          </a:prstGeom>
        </p:spPr>
      </p:pic>
      <p:sp>
        <p:nvSpPr>
          <p:cNvPr id="2" name="Title 1">
            <a:extLst>
              <a:ext uri="{FF2B5EF4-FFF2-40B4-BE49-F238E27FC236}">
                <a16:creationId xmlns:a16="http://schemas.microsoft.com/office/drawing/2014/main" id="{142914BF-5BFB-A3F5-5009-8108C34CF112}"/>
              </a:ext>
            </a:extLst>
          </p:cNvPr>
          <p:cNvSpPr>
            <a:spLocks noGrp="1"/>
          </p:cNvSpPr>
          <p:nvPr>
            <p:ph type="title"/>
          </p:nvPr>
        </p:nvSpPr>
        <p:spPr>
          <a:xfrm>
            <a:off x="129887" y="128371"/>
            <a:ext cx="7886700" cy="385979"/>
          </a:xfrm>
        </p:spPr>
        <p:txBody>
          <a:bodyPr/>
          <a:lstStyle/>
          <a:p>
            <a:r>
              <a:rPr lang="en-US" sz="2800" dirty="0"/>
              <a:t>WBS 1.2.1:  Wagon Wheel with Cooling and Gas</a:t>
            </a:r>
          </a:p>
        </p:txBody>
      </p:sp>
      <p:sp>
        <p:nvSpPr>
          <p:cNvPr id="3" name="Content Placeholder 2">
            <a:extLst>
              <a:ext uri="{FF2B5EF4-FFF2-40B4-BE49-F238E27FC236}">
                <a16:creationId xmlns:a16="http://schemas.microsoft.com/office/drawing/2014/main" id="{61C2A9CE-F59E-5D79-1B4D-F27E6446F282}"/>
              </a:ext>
            </a:extLst>
          </p:cNvPr>
          <p:cNvSpPr>
            <a:spLocks noGrp="1"/>
          </p:cNvSpPr>
          <p:nvPr>
            <p:ph idx="1"/>
          </p:nvPr>
        </p:nvSpPr>
        <p:spPr>
          <a:xfrm>
            <a:off x="4261151" y="3897844"/>
            <a:ext cx="4145952" cy="857249"/>
          </a:xfrm>
        </p:spPr>
        <p:txBody>
          <a:bodyPr/>
          <a:lstStyle/>
          <a:p>
            <a:r>
              <a:rPr lang="en-US" dirty="0"/>
              <a:t>No water leaks.</a:t>
            </a:r>
          </a:p>
          <a:p>
            <a:r>
              <a:rPr lang="en-US" dirty="0"/>
              <a:t>99.4% gas return at full flow.</a:t>
            </a:r>
          </a:p>
        </p:txBody>
      </p:sp>
      <p:sp>
        <p:nvSpPr>
          <p:cNvPr id="8" name="TextBox 7">
            <a:extLst>
              <a:ext uri="{FF2B5EF4-FFF2-40B4-BE49-F238E27FC236}">
                <a16:creationId xmlns:a16="http://schemas.microsoft.com/office/drawing/2014/main" id="{4F2BD87E-ABE3-AF4B-E6C8-80750BBAD3B5}"/>
              </a:ext>
            </a:extLst>
          </p:cNvPr>
          <p:cNvSpPr txBox="1"/>
          <p:nvPr/>
        </p:nvSpPr>
        <p:spPr>
          <a:xfrm>
            <a:off x="1047840" y="3837433"/>
            <a:ext cx="667170" cy="213585"/>
          </a:xfrm>
          <a:prstGeom prst="rect">
            <a:avLst/>
          </a:prstGeom>
          <a:solidFill>
            <a:srgbClr val="FFFF00"/>
          </a:solidFill>
        </p:spPr>
        <p:txBody>
          <a:bodyPr wrap="none" rtlCol="0">
            <a:spAutoFit/>
          </a:bodyPr>
          <a:lstStyle/>
          <a:p>
            <a:pPr algn="ctr"/>
            <a:r>
              <a:rPr lang="en-US" sz="788" dirty="0"/>
              <a:t>Wide Tubes</a:t>
            </a:r>
          </a:p>
        </p:txBody>
      </p:sp>
      <p:sp>
        <p:nvSpPr>
          <p:cNvPr id="9" name="TextBox 8">
            <a:extLst>
              <a:ext uri="{FF2B5EF4-FFF2-40B4-BE49-F238E27FC236}">
                <a16:creationId xmlns:a16="http://schemas.microsoft.com/office/drawing/2014/main" id="{F94B56C7-BAEC-2148-B135-BC19A8F7706B}"/>
              </a:ext>
            </a:extLst>
          </p:cNvPr>
          <p:cNvSpPr txBox="1"/>
          <p:nvPr/>
        </p:nvSpPr>
        <p:spPr>
          <a:xfrm>
            <a:off x="2043240" y="3996056"/>
            <a:ext cx="761747" cy="213585"/>
          </a:xfrm>
          <a:prstGeom prst="rect">
            <a:avLst/>
          </a:prstGeom>
          <a:solidFill>
            <a:srgbClr val="FFFF00"/>
          </a:solidFill>
        </p:spPr>
        <p:txBody>
          <a:bodyPr wrap="none" rtlCol="0">
            <a:spAutoFit/>
          </a:bodyPr>
          <a:lstStyle/>
          <a:p>
            <a:pPr algn="ctr"/>
            <a:r>
              <a:rPr lang="en-US" sz="788" dirty="0"/>
              <a:t>Narrow Tubes</a:t>
            </a:r>
          </a:p>
        </p:txBody>
      </p:sp>
      <p:sp>
        <p:nvSpPr>
          <p:cNvPr id="10" name="TextBox 9">
            <a:extLst>
              <a:ext uri="{FF2B5EF4-FFF2-40B4-BE49-F238E27FC236}">
                <a16:creationId xmlns:a16="http://schemas.microsoft.com/office/drawing/2014/main" id="{2B03B562-4FB7-A6E3-563E-048088845059}"/>
              </a:ext>
            </a:extLst>
          </p:cNvPr>
          <p:cNvSpPr txBox="1"/>
          <p:nvPr/>
        </p:nvSpPr>
        <p:spPr>
          <a:xfrm>
            <a:off x="3082255" y="3897843"/>
            <a:ext cx="598242" cy="213585"/>
          </a:xfrm>
          <a:prstGeom prst="rect">
            <a:avLst/>
          </a:prstGeom>
          <a:solidFill>
            <a:srgbClr val="FFFF00"/>
          </a:solidFill>
        </p:spPr>
        <p:txBody>
          <a:bodyPr wrap="none" rtlCol="0">
            <a:spAutoFit/>
          </a:bodyPr>
          <a:lstStyle/>
          <a:p>
            <a:pPr algn="ctr"/>
            <a:r>
              <a:rPr lang="en-US" sz="788" dirty="0"/>
              <a:t>Laser Port</a:t>
            </a:r>
          </a:p>
        </p:txBody>
      </p:sp>
      <p:sp>
        <p:nvSpPr>
          <p:cNvPr id="12" name="TextBox 11">
            <a:extLst>
              <a:ext uri="{FF2B5EF4-FFF2-40B4-BE49-F238E27FC236}">
                <a16:creationId xmlns:a16="http://schemas.microsoft.com/office/drawing/2014/main" id="{C363140E-8FC5-9057-16E4-9055BA1DBA22}"/>
              </a:ext>
            </a:extLst>
          </p:cNvPr>
          <p:cNvSpPr txBox="1"/>
          <p:nvPr/>
        </p:nvSpPr>
        <p:spPr>
          <a:xfrm>
            <a:off x="1793346" y="2873951"/>
            <a:ext cx="1061509" cy="369332"/>
          </a:xfrm>
          <a:prstGeom prst="rect">
            <a:avLst/>
          </a:prstGeom>
          <a:solidFill>
            <a:srgbClr val="FFFF00"/>
          </a:solidFill>
        </p:spPr>
        <p:txBody>
          <a:bodyPr wrap="none" rtlCol="0">
            <a:spAutoFit/>
          </a:bodyPr>
          <a:lstStyle/>
          <a:p>
            <a:pPr algn="ctr"/>
            <a:r>
              <a:rPr lang="en-US" dirty="0"/>
              <a:t>Gas Lines</a:t>
            </a:r>
          </a:p>
        </p:txBody>
      </p:sp>
      <p:cxnSp>
        <p:nvCxnSpPr>
          <p:cNvPr id="14" name="Straight Arrow Connector 13">
            <a:extLst>
              <a:ext uri="{FF2B5EF4-FFF2-40B4-BE49-F238E27FC236}">
                <a16:creationId xmlns:a16="http://schemas.microsoft.com/office/drawing/2014/main" id="{984C5B3F-67AE-1614-9679-F37B1E5995BE}"/>
              </a:ext>
            </a:extLst>
          </p:cNvPr>
          <p:cNvCxnSpPr/>
          <p:nvPr/>
        </p:nvCxnSpPr>
        <p:spPr>
          <a:xfrm flipV="1">
            <a:off x="2730261" y="2571751"/>
            <a:ext cx="543464" cy="43671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C13AF7-0B23-E3A7-E9C4-9BEF1E1D489C}"/>
              </a:ext>
            </a:extLst>
          </p:cNvPr>
          <p:cNvCxnSpPr>
            <a:cxnSpLocks/>
          </p:cNvCxnSpPr>
          <p:nvPr/>
        </p:nvCxnSpPr>
        <p:spPr>
          <a:xfrm flipH="1" flipV="1">
            <a:off x="1455708" y="2655133"/>
            <a:ext cx="462232" cy="35333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CAC6ECD-A23D-E03F-C021-CFF6AAA61A38}"/>
              </a:ext>
            </a:extLst>
          </p:cNvPr>
          <p:cNvSpPr txBox="1"/>
          <p:nvPr/>
        </p:nvSpPr>
        <p:spPr>
          <a:xfrm>
            <a:off x="5418857" y="3345398"/>
            <a:ext cx="3472425" cy="369332"/>
          </a:xfrm>
          <a:prstGeom prst="rect">
            <a:avLst/>
          </a:prstGeom>
          <a:solidFill>
            <a:srgbClr val="FFFF00"/>
          </a:solidFill>
        </p:spPr>
        <p:txBody>
          <a:bodyPr wrap="none" rtlCol="0">
            <a:spAutoFit/>
          </a:bodyPr>
          <a:lstStyle/>
          <a:p>
            <a:pPr algn="ctr"/>
            <a:r>
              <a:rPr lang="en-US" dirty="0"/>
              <a:t>Complete Gas and Cooling Services</a:t>
            </a:r>
          </a:p>
        </p:txBody>
      </p:sp>
    </p:spTree>
    <p:extLst>
      <p:ext uri="{BB962C8B-B14F-4D97-AF65-F5344CB8AC3E}">
        <p14:creationId xmlns:p14="http://schemas.microsoft.com/office/powerpoint/2010/main" val="4047504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close-up of a computer&#10;&#10;Description automatically generated with low confidence">
            <a:extLst>
              <a:ext uri="{FF2B5EF4-FFF2-40B4-BE49-F238E27FC236}">
                <a16:creationId xmlns:a16="http://schemas.microsoft.com/office/drawing/2014/main" id="{CC0D335A-8DE0-5E90-5087-118B015CB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8098" y="2741014"/>
            <a:ext cx="2743583" cy="1400370"/>
          </a:xfrm>
          <a:prstGeom prst="rect">
            <a:avLst/>
          </a:prstGeom>
        </p:spPr>
      </p:pic>
      <p:pic>
        <p:nvPicPr>
          <p:cNvPr id="13" name="Picture 12" descr="A picture containing engine&#10;&#10;Description automatically generated">
            <a:extLst>
              <a:ext uri="{FF2B5EF4-FFF2-40B4-BE49-F238E27FC236}">
                <a16:creationId xmlns:a16="http://schemas.microsoft.com/office/drawing/2014/main" id="{60B545E1-DF84-A756-E93B-3EAE50FEE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495" y="627723"/>
            <a:ext cx="3205186" cy="1966927"/>
          </a:xfrm>
          <a:prstGeom prst="rect">
            <a:avLst/>
          </a:prstGeom>
        </p:spPr>
      </p:pic>
      <p:pic>
        <p:nvPicPr>
          <p:cNvPr id="7" name="Picture 6" descr="A picture containing indoor, engine&#10;&#10;Description automatically generated">
            <a:extLst>
              <a:ext uri="{FF2B5EF4-FFF2-40B4-BE49-F238E27FC236}">
                <a16:creationId xmlns:a16="http://schemas.microsoft.com/office/drawing/2014/main" id="{B069C789-C320-515C-C944-3FC288E1A9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310" y="693182"/>
            <a:ext cx="4229690" cy="3172268"/>
          </a:xfrm>
          <a:prstGeom prst="rect">
            <a:avLst/>
          </a:prstGeom>
        </p:spPr>
      </p:pic>
      <p:sp>
        <p:nvSpPr>
          <p:cNvPr id="2" name="Title 1">
            <a:extLst>
              <a:ext uri="{FF2B5EF4-FFF2-40B4-BE49-F238E27FC236}">
                <a16:creationId xmlns:a16="http://schemas.microsoft.com/office/drawing/2014/main" id="{7B6D8562-EE15-455C-2735-F37F9C3FBA96}"/>
              </a:ext>
            </a:extLst>
          </p:cNvPr>
          <p:cNvSpPr>
            <a:spLocks noGrp="1"/>
          </p:cNvSpPr>
          <p:nvPr>
            <p:ph type="title"/>
          </p:nvPr>
        </p:nvSpPr>
        <p:spPr>
          <a:xfrm>
            <a:off x="342309" y="79750"/>
            <a:ext cx="7655455" cy="401609"/>
          </a:xfrm>
        </p:spPr>
        <p:txBody>
          <a:bodyPr/>
          <a:lstStyle/>
          <a:p>
            <a:r>
              <a:rPr lang="en-US" sz="2800" dirty="0"/>
              <a:t>WBS 1.2.1:  TPC Instrumented with FEE Cards</a:t>
            </a:r>
          </a:p>
        </p:txBody>
      </p:sp>
      <p:sp>
        <p:nvSpPr>
          <p:cNvPr id="3" name="Content Placeholder 2">
            <a:extLst>
              <a:ext uri="{FF2B5EF4-FFF2-40B4-BE49-F238E27FC236}">
                <a16:creationId xmlns:a16="http://schemas.microsoft.com/office/drawing/2014/main" id="{57E5EAA1-02C1-69F5-8FB8-05C3A6D5156E}"/>
              </a:ext>
            </a:extLst>
          </p:cNvPr>
          <p:cNvSpPr>
            <a:spLocks noGrp="1"/>
          </p:cNvSpPr>
          <p:nvPr>
            <p:ph idx="1"/>
          </p:nvPr>
        </p:nvSpPr>
        <p:spPr>
          <a:xfrm>
            <a:off x="434555" y="4088752"/>
            <a:ext cx="7886700" cy="906111"/>
          </a:xfrm>
        </p:spPr>
        <p:txBody>
          <a:bodyPr/>
          <a:lstStyle/>
          <a:p>
            <a:r>
              <a:rPr lang="en-US" dirty="0"/>
              <a:t>FEE cards are cooled by cooling blocks.</a:t>
            </a:r>
          </a:p>
          <a:p>
            <a:r>
              <a:rPr lang="en-US" dirty="0"/>
              <a:t>FEE cards require one optical and one LV connector.</a:t>
            </a:r>
          </a:p>
        </p:txBody>
      </p:sp>
      <p:sp>
        <p:nvSpPr>
          <p:cNvPr id="10" name="TextBox 9">
            <a:extLst>
              <a:ext uri="{FF2B5EF4-FFF2-40B4-BE49-F238E27FC236}">
                <a16:creationId xmlns:a16="http://schemas.microsoft.com/office/drawing/2014/main" id="{DE035D4E-7DC7-5A70-21F1-B5E8B5F0747E}"/>
              </a:ext>
            </a:extLst>
          </p:cNvPr>
          <p:cNvSpPr txBox="1"/>
          <p:nvPr/>
        </p:nvSpPr>
        <p:spPr>
          <a:xfrm>
            <a:off x="2956264" y="3573056"/>
            <a:ext cx="2287870" cy="369332"/>
          </a:xfrm>
          <a:prstGeom prst="rect">
            <a:avLst/>
          </a:prstGeom>
          <a:solidFill>
            <a:srgbClr val="FFFF00"/>
          </a:solidFill>
        </p:spPr>
        <p:txBody>
          <a:bodyPr wrap="none" rtlCol="0">
            <a:spAutoFit/>
          </a:bodyPr>
          <a:lstStyle/>
          <a:p>
            <a:r>
              <a:rPr lang="en-US" dirty="0"/>
              <a:t>Stuffed with FEE Cards</a:t>
            </a:r>
          </a:p>
        </p:txBody>
      </p:sp>
      <p:sp>
        <p:nvSpPr>
          <p:cNvPr id="11" name="TextBox 10">
            <a:extLst>
              <a:ext uri="{FF2B5EF4-FFF2-40B4-BE49-F238E27FC236}">
                <a16:creationId xmlns:a16="http://schemas.microsoft.com/office/drawing/2014/main" id="{B514581E-2C1C-B945-CDCB-4966991D273A}"/>
              </a:ext>
            </a:extLst>
          </p:cNvPr>
          <p:cNvSpPr txBox="1"/>
          <p:nvPr/>
        </p:nvSpPr>
        <p:spPr>
          <a:xfrm>
            <a:off x="6183743" y="2339890"/>
            <a:ext cx="2759025" cy="369332"/>
          </a:xfrm>
          <a:prstGeom prst="rect">
            <a:avLst/>
          </a:prstGeom>
          <a:solidFill>
            <a:srgbClr val="FFFF00"/>
          </a:solidFill>
        </p:spPr>
        <p:txBody>
          <a:bodyPr wrap="none" rtlCol="0">
            <a:spAutoFit/>
          </a:bodyPr>
          <a:lstStyle/>
          <a:p>
            <a:r>
              <a:rPr lang="en-US" dirty="0"/>
              <a:t>Cables w/ Optical/Electrical</a:t>
            </a:r>
          </a:p>
        </p:txBody>
      </p:sp>
      <p:sp>
        <p:nvSpPr>
          <p:cNvPr id="12" name="TextBox 11">
            <a:extLst>
              <a:ext uri="{FF2B5EF4-FFF2-40B4-BE49-F238E27FC236}">
                <a16:creationId xmlns:a16="http://schemas.microsoft.com/office/drawing/2014/main" id="{B63B30FE-1950-64C8-657C-6912EC49E489}"/>
              </a:ext>
            </a:extLst>
          </p:cNvPr>
          <p:cNvSpPr txBox="1"/>
          <p:nvPr/>
        </p:nvSpPr>
        <p:spPr>
          <a:xfrm>
            <a:off x="6343618" y="2698143"/>
            <a:ext cx="1012457" cy="369332"/>
          </a:xfrm>
          <a:prstGeom prst="rect">
            <a:avLst/>
          </a:prstGeom>
          <a:solidFill>
            <a:srgbClr val="FFFF00"/>
          </a:solidFill>
        </p:spPr>
        <p:txBody>
          <a:bodyPr wrap="none" rtlCol="0">
            <a:spAutoFit/>
          </a:bodyPr>
          <a:lstStyle/>
          <a:p>
            <a:r>
              <a:rPr lang="en-US" dirty="0"/>
              <a:t>Powered</a:t>
            </a:r>
          </a:p>
        </p:txBody>
      </p:sp>
    </p:spTree>
    <p:extLst>
      <p:ext uri="{BB962C8B-B14F-4D97-AF65-F5344CB8AC3E}">
        <p14:creationId xmlns:p14="http://schemas.microsoft.com/office/powerpoint/2010/main" val="3840791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1.2 TPC – 1.2.2, 1.2.3, 1.2.4 GEM Modules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12</a:t>
            </a:fld>
            <a:endParaRPr lang="en-US" altLang="en-US" dirty="0"/>
          </a:p>
        </p:txBody>
      </p:sp>
      <p:pic>
        <p:nvPicPr>
          <p:cNvPr id="7" name="Picture 6">
            <a:extLst>
              <a:ext uri="{FF2B5EF4-FFF2-40B4-BE49-F238E27FC236}">
                <a16:creationId xmlns:a16="http://schemas.microsoft.com/office/drawing/2014/main" id="{5EBE2F6F-7C63-3C94-3C5D-098B515DAD98}"/>
              </a:ext>
            </a:extLst>
          </p:cNvPr>
          <p:cNvPicPr>
            <a:picLocks noChangeAspect="1"/>
          </p:cNvPicPr>
          <p:nvPr/>
        </p:nvPicPr>
        <p:blipFill>
          <a:blip r:embed="rId2"/>
          <a:stretch>
            <a:fillRect/>
          </a:stretch>
        </p:blipFill>
        <p:spPr>
          <a:xfrm>
            <a:off x="157476" y="1086236"/>
            <a:ext cx="8839200" cy="3161914"/>
          </a:xfrm>
          <a:prstGeom prst="rect">
            <a:avLst/>
          </a:prstGeom>
        </p:spPr>
      </p:pic>
    </p:spTree>
    <p:extLst>
      <p:ext uri="{BB962C8B-B14F-4D97-AF65-F5344CB8AC3E}">
        <p14:creationId xmlns:p14="http://schemas.microsoft.com/office/powerpoint/2010/main" val="1790296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10;&#10;Description automatically generated">
            <a:extLst>
              <a:ext uri="{FF2B5EF4-FFF2-40B4-BE49-F238E27FC236}">
                <a16:creationId xmlns:a16="http://schemas.microsoft.com/office/drawing/2014/main" id="{29D36618-E904-714A-D895-A698D728E3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585" y="632480"/>
            <a:ext cx="3337815" cy="4403557"/>
          </a:xfrm>
          <a:prstGeom prst="rect">
            <a:avLst/>
          </a:prstGeom>
        </p:spPr>
      </p:pic>
      <p:pic>
        <p:nvPicPr>
          <p:cNvPr id="3" name="Picture 2" descr="A picture containing indoor, floor&#10;&#10;Description automatically generated">
            <a:extLst>
              <a:ext uri="{FF2B5EF4-FFF2-40B4-BE49-F238E27FC236}">
                <a16:creationId xmlns:a16="http://schemas.microsoft.com/office/drawing/2014/main" id="{52CA2697-F97D-E803-A1AB-83B16B6DF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32481"/>
            <a:ext cx="4997780" cy="2528550"/>
          </a:xfrm>
          <a:prstGeom prst="rect">
            <a:avLst/>
          </a:prstGeom>
        </p:spPr>
      </p:pic>
      <p:sp>
        <p:nvSpPr>
          <p:cNvPr id="4" name="Title 3">
            <a:extLst>
              <a:ext uri="{FF2B5EF4-FFF2-40B4-BE49-F238E27FC236}">
                <a16:creationId xmlns:a16="http://schemas.microsoft.com/office/drawing/2014/main" id="{DC51A85F-AE43-8038-DB76-1BFAAEC1A27D}"/>
              </a:ext>
            </a:extLst>
          </p:cNvPr>
          <p:cNvSpPr>
            <a:spLocks noGrp="1"/>
          </p:cNvSpPr>
          <p:nvPr>
            <p:ph type="title"/>
          </p:nvPr>
        </p:nvSpPr>
        <p:spPr>
          <a:xfrm>
            <a:off x="228599" y="91678"/>
            <a:ext cx="7711787" cy="540801"/>
          </a:xfrm>
        </p:spPr>
        <p:txBody>
          <a:bodyPr/>
          <a:lstStyle/>
          <a:p>
            <a:r>
              <a:rPr lang="en-US" sz="2800" dirty="0"/>
              <a:t>WBS 1.2.2, 1.2.3, 1.2.4: R1, R2, R3 GEM Modules</a:t>
            </a:r>
          </a:p>
        </p:txBody>
      </p:sp>
      <p:sp>
        <p:nvSpPr>
          <p:cNvPr id="5" name="Content Placeholder 4">
            <a:extLst>
              <a:ext uri="{FF2B5EF4-FFF2-40B4-BE49-F238E27FC236}">
                <a16:creationId xmlns:a16="http://schemas.microsoft.com/office/drawing/2014/main" id="{AE2EEB25-22FC-BBF1-4EB7-F5EB081A7460}"/>
              </a:ext>
            </a:extLst>
          </p:cNvPr>
          <p:cNvSpPr>
            <a:spLocks noGrp="1"/>
          </p:cNvSpPr>
          <p:nvPr>
            <p:ph idx="1"/>
          </p:nvPr>
        </p:nvSpPr>
        <p:spPr>
          <a:xfrm>
            <a:off x="241532" y="3288689"/>
            <a:ext cx="5110576" cy="1566817"/>
          </a:xfrm>
        </p:spPr>
        <p:txBody>
          <a:bodyPr>
            <a:normAutofit fontScale="92500" lnSpcReduction="10000"/>
          </a:bodyPr>
          <a:lstStyle/>
          <a:p>
            <a:r>
              <a:rPr lang="en-US" dirty="0"/>
              <a:t>Earliest Completed TPC Modules.</a:t>
            </a:r>
          </a:p>
          <a:p>
            <a:r>
              <a:rPr lang="en-US" dirty="0"/>
              <a:t>72 Modules total</a:t>
            </a:r>
          </a:p>
          <a:p>
            <a:r>
              <a:rPr lang="en-US" dirty="0"/>
              <a:t>Three sizes:  R1, R2, R3</a:t>
            </a:r>
          </a:p>
          <a:p>
            <a:r>
              <a:rPr lang="en-US" dirty="0"/>
              <a:t>Gain * IBF Mapped using Xray </a:t>
            </a:r>
            <a:r>
              <a:rPr lang="en-US" dirty="0" err="1"/>
              <a:t>SOurce</a:t>
            </a:r>
            <a:r>
              <a:rPr lang="en-US" dirty="0"/>
              <a:t>.</a:t>
            </a:r>
          </a:p>
        </p:txBody>
      </p:sp>
      <p:sp>
        <p:nvSpPr>
          <p:cNvPr id="7" name="TextBox 6">
            <a:extLst>
              <a:ext uri="{FF2B5EF4-FFF2-40B4-BE49-F238E27FC236}">
                <a16:creationId xmlns:a16="http://schemas.microsoft.com/office/drawing/2014/main" id="{3EA93B5B-F323-5868-6767-CE720B0391F0}"/>
              </a:ext>
            </a:extLst>
          </p:cNvPr>
          <p:cNvSpPr txBox="1"/>
          <p:nvPr/>
        </p:nvSpPr>
        <p:spPr>
          <a:xfrm>
            <a:off x="2345392" y="2773689"/>
            <a:ext cx="426720" cy="369332"/>
          </a:xfrm>
          <a:prstGeom prst="rect">
            <a:avLst/>
          </a:prstGeom>
          <a:solidFill>
            <a:srgbClr val="FFFF00"/>
          </a:solidFill>
        </p:spPr>
        <p:txBody>
          <a:bodyPr wrap="none" rtlCol="0">
            <a:spAutoFit/>
          </a:bodyPr>
          <a:lstStyle/>
          <a:p>
            <a:pPr algn="ctr"/>
            <a:r>
              <a:rPr lang="en-US" dirty="0"/>
              <a:t>R1</a:t>
            </a:r>
          </a:p>
        </p:txBody>
      </p:sp>
      <p:sp>
        <p:nvSpPr>
          <p:cNvPr id="8" name="TextBox 7">
            <a:extLst>
              <a:ext uri="{FF2B5EF4-FFF2-40B4-BE49-F238E27FC236}">
                <a16:creationId xmlns:a16="http://schemas.microsoft.com/office/drawing/2014/main" id="{AD55EC87-2BC3-2CB3-AB4C-E69FE69A7D1E}"/>
              </a:ext>
            </a:extLst>
          </p:cNvPr>
          <p:cNvSpPr txBox="1"/>
          <p:nvPr/>
        </p:nvSpPr>
        <p:spPr>
          <a:xfrm>
            <a:off x="3009626" y="2680955"/>
            <a:ext cx="426720" cy="369332"/>
          </a:xfrm>
          <a:prstGeom prst="rect">
            <a:avLst/>
          </a:prstGeom>
          <a:solidFill>
            <a:srgbClr val="FFFF00"/>
          </a:solidFill>
        </p:spPr>
        <p:txBody>
          <a:bodyPr wrap="none" rtlCol="0">
            <a:spAutoFit/>
          </a:bodyPr>
          <a:lstStyle/>
          <a:p>
            <a:pPr algn="ctr"/>
            <a:r>
              <a:rPr lang="en-US" dirty="0"/>
              <a:t>R2</a:t>
            </a:r>
          </a:p>
        </p:txBody>
      </p:sp>
      <p:sp>
        <p:nvSpPr>
          <p:cNvPr id="9" name="TextBox 8">
            <a:extLst>
              <a:ext uri="{FF2B5EF4-FFF2-40B4-BE49-F238E27FC236}">
                <a16:creationId xmlns:a16="http://schemas.microsoft.com/office/drawing/2014/main" id="{B12C002A-E1EE-01A2-A93D-39C273229263}"/>
              </a:ext>
            </a:extLst>
          </p:cNvPr>
          <p:cNvSpPr txBox="1"/>
          <p:nvPr/>
        </p:nvSpPr>
        <p:spPr>
          <a:xfrm>
            <a:off x="3673859" y="2588222"/>
            <a:ext cx="426720" cy="369332"/>
          </a:xfrm>
          <a:prstGeom prst="rect">
            <a:avLst/>
          </a:prstGeom>
          <a:solidFill>
            <a:srgbClr val="FFFF00"/>
          </a:solidFill>
        </p:spPr>
        <p:txBody>
          <a:bodyPr wrap="none" rtlCol="0">
            <a:spAutoFit/>
          </a:bodyPr>
          <a:lstStyle/>
          <a:p>
            <a:pPr algn="ctr"/>
            <a:r>
              <a:rPr lang="en-US" dirty="0"/>
              <a:t>R3</a:t>
            </a:r>
          </a:p>
        </p:txBody>
      </p:sp>
      <p:sp>
        <p:nvSpPr>
          <p:cNvPr id="11" name="TextBox 10">
            <a:extLst>
              <a:ext uri="{FF2B5EF4-FFF2-40B4-BE49-F238E27FC236}">
                <a16:creationId xmlns:a16="http://schemas.microsoft.com/office/drawing/2014/main" id="{74B57DD5-A506-7A74-A559-28DFEA7392EE}"/>
              </a:ext>
            </a:extLst>
          </p:cNvPr>
          <p:cNvSpPr txBox="1"/>
          <p:nvPr/>
        </p:nvSpPr>
        <p:spPr>
          <a:xfrm>
            <a:off x="5657475" y="4666706"/>
            <a:ext cx="3253135" cy="369332"/>
          </a:xfrm>
          <a:prstGeom prst="rect">
            <a:avLst/>
          </a:prstGeom>
          <a:solidFill>
            <a:srgbClr val="FFFF00"/>
          </a:solidFill>
        </p:spPr>
        <p:txBody>
          <a:bodyPr wrap="none" rtlCol="0">
            <a:spAutoFit/>
          </a:bodyPr>
          <a:lstStyle/>
          <a:p>
            <a:pPr algn="ctr"/>
            <a:r>
              <a:rPr lang="en-US" dirty="0"/>
              <a:t>Module Test Fit to Wagon Wheel</a:t>
            </a:r>
          </a:p>
        </p:txBody>
      </p:sp>
    </p:spTree>
    <p:extLst>
      <p:ext uri="{BB962C8B-B14F-4D97-AF65-F5344CB8AC3E}">
        <p14:creationId xmlns:p14="http://schemas.microsoft.com/office/powerpoint/2010/main" val="722582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1.2 TPC – 1.2.5 TPC FEE, 1.2.6 TPC DAM</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14</a:t>
            </a:fld>
            <a:endParaRPr lang="en-US" altLang="en-US" dirty="0"/>
          </a:p>
        </p:txBody>
      </p:sp>
      <p:pic>
        <p:nvPicPr>
          <p:cNvPr id="7" name="Picture 6">
            <a:extLst>
              <a:ext uri="{FF2B5EF4-FFF2-40B4-BE49-F238E27FC236}">
                <a16:creationId xmlns:a16="http://schemas.microsoft.com/office/drawing/2014/main" id="{D74E663D-9ED1-FE67-5A97-2251D92D4A07}"/>
              </a:ext>
            </a:extLst>
          </p:cNvPr>
          <p:cNvPicPr>
            <a:picLocks noChangeAspect="1"/>
          </p:cNvPicPr>
          <p:nvPr/>
        </p:nvPicPr>
        <p:blipFill>
          <a:blip r:embed="rId2"/>
          <a:stretch>
            <a:fillRect/>
          </a:stretch>
        </p:blipFill>
        <p:spPr>
          <a:xfrm>
            <a:off x="251410" y="1738832"/>
            <a:ext cx="8609806" cy="2128318"/>
          </a:xfrm>
          <a:prstGeom prst="rect">
            <a:avLst/>
          </a:prstGeom>
        </p:spPr>
      </p:pic>
    </p:spTree>
    <p:extLst>
      <p:ext uri="{BB962C8B-B14F-4D97-AF65-F5344CB8AC3E}">
        <p14:creationId xmlns:p14="http://schemas.microsoft.com/office/powerpoint/2010/main" val="3276346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indoor, wooden&#10;&#10;Description automatically generated">
            <a:extLst>
              <a:ext uri="{FF2B5EF4-FFF2-40B4-BE49-F238E27FC236}">
                <a16:creationId xmlns:a16="http://schemas.microsoft.com/office/drawing/2014/main" id="{8E46782F-FEDF-02E2-C700-261E1047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851" y="1816523"/>
            <a:ext cx="4334480" cy="2772162"/>
          </a:xfrm>
          <a:prstGeom prst="rect">
            <a:avLst/>
          </a:prstGeom>
        </p:spPr>
      </p:pic>
      <p:pic>
        <p:nvPicPr>
          <p:cNvPr id="10" name="Picture 9" descr="A close-up of a circuit board&#10;&#10;Description automatically generated with medium confidence">
            <a:extLst>
              <a:ext uri="{FF2B5EF4-FFF2-40B4-BE49-F238E27FC236}">
                <a16:creationId xmlns:a16="http://schemas.microsoft.com/office/drawing/2014/main" id="{81402A44-3EC6-5DA1-7170-19E5A67F6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082" y="2086884"/>
            <a:ext cx="1767993" cy="2694666"/>
          </a:xfrm>
          <a:prstGeom prst="rect">
            <a:avLst/>
          </a:prstGeom>
        </p:spPr>
      </p:pic>
      <p:sp>
        <p:nvSpPr>
          <p:cNvPr id="2" name="Title 1">
            <a:extLst>
              <a:ext uri="{FF2B5EF4-FFF2-40B4-BE49-F238E27FC236}">
                <a16:creationId xmlns:a16="http://schemas.microsoft.com/office/drawing/2014/main" id="{E0F53C1A-537D-3AE4-5532-3E6F1AB2212A}"/>
              </a:ext>
            </a:extLst>
          </p:cNvPr>
          <p:cNvSpPr>
            <a:spLocks noGrp="1"/>
          </p:cNvSpPr>
          <p:nvPr>
            <p:ph type="title"/>
          </p:nvPr>
        </p:nvSpPr>
        <p:spPr>
          <a:xfrm>
            <a:off x="628650" y="133350"/>
            <a:ext cx="7886700" cy="392906"/>
          </a:xfrm>
        </p:spPr>
        <p:txBody>
          <a:bodyPr>
            <a:noAutofit/>
          </a:bodyPr>
          <a:lstStyle/>
          <a:p>
            <a:r>
              <a:rPr lang="en-US" sz="2800" dirty="0"/>
              <a:t>WBS 1.2.5:  TPC FEE status</a:t>
            </a:r>
          </a:p>
        </p:txBody>
      </p:sp>
      <p:sp>
        <p:nvSpPr>
          <p:cNvPr id="3" name="Content Placeholder 2">
            <a:extLst>
              <a:ext uri="{FF2B5EF4-FFF2-40B4-BE49-F238E27FC236}">
                <a16:creationId xmlns:a16="http://schemas.microsoft.com/office/drawing/2014/main" id="{4427AC70-665B-CA81-088D-16F7CC494B46}"/>
              </a:ext>
            </a:extLst>
          </p:cNvPr>
          <p:cNvSpPr>
            <a:spLocks noGrp="1"/>
          </p:cNvSpPr>
          <p:nvPr>
            <p:ph idx="1"/>
          </p:nvPr>
        </p:nvSpPr>
        <p:spPr>
          <a:xfrm>
            <a:off x="628650" y="839010"/>
            <a:ext cx="7886700" cy="605548"/>
          </a:xfrm>
        </p:spPr>
        <p:txBody>
          <a:bodyPr>
            <a:normAutofit fontScale="70000" lnSpcReduction="20000"/>
          </a:bodyPr>
          <a:lstStyle/>
          <a:p>
            <a:r>
              <a:rPr lang="en-US" dirty="0"/>
              <a:t>312 FEE boards (one-end of TPC) have been delivered 11/03/2022.</a:t>
            </a:r>
          </a:p>
          <a:p>
            <a:r>
              <a:rPr lang="en-US" dirty="0"/>
              <a:t>Boards burnt-in: 416 (16-sector worth qty) 11/07/2022</a:t>
            </a:r>
          </a:p>
        </p:txBody>
      </p:sp>
      <p:sp>
        <p:nvSpPr>
          <p:cNvPr id="4" name="Slide Number Placeholder 3">
            <a:extLst>
              <a:ext uri="{FF2B5EF4-FFF2-40B4-BE49-F238E27FC236}">
                <a16:creationId xmlns:a16="http://schemas.microsoft.com/office/drawing/2014/main" id="{A8BAC0BD-F31C-D9C3-94B6-C8060E46457B}"/>
              </a:ext>
            </a:extLst>
          </p:cNvPr>
          <p:cNvSpPr>
            <a:spLocks noGrp="1"/>
          </p:cNvSpPr>
          <p:nvPr>
            <p:ph type="sldNum" sz="quarter" idx="12"/>
          </p:nvPr>
        </p:nvSpPr>
        <p:spPr/>
        <p:txBody>
          <a:bodyPr/>
          <a:lstStyle/>
          <a:p>
            <a:fld id="{B1E4A898-1D3D-44EB-A2B0-E19140CF939A}" type="slidenum">
              <a:rPr lang="en-US" smtClean="0"/>
              <a:t>15</a:t>
            </a:fld>
            <a:endParaRPr lang="en-US"/>
          </a:p>
        </p:txBody>
      </p:sp>
      <p:sp>
        <p:nvSpPr>
          <p:cNvPr id="7" name="TextBox 6">
            <a:extLst>
              <a:ext uri="{FF2B5EF4-FFF2-40B4-BE49-F238E27FC236}">
                <a16:creationId xmlns:a16="http://schemas.microsoft.com/office/drawing/2014/main" id="{CBB7610E-7F2E-C548-2A69-6A5785BB7684}"/>
              </a:ext>
            </a:extLst>
          </p:cNvPr>
          <p:cNvSpPr txBox="1"/>
          <p:nvPr/>
        </p:nvSpPr>
        <p:spPr>
          <a:xfrm flipH="1">
            <a:off x="982981" y="1468219"/>
            <a:ext cx="1684019" cy="646331"/>
          </a:xfrm>
          <a:prstGeom prst="rect">
            <a:avLst/>
          </a:prstGeom>
          <a:solidFill>
            <a:srgbClr val="FFFF00"/>
          </a:solidFill>
        </p:spPr>
        <p:txBody>
          <a:bodyPr wrap="square" rtlCol="0">
            <a:spAutoFit/>
          </a:bodyPr>
          <a:lstStyle/>
          <a:p>
            <a:pPr algn="ctr"/>
            <a:r>
              <a:rPr lang="en-US" dirty="0"/>
              <a:t>FEE w/o Cooling Plate</a:t>
            </a:r>
          </a:p>
        </p:txBody>
      </p:sp>
      <p:sp>
        <p:nvSpPr>
          <p:cNvPr id="8" name="TextBox 7">
            <a:extLst>
              <a:ext uri="{FF2B5EF4-FFF2-40B4-BE49-F238E27FC236}">
                <a16:creationId xmlns:a16="http://schemas.microsoft.com/office/drawing/2014/main" id="{C5A6014A-0CF5-6BBE-FFCE-00C947833D2E}"/>
              </a:ext>
            </a:extLst>
          </p:cNvPr>
          <p:cNvSpPr txBox="1"/>
          <p:nvPr/>
        </p:nvSpPr>
        <p:spPr>
          <a:xfrm flipH="1">
            <a:off x="4614082" y="1816523"/>
            <a:ext cx="1684019" cy="646331"/>
          </a:xfrm>
          <a:prstGeom prst="rect">
            <a:avLst/>
          </a:prstGeom>
          <a:solidFill>
            <a:srgbClr val="FFFF00"/>
          </a:solidFill>
        </p:spPr>
        <p:txBody>
          <a:bodyPr wrap="square" rtlCol="0">
            <a:spAutoFit/>
          </a:bodyPr>
          <a:lstStyle/>
          <a:p>
            <a:pPr algn="ctr"/>
            <a:r>
              <a:rPr lang="en-US" dirty="0"/>
              <a:t>FEE with Cooling Plate</a:t>
            </a:r>
          </a:p>
        </p:txBody>
      </p:sp>
    </p:spTree>
    <p:extLst>
      <p:ext uri="{BB962C8B-B14F-4D97-AF65-F5344CB8AC3E}">
        <p14:creationId xmlns:p14="http://schemas.microsoft.com/office/powerpoint/2010/main" val="3559501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2683-3B6F-55E8-392C-85AB72ACCB99}"/>
              </a:ext>
            </a:extLst>
          </p:cNvPr>
          <p:cNvSpPr>
            <a:spLocks noGrp="1"/>
          </p:cNvSpPr>
          <p:nvPr>
            <p:ph type="title"/>
          </p:nvPr>
        </p:nvSpPr>
        <p:spPr/>
        <p:txBody>
          <a:bodyPr>
            <a:noAutofit/>
          </a:bodyPr>
          <a:lstStyle/>
          <a:p>
            <a:r>
              <a:rPr lang="en-US" sz="2800" dirty="0"/>
              <a:t>WBS 1.2.6:  24 TPC DAM boards + spares</a:t>
            </a:r>
          </a:p>
        </p:txBody>
      </p:sp>
      <p:sp>
        <p:nvSpPr>
          <p:cNvPr id="4" name="Slide Number Placeholder 3">
            <a:extLst>
              <a:ext uri="{FF2B5EF4-FFF2-40B4-BE49-F238E27FC236}">
                <a16:creationId xmlns:a16="http://schemas.microsoft.com/office/drawing/2014/main" id="{9440423B-D29A-FC20-B44F-FD883B7B911E}"/>
              </a:ext>
            </a:extLst>
          </p:cNvPr>
          <p:cNvSpPr>
            <a:spLocks noGrp="1"/>
          </p:cNvSpPr>
          <p:nvPr>
            <p:ph type="sldNum" sz="quarter" idx="12"/>
          </p:nvPr>
        </p:nvSpPr>
        <p:spPr/>
        <p:txBody>
          <a:bodyPr/>
          <a:lstStyle/>
          <a:p>
            <a:fld id="{B1E4A898-1D3D-44EB-A2B0-E19140CF939A}" type="slidenum">
              <a:rPr lang="en-US" smtClean="0"/>
              <a:t>16</a:t>
            </a:fld>
            <a:endParaRPr lang="en-US" dirty="0"/>
          </a:p>
        </p:txBody>
      </p:sp>
      <p:sp>
        <p:nvSpPr>
          <p:cNvPr id="6" name="TextBox 5">
            <a:extLst>
              <a:ext uri="{FF2B5EF4-FFF2-40B4-BE49-F238E27FC236}">
                <a16:creationId xmlns:a16="http://schemas.microsoft.com/office/drawing/2014/main" id="{365C3FEA-7F30-1FCE-B059-2C5D875BB245}"/>
              </a:ext>
            </a:extLst>
          </p:cNvPr>
          <p:cNvSpPr txBox="1"/>
          <p:nvPr/>
        </p:nvSpPr>
        <p:spPr>
          <a:xfrm>
            <a:off x="76201" y="1702535"/>
            <a:ext cx="8991599" cy="369332"/>
          </a:xfrm>
          <a:prstGeom prst="rect">
            <a:avLst/>
          </a:prstGeom>
          <a:noFill/>
        </p:spPr>
        <p:txBody>
          <a:bodyPr wrap="square">
            <a:spAutoFit/>
          </a:bodyPr>
          <a:lstStyle/>
          <a:p>
            <a:r>
              <a:rPr lang="en-US" dirty="0"/>
              <a:t>Completed sPHENIX TPC DAM               Testing server setup                       Completed DAMs</a:t>
            </a:r>
          </a:p>
        </p:txBody>
      </p:sp>
      <p:pic>
        <p:nvPicPr>
          <p:cNvPr id="5" name="Picture 4" descr="A picture containing text&#10;&#10;Description automatically generated">
            <a:extLst>
              <a:ext uri="{FF2B5EF4-FFF2-40B4-BE49-F238E27FC236}">
                <a16:creationId xmlns:a16="http://schemas.microsoft.com/office/drawing/2014/main" id="{452ED81B-A09C-D648-0B91-5438F6F51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5" y="2115985"/>
            <a:ext cx="2901142" cy="2173778"/>
          </a:xfrm>
          <a:prstGeom prst="rect">
            <a:avLst/>
          </a:prstGeom>
        </p:spPr>
      </p:pic>
      <p:pic>
        <p:nvPicPr>
          <p:cNvPr id="8" name="Picture 7" descr="A picture containing computer&#10;&#10;Description automatically generated">
            <a:extLst>
              <a:ext uri="{FF2B5EF4-FFF2-40B4-BE49-F238E27FC236}">
                <a16:creationId xmlns:a16="http://schemas.microsoft.com/office/drawing/2014/main" id="{B7DF5F25-D58D-0726-D6E3-CEF0DD0FC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216" y="2115985"/>
            <a:ext cx="2901142" cy="2173778"/>
          </a:xfrm>
          <a:prstGeom prst="rect">
            <a:avLst/>
          </a:prstGeom>
        </p:spPr>
      </p:pic>
      <p:pic>
        <p:nvPicPr>
          <p:cNvPr id="10" name="Picture 9" descr="A picture containing text, cluttered, several&#10;&#10;Description automatically generated">
            <a:extLst>
              <a:ext uri="{FF2B5EF4-FFF2-40B4-BE49-F238E27FC236}">
                <a16:creationId xmlns:a16="http://schemas.microsoft.com/office/drawing/2014/main" id="{30956E55-F8B5-9ED3-BBF8-248420EEA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658" y="2115985"/>
            <a:ext cx="2901142" cy="2173778"/>
          </a:xfrm>
          <a:prstGeom prst="rect">
            <a:avLst/>
          </a:prstGeom>
        </p:spPr>
      </p:pic>
    </p:spTree>
    <p:extLst>
      <p:ext uri="{BB962C8B-B14F-4D97-AF65-F5344CB8AC3E}">
        <p14:creationId xmlns:p14="http://schemas.microsoft.com/office/powerpoint/2010/main" val="1922410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72683-3B6F-55E8-392C-85AB72ACCB99}"/>
              </a:ext>
            </a:extLst>
          </p:cNvPr>
          <p:cNvSpPr>
            <a:spLocks noGrp="1"/>
          </p:cNvSpPr>
          <p:nvPr>
            <p:ph type="title"/>
          </p:nvPr>
        </p:nvSpPr>
        <p:spPr/>
        <p:txBody>
          <a:bodyPr>
            <a:noAutofit/>
          </a:bodyPr>
          <a:lstStyle/>
          <a:p>
            <a:r>
              <a:rPr lang="en-US" sz="2800" dirty="0"/>
              <a:t>WBS 1.2.6: 24 Fiber Sort-Out Box (SOB)</a:t>
            </a:r>
          </a:p>
        </p:txBody>
      </p:sp>
      <p:sp>
        <p:nvSpPr>
          <p:cNvPr id="4" name="Slide Number Placeholder 3">
            <a:extLst>
              <a:ext uri="{FF2B5EF4-FFF2-40B4-BE49-F238E27FC236}">
                <a16:creationId xmlns:a16="http://schemas.microsoft.com/office/drawing/2014/main" id="{9440423B-D29A-FC20-B44F-FD883B7B911E}"/>
              </a:ext>
            </a:extLst>
          </p:cNvPr>
          <p:cNvSpPr>
            <a:spLocks noGrp="1"/>
          </p:cNvSpPr>
          <p:nvPr>
            <p:ph type="sldNum" sz="quarter" idx="12"/>
          </p:nvPr>
        </p:nvSpPr>
        <p:spPr/>
        <p:txBody>
          <a:bodyPr/>
          <a:lstStyle/>
          <a:p>
            <a:fld id="{B1E4A898-1D3D-44EB-A2B0-E19140CF939A}" type="slidenum">
              <a:rPr lang="en-US" smtClean="0"/>
              <a:t>17</a:t>
            </a:fld>
            <a:endParaRPr lang="en-US" dirty="0"/>
          </a:p>
        </p:txBody>
      </p:sp>
      <p:sp>
        <p:nvSpPr>
          <p:cNvPr id="6" name="TextBox 5">
            <a:extLst>
              <a:ext uri="{FF2B5EF4-FFF2-40B4-BE49-F238E27FC236}">
                <a16:creationId xmlns:a16="http://schemas.microsoft.com/office/drawing/2014/main" id="{365C3FEA-7F30-1FCE-B059-2C5D875BB245}"/>
              </a:ext>
            </a:extLst>
          </p:cNvPr>
          <p:cNvSpPr txBox="1"/>
          <p:nvPr/>
        </p:nvSpPr>
        <p:spPr>
          <a:xfrm>
            <a:off x="381000" y="1356309"/>
            <a:ext cx="8610600" cy="369332"/>
          </a:xfrm>
          <a:prstGeom prst="rect">
            <a:avLst/>
          </a:prstGeom>
          <a:noFill/>
        </p:spPr>
        <p:txBody>
          <a:bodyPr wrap="square">
            <a:spAutoFit/>
          </a:bodyPr>
          <a:lstStyle/>
          <a:p>
            <a:r>
              <a:rPr lang="en-US" dirty="0"/>
              <a:t>SOB internal fiber routing               SOB front panel past fitting test            JACK Board</a:t>
            </a:r>
          </a:p>
        </p:txBody>
      </p:sp>
      <p:pic>
        <p:nvPicPr>
          <p:cNvPr id="7" name="Picture 6" descr="A picture containing text&#10;&#10;Description automatically generated">
            <a:extLst>
              <a:ext uri="{FF2B5EF4-FFF2-40B4-BE49-F238E27FC236}">
                <a16:creationId xmlns:a16="http://schemas.microsoft.com/office/drawing/2014/main" id="{9A51F2D3-E9D7-4723-47F0-2AB089C5E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33550"/>
            <a:ext cx="2896985" cy="2177935"/>
          </a:xfrm>
          <a:prstGeom prst="rect">
            <a:avLst/>
          </a:prstGeom>
        </p:spPr>
      </p:pic>
      <p:pic>
        <p:nvPicPr>
          <p:cNvPr id="9" name="Picture 8">
            <a:extLst>
              <a:ext uri="{FF2B5EF4-FFF2-40B4-BE49-F238E27FC236}">
                <a16:creationId xmlns:a16="http://schemas.microsoft.com/office/drawing/2014/main" id="{90E53F6A-EFF1-B3CC-BA39-37D15794A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2058" y="1742480"/>
            <a:ext cx="2901142" cy="2173778"/>
          </a:xfrm>
          <a:prstGeom prst="rect">
            <a:avLst/>
          </a:prstGeom>
        </p:spPr>
      </p:pic>
      <p:pic>
        <p:nvPicPr>
          <p:cNvPr id="11" name="Picture 10" descr="A close-up of a circuit board&#10;&#10;Description automatically generated with medium confidence">
            <a:extLst>
              <a:ext uri="{FF2B5EF4-FFF2-40B4-BE49-F238E27FC236}">
                <a16:creationId xmlns:a16="http://schemas.microsoft.com/office/drawing/2014/main" id="{FC3621E5-B0EF-F4AE-B412-75E9B7678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720" y="1743248"/>
            <a:ext cx="1554480" cy="3038302"/>
          </a:xfrm>
          <a:prstGeom prst="rect">
            <a:avLst/>
          </a:prstGeom>
        </p:spPr>
      </p:pic>
    </p:spTree>
    <p:extLst>
      <p:ext uri="{BB962C8B-B14F-4D97-AF65-F5344CB8AC3E}">
        <p14:creationId xmlns:p14="http://schemas.microsoft.com/office/powerpoint/2010/main" val="3388342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1.2 TPC – 1.2.7 TPC Support Systems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18</a:t>
            </a:fld>
            <a:endParaRPr lang="en-US" altLang="en-US" dirty="0"/>
          </a:p>
        </p:txBody>
      </p:sp>
      <p:pic>
        <p:nvPicPr>
          <p:cNvPr id="7" name="Picture 6">
            <a:extLst>
              <a:ext uri="{FF2B5EF4-FFF2-40B4-BE49-F238E27FC236}">
                <a16:creationId xmlns:a16="http://schemas.microsoft.com/office/drawing/2014/main" id="{74956496-4B2D-6F6C-F62D-1F1118DC6ACC}"/>
              </a:ext>
            </a:extLst>
          </p:cNvPr>
          <p:cNvPicPr>
            <a:picLocks noChangeAspect="1"/>
          </p:cNvPicPr>
          <p:nvPr/>
        </p:nvPicPr>
        <p:blipFill>
          <a:blip r:embed="rId2"/>
          <a:stretch>
            <a:fillRect/>
          </a:stretch>
        </p:blipFill>
        <p:spPr>
          <a:xfrm>
            <a:off x="152400" y="1724721"/>
            <a:ext cx="8686800" cy="1694057"/>
          </a:xfrm>
          <a:prstGeom prst="rect">
            <a:avLst/>
          </a:prstGeom>
        </p:spPr>
      </p:pic>
    </p:spTree>
    <p:extLst>
      <p:ext uri="{BB962C8B-B14F-4D97-AF65-F5344CB8AC3E}">
        <p14:creationId xmlns:p14="http://schemas.microsoft.com/office/powerpoint/2010/main" val="13024500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Chart, line chart&#10;&#10;Description automatically generated">
            <a:extLst>
              <a:ext uri="{FF2B5EF4-FFF2-40B4-BE49-F238E27FC236}">
                <a16:creationId xmlns:a16="http://schemas.microsoft.com/office/drawing/2014/main" id="{43E06919-1452-3B2D-1A32-9C2B763D95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9235" y="2159154"/>
            <a:ext cx="1956986" cy="2950720"/>
          </a:xfrm>
          <a:prstGeom prst="rect">
            <a:avLst/>
          </a:prstGeom>
        </p:spPr>
      </p:pic>
      <p:pic>
        <p:nvPicPr>
          <p:cNvPr id="29" name="Picture 28" descr="A picture containing connector, cluttered&#10;&#10;Description automatically generated">
            <a:extLst>
              <a:ext uri="{FF2B5EF4-FFF2-40B4-BE49-F238E27FC236}">
                <a16:creationId xmlns:a16="http://schemas.microsoft.com/office/drawing/2014/main" id="{43CAAFD3-D503-590D-F604-E1AAE39A9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165" y="108257"/>
            <a:ext cx="2010056" cy="1933845"/>
          </a:xfrm>
          <a:prstGeom prst="rect">
            <a:avLst/>
          </a:prstGeom>
        </p:spPr>
      </p:pic>
      <p:pic>
        <p:nvPicPr>
          <p:cNvPr id="27" name="Picture 26" descr="A picture containing indoor&#10;&#10;Description automatically generated">
            <a:extLst>
              <a:ext uri="{FF2B5EF4-FFF2-40B4-BE49-F238E27FC236}">
                <a16:creationId xmlns:a16="http://schemas.microsoft.com/office/drawing/2014/main" id="{C3FE0B29-CE86-2F1A-E3F3-D91B9C64BE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332" y="2800350"/>
            <a:ext cx="3353268" cy="2152950"/>
          </a:xfrm>
          <a:prstGeom prst="rect">
            <a:avLst/>
          </a:prstGeom>
        </p:spPr>
      </p:pic>
      <p:pic>
        <p:nvPicPr>
          <p:cNvPr id="22" name="Picture 21">
            <a:extLst>
              <a:ext uri="{FF2B5EF4-FFF2-40B4-BE49-F238E27FC236}">
                <a16:creationId xmlns:a16="http://schemas.microsoft.com/office/drawing/2014/main" id="{6F5265CD-FDE8-205E-CC4B-03115EBA65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6809" y="942726"/>
            <a:ext cx="828791" cy="1781424"/>
          </a:xfrm>
          <a:prstGeom prst="rect">
            <a:avLst/>
          </a:prstGeom>
        </p:spPr>
      </p:pic>
      <p:pic>
        <p:nvPicPr>
          <p:cNvPr id="16" name="Picture 15" descr="A picture containing gear&#10;&#10;Description automatically generated">
            <a:extLst>
              <a:ext uri="{FF2B5EF4-FFF2-40B4-BE49-F238E27FC236}">
                <a16:creationId xmlns:a16="http://schemas.microsoft.com/office/drawing/2014/main" id="{5AD1431A-F0A8-0853-2D17-B37FC53766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809" y="57150"/>
            <a:ext cx="828791" cy="828791"/>
          </a:xfrm>
          <a:prstGeom prst="rect">
            <a:avLst/>
          </a:prstGeom>
        </p:spPr>
      </p:pic>
      <p:pic>
        <p:nvPicPr>
          <p:cNvPr id="5" name="Picture 4" descr="A picture containing indoor, floor, cluttered&#10;&#10;Description automatically generated">
            <a:extLst>
              <a:ext uri="{FF2B5EF4-FFF2-40B4-BE49-F238E27FC236}">
                <a16:creationId xmlns:a16="http://schemas.microsoft.com/office/drawing/2014/main" id="{2D0C85E4-7DF5-2BD2-D505-3421F3F41E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1829" y="742950"/>
            <a:ext cx="2200582" cy="1943371"/>
          </a:xfrm>
          <a:prstGeom prst="rect">
            <a:avLst/>
          </a:prstGeom>
        </p:spPr>
      </p:pic>
      <p:sp>
        <p:nvSpPr>
          <p:cNvPr id="2" name="Title 1">
            <a:extLst>
              <a:ext uri="{FF2B5EF4-FFF2-40B4-BE49-F238E27FC236}">
                <a16:creationId xmlns:a16="http://schemas.microsoft.com/office/drawing/2014/main" id="{67C42A9B-ADFB-9062-3D50-F43869440B8C}"/>
              </a:ext>
            </a:extLst>
          </p:cNvPr>
          <p:cNvSpPr>
            <a:spLocks noGrp="1"/>
          </p:cNvSpPr>
          <p:nvPr>
            <p:ph type="title"/>
          </p:nvPr>
        </p:nvSpPr>
        <p:spPr>
          <a:xfrm>
            <a:off x="38100" y="76507"/>
            <a:ext cx="7886700" cy="361643"/>
          </a:xfrm>
        </p:spPr>
        <p:txBody>
          <a:bodyPr/>
          <a:lstStyle/>
          <a:p>
            <a:r>
              <a:rPr lang="en-US" sz="2800" dirty="0"/>
              <a:t>WBS 1.2.7.1: TPC Line Laser Status - Nov. 2022</a:t>
            </a:r>
          </a:p>
        </p:txBody>
      </p:sp>
      <p:pic>
        <p:nvPicPr>
          <p:cNvPr id="6" name="Picture 5">
            <a:extLst>
              <a:ext uri="{FF2B5EF4-FFF2-40B4-BE49-F238E27FC236}">
                <a16:creationId xmlns:a16="http://schemas.microsoft.com/office/drawing/2014/main" id="{816751D1-C2DE-7ABB-7C01-61E7E15D78F0}"/>
              </a:ext>
            </a:extLst>
          </p:cNvPr>
          <p:cNvPicPr>
            <a:picLocks noChangeAspect="1"/>
          </p:cNvPicPr>
          <p:nvPr/>
        </p:nvPicPr>
        <p:blipFill rotWithShape="1">
          <a:blip r:embed="rId8"/>
          <a:srcRect r="4855"/>
          <a:stretch/>
        </p:blipFill>
        <p:spPr>
          <a:xfrm>
            <a:off x="147155" y="1873430"/>
            <a:ext cx="3315006" cy="2903472"/>
          </a:xfrm>
          <a:prstGeom prst="rect">
            <a:avLst/>
          </a:prstGeom>
        </p:spPr>
      </p:pic>
      <p:sp>
        <p:nvSpPr>
          <p:cNvPr id="14" name="TextBox 13">
            <a:extLst>
              <a:ext uri="{FF2B5EF4-FFF2-40B4-BE49-F238E27FC236}">
                <a16:creationId xmlns:a16="http://schemas.microsoft.com/office/drawing/2014/main" id="{EEEE9866-82AA-12D2-A29F-9D3BD030603C}"/>
              </a:ext>
            </a:extLst>
          </p:cNvPr>
          <p:cNvSpPr txBox="1"/>
          <p:nvPr/>
        </p:nvSpPr>
        <p:spPr>
          <a:xfrm>
            <a:off x="4195890" y="860627"/>
            <a:ext cx="1031051"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highlight>
                  <a:srgbClr val="FFFF00"/>
                </a:highlight>
                <a:latin typeface="Calibri" panose="020F0502020204030204"/>
                <a:ea typeface="+mn-ea"/>
              </a:rPr>
              <a:t>Laser Bench</a:t>
            </a:r>
          </a:p>
        </p:txBody>
      </p:sp>
      <p:sp>
        <p:nvSpPr>
          <p:cNvPr id="15" name="TextBox 14">
            <a:extLst>
              <a:ext uri="{FF2B5EF4-FFF2-40B4-BE49-F238E27FC236}">
                <a16:creationId xmlns:a16="http://schemas.microsoft.com/office/drawing/2014/main" id="{56418824-185A-3380-0185-60C2F6A09A7E}"/>
              </a:ext>
            </a:extLst>
          </p:cNvPr>
          <p:cNvSpPr txBox="1"/>
          <p:nvPr/>
        </p:nvSpPr>
        <p:spPr>
          <a:xfrm>
            <a:off x="4024430" y="2863993"/>
            <a:ext cx="1490344"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highlight>
                  <a:srgbClr val="FFFF00"/>
                </a:highlight>
                <a:latin typeface="Calibri" panose="020F0502020204030204"/>
                <a:ea typeface="+mn-ea"/>
              </a:rPr>
              <a:t>Laser Bench optics</a:t>
            </a:r>
          </a:p>
        </p:txBody>
      </p:sp>
      <p:cxnSp>
        <p:nvCxnSpPr>
          <p:cNvPr id="17" name="Straight Arrow Connector 16">
            <a:extLst>
              <a:ext uri="{FF2B5EF4-FFF2-40B4-BE49-F238E27FC236}">
                <a16:creationId xmlns:a16="http://schemas.microsoft.com/office/drawing/2014/main" id="{D998F2F0-AE91-9036-4D49-206F157439BC}"/>
              </a:ext>
            </a:extLst>
          </p:cNvPr>
          <p:cNvCxnSpPr>
            <a:cxnSpLocks/>
          </p:cNvCxnSpPr>
          <p:nvPr/>
        </p:nvCxnSpPr>
        <p:spPr>
          <a:xfrm>
            <a:off x="5478231" y="3017619"/>
            <a:ext cx="544218" cy="4175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6A9E03-DE59-0552-01BB-EF887A1A246B}"/>
              </a:ext>
            </a:extLst>
          </p:cNvPr>
          <p:cNvSpPr txBox="1"/>
          <p:nvPr/>
        </p:nvSpPr>
        <p:spPr>
          <a:xfrm rot="16200000">
            <a:off x="5000952" y="1774807"/>
            <a:ext cx="1850186" cy="219291"/>
          </a:xfrm>
          <a:prstGeom prst="rect">
            <a:avLst/>
          </a:prstGeom>
          <a:noFill/>
        </p:spPr>
        <p:txBody>
          <a:bodyPr wrap="none" rtlCol="0">
            <a:spAutoFit/>
          </a:bodyPr>
          <a:lstStyle/>
          <a:p>
            <a:pPr defTabSz="685800" fontAlgn="auto">
              <a:spcBef>
                <a:spcPts val="0"/>
              </a:spcBef>
              <a:spcAft>
                <a:spcPts val="0"/>
              </a:spcAft>
              <a:defRPr/>
            </a:pPr>
            <a:r>
              <a:rPr lang="en-US" sz="825" dirty="0">
                <a:solidFill>
                  <a:prstClr val="black"/>
                </a:solidFill>
                <a:highlight>
                  <a:srgbClr val="FFFF00"/>
                </a:highlight>
                <a:latin typeface="Calibri" panose="020F0502020204030204"/>
                <a:ea typeface="+mn-ea"/>
              </a:rPr>
              <a:t>Light Pipe + Secondary Steering Device</a:t>
            </a:r>
          </a:p>
        </p:txBody>
      </p:sp>
      <p:sp>
        <p:nvSpPr>
          <p:cNvPr id="19" name="TextBox 18">
            <a:extLst>
              <a:ext uri="{FF2B5EF4-FFF2-40B4-BE49-F238E27FC236}">
                <a16:creationId xmlns:a16="http://schemas.microsoft.com/office/drawing/2014/main" id="{B6016FAD-AF7C-1327-D074-3E74BC19F0CE}"/>
              </a:ext>
            </a:extLst>
          </p:cNvPr>
          <p:cNvSpPr txBox="1"/>
          <p:nvPr/>
        </p:nvSpPr>
        <p:spPr>
          <a:xfrm>
            <a:off x="5633719" y="332035"/>
            <a:ext cx="716863" cy="219291"/>
          </a:xfrm>
          <a:prstGeom prst="rect">
            <a:avLst/>
          </a:prstGeom>
          <a:noFill/>
        </p:spPr>
        <p:txBody>
          <a:bodyPr wrap="none" rtlCol="0">
            <a:spAutoFit/>
          </a:bodyPr>
          <a:lstStyle/>
          <a:p>
            <a:pPr defTabSz="685800" fontAlgn="auto">
              <a:spcBef>
                <a:spcPts val="0"/>
              </a:spcBef>
              <a:spcAft>
                <a:spcPts val="0"/>
              </a:spcAft>
              <a:defRPr/>
            </a:pPr>
            <a:r>
              <a:rPr lang="en-US" sz="825" dirty="0">
                <a:solidFill>
                  <a:prstClr val="black"/>
                </a:solidFill>
                <a:highlight>
                  <a:srgbClr val="FFFF00"/>
                </a:highlight>
                <a:latin typeface="Calibri" panose="020F0502020204030204"/>
                <a:ea typeface="+mn-ea"/>
              </a:rPr>
              <a:t>LP  Entrance</a:t>
            </a:r>
          </a:p>
        </p:txBody>
      </p:sp>
      <p:cxnSp>
        <p:nvCxnSpPr>
          <p:cNvPr id="20" name="Straight Arrow Connector 19">
            <a:extLst>
              <a:ext uri="{FF2B5EF4-FFF2-40B4-BE49-F238E27FC236}">
                <a16:creationId xmlns:a16="http://schemas.microsoft.com/office/drawing/2014/main" id="{4AE968FC-A1F8-EF3D-820A-3D2AE2067AEB}"/>
              </a:ext>
            </a:extLst>
          </p:cNvPr>
          <p:cNvCxnSpPr>
            <a:cxnSpLocks/>
            <a:stCxn id="19" idx="2"/>
          </p:cNvCxnSpPr>
          <p:nvPr/>
        </p:nvCxnSpPr>
        <p:spPr>
          <a:xfrm>
            <a:off x="5992151" y="551326"/>
            <a:ext cx="257687" cy="1862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E0FA421-78F9-25DA-74D2-051CD97EE445}"/>
              </a:ext>
            </a:extLst>
          </p:cNvPr>
          <p:cNvSpPr txBox="1"/>
          <p:nvPr/>
        </p:nvSpPr>
        <p:spPr>
          <a:xfrm>
            <a:off x="6933598" y="68474"/>
            <a:ext cx="2249334" cy="230832"/>
          </a:xfrm>
          <a:prstGeom prst="rect">
            <a:avLst/>
          </a:prstGeom>
          <a:noFill/>
        </p:spPr>
        <p:txBody>
          <a:bodyPr wrap="none" rtlCol="0">
            <a:spAutoFit/>
          </a:bodyPr>
          <a:lstStyle/>
          <a:p>
            <a:pPr defTabSz="685800" fontAlgn="auto">
              <a:spcBef>
                <a:spcPts val="0"/>
              </a:spcBef>
              <a:spcAft>
                <a:spcPts val="0"/>
              </a:spcAft>
              <a:defRPr/>
            </a:pPr>
            <a:r>
              <a:rPr lang="en-US" sz="900" dirty="0">
                <a:solidFill>
                  <a:prstClr val="black"/>
                </a:solidFill>
                <a:highlight>
                  <a:srgbClr val="FFFF00"/>
                </a:highlight>
                <a:latin typeface="Calibri" panose="020F0502020204030204"/>
                <a:ea typeface="+mn-ea"/>
              </a:rPr>
              <a:t>TPC Line Laser Tested with “</a:t>
            </a:r>
            <a:r>
              <a:rPr lang="en-US" sz="900" dirty="0" err="1">
                <a:solidFill>
                  <a:prstClr val="black"/>
                </a:solidFill>
                <a:highlight>
                  <a:srgbClr val="FFFF00"/>
                </a:highlight>
                <a:latin typeface="Calibri" panose="020F0502020204030204"/>
                <a:ea typeface="+mn-ea"/>
              </a:rPr>
              <a:t>miniTPC</a:t>
            </a:r>
            <a:r>
              <a:rPr lang="en-US" sz="900" dirty="0">
                <a:solidFill>
                  <a:prstClr val="black"/>
                </a:solidFill>
                <a:highlight>
                  <a:srgbClr val="FFFF00"/>
                </a:highlight>
                <a:latin typeface="Calibri" panose="020F0502020204030204"/>
                <a:ea typeface="+mn-ea"/>
              </a:rPr>
              <a:t>” proto.</a:t>
            </a:r>
          </a:p>
        </p:txBody>
      </p:sp>
      <p:sp>
        <p:nvSpPr>
          <p:cNvPr id="25" name="TextBox 24">
            <a:extLst>
              <a:ext uri="{FF2B5EF4-FFF2-40B4-BE49-F238E27FC236}">
                <a16:creationId xmlns:a16="http://schemas.microsoft.com/office/drawing/2014/main" id="{F254F1AC-8173-7AF7-5DA8-20C893AAA88C}"/>
              </a:ext>
            </a:extLst>
          </p:cNvPr>
          <p:cNvSpPr txBox="1"/>
          <p:nvPr/>
        </p:nvSpPr>
        <p:spPr>
          <a:xfrm>
            <a:off x="6945610" y="261076"/>
            <a:ext cx="2223686" cy="219291"/>
          </a:xfrm>
          <a:prstGeom prst="rect">
            <a:avLst/>
          </a:prstGeom>
          <a:noFill/>
        </p:spPr>
        <p:txBody>
          <a:bodyPr wrap="none" rtlCol="0">
            <a:spAutoFit/>
          </a:bodyPr>
          <a:lstStyle/>
          <a:p>
            <a:pPr defTabSz="685800" fontAlgn="auto">
              <a:spcBef>
                <a:spcPts val="0"/>
              </a:spcBef>
              <a:spcAft>
                <a:spcPts val="0"/>
              </a:spcAft>
              <a:defRPr/>
            </a:pPr>
            <a:r>
              <a:rPr lang="en-US" sz="825" dirty="0">
                <a:solidFill>
                  <a:prstClr val="black"/>
                </a:solidFill>
                <a:highlight>
                  <a:srgbClr val="FFFF00"/>
                </a:highlight>
                <a:latin typeface="Calibri" panose="020F0502020204030204"/>
                <a:ea typeface="+mn-ea"/>
                <a:sym typeface="Wingdings" panose="05000000000000000000" pitchFamily="2" charset="2"/>
              </a:rPr>
              <a:t></a:t>
            </a:r>
            <a:r>
              <a:rPr lang="en-US" sz="825" dirty="0">
                <a:solidFill>
                  <a:prstClr val="black"/>
                </a:solidFill>
                <a:highlight>
                  <a:srgbClr val="FFFF00"/>
                </a:highlight>
                <a:latin typeface="Calibri" panose="020F0502020204030204"/>
                <a:ea typeface="+mn-ea"/>
              </a:rPr>
              <a:t>Same laser, optics, gas, FEE, avalanche, fields</a:t>
            </a:r>
          </a:p>
        </p:txBody>
      </p:sp>
      <p:sp>
        <p:nvSpPr>
          <p:cNvPr id="26" name="TextBox 25">
            <a:extLst>
              <a:ext uri="{FF2B5EF4-FFF2-40B4-BE49-F238E27FC236}">
                <a16:creationId xmlns:a16="http://schemas.microsoft.com/office/drawing/2014/main" id="{745C7A73-472B-BFDE-F92E-4AF27712A205}"/>
              </a:ext>
            </a:extLst>
          </p:cNvPr>
          <p:cNvSpPr txBox="1"/>
          <p:nvPr/>
        </p:nvSpPr>
        <p:spPr>
          <a:xfrm>
            <a:off x="6996165" y="2094916"/>
            <a:ext cx="2026517" cy="219291"/>
          </a:xfrm>
          <a:prstGeom prst="rect">
            <a:avLst/>
          </a:prstGeom>
          <a:noFill/>
        </p:spPr>
        <p:txBody>
          <a:bodyPr wrap="none" rtlCol="0">
            <a:spAutoFit/>
          </a:bodyPr>
          <a:lstStyle/>
          <a:p>
            <a:pPr defTabSz="685800" fontAlgn="auto">
              <a:spcBef>
                <a:spcPts val="0"/>
              </a:spcBef>
              <a:spcAft>
                <a:spcPts val="0"/>
              </a:spcAft>
              <a:defRPr/>
            </a:pPr>
            <a:r>
              <a:rPr lang="en-US" sz="825" dirty="0" err="1">
                <a:solidFill>
                  <a:prstClr val="black"/>
                </a:solidFill>
                <a:highlight>
                  <a:srgbClr val="FFFF00"/>
                </a:highlight>
                <a:latin typeface="Calibri" panose="020F0502020204030204"/>
                <a:ea typeface="+mn-ea"/>
                <a:sym typeface="Wingdings" panose="05000000000000000000" pitchFamily="2" charset="2"/>
              </a:rPr>
              <a:t>MiniTPC</a:t>
            </a:r>
            <a:r>
              <a:rPr lang="en-US" sz="825" dirty="0">
                <a:solidFill>
                  <a:prstClr val="black"/>
                </a:solidFill>
                <a:highlight>
                  <a:srgbClr val="FFFF00"/>
                </a:highlight>
                <a:latin typeface="Calibri" panose="020F0502020204030204"/>
                <a:ea typeface="+mn-ea"/>
                <a:sym typeface="Wingdings" panose="05000000000000000000" pitchFamily="2" charset="2"/>
              </a:rPr>
              <a:t> Proto Event Display of Laser Track</a:t>
            </a:r>
            <a:endParaRPr lang="en-US" sz="825" dirty="0">
              <a:solidFill>
                <a:prstClr val="black"/>
              </a:solidFill>
              <a:highlight>
                <a:srgbClr val="FFFF00"/>
              </a:highlight>
              <a:latin typeface="Calibri" panose="020F0502020204030204"/>
              <a:ea typeface="+mn-ea"/>
            </a:endParaRPr>
          </a:p>
        </p:txBody>
      </p:sp>
      <p:sp>
        <p:nvSpPr>
          <p:cNvPr id="3" name="TextBox 2">
            <a:extLst>
              <a:ext uri="{FF2B5EF4-FFF2-40B4-BE49-F238E27FC236}">
                <a16:creationId xmlns:a16="http://schemas.microsoft.com/office/drawing/2014/main" id="{1FA4D782-B123-AB0F-9EDD-5BE1637E149E}"/>
              </a:ext>
            </a:extLst>
          </p:cNvPr>
          <p:cNvSpPr txBox="1"/>
          <p:nvPr/>
        </p:nvSpPr>
        <p:spPr>
          <a:xfrm>
            <a:off x="98053" y="778406"/>
            <a:ext cx="3393966" cy="1338828"/>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All design work complete</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All lasers stress tested</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Proof of concept successful</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Procurement of parts ~95%</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Assembly to be completed by Dec. 2022</a:t>
            </a:r>
          </a:p>
          <a:p>
            <a:pPr defTabSz="685800" fontAlgn="auto">
              <a:spcBef>
                <a:spcPts val="0"/>
              </a:spcBef>
              <a:spcAft>
                <a:spcPts val="0"/>
              </a:spcAft>
              <a:defRPr/>
            </a:pPr>
            <a:endParaRPr lang="en-US" sz="1350" dirty="0">
              <a:solidFill>
                <a:prstClr val="black"/>
              </a:solidFill>
              <a:latin typeface="Calibri" panose="020F0502020204030204"/>
              <a:ea typeface="+mn-ea"/>
            </a:endParaRPr>
          </a:p>
        </p:txBody>
      </p:sp>
    </p:spTree>
    <p:extLst>
      <p:ext uri="{BB962C8B-B14F-4D97-AF65-F5344CB8AC3E}">
        <p14:creationId xmlns:p14="http://schemas.microsoft.com/office/powerpoint/2010/main" val="25652684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sPHENIX MIE Deliverables</a:t>
            </a:r>
          </a:p>
        </p:txBody>
      </p:sp>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p:cNvSpPr>
            <a:spLocks noGrp="1"/>
          </p:cNvSpPr>
          <p:nvPr>
            <p:ph type="ftr" sz="quarter" idx="11"/>
          </p:nvPr>
        </p:nvSpPr>
        <p:spPr/>
        <p:txBody>
          <a:bodyPr/>
          <a:lstStyle/>
          <a:p>
            <a:pPr>
              <a:defRPr/>
            </a:pPr>
            <a:r>
              <a:rPr lang="en-US"/>
              <a:t>sPHENIX PD-4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2</a:t>
            </a:fld>
            <a:endParaRPr lang="en-US" altLang="en-US" dirty="0"/>
          </a:p>
        </p:txBody>
      </p:sp>
      <p:pic>
        <p:nvPicPr>
          <p:cNvPr id="6" name="Picture 5" descr="Screen Shot 2022-02-02 at 11.52.13 A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60000">
            <a:off x="228600" y="819150"/>
            <a:ext cx="8229600" cy="3839028"/>
          </a:xfrm>
          <a:prstGeom prst="rect">
            <a:avLst/>
          </a:prstGeom>
        </p:spPr>
      </p:pic>
    </p:spTree>
    <p:extLst>
      <p:ext uri="{BB962C8B-B14F-4D97-AF65-F5344CB8AC3E}">
        <p14:creationId xmlns:p14="http://schemas.microsoft.com/office/powerpoint/2010/main" val="3922603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42A9B-ADFB-9062-3D50-F43869440B8C}"/>
              </a:ext>
            </a:extLst>
          </p:cNvPr>
          <p:cNvSpPr>
            <a:spLocks noGrp="1"/>
          </p:cNvSpPr>
          <p:nvPr>
            <p:ph type="title"/>
          </p:nvPr>
        </p:nvSpPr>
        <p:spPr>
          <a:xfrm>
            <a:off x="283305" y="58784"/>
            <a:ext cx="7886700" cy="443104"/>
          </a:xfrm>
        </p:spPr>
        <p:txBody>
          <a:bodyPr/>
          <a:lstStyle/>
          <a:p>
            <a:r>
              <a:rPr lang="en-US" sz="2800" dirty="0"/>
              <a:t>WBS 1.2.7.2: TPC Gas Rack Status</a:t>
            </a:r>
          </a:p>
        </p:txBody>
      </p:sp>
      <p:sp>
        <p:nvSpPr>
          <p:cNvPr id="3" name="TextBox 2">
            <a:extLst>
              <a:ext uri="{FF2B5EF4-FFF2-40B4-BE49-F238E27FC236}">
                <a16:creationId xmlns:a16="http://schemas.microsoft.com/office/drawing/2014/main" id="{1FA4D782-B123-AB0F-9EDD-5BE1637E149E}"/>
              </a:ext>
            </a:extLst>
          </p:cNvPr>
          <p:cNvSpPr txBox="1"/>
          <p:nvPr/>
        </p:nvSpPr>
        <p:spPr>
          <a:xfrm>
            <a:off x="98053" y="778406"/>
            <a:ext cx="3393966" cy="1546577"/>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All design work complete</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All Major components mounted and plumbed</a:t>
            </a: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Flow controllers, Gas Analyzer, H20 Monitor, O2 Meter, Pumps, </a:t>
            </a:r>
            <a:r>
              <a:rPr lang="en-US" sz="1350" dirty="0" err="1">
                <a:solidFill>
                  <a:srgbClr val="0070C0"/>
                </a:solidFill>
                <a:latin typeface="Calibri" panose="020F0502020204030204"/>
                <a:ea typeface="+mn-ea"/>
              </a:rPr>
              <a:t>etc</a:t>
            </a:r>
            <a:endParaRPr lang="en-US" sz="1350" dirty="0">
              <a:solidFill>
                <a:srgbClr val="0070C0"/>
              </a:solidFill>
              <a:latin typeface="Calibri" panose="020F0502020204030204"/>
              <a:ea typeface="+mn-ea"/>
            </a:endParaRPr>
          </a:p>
          <a:p>
            <a:pPr marL="214313" indent="-214313" defTabSz="685800" fontAlgn="auto">
              <a:spcBef>
                <a:spcPts val="0"/>
              </a:spcBef>
              <a:spcAft>
                <a:spcPts val="0"/>
              </a:spcAft>
              <a:buFont typeface="Arial" panose="020B0604020202020204" pitchFamily="34" charset="0"/>
              <a:buChar char="•"/>
              <a:defRPr/>
            </a:pPr>
            <a:r>
              <a:rPr lang="en-US" sz="1350" dirty="0">
                <a:solidFill>
                  <a:srgbClr val="0070C0"/>
                </a:solidFill>
                <a:latin typeface="Calibri" panose="020F0502020204030204"/>
                <a:ea typeface="+mn-ea"/>
              </a:rPr>
              <a:t>Purifiers and Driers built. </a:t>
            </a:r>
          </a:p>
          <a:p>
            <a:pPr defTabSz="685800" fontAlgn="auto">
              <a:spcBef>
                <a:spcPts val="0"/>
              </a:spcBef>
              <a:spcAft>
                <a:spcPts val="0"/>
              </a:spcAft>
              <a:defRPr/>
            </a:pPr>
            <a:endParaRPr lang="en-US" sz="1350" dirty="0">
              <a:solidFill>
                <a:prstClr val="black"/>
              </a:solidFill>
              <a:latin typeface="Calibri" panose="020F0502020204030204"/>
              <a:ea typeface="+mn-ea"/>
            </a:endParaRPr>
          </a:p>
        </p:txBody>
      </p:sp>
      <p:pic>
        <p:nvPicPr>
          <p:cNvPr id="5" name="Picture 4" descr="A picture containing device, miller&#10;&#10;Description automatically generated">
            <a:extLst>
              <a:ext uri="{FF2B5EF4-FFF2-40B4-BE49-F238E27FC236}">
                <a16:creationId xmlns:a16="http://schemas.microsoft.com/office/drawing/2014/main" id="{157BBFE8-B8DC-8B96-C4DE-854B348428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172" y="2078593"/>
            <a:ext cx="1600200" cy="2926080"/>
          </a:xfrm>
          <a:prstGeom prst="rect">
            <a:avLst/>
          </a:prstGeom>
        </p:spPr>
      </p:pic>
      <p:pic>
        <p:nvPicPr>
          <p:cNvPr id="7" name="Picture 6">
            <a:extLst>
              <a:ext uri="{FF2B5EF4-FFF2-40B4-BE49-F238E27FC236}">
                <a16:creationId xmlns:a16="http://schemas.microsoft.com/office/drawing/2014/main" id="{FCA76EE4-50A6-AE76-6689-ABCA09856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6439" y="1809750"/>
            <a:ext cx="1766455" cy="3233651"/>
          </a:xfrm>
          <a:prstGeom prst="rect">
            <a:avLst/>
          </a:prstGeom>
        </p:spPr>
      </p:pic>
      <p:pic>
        <p:nvPicPr>
          <p:cNvPr id="9" name="Picture 8" descr="A picture containing indoor, engine&#10;&#10;Description automatically generated">
            <a:extLst>
              <a:ext uri="{FF2B5EF4-FFF2-40B4-BE49-F238E27FC236}">
                <a16:creationId xmlns:a16="http://schemas.microsoft.com/office/drawing/2014/main" id="{01DD6ACE-2D1A-5FAD-42A6-DC05DC86B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348" y="746973"/>
            <a:ext cx="1870364" cy="3424844"/>
          </a:xfrm>
          <a:prstGeom prst="rect">
            <a:avLst/>
          </a:prstGeom>
        </p:spPr>
      </p:pic>
      <p:pic>
        <p:nvPicPr>
          <p:cNvPr id="11" name="Picture 10" descr="A picture containing indoor, engine, miller&#10;&#10;Description automatically generated">
            <a:extLst>
              <a:ext uri="{FF2B5EF4-FFF2-40B4-BE49-F238E27FC236}">
                <a16:creationId xmlns:a16="http://schemas.microsoft.com/office/drawing/2014/main" id="{04DA0BE5-E676-04A1-B3EF-8612BF91AF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8166" y="746973"/>
            <a:ext cx="1870364" cy="3424844"/>
          </a:xfrm>
          <a:prstGeom prst="rect">
            <a:avLst/>
          </a:prstGeom>
        </p:spPr>
      </p:pic>
      <p:pic>
        <p:nvPicPr>
          <p:cNvPr id="13" name="Picture 12" descr="A picture containing text, indoor, counter&#10;&#10;Description automatically generated">
            <a:extLst>
              <a:ext uri="{FF2B5EF4-FFF2-40B4-BE49-F238E27FC236}">
                <a16:creationId xmlns:a16="http://schemas.microsoft.com/office/drawing/2014/main" id="{1508938F-7231-CF38-3892-4FF80AD696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8361" y="4284504"/>
            <a:ext cx="2248214" cy="800212"/>
          </a:xfrm>
          <a:prstGeom prst="rect">
            <a:avLst/>
          </a:prstGeom>
        </p:spPr>
      </p:pic>
    </p:spTree>
    <p:extLst>
      <p:ext uri="{BB962C8B-B14F-4D97-AF65-F5344CB8AC3E}">
        <p14:creationId xmlns:p14="http://schemas.microsoft.com/office/powerpoint/2010/main" val="376052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6B98A-0D6C-46D3-FFA0-47406DD96096}"/>
              </a:ext>
            </a:extLst>
          </p:cNvPr>
          <p:cNvSpPr>
            <a:spLocks noGrp="1"/>
          </p:cNvSpPr>
          <p:nvPr>
            <p:ph type="title"/>
          </p:nvPr>
        </p:nvSpPr>
        <p:spPr>
          <a:xfrm>
            <a:off x="122959" y="148937"/>
            <a:ext cx="7886700" cy="289214"/>
          </a:xfrm>
        </p:spPr>
        <p:txBody>
          <a:bodyPr/>
          <a:lstStyle/>
          <a:p>
            <a:r>
              <a:rPr lang="en-US" sz="2800" dirty="0"/>
              <a:t>WBS 1.2.7.3: TPC FEE Cooling Blocks</a:t>
            </a:r>
          </a:p>
        </p:txBody>
      </p:sp>
      <p:sp>
        <p:nvSpPr>
          <p:cNvPr id="3" name="Content Placeholder 2">
            <a:extLst>
              <a:ext uri="{FF2B5EF4-FFF2-40B4-BE49-F238E27FC236}">
                <a16:creationId xmlns:a16="http://schemas.microsoft.com/office/drawing/2014/main" id="{2C46121A-6FFD-8E62-1C0A-E8F97149FA12}"/>
              </a:ext>
            </a:extLst>
          </p:cNvPr>
          <p:cNvSpPr>
            <a:spLocks noGrp="1"/>
          </p:cNvSpPr>
          <p:nvPr>
            <p:ph idx="1"/>
          </p:nvPr>
        </p:nvSpPr>
        <p:spPr>
          <a:xfrm>
            <a:off x="570422" y="3875590"/>
            <a:ext cx="7886700" cy="921329"/>
          </a:xfrm>
        </p:spPr>
        <p:txBody>
          <a:bodyPr/>
          <a:lstStyle/>
          <a:p>
            <a:r>
              <a:rPr lang="en-US" dirty="0"/>
              <a:t>Cooling plate on FEE engages “cooling blocks”.</a:t>
            </a:r>
          </a:p>
          <a:p>
            <a:r>
              <a:rPr lang="en-US" dirty="0"/>
              <a:t>Cooling blocks act as both card guide and heat sink.</a:t>
            </a:r>
          </a:p>
        </p:txBody>
      </p:sp>
      <p:pic>
        <p:nvPicPr>
          <p:cNvPr id="8" name="Picture 7" descr="Diagram&#10;&#10;Description automatically generated">
            <a:extLst>
              <a:ext uri="{FF2B5EF4-FFF2-40B4-BE49-F238E27FC236}">
                <a16:creationId xmlns:a16="http://schemas.microsoft.com/office/drawing/2014/main" id="{631827C1-6F3D-59AF-FA0D-4E5A57082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748" y="941444"/>
            <a:ext cx="2371550" cy="2786113"/>
          </a:xfrm>
          <a:prstGeom prst="rect">
            <a:avLst/>
          </a:prstGeom>
        </p:spPr>
      </p:pic>
      <p:pic>
        <p:nvPicPr>
          <p:cNvPr id="10" name="Picture 9" descr="A picture containing music, lined&#10;&#10;Description automatically generated">
            <a:extLst>
              <a:ext uri="{FF2B5EF4-FFF2-40B4-BE49-F238E27FC236}">
                <a16:creationId xmlns:a16="http://schemas.microsoft.com/office/drawing/2014/main" id="{6D39ED88-EBAA-5DFD-2D64-222E8FE03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0429" y="935941"/>
            <a:ext cx="3153215" cy="2781688"/>
          </a:xfrm>
          <a:prstGeom prst="rect">
            <a:avLst/>
          </a:prstGeom>
        </p:spPr>
      </p:pic>
      <p:pic>
        <p:nvPicPr>
          <p:cNvPr id="12" name="Picture 11">
            <a:extLst>
              <a:ext uri="{FF2B5EF4-FFF2-40B4-BE49-F238E27FC236}">
                <a16:creationId xmlns:a16="http://schemas.microsoft.com/office/drawing/2014/main" id="{6D39AF7B-44D1-F683-71F8-3C39146EE5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2775" y="926414"/>
            <a:ext cx="2686425" cy="2791215"/>
          </a:xfrm>
          <a:prstGeom prst="rect">
            <a:avLst/>
          </a:prstGeom>
        </p:spPr>
      </p:pic>
    </p:spTree>
    <p:extLst>
      <p:ext uri="{BB962C8B-B14F-4D97-AF65-F5344CB8AC3E}">
        <p14:creationId xmlns:p14="http://schemas.microsoft.com/office/powerpoint/2010/main" val="2324193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Time Projection Chamber KPP – Live Channels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Preinstall, bench tests </a:t>
            </a:r>
          </a:p>
          <a:p>
            <a:r>
              <a:rPr lang="en-US" sz="1800" dirty="0"/>
              <a:t>Threshold KPP’s: </a:t>
            </a:r>
            <a:r>
              <a:rPr lang="en-US" sz="1800" dirty="0">
                <a:solidFill>
                  <a:srgbClr val="000000"/>
                </a:solidFill>
              </a:rPr>
              <a:t>≥ 90% live channels based on Laser, pulser, </a:t>
            </a:r>
            <a:r>
              <a:rPr lang="en-US" sz="1800" dirty="0" err="1">
                <a:solidFill>
                  <a:srgbClr val="000000"/>
                </a:solidFill>
              </a:rPr>
              <a:t>cosmics</a:t>
            </a:r>
            <a:endParaRPr lang="en-US" sz="1800" dirty="0"/>
          </a:p>
          <a:p>
            <a:r>
              <a:rPr lang="en-US" sz="1800" dirty="0"/>
              <a:t>Objective KPP’s: </a:t>
            </a:r>
            <a:r>
              <a:rPr lang="en-US" sz="1800" dirty="0">
                <a:solidFill>
                  <a:srgbClr val="000000"/>
                </a:solidFill>
              </a:rPr>
              <a:t>≥ 95% live channels based on Laser, pulser, </a:t>
            </a:r>
            <a:r>
              <a:rPr lang="en-US" sz="1800" dirty="0" err="1">
                <a:solidFill>
                  <a:srgbClr val="000000"/>
                </a:solidFill>
              </a:rPr>
              <a:t>cosmics</a:t>
            </a:r>
            <a:endParaRPr lang="en-US" sz="1800" dirty="0">
              <a:solidFill>
                <a:srgbClr val="000000"/>
              </a:solidFill>
            </a:endParaRPr>
          </a:p>
          <a:p>
            <a:endParaRPr lang="en-US" sz="1800" dirty="0">
              <a:solidFill>
                <a:srgbClr val="000000"/>
              </a:solidFill>
            </a:endParaRPr>
          </a:p>
          <a:p>
            <a:br>
              <a:rPr lang="en-US" sz="1400" dirty="0"/>
            </a:br>
            <a:r>
              <a:rPr lang="en-US" sz="1400" b="0" i="0" dirty="0">
                <a:solidFill>
                  <a:srgbClr val="222222"/>
                </a:solidFill>
                <a:effectLst/>
                <a:latin typeface="Arial" panose="020B0604020202020204" pitchFamily="34" charset="0"/>
              </a:rPr>
              <a:t>Live channels checking needs all FEE cards mounted, we have started this and continue to mount FEE cards,  thus we are continuing to progress on that one.</a:t>
            </a: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22</a:t>
            </a:fld>
            <a:endParaRPr lang="en-US" altLang="en-US" dirty="0"/>
          </a:p>
        </p:txBody>
      </p:sp>
    </p:spTree>
    <p:extLst>
      <p:ext uri="{BB962C8B-B14F-4D97-AF65-F5344CB8AC3E}">
        <p14:creationId xmlns:p14="http://schemas.microsoft.com/office/powerpoint/2010/main" val="495978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Time Projection Chamber KPP – Ion Back Flow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Preinstall, bench tests </a:t>
            </a:r>
          </a:p>
          <a:p>
            <a:r>
              <a:rPr lang="en-US" sz="1800" dirty="0"/>
              <a:t>Threshold KPP’s: </a:t>
            </a:r>
            <a:r>
              <a:rPr lang="en-US" sz="1800" dirty="0">
                <a:solidFill>
                  <a:srgbClr val="000000"/>
                </a:solidFill>
              </a:rPr>
              <a:t>Ion back flow ≤ 2% per GEM module </a:t>
            </a:r>
            <a:r>
              <a:rPr lang="en-US" sz="1800" dirty="0" err="1">
                <a:solidFill>
                  <a:srgbClr val="000000"/>
                </a:solidFill>
              </a:rPr>
              <a:t>avgd</a:t>
            </a:r>
            <a:r>
              <a:rPr lang="en-US" sz="1800" dirty="0">
                <a:solidFill>
                  <a:srgbClr val="000000"/>
                </a:solidFill>
              </a:rPr>
              <a:t> over active area of each GEM module</a:t>
            </a:r>
            <a:endParaRPr lang="en-US" sz="1800" dirty="0"/>
          </a:p>
          <a:p>
            <a:r>
              <a:rPr lang="en-US" sz="1800" dirty="0"/>
              <a:t>Objective KPP’s: </a:t>
            </a:r>
            <a:r>
              <a:rPr lang="en-US" sz="1800" dirty="0">
                <a:solidFill>
                  <a:srgbClr val="000000"/>
                </a:solidFill>
              </a:rPr>
              <a:t>Same</a:t>
            </a: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23</a:t>
            </a:fld>
            <a:endParaRPr lang="en-US" altLang="en-US" dirty="0"/>
          </a:p>
        </p:txBody>
      </p:sp>
    </p:spTree>
    <p:extLst>
      <p:ext uri="{BB962C8B-B14F-4D97-AF65-F5344CB8AC3E}">
        <p14:creationId xmlns:p14="http://schemas.microsoft.com/office/powerpoint/2010/main" val="1536863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Time Projection Chamber KPP – Single Hit Efficiency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Preinstall, bench tests w/</a:t>
            </a:r>
            <a:r>
              <a:rPr lang="en-US" sz="1800" dirty="0" err="1"/>
              <a:t>cosmics</a:t>
            </a:r>
            <a:endParaRPr lang="en-US" sz="1800" dirty="0"/>
          </a:p>
          <a:p>
            <a:r>
              <a:rPr lang="en-US" sz="1800" dirty="0"/>
              <a:t>Threshold KPP’s: </a:t>
            </a:r>
            <a:r>
              <a:rPr lang="en-US" sz="1800" dirty="0">
                <a:solidFill>
                  <a:srgbClr val="000000"/>
                </a:solidFill>
              </a:rPr>
              <a:t>≥ 90% single hit efficiency/</a:t>
            </a:r>
            <a:r>
              <a:rPr lang="en-US" sz="1800" dirty="0" err="1">
                <a:solidFill>
                  <a:srgbClr val="000000"/>
                </a:solidFill>
              </a:rPr>
              <a:t>mip</a:t>
            </a:r>
            <a:r>
              <a:rPr lang="en-US" sz="1800" dirty="0">
                <a:solidFill>
                  <a:srgbClr val="000000"/>
                </a:solidFill>
              </a:rPr>
              <a:t> track, averaged  over active TPC volume</a:t>
            </a:r>
          </a:p>
          <a:p>
            <a:r>
              <a:rPr lang="en-US" sz="1800" dirty="0"/>
              <a:t>Objective KPP’s: </a:t>
            </a:r>
            <a:r>
              <a:rPr lang="en-US" sz="1800" dirty="0">
                <a:solidFill>
                  <a:srgbClr val="000000"/>
                </a:solidFill>
              </a:rPr>
              <a:t>≥ 95% single hit efficiency/</a:t>
            </a:r>
            <a:r>
              <a:rPr lang="en-US" sz="1800" dirty="0" err="1">
                <a:solidFill>
                  <a:srgbClr val="000000"/>
                </a:solidFill>
              </a:rPr>
              <a:t>mip</a:t>
            </a:r>
            <a:r>
              <a:rPr lang="en-US" sz="1800" dirty="0">
                <a:solidFill>
                  <a:srgbClr val="000000"/>
                </a:solidFill>
              </a:rPr>
              <a:t> track, averaged over active TPC volume</a:t>
            </a:r>
          </a:p>
          <a:p>
            <a:endParaRPr lang="en-US" sz="1800" dirty="0">
              <a:solidFill>
                <a:srgbClr val="000000"/>
              </a:solidFill>
            </a:endParaRPr>
          </a:p>
          <a:p>
            <a:r>
              <a:rPr lang="en-US" sz="1400" b="0" i="0" dirty="0">
                <a:solidFill>
                  <a:srgbClr val="222222"/>
                </a:solidFill>
                <a:effectLst/>
                <a:latin typeface="Arial" panose="020B0604020202020204" pitchFamily="34" charset="0"/>
              </a:rPr>
              <a:t>MIPs can be seen with one sector FEE and the HV, gas and cooling, all of which are now in hand and in place</a:t>
            </a:r>
            <a:endParaRPr lang="en-US" sz="1800"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24</a:t>
            </a:fld>
            <a:endParaRPr lang="en-US" altLang="en-US" dirty="0"/>
          </a:p>
        </p:txBody>
      </p:sp>
    </p:spTree>
    <p:extLst>
      <p:ext uri="{BB962C8B-B14F-4D97-AF65-F5344CB8AC3E}">
        <p14:creationId xmlns:p14="http://schemas.microsoft.com/office/powerpoint/2010/main" val="462962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Time Projection Chamber KPP – Cross Talk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a:t>
            </a:r>
            <a:r>
              <a:rPr lang="en-US" sz="1800" dirty="0">
                <a:solidFill>
                  <a:srgbClr val="000000"/>
                </a:solidFill>
              </a:rPr>
              <a:t>Preinstall, FEE stand alone bench tests</a:t>
            </a:r>
          </a:p>
          <a:p>
            <a:r>
              <a:rPr lang="en-US" sz="1800" dirty="0"/>
              <a:t>Threshold KPP’s: </a:t>
            </a:r>
            <a:r>
              <a:rPr lang="en-US" sz="1800" dirty="0">
                <a:solidFill>
                  <a:srgbClr val="000000"/>
                </a:solidFill>
              </a:rPr>
              <a:t>Cross talk ≤ 2% per channel averaged</a:t>
            </a:r>
            <a:r>
              <a:rPr lang="en-US" sz="1800" baseline="0" dirty="0">
                <a:solidFill>
                  <a:srgbClr val="000000"/>
                </a:solidFill>
              </a:rPr>
              <a:t> over all channels</a:t>
            </a:r>
            <a:endParaRPr lang="en-US" sz="1800" dirty="0">
              <a:solidFill>
                <a:srgbClr val="000000"/>
              </a:solidFill>
            </a:endParaRPr>
          </a:p>
          <a:p>
            <a:r>
              <a:rPr lang="en-US" sz="1800" dirty="0"/>
              <a:t>Objective KPP’s: </a:t>
            </a:r>
            <a:r>
              <a:rPr lang="en-US" sz="1800" dirty="0">
                <a:solidFill>
                  <a:srgbClr val="000000"/>
                </a:solidFill>
              </a:rPr>
              <a:t>Same</a:t>
            </a: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25</a:t>
            </a:fld>
            <a:endParaRPr lang="en-US" altLang="en-US" dirty="0"/>
          </a:p>
        </p:txBody>
      </p:sp>
    </p:spTree>
    <p:extLst>
      <p:ext uri="{BB962C8B-B14F-4D97-AF65-F5344CB8AC3E}">
        <p14:creationId xmlns:p14="http://schemas.microsoft.com/office/powerpoint/2010/main" val="30296280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1.3 EMCAL – 1.3.1 EMCAL Blocks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26</a:t>
            </a:fld>
            <a:endParaRPr lang="en-US" altLang="en-US" dirty="0"/>
          </a:p>
        </p:txBody>
      </p:sp>
      <p:pic>
        <p:nvPicPr>
          <p:cNvPr id="7" name="Picture 6">
            <a:extLst>
              <a:ext uri="{FF2B5EF4-FFF2-40B4-BE49-F238E27FC236}">
                <a16:creationId xmlns:a16="http://schemas.microsoft.com/office/drawing/2014/main" id="{91FEFCDA-7EFB-2D7D-C77A-86E23BA0A62B}"/>
              </a:ext>
            </a:extLst>
          </p:cNvPr>
          <p:cNvPicPr>
            <a:picLocks noChangeAspect="1"/>
          </p:cNvPicPr>
          <p:nvPr/>
        </p:nvPicPr>
        <p:blipFill>
          <a:blip r:embed="rId2"/>
          <a:stretch>
            <a:fillRect/>
          </a:stretch>
        </p:blipFill>
        <p:spPr>
          <a:xfrm>
            <a:off x="533400" y="549912"/>
            <a:ext cx="8077200" cy="4421749"/>
          </a:xfrm>
          <a:prstGeom prst="rect">
            <a:avLst/>
          </a:prstGeom>
        </p:spPr>
      </p:pic>
    </p:spTree>
    <p:extLst>
      <p:ext uri="{BB962C8B-B14F-4D97-AF65-F5344CB8AC3E}">
        <p14:creationId xmlns:p14="http://schemas.microsoft.com/office/powerpoint/2010/main" val="4152578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8379-AE49-9009-8900-39CC475456C8}"/>
              </a:ext>
            </a:extLst>
          </p:cNvPr>
          <p:cNvSpPr>
            <a:spLocks noGrp="1"/>
          </p:cNvSpPr>
          <p:nvPr>
            <p:ph type="title"/>
          </p:nvPr>
        </p:nvSpPr>
        <p:spPr/>
        <p:txBody>
          <a:bodyPr/>
          <a:lstStyle/>
          <a:p>
            <a:r>
              <a:rPr lang="en-US" sz="2800" dirty="0"/>
              <a:t>WBS 1.3.1 EMCal Block Construction (U. Illinois)</a:t>
            </a:r>
          </a:p>
        </p:txBody>
      </p:sp>
      <p:pic>
        <p:nvPicPr>
          <p:cNvPr id="8" name="Content Placeholder 7" descr="A picture containing text, indoor, person, open&#10;&#10;Description automatically generated">
            <a:extLst>
              <a:ext uri="{FF2B5EF4-FFF2-40B4-BE49-F238E27FC236}">
                <a16:creationId xmlns:a16="http://schemas.microsoft.com/office/drawing/2014/main" id="{B23E86F3-764B-BB45-66CC-D0FDDB6829A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02680" y="2983229"/>
            <a:ext cx="2941320" cy="1960402"/>
          </a:xfrm>
        </p:spPr>
      </p:pic>
      <p:sp>
        <p:nvSpPr>
          <p:cNvPr id="4" name="Date Placeholder 3">
            <a:extLst>
              <a:ext uri="{FF2B5EF4-FFF2-40B4-BE49-F238E27FC236}">
                <a16:creationId xmlns:a16="http://schemas.microsoft.com/office/drawing/2014/main" id="{715EF8E8-FA8C-5A93-55F9-C2547F3840D3}"/>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EFC6AACA-9586-A7E5-A193-9356664225D6}"/>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3B777980-8061-F725-C69D-201D5D16B0F5}"/>
              </a:ext>
            </a:extLst>
          </p:cNvPr>
          <p:cNvSpPr>
            <a:spLocks noGrp="1"/>
          </p:cNvSpPr>
          <p:nvPr>
            <p:ph type="sldNum" sz="quarter" idx="12"/>
          </p:nvPr>
        </p:nvSpPr>
        <p:spPr/>
        <p:txBody>
          <a:bodyPr/>
          <a:lstStyle/>
          <a:p>
            <a:fld id="{4B932B3A-BA38-40C7-ADEE-2A1902CEB265}" type="slidenum">
              <a:rPr lang="en-US" altLang="en-US" smtClean="0"/>
              <a:pPr/>
              <a:t>27</a:t>
            </a:fld>
            <a:endParaRPr lang="en-US" altLang="en-US" dirty="0"/>
          </a:p>
        </p:txBody>
      </p:sp>
      <p:pic>
        <p:nvPicPr>
          <p:cNvPr id="10" name="Picture 9">
            <a:extLst>
              <a:ext uri="{FF2B5EF4-FFF2-40B4-BE49-F238E27FC236}">
                <a16:creationId xmlns:a16="http://schemas.microsoft.com/office/drawing/2014/main" id="{D84D4C8C-AD5C-EBFD-311E-3F345AD3F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95" y="859039"/>
            <a:ext cx="2898255" cy="1931698"/>
          </a:xfrm>
          <a:prstGeom prst="rect">
            <a:avLst/>
          </a:prstGeom>
        </p:spPr>
      </p:pic>
      <p:pic>
        <p:nvPicPr>
          <p:cNvPr id="12" name="Picture 11" descr="A picture containing indoor, device, dirty, miller&#10;&#10;Description automatically generated">
            <a:extLst>
              <a:ext uri="{FF2B5EF4-FFF2-40B4-BE49-F238E27FC236}">
                <a16:creationId xmlns:a16="http://schemas.microsoft.com/office/drawing/2014/main" id="{F90D4473-4095-35A4-145F-AD82139E0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95" y="2989496"/>
            <a:ext cx="2898255" cy="1931698"/>
          </a:xfrm>
          <a:prstGeom prst="rect">
            <a:avLst/>
          </a:prstGeom>
        </p:spPr>
      </p:pic>
      <p:pic>
        <p:nvPicPr>
          <p:cNvPr id="14" name="Picture 13" descr="A picture containing text, businesscard&#10;&#10;Description automatically generated">
            <a:extLst>
              <a:ext uri="{FF2B5EF4-FFF2-40B4-BE49-F238E27FC236}">
                <a16:creationId xmlns:a16="http://schemas.microsoft.com/office/drawing/2014/main" id="{A82FE02B-DA32-31B8-E5DD-6AA00FDAF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1031" y="851097"/>
            <a:ext cx="2898255" cy="1931698"/>
          </a:xfrm>
          <a:prstGeom prst="rect">
            <a:avLst/>
          </a:prstGeom>
        </p:spPr>
      </p:pic>
      <p:pic>
        <p:nvPicPr>
          <p:cNvPr id="18" name="Picture 17">
            <a:extLst>
              <a:ext uri="{FF2B5EF4-FFF2-40B4-BE49-F238E27FC236}">
                <a16:creationId xmlns:a16="http://schemas.microsoft.com/office/drawing/2014/main" id="{3CE0A7B2-6857-D0C1-2E8D-85FCE6BECF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6363" y="2983228"/>
            <a:ext cx="2898255" cy="1931698"/>
          </a:xfrm>
          <a:prstGeom prst="rect">
            <a:avLst/>
          </a:prstGeom>
        </p:spPr>
      </p:pic>
      <p:pic>
        <p:nvPicPr>
          <p:cNvPr id="20" name="Picture 19" descr="A picture containing person, indoor, person, working&#10;&#10;Description automatically generated">
            <a:extLst>
              <a:ext uri="{FF2B5EF4-FFF2-40B4-BE49-F238E27FC236}">
                <a16:creationId xmlns:a16="http://schemas.microsoft.com/office/drawing/2014/main" id="{08631B66-104C-D4E0-09C8-A59E30EAB3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77791" y="832894"/>
            <a:ext cx="2898255" cy="1931698"/>
          </a:xfrm>
          <a:prstGeom prst="rect">
            <a:avLst/>
          </a:prstGeom>
        </p:spPr>
      </p:pic>
      <p:sp>
        <p:nvSpPr>
          <p:cNvPr id="40" name="TextBox 39">
            <a:extLst>
              <a:ext uri="{FF2B5EF4-FFF2-40B4-BE49-F238E27FC236}">
                <a16:creationId xmlns:a16="http://schemas.microsoft.com/office/drawing/2014/main" id="{B80DDF7B-E2D5-83BD-BE62-3CCCA3A98248}"/>
              </a:ext>
            </a:extLst>
          </p:cNvPr>
          <p:cNvSpPr txBox="1"/>
          <p:nvPr/>
        </p:nvSpPr>
        <p:spPr>
          <a:xfrm>
            <a:off x="371764" y="2338685"/>
            <a:ext cx="2328915" cy="461665"/>
          </a:xfrm>
          <a:prstGeom prst="rect">
            <a:avLst/>
          </a:prstGeom>
          <a:solidFill>
            <a:schemeClr val="accent1">
              <a:lumMod val="20000"/>
              <a:lumOff val="80000"/>
            </a:schemeClr>
          </a:solidFill>
        </p:spPr>
        <p:txBody>
          <a:bodyPr wrap="square" rtlCol="0">
            <a:spAutoFit/>
          </a:bodyPr>
          <a:lstStyle/>
          <a:p>
            <a:pPr algn="ctr"/>
            <a:r>
              <a:rPr lang="en-US" sz="1200" dirty="0"/>
              <a:t>Scintillating Fibers Loaded into Brass Screens</a:t>
            </a:r>
          </a:p>
        </p:txBody>
      </p:sp>
      <p:sp>
        <p:nvSpPr>
          <p:cNvPr id="41" name="TextBox 40">
            <a:extLst>
              <a:ext uri="{FF2B5EF4-FFF2-40B4-BE49-F238E27FC236}">
                <a16:creationId xmlns:a16="http://schemas.microsoft.com/office/drawing/2014/main" id="{66BFE736-4DD4-4764-13ED-91B713AD7CC7}"/>
              </a:ext>
            </a:extLst>
          </p:cNvPr>
          <p:cNvSpPr txBox="1"/>
          <p:nvPr/>
        </p:nvSpPr>
        <p:spPr>
          <a:xfrm>
            <a:off x="6559841" y="4481966"/>
            <a:ext cx="2328915" cy="461665"/>
          </a:xfrm>
          <a:prstGeom prst="rect">
            <a:avLst/>
          </a:prstGeom>
          <a:solidFill>
            <a:schemeClr val="accent1">
              <a:lumMod val="20000"/>
              <a:lumOff val="80000"/>
            </a:schemeClr>
          </a:solidFill>
        </p:spPr>
        <p:txBody>
          <a:bodyPr wrap="square" rtlCol="0">
            <a:spAutoFit/>
          </a:bodyPr>
          <a:lstStyle/>
          <a:p>
            <a:pPr algn="ctr"/>
            <a:r>
              <a:rPr lang="en-US" sz="1200" dirty="0"/>
              <a:t>Block Storage and Inventorying prior to Shipment to BNL</a:t>
            </a:r>
          </a:p>
        </p:txBody>
      </p:sp>
      <p:sp>
        <p:nvSpPr>
          <p:cNvPr id="42" name="TextBox 41">
            <a:extLst>
              <a:ext uri="{FF2B5EF4-FFF2-40B4-BE49-F238E27FC236}">
                <a16:creationId xmlns:a16="http://schemas.microsoft.com/office/drawing/2014/main" id="{B488B594-1EE8-F6F4-1EBB-12D7162E2943}"/>
              </a:ext>
            </a:extLst>
          </p:cNvPr>
          <p:cNvSpPr txBox="1"/>
          <p:nvPr/>
        </p:nvSpPr>
        <p:spPr>
          <a:xfrm>
            <a:off x="3323282" y="4641708"/>
            <a:ext cx="2530571" cy="276999"/>
          </a:xfrm>
          <a:prstGeom prst="rect">
            <a:avLst/>
          </a:prstGeom>
          <a:solidFill>
            <a:schemeClr val="accent1">
              <a:lumMod val="20000"/>
              <a:lumOff val="80000"/>
            </a:schemeClr>
          </a:solidFill>
        </p:spPr>
        <p:txBody>
          <a:bodyPr wrap="square" rtlCol="0">
            <a:spAutoFit/>
          </a:bodyPr>
          <a:lstStyle/>
          <a:p>
            <a:pPr algn="ctr"/>
            <a:r>
              <a:rPr lang="en-US" sz="1200" dirty="0"/>
              <a:t>Initial Inspection of Completed Block</a:t>
            </a:r>
          </a:p>
        </p:txBody>
      </p:sp>
      <p:sp>
        <p:nvSpPr>
          <p:cNvPr id="43" name="TextBox 42">
            <a:extLst>
              <a:ext uri="{FF2B5EF4-FFF2-40B4-BE49-F238E27FC236}">
                <a16:creationId xmlns:a16="http://schemas.microsoft.com/office/drawing/2014/main" id="{7FE2A645-997B-799A-60A5-299D8D88AE44}"/>
              </a:ext>
            </a:extLst>
          </p:cNvPr>
          <p:cNvSpPr txBox="1"/>
          <p:nvPr/>
        </p:nvSpPr>
        <p:spPr>
          <a:xfrm>
            <a:off x="438573" y="4453261"/>
            <a:ext cx="2328915" cy="461665"/>
          </a:xfrm>
          <a:prstGeom prst="rect">
            <a:avLst/>
          </a:prstGeom>
          <a:solidFill>
            <a:schemeClr val="accent1">
              <a:lumMod val="20000"/>
              <a:lumOff val="80000"/>
            </a:schemeClr>
          </a:solidFill>
        </p:spPr>
        <p:txBody>
          <a:bodyPr wrap="square" rtlCol="0">
            <a:spAutoFit/>
          </a:bodyPr>
          <a:lstStyle/>
          <a:p>
            <a:pPr algn="ctr"/>
            <a:r>
              <a:rPr lang="en-US" sz="1200" dirty="0"/>
              <a:t>Molded Block Being Machined to Dimensions</a:t>
            </a:r>
          </a:p>
        </p:txBody>
      </p:sp>
      <p:sp>
        <p:nvSpPr>
          <p:cNvPr id="44" name="TextBox 43">
            <a:extLst>
              <a:ext uri="{FF2B5EF4-FFF2-40B4-BE49-F238E27FC236}">
                <a16:creationId xmlns:a16="http://schemas.microsoft.com/office/drawing/2014/main" id="{8D0571BC-3658-CD98-81CA-A21F47FA9DA8}"/>
              </a:ext>
            </a:extLst>
          </p:cNvPr>
          <p:cNvSpPr txBox="1"/>
          <p:nvPr/>
        </p:nvSpPr>
        <p:spPr>
          <a:xfrm>
            <a:off x="6444237" y="2294042"/>
            <a:ext cx="2328915" cy="461665"/>
          </a:xfrm>
          <a:prstGeom prst="rect">
            <a:avLst/>
          </a:prstGeom>
          <a:solidFill>
            <a:schemeClr val="accent1">
              <a:lumMod val="20000"/>
              <a:lumOff val="80000"/>
            </a:schemeClr>
          </a:solidFill>
        </p:spPr>
        <p:txBody>
          <a:bodyPr wrap="square" rtlCol="0">
            <a:spAutoFit/>
          </a:bodyPr>
          <a:lstStyle/>
          <a:p>
            <a:pPr algn="ctr"/>
            <a:r>
              <a:rPr lang="en-US" sz="1200" dirty="0"/>
              <a:t>In Mold with Tungsten Powder, Readying for Epoxy Impregnation</a:t>
            </a:r>
          </a:p>
        </p:txBody>
      </p:sp>
      <p:sp>
        <p:nvSpPr>
          <p:cNvPr id="45" name="TextBox 44">
            <a:extLst>
              <a:ext uri="{FF2B5EF4-FFF2-40B4-BE49-F238E27FC236}">
                <a16:creationId xmlns:a16="http://schemas.microsoft.com/office/drawing/2014/main" id="{6022173A-B543-1AB2-793D-2B0B48776C17}"/>
              </a:ext>
            </a:extLst>
          </p:cNvPr>
          <p:cNvSpPr txBox="1"/>
          <p:nvPr/>
        </p:nvSpPr>
        <p:spPr>
          <a:xfrm>
            <a:off x="3407542" y="2314394"/>
            <a:ext cx="2328915" cy="461665"/>
          </a:xfrm>
          <a:prstGeom prst="rect">
            <a:avLst/>
          </a:prstGeom>
          <a:solidFill>
            <a:schemeClr val="accent1">
              <a:lumMod val="20000"/>
              <a:lumOff val="80000"/>
            </a:schemeClr>
          </a:solidFill>
        </p:spPr>
        <p:txBody>
          <a:bodyPr wrap="square" rtlCol="0">
            <a:spAutoFit/>
          </a:bodyPr>
          <a:lstStyle/>
          <a:p>
            <a:pPr algn="ctr"/>
            <a:r>
              <a:rPr lang="en-US" sz="1200" dirty="0"/>
              <a:t>Separating Brass Screens Prior to Placing in Mold</a:t>
            </a:r>
          </a:p>
        </p:txBody>
      </p:sp>
    </p:spTree>
    <p:extLst>
      <p:ext uri="{BB962C8B-B14F-4D97-AF65-F5344CB8AC3E}">
        <p14:creationId xmlns:p14="http://schemas.microsoft.com/office/powerpoint/2010/main" val="21265644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1.3 EMCAL – 1.3.2 EMCAL Modules &amp; Sectors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28</a:t>
            </a:fld>
            <a:endParaRPr lang="en-US" altLang="en-US" dirty="0"/>
          </a:p>
        </p:txBody>
      </p:sp>
      <p:pic>
        <p:nvPicPr>
          <p:cNvPr id="7" name="Picture 6">
            <a:extLst>
              <a:ext uri="{FF2B5EF4-FFF2-40B4-BE49-F238E27FC236}">
                <a16:creationId xmlns:a16="http://schemas.microsoft.com/office/drawing/2014/main" id="{27910003-CC2B-F0AD-5C1B-26B13DFE1162}"/>
              </a:ext>
            </a:extLst>
          </p:cNvPr>
          <p:cNvPicPr>
            <a:picLocks noChangeAspect="1"/>
          </p:cNvPicPr>
          <p:nvPr/>
        </p:nvPicPr>
        <p:blipFill>
          <a:blip r:embed="rId2"/>
          <a:stretch>
            <a:fillRect/>
          </a:stretch>
        </p:blipFill>
        <p:spPr>
          <a:xfrm>
            <a:off x="1000359" y="461108"/>
            <a:ext cx="6924441" cy="4505325"/>
          </a:xfrm>
          <a:prstGeom prst="rect">
            <a:avLst/>
          </a:prstGeom>
        </p:spPr>
      </p:pic>
    </p:spTree>
    <p:extLst>
      <p:ext uri="{BB962C8B-B14F-4D97-AF65-F5344CB8AC3E}">
        <p14:creationId xmlns:p14="http://schemas.microsoft.com/office/powerpoint/2010/main" val="1814458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28379-AE49-9009-8900-39CC475456C8}"/>
              </a:ext>
            </a:extLst>
          </p:cNvPr>
          <p:cNvSpPr>
            <a:spLocks noGrp="1"/>
          </p:cNvSpPr>
          <p:nvPr>
            <p:ph type="title"/>
          </p:nvPr>
        </p:nvSpPr>
        <p:spPr/>
        <p:txBody>
          <a:bodyPr/>
          <a:lstStyle/>
          <a:p>
            <a:r>
              <a:rPr lang="en-US" sz="2800" dirty="0"/>
              <a:t>WBS 1.3.2 EMCal Module &amp; Sector Construction (1)</a:t>
            </a:r>
          </a:p>
        </p:txBody>
      </p:sp>
      <p:pic>
        <p:nvPicPr>
          <p:cNvPr id="8" name="Content Placeholder 7">
            <a:extLst>
              <a:ext uri="{FF2B5EF4-FFF2-40B4-BE49-F238E27FC236}">
                <a16:creationId xmlns:a16="http://schemas.microsoft.com/office/drawing/2014/main" id="{01804E4D-EF78-FBD3-89F6-C7943014840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4974" y="727514"/>
            <a:ext cx="1950826" cy="1463573"/>
          </a:xfrm>
        </p:spPr>
      </p:pic>
      <p:sp>
        <p:nvSpPr>
          <p:cNvPr id="4" name="Date Placeholder 3">
            <a:extLst>
              <a:ext uri="{FF2B5EF4-FFF2-40B4-BE49-F238E27FC236}">
                <a16:creationId xmlns:a16="http://schemas.microsoft.com/office/drawing/2014/main" id="{715EF8E8-FA8C-5A93-55F9-C2547F3840D3}"/>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EFC6AACA-9586-A7E5-A193-9356664225D6}"/>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3B777980-8061-F725-C69D-201D5D16B0F5}"/>
              </a:ext>
            </a:extLst>
          </p:cNvPr>
          <p:cNvSpPr>
            <a:spLocks noGrp="1"/>
          </p:cNvSpPr>
          <p:nvPr>
            <p:ph type="sldNum" sz="quarter" idx="12"/>
          </p:nvPr>
        </p:nvSpPr>
        <p:spPr/>
        <p:txBody>
          <a:bodyPr/>
          <a:lstStyle/>
          <a:p>
            <a:fld id="{4B932B3A-BA38-40C7-ADEE-2A1902CEB265}" type="slidenum">
              <a:rPr lang="en-US" altLang="en-US" smtClean="0"/>
              <a:pPr/>
              <a:t>29</a:t>
            </a:fld>
            <a:endParaRPr lang="en-US" altLang="en-US" dirty="0"/>
          </a:p>
        </p:txBody>
      </p:sp>
      <p:pic>
        <p:nvPicPr>
          <p:cNvPr id="10" name="Picture 9" descr="A picture containing indoor&#10;&#10;Description automatically generated">
            <a:extLst>
              <a:ext uri="{FF2B5EF4-FFF2-40B4-BE49-F238E27FC236}">
                <a16:creationId xmlns:a16="http://schemas.microsoft.com/office/drawing/2014/main" id="{A364D2F9-31F1-82CE-14B9-1A4004B106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574" y="718213"/>
            <a:ext cx="1796635" cy="1482176"/>
          </a:xfrm>
          <a:prstGeom prst="rect">
            <a:avLst/>
          </a:prstGeom>
        </p:spPr>
      </p:pic>
      <p:pic>
        <p:nvPicPr>
          <p:cNvPr id="14" name="Picture 13" descr="A person working on a machine&#10;&#10;Description automatically generated with medium confidence">
            <a:extLst>
              <a:ext uri="{FF2B5EF4-FFF2-40B4-BE49-F238E27FC236}">
                <a16:creationId xmlns:a16="http://schemas.microsoft.com/office/drawing/2014/main" id="{FC8E661F-7C0C-89CF-0CC0-DD0A8CA053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4613" y="2990349"/>
            <a:ext cx="2327090" cy="1967731"/>
          </a:xfrm>
          <a:prstGeom prst="rect">
            <a:avLst/>
          </a:prstGeom>
        </p:spPr>
      </p:pic>
      <p:pic>
        <p:nvPicPr>
          <p:cNvPr id="16" name="Picture 15" descr="A picture containing person, person&#10;&#10;Description automatically generated">
            <a:extLst>
              <a:ext uri="{FF2B5EF4-FFF2-40B4-BE49-F238E27FC236}">
                <a16:creationId xmlns:a16="http://schemas.microsoft.com/office/drawing/2014/main" id="{29D2553D-00C2-DCAD-3D22-28AA46E17E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681031"/>
            <a:ext cx="1596631" cy="2128348"/>
          </a:xfrm>
          <a:prstGeom prst="rect">
            <a:avLst/>
          </a:prstGeom>
        </p:spPr>
      </p:pic>
      <p:pic>
        <p:nvPicPr>
          <p:cNvPr id="18" name="Picture 17">
            <a:extLst>
              <a:ext uri="{FF2B5EF4-FFF2-40B4-BE49-F238E27FC236}">
                <a16:creationId xmlns:a16="http://schemas.microsoft.com/office/drawing/2014/main" id="{50107AD0-8F60-4308-71B9-23DAFEA891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2024" y="3011848"/>
            <a:ext cx="2474095" cy="1927178"/>
          </a:xfrm>
          <a:prstGeom prst="rect">
            <a:avLst/>
          </a:prstGeom>
        </p:spPr>
      </p:pic>
      <p:pic>
        <p:nvPicPr>
          <p:cNvPr id="20" name="Picture 19">
            <a:extLst>
              <a:ext uri="{FF2B5EF4-FFF2-40B4-BE49-F238E27FC236}">
                <a16:creationId xmlns:a16="http://schemas.microsoft.com/office/drawing/2014/main" id="{1FBE6373-ECB5-D8B3-A1C3-DE4E99F40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4457" y="681031"/>
            <a:ext cx="1233029" cy="2128348"/>
          </a:xfrm>
          <a:prstGeom prst="rect">
            <a:avLst/>
          </a:prstGeom>
        </p:spPr>
      </p:pic>
      <p:pic>
        <p:nvPicPr>
          <p:cNvPr id="24" name="Picture 23" descr="A person working on a machine">
            <a:extLst>
              <a:ext uri="{FF2B5EF4-FFF2-40B4-BE49-F238E27FC236}">
                <a16:creationId xmlns:a16="http://schemas.microsoft.com/office/drawing/2014/main" id="{B0E8DBCE-2DCF-55A0-9C18-87ADBAA760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180" y="2396720"/>
            <a:ext cx="1849432" cy="2561359"/>
          </a:xfrm>
          <a:prstGeom prst="rect">
            <a:avLst/>
          </a:prstGeom>
        </p:spPr>
      </p:pic>
      <p:sp>
        <p:nvSpPr>
          <p:cNvPr id="25" name="TextBox 24">
            <a:extLst>
              <a:ext uri="{FF2B5EF4-FFF2-40B4-BE49-F238E27FC236}">
                <a16:creationId xmlns:a16="http://schemas.microsoft.com/office/drawing/2014/main" id="{335F87EA-4211-8161-7206-7608CF5757FB}"/>
              </a:ext>
            </a:extLst>
          </p:cNvPr>
          <p:cNvSpPr txBox="1"/>
          <p:nvPr/>
        </p:nvSpPr>
        <p:spPr>
          <a:xfrm>
            <a:off x="152400" y="1989951"/>
            <a:ext cx="4419600" cy="276999"/>
          </a:xfrm>
          <a:prstGeom prst="rect">
            <a:avLst/>
          </a:prstGeom>
          <a:solidFill>
            <a:schemeClr val="accent1">
              <a:lumMod val="20000"/>
              <a:lumOff val="80000"/>
            </a:schemeClr>
          </a:solidFill>
        </p:spPr>
        <p:txBody>
          <a:bodyPr wrap="square" rtlCol="0">
            <a:spAutoFit/>
          </a:bodyPr>
          <a:lstStyle/>
          <a:p>
            <a:pPr algn="ctr"/>
            <a:r>
              <a:rPr lang="en-US" sz="1200" dirty="0"/>
              <a:t>Block with 4 Lightguides and 4 SiPM Daughtercards (16 SiPMs total)</a:t>
            </a:r>
          </a:p>
        </p:txBody>
      </p:sp>
      <p:sp>
        <p:nvSpPr>
          <p:cNvPr id="26" name="TextBox 25">
            <a:extLst>
              <a:ext uri="{FF2B5EF4-FFF2-40B4-BE49-F238E27FC236}">
                <a16:creationId xmlns:a16="http://schemas.microsoft.com/office/drawing/2014/main" id="{86EDA73F-C0E3-7595-6896-5897E8D4C3A1}"/>
              </a:ext>
            </a:extLst>
          </p:cNvPr>
          <p:cNvSpPr txBox="1"/>
          <p:nvPr/>
        </p:nvSpPr>
        <p:spPr>
          <a:xfrm>
            <a:off x="5393848" y="2532380"/>
            <a:ext cx="2328915" cy="276999"/>
          </a:xfrm>
          <a:prstGeom prst="rect">
            <a:avLst/>
          </a:prstGeom>
          <a:solidFill>
            <a:schemeClr val="accent1">
              <a:lumMod val="20000"/>
              <a:lumOff val="80000"/>
            </a:schemeClr>
          </a:solidFill>
        </p:spPr>
        <p:txBody>
          <a:bodyPr wrap="square" rtlCol="0">
            <a:spAutoFit/>
          </a:bodyPr>
          <a:lstStyle/>
          <a:p>
            <a:pPr algn="ctr"/>
            <a:r>
              <a:rPr lang="en-US" sz="1200" dirty="0"/>
              <a:t>Blocks Epoxied onto </a:t>
            </a:r>
            <a:r>
              <a:rPr lang="en-US" sz="1200" dirty="0" err="1"/>
              <a:t>Strongbacks</a:t>
            </a:r>
            <a:endParaRPr lang="en-US" sz="1200" dirty="0"/>
          </a:p>
        </p:txBody>
      </p:sp>
      <p:sp>
        <p:nvSpPr>
          <p:cNvPr id="27" name="TextBox 26">
            <a:extLst>
              <a:ext uri="{FF2B5EF4-FFF2-40B4-BE49-F238E27FC236}">
                <a16:creationId xmlns:a16="http://schemas.microsoft.com/office/drawing/2014/main" id="{E4564EEE-D6E3-9FA2-7518-6AB3CED861CA}"/>
              </a:ext>
            </a:extLst>
          </p:cNvPr>
          <p:cNvSpPr txBox="1"/>
          <p:nvPr/>
        </p:nvSpPr>
        <p:spPr>
          <a:xfrm>
            <a:off x="892484" y="4494301"/>
            <a:ext cx="1545916" cy="461665"/>
          </a:xfrm>
          <a:prstGeom prst="rect">
            <a:avLst/>
          </a:prstGeom>
          <a:solidFill>
            <a:schemeClr val="accent1">
              <a:lumMod val="20000"/>
              <a:lumOff val="80000"/>
            </a:schemeClr>
          </a:solidFill>
        </p:spPr>
        <p:txBody>
          <a:bodyPr wrap="square" rtlCol="0">
            <a:spAutoFit/>
          </a:bodyPr>
          <a:lstStyle/>
          <a:p>
            <a:pPr algn="ctr"/>
            <a:r>
              <a:rPr lang="en-US" sz="1200" dirty="0"/>
              <a:t>SiPM Daughtercard Cooling Loop Added</a:t>
            </a:r>
          </a:p>
        </p:txBody>
      </p:sp>
      <p:sp>
        <p:nvSpPr>
          <p:cNvPr id="28" name="TextBox 27">
            <a:extLst>
              <a:ext uri="{FF2B5EF4-FFF2-40B4-BE49-F238E27FC236}">
                <a16:creationId xmlns:a16="http://schemas.microsoft.com/office/drawing/2014/main" id="{B2A4D635-FCC6-EF3E-81A3-8B46E65B43C1}"/>
              </a:ext>
            </a:extLst>
          </p:cNvPr>
          <p:cNvSpPr txBox="1"/>
          <p:nvPr/>
        </p:nvSpPr>
        <p:spPr>
          <a:xfrm>
            <a:off x="3171031" y="4494301"/>
            <a:ext cx="2089947" cy="461665"/>
          </a:xfrm>
          <a:prstGeom prst="rect">
            <a:avLst/>
          </a:prstGeom>
          <a:solidFill>
            <a:schemeClr val="accent1">
              <a:lumMod val="20000"/>
              <a:lumOff val="80000"/>
            </a:schemeClr>
          </a:solidFill>
        </p:spPr>
        <p:txBody>
          <a:bodyPr wrap="square" rtlCol="0">
            <a:spAutoFit/>
          </a:bodyPr>
          <a:lstStyle/>
          <a:p>
            <a:pPr algn="ctr"/>
            <a:r>
              <a:rPr lang="en-US" sz="1200" dirty="0"/>
              <a:t>Preamp Cards and Cooling Loop Added</a:t>
            </a:r>
          </a:p>
        </p:txBody>
      </p:sp>
      <p:sp>
        <p:nvSpPr>
          <p:cNvPr id="29" name="TextBox 28">
            <a:extLst>
              <a:ext uri="{FF2B5EF4-FFF2-40B4-BE49-F238E27FC236}">
                <a16:creationId xmlns:a16="http://schemas.microsoft.com/office/drawing/2014/main" id="{083E4B4B-C4A8-D119-1172-E14E3CF1DD38}"/>
              </a:ext>
            </a:extLst>
          </p:cNvPr>
          <p:cNvSpPr txBox="1"/>
          <p:nvPr/>
        </p:nvSpPr>
        <p:spPr>
          <a:xfrm>
            <a:off x="5922701" y="4479058"/>
            <a:ext cx="2328915" cy="461665"/>
          </a:xfrm>
          <a:prstGeom prst="rect">
            <a:avLst/>
          </a:prstGeom>
          <a:solidFill>
            <a:schemeClr val="accent1">
              <a:lumMod val="20000"/>
              <a:lumOff val="80000"/>
            </a:schemeClr>
          </a:solidFill>
        </p:spPr>
        <p:txBody>
          <a:bodyPr wrap="square" rtlCol="0">
            <a:spAutoFit/>
          </a:bodyPr>
          <a:lstStyle/>
          <a:p>
            <a:pPr algn="ctr"/>
            <a:r>
              <a:rPr lang="en-US" sz="1200" dirty="0"/>
              <a:t>Cables and Interface Cards Added; Ready for Outer Skins</a:t>
            </a:r>
          </a:p>
        </p:txBody>
      </p:sp>
    </p:spTree>
    <p:extLst>
      <p:ext uri="{BB962C8B-B14F-4D97-AF65-F5344CB8AC3E}">
        <p14:creationId xmlns:p14="http://schemas.microsoft.com/office/powerpoint/2010/main" val="2544755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sPHENIX MIE KPP’s</a:t>
            </a:r>
          </a:p>
        </p:txBody>
      </p:sp>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p:cNvSpPr>
            <a:spLocks noGrp="1"/>
          </p:cNvSpPr>
          <p:nvPr>
            <p:ph type="ftr" sz="quarter" idx="11"/>
          </p:nvPr>
        </p:nvSpPr>
        <p:spPr/>
        <p:txBody>
          <a:bodyPr/>
          <a:lstStyle/>
          <a:p>
            <a:pPr>
              <a:defRPr/>
            </a:pPr>
            <a:r>
              <a:rPr lang="en-US"/>
              <a:t>sPHENIX PD-4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3</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2397428774"/>
              </p:ext>
            </p:extLst>
          </p:nvPr>
        </p:nvGraphicFramePr>
        <p:xfrm>
          <a:off x="304800" y="742951"/>
          <a:ext cx="8763000" cy="4149090"/>
        </p:xfrm>
        <a:graphic>
          <a:graphicData uri="http://schemas.openxmlformats.org/drawingml/2006/table">
            <a:tbl>
              <a:tblPr firstRow="1" bandRow="1">
                <a:tableStyleId>{FABFCF23-3B69-468F-B69F-88F6DE6A72F2}</a:tableStyleId>
              </a:tblPr>
              <a:tblGrid>
                <a:gridCol w="1861168">
                  <a:extLst>
                    <a:ext uri="{9D8B030D-6E8A-4147-A177-3AD203B41FA5}">
                      <a16:colId xmlns:a16="http://schemas.microsoft.com/office/drawing/2014/main" val="20000"/>
                    </a:ext>
                  </a:extLst>
                </a:gridCol>
                <a:gridCol w="1720232">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74295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val="10000"/>
                  </a:ext>
                </a:extLst>
              </a:tr>
              <a:tr h="457200">
                <a:tc>
                  <a:txBody>
                    <a:bodyPr/>
                    <a:lstStyle/>
                    <a:p>
                      <a:r>
                        <a:rPr lang="en-US" sz="1200" b="1" dirty="0">
                          <a:solidFill>
                            <a:srgbClr val="000000"/>
                          </a:solidFill>
                        </a:rPr>
                        <a:t>Time Projection Chamber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laser, </a:t>
                      </a:r>
                      <a:r>
                        <a:rPr lang="en-US" sz="1100" dirty="0" err="1">
                          <a:solidFill>
                            <a:srgbClr val="000000"/>
                          </a:solidFill>
                        </a:rPr>
                        <a:t>pulser</a:t>
                      </a:r>
                      <a:r>
                        <a:rPr lang="en-US" sz="1100" dirty="0">
                          <a:solidFill>
                            <a:srgbClr val="000000"/>
                          </a:solidFill>
                        </a:rPr>
                        <a:t>,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laser, </a:t>
                      </a:r>
                      <a:r>
                        <a:rPr lang="en-US" sz="1100" dirty="0" err="1">
                          <a:solidFill>
                            <a:srgbClr val="000000"/>
                          </a:solidFill>
                        </a:rPr>
                        <a:t>pulser</a:t>
                      </a:r>
                      <a:r>
                        <a:rPr lang="en-US" sz="1100" dirty="0">
                          <a:solidFill>
                            <a:srgbClr val="000000"/>
                          </a:solidFill>
                        </a:rPr>
                        <a:t>,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05790">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Time Projection Chamber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Ion back flow ≤ 2% per GEM module </a:t>
                      </a:r>
                      <a:r>
                        <a:rPr lang="en-US" sz="1100" dirty="0" err="1">
                          <a:solidFill>
                            <a:srgbClr val="000000"/>
                          </a:solidFill>
                        </a:rPr>
                        <a:t>avgd</a:t>
                      </a:r>
                      <a:r>
                        <a:rPr lang="en-US" sz="1100" dirty="0">
                          <a:solidFill>
                            <a:srgbClr val="000000"/>
                          </a:solidFill>
                        </a:rPr>
                        <a:t> over active area of </a:t>
                      </a:r>
                      <a:r>
                        <a:rPr lang="en-US" sz="1100" dirty="0" err="1">
                          <a:solidFill>
                            <a:srgbClr val="000000"/>
                          </a:solidFill>
                        </a:rPr>
                        <a:t>ea</a:t>
                      </a:r>
                      <a:r>
                        <a:rPr lang="en-US" sz="1100" dirty="0">
                          <a:solidFill>
                            <a:srgbClr val="000000"/>
                          </a:solidFill>
                        </a:rPr>
                        <a:t> GEM module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05790">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Time Projection Chamber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 w/</a:t>
                      </a:r>
                      <a:r>
                        <a:rPr lang="en-US" sz="1200" baseline="0" dirty="0">
                          <a:solidFill>
                            <a:srgbClr val="000000"/>
                          </a:solidFill>
                        </a:rPr>
                        <a:t> </a:t>
                      </a:r>
                      <a:r>
                        <a:rPr lang="en-US" sz="1200" baseline="0" dirty="0" err="1">
                          <a:solidFill>
                            <a:srgbClr val="000000"/>
                          </a:solidFill>
                        </a:rPr>
                        <a:t>cosmics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single hit efficiency/</a:t>
                      </a:r>
                      <a:r>
                        <a:rPr lang="en-US" sz="1100" dirty="0" err="1">
                          <a:solidFill>
                            <a:srgbClr val="000000"/>
                          </a:solidFill>
                        </a:rPr>
                        <a:t>mip</a:t>
                      </a:r>
                      <a:r>
                        <a:rPr lang="en-US" sz="1100" dirty="0">
                          <a:solidFill>
                            <a:srgbClr val="000000"/>
                          </a:solidFill>
                        </a:rPr>
                        <a:t> track, averaged  over active TPC volume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single hit efficiency/</a:t>
                      </a:r>
                      <a:r>
                        <a:rPr lang="en-US" sz="1100" dirty="0" err="1">
                          <a:solidFill>
                            <a:srgbClr val="000000"/>
                          </a:solidFill>
                        </a:rPr>
                        <a:t>mip</a:t>
                      </a:r>
                      <a:r>
                        <a:rPr lang="en-US" sz="1100" dirty="0">
                          <a:solidFill>
                            <a:srgbClr val="000000"/>
                          </a:solidFill>
                        </a:rPr>
                        <a:t> track, averaged over active TPC volume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822960">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b="1" dirty="0">
                          <a:solidFill>
                            <a:srgbClr val="000000"/>
                          </a:solidFill>
                        </a:rPr>
                        <a:t>Time Projection Chamber</a:t>
                      </a:r>
                    </a:p>
                    <a:p>
                      <a:r>
                        <a:rPr lang="en-US" sz="1200" b="1" dirty="0">
                          <a:solidFill>
                            <a:srgbClr val="000000"/>
                          </a:solidFill>
                        </a:rPr>
                        <a:t>Front End Electronics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Fee stand alone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Cross talk ≤ 2% per channel averaged</a:t>
                      </a:r>
                      <a:r>
                        <a:rPr lang="en-US" sz="1100" baseline="0" dirty="0">
                          <a:solidFill>
                            <a:srgbClr val="000000"/>
                          </a:solidFill>
                        </a:rPr>
                        <a:t> over all channels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r>
                        <a:rPr lang="en-US" sz="1200" b="1" dirty="0">
                          <a:solidFill>
                            <a:srgbClr val="000000"/>
                          </a:solidFill>
                        </a:rPr>
                        <a:t>EM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457200">
                <a:tc>
                  <a:txBody>
                    <a:bodyPr/>
                    <a:lstStyle/>
                    <a:p>
                      <a:r>
                        <a:rPr lang="en-US" sz="12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40399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indoor, projector, miller, control panel&#10;&#10;Description automatically generated">
            <a:extLst>
              <a:ext uri="{FF2B5EF4-FFF2-40B4-BE49-F238E27FC236}">
                <a16:creationId xmlns:a16="http://schemas.microsoft.com/office/drawing/2014/main" id="{B01D90BC-D80C-2BF8-C4E1-CEAF624A58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796" y="2876550"/>
            <a:ext cx="1551709" cy="2069869"/>
          </a:xfrm>
          <a:prstGeom prst="rect">
            <a:avLst/>
          </a:prstGeom>
        </p:spPr>
      </p:pic>
      <p:pic>
        <p:nvPicPr>
          <p:cNvPr id="21" name="Picture 20" descr="A picture containing indoor, floor, office, miller&#10;&#10;Description automatically generated">
            <a:extLst>
              <a:ext uri="{FF2B5EF4-FFF2-40B4-BE49-F238E27FC236}">
                <a16:creationId xmlns:a16="http://schemas.microsoft.com/office/drawing/2014/main" id="{3AD4DCA5-4788-00F8-27ED-FDCD0297DA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74" y="586917"/>
            <a:ext cx="1521556" cy="2029116"/>
          </a:xfrm>
          <a:prstGeom prst="rect">
            <a:avLst/>
          </a:prstGeom>
        </p:spPr>
      </p:pic>
      <p:pic>
        <p:nvPicPr>
          <p:cNvPr id="19" name="Picture 18" descr="A picture containing indoor, floor&#10;&#10;Description automatically generated">
            <a:extLst>
              <a:ext uri="{FF2B5EF4-FFF2-40B4-BE49-F238E27FC236}">
                <a16:creationId xmlns:a16="http://schemas.microsoft.com/office/drawing/2014/main" id="{2FF6B131-0EE8-2B62-469E-12604B1EC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8800" y="598590"/>
            <a:ext cx="1520992" cy="2029115"/>
          </a:xfrm>
          <a:prstGeom prst="rect">
            <a:avLst/>
          </a:prstGeom>
        </p:spPr>
      </p:pic>
      <p:sp>
        <p:nvSpPr>
          <p:cNvPr id="2" name="Title 1">
            <a:extLst>
              <a:ext uri="{FF2B5EF4-FFF2-40B4-BE49-F238E27FC236}">
                <a16:creationId xmlns:a16="http://schemas.microsoft.com/office/drawing/2014/main" id="{1EE28379-AE49-9009-8900-39CC475456C8}"/>
              </a:ext>
            </a:extLst>
          </p:cNvPr>
          <p:cNvSpPr>
            <a:spLocks noGrp="1"/>
          </p:cNvSpPr>
          <p:nvPr>
            <p:ph type="title"/>
          </p:nvPr>
        </p:nvSpPr>
        <p:spPr/>
        <p:txBody>
          <a:bodyPr/>
          <a:lstStyle/>
          <a:p>
            <a:r>
              <a:rPr lang="en-US" sz="2800" dirty="0"/>
              <a:t>WBS 1.3.2 EMCal Module &amp; Sector Construction (2)</a:t>
            </a:r>
          </a:p>
        </p:txBody>
      </p:sp>
      <p:sp>
        <p:nvSpPr>
          <p:cNvPr id="4" name="Date Placeholder 3">
            <a:extLst>
              <a:ext uri="{FF2B5EF4-FFF2-40B4-BE49-F238E27FC236}">
                <a16:creationId xmlns:a16="http://schemas.microsoft.com/office/drawing/2014/main" id="{715EF8E8-FA8C-5A93-55F9-C2547F3840D3}"/>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EFC6AACA-9586-A7E5-A193-9356664225D6}"/>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3B777980-8061-F725-C69D-201D5D16B0F5}"/>
              </a:ext>
            </a:extLst>
          </p:cNvPr>
          <p:cNvSpPr>
            <a:spLocks noGrp="1"/>
          </p:cNvSpPr>
          <p:nvPr>
            <p:ph type="sldNum" sz="quarter" idx="12"/>
          </p:nvPr>
        </p:nvSpPr>
        <p:spPr/>
        <p:txBody>
          <a:bodyPr/>
          <a:lstStyle/>
          <a:p>
            <a:fld id="{4B932B3A-BA38-40C7-ADEE-2A1902CEB265}" type="slidenum">
              <a:rPr lang="en-US" altLang="en-US" smtClean="0"/>
              <a:pPr/>
              <a:t>30</a:t>
            </a:fld>
            <a:endParaRPr lang="en-US" altLang="en-US" dirty="0"/>
          </a:p>
        </p:txBody>
      </p:sp>
      <p:pic>
        <p:nvPicPr>
          <p:cNvPr id="11" name="Content Placeholder 10" descr="A picture containing floor, indoor, room, bed&#10;&#10;Description automatically generated">
            <a:extLst>
              <a:ext uri="{FF2B5EF4-FFF2-40B4-BE49-F238E27FC236}">
                <a16:creationId xmlns:a16="http://schemas.microsoft.com/office/drawing/2014/main" id="{8531FF18-0323-9AC6-C5F1-06FC772258A6}"/>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4667873" y="3599083"/>
            <a:ext cx="4189412" cy="1270574"/>
          </a:xfrm>
        </p:spPr>
      </p:pic>
      <p:pic>
        <p:nvPicPr>
          <p:cNvPr id="23" name="Picture 22" descr="A picture containing text, indoor, table, worktable&#10;&#10;Description automatically generated">
            <a:extLst>
              <a:ext uri="{FF2B5EF4-FFF2-40B4-BE49-F238E27FC236}">
                <a16:creationId xmlns:a16="http://schemas.microsoft.com/office/drawing/2014/main" id="{CBB11442-867B-ADD9-3455-AE02A4CDF5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50153" y="607504"/>
            <a:ext cx="3787727" cy="2840796"/>
          </a:xfrm>
          <a:prstGeom prst="rect">
            <a:avLst/>
          </a:prstGeom>
        </p:spPr>
      </p:pic>
      <p:sp>
        <p:nvSpPr>
          <p:cNvPr id="28" name="TextBox 27">
            <a:extLst>
              <a:ext uri="{FF2B5EF4-FFF2-40B4-BE49-F238E27FC236}">
                <a16:creationId xmlns:a16="http://schemas.microsoft.com/office/drawing/2014/main" id="{C95BD9B7-BE1B-8D84-7644-D884FC28D8D3}"/>
              </a:ext>
            </a:extLst>
          </p:cNvPr>
          <p:cNvSpPr txBox="1"/>
          <p:nvPr/>
        </p:nvSpPr>
        <p:spPr>
          <a:xfrm>
            <a:off x="3978753" y="3160950"/>
            <a:ext cx="3260247" cy="276999"/>
          </a:xfrm>
          <a:prstGeom prst="rect">
            <a:avLst/>
          </a:prstGeom>
          <a:solidFill>
            <a:schemeClr val="accent1">
              <a:lumMod val="20000"/>
              <a:lumOff val="80000"/>
            </a:schemeClr>
          </a:solidFill>
        </p:spPr>
        <p:txBody>
          <a:bodyPr wrap="square" rtlCol="0">
            <a:spAutoFit/>
          </a:bodyPr>
          <a:lstStyle/>
          <a:p>
            <a:pPr algn="ctr"/>
            <a:r>
              <a:rPr lang="en-US" sz="1200" dirty="0"/>
              <a:t>Completed Sectors under Extended Burn-In Test</a:t>
            </a:r>
          </a:p>
        </p:txBody>
      </p:sp>
      <p:sp>
        <p:nvSpPr>
          <p:cNvPr id="30" name="TextBox 29">
            <a:extLst>
              <a:ext uri="{FF2B5EF4-FFF2-40B4-BE49-F238E27FC236}">
                <a16:creationId xmlns:a16="http://schemas.microsoft.com/office/drawing/2014/main" id="{8794C9BE-274E-00C2-C764-B9FF838B148C}"/>
              </a:ext>
            </a:extLst>
          </p:cNvPr>
          <p:cNvSpPr txBox="1"/>
          <p:nvPr/>
        </p:nvSpPr>
        <p:spPr>
          <a:xfrm>
            <a:off x="631677" y="2616033"/>
            <a:ext cx="2328915" cy="461665"/>
          </a:xfrm>
          <a:prstGeom prst="rect">
            <a:avLst/>
          </a:prstGeom>
          <a:solidFill>
            <a:schemeClr val="accent1">
              <a:lumMod val="20000"/>
              <a:lumOff val="80000"/>
            </a:schemeClr>
          </a:solidFill>
        </p:spPr>
        <p:txBody>
          <a:bodyPr wrap="square" rtlCol="0">
            <a:spAutoFit/>
          </a:bodyPr>
          <a:lstStyle/>
          <a:p>
            <a:pPr algn="ctr"/>
            <a:r>
              <a:rPr lang="en-US" sz="1200" dirty="0"/>
              <a:t>Finished Sectors in the Rotating Test Fixture for Cosmic Tests</a:t>
            </a:r>
          </a:p>
        </p:txBody>
      </p:sp>
      <p:sp>
        <p:nvSpPr>
          <p:cNvPr id="31" name="TextBox 30">
            <a:extLst>
              <a:ext uri="{FF2B5EF4-FFF2-40B4-BE49-F238E27FC236}">
                <a16:creationId xmlns:a16="http://schemas.microsoft.com/office/drawing/2014/main" id="{D0BBBF4D-8407-0317-3A3A-ABB54A44EBB4}"/>
              </a:ext>
            </a:extLst>
          </p:cNvPr>
          <p:cNvSpPr txBox="1"/>
          <p:nvPr/>
        </p:nvSpPr>
        <p:spPr>
          <a:xfrm>
            <a:off x="5105400" y="4656951"/>
            <a:ext cx="3276600" cy="276999"/>
          </a:xfrm>
          <a:prstGeom prst="rect">
            <a:avLst/>
          </a:prstGeom>
          <a:solidFill>
            <a:schemeClr val="accent1">
              <a:lumMod val="20000"/>
              <a:lumOff val="80000"/>
            </a:schemeClr>
          </a:solidFill>
        </p:spPr>
        <p:txBody>
          <a:bodyPr wrap="square" rtlCol="0">
            <a:spAutoFit/>
          </a:bodyPr>
          <a:lstStyle/>
          <a:p>
            <a:pPr algn="ctr"/>
            <a:r>
              <a:rPr lang="en-US" sz="1200" dirty="0"/>
              <a:t>Finished Sectors in </a:t>
            </a:r>
            <a:r>
              <a:rPr lang="en-US" sz="1200" dirty="0" err="1"/>
              <a:t>Bldg</a:t>
            </a:r>
            <a:r>
              <a:rPr lang="en-US" sz="1200" dirty="0"/>
              <a:t> 510 Awaiting Installation</a:t>
            </a:r>
          </a:p>
        </p:txBody>
      </p:sp>
    </p:spTree>
    <p:extLst>
      <p:ext uri="{BB962C8B-B14F-4D97-AF65-F5344CB8AC3E}">
        <p14:creationId xmlns:p14="http://schemas.microsoft.com/office/powerpoint/2010/main" val="195740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Electromagnetic Calorimeter KPP – Live Channels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Preinstall, bench tests </a:t>
            </a:r>
          </a:p>
          <a:p>
            <a:r>
              <a:rPr lang="en-US" sz="1800" dirty="0"/>
              <a:t>Threshold KPP’s: </a:t>
            </a:r>
            <a:r>
              <a:rPr lang="en-US" sz="1800" dirty="0">
                <a:solidFill>
                  <a:srgbClr val="000000"/>
                </a:solidFill>
              </a:rPr>
              <a:t>≥ 90% live channels based on LED, </a:t>
            </a:r>
            <a:r>
              <a:rPr lang="en-US" sz="1800" dirty="0" err="1">
                <a:solidFill>
                  <a:srgbClr val="000000"/>
                </a:solidFill>
              </a:rPr>
              <a:t>cosmics</a:t>
            </a:r>
            <a:endParaRPr lang="en-US" sz="1800" dirty="0"/>
          </a:p>
          <a:p>
            <a:r>
              <a:rPr lang="en-US" sz="1800" dirty="0"/>
              <a:t>Objective KPP’s: </a:t>
            </a:r>
            <a:r>
              <a:rPr lang="en-US" sz="1800" dirty="0">
                <a:solidFill>
                  <a:srgbClr val="000000"/>
                </a:solidFill>
              </a:rPr>
              <a:t>≥ 95% live channels based on LED, </a:t>
            </a:r>
            <a:r>
              <a:rPr lang="en-US" sz="1800" dirty="0" err="1">
                <a:solidFill>
                  <a:srgbClr val="000000"/>
                </a:solidFill>
              </a:rPr>
              <a:t>cosmics</a:t>
            </a: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31</a:t>
            </a:fld>
            <a:endParaRPr lang="en-US" altLang="en-US" dirty="0"/>
          </a:p>
        </p:txBody>
      </p:sp>
    </p:spTree>
    <p:extLst>
      <p:ext uri="{BB962C8B-B14F-4D97-AF65-F5344CB8AC3E}">
        <p14:creationId xmlns:p14="http://schemas.microsoft.com/office/powerpoint/2010/main" val="340601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a:xfrm>
            <a:off x="0" y="25031"/>
            <a:ext cx="8534400" cy="546497"/>
          </a:xfrm>
        </p:spPr>
        <p:txBody>
          <a:bodyPr/>
          <a:lstStyle/>
          <a:p>
            <a:r>
              <a:rPr lang="en-US" sz="2400" dirty="0"/>
              <a:t>Electromagnetic Calorimeter KPP – Absolute Energy </a:t>
            </a:r>
            <a:r>
              <a:rPr lang="en-US" sz="2400" dirty="0" err="1"/>
              <a:t>Precalibration</a:t>
            </a:r>
            <a:r>
              <a:rPr lang="en-US" sz="2400" dirty="0"/>
              <a:t>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07299" y="742950"/>
            <a:ext cx="8229600" cy="3394472"/>
          </a:xfrm>
        </p:spPr>
        <p:txBody>
          <a:bodyPr/>
          <a:lstStyle/>
          <a:p>
            <a:r>
              <a:rPr lang="en-US" sz="1800" dirty="0"/>
              <a:t>Demonstration or Measurement: Preinstall, bench tests </a:t>
            </a:r>
          </a:p>
          <a:p>
            <a:r>
              <a:rPr lang="en-US" sz="1800" dirty="0"/>
              <a:t>Threshold KPP’s: </a:t>
            </a:r>
            <a:r>
              <a:rPr lang="en-US" sz="1800" dirty="0">
                <a:solidFill>
                  <a:srgbClr val="000000"/>
                </a:solidFill>
              </a:rPr>
              <a:t>≥ 90% live channels based on LED, </a:t>
            </a:r>
            <a:r>
              <a:rPr lang="en-US" sz="1800" dirty="0" err="1">
                <a:solidFill>
                  <a:srgbClr val="000000"/>
                </a:solidFill>
              </a:rPr>
              <a:t>cosmics</a:t>
            </a:r>
            <a:endParaRPr lang="en-US" sz="1800" dirty="0"/>
          </a:p>
          <a:p>
            <a:r>
              <a:rPr lang="en-US" sz="1800" dirty="0"/>
              <a:t>Objective KPP’s: </a:t>
            </a:r>
            <a:r>
              <a:rPr lang="en-US" sz="1800" dirty="0">
                <a:solidFill>
                  <a:srgbClr val="000000"/>
                </a:solidFill>
              </a:rPr>
              <a:t>≥ 95% live channels based on LED, </a:t>
            </a:r>
            <a:r>
              <a:rPr lang="en-US" sz="1800" dirty="0" err="1">
                <a:solidFill>
                  <a:srgbClr val="000000"/>
                </a:solidFill>
              </a:rPr>
              <a:t>cosmics</a:t>
            </a: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32</a:t>
            </a:fld>
            <a:endParaRPr lang="en-US" altLang="en-US" dirty="0"/>
          </a:p>
        </p:txBody>
      </p:sp>
    </p:spTree>
    <p:extLst>
      <p:ext uri="{BB962C8B-B14F-4D97-AF65-F5344CB8AC3E}">
        <p14:creationId xmlns:p14="http://schemas.microsoft.com/office/powerpoint/2010/main" val="2389722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1.4 HCAL</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33</a:t>
            </a:fld>
            <a:endParaRPr lang="en-US" altLang="en-US" dirty="0"/>
          </a:p>
        </p:txBody>
      </p:sp>
      <p:pic>
        <p:nvPicPr>
          <p:cNvPr id="7" name="Picture 6">
            <a:extLst>
              <a:ext uri="{FF2B5EF4-FFF2-40B4-BE49-F238E27FC236}">
                <a16:creationId xmlns:a16="http://schemas.microsoft.com/office/drawing/2014/main" id="{F3408B86-3EA4-D6CF-4479-3FC0DCBF474A}"/>
              </a:ext>
            </a:extLst>
          </p:cNvPr>
          <p:cNvPicPr>
            <a:picLocks noChangeAspect="1"/>
          </p:cNvPicPr>
          <p:nvPr/>
        </p:nvPicPr>
        <p:blipFill>
          <a:blip r:embed="rId2"/>
          <a:stretch>
            <a:fillRect/>
          </a:stretch>
        </p:blipFill>
        <p:spPr>
          <a:xfrm>
            <a:off x="130384" y="836735"/>
            <a:ext cx="8915400" cy="3792415"/>
          </a:xfrm>
          <a:prstGeom prst="rect">
            <a:avLst/>
          </a:prstGeom>
        </p:spPr>
      </p:pic>
    </p:spTree>
    <p:extLst>
      <p:ext uri="{BB962C8B-B14F-4D97-AF65-F5344CB8AC3E}">
        <p14:creationId xmlns:p14="http://schemas.microsoft.com/office/powerpoint/2010/main" val="3574008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A6E02-1C2B-FECE-02AF-9677F9BFAC31}"/>
              </a:ext>
            </a:extLst>
          </p:cNvPr>
          <p:cNvSpPr>
            <a:spLocks noGrp="1"/>
          </p:cNvSpPr>
          <p:nvPr>
            <p:ph type="title"/>
          </p:nvPr>
        </p:nvSpPr>
        <p:spPr>
          <a:xfrm>
            <a:off x="628650" y="133350"/>
            <a:ext cx="7886700" cy="597936"/>
          </a:xfrm>
        </p:spPr>
        <p:txBody>
          <a:bodyPr>
            <a:normAutofit/>
          </a:bodyPr>
          <a:lstStyle/>
          <a:p>
            <a:r>
              <a:rPr lang="en-US" sz="2800" b="1" dirty="0">
                <a:solidFill>
                  <a:schemeClr val="accent1"/>
                </a:solidFill>
              </a:rPr>
              <a:t>Hadronic Calorimeter Deliverables</a:t>
            </a:r>
          </a:p>
        </p:txBody>
      </p:sp>
      <p:sp>
        <p:nvSpPr>
          <p:cNvPr id="3" name="Content Placeholder 2">
            <a:extLst>
              <a:ext uri="{FF2B5EF4-FFF2-40B4-BE49-F238E27FC236}">
                <a16:creationId xmlns:a16="http://schemas.microsoft.com/office/drawing/2014/main" id="{9AFC3890-B9EA-81CB-87F8-05C851D8B153}"/>
              </a:ext>
            </a:extLst>
          </p:cNvPr>
          <p:cNvSpPr>
            <a:spLocks noGrp="1"/>
          </p:cNvSpPr>
          <p:nvPr>
            <p:ph idx="1"/>
          </p:nvPr>
        </p:nvSpPr>
        <p:spPr>
          <a:xfrm>
            <a:off x="628650" y="831097"/>
            <a:ext cx="7886700" cy="3801626"/>
          </a:xfrm>
        </p:spPr>
        <p:txBody>
          <a:bodyPr/>
          <a:lstStyle/>
          <a:p>
            <a:r>
              <a:rPr lang="en-US" dirty="0"/>
              <a:t>32 assembled, tested and calibrated </a:t>
            </a:r>
            <a:r>
              <a:rPr lang="en-US" dirty="0" err="1"/>
              <a:t>OuterHCAL</a:t>
            </a:r>
            <a:r>
              <a:rPr lang="en-US" dirty="0"/>
              <a:t> sectors</a:t>
            </a:r>
          </a:p>
          <a:p>
            <a:r>
              <a:rPr lang="en-US" dirty="0" err="1"/>
              <a:t>InnerHCAL</a:t>
            </a:r>
            <a:r>
              <a:rPr lang="en-US" dirty="0"/>
              <a:t> support structure (32 sectors)</a:t>
            </a:r>
          </a:p>
          <a:p>
            <a:r>
              <a:rPr lang="en-US" dirty="0"/>
              <a:t>All deliverables completed and installed in sPHENIX</a:t>
            </a:r>
          </a:p>
        </p:txBody>
      </p:sp>
      <p:sp>
        <p:nvSpPr>
          <p:cNvPr id="4" name="Date Placeholder 3">
            <a:extLst>
              <a:ext uri="{FF2B5EF4-FFF2-40B4-BE49-F238E27FC236}">
                <a16:creationId xmlns:a16="http://schemas.microsoft.com/office/drawing/2014/main" id="{95BAF67E-AE48-16B9-E8DC-7ABAA7AE7E63}"/>
              </a:ext>
            </a:extLst>
          </p:cNvPr>
          <p:cNvSpPr>
            <a:spLocks noGrp="1"/>
          </p:cNvSpPr>
          <p:nvPr>
            <p:ph type="dt" sz="half" idx="10"/>
          </p:nvPr>
        </p:nvSpPr>
        <p:spPr>
          <a:xfrm>
            <a:off x="76200" y="4736306"/>
            <a:ext cx="2057400" cy="273844"/>
          </a:xfrm>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endParaRPr lang="en-US" dirty="0">
              <a:solidFill>
                <a:prstClr val="black">
                  <a:tint val="75000"/>
                </a:prstClr>
              </a:solidFill>
              <a:latin typeface="Calibri" panose="020F0502020204030204"/>
              <a:ea typeface="+mn-ea"/>
            </a:endParaRPr>
          </a:p>
        </p:txBody>
      </p:sp>
      <p:sp>
        <p:nvSpPr>
          <p:cNvPr id="5" name="Slide Number Placeholder 4">
            <a:extLst>
              <a:ext uri="{FF2B5EF4-FFF2-40B4-BE49-F238E27FC236}">
                <a16:creationId xmlns:a16="http://schemas.microsoft.com/office/drawing/2014/main" id="{D2C204AD-31A4-DC8D-1706-966E35643EA4}"/>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a:solidFill>
                  <a:prstClr val="black">
                    <a:tint val="75000"/>
                  </a:prstClr>
                </a:solidFill>
                <a:latin typeface="Calibri" panose="020F0502020204030204"/>
                <a:ea typeface="+mn-ea"/>
              </a:rPr>
              <a:pPr defTabSz="685800" fontAlgn="auto">
                <a:spcBef>
                  <a:spcPts val="0"/>
                </a:spcBef>
                <a:spcAft>
                  <a:spcPts val="0"/>
                </a:spcAft>
              </a:pPr>
              <a:t>34</a:t>
            </a:fld>
            <a:endParaRPr lang="en-US">
              <a:solidFill>
                <a:prstClr val="black">
                  <a:tint val="75000"/>
                </a:prstClr>
              </a:solidFill>
              <a:latin typeface="Calibri" panose="020F0502020204030204"/>
              <a:ea typeface="+mn-ea"/>
            </a:endParaRPr>
          </a:p>
        </p:txBody>
      </p:sp>
      <p:pic>
        <p:nvPicPr>
          <p:cNvPr id="7" name="Picture 6" descr="A picture containing blue, metal&#10;&#10;Description automatically generated">
            <a:extLst>
              <a:ext uri="{FF2B5EF4-FFF2-40B4-BE49-F238E27FC236}">
                <a16:creationId xmlns:a16="http://schemas.microsoft.com/office/drawing/2014/main" id="{A810E664-F044-3C24-1775-70238B195D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6467" y="2233838"/>
            <a:ext cx="2045740" cy="2725765"/>
          </a:xfrm>
          <a:prstGeom prst="rect">
            <a:avLst/>
          </a:prstGeom>
        </p:spPr>
      </p:pic>
      <p:sp>
        <p:nvSpPr>
          <p:cNvPr id="8" name="TextBox 7">
            <a:extLst>
              <a:ext uri="{FF2B5EF4-FFF2-40B4-BE49-F238E27FC236}">
                <a16:creationId xmlns:a16="http://schemas.microsoft.com/office/drawing/2014/main" id="{74043DDB-6B4E-8E99-B29F-EBC04B9DA3A0}"/>
              </a:ext>
            </a:extLst>
          </p:cNvPr>
          <p:cNvSpPr txBox="1"/>
          <p:nvPr/>
        </p:nvSpPr>
        <p:spPr>
          <a:xfrm>
            <a:off x="200892" y="2798469"/>
            <a:ext cx="1503218" cy="1546577"/>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Outer HCAL instrumented sectors assembled into barrel on sPHENIX platform. </a:t>
            </a:r>
            <a:br>
              <a:rPr lang="en-US" sz="1350" dirty="0">
                <a:solidFill>
                  <a:prstClr val="black"/>
                </a:solidFill>
                <a:latin typeface="Calibri" panose="020F0502020204030204"/>
                <a:ea typeface="+mn-ea"/>
              </a:rPr>
            </a:br>
            <a:r>
              <a:rPr lang="en-US" sz="1350" dirty="0">
                <a:solidFill>
                  <a:prstClr val="black"/>
                </a:solidFill>
                <a:latin typeface="Calibri" panose="020F0502020204030204"/>
                <a:ea typeface="+mn-ea"/>
              </a:rPr>
              <a:t>(32 sectors)</a:t>
            </a:r>
          </a:p>
          <a:p>
            <a:pPr defTabSz="685800" fontAlgn="auto">
              <a:spcBef>
                <a:spcPts val="0"/>
              </a:spcBef>
              <a:spcAft>
                <a:spcPts val="0"/>
              </a:spcAft>
            </a:pPr>
            <a:r>
              <a:rPr lang="en-US" sz="1350" dirty="0">
                <a:solidFill>
                  <a:prstClr val="black"/>
                </a:solidFill>
                <a:latin typeface="Calibri" panose="020F0502020204030204"/>
                <a:ea typeface="+mn-ea"/>
              </a:rPr>
              <a:t>Completed 3/2022</a:t>
            </a:r>
          </a:p>
        </p:txBody>
      </p:sp>
      <p:pic>
        <p:nvPicPr>
          <p:cNvPr id="10" name="Picture 9">
            <a:extLst>
              <a:ext uri="{FF2B5EF4-FFF2-40B4-BE49-F238E27FC236}">
                <a16:creationId xmlns:a16="http://schemas.microsoft.com/office/drawing/2014/main" id="{4EB55D0F-320C-F2AB-6D5F-845CE4A74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4240" y="2409286"/>
            <a:ext cx="3068869" cy="2223437"/>
          </a:xfrm>
          <a:prstGeom prst="rect">
            <a:avLst/>
          </a:prstGeom>
        </p:spPr>
      </p:pic>
      <p:sp>
        <p:nvSpPr>
          <p:cNvPr id="11" name="TextBox 10">
            <a:extLst>
              <a:ext uri="{FF2B5EF4-FFF2-40B4-BE49-F238E27FC236}">
                <a16:creationId xmlns:a16="http://schemas.microsoft.com/office/drawing/2014/main" id="{ED48B5DA-71FA-2CE2-00BD-11958A4A0442}"/>
              </a:ext>
            </a:extLst>
          </p:cNvPr>
          <p:cNvSpPr txBox="1"/>
          <p:nvPr/>
        </p:nvSpPr>
        <p:spPr>
          <a:xfrm>
            <a:off x="4014564" y="2459325"/>
            <a:ext cx="1734235" cy="2169825"/>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Inner HCAL assembled support structure being installed in sPHENIX </a:t>
            </a:r>
            <a:br>
              <a:rPr lang="en-US" sz="1350" dirty="0">
                <a:solidFill>
                  <a:prstClr val="black"/>
                </a:solidFill>
                <a:latin typeface="Calibri" panose="020F0502020204030204"/>
                <a:ea typeface="+mn-ea"/>
              </a:rPr>
            </a:br>
            <a:r>
              <a:rPr lang="en-US" sz="1350" dirty="0">
                <a:solidFill>
                  <a:prstClr val="black"/>
                </a:solidFill>
                <a:latin typeface="Calibri" panose="020F0502020204030204"/>
                <a:ea typeface="+mn-ea"/>
              </a:rPr>
              <a:t>(32 sectors)</a:t>
            </a:r>
            <a:br>
              <a:rPr lang="en-US" sz="1350" dirty="0">
                <a:solidFill>
                  <a:prstClr val="black"/>
                </a:solidFill>
                <a:latin typeface="Calibri" panose="020F0502020204030204"/>
                <a:ea typeface="+mn-ea"/>
              </a:rPr>
            </a:br>
            <a:r>
              <a:rPr lang="en-US" sz="1350" dirty="0">
                <a:solidFill>
                  <a:prstClr val="black"/>
                </a:solidFill>
                <a:latin typeface="Calibri" panose="020F0502020204030204"/>
                <a:ea typeface="+mn-ea"/>
              </a:rPr>
              <a:t>Inner HCAL detector instrumentation supplied by separate capital project</a:t>
            </a:r>
          </a:p>
          <a:p>
            <a:pPr defTabSz="685800" fontAlgn="auto">
              <a:spcBef>
                <a:spcPts val="0"/>
              </a:spcBef>
              <a:spcAft>
                <a:spcPts val="0"/>
              </a:spcAft>
            </a:pPr>
            <a:r>
              <a:rPr lang="en-US" sz="1350" dirty="0">
                <a:solidFill>
                  <a:prstClr val="black"/>
                </a:solidFill>
                <a:latin typeface="Calibri" panose="020F0502020204030204"/>
                <a:ea typeface="+mn-ea"/>
              </a:rPr>
              <a:t>Completed 4/2022</a:t>
            </a:r>
          </a:p>
        </p:txBody>
      </p:sp>
      <p:sp>
        <p:nvSpPr>
          <p:cNvPr id="6" name="Footer Placeholder 5">
            <a:extLst>
              <a:ext uri="{FF2B5EF4-FFF2-40B4-BE49-F238E27FC236}">
                <a16:creationId xmlns:a16="http://schemas.microsoft.com/office/drawing/2014/main" id="{45A9BD4C-EA92-2296-7F80-71CA1E6F3272}"/>
              </a:ext>
            </a:extLst>
          </p:cNvPr>
          <p:cNvSpPr>
            <a:spLocks noGrp="1"/>
          </p:cNvSpPr>
          <p:nvPr>
            <p:ph type="ftr" sz="quarter" idx="11"/>
          </p:nvPr>
        </p:nvSpPr>
        <p:spPr/>
        <p:txBody>
          <a:bodyPr/>
          <a:lstStyle/>
          <a:p>
            <a:pPr defTabSz="685800" fontAlgn="auto">
              <a:spcBef>
                <a:spcPts val="0"/>
              </a:spcBef>
              <a:spcAft>
                <a:spcPts val="0"/>
              </a:spcAft>
            </a:pPr>
            <a:r>
              <a:rPr lang="en-US" dirty="0">
                <a:solidFill>
                  <a:prstClr val="black">
                    <a:tint val="75000"/>
                  </a:prstClr>
                </a:solidFill>
                <a:latin typeface="Calibri" panose="020F0502020204030204"/>
                <a:ea typeface="+mn-ea"/>
              </a:rPr>
              <a:t>sPHENIX PD-4 Review</a:t>
            </a:r>
          </a:p>
        </p:txBody>
      </p:sp>
    </p:spTree>
    <p:extLst>
      <p:ext uri="{BB962C8B-B14F-4D97-AF65-F5344CB8AC3E}">
        <p14:creationId xmlns:p14="http://schemas.microsoft.com/office/powerpoint/2010/main" val="2231048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1A327-E59B-1EDD-4271-9CCEC05B54A7}"/>
              </a:ext>
            </a:extLst>
          </p:cNvPr>
          <p:cNvSpPr>
            <a:spLocks noGrp="1"/>
          </p:cNvSpPr>
          <p:nvPr>
            <p:ph type="title"/>
          </p:nvPr>
        </p:nvSpPr>
        <p:spPr>
          <a:xfrm>
            <a:off x="628650" y="57150"/>
            <a:ext cx="7886700" cy="757851"/>
          </a:xfrm>
        </p:spPr>
        <p:txBody>
          <a:bodyPr>
            <a:noAutofit/>
          </a:bodyPr>
          <a:lstStyle/>
          <a:p>
            <a:r>
              <a:rPr lang="en-US" sz="2800" b="1" dirty="0">
                <a:solidFill>
                  <a:schemeClr val="accent1"/>
                </a:solidFill>
              </a:rPr>
              <a:t>Additional Photos - Hadronic Calorimeter Deliverables</a:t>
            </a:r>
          </a:p>
        </p:txBody>
      </p:sp>
      <p:sp>
        <p:nvSpPr>
          <p:cNvPr id="4" name="Date Placeholder 3">
            <a:extLst>
              <a:ext uri="{FF2B5EF4-FFF2-40B4-BE49-F238E27FC236}">
                <a16:creationId xmlns:a16="http://schemas.microsoft.com/office/drawing/2014/main" id="{C6968FE0-5951-A2AE-AC79-85B2E652E750}"/>
              </a:ext>
            </a:extLst>
          </p:cNvPr>
          <p:cNvSpPr>
            <a:spLocks noGrp="1"/>
          </p:cNvSpPr>
          <p:nvPr>
            <p:ph type="dt" sz="half" idx="10"/>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p>
        </p:txBody>
      </p:sp>
      <p:sp>
        <p:nvSpPr>
          <p:cNvPr id="5" name="Slide Number Placeholder 4">
            <a:extLst>
              <a:ext uri="{FF2B5EF4-FFF2-40B4-BE49-F238E27FC236}">
                <a16:creationId xmlns:a16="http://schemas.microsoft.com/office/drawing/2014/main" id="{299B121A-4C10-6CB0-9C38-284082263199}"/>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a:solidFill>
                  <a:prstClr val="black">
                    <a:tint val="75000"/>
                  </a:prstClr>
                </a:solidFill>
                <a:latin typeface="Calibri" panose="020F0502020204030204"/>
                <a:ea typeface="+mn-ea"/>
              </a:rPr>
              <a:pPr defTabSz="685800" fontAlgn="auto">
                <a:spcBef>
                  <a:spcPts val="0"/>
                </a:spcBef>
                <a:spcAft>
                  <a:spcPts val="0"/>
                </a:spcAft>
              </a:pPr>
              <a:t>35</a:t>
            </a:fld>
            <a:endParaRPr lang="en-US">
              <a:solidFill>
                <a:prstClr val="black">
                  <a:tint val="75000"/>
                </a:prstClr>
              </a:solidFill>
              <a:latin typeface="Calibri" panose="020F0502020204030204"/>
              <a:ea typeface="+mn-ea"/>
            </a:endParaRPr>
          </a:p>
        </p:txBody>
      </p:sp>
      <p:pic>
        <p:nvPicPr>
          <p:cNvPr id="7" name="Picture 6" descr="A picture containing indoor&#10;&#10;Description automatically generated">
            <a:extLst>
              <a:ext uri="{FF2B5EF4-FFF2-40B4-BE49-F238E27FC236}">
                <a16:creationId xmlns:a16="http://schemas.microsoft.com/office/drawing/2014/main" id="{2795C984-A87E-5CA0-5D52-95752F6A8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563" y="803950"/>
            <a:ext cx="2438323" cy="1825337"/>
          </a:xfrm>
          <a:prstGeom prst="rect">
            <a:avLst/>
          </a:prstGeom>
        </p:spPr>
      </p:pic>
      <p:pic>
        <p:nvPicPr>
          <p:cNvPr id="11" name="Picture 10" descr="A person working in a factory&#10;&#10;Description automatically generated with medium confidence">
            <a:extLst>
              <a:ext uri="{FF2B5EF4-FFF2-40B4-BE49-F238E27FC236}">
                <a16:creationId xmlns:a16="http://schemas.microsoft.com/office/drawing/2014/main" id="{28296B54-2F36-E254-3FC0-695DBB5B12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38772" y="2434857"/>
            <a:ext cx="2822088" cy="2116566"/>
          </a:xfrm>
          <a:prstGeom prst="rect">
            <a:avLst/>
          </a:prstGeom>
        </p:spPr>
      </p:pic>
      <p:sp>
        <p:nvSpPr>
          <p:cNvPr id="12" name="TextBox 11">
            <a:extLst>
              <a:ext uri="{FF2B5EF4-FFF2-40B4-BE49-F238E27FC236}">
                <a16:creationId xmlns:a16="http://schemas.microsoft.com/office/drawing/2014/main" id="{A5458DA1-4B14-5607-E14E-E687B21C4410}"/>
              </a:ext>
            </a:extLst>
          </p:cNvPr>
          <p:cNvSpPr txBox="1"/>
          <p:nvPr/>
        </p:nvSpPr>
        <p:spPr>
          <a:xfrm>
            <a:off x="7215941" y="3159394"/>
            <a:ext cx="1814945" cy="646331"/>
          </a:xfrm>
          <a:prstGeom prst="rect">
            <a:avLst/>
          </a:prstGeom>
          <a:noFill/>
        </p:spPr>
        <p:txBody>
          <a:bodyPr wrap="square" rtlCol="0">
            <a:spAutoFit/>
          </a:bodyPr>
          <a:lstStyle/>
          <a:p>
            <a:pPr defTabSz="685800" fontAlgn="auto">
              <a:spcBef>
                <a:spcPts val="0"/>
              </a:spcBef>
              <a:spcAft>
                <a:spcPts val="0"/>
              </a:spcAft>
            </a:pPr>
            <a:r>
              <a:rPr lang="en-US" sz="1200" dirty="0">
                <a:solidFill>
                  <a:prstClr val="black"/>
                </a:solidFill>
                <a:latin typeface="Calibri" panose="020F0502020204030204"/>
                <a:ea typeface="+mn-ea"/>
              </a:rPr>
              <a:t>Two Inner HCAL sectors under assembly by ISU student Noah Applegate</a:t>
            </a:r>
          </a:p>
        </p:txBody>
      </p:sp>
      <p:cxnSp>
        <p:nvCxnSpPr>
          <p:cNvPr id="14" name="Straight Arrow Connector 13">
            <a:extLst>
              <a:ext uri="{FF2B5EF4-FFF2-40B4-BE49-F238E27FC236}">
                <a16:creationId xmlns:a16="http://schemas.microsoft.com/office/drawing/2014/main" id="{EDE104AF-FF24-595A-1AEA-640CC337A9CD}"/>
              </a:ext>
            </a:extLst>
          </p:cNvPr>
          <p:cNvCxnSpPr/>
          <p:nvPr/>
        </p:nvCxnSpPr>
        <p:spPr>
          <a:xfrm flipH="1">
            <a:off x="7162020" y="3851564"/>
            <a:ext cx="649705"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97F33E7-8571-DE34-8C5E-F50E29285FEC}"/>
              </a:ext>
            </a:extLst>
          </p:cNvPr>
          <p:cNvSpPr txBox="1"/>
          <p:nvPr/>
        </p:nvSpPr>
        <p:spPr>
          <a:xfrm>
            <a:off x="4884576" y="1031695"/>
            <a:ext cx="1814945" cy="830997"/>
          </a:xfrm>
          <a:prstGeom prst="rect">
            <a:avLst/>
          </a:prstGeom>
          <a:noFill/>
        </p:spPr>
        <p:txBody>
          <a:bodyPr wrap="square" rtlCol="0">
            <a:spAutoFit/>
          </a:bodyPr>
          <a:lstStyle/>
          <a:p>
            <a:pPr defTabSz="685800" fontAlgn="auto">
              <a:spcBef>
                <a:spcPts val="0"/>
              </a:spcBef>
              <a:spcAft>
                <a:spcPts val="0"/>
              </a:spcAft>
            </a:pPr>
            <a:r>
              <a:rPr lang="en-US" sz="1200" dirty="0">
                <a:solidFill>
                  <a:prstClr val="black"/>
                </a:solidFill>
                <a:latin typeface="Calibri" panose="020F0502020204030204"/>
                <a:ea typeface="+mn-ea"/>
              </a:rPr>
              <a:t>Partially completed assembly of Inner HCAL barrel </a:t>
            </a:r>
            <a:br>
              <a:rPr lang="en-US" sz="1200" dirty="0">
                <a:solidFill>
                  <a:prstClr val="black"/>
                </a:solidFill>
                <a:latin typeface="Calibri" panose="020F0502020204030204"/>
                <a:ea typeface="+mn-ea"/>
              </a:rPr>
            </a:br>
            <a:r>
              <a:rPr lang="en-US" sz="1200" dirty="0">
                <a:solidFill>
                  <a:prstClr val="black"/>
                </a:solidFill>
                <a:latin typeface="Calibri" panose="020F0502020204030204"/>
                <a:ea typeface="+mn-ea"/>
              </a:rPr>
              <a:t>support structure. </a:t>
            </a:r>
          </a:p>
        </p:txBody>
      </p:sp>
      <p:cxnSp>
        <p:nvCxnSpPr>
          <p:cNvPr id="17" name="Straight Arrow Connector 16">
            <a:extLst>
              <a:ext uri="{FF2B5EF4-FFF2-40B4-BE49-F238E27FC236}">
                <a16:creationId xmlns:a16="http://schemas.microsoft.com/office/drawing/2014/main" id="{EB7B1BF0-56F8-BF3D-32F3-1982F57571B8}"/>
              </a:ext>
            </a:extLst>
          </p:cNvPr>
          <p:cNvCxnSpPr/>
          <p:nvPr/>
        </p:nvCxnSpPr>
        <p:spPr>
          <a:xfrm>
            <a:off x="6207071" y="1716619"/>
            <a:ext cx="331277" cy="81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87D9413E-E815-AE47-3F48-F48012905C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115" y="1649614"/>
            <a:ext cx="4026654" cy="3019560"/>
          </a:xfrm>
          <a:prstGeom prst="rect">
            <a:avLst/>
          </a:prstGeom>
        </p:spPr>
      </p:pic>
      <p:sp>
        <p:nvSpPr>
          <p:cNvPr id="19" name="TextBox 18">
            <a:extLst>
              <a:ext uri="{FF2B5EF4-FFF2-40B4-BE49-F238E27FC236}">
                <a16:creationId xmlns:a16="http://schemas.microsoft.com/office/drawing/2014/main" id="{7C7C6E08-DAD1-BF6C-CEA7-D50D77279D6C}"/>
              </a:ext>
            </a:extLst>
          </p:cNvPr>
          <p:cNvSpPr txBox="1"/>
          <p:nvPr/>
        </p:nvSpPr>
        <p:spPr>
          <a:xfrm>
            <a:off x="931700" y="1115821"/>
            <a:ext cx="3243020" cy="507831"/>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Outer HCAL sectors in Bldg. 912 factory, undergoing burn-in testing</a:t>
            </a:r>
          </a:p>
        </p:txBody>
      </p:sp>
      <p:sp>
        <p:nvSpPr>
          <p:cNvPr id="3" name="Footer Placeholder 2">
            <a:extLst>
              <a:ext uri="{FF2B5EF4-FFF2-40B4-BE49-F238E27FC236}">
                <a16:creationId xmlns:a16="http://schemas.microsoft.com/office/drawing/2014/main" id="{EBD3F065-E217-47CC-771F-F74E4994C902}"/>
              </a:ext>
            </a:extLst>
          </p:cNvPr>
          <p:cNvSpPr>
            <a:spLocks noGrp="1"/>
          </p:cNvSpPr>
          <p:nvPr>
            <p:ph type="ftr" sz="quarter" idx="11"/>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sPHENIX PD-4 Review</a:t>
            </a:r>
          </a:p>
        </p:txBody>
      </p:sp>
    </p:spTree>
    <p:extLst>
      <p:ext uri="{BB962C8B-B14F-4D97-AF65-F5344CB8AC3E}">
        <p14:creationId xmlns:p14="http://schemas.microsoft.com/office/powerpoint/2010/main" val="2889217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Hadronic Calorimeter KPP – Live Channels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742950"/>
            <a:ext cx="8229600" cy="3394472"/>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 90% live channels based on LED, </a:t>
            </a:r>
            <a:r>
              <a:rPr lang="en-US" sz="1800" b="1" dirty="0" err="1">
                <a:solidFill>
                  <a:srgbClr val="000000"/>
                </a:solidFill>
              </a:rPr>
              <a:t>cosmics</a:t>
            </a:r>
            <a:endParaRPr lang="en-US" sz="1800" b="1" dirty="0"/>
          </a:p>
          <a:p>
            <a:r>
              <a:rPr lang="en-US" sz="1800" dirty="0"/>
              <a:t>Objective KPP’s: </a:t>
            </a:r>
            <a:r>
              <a:rPr lang="en-US" sz="1800" b="1" dirty="0">
                <a:solidFill>
                  <a:srgbClr val="000000"/>
                </a:solidFill>
              </a:rPr>
              <a:t>≥ 95% live channels based on LED, </a:t>
            </a:r>
            <a:r>
              <a:rPr lang="en-US" sz="1800" b="1" dirty="0" err="1">
                <a:solidFill>
                  <a:srgbClr val="000000"/>
                </a:solidFill>
              </a:rPr>
              <a:t>cosmics</a:t>
            </a:r>
            <a:endParaRPr lang="en-US" sz="1800" b="1" dirty="0">
              <a:solidFill>
                <a:srgbClr val="000000"/>
              </a:solidFill>
            </a:endParaRPr>
          </a:p>
          <a:p>
            <a:endParaRPr lang="en-US" sz="1800" dirty="0">
              <a:solidFill>
                <a:srgbClr val="000000"/>
              </a:solidFill>
            </a:endParaRPr>
          </a:p>
          <a:p>
            <a:pPr defTabSz="685800" fontAlgn="auto">
              <a:spcBef>
                <a:spcPts val="0"/>
              </a:spcBef>
              <a:spcAft>
                <a:spcPts val="0"/>
              </a:spcAft>
            </a:pPr>
            <a:r>
              <a:rPr lang="en-US" sz="1800" dirty="0">
                <a:solidFill>
                  <a:prstClr val="black"/>
                </a:solidFill>
                <a:latin typeface="Calibri" panose="020F0502020204030204"/>
                <a:ea typeface="+mn-ea"/>
              </a:rPr>
              <a:t>All towers in all sectors were verified with electronics test pulse, LED test pulse, and cosmic rays at assembly. </a:t>
            </a:r>
          </a:p>
          <a:p>
            <a:pPr defTabSz="685800" fontAlgn="auto">
              <a:spcBef>
                <a:spcPts val="0"/>
              </a:spcBef>
              <a:spcAft>
                <a:spcPts val="0"/>
              </a:spcAft>
            </a:pPr>
            <a:r>
              <a:rPr lang="en-US" sz="1800" dirty="0">
                <a:solidFill>
                  <a:prstClr val="black"/>
                </a:solidFill>
                <a:latin typeface="Calibri" panose="020F0502020204030204"/>
                <a:ea typeface="+mn-ea"/>
              </a:rPr>
              <a:t>In addition, all towers in all sectors were verified using an LED test pulse after barrel assembly in 1008. </a:t>
            </a: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36</a:t>
            </a:fld>
            <a:endParaRPr lang="en-US" altLang="en-US" dirty="0"/>
          </a:p>
        </p:txBody>
      </p:sp>
    </p:spTree>
    <p:extLst>
      <p:ext uri="{BB962C8B-B14F-4D97-AF65-F5344CB8AC3E}">
        <p14:creationId xmlns:p14="http://schemas.microsoft.com/office/powerpoint/2010/main" val="2230819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12855180-DE37-8C1A-3E32-4B9940D1199C}"/>
              </a:ext>
            </a:extLst>
          </p:cNvPr>
          <p:cNvGraphicFramePr>
            <a:graphicFrameLocks noGrp="1"/>
          </p:cNvGraphicFramePr>
          <p:nvPr>
            <p:extLst>
              <p:ext uri="{D42A27DB-BD31-4B8C-83A1-F6EECF244321}">
                <p14:modId xmlns:p14="http://schemas.microsoft.com/office/powerpoint/2010/main" val="525834101"/>
              </p:ext>
            </p:extLst>
          </p:nvPr>
        </p:nvGraphicFramePr>
        <p:xfrm>
          <a:off x="381000" y="191967"/>
          <a:ext cx="8534400" cy="1322070"/>
        </p:xfrm>
        <a:graphic>
          <a:graphicData uri="http://schemas.openxmlformats.org/drawingml/2006/table">
            <a:tbl>
              <a:tblPr firstRow="1" bandRow="1">
                <a:tableStyleId>{FABFCF23-3B69-468F-B69F-88F6DE6A72F2}</a:tableStyleId>
              </a:tblPr>
              <a:tblGrid>
                <a:gridCol w="1632568">
                  <a:extLst>
                    <a:ext uri="{9D8B030D-6E8A-4147-A177-3AD203B41FA5}">
                      <a16:colId xmlns:a16="http://schemas.microsoft.com/office/drawing/2014/main" val="20000"/>
                    </a:ext>
                  </a:extLst>
                </a:gridCol>
                <a:gridCol w="1720232">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74295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val="10000"/>
                  </a:ext>
                </a:extLst>
              </a:tr>
              <a:tr h="457200">
                <a:tc>
                  <a:txBody>
                    <a:bodyPr/>
                    <a:lstStyle/>
                    <a:p>
                      <a:r>
                        <a:rPr lang="en-US" sz="16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LED, </a:t>
                      </a:r>
                      <a:r>
                        <a:rPr lang="en-US" sz="1100" dirty="0" err="1">
                          <a:solidFill>
                            <a:srgbClr val="000000"/>
                          </a:solidFill>
                        </a:rPr>
                        <a:t>cosmics</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5" name="TextBox 4">
            <a:extLst>
              <a:ext uri="{FF2B5EF4-FFF2-40B4-BE49-F238E27FC236}">
                <a16:creationId xmlns:a16="http://schemas.microsoft.com/office/drawing/2014/main" id="{AF526E91-D912-5B62-A9B1-0EA9649B5CE0}"/>
              </a:ext>
            </a:extLst>
          </p:cNvPr>
          <p:cNvSpPr txBox="1"/>
          <p:nvPr/>
        </p:nvSpPr>
        <p:spPr>
          <a:xfrm>
            <a:off x="381000" y="1547447"/>
            <a:ext cx="8534400" cy="1131079"/>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All towers in all sectors were verified with electronics test pulse, LED test pulse, and cosmic rays at assembly. </a:t>
            </a:r>
          </a:p>
          <a:p>
            <a:pPr defTabSz="685800" fontAlgn="auto">
              <a:spcBef>
                <a:spcPts val="0"/>
              </a:spcBef>
              <a:spcAft>
                <a:spcPts val="0"/>
              </a:spcAft>
            </a:pPr>
            <a:r>
              <a:rPr lang="en-US" sz="1350" dirty="0">
                <a:solidFill>
                  <a:prstClr val="black"/>
                </a:solidFill>
                <a:latin typeface="Calibri" panose="020F0502020204030204"/>
                <a:ea typeface="+mn-ea"/>
              </a:rPr>
              <a:t>In addition, all towers in all sectors were verified using an LED test pulse after barrel assembly in 1008. </a:t>
            </a:r>
          </a:p>
          <a:p>
            <a:pPr defTabSz="685800" fontAlgn="auto">
              <a:spcBef>
                <a:spcPts val="0"/>
              </a:spcBef>
              <a:spcAft>
                <a:spcPts val="0"/>
              </a:spcAft>
            </a:pPr>
            <a:r>
              <a:rPr lang="en-US" sz="1350" dirty="0">
                <a:solidFill>
                  <a:prstClr val="black"/>
                </a:solidFill>
                <a:latin typeface="Calibri" panose="020F0502020204030204"/>
                <a:ea typeface="+mn-ea"/>
              </a:rPr>
              <a:t>As of 5/17/2022 all </a:t>
            </a:r>
            <a:r>
              <a:rPr lang="en-US" sz="1350" dirty="0" err="1">
                <a:solidFill>
                  <a:prstClr val="black"/>
                </a:solidFill>
                <a:latin typeface="Calibri" panose="020F0502020204030204"/>
                <a:ea typeface="+mn-ea"/>
              </a:rPr>
              <a:t>oHCAL</a:t>
            </a:r>
            <a:r>
              <a:rPr lang="en-US" sz="1350" dirty="0">
                <a:solidFill>
                  <a:prstClr val="black"/>
                </a:solidFill>
                <a:latin typeface="Calibri" panose="020F0502020204030204"/>
                <a:ea typeface="+mn-ea"/>
              </a:rPr>
              <a:t> towers are fully functional – the </a:t>
            </a:r>
            <a:r>
              <a:rPr lang="en-US" sz="1350" dirty="0" err="1">
                <a:solidFill>
                  <a:prstClr val="black"/>
                </a:solidFill>
                <a:latin typeface="Calibri" panose="020F0502020204030204"/>
                <a:ea typeface="+mn-ea"/>
              </a:rPr>
              <a:t>oHCAL</a:t>
            </a:r>
            <a:r>
              <a:rPr lang="en-US" sz="1350" dirty="0">
                <a:solidFill>
                  <a:prstClr val="black"/>
                </a:solidFill>
                <a:latin typeface="Calibri" panose="020F0502020204030204"/>
                <a:ea typeface="+mn-ea"/>
              </a:rPr>
              <a:t> has 100% live towers. </a:t>
            </a:r>
          </a:p>
          <a:p>
            <a:pPr defTabSz="685800" fontAlgn="auto">
              <a:spcBef>
                <a:spcPts val="0"/>
              </a:spcBef>
              <a:spcAft>
                <a:spcPts val="0"/>
              </a:spcAft>
            </a:pPr>
            <a:r>
              <a:rPr lang="en-US" sz="1350" dirty="0">
                <a:solidFill>
                  <a:prstClr val="black"/>
                </a:solidFill>
                <a:latin typeface="Calibri" panose="020F0502020204030204"/>
                <a:ea typeface="+mn-ea"/>
              </a:rPr>
              <a:t>All sector test data is archived at:   </a:t>
            </a:r>
            <a:r>
              <a:rPr lang="en-US" sz="1350" dirty="0">
                <a:solidFill>
                  <a:prstClr val="black"/>
                </a:solidFill>
                <a:ea typeface="Times New Roman" panose="02020603050405020304" pitchFamily="18" charset="0"/>
              </a:rPr>
              <a:t> </a:t>
            </a:r>
            <a:r>
              <a:rPr lang="en-US" sz="1350" u="sng" dirty="0">
                <a:solidFill>
                  <a:srgbClr val="0000FF"/>
                </a:solidFill>
                <a:ea typeface="Times New Roman" panose="02020603050405020304" pitchFamily="18" charset="0"/>
                <a:hlinkClick r:id="rId2"/>
              </a:rPr>
              <a:t>https://sphenix-intra.sdcc.bnl.gov/WWW/subsystem/hcal/test/sector/</a:t>
            </a:r>
            <a:endParaRPr lang="en-US" sz="1350" dirty="0">
              <a:solidFill>
                <a:prstClr val="black"/>
              </a:solidFill>
              <a:ea typeface="Calibri" panose="020F0502020204030204" pitchFamily="34" charset="0"/>
            </a:endParaRPr>
          </a:p>
          <a:p>
            <a:pPr defTabSz="685800" fontAlgn="auto">
              <a:spcBef>
                <a:spcPts val="0"/>
              </a:spcBef>
              <a:spcAft>
                <a:spcPts val="0"/>
              </a:spcAft>
            </a:pPr>
            <a:r>
              <a:rPr lang="en-US" sz="1350" dirty="0">
                <a:solidFill>
                  <a:prstClr val="black"/>
                </a:solidFill>
                <a:latin typeface="Calibri" panose="020F0502020204030204"/>
                <a:ea typeface="+mn-ea"/>
              </a:rPr>
              <a:t>As an example, below is the LED test data for Sector 12: </a:t>
            </a:r>
          </a:p>
        </p:txBody>
      </p:sp>
      <p:sp>
        <p:nvSpPr>
          <p:cNvPr id="6" name="Date Placeholder 5">
            <a:extLst>
              <a:ext uri="{FF2B5EF4-FFF2-40B4-BE49-F238E27FC236}">
                <a16:creationId xmlns:a16="http://schemas.microsoft.com/office/drawing/2014/main" id="{0DE4B1CC-F7EF-2D9B-36CF-65F7C95BDD83}"/>
              </a:ext>
            </a:extLst>
          </p:cNvPr>
          <p:cNvSpPr>
            <a:spLocks noGrp="1"/>
          </p:cNvSpPr>
          <p:nvPr>
            <p:ph type="dt" sz="half" idx="10"/>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p>
        </p:txBody>
      </p:sp>
      <p:sp>
        <p:nvSpPr>
          <p:cNvPr id="7" name="Slide Number Placeholder 6">
            <a:extLst>
              <a:ext uri="{FF2B5EF4-FFF2-40B4-BE49-F238E27FC236}">
                <a16:creationId xmlns:a16="http://schemas.microsoft.com/office/drawing/2014/main" id="{AE396C06-EFE9-4EE6-46F0-0D1A44AEE980}"/>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a:solidFill>
                  <a:prstClr val="black">
                    <a:tint val="75000"/>
                  </a:prstClr>
                </a:solidFill>
                <a:latin typeface="Calibri" panose="020F0502020204030204"/>
                <a:ea typeface="+mn-ea"/>
              </a:rPr>
              <a:pPr defTabSz="685800" fontAlgn="auto">
                <a:spcBef>
                  <a:spcPts val="0"/>
                </a:spcBef>
                <a:spcAft>
                  <a:spcPts val="0"/>
                </a:spcAft>
              </a:pPr>
              <a:t>37</a:t>
            </a:fld>
            <a:endParaRPr lang="en-US">
              <a:solidFill>
                <a:prstClr val="black">
                  <a:tint val="75000"/>
                </a:prstClr>
              </a:solidFill>
              <a:latin typeface="Calibri" panose="020F0502020204030204"/>
              <a:ea typeface="+mn-ea"/>
            </a:endParaRPr>
          </a:p>
        </p:txBody>
      </p:sp>
      <p:pic>
        <p:nvPicPr>
          <p:cNvPr id="9" name="Picture 8" descr="A picture containing diagram&#10;&#10;Description automatically generated">
            <a:extLst>
              <a:ext uri="{FF2B5EF4-FFF2-40B4-BE49-F238E27FC236}">
                <a16:creationId xmlns:a16="http://schemas.microsoft.com/office/drawing/2014/main" id="{600FBEC9-8A75-9A62-74A3-58B69031F9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0375" y="2810772"/>
            <a:ext cx="6543032" cy="2054305"/>
          </a:xfrm>
          <a:prstGeom prst="rect">
            <a:avLst/>
          </a:prstGeom>
        </p:spPr>
      </p:pic>
      <p:sp>
        <p:nvSpPr>
          <p:cNvPr id="10" name="TextBox 9">
            <a:extLst>
              <a:ext uri="{FF2B5EF4-FFF2-40B4-BE49-F238E27FC236}">
                <a16:creationId xmlns:a16="http://schemas.microsoft.com/office/drawing/2014/main" id="{D6194746-9253-C7C2-D443-3AF7D3338938}"/>
              </a:ext>
            </a:extLst>
          </p:cNvPr>
          <p:cNvSpPr txBox="1"/>
          <p:nvPr/>
        </p:nvSpPr>
        <p:spPr>
          <a:xfrm>
            <a:off x="6709038" y="4864322"/>
            <a:ext cx="1254369"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Time Sample</a:t>
            </a:r>
          </a:p>
        </p:txBody>
      </p:sp>
      <p:sp>
        <p:nvSpPr>
          <p:cNvPr id="11" name="TextBox 10">
            <a:extLst>
              <a:ext uri="{FF2B5EF4-FFF2-40B4-BE49-F238E27FC236}">
                <a16:creationId xmlns:a16="http://schemas.microsoft.com/office/drawing/2014/main" id="{BB9D3D6B-A3DD-58AE-3EBD-665CCBCEB1B1}"/>
              </a:ext>
            </a:extLst>
          </p:cNvPr>
          <p:cNvSpPr txBox="1"/>
          <p:nvPr/>
        </p:nvSpPr>
        <p:spPr>
          <a:xfrm rot="16200000">
            <a:off x="405321" y="3527819"/>
            <a:ext cx="1764832" cy="300082"/>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ADC (Ped. Subtracted) </a:t>
            </a:r>
          </a:p>
        </p:txBody>
      </p:sp>
      <p:sp>
        <p:nvSpPr>
          <p:cNvPr id="2" name="Footer Placeholder 1">
            <a:extLst>
              <a:ext uri="{FF2B5EF4-FFF2-40B4-BE49-F238E27FC236}">
                <a16:creationId xmlns:a16="http://schemas.microsoft.com/office/drawing/2014/main" id="{5750D25D-38E3-73D9-22E3-59B5F2AD3B95}"/>
              </a:ext>
            </a:extLst>
          </p:cNvPr>
          <p:cNvSpPr>
            <a:spLocks noGrp="1"/>
          </p:cNvSpPr>
          <p:nvPr>
            <p:ph type="ftr" sz="quarter" idx="11"/>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sPHENIX PD-4 Review</a:t>
            </a:r>
          </a:p>
        </p:txBody>
      </p:sp>
    </p:spTree>
    <p:extLst>
      <p:ext uri="{BB962C8B-B14F-4D97-AF65-F5344CB8AC3E}">
        <p14:creationId xmlns:p14="http://schemas.microsoft.com/office/powerpoint/2010/main" val="17701198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Hadronic Calorimeter KPP – Absolute Energy </a:t>
            </a:r>
            <a:r>
              <a:rPr lang="en-US" sz="2400" dirty="0" err="1"/>
              <a:t>Precalibration</a:t>
            </a:r>
            <a:r>
              <a:rPr lang="en-US" sz="2400" dirty="0"/>
              <a:t>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07299" y="742950"/>
            <a:ext cx="8229600" cy="3394472"/>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 90% live channels based on LED, </a:t>
            </a:r>
            <a:r>
              <a:rPr lang="en-US" sz="1800" b="1" dirty="0" err="1">
                <a:solidFill>
                  <a:srgbClr val="000000"/>
                </a:solidFill>
              </a:rPr>
              <a:t>cosmics</a:t>
            </a:r>
            <a:endParaRPr lang="en-US" sz="1800" b="1" dirty="0"/>
          </a:p>
          <a:p>
            <a:r>
              <a:rPr lang="en-US" sz="1800" dirty="0"/>
              <a:t>Objective KPP’s: </a:t>
            </a:r>
            <a:r>
              <a:rPr lang="en-US" sz="1800" b="1" dirty="0">
                <a:solidFill>
                  <a:srgbClr val="000000"/>
                </a:solidFill>
              </a:rPr>
              <a:t>≥ 95% live channels based on LED, </a:t>
            </a:r>
            <a:r>
              <a:rPr lang="en-US" sz="1800" b="1" dirty="0" err="1">
                <a:solidFill>
                  <a:srgbClr val="000000"/>
                </a:solidFill>
              </a:rPr>
              <a:t>cosmics</a:t>
            </a:r>
            <a:endParaRPr lang="en-US" sz="1800" b="1" dirty="0">
              <a:solidFill>
                <a:srgbClr val="000000"/>
              </a:solidFill>
            </a:endParaRPr>
          </a:p>
          <a:p>
            <a:endParaRPr lang="en-US" sz="1800" dirty="0">
              <a:solidFill>
                <a:srgbClr val="000000"/>
              </a:solidFill>
            </a:endParaRPr>
          </a:p>
          <a:p>
            <a:r>
              <a:rPr lang="en-US" sz="1800" dirty="0">
                <a:solidFill>
                  <a:prstClr val="black"/>
                </a:solidFill>
                <a:latin typeface="Calibri" panose="020F0502020204030204"/>
                <a:ea typeface="+mn-ea"/>
              </a:rPr>
              <a:t>All towers are </a:t>
            </a:r>
            <a:r>
              <a:rPr lang="en-US" sz="1800" dirty="0" err="1">
                <a:solidFill>
                  <a:prstClr val="black"/>
                </a:solidFill>
                <a:latin typeface="Calibri" panose="020F0502020204030204"/>
                <a:ea typeface="+mn-ea"/>
              </a:rPr>
              <a:t>precalibrated</a:t>
            </a:r>
            <a:r>
              <a:rPr lang="en-US" sz="1800" dirty="0">
                <a:solidFill>
                  <a:prstClr val="black"/>
                </a:solidFill>
                <a:latin typeface="Calibri" panose="020F0502020204030204"/>
                <a:ea typeface="+mn-ea"/>
              </a:rPr>
              <a:t> initially using the Landau peak in cosmic ray data. The location of this peak is used to normalize the gains between the towers and fix the initial absolute energy scale.  The accuracy of this </a:t>
            </a:r>
            <a:r>
              <a:rPr lang="en-US" sz="1800" dirty="0" err="1">
                <a:solidFill>
                  <a:prstClr val="black"/>
                </a:solidFill>
                <a:latin typeface="Calibri" panose="020F0502020204030204"/>
                <a:ea typeface="+mn-ea"/>
              </a:rPr>
              <a:t>precalibration</a:t>
            </a:r>
            <a:r>
              <a:rPr lang="en-US" sz="1800" dirty="0">
                <a:solidFill>
                  <a:prstClr val="black"/>
                </a:solidFill>
                <a:latin typeface="Calibri" panose="020F0502020204030204"/>
                <a:ea typeface="+mn-ea"/>
              </a:rPr>
              <a:t> is determined by how well we know the location of the Landau peak.</a:t>
            </a:r>
          </a:p>
          <a:p>
            <a:endParaRPr lang="en-US" sz="1800" dirty="0">
              <a:solidFill>
                <a:srgbClr val="000000"/>
              </a:solidFill>
            </a:endParaRPr>
          </a:p>
          <a:p>
            <a:pPr marL="0" indent="0">
              <a:buNone/>
            </a:pPr>
            <a:endParaRPr lang="en-US" sz="1800" dirty="0"/>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38</a:t>
            </a:fld>
            <a:endParaRPr lang="en-US" altLang="en-US" dirty="0"/>
          </a:p>
        </p:txBody>
      </p:sp>
    </p:spTree>
    <p:extLst>
      <p:ext uri="{BB962C8B-B14F-4D97-AF65-F5344CB8AC3E}">
        <p14:creationId xmlns:p14="http://schemas.microsoft.com/office/powerpoint/2010/main" val="2850995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A3679C4-25CE-DD16-247F-CB1AB0EB9BC9}"/>
              </a:ext>
            </a:extLst>
          </p:cNvPr>
          <p:cNvGraphicFramePr>
            <a:graphicFrameLocks noGrp="1"/>
          </p:cNvGraphicFramePr>
          <p:nvPr>
            <p:extLst>
              <p:ext uri="{D42A27DB-BD31-4B8C-83A1-F6EECF244321}">
                <p14:modId xmlns:p14="http://schemas.microsoft.com/office/powerpoint/2010/main" val="711411223"/>
              </p:ext>
            </p:extLst>
          </p:nvPr>
        </p:nvGraphicFramePr>
        <p:xfrm>
          <a:off x="323851" y="290696"/>
          <a:ext cx="8698523" cy="1565910"/>
        </p:xfrm>
        <a:graphic>
          <a:graphicData uri="http://schemas.openxmlformats.org/drawingml/2006/table">
            <a:tbl>
              <a:tblPr firstRow="1" bandRow="1">
                <a:tableStyleId>{FABFCF23-3B69-468F-B69F-88F6DE6A72F2}</a:tableStyleId>
              </a:tblPr>
              <a:tblGrid>
                <a:gridCol w="1840523">
                  <a:extLst>
                    <a:ext uri="{9D8B030D-6E8A-4147-A177-3AD203B41FA5}">
                      <a16:colId xmlns:a16="http://schemas.microsoft.com/office/drawing/2014/main" val="2471077686"/>
                    </a:ext>
                  </a:extLst>
                </a:gridCol>
                <a:gridCol w="1524000">
                  <a:extLst>
                    <a:ext uri="{9D8B030D-6E8A-4147-A177-3AD203B41FA5}">
                      <a16:colId xmlns:a16="http://schemas.microsoft.com/office/drawing/2014/main" val="3310481379"/>
                    </a:ext>
                  </a:extLst>
                </a:gridCol>
                <a:gridCol w="2667000">
                  <a:extLst>
                    <a:ext uri="{9D8B030D-6E8A-4147-A177-3AD203B41FA5}">
                      <a16:colId xmlns:a16="http://schemas.microsoft.com/office/drawing/2014/main" val="905191618"/>
                    </a:ext>
                  </a:extLst>
                </a:gridCol>
                <a:gridCol w="2667000">
                  <a:extLst>
                    <a:ext uri="{9D8B030D-6E8A-4147-A177-3AD203B41FA5}">
                      <a16:colId xmlns:a16="http://schemas.microsoft.com/office/drawing/2014/main" val="397347604"/>
                    </a:ext>
                  </a:extLst>
                </a:gridCol>
              </a:tblGrid>
              <a:tr h="96012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val="3495648807"/>
                  </a:ext>
                </a:extLst>
              </a:tr>
              <a:tr h="605790">
                <a:tc>
                  <a:txBody>
                    <a:bodyPr/>
                    <a:lstStyle/>
                    <a:p>
                      <a:r>
                        <a:rPr lang="en-US" sz="16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a:solidFill>
                            <a:srgbClr val="000000"/>
                          </a:solidFill>
                        </a:rPr>
                        <a:t>Preinstall, Bench tests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Each sector w/</a:t>
                      </a:r>
                      <a:r>
                        <a:rPr lang="en-US" sz="1100" baseline="0" dirty="0">
                          <a:solidFill>
                            <a:srgbClr val="000000"/>
                          </a:solidFill>
                        </a:rPr>
                        <a:t> an absolute energy </a:t>
                      </a:r>
                      <a:r>
                        <a:rPr lang="en-US" sz="1100" baseline="0" dirty="0" err="1">
                          <a:solidFill>
                            <a:srgbClr val="000000"/>
                          </a:solidFill>
                        </a:rPr>
                        <a:t>precalibration</a:t>
                      </a:r>
                      <a:r>
                        <a:rPr lang="en-US" sz="1100" baseline="0" dirty="0">
                          <a:solidFill>
                            <a:srgbClr val="000000"/>
                          </a:solidFill>
                        </a:rPr>
                        <a:t> of </a:t>
                      </a:r>
                      <a:r>
                        <a:rPr lang="en-US" sz="1100" dirty="0">
                          <a:solidFill>
                            <a:srgbClr val="000000"/>
                          </a:solidFill>
                        </a:rPr>
                        <a:t>≤ 20% RMS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666202969"/>
                  </a:ext>
                </a:extLst>
              </a:tr>
            </a:tbl>
          </a:graphicData>
        </a:graphic>
      </p:graphicFrame>
      <p:sp>
        <p:nvSpPr>
          <p:cNvPr id="3" name="Date Placeholder 2">
            <a:extLst>
              <a:ext uri="{FF2B5EF4-FFF2-40B4-BE49-F238E27FC236}">
                <a16:creationId xmlns:a16="http://schemas.microsoft.com/office/drawing/2014/main" id="{158B785C-26D0-A67B-2B8C-005047B56BEB}"/>
              </a:ext>
            </a:extLst>
          </p:cNvPr>
          <p:cNvSpPr>
            <a:spLocks noGrp="1"/>
          </p:cNvSpPr>
          <p:nvPr>
            <p:ph type="dt" sz="half" idx="10"/>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November 18, 2022</a:t>
            </a:r>
          </a:p>
        </p:txBody>
      </p:sp>
      <p:sp>
        <p:nvSpPr>
          <p:cNvPr id="4" name="Slide Number Placeholder 3">
            <a:extLst>
              <a:ext uri="{FF2B5EF4-FFF2-40B4-BE49-F238E27FC236}">
                <a16:creationId xmlns:a16="http://schemas.microsoft.com/office/drawing/2014/main" id="{2E2DB194-461B-3456-782D-1575DEF306F7}"/>
              </a:ext>
            </a:extLst>
          </p:cNvPr>
          <p:cNvSpPr>
            <a:spLocks noGrp="1"/>
          </p:cNvSpPr>
          <p:nvPr>
            <p:ph type="sldNum" sz="quarter" idx="12"/>
          </p:nvPr>
        </p:nvSpPr>
        <p:spPr/>
        <p:txBody>
          <a:bodyPr/>
          <a:lstStyle/>
          <a:p>
            <a:pPr defTabSz="685800" fontAlgn="auto">
              <a:spcBef>
                <a:spcPts val="0"/>
              </a:spcBef>
              <a:spcAft>
                <a:spcPts val="0"/>
              </a:spcAft>
            </a:pPr>
            <a:fld id="{6ED01F2E-00B9-4A93-AC4B-903E4F848388}" type="slidenum">
              <a:rPr lang="en-US">
                <a:solidFill>
                  <a:prstClr val="black">
                    <a:tint val="75000"/>
                  </a:prstClr>
                </a:solidFill>
                <a:latin typeface="Calibri" panose="020F0502020204030204"/>
                <a:ea typeface="+mn-ea"/>
              </a:rPr>
              <a:pPr defTabSz="685800" fontAlgn="auto">
                <a:spcBef>
                  <a:spcPts val="0"/>
                </a:spcBef>
                <a:spcAft>
                  <a:spcPts val="0"/>
                </a:spcAft>
              </a:pPr>
              <a:t>39</a:t>
            </a:fld>
            <a:endParaRPr lang="en-US">
              <a:solidFill>
                <a:prstClr val="black">
                  <a:tint val="75000"/>
                </a:prstClr>
              </a:solidFill>
              <a:latin typeface="Calibri" panose="020F0502020204030204"/>
              <a:ea typeface="+mn-ea"/>
            </a:endParaRPr>
          </a:p>
        </p:txBody>
      </p:sp>
      <p:pic>
        <p:nvPicPr>
          <p:cNvPr id="9" name="Picture 8" descr="Chart, histogram, waterfall chart&#10;&#10;Description automatically generated">
            <a:extLst>
              <a:ext uri="{FF2B5EF4-FFF2-40B4-BE49-F238E27FC236}">
                <a16:creationId xmlns:a16="http://schemas.microsoft.com/office/drawing/2014/main" id="{2E7924FE-AEBD-00D3-BD93-84A65B3F9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39093" y="2198077"/>
            <a:ext cx="3799754" cy="2569186"/>
          </a:xfrm>
          <a:prstGeom prst="rect">
            <a:avLst/>
          </a:prstGeom>
        </p:spPr>
      </p:pic>
      <p:sp>
        <p:nvSpPr>
          <p:cNvPr id="10" name="TextBox 9">
            <a:extLst>
              <a:ext uri="{FF2B5EF4-FFF2-40B4-BE49-F238E27FC236}">
                <a16:creationId xmlns:a16="http://schemas.microsoft.com/office/drawing/2014/main" id="{39F9E9EF-2FEC-2FD6-FED0-0D79B1909D16}"/>
              </a:ext>
            </a:extLst>
          </p:cNvPr>
          <p:cNvSpPr txBox="1"/>
          <p:nvPr/>
        </p:nvSpPr>
        <p:spPr>
          <a:xfrm>
            <a:off x="275493" y="2116015"/>
            <a:ext cx="4624754" cy="2169825"/>
          </a:xfrm>
          <a:prstGeom prst="rect">
            <a:avLst/>
          </a:prstGeom>
          <a:noFill/>
        </p:spPr>
        <p:txBody>
          <a:bodyPr wrap="square" rtlCol="0">
            <a:spAutoFit/>
          </a:bodyPr>
          <a:lstStyle/>
          <a:p>
            <a:pPr defTabSz="685800" fontAlgn="auto">
              <a:spcBef>
                <a:spcPts val="0"/>
              </a:spcBef>
              <a:spcAft>
                <a:spcPts val="0"/>
              </a:spcAft>
            </a:pPr>
            <a:r>
              <a:rPr lang="en-US" sz="1350" dirty="0">
                <a:solidFill>
                  <a:prstClr val="black"/>
                </a:solidFill>
                <a:latin typeface="Calibri" panose="020F0502020204030204"/>
                <a:ea typeface="+mn-ea"/>
              </a:rPr>
              <a:t>All towers are </a:t>
            </a:r>
            <a:r>
              <a:rPr lang="en-US" sz="1350" dirty="0" err="1">
                <a:solidFill>
                  <a:prstClr val="black"/>
                </a:solidFill>
                <a:latin typeface="Calibri" panose="020F0502020204030204"/>
                <a:ea typeface="+mn-ea"/>
              </a:rPr>
              <a:t>precalibrated</a:t>
            </a:r>
            <a:r>
              <a:rPr lang="en-US" sz="1350" dirty="0">
                <a:solidFill>
                  <a:prstClr val="black"/>
                </a:solidFill>
                <a:latin typeface="Calibri" panose="020F0502020204030204"/>
                <a:ea typeface="+mn-ea"/>
              </a:rPr>
              <a:t> initially using the Landau peak in cosmic ray data. The location of this peak is used to normalize the gains between the towers and fix the initial absolute energy scale.  The accuracy of this </a:t>
            </a:r>
            <a:r>
              <a:rPr lang="en-US" sz="1350" dirty="0" err="1">
                <a:solidFill>
                  <a:prstClr val="black"/>
                </a:solidFill>
                <a:latin typeface="Calibri" panose="020F0502020204030204"/>
                <a:ea typeface="+mn-ea"/>
              </a:rPr>
              <a:t>precalibration</a:t>
            </a:r>
            <a:r>
              <a:rPr lang="en-US" sz="1350" dirty="0">
                <a:solidFill>
                  <a:prstClr val="black"/>
                </a:solidFill>
                <a:latin typeface="Calibri" panose="020F0502020204030204"/>
                <a:ea typeface="+mn-ea"/>
              </a:rPr>
              <a:t> is determined by how well we know the location of the Landau peak.</a:t>
            </a:r>
          </a:p>
          <a:p>
            <a:pPr defTabSz="685800" fontAlgn="auto">
              <a:spcBef>
                <a:spcPts val="0"/>
              </a:spcBef>
              <a:spcAft>
                <a:spcPts val="0"/>
              </a:spcAft>
            </a:pPr>
            <a:endParaRPr lang="en-US" sz="1350" dirty="0">
              <a:solidFill>
                <a:prstClr val="black"/>
              </a:solidFill>
              <a:latin typeface="Calibri" panose="020F0502020204030204"/>
              <a:ea typeface="+mn-ea"/>
            </a:endParaRPr>
          </a:p>
          <a:p>
            <a:pPr defTabSz="685800" fontAlgn="auto">
              <a:spcBef>
                <a:spcPts val="0"/>
              </a:spcBef>
              <a:spcAft>
                <a:spcPts val="0"/>
              </a:spcAft>
            </a:pPr>
            <a:r>
              <a:rPr lang="en-US" sz="1350" dirty="0">
                <a:solidFill>
                  <a:prstClr val="black"/>
                </a:solidFill>
                <a:latin typeface="Calibri" panose="020F0502020204030204"/>
                <a:ea typeface="+mn-ea"/>
              </a:rPr>
              <a:t>We estimate this by plotting the ratio of the error on the mean to the mean for every HCAL tower.  This ratio is less than a percent for all towers, indicating we have achieved the threshold and objective KPP of &lt;20%. </a:t>
            </a:r>
          </a:p>
        </p:txBody>
      </p:sp>
      <p:sp>
        <p:nvSpPr>
          <p:cNvPr id="5" name="Footer Placeholder 4">
            <a:extLst>
              <a:ext uri="{FF2B5EF4-FFF2-40B4-BE49-F238E27FC236}">
                <a16:creationId xmlns:a16="http://schemas.microsoft.com/office/drawing/2014/main" id="{9538BBF8-40EB-CB48-444A-FAE39515725B}"/>
              </a:ext>
            </a:extLst>
          </p:cNvPr>
          <p:cNvSpPr>
            <a:spLocks noGrp="1"/>
          </p:cNvSpPr>
          <p:nvPr>
            <p:ph type="ftr" sz="quarter" idx="11"/>
          </p:nvPr>
        </p:nvSpPr>
        <p:spPr/>
        <p:txBody>
          <a:bodyPr/>
          <a:lstStyle/>
          <a:p>
            <a:pPr defTabSz="685800" fontAlgn="auto">
              <a:spcBef>
                <a:spcPts val="0"/>
              </a:spcBef>
              <a:spcAft>
                <a:spcPts val="0"/>
              </a:spcAft>
            </a:pPr>
            <a:r>
              <a:rPr lang="en-US">
                <a:solidFill>
                  <a:prstClr val="black">
                    <a:tint val="75000"/>
                  </a:prstClr>
                </a:solidFill>
                <a:latin typeface="Calibri" panose="020F0502020204030204"/>
                <a:ea typeface="+mn-ea"/>
              </a:rPr>
              <a:t>sPHENIX PD-4 Review</a:t>
            </a:r>
          </a:p>
        </p:txBody>
      </p:sp>
    </p:spTree>
    <p:extLst>
      <p:ext uri="{BB962C8B-B14F-4D97-AF65-F5344CB8AC3E}">
        <p14:creationId xmlns:p14="http://schemas.microsoft.com/office/powerpoint/2010/main" val="1579630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sPHENIX MIE KPP’s</a:t>
            </a:r>
          </a:p>
        </p:txBody>
      </p:sp>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p:cNvSpPr>
            <a:spLocks noGrp="1"/>
          </p:cNvSpPr>
          <p:nvPr>
            <p:ph type="ftr" sz="quarter" idx="11"/>
          </p:nvPr>
        </p:nvSpPr>
        <p:spPr/>
        <p:txBody>
          <a:bodyPr/>
          <a:lstStyle/>
          <a:p>
            <a:pPr>
              <a:defRPr/>
            </a:pPr>
            <a:r>
              <a:rPr lang="en-US"/>
              <a:t>sPHENIX PD-4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4</a:t>
            </a:fld>
            <a:endParaRPr lang="en-US" altLang="en-US" dirty="0"/>
          </a:p>
        </p:txBody>
      </p:sp>
      <p:graphicFrame>
        <p:nvGraphicFramePr>
          <p:cNvPr id="6" name="Table 5"/>
          <p:cNvGraphicFramePr>
            <a:graphicFrameLocks noGrp="1"/>
          </p:cNvGraphicFramePr>
          <p:nvPr>
            <p:extLst>
              <p:ext uri="{D42A27DB-BD31-4B8C-83A1-F6EECF244321}">
                <p14:modId xmlns:p14="http://schemas.microsoft.com/office/powerpoint/2010/main" val="4044564548"/>
              </p:ext>
            </p:extLst>
          </p:nvPr>
        </p:nvGraphicFramePr>
        <p:xfrm>
          <a:off x="228600" y="819151"/>
          <a:ext cx="8686800" cy="3564890"/>
        </p:xfrm>
        <a:graphic>
          <a:graphicData uri="http://schemas.openxmlformats.org/drawingml/2006/table">
            <a:tbl>
              <a:tblPr firstRow="1" bandRow="1">
                <a:tableStyleId>{FABFCF23-3B69-468F-B69F-88F6DE6A72F2}</a:tableStyleId>
              </a:tblPr>
              <a:tblGrid>
                <a:gridCol w="18288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2667000">
                  <a:extLst>
                    <a:ext uri="{9D8B030D-6E8A-4147-A177-3AD203B41FA5}">
                      <a16:colId xmlns:a16="http://schemas.microsoft.com/office/drawing/2014/main" val="20002"/>
                    </a:ext>
                  </a:extLst>
                </a:gridCol>
                <a:gridCol w="2667000">
                  <a:extLst>
                    <a:ext uri="{9D8B030D-6E8A-4147-A177-3AD203B41FA5}">
                      <a16:colId xmlns:a16="http://schemas.microsoft.com/office/drawing/2014/main" val="20003"/>
                    </a:ext>
                  </a:extLst>
                </a:gridCol>
              </a:tblGrid>
              <a:tr h="960120">
                <a:tc>
                  <a:txBody>
                    <a:bodyPr/>
                    <a:lstStyle/>
                    <a:p>
                      <a:r>
                        <a:rPr lang="en-US" sz="1400" dirty="0">
                          <a:solidFill>
                            <a:srgbClr val="000000"/>
                          </a:solidFill>
                        </a:rPr>
                        <a:t>System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Demonstration or Measurement</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Threshold KKP’s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tc>
                  <a:txBody>
                    <a:bodyPr/>
                    <a:lstStyle/>
                    <a:p>
                      <a:r>
                        <a:rPr lang="en-US" sz="1400" dirty="0">
                          <a:solidFill>
                            <a:srgbClr val="000000"/>
                          </a:solidFill>
                        </a:rPr>
                        <a:t>Objective KPP’s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99FF"/>
                    </a:solidFill>
                  </a:tcPr>
                </a:tc>
                <a:extLst>
                  <a:ext uri="{0D108BD9-81ED-4DB2-BD59-A6C34878D82A}">
                    <a16:rowId xmlns:a16="http://schemas.microsoft.com/office/drawing/2014/main" val="10000"/>
                  </a:ext>
                </a:extLst>
              </a:tr>
              <a:tr h="605790">
                <a:tc>
                  <a:txBody>
                    <a:bodyPr/>
                    <a:lstStyle/>
                    <a:p>
                      <a:r>
                        <a:rPr lang="en-US" sz="1200" b="1" dirty="0">
                          <a:solidFill>
                            <a:srgbClr val="000000"/>
                          </a:solidFill>
                        </a:rPr>
                        <a:t>EM</a:t>
                      </a:r>
                      <a:r>
                        <a:rPr lang="en-US" sz="1200" b="1" baseline="0" dirty="0">
                          <a:solidFill>
                            <a:srgbClr val="000000"/>
                          </a:solidFill>
                        </a:rPr>
                        <a:t> Ca</a:t>
                      </a:r>
                      <a:r>
                        <a:rPr lang="en-US" sz="1200" b="1" dirty="0">
                          <a:solidFill>
                            <a:srgbClr val="000000"/>
                          </a:solidFill>
                        </a:rPr>
                        <a:t>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a:solidFill>
                            <a:srgbClr val="000000"/>
                          </a:solidFill>
                        </a:rPr>
                        <a:t>Preinstall, Bench tests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Each sector w/</a:t>
                      </a:r>
                      <a:r>
                        <a:rPr lang="en-US" sz="1100" baseline="0" dirty="0">
                          <a:solidFill>
                            <a:srgbClr val="000000"/>
                          </a:solidFill>
                        </a:rPr>
                        <a:t> an absolute energy precalibration of </a:t>
                      </a:r>
                      <a:r>
                        <a:rPr lang="en-US" sz="1100" dirty="0">
                          <a:solidFill>
                            <a:srgbClr val="000000"/>
                          </a:solidFill>
                        </a:rPr>
                        <a:t>≤ 35% RMS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05790">
                <a:tc>
                  <a:txBody>
                    <a:bodyPr/>
                    <a:lstStyle/>
                    <a:p>
                      <a:r>
                        <a:rPr lang="en-US" sz="1200" b="1" dirty="0">
                          <a:solidFill>
                            <a:srgbClr val="000000"/>
                          </a:solidFill>
                        </a:rPr>
                        <a:t>Hadronic Calorimeter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a:solidFill>
                            <a:srgbClr val="000000"/>
                          </a:solidFill>
                        </a:rPr>
                        <a:t>Preinstall, Bench tests</a:t>
                      </a:r>
                      <a:endParaRPr lang="en-US" sz="12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Each sector w/</a:t>
                      </a:r>
                      <a:r>
                        <a:rPr lang="en-US" sz="1100" baseline="0" dirty="0">
                          <a:solidFill>
                            <a:srgbClr val="000000"/>
                          </a:solidFill>
                        </a:rPr>
                        <a:t> an absolute energy precalibration of </a:t>
                      </a:r>
                      <a:r>
                        <a:rPr lang="en-US" sz="1100" dirty="0">
                          <a:solidFill>
                            <a:srgbClr val="000000"/>
                          </a:solidFill>
                        </a:rPr>
                        <a:t>≤ 20% RMS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05790">
                <a:tc>
                  <a:txBody>
                    <a:bodyPr/>
                    <a:lstStyle/>
                    <a:p>
                      <a:r>
                        <a:rPr lang="en-US" sz="1200" b="1" dirty="0">
                          <a:solidFill>
                            <a:srgbClr val="000000"/>
                          </a:solidFill>
                        </a:rPr>
                        <a:t>Min Bias Trigger Detector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Preinstall, Bench tests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 90% live channels based on laser.</a:t>
                      </a:r>
                      <a:r>
                        <a:rPr lang="en-US" sz="1100" baseline="0" dirty="0">
                          <a:solidFill>
                            <a:srgbClr val="000000"/>
                          </a:solidFill>
                        </a:rPr>
                        <a:t> 120 ps/channel timing resolution w/ bench test</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264" rtl="0" eaLnBrk="1" fontAlgn="auto" latinLnBrk="0" hangingPunct="1">
                        <a:lnSpc>
                          <a:spcPct val="100000"/>
                        </a:lnSpc>
                        <a:spcBef>
                          <a:spcPts val="0"/>
                        </a:spcBef>
                        <a:spcAft>
                          <a:spcPts val="0"/>
                        </a:spcAft>
                        <a:buClrTx/>
                        <a:buSzTx/>
                        <a:buFontTx/>
                        <a:buNone/>
                        <a:tabLst/>
                        <a:defRPr/>
                      </a:pPr>
                      <a:r>
                        <a:rPr lang="en-US" sz="1100" dirty="0">
                          <a:solidFill>
                            <a:srgbClr val="000000"/>
                          </a:solidFill>
                        </a:rPr>
                        <a:t>≥ 95% live channels based on laser.</a:t>
                      </a:r>
                      <a:r>
                        <a:rPr lang="en-US" sz="1100" baseline="0" dirty="0">
                          <a:solidFill>
                            <a:srgbClr val="000000"/>
                          </a:solidFill>
                        </a:rPr>
                        <a:t> 100 ps/channel timing resolution w/ bench test</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30200">
                <a:tc>
                  <a:txBody>
                    <a:bodyPr/>
                    <a:lstStyle/>
                    <a:p>
                      <a:r>
                        <a:rPr lang="en-US" sz="1200" b="1" dirty="0">
                          <a:solidFill>
                            <a:srgbClr val="000000"/>
                          </a:solidFill>
                        </a:rPr>
                        <a:t>DAQ/Trigger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Event rate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10</a:t>
                      </a:r>
                      <a:r>
                        <a:rPr lang="en-US" sz="1100" baseline="0" dirty="0">
                          <a:solidFill>
                            <a:srgbClr val="000000"/>
                          </a:solidFill>
                        </a:rPr>
                        <a:t> kHz w/ random </a:t>
                      </a:r>
                      <a:r>
                        <a:rPr lang="en-US" sz="1100" baseline="0" dirty="0" err="1">
                          <a:solidFill>
                            <a:srgbClr val="000000"/>
                          </a:solidFill>
                        </a:rPr>
                        <a:t>pulser</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15 kHz w/ random </a:t>
                      </a:r>
                      <a:r>
                        <a:rPr lang="en-US" sz="1100" dirty="0" err="1">
                          <a:solidFill>
                            <a:srgbClr val="000000"/>
                          </a:solidFill>
                        </a:rPr>
                        <a:t>pulser</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457200">
                <a:tc>
                  <a:txBody>
                    <a:bodyPr/>
                    <a:lstStyle/>
                    <a:p>
                      <a:r>
                        <a:rPr lang="en-US" sz="1200" b="1" dirty="0">
                          <a:solidFill>
                            <a:srgbClr val="000000"/>
                          </a:solidFill>
                        </a:rPr>
                        <a:t>DAQ/Trigger</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200" dirty="0">
                          <a:solidFill>
                            <a:srgbClr val="000000"/>
                          </a:solidFill>
                        </a:rPr>
                        <a:t>Data Logging rate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10 </a:t>
                      </a:r>
                      <a:r>
                        <a:rPr lang="en-US" sz="1100" dirty="0" err="1">
                          <a:solidFill>
                            <a:srgbClr val="000000"/>
                          </a:solidFill>
                        </a:rPr>
                        <a:t>Gbit</a:t>
                      </a:r>
                      <a:r>
                        <a:rPr lang="en-US" sz="1100" dirty="0">
                          <a:solidFill>
                            <a:srgbClr val="000000"/>
                          </a:solidFill>
                        </a:rPr>
                        <a:t>/s with </a:t>
                      </a:r>
                      <a:r>
                        <a:rPr lang="en-US" sz="1100" dirty="0" err="1">
                          <a:solidFill>
                            <a:srgbClr val="000000"/>
                          </a:solidFill>
                        </a:rPr>
                        <a:t>pulser</a:t>
                      </a:r>
                      <a:endParaRPr lang="en-US" sz="1100" dirty="0">
                        <a:solidFill>
                          <a:srgbClr val="00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1100" dirty="0">
                          <a:solidFill>
                            <a:srgbClr val="000000"/>
                          </a:solidFill>
                        </a:rPr>
                        <a:t>Same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819465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1.5 CALORIMETER ELECTRONICS</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40</a:t>
            </a:fld>
            <a:endParaRPr lang="en-US" altLang="en-US" dirty="0"/>
          </a:p>
        </p:txBody>
      </p:sp>
      <p:pic>
        <p:nvPicPr>
          <p:cNvPr id="7" name="Picture 6">
            <a:extLst>
              <a:ext uri="{FF2B5EF4-FFF2-40B4-BE49-F238E27FC236}">
                <a16:creationId xmlns:a16="http://schemas.microsoft.com/office/drawing/2014/main" id="{42FA1091-3222-B1BF-F247-4108AFE96A03}"/>
              </a:ext>
            </a:extLst>
          </p:cNvPr>
          <p:cNvPicPr>
            <a:picLocks noChangeAspect="1"/>
          </p:cNvPicPr>
          <p:nvPr/>
        </p:nvPicPr>
        <p:blipFill>
          <a:blip r:embed="rId2"/>
          <a:stretch>
            <a:fillRect/>
          </a:stretch>
        </p:blipFill>
        <p:spPr>
          <a:xfrm>
            <a:off x="857686" y="487258"/>
            <a:ext cx="7365141" cy="4466297"/>
          </a:xfrm>
          <a:prstGeom prst="rect">
            <a:avLst/>
          </a:prstGeom>
        </p:spPr>
      </p:pic>
    </p:spTree>
    <p:extLst>
      <p:ext uri="{BB962C8B-B14F-4D97-AF65-F5344CB8AC3E}">
        <p14:creationId xmlns:p14="http://schemas.microsoft.com/office/powerpoint/2010/main" val="3148239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E66F4-64EE-7BDA-9323-B29675971496}"/>
              </a:ext>
            </a:extLst>
          </p:cNvPr>
          <p:cNvSpPr>
            <a:spLocks noGrp="1"/>
          </p:cNvSpPr>
          <p:nvPr>
            <p:ph type="title"/>
          </p:nvPr>
        </p:nvSpPr>
        <p:spPr/>
        <p:txBody>
          <a:bodyPr/>
          <a:lstStyle/>
          <a:p>
            <a:r>
              <a:rPr lang="en-US" sz="2800" dirty="0"/>
              <a:t>WBS1.5 Executive Summary</a:t>
            </a:r>
          </a:p>
        </p:txBody>
      </p:sp>
      <p:sp>
        <p:nvSpPr>
          <p:cNvPr id="6" name="Content Placeholder 5">
            <a:extLst>
              <a:ext uri="{FF2B5EF4-FFF2-40B4-BE49-F238E27FC236}">
                <a16:creationId xmlns:a16="http://schemas.microsoft.com/office/drawing/2014/main" id="{FAFD9A05-F96C-47FE-1A31-8251AD9FAB36}"/>
              </a:ext>
            </a:extLst>
          </p:cNvPr>
          <p:cNvSpPr>
            <a:spLocks noGrp="1"/>
          </p:cNvSpPr>
          <p:nvPr>
            <p:ph idx="1"/>
          </p:nvPr>
        </p:nvSpPr>
        <p:spPr/>
        <p:txBody>
          <a:bodyPr/>
          <a:lstStyle/>
          <a:p>
            <a:r>
              <a:rPr lang="en-US" dirty="0"/>
              <a:t>No KPP’s specific to WBS 1.5</a:t>
            </a:r>
          </a:p>
          <a:p>
            <a:r>
              <a:rPr lang="en-US" dirty="0"/>
              <a:t>All deliverables for WBS 1.5 have been delivered</a:t>
            </a:r>
          </a:p>
          <a:p>
            <a:r>
              <a:rPr lang="en-US" dirty="0"/>
              <a:t>WBS 1.5 is complete</a:t>
            </a:r>
          </a:p>
        </p:txBody>
      </p:sp>
      <p:sp>
        <p:nvSpPr>
          <p:cNvPr id="4" name="Date Placeholder 3">
            <a:extLst>
              <a:ext uri="{FF2B5EF4-FFF2-40B4-BE49-F238E27FC236}">
                <a16:creationId xmlns:a16="http://schemas.microsoft.com/office/drawing/2014/main" id="{4CF69FE6-07E0-F533-3384-B7F351CFE6B9}"/>
              </a:ext>
            </a:extLst>
          </p:cNvPr>
          <p:cNvSpPr>
            <a:spLocks noGrp="1"/>
          </p:cNvSpPr>
          <p:nvPr>
            <p:ph type="dt" sz="half" idx="10"/>
          </p:nvPr>
        </p:nvSpPr>
        <p:spPr/>
        <p:txBody>
          <a:bodyPr/>
          <a:lstStyle/>
          <a:p>
            <a:pPr>
              <a:defRPr/>
            </a:pPr>
            <a:r>
              <a:rPr lang="en-US"/>
              <a:t>November 18, 2022</a:t>
            </a:r>
            <a:endParaRPr lang="en-US" dirty="0"/>
          </a:p>
        </p:txBody>
      </p:sp>
      <p:sp>
        <p:nvSpPr>
          <p:cNvPr id="3" name="Footer Placeholder 2">
            <a:extLst>
              <a:ext uri="{FF2B5EF4-FFF2-40B4-BE49-F238E27FC236}">
                <a16:creationId xmlns:a16="http://schemas.microsoft.com/office/drawing/2014/main" id="{1AAF68B9-10C3-15F6-DD48-A77D3EEF1EA9}"/>
              </a:ext>
            </a:extLst>
          </p:cNvPr>
          <p:cNvSpPr>
            <a:spLocks noGrp="1"/>
          </p:cNvSpPr>
          <p:nvPr>
            <p:ph type="ftr" sz="quarter" idx="11"/>
          </p:nvPr>
        </p:nvSpPr>
        <p:spPr/>
        <p:txBody>
          <a:bodyPr/>
          <a:lstStyle/>
          <a:p>
            <a:pPr>
              <a:defRPr/>
            </a:pPr>
            <a:r>
              <a:rPr lang="en-US"/>
              <a:t>sPHENIX PD-4 Review</a:t>
            </a:r>
            <a:endParaRPr lang="en-US" dirty="0"/>
          </a:p>
        </p:txBody>
      </p:sp>
      <p:sp>
        <p:nvSpPr>
          <p:cNvPr id="5" name="Slide Number Placeholder 4">
            <a:extLst>
              <a:ext uri="{FF2B5EF4-FFF2-40B4-BE49-F238E27FC236}">
                <a16:creationId xmlns:a16="http://schemas.microsoft.com/office/drawing/2014/main" id="{367F2D86-0C15-FDD3-5558-5D55B709DBBF}"/>
              </a:ext>
            </a:extLst>
          </p:cNvPr>
          <p:cNvSpPr>
            <a:spLocks noGrp="1"/>
          </p:cNvSpPr>
          <p:nvPr>
            <p:ph type="sldNum" sz="quarter" idx="12"/>
          </p:nvPr>
        </p:nvSpPr>
        <p:spPr/>
        <p:txBody>
          <a:bodyPr/>
          <a:lstStyle/>
          <a:p>
            <a:fld id="{4B932B3A-BA38-40C7-ADEE-2A1902CEB265}" type="slidenum">
              <a:rPr lang="en-US" altLang="en-US" smtClean="0"/>
              <a:pPr/>
              <a:t>41</a:t>
            </a:fld>
            <a:endParaRPr lang="en-US" altLang="en-US" dirty="0"/>
          </a:p>
        </p:txBody>
      </p:sp>
    </p:spTree>
    <p:extLst>
      <p:ext uri="{BB962C8B-B14F-4D97-AF65-F5344CB8AC3E}">
        <p14:creationId xmlns:p14="http://schemas.microsoft.com/office/powerpoint/2010/main" val="3169220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4A66-5E44-D999-84BD-C7D21E60B67F}"/>
              </a:ext>
            </a:extLst>
          </p:cNvPr>
          <p:cNvSpPr>
            <a:spLocks noGrp="1"/>
          </p:cNvSpPr>
          <p:nvPr>
            <p:ph type="title"/>
          </p:nvPr>
        </p:nvSpPr>
        <p:spPr/>
        <p:txBody>
          <a:bodyPr/>
          <a:lstStyle/>
          <a:p>
            <a:r>
              <a:rPr lang="en-US" sz="2800" dirty="0"/>
              <a:t>WBS 1.5 Details – EMCAL FEE</a:t>
            </a:r>
          </a:p>
        </p:txBody>
      </p:sp>
      <p:sp>
        <p:nvSpPr>
          <p:cNvPr id="3" name="Content Placeholder 2">
            <a:extLst>
              <a:ext uri="{FF2B5EF4-FFF2-40B4-BE49-F238E27FC236}">
                <a16:creationId xmlns:a16="http://schemas.microsoft.com/office/drawing/2014/main" id="{5E575F43-E95F-7A01-4969-54418185763C}"/>
              </a:ext>
            </a:extLst>
          </p:cNvPr>
          <p:cNvSpPr>
            <a:spLocks noGrp="1"/>
          </p:cNvSpPr>
          <p:nvPr>
            <p:ph idx="1"/>
          </p:nvPr>
        </p:nvSpPr>
        <p:spPr/>
        <p:txBody>
          <a:bodyPr/>
          <a:lstStyle/>
          <a:p>
            <a:r>
              <a:rPr lang="en-US" dirty="0"/>
              <a:t>MIE EMCal Deliverables (includes 10% for failures): </a:t>
            </a:r>
          </a:p>
          <a:p>
            <a:endParaRPr lang="en-US" dirty="0"/>
          </a:p>
          <a:p>
            <a:pPr lvl="1"/>
            <a:endParaRPr lang="en-US" dirty="0"/>
          </a:p>
        </p:txBody>
      </p:sp>
      <p:sp>
        <p:nvSpPr>
          <p:cNvPr id="4" name="Date Placeholder 3">
            <a:extLst>
              <a:ext uri="{FF2B5EF4-FFF2-40B4-BE49-F238E27FC236}">
                <a16:creationId xmlns:a16="http://schemas.microsoft.com/office/drawing/2014/main" id="{E55008A7-5DEA-D862-06BE-7CF85F149264}"/>
              </a:ext>
            </a:extLst>
          </p:cNvPr>
          <p:cNvSpPr>
            <a:spLocks noGrp="1"/>
          </p:cNvSpPr>
          <p:nvPr>
            <p:ph type="dt" sz="half" idx="10"/>
          </p:nvPr>
        </p:nvSpPr>
        <p:spPr/>
        <p:txBody>
          <a:bodyPr/>
          <a:lstStyle/>
          <a:p>
            <a:pPr>
              <a:defRPr/>
            </a:pPr>
            <a:r>
              <a:rPr lang="en-US"/>
              <a:t>November 18, 2022</a:t>
            </a:r>
            <a:endParaRPr lang="en-US" dirty="0"/>
          </a:p>
        </p:txBody>
      </p:sp>
      <p:graphicFrame>
        <p:nvGraphicFramePr>
          <p:cNvPr id="5" name="Table 5">
            <a:extLst>
              <a:ext uri="{FF2B5EF4-FFF2-40B4-BE49-F238E27FC236}">
                <a16:creationId xmlns:a16="http://schemas.microsoft.com/office/drawing/2014/main" id="{22F9B271-AF4E-7FDC-039B-0C33153185AE}"/>
              </a:ext>
            </a:extLst>
          </p:cNvPr>
          <p:cNvGraphicFramePr>
            <a:graphicFrameLocks noGrp="1"/>
          </p:cNvGraphicFramePr>
          <p:nvPr>
            <p:extLst>
              <p:ext uri="{D42A27DB-BD31-4B8C-83A1-F6EECF244321}">
                <p14:modId xmlns:p14="http://schemas.microsoft.com/office/powerpoint/2010/main" val="1735388045"/>
              </p:ext>
            </p:extLst>
          </p:nvPr>
        </p:nvGraphicFramePr>
        <p:xfrm>
          <a:off x="1447800" y="1677139"/>
          <a:ext cx="6172201" cy="3003804"/>
        </p:xfrm>
        <a:graphic>
          <a:graphicData uri="http://schemas.openxmlformats.org/drawingml/2006/table">
            <a:tbl>
              <a:tblPr firstRow="1" bandRow="1">
                <a:tableStyleId>{5C22544A-7EE6-4342-B048-85BDC9FD1C3A}</a:tableStyleId>
              </a:tblPr>
              <a:tblGrid>
                <a:gridCol w="2700338">
                  <a:extLst>
                    <a:ext uri="{9D8B030D-6E8A-4147-A177-3AD203B41FA5}">
                      <a16:colId xmlns:a16="http://schemas.microsoft.com/office/drawing/2014/main" val="1632748028"/>
                    </a:ext>
                  </a:extLst>
                </a:gridCol>
                <a:gridCol w="2113979">
                  <a:extLst>
                    <a:ext uri="{9D8B030D-6E8A-4147-A177-3AD203B41FA5}">
                      <a16:colId xmlns:a16="http://schemas.microsoft.com/office/drawing/2014/main" val="572977699"/>
                    </a:ext>
                  </a:extLst>
                </a:gridCol>
                <a:gridCol w="1357884">
                  <a:extLst>
                    <a:ext uri="{9D8B030D-6E8A-4147-A177-3AD203B41FA5}">
                      <a16:colId xmlns:a16="http://schemas.microsoft.com/office/drawing/2014/main" val="1671115519"/>
                    </a:ext>
                  </a:extLst>
                </a:gridCol>
              </a:tblGrid>
              <a:tr h="333756">
                <a:tc>
                  <a:txBody>
                    <a:bodyPr/>
                    <a:lstStyle/>
                    <a:p>
                      <a:pPr algn="ctr"/>
                      <a:r>
                        <a:rPr lang="en-US" sz="1600" dirty="0"/>
                        <a:t>Item</a:t>
                      </a:r>
                    </a:p>
                  </a:txBody>
                  <a:tcPr marL="82296" marR="82296" marT="41148" marB="41148"/>
                </a:tc>
                <a:tc>
                  <a:txBody>
                    <a:bodyPr/>
                    <a:lstStyle/>
                    <a:p>
                      <a:pPr algn="ctr"/>
                      <a:r>
                        <a:rPr lang="en-US" sz="1600" dirty="0"/>
                        <a:t>Quantity</a:t>
                      </a:r>
                    </a:p>
                  </a:txBody>
                  <a:tcPr marL="82296" marR="82296" marT="41148" marB="41148"/>
                </a:tc>
                <a:tc>
                  <a:txBody>
                    <a:bodyPr/>
                    <a:lstStyle/>
                    <a:p>
                      <a:pPr algn="ctr"/>
                      <a:r>
                        <a:rPr lang="en-US" sz="1600" dirty="0"/>
                        <a:t>Status</a:t>
                      </a:r>
                    </a:p>
                  </a:txBody>
                  <a:tcPr marL="82296" marR="82296" marT="41148" marB="41148"/>
                </a:tc>
                <a:extLst>
                  <a:ext uri="{0D108BD9-81ED-4DB2-BD59-A6C34878D82A}">
                    <a16:rowId xmlns:a16="http://schemas.microsoft.com/office/drawing/2014/main" val="1279436817"/>
                  </a:ext>
                </a:extLst>
              </a:tr>
              <a:tr h="333756">
                <a:tc>
                  <a:txBody>
                    <a:bodyPr/>
                    <a:lstStyle/>
                    <a:p>
                      <a:pPr algn="l"/>
                      <a:r>
                        <a:rPr lang="en-US" sz="1600" dirty="0" err="1"/>
                        <a:t>SiPMs</a:t>
                      </a:r>
                      <a:endParaRPr lang="en-US" sz="1600" dirty="0"/>
                    </a:p>
                  </a:txBody>
                  <a:tcPr marL="82296" marR="82296" marT="41148" marB="41148"/>
                </a:tc>
                <a:tc>
                  <a:txBody>
                    <a:bodyPr/>
                    <a:lstStyle/>
                    <a:p>
                      <a:pPr algn="ctr"/>
                      <a:r>
                        <a:rPr lang="en-US" sz="1600" dirty="0"/>
                        <a:t>72500</a:t>
                      </a:r>
                    </a:p>
                  </a:txBody>
                  <a:tcPr marL="82296" marR="82296" marT="41148" marB="41148"/>
                </a:tc>
                <a:tc>
                  <a:txBody>
                    <a:bodyPr/>
                    <a:lstStyle/>
                    <a:p>
                      <a:pPr algn="ctr"/>
                      <a:r>
                        <a:rPr lang="en-US" sz="1600" dirty="0">
                          <a:solidFill>
                            <a:srgbClr val="00B050"/>
                          </a:solidFill>
                        </a:rPr>
                        <a:t>Delivered</a:t>
                      </a:r>
                    </a:p>
                  </a:txBody>
                  <a:tcPr marL="82296" marR="82296" marT="41148" marB="41148"/>
                </a:tc>
                <a:extLst>
                  <a:ext uri="{0D108BD9-81ED-4DB2-BD59-A6C34878D82A}">
                    <a16:rowId xmlns:a16="http://schemas.microsoft.com/office/drawing/2014/main" val="3695945307"/>
                  </a:ext>
                </a:extLst>
              </a:tr>
              <a:tr h="333756">
                <a:tc>
                  <a:txBody>
                    <a:bodyPr/>
                    <a:lstStyle/>
                    <a:p>
                      <a:pPr algn="l"/>
                      <a:r>
                        <a:rPr lang="en-US" sz="1600" dirty="0"/>
                        <a:t>EMCal SiPM </a:t>
                      </a:r>
                      <a:r>
                        <a:rPr lang="en-US" sz="1600" dirty="0" err="1"/>
                        <a:t>DaughterBoards</a:t>
                      </a:r>
                      <a:endParaRPr lang="en-US" sz="1600" dirty="0"/>
                    </a:p>
                  </a:txBody>
                  <a:tcPr marL="82296" marR="82296" marT="41148" marB="41148"/>
                </a:tc>
                <a:tc>
                  <a:txBody>
                    <a:bodyPr/>
                    <a:lstStyle/>
                    <a:p>
                      <a:pPr algn="ctr"/>
                      <a:r>
                        <a:rPr lang="en-US" sz="1600" dirty="0"/>
                        <a:t>4120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3315337920"/>
                  </a:ext>
                </a:extLst>
              </a:tr>
              <a:tr h="333756">
                <a:tc>
                  <a:txBody>
                    <a:bodyPr/>
                    <a:lstStyle/>
                    <a:p>
                      <a:pPr algn="l"/>
                      <a:r>
                        <a:rPr lang="en-US" sz="1600" dirty="0"/>
                        <a:t>EMCal preamps</a:t>
                      </a:r>
                    </a:p>
                  </a:txBody>
                  <a:tcPr marL="82296" marR="82296" marT="41148" marB="41148"/>
                </a:tc>
                <a:tc>
                  <a:txBody>
                    <a:bodyPr/>
                    <a:lstStyle/>
                    <a:p>
                      <a:pPr algn="ctr"/>
                      <a:r>
                        <a:rPr lang="en-US" sz="1600" dirty="0"/>
                        <a:t>1030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1525748255"/>
                  </a:ext>
                </a:extLst>
              </a:tr>
              <a:tr h="333756">
                <a:tc>
                  <a:txBody>
                    <a:bodyPr/>
                    <a:lstStyle/>
                    <a:p>
                      <a:pPr algn="l"/>
                      <a:r>
                        <a:rPr lang="en-US" sz="1600" dirty="0"/>
                        <a:t>EMCal interfaces</a:t>
                      </a:r>
                    </a:p>
                  </a:txBody>
                  <a:tcPr marL="82296" marR="82296" marT="41148" marB="41148"/>
                </a:tc>
                <a:tc>
                  <a:txBody>
                    <a:bodyPr/>
                    <a:lstStyle/>
                    <a:p>
                      <a:pPr algn="ctr"/>
                      <a:r>
                        <a:rPr lang="en-US" sz="1600" dirty="0"/>
                        <a:t>285</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2688711707"/>
                  </a:ext>
                </a:extLst>
              </a:tr>
              <a:tr h="333756">
                <a:tc>
                  <a:txBody>
                    <a:bodyPr/>
                    <a:lstStyle/>
                    <a:p>
                      <a:pPr algn="l"/>
                      <a:r>
                        <a:rPr lang="en-US" sz="1600" dirty="0"/>
                        <a:t>EMCal cables</a:t>
                      </a:r>
                    </a:p>
                  </a:txBody>
                  <a:tcPr marL="82296" marR="82296" marT="41148" marB="41148"/>
                </a:tc>
                <a:tc>
                  <a:txBody>
                    <a:bodyPr/>
                    <a:lstStyle/>
                    <a:p>
                      <a:pPr algn="ctr"/>
                      <a:r>
                        <a:rPr lang="en-US" sz="1600" dirty="0"/>
                        <a:t>53 Sets</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563885763"/>
                  </a:ext>
                </a:extLst>
              </a:tr>
              <a:tr h="333756">
                <a:tc>
                  <a:txBody>
                    <a:bodyPr/>
                    <a:lstStyle/>
                    <a:p>
                      <a:pPr algn="l"/>
                      <a:r>
                        <a:rPr lang="en-US" sz="1600" dirty="0"/>
                        <a:t>EMCal controllers</a:t>
                      </a:r>
                    </a:p>
                  </a:txBody>
                  <a:tcPr marL="82296" marR="82296" marT="41148" marB="41148"/>
                </a:tc>
                <a:tc>
                  <a:txBody>
                    <a:bodyPr/>
                    <a:lstStyle/>
                    <a:p>
                      <a:pPr algn="ctr"/>
                      <a:r>
                        <a:rPr lang="en-US" sz="1600" dirty="0"/>
                        <a:t>45</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2637428175"/>
                  </a:ext>
                </a:extLst>
              </a:tr>
              <a:tr h="333756">
                <a:tc>
                  <a:txBody>
                    <a:bodyPr/>
                    <a:lstStyle/>
                    <a:p>
                      <a:pPr algn="l"/>
                      <a:r>
                        <a:rPr lang="en-US" sz="1600" dirty="0"/>
                        <a:t>EMCal power system</a:t>
                      </a:r>
                    </a:p>
                  </a:txBody>
                  <a:tcPr marL="82296" marR="82296" marT="41148" marB="41148"/>
                </a:tc>
                <a:tc>
                  <a:txBody>
                    <a:bodyPr/>
                    <a:lstStyle/>
                    <a:p>
                      <a:pPr algn="ctr"/>
                      <a:r>
                        <a:rPr lang="en-US" sz="1600" dirty="0"/>
                        <a:t>1</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3851640085"/>
                  </a:ext>
                </a:extLst>
              </a:tr>
              <a:tr h="333756">
                <a:tc>
                  <a:txBody>
                    <a:bodyPr/>
                    <a:lstStyle/>
                    <a:p>
                      <a:pPr algn="l"/>
                      <a:r>
                        <a:rPr lang="en-US" sz="1600" dirty="0"/>
                        <a:t>EMCal signal cables</a:t>
                      </a:r>
                    </a:p>
                  </a:txBody>
                  <a:tcPr marL="82296" marR="82296" marT="41148" marB="41148"/>
                </a:tc>
                <a:tc>
                  <a:txBody>
                    <a:bodyPr/>
                    <a:lstStyle/>
                    <a:p>
                      <a:pPr algn="ctr"/>
                      <a:r>
                        <a:rPr lang="en-US" sz="1600" dirty="0"/>
                        <a:t>955</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4037826926"/>
                  </a:ext>
                </a:extLst>
              </a:tr>
            </a:tbl>
          </a:graphicData>
        </a:graphic>
      </p:graphicFrame>
      <p:sp>
        <p:nvSpPr>
          <p:cNvPr id="6" name="Footer Placeholder 5">
            <a:extLst>
              <a:ext uri="{FF2B5EF4-FFF2-40B4-BE49-F238E27FC236}">
                <a16:creationId xmlns:a16="http://schemas.microsoft.com/office/drawing/2014/main" id="{A3D29902-88D8-9F61-CEB6-2B4638C1DDA0}"/>
              </a:ext>
            </a:extLst>
          </p:cNvPr>
          <p:cNvSpPr>
            <a:spLocks noGrp="1"/>
          </p:cNvSpPr>
          <p:nvPr>
            <p:ph type="ftr" sz="quarter" idx="11"/>
          </p:nvPr>
        </p:nvSpPr>
        <p:spPr/>
        <p:txBody>
          <a:bodyPr/>
          <a:lstStyle/>
          <a:p>
            <a:pPr>
              <a:defRPr/>
            </a:pPr>
            <a:r>
              <a:rPr lang="en-US"/>
              <a:t>sPHENIX PD-4 Review</a:t>
            </a:r>
            <a:endParaRPr lang="en-US" dirty="0"/>
          </a:p>
        </p:txBody>
      </p:sp>
      <p:sp>
        <p:nvSpPr>
          <p:cNvPr id="7" name="Slide Number Placeholder 6">
            <a:extLst>
              <a:ext uri="{FF2B5EF4-FFF2-40B4-BE49-F238E27FC236}">
                <a16:creationId xmlns:a16="http://schemas.microsoft.com/office/drawing/2014/main" id="{92B59E1F-62E4-FC41-A084-9665B5A9C8FE}"/>
              </a:ext>
            </a:extLst>
          </p:cNvPr>
          <p:cNvSpPr>
            <a:spLocks noGrp="1"/>
          </p:cNvSpPr>
          <p:nvPr>
            <p:ph type="sldNum" sz="quarter" idx="12"/>
          </p:nvPr>
        </p:nvSpPr>
        <p:spPr/>
        <p:txBody>
          <a:bodyPr/>
          <a:lstStyle/>
          <a:p>
            <a:fld id="{4B932B3A-BA38-40C7-ADEE-2A1902CEB265}" type="slidenum">
              <a:rPr lang="en-US" altLang="en-US" smtClean="0"/>
              <a:pPr/>
              <a:t>42</a:t>
            </a:fld>
            <a:endParaRPr lang="en-US" altLang="en-US" dirty="0"/>
          </a:p>
        </p:txBody>
      </p:sp>
    </p:spTree>
    <p:extLst>
      <p:ext uri="{BB962C8B-B14F-4D97-AF65-F5344CB8AC3E}">
        <p14:creationId xmlns:p14="http://schemas.microsoft.com/office/powerpoint/2010/main" val="31796627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4A66-5E44-D999-84BD-C7D21E60B67F}"/>
              </a:ext>
            </a:extLst>
          </p:cNvPr>
          <p:cNvSpPr>
            <a:spLocks noGrp="1"/>
          </p:cNvSpPr>
          <p:nvPr>
            <p:ph type="title"/>
          </p:nvPr>
        </p:nvSpPr>
        <p:spPr/>
        <p:txBody>
          <a:bodyPr/>
          <a:lstStyle/>
          <a:p>
            <a:r>
              <a:rPr lang="en-US" sz="2800" dirty="0"/>
              <a:t>WBS 1.5 Details – EMCAL FEE example items in use</a:t>
            </a:r>
          </a:p>
        </p:txBody>
      </p:sp>
      <p:sp>
        <p:nvSpPr>
          <p:cNvPr id="3" name="Content Placeholder 2">
            <a:extLst>
              <a:ext uri="{FF2B5EF4-FFF2-40B4-BE49-F238E27FC236}">
                <a16:creationId xmlns:a16="http://schemas.microsoft.com/office/drawing/2014/main" id="{5E575F43-E95F-7A01-4969-54418185763C}"/>
              </a:ext>
            </a:extLst>
          </p:cNvPr>
          <p:cNvSpPr>
            <a:spLocks noGrp="1"/>
          </p:cNvSpPr>
          <p:nvPr>
            <p:ph idx="1"/>
          </p:nvPr>
        </p:nvSpPr>
        <p:spPr/>
        <p:txBody>
          <a:bodyPr/>
          <a:lstStyle/>
          <a:p>
            <a:endParaRPr lang="en-US" dirty="0"/>
          </a:p>
          <a:p>
            <a:pPr lvl="1"/>
            <a:endParaRPr lang="en-US" dirty="0"/>
          </a:p>
        </p:txBody>
      </p:sp>
      <p:sp>
        <p:nvSpPr>
          <p:cNvPr id="4" name="Date Placeholder 3">
            <a:extLst>
              <a:ext uri="{FF2B5EF4-FFF2-40B4-BE49-F238E27FC236}">
                <a16:creationId xmlns:a16="http://schemas.microsoft.com/office/drawing/2014/main" id="{E55008A7-5DEA-D862-06BE-7CF85F149264}"/>
              </a:ext>
            </a:extLst>
          </p:cNvPr>
          <p:cNvSpPr>
            <a:spLocks noGrp="1"/>
          </p:cNvSpPr>
          <p:nvPr>
            <p:ph type="dt" sz="half" idx="10"/>
          </p:nvPr>
        </p:nvSpPr>
        <p:spPr/>
        <p:txBody>
          <a:bodyPr/>
          <a:lstStyle/>
          <a:p>
            <a:pPr>
              <a:defRPr/>
            </a:pPr>
            <a:r>
              <a:rPr lang="en-US"/>
              <a:t>November 18, 2022</a:t>
            </a:r>
            <a:endParaRPr lang="en-US" dirty="0"/>
          </a:p>
        </p:txBody>
      </p:sp>
      <p:sp>
        <p:nvSpPr>
          <p:cNvPr id="6" name="Footer Placeholder 5">
            <a:extLst>
              <a:ext uri="{FF2B5EF4-FFF2-40B4-BE49-F238E27FC236}">
                <a16:creationId xmlns:a16="http://schemas.microsoft.com/office/drawing/2014/main" id="{A3D29902-88D8-9F61-CEB6-2B4638C1DDA0}"/>
              </a:ext>
            </a:extLst>
          </p:cNvPr>
          <p:cNvSpPr>
            <a:spLocks noGrp="1"/>
          </p:cNvSpPr>
          <p:nvPr>
            <p:ph type="ftr" sz="quarter" idx="11"/>
          </p:nvPr>
        </p:nvSpPr>
        <p:spPr/>
        <p:txBody>
          <a:bodyPr/>
          <a:lstStyle/>
          <a:p>
            <a:pPr>
              <a:defRPr/>
            </a:pPr>
            <a:r>
              <a:rPr lang="en-US"/>
              <a:t>sPHENIX PD-4 Review</a:t>
            </a:r>
            <a:endParaRPr lang="en-US" dirty="0"/>
          </a:p>
        </p:txBody>
      </p:sp>
      <p:sp>
        <p:nvSpPr>
          <p:cNvPr id="7" name="Slide Number Placeholder 6">
            <a:extLst>
              <a:ext uri="{FF2B5EF4-FFF2-40B4-BE49-F238E27FC236}">
                <a16:creationId xmlns:a16="http://schemas.microsoft.com/office/drawing/2014/main" id="{92B59E1F-62E4-FC41-A084-9665B5A9C8FE}"/>
              </a:ext>
            </a:extLst>
          </p:cNvPr>
          <p:cNvSpPr>
            <a:spLocks noGrp="1"/>
          </p:cNvSpPr>
          <p:nvPr>
            <p:ph type="sldNum" sz="quarter" idx="12"/>
          </p:nvPr>
        </p:nvSpPr>
        <p:spPr/>
        <p:txBody>
          <a:bodyPr/>
          <a:lstStyle/>
          <a:p>
            <a:fld id="{4B932B3A-BA38-40C7-ADEE-2A1902CEB265}" type="slidenum">
              <a:rPr lang="en-US" altLang="en-US" smtClean="0"/>
              <a:pPr/>
              <a:t>43</a:t>
            </a:fld>
            <a:endParaRPr lang="en-US" altLang="en-US" dirty="0"/>
          </a:p>
        </p:txBody>
      </p:sp>
      <p:pic>
        <p:nvPicPr>
          <p:cNvPr id="8" name="Picture 7" descr="A picture containing text, indoor">
            <a:extLst>
              <a:ext uri="{FF2B5EF4-FFF2-40B4-BE49-F238E27FC236}">
                <a16:creationId xmlns:a16="http://schemas.microsoft.com/office/drawing/2014/main" id="{AF04C7D3-2F9E-BEB1-A998-D31492C2DB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795213"/>
            <a:ext cx="2337262" cy="2981714"/>
          </a:xfrm>
          <a:prstGeom prst="rect">
            <a:avLst/>
          </a:prstGeom>
        </p:spPr>
      </p:pic>
      <p:pic>
        <p:nvPicPr>
          <p:cNvPr id="10" name="Picture 9">
            <a:extLst>
              <a:ext uri="{FF2B5EF4-FFF2-40B4-BE49-F238E27FC236}">
                <a16:creationId xmlns:a16="http://schemas.microsoft.com/office/drawing/2014/main" id="{88CC0966-194B-A83E-A9FB-560DD9FFB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388" y="742950"/>
            <a:ext cx="2984269" cy="2238895"/>
          </a:xfrm>
          <a:prstGeom prst="rect">
            <a:avLst/>
          </a:prstGeom>
        </p:spPr>
      </p:pic>
      <p:pic>
        <p:nvPicPr>
          <p:cNvPr id="12" name="Picture 11">
            <a:extLst>
              <a:ext uri="{FF2B5EF4-FFF2-40B4-BE49-F238E27FC236}">
                <a16:creationId xmlns:a16="http://schemas.microsoft.com/office/drawing/2014/main" id="{7ED9535F-EC96-1C6B-2590-75D65BB615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418" y="694459"/>
            <a:ext cx="2175164" cy="3754582"/>
          </a:xfrm>
          <a:prstGeom prst="rect">
            <a:avLst/>
          </a:prstGeom>
        </p:spPr>
      </p:pic>
    </p:spTree>
    <p:extLst>
      <p:ext uri="{BB962C8B-B14F-4D97-AF65-F5344CB8AC3E}">
        <p14:creationId xmlns:p14="http://schemas.microsoft.com/office/powerpoint/2010/main" val="3158428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4A66-5E44-D999-84BD-C7D21E60B67F}"/>
              </a:ext>
            </a:extLst>
          </p:cNvPr>
          <p:cNvSpPr>
            <a:spLocks noGrp="1"/>
          </p:cNvSpPr>
          <p:nvPr>
            <p:ph type="title"/>
          </p:nvPr>
        </p:nvSpPr>
        <p:spPr/>
        <p:txBody>
          <a:bodyPr/>
          <a:lstStyle/>
          <a:p>
            <a:r>
              <a:rPr lang="en-US" sz="2800" dirty="0"/>
              <a:t>WBS 1.5 Details – HCAL FEE</a:t>
            </a:r>
          </a:p>
        </p:txBody>
      </p:sp>
      <p:sp>
        <p:nvSpPr>
          <p:cNvPr id="3" name="Content Placeholder 2">
            <a:extLst>
              <a:ext uri="{FF2B5EF4-FFF2-40B4-BE49-F238E27FC236}">
                <a16:creationId xmlns:a16="http://schemas.microsoft.com/office/drawing/2014/main" id="{5E575F43-E95F-7A01-4969-54418185763C}"/>
              </a:ext>
            </a:extLst>
          </p:cNvPr>
          <p:cNvSpPr>
            <a:spLocks noGrp="1"/>
          </p:cNvSpPr>
          <p:nvPr>
            <p:ph idx="1"/>
          </p:nvPr>
        </p:nvSpPr>
        <p:spPr/>
        <p:txBody>
          <a:bodyPr/>
          <a:lstStyle/>
          <a:p>
            <a:r>
              <a:rPr lang="en-US" dirty="0"/>
              <a:t>MIE oHCal Deliverables (includes 10% for failures): </a:t>
            </a:r>
          </a:p>
          <a:p>
            <a:endParaRPr lang="en-US" dirty="0"/>
          </a:p>
          <a:p>
            <a:pPr lvl="1"/>
            <a:endParaRPr lang="en-US" dirty="0"/>
          </a:p>
        </p:txBody>
      </p:sp>
      <p:sp>
        <p:nvSpPr>
          <p:cNvPr id="4" name="Date Placeholder 3">
            <a:extLst>
              <a:ext uri="{FF2B5EF4-FFF2-40B4-BE49-F238E27FC236}">
                <a16:creationId xmlns:a16="http://schemas.microsoft.com/office/drawing/2014/main" id="{E55008A7-5DEA-D862-06BE-7CF85F149264}"/>
              </a:ext>
            </a:extLst>
          </p:cNvPr>
          <p:cNvSpPr>
            <a:spLocks noGrp="1"/>
          </p:cNvSpPr>
          <p:nvPr>
            <p:ph type="dt" sz="half" idx="10"/>
          </p:nvPr>
        </p:nvSpPr>
        <p:spPr/>
        <p:txBody>
          <a:bodyPr/>
          <a:lstStyle/>
          <a:p>
            <a:pPr>
              <a:defRPr/>
            </a:pPr>
            <a:r>
              <a:rPr lang="en-US"/>
              <a:t>November 18, 2022</a:t>
            </a:r>
            <a:endParaRPr lang="en-US" dirty="0"/>
          </a:p>
        </p:txBody>
      </p:sp>
      <p:graphicFrame>
        <p:nvGraphicFramePr>
          <p:cNvPr id="5" name="Table 5">
            <a:extLst>
              <a:ext uri="{FF2B5EF4-FFF2-40B4-BE49-F238E27FC236}">
                <a16:creationId xmlns:a16="http://schemas.microsoft.com/office/drawing/2014/main" id="{22F9B271-AF4E-7FDC-039B-0C33153185AE}"/>
              </a:ext>
            </a:extLst>
          </p:cNvPr>
          <p:cNvGraphicFramePr>
            <a:graphicFrameLocks noGrp="1"/>
          </p:cNvGraphicFramePr>
          <p:nvPr>
            <p:extLst>
              <p:ext uri="{D42A27DB-BD31-4B8C-83A1-F6EECF244321}">
                <p14:modId xmlns:p14="http://schemas.microsoft.com/office/powerpoint/2010/main" val="1726125072"/>
              </p:ext>
            </p:extLst>
          </p:nvPr>
        </p:nvGraphicFramePr>
        <p:xfrm>
          <a:off x="1760220" y="1552194"/>
          <a:ext cx="5623560" cy="3351276"/>
        </p:xfrm>
        <a:graphic>
          <a:graphicData uri="http://schemas.openxmlformats.org/drawingml/2006/table">
            <a:tbl>
              <a:tblPr firstRow="1" bandRow="1">
                <a:tableStyleId>{5C22544A-7EE6-4342-B048-85BDC9FD1C3A}</a:tableStyleId>
              </a:tblPr>
              <a:tblGrid>
                <a:gridCol w="3115756">
                  <a:extLst>
                    <a:ext uri="{9D8B030D-6E8A-4147-A177-3AD203B41FA5}">
                      <a16:colId xmlns:a16="http://schemas.microsoft.com/office/drawing/2014/main" val="1632748028"/>
                    </a:ext>
                  </a:extLst>
                </a:gridCol>
                <a:gridCol w="1270621">
                  <a:extLst>
                    <a:ext uri="{9D8B030D-6E8A-4147-A177-3AD203B41FA5}">
                      <a16:colId xmlns:a16="http://schemas.microsoft.com/office/drawing/2014/main" val="572977699"/>
                    </a:ext>
                  </a:extLst>
                </a:gridCol>
                <a:gridCol w="1237183">
                  <a:extLst>
                    <a:ext uri="{9D8B030D-6E8A-4147-A177-3AD203B41FA5}">
                      <a16:colId xmlns:a16="http://schemas.microsoft.com/office/drawing/2014/main" val="1671115519"/>
                    </a:ext>
                  </a:extLst>
                </a:gridCol>
              </a:tblGrid>
              <a:tr h="347472">
                <a:tc>
                  <a:txBody>
                    <a:bodyPr/>
                    <a:lstStyle/>
                    <a:p>
                      <a:pPr algn="ctr"/>
                      <a:r>
                        <a:rPr lang="en-US" sz="1600" dirty="0"/>
                        <a:t>Item</a:t>
                      </a:r>
                    </a:p>
                  </a:txBody>
                  <a:tcPr marL="82296" marR="82296" marT="41148" marB="41148"/>
                </a:tc>
                <a:tc>
                  <a:txBody>
                    <a:bodyPr/>
                    <a:lstStyle/>
                    <a:p>
                      <a:pPr algn="ctr"/>
                      <a:r>
                        <a:rPr lang="en-US" sz="1600" dirty="0"/>
                        <a:t>Quantity</a:t>
                      </a:r>
                    </a:p>
                  </a:txBody>
                  <a:tcPr marL="82296" marR="82296" marT="41148" marB="41148"/>
                </a:tc>
                <a:tc>
                  <a:txBody>
                    <a:bodyPr/>
                    <a:lstStyle/>
                    <a:p>
                      <a:pPr algn="ctr"/>
                      <a:r>
                        <a:rPr lang="en-US" sz="1600" dirty="0"/>
                        <a:t>Status</a:t>
                      </a:r>
                    </a:p>
                  </a:txBody>
                  <a:tcPr marL="82296" marR="82296" marT="41148" marB="41148"/>
                </a:tc>
                <a:extLst>
                  <a:ext uri="{0D108BD9-81ED-4DB2-BD59-A6C34878D82A}">
                    <a16:rowId xmlns:a16="http://schemas.microsoft.com/office/drawing/2014/main" val="1279436817"/>
                  </a:ext>
                </a:extLst>
              </a:tr>
              <a:tr h="333756">
                <a:tc>
                  <a:txBody>
                    <a:bodyPr/>
                    <a:lstStyle/>
                    <a:p>
                      <a:pPr algn="l"/>
                      <a:r>
                        <a:rPr lang="en-US" sz="1600" dirty="0" err="1"/>
                        <a:t>SiPMs</a:t>
                      </a:r>
                      <a:endParaRPr lang="en-US" sz="1600" dirty="0"/>
                    </a:p>
                  </a:txBody>
                  <a:tcPr marL="82296" marR="82296" marT="41148" marB="41148"/>
                </a:tc>
                <a:tc>
                  <a:txBody>
                    <a:bodyPr/>
                    <a:lstStyle/>
                    <a:p>
                      <a:pPr algn="ctr"/>
                      <a:r>
                        <a:rPr lang="en-US" sz="1600" dirty="0"/>
                        <a:t>6800</a:t>
                      </a:r>
                    </a:p>
                  </a:txBody>
                  <a:tcPr marL="82296" marR="82296" marT="41148" marB="41148"/>
                </a:tc>
                <a:tc>
                  <a:txBody>
                    <a:bodyPr/>
                    <a:lstStyle/>
                    <a:p>
                      <a:pPr algn="ctr"/>
                      <a:r>
                        <a:rPr lang="en-US" sz="1600" dirty="0">
                          <a:solidFill>
                            <a:srgbClr val="00B050"/>
                          </a:solidFill>
                        </a:rPr>
                        <a:t>Delivered</a:t>
                      </a:r>
                    </a:p>
                  </a:txBody>
                  <a:tcPr marL="82296" marR="82296" marT="41148" marB="41148"/>
                </a:tc>
                <a:extLst>
                  <a:ext uri="{0D108BD9-81ED-4DB2-BD59-A6C34878D82A}">
                    <a16:rowId xmlns:a16="http://schemas.microsoft.com/office/drawing/2014/main" val="3695945307"/>
                  </a:ext>
                </a:extLst>
              </a:tr>
              <a:tr h="333756">
                <a:tc>
                  <a:txBody>
                    <a:bodyPr/>
                    <a:lstStyle/>
                    <a:p>
                      <a:pPr algn="l"/>
                      <a:r>
                        <a:rPr lang="en-US" sz="1600" dirty="0"/>
                        <a:t>oHCal SiPM </a:t>
                      </a:r>
                      <a:r>
                        <a:rPr lang="en-US" sz="1600" dirty="0" err="1"/>
                        <a:t>DaughterBoards</a:t>
                      </a:r>
                      <a:endParaRPr lang="en-US" sz="1600" dirty="0"/>
                    </a:p>
                  </a:txBody>
                  <a:tcPr marL="82296" marR="82296" marT="41148" marB="41148"/>
                </a:tc>
                <a:tc>
                  <a:txBody>
                    <a:bodyPr/>
                    <a:lstStyle/>
                    <a:p>
                      <a:pPr algn="ctr"/>
                      <a:r>
                        <a:rPr lang="en-US" sz="1600" dirty="0"/>
                        <a:t>6800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3315337920"/>
                  </a:ext>
                </a:extLst>
              </a:tr>
              <a:tr h="333756">
                <a:tc>
                  <a:txBody>
                    <a:bodyPr/>
                    <a:lstStyle/>
                    <a:p>
                      <a:pPr algn="l"/>
                      <a:r>
                        <a:rPr lang="en-US" sz="1600" dirty="0"/>
                        <a:t>oHCal preamps</a:t>
                      </a:r>
                    </a:p>
                  </a:txBody>
                  <a:tcPr marL="82296" marR="82296" marT="41148" marB="41148"/>
                </a:tc>
                <a:tc>
                  <a:txBody>
                    <a:bodyPr/>
                    <a:lstStyle/>
                    <a:p>
                      <a:pPr algn="ctr"/>
                      <a:r>
                        <a:rPr lang="en-US" sz="1600" dirty="0"/>
                        <a:t>1400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1525748255"/>
                  </a:ext>
                </a:extLst>
              </a:tr>
              <a:tr h="333756">
                <a:tc>
                  <a:txBody>
                    <a:bodyPr/>
                    <a:lstStyle/>
                    <a:p>
                      <a:pPr algn="l"/>
                      <a:r>
                        <a:rPr lang="en-US" sz="1600" dirty="0"/>
                        <a:t>oHCal interfaces</a:t>
                      </a:r>
                    </a:p>
                  </a:txBody>
                  <a:tcPr marL="82296" marR="82296" marT="41148" marB="41148"/>
                </a:tc>
                <a:tc>
                  <a:txBody>
                    <a:bodyPr/>
                    <a:lstStyle/>
                    <a:p>
                      <a:pPr algn="ctr"/>
                      <a:r>
                        <a:rPr lang="en-US" sz="1600" dirty="0"/>
                        <a:t>60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2688711707"/>
                  </a:ext>
                </a:extLst>
              </a:tr>
              <a:tr h="333756">
                <a:tc>
                  <a:txBody>
                    <a:bodyPr/>
                    <a:lstStyle/>
                    <a:p>
                      <a:pPr algn="l"/>
                      <a:r>
                        <a:rPr lang="en-US" sz="1600" dirty="0"/>
                        <a:t>LED Boards and Backplanes</a:t>
                      </a:r>
                    </a:p>
                  </a:txBody>
                  <a:tcPr marL="82296" marR="82296" marT="41148" marB="41148"/>
                </a:tc>
                <a:tc>
                  <a:txBody>
                    <a:bodyPr/>
                    <a:lstStyle/>
                    <a:p>
                      <a:pPr algn="ctr"/>
                      <a:r>
                        <a:rPr lang="en-US" sz="1600" dirty="0"/>
                        <a:t>60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Delivered</a:t>
                      </a:r>
                    </a:p>
                  </a:txBody>
                  <a:tcPr marL="82296" marR="82296" marT="41148" marB="41148"/>
                </a:tc>
                <a:extLst>
                  <a:ext uri="{0D108BD9-81ED-4DB2-BD59-A6C34878D82A}">
                    <a16:rowId xmlns:a16="http://schemas.microsoft.com/office/drawing/2014/main" val="4072033366"/>
                  </a:ext>
                </a:extLst>
              </a:tr>
              <a:tr h="333756">
                <a:tc>
                  <a:txBody>
                    <a:bodyPr/>
                    <a:lstStyle/>
                    <a:p>
                      <a:pPr algn="l"/>
                      <a:r>
                        <a:rPr lang="en-US" sz="1600" dirty="0"/>
                        <a:t>oHCal cables</a:t>
                      </a:r>
                    </a:p>
                  </a:txBody>
                  <a:tcPr marL="82296" marR="82296" marT="41148" marB="41148"/>
                </a:tc>
                <a:tc>
                  <a:txBody>
                    <a:bodyPr/>
                    <a:lstStyle/>
                    <a:p>
                      <a:pPr algn="ctr"/>
                      <a:r>
                        <a:rPr lang="en-US" sz="1600" dirty="0"/>
                        <a:t>27 Sets</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563885763"/>
                  </a:ext>
                </a:extLst>
              </a:tr>
              <a:tr h="333756">
                <a:tc>
                  <a:txBody>
                    <a:bodyPr/>
                    <a:lstStyle/>
                    <a:p>
                      <a:pPr algn="l"/>
                      <a:r>
                        <a:rPr lang="en-US" sz="1600" dirty="0"/>
                        <a:t>oHCal controllers</a:t>
                      </a:r>
                    </a:p>
                  </a:txBody>
                  <a:tcPr marL="82296" marR="82296" marT="41148" marB="41148"/>
                </a:tc>
                <a:tc>
                  <a:txBody>
                    <a:bodyPr/>
                    <a:lstStyle/>
                    <a:p>
                      <a:pPr algn="ctr"/>
                      <a:r>
                        <a:rPr lang="en-US" sz="1600" dirty="0"/>
                        <a:t>10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2637428175"/>
                  </a:ext>
                </a:extLst>
              </a:tr>
              <a:tr h="333756">
                <a:tc>
                  <a:txBody>
                    <a:bodyPr/>
                    <a:lstStyle/>
                    <a:p>
                      <a:pPr algn="l"/>
                      <a:r>
                        <a:rPr lang="en-US" sz="1600" dirty="0"/>
                        <a:t>oHCal power system</a:t>
                      </a:r>
                    </a:p>
                  </a:txBody>
                  <a:tcPr marL="82296" marR="82296" marT="41148" marB="41148"/>
                </a:tc>
                <a:tc>
                  <a:txBody>
                    <a:bodyPr/>
                    <a:lstStyle/>
                    <a:p>
                      <a:pPr algn="ctr"/>
                      <a:r>
                        <a:rPr lang="en-US" sz="1600" dirty="0"/>
                        <a:t>1</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3851640085"/>
                  </a:ext>
                </a:extLst>
              </a:tr>
              <a:tr h="333756">
                <a:tc>
                  <a:txBody>
                    <a:bodyPr/>
                    <a:lstStyle/>
                    <a:p>
                      <a:pPr algn="l"/>
                      <a:r>
                        <a:rPr lang="en-US" sz="1600" dirty="0"/>
                        <a:t>oHCal signal cables</a:t>
                      </a:r>
                    </a:p>
                  </a:txBody>
                  <a:tcPr marL="82296" marR="82296" marT="41148" marB="41148"/>
                </a:tc>
                <a:tc>
                  <a:txBody>
                    <a:bodyPr/>
                    <a:lstStyle/>
                    <a:p>
                      <a:pPr algn="ctr"/>
                      <a:r>
                        <a:rPr lang="en-US" sz="1600" dirty="0"/>
                        <a:t>85</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4037826926"/>
                  </a:ext>
                </a:extLst>
              </a:tr>
            </a:tbl>
          </a:graphicData>
        </a:graphic>
      </p:graphicFrame>
      <p:sp>
        <p:nvSpPr>
          <p:cNvPr id="6" name="Footer Placeholder 5">
            <a:extLst>
              <a:ext uri="{FF2B5EF4-FFF2-40B4-BE49-F238E27FC236}">
                <a16:creationId xmlns:a16="http://schemas.microsoft.com/office/drawing/2014/main" id="{1FD66E05-DB39-0FD1-A740-B60F81A8CD54}"/>
              </a:ext>
            </a:extLst>
          </p:cNvPr>
          <p:cNvSpPr>
            <a:spLocks noGrp="1"/>
          </p:cNvSpPr>
          <p:nvPr>
            <p:ph type="ftr" sz="quarter" idx="11"/>
          </p:nvPr>
        </p:nvSpPr>
        <p:spPr/>
        <p:txBody>
          <a:bodyPr/>
          <a:lstStyle/>
          <a:p>
            <a:pPr>
              <a:defRPr/>
            </a:pPr>
            <a:r>
              <a:rPr lang="en-US"/>
              <a:t>sPHENIX PD-4 Review</a:t>
            </a:r>
            <a:endParaRPr lang="en-US" dirty="0"/>
          </a:p>
        </p:txBody>
      </p:sp>
      <p:sp>
        <p:nvSpPr>
          <p:cNvPr id="7" name="Slide Number Placeholder 6">
            <a:extLst>
              <a:ext uri="{FF2B5EF4-FFF2-40B4-BE49-F238E27FC236}">
                <a16:creationId xmlns:a16="http://schemas.microsoft.com/office/drawing/2014/main" id="{7776A842-0C59-C6B0-1FDC-D977B035A597}"/>
              </a:ext>
            </a:extLst>
          </p:cNvPr>
          <p:cNvSpPr>
            <a:spLocks noGrp="1"/>
          </p:cNvSpPr>
          <p:nvPr>
            <p:ph type="sldNum" sz="quarter" idx="12"/>
          </p:nvPr>
        </p:nvSpPr>
        <p:spPr/>
        <p:txBody>
          <a:bodyPr/>
          <a:lstStyle/>
          <a:p>
            <a:fld id="{4B932B3A-BA38-40C7-ADEE-2A1902CEB265}" type="slidenum">
              <a:rPr lang="en-US" altLang="en-US" smtClean="0"/>
              <a:pPr/>
              <a:t>44</a:t>
            </a:fld>
            <a:endParaRPr lang="en-US" altLang="en-US" dirty="0"/>
          </a:p>
        </p:txBody>
      </p:sp>
    </p:spTree>
    <p:extLst>
      <p:ext uri="{BB962C8B-B14F-4D97-AF65-F5344CB8AC3E}">
        <p14:creationId xmlns:p14="http://schemas.microsoft.com/office/powerpoint/2010/main" val="1994715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54A66-5E44-D999-84BD-C7D21E60B67F}"/>
              </a:ext>
            </a:extLst>
          </p:cNvPr>
          <p:cNvSpPr>
            <a:spLocks noGrp="1"/>
          </p:cNvSpPr>
          <p:nvPr>
            <p:ph type="title"/>
          </p:nvPr>
        </p:nvSpPr>
        <p:spPr/>
        <p:txBody>
          <a:bodyPr/>
          <a:lstStyle/>
          <a:p>
            <a:r>
              <a:rPr lang="en-US" sz="2800" dirty="0"/>
              <a:t>WBS 1.5 Details – Digitizer System</a:t>
            </a:r>
          </a:p>
        </p:txBody>
      </p:sp>
      <p:sp>
        <p:nvSpPr>
          <p:cNvPr id="3" name="Content Placeholder 2">
            <a:extLst>
              <a:ext uri="{FF2B5EF4-FFF2-40B4-BE49-F238E27FC236}">
                <a16:creationId xmlns:a16="http://schemas.microsoft.com/office/drawing/2014/main" id="{5E575F43-E95F-7A01-4969-54418185763C}"/>
              </a:ext>
            </a:extLst>
          </p:cNvPr>
          <p:cNvSpPr>
            <a:spLocks noGrp="1"/>
          </p:cNvSpPr>
          <p:nvPr>
            <p:ph idx="1"/>
          </p:nvPr>
        </p:nvSpPr>
        <p:spPr/>
        <p:txBody>
          <a:bodyPr/>
          <a:lstStyle/>
          <a:p>
            <a:r>
              <a:rPr lang="en-US" dirty="0"/>
              <a:t>MIE </a:t>
            </a:r>
            <a:r>
              <a:rPr lang="en-US" dirty="0" err="1"/>
              <a:t>Digitzer</a:t>
            </a:r>
            <a:r>
              <a:rPr lang="en-US" dirty="0"/>
              <a:t> Deliverables: </a:t>
            </a:r>
          </a:p>
          <a:p>
            <a:endParaRPr lang="en-US" dirty="0"/>
          </a:p>
          <a:p>
            <a:pPr lvl="1"/>
            <a:endParaRPr lang="en-US" dirty="0"/>
          </a:p>
        </p:txBody>
      </p:sp>
      <p:sp>
        <p:nvSpPr>
          <p:cNvPr id="4" name="Date Placeholder 3">
            <a:extLst>
              <a:ext uri="{FF2B5EF4-FFF2-40B4-BE49-F238E27FC236}">
                <a16:creationId xmlns:a16="http://schemas.microsoft.com/office/drawing/2014/main" id="{E55008A7-5DEA-D862-06BE-7CF85F149264}"/>
              </a:ext>
            </a:extLst>
          </p:cNvPr>
          <p:cNvSpPr>
            <a:spLocks noGrp="1"/>
          </p:cNvSpPr>
          <p:nvPr>
            <p:ph type="dt" sz="half" idx="10"/>
          </p:nvPr>
        </p:nvSpPr>
        <p:spPr/>
        <p:txBody>
          <a:bodyPr/>
          <a:lstStyle/>
          <a:p>
            <a:pPr>
              <a:defRPr/>
            </a:pPr>
            <a:r>
              <a:rPr lang="en-US"/>
              <a:t>November 18, 2022</a:t>
            </a:r>
            <a:endParaRPr lang="en-US" dirty="0"/>
          </a:p>
        </p:txBody>
      </p:sp>
      <p:graphicFrame>
        <p:nvGraphicFramePr>
          <p:cNvPr id="5" name="Table 5">
            <a:extLst>
              <a:ext uri="{FF2B5EF4-FFF2-40B4-BE49-F238E27FC236}">
                <a16:creationId xmlns:a16="http://schemas.microsoft.com/office/drawing/2014/main" id="{22F9B271-AF4E-7FDC-039B-0C33153185AE}"/>
              </a:ext>
            </a:extLst>
          </p:cNvPr>
          <p:cNvGraphicFramePr>
            <a:graphicFrameLocks noGrp="1"/>
          </p:cNvGraphicFramePr>
          <p:nvPr/>
        </p:nvGraphicFramePr>
        <p:xfrm>
          <a:off x="2070628" y="1748790"/>
          <a:ext cx="5002744" cy="2670048"/>
        </p:xfrm>
        <a:graphic>
          <a:graphicData uri="http://schemas.openxmlformats.org/drawingml/2006/table">
            <a:tbl>
              <a:tblPr firstRow="1" bandRow="1">
                <a:tableStyleId>{5C22544A-7EE6-4342-B048-85BDC9FD1C3A}</a:tableStyleId>
              </a:tblPr>
              <a:tblGrid>
                <a:gridCol w="2494940">
                  <a:extLst>
                    <a:ext uri="{9D8B030D-6E8A-4147-A177-3AD203B41FA5}">
                      <a16:colId xmlns:a16="http://schemas.microsoft.com/office/drawing/2014/main" val="1632748028"/>
                    </a:ext>
                  </a:extLst>
                </a:gridCol>
                <a:gridCol w="1270621">
                  <a:extLst>
                    <a:ext uri="{9D8B030D-6E8A-4147-A177-3AD203B41FA5}">
                      <a16:colId xmlns:a16="http://schemas.microsoft.com/office/drawing/2014/main" val="572977699"/>
                    </a:ext>
                  </a:extLst>
                </a:gridCol>
                <a:gridCol w="1237183">
                  <a:extLst>
                    <a:ext uri="{9D8B030D-6E8A-4147-A177-3AD203B41FA5}">
                      <a16:colId xmlns:a16="http://schemas.microsoft.com/office/drawing/2014/main" val="1671115519"/>
                    </a:ext>
                  </a:extLst>
                </a:gridCol>
              </a:tblGrid>
              <a:tr h="333756">
                <a:tc>
                  <a:txBody>
                    <a:bodyPr/>
                    <a:lstStyle/>
                    <a:p>
                      <a:pPr algn="ctr"/>
                      <a:r>
                        <a:rPr lang="en-US" sz="1600" dirty="0"/>
                        <a:t>Item</a:t>
                      </a:r>
                    </a:p>
                  </a:txBody>
                  <a:tcPr marL="82296" marR="82296" marT="41148" marB="41148"/>
                </a:tc>
                <a:tc>
                  <a:txBody>
                    <a:bodyPr/>
                    <a:lstStyle/>
                    <a:p>
                      <a:pPr algn="ctr"/>
                      <a:r>
                        <a:rPr lang="en-US" sz="1600" dirty="0"/>
                        <a:t>Quantity</a:t>
                      </a:r>
                    </a:p>
                  </a:txBody>
                  <a:tcPr marL="82296" marR="82296" marT="41148" marB="41148"/>
                </a:tc>
                <a:tc>
                  <a:txBody>
                    <a:bodyPr/>
                    <a:lstStyle/>
                    <a:p>
                      <a:pPr algn="ctr"/>
                      <a:r>
                        <a:rPr lang="en-US" sz="1600" dirty="0"/>
                        <a:t>Status</a:t>
                      </a:r>
                    </a:p>
                  </a:txBody>
                  <a:tcPr marL="82296" marR="82296" marT="41148" marB="41148"/>
                </a:tc>
                <a:extLst>
                  <a:ext uri="{0D108BD9-81ED-4DB2-BD59-A6C34878D82A}">
                    <a16:rowId xmlns:a16="http://schemas.microsoft.com/office/drawing/2014/main" val="1279436817"/>
                  </a:ext>
                </a:extLst>
              </a:tr>
              <a:tr h="333756">
                <a:tc>
                  <a:txBody>
                    <a:bodyPr/>
                    <a:lstStyle/>
                    <a:p>
                      <a:pPr algn="l"/>
                      <a:r>
                        <a:rPr lang="en-US" sz="1600" dirty="0" err="1"/>
                        <a:t>Digitzer</a:t>
                      </a:r>
                      <a:r>
                        <a:rPr lang="en-US" sz="1600" dirty="0"/>
                        <a:t> Boards</a:t>
                      </a:r>
                    </a:p>
                  </a:txBody>
                  <a:tcPr marL="82296" marR="82296" marT="41148" marB="41148"/>
                </a:tc>
                <a:tc>
                  <a:txBody>
                    <a:bodyPr/>
                    <a:lstStyle/>
                    <a:p>
                      <a:pPr algn="ctr"/>
                      <a:r>
                        <a:rPr lang="en-US" sz="1600" dirty="0"/>
                        <a:t>275</a:t>
                      </a:r>
                    </a:p>
                  </a:txBody>
                  <a:tcPr marL="82296" marR="82296" marT="41148" marB="41148"/>
                </a:tc>
                <a:tc>
                  <a:txBody>
                    <a:bodyPr/>
                    <a:lstStyle/>
                    <a:p>
                      <a:pPr algn="ctr"/>
                      <a:r>
                        <a:rPr lang="en-US" sz="1600" dirty="0">
                          <a:solidFill>
                            <a:srgbClr val="00B050"/>
                          </a:solidFill>
                        </a:rPr>
                        <a:t>Delivered</a:t>
                      </a:r>
                    </a:p>
                  </a:txBody>
                  <a:tcPr marL="82296" marR="82296" marT="41148" marB="41148"/>
                </a:tc>
                <a:extLst>
                  <a:ext uri="{0D108BD9-81ED-4DB2-BD59-A6C34878D82A}">
                    <a16:rowId xmlns:a16="http://schemas.microsoft.com/office/drawing/2014/main" val="3695945307"/>
                  </a:ext>
                </a:extLst>
              </a:tr>
              <a:tr h="333756">
                <a:tc>
                  <a:txBody>
                    <a:bodyPr/>
                    <a:lstStyle/>
                    <a:p>
                      <a:pPr algn="l"/>
                      <a:r>
                        <a:rPr lang="en-US" sz="1600" dirty="0"/>
                        <a:t>XMIT Boards</a:t>
                      </a:r>
                    </a:p>
                  </a:txBody>
                  <a:tcPr marL="82296" marR="82296" marT="41148" marB="41148"/>
                </a:tc>
                <a:tc>
                  <a:txBody>
                    <a:bodyPr/>
                    <a:lstStyle/>
                    <a:p>
                      <a:pPr algn="ctr"/>
                      <a:r>
                        <a:rPr lang="en-US" sz="1600" dirty="0"/>
                        <a:t>112</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3315337920"/>
                  </a:ext>
                </a:extLst>
              </a:tr>
              <a:tr h="333756">
                <a:tc>
                  <a:txBody>
                    <a:bodyPr/>
                    <a:lstStyle/>
                    <a:p>
                      <a:pPr algn="l"/>
                      <a:r>
                        <a:rPr lang="en-US" sz="1600" dirty="0"/>
                        <a:t>Controllers</a:t>
                      </a:r>
                    </a:p>
                  </a:txBody>
                  <a:tcPr marL="82296" marR="82296" marT="41148" marB="41148"/>
                </a:tc>
                <a:tc>
                  <a:txBody>
                    <a:bodyPr/>
                    <a:lstStyle/>
                    <a:p>
                      <a:pPr algn="ctr"/>
                      <a:r>
                        <a:rPr lang="en-US" sz="1600" dirty="0"/>
                        <a:t>32</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1525748255"/>
                  </a:ext>
                </a:extLst>
              </a:tr>
              <a:tr h="333756">
                <a:tc>
                  <a:txBody>
                    <a:bodyPr/>
                    <a:lstStyle/>
                    <a:p>
                      <a:pPr algn="l"/>
                      <a:r>
                        <a:rPr lang="en-US" sz="1600" dirty="0"/>
                        <a:t>JSEBC-II</a:t>
                      </a:r>
                    </a:p>
                  </a:txBody>
                  <a:tcPr marL="82296" marR="82296" marT="41148" marB="41148"/>
                </a:tc>
                <a:tc>
                  <a:txBody>
                    <a:bodyPr/>
                    <a:lstStyle/>
                    <a:p>
                      <a:pPr algn="ctr"/>
                      <a:r>
                        <a:rPr lang="en-US" sz="1600" dirty="0"/>
                        <a:t>60</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2688711707"/>
                  </a:ext>
                </a:extLst>
              </a:tr>
              <a:tr h="333756">
                <a:tc>
                  <a:txBody>
                    <a:bodyPr/>
                    <a:lstStyle/>
                    <a:p>
                      <a:pPr algn="l"/>
                      <a:r>
                        <a:rPr lang="en-US" sz="1600" dirty="0"/>
                        <a:t>Crate</a:t>
                      </a:r>
                    </a:p>
                  </a:txBody>
                  <a:tcPr marL="82296" marR="82296" marT="41148" marB="41148"/>
                </a:tc>
                <a:tc>
                  <a:txBody>
                    <a:bodyPr/>
                    <a:lstStyle/>
                    <a:p>
                      <a:pPr algn="ctr"/>
                      <a:r>
                        <a:rPr lang="en-US" sz="1600" dirty="0"/>
                        <a:t>28</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mn-lt"/>
                          <a:ea typeface="+mn-ea"/>
                          <a:cs typeface="+mn-cs"/>
                        </a:rPr>
                        <a:t>Delivered</a:t>
                      </a:r>
                    </a:p>
                  </a:txBody>
                  <a:tcPr marL="82296" marR="82296" marT="41148" marB="41148"/>
                </a:tc>
                <a:extLst>
                  <a:ext uri="{0D108BD9-81ED-4DB2-BD59-A6C34878D82A}">
                    <a16:rowId xmlns:a16="http://schemas.microsoft.com/office/drawing/2014/main" val="4072033366"/>
                  </a:ext>
                </a:extLst>
              </a:tr>
              <a:tr h="333756">
                <a:tc>
                  <a:txBody>
                    <a:bodyPr/>
                    <a:lstStyle/>
                    <a:p>
                      <a:pPr algn="l"/>
                      <a:r>
                        <a:rPr lang="en-US" sz="1600" dirty="0"/>
                        <a:t>Optical Fibers</a:t>
                      </a:r>
                    </a:p>
                  </a:txBody>
                  <a:tcPr marL="82296" marR="82296" marT="41148" marB="41148"/>
                </a:tc>
                <a:tc>
                  <a:txBody>
                    <a:bodyPr/>
                    <a:lstStyle/>
                    <a:p>
                      <a:pPr algn="ctr"/>
                      <a:r>
                        <a:rPr lang="en-US" sz="1600" dirty="0"/>
                        <a:t>2045</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B050"/>
                          </a:solidFill>
                          <a:effectLst/>
                          <a:uLnTx/>
                          <a:uFillTx/>
                          <a:latin typeface="Calibri"/>
                          <a:ea typeface="+mn-ea"/>
                          <a:cs typeface="+mn-cs"/>
                        </a:rPr>
                        <a:t>Delivered</a:t>
                      </a:r>
                      <a:endParaRPr kumimoji="0" lang="en-US" sz="1600" b="0" i="0" u="none" strike="noStrike" kern="1200" cap="none" spc="0" normalizeH="0" baseline="0" noProof="0" dirty="0">
                        <a:ln>
                          <a:noFill/>
                        </a:ln>
                        <a:solidFill>
                          <a:srgbClr val="00B050"/>
                        </a:solidFill>
                        <a:effectLst/>
                        <a:uLnTx/>
                        <a:uFillTx/>
                        <a:latin typeface="Calibri"/>
                        <a:ea typeface="+mn-ea"/>
                        <a:cs typeface="+mn-cs"/>
                      </a:endParaRPr>
                    </a:p>
                  </a:txBody>
                  <a:tcPr marL="82296" marR="82296" marT="41148" marB="41148"/>
                </a:tc>
                <a:extLst>
                  <a:ext uri="{0D108BD9-81ED-4DB2-BD59-A6C34878D82A}">
                    <a16:rowId xmlns:a16="http://schemas.microsoft.com/office/drawing/2014/main" val="563885763"/>
                  </a:ext>
                </a:extLst>
              </a:tr>
              <a:tr h="333756">
                <a:tc>
                  <a:txBody>
                    <a:bodyPr/>
                    <a:lstStyle/>
                    <a:p>
                      <a:pPr algn="l"/>
                      <a:r>
                        <a:rPr lang="en-US" sz="1600" dirty="0"/>
                        <a:t>Clock Master</a:t>
                      </a:r>
                    </a:p>
                  </a:txBody>
                  <a:tcPr marL="82296" marR="82296" marT="41148" marB="41148"/>
                </a:tc>
                <a:tc>
                  <a:txBody>
                    <a:bodyPr/>
                    <a:lstStyle/>
                    <a:p>
                      <a:pPr algn="ctr"/>
                      <a:r>
                        <a:rPr lang="en-US" sz="1600" dirty="0"/>
                        <a:t>6</a:t>
                      </a:r>
                    </a:p>
                  </a:txBody>
                  <a:tcPr marL="82296" marR="82296" marT="41148" marB="41148"/>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B050"/>
                          </a:solidFill>
                          <a:effectLst/>
                          <a:uLnTx/>
                          <a:uFillTx/>
                          <a:latin typeface="Calibri"/>
                          <a:ea typeface="+mn-ea"/>
                          <a:cs typeface="+mn-cs"/>
                        </a:rPr>
                        <a:t>Delivered</a:t>
                      </a:r>
                    </a:p>
                  </a:txBody>
                  <a:tcPr marL="82296" marR="82296" marT="41148" marB="41148"/>
                </a:tc>
                <a:extLst>
                  <a:ext uri="{0D108BD9-81ED-4DB2-BD59-A6C34878D82A}">
                    <a16:rowId xmlns:a16="http://schemas.microsoft.com/office/drawing/2014/main" val="2637428175"/>
                  </a:ext>
                </a:extLst>
              </a:tr>
            </a:tbl>
          </a:graphicData>
        </a:graphic>
      </p:graphicFrame>
      <p:sp>
        <p:nvSpPr>
          <p:cNvPr id="6" name="Footer Placeholder 5">
            <a:extLst>
              <a:ext uri="{FF2B5EF4-FFF2-40B4-BE49-F238E27FC236}">
                <a16:creationId xmlns:a16="http://schemas.microsoft.com/office/drawing/2014/main" id="{EF677226-787A-017C-0C18-6BCC748B7C6F}"/>
              </a:ext>
            </a:extLst>
          </p:cNvPr>
          <p:cNvSpPr>
            <a:spLocks noGrp="1"/>
          </p:cNvSpPr>
          <p:nvPr>
            <p:ph type="ftr" sz="quarter" idx="11"/>
          </p:nvPr>
        </p:nvSpPr>
        <p:spPr/>
        <p:txBody>
          <a:bodyPr/>
          <a:lstStyle/>
          <a:p>
            <a:pPr>
              <a:defRPr/>
            </a:pPr>
            <a:r>
              <a:rPr lang="en-US"/>
              <a:t>sPHENIX PD-4 Review</a:t>
            </a:r>
            <a:endParaRPr lang="en-US" dirty="0"/>
          </a:p>
        </p:txBody>
      </p:sp>
      <p:sp>
        <p:nvSpPr>
          <p:cNvPr id="7" name="Slide Number Placeholder 6">
            <a:extLst>
              <a:ext uri="{FF2B5EF4-FFF2-40B4-BE49-F238E27FC236}">
                <a16:creationId xmlns:a16="http://schemas.microsoft.com/office/drawing/2014/main" id="{2390B1ED-A71F-48CA-9012-5452C7A10A44}"/>
              </a:ext>
            </a:extLst>
          </p:cNvPr>
          <p:cNvSpPr>
            <a:spLocks noGrp="1"/>
          </p:cNvSpPr>
          <p:nvPr>
            <p:ph type="sldNum" sz="quarter" idx="12"/>
          </p:nvPr>
        </p:nvSpPr>
        <p:spPr/>
        <p:txBody>
          <a:bodyPr/>
          <a:lstStyle/>
          <a:p>
            <a:fld id="{4B932B3A-BA38-40C7-ADEE-2A1902CEB265}" type="slidenum">
              <a:rPr lang="en-US" altLang="en-US" smtClean="0"/>
              <a:pPr/>
              <a:t>45</a:t>
            </a:fld>
            <a:endParaRPr lang="en-US" altLang="en-US" dirty="0"/>
          </a:p>
        </p:txBody>
      </p:sp>
    </p:spTree>
    <p:extLst>
      <p:ext uri="{BB962C8B-B14F-4D97-AF65-F5344CB8AC3E}">
        <p14:creationId xmlns:p14="http://schemas.microsoft.com/office/powerpoint/2010/main" val="1276928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9C7D-9953-ED13-35FF-39AF1C127F81}"/>
              </a:ext>
            </a:extLst>
          </p:cNvPr>
          <p:cNvSpPr>
            <a:spLocks noGrp="1"/>
          </p:cNvSpPr>
          <p:nvPr>
            <p:ph type="title"/>
          </p:nvPr>
        </p:nvSpPr>
        <p:spPr/>
        <p:txBody>
          <a:bodyPr/>
          <a:lstStyle/>
          <a:p>
            <a:r>
              <a:rPr lang="en-US" dirty="0"/>
              <a:t>WBS 1.5 Summary</a:t>
            </a:r>
          </a:p>
        </p:txBody>
      </p:sp>
      <p:sp>
        <p:nvSpPr>
          <p:cNvPr id="3" name="Content Placeholder 2">
            <a:extLst>
              <a:ext uri="{FF2B5EF4-FFF2-40B4-BE49-F238E27FC236}">
                <a16:creationId xmlns:a16="http://schemas.microsoft.com/office/drawing/2014/main" id="{C8256C51-7819-A5ED-6F6E-99E7ED5A297F}"/>
              </a:ext>
            </a:extLst>
          </p:cNvPr>
          <p:cNvSpPr>
            <a:spLocks noGrp="1"/>
          </p:cNvSpPr>
          <p:nvPr>
            <p:ph idx="1"/>
          </p:nvPr>
        </p:nvSpPr>
        <p:spPr>
          <a:xfrm>
            <a:off x="152400" y="1200154"/>
            <a:ext cx="8763000" cy="3394472"/>
          </a:xfrm>
        </p:spPr>
        <p:txBody>
          <a:bodyPr/>
          <a:lstStyle/>
          <a:p>
            <a:r>
              <a:rPr lang="en-US" sz="2000" dirty="0"/>
              <a:t>COVID-19 provided a significant challenge but had minimal impact on delivery schedule.</a:t>
            </a:r>
          </a:p>
          <a:p>
            <a:r>
              <a:rPr lang="en-US" sz="2000" dirty="0"/>
              <a:t>Lots of testing support from </a:t>
            </a:r>
            <a:r>
              <a:rPr lang="en-US" sz="2000" dirty="0" err="1"/>
              <a:t>UMichigan</a:t>
            </a:r>
            <a:r>
              <a:rPr lang="en-US" sz="2000" dirty="0"/>
              <a:t>, </a:t>
            </a:r>
            <a:r>
              <a:rPr lang="en-US" sz="2000" dirty="0" err="1"/>
              <a:t>LehighU</a:t>
            </a:r>
            <a:r>
              <a:rPr lang="en-US" sz="2000" dirty="0"/>
              <a:t>, </a:t>
            </a:r>
            <a:r>
              <a:rPr lang="en-US" sz="2000" dirty="0" err="1"/>
              <a:t>UColorado</a:t>
            </a:r>
            <a:r>
              <a:rPr lang="en-US" sz="2000" dirty="0"/>
              <a:t> and </a:t>
            </a:r>
            <a:r>
              <a:rPr lang="en-US" sz="2000" dirty="0" err="1"/>
              <a:t>ColumbiaU</a:t>
            </a:r>
            <a:r>
              <a:rPr lang="en-US" sz="2000" dirty="0"/>
              <a:t> to complete this portion of the project on time.</a:t>
            </a:r>
          </a:p>
          <a:p>
            <a:r>
              <a:rPr lang="en-US" sz="2000" dirty="0"/>
              <a:t>Failure rate of electronics was less then 3% on average.</a:t>
            </a:r>
          </a:p>
          <a:p>
            <a:r>
              <a:rPr lang="en-US" sz="2000" dirty="0"/>
              <a:t>Components were delivered to EMCal and </a:t>
            </a:r>
            <a:r>
              <a:rPr lang="en-US" sz="2000" dirty="0" err="1"/>
              <a:t>HCal</a:t>
            </a:r>
            <a:r>
              <a:rPr lang="en-US" sz="2000" dirty="0"/>
              <a:t> groups in a timely manner to keep assembly pipelines  running.</a:t>
            </a:r>
          </a:p>
          <a:p>
            <a:r>
              <a:rPr lang="en-US" sz="2000" dirty="0"/>
              <a:t>All components in WBS 1.5 were completed and delivered by July 1, 2022</a:t>
            </a:r>
          </a:p>
          <a:p>
            <a:endParaRPr lang="en-US" dirty="0"/>
          </a:p>
        </p:txBody>
      </p:sp>
      <p:sp>
        <p:nvSpPr>
          <p:cNvPr id="4" name="Date Placeholder 3">
            <a:extLst>
              <a:ext uri="{FF2B5EF4-FFF2-40B4-BE49-F238E27FC236}">
                <a16:creationId xmlns:a16="http://schemas.microsoft.com/office/drawing/2014/main" id="{B064FA79-7A52-77E1-6086-7BE79CE23DD2}"/>
              </a:ext>
            </a:extLst>
          </p:cNvPr>
          <p:cNvSpPr>
            <a:spLocks noGrp="1"/>
          </p:cNvSpPr>
          <p:nvPr>
            <p:ph type="dt" sz="half" idx="10"/>
          </p:nvPr>
        </p:nvSpPr>
        <p:spPr/>
        <p:txBody>
          <a:bodyPr/>
          <a:lstStyle/>
          <a:p>
            <a:pPr>
              <a:defRPr/>
            </a:pPr>
            <a:r>
              <a:rPr lang="en-US"/>
              <a:t>November 18, 2022</a:t>
            </a:r>
            <a:endParaRPr lang="en-US" dirty="0"/>
          </a:p>
        </p:txBody>
      </p:sp>
      <p:sp>
        <p:nvSpPr>
          <p:cNvPr id="5" name="Footer Placeholder 4">
            <a:extLst>
              <a:ext uri="{FF2B5EF4-FFF2-40B4-BE49-F238E27FC236}">
                <a16:creationId xmlns:a16="http://schemas.microsoft.com/office/drawing/2014/main" id="{AFC7A044-B056-2918-C768-2BE4C970E8B5}"/>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D0B5CB13-DE90-484C-6A25-349F3D174C8E}"/>
              </a:ext>
            </a:extLst>
          </p:cNvPr>
          <p:cNvSpPr>
            <a:spLocks noGrp="1"/>
          </p:cNvSpPr>
          <p:nvPr>
            <p:ph type="sldNum" sz="quarter" idx="12"/>
          </p:nvPr>
        </p:nvSpPr>
        <p:spPr/>
        <p:txBody>
          <a:bodyPr/>
          <a:lstStyle/>
          <a:p>
            <a:fld id="{4B932B3A-BA38-40C7-ADEE-2A1902CEB265}" type="slidenum">
              <a:rPr lang="en-US" altLang="en-US" smtClean="0"/>
              <a:pPr/>
              <a:t>46</a:t>
            </a:fld>
            <a:endParaRPr lang="en-US" altLang="en-US" dirty="0"/>
          </a:p>
        </p:txBody>
      </p:sp>
    </p:spTree>
    <p:extLst>
      <p:ext uri="{BB962C8B-B14F-4D97-AF65-F5344CB8AC3E}">
        <p14:creationId xmlns:p14="http://schemas.microsoft.com/office/powerpoint/2010/main" val="1648786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a:xfrm>
            <a:off x="152400" y="25031"/>
            <a:ext cx="8534400" cy="546497"/>
          </a:xfrm>
        </p:spPr>
        <p:txBody>
          <a:bodyPr/>
          <a:lstStyle/>
          <a:p>
            <a:r>
              <a:rPr lang="en-US" sz="2800" dirty="0"/>
              <a:t>WBS 1.6 DAQ/TRIGGER – 1.6.1 DAQ &amp; 1.6.2 Local Level-1</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47</a:t>
            </a:fld>
            <a:endParaRPr lang="en-US" altLang="en-US" dirty="0"/>
          </a:p>
        </p:txBody>
      </p:sp>
      <p:pic>
        <p:nvPicPr>
          <p:cNvPr id="8" name="Picture 7">
            <a:extLst>
              <a:ext uri="{FF2B5EF4-FFF2-40B4-BE49-F238E27FC236}">
                <a16:creationId xmlns:a16="http://schemas.microsoft.com/office/drawing/2014/main" id="{DF5BA1C0-409B-6063-1EA9-418467F1A27B}"/>
              </a:ext>
            </a:extLst>
          </p:cNvPr>
          <p:cNvPicPr>
            <a:picLocks noChangeAspect="1"/>
          </p:cNvPicPr>
          <p:nvPr/>
        </p:nvPicPr>
        <p:blipFill>
          <a:blip r:embed="rId2"/>
          <a:stretch>
            <a:fillRect/>
          </a:stretch>
        </p:blipFill>
        <p:spPr>
          <a:xfrm>
            <a:off x="76200" y="971550"/>
            <a:ext cx="8991600" cy="3657600"/>
          </a:xfrm>
          <a:prstGeom prst="rect">
            <a:avLst/>
          </a:prstGeom>
        </p:spPr>
      </p:pic>
    </p:spTree>
    <p:extLst>
      <p:ext uri="{BB962C8B-B14F-4D97-AF65-F5344CB8AC3E}">
        <p14:creationId xmlns:p14="http://schemas.microsoft.com/office/powerpoint/2010/main" val="29155252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a:xfrm>
            <a:off x="76200" y="25031"/>
            <a:ext cx="8610600" cy="546497"/>
          </a:xfrm>
        </p:spPr>
        <p:txBody>
          <a:bodyPr/>
          <a:lstStyle/>
          <a:p>
            <a:r>
              <a:rPr lang="en-US" sz="2400" dirty="0"/>
              <a:t>WBS 1.6 DAQ/TRIGGER – 1.6.3 Global Level-1 and 1.6.4 Timing</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48</a:t>
            </a:fld>
            <a:endParaRPr lang="en-US" altLang="en-US" dirty="0"/>
          </a:p>
        </p:txBody>
      </p:sp>
      <p:pic>
        <p:nvPicPr>
          <p:cNvPr id="7" name="Picture 6">
            <a:extLst>
              <a:ext uri="{FF2B5EF4-FFF2-40B4-BE49-F238E27FC236}">
                <a16:creationId xmlns:a16="http://schemas.microsoft.com/office/drawing/2014/main" id="{14DEC273-2A06-ECFD-C888-6EB001F5CBB4}"/>
              </a:ext>
            </a:extLst>
          </p:cNvPr>
          <p:cNvPicPr>
            <a:picLocks noChangeAspect="1"/>
          </p:cNvPicPr>
          <p:nvPr/>
        </p:nvPicPr>
        <p:blipFill>
          <a:blip r:embed="rId2"/>
          <a:stretch>
            <a:fillRect/>
          </a:stretch>
        </p:blipFill>
        <p:spPr>
          <a:xfrm>
            <a:off x="76200" y="953965"/>
            <a:ext cx="8991600" cy="3522785"/>
          </a:xfrm>
          <a:prstGeom prst="rect">
            <a:avLst/>
          </a:prstGeom>
        </p:spPr>
      </p:pic>
    </p:spTree>
    <p:extLst>
      <p:ext uri="{BB962C8B-B14F-4D97-AF65-F5344CB8AC3E}">
        <p14:creationId xmlns:p14="http://schemas.microsoft.com/office/powerpoint/2010/main" val="37138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DDA1B-3471-A18B-0404-1982BD5B8551}"/>
              </a:ext>
            </a:extLst>
          </p:cNvPr>
          <p:cNvSpPr>
            <a:spLocks noGrp="1"/>
          </p:cNvSpPr>
          <p:nvPr>
            <p:ph type="title"/>
          </p:nvPr>
        </p:nvSpPr>
        <p:spPr>
          <a:xfrm>
            <a:off x="628650" y="207259"/>
            <a:ext cx="7886700" cy="230603"/>
          </a:xfrm>
        </p:spPr>
        <p:txBody>
          <a:bodyPr>
            <a:noAutofit/>
          </a:bodyPr>
          <a:lstStyle/>
          <a:p>
            <a:r>
              <a:rPr lang="en-US" sz="2800" dirty="0"/>
              <a:t>DAQ/Trigger Deliverables</a:t>
            </a:r>
          </a:p>
        </p:txBody>
      </p:sp>
      <p:sp>
        <p:nvSpPr>
          <p:cNvPr id="4" name="Date Placeholder 3">
            <a:extLst>
              <a:ext uri="{FF2B5EF4-FFF2-40B4-BE49-F238E27FC236}">
                <a16:creationId xmlns:a16="http://schemas.microsoft.com/office/drawing/2014/main" id="{3531692D-D17E-7DC6-8BA0-48D7C3DD7A81}"/>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9B20E605-3B3A-A4CE-CF66-19AC64AE25C1}"/>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EA38CD36-59DF-7392-B7DC-4BEB58D88537}"/>
              </a:ext>
            </a:extLst>
          </p:cNvPr>
          <p:cNvSpPr>
            <a:spLocks noGrp="1"/>
          </p:cNvSpPr>
          <p:nvPr>
            <p:ph type="sldNum" sz="quarter" idx="12"/>
          </p:nvPr>
        </p:nvSpPr>
        <p:spPr/>
        <p:txBody>
          <a:bodyPr/>
          <a:lstStyle/>
          <a:p>
            <a:fld id="{4B932B3A-BA38-40C7-ADEE-2A1902CEB265}" type="slidenum">
              <a:rPr lang="en-US" altLang="en-US" smtClean="0"/>
              <a:pPr/>
              <a:t>49</a:t>
            </a:fld>
            <a:endParaRPr lang="en-US" altLang="en-US" dirty="0"/>
          </a:p>
        </p:txBody>
      </p:sp>
      <p:pic>
        <p:nvPicPr>
          <p:cNvPr id="10" name="Picture 9" descr="A picture containing text, electronics, computer, vending machine&#10;&#10;Description automatically generated">
            <a:extLst>
              <a:ext uri="{FF2B5EF4-FFF2-40B4-BE49-F238E27FC236}">
                <a16:creationId xmlns:a16="http://schemas.microsoft.com/office/drawing/2014/main" id="{CC8811CE-6A62-40B1-16B2-2FBF1F165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73" y="2957330"/>
            <a:ext cx="1400519" cy="1614339"/>
          </a:xfrm>
          <a:prstGeom prst="rect">
            <a:avLst/>
          </a:prstGeom>
        </p:spPr>
      </p:pic>
      <p:pic>
        <p:nvPicPr>
          <p:cNvPr id="16" name="Picture 15">
            <a:extLst>
              <a:ext uri="{FF2B5EF4-FFF2-40B4-BE49-F238E27FC236}">
                <a16:creationId xmlns:a16="http://schemas.microsoft.com/office/drawing/2014/main" id="{1B65EB20-96B2-3E60-6209-1364A1BEF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1085" y="2389352"/>
            <a:ext cx="1710887" cy="1383002"/>
          </a:xfrm>
          <a:prstGeom prst="rect">
            <a:avLst/>
          </a:prstGeom>
        </p:spPr>
      </p:pic>
      <p:sp>
        <p:nvSpPr>
          <p:cNvPr id="19" name="TextBox 18">
            <a:extLst>
              <a:ext uri="{FF2B5EF4-FFF2-40B4-BE49-F238E27FC236}">
                <a16:creationId xmlns:a16="http://schemas.microsoft.com/office/drawing/2014/main" id="{E43E7AE0-A265-B1AC-87BB-5052C6B34F60}"/>
              </a:ext>
            </a:extLst>
          </p:cNvPr>
          <p:cNvSpPr txBox="1"/>
          <p:nvPr/>
        </p:nvSpPr>
        <p:spPr>
          <a:xfrm>
            <a:off x="441128" y="1825324"/>
            <a:ext cx="678163" cy="300082"/>
          </a:xfrm>
          <a:prstGeom prst="rect">
            <a:avLst/>
          </a:prstGeom>
          <a:noFill/>
        </p:spPr>
        <p:txBody>
          <a:bodyPr wrap="square">
            <a:spAutoFit/>
          </a:bodyPr>
          <a:lstStyle/>
          <a:p>
            <a:r>
              <a:rPr lang="en-US" sz="1350" dirty="0">
                <a:solidFill>
                  <a:srgbClr val="FFFF00"/>
                </a:solidFill>
                <a:latin typeface="Arial Narrow" charset="0"/>
              </a:rPr>
              <a:t>EBDCs</a:t>
            </a:r>
            <a:endParaRPr lang="en-US" dirty="0">
              <a:solidFill>
                <a:srgbClr val="FFFF00"/>
              </a:solidFill>
            </a:endParaRPr>
          </a:p>
        </p:txBody>
      </p:sp>
      <p:sp>
        <p:nvSpPr>
          <p:cNvPr id="20" name="TextBox 19">
            <a:extLst>
              <a:ext uri="{FF2B5EF4-FFF2-40B4-BE49-F238E27FC236}">
                <a16:creationId xmlns:a16="http://schemas.microsoft.com/office/drawing/2014/main" id="{FF45164B-E9A1-70AB-C9DA-73A878F771B8}"/>
              </a:ext>
            </a:extLst>
          </p:cNvPr>
          <p:cNvSpPr txBox="1"/>
          <p:nvPr/>
        </p:nvSpPr>
        <p:spPr>
          <a:xfrm>
            <a:off x="2321895" y="2817192"/>
            <a:ext cx="678163" cy="300082"/>
          </a:xfrm>
          <a:prstGeom prst="rect">
            <a:avLst/>
          </a:prstGeom>
          <a:noFill/>
        </p:spPr>
        <p:txBody>
          <a:bodyPr wrap="square">
            <a:spAutoFit/>
          </a:bodyPr>
          <a:lstStyle/>
          <a:p>
            <a:r>
              <a:rPr lang="en-US" sz="1350" dirty="0">
                <a:solidFill>
                  <a:srgbClr val="FFFF00"/>
                </a:solidFill>
                <a:latin typeface="Arial Narrow" charset="0"/>
              </a:rPr>
              <a:t>SEBs</a:t>
            </a:r>
            <a:endParaRPr lang="en-US" dirty="0">
              <a:solidFill>
                <a:srgbClr val="FFFF00"/>
              </a:solidFill>
            </a:endParaRPr>
          </a:p>
        </p:txBody>
      </p:sp>
      <p:sp>
        <p:nvSpPr>
          <p:cNvPr id="21" name="TextBox 20">
            <a:extLst>
              <a:ext uri="{FF2B5EF4-FFF2-40B4-BE49-F238E27FC236}">
                <a16:creationId xmlns:a16="http://schemas.microsoft.com/office/drawing/2014/main" id="{2CAF1150-CAD3-520E-DC35-BCC4DC91079F}"/>
              </a:ext>
            </a:extLst>
          </p:cNvPr>
          <p:cNvSpPr txBox="1"/>
          <p:nvPr/>
        </p:nvSpPr>
        <p:spPr>
          <a:xfrm>
            <a:off x="306467" y="4002292"/>
            <a:ext cx="963784" cy="300082"/>
          </a:xfrm>
          <a:prstGeom prst="rect">
            <a:avLst/>
          </a:prstGeom>
          <a:noFill/>
        </p:spPr>
        <p:txBody>
          <a:bodyPr wrap="square">
            <a:spAutoFit/>
          </a:bodyPr>
          <a:lstStyle/>
          <a:p>
            <a:r>
              <a:rPr lang="en-US" sz="1350" dirty="0" err="1">
                <a:solidFill>
                  <a:srgbClr val="FFFF00"/>
                </a:solidFill>
                <a:latin typeface="Arial Narrow" charset="0"/>
              </a:rPr>
              <a:t>BufferBoxes</a:t>
            </a:r>
            <a:endParaRPr lang="en-US" dirty="0">
              <a:solidFill>
                <a:srgbClr val="FFFF00"/>
              </a:solidFill>
            </a:endParaRPr>
          </a:p>
        </p:txBody>
      </p:sp>
      <p:sp>
        <p:nvSpPr>
          <p:cNvPr id="22" name="TextBox 21">
            <a:extLst>
              <a:ext uri="{FF2B5EF4-FFF2-40B4-BE49-F238E27FC236}">
                <a16:creationId xmlns:a16="http://schemas.microsoft.com/office/drawing/2014/main" id="{6C8B4919-F683-8D2F-49D8-DF5DB589A6D8}"/>
              </a:ext>
            </a:extLst>
          </p:cNvPr>
          <p:cNvSpPr txBox="1"/>
          <p:nvPr/>
        </p:nvSpPr>
        <p:spPr>
          <a:xfrm>
            <a:off x="7564614" y="2747619"/>
            <a:ext cx="1003830" cy="507831"/>
          </a:xfrm>
          <a:prstGeom prst="rect">
            <a:avLst/>
          </a:prstGeom>
          <a:noFill/>
        </p:spPr>
        <p:txBody>
          <a:bodyPr wrap="square">
            <a:spAutoFit/>
          </a:bodyPr>
          <a:lstStyle/>
          <a:p>
            <a:r>
              <a:rPr lang="en-US" sz="1350" dirty="0">
                <a:solidFill>
                  <a:srgbClr val="FFFF00"/>
                </a:solidFill>
                <a:latin typeface="Arial Narrow" charset="0"/>
              </a:rPr>
              <a:t>Gl1/GTM unit</a:t>
            </a:r>
            <a:endParaRPr lang="en-US" dirty="0">
              <a:solidFill>
                <a:srgbClr val="FFFF00"/>
              </a:solidFill>
            </a:endParaRPr>
          </a:p>
        </p:txBody>
      </p:sp>
      <p:sp>
        <p:nvSpPr>
          <p:cNvPr id="25" name="TextBox 24">
            <a:extLst>
              <a:ext uri="{FF2B5EF4-FFF2-40B4-BE49-F238E27FC236}">
                <a16:creationId xmlns:a16="http://schemas.microsoft.com/office/drawing/2014/main" id="{C4EF11A6-00A1-FB23-B774-3C6AB882C59A}"/>
              </a:ext>
            </a:extLst>
          </p:cNvPr>
          <p:cNvSpPr txBox="1"/>
          <p:nvPr/>
        </p:nvSpPr>
        <p:spPr>
          <a:xfrm>
            <a:off x="3857806" y="1887744"/>
            <a:ext cx="992294" cy="577081"/>
          </a:xfrm>
          <a:prstGeom prst="rect">
            <a:avLst/>
          </a:prstGeom>
          <a:noFill/>
        </p:spPr>
        <p:txBody>
          <a:bodyPr wrap="square">
            <a:spAutoFit/>
          </a:bodyPr>
          <a:lstStyle/>
          <a:p>
            <a:r>
              <a:rPr lang="en-US" sz="1050" dirty="0">
                <a:solidFill>
                  <a:srgbClr val="FFFF00"/>
                </a:solidFill>
                <a:latin typeface="Arial Narrow" charset="0"/>
              </a:rPr>
              <a:t>Disk Enclosure (102 14TB disks)</a:t>
            </a:r>
            <a:endParaRPr lang="en-US" sz="1050" dirty="0">
              <a:solidFill>
                <a:srgbClr val="FFFF00"/>
              </a:solidFill>
            </a:endParaRPr>
          </a:p>
        </p:txBody>
      </p:sp>
      <p:sp>
        <p:nvSpPr>
          <p:cNvPr id="26" name="TextBox 25">
            <a:extLst>
              <a:ext uri="{FF2B5EF4-FFF2-40B4-BE49-F238E27FC236}">
                <a16:creationId xmlns:a16="http://schemas.microsoft.com/office/drawing/2014/main" id="{54FC1F0C-F207-65D8-A813-D097CE941353}"/>
              </a:ext>
            </a:extLst>
          </p:cNvPr>
          <p:cNvSpPr txBox="1"/>
          <p:nvPr/>
        </p:nvSpPr>
        <p:spPr>
          <a:xfrm>
            <a:off x="5634337" y="3004750"/>
            <a:ext cx="992294" cy="415498"/>
          </a:xfrm>
          <a:prstGeom prst="rect">
            <a:avLst/>
          </a:prstGeom>
          <a:noFill/>
        </p:spPr>
        <p:txBody>
          <a:bodyPr wrap="square">
            <a:spAutoFit/>
          </a:bodyPr>
          <a:lstStyle/>
          <a:p>
            <a:r>
              <a:rPr lang="en-US" sz="1050" dirty="0">
                <a:solidFill>
                  <a:srgbClr val="FFFF00"/>
                </a:solidFill>
                <a:latin typeface="Arial Narrow" charset="0"/>
              </a:rPr>
              <a:t>Local Level-1 Trigger Module</a:t>
            </a:r>
          </a:p>
        </p:txBody>
      </p:sp>
      <p:sp>
        <p:nvSpPr>
          <p:cNvPr id="32" name="TextBox 31">
            <a:extLst>
              <a:ext uri="{FF2B5EF4-FFF2-40B4-BE49-F238E27FC236}">
                <a16:creationId xmlns:a16="http://schemas.microsoft.com/office/drawing/2014/main" id="{E49DE318-1241-4E76-E078-583A2F334755}"/>
              </a:ext>
            </a:extLst>
          </p:cNvPr>
          <p:cNvSpPr txBox="1"/>
          <p:nvPr/>
        </p:nvSpPr>
        <p:spPr>
          <a:xfrm>
            <a:off x="3557527" y="1946086"/>
            <a:ext cx="992294" cy="577081"/>
          </a:xfrm>
          <a:prstGeom prst="rect">
            <a:avLst/>
          </a:prstGeom>
          <a:noFill/>
        </p:spPr>
        <p:txBody>
          <a:bodyPr wrap="square">
            <a:spAutoFit/>
          </a:bodyPr>
          <a:lstStyle/>
          <a:p>
            <a:r>
              <a:rPr lang="en-US" sz="1050" dirty="0">
                <a:solidFill>
                  <a:srgbClr val="FFFF00"/>
                </a:solidFill>
                <a:latin typeface="Arial Narrow" charset="0"/>
              </a:rPr>
              <a:t>Disk Enclosure (102 14TB disks)</a:t>
            </a:r>
            <a:endParaRPr lang="en-US" sz="1050" dirty="0">
              <a:solidFill>
                <a:srgbClr val="FFFF00"/>
              </a:solidFill>
            </a:endParaRPr>
          </a:p>
        </p:txBody>
      </p:sp>
      <p:pic>
        <p:nvPicPr>
          <p:cNvPr id="3" name="Picture 2" descr="A picture containing electronics">
            <a:extLst>
              <a:ext uri="{FF2B5EF4-FFF2-40B4-BE49-F238E27FC236}">
                <a16:creationId xmlns:a16="http://schemas.microsoft.com/office/drawing/2014/main" id="{35E701E8-5A52-32C9-CDC1-67D976049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4680" y="2379646"/>
            <a:ext cx="1849412" cy="1391760"/>
          </a:xfrm>
          <a:prstGeom prst="rect">
            <a:avLst/>
          </a:prstGeom>
        </p:spPr>
      </p:pic>
      <p:pic>
        <p:nvPicPr>
          <p:cNvPr id="7" name="Content Placeholder 7" descr="A picture containing indoor, steel, stainless, computer&#10;&#10;Description automatically generated">
            <a:extLst>
              <a:ext uri="{FF2B5EF4-FFF2-40B4-BE49-F238E27FC236}">
                <a16:creationId xmlns:a16="http://schemas.microsoft.com/office/drawing/2014/main" id="{774244EB-2480-7371-041F-F7EE94EF4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1618904" y="2829070"/>
            <a:ext cx="1536001" cy="2028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 picture containing text, electronics, computer, vending machine&#10;&#10;Description automatically generated">
            <a:extLst>
              <a:ext uri="{FF2B5EF4-FFF2-40B4-BE49-F238E27FC236}">
                <a16:creationId xmlns:a16="http://schemas.microsoft.com/office/drawing/2014/main" id="{39AAEC93-6F1B-2C24-876A-5B8A36539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73" y="3243411"/>
            <a:ext cx="1400519" cy="1614339"/>
          </a:xfrm>
          <a:prstGeom prst="rect">
            <a:avLst/>
          </a:prstGeom>
        </p:spPr>
      </p:pic>
      <p:pic>
        <p:nvPicPr>
          <p:cNvPr id="11" name="Picture 10" descr="A picture containing text, indoor, computer, chest of drawers&#10;&#10;Description automatically generated">
            <a:extLst>
              <a:ext uri="{FF2B5EF4-FFF2-40B4-BE49-F238E27FC236}">
                <a16:creationId xmlns:a16="http://schemas.microsoft.com/office/drawing/2014/main" id="{856CD905-0D30-6972-69D5-B0D4AAF3FC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473" y="1092975"/>
            <a:ext cx="1400520" cy="1871723"/>
          </a:xfrm>
          <a:prstGeom prst="rect">
            <a:avLst/>
          </a:prstGeom>
        </p:spPr>
      </p:pic>
      <p:sp>
        <p:nvSpPr>
          <p:cNvPr id="12" name="TextBox 11">
            <a:extLst>
              <a:ext uri="{FF2B5EF4-FFF2-40B4-BE49-F238E27FC236}">
                <a16:creationId xmlns:a16="http://schemas.microsoft.com/office/drawing/2014/main" id="{ADB0759F-26FD-E7B5-DFD8-1023F0503038}"/>
              </a:ext>
            </a:extLst>
          </p:cNvPr>
          <p:cNvSpPr txBox="1"/>
          <p:nvPr/>
        </p:nvSpPr>
        <p:spPr>
          <a:xfrm>
            <a:off x="441128" y="2111405"/>
            <a:ext cx="678163" cy="300082"/>
          </a:xfrm>
          <a:prstGeom prst="rect">
            <a:avLst/>
          </a:prstGeom>
          <a:noFill/>
        </p:spPr>
        <p:txBody>
          <a:bodyPr wrap="square">
            <a:spAutoFit/>
          </a:bodyPr>
          <a:lstStyle/>
          <a:p>
            <a:r>
              <a:rPr lang="en-US" sz="1350" dirty="0">
                <a:solidFill>
                  <a:srgbClr val="FFFF00"/>
                </a:solidFill>
                <a:latin typeface="Arial Narrow" charset="0"/>
              </a:rPr>
              <a:t>EBDCs</a:t>
            </a:r>
            <a:endParaRPr lang="en-US" dirty="0">
              <a:solidFill>
                <a:srgbClr val="FFFF00"/>
              </a:solidFill>
            </a:endParaRPr>
          </a:p>
        </p:txBody>
      </p:sp>
      <p:sp>
        <p:nvSpPr>
          <p:cNvPr id="13" name="TextBox 12">
            <a:extLst>
              <a:ext uri="{FF2B5EF4-FFF2-40B4-BE49-F238E27FC236}">
                <a16:creationId xmlns:a16="http://schemas.microsoft.com/office/drawing/2014/main" id="{35FFB9C5-C642-C252-DA1E-037917ED4D87}"/>
              </a:ext>
            </a:extLst>
          </p:cNvPr>
          <p:cNvSpPr txBox="1"/>
          <p:nvPr/>
        </p:nvSpPr>
        <p:spPr>
          <a:xfrm>
            <a:off x="2321895" y="3103273"/>
            <a:ext cx="678163" cy="300082"/>
          </a:xfrm>
          <a:prstGeom prst="rect">
            <a:avLst/>
          </a:prstGeom>
          <a:noFill/>
        </p:spPr>
        <p:txBody>
          <a:bodyPr wrap="square">
            <a:spAutoFit/>
          </a:bodyPr>
          <a:lstStyle/>
          <a:p>
            <a:r>
              <a:rPr lang="en-US" sz="1350" dirty="0">
                <a:solidFill>
                  <a:srgbClr val="FFFF00"/>
                </a:solidFill>
                <a:latin typeface="Arial Narrow" charset="0"/>
              </a:rPr>
              <a:t>SEBs</a:t>
            </a:r>
            <a:endParaRPr lang="en-US" dirty="0">
              <a:solidFill>
                <a:srgbClr val="FFFF00"/>
              </a:solidFill>
            </a:endParaRPr>
          </a:p>
        </p:txBody>
      </p:sp>
      <p:sp>
        <p:nvSpPr>
          <p:cNvPr id="15" name="TextBox 14">
            <a:extLst>
              <a:ext uri="{FF2B5EF4-FFF2-40B4-BE49-F238E27FC236}">
                <a16:creationId xmlns:a16="http://schemas.microsoft.com/office/drawing/2014/main" id="{367DD007-F8FF-0884-FCE1-D7E417B496C7}"/>
              </a:ext>
            </a:extLst>
          </p:cNvPr>
          <p:cNvSpPr txBox="1"/>
          <p:nvPr/>
        </p:nvSpPr>
        <p:spPr>
          <a:xfrm>
            <a:off x="306467" y="4288373"/>
            <a:ext cx="963784" cy="300082"/>
          </a:xfrm>
          <a:prstGeom prst="rect">
            <a:avLst/>
          </a:prstGeom>
          <a:noFill/>
        </p:spPr>
        <p:txBody>
          <a:bodyPr wrap="square">
            <a:spAutoFit/>
          </a:bodyPr>
          <a:lstStyle/>
          <a:p>
            <a:r>
              <a:rPr lang="en-US" sz="1350" dirty="0" err="1">
                <a:solidFill>
                  <a:srgbClr val="FFFF00"/>
                </a:solidFill>
                <a:latin typeface="Arial Narrow" charset="0"/>
              </a:rPr>
              <a:t>BufferBoxes</a:t>
            </a:r>
            <a:endParaRPr lang="en-US" dirty="0">
              <a:solidFill>
                <a:srgbClr val="FFFF00"/>
              </a:solidFill>
            </a:endParaRPr>
          </a:p>
        </p:txBody>
      </p:sp>
      <p:sp>
        <p:nvSpPr>
          <p:cNvPr id="17" name="TextBox 16">
            <a:extLst>
              <a:ext uri="{FF2B5EF4-FFF2-40B4-BE49-F238E27FC236}">
                <a16:creationId xmlns:a16="http://schemas.microsoft.com/office/drawing/2014/main" id="{B560AFBE-C554-D8FB-3B1E-87DBECC5D56D}"/>
              </a:ext>
            </a:extLst>
          </p:cNvPr>
          <p:cNvSpPr txBox="1"/>
          <p:nvPr/>
        </p:nvSpPr>
        <p:spPr>
          <a:xfrm>
            <a:off x="5634337" y="3290831"/>
            <a:ext cx="992294" cy="415498"/>
          </a:xfrm>
          <a:prstGeom prst="rect">
            <a:avLst/>
          </a:prstGeom>
          <a:noFill/>
        </p:spPr>
        <p:txBody>
          <a:bodyPr wrap="square">
            <a:spAutoFit/>
          </a:bodyPr>
          <a:lstStyle/>
          <a:p>
            <a:r>
              <a:rPr lang="en-US" sz="1050" dirty="0">
                <a:solidFill>
                  <a:srgbClr val="FFFF00"/>
                </a:solidFill>
                <a:latin typeface="Arial Narrow" charset="0"/>
              </a:rPr>
              <a:t>Local Level-1 Trigger Module</a:t>
            </a:r>
          </a:p>
        </p:txBody>
      </p:sp>
      <p:pic>
        <p:nvPicPr>
          <p:cNvPr id="18" name="Picture 17" descr="A picture containing text&#10;&#10;Description automatically generated">
            <a:extLst>
              <a:ext uri="{FF2B5EF4-FFF2-40B4-BE49-F238E27FC236}">
                <a16:creationId xmlns:a16="http://schemas.microsoft.com/office/drawing/2014/main" id="{F0D7F94D-2341-09E4-EA41-A46FAE1F7B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41514" y="1092975"/>
            <a:ext cx="1536002" cy="722052"/>
          </a:xfrm>
          <a:prstGeom prst="rect">
            <a:avLst/>
          </a:prstGeom>
        </p:spPr>
      </p:pic>
      <p:sp>
        <p:nvSpPr>
          <p:cNvPr id="23" name="TextBox 22">
            <a:extLst>
              <a:ext uri="{FF2B5EF4-FFF2-40B4-BE49-F238E27FC236}">
                <a16:creationId xmlns:a16="http://schemas.microsoft.com/office/drawing/2014/main" id="{3F66B7E2-5887-BA90-A6AA-EDEFDA4967B5}"/>
              </a:ext>
            </a:extLst>
          </p:cNvPr>
          <p:cNvSpPr txBox="1"/>
          <p:nvPr/>
        </p:nvSpPr>
        <p:spPr>
          <a:xfrm>
            <a:off x="1906227" y="1186272"/>
            <a:ext cx="1136837" cy="300082"/>
          </a:xfrm>
          <a:prstGeom prst="rect">
            <a:avLst/>
          </a:prstGeom>
          <a:noFill/>
        </p:spPr>
        <p:txBody>
          <a:bodyPr wrap="square">
            <a:spAutoFit/>
          </a:bodyPr>
          <a:lstStyle/>
          <a:p>
            <a:r>
              <a:rPr lang="en-US" sz="1350" dirty="0">
                <a:solidFill>
                  <a:srgbClr val="FFFF00"/>
                </a:solidFill>
                <a:latin typeface="Arial Narrow" charset="0"/>
              </a:rPr>
              <a:t>Network switch</a:t>
            </a:r>
            <a:endParaRPr lang="en-US" dirty="0">
              <a:solidFill>
                <a:srgbClr val="FFFF00"/>
              </a:solidFill>
            </a:endParaRPr>
          </a:p>
        </p:txBody>
      </p:sp>
      <p:pic>
        <p:nvPicPr>
          <p:cNvPr id="24" name="Picture 23" descr="A picture containing indoor, set&#10;&#10;Description automatically generated">
            <a:extLst>
              <a:ext uri="{FF2B5EF4-FFF2-40B4-BE49-F238E27FC236}">
                <a16:creationId xmlns:a16="http://schemas.microsoft.com/office/drawing/2014/main" id="{1D2EB148-A6FF-B2FD-2BC9-8C7D20DD80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8124" y="1935594"/>
            <a:ext cx="1510311" cy="2008392"/>
          </a:xfrm>
          <a:prstGeom prst="rect">
            <a:avLst/>
          </a:prstGeom>
        </p:spPr>
      </p:pic>
      <p:sp>
        <p:nvSpPr>
          <p:cNvPr id="29" name="TextBox 28">
            <a:extLst>
              <a:ext uri="{FF2B5EF4-FFF2-40B4-BE49-F238E27FC236}">
                <a16:creationId xmlns:a16="http://schemas.microsoft.com/office/drawing/2014/main" id="{3E473FD4-8988-E012-4FFD-E1821A96F0B5}"/>
              </a:ext>
            </a:extLst>
          </p:cNvPr>
          <p:cNvSpPr txBox="1"/>
          <p:nvPr/>
        </p:nvSpPr>
        <p:spPr>
          <a:xfrm>
            <a:off x="3557527" y="2232167"/>
            <a:ext cx="992294" cy="577081"/>
          </a:xfrm>
          <a:prstGeom prst="rect">
            <a:avLst/>
          </a:prstGeom>
          <a:noFill/>
        </p:spPr>
        <p:txBody>
          <a:bodyPr wrap="square">
            <a:spAutoFit/>
          </a:bodyPr>
          <a:lstStyle/>
          <a:p>
            <a:r>
              <a:rPr lang="en-US" sz="1050" dirty="0">
                <a:solidFill>
                  <a:srgbClr val="FFFF00"/>
                </a:solidFill>
                <a:latin typeface="Arial Narrow" charset="0"/>
              </a:rPr>
              <a:t>Disk Enclosure (102 14TB disks)</a:t>
            </a:r>
            <a:endParaRPr lang="en-US" sz="1050" dirty="0">
              <a:solidFill>
                <a:srgbClr val="FFFF00"/>
              </a:solidFill>
            </a:endParaRPr>
          </a:p>
        </p:txBody>
      </p:sp>
      <p:sp>
        <p:nvSpPr>
          <p:cNvPr id="33" name="TextBox 32">
            <a:extLst>
              <a:ext uri="{FF2B5EF4-FFF2-40B4-BE49-F238E27FC236}">
                <a16:creationId xmlns:a16="http://schemas.microsoft.com/office/drawing/2014/main" id="{6BA9B051-9CD5-CE27-7A64-423BDD9B9D20}"/>
              </a:ext>
            </a:extLst>
          </p:cNvPr>
          <p:cNvSpPr txBox="1"/>
          <p:nvPr/>
        </p:nvSpPr>
        <p:spPr>
          <a:xfrm>
            <a:off x="117473" y="634085"/>
            <a:ext cx="4645481" cy="369332"/>
          </a:xfrm>
          <a:prstGeom prst="rect">
            <a:avLst/>
          </a:prstGeom>
          <a:solidFill>
            <a:schemeClr val="accent1">
              <a:lumMod val="20000"/>
              <a:lumOff val="80000"/>
            </a:schemeClr>
          </a:solidFill>
        </p:spPr>
        <p:txBody>
          <a:bodyPr wrap="square" rtlCol="0">
            <a:spAutoFit/>
          </a:bodyPr>
          <a:lstStyle/>
          <a:p>
            <a:pPr algn="ctr"/>
            <a:r>
              <a:rPr lang="en-US" dirty="0"/>
              <a:t>WBS 1.6.1 DAQ</a:t>
            </a:r>
          </a:p>
        </p:txBody>
      </p:sp>
      <p:sp>
        <p:nvSpPr>
          <p:cNvPr id="34" name="TextBox 33">
            <a:extLst>
              <a:ext uri="{FF2B5EF4-FFF2-40B4-BE49-F238E27FC236}">
                <a16:creationId xmlns:a16="http://schemas.microsoft.com/office/drawing/2014/main" id="{59459E4E-71FF-F6A3-59A8-F78965FB7A33}"/>
              </a:ext>
            </a:extLst>
          </p:cNvPr>
          <p:cNvSpPr txBox="1"/>
          <p:nvPr/>
        </p:nvSpPr>
        <p:spPr>
          <a:xfrm>
            <a:off x="5034680" y="1544419"/>
            <a:ext cx="1849412" cy="646331"/>
          </a:xfrm>
          <a:prstGeom prst="rect">
            <a:avLst/>
          </a:prstGeom>
          <a:solidFill>
            <a:schemeClr val="accent1">
              <a:lumMod val="20000"/>
              <a:lumOff val="80000"/>
            </a:schemeClr>
          </a:solidFill>
        </p:spPr>
        <p:txBody>
          <a:bodyPr wrap="square" rtlCol="0">
            <a:spAutoFit/>
          </a:bodyPr>
          <a:lstStyle/>
          <a:p>
            <a:pPr algn="ctr"/>
            <a:r>
              <a:rPr lang="en-US" dirty="0"/>
              <a:t>WBS 1.6.2 Local-Level-1</a:t>
            </a:r>
          </a:p>
        </p:txBody>
      </p:sp>
      <p:sp>
        <p:nvSpPr>
          <p:cNvPr id="35" name="TextBox 34">
            <a:extLst>
              <a:ext uri="{FF2B5EF4-FFF2-40B4-BE49-F238E27FC236}">
                <a16:creationId xmlns:a16="http://schemas.microsoft.com/office/drawing/2014/main" id="{C4B24898-D9EA-8ADF-668C-5B7334DDE70A}"/>
              </a:ext>
            </a:extLst>
          </p:cNvPr>
          <p:cNvSpPr txBox="1"/>
          <p:nvPr/>
        </p:nvSpPr>
        <p:spPr>
          <a:xfrm>
            <a:off x="7163638" y="1352550"/>
            <a:ext cx="1915358" cy="923330"/>
          </a:xfrm>
          <a:prstGeom prst="rect">
            <a:avLst/>
          </a:prstGeom>
          <a:solidFill>
            <a:schemeClr val="accent1">
              <a:lumMod val="20000"/>
              <a:lumOff val="80000"/>
            </a:schemeClr>
          </a:solidFill>
        </p:spPr>
        <p:txBody>
          <a:bodyPr wrap="square" rtlCol="0">
            <a:spAutoFit/>
          </a:bodyPr>
          <a:lstStyle/>
          <a:p>
            <a:pPr algn="ctr"/>
            <a:r>
              <a:rPr lang="en-US" dirty="0"/>
              <a:t>WBS 1.6.3 Global Level-1</a:t>
            </a:r>
          </a:p>
          <a:p>
            <a:pPr algn="ctr"/>
            <a:r>
              <a:rPr lang="en-US" dirty="0"/>
              <a:t>WBS 1.6.4 Timing</a:t>
            </a:r>
          </a:p>
        </p:txBody>
      </p:sp>
    </p:spTree>
    <p:extLst>
      <p:ext uri="{BB962C8B-B14F-4D97-AF65-F5344CB8AC3E}">
        <p14:creationId xmlns:p14="http://schemas.microsoft.com/office/powerpoint/2010/main" val="2981360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1.1 Project Management</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5</a:t>
            </a:fld>
            <a:endParaRPr lang="en-US" altLang="en-US" dirty="0"/>
          </a:p>
        </p:txBody>
      </p:sp>
      <p:pic>
        <p:nvPicPr>
          <p:cNvPr id="7" name="Picture 6">
            <a:extLst>
              <a:ext uri="{FF2B5EF4-FFF2-40B4-BE49-F238E27FC236}">
                <a16:creationId xmlns:a16="http://schemas.microsoft.com/office/drawing/2014/main" id="{B03EF0A3-735B-5006-2AC9-20BD14E84E97}"/>
              </a:ext>
            </a:extLst>
          </p:cNvPr>
          <p:cNvPicPr>
            <a:picLocks noChangeAspect="1"/>
          </p:cNvPicPr>
          <p:nvPr/>
        </p:nvPicPr>
        <p:blipFill>
          <a:blip r:embed="rId2"/>
          <a:stretch>
            <a:fillRect/>
          </a:stretch>
        </p:blipFill>
        <p:spPr>
          <a:xfrm>
            <a:off x="116838" y="1026501"/>
            <a:ext cx="8915400" cy="3171825"/>
          </a:xfrm>
          <a:prstGeom prst="rect">
            <a:avLst/>
          </a:prstGeom>
        </p:spPr>
      </p:pic>
    </p:spTree>
    <p:extLst>
      <p:ext uri="{BB962C8B-B14F-4D97-AF65-F5344CB8AC3E}">
        <p14:creationId xmlns:p14="http://schemas.microsoft.com/office/powerpoint/2010/main" val="2326600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DAQ/Trigger KPP – Event Rate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666750"/>
            <a:ext cx="8229600" cy="3962400"/>
          </a:xfrm>
        </p:spPr>
        <p:txBody>
          <a:bodyPr/>
          <a:lstStyle/>
          <a:p>
            <a:r>
              <a:rPr lang="en-US" sz="1800" dirty="0"/>
              <a:t>Demonstration or Measurement: </a:t>
            </a:r>
            <a:r>
              <a:rPr lang="en-US" sz="1800" b="1" dirty="0"/>
              <a:t>Event Rate </a:t>
            </a:r>
          </a:p>
          <a:p>
            <a:r>
              <a:rPr lang="en-US" sz="1800" dirty="0"/>
              <a:t>Threshold KPP’s: </a:t>
            </a:r>
            <a:r>
              <a:rPr lang="en-US" sz="1800" b="1" dirty="0">
                <a:solidFill>
                  <a:srgbClr val="000000"/>
                </a:solidFill>
              </a:rPr>
              <a:t>10</a:t>
            </a:r>
            <a:r>
              <a:rPr lang="en-US" sz="1800" b="1" baseline="0" dirty="0">
                <a:solidFill>
                  <a:srgbClr val="000000"/>
                </a:solidFill>
              </a:rPr>
              <a:t> kHz w/ random pulser</a:t>
            </a:r>
            <a:endParaRPr lang="en-US" sz="1800" b="1" dirty="0">
              <a:solidFill>
                <a:srgbClr val="000000"/>
              </a:solidFill>
            </a:endParaRPr>
          </a:p>
          <a:p>
            <a:r>
              <a:rPr lang="en-US" sz="1800" dirty="0"/>
              <a:t>Objective KPP’s: </a:t>
            </a:r>
            <a:r>
              <a:rPr lang="en-US" sz="1800" b="1" dirty="0">
                <a:solidFill>
                  <a:srgbClr val="000000"/>
                </a:solidFill>
              </a:rPr>
              <a:t>15</a:t>
            </a:r>
            <a:r>
              <a:rPr lang="en-US" sz="1800" b="1" baseline="0" dirty="0">
                <a:solidFill>
                  <a:srgbClr val="000000"/>
                </a:solidFill>
              </a:rPr>
              <a:t> kHz w/ random pulser</a:t>
            </a:r>
          </a:p>
          <a:p>
            <a:endParaRPr lang="en-US" sz="1800" b="1" dirty="0">
              <a:solidFill>
                <a:srgbClr val="000000"/>
              </a:solidFill>
            </a:endParaRPr>
          </a:p>
          <a:p>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The event-rate limit results from re-use of the existing DCM-2 modules to read out the calorimeter digitizers. This is a legacy backplane-based system, which in turn is read out via the legacy “jSEB2” readout card which is a 4-lane </a:t>
            </a:r>
            <a:r>
              <a:rPr lang="en-US" sz="1400" dirty="0" err="1">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PCIExpress</a:t>
            </a:r>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 “Generation 1” device. </a:t>
            </a:r>
          </a:p>
          <a:p>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We used both a BNC pulser that can generate random pulses for a random trigger, as well as a large scintillator paddle connected to a Constant Fraction Discriminator (CFD). The CFD threshold was adjusted to generate random triggers at a rate of about 30KHz.  We used the number of samples that we read out as a proxy for the achieved level of zero-suppression. We will nominally read out 16 waveform samples. A reduction to 8 samples in the readout would represent a zero-suppression level of 50%. The achievable zero-suppression with an occupancy of about 25% in the electromagnetic calorimeter would then correspond to a reduction to 4 readout samples. We note here that 25% is a high occupancy. We did not adjust </a:t>
            </a:r>
            <a:r>
              <a:rPr lang="en-US" sz="1400" dirty="0">
                <a:solidFill>
                  <a:srgbClr val="000000"/>
                </a:solidFill>
                <a:latin typeface="Calibri" panose="020F0502020204030204" pitchFamily="34" charset="0"/>
                <a:ea typeface="Times New Roman" panose="02020603050405020304" pitchFamily="18" charset="0"/>
                <a:cs typeface="Courier New" panose="02070309020205020404" pitchFamily="49" charset="0"/>
              </a:rPr>
              <a:t>the</a:t>
            </a:r>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 number of samples in the demonstration test to below 6, corresponding to an occupancy of about 35%, which is a very conservative assumption for the operation of the sPHENIX detectors.</a:t>
            </a:r>
            <a:endParaRPr lang="en-US" sz="14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800" b="1"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50</a:t>
            </a:fld>
            <a:endParaRPr lang="en-US" altLang="en-US" dirty="0"/>
          </a:p>
        </p:txBody>
      </p:sp>
    </p:spTree>
    <p:extLst>
      <p:ext uri="{BB962C8B-B14F-4D97-AF65-F5344CB8AC3E}">
        <p14:creationId xmlns:p14="http://schemas.microsoft.com/office/powerpoint/2010/main" val="41764513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DAQ/Trigger KPP – Event Rate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57200" y="666750"/>
            <a:ext cx="8229600" cy="3962400"/>
          </a:xfrm>
        </p:spPr>
        <p:txBody>
          <a:bodyPr/>
          <a:lstStyle/>
          <a:p>
            <a:endParaRPr lang="en-US" sz="1800" b="1"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51</a:t>
            </a:fld>
            <a:endParaRPr lang="en-US" altLang="en-US" dirty="0"/>
          </a:p>
        </p:txBody>
      </p:sp>
      <p:graphicFrame>
        <p:nvGraphicFramePr>
          <p:cNvPr id="9" name="Table 8">
            <a:extLst>
              <a:ext uri="{FF2B5EF4-FFF2-40B4-BE49-F238E27FC236}">
                <a16:creationId xmlns:a16="http://schemas.microsoft.com/office/drawing/2014/main" id="{CCA2450F-260C-7707-B0BC-E6CD9F258C37}"/>
              </a:ext>
            </a:extLst>
          </p:cNvPr>
          <p:cNvGraphicFramePr>
            <a:graphicFrameLocks noGrp="1"/>
          </p:cNvGraphicFramePr>
          <p:nvPr>
            <p:extLst>
              <p:ext uri="{D42A27DB-BD31-4B8C-83A1-F6EECF244321}">
                <p14:modId xmlns:p14="http://schemas.microsoft.com/office/powerpoint/2010/main" val="1721319327"/>
              </p:ext>
            </p:extLst>
          </p:nvPr>
        </p:nvGraphicFramePr>
        <p:xfrm>
          <a:off x="1816100" y="2062030"/>
          <a:ext cx="5130800" cy="1879600"/>
        </p:xfrm>
        <a:graphic>
          <a:graphicData uri="http://schemas.openxmlformats.org/drawingml/2006/table">
            <a:tbl>
              <a:tblPr firstRow="1" firstCol="1" bandRow="1">
                <a:tableStyleId>{5C22544A-7EE6-4342-B048-85BDC9FD1C3A}</a:tableStyleId>
              </a:tblPr>
              <a:tblGrid>
                <a:gridCol w="825500">
                  <a:extLst>
                    <a:ext uri="{9D8B030D-6E8A-4147-A177-3AD203B41FA5}">
                      <a16:colId xmlns:a16="http://schemas.microsoft.com/office/drawing/2014/main" val="3374730665"/>
                    </a:ext>
                  </a:extLst>
                </a:gridCol>
                <a:gridCol w="825500">
                  <a:extLst>
                    <a:ext uri="{9D8B030D-6E8A-4147-A177-3AD203B41FA5}">
                      <a16:colId xmlns:a16="http://schemas.microsoft.com/office/drawing/2014/main" val="1456336774"/>
                    </a:ext>
                  </a:extLst>
                </a:gridCol>
                <a:gridCol w="850900">
                  <a:extLst>
                    <a:ext uri="{9D8B030D-6E8A-4147-A177-3AD203B41FA5}">
                      <a16:colId xmlns:a16="http://schemas.microsoft.com/office/drawing/2014/main" val="176530207"/>
                    </a:ext>
                  </a:extLst>
                </a:gridCol>
                <a:gridCol w="800100">
                  <a:extLst>
                    <a:ext uri="{9D8B030D-6E8A-4147-A177-3AD203B41FA5}">
                      <a16:colId xmlns:a16="http://schemas.microsoft.com/office/drawing/2014/main" val="2846953663"/>
                    </a:ext>
                  </a:extLst>
                </a:gridCol>
                <a:gridCol w="825500">
                  <a:extLst>
                    <a:ext uri="{9D8B030D-6E8A-4147-A177-3AD203B41FA5}">
                      <a16:colId xmlns:a16="http://schemas.microsoft.com/office/drawing/2014/main" val="3323658004"/>
                    </a:ext>
                  </a:extLst>
                </a:gridCol>
                <a:gridCol w="1003300">
                  <a:extLst>
                    <a:ext uri="{9D8B030D-6E8A-4147-A177-3AD203B41FA5}">
                      <a16:colId xmlns:a16="http://schemas.microsoft.com/office/drawing/2014/main" val="2117302857"/>
                    </a:ext>
                  </a:extLst>
                </a:gridCol>
              </a:tblGrid>
              <a:tr h="203200">
                <a:tc>
                  <a:txBody>
                    <a:bodyPr/>
                    <a:lstStyle/>
                    <a:p>
                      <a:endParaRPr lang="en-US" sz="1200">
                        <a:effectLst/>
                        <a:latin typeface="Cambria" panose="02040503050406030204" pitchFamily="18" charset="0"/>
                      </a:endParaRPr>
                    </a:p>
                  </a:txBody>
                  <a:tcPr marL="68580" marR="68580" marT="0" marB="0" anchor="b"/>
                </a:tc>
                <a:tc>
                  <a:txBody>
                    <a:bodyPr/>
                    <a:lstStyle/>
                    <a:p>
                      <a:endParaRPr lang="en-US" sz="1200">
                        <a:effectLst/>
                        <a:latin typeface="Cambria" panose="02040503050406030204" pitchFamily="18" charset="0"/>
                      </a:endParaRPr>
                    </a:p>
                  </a:txBody>
                  <a:tcPr marL="68580" marR="68580" marT="0" marB="0" anchor="b"/>
                </a:tc>
                <a:tc gridSpan="2">
                  <a:txBody>
                    <a:bodyPr/>
                    <a:lstStyle/>
                    <a:p>
                      <a:pPr marL="0" marR="0">
                        <a:spcBef>
                          <a:spcPts val="0"/>
                        </a:spcBef>
                        <a:spcAft>
                          <a:spcPts val="0"/>
                        </a:spcAft>
                      </a:pPr>
                      <a:r>
                        <a:rPr lang="en-US" sz="1000">
                          <a:effectLst/>
                        </a:rPr>
                        <a:t>3 million events</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endParaRPr lang="en-US" sz="1200">
                        <a:effectLst/>
                        <a:latin typeface="Cambria" panose="02040503050406030204" pitchFamily="18" charset="0"/>
                      </a:endParaRPr>
                    </a:p>
                  </a:txBody>
                  <a:tcPr marL="68580" marR="68580" marT="0" marB="0" anchor="b"/>
                </a:tc>
                <a:tc>
                  <a:txBody>
                    <a:bodyPr/>
                    <a:lstStyle/>
                    <a:p>
                      <a:endParaRPr lang="en-US" sz="1200" dirty="0">
                        <a:effectLst/>
                        <a:latin typeface="Cambria" panose="02040503050406030204" pitchFamily="18" charset="0"/>
                      </a:endParaRPr>
                    </a:p>
                  </a:txBody>
                  <a:tcPr marL="68580" marR="68580" marT="0" marB="0" anchor="b"/>
                </a:tc>
                <a:extLst>
                  <a:ext uri="{0D108BD9-81ED-4DB2-BD59-A6C34878D82A}">
                    <a16:rowId xmlns:a16="http://schemas.microsoft.com/office/drawing/2014/main" val="3172864409"/>
                  </a:ext>
                </a:extLst>
              </a:tr>
              <a:tr h="355600">
                <a:tc>
                  <a:txBody>
                    <a:bodyPr/>
                    <a:lstStyle/>
                    <a:p>
                      <a:pPr marL="0" marR="0" algn="ctr">
                        <a:spcBef>
                          <a:spcPts val="0"/>
                        </a:spcBef>
                        <a:spcAft>
                          <a:spcPts val="0"/>
                        </a:spcAft>
                      </a:pPr>
                      <a:r>
                        <a:rPr lang="en-US" sz="1000">
                          <a:effectLst/>
                        </a:rPr>
                        <a:t>samples</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start</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end</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Duration (s)</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Rate [Hz]</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000">
                          <a:effectLst/>
                        </a:rPr>
                        <a:t>zero suppression level (%)</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66504342"/>
                  </a:ext>
                </a:extLst>
              </a:tr>
              <a:tr h="203200">
                <a:tc>
                  <a:txBody>
                    <a:bodyPr/>
                    <a:lstStyle/>
                    <a:p>
                      <a:endParaRPr lang="en-US" sz="1200">
                        <a:effectLst/>
                        <a:latin typeface="Cambria" panose="02040503050406030204" pitchFamily="18" charset="0"/>
                      </a:endParaRPr>
                    </a:p>
                  </a:txBody>
                  <a:tcPr marL="68580" marR="68580" marT="0" marB="0" anchor="b"/>
                </a:tc>
                <a:tc gridSpan="2">
                  <a:txBody>
                    <a:bodyPr/>
                    <a:lstStyle/>
                    <a:p>
                      <a:pPr marL="0" marR="0" algn="ctr">
                        <a:spcBef>
                          <a:spcPts val="0"/>
                        </a:spcBef>
                        <a:spcAft>
                          <a:spcPts val="0"/>
                        </a:spcAft>
                      </a:pPr>
                      <a:r>
                        <a:rPr lang="en-US" sz="1000">
                          <a:effectLst/>
                        </a:rPr>
                        <a:t>Unix Time</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hMerge="1">
                  <a:txBody>
                    <a:bodyPr/>
                    <a:lstStyle/>
                    <a:p>
                      <a:endParaRPr lang="en-US"/>
                    </a:p>
                  </a:txBody>
                  <a:tcPr/>
                </a:tc>
                <a:tc>
                  <a:txBody>
                    <a:bodyPr/>
                    <a:lstStyle/>
                    <a:p>
                      <a:endParaRPr lang="en-US" sz="1200">
                        <a:effectLst/>
                        <a:latin typeface="Cambria" panose="02040503050406030204" pitchFamily="18" charset="0"/>
                      </a:endParaRPr>
                    </a:p>
                  </a:txBody>
                  <a:tcPr marL="68580" marR="68580" marT="0" marB="0" anchor="b"/>
                </a:tc>
                <a:tc>
                  <a:txBody>
                    <a:bodyPr/>
                    <a:lstStyle/>
                    <a:p>
                      <a:endParaRPr lang="en-US" sz="1200">
                        <a:effectLst/>
                        <a:latin typeface="Cambria" panose="02040503050406030204" pitchFamily="18" charset="0"/>
                      </a:endParaRPr>
                    </a:p>
                  </a:txBody>
                  <a:tcPr marL="68580" marR="68580" marT="0" marB="0" anchor="b"/>
                </a:tc>
                <a:tc>
                  <a:txBody>
                    <a:bodyPr/>
                    <a:lstStyle/>
                    <a:p>
                      <a:endParaRPr lang="en-US" sz="1200">
                        <a:effectLst/>
                        <a:latin typeface="Cambria" panose="02040503050406030204" pitchFamily="18" charset="0"/>
                      </a:endParaRPr>
                    </a:p>
                  </a:txBody>
                  <a:tcPr marL="68580" marR="68580" marT="0" marB="0" anchor="b"/>
                </a:tc>
                <a:extLst>
                  <a:ext uri="{0D108BD9-81ED-4DB2-BD59-A6C34878D82A}">
                    <a16:rowId xmlns:a16="http://schemas.microsoft.com/office/drawing/2014/main" val="537162886"/>
                  </a:ext>
                </a:extLst>
              </a:tr>
              <a:tr h="203200">
                <a:tc>
                  <a:txBody>
                    <a:bodyPr/>
                    <a:lstStyle/>
                    <a:p>
                      <a:pPr marL="0" marR="0" algn="r">
                        <a:spcBef>
                          <a:spcPts val="0"/>
                        </a:spcBef>
                        <a:spcAft>
                          <a:spcPts val="0"/>
                        </a:spcAft>
                      </a:pPr>
                      <a:r>
                        <a:rPr lang="en-US" sz="1000">
                          <a:effectLst/>
                        </a:rPr>
                        <a:t>16</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1661294686</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1661295305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619</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4847</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100</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4211161434"/>
                  </a:ext>
                </a:extLst>
              </a:tr>
              <a:tr h="203200">
                <a:tc>
                  <a:txBody>
                    <a:bodyPr/>
                    <a:lstStyle/>
                    <a:p>
                      <a:pPr marL="0" marR="0" algn="r">
                        <a:spcBef>
                          <a:spcPts val="0"/>
                        </a:spcBef>
                        <a:spcAft>
                          <a:spcPts val="0"/>
                        </a:spcAft>
                      </a:pPr>
                      <a:r>
                        <a:rPr lang="en-US" sz="1000">
                          <a:effectLst/>
                        </a:rPr>
                        <a:t>12</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1661294050</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1661294511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461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6508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75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200719081"/>
                  </a:ext>
                </a:extLst>
              </a:tr>
              <a:tr h="203200">
                <a:tc>
                  <a:txBody>
                    <a:bodyPr/>
                    <a:lstStyle/>
                    <a:p>
                      <a:pPr marL="0" marR="0" algn="r">
                        <a:spcBef>
                          <a:spcPts val="0"/>
                        </a:spcBef>
                        <a:spcAft>
                          <a:spcPts val="0"/>
                        </a:spcAft>
                      </a:pPr>
                      <a:r>
                        <a:rPr lang="en-US" sz="1000">
                          <a:effectLst/>
                        </a:rPr>
                        <a:t>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1661293650</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1661293958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308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9740</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50</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4031525652"/>
                  </a:ext>
                </a:extLst>
              </a:tr>
              <a:tr h="203200">
                <a:tc>
                  <a:txBody>
                    <a:bodyPr/>
                    <a:lstStyle/>
                    <a:p>
                      <a:pPr marL="0" marR="0" algn="r">
                        <a:spcBef>
                          <a:spcPts val="0"/>
                        </a:spcBef>
                        <a:spcAft>
                          <a:spcPts val="0"/>
                        </a:spcAft>
                      </a:pPr>
                      <a:r>
                        <a:rPr lang="en-US" sz="1000">
                          <a:effectLst/>
                        </a:rPr>
                        <a:t>7</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1661292800</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1661293071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271</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dirty="0">
                          <a:effectLst/>
                          <a:highlight>
                            <a:srgbClr val="FFFF00"/>
                          </a:highlight>
                        </a:rPr>
                        <a:t>11070</a:t>
                      </a:r>
                      <a:endParaRPr lang="en-US" sz="1200" dirty="0">
                        <a:effectLst/>
                        <a:highlight>
                          <a:srgbClr val="FFFF00"/>
                        </a:highligh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43.75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3911106784"/>
                  </a:ext>
                </a:extLst>
              </a:tr>
              <a:tr h="203200">
                <a:tc>
                  <a:txBody>
                    <a:bodyPr/>
                    <a:lstStyle/>
                    <a:p>
                      <a:pPr marL="0" marR="0" algn="r">
                        <a:spcBef>
                          <a:spcPts val="0"/>
                        </a:spcBef>
                        <a:spcAft>
                          <a:spcPts val="0"/>
                        </a:spcAft>
                      </a:pPr>
                      <a:r>
                        <a:rPr lang="en-US" sz="1000">
                          <a:effectLst/>
                        </a:rPr>
                        <a:t>6</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1661289915</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a:effectLst/>
                        </a:rPr>
                        <a:t>1661290168</a:t>
                      </a:r>
                      <a:endParaRPr lang="en-US" sz="120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dirty="0">
                          <a:effectLst/>
                        </a:rPr>
                        <a:t>253</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dirty="0">
                          <a:effectLst/>
                          <a:highlight>
                            <a:srgbClr val="FFFF00"/>
                          </a:highlight>
                        </a:rPr>
                        <a:t>11858</a:t>
                      </a:r>
                      <a:endParaRPr lang="en-US" sz="1200" dirty="0">
                        <a:effectLst/>
                        <a:highlight>
                          <a:srgbClr val="FFFF00"/>
                        </a:highligh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tc>
                  <a:txBody>
                    <a:bodyPr/>
                    <a:lstStyle/>
                    <a:p>
                      <a:pPr marL="0" marR="0" algn="r">
                        <a:spcBef>
                          <a:spcPts val="0"/>
                        </a:spcBef>
                        <a:spcAft>
                          <a:spcPts val="0"/>
                        </a:spcAft>
                      </a:pPr>
                      <a:r>
                        <a:rPr lang="en-US" sz="1000" dirty="0">
                          <a:effectLst/>
                        </a:rPr>
                        <a:t>37.5</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b"/>
                </a:tc>
                <a:extLst>
                  <a:ext uri="{0D108BD9-81ED-4DB2-BD59-A6C34878D82A}">
                    <a16:rowId xmlns:a16="http://schemas.microsoft.com/office/drawing/2014/main" val="1794378158"/>
                  </a:ext>
                </a:extLst>
              </a:tr>
            </a:tbl>
          </a:graphicData>
        </a:graphic>
      </p:graphicFrame>
      <p:sp>
        <p:nvSpPr>
          <p:cNvPr id="10" name="Rectangle 2">
            <a:extLst>
              <a:ext uri="{FF2B5EF4-FFF2-40B4-BE49-F238E27FC236}">
                <a16:creationId xmlns:a16="http://schemas.microsoft.com/office/drawing/2014/main" id="{0BF68661-EF5E-9EE0-89C2-62046D97D797}"/>
              </a:ext>
            </a:extLst>
          </p:cNvPr>
          <p:cNvSpPr>
            <a:spLocks noChangeArrowheads="1"/>
          </p:cNvSpPr>
          <p:nvPr/>
        </p:nvSpPr>
        <p:spPr bwMode="auto">
          <a:xfrm>
            <a:off x="838200" y="890298"/>
            <a:ext cx="70866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1pPr>
            <a:lvl2pPr marL="457200"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2pPr>
            <a:lvl3pPr marL="914400"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3pPr>
            <a:lvl4pPr marL="1371600"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4pPr>
            <a:lvl5pPr marL="1828800" eaLnBrk="0" hangingPunct="0">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For each number of waveform samples, we took exactly 3 million events and measured how long this takes. For example, with no zero-suppression and the full 16 samples for each event, this took 619 seconds, resulting in an event rate of 4.8 KHz. The table shows the rates as a function of the number of waveform samples, with the start and ending times measured in terms of the readout PC</a:t>
            </a:r>
            <a:r>
              <a:rPr kumimoji="0" lang="en-US" altLang="en-US" sz="1200" b="0" i="0" u="none" strike="noStrike" cap="none" normalizeH="0" baseline="0" dirty="0">
                <a:ln>
                  <a:noFill/>
                </a:ln>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a:t>
            </a:r>
            <a:r>
              <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Unix time. We cross the 10KHz event rate threshold between 8 and 7 samples, corresponding to zero-suppression levels of 50% and 44%, respectively. </a:t>
            </a: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lang="en-US" altLang="en-US" sz="1200" dirty="0">
              <a:solidFill>
                <a:srgbClr val="000000"/>
              </a:solidFill>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1200" b="0" i="0" u="none" strike="noStrike" cap="none" normalizeH="0" baseline="0" dirty="0">
              <a:ln>
                <a:noFill/>
              </a:ln>
              <a:solidFill>
                <a:srgbClr val="000000"/>
              </a:solidFill>
              <a:effectLst/>
              <a:latin typeface="Calibri" panose="020F0502020204030204" pitchFamily="34" charset="0"/>
              <a:cs typeface="Calibri" panose="020F050202020403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2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tab pos="581025" algn="l"/>
                <a:tab pos="1163638" algn="l"/>
                <a:tab pos="1744663" algn="l"/>
                <a:tab pos="2327275" algn="l"/>
                <a:tab pos="2908300" algn="l"/>
                <a:tab pos="3489325" algn="l"/>
                <a:tab pos="4071938" algn="l"/>
                <a:tab pos="4652963" algn="l"/>
                <a:tab pos="5235575" algn="l"/>
                <a:tab pos="5816600" algn="l"/>
                <a:tab pos="6397625" algn="l"/>
                <a:tab pos="6980238" algn="l"/>
                <a:tab pos="7561263" algn="l"/>
                <a:tab pos="8143875" algn="l"/>
                <a:tab pos="8724900" algn="l"/>
                <a:tab pos="9305925" algn="l"/>
              </a:tabLst>
            </a:pPr>
            <a:r>
              <a:rPr kumimoji="0" lang="en-US" altLang="en-US" sz="1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Table 1: the achieved readout rates with different number of samples, corresponding to various levels of achieved zero-suppression in the calorimeters. We cross the 10KHz threshold between 8 and 7 samples, corresponding to zero-suppression levels of 50% and 44%, respectively.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36470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DAQ/Trigger KPP – Data Logging Rate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152400" y="590550"/>
            <a:ext cx="8534400" cy="4038600"/>
          </a:xfrm>
        </p:spPr>
        <p:txBody>
          <a:bodyPr/>
          <a:lstStyle/>
          <a:p>
            <a:r>
              <a:rPr lang="en-US" sz="1800" dirty="0"/>
              <a:t>Demonstration or Measurement: </a:t>
            </a:r>
            <a:r>
              <a:rPr lang="en-US" sz="1800" b="1" dirty="0"/>
              <a:t>Data Logging Rate </a:t>
            </a:r>
          </a:p>
          <a:p>
            <a:r>
              <a:rPr lang="en-US" sz="1800" dirty="0"/>
              <a:t>Threshold KPP’s: </a:t>
            </a:r>
            <a:r>
              <a:rPr lang="en-US" sz="1800" b="1" dirty="0">
                <a:solidFill>
                  <a:srgbClr val="000000"/>
                </a:solidFill>
              </a:rPr>
              <a:t>10 Gbit/s with pulser</a:t>
            </a:r>
          </a:p>
          <a:p>
            <a:r>
              <a:rPr lang="en-US" sz="1800" dirty="0"/>
              <a:t>Objective KPP’s: </a:t>
            </a:r>
            <a:r>
              <a:rPr lang="en-US" sz="1800" b="1" dirty="0">
                <a:solidFill>
                  <a:srgbClr val="000000"/>
                </a:solidFill>
              </a:rPr>
              <a:t>Same</a:t>
            </a:r>
          </a:p>
          <a:p>
            <a:pPr marL="0" marR="0" indent="0">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To demonstrate this, we configured the data acquisition system for a special running mode where the actual detector (that is not yet available in its entirety) is replaced with a setup that delivers data as the real detector would, just without any practical limits on the rate of delivered events. This setup, informally called “unlimited data detector”, therefore tests the capabilities and limits of the network and data logging system.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pPr marL="0" marR="0" indent="0">
              <a:spcBef>
                <a:spcPts val="0"/>
              </a:spcBef>
              <a:spcAft>
                <a:spcPts val="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The data logging system consists of 6 so-called “Buffer Boxes”, high-end file servers that collectively provide 6PB of RAID disk space. The detectors are read out with Front-End Modules (FEM/FEE) that in turn are read out with DCM2 modules or FELIX cards, that in turn transfer data to buffer boxes that temporarily store the data before sending them to the SDCC computing center for permanent storage and analysis. The buffer boxes level the variable data rate from the detector that changes during a RHIC store with the available RHIC luminosity. The buffer boxes also allow us to ride out a storage system downtime at the SDCC side for about 4-5 days. The right side figure shows how the actual detector readout is replaced with the “unlimited data detector”.  This system still uses all parts of the DAQ system, except the actual detector front-ends. </a:t>
            </a:r>
            <a:endParaRPr lang="en-US" sz="1200" dirty="0">
              <a:effectLst/>
              <a:latin typeface="Cambria" panose="02040503050406030204" pitchFamily="18" charset="0"/>
              <a:ea typeface="MS Mincho" panose="02020609040205080304" pitchFamily="49" charset="-128"/>
              <a:cs typeface="Times New Roman" panose="02020603050405020304" pitchFamily="18" charset="0"/>
            </a:endParaRPr>
          </a:p>
          <a:p>
            <a:endParaRPr lang="en-US" sz="1800"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dirty="0"/>
              <a:t>sPHENIX PD-4 Review</a:t>
            </a:r>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52</a:t>
            </a:fld>
            <a:endParaRPr lang="en-US" altLang="en-US" dirty="0"/>
          </a:p>
        </p:txBody>
      </p:sp>
      <p:pic>
        <p:nvPicPr>
          <p:cNvPr id="7" name="Picture 6" descr="Diagram&#10;&#10;Description automatically generated">
            <a:extLst>
              <a:ext uri="{FF2B5EF4-FFF2-40B4-BE49-F238E27FC236}">
                <a16:creationId xmlns:a16="http://schemas.microsoft.com/office/drawing/2014/main" id="{A5AAE715-36EB-5DBD-1E6A-A4FF10B48C37}"/>
              </a:ext>
            </a:extLst>
          </p:cNvPr>
          <p:cNvPicPr>
            <a:picLocks noChangeAspect="1"/>
          </p:cNvPicPr>
          <p:nvPr/>
        </p:nvPicPr>
        <p:blipFill>
          <a:blip r:embed="rId2"/>
          <a:stretch>
            <a:fillRect/>
          </a:stretch>
        </p:blipFill>
        <p:spPr>
          <a:xfrm>
            <a:off x="669290" y="3562350"/>
            <a:ext cx="3750310" cy="1356995"/>
          </a:xfrm>
          <a:prstGeom prst="rect">
            <a:avLst/>
          </a:prstGeom>
        </p:spPr>
      </p:pic>
      <p:pic>
        <p:nvPicPr>
          <p:cNvPr id="8" name="Picture 7" descr="Diagram&#10;&#10;Description automatically generated with medium confidence">
            <a:extLst>
              <a:ext uri="{FF2B5EF4-FFF2-40B4-BE49-F238E27FC236}">
                <a16:creationId xmlns:a16="http://schemas.microsoft.com/office/drawing/2014/main" id="{9C05DFBC-F532-D6AD-B7E4-D164B51F7E31}"/>
              </a:ext>
            </a:extLst>
          </p:cNvPr>
          <p:cNvPicPr>
            <a:picLocks noChangeAspect="1"/>
          </p:cNvPicPr>
          <p:nvPr/>
        </p:nvPicPr>
        <p:blipFill>
          <a:blip r:embed="rId3"/>
          <a:stretch>
            <a:fillRect/>
          </a:stretch>
        </p:blipFill>
        <p:spPr>
          <a:xfrm>
            <a:off x="5562600" y="3496945"/>
            <a:ext cx="2454869" cy="1303655"/>
          </a:xfrm>
          <a:prstGeom prst="rect">
            <a:avLst/>
          </a:prstGeom>
        </p:spPr>
      </p:pic>
      <p:sp>
        <p:nvSpPr>
          <p:cNvPr id="9" name="Arrow: Right 8">
            <a:extLst>
              <a:ext uri="{FF2B5EF4-FFF2-40B4-BE49-F238E27FC236}">
                <a16:creationId xmlns:a16="http://schemas.microsoft.com/office/drawing/2014/main" id="{47B02B6E-0B32-83C9-B5E5-325573DA5F91}"/>
              </a:ext>
            </a:extLst>
          </p:cNvPr>
          <p:cNvSpPr/>
          <p:nvPr/>
        </p:nvSpPr>
        <p:spPr>
          <a:xfrm>
            <a:off x="4572000" y="4019550"/>
            <a:ext cx="638969" cy="2517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TextBox 9">
            <a:extLst>
              <a:ext uri="{FF2B5EF4-FFF2-40B4-BE49-F238E27FC236}">
                <a16:creationId xmlns:a16="http://schemas.microsoft.com/office/drawing/2014/main" id="{A2771250-9D67-A5C6-4FD5-8B745246373B}"/>
              </a:ext>
            </a:extLst>
          </p:cNvPr>
          <p:cNvSpPr txBox="1"/>
          <p:nvPr/>
        </p:nvSpPr>
        <p:spPr>
          <a:xfrm>
            <a:off x="4495800" y="3562350"/>
            <a:ext cx="838200" cy="400110"/>
          </a:xfrm>
          <a:prstGeom prst="rect">
            <a:avLst/>
          </a:prstGeom>
          <a:solidFill>
            <a:schemeClr val="accent1">
              <a:lumMod val="20000"/>
              <a:lumOff val="80000"/>
            </a:schemeClr>
          </a:solidFill>
        </p:spPr>
        <p:txBody>
          <a:bodyPr wrap="square" rtlCol="0">
            <a:spAutoFit/>
          </a:bodyPr>
          <a:lstStyle/>
          <a:p>
            <a:pPr algn="ctr"/>
            <a:r>
              <a:rPr lang="en-US" sz="1000" dirty="0"/>
              <a:t>For logging test</a:t>
            </a:r>
          </a:p>
        </p:txBody>
      </p:sp>
    </p:spTree>
    <p:extLst>
      <p:ext uri="{BB962C8B-B14F-4D97-AF65-F5344CB8AC3E}">
        <p14:creationId xmlns:p14="http://schemas.microsoft.com/office/powerpoint/2010/main" val="19404295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DAQ/Trigger KPP – Data Logging Rate </a:t>
            </a:r>
          </a:p>
        </p:txBody>
      </p:sp>
      <p:sp>
        <p:nvSpPr>
          <p:cNvPr id="11" name="Content Placeholder 10"/>
          <p:cNvSpPr>
            <a:spLocks noGrp="1"/>
          </p:cNvSpPr>
          <p:nvPr>
            <p:ph idx="1"/>
          </p:nvPr>
        </p:nvSpPr>
        <p:spPr>
          <a:xfrm>
            <a:off x="457200" y="645162"/>
            <a:ext cx="4387323" cy="1981200"/>
          </a:xfrm>
        </p:spPr>
        <p:txBody>
          <a:bodyPr/>
          <a:lstStyle/>
          <a:p>
            <a:pPr marL="0" lvl="0" indent="0">
              <a:buNone/>
            </a:pPr>
            <a:r>
              <a:rPr lang="en-US" sz="1400" dirty="0"/>
              <a:t>Top Figure: The achieved aggregate logging rate to the buffer boxes when running that “unlimited data detector” configuration.  Test runs for over an hour.</a:t>
            </a:r>
          </a:p>
          <a:p>
            <a:pPr marL="0" lvl="0" indent="0">
              <a:buNone/>
            </a:pPr>
            <a:endParaRPr lang="en-US" sz="1400" dirty="0"/>
          </a:p>
          <a:p>
            <a:pPr marL="0" lvl="0" indent="0">
              <a:buNone/>
            </a:pPr>
            <a:r>
              <a:rPr lang="en-US" sz="1400" dirty="0"/>
              <a:t>Bottom Figures: </a:t>
            </a:r>
            <a:r>
              <a:rPr lang="en-US" sz="1400" dirty="0">
                <a:solidFill>
                  <a:srgbClr val="000000"/>
                </a:solidFill>
                <a:effectLst/>
                <a:latin typeface="Calibri" panose="020F0502020204030204" pitchFamily="34" charset="0"/>
                <a:ea typeface="Times New Roman" panose="02020603050405020304" pitchFamily="18" charset="0"/>
                <a:cs typeface="Courier New" panose="02070309020205020404" pitchFamily="49" charset="0"/>
              </a:rPr>
              <a:t>The achieved logging rate with concurrent access of previously acquired data to transfer to the SDCC. (Left: 90 minutes; Right: 24 hours)</a:t>
            </a:r>
            <a:endParaRPr lang="en-US" sz="1400" dirty="0"/>
          </a:p>
          <a:p>
            <a:pPr marL="0" lvl="0" indent="0">
              <a:buNone/>
            </a:pPr>
            <a:endParaRPr lang="en-US" sz="1400" dirty="0"/>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53</a:t>
            </a:fld>
            <a:endParaRPr lang="en-US" altLang="en-US" dirty="0"/>
          </a:p>
        </p:txBody>
      </p:sp>
      <p:sp>
        <p:nvSpPr>
          <p:cNvPr id="9" name="TextBox 8">
            <a:extLst>
              <a:ext uri="{FF2B5EF4-FFF2-40B4-BE49-F238E27FC236}">
                <a16:creationId xmlns:a16="http://schemas.microsoft.com/office/drawing/2014/main" id="{138F3580-AB0D-357C-FF21-928D02F834EF}"/>
              </a:ext>
            </a:extLst>
          </p:cNvPr>
          <p:cNvSpPr txBox="1"/>
          <p:nvPr/>
        </p:nvSpPr>
        <p:spPr>
          <a:xfrm>
            <a:off x="7692024" y="1460237"/>
            <a:ext cx="877938" cy="246221"/>
          </a:xfrm>
          <a:prstGeom prst="rect">
            <a:avLst/>
          </a:prstGeom>
          <a:noFill/>
        </p:spPr>
        <p:txBody>
          <a:bodyPr wrap="square" rtlCol="0">
            <a:spAutoFit/>
          </a:bodyPr>
          <a:lstStyle/>
          <a:p>
            <a:r>
              <a:rPr lang="en-US" sz="1000" dirty="0">
                <a:solidFill>
                  <a:schemeClr val="bg1">
                    <a:lumMod val="95000"/>
                  </a:schemeClr>
                </a:solidFill>
              </a:rPr>
              <a:t>10 GB/s</a:t>
            </a:r>
          </a:p>
        </p:txBody>
      </p:sp>
      <p:sp>
        <p:nvSpPr>
          <p:cNvPr id="12" name="TextBox 11">
            <a:extLst>
              <a:ext uri="{FF2B5EF4-FFF2-40B4-BE49-F238E27FC236}">
                <a16:creationId xmlns:a16="http://schemas.microsoft.com/office/drawing/2014/main" id="{DD0C37CE-7D2B-93C0-7950-F7CAAAB02C70}"/>
              </a:ext>
            </a:extLst>
          </p:cNvPr>
          <p:cNvSpPr txBox="1"/>
          <p:nvPr/>
        </p:nvSpPr>
        <p:spPr>
          <a:xfrm>
            <a:off x="7696200" y="1292594"/>
            <a:ext cx="877938" cy="246221"/>
          </a:xfrm>
          <a:prstGeom prst="rect">
            <a:avLst/>
          </a:prstGeom>
          <a:noFill/>
        </p:spPr>
        <p:txBody>
          <a:bodyPr wrap="square" rtlCol="0">
            <a:spAutoFit/>
          </a:bodyPr>
          <a:lstStyle/>
          <a:p>
            <a:r>
              <a:rPr lang="en-US" sz="1000" dirty="0">
                <a:solidFill>
                  <a:schemeClr val="bg1">
                    <a:lumMod val="95000"/>
                  </a:schemeClr>
                </a:solidFill>
              </a:rPr>
              <a:t>15 GB/s</a:t>
            </a:r>
          </a:p>
        </p:txBody>
      </p:sp>
      <p:pic>
        <p:nvPicPr>
          <p:cNvPr id="3" name="Picture 2" descr="A screenshot of a computer&#10;&#10;Description automatically generated with medium confidence">
            <a:extLst>
              <a:ext uri="{FF2B5EF4-FFF2-40B4-BE49-F238E27FC236}">
                <a16:creationId xmlns:a16="http://schemas.microsoft.com/office/drawing/2014/main" id="{A5D3EC31-4726-79F9-7C44-D82DC1A590B8}"/>
              </a:ext>
            </a:extLst>
          </p:cNvPr>
          <p:cNvPicPr>
            <a:picLocks noChangeAspect="1"/>
          </p:cNvPicPr>
          <p:nvPr/>
        </p:nvPicPr>
        <p:blipFill>
          <a:blip r:embed="rId2"/>
          <a:stretch>
            <a:fillRect/>
          </a:stretch>
        </p:blipFill>
        <p:spPr>
          <a:xfrm>
            <a:off x="5213352" y="645163"/>
            <a:ext cx="2707114" cy="2077108"/>
          </a:xfrm>
          <a:prstGeom prst="rect">
            <a:avLst/>
          </a:prstGeom>
        </p:spPr>
      </p:pic>
      <p:pic>
        <p:nvPicPr>
          <p:cNvPr id="13" name="Picture 12" descr="A screenshot of a computer&#10;&#10;Description automatically generated with medium confidence">
            <a:extLst>
              <a:ext uri="{FF2B5EF4-FFF2-40B4-BE49-F238E27FC236}">
                <a16:creationId xmlns:a16="http://schemas.microsoft.com/office/drawing/2014/main" id="{8640970A-8D20-D321-95B7-0D6B229632C3}"/>
              </a:ext>
            </a:extLst>
          </p:cNvPr>
          <p:cNvPicPr>
            <a:picLocks noChangeAspect="1"/>
          </p:cNvPicPr>
          <p:nvPr/>
        </p:nvPicPr>
        <p:blipFill>
          <a:blip r:embed="rId3"/>
          <a:stretch>
            <a:fillRect/>
          </a:stretch>
        </p:blipFill>
        <p:spPr>
          <a:xfrm>
            <a:off x="1489148" y="2835216"/>
            <a:ext cx="2667000" cy="2079709"/>
          </a:xfrm>
          <a:prstGeom prst="rect">
            <a:avLst/>
          </a:prstGeom>
        </p:spPr>
      </p:pic>
      <p:pic>
        <p:nvPicPr>
          <p:cNvPr id="14" name="Picture 13" descr="Graphical user interface, chart&#10;&#10;Description automatically generated">
            <a:extLst>
              <a:ext uri="{FF2B5EF4-FFF2-40B4-BE49-F238E27FC236}">
                <a16:creationId xmlns:a16="http://schemas.microsoft.com/office/drawing/2014/main" id="{14B38A15-0E4F-F0A2-8AAC-962C03EB30E3}"/>
              </a:ext>
            </a:extLst>
          </p:cNvPr>
          <p:cNvPicPr>
            <a:picLocks noChangeAspect="1"/>
          </p:cNvPicPr>
          <p:nvPr/>
        </p:nvPicPr>
        <p:blipFill>
          <a:blip r:embed="rId4"/>
          <a:stretch>
            <a:fillRect/>
          </a:stretch>
        </p:blipFill>
        <p:spPr>
          <a:xfrm>
            <a:off x="4537147" y="2821715"/>
            <a:ext cx="2701853" cy="2077108"/>
          </a:xfrm>
          <a:prstGeom prst="rect">
            <a:avLst/>
          </a:prstGeom>
        </p:spPr>
      </p:pic>
    </p:spTree>
    <p:extLst>
      <p:ext uri="{BB962C8B-B14F-4D97-AF65-F5344CB8AC3E}">
        <p14:creationId xmlns:p14="http://schemas.microsoft.com/office/powerpoint/2010/main" val="27262194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CA91-3715-50DC-2AC5-5058F86B021D}"/>
              </a:ext>
            </a:extLst>
          </p:cNvPr>
          <p:cNvSpPr>
            <a:spLocks noGrp="1"/>
          </p:cNvSpPr>
          <p:nvPr>
            <p:ph type="title"/>
          </p:nvPr>
        </p:nvSpPr>
        <p:spPr/>
        <p:txBody>
          <a:bodyPr/>
          <a:lstStyle/>
          <a:p>
            <a:r>
              <a:rPr lang="en-US" sz="2400" dirty="0"/>
              <a:t>Min Bias Trigger Detector KPP – Live Channels, Timing </a:t>
            </a:r>
          </a:p>
        </p:txBody>
      </p:sp>
      <p:sp>
        <p:nvSpPr>
          <p:cNvPr id="3" name="Content Placeholder 2">
            <a:extLst>
              <a:ext uri="{FF2B5EF4-FFF2-40B4-BE49-F238E27FC236}">
                <a16:creationId xmlns:a16="http://schemas.microsoft.com/office/drawing/2014/main" id="{3749F246-6C35-91B4-F726-7C1E26BABD90}"/>
              </a:ext>
            </a:extLst>
          </p:cNvPr>
          <p:cNvSpPr>
            <a:spLocks noGrp="1"/>
          </p:cNvSpPr>
          <p:nvPr>
            <p:ph idx="1"/>
          </p:nvPr>
        </p:nvSpPr>
        <p:spPr>
          <a:xfrm>
            <a:off x="407299" y="742950"/>
            <a:ext cx="8229600" cy="3394472"/>
          </a:xfrm>
        </p:spPr>
        <p:txBody>
          <a:bodyPr/>
          <a:lstStyle/>
          <a:p>
            <a:r>
              <a:rPr lang="en-US" sz="1800" dirty="0"/>
              <a:t>Demonstration or Measurement: </a:t>
            </a:r>
            <a:r>
              <a:rPr lang="en-US" sz="1800" b="1" dirty="0"/>
              <a:t>Preinstall, bench tests </a:t>
            </a:r>
          </a:p>
          <a:p>
            <a:r>
              <a:rPr lang="en-US" sz="1800" dirty="0"/>
              <a:t>Threshold KPP’s: </a:t>
            </a:r>
            <a:r>
              <a:rPr lang="en-US" sz="1800" b="1" dirty="0">
                <a:solidFill>
                  <a:srgbClr val="000000"/>
                </a:solidFill>
              </a:rPr>
              <a:t>≥ 90% live channels based on laser.</a:t>
            </a:r>
            <a:r>
              <a:rPr lang="en-US" sz="1800" b="1" baseline="0" dirty="0">
                <a:solidFill>
                  <a:srgbClr val="000000"/>
                </a:solidFill>
              </a:rPr>
              <a:t> 120 </a:t>
            </a:r>
            <a:r>
              <a:rPr lang="en-US" sz="1800" b="1" baseline="0" dirty="0" err="1">
                <a:solidFill>
                  <a:srgbClr val="000000"/>
                </a:solidFill>
              </a:rPr>
              <a:t>ps</a:t>
            </a:r>
            <a:r>
              <a:rPr lang="en-US" sz="1800" b="1" baseline="0" dirty="0">
                <a:solidFill>
                  <a:srgbClr val="000000"/>
                </a:solidFill>
              </a:rPr>
              <a:t>/channel timing resolution w/ bench test</a:t>
            </a:r>
            <a:endParaRPr lang="en-US" sz="1800" b="1" dirty="0">
              <a:solidFill>
                <a:srgbClr val="000000"/>
              </a:solidFill>
            </a:endParaRPr>
          </a:p>
          <a:p>
            <a:r>
              <a:rPr lang="en-US" sz="1800" dirty="0"/>
              <a:t>Objective KPP’s: </a:t>
            </a:r>
            <a:r>
              <a:rPr lang="en-US" sz="1800" b="1" dirty="0">
                <a:solidFill>
                  <a:srgbClr val="000000"/>
                </a:solidFill>
              </a:rPr>
              <a:t>≥ 95% live channels based on laser.</a:t>
            </a:r>
            <a:r>
              <a:rPr lang="en-US" sz="1800" b="1" baseline="0" dirty="0">
                <a:solidFill>
                  <a:srgbClr val="000000"/>
                </a:solidFill>
              </a:rPr>
              <a:t> 100 </a:t>
            </a:r>
            <a:r>
              <a:rPr lang="en-US" sz="1800" b="1" baseline="0" dirty="0" err="1">
                <a:solidFill>
                  <a:srgbClr val="000000"/>
                </a:solidFill>
              </a:rPr>
              <a:t>ps</a:t>
            </a:r>
            <a:r>
              <a:rPr lang="en-US" sz="1800" b="1" baseline="0" dirty="0">
                <a:solidFill>
                  <a:srgbClr val="000000"/>
                </a:solidFill>
              </a:rPr>
              <a:t>/channel timing resolution w/ bench test</a:t>
            </a:r>
          </a:p>
          <a:p>
            <a:endParaRPr lang="en-US" sz="1800" dirty="0">
              <a:solidFill>
                <a:srgbClr val="000000"/>
              </a:solidFill>
            </a:endParaRPr>
          </a:p>
          <a:p>
            <a:endParaRPr lang="en-US" sz="1800" dirty="0">
              <a:solidFill>
                <a:srgbClr val="000000"/>
              </a:solidFill>
            </a:endParaRPr>
          </a:p>
          <a:p>
            <a:endParaRPr lang="en-US" dirty="0"/>
          </a:p>
        </p:txBody>
      </p:sp>
      <p:sp>
        <p:nvSpPr>
          <p:cNvPr id="4" name="Date Placeholder 3">
            <a:extLst>
              <a:ext uri="{FF2B5EF4-FFF2-40B4-BE49-F238E27FC236}">
                <a16:creationId xmlns:a16="http://schemas.microsoft.com/office/drawing/2014/main" id="{C3A7806C-5E29-AF48-B078-63C808613FE6}"/>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36566BDA-20DB-DD41-D4C8-674ADB32080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B0F6D9B-D14F-1185-2FC9-E8CF2B887387}"/>
              </a:ext>
            </a:extLst>
          </p:cNvPr>
          <p:cNvSpPr>
            <a:spLocks noGrp="1"/>
          </p:cNvSpPr>
          <p:nvPr>
            <p:ph type="sldNum" sz="quarter" idx="12"/>
          </p:nvPr>
        </p:nvSpPr>
        <p:spPr/>
        <p:txBody>
          <a:bodyPr/>
          <a:lstStyle/>
          <a:p>
            <a:fld id="{4B932B3A-BA38-40C7-ADEE-2A1902CEB265}" type="slidenum">
              <a:rPr lang="en-US" altLang="en-US" smtClean="0"/>
              <a:pPr/>
              <a:t>54</a:t>
            </a:fld>
            <a:endParaRPr lang="en-US" altLang="en-US" dirty="0"/>
          </a:p>
        </p:txBody>
      </p:sp>
    </p:spTree>
    <p:extLst>
      <p:ext uri="{BB962C8B-B14F-4D97-AF65-F5344CB8AC3E}">
        <p14:creationId xmlns:p14="http://schemas.microsoft.com/office/powerpoint/2010/main" val="10887486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1.7 MIN BIAS TRIGGER DETECTOR</a:t>
            </a:r>
          </a:p>
        </p:txBody>
      </p:sp>
      <p:sp>
        <p:nvSpPr>
          <p:cNvPr id="3" name="Content Placeholder 2">
            <a:extLst>
              <a:ext uri="{FF2B5EF4-FFF2-40B4-BE49-F238E27FC236}">
                <a16:creationId xmlns:a16="http://schemas.microsoft.com/office/drawing/2014/main" id="{B9A7A58E-B897-7E1D-B275-CFCA4781EF77}"/>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55</a:t>
            </a:fld>
            <a:endParaRPr lang="en-US" altLang="en-US" dirty="0"/>
          </a:p>
        </p:txBody>
      </p:sp>
      <p:pic>
        <p:nvPicPr>
          <p:cNvPr id="7" name="Picture 6">
            <a:extLst>
              <a:ext uri="{FF2B5EF4-FFF2-40B4-BE49-F238E27FC236}">
                <a16:creationId xmlns:a16="http://schemas.microsoft.com/office/drawing/2014/main" id="{5A176C82-62F6-6CF7-49AF-DA8EF49B2613}"/>
              </a:ext>
            </a:extLst>
          </p:cNvPr>
          <p:cNvPicPr>
            <a:picLocks noChangeAspect="1"/>
          </p:cNvPicPr>
          <p:nvPr/>
        </p:nvPicPr>
        <p:blipFill>
          <a:blip r:embed="rId2"/>
          <a:stretch>
            <a:fillRect/>
          </a:stretch>
        </p:blipFill>
        <p:spPr>
          <a:xfrm>
            <a:off x="76200" y="1619250"/>
            <a:ext cx="8991600" cy="1905000"/>
          </a:xfrm>
          <a:prstGeom prst="rect">
            <a:avLst/>
          </a:prstGeom>
        </p:spPr>
      </p:pic>
    </p:spTree>
    <p:extLst>
      <p:ext uri="{BB962C8B-B14F-4D97-AF65-F5344CB8AC3E}">
        <p14:creationId xmlns:p14="http://schemas.microsoft.com/office/powerpoint/2010/main" val="885199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364DB-0166-57BC-3E07-3F985580B6BC}"/>
              </a:ext>
            </a:extLst>
          </p:cNvPr>
          <p:cNvSpPr>
            <a:spLocks noGrp="1"/>
          </p:cNvSpPr>
          <p:nvPr>
            <p:ph type="title"/>
          </p:nvPr>
        </p:nvSpPr>
        <p:spPr>
          <a:xfrm>
            <a:off x="228600" y="25031"/>
            <a:ext cx="8458200" cy="546497"/>
          </a:xfrm>
        </p:spPr>
        <p:txBody>
          <a:bodyPr/>
          <a:lstStyle/>
          <a:p>
            <a:r>
              <a:rPr lang="en-US" sz="2400" dirty="0"/>
              <a:t>WBS 1.7 Min Bias Trigger Detector and Discriminator/Shaper </a:t>
            </a:r>
          </a:p>
        </p:txBody>
      </p:sp>
      <p:pic>
        <p:nvPicPr>
          <p:cNvPr id="8" name="Content Placeholder 7" descr="A picture containing indoor, kitchen, oven, tray">
            <a:extLst>
              <a:ext uri="{FF2B5EF4-FFF2-40B4-BE49-F238E27FC236}">
                <a16:creationId xmlns:a16="http://schemas.microsoft.com/office/drawing/2014/main" id="{23B635A2-3941-D1B1-FC80-1D5A93F03E1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506659"/>
            <a:ext cx="1746825" cy="2329100"/>
          </a:xfrm>
        </p:spPr>
      </p:pic>
      <p:sp>
        <p:nvSpPr>
          <p:cNvPr id="4" name="Date Placeholder 3">
            <a:extLst>
              <a:ext uri="{FF2B5EF4-FFF2-40B4-BE49-F238E27FC236}">
                <a16:creationId xmlns:a16="http://schemas.microsoft.com/office/drawing/2014/main" id="{9D617DC4-D3D7-0F26-B50A-0330845A517C}"/>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ECCE036B-C539-5B8E-0965-E98FCEC7FB78}"/>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A77A9319-8401-C5AF-0815-7C9D2C68E0C7}"/>
              </a:ext>
            </a:extLst>
          </p:cNvPr>
          <p:cNvSpPr>
            <a:spLocks noGrp="1"/>
          </p:cNvSpPr>
          <p:nvPr>
            <p:ph type="sldNum" sz="quarter" idx="12"/>
          </p:nvPr>
        </p:nvSpPr>
        <p:spPr/>
        <p:txBody>
          <a:bodyPr/>
          <a:lstStyle/>
          <a:p>
            <a:fld id="{4B932B3A-BA38-40C7-ADEE-2A1902CEB265}" type="slidenum">
              <a:rPr lang="en-US" altLang="en-US" smtClean="0"/>
              <a:pPr/>
              <a:t>56</a:t>
            </a:fld>
            <a:endParaRPr lang="en-US" altLang="en-US" dirty="0"/>
          </a:p>
        </p:txBody>
      </p:sp>
      <p:pic>
        <p:nvPicPr>
          <p:cNvPr id="10" name="Picture 9" descr="A picture containing text, indoor&#10;&#10;Description automatically generated">
            <a:extLst>
              <a:ext uri="{FF2B5EF4-FFF2-40B4-BE49-F238E27FC236}">
                <a16:creationId xmlns:a16="http://schemas.microsoft.com/office/drawing/2014/main" id="{5D9F96FF-12F0-AEEF-DCFC-61BE5F03D7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1504949"/>
            <a:ext cx="3056945" cy="2292709"/>
          </a:xfrm>
          <a:prstGeom prst="rect">
            <a:avLst/>
          </a:prstGeom>
        </p:spPr>
      </p:pic>
      <p:pic>
        <p:nvPicPr>
          <p:cNvPr id="12" name="Picture 11" descr="A picture containing text, electronics, circuit">
            <a:extLst>
              <a:ext uri="{FF2B5EF4-FFF2-40B4-BE49-F238E27FC236}">
                <a16:creationId xmlns:a16="http://schemas.microsoft.com/office/drawing/2014/main" id="{9AF434BC-D025-1F20-A884-6FE37E55D7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8455" y="1497179"/>
            <a:ext cx="3056945" cy="2300480"/>
          </a:xfrm>
          <a:prstGeom prst="rect">
            <a:avLst/>
          </a:prstGeom>
        </p:spPr>
      </p:pic>
      <p:sp>
        <p:nvSpPr>
          <p:cNvPr id="13" name="TextBox 12">
            <a:extLst>
              <a:ext uri="{FF2B5EF4-FFF2-40B4-BE49-F238E27FC236}">
                <a16:creationId xmlns:a16="http://schemas.microsoft.com/office/drawing/2014/main" id="{63B8BAA2-8C02-1C05-FEED-FAC558A73769}"/>
              </a:ext>
            </a:extLst>
          </p:cNvPr>
          <p:cNvSpPr txBox="1"/>
          <p:nvPr/>
        </p:nvSpPr>
        <p:spPr>
          <a:xfrm>
            <a:off x="381000" y="742950"/>
            <a:ext cx="4648199" cy="646331"/>
          </a:xfrm>
          <a:prstGeom prst="rect">
            <a:avLst/>
          </a:prstGeom>
          <a:solidFill>
            <a:schemeClr val="accent1">
              <a:lumMod val="20000"/>
              <a:lumOff val="80000"/>
            </a:schemeClr>
          </a:solidFill>
        </p:spPr>
        <p:txBody>
          <a:bodyPr wrap="square" rtlCol="0">
            <a:spAutoFit/>
          </a:bodyPr>
          <a:lstStyle/>
          <a:p>
            <a:pPr algn="ctr"/>
            <a:r>
              <a:rPr lang="en-US" dirty="0"/>
              <a:t>Four MBD Sections – </a:t>
            </a:r>
          </a:p>
          <a:p>
            <a:pPr algn="ctr"/>
            <a:r>
              <a:rPr lang="en-US" dirty="0"/>
              <a:t>Two Each for North and South</a:t>
            </a:r>
          </a:p>
        </p:txBody>
      </p:sp>
      <p:sp>
        <p:nvSpPr>
          <p:cNvPr id="14" name="TextBox 13">
            <a:extLst>
              <a:ext uri="{FF2B5EF4-FFF2-40B4-BE49-F238E27FC236}">
                <a16:creationId xmlns:a16="http://schemas.microsoft.com/office/drawing/2014/main" id="{31251005-7335-D570-8F99-C04298A81408}"/>
              </a:ext>
            </a:extLst>
          </p:cNvPr>
          <p:cNvSpPr txBox="1"/>
          <p:nvPr/>
        </p:nvSpPr>
        <p:spPr>
          <a:xfrm>
            <a:off x="6096000" y="742950"/>
            <a:ext cx="2667000" cy="646331"/>
          </a:xfrm>
          <a:prstGeom prst="rect">
            <a:avLst/>
          </a:prstGeom>
          <a:solidFill>
            <a:schemeClr val="accent1">
              <a:lumMod val="20000"/>
              <a:lumOff val="80000"/>
            </a:schemeClr>
          </a:solidFill>
        </p:spPr>
        <p:txBody>
          <a:bodyPr wrap="square" rtlCol="0">
            <a:spAutoFit/>
          </a:bodyPr>
          <a:lstStyle/>
          <a:p>
            <a:pPr algn="ctr"/>
            <a:r>
              <a:rPr lang="en-US" dirty="0"/>
              <a:t>Discriminator/Shaper Boards (2 of 16)</a:t>
            </a:r>
          </a:p>
        </p:txBody>
      </p:sp>
      <p:sp>
        <p:nvSpPr>
          <p:cNvPr id="15" name="TextBox 14">
            <a:extLst>
              <a:ext uri="{FF2B5EF4-FFF2-40B4-BE49-F238E27FC236}">
                <a16:creationId xmlns:a16="http://schemas.microsoft.com/office/drawing/2014/main" id="{915D41ED-6B28-4261-E861-3F9AD9EEC566}"/>
              </a:ext>
            </a:extLst>
          </p:cNvPr>
          <p:cNvSpPr txBox="1"/>
          <p:nvPr/>
        </p:nvSpPr>
        <p:spPr>
          <a:xfrm>
            <a:off x="130463" y="3872792"/>
            <a:ext cx="1943098" cy="646331"/>
          </a:xfrm>
          <a:prstGeom prst="rect">
            <a:avLst/>
          </a:prstGeom>
          <a:solidFill>
            <a:schemeClr val="accent1">
              <a:lumMod val="20000"/>
              <a:lumOff val="80000"/>
            </a:schemeClr>
          </a:solidFill>
        </p:spPr>
        <p:txBody>
          <a:bodyPr wrap="square" rtlCol="0">
            <a:spAutoFit/>
          </a:bodyPr>
          <a:lstStyle/>
          <a:p>
            <a:pPr algn="ctr"/>
            <a:r>
              <a:rPr lang="en-US" dirty="0"/>
              <a:t>Three MBD Sections in Storage</a:t>
            </a:r>
          </a:p>
        </p:txBody>
      </p:sp>
      <p:sp>
        <p:nvSpPr>
          <p:cNvPr id="16" name="TextBox 15">
            <a:extLst>
              <a:ext uri="{FF2B5EF4-FFF2-40B4-BE49-F238E27FC236}">
                <a16:creationId xmlns:a16="http://schemas.microsoft.com/office/drawing/2014/main" id="{CEC71093-3E16-A33B-74D3-3FC0A85D814D}"/>
              </a:ext>
            </a:extLst>
          </p:cNvPr>
          <p:cNvSpPr txBox="1"/>
          <p:nvPr/>
        </p:nvSpPr>
        <p:spPr>
          <a:xfrm>
            <a:off x="2514600" y="3872792"/>
            <a:ext cx="2328915" cy="646331"/>
          </a:xfrm>
          <a:prstGeom prst="rect">
            <a:avLst/>
          </a:prstGeom>
          <a:solidFill>
            <a:schemeClr val="accent1">
              <a:lumMod val="20000"/>
              <a:lumOff val="80000"/>
            </a:schemeClr>
          </a:solidFill>
        </p:spPr>
        <p:txBody>
          <a:bodyPr wrap="square" rtlCol="0">
            <a:spAutoFit/>
          </a:bodyPr>
          <a:lstStyle/>
          <a:p>
            <a:pPr algn="ctr"/>
            <a:r>
              <a:rPr lang="en-US" dirty="0"/>
              <a:t>One MBD Section under test</a:t>
            </a:r>
          </a:p>
        </p:txBody>
      </p:sp>
    </p:spTree>
    <p:extLst>
      <p:ext uri="{BB962C8B-B14F-4D97-AF65-F5344CB8AC3E}">
        <p14:creationId xmlns:p14="http://schemas.microsoft.com/office/powerpoint/2010/main" val="413840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 Up</a:t>
            </a:r>
          </a:p>
        </p:txBody>
      </p:sp>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p:cNvSpPr>
            <a:spLocks noGrp="1"/>
          </p:cNvSpPr>
          <p:nvPr>
            <p:ph type="ftr" sz="quarter" idx="11"/>
          </p:nvPr>
        </p:nvSpPr>
        <p:spPr/>
        <p:txBody>
          <a:bodyPr/>
          <a:lstStyle/>
          <a:p>
            <a:pPr>
              <a:defRPr/>
            </a:pPr>
            <a:r>
              <a:rPr lang="en-US"/>
              <a:t>sPHENIX PD-4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57</a:t>
            </a:fld>
            <a:endParaRPr lang="en-US" altLang="en-US" dirty="0"/>
          </a:p>
        </p:txBody>
      </p:sp>
    </p:spTree>
    <p:extLst>
      <p:ext uri="{BB962C8B-B14F-4D97-AF65-F5344CB8AC3E}">
        <p14:creationId xmlns:p14="http://schemas.microsoft.com/office/powerpoint/2010/main" val="20590105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359" y="18821"/>
            <a:ext cx="8328991" cy="574187"/>
          </a:xfrm>
        </p:spPr>
        <p:txBody>
          <a:bodyPr>
            <a:normAutofit fontScale="90000"/>
          </a:bodyPr>
          <a:lstStyle/>
          <a:p>
            <a:r>
              <a:rPr lang="en-US" b="0" dirty="0"/>
              <a:t>sPHENIX MIE Project Overview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34032708"/>
              </p:ext>
            </p:extLst>
          </p:nvPr>
        </p:nvGraphicFramePr>
        <p:xfrm>
          <a:off x="304800" y="666752"/>
          <a:ext cx="8600000" cy="937260"/>
        </p:xfrm>
        <a:graphic>
          <a:graphicData uri="http://schemas.openxmlformats.org/drawingml/2006/table">
            <a:tbl>
              <a:tblPr firstRow="1" bandRow="1">
                <a:tableStyleId>{F5AB1C69-6EDB-4FF4-983F-18BD219EF322}</a:tableStyleId>
              </a:tblPr>
              <a:tblGrid>
                <a:gridCol w="914400">
                  <a:extLst>
                    <a:ext uri="{9D8B030D-6E8A-4147-A177-3AD203B41FA5}">
                      <a16:colId xmlns:a16="http://schemas.microsoft.com/office/drawing/2014/main" val="4246309965"/>
                    </a:ext>
                  </a:extLst>
                </a:gridCol>
                <a:gridCol w="1622853">
                  <a:extLst>
                    <a:ext uri="{9D8B030D-6E8A-4147-A177-3AD203B41FA5}">
                      <a16:colId xmlns:a16="http://schemas.microsoft.com/office/drawing/2014/main" val="2547196037"/>
                    </a:ext>
                  </a:extLst>
                </a:gridCol>
                <a:gridCol w="1606378">
                  <a:extLst>
                    <a:ext uri="{9D8B030D-6E8A-4147-A177-3AD203B41FA5}">
                      <a16:colId xmlns:a16="http://schemas.microsoft.com/office/drawing/2014/main" val="2906043885"/>
                    </a:ext>
                  </a:extLst>
                </a:gridCol>
                <a:gridCol w="2975295">
                  <a:extLst>
                    <a:ext uri="{9D8B030D-6E8A-4147-A177-3AD203B41FA5}">
                      <a16:colId xmlns:a16="http://schemas.microsoft.com/office/drawing/2014/main" val="2998244554"/>
                    </a:ext>
                  </a:extLst>
                </a:gridCol>
                <a:gridCol w="781159">
                  <a:extLst>
                    <a:ext uri="{9D8B030D-6E8A-4147-A177-3AD203B41FA5}">
                      <a16:colId xmlns:a16="http://schemas.microsoft.com/office/drawing/2014/main" val="859748088"/>
                    </a:ext>
                  </a:extLst>
                </a:gridCol>
                <a:gridCol w="699915">
                  <a:extLst>
                    <a:ext uri="{9D8B030D-6E8A-4147-A177-3AD203B41FA5}">
                      <a16:colId xmlns:a16="http://schemas.microsoft.com/office/drawing/2014/main" val="2369523134"/>
                    </a:ext>
                  </a:extLst>
                </a:gridCol>
              </a:tblGrid>
              <a:tr h="434340">
                <a:tc>
                  <a:txBody>
                    <a:bodyPr/>
                    <a:lstStyle/>
                    <a:p>
                      <a:r>
                        <a:rPr lang="en-US" sz="1200" dirty="0"/>
                        <a:t>TPC</a:t>
                      </a:r>
                    </a:p>
                  </a:txBody>
                  <a:tcPr marT="34290" marB="34290">
                    <a:solidFill>
                      <a:srgbClr val="0F80FF"/>
                    </a:solidFill>
                  </a:tcPr>
                </a:tc>
                <a:tc>
                  <a:txBody>
                    <a:bodyPr/>
                    <a:lstStyle/>
                    <a:p>
                      <a:r>
                        <a:rPr lang="en-US" sz="1200" dirty="0"/>
                        <a:t>Project Director</a:t>
                      </a:r>
                    </a:p>
                  </a:txBody>
                  <a:tcPr marT="34290" marB="34290">
                    <a:solidFill>
                      <a:srgbClr val="0F80FF"/>
                    </a:solidFill>
                  </a:tcPr>
                </a:tc>
                <a:tc>
                  <a:txBody>
                    <a:bodyPr/>
                    <a:lstStyle/>
                    <a:p>
                      <a:r>
                        <a:rPr lang="en-US" sz="1200" dirty="0"/>
                        <a:t>Last CD Achieved</a:t>
                      </a:r>
                    </a:p>
                  </a:txBody>
                  <a:tcPr marT="34290" marB="34290">
                    <a:solidFill>
                      <a:srgbClr val="0F80FF"/>
                    </a:solidFill>
                  </a:tcPr>
                </a:tc>
                <a:tc>
                  <a:txBody>
                    <a:bodyPr/>
                    <a:lstStyle/>
                    <a:p>
                      <a:r>
                        <a:rPr lang="en-US" sz="1200" dirty="0"/>
                        <a:t>% Complete</a:t>
                      </a:r>
                    </a:p>
                  </a:txBody>
                  <a:tcPr marT="34290" marB="34290">
                    <a:solidFill>
                      <a:srgbClr val="0F80FF"/>
                    </a:solidFill>
                  </a:tcPr>
                </a:tc>
                <a:tc>
                  <a:txBody>
                    <a:bodyPr/>
                    <a:lstStyle/>
                    <a:p>
                      <a:r>
                        <a:rPr lang="en-US" sz="1200" dirty="0"/>
                        <a:t>CPI</a:t>
                      </a:r>
                    </a:p>
                  </a:txBody>
                  <a:tcPr marT="34290" marB="34290">
                    <a:solidFill>
                      <a:srgbClr val="0F80FF"/>
                    </a:solidFill>
                  </a:tcPr>
                </a:tc>
                <a:tc>
                  <a:txBody>
                    <a:bodyPr/>
                    <a:lstStyle/>
                    <a:p>
                      <a:r>
                        <a:rPr lang="en-US" sz="1200" dirty="0"/>
                        <a:t>SPI</a:t>
                      </a:r>
                    </a:p>
                  </a:txBody>
                  <a:tcPr marT="34290" marB="34290">
                    <a:solidFill>
                      <a:srgbClr val="0F80FF"/>
                    </a:solidFill>
                  </a:tcPr>
                </a:tc>
                <a:extLst>
                  <a:ext uri="{0D108BD9-81ED-4DB2-BD59-A6C34878D82A}">
                    <a16:rowId xmlns:a16="http://schemas.microsoft.com/office/drawing/2014/main" val="291641492"/>
                  </a:ext>
                </a:extLst>
              </a:tr>
              <a:tr h="502920">
                <a:tc>
                  <a:txBody>
                    <a:bodyPr/>
                    <a:lstStyle/>
                    <a:p>
                      <a:r>
                        <a:rPr lang="en-US" sz="1400" dirty="0"/>
                        <a:t>$27.0M</a:t>
                      </a:r>
                    </a:p>
                  </a:txBody>
                  <a:tcPr marT="34290" marB="34290">
                    <a:solidFill>
                      <a:schemeClr val="accent5">
                        <a:lumMod val="40000"/>
                        <a:lumOff val="60000"/>
                      </a:schemeClr>
                    </a:solidFill>
                  </a:tcPr>
                </a:tc>
                <a:tc>
                  <a:txBody>
                    <a:bodyPr/>
                    <a:lstStyle/>
                    <a:p>
                      <a:r>
                        <a:rPr lang="en-US" sz="1400" dirty="0"/>
                        <a:t>Edward</a:t>
                      </a:r>
                      <a:r>
                        <a:rPr lang="en-US" sz="1400" baseline="0" dirty="0"/>
                        <a:t> O’Brien</a:t>
                      </a:r>
                      <a:endParaRPr lang="en-US" sz="1400" dirty="0"/>
                    </a:p>
                  </a:txBody>
                  <a:tcPr marT="34290" marB="34290">
                    <a:solidFill>
                      <a:schemeClr val="accent5">
                        <a:lumMod val="40000"/>
                        <a:lumOff val="60000"/>
                      </a:schemeClr>
                    </a:solidFill>
                  </a:tcPr>
                </a:tc>
                <a:tc>
                  <a:txBody>
                    <a:bodyPr/>
                    <a:lstStyle/>
                    <a:p>
                      <a:r>
                        <a:rPr lang="en-US" sz="1400" dirty="0"/>
                        <a:t>PD-2/3</a:t>
                      </a:r>
                    </a:p>
                  </a:txBody>
                  <a:tcPr marT="34290" marB="34290">
                    <a:solidFill>
                      <a:schemeClr val="accent5">
                        <a:lumMod val="40000"/>
                        <a:lumOff val="60000"/>
                      </a:schemeClr>
                    </a:solidFill>
                  </a:tcPr>
                </a:tc>
                <a:tc>
                  <a:txBody>
                    <a:bodyPr/>
                    <a:lstStyle/>
                    <a:p>
                      <a:r>
                        <a:rPr lang="en-US" sz="1400" dirty="0"/>
                        <a:t>99.3%  BCWP/BAC@ 9/30/2022</a:t>
                      </a:r>
                    </a:p>
                  </a:txBody>
                  <a:tcPr marT="34290" marB="34290">
                    <a:solidFill>
                      <a:schemeClr val="accent5">
                        <a:lumMod val="40000"/>
                        <a:lumOff val="60000"/>
                      </a:schemeClr>
                    </a:solidFill>
                  </a:tcPr>
                </a:tc>
                <a:tc>
                  <a:txBody>
                    <a:bodyPr/>
                    <a:lstStyle/>
                    <a:p>
                      <a:r>
                        <a:rPr lang="en-US" sz="1400" dirty="0"/>
                        <a:t>0.99</a:t>
                      </a:r>
                    </a:p>
                  </a:txBody>
                  <a:tcPr marT="34290" marB="34290">
                    <a:solidFill>
                      <a:schemeClr val="accent5">
                        <a:lumMod val="40000"/>
                        <a:lumOff val="60000"/>
                      </a:schemeClr>
                    </a:solidFill>
                  </a:tcPr>
                </a:tc>
                <a:tc>
                  <a:txBody>
                    <a:bodyPr/>
                    <a:lstStyle/>
                    <a:p>
                      <a:r>
                        <a:rPr lang="en-US" sz="1400" dirty="0"/>
                        <a:t>0.99</a:t>
                      </a:r>
                    </a:p>
                  </a:txBody>
                  <a:tcPr marT="34290" marB="34290">
                    <a:solidFill>
                      <a:schemeClr val="accent5">
                        <a:lumMod val="40000"/>
                        <a:lumOff val="60000"/>
                      </a:schemeClr>
                    </a:solidFill>
                  </a:tcPr>
                </a:tc>
                <a:extLst>
                  <a:ext uri="{0D108BD9-81ED-4DB2-BD59-A6C34878D82A}">
                    <a16:rowId xmlns:a16="http://schemas.microsoft.com/office/drawing/2014/main" val="1730370277"/>
                  </a:ext>
                </a:extLst>
              </a:tr>
            </a:tbl>
          </a:graphicData>
        </a:graphic>
      </p:graphicFrame>
      <p:sp>
        <p:nvSpPr>
          <p:cNvPr id="7" name="Content Placeholder 2"/>
          <p:cNvSpPr txBox="1">
            <a:spLocks/>
          </p:cNvSpPr>
          <p:nvPr/>
        </p:nvSpPr>
        <p:spPr>
          <a:xfrm>
            <a:off x="307758" y="1399590"/>
            <a:ext cx="8836242" cy="3743910"/>
          </a:xfrm>
          <a:prstGeom prst="rect">
            <a:avLst/>
          </a:prstGeom>
          <a:solidFill>
            <a:schemeClr val="bg1"/>
          </a:solidFill>
        </p:spPr>
        <p:txBody>
          <a:bodyPr vert="horz" lIns="91418" tIns="45709" rIns="91418" bIns="45709"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800" b="1" dirty="0"/>
              <a:t>Scope</a:t>
            </a:r>
          </a:p>
          <a:p>
            <a:pPr lvl="1"/>
            <a:r>
              <a:rPr lang="en-US" sz="2900" dirty="0"/>
              <a:t>Detector systems produced, tested and ready for installation: </a:t>
            </a:r>
            <a:r>
              <a:rPr lang="en-US" sz="2900" dirty="0">
                <a:solidFill>
                  <a:srgbClr val="3399FF"/>
                </a:solidFill>
              </a:rPr>
              <a:t>Time Projection Chamber w/ electronics, Electromagnetic Calorimeter w/ electronics, Hadronic Calorimeter w/ electronics, DAQ/Trigger, Minimum Bias Detector, Project Management</a:t>
            </a:r>
          </a:p>
          <a:p>
            <a:pPr marL="0" indent="0">
              <a:buNone/>
            </a:pPr>
            <a:r>
              <a:rPr lang="en-US" sz="3700" b="1" dirty="0"/>
              <a:t>Not in scope</a:t>
            </a:r>
          </a:p>
          <a:p>
            <a:pPr lvl="1"/>
            <a:r>
              <a:rPr lang="en-US" sz="2900" dirty="0"/>
              <a:t>SC-Magnet, Bldg/Det Infrastructure, Installation and System Commissioning  </a:t>
            </a:r>
          </a:p>
          <a:p>
            <a:pPr marL="0" indent="0">
              <a:buNone/>
            </a:pPr>
            <a:r>
              <a:rPr lang="en-US" sz="3800" b="1" dirty="0"/>
              <a:t>Schedule</a:t>
            </a:r>
          </a:p>
          <a:p>
            <a:pPr lvl="1"/>
            <a:r>
              <a:rPr lang="en-US" sz="2900" dirty="0"/>
              <a:t>CD-0 received Sept 2016</a:t>
            </a:r>
          </a:p>
          <a:p>
            <a:pPr lvl="1"/>
            <a:r>
              <a:rPr lang="en-US" sz="2900" dirty="0"/>
              <a:t>CD-1/3A received Aug 2018</a:t>
            </a:r>
          </a:p>
          <a:p>
            <a:pPr lvl="1"/>
            <a:r>
              <a:rPr lang="en-US" sz="2900" dirty="0"/>
              <a:t>PD-2/3  received Sept 2019</a:t>
            </a:r>
            <a:endParaRPr lang="en-US" sz="2900" b="1" dirty="0"/>
          </a:p>
          <a:p>
            <a:pPr lvl="1"/>
            <a:r>
              <a:rPr lang="en-US" sz="2900" b="1" dirty="0"/>
              <a:t>Early completion last </a:t>
            </a:r>
            <a:r>
              <a:rPr lang="en-US" sz="2900" b="1" dirty="0" err="1"/>
              <a:t>wk</a:t>
            </a:r>
            <a:r>
              <a:rPr lang="en-US" sz="2900" b="1" dirty="0"/>
              <a:t> of Oct 2022. 2.0 months of float to PD-4</a:t>
            </a:r>
          </a:p>
          <a:p>
            <a:pPr lvl="1"/>
            <a:r>
              <a:rPr lang="en-US" sz="2900" dirty="0"/>
              <a:t>PD-4 Dec 2022</a:t>
            </a:r>
          </a:p>
          <a:p>
            <a:pPr marL="0" indent="0">
              <a:buNone/>
            </a:pPr>
            <a:r>
              <a:rPr lang="en-US" sz="3800" b="1" dirty="0"/>
              <a:t>Cost</a:t>
            </a:r>
          </a:p>
          <a:p>
            <a:pPr lvl="1"/>
            <a:r>
              <a:rPr lang="en-US" sz="3300" b="1" dirty="0"/>
              <a:t>$26.5M AY TPC  126.0% contingency on an ETC of $0.72M</a:t>
            </a:r>
          </a:p>
        </p:txBody>
      </p:sp>
      <p:sp>
        <p:nvSpPr>
          <p:cNvPr id="8" name="Slide Number Placeholder 7">
            <a:extLst>
              <a:ext uri="{FF2B5EF4-FFF2-40B4-BE49-F238E27FC236}">
                <a16:creationId xmlns:a16="http://schemas.microsoft.com/office/drawing/2014/main" id="{2D8087AA-C3CB-4551-9C02-D93B3CA1CF5F}"/>
              </a:ext>
            </a:extLst>
          </p:cNvPr>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58</a:t>
            </a:fld>
            <a:endParaRPr lang="en-US" altLang="en-US" dirty="0"/>
          </a:p>
        </p:txBody>
      </p:sp>
      <p:sp>
        <p:nvSpPr>
          <p:cNvPr id="11" name="Date Placeholder 10"/>
          <p:cNvSpPr>
            <a:spLocks noGrp="1"/>
          </p:cNvSpPr>
          <p:nvPr>
            <p:ph type="dt" sz="half" idx="4294967295"/>
          </p:nvPr>
        </p:nvSpPr>
        <p:spPr>
          <a:xfrm>
            <a:off x="275311" y="4868873"/>
            <a:ext cx="2133600" cy="274637"/>
          </a:xfrm>
          <a:prstGeom prst="rect">
            <a:avLst/>
          </a:prstGeom>
        </p:spPr>
        <p:txBody>
          <a:bodyPr/>
          <a:lstStyle/>
          <a:p>
            <a:r>
              <a:rPr lang="en-US"/>
              <a:t>November 18, 2022</a:t>
            </a:r>
            <a:endParaRPr lang="en-US" dirty="0"/>
          </a:p>
        </p:txBody>
      </p:sp>
      <p:sp>
        <p:nvSpPr>
          <p:cNvPr id="12" name="Footer Placeholder 11"/>
          <p:cNvSpPr>
            <a:spLocks noGrp="1"/>
          </p:cNvSpPr>
          <p:nvPr>
            <p:ph type="ftr" sz="quarter" idx="4294967295"/>
          </p:nvPr>
        </p:nvSpPr>
        <p:spPr>
          <a:xfrm>
            <a:off x="3436592" y="4860304"/>
            <a:ext cx="2895600" cy="274637"/>
          </a:xfrm>
          <a:prstGeom prst="rect">
            <a:avLst/>
          </a:prstGeom>
        </p:spPr>
        <p:txBody>
          <a:bodyPr/>
          <a:lstStyle/>
          <a:p>
            <a:r>
              <a:rPr lang="en-US"/>
              <a:t>sPHENIX PD-4 Review</a:t>
            </a:r>
            <a:endParaRPr lang="en-US" dirty="0"/>
          </a:p>
        </p:txBody>
      </p:sp>
      <p:pic>
        <p:nvPicPr>
          <p:cNvPr id="13" name="Picture 12" descr="Screen Shot 2022-08-18 at 11.35.39 AM.pn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646328" y="2868437"/>
            <a:ext cx="2487178" cy="1760715"/>
          </a:xfrm>
          <a:prstGeom prst="rect">
            <a:avLst/>
          </a:prstGeom>
        </p:spPr>
      </p:pic>
    </p:spTree>
    <p:extLst>
      <p:ext uri="{BB962C8B-B14F-4D97-AF65-F5344CB8AC3E}">
        <p14:creationId xmlns:p14="http://schemas.microsoft.com/office/powerpoint/2010/main" val="2235531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5" y="57150"/>
            <a:ext cx="8810526" cy="468694"/>
          </a:xfrm>
        </p:spPr>
        <p:txBody>
          <a:bodyPr>
            <a:noAutofit/>
          </a:bodyPr>
          <a:lstStyle/>
          <a:p>
            <a:r>
              <a:rPr lang="en-US" sz="2800" b="0" dirty="0"/>
              <a:t>  sPHENIX Status</a:t>
            </a:r>
          </a:p>
        </p:txBody>
      </p:sp>
      <p:sp>
        <p:nvSpPr>
          <p:cNvPr id="5" name="Slide Number Placeholder 4"/>
          <p:cNvSpPr>
            <a:spLocks noGrp="1"/>
          </p:cNvSpPr>
          <p:nvPr>
            <p:ph type="sldNum" sz="quarter" idx="4294967295"/>
          </p:nvPr>
        </p:nvSpPr>
        <p:spPr>
          <a:xfrm>
            <a:off x="8458204" y="4869657"/>
            <a:ext cx="581551" cy="273844"/>
          </a:xfrm>
          <a:prstGeom prst="rect">
            <a:avLst/>
          </a:prstGeom>
        </p:spPr>
        <p:txBody>
          <a:bodyPr/>
          <a:lstStyle/>
          <a:p>
            <a:fld id="{0AE0C637-5835-444B-B8C0-92C25AFA2084}" type="slidenum">
              <a:rPr lang="en-US" altLang="en-US" sz="1200" smtClean="0"/>
              <a:pPr/>
              <a:t>59</a:t>
            </a:fld>
            <a:endParaRPr lang="en-US" altLang="en-US" sz="1200" dirty="0"/>
          </a:p>
        </p:txBody>
      </p:sp>
      <p:sp>
        <p:nvSpPr>
          <p:cNvPr id="4" name="Footer Placeholder 3"/>
          <p:cNvSpPr>
            <a:spLocks noGrp="1"/>
          </p:cNvSpPr>
          <p:nvPr>
            <p:ph type="ftr" sz="quarter" idx="4294967295"/>
          </p:nvPr>
        </p:nvSpPr>
        <p:spPr>
          <a:xfrm>
            <a:off x="3352800" y="4926013"/>
            <a:ext cx="2895600" cy="217488"/>
          </a:xfrm>
          <a:prstGeom prst="rect">
            <a:avLst/>
          </a:prstGeom>
        </p:spPr>
        <p:txBody>
          <a:bodyPr/>
          <a:lstStyle/>
          <a:p>
            <a:pPr algn="ctr">
              <a:defRPr/>
            </a:pPr>
            <a:r>
              <a:rPr lang="en-US" sz="1200"/>
              <a:t>sPHENIX PD-4 Review</a:t>
            </a:r>
            <a:endParaRPr lang="en-US" sz="1200" dirty="0"/>
          </a:p>
        </p:txBody>
      </p:sp>
      <p:sp>
        <p:nvSpPr>
          <p:cNvPr id="13" name="TextBox 12"/>
          <p:cNvSpPr txBox="1"/>
          <p:nvPr/>
        </p:nvSpPr>
        <p:spPr>
          <a:xfrm>
            <a:off x="6248400" y="742952"/>
            <a:ext cx="2695512" cy="646331"/>
          </a:xfrm>
          <a:prstGeom prst="rect">
            <a:avLst/>
          </a:prstGeom>
          <a:noFill/>
        </p:spPr>
        <p:txBody>
          <a:bodyPr wrap="square" rtlCol="0">
            <a:spAutoFit/>
          </a:bodyPr>
          <a:lstStyle/>
          <a:p>
            <a:pPr algn="ctr"/>
            <a:r>
              <a:rPr lang="en-US" dirty="0">
                <a:solidFill>
                  <a:schemeClr val="bg1"/>
                </a:solidFill>
              </a:rPr>
              <a:t>EMCal Installation in progress</a:t>
            </a:r>
          </a:p>
        </p:txBody>
      </p:sp>
      <p:pic>
        <p:nvPicPr>
          <p:cNvPr id="6" name="Picture 5" descr="Screen Shot 2022-10-10 at 5.36.54 P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0" y="666751"/>
            <a:ext cx="5638800" cy="4231279"/>
          </a:xfrm>
          <a:prstGeom prst="rect">
            <a:avLst/>
          </a:prstGeom>
        </p:spPr>
      </p:pic>
      <p:sp>
        <p:nvSpPr>
          <p:cNvPr id="11" name="TextBox 10"/>
          <p:cNvSpPr txBox="1"/>
          <p:nvPr/>
        </p:nvSpPr>
        <p:spPr>
          <a:xfrm>
            <a:off x="1371604" y="819152"/>
            <a:ext cx="3127103" cy="646331"/>
          </a:xfrm>
          <a:prstGeom prst="rect">
            <a:avLst/>
          </a:prstGeom>
          <a:noFill/>
        </p:spPr>
        <p:txBody>
          <a:bodyPr wrap="none" rtlCol="0">
            <a:spAutoFit/>
          </a:bodyPr>
          <a:lstStyle/>
          <a:p>
            <a:pPr algn="ctr"/>
            <a:r>
              <a:rPr lang="en-US" dirty="0">
                <a:solidFill>
                  <a:schemeClr val="bg1"/>
                </a:solidFill>
              </a:rPr>
              <a:t> 18 EMCal sector-pairs installed</a:t>
            </a:r>
          </a:p>
          <a:p>
            <a:pPr algn="ctr"/>
            <a:r>
              <a:rPr lang="en-US" dirty="0">
                <a:solidFill>
                  <a:schemeClr val="bg1"/>
                </a:solidFill>
              </a:rPr>
              <a:t>As of 10/6/22</a:t>
            </a:r>
          </a:p>
        </p:txBody>
      </p:sp>
      <p:pic>
        <p:nvPicPr>
          <p:cNvPr id="3" name="Picture 2" descr="Screen Shot 2022-11-02 at 12.18.49 A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7404" y="666750"/>
            <a:ext cx="3180521" cy="4267200"/>
          </a:xfrm>
          <a:prstGeom prst="rect">
            <a:avLst/>
          </a:prstGeom>
        </p:spPr>
      </p:pic>
      <p:sp>
        <p:nvSpPr>
          <p:cNvPr id="7" name="TextBox 6"/>
          <p:cNvSpPr txBox="1"/>
          <p:nvPr/>
        </p:nvSpPr>
        <p:spPr>
          <a:xfrm>
            <a:off x="5867401" y="4095752"/>
            <a:ext cx="3200400" cy="646331"/>
          </a:xfrm>
          <a:prstGeom prst="rect">
            <a:avLst/>
          </a:prstGeom>
          <a:noFill/>
        </p:spPr>
        <p:txBody>
          <a:bodyPr wrap="square" rtlCol="0">
            <a:spAutoFit/>
          </a:bodyPr>
          <a:lstStyle/>
          <a:p>
            <a:pPr algn="ctr"/>
            <a:r>
              <a:rPr lang="en-US" dirty="0">
                <a:solidFill>
                  <a:schemeClr val="bg1"/>
                </a:solidFill>
              </a:rPr>
              <a:t>Magnet mapping equipment installed 11/1/22</a:t>
            </a:r>
          </a:p>
        </p:txBody>
      </p:sp>
      <p:sp>
        <p:nvSpPr>
          <p:cNvPr id="9" name="Date Placeholder 8"/>
          <p:cNvSpPr>
            <a:spLocks noGrp="1"/>
          </p:cNvSpPr>
          <p:nvPr>
            <p:ph type="dt" sz="half" idx="10"/>
          </p:nvPr>
        </p:nvSpPr>
        <p:spPr/>
        <p:txBody>
          <a:bodyPr/>
          <a:lstStyle/>
          <a:p>
            <a:pPr>
              <a:defRPr/>
            </a:pPr>
            <a:r>
              <a:rPr lang="en-US" altLang="en-US"/>
              <a:t>November 18, 2022</a:t>
            </a:r>
            <a:endParaRPr lang="en-US" altLang="en-US" dirty="0"/>
          </a:p>
        </p:txBody>
      </p:sp>
    </p:spTree>
    <p:extLst>
      <p:ext uri="{BB962C8B-B14F-4D97-AF65-F5344CB8AC3E}">
        <p14:creationId xmlns:p14="http://schemas.microsoft.com/office/powerpoint/2010/main" val="2879663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78CE-856D-C3D1-CA5A-8C6B2686D3D2}"/>
              </a:ext>
            </a:extLst>
          </p:cNvPr>
          <p:cNvSpPr>
            <a:spLocks noGrp="1"/>
          </p:cNvSpPr>
          <p:nvPr>
            <p:ph type="title"/>
          </p:nvPr>
        </p:nvSpPr>
        <p:spPr/>
        <p:txBody>
          <a:bodyPr/>
          <a:lstStyle/>
          <a:p>
            <a:r>
              <a:rPr lang="en-US" sz="2400" dirty="0"/>
              <a:t>Management was Level-Of-Effort task</a:t>
            </a:r>
          </a:p>
        </p:txBody>
      </p:sp>
      <p:sp>
        <p:nvSpPr>
          <p:cNvPr id="3" name="Content Placeholder 2">
            <a:extLst>
              <a:ext uri="{FF2B5EF4-FFF2-40B4-BE49-F238E27FC236}">
                <a16:creationId xmlns:a16="http://schemas.microsoft.com/office/drawing/2014/main" id="{3FF411A4-12CA-2FA1-F259-4D47FAB7A5C0}"/>
              </a:ext>
            </a:extLst>
          </p:cNvPr>
          <p:cNvSpPr>
            <a:spLocks noGrp="1"/>
          </p:cNvSpPr>
          <p:nvPr>
            <p:ph idx="1"/>
          </p:nvPr>
        </p:nvSpPr>
        <p:spPr/>
        <p:txBody>
          <a:bodyPr/>
          <a:lstStyle/>
          <a:p>
            <a:r>
              <a:rPr lang="en-US" dirty="0"/>
              <a:t>27K hours personnel effort</a:t>
            </a:r>
          </a:p>
          <a:p>
            <a:r>
              <a:rPr lang="en-US" dirty="0"/>
              <a:t>FY2017-FY2022 duration</a:t>
            </a:r>
          </a:p>
          <a:p>
            <a:r>
              <a:rPr lang="en-US" dirty="0"/>
              <a:t>Level-of-effort EVMS tracking</a:t>
            </a:r>
          </a:p>
          <a:p>
            <a:r>
              <a:rPr lang="en-US" dirty="0"/>
              <a:t>$32K for project travel to vendors</a:t>
            </a:r>
          </a:p>
          <a:p>
            <a:endParaRPr lang="en-US" dirty="0"/>
          </a:p>
          <a:p>
            <a:r>
              <a:rPr lang="en-US" dirty="0"/>
              <a:t>Completed</a:t>
            </a:r>
          </a:p>
        </p:txBody>
      </p:sp>
      <p:sp>
        <p:nvSpPr>
          <p:cNvPr id="4" name="Date Placeholder 3">
            <a:extLst>
              <a:ext uri="{FF2B5EF4-FFF2-40B4-BE49-F238E27FC236}">
                <a16:creationId xmlns:a16="http://schemas.microsoft.com/office/drawing/2014/main" id="{8994965B-B2EA-4892-7CEA-0B300F02654D}"/>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44146E77-EE10-BA20-DCE6-4AB5961C16A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FF992D38-7B37-D0B6-C2D3-129AD9D6B4D0}"/>
              </a:ext>
            </a:extLst>
          </p:cNvPr>
          <p:cNvSpPr>
            <a:spLocks noGrp="1"/>
          </p:cNvSpPr>
          <p:nvPr>
            <p:ph type="sldNum" sz="quarter" idx="12"/>
          </p:nvPr>
        </p:nvSpPr>
        <p:spPr/>
        <p:txBody>
          <a:bodyPr/>
          <a:lstStyle/>
          <a:p>
            <a:fld id="{4B932B3A-BA38-40C7-ADEE-2A1902CEB265}" type="slidenum">
              <a:rPr lang="en-US" altLang="en-US" smtClean="0"/>
              <a:pPr/>
              <a:t>6</a:t>
            </a:fld>
            <a:endParaRPr lang="en-US" altLang="en-US" dirty="0"/>
          </a:p>
        </p:txBody>
      </p:sp>
    </p:spTree>
    <p:extLst>
      <p:ext uri="{BB962C8B-B14F-4D97-AF65-F5344CB8AC3E}">
        <p14:creationId xmlns:p14="http://schemas.microsoft.com/office/powerpoint/2010/main" val="24969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D6A8-B191-47A4-A810-9742C9306E40}"/>
              </a:ext>
            </a:extLst>
          </p:cNvPr>
          <p:cNvSpPr>
            <a:spLocks noGrp="1"/>
          </p:cNvSpPr>
          <p:nvPr>
            <p:ph type="title"/>
          </p:nvPr>
        </p:nvSpPr>
        <p:spPr/>
        <p:txBody>
          <a:bodyPr/>
          <a:lstStyle/>
          <a:p>
            <a:r>
              <a:rPr lang="en-US" sz="2400" dirty="0"/>
              <a:t>Performance Indices – sPHENIX MIE</a:t>
            </a:r>
          </a:p>
        </p:txBody>
      </p:sp>
      <p:sp>
        <p:nvSpPr>
          <p:cNvPr id="7" name="TextBox 6">
            <a:extLst>
              <a:ext uri="{FF2B5EF4-FFF2-40B4-BE49-F238E27FC236}">
                <a16:creationId xmlns:a16="http://schemas.microsoft.com/office/drawing/2014/main" id="{3F5D4301-D3F7-4152-A349-91E55DAEF760}"/>
              </a:ext>
            </a:extLst>
          </p:cNvPr>
          <p:cNvSpPr txBox="1"/>
          <p:nvPr/>
        </p:nvSpPr>
        <p:spPr>
          <a:xfrm>
            <a:off x="511340" y="3656783"/>
            <a:ext cx="2431884" cy="946413"/>
          </a:xfrm>
          <a:prstGeom prst="rect">
            <a:avLst/>
          </a:prstGeom>
          <a:noFill/>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p:txBody>
      </p:sp>
      <p:sp>
        <p:nvSpPr>
          <p:cNvPr id="9" name="Oval 8">
            <a:extLst>
              <a:ext uri="{FF2B5EF4-FFF2-40B4-BE49-F238E27FC236}">
                <a16:creationId xmlns:a16="http://schemas.microsoft.com/office/drawing/2014/main" id="{C50F335E-82B0-441A-8DED-50C1D0D22B78}"/>
              </a:ext>
            </a:extLst>
          </p:cNvPr>
          <p:cNvSpPr/>
          <p:nvPr/>
        </p:nvSpPr>
        <p:spPr>
          <a:xfrm>
            <a:off x="511342" y="3826243"/>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Oval 11">
            <a:extLst>
              <a:ext uri="{FF2B5EF4-FFF2-40B4-BE49-F238E27FC236}">
                <a16:creationId xmlns:a16="http://schemas.microsoft.com/office/drawing/2014/main" id="{3AAAA70B-D131-43A7-90FA-0B360C8DD32D}"/>
              </a:ext>
            </a:extLst>
          </p:cNvPr>
          <p:cNvSpPr/>
          <p:nvPr/>
        </p:nvSpPr>
        <p:spPr>
          <a:xfrm>
            <a:off x="511342" y="3936616"/>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3" name="Oval 12">
            <a:extLst>
              <a:ext uri="{FF2B5EF4-FFF2-40B4-BE49-F238E27FC236}">
                <a16:creationId xmlns:a16="http://schemas.microsoft.com/office/drawing/2014/main" id="{298FED93-97FA-4BCA-AAC6-BFAFA8C7CFD7}"/>
              </a:ext>
            </a:extLst>
          </p:cNvPr>
          <p:cNvSpPr/>
          <p:nvPr/>
        </p:nvSpPr>
        <p:spPr>
          <a:xfrm>
            <a:off x="511340" y="4056862"/>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aphicFrame>
        <p:nvGraphicFramePr>
          <p:cNvPr id="10" name="Table 9">
            <a:extLst>
              <a:ext uri="{FF2B5EF4-FFF2-40B4-BE49-F238E27FC236}">
                <a16:creationId xmlns:a16="http://schemas.microsoft.com/office/drawing/2014/main" id="{CB00AF92-DBFE-4EDC-BB53-94F83627E7B7}"/>
              </a:ext>
            </a:extLst>
          </p:cNvPr>
          <p:cNvGraphicFramePr>
            <a:graphicFrameLocks noGrp="1"/>
          </p:cNvGraphicFramePr>
          <p:nvPr>
            <p:extLst>
              <p:ext uri="{D42A27DB-BD31-4B8C-83A1-F6EECF244321}">
                <p14:modId xmlns:p14="http://schemas.microsoft.com/office/powerpoint/2010/main" val="2151873836"/>
              </p:ext>
            </p:extLst>
          </p:nvPr>
        </p:nvGraphicFramePr>
        <p:xfrm>
          <a:off x="511341" y="3122455"/>
          <a:ext cx="2431884" cy="354334"/>
        </p:xfrm>
        <a:graphic>
          <a:graphicData uri="http://schemas.openxmlformats.org/drawingml/2006/table">
            <a:tbl>
              <a:tblPr firstRow="1" bandRow="1">
                <a:tableStyleId>{5C22544A-7EE6-4342-B048-85BDC9FD1C3A}</a:tableStyleId>
              </a:tblPr>
              <a:tblGrid>
                <a:gridCol w="1215942">
                  <a:extLst>
                    <a:ext uri="{9D8B030D-6E8A-4147-A177-3AD203B41FA5}">
                      <a16:colId xmlns:a16="http://schemas.microsoft.com/office/drawing/2014/main" val="256262324"/>
                    </a:ext>
                  </a:extLst>
                </a:gridCol>
                <a:gridCol w="1215942">
                  <a:extLst>
                    <a:ext uri="{9D8B030D-6E8A-4147-A177-3AD203B41FA5}">
                      <a16:colId xmlns:a16="http://schemas.microsoft.com/office/drawing/2014/main" val="2362584969"/>
                    </a:ext>
                  </a:extLst>
                </a:gridCol>
              </a:tblGrid>
              <a:tr h="177167">
                <a:tc>
                  <a:txBody>
                    <a:bodyPr/>
                    <a:lstStyle/>
                    <a:p>
                      <a:pPr algn="ctr"/>
                      <a:r>
                        <a:rPr lang="en-US" sz="800" b="0" dirty="0">
                          <a:solidFill>
                            <a:schemeClr val="tx1"/>
                          </a:solidFill>
                        </a:rPr>
                        <a:t>Cumulative SPI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Cumulative CPI</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1887522"/>
                  </a:ext>
                </a:extLst>
              </a:tr>
              <a:tr h="177167">
                <a:tc>
                  <a:txBody>
                    <a:bodyPr/>
                    <a:lstStyle/>
                    <a:p>
                      <a:pPr algn="ctr"/>
                      <a:r>
                        <a:rPr lang="en-US" sz="800" b="0" dirty="0">
                          <a:solidFill>
                            <a:schemeClr val="tx1"/>
                          </a:solidFill>
                        </a:rPr>
                        <a:t>0.99</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800" b="0" dirty="0">
                          <a:solidFill>
                            <a:schemeClr val="tx1"/>
                          </a:solidFill>
                        </a:rPr>
                        <a:t>0.99</a:t>
                      </a:r>
                    </a:p>
                  </a:txBody>
                  <a:tcPr marL="68580" marR="68580"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9021835"/>
                  </a:ext>
                </a:extLst>
              </a:tr>
            </a:tbl>
          </a:graphicData>
        </a:graphic>
      </p:graphicFrame>
      <p:graphicFrame>
        <p:nvGraphicFramePr>
          <p:cNvPr id="14" name="Table 13">
            <a:extLst>
              <a:ext uri="{FF2B5EF4-FFF2-40B4-BE49-F238E27FC236}">
                <a16:creationId xmlns:a16="http://schemas.microsoft.com/office/drawing/2014/main" id="{5A082FD5-392D-44AC-ACA7-9ADD8EF7EFE5}"/>
              </a:ext>
            </a:extLst>
          </p:cNvPr>
          <p:cNvGraphicFramePr>
            <a:graphicFrameLocks noGrp="1"/>
          </p:cNvGraphicFramePr>
          <p:nvPr>
            <p:extLst>
              <p:ext uri="{D42A27DB-BD31-4B8C-83A1-F6EECF244321}">
                <p14:modId xmlns:p14="http://schemas.microsoft.com/office/powerpoint/2010/main" val="663253400"/>
              </p:ext>
            </p:extLst>
          </p:nvPr>
        </p:nvGraphicFramePr>
        <p:xfrm>
          <a:off x="5048296" y="3225146"/>
          <a:ext cx="2748171" cy="1663071"/>
        </p:xfrm>
        <a:graphic>
          <a:graphicData uri="http://schemas.openxmlformats.org/drawingml/2006/table">
            <a:tbl>
              <a:tblPr firstRow="1" bandRow="1">
                <a:tableStyleId>{5C22544A-7EE6-4342-B048-85BDC9FD1C3A}</a:tableStyleId>
              </a:tblPr>
              <a:tblGrid>
                <a:gridCol w="1952205">
                  <a:extLst>
                    <a:ext uri="{9D8B030D-6E8A-4147-A177-3AD203B41FA5}">
                      <a16:colId xmlns:a16="http://schemas.microsoft.com/office/drawing/2014/main" val="2785976325"/>
                    </a:ext>
                  </a:extLst>
                </a:gridCol>
                <a:gridCol w="795966">
                  <a:extLst>
                    <a:ext uri="{9D8B030D-6E8A-4147-A177-3AD203B41FA5}">
                      <a16:colId xmlns:a16="http://schemas.microsoft.com/office/drawing/2014/main" val="1842318650"/>
                    </a:ext>
                  </a:extLst>
                </a:gridCol>
              </a:tblGrid>
              <a:tr h="554357">
                <a:tc>
                  <a:txBody>
                    <a:bodyPr/>
                    <a:lstStyle/>
                    <a:p>
                      <a:r>
                        <a:rPr lang="en-US" sz="800" b="0" dirty="0">
                          <a:solidFill>
                            <a:schemeClr val="tx1"/>
                          </a:solidFill>
                        </a:rPr>
                        <a:t>Cumulative BCWS (Scheduled)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$25,587,693</a:t>
                      </a:r>
                    </a:p>
                    <a:p>
                      <a:endParaRPr lang="en-US" sz="8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766966"/>
                  </a:ext>
                </a:extLst>
              </a:tr>
              <a:tr h="554357">
                <a:tc>
                  <a:txBody>
                    <a:bodyPr/>
                    <a:lstStyle/>
                    <a:p>
                      <a:r>
                        <a:rPr lang="en-US" sz="800" b="0" dirty="0">
                          <a:solidFill>
                            <a:schemeClr val="tx1"/>
                          </a:solidFill>
                        </a:rPr>
                        <a:t>Cumulative BCWP (Performed)</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$25,395,893</a:t>
                      </a:r>
                    </a:p>
                    <a:p>
                      <a:endParaRPr lang="en-US" sz="8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7875247"/>
                  </a:ext>
                </a:extLst>
              </a:tr>
              <a:tr h="554357">
                <a:tc>
                  <a:txBody>
                    <a:bodyPr/>
                    <a:lstStyle/>
                    <a:p>
                      <a:r>
                        <a:rPr lang="en-US" sz="800" b="0" dirty="0">
                          <a:solidFill>
                            <a:schemeClr val="tx1"/>
                          </a:solidFill>
                        </a:rPr>
                        <a:t>Cumulative ACWP (Actual)</a:t>
                      </a: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800" b="0" dirty="0">
                        <a:solidFill>
                          <a:schemeClr val="tx1"/>
                        </a:solidFill>
                      </a:endParaRPr>
                    </a:p>
                    <a:p>
                      <a:r>
                        <a:rPr lang="en-US" sz="800" b="0" dirty="0">
                          <a:solidFill>
                            <a:schemeClr val="tx1"/>
                          </a:solidFill>
                        </a:rPr>
                        <a:t>$25,526,499</a:t>
                      </a:r>
                    </a:p>
                    <a:p>
                      <a:endParaRPr lang="en-US" sz="800" b="0" dirty="0">
                        <a:solidFill>
                          <a:schemeClr val="tx1"/>
                        </a:solidFill>
                      </a:endParaRPr>
                    </a:p>
                  </a:txBody>
                  <a:tcPr marL="68580" marR="68580" marT="25718" marB="2571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7030756"/>
                  </a:ext>
                </a:extLst>
              </a:tr>
            </a:tbl>
          </a:graphicData>
        </a:graphic>
      </p:graphicFrame>
      <p:sp>
        <p:nvSpPr>
          <p:cNvPr id="15" name="Oval 14">
            <a:extLst>
              <a:ext uri="{FF2B5EF4-FFF2-40B4-BE49-F238E27FC236}">
                <a16:creationId xmlns:a16="http://schemas.microsoft.com/office/drawing/2014/main" id="{8328C4F8-4735-4AFC-917F-B459ECF0EBDA}"/>
              </a:ext>
            </a:extLst>
          </p:cNvPr>
          <p:cNvSpPr/>
          <p:nvPr/>
        </p:nvSpPr>
        <p:spPr>
          <a:xfrm>
            <a:off x="1347536" y="3344329"/>
            <a:ext cx="126332" cy="75073"/>
          </a:xfrm>
          <a:prstGeom prst="ellips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a:extLst>
              <a:ext uri="{FF2B5EF4-FFF2-40B4-BE49-F238E27FC236}">
                <a16:creationId xmlns:a16="http://schemas.microsoft.com/office/drawing/2014/main" id="{6AA8877B-2DFB-48DC-BB5D-6196FC1BF6BC}"/>
              </a:ext>
            </a:extLst>
          </p:cNvPr>
          <p:cNvSpPr/>
          <p:nvPr/>
        </p:nvSpPr>
        <p:spPr>
          <a:xfrm>
            <a:off x="2568742" y="3344329"/>
            <a:ext cx="126332" cy="75073"/>
          </a:xfrm>
          <a:prstGeom prst="ellipse">
            <a:avLst/>
          </a:prstGeom>
          <a:solidFill>
            <a:srgbClr val="00B05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0" name="Slide Number Placeholder 19">
            <a:extLst>
              <a:ext uri="{FF2B5EF4-FFF2-40B4-BE49-F238E27FC236}">
                <a16:creationId xmlns:a16="http://schemas.microsoft.com/office/drawing/2014/main" id="{9B0114B7-40C8-4089-A9B9-CD2D41043857}"/>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60</a:t>
            </a:fld>
            <a:endParaRPr lang="en-US" altLang="en-US" dirty="0"/>
          </a:p>
        </p:txBody>
      </p:sp>
      <p:sp>
        <p:nvSpPr>
          <p:cNvPr id="18" name="Footer Placeholder 2">
            <a:extLst>
              <a:ext uri="{FF2B5EF4-FFF2-40B4-BE49-F238E27FC236}">
                <a16:creationId xmlns:a16="http://schemas.microsoft.com/office/drawing/2014/main" id="{E0F9F878-5B26-4649-8D53-8DAA42BD0163}"/>
              </a:ext>
            </a:extLst>
          </p:cNvPr>
          <p:cNvSpPr>
            <a:spLocks noGrp="1"/>
          </p:cNvSpPr>
          <p:nvPr>
            <p:ph type="ftr" sz="quarter" idx="11"/>
          </p:nvPr>
        </p:nvSpPr>
        <p:spPr>
          <a:xfrm>
            <a:off x="1059680" y="4936931"/>
            <a:ext cx="7899495" cy="207743"/>
          </a:xfrm>
        </p:spPr>
        <p:txBody>
          <a:bodyPr/>
          <a:lstStyle/>
          <a:p>
            <a:pPr>
              <a:defRPr/>
            </a:pPr>
            <a:r>
              <a:rPr lang="en-US"/>
              <a:t>sPHENIX PD-4 Review</a:t>
            </a:r>
            <a:endParaRPr lang="en-US" dirty="0"/>
          </a:p>
        </p:txBody>
      </p:sp>
      <p:pic>
        <p:nvPicPr>
          <p:cNvPr id="4" name="Picture 3">
            <a:extLst>
              <a:ext uri="{FF2B5EF4-FFF2-40B4-BE49-F238E27FC236}">
                <a16:creationId xmlns:a16="http://schemas.microsoft.com/office/drawing/2014/main" id="{0D75B8A7-3C39-4283-B643-5EBD147FB3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96028"/>
            <a:ext cx="9144000" cy="2270960"/>
          </a:xfrm>
          <a:prstGeom prst="rect">
            <a:avLst/>
          </a:prstGeom>
        </p:spPr>
      </p:pic>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Tree>
    <p:extLst>
      <p:ext uri="{BB962C8B-B14F-4D97-AF65-F5344CB8AC3E}">
        <p14:creationId xmlns:p14="http://schemas.microsoft.com/office/powerpoint/2010/main" val="1585962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D6A8-B191-47A4-A810-9742C9306E40}"/>
              </a:ext>
            </a:extLst>
          </p:cNvPr>
          <p:cNvSpPr>
            <a:spLocks noGrp="1"/>
          </p:cNvSpPr>
          <p:nvPr>
            <p:ph type="title"/>
          </p:nvPr>
        </p:nvSpPr>
        <p:spPr/>
        <p:txBody>
          <a:bodyPr/>
          <a:lstStyle/>
          <a:p>
            <a:r>
              <a:rPr lang="en-US" sz="2400" dirty="0"/>
              <a:t>Cost Performance Report (CPR) – sPHENIX MIE</a:t>
            </a:r>
          </a:p>
        </p:txBody>
      </p:sp>
      <p:sp>
        <p:nvSpPr>
          <p:cNvPr id="16" name="Slide Number Placeholder 15">
            <a:extLst>
              <a:ext uri="{FF2B5EF4-FFF2-40B4-BE49-F238E27FC236}">
                <a16:creationId xmlns:a16="http://schemas.microsoft.com/office/drawing/2014/main" id="{D4FAFB7A-3A35-4A07-A80C-26F5DB8CDD09}"/>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61</a:t>
            </a:fld>
            <a:endParaRPr lang="en-US" altLang="en-US" dirty="0"/>
          </a:p>
        </p:txBody>
      </p:sp>
      <p:sp>
        <p:nvSpPr>
          <p:cNvPr id="13" name="Footer Placeholder 2">
            <a:extLst>
              <a:ext uri="{FF2B5EF4-FFF2-40B4-BE49-F238E27FC236}">
                <a16:creationId xmlns:a16="http://schemas.microsoft.com/office/drawing/2014/main" id="{BC9F6491-7C19-44C3-B9D8-0064F367ABC1}"/>
              </a:ext>
            </a:extLst>
          </p:cNvPr>
          <p:cNvSpPr>
            <a:spLocks noGrp="1"/>
          </p:cNvSpPr>
          <p:nvPr>
            <p:ph type="ftr" sz="quarter" idx="11"/>
          </p:nvPr>
        </p:nvSpPr>
        <p:spPr>
          <a:xfrm>
            <a:off x="3888338" y="4873721"/>
            <a:ext cx="1828800" cy="207743"/>
          </a:xfrm>
        </p:spPr>
        <p:txBody>
          <a:bodyPr/>
          <a:lstStyle/>
          <a:p>
            <a:pPr>
              <a:defRPr/>
            </a:pPr>
            <a:r>
              <a:rPr lang="en-US"/>
              <a:t>sPHENIX PD-4 Review</a:t>
            </a:r>
            <a:endParaRPr lang="en-US" dirty="0"/>
          </a:p>
        </p:txBody>
      </p:sp>
      <p:pic>
        <p:nvPicPr>
          <p:cNvPr id="4" name="Picture 3">
            <a:extLst>
              <a:ext uri="{FF2B5EF4-FFF2-40B4-BE49-F238E27FC236}">
                <a16:creationId xmlns:a16="http://schemas.microsoft.com/office/drawing/2014/main" id="{9D3C2F0C-3F8B-4B0E-918E-CD882463F49F}"/>
              </a:ext>
            </a:extLst>
          </p:cNvPr>
          <p:cNvPicPr>
            <a:picLocks noChangeAspect="1"/>
          </p:cNvPicPr>
          <p:nvPr/>
        </p:nvPicPr>
        <p:blipFill>
          <a:blip r:embed="rId2"/>
          <a:stretch>
            <a:fillRect/>
          </a:stretch>
        </p:blipFill>
        <p:spPr>
          <a:xfrm>
            <a:off x="0" y="894157"/>
            <a:ext cx="9144000" cy="3540926"/>
          </a:xfrm>
          <a:prstGeom prst="rect">
            <a:avLst/>
          </a:prstGeom>
        </p:spPr>
      </p:pic>
      <p:sp>
        <p:nvSpPr>
          <p:cNvPr id="12" name="TextBox 11">
            <a:extLst>
              <a:ext uri="{FF2B5EF4-FFF2-40B4-BE49-F238E27FC236}">
                <a16:creationId xmlns:a16="http://schemas.microsoft.com/office/drawing/2014/main" id="{4067121F-92A2-4C80-9BF1-C8565DDF4EAC}"/>
              </a:ext>
            </a:extLst>
          </p:cNvPr>
          <p:cNvSpPr txBox="1"/>
          <p:nvPr/>
        </p:nvSpPr>
        <p:spPr>
          <a:xfrm>
            <a:off x="6723214" y="3790950"/>
            <a:ext cx="1886595" cy="1338828"/>
          </a:xfrm>
          <a:prstGeom prst="rect">
            <a:avLst/>
          </a:prstGeom>
          <a:noFill/>
          <a:ln>
            <a:solidFill>
              <a:schemeClr val="tx1"/>
            </a:solidFill>
          </a:ln>
        </p:spPr>
        <p:txBody>
          <a:bodyPr wrap="square" rtlCol="0">
            <a:spAutoFit/>
          </a:bodyPr>
          <a:lstStyle/>
          <a:p>
            <a:r>
              <a:rPr lang="en-US" sz="1050" u="sng" dirty="0"/>
              <a:t>DOE SPI or CPI Value Thresholds</a:t>
            </a:r>
          </a:p>
          <a:p>
            <a:pPr>
              <a:buClr>
                <a:srgbClr val="00B050"/>
              </a:buClr>
              <a:buSzPct val="150000"/>
            </a:pPr>
            <a:r>
              <a:rPr lang="en-US" sz="1050" dirty="0"/>
              <a:t>      0.90 to 1.15</a:t>
            </a:r>
          </a:p>
          <a:p>
            <a:pPr>
              <a:buClr>
                <a:srgbClr val="00B050"/>
              </a:buClr>
              <a:buSzPct val="150000"/>
            </a:pPr>
            <a:r>
              <a:rPr lang="en-US" sz="1050" dirty="0"/>
              <a:t>      0.85 to 0.89 or 1.16 to 1.25</a:t>
            </a:r>
          </a:p>
          <a:p>
            <a:pPr>
              <a:buClr>
                <a:srgbClr val="00B050"/>
              </a:buClr>
              <a:buSzPct val="150000"/>
            </a:pPr>
            <a:r>
              <a:rPr lang="en-US" sz="1050" dirty="0"/>
              <a:t>      &lt;0.85 or &gt;1.25</a:t>
            </a:r>
          </a:p>
          <a:p>
            <a:pPr marL="214313" indent="-214313">
              <a:buFont typeface="Arial" panose="020B0604020202020204" pitchFamily="34" charset="0"/>
              <a:buChar char="•"/>
            </a:pPr>
            <a:endParaRPr lang="en-US" sz="1350" dirty="0"/>
          </a:p>
          <a:p>
            <a:r>
              <a:rPr lang="en-US" sz="750" dirty="0"/>
              <a:t>*Highlights in table above takes variance $ into consideration, not just Indices</a:t>
            </a:r>
          </a:p>
        </p:txBody>
      </p:sp>
      <p:sp>
        <p:nvSpPr>
          <p:cNvPr id="14" name="Oval 13">
            <a:extLst>
              <a:ext uri="{FF2B5EF4-FFF2-40B4-BE49-F238E27FC236}">
                <a16:creationId xmlns:a16="http://schemas.microsoft.com/office/drawing/2014/main" id="{46D3A40B-460A-4CAE-8D49-3E24B9B2A638}"/>
              </a:ext>
            </a:extLst>
          </p:cNvPr>
          <p:cNvSpPr/>
          <p:nvPr/>
        </p:nvSpPr>
        <p:spPr>
          <a:xfrm>
            <a:off x="6801629" y="4223956"/>
            <a:ext cx="126332" cy="7507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Oval 14">
            <a:extLst>
              <a:ext uri="{FF2B5EF4-FFF2-40B4-BE49-F238E27FC236}">
                <a16:creationId xmlns:a16="http://schemas.microsoft.com/office/drawing/2014/main" id="{3634E41F-B21C-4D7C-AFB7-EA61846F552F}"/>
              </a:ext>
            </a:extLst>
          </p:cNvPr>
          <p:cNvSpPr/>
          <p:nvPr/>
        </p:nvSpPr>
        <p:spPr>
          <a:xfrm>
            <a:off x="6801629" y="4330965"/>
            <a:ext cx="126332" cy="7507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a:extLst>
              <a:ext uri="{FF2B5EF4-FFF2-40B4-BE49-F238E27FC236}">
                <a16:creationId xmlns:a16="http://schemas.microsoft.com/office/drawing/2014/main" id="{BE2497D7-D1FB-4057-A72A-C224566DE2FC}"/>
              </a:ext>
            </a:extLst>
          </p:cNvPr>
          <p:cNvSpPr/>
          <p:nvPr/>
        </p:nvSpPr>
        <p:spPr>
          <a:xfrm>
            <a:off x="6801629" y="4440154"/>
            <a:ext cx="126332" cy="7507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Tree>
    <p:extLst>
      <p:ext uri="{BB962C8B-B14F-4D97-AF65-F5344CB8AC3E}">
        <p14:creationId xmlns:p14="http://schemas.microsoft.com/office/powerpoint/2010/main" val="37167256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Budget Profile</a:t>
            </a:r>
          </a:p>
        </p:txBody>
      </p:sp>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
        <p:nvSpPr>
          <p:cNvPr id="4" name="Footer Placeholder 3"/>
          <p:cNvSpPr>
            <a:spLocks noGrp="1"/>
          </p:cNvSpPr>
          <p:nvPr>
            <p:ph type="ftr" sz="quarter" idx="11"/>
          </p:nvPr>
        </p:nvSpPr>
        <p:spPr/>
        <p:txBody>
          <a:bodyPr/>
          <a:lstStyle/>
          <a:p>
            <a:pPr>
              <a:defRPr/>
            </a:pPr>
            <a:r>
              <a:rPr lang="en-US"/>
              <a:t>sPHENIX PD-4 Review</a:t>
            </a:r>
            <a:endParaRPr lang="en-US" dirty="0"/>
          </a:p>
        </p:txBody>
      </p:sp>
      <p:sp>
        <p:nvSpPr>
          <p:cNvPr id="5" name="Slide Number Placeholder 4"/>
          <p:cNvSpPr>
            <a:spLocks noGrp="1"/>
          </p:cNvSpPr>
          <p:nvPr>
            <p:ph type="sldNum" sz="quarter" idx="12"/>
          </p:nvPr>
        </p:nvSpPr>
        <p:spPr/>
        <p:txBody>
          <a:bodyPr/>
          <a:lstStyle/>
          <a:p>
            <a:fld id="{0AE0C637-5835-444B-B8C0-92C25AFA2084}" type="slidenum">
              <a:rPr lang="en-US" altLang="en-US" smtClean="0"/>
              <a:pPr/>
              <a:t>62</a:t>
            </a:fld>
            <a:endParaRPr lang="en-US" alt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338304"/>
              </p:ext>
            </p:extLst>
          </p:nvPr>
        </p:nvGraphicFramePr>
        <p:xfrm>
          <a:off x="457217" y="895350"/>
          <a:ext cx="8246619" cy="3429000"/>
        </p:xfrm>
        <a:graphic>
          <a:graphicData uri="http://schemas.openxmlformats.org/presentationml/2006/ole">
            <mc:AlternateContent xmlns:mc="http://schemas.openxmlformats.org/markup-compatibility/2006">
              <mc:Choice xmlns:v="urn:schemas-microsoft-com:vml" Requires="v">
                <p:oleObj name="Document" r:id="rId2" imgW="6604000" imgH="2501900" progId="Word.Document.12">
                  <p:embed/>
                </p:oleObj>
              </mc:Choice>
              <mc:Fallback>
                <p:oleObj name="Document" r:id="rId2" imgW="6604000" imgH="2501900" progId="Word.Document.12">
                  <p:embed/>
                  <p:pic>
                    <p:nvPicPr>
                      <p:cNvPr id="0" name=""/>
                      <p:cNvPicPr/>
                      <p:nvPr/>
                    </p:nvPicPr>
                    <p:blipFill>
                      <a:blip r:embed="rId3"/>
                      <a:stretch>
                        <a:fillRect/>
                      </a:stretch>
                    </p:blipFill>
                    <p:spPr>
                      <a:xfrm>
                        <a:off x="457217" y="895350"/>
                        <a:ext cx="8246619" cy="3429000"/>
                      </a:xfrm>
                      <a:prstGeom prst="rect">
                        <a:avLst/>
                      </a:prstGeom>
                    </p:spPr>
                  </p:pic>
                </p:oleObj>
              </mc:Fallback>
            </mc:AlternateContent>
          </a:graphicData>
        </a:graphic>
      </p:graphicFrame>
      <p:sp>
        <p:nvSpPr>
          <p:cNvPr id="7" name="TextBox 6"/>
          <p:cNvSpPr txBox="1"/>
          <p:nvPr/>
        </p:nvSpPr>
        <p:spPr>
          <a:xfrm>
            <a:off x="2819400" y="4171950"/>
            <a:ext cx="2796296" cy="369332"/>
          </a:xfrm>
          <a:prstGeom prst="rect">
            <a:avLst/>
          </a:prstGeom>
          <a:solidFill>
            <a:srgbClr val="0080FF"/>
          </a:solidFill>
        </p:spPr>
        <p:txBody>
          <a:bodyPr wrap="none" rtlCol="0">
            <a:spAutoFit/>
          </a:bodyPr>
          <a:lstStyle/>
          <a:p>
            <a:r>
              <a:rPr lang="en-US" b="1" dirty="0">
                <a:solidFill>
                  <a:srgbClr val="FFFFFF"/>
                </a:solidFill>
              </a:rPr>
              <a:t>All MIE funds now received</a:t>
            </a:r>
          </a:p>
        </p:txBody>
      </p:sp>
    </p:spTree>
    <p:extLst>
      <p:ext uri="{BB962C8B-B14F-4D97-AF65-F5344CB8AC3E}">
        <p14:creationId xmlns:p14="http://schemas.microsoft.com/office/powerpoint/2010/main" val="39124542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AF36360-83C2-4913-8A95-B933CB4304EC}"/>
              </a:ext>
            </a:extLst>
          </p:cNvPr>
          <p:cNvSpPr>
            <a:spLocks noGrp="1"/>
          </p:cNvSpPr>
          <p:nvPr>
            <p:ph type="title"/>
          </p:nvPr>
        </p:nvSpPr>
        <p:spPr>
          <a:xfrm>
            <a:off x="457200" y="69919"/>
            <a:ext cx="8229600" cy="409873"/>
          </a:xfrm>
        </p:spPr>
        <p:txBody>
          <a:bodyPr/>
          <a:lstStyle/>
          <a:p>
            <a:r>
              <a:rPr lang="en-US" sz="2400" dirty="0"/>
              <a:t>Milestones Status – sPHENIX MIE</a:t>
            </a:r>
          </a:p>
        </p:txBody>
      </p:sp>
      <p:sp>
        <p:nvSpPr>
          <p:cNvPr id="17" name="Slide Number Placeholder 16">
            <a:extLst>
              <a:ext uri="{FF2B5EF4-FFF2-40B4-BE49-F238E27FC236}">
                <a16:creationId xmlns:a16="http://schemas.microsoft.com/office/drawing/2014/main" id="{7DA745C9-D0E5-464F-9DC4-A0C6BDC91F03}"/>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63</a:t>
            </a:fld>
            <a:endParaRPr lang="en-US" altLang="en-US" dirty="0"/>
          </a:p>
        </p:txBody>
      </p:sp>
      <p:sp>
        <p:nvSpPr>
          <p:cNvPr id="9" name="Footer Placeholder 2">
            <a:extLst>
              <a:ext uri="{FF2B5EF4-FFF2-40B4-BE49-F238E27FC236}">
                <a16:creationId xmlns:a16="http://schemas.microsoft.com/office/drawing/2014/main" id="{E2730F8C-314B-4DE9-9F5B-B6AB0AF074B6}"/>
              </a:ext>
            </a:extLst>
          </p:cNvPr>
          <p:cNvSpPr>
            <a:spLocks noGrp="1"/>
          </p:cNvSpPr>
          <p:nvPr>
            <p:ph type="ftr" sz="quarter" idx="11"/>
          </p:nvPr>
        </p:nvSpPr>
        <p:spPr>
          <a:xfrm>
            <a:off x="3687512" y="4874363"/>
            <a:ext cx="1768979" cy="207743"/>
          </a:xfrm>
        </p:spPr>
        <p:txBody>
          <a:bodyPr/>
          <a:lstStyle/>
          <a:p>
            <a:pPr>
              <a:defRPr/>
            </a:pPr>
            <a:r>
              <a:rPr lang="en-US"/>
              <a:t>sPHENIX PD-4 Review</a:t>
            </a:r>
            <a:endParaRPr lang="en-US" dirty="0"/>
          </a:p>
        </p:txBody>
      </p:sp>
      <p:pic>
        <p:nvPicPr>
          <p:cNvPr id="2" name="Picture 1">
            <a:extLst>
              <a:ext uri="{FF2B5EF4-FFF2-40B4-BE49-F238E27FC236}">
                <a16:creationId xmlns:a16="http://schemas.microsoft.com/office/drawing/2014/main" id="{0DD0BBAD-02F2-45A3-A2DE-D4E0C2AC79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869"/>
          <a:stretch/>
        </p:blipFill>
        <p:spPr>
          <a:xfrm>
            <a:off x="370696" y="597336"/>
            <a:ext cx="7666736" cy="4277026"/>
          </a:xfrm>
          <a:prstGeom prst="rect">
            <a:avLst/>
          </a:prstGeom>
        </p:spPr>
      </p:pic>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Tree>
    <p:extLst>
      <p:ext uri="{BB962C8B-B14F-4D97-AF65-F5344CB8AC3E}">
        <p14:creationId xmlns:p14="http://schemas.microsoft.com/office/powerpoint/2010/main" val="24920348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D6A8-B191-47A4-A810-9742C9306E40}"/>
              </a:ext>
            </a:extLst>
          </p:cNvPr>
          <p:cNvSpPr>
            <a:spLocks noGrp="1"/>
          </p:cNvSpPr>
          <p:nvPr>
            <p:ph type="title"/>
          </p:nvPr>
        </p:nvSpPr>
        <p:spPr/>
        <p:txBody>
          <a:bodyPr/>
          <a:lstStyle/>
          <a:p>
            <a:r>
              <a:rPr lang="en-US" sz="2400" dirty="0"/>
              <a:t>EAC and Contingency Profile – sPHENIX MIE</a:t>
            </a:r>
          </a:p>
        </p:txBody>
      </p:sp>
      <p:sp>
        <p:nvSpPr>
          <p:cNvPr id="10" name="Slide Number Placeholder 9">
            <a:extLst>
              <a:ext uri="{FF2B5EF4-FFF2-40B4-BE49-F238E27FC236}">
                <a16:creationId xmlns:a16="http://schemas.microsoft.com/office/drawing/2014/main" id="{D724BA2F-AD11-4658-967B-CA655EA648F1}"/>
              </a:ext>
            </a:extLst>
          </p:cNvPr>
          <p:cNvSpPr>
            <a:spLocks noGrp="1"/>
          </p:cNvSpPr>
          <p:nvPr>
            <p:ph type="sldNum" sz="quarter" idx="12"/>
          </p:nvPr>
        </p:nvSpPr>
        <p:spPr>
          <a:xfrm>
            <a:off x="8609806" y="4757729"/>
            <a:ext cx="534194" cy="205383"/>
          </a:xfrm>
        </p:spPr>
        <p:txBody>
          <a:bodyPr/>
          <a:lstStyle/>
          <a:p>
            <a:fld id="{4B932B3A-BA38-40C7-ADEE-2A1902CEB265}" type="slidenum">
              <a:rPr lang="en-US" altLang="en-US" smtClean="0"/>
              <a:pPr/>
              <a:t>64</a:t>
            </a:fld>
            <a:endParaRPr lang="en-US" altLang="en-US" dirty="0"/>
          </a:p>
        </p:txBody>
      </p:sp>
      <p:sp>
        <p:nvSpPr>
          <p:cNvPr id="3" name="Footer Placeholder 2">
            <a:extLst>
              <a:ext uri="{FF2B5EF4-FFF2-40B4-BE49-F238E27FC236}">
                <a16:creationId xmlns:a16="http://schemas.microsoft.com/office/drawing/2014/main" id="{4B148875-9830-4005-9075-C7A1D289408E}"/>
              </a:ext>
            </a:extLst>
          </p:cNvPr>
          <p:cNvSpPr>
            <a:spLocks noGrp="1"/>
          </p:cNvSpPr>
          <p:nvPr>
            <p:ph type="ftr" sz="quarter" idx="11"/>
          </p:nvPr>
        </p:nvSpPr>
        <p:spPr>
          <a:xfrm>
            <a:off x="3201445" y="4749641"/>
            <a:ext cx="3108960" cy="207169"/>
          </a:xfrm>
        </p:spPr>
        <p:txBody>
          <a:bodyPr/>
          <a:lstStyle/>
          <a:p>
            <a:pPr>
              <a:defRPr/>
            </a:pPr>
            <a:r>
              <a:rPr lang="en-US"/>
              <a:t>sPHENIX PD-4 Review</a:t>
            </a:r>
            <a:endParaRPr lang="en-US" dirty="0"/>
          </a:p>
        </p:txBody>
      </p:sp>
      <p:pic>
        <p:nvPicPr>
          <p:cNvPr id="4" name="Picture 3">
            <a:extLst>
              <a:ext uri="{FF2B5EF4-FFF2-40B4-BE49-F238E27FC236}">
                <a16:creationId xmlns:a16="http://schemas.microsoft.com/office/drawing/2014/main" id="{9CA33113-EF4B-4EE3-A1DB-A2C864235114}"/>
              </a:ext>
            </a:extLst>
          </p:cNvPr>
          <p:cNvPicPr>
            <a:picLocks noChangeAspect="1"/>
          </p:cNvPicPr>
          <p:nvPr/>
        </p:nvPicPr>
        <p:blipFill>
          <a:blip r:embed="rId2"/>
          <a:stretch>
            <a:fillRect/>
          </a:stretch>
        </p:blipFill>
        <p:spPr>
          <a:xfrm>
            <a:off x="0" y="687356"/>
            <a:ext cx="9144000" cy="3954525"/>
          </a:xfrm>
          <a:prstGeom prst="rect">
            <a:avLst/>
          </a:prstGeom>
        </p:spPr>
      </p:pic>
      <p:sp>
        <p:nvSpPr>
          <p:cNvPr id="5" name="Date Placeholder 4"/>
          <p:cNvSpPr>
            <a:spLocks noGrp="1"/>
          </p:cNvSpPr>
          <p:nvPr>
            <p:ph type="dt" sz="half" idx="10"/>
          </p:nvPr>
        </p:nvSpPr>
        <p:spPr/>
        <p:txBody>
          <a:bodyPr/>
          <a:lstStyle/>
          <a:p>
            <a:pPr>
              <a:defRPr/>
            </a:pPr>
            <a:r>
              <a:rPr lang="en-US" altLang="en-US"/>
              <a:t>November 18, 2022</a:t>
            </a:r>
            <a:endParaRPr lang="en-US" altLang="en-US" dirty="0"/>
          </a:p>
        </p:txBody>
      </p:sp>
    </p:spTree>
    <p:extLst>
      <p:ext uri="{BB962C8B-B14F-4D97-AF65-F5344CB8AC3E}">
        <p14:creationId xmlns:p14="http://schemas.microsoft.com/office/powerpoint/2010/main" val="34742764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Project Status</a:t>
            </a:r>
          </a:p>
        </p:txBody>
      </p:sp>
      <p:sp>
        <p:nvSpPr>
          <p:cNvPr id="3" name="Content Placeholder 2"/>
          <p:cNvSpPr>
            <a:spLocks noGrp="1"/>
          </p:cNvSpPr>
          <p:nvPr>
            <p:ph idx="1"/>
          </p:nvPr>
        </p:nvSpPr>
        <p:spPr>
          <a:xfrm>
            <a:off x="13" y="560459"/>
            <a:ext cx="9143999" cy="4583059"/>
          </a:xfrm>
        </p:spPr>
        <p:txBody>
          <a:bodyPr>
            <a:noAutofit/>
          </a:bodyPr>
          <a:lstStyle/>
          <a:p>
            <a:r>
              <a:rPr lang="en-US" sz="1800" b="1" dirty="0">
                <a:effectLst>
                  <a:outerShdw sx="0" sy="0">
                    <a:srgbClr val="000000"/>
                  </a:outerShdw>
                </a:effectLst>
              </a:rPr>
              <a:t>1 month of float from early completion to PD-4 based on P6 (third week of Nov to end Dec 2022)</a:t>
            </a:r>
          </a:p>
          <a:p>
            <a:pPr lvl="1"/>
            <a:r>
              <a:rPr lang="en-US" sz="1600" dirty="0">
                <a:solidFill>
                  <a:srgbClr val="0080FF"/>
                </a:solidFill>
              </a:rPr>
              <a:t>Outstanding project deliverables are the TPC completion (testing) and JACK boards. </a:t>
            </a:r>
          </a:p>
          <a:p>
            <a:pPr lvl="1"/>
            <a:r>
              <a:rPr lang="en-US" sz="1600" dirty="0">
                <a:solidFill>
                  <a:srgbClr val="0080FF"/>
                </a:solidFill>
              </a:rPr>
              <a:t>Have removed  DCMII, diffuse lasers, diffuse laser fiber bundles from project scope.  </a:t>
            </a:r>
          </a:p>
          <a:p>
            <a:r>
              <a:rPr lang="en-US" sz="1600" dirty="0">
                <a:effectLst>
                  <a:outerShdw sx="0" sy="0">
                    <a:srgbClr val="000000"/>
                  </a:outerShdw>
                </a:effectLst>
              </a:rPr>
              <a:t>SPI=0.99, CPI=0.99 both excellent</a:t>
            </a:r>
          </a:p>
          <a:p>
            <a:r>
              <a:rPr lang="en-US" sz="1600" dirty="0"/>
              <a:t>TPC  completion on the Critical Path. </a:t>
            </a:r>
          </a:p>
          <a:p>
            <a:r>
              <a:rPr lang="en-US" sz="1600" dirty="0"/>
              <a:t>EVMS processing complete. </a:t>
            </a:r>
          </a:p>
          <a:p>
            <a:r>
              <a:rPr lang="en-US" sz="1600" dirty="0">
                <a:effectLst>
                  <a:outerShdw sx="0" sy="0">
                    <a:srgbClr val="000000"/>
                  </a:outerShdw>
                </a:effectLst>
              </a:rPr>
              <a:t>Have completed an EAC in October. Will repeat EAC exercise each month until project is done.</a:t>
            </a:r>
          </a:p>
          <a:p>
            <a:pPr lvl="0"/>
            <a:r>
              <a:rPr lang="en-US" sz="1600" dirty="0">
                <a:effectLst>
                  <a:outerShdw sx="0" sy="0">
                    <a:srgbClr val="000000"/>
                  </a:outerShdw>
                </a:effectLst>
              </a:rPr>
              <a:t>No PCR in October  </a:t>
            </a:r>
            <a:endParaRPr lang="en-US" sz="1600" dirty="0"/>
          </a:p>
          <a:p>
            <a:r>
              <a:rPr lang="en-US" sz="1600" dirty="0">
                <a:effectLst>
                  <a:outerShdw sx="0" sy="0">
                    <a:srgbClr val="000000"/>
                  </a:outerShdw>
                </a:effectLst>
              </a:rPr>
              <a:t>Continue monthly EVMS process and Change Control.</a:t>
            </a:r>
            <a:endParaRPr lang="en-US" sz="1600" b="1" dirty="0"/>
          </a:p>
          <a:p>
            <a:pPr marL="0" indent="0">
              <a:buNone/>
            </a:pPr>
            <a:endParaRPr lang="en-US" sz="1800" dirty="0"/>
          </a:p>
        </p:txBody>
      </p:sp>
      <p:sp>
        <p:nvSpPr>
          <p:cNvPr id="4" name="Date Placeholder 3"/>
          <p:cNvSpPr>
            <a:spLocks noGrp="1"/>
          </p:cNvSpPr>
          <p:nvPr>
            <p:ph type="dt" sz="half" idx="4294967295"/>
          </p:nvPr>
        </p:nvSpPr>
        <p:spPr>
          <a:xfrm>
            <a:off x="0" y="4914921"/>
            <a:ext cx="2209800" cy="228593"/>
          </a:xfrm>
          <a:prstGeom prst="rect">
            <a:avLst/>
          </a:prstGeom>
        </p:spPr>
        <p:txBody>
          <a:bodyPr/>
          <a:lstStyle/>
          <a:p>
            <a:pPr algn="ctr">
              <a:defRPr/>
            </a:pPr>
            <a:r>
              <a:rPr lang="en-US" altLang="en-US" sz="1100"/>
              <a:t>November 18, 2022</a:t>
            </a:r>
            <a:endParaRPr lang="en-US" altLang="en-US" sz="1100" dirty="0"/>
          </a:p>
        </p:txBody>
      </p:sp>
      <p:sp>
        <p:nvSpPr>
          <p:cNvPr id="5" name="Footer Placeholder 4"/>
          <p:cNvSpPr>
            <a:spLocks noGrp="1"/>
          </p:cNvSpPr>
          <p:nvPr>
            <p:ph type="ftr" sz="quarter" idx="4294967295"/>
          </p:nvPr>
        </p:nvSpPr>
        <p:spPr>
          <a:xfrm>
            <a:off x="3171031" y="4914926"/>
            <a:ext cx="2895600" cy="207169"/>
          </a:xfrm>
          <a:prstGeom prst="rect">
            <a:avLst/>
          </a:prstGeom>
        </p:spPr>
        <p:txBody>
          <a:bodyPr/>
          <a:lstStyle/>
          <a:p>
            <a:pPr algn="ctr">
              <a:defRPr/>
            </a:pPr>
            <a:r>
              <a:rPr lang="en-US" sz="1100"/>
              <a:t>sPHENIX PD-4 Review</a:t>
            </a:r>
            <a:endParaRPr lang="en-US" sz="1100"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65</a:t>
            </a:fld>
            <a:endParaRPr lang="en-US" altLang="en-US" dirty="0"/>
          </a:p>
        </p:txBody>
      </p:sp>
    </p:spTree>
    <p:extLst>
      <p:ext uri="{BB962C8B-B14F-4D97-AF65-F5344CB8AC3E}">
        <p14:creationId xmlns:p14="http://schemas.microsoft.com/office/powerpoint/2010/main" val="22471726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High Priority Issues</a:t>
            </a:r>
          </a:p>
        </p:txBody>
      </p:sp>
      <p:sp>
        <p:nvSpPr>
          <p:cNvPr id="3" name="Content Placeholder 2"/>
          <p:cNvSpPr>
            <a:spLocks noGrp="1"/>
          </p:cNvSpPr>
          <p:nvPr>
            <p:ph idx="1"/>
          </p:nvPr>
        </p:nvSpPr>
        <p:spPr>
          <a:xfrm>
            <a:off x="20" y="590550"/>
            <a:ext cx="9148983" cy="4552950"/>
          </a:xfrm>
        </p:spPr>
        <p:txBody>
          <a:bodyPr/>
          <a:lstStyle/>
          <a:p>
            <a:r>
              <a:rPr lang="en-US" sz="1600" b="1" dirty="0">
                <a:solidFill>
                  <a:srgbClr val="0080FF"/>
                </a:solidFill>
              </a:rPr>
              <a:t>Complete the MIE deliverables(TPC and JACK board) and write our KPP report. </a:t>
            </a:r>
          </a:p>
          <a:p>
            <a:endParaRPr lang="en-US" sz="1600" dirty="0">
              <a:solidFill>
                <a:srgbClr val="000000"/>
              </a:solidFill>
            </a:endParaRPr>
          </a:p>
          <a:p>
            <a:pPr marL="0" indent="0">
              <a:buNone/>
            </a:pPr>
            <a:endParaRPr lang="en-US" sz="1400" dirty="0"/>
          </a:p>
          <a:p>
            <a:pPr marL="0" indent="0">
              <a:buNone/>
            </a:pPr>
            <a:endParaRPr lang="en-US" sz="1400" dirty="0"/>
          </a:p>
          <a:p>
            <a:pPr marL="0" indent="0">
              <a:buNone/>
            </a:pPr>
            <a:endParaRPr lang="en-US" sz="1400" dirty="0"/>
          </a:p>
        </p:txBody>
      </p:sp>
      <p:sp>
        <p:nvSpPr>
          <p:cNvPr id="4" name="Date Placeholder 3"/>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p:cNvSpPr>
            <a:spLocks noGrp="1"/>
          </p:cNvSpPr>
          <p:nvPr>
            <p:ph type="ftr" sz="quarter" idx="11"/>
          </p:nvPr>
        </p:nvSpPr>
        <p:spPr/>
        <p:txBody>
          <a:bodyPr/>
          <a:lstStyle/>
          <a:p>
            <a:pPr>
              <a:defRPr/>
            </a:pPr>
            <a:r>
              <a:rPr lang="en-US"/>
              <a:t>sPHENIX PD-4 Review</a:t>
            </a:r>
            <a:endParaRPr 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66</a:t>
            </a:fld>
            <a:endParaRPr lang="en-US" altLang="en-US" dirty="0"/>
          </a:p>
        </p:txBody>
      </p:sp>
    </p:spTree>
    <p:extLst>
      <p:ext uri="{BB962C8B-B14F-4D97-AF65-F5344CB8AC3E}">
        <p14:creationId xmlns:p14="http://schemas.microsoft.com/office/powerpoint/2010/main" val="34906161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206" y="15"/>
            <a:ext cx="8544304" cy="546497"/>
          </a:xfrm>
        </p:spPr>
        <p:txBody>
          <a:bodyPr>
            <a:normAutofit fontScale="90000"/>
          </a:bodyPr>
          <a:lstStyle/>
          <a:p>
            <a:r>
              <a:rPr lang="en-US" sz="3200" b="0" dirty="0"/>
              <a:t>sPHENIX Has Two PEMP Notables in 2023 </a:t>
            </a:r>
          </a:p>
        </p:txBody>
      </p:sp>
      <p:sp>
        <p:nvSpPr>
          <p:cNvPr id="3" name="Content Placeholder 2"/>
          <p:cNvSpPr>
            <a:spLocks noGrp="1"/>
          </p:cNvSpPr>
          <p:nvPr>
            <p:ph idx="1"/>
          </p:nvPr>
        </p:nvSpPr>
        <p:spPr>
          <a:xfrm>
            <a:off x="223110" y="742951"/>
            <a:ext cx="9001343" cy="4062470"/>
          </a:xfrm>
        </p:spPr>
        <p:txBody>
          <a:bodyPr/>
          <a:lstStyle/>
          <a:p>
            <a:pPr marL="342900" indent="-342900">
              <a:buFont typeface="+mj-lt"/>
              <a:buAutoNum type="arabicParenR"/>
            </a:pPr>
            <a:r>
              <a:rPr lang="en-US" sz="1800" i="1" dirty="0">
                <a:latin typeface="Calibri"/>
                <a:cs typeface="Calibri"/>
              </a:rPr>
              <a:t>NP: Initiate commissioning of the super Pioneering High Energy Nuclear Interaction Experiment (sPHENIX) and demonstrate successful integration of all detector subsystems.(Objective 1.2)</a:t>
            </a:r>
            <a:endParaRPr lang="en-US" sz="1800" dirty="0">
              <a:latin typeface="Calibri"/>
              <a:cs typeface="Calibri"/>
            </a:endParaRPr>
          </a:p>
          <a:p>
            <a:pPr marL="342892" indent="-342892">
              <a:buFont typeface="+mj-lt"/>
              <a:buAutoNum type="arabicParenR"/>
            </a:pPr>
            <a:r>
              <a:rPr lang="en-US" sz="1800" i="1" dirty="0">
                <a:latin typeface="Calibri"/>
                <a:cs typeface="Calibri"/>
              </a:rPr>
              <a:t>BHSO/SC: Continue to effectively execute and successfully deliver the 2023 scope for the SC projects equal to or less than $50 million designated to the Laboratory Director by  SC [Super Pioneering High Energy Nuclear Interaction (sPHENIX)]. (Objective 7.2) </a:t>
            </a:r>
          </a:p>
          <a:p>
            <a:pPr marL="0" indent="0"/>
            <a:endParaRPr lang="en-US" sz="1800" i="1" dirty="0">
              <a:latin typeface="Calibri"/>
              <a:cs typeface="Calibri"/>
            </a:endParaRPr>
          </a:p>
          <a:p>
            <a:pPr lvl="1"/>
            <a:r>
              <a:rPr lang="en-US" sz="1800" dirty="0">
                <a:latin typeface="Calibri"/>
                <a:cs typeface="Calibri"/>
              </a:rPr>
              <a:t>Complete PD-4 Review				31-Dec-2022 (proposed)</a:t>
            </a:r>
          </a:p>
          <a:p>
            <a:pPr marL="342900" lvl="1" indent="0">
              <a:buNone/>
            </a:pPr>
            <a:r>
              <a:rPr lang="en-US" sz="1400" dirty="0"/>
              <a:t> </a:t>
            </a:r>
            <a:endParaRPr lang="en-US" sz="1400" dirty="0">
              <a:solidFill>
                <a:srgbClr val="008000"/>
              </a:solidFill>
            </a:endParaRPr>
          </a:p>
          <a:p>
            <a:pPr marL="0" indent="0">
              <a:buNone/>
            </a:pPr>
            <a:endParaRPr lang="en-US" dirty="0"/>
          </a:p>
          <a:p>
            <a:pPr marL="342900" lvl="1" indent="0">
              <a:buNone/>
            </a:pPr>
            <a:endParaRPr lang="en-US" sz="1600" i="1" dirty="0"/>
          </a:p>
          <a:p>
            <a:pPr lvl="1"/>
            <a:endParaRPr lang="en-US" sz="1600" dirty="0"/>
          </a:p>
          <a:p>
            <a:pPr marL="0" indent="0">
              <a:buNone/>
            </a:pPr>
            <a:endParaRPr lang="en-US" dirty="0"/>
          </a:p>
        </p:txBody>
      </p:sp>
      <p:sp>
        <p:nvSpPr>
          <p:cNvPr id="6" name="Slide Number Placeholder 5"/>
          <p:cNvSpPr>
            <a:spLocks noGrp="1"/>
          </p:cNvSpPr>
          <p:nvPr>
            <p:ph type="sldNum" sz="quarter" idx="4294967295"/>
          </p:nvPr>
        </p:nvSpPr>
        <p:spPr>
          <a:xfrm>
            <a:off x="8609806" y="4869657"/>
            <a:ext cx="534194" cy="273844"/>
          </a:xfrm>
          <a:prstGeom prst="rect">
            <a:avLst/>
          </a:prstGeom>
        </p:spPr>
        <p:txBody>
          <a:bodyPr/>
          <a:lstStyle/>
          <a:p>
            <a:fld id="{4B932B3A-BA38-40C7-ADEE-2A1902CEB265}" type="slidenum">
              <a:rPr lang="en-US" altLang="en-US" smtClean="0"/>
              <a:pPr/>
              <a:t>67</a:t>
            </a:fld>
            <a:endParaRPr lang="en-US" altLang="en-US" dirty="0"/>
          </a:p>
        </p:txBody>
      </p:sp>
      <p:sp>
        <p:nvSpPr>
          <p:cNvPr id="7" name="Date Placeholder 3"/>
          <p:cNvSpPr txBox="1">
            <a:spLocks/>
          </p:cNvSpPr>
          <p:nvPr/>
        </p:nvSpPr>
        <p:spPr>
          <a:xfrm>
            <a:off x="152400" y="4925689"/>
            <a:ext cx="21336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en-US" sz="1100" dirty="0">
                <a:latin typeface="Calibri"/>
                <a:cs typeface="Calibri"/>
              </a:rPr>
              <a:t>11/09/22</a:t>
            </a:r>
          </a:p>
        </p:txBody>
      </p:sp>
      <p:sp>
        <p:nvSpPr>
          <p:cNvPr id="8" name="Footer Placeholder 4"/>
          <p:cNvSpPr txBox="1">
            <a:spLocks/>
          </p:cNvSpPr>
          <p:nvPr/>
        </p:nvSpPr>
        <p:spPr>
          <a:xfrm>
            <a:off x="3323431" y="4896856"/>
            <a:ext cx="2895600" cy="20716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100" dirty="0">
                <a:latin typeface="Calibri"/>
                <a:cs typeface="Calibri"/>
              </a:rPr>
              <a:t>DOE S&amp;T Review</a:t>
            </a:r>
          </a:p>
        </p:txBody>
      </p:sp>
      <p:sp>
        <p:nvSpPr>
          <p:cNvPr id="5" name="Date Placeholder 4"/>
          <p:cNvSpPr>
            <a:spLocks noGrp="1"/>
          </p:cNvSpPr>
          <p:nvPr>
            <p:ph type="dt" sz="half" idx="10"/>
          </p:nvPr>
        </p:nvSpPr>
        <p:spPr/>
        <p:txBody>
          <a:bodyPr/>
          <a:lstStyle/>
          <a:p>
            <a:pPr>
              <a:defRPr/>
            </a:pPr>
            <a:r>
              <a:rPr lang="en-US" altLang="en-US"/>
              <a:t>November 18, 2022</a:t>
            </a:r>
            <a:endParaRPr lang="en-US" altLang="en-US" dirty="0"/>
          </a:p>
        </p:txBody>
      </p:sp>
      <p:sp>
        <p:nvSpPr>
          <p:cNvPr id="9" name="Footer Placeholder 8"/>
          <p:cNvSpPr>
            <a:spLocks noGrp="1"/>
          </p:cNvSpPr>
          <p:nvPr>
            <p:ph type="ftr" sz="quarter" idx="11"/>
          </p:nvPr>
        </p:nvSpPr>
        <p:spPr/>
        <p:txBody>
          <a:bodyPr/>
          <a:lstStyle/>
          <a:p>
            <a:pPr>
              <a:defRPr/>
            </a:pPr>
            <a:r>
              <a:rPr lang="en-US"/>
              <a:t>sPHENIX PD-4 Review</a:t>
            </a:r>
            <a:endParaRPr lang="en-US" dirty="0"/>
          </a:p>
        </p:txBody>
      </p:sp>
    </p:spTree>
    <p:extLst>
      <p:ext uri="{BB962C8B-B14F-4D97-AF65-F5344CB8AC3E}">
        <p14:creationId xmlns:p14="http://schemas.microsoft.com/office/powerpoint/2010/main" val="21279058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D6A8-B191-47A4-A810-9742C9306E40}"/>
              </a:ext>
            </a:extLst>
          </p:cNvPr>
          <p:cNvSpPr>
            <a:spLocks noGrp="1"/>
          </p:cNvSpPr>
          <p:nvPr>
            <p:ph type="title"/>
          </p:nvPr>
        </p:nvSpPr>
        <p:spPr>
          <a:xfrm>
            <a:off x="0" y="25012"/>
            <a:ext cx="8686800" cy="546497"/>
          </a:xfrm>
        </p:spPr>
        <p:txBody>
          <a:bodyPr/>
          <a:lstStyle/>
          <a:p>
            <a:r>
              <a:rPr lang="en-US" sz="2400" dirty="0"/>
              <a:t>Baseline/Contingency Log and ETC adjustment Log - MIE</a:t>
            </a:r>
          </a:p>
        </p:txBody>
      </p:sp>
      <p:sp>
        <p:nvSpPr>
          <p:cNvPr id="4" name="Footer Placeholder 3">
            <a:extLst>
              <a:ext uri="{FF2B5EF4-FFF2-40B4-BE49-F238E27FC236}">
                <a16:creationId xmlns:a16="http://schemas.microsoft.com/office/drawing/2014/main" id="{382C8243-708D-482A-A30D-09AC54D69CCF}"/>
              </a:ext>
            </a:extLst>
          </p:cNvPr>
          <p:cNvSpPr>
            <a:spLocks noGrp="1"/>
          </p:cNvSpPr>
          <p:nvPr>
            <p:ph type="ftr" sz="quarter" idx="11"/>
          </p:nvPr>
        </p:nvSpPr>
        <p:spPr>
          <a:xfrm>
            <a:off x="3239398" y="4813486"/>
            <a:ext cx="3108960" cy="207169"/>
          </a:xfrm>
        </p:spPr>
        <p:txBody>
          <a:bodyPr/>
          <a:lstStyle/>
          <a:p>
            <a:pPr>
              <a:defRPr/>
            </a:pPr>
            <a:r>
              <a:rPr lang="en-US"/>
              <a:t>sPHENIX PD-4 Review</a:t>
            </a:r>
            <a:endParaRPr lang="en-US" dirty="0"/>
          </a:p>
        </p:txBody>
      </p:sp>
      <p:graphicFrame>
        <p:nvGraphicFramePr>
          <p:cNvPr id="9" name="Table 4">
            <a:extLst>
              <a:ext uri="{FF2B5EF4-FFF2-40B4-BE49-F238E27FC236}">
                <a16:creationId xmlns:a16="http://schemas.microsoft.com/office/drawing/2014/main" id="{92AACABF-4EE6-4EC7-BA4B-1197D53D0198}"/>
              </a:ext>
            </a:extLst>
          </p:cNvPr>
          <p:cNvGraphicFramePr>
            <a:graphicFrameLocks noGrp="1"/>
          </p:cNvGraphicFramePr>
          <p:nvPr>
            <p:extLst>
              <p:ext uri="{D42A27DB-BD31-4B8C-83A1-F6EECF244321}">
                <p14:modId xmlns:p14="http://schemas.microsoft.com/office/powerpoint/2010/main" val="2336542250"/>
              </p:ext>
            </p:extLst>
          </p:nvPr>
        </p:nvGraphicFramePr>
        <p:xfrm>
          <a:off x="1" y="2806148"/>
          <a:ext cx="9029147" cy="2275581"/>
        </p:xfrm>
        <a:graphic>
          <a:graphicData uri="http://schemas.openxmlformats.org/drawingml/2006/table">
            <a:tbl>
              <a:tblPr firstRow="1" bandRow="1">
                <a:tableStyleId>{5C22544A-7EE6-4342-B048-85BDC9FD1C3A}</a:tableStyleId>
              </a:tblPr>
              <a:tblGrid>
                <a:gridCol w="694406">
                  <a:extLst>
                    <a:ext uri="{9D8B030D-6E8A-4147-A177-3AD203B41FA5}">
                      <a16:colId xmlns:a16="http://schemas.microsoft.com/office/drawing/2014/main" val="3390971189"/>
                    </a:ext>
                  </a:extLst>
                </a:gridCol>
                <a:gridCol w="631944">
                  <a:extLst>
                    <a:ext uri="{9D8B030D-6E8A-4147-A177-3AD203B41FA5}">
                      <a16:colId xmlns:a16="http://schemas.microsoft.com/office/drawing/2014/main" val="3356385298"/>
                    </a:ext>
                  </a:extLst>
                </a:gridCol>
                <a:gridCol w="605647">
                  <a:extLst>
                    <a:ext uri="{9D8B030D-6E8A-4147-A177-3AD203B41FA5}">
                      <a16:colId xmlns:a16="http://schemas.microsoft.com/office/drawing/2014/main" val="1144594892"/>
                    </a:ext>
                  </a:extLst>
                </a:gridCol>
                <a:gridCol w="589918">
                  <a:extLst>
                    <a:ext uri="{9D8B030D-6E8A-4147-A177-3AD203B41FA5}">
                      <a16:colId xmlns:a16="http://schemas.microsoft.com/office/drawing/2014/main" val="1813027792"/>
                    </a:ext>
                  </a:extLst>
                </a:gridCol>
                <a:gridCol w="657686">
                  <a:extLst>
                    <a:ext uri="{9D8B030D-6E8A-4147-A177-3AD203B41FA5}">
                      <a16:colId xmlns:a16="http://schemas.microsoft.com/office/drawing/2014/main" val="413604152"/>
                    </a:ext>
                  </a:extLst>
                </a:gridCol>
                <a:gridCol w="592940">
                  <a:extLst>
                    <a:ext uri="{9D8B030D-6E8A-4147-A177-3AD203B41FA5}">
                      <a16:colId xmlns:a16="http://schemas.microsoft.com/office/drawing/2014/main" val="2757588958"/>
                    </a:ext>
                  </a:extLst>
                </a:gridCol>
                <a:gridCol w="597783">
                  <a:extLst>
                    <a:ext uri="{9D8B030D-6E8A-4147-A177-3AD203B41FA5}">
                      <a16:colId xmlns:a16="http://schemas.microsoft.com/office/drawing/2014/main" val="1009110954"/>
                    </a:ext>
                  </a:extLst>
                </a:gridCol>
                <a:gridCol w="618353">
                  <a:extLst>
                    <a:ext uri="{9D8B030D-6E8A-4147-A177-3AD203B41FA5}">
                      <a16:colId xmlns:a16="http://schemas.microsoft.com/office/drawing/2014/main" val="1019817927"/>
                    </a:ext>
                  </a:extLst>
                </a:gridCol>
                <a:gridCol w="577210">
                  <a:extLst>
                    <a:ext uri="{9D8B030D-6E8A-4147-A177-3AD203B41FA5}">
                      <a16:colId xmlns:a16="http://schemas.microsoft.com/office/drawing/2014/main" val="3321712060"/>
                    </a:ext>
                  </a:extLst>
                </a:gridCol>
                <a:gridCol w="577210">
                  <a:extLst>
                    <a:ext uri="{9D8B030D-6E8A-4147-A177-3AD203B41FA5}">
                      <a16:colId xmlns:a16="http://schemas.microsoft.com/office/drawing/2014/main" val="4182986855"/>
                    </a:ext>
                  </a:extLst>
                </a:gridCol>
                <a:gridCol w="577210">
                  <a:extLst>
                    <a:ext uri="{9D8B030D-6E8A-4147-A177-3AD203B41FA5}">
                      <a16:colId xmlns:a16="http://schemas.microsoft.com/office/drawing/2014/main" val="505181538"/>
                    </a:ext>
                  </a:extLst>
                </a:gridCol>
                <a:gridCol w="577210">
                  <a:extLst>
                    <a:ext uri="{9D8B030D-6E8A-4147-A177-3AD203B41FA5}">
                      <a16:colId xmlns:a16="http://schemas.microsoft.com/office/drawing/2014/main" val="4056909639"/>
                    </a:ext>
                  </a:extLst>
                </a:gridCol>
                <a:gridCol w="577210">
                  <a:extLst>
                    <a:ext uri="{9D8B030D-6E8A-4147-A177-3AD203B41FA5}">
                      <a16:colId xmlns:a16="http://schemas.microsoft.com/office/drawing/2014/main" val="3894213655"/>
                    </a:ext>
                  </a:extLst>
                </a:gridCol>
                <a:gridCol w="577210">
                  <a:extLst>
                    <a:ext uri="{9D8B030D-6E8A-4147-A177-3AD203B41FA5}">
                      <a16:colId xmlns:a16="http://schemas.microsoft.com/office/drawing/2014/main" val="1936660346"/>
                    </a:ext>
                  </a:extLst>
                </a:gridCol>
                <a:gridCol w="577210">
                  <a:extLst>
                    <a:ext uri="{9D8B030D-6E8A-4147-A177-3AD203B41FA5}">
                      <a16:colId xmlns:a16="http://schemas.microsoft.com/office/drawing/2014/main" val="2395544542"/>
                    </a:ext>
                  </a:extLst>
                </a:gridCol>
              </a:tblGrid>
              <a:tr h="160020">
                <a:tc gridSpan="3">
                  <a:txBody>
                    <a:bodyPr/>
                    <a:lstStyle/>
                    <a:p>
                      <a:pPr algn="ctr"/>
                      <a:r>
                        <a:rPr lang="en-US" sz="600" dirty="0"/>
                        <a:t>ETC Adjustments</a:t>
                      </a:r>
                    </a:p>
                  </a:txBody>
                  <a:tcPr marT="34290" marB="34290"/>
                </a:tc>
                <a:tc hMerge="1">
                  <a:txBody>
                    <a:bodyPr/>
                    <a:lstStyle/>
                    <a:p>
                      <a:endParaRPr lang="en-US" sz="1100" dirty="0"/>
                    </a:p>
                  </a:txBody>
                  <a:tcPr/>
                </a:tc>
                <a:tc hMerge="1">
                  <a:txBody>
                    <a:bodyPr/>
                    <a:lstStyle/>
                    <a:p>
                      <a:endParaRPr lang="en-US" sz="1100" dirty="0"/>
                    </a:p>
                  </a:txBody>
                  <a:tcPr/>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tc>
                  <a:txBody>
                    <a:bodyPr/>
                    <a:lstStyle/>
                    <a:p>
                      <a:pPr algn="ctr"/>
                      <a:endParaRPr lang="en-US" sz="600" dirty="0"/>
                    </a:p>
                  </a:txBody>
                  <a:tcPr marT="34290" marB="34290"/>
                </a:tc>
                <a:extLst>
                  <a:ext uri="{0D108BD9-81ED-4DB2-BD59-A6C34878D82A}">
                    <a16:rowId xmlns:a16="http://schemas.microsoft.com/office/drawing/2014/main" val="660034778"/>
                  </a:ext>
                </a:extLst>
              </a:tr>
              <a:tr h="328713">
                <a:tc>
                  <a:txBody>
                    <a:bodyPr/>
                    <a:lstStyle/>
                    <a:p>
                      <a:r>
                        <a:rPr lang="en-US" sz="600" dirty="0"/>
                        <a:t>Control Account</a:t>
                      </a:r>
                    </a:p>
                  </a:txBody>
                  <a:tcPr marT="34290" marB="34290"/>
                </a:tc>
                <a:tc>
                  <a:txBody>
                    <a:bodyPr/>
                    <a:lstStyle/>
                    <a:p>
                      <a:pPr algn="r"/>
                      <a:r>
                        <a:rPr lang="en-US" sz="600" dirty="0"/>
                        <a:t>Aug’21</a:t>
                      </a:r>
                    </a:p>
                  </a:txBody>
                  <a:tcPr marT="34290" marB="34290"/>
                </a:tc>
                <a:tc>
                  <a:txBody>
                    <a:bodyPr/>
                    <a:lstStyle/>
                    <a:p>
                      <a:pPr algn="r"/>
                      <a:r>
                        <a:rPr lang="en-US" sz="600" dirty="0"/>
                        <a:t>Sep’21</a:t>
                      </a:r>
                    </a:p>
                  </a:txBody>
                  <a:tcPr marT="34290" marB="34290"/>
                </a:tc>
                <a:tc>
                  <a:txBody>
                    <a:bodyPr/>
                    <a:lstStyle/>
                    <a:p>
                      <a:pPr algn="r"/>
                      <a:r>
                        <a:rPr lang="en-US" sz="600" dirty="0"/>
                        <a:t>Oct’21</a:t>
                      </a:r>
                    </a:p>
                  </a:txBody>
                  <a:tcPr marT="34290" marB="34290"/>
                </a:tc>
                <a:tc>
                  <a:txBody>
                    <a:bodyPr/>
                    <a:lstStyle/>
                    <a:p>
                      <a:pPr algn="r"/>
                      <a:r>
                        <a:rPr lang="en-US" sz="600" dirty="0"/>
                        <a:t>Nov’21</a:t>
                      </a:r>
                    </a:p>
                  </a:txBody>
                  <a:tcPr marT="34290" marB="34290"/>
                </a:tc>
                <a:tc>
                  <a:txBody>
                    <a:bodyPr/>
                    <a:lstStyle/>
                    <a:p>
                      <a:pPr algn="r"/>
                      <a:r>
                        <a:rPr lang="en-US" sz="600" dirty="0"/>
                        <a:t>Dec’21</a:t>
                      </a:r>
                    </a:p>
                  </a:txBody>
                  <a:tcPr marT="34290" marB="34290"/>
                </a:tc>
                <a:tc>
                  <a:txBody>
                    <a:bodyPr/>
                    <a:lstStyle/>
                    <a:p>
                      <a:pPr algn="r"/>
                      <a:r>
                        <a:rPr lang="en-US" sz="600" dirty="0"/>
                        <a:t>Jan’22</a:t>
                      </a:r>
                    </a:p>
                  </a:txBody>
                  <a:tcPr marT="34290" marB="34290"/>
                </a:tc>
                <a:tc>
                  <a:txBody>
                    <a:bodyPr/>
                    <a:lstStyle/>
                    <a:p>
                      <a:pPr algn="r"/>
                      <a:r>
                        <a:rPr lang="en-US" sz="600" dirty="0"/>
                        <a:t>Feb’22</a:t>
                      </a:r>
                    </a:p>
                  </a:txBody>
                  <a:tcPr marT="34290" marB="34290"/>
                </a:tc>
                <a:tc>
                  <a:txBody>
                    <a:bodyPr/>
                    <a:lstStyle/>
                    <a:p>
                      <a:pPr algn="r"/>
                      <a:r>
                        <a:rPr lang="en-US" sz="600" dirty="0"/>
                        <a:t>Mar’22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Apr’22</a:t>
                      </a:r>
                    </a:p>
                    <a:p>
                      <a:pPr algn="r"/>
                      <a:endParaRPr lang="en-US" sz="600" dirty="0"/>
                    </a:p>
                  </a:txBody>
                  <a:tcPr marT="34290" marB="34290"/>
                </a:tc>
                <a:tc>
                  <a:txBody>
                    <a:bodyPr/>
                    <a:lstStyle/>
                    <a:p>
                      <a:pPr algn="r"/>
                      <a:r>
                        <a:rPr lang="en-US" sz="600" dirty="0"/>
                        <a:t>May 22</a:t>
                      </a:r>
                    </a:p>
                  </a:txBody>
                  <a:tcPr marT="34290" marB="34290"/>
                </a:tc>
                <a:tc>
                  <a:txBody>
                    <a:bodyPr/>
                    <a:lstStyle/>
                    <a:p>
                      <a:pPr algn="r"/>
                      <a:r>
                        <a:rPr lang="en-US" sz="600" dirty="0"/>
                        <a:t>Jun’22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July 22</a:t>
                      </a:r>
                    </a:p>
                    <a:p>
                      <a:pPr algn="r"/>
                      <a:endParaRPr lang="en-US" sz="6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Aug’ 22</a:t>
                      </a:r>
                    </a:p>
                    <a:p>
                      <a:pPr algn="r"/>
                      <a:endParaRPr lang="en-US" sz="6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Sep’ 22</a:t>
                      </a:r>
                    </a:p>
                    <a:p>
                      <a:pPr algn="r"/>
                      <a:endParaRPr lang="en-US" sz="600" dirty="0"/>
                    </a:p>
                  </a:txBody>
                  <a:tcPr marT="34290" marB="34290"/>
                </a:tc>
                <a:extLst>
                  <a:ext uri="{0D108BD9-81ED-4DB2-BD59-A6C34878D82A}">
                    <a16:rowId xmlns:a16="http://schemas.microsoft.com/office/drawing/2014/main" val="2508260019"/>
                  </a:ext>
                </a:extLst>
              </a:tr>
              <a:tr h="235998">
                <a:tc>
                  <a:txBody>
                    <a:bodyPr/>
                    <a:lstStyle/>
                    <a:p>
                      <a:r>
                        <a:rPr lang="en-US" sz="600" dirty="0"/>
                        <a:t>1.02</a:t>
                      </a:r>
                    </a:p>
                  </a:txBody>
                  <a:tcPr marT="34290" marB="34290"/>
                </a:tc>
                <a:tc>
                  <a:txBody>
                    <a:bodyPr/>
                    <a:lstStyle/>
                    <a:p>
                      <a:pPr algn="r"/>
                      <a:r>
                        <a:rPr lang="en-US" sz="600" dirty="0"/>
                        <a:t>326,377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556,377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716,238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725,089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722,064</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703,567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244,065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228,272</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250,324</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344,847</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332,160</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606,391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311,838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407,032</a:t>
                      </a:r>
                    </a:p>
                  </a:txBody>
                  <a:tcPr marT="34290" marB="34290"/>
                </a:tc>
                <a:extLst>
                  <a:ext uri="{0D108BD9-81ED-4DB2-BD59-A6C34878D82A}">
                    <a16:rowId xmlns:a16="http://schemas.microsoft.com/office/drawing/2014/main" val="4121604446"/>
                  </a:ext>
                </a:extLst>
              </a:tr>
              <a:tr h="328713">
                <a:tc>
                  <a:txBody>
                    <a:bodyPr/>
                    <a:lstStyle/>
                    <a:p>
                      <a:r>
                        <a:rPr lang="en-US" sz="600" dirty="0"/>
                        <a:t>1.03</a:t>
                      </a:r>
                    </a:p>
                  </a:txBody>
                  <a:tcPr marT="34290" marB="34290"/>
                </a:tc>
                <a:tc>
                  <a:txBody>
                    <a:bodyPr/>
                    <a:lstStyle/>
                    <a:p>
                      <a:pPr algn="r"/>
                      <a:endParaRPr lang="en-US" sz="6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endParaRPr lang="en-US" sz="6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endParaRPr lang="en-US" sz="6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 34,439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 18,420</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17,328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67,559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9,776</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9,766</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5,999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5,999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5,999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5,999</a:t>
                      </a:r>
                    </a:p>
                    <a:p>
                      <a:pPr marL="0" marR="0" lvl="0" indent="0" algn="r" defTabSz="914286" rtl="0" eaLnBrk="1" fontAlgn="auto" latinLnBrk="0" hangingPunct="1">
                        <a:lnSpc>
                          <a:spcPct val="100000"/>
                        </a:lnSpc>
                        <a:spcBef>
                          <a:spcPts val="0"/>
                        </a:spcBef>
                        <a:spcAft>
                          <a:spcPts val="0"/>
                        </a:spcAft>
                        <a:buClrTx/>
                        <a:buSzTx/>
                        <a:buFontTx/>
                        <a:buNone/>
                        <a:tabLst/>
                        <a:defRPr/>
                      </a:pPr>
                      <a:endParaRPr lang="en-US" sz="600" dirty="0"/>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2,887</a:t>
                      </a:r>
                    </a:p>
                  </a:txBody>
                  <a:tcPr marT="34290" marB="34290"/>
                </a:tc>
                <a:extLst>
                  <a:ext uri="{0D108BD9-81ED-4DB2-BD59-A6C34878D82A}">
                    <a16:rowId xmlns:a16="http://schemas.microsoft.com/office/drawing/2014/main" val="1678070955"/>
                  </a:ext>
                </a:extLst>
              </a:tr>
              <a:tr h="328713">
                <a:tc>
                  <a:txBody>
                    <a:bodyPr/>
                    <a:lstStyle/>
                    <a:p>
                      <a:r>
                        <a:rPr lang="en-US" sz="600" dirty="0"/>
                        <a:t>1.05</a:t>
                      </a:r>
                    </a:p>
                  </a:txBody>
                  <a:tcPr marT="34290" marB="34290"/>
                </a:tc>
                <a:tc>
                  <a:txBody>
                    <a:bodyPr/>
                    <a:lstStyle/>
                    <a:p>
                      <a:pPr algn="r"/>
                      <a:r>
                        <a:rPr lang="en-US" sz="600" dirty="0"/>
                        <a:t> $22,833</a:t>
                      </a:r>
                    </a:p>
                  </a:txBody>
                  <a:tcPr marT="34290" marB="34290"/>
                </a:tc>
                <a:tc>
                  <a:txBody>
                    <a:bodyPr/>
                    <a:lstStyle/>
                    <a:p>
                      <a:pPr algn="r"/>
                      <a:r>
                        <a:rPr lang="en-US" sz="600" dirty="0"/>
                        <a:t> $22,833</a:t>
                      </a:r>
                    </a:p>
                  </a:txBody>
                  <a:tcPr marT="34290" marB="34290"/>
                </a:tc>
                <a:tc>
                  <a:txBody>
                    <a:bodyPr/>
                    <a:lstStyle/>
                    <a:p>
                      <a:pPr algn="r"/>
                      <a:r>
                        <a:rPr lang="en-US" sz="600" dirty="0"/>
                        <a:t>219,343</a:t>
                      </a:r>
                    </a:p>
                  </a:txBody>
                  <a:tcPr marT="34290" marB="34290"/>
                </a:tc>
                <a:tc>
                  <a:txBody>
                    <a:bodyPr/>
                    <a:lstStyle/>
                    <a:p>
                      <a:pPr algn="r"/>
                      <a:r>
                        <a:rPr lang="en-US" sz="600" dirty="0"/>
                        <a:t>414,468</a:t>
                      </a:r>
                    </a:p>
                  </a:txBody>
                  <a:tcPr marT="34290" marB="34290"/>
                </a:tc>
                <a:tc>
                  <a:txBody>
                    <a:bodyPr/>
                    <a:lstStyle/>
                    <a:p>
                      <a:pPr algn="r"/>
                      <a:r>
                        <a:rPr lang="en-US" sz="600" dirty="0"/>
                        <a:t>250,807</a:t>
                      </a:r>
                    </a:p>
                  </a:txBody>
                  <a:tcPr marT="34290" marB="34290"/>
                </a:tc>
                <a:tc>
                  <a:txBody>
                    <a:bodyPr/>
                    <a:lstStyle/>
                    <a:p>
                      <a:pPr algn="r"/>
                      <a:r>
                        <a:rPr lang="en-US" sz="600" dirty="0"/>
                        <a:t>-6,101</a:t>
                      </a:r>
                    </a:p>
                  </a:txBody>
                  <a:tcPr marT="34290" marB="34290"/>
                </a:tc>
                <a:tc>
                  <a:txBody>
                    <a:bodyPr/>
                    <a:lstStyle/>
                    <a:p>
                      <a:pPr algn="r"/>
                      <a:r>
                        <a:rPr lang="en-US" sz="600" dirty="0"/>
                        <a:t>87,313</a:t>
                      </a:r>
                    </a:p>
                  </a:txBody>
                  <a:tcPr marT="34290" marB="34290"/>
                </a:tc>
                <a:tc>
                  <a:txBody>
                    <a:bodyPr/>
                    <a:lstStyle/>
                    <a:p>
                      <a:pPr algn="r"/>
                      <a:r>
                        <a:rPr lang="en-US" sz="600" dirty="0"/>
                        <a:t>11,509</a:t>
                      </a:r>
                    </a:p>
                  </a:txBody>
                  <a:tcPr marT="34290" marB="34290"/>
                </a:tc>
                <a:tc>
                  <a:txBody>
                    <a:bodyPr/>
                    <a:lstStyle/>
                    <a:p>
                      <a:pPr algn="r"/>
                      <a:r>
                        <a:rPr lang="en-US" sz="600" dirty="0"/>
                        <a:t>10,098</a:t>
                      </a:r>
                    </a:p>
                  </a:txBody>
                  <a:tcPr marT="34290" marB="34290"/>
                </a:tc>
                <a:tc>
                  <a:txBody>
                    <a:bodyPr/>
                    <a:lstStyle/>
                    <a:p>
                      <a:pPr algn="r"/>
                      <a:r>
                        <a:rPr lang="en-US" sz="600" dirty="0"/>
                        <a:t>3,112</a:t>
                      </a:r>
                    </a:p>
                  </a:txBody>
                  <a:tcPr marT="34290" marB="34290"/>
                </a:tc>
                <a:tc>
                  <a:txBody>
                    <a:bodyPr/>
                    <a:lstStyle/>
                    <a:p>
                      <a:pPr algn="r"/>
                      <a:r>
                        <a:rPr lang="en-US" sz="600" dirty="0"/>
                        <a:t>3,112</a:t>
                      </a:r>
                    </a:p>
                  </a:txBody>
                  <a:tcPr marT="34290" marB="34290"/>
                </a:tc>
                <a:tc>
                  <a:txBody>
                    <a:bodyPr/>
                    <a:lstStyle/>
                    <a:p>
                      <a:pPr algn="r"/>
                      <a:r>
                        <a:rPr lang="en-US" sz="600" dirty="0"/>
                        <a:t>3,112</a:t>
                      </a:r>
                    </a:p>
                  </a:txBody>
                  <a:tcPr marT="34290" marB="34290"/>
                </a:tc>
                <a:tc>
                  <a:txBody>
                    <a:bodyPr/>
                    <a:lstStyle/>
                    <a:p>
                      <a:pPr algn="r"/>
                      <a:r>
                        <a:rPr lang="en-US" sz="600" dirty="0"/>
                        <a:t>1,855</a:t>
                      </a:r>
                    </a:p>
                  </a:txBody>
                  <a:tcPr marT="34290" marB="34290"/>
                </a:tc>
                <a:tc>
                  <a:txBody>
                    <a:bodyPr/>
                    <a:lstStyle/>
                    <a:p>
                      <a:pPr algn="r"/>
                      <a:r>
                        <a:rPr lang="en-US" sz="600" dirty="0"/>
                        <a:t>1,855</a:t>
                      </a:r>
                    </a:p>
                  </a:txBody>
                  <a:tcPr marT="34290" marB="34290"/>
                </a:tc>
                <a:extLst>
                  <a:ext uri="{0D108BD9-81ED-4DB2-BD59-A6C34878D82A}">
                    <a16:rowId xmlns:a16="http://schemas.microsoft.com/office/drawing/2014/main" val="2329925008"/>
                  </a:ext>
                </a:extLst>
              </a:tr>
              <a:tr h="328713">
                <a:tc>
                  <a:txBody>
                    <a:bodyPr/>
                    <a:lstStyle/>
                    <a:p>
                      <a:r>
                        <a:rPr lang="en-US" sz="600" dirty="0"/>
                        <a:t>1.06</a:t>
                      </a:r>
                    </a:p>
                  </a:txBody>
                  <a:tcPr marT="34290" marB="34290"/>
                </a:tc>
                <a:tc>
                  <a:txBody>
                    <a:bodyPr/>
                    <a:lstStyle/>
                    <a:p>
                      <a:pPr algn="r"/>
                      <a:r>
                        <a:rPr lang="en-US" sz="600" dirty="0"/>
                        <a:t> $79,352</a:t>
                      </a:r>
                    </a:p>
                  </a:txBody>
                  <a:tcPr marT="34290" marB="34290"/>
                </a:tc>
                <a:tc>
                  <a:txBody>
                    <a:bodyPr/>
                    <a:lstStyle/>
                    <a:p>
                      <a:pPr algn="r"/>
                      <a:r>
                        <a:rPr lang="en-US" sz="600" dirty="0"/>
                        <a:t> $79,352</a:t>
                      </a:r>
                    </a:p>
                  </a:txBody>
                  <a:tcPr marT="34290" marB="34290"/>
                </a:tc>
                <a:tc>
                  <a:txBody>
                    <a:bodyPr/>
                    <a:lstStyle/>
                    <a:p>
                      <a:pPr algn="r"/>
                      <a:r>
                        <a:rPr lang="en-US" sz="600" dirty="0"/>
                        <a:t>$26,259</a:t>
                      </a:r>
                    </a:p>
                  </a:txBody>
                  <a:tcPr marT="34290" marB="34290"/>
                </a:tc>
                <a:tc>
                  <a:txBody>
                    <a:bodyPr/>
                    <a:lstStyle/>
                    <a:p>
                      <a:pPr algn="r"/>
                      <a:r>
                        <a:rPr lang="en-US" sz="600" dirty="0"/>
                        <a:t>-62,490</a:t>
                      </a:r>
                    </a:p>
                  </a:txBody>
                  <a:tcPr marT="34290" marB="34290"/>
                </a:tc>
                <a:tc>
                  <a:txBody>
                    <a:bodyPr/>
                    <a:lstStyle/>
                    <a:p>
                      <a:pPr algn="r"/>
                      <a:r>
                        <a:rPr lang="en-US" sz="600" dirty="0"/>
                        <a:t>-63,278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-63,278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-45,001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-45,001</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-43,839</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-81,200</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-81,870</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111,590</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140,218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129,421</a:t>
                      </a:r>
                    </a:p>
                  </a:txBody>
                  <a:tcPr marT="34290" marB="34290"/>
                </a:tc>
                <a:extLst>
                  <a:ext uri="{0D108BD9-81ED-4DB2-BD59-A6C34878D82A}">
                    <a16:rowId xmlns:a16="http://schemas.microsoft.com/office/drawing/2014/main" val="2715006769"/>
                  </a:ext>
                </a:extLst>
              </a:tr>
              <a:tr h="328713">
                <a:tc>
                  <a:txBody>
                    <a:bodyPr/>
                    <a:lstStyle/>
                    <a:p>
                      <a:r>
                        <a:rPr lang="en-US" sz="600" dirty="0"/>
                        <a:t>1.07</a:t>
                      </a:r>
                    </a:p>
                  </a:txBody>
                  <a:tcPr marT="34290" marB="34290"/>
                </a:tc>
                <a:tc>
                  <a:txBody>
                    <a:bodyPr/>
                    <a:lstStyle/>
                    <a:p>
                      <a:pPr algn="r"/>
                      <a:r>
                        <a:rPr lang="en-US" sz="600" dirty="0"/>
                        <a:t> $25,705</a:t>
                      </a:r>
                    </a:p>
                  </a:txBody>
                  <a:tcPr marT="34290" marB="34290"/>
                </a:tc>
                <a:tc>
                  <a:txBody>
                    <a:bodyPr/>
                    <a:lstStyle/>
                    <a:p>
                      <a:pPr algn="r"/>
                      <a:r>
                        <a:rPr lang="en-US" sz="600" dirty="0"/>
                        <a:t> $25,705</a:t>
                      </a:r>
                    </a:p>
                  </a:txBody>
                  <a:tcPr marT="34290" marB="34290"/>
                </a:tc>
                <a:tc>
                  <a:txBody>
                    <a:bodyPr/>
                    <a:lstStyle/>
                    <a:p>
                      <a:pPr algn="r"/>
                      <a:r>
                        <a:rPr lang="en-US" sz="600" dirty="0"/>
                        <a:t>$16,041</a:t>
                      </a:r>
                    </a:p>
                  </a:txBody>
                  <a:tcPr marT="34290" marB="34290"/>
                </a:tc>
                <a:tc>
                  <a:txBody>
                    <a:bodyPr/>
                    <a:lstStyle/>
                    <a:p>
                      <a:pPr algn="r"/>
                      <a:r>
                        <a:rPr lang="en-US" sz="600" dirty="0"/>
                        <a:t>16,575</a:t>
                      </a:r>
                    </a:p>
                  </a:txBody>
                  <a:tcPr marT="34290" marB="34290"/>
                </a:tc>
                <a:tc>
                  <a:txBody>
                    <a:bodyPr/>
                    <a:lstStyle/>
                    <a:p>
                      <a:pPr algn="r"/>
                      <a:r>
                        <a:rPr lang="en-US" sz="600" dirty="0"/>
                        <a:t>   8,731</a:t>
                      </a:r>
                    </a:p>
                  </a:txBody>
                  <a:tcPr marT="34290" marB="34290"/>
                </a:tc>
                <a:tc>
                  <a:txBody>
                    <a:bodyPr/>
                    <a:lstStyle/>
                    <a:p>
                      <a:pPr algn="r"/>
                      <a:r>
                        <a:rPr lang="en-US" sz="600" dirty="0"/>
                        <a:t> 8,731</a:t>
                      </a:r>
                    </a:p>
                  </a:txBody>
                  <a:tcPr marT="34290" marB="34290"/>
                </a:tc>
                <a:tc>
                  <a:txBody>
                    <a:bodyPr/>
                    <a:lstStyle/>
                    <a:p>
                      <a:pPr algn="r"/>
                      <a:r>
                        <a:rPr lang="en-US" sz="600" dirty="0"/>
                        <a:t>-7,013</a:t>
                      </a:r>
                    </a:p>
                  </a:txBody>
                  <a:tcPr marT="34290" marB="34290"/>
                </a:tc>
                <a:tc>
                  <a:txBody>
                    <a:bodyPr/>
                    <a:lstStyle/>
                    <a:p>
                      <a:pPr algn="r"/>
                      <a:r>
                        <a:rPr lang="en-US" sz="600" dirty="0"/>
                        <a:t>-1,748</a:t>
                      </a:r>
                    </a:p>
                  </a:txBody>
                  <a:tcPr marT="34290" marB="34290"/>
                </a:tc>
                <a:tc>
                  <a:txBody>
                    <a:bodyPr/>
                    <a:lstStyle/>
                    <a:p>
                      <a:pPr algn="r"/>
                      <a:r>
                        <a:rPr lang="en-US" sz="600" dirty="0"/>
                        <a:t>-1,747</a:t>
                      </a:r>
                    </a:p>
                  </a:txBody>
                  <a:tcPr marT="34290" marB="34290"/>
                </a:tc>
                <a:tc>
                  <a:txBody>
                    <a:bodyPr/>
                    <a:lstStyle/>
                    <a:p>
                      <a:pPr algn="r"/>
                      <a:r>
                        <a:rPr lang="en-US" sz="600" dirty="0"/>
                        <a:t>-11,118</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-11,333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-18,835</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-9,693</a:t>
                      </a:r>
                    </a:p>
                  </a:txBody>
                  <a:tcPr marT="34290" marB="34290"/>
                </a:tc>
                <a:tc>
                  <a:txBody>
                    <a:bodyPr/>
                    <a:lstStyle/>
                    <a:p>
                      <a:pPr marL="0" marR="0" lvl="0" indent="0" algn="r" defTabSz="914286" rtl="0" eaLnBrk="1" fontAlgn="auto" latinLnBrk="0" hangingPunct="1">
                        <a:lnSpc>
                          <a:spcPct val="100000"/>
                        </a:lnSpc>
                        <a:spcBef>
                          <a:spcPts val="0"/>
                        </a:spcBef>
                        <a:spcAft>
                          <a:spcPts val="0"/>
                        </a:spcAft>
                        <a:buClrTx/>
                        <a:buSzTx/>
                        <a:buFontTx/>
                        <a:buNone/>
                        <a:tabLst/>
                        <a:defRPr/>
                      </a:pPr>
                      <a:r>
                        <a:rPr lang="en-US" sz="600" dirty="0"/>
                        <a:t>-16,096</a:t>
                      </a:r>
                    </a:p>
                  </a:txBody>
                  <a:tcPr marT="34290" marB="34290"/>
                </a:tc>
                <a:extLst>
                  <a:ext uri="{0D108BD9-81ED-4DB2-BD59-A6C34878D82A}">
                    <a16:rowId xmlns:a16="http://schemas.microsoft.com/office/drawing/2014/main" val="3758843042"/>
                  </a:ext>
                </a:extLst>
              </a:tr>
              <a:tr h="235998">
                <a:tc>
                  <a:txBody>
                    <a:bodyPr/>
                    <a:lstStyle/>
                    <a:p>
                      <a:r>
                        <a:rPr lang="en-US" sz="600" dirty="0"/>
                        <a:t>Total</a:t>
                      </a:r>
                    </a:p>
                  </a:txBody>
                  <a:tcPr marT="34290" marB="34290">
                    <a:solidFill>
                      <a:schemeClr val="accent3">
                        <a:lumMod val="40000"/>
                        <a:lumOff val="60000"/>
                      </a:schemeClr>
                    </a:solidFill>
                  </a:tcPr>
                </a:tc>
                <a:tc>
                  <a:txBody>
                    <a:bodyPr/>
                    <a:lstStyle/>
                    <a:p>
                      <a:pPr algn="r"/>
                      <a:r>
                        <a:rPr lang="en-US" sz="600" dirty="0"/>
                        <a:t>454,267</a:t>
                      </a:r>
                    </a:p>
                  </a:txBody>
                  <a:tcPr marT="34290" marB="34290">
                    <a:solidFill>
                      <a:schemeClr val="accent3">
                        <a:lumMod val="40000"/>
                        <a:lumOff val="60000"/>
                      </a:schemeClr>
                    </a:solidFill>
                  </a:tcPr>
                </a:tc>
                <a:tc>
                  <a:txBody>
                    <a:bodyPr/>
                    <a:lstStyle/>
                    <a:p>
                      <a:pPr algn="r"/>
                      <a:r>
                        <a:rPr lang="en-US" sz="600" dirty="0"/>
                        <a:t>684,267</a:t>
                      </a:r>
                    </a:p>
                  </a:txBody>
                  <a:tcPr marT="34290" marB="34290">
                    <a:solidFill>
                      <a:schemeClr val="accent3">
                        <a:lumMod val="40000"/>
                        <a:lumOff val="60000"/>
                      </a:schemeClr>
                    </a:solidFill>
                  </a:tcPr>
                </a:tc>
                <a:tc>
                  <a:txBody>
                    <a:bodyPr/>
                    <a:lstStyle/>
                    <a:p>
                      <a:pPr algn="r"/>
                      <a:r>
                        <a:rPr lang="en-US" sz="600" dirty="0"/>
                        <a:t>977,880</a:t>
                      </a:r>
                    </a:p>
                  </a:txBody>
                  <a:tcPr marT="34290" marB="34290">
                    <a:solidFill>
                      <a:schemeClr val="accent3">
                        <a:lumMod val="40000"/>
                        <a:lumOff val="60000"/>
                      </a:schemeClr>
                    </a:solidFill>
                  </a:tcPr>
                </a:tc>
                <a:tc>
                  <a:txBody>
                    <a:bodyPr/>
                    <a:lstStyle/>
                    <a:p>
                      <a:pPr algn="r"/>
                      <a:r>
                        <a:rPr lang="en-US" sz="600" dirty="0"/>
                        <a:t>1,128,081</a:t>
                      </a:r>
                    </a:p>
                  </a:txBody>
                  <a:tcPr marT="34290" marB="34290">
                    <a:solidFill>
                      <a:schemeClr val="accent3">
                        <a:lumMod val="40000"/>
                        <a:lumOff val="60000"/>
                      </a:schemeClr>
                    </a:solidFill>
                  </a:tcPr>
                </a:tc>
                <a:tc>
                  <a:txBody>
                    <a:bodyPr/>
                    <a:lstStyle/>
                    <a:p>
                      <a:pPr algn="r"/>
                      <a:r>
                        <a:rPr lang="en-US" sz="600" dirty="0"/>
                        <a:t>936,744</a:t>
                      </a:r>
                    </a:p>
                  </a:txBody>
                  <a:tcPr marT="34290" marB="34290">
                    <a:solidFill>
                      <a:schemeClr val="accent3">
                        <a:lumMod val="40000"/>
                        <a:lumOff val="60000"/>
                      </a:schemeClr>
                    </a:solidFill>
                  </a:tcPr>
                </a:tc>
                <a:tc>
                  <a:txBody>
                    <a:bodyPr/>
                    <a:lstStyle/>
                    <a:p>
                      <a:pPr algn="r"/>
                      <a:r>
                        <a:rPr lang="en-US" sz="600" dirty="0"/>
                        <a:t>660,247</a:t>
                      </a:r>
                    </a:p>
                  </a:txBody>
                  <a:tcPr marT="34290" marB="34290">
                    <a:solidFill>
                      <a:schemeClr val="accent3">
                        <a:lumMod val="40000"/>
                        <a:lumOff val="60000"/>
                      </a:schemeClr>
                    </a:solidFill>
                  </a:tcPr>
                </a:tc>
                <a:tc>
                  <a:txBody>
                    <a:bodyPr/>
                    <a:lstStyle/>
                    <a:p>
                      <a:pPr algn="r"/>
                      <a:r>
                        <a:rPr lang="en-US" sz="600" dirty="0"/>
                        <a:t>346,923</a:t>
                      </a:r>
                    </a:p>
                  </a:txBody>
                  <a:tcPr marT="34290" marB="34290">
                    <a:solidFill>
                      <a:schemeClr val="accent3">
                        <a:lumMod val="40000"/>
                        <a:lumOff val="60000"/>
                      </a:schemeClr>
                    </a:solidFill>
                  </a:tcPr>
                </a:tc>
                <a:tc>
                  <a:txBody>
                    <a:bodyPr/>
                    <a:lstStyle/>
                    <a:p>
                      <a:pPr algn="r"/>
                      <a:r>
                        <a:rPr lang="en-US" sz="600" dirty="0"/>
                        <a:t>202,798</a:t>
                      </a:r>
                    </a:p>
                  </a:txBody>
                  <a:tcPr marT="34290" marB="34290">
                    <a:solidFill>
                      <a:schemeClr val="accent3">
                        <a:lumMod val="40000"/>
                        <a:lumOff val="60000"/>
                      </a:schemeClr>
                    </a:solidFill>
                  </a:tcPr>
                </a:tc>
                <a:tc>
                  <a:txBody>
                    <a:bodyPr/>
                    <a:lstStyle/>
                    <a:p>
                      <a:pPr algn="r"/>
                      <a:r>
                        <a:rPr lang="en-US" sz="600" dirty="0"/>
                        <a:t>224,602</a:t>
                      </a:r>
                    </a:p>
                  </a:txBody>
                  <a:tcPr marT="34290" marB="34290">
                    <a:solidFill>
                      <a:schemeClr val="accent3">
                        <a:lumMod val="40000"/>
                        <a:lumOff val="60000"/>
                      </a:schemeClr>
                    </a:solidFill>
                  </a:tcPr>
                </a:tc>
                <a:tc>
                  <a:txBody>
                    <a:bodyPr/>
                    <a:lstStyle/>
                    <a:p>
                      <a:pPr algn="r"/>
                      <a:r>
                        <a:rPr lang="en-US" sz="600" dirty="0"/>
                        <a:t>261,640</a:t>
                      </a:r>
                    </a:p>
                  </a:txBody>
                  <a:tcPr marT="34290" marB="34290">
                    <a:solidFill>
                      <a:schemeClr val="accent3">
                        <a:lumMod val="40000"/>
                        <a:lumOff val="60000"/>
                      </a:schemeClr>
                    </a:solidFill>
                  </a:tcPr>
                </a:tc>
                <a:tc>
                  <a:txBody>
                    <a:bodyPr/>
                    <a:lstStyle/>
                    <a:p>
                      <a:pPr algn="r"/>
                      <a:r>
                        <a:rPr lang="en-US" sz="600" dirty="0"/>
                        <a:t>248,068</a:t>
                      </a:r>
                    </a:p>
                  </a:txBody>
                  <a:tcPr marT="34290" marB="34290">
                    <a:solidFill>
                      <a:schemeClr val="accent3">
                        <a:lumMod val="40000"/>
                        <a:lumOff val="60000"/>
                      </a:schemeClr>
                    </a:solidFill>
                  </a:tcPr>
                </a:tc>
                <a:tc>
                  <a:txBody>
                    <a:bodyPr/>
                    <a:lstStyle/>
                    <a:p>
                      <a:pPr algn="r"/>
                      <a:r>
                        <a:rPr lang="en-US" sz="600" dirty="0"/>
                        <a:t>708,257</a:t>
                      </a:r>
                    </a:p>
                  </a:txBody>
                  <a:tcPr marT="34290" marB="34290">
                    <a:solidFill>
                      <a:schemeClr val="accent3">
                        <a:lumMod val="40000"/>
                        <a:lumOff val="60000"/>
                      </a:schemeClr>
                    </a:solidFill>
                  </a:tcPr>
                </a:tc>
                <a:tc>
                  <a:txBody>
                    <a:bodyPr/>
                    <a:lstStyle/>
                    <a:p>
                      <a:pPr algn="r"/>
                      <a:r>
                        <a:rPr lang="en-US" sz="600" dirty="0"/>
                        <a:t>450,217</a:t>
                      </a:r>
                    </a:p>
                  </a:txBody>
                  <a:tcPr marT="34290" marB="34290">
                    <a:solidFill>
                      <a:schemeClr val="accent3">
                        <a:lumMod val="40000"/>
                        <a:lumOff val="60000"/>
                      </a:schemeClr>
                    </a:solidFill>
                  </a:tcPr>
                </a:tc>
                <a:tc>
                  <a:txBody>
                    <a:bodyPr/>
                    <a:lstStyle/>
                    <a:p>
                      <a:pPr algn="r"/>
                      <a:r>
                        <a:rPr lang="en-US" sz="600" dirty="0"/>
                        <a:t>525,099</a:t>
                      </a:r>
                    </a:p>
                  </a:txBody>
                  <a:tcPr marT="34290" marB="34290">
                    <a:solidFill>
                      <a:schemeClr val="accent3">
                        <a:lumMod val="40000"/>
                        <a:lumOff val="60000"/>
                      </a:schemeClr>
                    </a:solidFill>
                  </a:tcPr>
                </a:tc>
                <a:extLst>
                  <a:ext uri="{0D108BD9-81ED-4DB2-BD59-A6C34878D82A}">
                    <a16:rowId xmlns:a16="http://schemas.microsoft.com/office/drawing/2014/main" val="80667860"/>
                  </a:ext>
                </a:extLst>
              </a:tr>
            </a:tbl>
          </a:graphicData>
        </a:graphic>
      </p:graphicFrame>
      <p:pic>
        <p:nvPicPr>
          <p:cNvPr id="5" name="Picture 4">
            <a:extLst>
              <a:ext uri="{FF2B5EF4-FFF2-40B4-BE49-F238E27FC236}">
                <a16:creationId xmlns:a16="http://schemas.microsoft.com/office/drawing/2014/main" id="{7609AD08-6415-4DC7-993B-379424597D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3000" y="637941"/>
            <a:ext cx="7423150" cy="2107133"/>
          </a:xfrm>
          <a:prstGeom prst="rect">
            <a:avLst/>
          </a:prstGeom>
        </p:spPr>
      </p:pic>
      <p:sp>
        <p:nvSpPr>
          <p:cNvPr id="3" name="Date Placeholder 2"/>
          <p:cNvSpPr>
            <a:spLocks noGrp="1"/>
          </p:cNvSpPr>
          <p:nvPr>
            <p:ph type="dt" sz="half" idx="10"/>
          </p:nvPr>
        </p:nvSpPr>
        <p:spPr/>
        <p:txBody>
          <a:bodyPr/>
          <a:lstStyle/>
          <a:p>
            <a:pPr>
              <a:defRPr/>
            </a:pPr>
            <a:r>
              <a:rPr lang="en-US" altLang="en-US"/>
              <a:t>November 18, 2022</a:t>
            </a:r>
            <a:endParaRPr lang="en-US" altLang="en-US" dirty="0"/>
          </a:p>
        </p:txBody>
      </p:sp>
      <p:sp>
        <p:nvSpPr>
          <p:cNvPr id="6" name="Slide Number Placeholder 5"/>
          <p:cNvSpPr>
            <a:spLocks noGrp="1"/>
          </p:cNvSpPr>
          <p:nvPr>
            <p:ph type="sldNum" sz="quarter" idx="12"/>
          </p:nvPr>
        </p:nvSpPr>
        <p:spPr/>
        <p:txBody>
          <a:bodyPr/>
          <a:lstStyle/>
          <a:p>
            <a:fld id="{4B932B3A-BA38-40C7-ADEE-2A1902CEB265}" type="slidenum">
              <a:rPr lang="en-US" altLang="en-US" smtClean="0"/>
              <a:pPr/>
              <a:t>68</a:t>
            </a:fld>
            <a:endParaRPr lang="en-US" altLang="en-US" dirty="0"/>
          </a:p>
        </p:txBody>
      </p:sp>
    </p:spTree>
    <p:extLst>
      <p:ext uri="{BB962C8B-B14F-4D97-AF65-F5344CB8AC3E}">
        <p14:creationId xmlns:p14="http://schemas.microsoft.com/office/powerpoint/2010/main" val="16498459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8"/>
            <a:ext cx="8229600" cy="546497"/>
          </a:xfrm>
        </p:spPr>
        <p:txBody>
          <a:bodyPr/>
          <a:lstStyle/>
          <a:p>
            <a:r>
              <a:rPr lang="en-US" dirty="0"/>
              <a:t> </a:t>
            </a:r>
            <a:r>
              <a:rPr lang="en-US" b="0" dirty="0">
                <a:latin typeface="Calibri"/>
                <a:cs typeface="Calibri"/>
              </a:rPr>
              <a:t>TPC </a:t>
            </a:r>
            <a:r>
              <a:rPr lang="en-US" dirty="0">
                <a:latin typeface="Calibri"/>
                <a:cs typeface="Calibri"/>
              </a:rPr>
              <a:t>Status</a:t>
            </a:r>
            <a:endParaRPr lang="en-US" b="0" dirty="0">
              <a:latin typeface="Calibri"/>
              <a:cs typeface="Calibri"/>
            </a:endParaRPr>
          </a:p>
        </p:txBody>
      </p:sp>
      <p:sp>
        <p:nvSpPr>
          <p:cNvPr id="8" name="Content Placeholder 7"/>
          <p:cNvSpPr>
            <a:spLocks noGrp="1"/>
          </p:cNvSpPr>
          <p:nvPr>
            <p:ph idx="1"/>
          </p:nvPr>
        </p:nvSpPr>
        <p:spPr>
          <a:xfrm>
            <a:off x="228600" y="3298704"/>
            <a:ext cx="8686800" cy="1828800"/>
          </a:xfrm>
        </p:spPr>
        <p:txBody>
          <a:bodyPr/>
          <a:lstStyle/>
          <a:p>
            <a:pPr marL="0" indent="0">
              <a:buNone/>
            </a:pPr>
            <a:r>
              <a:rPr lang="en-US" sz="1400" dirty="0"/>
              <a:t> </a:t>
            </a:r>
          </a:p>
          <a:p>
            <a:r>
              <a:rPr lang="en-US" sz="1400" dirty="0"/>
              <a:t> </a:t>
            </a:r>
          </a:p>
          <a:p>
            <a:endParaRPr lang="en-US" sz="1200" dirty="0"/>
          </a:p>
        </p:txBody>
      </p:sp>
      <p:sp>
        <p:nvSpPr>
          <p:cNvPr id="4" name="Date Placeholder 3"/>
          <p:cNvSpPr>
            <a:spLocks noGrp="1"/>
          </p:cNvSpPr>
          <p:nvPr>
            <p:ph type="dt" sz="half" idx="10"/>
          </p:nvPr>
        </p:nvSpPr>
        <p:spPr/>
        <p:txBody>
          <a:bodyPr/>
          <a:lstStyle/>
          <a:p>
            <a:pPr>
              <a:defRPr/>
            </a:pPr>
            <a:r>
              <a:rPr lang="en-US" altLang="en-US"/>
              <a:t>November 18, 2022</a:t>
            </a:r>
            <a:endParaRPr lang="en-US" altLang="en-US" dirty="0"/>
          </a:p>
        </p:txBody>
      </p:sp>
      <p:sp>
        <p:nvSpPr>
          <p:cNvPr id="2" name="Footer Placeholder 1"/>
          <p:cNvSpPr>
            <a:spLocks noGrp="1"/>
          </p:cNvSpPr>
          <p:nvPr>
            <p:ph type="ftr" sz="quarter" idx="11"/>
          </p:nvPr>
        </p:nvSpPr>
        <p:spPr/>
        <p:txBody>
          <a:bodyPr/>
          <a:lstStyle/>
          <a:p>
            <a:pPr>
              <a:defRPr/>
            </a:pPr>
            <a:r>
              <a:rPr lang="en-US"/>
              <a:t>sPHENIX PD-4 Review</a:t>
            </a:r>
            <a:endParaRPr lang="en-US" dirty="0"/>
          </a:p>
        </p:txBody>
      </p:sp>
      <p:sp>
        <p:nvSpPr>
          <p:cNvPr id="6" name="Slide Number Placeholder 5"/>
          <p:cNvSpPr>
            <a:spLocks noGrp="1"/>
          </p:cNvSpPr>
          <p:nvPr>
            <p:ph type="sldNum" sz="quarter" idx="12"/>
          </p:nvPr>
        </p:nvSpPr>
        <p:spPr>
          <a:prstGeom prst="rect">
            <a:avLst/>
          </a:prstGeom>
        </p:spPr>
        <p:txBody>
          <a:bodyPr/>
          <a:lstStyle/>
          <a:p>
            <a:fld id="{4B932B3A-BA38-40C7-ADEE-2A1902CEB265}" type="slidenum">
              <a:rPr lang="en-US" altLang="en-US"/>
              <a:pPr/>
              <a:t>69</a:t>
            </a:fld>
            <a:endParaRPr lang="en-US" altLang="en-US" dirty="0"/>
          </a:p>
        </p:txBody>
      </p:sp>
      <p:pic>
        <p:nvPicPr>
          <p:cNvPr id="9" name="Picture 8"/>
          <p:cNvPicPr/>
          <p:nvPr/>
        </p:nvPicPr>
        <p:blipFill>
          <a:blip r:embed="rId2" cstate="print">
            <a:extLst>
              <a:ext uri="{28A0092B-C50C-407E-A947-70E740481C1C}">
                <a14:useLocalDpi xmlns:a14="http://schemas.microsoft.com/office/drawing/2010/main"/>
              </a:ext>
            </a:extLst>
          </a:blip>
          <a:stretch>
            <a:fillRect/>
          </a:stretch>
        </p:blipFill>
        <p:spPr>
          <a:xfrm>
            <a:off x="10505" y="590550"/>
            <a:ext cx="7086600" cy="3810000"/>
          </a:xfrm>
          <a:prstGeom prst="rect">
            <a:avLst/>
          </a:prstGeom>
        </p:spPr>
      </p:pic>
      <p:sp>
        <p:nvSpPr>
          <p:cNvPr id="3" name="TextBox 2"/>
          <p:cNvSpPr txBox="1"/>
          <p:nvPr/>
        </p:nvSpPr>
        <p:spPr>
          <a:xfrm>
            <a:off x="7086600" y="666750"/>
            <a:ext cx="1828800" cy="3970318"/>
          </a:xfrm>
          <a:prstGeom prst="rect">
            <a:avLst/>
          </a:prstGeom>
          <a:noFill/>
        </p:spPr>
        <p:txBody>
          <a:bodyPr wrap="square" rtlCol="0">
            <a:spAutoFit/>
          </a:bodyPr>
          <a:lstStyle/>
          <a:p>
            <a:r>
              <a:rPr lang="en-US" sz="1400" dirty="0"/>
              <a:t>Figures counter clockwise from upper left: </a:t>
            </a:r>
          </a:p>
          <a:p>
            <a:pPr marL="285750" indent="-285750">
              <a:buFont typeface="Arial"/>
              <a:buChar char="•"/>
            </a:pPr>
            <a:r>
              <a:rPr lang="en-US" sz="1400" dirty="0"/>
              <a:t>Gas fitting installation</a:t>
            </a:r>
          </a:p>
          <a:p>
            <a:pPr marL="285750" indent="-285750">
              <a:buFont typeface="Arial"/>
              <a:buChar char="•"/>
            </a:pPr>
            <a:r>
              <a:rPr lang="en-US" sz="1400" dirty="0"/>
              <a:t>TPC cabling</a:t>
            </a:r>
          </a:p>
          <a:p>
            <a:pPr marL="285750" indent="-285750">
              <a:buFont typeface="Arial"/>
              <a:buChar char="•"/>
            </a:pPr>
            <a:r>
              <a:rPr lang="en-US" sz="1400" dirty="0"/>
              <a:t>HV distribution cards</a:t>
            </a:r>
          </a:p>
          <a:p>
            <a:pPr marL="285750" indent="-285750">
              <a:buFont typeface="Arial"/>
              <a:buChar char="•"/>
            </a:pPr>
            <a:r>
              <a:rPr lang="en-US" sz="1400" dirty="0"/>
              <a:t>TPC Fee pedestals</a:t>
            </a:r>
          </a:p>
          <a:p>
            <a:pPr marL="285750" indent="-285750">
              <a:buFont typeface="Arial"/>
              <a:buChar char="•"/>
            </a:pPr>
            <a:r>
              <a:rPr lang="en-US" sz="1400" dirty="0"/>
              <a:t>Powered TPC Fees</a:t>
            </a:r>
          </a:p>
          <a:p>
            <a:pPr marL="285750" indent="-285750">
              <a:buFont typeface="Arial"/>
              <a:buChar char="•"/>
            </a:pPr>
            <a:r>
              <a:rPr lang="en-US" sz="1400" dirty="0"/>
              <a:t>LV power supplies  </a:t>
            </a:r>
          </a:p>
          <a:p>
            <a:pPr marL="285750" indent="-285750">
              <a:buFont typeface="Arial"/>
              <a:buChar char="•"/>
            </a:pPr>
            <a:r>
              <a:rPr lang="en-US" sz="1400" dirty="0"/>
              <a:t>TPC gas system </a:t>
            </a:r>
          </a:p>
          <a:p>
            <a:pPr marL="285750" indent="-285750">
              <a:buFont typeface="Arial"/>
              <a:buChar char="•"/>
            </a:pPr>
            <a:endParaRPr lang="en-US" sz="1400" dirty="0"/>
          </a:p>
          <a:p>
            <a:r>
              <a:rPr lang="en-US" sz="1400" dirty="0"/>
              <a:t>Recent two week delay due to late delivery of the HV cards from the assembly house.</a:t>
            </a:r>
          </a:p>
        </p:txBody>
      </p:sp>
    </p:spTree>
    <p:extLst>
      <p:ext uri="{BB962C8B-B14F-4D97-AF65-F5344CB8AC3E}">
        <p14:creationId xmlns:p14="http://schemas.microsoft.com/office/powerpoint/2010/main" val="103333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D2D21-ADAA-2BFE-77EE-C88C105A24AA}"/>
              </a:ext>
            </a:extLst>
          </p:cNvPr>
          <p:cNvSpPr>
            <a:spLocks noGrp="1"/>
          </p:cNvSpPr>
          <p:nvPr>
            <p:ph type="title"/>
          </p:nvPr>
        </p:nvSpPr>
        <p:spPr/>
        <p:txBody>
          <a:bodyPr/>
          <a:lstStyle/>
          <a:p>
            <a:r>
              <a:rPr lang="en-US" sz="2800" dirty="0"/>
              <a:t>WBS 1.2 TPC – 1.2.1 TPC Mechanics (&amp; Assembly)</a:t>
            </a:r>
          </a:p>
        </p:txBody>
      </p:sp>
      <p:sp>
        <p:nvSpPr>
          <p:cNvPr id="4" name="Date Placeholder 3">
            <a:extLst>
              <a:ext uri="{FF2B5EF4-FFF2-40B4-BE49-F238E27FC236}">
                <a16:creationId xmlns:a16="http://schemas.microsoft.com/office/drawing/2014/main" id="{B5DA3B95-B534-041D-4CAB-D36FE79F6E84}"/>
              </a:ext>
            </a:extLst>
          </p:cNvPr>
          <p:cNvSpPr>
            <a:spLocks noGrp="1"/>
          </p:cNvSpPr>
          <p:nvPr>
            <p:ph type="dt" sz="half" idx="10"/>
          </p:nvPr>
        </p:nvSpPr>
        <p:spPr/>
        <p:txBody>
          <a:bodyPr/>
          <a:lstStyle/>
          <a:p>
            <a:pPr>
              <a:defRPr/>
            </a:pPr>
            <a:r>
              <a:rPr lang="en-US" altLang="en-US"/>
              <a:t>November 18, 2022</a:t>
            </a:r>
            <a:endParaRPr lang="en-US" altLang="en-US" dirty="0"/>
          </a:p>
        </p:txBody>
      </p:sp>
      <p:sp>
        <p:nvSpPr>
          <p:cNvPr id="5" name="Footer Placeholder 4">
            <a:extLst>
              <a:ext uri="{FF2B5EF4-FFF2-40B4-BE49-F238E27FC236}">
                <a16:creationId xmlns:a16="http://schemas.microsoft.com/office/drawing/2014/main" id="{7109BC75-5D1B-E06B-5796-AB420B4A5F90}"/>
              </a:ext>
            </a:extLst>
          </p:cNvPr>
          <p:cNvSpPr>
            <a:spLocks noGrp="1"/>
          </p:cNvSpPr>
          <p:nvPr>
            <p:ph type="ftr" sz="quarter" idx="11"/>
          </p:nvPr>
        </p:nvSpPr>
        <p:spPr/>
        <p:txBody>
          <a:bodyPr/>
          <a:lstStyle/>
          <a:p>
            <a:pPr>
              <a:defRPr/>
            </a:pPr>
            <a:r>
              <a:rPr lang="en-US"/>
              <a:t>sPHENIX PD-4 Review</a:t>
            </a:r>
            <a:endParaRPr lang="en-US" dirty="0"/>
          </a:p>
        </p:txBody>
      </p:sp>
      <p:sp>
        <p:nvSpPr>
          <p:cNvPr id="6" name="Slide Number Placeholder 5">
            <a:extLst>
              <a:ext uri="{FF2B5EF4-FFF2-40B4-BE49-F238E27FC236}">
                <a16:creationId xmlns:a16="http://schemas.microsoft.com/office/drawing/2014/main" id="{73DFABD2-F22F-605A-2E6B-E2D0970A3A8E}"/>
              </a:ext>
            </a:extLst>
          </p:cNvPr>
          <p:cNvSpPr>
            <a:spLocks noGrp="1"/>
          </p:cNvSpPr>
          <p:nvPr>
            <p:ph type="sldNum" sz="quarter" idx="12"/>
          </p:nvPr>
        </p:nvSpPr>
        <p:spPr/>
        <p:txBody>
          <a:bodyPr/>
          <a:lstStyle/>
          <a:p>
            <a:fld id="{4B932B3A-BA38-40C7-ADEE-2A1902CEB265}" type="slidenum">
              <a:rPr lang="en-US" altLang="en-US" smtClean="0"/>
              <a:pPr/>
              <a:t>7</a:t>
            </a:fld>
            <a:endParaRPr lang="en-US" altLang="en-US" dirty="0"/>
          </a:p>
        </p:txBody>
      </p:sp>
      <p:pic>
        <p:nvPicPr>
          <p:cNvPr id="8" name="Picture 7">
            <a:extLst>
              <a:ext uri="{FF2B5EF4-FFF2-40B4-BE49-F238E27FC236}">
                <a16:creationId xmlns:a16="http://schemas.microsoft.com/office/drawing/2014/main" id="{2B7E8CE4-7468-8660-9A87-052A4BC2807F}"/>
              </a:ext>
            </a:extLst>
          </p:cNvPr>
          <p:cNvPicPr>
            <a:picLocks noChangeAspect="1"/>
          </p:cNvPicPr>
          <p:nvPr/>
        </p:nvPicPr>
        <p:blipFill>
          <a:blip r:embed="rId2"/>
          <a:stretch>
            <a:fillRect/>
          </a:stretch>
        </p:blipFill>
        <p:spPr>
          <a:xfrm>
            <a:off x="565449" y="431377"/>
            <a:ext cx="8045151" cy="4557344"/>
          </a:xfrm>
          <a:prstGeom prst="rect">
            <a:avLst/>
          </a:prstGeom>
        </p:spPr>
      </p:pic>
    </p:spTree>
    <p:extLst>
      <p:ext uri="{BB962C8B-B14F-4D97-AF65-F5344CB8AC3E}">
        <p14:creationId xmlns:p14="http://schemas.microsoft.com/office/powerpoint/2010/main" val="44299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door, wall, kitchen&#10;&#10;Description automatically generated">
            <a:extLst>
              <a:ext uri="{FF2B5EF4-FFF2-40B4-BE49-F238E27FC236}">
                <a16:creationId xmlns:a16="http://schemas.microsoft.com/office/drawing/2014/main" id="{AF177442-0408-C597-C63A-91814936A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3821" y="742731"/>
            <a:ext cx="1914792" cy="2534004"/>
          </a:xfrm>
          <a:prstGeom prst="rect">
            <a:avLst/>
          </a:prstGeom>
        </p:spPr>
      </p:pic>
      <p:pic>
        <p:nvPicPr>
          <p:cNvPr id="13" name="Picture 12">
            <a:extLst>
              <a:ext uri="{FF2B5EF4-FFF2-40B4-BE49-F238E27FC236}">
                <a16:creationId xmlns:a16="http://schemas.microsoft.com/office/drawing/2014/main" id="{2E359B2A-3B92-AFD1-C8AE-28E18C75D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874" y="718348"/>
            <a:ext cx="2495898" cy="2534004"/>
          </a:xfrm>
          <a:prstGeom prst="rect">
            <a:avLst/>
          </a:prstGeom>
        </p:spPr>
      </p:pic>
      <p:pic>
        <p:nvPicPr>
          <p:cNvPr id="11" name="Picture 10">
            <a:extLst>
              <a:ext uri="{FF2B5EF4-FFF2-40B4-BE49-F238E27FC236}">
                <a16:creationId xmlns:a16="http://schemas.microsoft.com/office/drawing/2014/main" id="{3FAE794D-2BD4-8F80-DB72-8C6B452B08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711679"/>
            <a:ext cx="3829584" cy="2534004"/>
          </a:xfrm>
          <a:prstGeom prst="rect">
            <a:avLst/>
          </a:prstGeom>
        </p:spPr>
      </p:pic>
      <p:sp>
        <p:nvSpPr>
          <p:cNvPr id="2" name="Title 1">
            <a:extLst>
              <a:ext uri="{FF2B5EF4-FFF2-40B4-BE49-F238E27FC236}">
                <a16:creationId xmlns:a16="http://schemas.microsoft.com/office/drawing/2014/main" id="{DEAFF52F-D645-F2D4-599A-0AE5FA08267F}"/>
              </a:ext>
            </a:extLst>
          </p:cNvPr>
          <p:cNvSpPr>
            <a:spLocks noGrp="1"/>
          </p:cNvSpPr>
          <p:nvPr>
            <p:ph type="title"/>
          </p:nvPr>
        </p:nvSpPr>
        <p:spPr>
          <a:xfrm>
            <a:off x="228600" y="79750"/>
            <a:ext cx="7762696" cy="631930"/>
          </a:xfrm>
        </p:spPr>
        <p:txBody>
          <a:bodyPr/>
          <a:lstStyle/>
          <a:p>
            <a:r>
              <a:rPr lang="en-US" sz="2800" dirty="0"/>
              <a:t>WBS 1.2.1: Field Cages</a:t>
            </a:r>
          </a:p>
        </p:txBody>
      </p:sp>
      <p:sp>
        <p:nvSpPr>
          <p:cNvPr id="3" name="Content Placeholder 2">
            <a:extLst>
              <a:ext uri="{FF2B5EF4-FFF2-40B4-BE49-F238E27FC236}">
                <a16:creationId xmlns:a16="http://schemas.microsoft.com/office/drawing/2014/main" id="{6CD24CEB-42CE-76AC-8C18-2DD5A92C12BB}"/>
              </a:ext>
            </a:extLst>
          </p:cNvPr>
          <p:cNvSpPr>
            <a:spLocks noGrp="1"/>
          </p:cNvSpPr>
          <p:nvPr>
            <p:ph idx="1"/>
          </p:nvPr>
        </p:nvSpPr>
        <p:spPr>
          <a:xfrm>
            <a:off x="373140" y="3542941"/>
            <a:ext cx="7886700" cy="1231026"/>
          </a:xfrm>
        </p:spPr>
        <p:txBody>
          <a:bodyPr>
            <a:normAutofit lnSpcReduction="10000"/>
          </a:bodyPr>
          <a:lstStyle/>
          <a:p>
            <a:r>
              <a:rPr lang="en-US" dirty="0"/>
              <a:t>The inner and outer field cages were formed on mandrels</a:t>
            </a:r>
          </a:p>
          <a:p>
            <a:r>
              <a:rPr lang="en-US" dirty="0"/>
              <a:t>Tested to 10% above operating voltage for one hour.</a:t>
            </a:r>
          </a:p>
          <a:p>
            <a:r>
              <a:rPr lang="en-US" dirty="0"/>
              <a:t>They were made concentric before assembly.</a:t>
            </a:r>
          </a:p>
        </p:txBody>
      </p:sp>
      <p:sp>
        <p:nvSpPr>
          <p:cNvPr id="7" name="TextBox 6">
            <a:extLst>
              <a:ext uri="{FF2B5EF4-FFF2-40B4-BE49-F238E27FC236}">
                <a16:creationId xmlns:a16="http://schemas.microsoft.com/office/drawing/2014/main" id="{79B12FA6-6DB4-A8D5-35D3-BD14A739D8E1}"/>
              </a:ext>
            </a:extLst>
          </p:cNvPr>
          <p:cNvSpPr txBox="1"/>
          <p:nvPr/>
        </p:nvSpPr>
        <p:spPr>
          <a:xfrm>
            <a:off x="112973" y="775328"/>
            <a:ext cx="1692771" cy="369332"/>
          </a:xfrm>
          <a:prstGeom prst="rect">
            <a:avLst/>
          </a:prstGeom>
          <a:solidFill>
            <a:srgbClr val="FFFF00"/>
          </a:solidFill>
        </p:spPr>
        <p:txBody>
          <a:bodyPr wrap="none" rtlCol="0">
            <a:spAutoFit/>
          </a:bodyPr>
          <a:lstStyle/>
          <a:p>
            <a:pPr algn="ctr"/>
            <a:r>
              <a:rPr lang="en-US" dirty="0"/>
              <a:t>Inner Field Cage</a:t>
            </a:r>
          </a:p>
        </p:txBody>
      </p:sp>
      <p:sp>
        <p:nvSpPr>
          <p:cNvPr id="8" name="TextBox 7">
            <a:extLst>
              <a:ext uri="{FF2B5EF4-FFF2-40B4-BE49-F238E27FC236}">
                <a16:creationId xmlns:a16="http://schemas.microsoft.com/office/drawing/2014/main" id="{47DA96C9-4933-D4BC-9948-DBE3BEE93497}"/>
              </a:ext>
            </a:extLst>
          </p:cNvPr>
          <p:cNvSpPr txBox="1"/>
          <p:nvPr/>
        </p:nvSpPr>
        <p:spPr>
          <a:xfrm>
            <a:off x="5107792" y="2914679"/>
            <a:ext cx="1739965" cy="369332"/>
          </a:xfrm>
          <a:prstGeom prst="rect">
            <a:avLst/>
          </a:prstGeom>
          <a:solidFill>
            <a:srgbClr val="FFFF00"/>
          </a:solidFill>
        </p:spPr>
        <p:txBody>
          <a:bodyPr wrap="none" rtlCol="0">
            <a:spAutoFit/>
          </a:bodyPr>
          <a:lstStyle/>
          <a:p>
            <a:pPr algn="ctr"/>
            <a:r>
              <a:rPr lang="en-US" dirty="0"/>
              <a:t>Outer Field Cage</a:t>
            </a:r>
          </a:p>
        </p:txBody>
      </p:sp>
      <p:sp>
        <p:nvSpPr>
          <p:cNvPr id="9" name="TextBox 8">
            <a:extLst>
              <a:ext uri="{FF2B5EF4-FFF2-40B4-BE49-F238E27FC236}">
                <a16:creationId xmlns:a16="http://schemas.microsoft.com/office/drawing/2014/main" id="{8EF542FE-3D22-2206-B50F-99E103951381}"/>
              </a:ext>
            </a:extLst>
          </p:cNvPr>
          <p:cNvSpPr txBox="1"/>
          <p:nvPr/>
        </p:nvSpPr>
        <p:spPr>
          <a:xfrm>
            <a:off x="7748323" y="749449"/>
            <a:ext cx="1023037" cy="646331"/>
          </a:xfrm>
          <a:prstGeom prst="rect">
            <a:avLst/>
          </a:prstGeom>
          <a:solidFill>
            <a:srgbClr val="FFFF00"/>
          </a:solidFill>
        </p:spPr>
        <p:txBody>
          <a:bodyPr wrap="none" rtlCol="0">
            <a:spAutoFit/>
          </a:bodyPr>
          <a:lstStyle/>
          <a:p>
            <a:pPr algn="ctr"/>
            <a:r>
              <a:rPr lang="en-US" dirty="0"/>
              <a:t>Cage</a:t>
            </a:r>
            <a:br>
              <a:rPr lang="en-US" dirty="0"/>
            </a:br>
            <a:r>
              <a:rPr lang="en-US" dirty="0"/>
              <a:t>Insertion</a:t>
            </a:r>
          </a:p>
        </p:txBody>
      </p:sp>
    </p:spTree>
    <p:extLst>
      <p:ext uri="{BB962C8B-B14F-4D97-AF65-F5344CB8AC3E}">
        <p14:creationId xmlns:p14="http://schemas.microsoft.com/office/powerpoint/2010/main" val="3765822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1108-1ACA-2B20-8CF9-434AF575C693}"/>
              </a:ext>
            </a:extLst>
          </p:cNvPr>
          <p:cNvSpPr>
            <a:spLocks noGrp="1"/>
          </p:cNvSpPr>
          <p:nvPr>
            <p:ph type="title"/>
          </p:nvPr>
        </p:nvSpPr>
        <p:spPr>
          <a:xfrm>
            <a:off x="72246" y="47401"/>
            <a:ext cx="7886700" cy="606050"/>
          </a:xfrm>
        </p:spPr>
        <p:txBody>
          <a:bodyPr/>
          <a:lstStyle/>
          <a:p>
            <a:r>
              <a:rPr lang="en-US" sz="2800" dirty="0"/>
              <a:t>WBS 1.2.1:  Central Membrane and Full TPC</a:t>
            </a:r>
          </a:p>
        </p:txBody>
      </p:sp>
      <p:sp>
        <p:nvSpPr>
          <p:cNvPr id="3" name="Content Placeholder 2">
            <a:extLst>
              <a:ext uri="{FF2B5EF4-FFF2-40B4-BE49-F238E27FC236}">
                <a16:creationId xmlns:a16="http://schemas.microsoft.com/office/drawing/2014/main" id="{892E2FDF-071B-E29A-A14D-95CBFE013DDF}"/>
              </a:ext>
            </a:extLst>
          </p:cNvPr>
          <p:cNvSpPr>
            <a:spLocks noGrp="1"/>
          </p:cNvSpPr>
          <p:nvPr>
            <p:ph idx="1"/>
          </p:nvPr>
        </p:nvSpPr>
        <p:spPr>
          <a:xfrm>
            <a:off x="538595" y="3730021"/>
            <a:ext cx="7886700" cy="760028"/>
          </a:xfrm>
        </p:spPr>
        <p:txBody>
          <a:bodyPr/>
          <a:lstStyle/>
          <a:p>
            <a:r>
              <a:rPr lang="en-US" dirty="0"/>
              <a:t>Central Membrane with evaporated Aluminum stripes</a:t>
            </a:r>
          </a:p>
          <a:p>
            <a:r>
              <a:rPr lang="en-US" dirty="0"/>
              <a:t>TPC Assembly in vertical orientation.</a:t>
            </a:r>
          </a:p>
        </p:txBody>
      </p:sp>
      <p:pic>
        <p:nvPicPr>
          <p:cNvPr id="9" name="Picture 8" descr="A picture containing indoor, person&#10;&#10;Description automatically generated">
            <a:extLst>
              <a:ext uri="{FF2B5EF4-FFF2-40B4-BE49-F238E27FC236}">
                <a16:creationId xmlns:a16="http://schemas.microsoft.com/office/drawing/2014/main" id="{DEE0F847-3475-8596-5B1B-A7A205223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29" y="654275"/>
            <a:ext cx="2486372" cy="2676899"/>
          </a:xfrm>
          <a:prstGeom prst="rect">
            <a:avLst/>
          </a:prstGeom>
        </p:spPr>
      </p:pic>
      <p:pic>
        <p:nvPicPr>
          <p:cNvPr id="11" name="Picture 10" descr="A picture containing indoor, floor&#10;&#10;Description automatically generated">
            <a:extLst>
              <a:ext uri="{FF2B5EF4-FFF2-40B4-BE49-F238E27FC236}">
                <a16:creationId xmlns:a16="http://schemas.microsoft.com/office/drawing/2014/main" id="{C9B8BC7D-7D6E-524C-8ABA-C1FF1950E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328" y="654275"/>
            <a:ext cx="2114845" cy="2676899"/>
          </a:xfrm>
          <a:prstGeom prst="rect">
            <a:avLst/>
          </a:prstGeom>
        </p:spPr>
      </p:pic>
      <p:pic>
        <p:nvPicPr>
          <p:cNvPr id="13" name="Picture 12" descr="A picture containing indoor, person, preparing&#10;&#10;Description automatically generated">
            <a:extLst>
              <a:ext uri="{FF2B5EF4-FFF2-40B4-BE49-F238E27FC236}">
                <a16:creationId xmlns:a16="http://schemas.microsoft.com/office/drawing/2014/main" id="{86EC9F89-2FD6-2E8B-F8ED-4CF429B8D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591" y="653451"/>
            <a:ext cx="2114845" cy="2676899"/>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8E2E3F91-9278-36E4-B061-0D6D7F6199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470" y="658108"/>
            <a:ext cx="1762371" cy="2676899"/>
          </a:xfrm>
          <a:prstGeom prst="rect">
            <a:avLst/>
          </a:prstGeom>
        </p:spPr>
      </p:pic>
    </p:spTree>
    <p:extLst>
      <p:ext uri="{BB962C8B-B14F-4D97-AF65-F5344CB8AC3E}">
        <p14:creationId xmlns:p14="http://schemas.microsoft.com/office/powerpoint/2010/main" val="1604884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159515</TotalTime>
  <Words>4252</Words>
  <Application>Microsoft Office PowerPoint</Application>
  <PresentationFormat>On-screen Show (16:9)</PresentationFormat>
  <Paragraphs>818</Paragraphs>
  <Slides>69</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69</vt:i4>
      </vt:variant>
    </vt:vector>
  </HeadingPairs>
  <TitlesOfParts>
    <vt:vector size="77" baseType="lpstr">
      <vt:lpstr>Arial</vt:lpstr>
      <vt:lpstr>Arial Narrow</vt:lpstr>
      <vt:lpstr>Calibri</vt:lpstr>
      <vt:lpstr>Calibri Light</vt:lpstr>
      <vt:lpstr>Cambria</vt:lpstr>
      <vt:lpstr>Office Theme</vt:lpstr>
      <vt:lpstr>1_Office Theme</vt:lpstr>
      <vt:lpstr>Document</vt:lpstr>
      <vt:lpstr> sPHENIX KPP Demonstration and WBS Dictionary </vt:lpstr>
      <vt:lpstr>sPHENIX MIE Deliverables</vt:lpstr>
      <vt:lpstr>sPHENIX MIE KPP’s</vt:lpstr>
      <vt:lpstr>sPHENIX MIE KPP’s</vt:lpstr>
      <vt:lpstr>WBS 1.1 Project Management</vt:lpstr>
      <vt:lpstr>Management was Level-Of-Effort task</vt:lpstr>
      <vt:lpstr>WBS 1.2 TPC – 1.2.1 TPC Mechanics (&amp; Assembly)</vt:lpstr>
      <vt:lpstr>WBS 1.2.1: Field Cages</vt:lpstr>
      <vt:lpstr>WBS 1.2.1:  Central Membrane and Full TPC</vt:lpstr>
      <vt:lpstr>WBS 1.2.1:  Wagon Wheel with Cooling and Gas</vt:lpstr>
      <vt:lpstr>WBS 1.2.1:  TPC Instrumented with FEE Cards</vt:lpstr>
      <vt:lpstr>WBS 1.2 TPC – 1.2.2, 1.2.3, 1.2.4 GEM Modules</vt:lpstr>
      <vt:lpstr>WBS 1.2.2, 1.2.3, 1.2.4: R1, R2, R3 GEM Modules</vt:lpstr>
      <vt:lpstr>WBS 1.2 TPC – 1.2.5 TPC FEE, 1.2.6 TPC DAM</vt:lpstr>
      <vt:lpstr>WBS 1.2.5:  TPC FEE status</vt:lpstr>
      <vt:lpstr>WBS 1.2.6:  24 TPC DAM boards + spares</vt:lpstr>
      <vt:lpstr>WBS 1.2.6: 24 Fiber Sort-Out Box (SOB)</vt:lpstr>
      <vt:lpstr>WBS 1.2 TPC – 1.2.7 TPC Support Systems</vt:lpstr>
      <vt:lpstr>WBS 1.2.7.1: TPC Line Laser Status - Nov. 2022</vt:lpstr>
      <vt:lpstr>WBS 1.2.7.2: TPC Gas Rack Status</vt:lpstr>
      <vt:lpstr>WBS 1.2.7.3: TPC FEE Cooling Blocks</vt:lpstr>
      <vt:lpstr>Time Projection Chamber KPP – Live Channels </vt:lpstr>
      <vt:lpstr>Time Projection Chamber KPP – Ion Back Flow </vt:lpstr>
      <vt:lpstr>Time Projection Chamber KPP – Single Hit Efficiency </vt:lpstr>
      <vt:lpstr>Time Projection Chamber KPP – Cross Talk </vt:lpstr>
      <vt:lpstr>WBS 1.3 EMCAL – 1.3.1 EMCAL Blocks</vt:lpstr>
      <vt:lpstr>WBS 1.3.1 EMCal Block Construction (U. Illinois)</vt:lpstr>
      <vt:lpstr>WBS 1.3 EMCAL – 1.3.2 EMCAL Modules &amp; Sectors</vt:lpstr>
      <vt:lpstr>WBS 1.3.2 EMCal Module &amp; Sector Construction (1)</vt:lpstr>
      <vt:lpstr>WBS 1.3.2 EMCal Module &amp; Sector Construction (2)</vt:lpstr>
      <vt:lpstr>Electromagnetic Calorimeter KPP – Live Channels </vt:lpstr>
      <vt:lpstr>Electromagnetic Calorimeter KPP – Absolute Energy Precalibration </vt:lpstr>
      <vt:lpstr>WBS 1.4 HCAL</vt:lpstr>
      <vt:lpstr>Hadronic Calorimeter Deliverables</vt:lpstr>
      <vt:lpstr>Additional Photos - Hadronic Calorimeter Deliverables</vt:lpstr>
      <vt:lpstr>Hadronic Calorimeter KPP – Live Channels </vt:lpstr>
      <vt:lpstr>PowerPoint Presentation</vt:lpstr>
      <vt:lpstr>Hadronic Calorimeter KPP – Absolute Energy Precalibration </vt:lpstr>
      <vt:lpstr>PowerPoint Presentation</vt:lpstr>
      <vt:lpstr>WBS 1.5 CALORIMETER ELECTRONICS</vt:lpstr>
      <vt:lpstr>WBS1.5 Executive Summary</vt:lpstr>
      <vt:lpstr>WBS 1.5 Details – EMCAL FEE</vt:lpstr>
      <vt:lpstr>WBS 1.5 Details – EMCAL FEE example items in use</vt:lpstr>
      <vt:lpstr>WBS 1.5 Details – HCAL FEE</vt:lpstr>
      <vt:lpstr>WBS 1.5 Details – Digitizer System</vt:lpstr>
      <vt:lpstr>WBS 1.5 Summary</vt:lpstr>
      <vt:lpstr>WBS 1.6 DAQ/TRIGGER – 1.6.1 DAQ &amp; 1.6.2 Local Level-1</vt:lpstr>
      <vt:lpstr>WBS 1.6 DAQ/TRIGGER – 1.6.3 Global Level-1 and 1.6.4 Timing</vt:lpstr>
      <vt:lpstr>DAQ/Trigger Deliverables</vt:lpstr>
      <vt:lpstr>DAQ/Trigger KPP – Event Rate </vt:lpstr>
      <vt:lpstr>DAQ/Trigger KPP – Event Rate </vt:lpstr>
      <vt:lpstr>DAQ/Trigger KPP – Data Logging Rate </vt:lpstr>
      <vt:lpstr>DAQ/Trigger KPP – Data Logging Rate </vt:lpstr>
      <vt:lpstr>Min Bias Trigger Detector KPP – Live Channels, Timing </vt:lpstr>
      <vt:lpstr>WBS 1.7 MIN BIAS TRIGGER DETECTOR</vt:lpstr>
      <vt:lpstr>WBS 1.7 Min Bias Trigger Detector and Discriminator/Shaper </vt:lpstr>
      <vt:lpstr>Back Up</vt:lpstr>
      <vt:lpstr>sPHENIX MIE Project Overview   </vt:lpstr>
      <vt:lpstr>  sPHENIX Status</vt:lpstr>
      <vt:lpstr>Performance Indices – sPHENIX MIE</vt:lpstr>
      <vt:lpstr>Cost Performance Report (CPR) – sPHENIX MIE</vt:lpstr>
      <vt:lpstr>Budget Profile</vt:lpstr>
      <vt:lpstr>Milestones Status – sPHENIX MIE</vt:lpstr>
      <vt:lpstr>EAC and Contingency Profile – sPHENIX MIE</vt:lpstr>
      <vt:lpstr>Project Status</vt:lpstr>
      <vt:lpstr> High Priority Issues</vt:lpstr>
      <vt:lpstr>sPHENIX Has Two PEMP Notables in 2023 </vt:lpstr>
      <vt:lpstr>Baseline/Contingency Log and ETC adjustment Log - MIE</vt:lpstr>
      <vt:lpstr> TPC Status</vt:lpstr>
    </vt:vector>
  </TitlesOfParts>
  <Company>BNL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sPHENIX Labor Distribution Sorted by FY and Job Category</dc:title>
  <dc:creator>EdwardOBrien</dc:creator>
  <cp:lastModifiedBy>elise young</cp:lastModifiedBy>
  <cp:revision>1539</cp:revision>
  <cp:lastPrinted>2017-10-23T16:33:50Z</cp:lastPrinted>
  <dcterms:created xsi:type="dcterms:W3CDTF">2015-10-24T00:32:43Z</dcterms:created>
  <dcterms:modified xsi:type="dcterms:W3CDTF">2022-11-08T17:56:02Z</dcterms:modified>
</cp:coreProperties>
</file>