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5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66"/>
  </p:normalViewPr>
  <p:slideViewPr>
    <p:cSldViewPr snapToGrid="0">
      <p:cViewPr varScale="1">
        <p:scale>
          <a:sx n="102" d="100"/>
          <a:sy n="102" d="100"/>
        </p:scale>
        <p:origin x="4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D4E91-0C94-A733-52F2-277ABF5DA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90B193-9F55-4255-9C84-2D0BDE111B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A1008-E205-E7F0-5A37-5C1B2F87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42DB2-6087-CA31-DEA5-8353B2185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B4B64-7E12-D7ED-D65E-B3E5FB643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76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3E90-498D-16B3-0536-0AA620F48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98669-7EE6-4FB9-C947-0F21930B6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E19AE-B4EE-BE6C-4FFB-FD3A0D449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8B0F-9677-513A-F81B-6E54B05D8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F7D78-CD64-B83E-A8AA-9856F179F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4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CA1E67-4EBD-5437-1E9C-C785C6D7CE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8647D0-1580-CCA7-7CDE-AD27F5BD4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98B31-2D17-937E-B16A-F5D26140C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42C22-654F-FDCC-2A46-0CA1DC2A7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E9DB8-A9C0-B124-AC48-2F24ADEF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60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642EF-57B2-677F-9612-97562AFE1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752FE-A4B3-8731-CA83-84AEB1771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36937-3728-2AA9-72EC-9217E959C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E6B49-1140-19D1-3934-CBC270D47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6BC77-8BAD-70DB-4EE8-927DC3803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64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0188E-922A-2037-73AE-AA516E631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DB061-4F69-8ED3-C6F1-B67743A5C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65954-0208-A647-CEA6-25B917C02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425836-4763-A903-3A1A-54CE3F37D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38A7C-AB52-79F1-D5BE-B8B9C237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7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D0E77-D544-643E-4A2B-18CDB84FA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91A41-6089-B4A2-BE60-7B18170499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915AA1-66B8-629E-2AFB-A59587ECD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C241C2-8AD5-7425-8308-2EDBA7EBC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5C7BC-E56D-DA38-6E5E-8F5068AED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EC03A-1B36-69BA-4A34-45FD7C1F1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7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6081E-9CD9-0383-D9D7-3301AE38B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1AD21-D4AE-8E07-37D8-DCCEF3BED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4E4FC-8BF8-EBB7-1C66-55F5B4657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E93045-D585-B444-848F-66CECF0A17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7C0AA-F579-ACA5-346D-A589148E0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DDE92F-E9EE-5FC8-63FD-C44C7D76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861DE7-08BA-0ACC-76F9-FCC7D0E6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35458D-0B2E-86F4-DEA3-B3C5AC93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1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11BD-F61C-A547-8BFA-B511F0F83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ACB2F-C0D9-57FF-113A-6A744F7E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54DF2-7D0F-AB3F-26C5-073171470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5DF77-081B-ADDB-1FE8-24FCE7812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0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422A-AD74-721B-336E-EF204DF98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28432E-23B3-45D2-0F54-9AE58D12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BE5D0-AAF6-BA6E-749B-98E1709C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1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15FA4-43D3-8010-901F-DEC1B714C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CA9E8-6A2B-B914-452A-0B790C55D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0B4D7-61B9-5755-A051-3A51E218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ADDCE6-7BF6-9319-3F22-F845F4416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B87A2-A345-FE39-4C46-C75E02373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2A796D-481C-D221-D27F-AED8F5DC6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63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70238-0A0F-3483-5B1A-496D71B1F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6AF75D-4CC1-6693-7683-CF98AFC66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82453-50EF-A7A1-DCB5-DE93ABAEC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F4991-90D8-4884-4425-6F887133D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92CA1-8B98-574C-9CA8-20B447E24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BC189D-DB51-4EB6-15B7-CA65BAC6D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3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6FB055-05F3-DC98-BCBA-C6539BBDB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D0125-37AA-2A57-E670-53AB2F26E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E6745-5DD1-7E54-80FD-3422484766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1C14-0732-5846-AA3D-F4D02AEBA168}" type="datetimeFigureOut">
              <a:rPr lang="en-US" smtClean="0"/>
              <a:t>10/28/22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B900F-D251-01DF-01CB-A1CA297BB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528CBF-8CF7-5E8B-B378-B8C69B754E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B4C8-6C01-9746-94D4-2C71A6F3F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96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8C006-8A83-FF37-0983-8E91DC160A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Update from EPIC Charter Committee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509E97-E94B-BE44-C926-F7845B46D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10190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Pietro </a:t>
            </a:r>
            <a:r>
              <a:rPr lang="en-US" dirty="0" err="1"/>
              <a:t>Antonioli</a:t>
            </a:r>
            <a:r>
              <a:rPr lang="en-US" dirty="0"/>
              <a:t> , Olga </a:t>
            </a:r>
            <a:r>
              <a:rPr lang="en-US" dirty="0" err="1"/>
              <a:t>Evdokimov</a:t>
            </a:r>
            <a:r>
              <a:rPr lang="en-US" dirty="0"/>
              <a:t> (co-chair), Douglas Higinbotham (co-chair),</a:t>
            </a:r>
          </a:p>
          <a:p>
            <a:r>
              <a:rPr lang="en-US" dirty="0"/>
              <a:t>Barbara </a:t>
            </a:r>
            <a:r>
              <a:rPr lang="en-US" dirty="0" err="1"/>
              <a:t>Jacak</a:t>
            </a:r>
            <a:r>
              <a:rPr lang="en-US" dirty="0"/>
              <a:t>, Zein-</a:t>
            </a:r>
            <a:r>
              <a:rPr lang="en-US" dirty="0" err="1"/>
              <a:t>Eddine</a:t>
            </a:r>
            <a:r>
              <a:rPr lang="en-US" dirty="0"/>
              <a:t> </a:t>
            </a:r>
            <a:r>
              <a:rPr lang="en-US" dirty="0" err="1"/>
              <a:t>Meziani</a:t>
            </a:r>
            <a:r>
              <a:rPr lang="en-US" dirty="0"/>
              <a:t>, </a:t>
            </a:r>
            <a:r>
              <a:rPr lang="en-US" dirty="0" err="1"/>
              <a:t>Rosi</a:t>
            </a:r>
            <a:r>
              <a:rPr lang="en-US" dirty="0"/>
              <a:t> Reed, Ralf </a:t>
            </a:r>
            <a:r>
              <a:rPr lang="en-US" dirty="0" err="1"/>
              <a:t>Seidl</a:t>
            </a:r>
            <a:r>
              <a:rPr lang="en-US" dirty="0"/>
              <a:t> and Peter Steinberg</a:t>
            </a:r>
          </a:p>
          <a:p>
            <a:r>
              <a:rPr lang="en-US" dirty="0"/>
              <a:t>with guidance from</a:t>
            </a:r>
          </a:p>
          <a:p>
            <a:r>
              <a:rPr lang="en-US" dirty="0"/>
              <a:t> Vicki Greene and Frank </a:t>
            </a:r>
            <a:r>
              <a:rPr lang="en-US" dirty="0" err="1"/>
              <a:t>Sabatie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29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4BEF5-C4D0-DEDD-808F-52A08ED73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Original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3C06D-7345-DF44-A3BB-16C569565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Charter committee finishes editing the draft document by the end of September </a:t>
            </a:r>
          </a:p>
          <a:p>
            <a:r>
              <a:rPr lang="en-US" dirty="0"/>
              <a:t>Two week comment period in Oct.</a:t>
            </a:r>
          </a:p>
          <a:p>
            <a:r>
              <a:rPr lang="en-US" dirty="0"/>
              <a:t>Final revisions after taking into consideration all comments.  </a:t>
            </a:r>
          </a:p>
          <a:p>
            <a:pPr lvl="1"/>
            <a:r>
              <a:rPr lang="en-US" dirty="0"/>
              <a:t>That does not mean will be just implement all comments</a:t>
            </a:r>
          </a:p>
          <a:p>
            <a:pPr lvl="1"/>
            <a:r>
              <a:rPr lang="en-US" dirty="0"/>
              <a:t>But it does mean all comments will be discussed and taken into account</a:t>
            </a:r>
          </a:p>
          <a:p>
            <a:pPr lvl="1"/>
            <a:r>
              <a:rPr lang="en-US" dirty="0"/>
              <a:t>Again, it is not possible have a perfect charter, but we will make the best we can that reflects the diverse points of the view of the EPIC collaboration!</a:t>
            </a:r>
          </a:p>
        </p:txBody>
      </p:sp>
    </p:spTree>
    <p:extLst>
      <p:ext uri="{BB962C8B-B14F-4D97-AF65-F5344CB8AC3E}">
        <p14:creationId xmlns:p14="http://schemas.microsoft.com/office/powerpoint/2010/main" val="1197059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7EB2-B366-44AA-E56C-FF4286B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And where are we….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0DEBB-C5F0-DF8A-B577-CC1B42CC6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are exactly two weeks behind where we wanted to be by our original timeline.</a:t>
            </a:r>
          </a:p>
          <a:p>
            <a:pPr marL="0" indent="0">
              <a:buNone/>
            </a:pPr>
            <a:r>
              <a:rPr lang="en-US" dirty="0"/>
              <a:t>BUT the document did circulate and we have your comments.</a:t>
            </a:r>
          </a:p>
          <a:p>
            <a:pPr marL="0" indent="0">
              <a:buNone/>
            </a:pPr>
            <a:r>
              <a:rPr lang="en-US" dirty="0"/>
              <a:t>We have results of the poll on the spokesperson(s) to share (next slide).</a:t>
            </a:r>
          </a:p>
          <a:p>
            <a:pPr marL="0" indent="0">
              <a:buNone/>
            </a:pPr>
            <a:r>
              <a:rPr lang="en-US" dirty="0"/>
              <a:t>Our goal now is to implement the comments in a timely fashion and get the document back to the interim IB for a vote.</a:t>
            </a:r>
          </a:p>
          <a:p>
            <a:pPr marL="0" indent="0">
              <a:buNone/>
            </a:pPr>
            <a:r>
              <a:rPr lang="en-US" dirty="0"/>
              <a:t>NOTE:   I didn’t see anything in the comments that looked to contentious so hopefully we will not need another comment period and the document will go directly to the interim IB for consideration.</a:t>
            </a:r>
          </a:p>
          <a:p>
            <a:pPr marL="0" indent="0">
              <a:buNone/>
            </a:pPr>
            <a:r>
              <a:rPr lang="en-US" dirty="0"/>
              <a:t>( and if the Charter is passed the interim IB will become the CC 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51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EA1C7-8CFA-3B88-A1AC-94438B0D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625" y="164622"/>
            <a:ext cx="11165910" cy="1325563"/>
          </a:xfrm>
        </p:spPr>
        <p:txBody>
          <a:bodyPr/>
          <a:lstStyle/>
          <a:p>
            <a:r>
              <a:rPr lang="en-US" dirty="0"/>
              <a:t>Result of our polling on the # of spokespersons.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05ED7-98F0-1901-1960-D41FBC8FD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orms response chart. Question title: Should EPIC allow multiple spokespersons?. Number of responses: 34 responses.">
            <a:extLst>
              <a:ext uri="{FF2B5EF4-FFF2-40B4-BE49-F238E27FC236}">
                <a16:creationId xmlns:a16="http://schemas.microsoft.com/office/drawing/2014/main" id="{355063AC-9C6D-CB4B-35BE-B9D1240529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65057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69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71BCC-4D7E-9775-B099-96157DC84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as a follow-up for those who prefer one spokesperson:</a:t>
            </a:r>
          </a:p>
        </p:txBody>
      </p:sp>
      <p:pic>
        <p:nvPicPr>
          <p:cNvPr id="4098" name="Picture 2" descr="Forms response chart. Question title: Do you prefer&#10;. Number of responses: 20 responses.">
            <a:extLst>
              <a:ext uri="{FF2B5EF4-FFF2-40B4-BE49-F238E27FC236}">
                <a16:creationId xmlns:a16="http://schemas.microsoft.com/office/drawing/2014/main" id="{C8AE8656-6E23-2B10-6351-F2BD8AD7C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08" y="1690688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374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9F281-839D-19A7-B997-A33ABEBAB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312" y="365125"/>
            <a:ext cx="12041688" cy="1325563"/>
          </a:xfrm>
        </p:spPr>
        <p:txBody>
          <a:bodyPr/>
          <a:lstStyle/>
          <a:p>
            <a:r>
              <a:rPr lang="en-US" dirty="0"/>
              <a:t>For those who voted for &gt;1 we asked a 2</a:t>
            </a:r>
            <a:r>
              <a:rPr lang="en-US" baseline="30000" dirty="0"/>
              <a:t>nd</a:t>
            </a:r>
            <a:r>
              <a:rPr lang="en-US" dirty="0"/>
              <a:t> question:</a:t>
            </a:r>
          </a:p>
        </p:txBody>
      </p:sp>
      <p:pic>
        <p:nvPicPr>
          <p:cNvPr id="2050" name="Picture 2" descr="Forms response chart. Question title: What should be the maximum number of spokespersons?&#10;. Number of responses: 14 responses.">
            <a:extLst>
              <a:ext uri="{FF2B5EF4-FFF2-40B4-BE49-F238E27FC236}">
                <a16:creationId xmlns:a16="http://schemas.microsoft.com/office/drawing/2014/main" id="{62B88874-381C-58C8-162A-83E46FF148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54" y="1825625"/>
            <a:ext cx="1034149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50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5B5B-3E97-5DED-E581-3AD3EFAE9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for those who voted &gt;1 we did also ask about a spokesperson elect:</a:t>
            </a:r>
          </a:p>
        </p:txBody>
      </p:sp>
      <p:pic>
        <p:nvPicPr>
          <p:cNvPr id="3074" name="Picture 2" descr="Forms response chart. Question title: Do you prefer&#10;. Number of responses: 14 responses.">
            <a:extLst>
              <a:ext uri="{FF2B5EF4-FFF2-40B4-BE49-F238E27FC236}">
                <a16:creationId xmlns:a16="http://schemas.microsoft.com/office/drawing/2014/main" id="{D4114835-88B9-5FD0-472D-821B90D855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254" y="1825625"/>
            <a:ext cx="10341491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7901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34B1C-9132-5AB0-C75D-18926187C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 personal take on the polling result is EPIC should likely go with the simplest solution that the majority likes (i.e. one spokesperson and deputies); but the charter committee still needs discuss and we also welcome your feedback.</a:t>
            </a:r>
          </a:p>
        </p:txBody>
      </p:sp>
    </p:spTree>
    <p:extLst>
      <p:ext uri="{BB962C8B-B14F-4D97-AF65-F5344CB8AC3E}">
        <p14:creationId xmlns:p14="http://schemas.microsoft.com/office/powerpoint/2010/main" val="1226176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346</Words>
  <Application>Microsoft Macintosh PowerPoint</Application>
  <PresentationFormat>Widescreen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Status Update from EPIC Charter Committee </vt:lpstr>
      <vt:lpstr>Original Timeline</vt:lpstr>
      <vt:lpstr>And where are we….</vt:lpstr>
      <vt:lpstr>Result of our polling on the # of spokespersons. </vt:lpstr>
      <vt:lpstr>And as a follow-up for those who prefer one spokesperson:</vt:lpstr>
      <vt:lpstr>For those who voted for &gt;1 we asked a 2nd question:</vt:lpstr>
      <vt:lpstr>And for those who voted &gt;1 we did also ask about a spokesperson elect: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Update from EPIC Charter Committee </dc:title>
  <dc:creator>Douglas Higinbotham</dc:creator>
  <cp:lastModifiedBy>Douglas Higinbotham</cp:lastModifiedBy>
  <cp:revision>5</cp:revision>
  <dcterms:created xsi:type="dcterms:W3CDTF">2022-09-20T12:45:54Z</dcterms:created>
  <dcterms:modified xsi:type="dcterms:W3CDTF">2022-10-28T13:19:59Z</dcterms:modified>
</cp:coreProperties>
</file>