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68" r:id="rId2"/>
  </p:sldMasterIdLst>
  <p:notesMasterIdLst>
    <p:notesMasterId r:id="rId24"/>
  </p:notesMasterIdLst>
  <p:handoutMasterIdLst>
    <p:handoutMasterId r:id="rId25"/>
  </p:handoutMasterIdLst>
  <p:sldIdLst>
    <p:sldId id="256" r:id="rId3"/>
    <p:sldId id="3752" r:id="rId4"/>
    <p:sldId id="3753" r:id="rId5"/>
    <p:sldId id="3754" r:id="rId6"/>
    <p:sldId id="3755" r:id="rId7"/>
    <p:sldId id="3756" r:id="rId8"/>
    <p:sldId id="3759" r:id="rId9"/>
    <p:sldId id="3757" r:id="rId10"/>
    <p:sldId id="3769" r:id="rId11"/>
    <p:sldId id="3758" r:id="rId12"/>
    <p:sldId id="3760" r:id="rId13"/>
    <p:sldId id="3761" r:id="rId14"/>
    <p:sldId id="3762" r:id="rId15"/>
    <p:sldId id="3751" r:id="rId16"/>
    <p:sldId id="3763" r:id="rId17"/>
    <p:sldId id="3764" r:id="rId18"/>
    <p:sldId id="3765" r:id="rId19"/>
    <p:sldId id="3766" r:id="rId20"/>
    <p:sldId id="3768" r:id="rId21"/>
    <p:sldId id="3749" r:id="rId22"/>
    <p:sldId id="26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0000DB"/>
    <a:srgbClr val="FF2600"/>
    <a:srgbClr val="0000FF"/>
    <a:srgbClr val="FF9300"/>
    <a:srgbClr val="008F00"/>
    <a:srgbClr val="FF40FF"/>
    <a:srgbClr val="1200B4"/>
    <a:srgbClr val="0096FF"/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32" autoAdjust="0"/>
    <p:restoredTop sz="95332" autoAdjust="0"/>
  </p:normalViewPr>
  <p:slideViewPr>
    <p:cSldViewPr snapToGrid="0" snapToObjects="1">
      <p:cViewPr varScale="1">
        <p:scale>
          <a:sx n="63" d="100"/>
          <a:sy n="63" d="100"/>
        </p:scale>
        <p:origin x="1552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968C7C-DE0D-7744-9A0A-5A58AFDE7EDC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E1642-F6EB-3F47-A209-1B38F78E7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348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BA3CD-AB20-5043-9DFD-E54294A03D31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45EDC-326A-DC46-A236-B4FC4FF83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02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745EDC-326A-DC46-A236-B4FC4FF83B6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6325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745EDC-326A-DC46-A236-B4FC4FF83B6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9025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745EDC-326A-DC46-A236-B4FC4FF83B6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9744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745EDC-326A-DC46-A236-B4FC4FF83B6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7325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745EDC-326A-DC46-A236-B4FC4FF83B6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5860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745EDC-326A-DC46-A236-B4FC4FF83B6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9223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60750" y="2235148"/>
            <a:ext cx="5657609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  <a:reflection stA="50000" endPos="50000" dist="5080" dir="5400000" sy="-100000" algn="bl" rotWithShape="0"/>
                </a:effectLst>
                <a:latin typeface="+mj-lt"/>
                <a:ea typeface="Arial" charset="0"/>
                <a:cs typeface="Comic Sans MS"/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03493" y="4642339"/>
            <a:ext cx="5414866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  <a:reflection stA="50000" endPos="50000" dist="5080" dir="5400000" sy="-100000" algn="bl" rotWithShape="0"/>
                </a:effectLs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8A97BA-DB9B-4291-87AE-AF89EA7F18B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98981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8A97BA-DB9B-4291-87AE-AF89EA7F18B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52692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8A97BA-DB9B-4291-87AE-AF89EA7F18B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88058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5544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87689"/>
            <a:ext cx="9144000" cy="5886054"/>
          </a:xfrm>
        </p:spPr>
        <p:txBody>
          <a:bodyPr/>
          <a:lstStyle>
            <a:lvl1pPr marL="228600" indent="-228600">
              <a:buClr>
                <a:srgbClr val="0432FF"/>
              </a:buClr>
              <a:buFont typeface="Wingdings" charset="2"/>
              <a:buChar char="q"/>
              <a:defRPr sz="18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432FF"/>
              </a:buClr>
              <a:buFont typeface="Wingdings" charset="2"/>
              <a:buChar char="Ø"/>
              <a:defRPr sz="16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432FF"/>
              </a:buClr>
              <a:buFont typeface="Arial"/>
              <a:buChar char="•"/>
              <a:defRPr sz="14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432FF"/>
              </a:buClr>
              <a:buFont typeface="Wingdings" charset="2"/>
              <a:buChar char="ü"/>
              <a:defRPr sz="12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432FF"/>
              </a:buClr>
              <a:buFont typeface="Wingdings" charset="2"/>
              <a:buChar char="§"/>
              <a:defRPr sz="10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86600" y="6676960"/>
            <a:ext cx="2057400" cy="178757"/>
          </a:xfrm>
        </p:spPr>
        <p:txBody>
          <a:bodyPr/>
          <a:lstStyle>
            <a:lvl1pPr algn="r">
              <a:defRPr sz="800">
                <a:latin typeface="+mj-lt"/>
                <a:cs typeface="Comic Sans MS"/>
              </a:defRPr>
            </a:lvl1pPr>
          </a:lstStyle>
          <a:p>
            <a:r>
              <a:rPr lang="en-US"/>
              <a:t>E.C. Aschenauer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676960"/>
            <a:ext cx="3086100" cy="178758"/>
          </a:xfrm>
        </p:spPr>
        <p:txBody>
          <a:bodyPr/>
          <a:lstStyle>
            <a:lvl1pPr>
              <a:defRPr sz="800">
                <a:latin typeface="+mj-lt"/>
                <a:cs typeface="Comic Sans M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676960"/>
            <a:ext cx="2057400" cy="178758"/>
          </a:xfrm>
        </p:spPr>
        <p:txBody>
          <a:bodyPr/>
          <a:lstStyle>
            <a:lvl1pPr algn="l">
              <a:defRPr>
                <a:latin typeface="+mj-lt"/>
                <a:cs typeface="Comic Sans MS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2283"/>
            <a:ext cx="9144000" cy="584669"/>
          </a:xfrm>
        </p:spPr>
        <p:txBody>
          <a:bodyPr>
            <a:normAutofit/>
          </a:bodyPr>
          <a:lstStyle>
            <a:lvl1pPr algn="r">
              <a:defRPr sz="2800" b="1" i="1">
                <a:solidFill>
                  <a:srgbClr val="1200B4"/>
                </a:solidFill>
                <a:effectLst>
                  <a:reflection stA="50000" endPos="50000" dist="5080" dir="5400000" sy="-100000" algn="bl" rotWithShape="0"/>
                </a:effectLst>
                <a:latin typeface="+mj-lt"/>
                <a:ea typeface="Arial" charset="0"/>
                <a:cs typeface="Comic Sans M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071923" y="6671287"/>
            <a:ext cx="2057400" cy="191030"/>
          </a:xfrm>
        </p:spPr>
        <p:txBody>
          <a:bodyPr/>
          <a:lstStyle>
            <a:lvl1pPr algn="r"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E.C. Aschenauer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664687"/>
            <a:ext cx="3086100" cy="191030"/>
          </a:xfrm>
        </p:spPr>
        <p:txBody>
          <a:bodyPr/>
          <a:lstStyle>
            <a:lvl1pPr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679747"/>
            <a:ext cx="2057400" cy="191030"/>
          </a:xfrm>
        </p:spPr>
        <p:txBody>
          <a:bodyPr/>
          <a:lstStyle>
            <a:lvl1pPr algn="l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3"/>
            <a:ext cx="9144000" cy="584669"/>
          </a:xfrm>
        </p:spPr>
        <p:txBody>
          <a:bodyPr>
            <a:normAutofit/>
          </a:bodyPr>
          <a:lstStyle>
            <a:lvl1pPr algn="r">
              <a:defRPr sz="2800" b="1" i="1">
                <a:solidFill>
                  <a:srgbClr val="1200B4"/>
                </a:solidFill>
                <a:effectLst>
                  <a:reflection stA="50000" endPos="50000" dist="5080" dir="5400000" sy="-100000" algn="bl" rotWithShape="0"/>
                </a:effectLst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>
          <a:xfrm>
            <a:off x="7086600" y="6663085"/>
            <a:ext cx="2057400" cy="194915"/>
          </a:xfrm>
        </p:spPr>
        <p:txBody>
          <a:bodyPr/>
          <a:lstStyle>
            <a:lvl1pPr algn="r">
              <a:defRPr sz="800">
                <a:latin typeface="+mj-lt"/>
                <a:cs typeface="Comic Sans MS"/>
              </a:defRPr>
            </a:lvl1pPr>
          </a:lstStyle>
          <a:p>
            <a:r>
              <a:rPr lang="en-US"/>
              <a:t>E.C. Aschenauer</a:t>
            </a: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652413"/>
            <a:ext cx="3086100" cy="194915"/>
          </a:xfrm>
        </p:spPr>
        <p:txBody>
          <a:bodyPr/>
          <a:lstStyle>
            <a:lvl1pPr>
              <a:defRPr sz="800">
                <a:latin typeface="+mj-lt"/>
                <a:cs typeface="Comic Sans MS"/>
              </a:defRPr>
            </a:lvl1pPr>
          </a:lstStyle>
          <a:p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663085"/>
            <a:ext cx="2057400" cy="194915"/>
          </a:xfrm>
        </p:spPr>
        <p:txBody>
          <a:bodyPr/>
          <a:lstStyle>
            <a:lvl1pPr algn="l">
              <a:defRPr sz="1200">
                <a:latin typeface="+mj-lt"/>
                <a:cs typeface="Comic Sans MS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E bottom - blank - 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461403" y="6323012"/>
            <a:ext cx="381000" cy="471487"/>
          </a:xfrm>
        </p:spPr>
        <p:txBody>
          <a:bodyPr/>
          <a:lstStyle/>
          <a:p>
            <a:pPr>
              <a:defRPr/>
            </a:pPr>
            <a:fld id="{1F8A97BA-DB9B-4291-87AE-AF89EA7F18B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93170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E bottom - blank - not 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8A97BA-DB9B-4291-87AE-AF89EA7F18B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64149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E bottom - box - 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425" y="866775"/>
            <a:ext cx="8410575" cy="5259388"/>
          </a:xfrm>
          <a:prstGeom prst="rect">
            <a:avLst/>
          </a:prstGeom>
        </p:spPr>
        <p:txBody>
          <a:bodyPr/>
          <a:lstStyle>
            <a:lvl1pPr>
              <a:defRPr b="0" baseline="0"/>
            </a:lvl1pPr>
            <a:lvl2pPr algn="l">
              <a:buNone/>
              <a:defRPr b="0" baseline="0"/>
            </a:lvl2pPr>
          </a:lstStyle>
          <a:p>
            <a:pPr lvl="1"/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763000" y="6492875"/>
            <a:ext cx="381000" cy="3651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5970C-66DA-42B4-8591-6E363A3B57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50535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E bottom - box - not 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425" y="866775"/>
            <a:ext cx="8410575" cy="5259388"/>
          </a:xfrm>
          <a:prstGeom prst="rect">
            <a:avLst/>
          </a:prstGeom>
        </p:spPr>
        <p:txBody>
          <a:bodyPr/>
          <a:lstStyle>
            <a:lvl1pPr>
              <a:defRPr b="0" baseline="0"/>
            </a:lvl1pPr>
            <a:lvl2pPr algn="l">
              <a:buNone/>
              <a:defRPr b="0" baseline="0"/>
            </a:lvl2pPr>
          </a:lstStyle>
          <a:p>
            <a:pPr lvl="1"/>
            <a:endParaRPr lang="en-US" dirty="0"/>
          </a:p>
          <a:p>
            <a:pPr lvl="0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763000" y="6492875"/>
            <a:ext cx="381000" cy="3651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5970C-66DA-42B4-8591-6E363A3B57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0936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E bottom - text box - 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8A97BA-DB9B-4291-87AE-AF89EA7F18B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20722" y="972403"/>
            <a:ext cx="8345605" cy="5073555"/>
          </a:xfrm>
          <a:prstGeom prst="rect">
            <a:avLst/>
          </a:prstGeo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702354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image" Target="../media/image5.jpe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image" Target="../media/image4.jpeg"/><Relationship Id="rId5" Type="http://schemas.openxmlformats.org/officeDocument/2006/relationships/slideLayout" Target="../slideLayouts/slideLayout9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E.C. Aschenauer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212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7" r:id="rId4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1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642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2499" y="6323012"/>
            <a:ext cx="381000" cy="471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10663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F8A97BA-DB9B-4291-87AE-AF89EA7F18B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0" name="Picture 9" descr="horizontal-logo-green-text.jpg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57200" y="6354763"/>
            <a:ext cx="24384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1"/>
          <p:cNvSpPr txBox="1">
            <a:spLocks/>
          </p:cNvSpPr>
          <p:nvPr userDrawn="1"/>
        </p:nvSpPr>
        <p:spPr>
          <a:xfrm>
            <a:off x="3384331" y="6429374"/>
            <a:ext cx="3363310" cy="411763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0663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EIC Status Update for the CERN Council</a:t>
            </a:r>
            <a:r>
              <a:rPr kumimoji="0" lang="en-US" sz="1400" b="0" i="0" u="none" strike="noStrike" kern="1200" cap="none" spc="0" normalizeH="0" noProof="0" dirty="0">
                <a:ln>
                  <a:noFill/>
                </a:ln>
                <a:solidFill>
                  <a:srgbClr val="10663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0663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7080534" y="6429374"/>
            <a:ext cx="1682465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0663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November 24, 2021</a:t>
            </a:r>
          </a:p>
        </p:txBody>
      </p:sp>
    </p:spTree>
    <p:extLst>
      <p:ext uri="{BB962C8B-B14F-4D97-AF65-F5344CB8AC3E}">
        <p14:creationId xmlns:p14="http://schemas.microsoft.com/office/powerpoint/2010/main" val="1528182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rgbClr val="106636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rgbClr val="106636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rgbClr val="146737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rgbClr val="404040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bnl.gov/event/17159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bnl.gov/conferences/index.php/ProjectRandDFY23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dico.bnl.gov/event/17159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bnl.gov/event/17354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dico.bnl.gov/event/17159/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indico.bnl.gov/event/17354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bnl.gov/event/17159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245E5-B96D-4C8D-947E-45F782E41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32690" y="1654052"/>
            <a:ext cx="6273085" cy="1774948"/>
          </a:xfrm>
        </p:spPr>
        <p:txBody>
          <a:bodyPr>
            <a:normAutofit/>
          </a:bodyPr>
          <a:lstStyle/>
          <a:p>
            <a:r>
              <a:rPr lang="en-US" dirty="0"/>
              <a:t>EIC Project Update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F1F55E-30EE-4C1A-8892-83A289C0D6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99422" y="3429000"/>
            <a:ext cx="5230906" cy="198056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endParaRPr lang="en-US" dirty="0">
              <a:effectLst/>
              <a:latin typeface="Arial"/>
              <a:cs typeface="Arial"/>
            </a:endParaRPr>
          </a:p>
          <a:p>
            <a:r>
              <a:rPr lang="en-US" dirty="0">
                <a:effectLst/>
              </a:rPr>
              <a:t>Elke </a:t>
            </a:r>
            <a:r>
              <a:rPr lang="en-US" dirty="0" err="1">
                <a:effectLst/>
              </a:rPr>
              <a:t>Aschenauer</a:t>
            </a:r>
            <a:r>
              <a:rPr lang="en-US" dirty="0">
                <a:effectLst/>
              </a:rPr>
              <a:t> and Rolf Ent</a:t>
            </a:r>
          </a:p>
          <a:p>
            <a:pPr>
              <a:lnSpc>
                <a:spcPct val="120000"/>
              </a:lnSpc>
            </a:pPr>
            <a:r>
              <a:rPr lang="en-US" dirty="0">
                <a:effectLst/>
              </a:rPr>
              <a:t>Co-Associate Directors for the Experimental Program</a:t>
            </a:r>
          </a:p>
          <a:p>
            <a:r>
              <a:rPr lang="en-US" dirty="0" err="1">
                <a:effectLst/>
              </a:rPr>
              <a:t>ePIC</a:t>
            </a:r>
            <a:r>
              <a:rPr lang="en-US" dirty="0">
                <a:effectLst/>
              </a:rPr>
              <a:t> General Meeting</a:t>
            </a:r>
          </a:p>
          <a:p>
            <a:r>
              <a:rPr lang="en-US" sz="1400" dirty="0">
                <a:effectLst/>
              </a:rPr>
              <a:t>October 28</a:t>
            </a:r>
            <a:r>
              <a:rPr lang="en-US" sz="1400" baseline="30000" dirty="0">
                <a:effectLst/>
              </a:rPr>
              <a:t>th</a:t>
            </a:r>
            <a:r>
              <a:rPr lang="en-US" sz="1400" dirty="0">
                <a:effectLst/>
              </a:rPr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2600379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82834" y="1654052"/>
            <a:ext cx="5922941" cy="1774948"/>
          </a:xfrm>
        </p:spPr>
        <p:txBody>
          <a:bodyPr>
            <a:normAutofit/>
          </a:bodyPr>
          <a:lstStyle/>
          <a:p>
            <a:r>
              <a:rPr lang="en-US" dirty="0"/>
              <a:t>Closeout Report</a:t>
            </a:r>
            <a:br>
              <a:rPr lang="en-US" dirty="0"/>
            </a:br>
            <a:endParaRPr lang="en-U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44983" y="3898186"/>
            <a:ext cx="5016482" cy="158821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Ruben Fair; </a:t>
            </a:r>
            <a:r>
              <a:rPr lang="en-US" dirty="0" err="1"/>
              <a:t>Gianluca</a:t>
            </a:r>
            <a:r>
              <a:rPr lang="en-US" dirty="0"/>
              <a:t> </a:t>
            </a:r>
            <a:r>
              <a:rPr lang="en-US" dirty="0" err="1"/>
              <a:t>Sabbi</a:t>
            </a:r>
            <a:r>
              <a:rPr lang="en-US" dirty="0"/>
              <a:t>; </a:t>
            </a:r>
            <a:r>
              <a:rPr lang="nl-NL" dirty="0"/>
              <a:t>and </a:t>
            </a:r>
            <a:r>
              <a:rPr lang="en-US" dirty="0"/>
              <a:t>Vladimir </a:t>
            </a:r>
            <a:r>
              <a:rPr lang="en-US" dirty="0" err="1"/>
              <a:t>Kashikhin</a:t>
            </a:r>
            <a:endParaRPr lang="nl-NL" dirty="0"/>
          </a:p>
          <a:p>
            <a:endParaRPr lang="en-US" dirty="0"/>
          </a:p>
          <a:p>
            <a:r>
              <a:rPr lang="en-US" dirty="0"/>
              <a:t>60% Solenoid Magnet Subsystem Technical Design Review</a:t>
            </a:r>
          </a:p>
          <a:p>
            <a:r>
              <a:rPr lang="en-US" sz="2000" dirty="0"/>
              <a:t>October 18-19, 2022</a:t>
            </a:r>
          </a:p>
        </p:txBody>
      </p:sp>
    </p:spTree>
    <p:extLst>
      <p:ext uri="{BB962C8B-B14F-4D97-AF65-F5344CB8AC3E}">
        <p14:creationId xmlns:p14="http://schemas.microsoft.com/office/powerpoint/2010/main" val="3989448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84227-338D-4AEF-B05F-51C171C97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0"/>
            <a:ext cx="7886700" cy="522514"/>
          </a:xfrm>
        </p:spPr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CBD80-146C-4F1F-BF5C-55BD61021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lvl="1">
              <a:lnSpc>
                <a:spcPct val="101000"/>
              </a:lnSpc>
              <a:spcBef>
                <a:spcPts val="0"/>
              </a:spcBef>
              <a:spcAft>
                <a:spcPts val="600"/>
              </a:spcAft>
            </a:pPr>
            <a:endParaRPr lang="en-US" sz="2000" dirty="0"/>
          </a:p>
          <a:p>
            <a:endParaRPr lang="en-US" dirty="0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97C7346-69A6-424A-BCF8-8CC2CC452AF0}"/>
              </a:ext>
            </a:extLst>
          </p:cNvPr>
          <p:cNvSpPr txBox="1">
            <a:spLocks/>
          </p:cNvSpPr>
          <p:nvPr/>
        </p:nvSpPr>
        <p:spPr>
          <a:xfrm>
            <a:off x="410372" y="866051"/>
            <a:ext cx="8328738" cy="3919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fontAlgn="base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Significant progress has been made since the 30% design review point in Feb 2022. However, a change to the magnet field requirements and the conductor design approach (i.e. utilizing Cu-clad instead of Al-clad) has meant that some work has had to be repeated, and as a result other work required for the 60% design point has perhaps lagged somewhat.</a:t>
            </a:r>
          </a:p>
          <a:p>
            <a:pPr marL="514350" indent="-514350" fontAlgn="base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formalization of the requirements and interface documents is still a work in progress and further changes at this stage in the design process could pose a risk to schedule and cost.</a:t>
            </a:r>
          </a:p>
          <a:p>
            <a:pPr marL="514350" indent="-514350" fontAlgn="base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collaboration between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Jlab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CEA-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Saclay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and BNL is working very well.</a:t>
            </a:r>
          </a:p>
          <a:p>
            <a:pPr marL="514350" indent="-514350" fontAlgn="base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current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JLab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/CEA-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Saclay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team will be on track to be ready for the 90% design review in 2023 as long as the recommendations are addressed adequately.</a:t>
            </a:r>
          </a:p>
          <a:p>
            <a:pPr marL="514350" indent="-514350" fontAlgn="base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fontAlgn="base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fontAlgn="base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endParaRPr lang="en-US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77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0"/>
            <a:ext cx="7886700" cy="469075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New Recommendations</a:t>
            </a:r>
            <a:endParaRPr lang="en-US" sz="2000" dirty="0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B38A4FDC-6291-4DD8-B0E0-2EA24825B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87914"/>
            <a:ext cx="8995558" cy="5434525"/>
          </a:xfrm>
        </p:spPr>
        <p:txBody>
          <a:bodyPr>
            <a:normAutofit fontScale="77500" lnSpcReduction="20000"/>
          </a:bodyPr>
          <a:lstStyle/>
          <a:p>
            <a:pPr marL="514350" indent="-514350" fontAlgn="base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US" sz="2300" dirty="0"/>
              <a:t>By end Dec 2022, reassess the use of the BABAR magnet as an opportunity, now that the team has a better understanding of the requirements and any shortcomings of the BABAR magnet in achieving those requirements. Given the field requirement of 1.7 T to 2.0 T, we recommend dropping the BABAR magnet option</a:t>
            </a:r>
            <a:r>
              <a:rPr lang="en-US" sz="2300" i="1" dirty="0"/>
              <a:t>.</a:t>
            </a:r>
            <a:endParaRPr lang="en-US" sz="2300" dirty="0"/>
          </a:p>
          <a:p>
            <a:pPr marL="514350" lvl="0" indent="-514350" fontAlgn="base">
              <a:lnSpc>
                <a:spcPct val="120000"/>
              </a:lnSpc>
              <a:buAutoNum type="arabicPeriod"/>
            </a:pPr>
            <a:r>
              <a:rPr lang="en-US" sz="2300" dirty="0"/>
              <a:t>By end Feb 2023, approve the magnet requirements document formally, and utilize a change control process for any further changes to requirements.</a:t>
            </a:r>
          </a:p>
          <a:p>
            <a:pPr marL="514350" lvl="0" indent="-514350" fontAlgn="base">
              <a:lnSpc>
                <a:spcPct val="120000"/>
              </a:lnSpc>
              <a:buAutoNum type="arabicPeriod"/>
            </a:pPr>
            <a:r>
              <a:rPr lang="en-US" sz="2300" dirty="0"/>
              <a:t>By Mar 2023, fast-track the design aspects of the magnet that presently appear to be at a lower maturity level than the 60% design point.</a:t>
            </a:r>
          </a:p>
          <a:p>
            <a:pPr marL="514350" lvl="0" indent="-514350" fontAlgn="base">
              <a:lnSpc>
                <a:spcPct val="120000"/>
              </a:lnSpc>
              <a:buAutoNum type="arabicPeriod"/>
            </a:pPr>
            <a:r>
              <a:rPr lang="en-US" sz="2300" dirty="0"/>
              <a:t>By Sep 2023, complete and approve the interface document. Utilize a change control process for any further changes to interfaces.</a:t>
            </a:r>
          </a:p>
          <a:p>
            <a:pPr marL="514350" lvl="0" indent="-514350" fontAlgn="base">
              <a:lnSpc>
                <a:spcPct val="120000"/>
              </a:lnSpc>
              <a:buAutoNum type="arabicPeriod"/>
            </a:pPr>
            <a:r>
              <a:rPr lang="en-US" sz="2300" dirty="0"/>
              <a:t>By Sep 2023, include ESH&amp;Q considerations in the magnet and system design.</a:t>
            </a:r>
          </a:p>
          <a:p>
            <a:pPr marL="514350" indent="-514350" fontAlgn="base">
              <a:lnSpc>
                <a:spcPct val="120000"/>
              </a:lnSpc>
              <a:buFont typeface="Arial" panose="020B0604020202020204" pitchFamily="34" charset="0"/>
              <a:buAutoNum type="arabicPeriod"/>
            </a:pPr>
            <a:r>
              <a:rPr lang="en-US" sz="2300" dirty="0"/>
              <a:t>By the CD2/3A review date, demonstrate significant progress in prototyping and characterization of sample conductor and plans for full conductor production.</a:t>
            </a:r>
          </a:p>
          <a:p>
            <a:pPr marL="514350" lvl="0" indent="-514350" fontAlgn="base">
              <a:lnSpc>
                <a:spcPct val="120000"/>
              </a:lnSpc>
              <a:buAutoNum type="arabicPeriod"/>
            </a:pPr>
            <a:endParaRPr lang="en-US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318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4">
            <a:extLst>
              <a:ext uri="{FF2B5EF4-FFF2-40B4-BE49-F238E27FC236}">
                <a16:creationId xmlns:a16="http://schemas.microsoft.com/office/drawing/2014/main" id="{A6FCA1EB-1B17-640E-E96B-F1C3C3ED4D2A}"/>
              </a:ext>
            </a:extLst>
          </p:cNvPr>
          <p:cNvSpPr txBox="1">
            <a:spLocks/>
          </p:cNvSpPr>
          <p:nvPr/>
        </p:nvSpPr>
        <p:spPr>
          <a:xfrm>
            <a:off x="10273" y="2671"/>
            <a:ext cx="9133727" cy="4954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1" kern="1200">
                <a:solidFill>
                  <a:srgbClr val="1200B4"/>
                </a:solidFill>
                <a:effectLst>
                  <a:reflection stA="50000" endPos="50000" dist="5080" dir="5400000" sy="-100000" algn="bl" rotWithShape="0"/>
                </a:effectLst>
                <a:latin typeface="+mj-lt"/>
                <a:ea typeface="Arial" charset="0"/>
                <a:cs typeface="Comic Sans M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>
                <a:latin typeface="Arial"/>
              </a:rPr>
              <a:t>Recent Events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1200B4"/>
              </a:solidFill>
              <a:effectLst>
                <a:reflection stA="50000" endPos="50000" dist="5080" dir="5400000" sy="-100000" algn="bl" rotWithShape="0"/>
              </a:effectLst>
              <a:uLnTx/>
              <a:uFillTx/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EF63A7-63B1-B90D-67F4-BD0115586AD4}"/>
              </a:ext>
            </a:extLst>
          </p:cNvPr>
          <p:cNvSpPr txBox="1"/>
          <p:nvPr/>
        </p:nvSpPr>
        <p:spPr>
          <a:xfrm>
            <a:off x="0" y="509448"/>
            <a:ext cx="8840865" cy="5562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September 26 – EIC Advisory Board meeting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October 12-13 – “Resource Review Board”-like kickoff meeting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Now planning for first RRB meeting April 2023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October 18-19 – 60% Magnet Review @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JLab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We implemented the design change to go to six layers of conductor – with thanks to our CEA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Saclay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colleagues to help us out. This should allow a robust 1.7 Tesla magnet with stretch goal of 2 T.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Five engineers from CEA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Saclay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attended in person. The meeting will be hybrid as the reviewers and further engineers/designers will be remote.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reviewers will be the same as for the earlier 30% design review and are confirmed – Ruben Fair (PPPL) –chair, Vladimir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Kashikhin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(FNAL),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GianLuca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Sabbi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(LBNL).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19-21 – Detector Advisory Committee meeting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EIC project update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Update on the EPIC detector, the steps following the DPAP process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as main part of the meeting reports on the status of the various project detector R&amp;D projects and FY23 plans/requests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https://indico.bnl.gov/event/17159/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41F3B0-CED3-39F3-B235-75860420D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592569"/>
            <a:ext cx="2057400" cy="26051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034D8C-3CB4-402A-BC46-2AB14C0FE90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5080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4">
            <a:extLst>
              <a:ext uri="{FF2B5EF4-FFF2-40B4-BE49-F238E27FC236}">
                <a16:creationId xmlns:a16="http://schemas.microsoft.com/office/drawing/2014/main" id="{A6FCA1EB-1B17-640E-E96B-F1C3C3ED4D2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33727" cy="5846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1" kern="1200">
                <a:solidFill>
                  <a:srgbClr val="1200B4"/>
                </a:solidFill>
                <a:effectLst>
                  <a:reflection stA="50000" endPos="50000" dist="5080" dir="5400000" sy="-100000" algn="bl" rotWithShape="0"/>
                </a:effectLst>
                <a:latin typeface="+mj-lt"/>
                <a:ea typeface="Arial" charset="0"/>
                <a:cs typeface="Comic Sans M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>
                <a:latin typeface="Arial"/>
              </a:rPr>
              <a:t>Context – Project Detector R&amp;D Proposals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1200B4"/>
              </a:solidFill>
              <a:effectLst>
                <a:reflection stA="50000" endPos="50000" dist="5080" dir="5400000" sy="-100000" algn="bl" rotWithShape="0"/>
              </a:effectLst>
              <a:uLnTx/>
              <a:uFillTx/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EF63A7-63B1-B90D-67F4-BD0115586AD4}"/>
              </a:ext>
            </a:extLst>
          </p:cNvPr>
          <p:cNvSpPr txBox="1"/>
          <p:nvPr/>
        </p:nvSpPr>
        <p:spPr>
          <a:xfrm>
            <a:off x="151567" y="934846"/>
            <a:ext cx="8840865" cy="4835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Most proposals were submitted by October 1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all proposals were submitted by October 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(compilation of ASICs/electronics proposals took extra time).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https://wiki.bnl.gov/conferences/index.php/ProjectRandDFY23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Main surprise: large increase in Si-related detector R&amp;D requests, we worked with the Si consortium to understand this. The Si consortium subsequently submitted revised proposals (thanks!).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DAC Meeting October 19-21: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https://indico.bnl.gov/event/17159/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Good presence of the DAC: 9 were present all days or most of it. 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also discussed the charter with the DAC and after their initial tenure we start the process to rotate each year 4 members (out of 12) off, starting late this year. New members get a 3-year tenure.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41F3B0-CED3-39F3-B235-75860420D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592569"/>
            <a:ext cx="2057400" cy="26051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034D8C-3CB4-402A-BC46-2AB14C0FE90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513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ED555B2-7258-1673-ADB6-709D70560F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942" y="804496"/>
            <a:ext cx="8542116" cy="4453359"/>
          </a:xfrm>
          <a:prstGeom prst="rect">
            <a:avLst/>
          </a:prstGeom>
        </p:spPr>
      </p:pic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6997CCF8-9AF9-49B0-4767-46A43551A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592569"/>
            <a:ext cx="2057400" cy="26051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034D8C-3CB4-402A-BC46-2AB14C0FE90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1337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B2559A7D-3DFE-5004-D145-FC19CF05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592569"/>
            <a:ext cx="2057400" cy="26051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034D8C-3CB4-402A-BC46-2AB14C0FE90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cs typeface="Arial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203B4F-8483-7C4B-C442-8BF297AB0D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192" y="757852"/>
            <a:ext cx="8185616" cy="534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342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>
            <a:extLst>
              <a:ext uri="{FF2B5EF4-FFF2-40B4-BE49-F238E27FC236}">
                <a16:creationId xmlns:a16="http://schemas.microsoft.com/office/drawing/2014/main" id="{AF087A94-43F5-62F1-E804-B9479338D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592569"/>
            <a:ext cx="2057400" cy="26051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034D8C-3CB4-402A-BC46-2AB14C0FE90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cs typeface="Arial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4F7CFB-0D47-6A62-477F-6318E0E510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893" y="439717"/>
            <a:ext cx="8697217" cy="450602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53538" y="5134263"/>
            <a:ext cx="8036923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Upcoming: meetings of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Patrizia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Thomas, Elke, Rolf to go over the various DAC R&amp;D-specific recommendations. Largest issue is how to fit in a box (mainly due to that Si MAPS-ITS3 sensors moved to project R&amp;D)</a:t>
            </a:r>
          </a:p>
        </p:txBody>
      </p:sp>
    </p:spTree>
    <p:extLst>
      <p:ext uri="{BB962C8B-B14F-4D97-AF65-F5344CB8AC3E}">
        <p14:creationId xmlns:p14="http://schemas.microsoft.com/office/powerpoint/2010/main" val="23338701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4">
            <a:extLst>
              <a:ext uri="{FF2B5EF4-FFF2-40B4-BE49-F238E27FC236}">
                <a16:creationId xmlns:a16="http://schemas.microsoft.com/office/drawing/2014/main" id="{A6FCA1EB-1B17-640E-E96B-F1C3C3ED4D2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33727" cy="5846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1" kern="1200">
                <a:solidFill>
                  <a:srgbClr val="1200B4"/>
                </a:solidFill>
                <a:effectLst>
                  <a:reflection stA="50000" endPos="50000" dist="5080" dir="5400000" sy="-100000" algn="bl" rotWithShape="0"/>
                </a:effectLst>
                <a:latin typeface="+mj-lt"/>
                <a:ea typeface="Arial" charset="0"/>
                <a:cs typeface="Comic Sans M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>
                <a:latin typeface="Arial"/>
              </a:rPr>
              <a:t>Upcoming Events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1200B4"/>
              </a:solidFill>
              <a:effectLst>
                <a:reflection stA="50000" endPos="50000" dist="5080" dir="5400000" sy="-100000" algn="bl" rotWithShape="0"/>
              </a:effectLst>
              <a:uLnTx/>
              <a:uFillTx/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EF63A7-63B1-B90D-67F4-BD0115586AD4}"/>
              </a:ext>
            </a:extLst>
          </p:cNvPr>
          <p:cNvSpPr txBox="1"/>
          <p:nvPr/>
        </p:nvSpPr>
        <p:spPr>
          <a:xfrm>
            <a:off x="146430" y="726216"/>
            <a:ext cx="8987297" cy="5195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indent="-285750"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October-December – EIC Subsystem Status Reviews on Tracking, Particle Identification Systems, Electromagnetic Calorimetry, Hadronic Calorimetry, Infrastructure/Installation, Polarimetry</a:t>
            </a:r>
          </a:p>
          <a:p>
            <a:pPr marL="742950" lvl="1" indent="-285750">
              <a:buClr>
                <a:srgbClr val="0432FF"/>
              </a:buClr>
              <a:buFont typeface="Wingdings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already completed</a:t>
            </a:r>
          </a:p>
          <a:p>
            <a:pPr marL="1200150" lvl="2" indent="-285750">
              <a:buClr>
                <a:srgbClr val="0432FF"/>
              </a:buClr>
              <a:buFont typeface="Wingdings" pitchFamily="2" charset="2"/>
              <a:buChar char="Ø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Magnet Incremental Design and Safety Review (6.10.07) – Preliminary 30% Design</a:t>
            </a:r>
          </a:p>
          <a:p>
            <a:pPr marL="1200150" lvl="2" indent="-285750">
              <a:buClr>
                <a:srgbClr val="0432FF"/>
              </a:buClr>
              <a:buFont typeface="Wingdings" pitchFamily="2" charset="2"/>
              <a:buChar char="Ø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IR Integration and Ancillary detectors (6.10.11)</a:t>
            </a:r>
          </a:p>
          <a:p>
            <a:pPr marL="1200150" lvl="2" indent="-285750">
              <a:buClr>
                <a:srgbClr val="0432FF"/>
              </a:buClr>
              <a:buFont typeface="Wingdings" pitchFamily="2" charset="2"/>
              <a:buChar char="Ø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Electronics/Computing Subsystem Status Review (6.10.08 &amp; 6.10.09)</a:t>
            </a:r>
          </a:p>
          <a:p>
            <a:pPr marL="1200150" lvl="2" indent="-285750">
              <a:buClr>
                <a:srgbClr val="0432FF"/>
              </a:buClr>
              <a:buFont typeface="Wingdings" pitchFamily="2" charset="2"/>
              <a:buChar char="Ø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Magnet Incremental Design and Safety Review (6.10.07) – 60% Design</a:t>
            </a:r>
          </a:p>
          <a:p>
            <a:pPr marL="742950" lvl="1" indent="-285750">
              <a:buClr>
                <a:srgbClr val="0432FF"/>
              </a:buClr>
              <a:buFont typeface="Wingdings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 planning stage</a:t>
            </a:r>
          </a:p>
          <a:p>
            <a:pPr marL="1200150" lvl="2" indent="-285750">
              <a:buClr>
                <a:srgbClr val="0432FF"/>
              </a:buClr>
              <a:buFont typeface="Wingdings" pitchFamily="2" charset="2"/>
              <a:buChar char="Ø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Calorimetry Review (6.10.05 &amp; 6.10.06) – 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two weeks December</a:t>
            </a:r>
          </a:p>
          <a:p>
            <a:pPr marL="1200150" lvl="2" indent="-285750">
              <a:buClr>
                <a:srgbClr val="0432FF"/>
              </a:buClr>
              <a:buFont typeface="Wingdings" pitchFamily="2" charset="2"/>
              <a:buChar char="Ø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Polarimetry Review (6.10.14) – </a:t>
            </a:r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 before end of CY</a:t>
            </a:r>
          </a:p>
          <a:p>
            <a:pPr marL="1200150" lvl="2" indent="-285750">
              <a:buClr>
                <a:srgbClr val="0432FF"/>
              </a:buClr>
              <a:buFont typeface="Wingdings" pitchFamily="2" charset="2"/>
              <a:buChar char="Ø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Incremental Integration/Installation Review – waiting for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sPHENIX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installation schedule</a:t>
            </a:r>
          </a:p>
          <a:p>
            <a:pPr marL="742950" lvl="1" indent="-285750">
              <a:buClr>
                <a:srgbClr val="0432FF"/>
              </a:buClr>
              <a:buFont typeface="Wingdings" pitchFamily="2" charset="2"/>
              <a:buChar char="Ø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To do beyond</a:t>
            </a:r>
          </a:p>
          <a:p>
            <a:pPr marL="1200150" lvl="2" indent="-285750">
              <a:buClr>
                <a:srgbClr val="0432FF"/>
              </a:buClr>
              <a:buFont typeface="Wingdings" pitchFamily="2" charset="2"/>
              <a:buChar char="Ø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Tracking Review (6.10.03)</a:t>
            </a:r>
          </a:p>
          <a:p>
            <a:pPr marL="1200150" lvl="2" indent="-285750">
              <a:buClr>
                <a:srgbClr val="0432FF"/>
              </a:buClr>
              <a:buFont typeface="Wingdings" pitchFamily="2" charset="2"/>
              <a:buChar char="Ø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Particle Identification Review (6.10.04)</a:t>
            </a:r>
          </a:p>
          <a:p>
            <a:pPr marL="1200150" lvl="2" indent="-285750">
              <a:buClr>
                <a:srgbClr val="0432FF"/>
              </a:buClr>
              <a:buFont typeface="Wingdings" pitchFamily="2" charset="2"/>
              <a:buChar char="Ø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Infrastructure Review (6.10.10)</a:t>
            </a:r>
          </a:p>
          <a:p>
            <a:pPr marL="1200150" lvl="2" indent="-285750">
              <a:buClr>
                <a:srgbClr val="0432FF"/>
              </a:buClr>
              <a:buFont typeface="Wingdings" pitchFamily="2" charset="2"/>
              <a:buChar char="Ø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Magnet Incremental Design and Safety Review (6.10.07) – 90% Design ~September 2023</a:t>
            </a:r>
          </a:p>
          <a:p>
            <a:pPr marL="285750" marR="0" indent="-285750">
              <a:lnSpc>
                <a:spcPct val="107000"/>
              </a:lnSpc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DOE OPA Status Review - Confirm CD-2/3A Plans		Jan. 31 – Feb. 2, 2023</a:t>
            </a:r>
          </a:p>
          <a:p>
            <a:pPr marL="285750" marR="0" indent="-285750">
              <a:lnSpc>
                <a:spcPct val="107000"/>
              </a:lnSpc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Preliminary Design and Director’s Reviews		June 2023</a:t>
            </a:r>
          </a:p>
          <a:p>
            <a:pPr marL="285750" marR="0" indent="-285750">
              <a:lnSpc>
                <a:spcPct val="107000"/>
              </a:lnSpc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DOE CD 2/3A OPA Review and ICR, requires pre-TDR 	October 2023</a:t>
            </a:r>
          </a:p>
          <a:p>
            <a:pPr marL="285750" marR="0" indent="-285750">
              <a:lnSpc>
                <a:spcPct val="107000"/>
              </a:lnSpc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DOE CD 2/3A ESAAB Approval                                  	January 2024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41F3B0-CED3-39F3-B235-75860420D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592569"/>
            <a:ext cx="2057400" cy="26051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034D8C-3CB4-402A-BC46-2AB14C0FE90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133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4">
            <a:extLst>
              <a:ext uri="{FF2B5EF4-FFF2-40B4-BE49-F238E27FC236}">
                <a16:creationId xmlns:a16="http://schemas.microsoft.com/office/drawing/2014/main" id="{A6FCA1EB-1B17-640E-E96B-F1C3C3ED4D2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33727" cy="4708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1" kern="1200">
                <a:solidFill>
                  <a:srgbClr val="1200B4"/>
                </a:solidFill>
                <a:effectLst>
                  <a:reflection stA="50000" endPos="50000" dist="5080" dir="5400000" sy="-100000" algn="bl" rotWithShape="0"/>
                </a:effectLst>
                <a:latin typeface="+mj-lt"/>
                <a:ea typeface="Arial" charset="0"/>
                <a:cs typeface="Comic Sans MS"/>
              </a:defRPr>
            </a:lvl1pPr>
          </a:lstStyle>
          <a:p>
            <a:pPr>
              <a:defRPr/>
            </a:pPr>
            <a:r>
              <a:rPr lang="en-US" sz="2000" dirty="0">
                <a:effectLst/>
              </a:rPr>
              <a:t>Incremental Design and Safety Review of the EIC Detector Calorimeters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EF63A7-63B1-B90D-67F4-BD0115586AD4}"/>
              </a:ext>
            </a:extLst>
          </p:cNvPr>
          <p:cNvSpPr txBox="1"/>
          <p:nvPr/>
        </p:nvSpPr>
        <p:spPr>
          <a:xfrm>
            <a:off x="81116" y="470895"/>
            <a:ext cx="8840865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Timing: 2 days, period of November 28 to December 14 (preferentially November 28 - December 9). Assume each day from 8 am to 2 pm EST, or 2 pm to 8 pm CET.</a:t>
            </a:r>
          </a:p>
          <a:p>
            <a:pPr>
              <a:buClr>
                <a:srgbClr val="0432FF"/>
              </a:buClr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Agenda Day-one (note that each talk time assumes more than 1/3 of time for questions and discussion)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30 min	Executive Session (Closed Session) – needs some time as context important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30 min	Welcome and Introduction (introduce the general project status) –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Elke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/Rolf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30 min	Electromagnetic Calorimetry Overview and Requirements – Sasha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Bazilevsky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(BNL)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30 min	Hadronic Calorimetry Overview and Requirements – Alexander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Kiselev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(BNL)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30 min	Overall Detector Integration Status and CAD Design – Roland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Wimmer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or Rahul Sharma (BNL)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30 min	Break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40 min	Backward Electromagnetic Calorimetry detector and integration –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		Carlos Munoz Camacho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IJCLab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and engineer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20 min	Backward Hadron Calorimetry detector upgrade (material distribution and impact on magnet 	design, backward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HCal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requirements, simulations and feasibility  – 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Leszek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Kosarzewski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(CTU Prague)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40 min	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SciGlass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-Based Barrel Electromagnetic Calorimetry detector and integration – 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				Tanja Horn (CUA) and Josh/Avishay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20 min	Imaging-Calorimeter Barrel Electromagnetic Calorimetry alternate option – TBD (ANL)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60 min	Executive Session – Discussion</a:t>
            </a:r>
          </a:p>
          <a:p>
            <a:pPr>
              <a:buClr>
                <a:srgbClr val="0432FF"/>
              </a:buClr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Agenda Day-Two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30 min	Barrel Hadronic Calorimetry detector and upgrades – John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Lajoie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(ISU)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40 min	Forward Electromagnetic Calorimetry detector and integration – Oleg Tsai (UCLA) and engineer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40 min	Forward Hadronic Calorimetry detector and integration –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Friederike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Bock (ORNL) and engineer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20 min	Calorimetry Electronics Overview – Fernando Barbosa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JLab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20 min	Forward Hadronic Calorimetry electronics – Gerard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Visser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(Indiana)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30 min	Break</a:t>
            </a:r>
          </a:p>
          <a:p>
            <a:pPr>
              <a:buClr>
                <a:srgbClr val="0432FF"/>
              </a:buClr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	Executive Session and closeout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41F3B0-CED3-39F3-B235-75860420D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592569"/>
            <a:ext cx="2057400" cy="26051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034D8C-3CB4-402A-BC46-2AB14C0FE90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cs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3646" y="755860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DRAFT!!!!</a:t>
            </a:r>
          </a:p>
        </p:txBody>
      </p:sp>
    </p:spTree>
    <p:extLst>
      <p:ext uri="{BB962C8B-B14F-4D97-AF65-F5344CB8AC3E}">
        <p14:creationId xmlns:p14="http://schemas.microsoft.com/office/powerpoint/2010/main" val="3962496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4">
            <a:extLst>
              <a:ext uri="{FF2B5EF4-FFF2-40B4-BE49-F238E27FC236}">
                <a16:creationId xmlns:a16="http://schemas.microsoft.com/office/drawing/2014/main" id="{A6FCA1EB-1B17-640E-E96B-F1C3C3ED4D2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33727" cy="5846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1" kern="1200">
                <a:solidFill>
                  <a:srgbClr val="1200B4"/>
                </a:solidFill>
                <a:effectLst>
                  <a:reflection stA="50000" endPos="50000" dist="5080" dir="5400000" sy="-100000" algn="bl" rotWithShape="0"/>
                </a:effectLst>
                <a:latin typeface="+mj-lt"/>
                <a:ea typeface="Arial" charset="0"/>
                <a:cs typeface="Comic Sans M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>
                <a:latin typeface="Arial"/>
              </a:rPr>
              <a:t>Recent Events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1200B4"/>
              </a:solidFill>
              <a:effectLst>
                <a:reflection stA="50000" endPos="50000" dist="5080" dir="5400000" sy="-100000" algn="bl" rotWithShape="0"/>
              </a:effectLst>
              <a:uLnTx/>
              <a:uFillTx/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EF63A7-63B1-B90D-67F4-BD0115586AD4}"/>
              </a:ext>
            </a:extLst>
          </p:cNvPr>
          <p:cNvSpPr txBox="1"/>
          <p:nvPr/>
        </p:nvSpPr>
        <p:spPr>
          <a:xfrm>
            <a:off x="80612" y="495497"/>
            <a:ext cx="8840865" cy="595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September 26 – EIC Advisory Board meeting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(~ Director’s Council for US projects)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12-13 – “Resource Review Board”-like kickoff meeting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https://indico.bnl.gov/event/17354/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 planning for first RRB meeting April 2023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October 18-19 – 60% Magnet Review @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JLab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We implemented the design change to go to six layers of conductor – with thanks to our CEA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Saclay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colleagues to help us out. This should allow a robust 1.7 Tesla magnet with stretch goal of 2 T.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Five engineers from CEA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Saclay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attended in person. The meeting will be hybrid as the reviewers and further engineers/designers will be remote.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reviewers will be the same as for the earlier 30% design review and are confirmed – Ruben Fair (PPPL) –chair, Vladimir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Kashikhin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(FNAL),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GianLuca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Sabbi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(LBNL).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October 19-21 – Detector Advisory Committee meeting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EIC project update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Update on the EPIC detector, the steps following the DPAP process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and as main part of the meeting reports on the status of the various project detector R&amp;D projects and FY23 plans/requests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https://indico.bnl.gov/event/17159/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41F3B0-CED3-39F3-B235-75860420D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592569"/>
            <a:ext cx="2057400" cy="26051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034D8C-3CB4-402A-BC46-2AB14C0FE90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032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91B65FD-E01F-EB4E-8F8F-289318C27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7688"/>
            <a:ext cx="9144000" cy="6089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Many international engagement meetings are planned – both from the labs/project side and from the DOE/NP side, with individual agencies.</a:t>
            </a:r>
          </a:p>
          <a:p>
            <a:r>
              <a:rPr lang="en-US" dirty="0">
                <a:sym typeface="Wingdings" pitchFamily="2" charset="2"/>
              </a:rPr>
              <a:t>08/23/2022: meeting of DOE and UK/STFC representatives, EIC large topic</a:t>
            </a:r>
          </a:p>
          <a:p>
            <a:pPr lvl="1"/>
            <a:r>
              <a:rPr lang="en-US" dirty="0">
                <a:sym typeface="Wingdings" pitchFamily="2" charset="2"/>
              </a:rPr>
              <a:t>Feedback from DOE/NP: very positive meeting</a:t>
            </a:r>
          </a:p>
          <a:p>
            <a:r>
              <a:rPr lang="en-US" dirty="0">
                <a:sym typeface="Wingdings" pitchFamily="2" charset="2"/>
              </a:rPr>
              <a:t>08/31/2022: meeting of DOE and France/IN2P3 representatives, topic mainly FRIB but also EIC</a:t>
            </a:r>
          </a:p>
          <a:p>
            <a:pPr lvl="1"/>
            <a:r>
              <a:rPr lang="en-US" dirty="0">
                <a:sym typeface="Wingdings" pitchFamily="2" charset="2"/>
              </a:rPr>
              <a:t>Feedback from DOE/NP on EIC: strong support by IN2P3 for groups there and detector, end of October official presentation of EIC/IN2P3 group to IN2P3 council. </a:t>
            </a:r>
          </a:p>
          <a:p>
            <a:r>
              <a:rPr lang="en-US" dirty="0">
                <a:sym typeface="Wingdings" pitchFamily="2" charset="2"/>
              </a:rPr>
              <a:t>09/12/2022: meeting of DOE and Israel/BSF representatives at BNL</a:t>
            </a:r>
          </a:p>
          <a:p>
            <a:pPr lvl="1"/>
            <a:r>
              <a:rPr lang="en-US" dirty="0">
                <a:sym typeface="Wingdings" pitchFamily="2" charset="2"/>
              </a:rPr>
              <a:t>Feedback from DOE/NP: positive, “want to sign contract” (similar as NSF-Israel)</a:t>
            </a:r>
          </a:p>
          <a:p>
            <a:r>
              <a:rPr lang="en-US" dirty="0">
                <a:sym typeface="Wingdings" pitchFamily="2" charset="2"/>
              </a:rPr>
              <a:t>10/12-13/2022: pre-RRB kickoff meeting, agencies and country PIs 	</a:t>
            </a:r>
            <a:r>
              <a:rPr lang="en-US" dirty="0">
                <a:sym typeface="Wingdings" pitchFamily="2" charset="2"/>
                <a:hlinkClick r:id="rId2"/>
              </a:rPr>
              <a:t>https://indico.bnl.gov/event/17354/</a:t>
            </a:r>
            <a:r>
              <a:rPr lang="en-US" dirty="0">
                <a:sym typeface="Wingdings" pitchFamily="2" charset="2"/>
              </a:rPr>
              <a:t> </a:t>
            </a:r>
          </a:p>
          <a:p>
            <a:pPr lvl="1"/>
            <a:r>
              <a:rPr lang="en-US" dirty="0">
                <a:sym typeface="Wingdings" pitchFamily="2" charset="2"/>
              </a:rPr>
              <a:t>International Attendance: UK, Korea, Czech, Canada, Japan, Poland, Italy</a:t>
            </a:r>
          </a:p>
          <a:p>
            <a:pPr lvl="1"/>
            <a:r>
              <a:rPr lang="en-US" dirty="0">
                <a:sym typeface="Wingdings" pitchFamily="2" charset="2"/>
              </a:rPr>
              <a:t>Tim Hallman: “DOE would be just another seat at the RRB table”</a:t>
            </a:r>
          </a:p>
          <a:p>
            <a:r>
              <a:rPr lang="en-US" dirty="0">
                <a:solidFill>
                  <a:srgbClr val="0000DB"/>
                </a:solidFill>
                <a:sym typeface="Wingdings" pitchFamily="2" charset="2"/>
              </a:rPr>
              <a:t>Discussion of DOE meeting with ICT Korea/Ministry of Science – late October?</a:t>
            </a:r>
          </a:p>
          <a:p>
            <a:r>
              <a:rPr lang="en-US" dirty="0">
                <a:solidFill>
                  <a:srgbClr val="0000DB"/>
                </a:solidFill>
                <a:sym typeface="Wingdings" pitchFamily="2" charset="2"/>
              </a:rPr>
              <a:t>DOE/NP setting up meeting with various international agencies (6-10?) in Washington DC tentatively scheduled for November 17.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7E9B70-E1A2-D343-828A-950272AAA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E.C. Aschenauer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413100-D152-7940-8BC6-D83B6C574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DD91619-9E4C-7B42-B84B-D77CF864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International Engagement</a:t>
            </a:r>
          </a:p>
        </p:txBody>
      </p:sp>
    </p:spTree>
    <p:extLst>
      <p:ext uri="{BB962C8B-B14F-4D97-AF65-F5344CB8AC3E}">
        <p14:creationId xmlns:p14="http://schemas.microsoft.com/office/powerpoint/2010/main" val="20254510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308" y="2791630"/>
            <a:ext cx="9052560" cy="2637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500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E698B1-07A2-47ED-8C5C-828ACFBD8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3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103810-E958-D27C-BE35-63E8DCB170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770" y="7767"/>
            <a:ext cx="7458459" cy="663926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17E1588-CC01-8581-6AF2-BDDFEB55FD09}"/>
              </a:ext>
            </a:extLst>
          </p:cNvPr>
          <p:cNvSpPr txBox="1"/>
          <p:nvPr/>
        </p:nvSpPr>
        <p:spPr>
          <a:xfrm>
            <a:off x="4179297" y="362188"/>
            <a:ext cx="3202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“Pre-RRB” Meeting Agenda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540B69-A8B5-244F-2A97-9AD6C60A8237}"/>
              </a:ext>
            </a:extLst>
          </p:cNvPr>
          <p:cNvSpPr txBox="1"/>
          <p:nvPr/>
        </p:nvSpPr>
        <p:spPr>
          <a:xfrm>
            <a:off x="5144497" y="6237322"/>
            <a:ext cx="3847103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Participation from Canada, Czech, France, Italy, Japan, Korea, Poland, UK</a:t>
            </a:r>
          </a:p>
        </p:txBody>
      </p:sp>
    </p:spTree>
    <p:extLst>
      <p:ext uri="{BB962C8B-B14F-4D97-AF65-F5344CB8AC3E}">
        <p14:creationId xmlns:p14="http://schemas.microsoft.com/office/powerpoint/2010/main" val="2108852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443429" y="5620889"/>
            <a:ext cx="5683251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900" dirty="0">
                <a:solidFill>
                  <a:srgbClr val="4EA5DB"/>
                </a:solidFill>
                <a:latin typeface="+mj-lt"/>
                <a:ea typeface="Arial" charset="0"/>
                <a:cs typeface="Comic Sans MS"/>
              </a:rPr>
              <a:t>Electron Ion Collider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58F8A07-0418-2544-B303-A47253F2F0E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384"/>
          <a:stretch/>
        </p:blipFill>
        <p:spPr>
          <a:xfrm>
            <a:off x="5559922" y="6149222"/>
            <a:ext cx="3556482" cy="381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2A44536-0B3D-56A5-CED6-B218C1B27E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32690" y="1654052"/>
            <a:ext cx="6273085" cy="1774948"/>
          </a:xfrm>
        </p:spPr>
        <p:txBody>
          <a:bodyPr>
            <a:normAutofit fontScale="90000"/>
          </a:bodyPr>
          <a:lstStyle/>
          <a:p>
            <a:r>
              <a:rPr lang="en-US" dirty="0"/>
              <a:t>Discussion on Action Items and Adjusted RRB Model</a:t>
            </a:r>
            <a:br>
              <a:rPr lang="en-US" dirty="0"/>
            </a:b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1C2C7B1-4BF4-748C-1BD1-A575412E35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99422" y="3429000"/>
            <a:ext cx="5230906" cy="1980560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endParaRPr lang="en-US" dirty="0">
              <a:effectLst/>
              <a:latin typeface="Arial"/>
              <a:cs typeface="Arial"/>
            </a:endParaRPr>
          </a:p>
          <a:p>
            <a:r>
              <a:rPr lang="en-US" dirty="0">
                <a:effectLst/>
              </a:rPr>
              <a:t>David Dean, Haiyan Gao, Rolf Ent   (with input from Elke </a:t>
            </a:r>
            <a:r>
              <a:rPr lang="en-US" dirty="0" err="1">
                <a:effectLst/>
              </a:rPr>
              <a:t>Aschenauer</a:t>
            </a:r>
            <a:r>
              <a:rPr lang="en-US" dirty="0">
                <a:effectLst/>
              </a:rPr>
              <a:t>, Maria Chamizo-</a:t>
            </a:r>
            <a:r>
              <a:rPr lang="en-US" dirty="0" err="1">
                <a:effectLst/>
              </a:rPr>
              <a:t>LLatas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Luisella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Lari</a:t>
            </a:r>
            <a:r>
              <a:rPr lang="en-US" dirty="0">
                <a:effectLst/>
              </a:rPr>
              <a:t>, Jim </a:t>
            </a:r>
            <a:r>
              <a:rPr lang="en-US" dirty="0" err="1">
                <a:effectLst/>
              </a:rPr>
              <a:t>Yeck</a:t>
            </a:r>
            <a:r>
              <a:rPr lang="en-US" dirty="0">
                <a:effectLst/>
              </a:rPr>
              <a:t>)</a:t>
            </a:r>
          </a:p>
          <a:p>
            <a:r>
              <a:rPr lang="en-US" dirty="0">
                <a:effectLst/>
              </a:rPr>
              <a:t>EIC Pre-RRB Meeting</a:t>
            </a:r>
          </a:p>
          <a:p>
            <a:r>
              <a:rPr lang="en-US" sz="1400" dirty="0">
                <a:effectLst/>
              </a:rPr>
              <a:t>October 13</a:t>
            </a:r>
            <a:r>
              <a:rPr lang="en-US" sz="1400" baseline="30000" dirty="0">
                <a:effectLst/>
              </a:rPr>
              <a:t>th</a:t>
            </a:r>
            <a:r>
              <a:rPr lang="en-US" sz="1400" dirty="0">
                <a:effectLst/>
              </a:rPr>
              <a:t>  2022</a:t>
            </a:r>
          </a:p>
        </p:txBody>
      </p:sp>
    </p:spTree>
    <p:extLst>
      <p:ext uri="{BB962C8B-B14F-4D97-AF65-F5344CB8AC3E}">
        <p14:creationId xmlns:p14="http://schemas.microsoft.com/office/powerpoint/2010/main" val="4189307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36085-75E7-E84E-B281-761C480C3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9526"/>
            <a:ext cx="9144001" cy="66421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Role of RRB for experiment and computing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97684D-F233-4640-8386-2C0602E23EBD}"/>
              </a:ext>
            </a:extLst>
          </p:cNvPr>
          <p:cNvSpPr txBox="1"/>
          <p:nvPr/>
        </p:nvSpPr>
        <p:spPr>
          <a:xfrm>
            <a:off x="-307645" y="2964999"/>
            <a:ext cx="8639393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  <a:buClr>
                <a:srgbClr val="0432FF"/>
              </a:buClr>
              <a:defRPr/>
            </a:pPr>
            <a:endParaRPr lang="en-US" sz="3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600"/>
              </a:spcAft>
              <a:buClr>
                <a:srgbClr val="0432FF"/>
              </a:buClr>
              <a:defRPr/>
            </a:pPr>
            <a:endParaRPr lang="en-US" sz="3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1635" y="1233756"/>
            <a:ext cx="8820727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rovide coordination among the different funding partners</a:t>
            </a:r>
            <a:r>
              <a:rPr lang="en-US" sz="2000" b="0" i="0" u="none" strike="noStrike" baseline="0" dirty="0">
                <a:solidFill>
                  <a:srgbClr val="008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during the tw</a:t>
            </a:r>
            <a:r>
              <a:rPr lang="en-US" sz="2000" dirty="0">
                <a:solidFill>
                  <a:srgbClr val="008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phases</a:t>
            </a:r>
            <a:endParaRPr lang="en-US" sz="2000" b="0" i="0" u="none" strike="noStrike" baseline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8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Construction of the experiment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8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 and scientific exploitation </a:t>
            </a:r>
            <a:endParaRPr lang="en-US" sz="1600" b="0" i="0" u="none" strike="noStrike" baseline="0" dirty="0">
              <a:solidFill>
                <a:srgbClr val="008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Oversight of the experiments and computing</a:t>
            </a:r>
          </a:p>
          <a:p>
            <a:pPr marL="285750" indent="-28575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Reaching agreement on contributions to the experiments and computing</a:t>
            </a:r>
          </a:p>
          <a:p>
            <a:pPr marL="285750" indent="-28575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Monitoring progress, finances and workforce support</a:t>
            </a:r>
          </a:p>
          <a:p>
            <a:pPr marL="285750" indent="-28575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Reaching agreement on common projects and the use of common funds (when proposed and supported)</a:t>
            </a:r>
          </a:p>
          <a:p>
            <a:pPr marL="285750" indent="-28575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Reaching agreement on maintenance and operations scope and financing and monitoring its functioning</a:t>
            </a:r>
          </a:p>
          <a:p>
            <a:pPr marL="285750" indent="-28575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Endorsing the annual construction and maintenance and operations budgets of the detector</a:t>
            </a:r>
          </a:p>
          <a:p>
            <a:pPr algn="ctr">
              <a:spcAft>
                <a:spcPts val="600"/>
              </a:spcAft>
            </a:pPr>
            <a:r>
              <a:rPr lang="en-US" sz="2000" b="1" i="1" dirty="0">
                <a:solidFill>
                  <a:srgbClr val="008F00"/>
                </a:solidFill>
                <a:highlight>
                  <a:srgbClr val="C0C0C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The RRB is not a scientific committee. The RRB is about making sure the plans for the experiments are consistent with the resources reasonably expected to be available.</a:t>
            </a:r>
            <a:endParaRPr lang="en-US" sz="2000" b="0" i="0" u="none" strike="noStrike" baseline="0" dirty="0">
              <a:highlight>
                <a:srgbClr val="C0C0C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588684"/>
            <a:ext cx="2057400" cy="282094"/>
          </a:xfrm>
        </p:spPr>
        <p:txBody>
          <a:bodyPr/>
          <a:lstStyle/>
          <a:p>
            <a:fld id="{E7C2DFF1-6A7E-5841-980E-96BA788216E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D905C9-CE64-37D4-30A5-DEBA7525BE8B}"/>
              </a:ext>
            </a:extLst>
          </p:cNvPr>
          <p:cNvSpPr txBox="1"/>
          <p:nvPr/>
        </p:nvSpPr>
        <p:spPr>
          <a:xfrm>
            <a:off x="1970965" y="734161"/>
            <a:ext cx="52020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i="1" dirty="0">
                <a:solidFill>
                  <a:srgbClr val="008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10/13/2022 adjusted after discussion</a:t>
            </a:r>
          </a:p>
        </p:txBody>
      </p:sp>
    </p:spTree>
    <p:extLst>
      <p:ext uri="{BB962C8B-B14F-4D97-AF65-F5344CB8AC3E}">
        <p14:creationId xmlns:p14="http://schemas.microsoft.com/office/powerpoint/2010/main" val="1014954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36085-75E7-E84E-B281-761C480C3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9526"/>
            <a:ext cx="9144001" cy="66421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Homework and First RRB meeting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3273" y="1786472"/>
            <a:ext cx="8820727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EIC Project and host labs: define expectations up front on how new members can come in, and how to make decisions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Non-DOE funding agencies to decide on election/rotation scheme for RRB co-chair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Initial RRB to draft charter as first organizational step?</a:t>
            </a:r>
          </a:p>
          <a:p>
            <a:pPr marL="285750" indent="-28575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Aim for the first RRB meeting in Spring 2023</a:t>
            </a:r>
          </a:p>
          <a:p>
            <a:pPr marL="285750" indent="-285750" algn="l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Discuss level* of documents and agreements towards CD-2/3A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2632" y="-50891"/>
            <a:ext cx="4752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.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6588684"/>
            <a:ext cx="2057400" cy="282094"/>
          </a:xfrm>
        </p:spPr>
        <p:txBody>
          <a:bodyPr/>
          <a:lstStyle/>
          <a:p>
            <a:fld id="{E7C2DFF1-6A7E-5841-980E-96BA788216E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41B2F8-A7B1-415A-9EE9-4E557D67CB1F}"/>
              </a:ext>
            </a:extLst>
          </p:cNvPr>
          <p:cNvSpPr txBox="1"/>
          <p:nvPr/>
        </p:nvSpPr>
        <p:spPr>
          <a:xfrm>
            <a:off x="3613388" y="5896899"/>
            <a:ext cx="5032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* ECA/RE: means projected state of completion</a:t>
            </a:r>
          </a:p>
        </p:txBody>
      </p:sp>
    </p:spTree>
    <p:extLst>
      <p:ext uri="{BB962C8B-B14F-4D97-AF65-F5344CB8AC3E}">
        <p14:creationId xmlns:p14="http://schemas.microsoft.com/office/powerpoint/2010/main" val="4004121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4">
            <a:extLst>
              <a:ext uri="{FF2B5EF4-FFF2-40B4-BE49-F238E27FC236}">
                <a16:creationId xmlns:a16="http://schemas.microsoft.com/office/drawing/2014/main" id="{A6FCA1EB-1B17-640E-E96B-F1C3C3ED4D2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33727" cy="5846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1" kern="1200">
                <a:solidFill>
                  <a:srgbClr val="1200B4"/>
                </a:solidFill>
                <a:effectLst>
                  <a:reflection stA="50000" endPos="50000" dist="5080" dir="5400000" sy="-100000" algn="bl" rotWithShape="0"/>
                </a:effectLst>
                <a:latin typeface="+mj-lt"/>
                <a:ea typeface="Arial" charset="0"/>
                <a:cs typeface="Comic Sans M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>
                <a:latin typeface="Arial"/>
              </a:rPr>
              <a:t>Recent Events</a:t>
            </a:r>
            <a:endParaRPr kumimoji="0" lang="en-US" b="1" u="none" strike="noStrike" kern="1200" cap="none" spc="0" normalizeH="0" baseline="0" noProof="0" dirty="0">
              <a:ln>
                <a:noFill/>
              </a:ln>
              <a:solidFill>
                <a:srgbClr val="1200B4"/>
              </a:solidFill>
              <a:effectLst>
                <a:reflection stA="50000" endPos="50000" dist="5080" dir="5400000" sy="-100000" algn="bl" rotWithShape="0"/>
              </a:effectLst>
              <a:uLnTx/>
              <a:uFillTx/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EF63A7-63B1-B90D-67F4-BD0115586AD4}"/>
              </a:ext>
            </a:extLst>
          </p:cNvPr>
          <p:cNvSpPr txBox="1"/>
          <p:nvPr/>
        </p:nvSpPr>
        <p:spPr>
          <a:xfrm>
            <a:off x="80612" y="495497"/>
            <a:ext cx="8840865" cy="5562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September 26 – EIC Advisory Board meeting</a:t>
            </a:r>
          </a:p>
          <a:p>
            <a:pPr marL="285750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October 12-13 – “Resource Review Board”-like kickoff meeting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Now planning for first RRB meeting April 2023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18-19 – 60% Magnet Review @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JLab</a:t>
            </a:r>
            <a:endParaRPr lang="en-US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implemented the design change to go to six layers of conductor – with thanks to our CEA 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Saclay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colleagues to help us out. This should allow a robust 1.7 Tesla magnet with stretch goal of 2 T.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engineers from CEA 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Saclay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attended in person. The meeting will be hybrid as the reviewers and further engineers/designers will be remote.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reviewers will be the same as for the earlier 30% design review and are confirmed – Ruben Fair (PPPL) –chair, Vladimir 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Kashikhin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(FNAL), 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GianLuca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Sabbi</a:t>
            </a:r>
            <a:r>
              <a:rPr lang="en-US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(LBNL).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October 19-21 – Detector Advisory Committee meeting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EIC project update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Update on the EPIC detector, the steps following the DPAP process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and as main part of the meeting reports on the status of the various project detector R&amp;D projects and FY23 plans/requests</a:t>
            </a:r>
          </a:p>
          <a:p>
            <a:pPr marL="742950" lvl="1" indent="-285750">
              <a:lnSpc>
                <a:spcPct val="107000"/>
              </a:lnSpc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https://indico.bnl.gov/event/17159/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41F3B0-CED3-39F3-B235-75860420D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592569"/>
            <a:ext cx="2057400" cy="26051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034D8C-3CB4-402A-BC46-2AB14C0FE90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cs typeface="Arial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17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5A32A11E-00D6-5048-8BD6-926A9B4FE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8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736085-75E7-E84E-B281-761C480C3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4832"/>
            <a:ext cx="9144000" cy="584669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Context – EIC MARCO Magnet Design Change ~ August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E61FEC-B460-4223-0BBC-A9B3071C569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934830"/>
            <a:ext cx="9144000" cy="5589587"/>
          </a:xfrm>
        </p:spPr>
        <p:txBody>
          <a:bodyPr>
            <a:noAutofit/>
          </a:bodyPr>
          <a:lstStyle/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>
                <a:srgbClr val="0432FF"/>
              </a:buClr>
              <a:buFont typeface="Wingdings" pitchFamily="2" charset="2"/>
              <a:buChar char="q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 we make a conservative magnet design that can reach a robust </a:t>
            </a:r>
            <a:r>
              <a:rPr lang="en-US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&gt;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1.5 Tesla but with the </a:t>
            </a:r>
            <a:r>
              <a:rPr lang="en-US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BaBar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magnet geometry?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Clr>
                <a:srgbClr val="0432FF"/>
              </a:buClr>
              <a:buFont typeface="Wingdings" pitchFamily="2" charset="2"/>
              <a:buChar char="q"/>
            </a:pPr>
            <a:r>
              <a:rPr lang="en-US" sz="1800" dirty="0">
                <a:solidFill>
                  <a:srgbClr val="0432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US" sz="1800" dirty="0">
                <a:solidFill>
                  <a:srgbClr val="0432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ossible concerns: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increase of technical risk, increase of material need (nuclear interaction lengths) and increase in costs.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buClr>
                <a:srgbClr val="0432FF"/>
              </a:buClr>
              <a:buFont typeface="Wingdings" pitchFamily="2" charset="2"/>
              <a:buChar char="q"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High</a:t>
            </a:r>
            <a:r>
              <a:rPr lang="en-US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-level summary of first view:</a:t>
            </a:r>
          </a:p>
          <a:p>
            <a:pPr marL="742950" lvl="1" indent="-285750">
              <a:lnSpc>
                <a:spcPct val="107000"/>
              </a:lnSpc>
              <a:buClr>
                <a:srgbClr val="0432FF"/>
              </a:buClr>
              <a:buFont typeface="Wingdings" pitchFamily="2" charset="2"/>
              <a:buChar char="§"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Increa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number of conductor layers from 4 to 6 – this is possible within the geometry and given the present conductor choice </a:t>
            </a:r>
            <a:r>
              <a:rPr lang="en-US" sz="1600" b="1" dirty="0">
                <a:solidFill>
                  <a:srgbClr val="0432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endParaRPr lang="en-US" sz="1600" b="1" dirty="0">
              <a:solidFill>
                <a:srgbClr val="0432FF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Clr>
                <a:srgbClr val="0432FF"/>
              </a:buClr>
              <a:buFont typeface="Wingdings" pitchFamily="2" charset="2"/>
              <a:buChar char="§"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Actually, this has a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plus in that the current requirement goes down to 4000 Amps which increase critical current margin – a magnet high-level design parameter. </a:t>
            </a:r>
            <a:r>
              <a:rPr lang="en-US" sz="1600" b="1" dirty="0">
                <a:solidFill>
                  <a:srgbClr val="0432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temperature margin remains very safe. </a:t>
            </a:r>
            <a:r>
              <a:rPr lang="en-US" sz="1600" b="1" dirty="0">
                <a:solidFill>
                  <a:srgbClr val="0432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endParaRPr lang="en-US" sz="1600" b="1" dirty="0">
              <a:solidFill>
                <a:srgbClr val="0432FF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Clr>
                <a:srgbClr val="0432FF"/>
              </a:buClr>
              <a:buFont typeface="Wingdings" pitchFamily="2" charset="2"/>
              <a:buChar char="§"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nuclear interaction lengths for the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BaBar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magnet is 0.36, for the initial 1.5 Tesla new magnet design it was 0.42, it became 0.36 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once CEA-</a:t>
            </a:r>
            <a:r>
              <a:rPr lang="en-US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Saclay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had finalized the conductor choice, and now for a potential 2 Tesla new magnet it is back to 0.42 again </a:t>
            </a:r>
            <a:r>
              <a:rPr lang="en-US" sz="1600" dirty="0">
                <a:solidFill>
                  <a:srgbClr val="0432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this is acceptable </a:t>
            </a:r>
            <a:r>
              <a:rPr lang="en-US" sz="1600" b="1" dirty="0">
                <a:solidFill>
                  <a:srgbClr val="0432FF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</a:p>
          <a:p>
            <a:pPr marL="742950" lvl="1" indent="-285750">
              <a:lnSpc>
                <a:spcPct val="107000"/>
              </a:lnSpc>
              <a:buClr>
                <a:srgbClr val="0432FF"/>
              </a:buClr>
              <a:buFont typeface="Wingdings" pitchFamily="2" charset="2"/>
              <a:buChar char="§"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The stored pow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er goes like field squared, so from 1.5 Tesla to 2 Tesla it goes up by a factor of 1.78. Cost goes roughly as stored power to the power 0.7, so cost would go up a factor of 1.5. That roughly equates to +5M$. </a:t>
            </a:r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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This was accepted by the EIC Management Team as needed for the EIC science and is now included as part of the P6 baseline cost/schedule.</a:t>
            </a:r>
          </a:p>
        </p:txBody>
      </p:sp>
    </p:spTree>
    <p:extLst>
      <p:ext uri="{BB962C8B-B14F-4D97-AF65-F5344CB8AC3E}">
        <p14:creationId xmlns:p14="http://schemas.microsoft.com/office/powerpoint/2010/main" val="3422997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EF3365-1851-5D4C-9985-E541215CA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E.C. Aschenauer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36D1AA-BFD1-1741-B7C5-A0D90DA74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AFDF177-6B57-BF4B-B3A9-4F211AF8E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Info on Use of </a:t>
            </a:r>
            <a:r>
              <a:rPr lang="en-US" dirty="0" err="1"/>
              <a:t>BaBAR</a:t>
            </a:r>
            <a:r>
              <a:rPr lang="en-US" dirty="0"/>
              <a:t> Magnet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9AAB87-D5AB-664B-9955-825963143DC0}"/>
              </a:ext>
            </a:extLst>
          </p:cNvPr>
          <p:cNvSpPr txBox="1"/>
          <p:nvPr/>
        </p:nvSpPr>
        <p:spPr>
          <a:xfrm>
            <a:off x="0" y="737191"/>
            <a:ext cx="8803758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Clr>
                <a:srgbClr val="0432FF"/>
              </a:buClr>
              <a:buFont typeface="Wingdings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of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BaBAR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magnet is in the risk registry as an opportunity, currently at 10%</a:t>
            </a:r>
          </a:p>
          <a:p>
            <a:pPr marL="742950" lvl="1" indent="-285750">
              <a:spcAft>
                <a:spcPts val="600"/>
              </a:spcAft>
              <a:buClr>
                <a:srgbClr val="0432FF"/>
              </a:buClr>
              <a:buFont typeface="Wingdings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probability to use 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BaBAR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magnet is shrinking</a:t>
            </a:r>
          </a:p>
          <a:p>
            <a:pPr marL="742950" lvl="1" indent="-285750">
              <a:spcAft>
                <a:spcPts val="600"/>
              </a:spcAft>
              <a:buClr>
                <a:srgbClr val="0432FF"/>
              </a:buClr>
              <a:buFont typeface="Wingdings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This is because the design of 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ePIC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detector is very different from the symmetric-collider cases of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sPHENIX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BaBAR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This affects the material distribution and as a result the internal forces</a:t>
            </a:r>
          </a:p>
          <a:p>
            <a:pPr marL="1200150" lvl="2" indent="-285750"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à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the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forces on the magnet increase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BaBAR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magnet can only reach 1.15 T for 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sPHENIX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operating current</a:t>
            </a:r>
          </a:p>
          <a:p>
            <a:pPr marL="1200150" lvl="2" indent="-285750"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à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one would have to increase the current to reach 1.5 T  this requires invasive repairs of diagnostics and safety systems  increased risk</a:t>
            </a:r>
          </a:p>
          <a:p>
            <a:pPr marL="1200150" lvl="2" indent="-285750"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à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the science requirement for tracking is larger than 1.5 T  1.7 T</a:t>
            </a:r>
          </a:p>
          <a:p>
            <a:pPr marL="285750" indent="-285750">
              <a:spcAft>
                <a:spcPts val="600"/>
              </a:spcAft>
              <a:buClr>
                <a:srgbClr val="0432FF"/>
              </a:buCl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60% design review recommendation to drop the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BaBAR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magnet option</a:t>
            </a:r>
          </a:p>
          <a:p>
            <a:pPr algn="l">
              <a:spcAft>
                <a:spcPts val="600"/>
              </a:spcAft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721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IC_PPT_Template_EditableTextLogos" id="{00FAD509-D349-8A47-998B-D6A9B09DAFE7}" vid="{C82AAD2E-8960-DB40-8700-990D4EEA0AB7}"/>
    </a:ext>
  </a:extLst>
</a:theme>
</file>

<file path=ppt/theme/theme2.xml><?xml version="1.0" encoding="utf-8"?>
<a:theme xmlns:a="http://schemas.openxmlformats.org/drawingml/2006/main" name="Presentation Page-DOE botto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11086</TotalTime>
  <Words>2641</Words>
  <Application>Microsoft Office PowerPoint</Application>
  <PresentationFormat>On-screen Show (4:3)</PresentationFormat>
  <Paragraphs>203</Paragraphs>
  <Slides>21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Wingdings</vt:lpstr>
      <vt:lpstr>Office Theme</vt:lpstr>
      <vt:lpstr>Presentation Page-DOE bottom</vt:lpstr>
      <vt:lpstr>EIC Project Update </vt:lpstr>
      <vt:lpstr>PowerPoint Presentation</vt:lpstr>
      <vt:lpstr>PowerPoint Presentation</vt:lpstr>
      <vt:lpstr>Discussion on Action Items and Adjusted RRB Model </vt:lpstr>
      <vt:lpstr>Role of RRB for experiment and computing</vt:lpstr>
      <vt:lpstr>Homework and First RRB meeting</vt:lpstr>
      <vt:lpstr>PowerPoint Presentation</vt:lpstr>
      <vt:lpstr>Context – EIC MARCO Magnet Design Change ~ August</vt:lpstr>
      <vt:lpstr>Additional Info on Use of BaBAR Magnet </vt:lpstr>
      <vt:lpstr>Closeout Report </vt:lpstr>
      <vt:lpstr>Conclusion</vt:lpstr>
      <vt:lpstr>New Recommendations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International Engagement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EIC: A collider to map initial and final state correlations with high precision</dc:title>
  <dc:creator>Aschenauer, Elke</dc:creator>
  <cp:lastModifiedBy>Rolf Ent</cp:lastModifiedBy>
  <cp:revision>820</cp:revision>
  <dcterms:created xsi:type="dcterms:W3CDTF">2019-04-29T20:50:32Z</dcterms:created>
  <dcterms:modified xsi:type="dcterms:W3CDTF">2022-10-28T12:41:05Z</dcterms:modified>
</cp:coreProperties>
</file>