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5" r:id="rId2"/>
    <p:sldId id="552" r:id="rId3"/>
    <p:sldId id="554" r:id="rId4"/>
    <p:sldId id="561" r:id="rId5"/>
    <p:sldId id="557" r:id="rId6"/>
    <p:sldId id="560" r:id="rId7"/>
    <p:sldId id="559" r:id="rId8"/>
    <p:sldId id="558" r:id="rId9"/>
    <p:sldId id="556" r:id="rId10"/>
    <p:sldId id="532" r:id="rId11"/>
    <p:sldId id="555" r:id="rId12"/>
    <p:sldId id="553" r:id="rId13"/>
    <p:sldId id="551" r:id="rId14"/>
    <p:sldId id="544" r:id="rId15"/>
    <p:sldId id="535" r:id="rId16"/>
    <p:sldId id="536" r:id="rId17"/>
  </p:sldIdLst>
  <p:sldSz cx="9144000" cy="6858000" type="letter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E724"/>
    <a:srgbClr val="FF0000"/>
    <a:srgbClr val="003399"/>
    <a:srgbClr val="339933"/>
    <a:srgbClr val="006600"/>
    <a:srgbClr val="339966"/>
    <a:srgbClr val="00CC66"/>
    <a:srgbClr val="CC0000"/>
    <a:srgbClr val="0099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142" autoAdjust="0"/>
    <p:restoredTop sz="95182" autoAdjust="0"/>
  </p:normalViewPr>
  <p:slideViewPr>
    <p:cSldViewPr>
      <p:cViewPr varScale="1">
        <p:scale>
          <a:sx n="113" d="100"/>
          <a:sy n="113" d="100"/>
        </p:scale>
        <p:origin x="-51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052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566738"/>
            <a:ext cx="5103812" cy="38274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646" tIns="46984" rIns="95646" bIns="469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2086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09:00, 30 min total =&gt; 25 slides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Checked abundance (mole fraction) for all isotopes</a:t>
            </a:r>
            <a:r>
              <a:rPr lang="en-US" baseline="0" dirty="0" smtClean="0"/>
              <a:t> (Wikipedia).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248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 vertex acceptance</a:t>
            </a:r>
            <a:r>
              <a:rPr lang="en-US" baseline="0" dirty="0" smtClean="0"/>
              <a:t>: +- 1m </a:t>
            </a:r>
          </a:p>
          <a:p>
            <a:r>
              <a:rPr lang="en-US" baseline="0" dirty="0" smtClean="0"/>
              <a:t>STAR contacts: </a:t>
            </a:r>
            <a:r>
              <a:rPr lang="en-US" baseline="0" dirty="0" err="1" smtClean="0"/>
              <a:t>Zhangbu</a:t>
            </a:r>
            <a:r>
              <a:rPr lang="en-US" baseline="0" dirty="0" smtClean="0"/>
              <a:t> Xu (spokesperson), Bill Christie, Paul </a:t>
            </a:r>
            <a:r>
              <a:rPr lang="en-US" baseline="0" dirty="0" err="1" smtClean="0"/>
              <a:t>Soerensen</a:t>
            </a:r>
            <a:r>
              <a:rPr lang="en-US" baseline="0" dirty="0" smtClean="0"/>
              <a:t>, Daniel </a:t>
            </a:r>
            <a:r>
              <a:rPr lang="en-US" baseline="0" dirty="0" err="1" smtClean="0"/>
              <a:t>Cebra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843" y="9119496"/>
            <a:ext cx="3169699" cy="480060"/>
          </a:xfrm>
          <a:prstGeom prst="rect">
            <a:avLst/>
          </a:prstGeom>
        </p:spPr>
        <p:txBody>
          <a:bodyPr lIns="95079" tIns="47540" rIns="95079" bIns="47540"/>
          <a:lstStyle/>
          <a:p>
            <a:pPr>
              <a:defRPr/>
            </a:pPr>
            <a:fld id="{855FB499-52C8-4342-9C3D-246A6BF1B33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874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6" y="4559954"/>
            <a:ext cx="5850831" cy="43217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843" y="9119496"/>
            <a:ext cx="3169699" cy="480060"/>
          </a:xfrm>
          <a:prstGeom prst="rect">
            <a:avLst/>
          </a:prstGeom>
        </p:spPr>
        <p:txBody>
          <a:bodyPr lIns="95079" tIns="47540" rIns="95079" bIns="47540"/>
          <a:lstStyle/>
          <a:p>
            <a:pPr>
              <a:defRPr/>
            </a:pPr>
            <a:fld id="{5F6395BA-663C-4B71-B638-3F05FA4651B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56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Fillno</a:t>
            </a:r>
            <a:r>
              <a:rPr lang="en-US" smtClean="0"/>
              <a:t> 19941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71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Fillno</a:t>
            </a:r>
            <a:r>
              <a:rPr lang="en-US" smtClean="0"/>
              <a:t> 19941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71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Calutron</a:t>
            </a:r>
            <a:r>
              <a:rPr lang="en-US" dirty="0" smtClean="0"/>
              <a:t> picture, Ru picture, Zr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958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7315200" y="5867400"/>
            <a:ext cx="1371600" cy="4572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7086600" y="6324600"/>
            <a:ext cx="1524000" cy="533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934200" y="6248400"/>
            <a:ext cx="1752600" cy="609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4143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fld id="{4458C1C5-6436-4E31-8D48-2E701D44914F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endParaRPr lang="en-US" sz="800" dirty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4143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6DDFC27F-93F2-477E-AD06-9129FC5F425E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endParaRPr lang="en-US" sz="800" dirty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fld id="{B558D05A-655E-48D6-BEE5-5A6C8F729379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endParaRPr lang="en-US" sz="800" dirty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382000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2588" y="914400"/>
            <a:ext cx="8382000" cy="548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553200"/>
            <a:ext cx="1752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tabLst>
                <a:tab pos="1714500" algn="r"/>
              </a:tabLst>
              <a:defRPr sz="1000"/>
            </a:lvl1pPr>
          </a:lstStyle>
          <a:p>
            <a:pPr>
              <a:defRPr/>
            </a:pPr>
            <a:r>
              <a:rPr lang="en-US" dirty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534400" y="6553200"/>
            <a:ext cx="457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DEC58EA8-6C47-4982-B136-D0CCA47332B2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endParaRPr lang="en-US" sz="800" dirty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2054" name="Picture 7" descr="2000 BNL.gif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216775" y="6400800"/>
            <a:ext cx="13176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284163" indent="-284163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23838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3399"/>
          </a:solidFill>
          <a:latin typeface="+mn-lt"/>
        </a:defRPr>
      </a:lvl2pPr>
      <a:lvl3pPr marL="965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009900"/>
          </a:solidFill>
          <a:latin typeface="+mn-lt"/>
        </a:defRPr>
      </a:lvl3pPr>
      <a:lvl4pPr marL="13081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16510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108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5654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0226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4798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Relationship Id="rId3" Type="http://schemas.openxmlformats.org/officeDocument/2006/relationships/image" Target="../media/image10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D_Ari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7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524000" y="914400"/>
            <a:ext cx="6705600" cy="2895600"/>
          </a:xfrm>
          <a:solidFill>
            <a:schemeClr val="bg1">
              <a:alpha val="85000"/>
            </a:schemeClr>
          </a:solidFill>
        </p:spPr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Short summary </a:t>
            </a:r>
            <a:r>
              <a:rPr lang="en-US" sz="3200" dirty="0" smtClean="0"/>
              <a:t>of </a:t>
            </a:r>
            <a:r>
              <a:rPr lang="en-US" sz="3200" dirty="0" smtClean="0">
                <a:solidFill>
                  <a:schemeClr val="tx1"/>
                </a:solidFill>
              </a:rPr>
              <a:t>RHIC Run-16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and outlook for 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for </a:t>
            </a:r>
            <a:r>
              <a:rPr lang="en-US" sz="3200" dirty="0" smtClean="0">
                <a:solidFill>
                  <a:schemeClr val="tx1"/>
                </a:solidFill>
              </a:rPr>
              <a:t>Run-</a:t>
            </a:r>
            <a:r>
              <a:rPr lang="en-US" sz="3200" dirty="0" smtClean="0">
                <a:solidFill>
                  <a:schemeClr val="tx1"/>
                </a:solidFill>
              </a:rPr>
              <a:t>17/18 </a:t>
            </a:r>
            <a:r>
              <a:rPr lang="en-US" sz="3200" dirty="0" smtClean="0">
                <a:solidFill>
                  <a:schemeClr val="tx1"/>
                </a:solidFill>
              </a:rPr>
              <a:t>and BES-II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Wolfram Fischer</a:t>
            </a:r>
            <a:r>
              <a:rPr lang="en-US" sz="900" dirty="0" smtClean="0">
                <a:solidFill>
                  <a:schemeClr val="tx1"/>
                </a:solidFill>
              </a:rPr>
              <a:t> </a:t>
            </a:r>
            <a:br>
              <a:rPr lang="en-US" sz="900" dirty="0" smtClean="0">
                <a:solidFill>
                  <a:schemeClr val="tx1"/>
                </a:solidFill>
              </a:rPr>
            </a:br>
            <a:endParaRPr lang="en-US" sz="4400" b="0" dirty="0" smtClean="0"/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7010400" y="5867400"/>
            <a:ext cx="1981200" cy="838200"/>
          </a:xfrm>
          <a:solidFill>
            <a:schemeClr val="bg1">
              <a:alpha val="85000"/>
            </a:schemeClr>
          </a:solidFill>
        </p:spPr>
        <p:txBody>
          <a:bodyPr/>
          <a:lstStyle/>
          <a:p>
            <a:pPr algn="r"/>
            <a:r>
              <a:rPr lang="en-US" dirty="0" smtClean="0"/>
              <a:t> </a:t>
            </a:r>
            <a:r>
              <a:rPr lang="en-US" dirty="0" smtClean="0"/>
              <a:t>16 </a:t>
            </a:r>
            <a:r>
              <a:rPr lang="en-US" dirty="0" smtClean="0"/>
              <a:t>June 2016</a:t>
            </a:r>
          </a:p>
          <a:p>
            <a:pPr algn="r"/>
            <a:r>
              <a:rPr lang="en-US" dirty="0" smtClean="0"/>
              <a:t>BNL NPP PAC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886200" y="1346200"/>
            <a:ext cx="825500" cy="533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6" descr="2000 BNL.gif"/>
          <p:cNvPicPr>
            <a:picLocks noChangeAspect="1"/>
          </p:cNvPicPr>
          <p:nvPr/>
        </p:nvPicPr>
        <p:blipFill>
          <a:blip r:embed="rId4">
            <a:lum contrast="-20000"/>
          </a:blip>
          <a:srcRect/>
          <a:stretch>
            <a:fillRect/>
          </a:stretch>
        </p:blipFill>
        <p:spPr bwMode="auto">
          <a:xfrm>
            <a:off x="148917" y="5867400"/>
            <a:ext cx="2899083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34489"/>
            <a:ext cx="8019966" cy="57800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" y="96839"/>
            <a:ext cx="8915400" cy="474662"/>
          </a:xfrm>
        </p:spPr>
        <p:txBody>
          <a:bodyPr/>
          <a:lstStyle/>
          <a:p>
            <a:pPr algn="l"/>
            <a:r>
              <a:rPr lang="en-US" dirty="0" smtClean="0"/>
              <a:t>Physics integration </a:t>
            </a:r>
            <a:r>
              <a:rPr lang="en-US" sz="2800" b="0" dirty="0" smtClean="0">
                <a:solidFill>
                  <a:schemeClr val="tx2"/>
                </a:solidFill>
              </a:rPr>
              <a:t>         </a:t>
            </a:r>
            <a:r>
              <a:rPr lang="en-US" sz="2800" b="0" dirty="0" smtClean="0">
                <a:solidFill>
                  <a:srgbClr val="FF0000"/>
                </a:solidFill>
              </a:rPr>
              <a:t>BES-I and BES-II luminosities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905000" y="1294463"/>
            <a:ext cx="2098556" cy="4229100"/>
            <a:chOff x="2212108" y="1143000"/>
            <a:chExt cx="2098556" cy="4229100"/>
          </a:xfrm>
        </p:grpSpPr>
        <p:sp>
          <p:nvSpPr>
            <p:cNvPr id="6" name="Rectangle 5"/>
            <p:cNvSpPr/>
            <p:nvPr/>
          </p:nvSpPr>
          <p:spPr bwMode="auto">
            <a:xfrm>
              <a:off x="2212108" y="1143000"/>
              <a:ext cx="2098556" cy="4229100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ＭＳ Ｐゴシック" pitchFamily="34" charset="-128"/>
              </a:endParaRPr>
            </a:p>
          </p:txBody>
        </p:sp>
        <p:sp>
          <p:nvSpPr>
            <p:cNvPr id="7" name="TextBox 6"/>
            <p:cNvSpPr txBox="1"/>
            <p:nvPr/>
          </p:nvSpPr>
          <p:spPr bwMode="auto">
            <a:xfrm>
              <a:off x="2212365" y="1199575"/>
              <a:ext cx="2049509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0" dirty="0">
                  <a:latin typeface="Helvetica"/>
                  <a:cs typeface="Helvetica"/>
                </a:rPr>
                <a:t>4x </a:t>
              </a:r>
              <a:r>
                <a:rPr lang="en-US" sz="1800" b="0" dirty="0" smtClean="0">
                  <a:latin typeface="Helvetica"/>
                  <a:cs typeface="Helvetica"/>
                </a:rPr>
                <a:t>increase</a:t>
              </a:r>
              <a:r>
                <a:rPr lang="en-US" sz="1800" b="0" dirty="0">
                  <a:latin typeface="Helvetica"/>
                  <a:cs typeface="Helvetica"/>
                </a:rPr>
                <a:t> </a:t>
              </a:r>
              <a:r>
                <a:rPr lang="en-US" sz="1800" b="0" dirty="0" smtClean="0">
                  <a:latin typeface="Helvetica"/>
                  <a:cs typeface="Helvetica"/>
                </a:rPr>
                <a:t>in </a:t>
              </a:r>
              <a:r>
                <a:rPr lang="en-US" sz="1800" b="0" i="1" dirty="0" smtClean="0">
                  <a:latin typeface="Helvetica"/>
                  <a:cs typeface="Helvetica"/>
                </a:rPr>
                <a:t>L</a:t>
              </a:r>
              <a:r>
                <a:rPr lang="en-US" sz="1800" b="0" baseline="-25000" dirty="0" smtClean="0">
                  <a:latin typeface="Helvetica"/>
                  <a:cs typeface="Helvetica"/>
                </a:rPr>
                <a:t>avg</a:t>
              </a:r>
              <a:r>
                <a:rPr lang="en-US" sz="1800" b="0" dirty="0" smtClean="0">
                  <a:latin typeface="Helvetica"/>
                  <a:cs typeface="Helvetica"/>
                </a:rPr>
                <a:t/>
              </a:r>
              <a:br>
                <a:rPr lang="en-US" sz="1800" b="0" dirty="0" smtClean="0">
                  <a:latin typeface="Helvetica"/>
                  <a:cs typeface="Helvetica"/>
                </a:rPr>
              </a:br>
              <a:r>
                <a:rPr lang="en-US" sz="1800" b="0" dirty="0" smtClean="0">
                  <a:latin typeface="Helvetica"/>
                  <a:cs typeface="Helvetica"/>
                </a:rPr>
                <a:t>with e-cooling </a:t>
              </a:r>
              <a:br>
                <a:rPr lang="en-US" sz="1800" b="0" dirty="0" smtClean="0">
                  <a:latin typeface="Helvetica"/>
                  <a:cs typeface="Helvetica"/>
                </a:rPr>
              </a:br>
              <a:endParaRPr lang="en-US" sz="1800" b="0" dirty="0" smtClean="0">
                <a:latin typeface="Helvetica"/>
                <a:cs typeface="Helvetica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029200" y="1303904"/>
            <a:ext cx="2754851" cy="4229100"/>
            <a:chOff x="5626929" y="1143000"/>
            <a:chExt cx="2327448" cy="4229100"/>
          </a:xfrm>
        </p:grpSpPr>
        <p:sp>
          <p:nvSpPr>
            <p:cNvPr id="9" name="Rectangle 8"/>
            <p:cNvSpPr/>
            <p:nvPr/>
          </p:nvSpPr>
          <p:spPr bwMode="auto">
            <a:xfrm>
              <a:off x="5626929" y="1143000"/>
              <a:ext cx="2327448" cy="4229100"/>
            </a:xfrm>
            <a:prstGeom prst="rect">
              <a:avLst/>
            </a:prstGeom>
            <a:solidFill>
              <a:schemeClr val="accent1">
                <a:lumMod val="90000"/>
                <a:alpha val="2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ＭＳ Ｐゴシック" pitchFamily="34" charset="-128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687686" y="1257300"/>
              <a:ext cx="204950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0" dirty="0">
                  <a:latin typeface="Helvetica"/>
                  <a:cs typeface="Helvetica"/>
                </a:rPr>
                <a:t>3x </a:t>
              </a:r>
              <a:r>
                <a:rPr lang="en-US" sz="1800" b="0" dirty="0" smtClean="0">
                  <a:latin typeface="Helvetica"/>
                  <a:cs typeface="Helvetica"/>
                </a:rPr>
                <a:t>increase</a:t>
              </a:r>
              <a:r>
                <a:rPr lang="en-US" sz="1800" b="0" dirty="0">
                  <a:latin typeface="Helvetica"/>
                  <a:cs typeface="Helvetica"/>
                </a:rPr>
                <a:t> in </a:t>
              </a:r>
              <a:r>
                <a:rPr lang="en-US" sz="1800" b="0" i="1" dirty="0">
                  <a:latin typeface="Helvetica"/>
                  <a:cs typeface="Helvetica"/>
                </a:rPr>
                <a:t>L</a:t>
              </a:r>
              <a:r>
                <a:rPr lang="en-US" sz="1800" b="0" baseline="-25000" dirty="0">
                  <a:latin typeface="Helvetica"/>
                  <a:cs typeface="Helvetica"/>
                </a:rPr>
                <a:t>avg</a:t>
              </a:r>
              <a:r>
                <a:rPr lang="en-US" sz="1800" b="0" dirty="0" smtClean="0">
                  <a:latin typeface="Helvetica"/>
                  <a:cs typeface="Helvetica"/>
                </a:rPr>
                <a:t/>
              </a:r>
              <a:br>
                <a:rPr lang="en-US" sz="1800" b="0" dirty="0" smtClean="0">
                  <a:latin typeface="Helvetica"/>
                  <a:cs typeface="Helvetica"/>
                </a:rPr>
              </a:br>
              <a:r>
                <a:rPr lang="en-US" sz="1800" b="0" dirty="0" smtClean="0">
                  <a:latin typeface="Helvetica"/>
                  <a:cs typeface="Helvetica"/>
                </a:rPr>
                <a:t>without e-cooling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620000" y="457200"/>
            <a:ext cx="1466281" cy="1200328"/>
            <a:chOff x="7620000" y="457200"/>
            <a:chExt cx="1466281" cy="1200328"/>
          </a:xfrm>
        </p:grpSpPr>
        <p:sp>
          <p:nvSpPr>
            <p:cNvPr id="4" name="TextBox 3"/>
            <p:cNvSpPr txBox="1"/>
            <p:nvPr/>
          </p:nvSpPr>
          <p:spPr>
            <a:xfrm>
              <a:off x="7772400" y="457200"/>
              <a:ext cx="1313881" cy="120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/>
                <a:t>n</a:t>
              </a:r>
              <a:r>
                <a:rPr lang="en-US" dirty="0" smtClean="0"/>
                <a:t>ominal</a:t>
              </a:r>
              <a:br>
                <a:rPr lang="en-US" dirty="0" smtClean="0"/>
              </a:br>
              <a:r>
                <a:rPr lang="en-US" dirty="0" smtClean="0"/>
                <a:t>injection</a:t>
              </a:r>
              <a:br>
                <a:rPr lang="en-US" dirty="0" smtClean="0"/>
              </a:br>
              <a:r>
                <a:rPr lang="en-US" dirty="0" smtClean="0"/>
                <a:t>energy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>
              <a:off x="7620000" y="609600"/>
              <a:ext cx="0" cy="381000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46147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0" y="838200"/>
            <a:ext cx="9144000" cy="4353457"/>
            <a:chOff x="0" y="1230882"/>
            <a:chExt cx="9144000" cy="435345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541880"/>
              <a:ext cx="9144000" cy="1774240"/>
            </a:xfrm>
            <a:prstGeom prst="rect">
              <a:avLst/>
            </a:prstGeom>
          </p:spPr>
        </p:pic>
        <p:sp>
          <p:nvSpPr>
            <p:cNvPr id="5" name="Left Brace 4"/>
            <p:cNvSpPr/>
            <p:nvPr/>
          </p:nvSpPr>
          <p:spPr>
            <a:xfrm rot="16200000">
              <a:off x="1807702" y="2816234"/>
              <a:ext cx="138956" cy="2189244"/>
            </a:xfrm>
            <a:prstGeom prst="leftBrace">
              <a:avLst>
                <a:gd name="adj1" fmla="val 0"/>
                <a:gd name="adj2" fmla="val 50000"/>
              </a:avLst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42336" y="4006991"/>
              <a:ext cx="1497918" cy="430887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COOLING</a:t>
              </a:r>
            </a:p>
            <a:p>
              <a:pPr algn="ctr"/>
              <a:r>
                <a:rPr lang="en-US" sz="1100" b="1" dirty="0"/>
                <a:t>i</a:t>
              </a:r>
              <a:r>
                <a:rPr lang="en-US" sz="1100" b="1" dirty="0" smtClean="0"/>
                <a:t>n Blue RHIC ring</a:t>
              </a:r>
              <a:endParaRPr lang="en-US" sz="1100" b="1" dirty="0"/>
            </a:p>
          </p:txBody>
        </p:sp>
        <p:sp>
          <p:nvSpPr>
            <p:cNvPr id="7" name="Left Brace 6"/>
            <p:cNvSpPr/>
            <p:nvPr/>
          </p:nvSpPr>
          <p:spPr>
            <a:xfrm rot="16200000" flipH="1">
              <a:off x="1804983" y="2253340"/>
              <a:ext cx="153239" cy="2198088"/>
            </a:xfrm>
            <a:prstGeom prst="leftBrac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60090" y="2832556"/>
              <a:ext cx="1480164" cy="430887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COOLING</a:t>
              </a:r>
            </a:p>
            <a:p>
              <a:pPr algn="ctr"/>
              <a:r>
                <a:rPr lang="en-US" sz="1100" b="1" dirty="0"/>
                <a:t>i</a:t>
              </a:r>
              <a:r>
                <a:rPr lang="en-US" sz="1100" b="1" dirty="0" smtClean="0"/>
                <a:t>n Yellow RHIC ring</a:t>
              </a:r>
              <a:endParaRPr lang="en-US" sz="1100" b="1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 flipV="1">
              <a:off x="491948" y="1524000"/>
              <a:ext cx="1828" cy="2097024"/>
            </a:xfrm>
            <a:prstGeom prst="line">
              <a:avLst/>
            </a:prstGeom>
            <a:ln w="12700"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491948" y="1661769"/>
              <a:ext cx="8341766" cy="183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736308" y="1230882"/>
              <a:ext cx="18285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  <a:latin typeface="Arial"/>
                  <a:cs typeface="Arial"/>
                </a:rPr>
                <a:t>64 m to IP2</a:t>
              </a:r>
              <a:endParaRPr lang="en-US" b="1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78867" y="4938007"/>
              <a:ext cx="10547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Beam Dump</a:t>
              </a:r>
              <a:endParaRPr lang="en-US" sz="1200" b="1" dirty="0"/>
            </a:p>
          </p:txBody>
        </p:sp>
        <p:cxnSp>
          <p:nvCxnSpPr>
            <p:cNvPr id="19" name="Straight Arrow Connector 18"/>
            <p:cNvCxnSpPr>
              <a:stCxn id="17" idx="0"/>
            </p:cNvCxnSpPr>
            <p:nvPr/>
          </p:nvCxnSpPr>
          <p:spPr>
            <a:xfrm flipH="1" flipV="1">
              <a:off x="4783668" y="4106017"/>
              <a:ext cx="222572" cy="83199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276600" y="4938008"/>
              <a:ext cx="10547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20° Bending Magnets</a:t>
              </a:r>
              <a:endParaRPr lang="en-US" sz="1200" b="1" dirty="0"/>
            </a:p>
          </p:txBody>
        </p:sp>
        <p:cxnSp>
          <p:nvCxnSpPr>
            <p:cNvPr id="21" name="Straight Arrow Connector 20"/>
            <p:cNvCxnSpPr>
              <a:stCxn id="20" idx="0"/>
            </p:cNvCxnSpPr>
            <p:nvPr/>
          </p:nvCxnSpPr>
          <p:spPr>
            <a:xfrm flipH="1" flipV="1">
              <a:off x="3262579" y="3767328"/>
              <a:ext cx="541394" cy="11706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20" idx="0"/>
            </p:cNvCxnSpPr>
            <p:nvPr/>
          </p:nvCxnSpPr>
          <p:spPr>
            <a:xfrm flipV="1">
              <a:off x="3803973" y="4147718"/>
              <a:ext cx="402267" cy="79029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8179653" y="2187410"/>
              <a:ext cx="6803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DC </a:t>
              </a:r>
              <a:br>
                <a:rPr lang="en-US" sz="1200" b="1" dirty="0" smtClean="0"/>
              </a:br>
              <a:r>
                <a:rPr lang="en-US" sz="1200" b="1" dirty="0" smtClean="0"/>
                <a:t>e</a:t>
              </a:r>
              <a:r>
                <a:rPr lang="en-US" sz="1200" b="1" baseline="30000" dirty="0" smtClean="0"/>
                <a:t>-</a:t>
              </a:r>
              <a:r>
                <a:rPr lang="en-US" sz="1200" b="1" dirty="0" smtClean="0"/>
                <a:t> Gun</a:t>
              </a:r>
              <a:endParaRPr lang="en-US" sz="12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562251" y="1845572"/>
              <a:ext cx="7933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704 SRF </a:t>
              </a:r>
              <a:endParaRPr lang="en-US" sz="1200" b="1" dirty="0" smtClean="0"/>
            </a:p>
            <a:p>
              <a:pPr algn="ctr"/>
              <a:r>
                <a:rPr lang="en-US" sz="1200" b="1" dirty="0" smtClean="0"/>
                <a:t>Booster Cavity</a:t>
              </a:r>
              <a:endParaRPr lang="en-US" sz="12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13778" y="2191551"/>
              <a:ext cx="10547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2.1 GHz </a:t>
              </a:r>
              <a:br>
                <a:rPr lang="en-US" sz="1200" b="1" dirty="0" smtClean="0"/>
              </a:br>
              <a:r>
                <a:rPr lang="en-US" sz="1200" b="1" dirty="0" smtClean="0"/>
                <a:t>Cu </a:t>
              </a:r>
              <a:r>
                <a:rPr lang="en-US" sz="1200" b="1" dirty="0"/>
                <a:t>C</a:t>
              </a:r>
              <a:r>
                <a:rPr lang="en-US" sz="1200" b="1" dirty="0" smtClean="0"/>
                <a:t>avity</a:t>
              </a:r>
              <a:endParaRPr lang="en-US" sz="1200" b="1" dirty="0"/>
            </a:p>
          </p:txBody>
        </p:sp>
        <p:cxnSp>
          <p:nvCxnSpPr>
            <p:cNvPr id="30" name="Straight Arrow Connector 29"/>
            <p:cNvCxnSpPr>
              <a:stCxn id="29" idx="2"/>
            </p:cNvCxnSpPr>
            <p:nvPr/>
          </p:nvCxnSpPr>
          <p:spPr>
            <a:xfrm>
              <a:off x="7241151" y="2653216"/>
              <a:ext cx="454439" cy="5142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145547" y="2191552"/>
              <a:ext cx="10547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9 MHz </a:t>
              </a:r>
              <a:br>
                <a:rPr lang="en-US" sz="1200" b="1" dirty="0" smtClean="0"/>
              </a:br>
              <a:r>
                <a:rPr lang="en-US" sz="1200" b="1" dirty="0" smtClean="0"/>
                <a:t>Cu Cavity</a:t>
              </a:r>
              <a:endParaRPr lang="en-US" sz="12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206240" y="2191552"/>
              <a:ext cx="10547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704 MHz </a:t>
              </a:r>
              <a:br>
                <a:rPr lang="en-US" sz="1200" b="1" dirty="0" smtClean="0"/>
              </a:br>
              <a:r>
                <a:rPr lang="en-US" sz="1200" b="1" dirty="0" smtClean="0"/>
                <a:t>Cu Cavity</a:t>
              </a:r>
              <a:endParaRPr lang="en-US" sz="1200" b="1" dirty="0"/>
            </a:p>
          </p:txBody>
        </p:sp>
        <p:cxnSp>
          <p:nvCxnSpPr>
            <p:cNvPr id="34" name="Straight Arrow Connector 33"/>
            <p:cNvCxnSpPr>
              <a:stCxn id="33" idx="2"/>
            </p:cNvCxnSpPr>
            <p:nvPr/>
          </p:nvCxnSpPr>
          <p:spPr>
            <a:xfrm>
              <a:off x="4733613" y="2653217"/>
              <a:ext cx="2912" cy="4759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5672919" y="2662074"/>
              <a:ext cx="54341" cy="45980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8" idx="2"/>
            </p:cNvCxnSpPr>
            <p:nvPr/>
          </p:nvCxnSpPr>
          <p:spPr>
            <a:xfrm>
              <a:off x="7958916" y="2491903"/>
              <a:ext cx="0" cy="4760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5762260" y="1777139"/>
              <a:ext cx="15316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Commissioning</a:t>
              </a:r>
            </a:p>
            <a:p>
              <a:pPr algn="ctr"/>
              <a:r>
                <a:rPr lang="en-US" sz="1200" b="1" dirty="0" smtClean="0"/>
                <a:t>Diagnostic Line 1</a:t>
              </a:r>
              <a:endParaRPr lang="en-US" sz="1200" b="1" dirty="0"/>
            </a:p>
          </p:txBody>
        </p:sp>
        <p:cxnSp>
          <p:nvCxnSpPr>
            <p:cNvPr id="47" name="Straight Arrow Connector 46"/>
            <p:cNvCxnSpPr>
              <a:stCxn id="46" idx="2"/>
            </p:cNvCxnSpPr>
            <p:nvPr/>
          </p:nvCxnSpPr>
          <p:spPr>
            <a:xfrm>
              <a:off x="6528078" y="2238804"/>
              <a:ext cx="313734" cy="80919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2209801" y="1937906"/>
              <a:ext cx="1541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Commissioning</a:t>
              </a:r>
            </a:p>
            <a:p>
              <a:pPr algn="ctr"/>
              <a:r>
                <a:rPr lang="en-US" sz="1200" b="1" dirty="0" smtClean="0"/>
                <a:t>Diagnostic Line 2</a:t>
              </a:r>
              <a:endParaRPr lang="en-US" sz="1200" b="1" dirty="0"/>
            </a:p>
          </p:txBody>
        </p:sp>
        <p:cxnSp>
          <p:nvCxnSpPr>
            <p:cNvPr id="52" name="Straight Arrow Connector 51"/>
            <p:cNvCxnSpPr>
              <a:stCxn id="51" idx="2"/>
            </p:cNvCxnSpPr>
            <p:nvPr/>
          </p:nvCxnSpPr>
          <p:spPr>
            <a:xfrm>
              <a:off x="2980647" y="2399571"/>
              <a:ext cx="492834" cy="80919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3803973" y="3491906"/>
              <a:ext cx="14570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RHIC TRIPLET</a:t>
              </a:r>
              <a:endParaRPr lang="en-US" sz="1200" b="1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389730" y="3504332"/>
              <a:ext cx="9041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RHIC  DX</a:t>
              </a:r>
              <a:endParaRPr lang="en-US" sz="1100" b="1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93514" y="4938007"/>
              <a:ext cx="1178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180° Bending Magnet</a:t>
              </a:r>
              <a:endParaRPr lang="en-US" sz="1200" b="1" dirty="0"/>
            </a:p>
          </p:txBody>
        </p:sp>
        <p:cxnSp>
          <p:nvCxnSpPr>
            <p:cNvPr id="57" name="Straight Arrow Connector 56"/>
            <p:cNvCxnSpPr>
              <a:stCxn id="56" idx="0"/>
            </p:cNvCxnSpPr>
            <p:nvPr/>
          </p:nvCxnSpPr>
          <p:spPr>
            <a:xfrm flipH="1" flipV="1">
              <a:off x="498315" y="3798167"/>
              <a:ext cx="284242" cy="11398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ight Arrow 58"/>
            <p:cNvSpPr/>
            <p:nvPr/>
          </p:nvSpPr>
          <p:spPr>
            <a:xfrm rot="10800000" flipV="1">
              <a:off x="6039285" y="2956752"/>
              <a:ext cx="430695" cy="149437"/>
            </a:xfrm>
            <a:prstGeom prst="rightArrow">
              <a:avLst>
                <a:gd name="adj1" fmla="val 50000"/>
                <a:gd name="adj2" fmla="val 88400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123410" y="2619503"/>
              <a:ext cx="346570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b="1" cap="none" spc="0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e</a:t>
              </a:r>
              <a:r>
                <a:rPr lang="en-US" b="1" cap="none" spc="0" baseline="30000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-</a:t>
              </a:r>
              <a:endParaRPr lang="en-US" b="1" cap="none" spc="0" baseline="300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61" name="Right Arrow 60"/>
            <p:cNvSpPr/>
            <p:nvPr/>
          </p:nvSpPr>
          <p:spPr>
            <a:xfrm flipV="1">
              <a:off x="699462" y="4147718"/>
              <a:ext cx="430695" cy="149437"/>
            </a:xfrm>
            <a:prstGeom prst="rightArrow">
              <a:avLst>
                <a:gd name="adj1" fmla="val 50000"/>
                <a:gd name="adj2" fmla="val 88400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18688" y="3804958"/>
              <a:ext cx="346570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b="1" cap="none" spc="0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e</a:t>
              </a:r>
              <a:r>
                <a:rPr lang="en-US" b="1" cap="none" spc="0" baseline="30000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-</a:t>
              </a:r>
              <a:endParaRPr lang="en-US" b="1" cap="none" spc="0" baseline="300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64" name="Right Arrow 63"/>
            <p:cNvSpPr/>
            <p:nvPr/>
          </p:nvSpPr>
          <p:spPr>
            <a:xfrm rot="10800000" flipV="1">
              <a:off x="5530374" y="3554770"/>
              <a:ext cx="196886" cy="82831"/>
            </a:xfrm>
            <a:prstGeom prst="rightArrow">
              <a:avLst>
                <a:gd name="adj1" fmla="val 50000"/>
                <a:gd name="adj2" fmla="val 88400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ight Arrow 64"/>
            <p:cNvSpPr/>
            <p:nvPr/>
          </p:nvSpPr>
          <p:spPr>
            <a:xfrm rot="10800000" flipV="1">
              <a:off x="3375038" y="3535343"/>
              <a:ext cx="196886" cy="82831"/>
            </a:xfrm>
            <a:prstGeom prst="rightArrow">
              <a:avLst>
                <a:gd name="adj1" fmla="val 50000"/>
                <a:gd name="adj2" fmla="val 88400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ight Arrow 65"/>
            <p:cNvSpPr/>
            <p:nvPr/>
          </p:nvSpPr>
          <p:spPr>
            <a:xfrm flipV="1">
              <a:off x="3385637" y="3653305"/>
              <a:ext cx="196886" cy="82831"/>
            </a:xfrm>
            <a:prstGeom prst="rightArrow">
              <a:avLst>
                <a:gd name="adj1" fmla="val 50000"/>
                <a:gd name="adj2" fmla="val 88400"/>
              </a:avLst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ight Arrow 66"/>
            <p:cNvSpPr/>
            <p:nvPr/>
          </p:nvSpPr>
          <p:spPr>
            <a:xfrm flipV="1">
              <a:off x="5536992" y="3641851"/>
              <a:ext cx="196886" cy="82831"/>
            </a:xfrm>
            <a:prstGeom prst="rightArrow">
              <a:avLst>
                <a:gd name="adj1" fmla="val 50000"/>
                <a:gd name="adj2" fmla="val 88400"/>
              </a:avLst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670813" y="3657600"/>
            <a:ext cx="2244587" cy="1626267"/>
            <a:chOff x="6568140" y="4774533"/>
            <a:chExt cx="2161038" cy="1626267"/>
          </a:xfrm>
        </p:grpSpPr>
        <p:pic>
          <p:nvPicPr>
            <p:cNvPr id="41" name="Picture 4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5718" y="5625413"/>
              <a:ext cx="311859" cy="341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4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8206" y="5279770"/>
              <a:ext cx="279593" cy="279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4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2335" y="6019800"/>
              <a:ext cx="295275" cy="271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Box 1"/>
            <p:cNvSpPr txBox="1"/>
            <p:nvPr/>
          </p:nvSpPr>
          <p:spPr>
            <a:xfrm>
              <a:off x="7079076" y="4774533"/>
              <a:ext cx="157673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en-US" sz="1200" b="1" u="sng" dirty="0" smtClean="0"/>
                <a:t>LEReC Solenoids</a:t>
              </a:r>
            </a:p>
            <a:p>
              <a:pPr>
                <a:lnSpc>
                  <a:spcPct val="200000"/>
                </a:lnSpc>
              </a:pPr>
              <a:r>
                <a:rPr lang="en-US" sz="1200" b="1" dirty="0" smtClean="0"/>
                <a:t>Compensating (LF)</a:t>
              </a:r>
            </a:p>
            <a:p>
              <a:pPr>
                <a:lnSpc>
                  <a:spcPct val="200000"/>
                </a:lnSpc>
              </a:pPr>
              <a:r>
                <a:rPr lang="en-US" sz="1200" b="1" dirty="0" smtClean="0"/>
                <a:t>Matching (HF)</a:t>
              </a:r>
            </a:p>
            <a:p>
              <a:pPr>
                <a:lnSpc>
                  <a:spcPct val="200000"/>
                </a:lnSpc>
              </a:pPr>
              <a:r>
                <a:rPr lang="en-US" sz="1200" b="1" dirty="0" smtClean="0"/>
                <a:t>Merger/Transport </a:t>
              </a:r>
              <a:endParaRPr lang="en-US" sz="1200" b="1" dirty="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6568140" y="4876800"/>
              <a:ext cx="2161038" cy="1524000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48" name="Right Arrow 47"/>
          <p:cNvSpPr/>
          <p:nvPr/>
        </p:nvSpPr>
        <p:spPr>
          <a:xfrm rot="10800000" flipV="1">
            <a:off x="699462" y="3121876"/>
            <a:ext cx="430695" cy="149437"/>
          </a:xfrm>
          <a:prstGeom prst="rightArrow">
            <a:avLst>
              <a:gd name="adj1" fmla="val 50000"/>
              <a:gd name="adj2" fmla="val 884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82557" y="2804169"/>
            <a:ext cx="40427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n-US" b="1" baseline="300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endParaRPr lang="en-US" dirty="0"/>
          </a:p>
        </p:txBody>
      </p:sp>
      <p:sp>
        <p:nvSpPr>
          <p:cNvPr id="50" name="Title 2"/>
          <p:cNvSpPr txBox="1">
            <a:spLocks/>
          </p:cNvSpPr>
          <p:nvPr/>
        </p:nvSpPr>
        <p:spPr bwMode="auto">
          <a:xfrm>
            <a:off x="228600" y="96839"/>
            <a:ext cx="86868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lang="en-US" sz="2400" b="1" dirty="0">
                <a:solidFill>
                  <a:srgbClr val="FF0000"/>
                </a:solidFill>
                <a:latin typeface="Helvetica"/>
                <a:ea typeface="ＭＳ Ｐゴシック" pitchFamily="-65" charset="-128"/>
                <a:cs typeface="Helvetica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9pPr>
          </a:lstStyle>
          <a:p>
            <a:pPr algn="l"/>
            <a:r>
              <a:rPr lang="en-US" altLang="en-US" dirty="0">
                <a:solidFill>
                  <a:schemeClr val="tx1"/>
                </a:solidFill>
              </a:rPr>
              <a:t>Low Energy RHIC electron Cooling (LEReC</a:t>
            </a:r>
            <a:r>
              <a:rPr lang="en-US" altLang="en-US" dirty="0" smtClean="0">
                <a:solidFill>
                  <a:schemeClr val="tx1"/>
                </a:solidFill>
              </a:rPr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51701" y="838200"/>
            <a:ext cx="196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(not to scale)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5212140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Energies </a:t>
            </a:r>
            <a:r>
              <a:rPr lang="en-US" i="1" dirty="0" smtClean="0"/>
              <a:t>E</a:t>
            </a:r>
            <a:r>
              <a:rPr lang="en-US" dirty="0" smtClean="0"/>
              <a:t>	     : 1.6, 2.0 (2.65) MeV</a:t>
            </a:r>
            <a:br>
              <a:rPr lang="en-US" dirty="0" smtClean="0"/>
            </a:br>
            <a:r>
              <a:rPr lang="en-US" dirty="0" smtClean="0"/>
              <a:t>Avg. current </a:t>
            </a:r>
            <a:r>
              <a:rPr lang="en-US" i="1" dirty="0" err="1" smtClean="0"/>
              <a:t>I</a:t>
            </a:r>
            <a:r>
              <a:rPr lang="en-US" baseline="-25000" dirty="0" err="1" smtClean="0"/>
              <a:t>avg</a:t>
            </a:r>
            <a:r>
              <a:rPr lang="en-US" baseline="-25000" dirty="0" smtClean="0"/>
              <a:t>  </a:t>
            </a:r>
            <a:r>
              <a:rPr lang="en-US" dirty="0" smtClean="0"/>
              <a:t>: 27 mA</a:t>
            </a:r>
            <a:br>
              <a:rPr lang="en-US" dirty="0" smtClean="0"/>
            </a:br>
            <a:r>
              <a:rPr lang="en-US" dirty="0" smtClean="0"/>
              <a:t>Momentum 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p</a:t>
            </a:r>
            <a:r>
              <a:rPr lang="en-US" dirty="0" smtClean="0"/>
              <a:t>/p </a:t>
            </a:r>
            <a:r>
              <a:rPr lang="en-US" dirty="0"/>
              <a:t>: 5</a:t>
            </a:r>
            <a:r>
              <a:rPr lang="en-US" dirty="0" smtClean="0"/>
              <a:t>×10</a:t>
            </a:r>
            <a:r>
              <a:rPr lang="en-US" baseline="30000" dirty="0" smtClean="0"/>
              <a:t>-4</a:t>
            </a:r>
            <a:endParaRPr lang="en-US" baseline="30000" dirty="0"/>
          </a:p>
          <a:p>
            <a:pPr algn="l"/>
            <a:r>
              <a:rPr lang="en-US" dirty="0" smtClean="0"/>
              <a:t>Luminosity gain  : 4×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239000" y="381000"/>
            <a:ext cx="1685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A. Fedotov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38600" y="5943600"/>
            <a:ext cx="5087601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en-US" b="1" baseline="30000" dirty="0" smtClean="0">
                <a:solidFill>
                  <a:srgbClr val="FF0000"/>
                </a:solidFill>
              </a:rPr>
              <a:t>st</a:t>
            </a:r>
            <a:r>
              <a:rPr lang="en-US" b="1" dirty="0" smtClean="0">
                <a:solidFill>
                  <a:srgbClr val="FF0000"/>
                </a:solidFill>
              </a:rPr>
              <a:t> bunched beam electron cooler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planned operation in 2019/2020</a:t>
            </a:r>
          </a:p>
        </p:txBody>
      </p:sp>
    </p:spTree>
    <p:extLst>
      <p:ext uri="{BB962C8B-B14F-4D97-AF65-F5344CB8AC3E}">
        <p14:creationId xmlns:p14="http://schemas.microsoft.com/office/powerpoint/2010/main" val="4200445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B558D05A-655E-48D6-BEE5-5A6C8F729379}" type="slidenum">
              <a:rPr lang="en-US" smtClean="0"/>
              <a:pPr>
                <a:defRPr/>
              </a:pPr>
              <a:t>12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076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56 MHz SRF +11</a:t>
            </a:r>
            <a:r>
              <a:rPr lang="en-US" dirty="0" smtClean="0"/>
              <a:t>% total luminosity gain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6DDFC27F-93F2-477E-AD06-9129FC5F425E}" type="slidenum">
              <a:rPr lang="en-US" smtClean="0"/>
              <a:pPr>
                <a:defRPr/>
              </a:pPr>
              <a:t>13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5" name="Picture 4" descr="56MHz_luminosity_gain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85800"/>
            <a:ext cx="8089900" cy="567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06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56 MHz SRF +</a:t>
            </a:r>
            <a:r>
              <a:rPr lang="en-US" dirty="0" smtClean="0"/>
              <a:t>15% luminosity gain in +- 10 cm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6DDFC27F-93F2-477E-AD06-9129FC5F425E}" type="slidenum">
              <a:rPr lang="en-US" smtClean="0"/>
              <a:pPr>
                <a:defRPr/>
              </a:pPr>
              <a:t>14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62000"/>
            <a:ext cx="8001000" cy="542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28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Run-17 p</a:t>
            </a:r>
            <a:r>
              <a:rPr lang="en-US" dirty="0">
                <a:solidFill>
                  <a:srgbClr val="000000"/>
                </a:solidFill>
                <a:latin typeface="Wingdings 3" charset="2"/>
                <a:cs typeface="Wingdings 3" charset="2"/>
              </a:rPr>
              <a:t>h</a:t>
            </a:r>
            <a:r>
              <a:rPr lang="en-US" dirty="0"/>
              <a:t>+p</a:t>
            </a:r>
            <a:r>
              <a:rPr lang="en-US" dirty="0">
                <a:solidFill>
                  <a:srgbClr val="000000"/>
                </a:solidFill>
                <a:latin typeface="Wingdings 3" charset="2"/>
                <a:cs typeface="Wingdings 3" charset="2"/>
              </a:rPr>
              <a:t>h</a:t>
            </a:r>
            <a:r>
              <a:rPr lang="en-US" dirty="0"/>
              <a:t> at √</a:t>
            </a:r>
            <a:r>
              <a:rPr lang="en-US" i="1" dirty="0"/>
              <a:t>s</a:t>
            </a:r>
            <a:r>
              <a:rPr lang="en-US" dirty="0"/>
              <a:t> = 510 GeV </a:t>
            </a:r>
            <a:r>
              <a:rPr lang="en-US" b="0" dirty="0"/>
              <a:t>(</a:t>
            </a:r>
            <a:r>
              <a:rPr lang="en-US" b="0" dirty="0" smtClean="0"/>
              <a:t>STAR)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534400" cy="5562600"/>
          </a:xfrm>
        </p:spPr>
        <p:txBody>
          <a:bodyPr/>
          <a:lstStyle/>
          <a:p>
            <a:r>
              <a:rPr lang="en-US" dirty="0" smtClean="0"/>
              <a:t>STAR requested </a:t>
            </a:r>
            <a:r>
              <a:rPr lang="en-US" dirty="0" smtClean="0">
                <a:solidFill>
                  <a:srgbClr val="FF0000"/>
                </a:solidFill>
              </a:rPr>
              <a:t>level luminosity at 1.3×10</a:t>
            </a:r>
            <a:r>
              <a:rPr lang="en-US" baseline="30000" dirty="0" smtClean="0">
                <a:solidFill>
                  <a:srgbClr val="FF0000"/>
                </a:solidFill>
              </a:rPr>
              <a:t>32</a:t>
            </a:r>
            <a:r>
              <a:rPr lang="en-US" dirty="0" smtClean="0">
                <a:solidFill>
                  <a:srgbClr val="FF0000"/>
                </a:solidFill>
              </a:rPr>
              <a:t> cm</a:t>
            </a:r>
            <a:r>
              <a:rPr lang="en-US" baseline="30000" dirty="0" smtClean="0">
                <a:solidFill>
                  <a:srgbClr val="FF0000"/>
                </a:solidFill>
              </a:rPr>
              <a:t>-2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baseline="30000" dirty="0" smtClean="0">
                <a:solidFill>
                  <a:srgbClr val="FF0000"/>
                </a:solidFill>
              </a:rPr>
              <a:t>-1</a:t>
            </a:r>
          </a:p>
          <a:p>
            <a:r>
              <a:rPr lang="en-US" sz="1600" dirty="0" smtClean="0"/>
              <a:t>(0.9 events per bunch-bunch crossing,  </a:t>
            </a:r>
            <a:r>
              <a:rPr lang="en-US" sz="1400" dirty="0" smtClean="0"/>
              <a:t>≈ 50% of Run-13 max, ≈ 30% of Run-17 expected max</a:t>
            </a:r>
            <a:r>
              <a:rPr lang="en-US" sz="1600" dirty="0" smtClean="0"/>
              <a:t>)</a:t>
            </a:r>
            <a:br>
              <a:rPr lang="en-US" sz="1600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Possible methods for leveling:</a:t>
            </a:r>
            <a:br>
              <a:rPr lang="en-US" dirty="0" smtClean="0"/>
            </a:br>
            <a:r>
              <a:rPr lang="en-US" dirty="0" smtClean="0">
                <a:solidFill>
                  <a:schemeClr val="accent6"/>
                </a:solidFill>
              </a:rPr>
              <a:t>Dynamic </a:t>
            </a:r>
            <a:r>
              <a:rPr lang="en-US" dirty="0" smtClean="0">
                <a:solidFill>
                  <a:schemeClr val="accent6"/>
                </a:solidFill>
                <a:latin typeface="Symbol" charset="2"/>
                <a:cs typeface="Symbol" charset="2"/>
              </a:rPr>
              <a:t>b</a:t>
            </a:r>
            <a:r>
              <a:rPr lang="en-US" dirty="0" smtClean="0">
                <a:solidFill>
                  <a:schemeClr val="accent6"/>
                </a:solidFill>
              </a:rPr>
              <a:t>* change during store (tested in Run-14)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Changing transverse offset with electron lens (needs study)</a:t>
            </a:r>
            <a:endParaRPr lang="en-US" dirty="0">
              <a:solidFill>
                <a:schemeClr val="accent6"/>
              </a:solidFill>
            </a:endParaRPr>
          </a:p>
          <a:p>
            <a:r>
              <a:rPr lang="en-US" dirty="0"/>
              <a:t>N</a:t>
            </a:r>
            <a:r>
              <a:rPr lang="en-US" dirty="0" smtClean="0"/>
              <a:t>ew operating mode, plan for </a:t>
            </a:r>
            <a:r>
              <a:rPr lang="en-US" i="1" dirty="0" err="1" smtClean="0"/>
              <a:t>L</a:t>
            </a:r>
            <a:r>
              <a:rPr lang="en-US" baseline="-25000" dirty="0" err="1" smtClean="0"/>
              <a:t>avg</a:t>
            </a:r>
            <a:r>
              <a:rPr lang="en-US" dirty="0" smtClean="0"/>
              <a:t> ≈ 90% </a:t>
            </a:r>
            <a:r>
              <a:rPr lang="en-US" i="1" dirty="0" err="1" smtClean="0"/>
              <a:t>L</a:t>
            </a:r>
            <a:r>
              <a:rPr lang="en-US" baseline="-25000" dirty="0" err="1" smtClean="0"/>
              <a:t>peak</a:t>
            </a:r>
            <a:endParaRPr lang="en-US" sz="700" baseline="-25000" dirty="0" smtClean="0"/>
          </a:p>
          <a:p>
            <a:endParaRPr lang="en-US" sz="700" dirty="0" smtClean="0"/>
          </a:p>
          <a:p>
            <a:r>
              <a:rPr lang="en-US" sz="1600" dirty="0" smtClean="0"/>
              <a:t>Need Run-17 also for high-luminosity test for sPHENIX era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15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6" name="Picture 5" descr="Untitled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25600"/>
            <a:ext cx="7188200" cy="2794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143000" y="2777344"/>
            <a:ext cx="6248400" cy="369332"/>
            <a:chOff x="1143000" y="2777344"/>
            <a:chExt cx="6248400" cy="369332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1143000" y="2819400"/>
              <a:ext cx="6248400" cy="7620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1329117" y="2777344"/>
              <a:ext cx="36618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 smtClean="0">
                  <a:solidFill>
                    <a:srgbClr val="FF0000"/>
                  </a:solidFill>
                </a:rPr>
                <a:t>Run-17 leveled luminosity request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179334" y="1824335"/>
            <a:ext cx="3440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Run-13 luminosity </a:t>
            </a:r>
            <a:r>
              <a:rPr lang="en-US" sz="1600" dirty="0" smtClean="0"/>
              <a:t>(17491)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2372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Ru+Ru and Zr+Zr Run</a:t>
            </a:r>
            <a:r>
              <a:rPr lang="en-US" dirty="0"/>
              <a:t>-17 </a:t>
            </a:r>
            <a:r>
              <a:rPr lang="en-US" dirty="0" smtClean="0"/>
              <a:t>at </a:t>
            </a:r>
            <a:r>
              <a:rPr lang="en-US" dirty="0"/>
              <a:t>√</a:t>
            </a:r>
            <a:r>
              <a:rPr lang="en-US" i="1" dirty="0" smtClean="0"/>
              <a:t>s</a:t>
            </a:r>
            <a:r>
              <a:rPr lang="en-US" i="1" baseline="-25000" dirty="0" smtClean="0"/>
              <a:t>NN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200 </a:t>
            </a:r>
            <a:r>
              <a:rPr lang="en-US" dirty="0"/>
              <a:t>GeV </a:t>
            </a:r>
            <a:r>
              <a:rPr lang="en-US" b="0" dirty="0"/>
              <a:t>(</a:t>
            </a:r>
            <a:r>
              <a:rPr lang="en-US" b="0" dirty="0" smtClean="0"/>
              <a:t>STAR)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Full intensity = Ru, Zr charge per bunch ≥ Au charge per bunch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Need enriched source material for laser ion </a:t>
            </a:r>
            <a:br>
              <a:rPr lang="en-US" dirty="0" smtClean="0"/>
            </a:br>
            <a:r>
              <a:rPr lang="en-US" dirty="0" smtClean="0"/>
              <a:t>source or hollow cathode source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 smtClean="0">
                <a:solidFill>
                  <a:srgbClr val="0000E7"/>
                </a:solidFill>
              </a:rPr>
              <a:t>  Ru-96   abundance 5.6%, </a:t>
            </a:r>
            <a:br>
              <a:rPr lang="en-US" sz="1800" dirty="0" smtClean="0">
                <a:solidFill>
                  <a:srgbClr val="0000E7"/>
                </a:solidFill>
              </a:rPr>
            </a:br>
            <a:r>
              <a:rPr lang="en-US" sz="1800" dirty="0" smtClean="0">
                <a:solidFill>
                  <a:srgbClr val="0000E7"/>
                </a:solidFill>
              </a:rPr>
              <a:t>  Zr-96    abundance 2.8% 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Enriched Zr-96 available in metallic form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=&gt; can run at full intensity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Enriched Ru-96 not available from any source</a:t>
            </a:r>
            <a:br>
              <a:rPr lang="en-US" dirty="0" smtClean="0"/>
            </a:br>
            <a:r>
              <a:rPr lang="en-US" sz="1800" dirty="0" smtClean="0"/>
              <a:t>(still searching ...)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  </a:t>
            </a:r>
            <a:r>
              <a:rPr lang="en-US" sz="1800" dirty="0" smtClean="0">
                <a:solidFill>
                  <a:schemeClr val="accent6"/>
                </a:solidFill>
              </a:rPr>
              <a:t>Need ≈ 1 g for operation</a:t>
            </a:r>
            <a:br>
              <a:rPr lang="en-US" sz="1800" dirty="0" smtClean="0">
                <a:solidFill>
                  <a:schemeClr val="accent6"/>
                </a:solidFill>
              </a:rPr>
            </a:br>
            <a:r>
              <a:rPr lang="en-US" sz="1800" dirty="0" smtClean="0">
                <a:solidFill>
                  <a:schemeClr val="accent6"/>
                </a:solidFill>
              </a:rPr>
              <a:t>  Have 40 mg in hand (97.92% enriched)</a:t>
            </a:r>
            <a:br>
              <a:rPr lang="en-US" sz="1800" dirty="0" smtClean="0">
                <a:solidFill>
                  <a:schemeClr val="accent6"/>
                </a:solidFill>
              </a:rPr>
            </a:br>
            <a:r>
              <a:rPr lang="en-US" sz="1800" dirty="0" smtClean="0">
                <a:solidFill>
                  <a:schemeClr val="accent6"/>
                </a:solidFill>
              </a:rPr>
              <a:t>  400 mg target material at GSI</a:t>
            </a:r>
            <a:br>
              <a:rPr lang="en-US" sz="1800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=</a:t>
            </a:r>
            <a:r>
              <a:rPr lang="en-US" dirty="0">
                <a:solidFill>
                  <a:srgbClr val="FF0000"/>
                </a:solidFill>
              </a:rPr>
              <a:t>&gt; can </a:t>
            </a:r>
            <a:r>
              <a:rPr lang="en-US" dirty="0" smtClean="0">
                <a:solidFill>
                  <a:srgbClr val="FF0000"/>
                </a:solidFill>
              </a:rPr>
              <a:t>likely run </a:t>
            </a:r>
            <a:r>
              <a:rPr lang="en-US" dirty="0">
                <a:solidFill>
                  <a:srgbClr val="FF0000"/>
                </a:solidFill>
              </a:rPr>
              <a:t>at </a:t>
            </a:r>
            <a:r>
              <a:rPr lang="en-US" dirty="0" smtClean="0">
                <a:solidFill>
                  <a:srgbClr val="FF0000"/>
                </a:solidFill>
              </a:rPr>
              <a:t>5% of full intensity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  </a:t>
            </a:r>
            <a:r>
              <a:rPr lang="en-US" dirty="0" smtClean="0">
                <a:solidFill>
                  <a:schemeClr val="tx2"/>
                </a:solidFill>
              </a:rPr>
              <a:t>tested in </a:t>
            </a:r>
            <a:r>
              <a:rPr lang="en-US" dirty="0" smtClean="0">
                <a:solidFill>
                  <a:schemeClr val="tx2"/>
                </a:solidFill>
              </a:rPr>
              <a:t>Run-16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16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451942" y="1828800"/>
            <a:ext cx="2541464" cy="2209800"/>
            <a:chOff x="6451942" y="1371600"/>
            <a:chExt cx="2541464" cy="22098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1942" y="1371600"/>
              <a:ext cx="2539658" cy="22098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705600" y="2996624"/>
              <a:ext cx="228780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/>
                <a:t>r</a:t>
              </a:r>
              <a:r>
                <a:rPr lang="en-US" sz="1600" dirty="0" smtClean="0"/>
                <a:t>uthenium grown out of </a:t>
              </a:r>
              <a:br>
                <a:rPr lang="en-US" sz="1600" dirty="0" smtClean="0"/>
              </a:br>
              <a:r>
                <a:rPr lang="en-US" sz="1600" dirty="0" smtClean="0"/>
                <a:t>gas phase </a:t>
              </a:r>
              <a:r>
                <a:rPr lang="en-US" sz="1200" dirty="0" smtClean="0"/>
                <a:t>(Wikipedia)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477000" y="4399285"/>
            <a:ext cx="2514600" cy="1849115"/>
            <a:chOff x="6477000" y="3947839"/>
            <a:chExt cx="2514600" cy="184911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7000" y="3947839"/>
              <a:ext cx="2514600" cy="184911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477000" y="5452646"/>
              <a:ext cx="18892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 smtClean="0"/>
                <a:t>zirconium </a:t>
              </a:r>
              <a:r>
                <a:rPr lang="en-US" sz="1200" dirty="0" smtClean="0"/>
                <a:t>(Wikipedia)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7084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Run-16 – most demanding in terms of flexibility to date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6DDFC27F-93F2-477E-AD06-9129FC5F425E}" type="slidenum">
              <a:rPr lang="en-US" smtClean="0"/>
              <a:pPr>
                <a:defRPr/>
              </a:pPr>
              <a:t>2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5" name="Picture 4" descr="RhicSummar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136904"/>
            <a:ext cx="7808976" cy="534009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505200" y="2473151"/>
            <a:ext cx="2754148" cy="1565449"/>
            <a:chOff x="3505200" y="2057400"/>
            <a:chExt cx="2754148" cy="1565449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3505200" y="2667000"/>
              <a:ext cx="0" cy="533400"/>
            </a:xfrm>
            <a:prstGeom prst="straightConnector1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4387192" y="2449349"/>
              <a:ext cx="0" cy="533400"/>
            </a:xfrm>
            <a:prstGeom prst="straightConnector1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5029200" y="2296949"/>
              <a:ext cx="0" cy="533400"/>
            </a:xfrm>
            <a:prstGeom prst="straightConnector1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6052644" y="2057400"/>
              <a:ext cx="0" cy="533400"/>
            </a:xfrm>
            <a:prstGeom prst="straightConnector1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6259348" y="3137940"/>
              <a:ext cx="0" cy="484909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2" name="TextBox 11"/>
          <p:cNvSpPr txBox="1"/>
          <p:nvPr/>
        </p:nvSpPr>
        <p:spPr>
          <a:xfrm>
            <a:off x="216897" y="819090"/>
            <a:ext cx="779053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6 setups for physics, d+Au with Au cooling except at lowest energy</a:t>
            </a:r>
            <a:br>
              <a:rPr lang="en-US" sz="2000" dirty="0" smtClean="0"/>
            </a:br>
            <a:r>
              <a:rPr lang="en-US" sz="1800" dirty="0" smtClean="0"/>
              <a:t>(new aperture limit at Coherent electron Cooling test, sensitive to losses)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730398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Au+Au at √s</a:t>
            </a:r>
            <a:r>
              <a:rPr lang="en-US" baseline="-25000" dirty="0" smtClean="0"/>
              <a:t>NN</a:t>
            </a:r>
            <a:r>
              <a:rPr lang="en-US" dirty="0" smtClean="0"/>
              <a:t> = 200 GeV – record luminosities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6DDFC27F-93F2-477E-AD06-9129FC5F425E}" type="slidenum">
              <a:rPr lang="en-US" smtClean="0"/>
              <a:pPr>
                <a:defRPr/>
              </a:pPr>
              <a:t>3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066800"/>
            <a:ext cx="6661240" cy="57912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09600" y="2743200"/>
            <a:ext cx="2524801" cy="1828800"/>
            <a:chOff x="609600" y="2743200"/>
            <a:chExt cx="2524801" cy="1828800"/>
          </a:xfrm>
        </p:grpSpPr>
        <p:sp>
          <p:nvSpPr>
            <p:cNvPr id="6" name="TextBox 5"/>
            <p:cNvSpPr txBox="1"/>
            <p:nvPr/>
          </p:nvSpPr>
          <p:spPr>
            <a:xfrm>
              <a:off x="609600" y="2743200"/>
              <a:ext cx="2524801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 smtClean="0"/>
                <a:t>L</a:t>
              </a:r>
              <a:r>
                <a:rPr lang="en-US" i="1" baseline="-25000" dirty="0" smtClean="0"/>
                <a:t>avg </a:t>
              </a:r>
              <a:r>
                <a:rPr lang="en-US" dirty="0" smtClean="0"/>
                <a:t>= 44x design</a:t>
              </a:r>
              <a:br>
                <a:rPr lang="en-US" dirty="0" smtClean="0"/>
              </a:br>
              <a:r>
                <a:rPr lang="en-US" sz="2000" dirty="0" smtClean="0"/>
                <a:t>(plans for 2x more)</a:t>
              </a:r>
              <a:endParaRPr lang="en-US" sz="2000" dirty="0" smtClean="0"/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>
              <a:off x="1676400" y="3505200"/>
              <a:ext cx="609600" cy="10668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>
            <a:off x="3048000" y="533400"/>
            <a:ext cx="6172200" cy="5940624"/>
            <a:chOff x="3048000" y="533400"/>
            <a:chExt cx="6172200" cy="5940624"/>
          </a:xfrm>
        </p:grpSpPr>
        <p:pic>
          <p:nvPicPr>
            <p:cNvPr id="9" name="Picture 8" descr="2016-0328 dipole diode IMG_20160325_215245987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2507" y="1828800"/>
              <a:ext cx="2059093" cy="36576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829365" y="533400"/>
              <a:ext cx="200983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 smtClean="0"/>
                <a:t>replacement of</a:t>
              </a:r>
              <a:br>
                <a:rPr lang="en-US" sz="2000" dirty="0" smtClean="0"/>
              </a:br>
              <a:r>
                <a:rPr lang="en-US" sz="2000" dirty="0" smtClean="0"/>
                <a:t>shorted quench</a:t>
              </a:r>
              <a:br>
                <a:rPr lang="en-US" sz="2000" dirty="0" smtClean="0"/>
              </a:br>
              <a:r>
                <a:rPr lang="en-US" sz="2000" dirty="0" smtClean="0"/>
                <a:t>protection diode</a:t>
              </a:r>
              <a:br>
                <a:rPr lang="en-US" sz="2000" dirty="0" smtClean="0"/>
              </a:br>
              <a:r>
                <a:rPr lang="en-US" sz="1800" dirty="0" smtClean="0"/>
                <a:t>(19.5 days)</a:t>
              </a:r>
              <a:endParaRPr lang="en-US" sz="1800" dirty="0" smtClean="0"/>
            </a:p>
          </p:txBody>
        </p:sp>
        <p:cxnSp>
          <p:nvCxnSpPr>
            <p:cNvPr id="11" name="Straight Arrow Connector 10"/>
            <p:cNvCxnSpPr>
              <a:stCxn id="10" idx="1"/>
            </p:cNvCxnSpPr>
            <p:nvPr/>
          </p:nvCxnSpPr>
          <p:spPr bwMode="auto">
            <a:xfrm flipH="1">
              <a:off x="3048000" y="1195120"/>
              <a:ext cx="3781365" cy="276728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6765682" y="5458361"/>
              <a:ext cx="245451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 smtClean="0"/>
                <a:t>losses of secondary</a:t>
              </a:r>
            </a:p>
            <a:p>
              <a:pPr algn="l"/>
              <a:r>
                <a:rPr lang="en-US" sz="2000" dirty="0" smtClean="0"/>
                <a:t>BFPP/EMD beams</a:t>
              </a:r>
              <a:br>
                <a:rPr lang="en-US" sz="2000" dirty="0" smtClean="0"/>
              </a:br>
              <a:r>
                <a:rPr lang="en-US" sz="2000" dirty="0" smtClean="0"/>
                <a:t>(~ </a:t>
              </a:r>
              <a:r>
                <a:rPr lang="en-US" sz="2000" i="1" dirty="0" smtClean="0"/>
                <a:t>L</a:t>
              </a:r>
              <a:r>
                <a:rPr lang="en-US" sz="2000" dirty="0" smtClean="0"/>
                <a:t>) contributed</a:t>
              </a:r>
              <a:endParaRPr lang="en-US" sz="18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54172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Coherent electron Cooling test  </a:t>
            </a:r>
            <a:r>
              <a:rPr lang="en-US" b="0" dirty="0" smtClean="0"/>
              <a:t>V. </a:t>
            </a:r>
            <a:r>
              <a:rPr lang="en-US" b="0" dirty="0" err="1" smtClean="0"/>
              <a:t>Litvinenko</a:t>
            </a:r>
            <a:r>
              <a:rPr lang="en-US" b="0" dirty="0" smtClean="0"/>
              <a:t>, I. </a:t>
            </a:r>
            <a:r>
              <a:rPr lang="en-US" b="0" dirty="0" err="1" smtClean="0"/>
              <a:t>Pinayev</a:t>
            </a:r>
            <a:r>
              <a:rPr lang="en-US" b="0" dirty="0" smtClean="0"/>
              <a:t> et al.</a:t>
            </a:r>
            <a:endParaRPr lang="en-US" b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6DDFC27F-93F2-477E-AD06-9129FC5F425E}" type="slidenum">
              <a:rPr lang="en-US" smtClean="0"/>
              <a:pPr>
                <a:defRPr/>
              </a:pPr>
              <a:t>4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5" name="Picture 4" descr="IMG_372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7" y="4759264"/>
            <a:ext cx="9039719" cy="20987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6519" y="685800"/>
            <a:ext cx="854978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Novel cooling scheme for eRHIC</a:t>
            </a:r>
            <a:br>
              <a:rPr lang="en-US" dirty="0" smtClean="0"/>
            </a:br>
            <a:endParaRPr lang="en-US" dirty="0" smtClean="0"/>
          </a:p>
          <a:p>
            <a:pPr algn="l"/>
            <a:r>
              <a:rPr lang="en-US" dirty="0" smtClean="0"/>
              <a:t>2016 f</a:t>
            </a:r>
            <a:r>
              <a:rPr lang="en-US" dirty="0" smtClean="0"/>
              <a:t>irst year with beam transported from SRF gun to dump,</a:t>
            </a:r>
            <a:br>
              <a:rPr lang="en-US" dirty="0" smtClean="0"/>
            </a:br>
            <a:r>
              <a:rPr lang="en-US" dirty="0" smtClean="0"/>
              <a:t>acceleration in newly installed 704 MHz SRF cavity</a:t>
            </a:r>
          </a:p>
          <a:p>
            <a:r>
              <a:rPr lang="en-US" sz="2000" dirty="0" smtClean="0">
                <a:solidFill>
                  <a:srgbClr val="0000E7"/>
                </a:solidFill>
              </a:rPr>
              <a:t>  had demonstrated </a:t>
            </a:r>
            <a:r>
              <a:rPr lang="en-US" sz="2000" dirty="0" smtClean="0">
                <a:solidFill>
                  <a:srgbClr val="0000E7"/>
                </a:solidFill>
                <a:latin typeface="Helvetica" charset="0"/>
              </a:rPr>
              <a:t>3 </a:t>
            </a:r>
            <a:r>
              <a:rPr lang="en-US" sz="2000" dirty="0" err="1">
                <a:solidFill>
                  <a:srgbClr val="0000E7"/>
                </a:solidFill>
                <a:latin typeface="Helvetica" charset="0"/>
              </a:rPr>
              <a:t>nC</a:t>
            </a:r>
            <a:r>
              <a:rPr lang="en-US" sz="2000" dirty="0">
                <a:solidFill>
                  <a:srgbClr val="0000E7"/>
                </a:solidFill>
                <a:latin typeface="Helvetica" charset="0"/>
              </a:rPr>
              <a:t>/</a:t>
            </a:r>
            <a:r>
              <a:rPr lang="en-US" sz="2000" dirty="0" smtClean="0">
                <a:solidFill>
                  <a:srgbClr val="0000E7"/>
                </a:solidFill>
                <a:latin typeface="Helvetica" charset="0"/>
              </a:rPr>
              <a:t>bunch in 2015, record for CW guns </a:t>
            </a:r>
            <a:endParaRPr lang="en-US" sz="2000" dirty="0" smtClean="0">
              <a:solidFill>
                <a:srgbClr val="0000E7"/>
              </a:solidFill>
            </a:endParaRP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Still to be demonstrated (next 2 years):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E7"/>
                </a:solidFill>
              </a:rPr>
              <a:t>full electron beam parameters </a:t>
            </a:r>
            <a:r>
              <a:rPr lang="en-US" sz="1800" dirty="0" smtClean="0">
                <a:solidFill>
                  <a:srgbClr val="0000E7"/>
                </a:solidFill>
              </a:rPr>
              <a:t>(energy, bunch charge, rep rate, emittances)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E7"/>
                </a:solidFill>
              </a:rPr>
              <a:t>interaction with Au beam, amplification of density modulations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E7"/>
                </a:solidFill>
              </a:rPr>
              <a:t>cooling </a:t>
            </a:r>
            <a:endParaRPr lang="en-US" dirty="0"/>
          </a:p>
          <a:p>
            <a:r>
              <a:rPr lang="en-US" dirty="0" smtClean="0"/>
              <a:t>Undulator is aperture limit for BES-II (needs to be removed)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983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Run-17: </a:t>
            </a:r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>
                <a:solidFill>
                  <a:schemeClr val="tx1"/>
                </a:solidFill>
                <a:latin typeface="Wingdings 3" charset="2"/>
                <a:cs typeface="Wingdings 3" charset="2"/>
              </a:rPr>
              <a:t>h</a:t>
            </a:r>
            <a:r>
              <a:rPr lang="en-US" dirty="0">
                <a:solidFill>
                  <a:schemeClr val="tx1"/>
                </a:solidFill>
              </a:rPr>
              <a:t>+p</a:t>
            </a:r>
            <a:r>
              <a:rPr lang="en-US" dirty="0">
                <a:solidFill>
                  <a:schemeClr val="tx1"/>
                </a:solidFill>
                <a:latin typeface="Wingdings 3" charset="2"/>
                <a:cs typeface="Wingdings 3" charset="2"/>
              </a:rPr>
              <a:t>h</a:t>
            </a:r>
            <a:r>
              <a:rPr lang="en-US" dirty="0" smtClean="0"/>
              <a:t> </a:t>
            </a:r>
            <a:r>
              <a:rPr lang="en-US" dirty="0"/>
              <a:t>√</a:t>
            </a:r>
            <a:r>
              <a:rPr lang="en-US" dirty="0" smtClean="0"/>
              <a:t>s </a:t>
            </a:r>
            <a:r>
              <a:rPr lang="en-US" dirty="0"/>
              <a:t>= </a:t>
            </a:r>
            <a:r>
              <a:rPr lang="en-US" dirty="0" smtClean="0"/>
              <a:t>510 </a:t>
            </a:r>
            <a:r>
              <a:rPr lang="en-US" dirty="0"/>
              <a:t>GeV</a:t>
            </a:r>
            <a:r>
              <a:rPr lang="en-US" sz="2000" b="0" dirty="0" smtClean="0"/>
              <a:t> – luminosity leveled at 1.6x10</a:t>
            </a:r>
            <a:r>
              <a:rPr lang="en-US" sz="2000" b="0" baseline="30000" dirty="0" smtClean="0"/>
              <a:t>33</a:t>
            </a:r>
            <a:r>
              <a:rPr lang="en-US" sz="2000" b="0" dirty="0" smtClean="0"/>
              <a:t> cm</a:t>
            </a:r>
            <a:r>
              <a:rPr lang="en-US" sz="2000" b="0" baseline="30000" dirty="0" smtClean="0"/>
              <a:t>-2</a:t>
            </a:r>
            <a:r>
              <a:rPr lang="en-US" sz="2000" b="0" dirty="0" smtClean="0"/>
              <a:t>s</a:t>
            </a:r>
            <a:r>
              <a:rPr lang="en-US" sz="2000" b="0" baseline="30000" dirty="0" smtClean="0"/>
              <a:t>-1</a:t>
            </a:r>
            <a:endParaRPr lang="en-US" b="0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5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8988"/>
            <a:ext cx="7433365" cy="59090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19058" y="2590800"/>
            <a:ext cx="414874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Calculation with multiple</a:t>
            </a:r>
            <a:br>
              <a:rPr lang="en-US" dirty="0" smtClean="0"/>
            </a:br>
            <a:r>
              <a:rPr lang="en-US" i="1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* squeezes (expect only</a:t>
            </a:r>
            <a:br>
              <a:rPr lang="en-US" dirty="0" smtClean="0"/>
            </a:br>
            <a:r>
              <a:rPr lang="en-US" dirty="0" smtClean="0"/>
              <a:t>one in Run-17) – Y. Luo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Goal: </a:t>
            </a:r>
            <a:r>
              <a:rPr lang="en-US" i="1" dirty="0" smtClean="0"/>
              <a:t>L</a:t>
            </a:r>
            <a:r>
              <a:rPr lang="en-US" dirty="0" smtClean="0"/>
              <a:t> within ±10% of target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-1524000" y="3576935"/>
            <a:ext cx="3497422" cy="461665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L</a:t>
            </a:r>
            <a:r>
              <a:rPr lang="en-US" dirty="0" smtClean="0"/>
              <a:t>uminosity [10</a:t>
            </a:r>
            <a:r>
              <a:rPr lang="en-US" baseline="30000" dirty="0" smtClean="0"/>
              <a:t>32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]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3460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Run-</a:t>
            </a:r>
            <a:r>
              <a:rPr lang="en-US" dirty="0" smtClean="0"/>
              <a:t>18                                   </a:t>
            </a:r>
            <a:r>
              <a:rPr lang="en-US" sz="2800" b="0" dirty="0" smtClean="0">
                <a:solidFill>
                  <a:srgbClr val="FF0000"/>
                </a:solidFill>
              </a:rPr>
              <a:t>Possible i</a:t>
            </a:r>
            <a:r>
              <a:rPr lang="en-US" sz="2800" b="0" dirty="0" smtClean="0">
                <a:solidFill>
                  <a:srgbClr val="FF0000"/>
                </a:solidFill>
              </a:rPr>
              <a:t>sobar </a:t>
            </a:r>
            <a:r>
              <a:rPr lang="en-US" sz="2800" b="0" dirty="0">
                <a:solidFill>
                  <a:srgbClr val="FF0000"/>
                </a:solidFill>
              </a:rPr>
              <a:t>combinations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7157567"/>
              </p:ext>
            </p:extLst>
          </p:nvPr>
        </p:nvGraphicFramePr>
        <p:xfrm>
          <a:off x="152400" y="838200"/>
          <a:ext cx="8839200" cy="53357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46400"/>
                <a:gridCol w="2946400"/>
                <a:gridCol w="2946400"/>
              </a:tblGrid>
              <a:tr h="32272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aseline="30000" dirty="0" smtClean="0"/>
                        <a:t>96</a:t>
                      </a:r>
                      <a:r>
                        <a:rPr lang="en-US" sz="1800" dirty="0" smtClean="0"/>
                        <a:t>Zr</a:t>
                      </a:r>
                      <a:r>
                        <a:rPr lang="en-US" sz="1800" baseline="30000" dirty="0" smtClean="0"/>
                        <a:t>40+</a:t>
                      </a:r>
                      <a:endParaRPr lang="en-US" sz="18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aseline="30000" dirty="0" smtClean="0"/>
                        <a:t>96</a:t>
                      </a:r>
                      <a:r>
                        <a:rPr lang="en-US" sz="1800" dirty="0" smtClean="0"/>
                        <a:t>Ru</a:t>
                      </a:r>
                      <a:r>
                        <a:rPr lang="en-US" sz="1800" baseline="30000" dirty="0" smtClean="0"/>
                        <a:t>44+</a:t>
                      </a:r>
                      <a:endParaRPr lang="en-US" sz="18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2272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Natural abundance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2.81%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5.54%</a:t>
                      </a:r>
                      <a:endParaRPr lang="en-US" sz="1400" dirty="0"/>
                    </a:p>
                  </a:txBody>
                  <a:tcPr/>
                </a:tc>
              </a:tr>
              <a:tr h="32272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... from</a:t>
                      </a:r>
                      <a:r>
                        <a:rPr lang="en-US" sz="1400" baseline="0" dirty="0" smtClean="0"/>
                        <a:t> EBIS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enriched </a:t>
                      </a:r>
                      <a:r>
                        <a:rPr lang="en-US" sz="1400" baseline="30000" dirty="0" smtClean="0"/>
                        <a:t>96</a:t>
                      </a:r>
                      <a:r>
                        <a:rPr lang="en-US" sz="1400" dirty="0" smtClean="0"/>
                        <a:t>Zr metal available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 source of enriched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30000" dirty="0" smtClean="0"/>
                        <a:t>96</a:t>
                      </a:r>
                      <a:r>
                        <a:rPr lang="en-US" sz="1400" baseline="0" dirty="0" smtClean="0"/>
                        <a:t>Ru</a:t>
                      </a:r>
                      <a:endParaRPr lang="en-US" sz="1400" dirty="0"/>
                    </a:p>
                  </a:txBody>
                  <a:tcPr/>
                </a:tc>
              </a:tr>
              <a:tr h="32272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... from Tandem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good</a:t>
                      </a:r>
                      <a:r>
                        <a:rPr lang="en-US" sz="1400" baseline="0" dirty="0" smtClean="0"/>
                        <a:t> intensity with ZrH</a:t>
                      </a:r>
                      <a:r>
                        <a:rPr lang="en-US" sz="1400" baseline="-25000" dirty="0" smtClean="0"/>
                        <a:t>2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good</a:t>
                      </a:r>
                      <a:r>
                        <a:rPr lang="en-US" sz="1400" baseline="0" dirty="0" smtClean="0"/>
                        <a:t> intensity with Ru metal</a:t>
                      </a:r>
                      <a:endParaRPr lang="en-US" sz="1400" dirty="0"/>
                    </a:p>
                  </a:txBody>
                  <a:tcPr/>
                </a:tc>
              </a:tr>
              <a:tr h="322729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aseline="30000" dirty="0" smtClean="0">
                          <a:solidFill>
                            <a:schemeClr val="bg1"/>
                          </a:solidFill>
                        </a:rPr>
                        <a:t>124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Sn</a:t>
                      </a:r>
                      <a:r>
                        <a:rPr lang="en-US" sz="1800" baseline="30000" dirty="0" smtClean="0">
                          <a:solidFill>
                            <a:schemeClr val="bg1"/>
                          </a:solidFill>
                        </a:rPr>
                        <a:t>50+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aseline="30000" dirty="0" smtClean="0">
                          <a:solidFill>
                            <a:schemeClr val="bg1"/>
                          </a:solidFill>
                        </a:rPr>
                        <a:t>124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Xe</a:t>
                      </a:r>
                      <a:r>
                        <a:rPr lang="en-US" sz="1800" baseline="30000" dirty="0" smtClean="0">
                          <a:solidFill>
                            <a:schemeClr val="bg1"/>
                          </a:solidFill>
                        </a:rPr>
                        <a:t>54+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2272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Natural abundance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5.79%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0.095%</a:t>
                      </a:r>
                      <a:endParaRPr lang="en-US" sz="1400" dirty="0"/>
                    </a:p>
                  </a:txBody>
                  <a:tcPr/>
                </a:tc>
              </a:tr>
              <a:tr h="32272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... from</a:t>
                      </a:r>
                      <a:r>
                        <a:rPr lang="en-US" sz="1400" baseline="0" dirty="0" smtClean="0"/>
                        <a:t> EBIS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possible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possible</a:t>
                      </a:r>
                      <a:endParaRPr lang="en-US" sz="1400" dirty="0"/>
                    </a:p>
                  </a:txBody>
                  <a:tcPr/>
                </a:tc>
              </a:tr>
              <a:tr h="32272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... from Tandem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possible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not possible</a:t>
                      </a:r>
                      <a:endParaRPr lang="en-US" sz="1400" dirty="0"/>
                    </a:p>
                  </a:txBody>
                  <a:tcPr/>
                </a:tc>
              </a:tr>
              <a:tr h="322729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aseline="30000" dirty="0" smtClean="0">
                          <a:solidFill>
                            <a:srgbClr val="FFFFFF"/>
                          </a:solidFill>
                        </a:rPr>
                        <a:t>130</a:t>
                      </a:r>
                      <a:r>
                        <a:rPr lang="en-US" sz="1800" dirty="0" smtClean="0">
                          <a:solidFill>
                            <a:srgbClr val="FFFFFF"/>
                          </a:solidFill>
                        </a:rPr>
                        <a:t>Te</a:t>
                      </a:r>
                      <a:r>
                        <a:rPr lang="en-US" sz="1800" baseline="30000" dirty="0" smtClean="0">
                          <a:solidFill>
                            <a:srgbClr val="FFFFFF"/>
                          </a:solidFill>
                        </a:rPr>
                        <a:t>52+</a:t>
                      </a:r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aseline="30000" dirty="0" smtClean="0">
                          <a:solidFill>
                            <a:srgbClr val="FFFFFF"/>
                          </a:solidFill>
                        </a:rPr>
                        <a:t>130</a:t>
                      </a:r>
                      <a:r>
                        <a:rPr lang="en-US" sz="1800" dirty="0" smtClean="0">
                          <a:solidFill>
                            <a:srgbClr val="FFFFFF"/>
                          </a:solidFill>
                        </a:rPr>
                        <a:t>Ba</a:t>
                      </a:r>
                      <a:r>
                        <a:rPr lang="en-US" sz="1800" baseline="30000" dirty="0" smtClean="0">
                          <a:solidFill>
                            <a:srgbClr val="FFFFFF"/>
                          </a:solidFill>
                        </a:rPr>
                        <a:t>56+</a:t>
                      </a:r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2272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Natural abundance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34.08%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0.11%</a:t>
                      </a:r>
                      <a:endParaRPr lang="en-US" sz="1400" dirty="0"/>
                    </a:p>
                  </a:txBody>
                  <a:tcPr/>
                </a:tc>
              </a:tr>
              <a:tr h="32272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... from</a:t>
                      </a:r>
                      <a:r>
                        <a:rPr lang="en-US" sz="1400" baseline="0" dirty="0" smtClean="0"/>
                        <a:t> EBIS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difficult</a:t>
                      </a:r>
                      <a:endParaRPr lang="en-US" sz="1400" dirty="0"/>
                    </a:p>
                  </a:txBody>
                  <a:tcPr/>
                </a:tc>
              </a:tr>
              <a:tr h="32272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... from Tandem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good intensity with </a:t>
                      </a:r>
                      <a:r>
                        <a:rPr lang="en-US" sz="1400" dirty="0" err="1" smtClean="0"/>
                        <a:t>Cd</a:t>
                      </a:r>
                      <a:r>
                        <a:rPr lang="en-US" sz="1400" baseline="0" dirty="0" err="1" smtClean="0"/>
                        <a:t>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perhaps with enriched</a:t>
                      </a:r>
                      <a:r>
                        <a:rPr lang="en-US" sz="1400" baseline="0" dirty="0" smtClean="0"/>
                        <a:t> Ba in BaH</a:t>
                      </a:r>
                      <a:r>
                        <a:rPr lang="en-US" sz="1400" baseline="-25000" dirty="0" smtClean="0"/>
                        <a:t>2</a:t>
                      </a:r>
                      <a:endParaRPr lang="en-US" sz="1400" baseline="-25000" dirty="0"/>
                    </a:p>
                  </a:txBody>
                  <a:tcPr/>
                </a:tc>
              </a:tr>
              <a:tr h="322729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aseline="30000" dirty="0" smtClean="0">
                          <a:solidFill>
                            <a:srgbClr val="FFFFFF"/>
                          </a:solidFill>
                        </a:rPr>
                        <a:t>136</a:t>
                      </a:r>
                      <a:r>
                        <a:rPr lang="en-US" sz="1800" dirty="0" smtClean="0">
                          <a:solidFill>
                            <a:srgbClr val="FFFFFF"/>
                          </a:solidFill>
                        </a:rPr>
                        <a:t>Xe</a:t>
                      </a:r>
                      <a:r>
                        <a:rPr lang="en-US" sz="1800" baseline="30000" dirty="0" smtClean="0">
                          <a:solidFill>
                            <a:srgbClr val="FFFFFF"/>
                          </a:solidFill>
                        </a:rPr>
                        <a:t>54+</a:t>
                      </a:r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aseline="30000" dirty="0" smtClean="0">
                          <a:solidFill>
                            <a:srgbClr val="FFFFFF"/>
                          </a:solidFill>
                        </a:rPr>
                        <a:t>136</a:t>
                      </a:r>
                      <a:r>
                        <a:rPr lang="en-US" sz="1800" dirty="0" smtClean="0">
                          <a:solidFill>
                            <a:srgbClr val="FFFFFF"/>
                          </a:solidFill>
                        </a:rPr>
                        <a:t>Ce</a:t>
                      </a:r>
                      <a:r>
                        <a:rPr lang="en-US" sz="1800" baseline="30000" dirty="0" smtClean="0">
                          <a:solidFill>
                            <a:srgbClr val="FFFFFF"/>
                          </a:solidFill>
                        </a:rPr>
                        <a:t>58+</a:t>
                      </a:r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2272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Natural abundance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8.86%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0.185%</a:t>
                      </a:r>
                      <a:endParaRPr lang="en-US" sz="1400" dirty="0"/>
                    </a:p>
                  </a:txBody>
                  <a:tcPr/>
                </a:tc>
              </a:tr>
              <a:tr h="32272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... from</a:t>
                      </a:r>
                      <a:r>
                        <a:rPr lang="en-US" sz="1400" baseline="0" dirty="0" smtClean="0"/>
                        <a:t> EBIS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2272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... from Tandem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 possible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not possible, poisons</a:t>
                      </a:r>
                      <a:r>
                        <a:rPr lang="en-US" sz="1400" baseline="0" dirty="0" smtClean="0"/>
                        <a:t> ionizer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6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28600" y="838200"/>
            <a:ext cx="8686800" cy="12954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100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Run-18: </a:t>
            </a:r>
            <a:r>
              <a:rPr lang="en-US" baseline="30000" dirty="0" smtClean="0"/>
              <a:t>96</a:t>
            </a:r>
            <a:r>
              <a:rPr lang="en-US" dirty="0" smtClean="0"/>
              <a:t>Zr + </a:t>
            </a:r>
            <a:r>
              <a:rPr lang="en-US" baseline="30000" dirty="0" smtClean="0"/>
              <a:t>96</a:t>
            </a:r>
            <a:r>
              <a:rPr lang="en-US" dirty="0" smtClean="0"/>
              <a:t>Zr, </a:t>
            </a:r>
            <a:r>
              <a:rPr lang="en-US" baseline="30000" dirty="0" smtClean="0"/>
              <a:t>96</a:t>
            </a:r>
            <a:r>
              <a:rPr lang="en-US" dirty="0" smtClean="0"/>
              <a:t>Ru + </a:t>
            </a:r>
            <a:r>
              <a:rPr lang="en-US" baseline="30000" dirty="0" smtClean="0"/>
              <a:t>96</a:t>
            </a:r>
            <a:r>
              <a:rPr lang="en-US" dirty="0" smtClean="0"/>
              <a:t>Ru – luminosity estimates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7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4283"/>
            <a:ext cx="9144000" cy="4492717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77034" y="1282163"/>
            <a:ext cx="6598831" cy="699037"/>
            <a:chOff x="677034" y="1282163"/>
            <a:chExt cx="6598831" cy="699037"/>
          </a:xfrm>
        </p:grpSpPr>
        <p:sp>
          <p:nvSpPr>
            <p:cNvPr id="8" name="TextBox 7"/>
            <p:cNvSpPr txBox="1"/>
            <p:nvPr/>
          </p:nvSpPr>
          <p:spPr>
            <a:xfrm>
              <a:off x="677034" y="1282163"/>
              <a:ext cx="65988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0000E7"/>
                  </a:solidFill>
                </a:rPr>
                <a:t>estimate from last year (likely too conservative)</a:t>
              </a:r>
              <a:endParaRPr lang="en-US" dirty="0" smtClean="0">
                <a:solidFill>
                  <a:srgbClr val="0000E7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>
              <a:off x="6934200" y="1676400"/>
              <a:ext cx="0" cy="304800"/>
            </a:xfrm>
            <a:prstGeom prst="straightConnector1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4" name="Group 13"/>
          <p:cNvGrpSpPr/>
          <p:nvPr/>
        </p:nvGrpSpPr>
        <p:grpSpPr>
          <a:xfrm>
            <a:off x="1698221" y="762000"/>
            <a:ext cx="6355375" cy="1219200"/>
            <a:chOff x="1698221" y="762000"/>
            <a:chExt cx="6355375" cy="1219200"/>
          </a:xfrm>
        </p:grpSpPr>
        <p:sp>
          <p:nvSpPr>
            <p:cNvPr id="7" name="TextBox 6"/>
            <p:cNvSpPr txBox="1"/>
            <p:nvPr/>
          </p:nvSpPr>
          <p:spPr>
            <a:xfrm>
              <a:off x="1698221" y="762000"/>
              <a:ext cx="63553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smtClean="0">
                  <a:solidFill>
                    <a:schemeClr val="accent6"/>
                  </a:solidFill>
                </a:rPr>
                <a:t>based on 2016 test, natural Ru, from Tande</a:t>
              </a:r>
              <a:r>
                <a:rPr lang="en-US" dirty="0" smtClean="0">
                  <a:solidFill>
                    <a:schemeClr val="accent6"/>
                  </a:solidFill>
                </a:rPr>
                <a:t>m</a:t>
              </a:r>
              <a:endParaRPr lang="en-US" dirty="0" smtClean="0">
                <a:solidFill>
                  <a:schemeClr val="accent6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>
              <a:off x="7772400" y="1143000"/>
              <a:ext cx="0" cy="838200"/>
            </a:xfrm>
            <a:prstGeom prst="straightConnector1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91504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Other requests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RHICf (Run-17)</a:t>
            </a:r>
          </a:p>
          <a:p>
            <a:pPr marL="681037" lvl="1" indent="-342900">
              <a:buFont typeface="Arial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discussed with RHICf, request reasonable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(both colliding and fixed target part)</a:t>
            </a:r>
          </a:p>
          <a:p>
            <a:pPr marL="681037" lvl="1" indent="-342900">
              <a:buFont typeface="Arial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largest uncertainty is measurement and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adjustment of radial polarization in time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(can tolerate large error)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Au+Au </a:t>
            </a:r>
            <a:r>
              <a:rPr lang="en-US" sz="2400" dirty="0">
                <a:solidFill>
                  <a:srgbClr val="000000"/>
                </a:solidFill>
                <a:sym typeface="Symbol"/>
              </a:rPr>
              <a:t></a:t>
            </a:r>
            <a:r>
              <a:rPr lang="en-US" sz="2400" dirty="0" smtClean="0">
                <a:solidFill>
                  <a:srgbClr val="000000"/>
                </a:solidFill>
              </a:rPr>
              <a:t>s</a:t>
            </a:r>
            <a:r>
              <a:rPr lang="en-US" sz="2400" baseline="-25000" dirty="0" smtClean="0">
                <a:solidFill>
                  <a:srgbClr val="000000"/>
                </a:solidFill>
              </a:rPr>
              <a:t>NN </a:t>
            </a:r>
            <a:r>
              <a:rPr lang="en-US" sz="2400" dirty="0" smtClean="0">
                <a:solidFill>
                  <a:srgbClr val="000000"/>
                </a:solidFill>
              </a:rPr>
              <a:t>= 62.4 GeV (Run-17)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Au+Au </a:t>
            </a:r>
            <a:r>
              <a:rPr lang="en-US" sz="2400" dirty="0">
                <a:solidFill>
                  <a:srgbClr val="000000"/>
                </a:solidFill>
                <a:sym typeface="Symbol"/>
              </a:rPr>
              <a:t></a:t>
            </a:r>
            <a:r>
              <a:rPr lang="en-US" sz="2400" dirty="0" smtClean="0">
                <a:solidFill>
                  <a:srgbClr val="000000"/>
                </a:solidFill>
              </a:rPr>
              <a:t>s</a:t>
            </a:r>
            <a:r>
              <a:rPr lang="en-US" sz="2400" baseline="-25000" dirty="0" smtClean="0">
                <a:solidFill>
                  <a:srgbClr val="000000"/>
                </a:solidFill>
              </a:rPr>
              <a:t>NN </a:t>
            </a:r>
            <a:r>
              <a:rPr lang="en-US" sz="2400" dirty="0" smtClean="0">
                <a:solidFill>
                  <a:srgbClr val="000000"/>
                </a:solidFill>
              </a:rPr>
              <a:t>= 27 GeV (Run-18)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681037" lvl="1" indent="-34290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no issues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8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334" y="914399"/>
            <a:ext cx="3346465" cy="2962549"/>
          </a:xfrm>
          <a:prstGeom prst="rect">
            <a:avLst/>
          </a:prstGeom>
        </p:spPr>
      </p:pic>
      <p:pic>
        <p:nvPicPr>
          <p:cNvPr id="7" name="Picture 6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962400"/>
            <a:ext cx="3292098" cy="24060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14124" y="457200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RHICf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4004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700" y="3886200"/>
            <a:ext cx="8677275" cy="27432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General strategy to maximize integrated luminosity:</a:t>
            </a:r>
          </a:p>
          <a:p>
            <a:r>
              <a:rPr lang="en-US" dirty="0" smtClean="0"/>
              <a:t>Cooling </a:t>
            </a:r>
            <a:r>
              <a:rPr lang="en-US" dirty="0"/>
              <a:t> </a:t>
            </a:r>
            <a:r>
              <a:rPr lang="en-US" dirty="0" smtClean="0"/>
              <a:t>   at the 3 lowest   energies (4x gain in </a:t>
            </a:r>
            <a:r>
              <a:rPr lang="en-US" i="1" dirty="0" smtClean="0"/>
              <a:t>L</a:t>
            </a:r>
            <a:r>
              <a:rPr lang="en-US" baseline="-25000" dirty="0" smtClean="0"/>
              <a:t>avg</a:t>
            </a:r>
            <a:r>
              <a:rPr lang="en-US" dirty="0" smtClean="0"/>
              <a:t>), </a:t>
            </a:r>
            <a:br>
              <a:rPr lang="en-US" dirty="0" smtClean="0"/>
            </a:br>
            <a:r>
              <a:rPr lang="en-US" dirty="0" smtClean="0"/>
              <a:t>no cooling at the 2 highest energies (3x </a:t>
            </a:r>
            <a:r>
              <a:rPr lang="en-US" dirty="0"/>
              <a:t>gain in </a:t>
            </a:r>
            <a:r>
              <a:rPr lang="en-US" i="1" dirty="0"/>
              <a:t>L</a:t>
            </a:r>
            <a:r>
              <a:rPr lang="en-US" baseline="-25000" dirty="0"/>
              <a:t>avg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=&gt; demonstrated at </a:t>
            </a:r>
            <a:r>
              <a:rPr lang="en-US" dirty="0">
                <a:solidFill>
                  <a:srgbClr val="FF0000"/>
                </a:solidFill>
              </a:rPr>
              <a:t>√s</a:t>
            </a:r>
            <a:r>
              <a:rPr lang="en-US" baseline="-25000" dirty="0">
                <a:solidFill>
                  <a:srgbClr val="FF0000"/>
                </a:solidFill>
              </a:rPr>
              <a:t>NN</a:t>
            </a:r>
            <a:r>
              <a:rPr lang="en-US" b="1" dirty="0" smtClean="0">
                <a:solidFill>
                  <a:srgbClr val="FF0000"/>
                </a:solidFill>
              </a:rPr>
              <a:t> = 19.6 GeV in Run-16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/>
              <a:t>Increase cryo-time from 22 to 24 weeks/year</a:t>
            </a:r>
          </a:p>
          <a:p>
            <a:r>
              <a:rPr lang="en-US" dirty="0" smtClean="0"/>
              <a:t>Start BES-II at highest energies (machine ready w/o cooling)</a:t>
            </a:r>
          </a:p>
          <a:p>
            <a:r>
              <a:rPr lang="en-US" dirty="0" smtClean="0"/>
              <a:t>Interleave cooling commissioning with physics operation</a:t>
            </a:r>
          </a:p>
          <a:p>
            <a:r>
              <a:rPr lang="en-US" dirty="0" smtClean="0"/>
              <a:t>Finish BES-II at lowest energies (largest gain in </a:t>
            </a:r>
            <a:r>
              <a:rPr lang="en-US" i="1" dirty="0" smtClean="0"/>
              <a:t>L</a:t>
            </a:r>
            <a:r>
              <a:rPr lang="en-US" baseline="-25000" dirty="0" smtClean="0"/>
              <a:t>avg</a:t>
            </a:r>
            <a:r>
              <a:rPr lang="en-US" dirty="0" smtClean="0"/>
              <a:t> and time)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LEReC </a:t>
            </a:r>
            <a:r>
              <a:rPr lang="en-US" dirty="0" smtClean="0"/>
              <a:t>Physics </a:t>
            </a:r>
            <a:r>
              <a:rPr lang="en-US" dirty="0" smtClean="0"/>
              <a:t>integration </a:t>
            </a:r>
            <a:r>
              <a:rPr lang="en-US" sz="2800" b="0" dirty="0" smtClean="0">
                <a:solidFill>
                  <a:schemeClr val="tx2"/>
                </a:solidFill>
              </a:rPr>
              <a:t>  </a:t>
            </a:r>
            <a:r>
              <a:rPr lang="en-US" sz="2800" b="0" dirty="0" smtClean="0">
                <a:solidFill>
                  <a:schemeClr val="tx2"/>
                </a:solidFill>
              </a:rPr>
              <a:t>         </a:t>
            </a:r>
            <a:r>
              <a:rPr lang="en-US" sz="2800" b="0" dirty="0" smtClean="0">
                <a:solidFill>
                  <a:schemeClr val="tx2"/>
                </a:solidFill>
              </a:rPr>
              <a:t>BES-II required events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228600" y="685800"/>
            <a:ext cx="73505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  <a:latin typeface="Helvetica"/>
                <a:cs typeface="Helvetica"/>
              </a:rPr>
              <a:t>RHIC Beam Energy Scan II (BES-II) </a:t>
            </a:r>
            <a:br>
              <a:rPr lang="en-US" dirty="0" smtClean="0">
                <a:solidFill>
                  <a:srgbClr val="0000FF"/>
                </a:solidFill>
                <a:latin typeface="Helvetica"/>
                <a:cs typeface="Helvetica"/>
              </a:rPr>
            </a:br>
            <a:r>
              <a:rPr lang="en-US" dirty="0" smtClean="0">
                <a:solidFill>
                  <a:srgbClr val="0000FF"/>
                </a:solidFill>
                <a:latin typeface="Helvetica"/>
                <a:cs typeface="Helvetica"/>
              </a:rPr>
              <a:t>for search of critical point in QCD phase diagram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513343"/>
              </p:ext>
            </p:extLst>
          </p:nvPr>
        </p:nvGraphicFramePr>
        <p:xfrm>
          <a:off x="228600" y="1828801"/>
          <a:ext cx="8686799" cy="1551472"/>
        </p:xfrm>
        <a:graphic>
          <a:graphicData uri="http://schemas.openxmlformats.org/drawingml/2006/table">
            <a:tbl>
              <a:tblPr/>
              <a:tblGrid>
                <a:gridCol w="3314700"/>
                <a:gridCol w="713564"/>
                <a:gridCol w="931707"/>
                <a:gridCol w="931707"/>
                <a:gridCol w="931707"/>
                <a:gridCol w="931707"/>
                <a:gridCol w="931707"/>
              </a:tblGrid>
              <a:tr h="40847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center-of-mass energy √s</a:t>
                      </a:r>
                      <a:r>
                        <a:rPr lang="en-US" sz="20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7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events BES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-I,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actual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880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events BES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-II,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min goal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847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events BES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-II,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full goal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933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slhc">
  <a:themeElements>
    <a:clrScheme name="Uslhc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Uslh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Uslh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lh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46428270</TotalTime>
  <Words>727</Words>
  <Application>Microsoft Macintosh PowerPoint</Application>
  <PresentationFormat>Letter Paper (8.5x11 in)</PresentationFormat>
  <Paragraphs>214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Uslhc</vt:lpstr>
      <vt:lpstr> Short summary of RHIC Run-16 and outlook for  for Run-17/18 and BES-II   Wolfram Fischer  </vt:lpstr>
      <vt:lpstr>Run-16 – most demanding in terms of flexibility to date</vt:lpstr>
      <vt:lpstr>Au+Au at √sNN = 200 GeV – record luminosities </vt:lpstr>
      <vt:lpstr>Coherent electron Cooling test  V. Litvinenko, I. Pinayev et al.</vt:lpstr>
      <vt:lpstr>Run-17: ph+ph √s = 510 GeV – luminosity leveled at 1.6x1033 cm-2s-1</vt:lpstr>
      <vt:lpstr>Run-18                                   Possible isobar combinations</vt:lpstr>
      <vt:lpstr> Run-18: 96Zr + 96Zr, 96Ru + 96Ru – luminosity estimates</vt:lpstr>
      <vt:lpstr>Other requests</vt:lpstr>
      <vt:lpstr>LEReC Physics integration            BES-II required events</vt:lpstr>
      <vt:lpstr>Physics integration          BES-I and BES-II luminosities</vt:lpstr>
      <vt:lpstr>PowerPoint Presentation</vt:lpstr>
      <vt:lpstr>PowerPoint Presentation</vt:lpstr>
      <vt:lpstr>56 MHz SRF +11% total luminosity gain</vt:lpstr>
      <vt:lpstr>56 MHz SRF +15% luminosity gain in +- 10 cm</vt:lpstr>
      <vt:lpstr>Run-17 ph+ph at √s = 510 GeV (STAR)</vt:lpstr>
      <vt:lpstr>Ru+Ru and Zr+Zr Run-17 at √sNN = 200 GeV (STAR)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Jim Strait</dc:creator>
  <cp:lastModifiedBy>Wolfram Fischer</cp:lastModifiedBy>
  <cp:revision>3855</cp:revision>
  <cp:lastPrinted>1998-09-11T14:49:03Z</cp:lastPrinted>
  <dcterms:created xsi:type="dcterms:W3CDTF">2010-11-14T17:34:40Z</dcterms:created>
  <dcterms:modified xsi:type="dcterms:W3CDTF">2016-06-16T18:13:59Z</dcterms:modified>
</cp:coreProperties>
</file>