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85" r:id="rId10"/>
    <p:sldId id="286" r:id="rId11"/>
    <p:sldId id="265" r:id="rId12"/>
    <p:sldId id="288" r:id="rId13"/>
    <p:sldId id="268" r:id="rId14"/>
    <p:sldId id="269" r:id="rId15"/>
    <p:sldId id="270" r:id="rId16"/>
    <p:sldId id="289" r:id="rId17"/>
    <p:sldId id="281" r:id="rId18"/>
    <p:sldId id="291" r:id="rId19"/>
    <p:sldId id="295" r:id="rId20"/>
    <p:sldId id="292" r:id="rId21"/>
    <p:sldId id="274" r:id="rId22"/>
    <p:sldId id="275" r:id="rId23"/>
    <p:sldId id="276" r:id="rId24"/>
    <p:sldId id="278" r:id="rId25"/>
    <p:sldId id="279" r:id="rId26"/>
    <p:sldId id="296" r:id="rId27"/>
    <p:sldId id="280" r:id="rId28"/>
    <p:sldId id="294" r:id="rId29"/>
    <p:sldId id="282" r:id="rId30"/>
    <p:sldId id="297" r:id="rId31"/>
    <p:sldId id="264" r:id="rId32"/>
    <p:sldId id="283" r:id="rId33"/>
    <p:sldId id="29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216DE96-D42C-DC4B-9AD7-6F1E2103AD01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85"/>
            <p14:sldId id="286"/>
            <p14:sldId id="265"/>
            <p14:sldId id="288"/>
            <p14:sldId id="268"/>
            <p14:sldId id="269"/>
            <p14:sldId id="270"/>
            <p14:sldId id="289"/>
            <p14:sldId id="281"/>
            <p14:sldId id="291"/>
            <p14:sldId id="295"/>
            <p14:sldId id="292"/>
            <p14:sldId id="274"/>
            <p14:sldId id="275"/>
            <p14:sldId id="276"/>
            <p14:sldId id="278"/>
            <p14:sldId id="279"/>
            <p14:sldId id="296"/>
            <p14:sldId id="280"/>
            <p14:sldId id="294"/>
            <p14:sldId id="282"/>
          </p14:sldIdLst>
        </p14:section>
        <p14:section name="Backup" id="{8CB6B92C-2EEF-614F-A4BC-B60B4BA869D8}">
          <p14:sldIdLst>
            <p14:sldId id="297"/>
            <p14:sldId id="264"/>
            <p14:sldId id="283"/>
            <p14:sldId id="2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32FF"/>
    <a:srgbClr val="FF2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29"/>
    <p:restoredTop sz="94674"/>
  </p:normalViewPr>
  <p:slideViewPr>
    <p:cSldViewPr snapToGrid="0" snapToObjects="1">
      <p:cViewPr varScale="1">
        <p:scale>
          <a:sx n="101" d="100"/>
          <a:sy n="101" d="100"/>
        </p:scale>
        <p:origin x="232" y="7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8B830C-2BF5-4F43-A770-B256378C3EF9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</dgm:pt>
    <dgm:pt modelId="{2F4895EE-34D1-8D4E-8389-EFB1085A935B}">
      <dgm:prSet phldrT="[Text]" custT="1"/>
      <dgm:spPr>
        <a:solidFill>
          <a:schemeClr val="accent1"/>
        </a:solidFill>
        <a:effectLst/>
      </dgm:spPr>
      <dgm:t>
        <a:bodyPr/>
        <a:lstStyle/>
        <a:p>
          <a:r>
            <a:rPr lang="en-US" sz="1600" dirty="0" smtClean="0"/>
            <a:t>PWGC “early” preview</a:t>
          </a:r>
          <a:endParaRPr lang="en-US" sz="1600" dirty="0"/>
        </a:p>
      </dgm:t>
    </dgm:pt>
    <dgm:pt modelId="{7DED698A-B862-1B47-8D09-172D76E8A798}" type="parTrans" cxnId="{5B10E1EC-B43D-974B-A913-2B95294C92A6}">
      <dgm:prSet/>
      <dgm:spPr/>
      <dgm:t>
        <a:bodyPr/>
        <a:lstStyle/>
        <a:p>
          <a:endParaRPr lang="en-US"/>
        </a:p>
      </dgm:t>
    </dgm:pt>
    <dgm:pt modelId="{D91AA269-CB5D-F24B-A24C-5EDB0387AE08}" type="sibTrans" cxnId="{5B10E1EC-B43D-974B-A913-2B95294C92A6}">
      <dgm:prSet/>
      <dgm:spPr>
        <a:solidFill>
          <a:schemeClr val="accent1"/>
        </a:solidFill>
        <a:effectLst/>
      </dgm:spPr>
      <dgm:t>
        <a:bodyPr/>
        <a:lstStyle/>
        <a:p>
          <a:endParaRPr lang="en-US"/>
        </a:p>
      </dgm:t>
    </dgm:pt>
    <dgm:pt modelId="{44068D59-460D-3043-8D90-A9D0817F61D7}">
      <dgm:prSet phldrT="[Text]" custT="1"/>
      <dgm:spPr>
        <a:solidFill>
          <a:schemeClr val="accent1"/>
        </a:solidFill>
        <a:effectLst/>
      </dgm:spPr>
      <dgm:t>
        <a:bodyPr/>
        <a:lstStyle/>
        <a:p>
          <a:r>
            <a:rPr lang="en-US" sz="1600" dirty="0" smtClean="0"/>
            <a:t>GPC</a:t>
          </a:r>
          <a:endParaRPr lang="en-US" sz="1600" dirty="0"/>
        </a:p>
      </dgm:t>
    </dgm:pt>
    <dgm:pt modelId="{5AC99BDC-AE3B-7C4D-AE17-B4714F05F1B8}" type="parTrans" cxnId="{1BC46721-A194-F44D-ABB5-1E6B8FA35B6D}">
      <dgm:prSet/>
      <dgm:spPr/>
      <dgm:t>
        <a:bodyPr/>
        <a:lstStyle/>
        <a:p>
          <a:endParaRPr lang="en-US"/>
        </a:p>
      </dgm:t>
    </dgm:pt>
    <dgm:pt modelId="{9614D181-800A-584E-AC49-C70B3650D265}" type="sibTrans" cxnId="{1BC46721-A194-F44D-ABB5-1E6B8FA35B6D}">
      <dgm:prSet/>
      <dgm:spPr>
        <a:solidFill>
          <a:schemeClr val="accent1"/>
        </a:solidFill>
        <a:effectLst/>
      </dgm:spPr>
      <dgm:t>
        <a:bodyPr/>
        <a:lstStyle/>
        <a:p>
          <a:endParaRPr lang="en-US"/>
        </a:p>
      </dgm:t>
    </dgm:pt>
    <dgm:pt modelId="{1D220834-5BA4-C641-8609-2ECF72A77792}">
      <dgm:prSet phldrT="[Text]" custT="1"/>
      <dgm:spPr>
        <a:solidFill>
          <a:schemeClr val="accent1"/>
        </a:solidFill>
        <a:effectLst/>
      </dgm:spPr>
      <dgm:t>
        <a:bodyPr/>
        <a:lstStyle/>
        <a:p>
          <a:r>
            <a:rPr lang="en-US" sz="1600" dirty="0" smtClean="0"/>
            <a:t>Collaboration Review</a:t>
          </a:r>
          <a:endParaRPr lang="en-US" sz="1600" dirty="0"/>
        </a:p>
      </dgm:t>
    </dgm:pt>
    <dgm:pt modelId="{04247CAF-AEBE-8E4F-BA5A-D8462AEDA59F}" type="parTrans" cxnId="{712145A1-F8F2-AE48-9A33-CBF8992997ED}">
      <dgm:prSet/>
      <dgm:spPr/>
      <dgm:t>
        <a:bodyPr/>
        <a:lstStyle/>
        <a:p>
          <a:endParaRPr lang="en-US"/>
        </a:p>
      </dgm:t>
    </dgm:pt>
    <dgm:pt modelId="{D733C556-3E00-4D40-9C44-149C8B46FB0C}" type="sibTrans" cxnId="{712145A1-F8F2-AE48-9A33-CBF8992997ED}">
      <dgm:prSet/>
      <dgm:spPr>
        <a:solidFill>
          <a:schemeClr val="accent1"/>
        </a:solidFill>
        <a:effectLst/>
      </dgm:spPr>
      <dgm:t>
        <a:bodyPr/>
        <a:lstStyle/>
        <a:p>
          <a:endParaRPr lang="en-US"/>
        </a:p>
      </dgm:t>
    </dgm:pt>
    <dgm:pt modelId="{FD7332AA-B5D7-3149-A67E-43CEE76664BD}">
      <dgm:prSet phldrT="[Text]" custT="1"/>
      <dgm:spPr>
        <a:solidFill>
          <a:schemeClr val="accent1"/>
        </a:solidFill>
        <a:effectLst/>
      </dgm:spPr>
      <dgm:t>
        <a:bodyPr/>
        <a:lstStyle/>
        <a:p>
          <a:r>
            <a:rPr lang="en-US" sz="1600" dirty="0" smtClean="0"/>
            <a:t>Journal Submission /Referee Report</a:t>
          </a:r>
          <a:endParaRPr lang="en-US" sz="1600" dirty="0"/>
        </a:p>
      </dgm:t>
    </dgm:pt>
    <dgm:pt modelId="{FD7C2A97-6B1C-064B-814F-F2451522785A}" type="parTrans" cxnId="{C8BFAEC9-5D61-5C4E-B0E2-AA36D62CC251}">
      <dgm:prSet/>
      <dgm:spPr/>
      <dgm:t>
        <a:bodyPr/>
        <a:lstStyle/>
        <a:p>
          <a:endParaRPr lang="en-US"/>
        </a:p>
      </dgm:t>
    </dgm:pt>
    <dgm:pt modelId="{8675176D-ED1F-914C-9891-22AC2AB16F52}" type="sibTrans" cxnId="{C8BFAEC9-5D61-5C4E-B0E2-AA36D62CC251}">
      <dgm:prSet/>
      <dgm:spPr/>
      <dgm:t>
        <a:bodyPr/>
        <a:lstStyle/>
        <a:p>
          <a:endParaRPr lang="en-US"/>
        </a:p>
      </dgm:t>
    </dgm:pt>
    <dgm:pt modelId="{41EDAE5B-EB5E-2F49-A63B-912BFF8A1FC7}">
      <dgm:prSet phldrT="[Text]" custT="1"/>
      <dgm:spPr>
        <a:solidFill>
          <a:schemeClr val="accent1"/>
        </a:solidFill>
        <a:effectLst/>
      </dgm:spPr>
      <dgm:t>
        <a:bodyPr/>
        <a:lstStyle/>
        <a:p>
          <a:r>
            <a:rPr lang="en-US" sz="1600" dirty="0" smtClean="0"/>
            <a:t>PWG review</a:t>
          </a:r>
          <a:endParaRPr lang="en-US" sz="1600" dirty="0"/>
        </a:p>
      </dgm:t>
    </dgm:pt>
    <dgm:pt modelId="{009D4CD5-448F-C64E-AD50-EADAC3B56DDA}" type="parTrans" cxnId="{114DC3E5-7614-474C-B80C-1BC2680CCD8A}">
      <dgm:prSet/>
      <dgm:spPr/>
      <dgm:t>
        <a:bodyPr/>
        <a:lstStyle/>
        <a:p>
          <a:endParaRPr lang="en-US"/>
        </a:p>
      </dgm:t>
    </dgm:pt>
    <dgm:pt modelId="{CFAE6DA6-CCAD-2D42-9D84-59A096B76134}" type="sibTrans" cxnId="{114DC3E5-7614-474C-B80C-1BC2680CCD8A}">
      <dgm:prSet/>
      <dgm:spPr>
        <a:solidFill>
          <a:schemeClr val="accent1"/>
        </a:solidFill>
        <a:effectLst/>
      </dgm:spPr>
      <dgm:t>
        <a:bodyPr/>
        <a:lstStyle/>
        <a:p>
          <a:endParaRPr lang="en-US"/>
        </a:p>
      </dgm:t>
    </dgm:pt>
    <dgm:pt modelId="{EF6C77CF-8E0A-5F45-92E0-8EADD0E1F4C8}" type="pres">
      <dgm:prSet presAssocID="{9C8B830C-2BF5-4F43-A770-B256378C3EF9}" presName="Name0" presStyleCnt="0">
        <dgm:presLayoutVars>
          <dgm:dir/>
          <dgm:resizeHandles val="exact"/>
        </dgm:presLayoutVars>
      </dgm:prSet>
      <dgm:spPr/>
    </dgm:pt>
    <dgm:pt modelId="{44C1EB87-DF45-E640-8931-010BA5B39399}" type="pres">
      <dgm:prSet presAssocID="{2F4895EE-34D1-8D4E-8389-EFB1085A935B}" presName="node" presStyleLbl="node1" presStyleIdx="0" presStyleCnt="5" custScaleY="75041" custLinFactNeighborX="-773" custLinFactNeighborY="-801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A9F558-FA98-B04F-B358-76871CB9F56E}" type="pres">
      <dgm:prSet presAssocID="{D91AA269-CB5D-F24B-A24C-5EDB0387AE08}" presName="sibTrans" presStyleLbl="sibTrans2D1" presStyleIdx="0" presStyleCnt="4"/>
      <dgm:spPr/>
      <dgm:t>
        <a:bodyPr/>
        <a:lstStyle/>
        <a:p>
          <a:endParaRPr lang="en-US"/>
        </a:p>
      </dgm:t>
    </dgm:pt>
    <dgm:pt modelId="{0A451D09-B12A-C34E-A75D-00E8C3982F6C}" type="pres">
      <dgm:prSet presAssocID="{D91AA269-CB5D-F24B-A24C-5EDB0387AE08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E243DB0F-72DF-AA4D-BD54-8705E0D5F655}" type="pres">
      <dgm:prSet presAssocID="{41EDAE5B-EB5E-2F49-A63B-912BFF8A1FC7}" presName="node" presStyleLbl="node1" presStyleIdx="1" presStyleCnt="5" custScaleY="75041" custLinFactY="-64938" custLinFactNeighborX="-16142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D20B70-150F-A34B-A2D3-62E74EEDFD07}" type="pres">
      <dgm:prSet presAssocID="{CFAE6DA6-CCAD-2D42-9D84-59A096B76134}" presName="sibTrans" presStyleLbl="sibTrans2D1" presStyleIdx="1" presStyleCnt="4"/>
      <dgm:spPr/>
      <dgm:t>
        <a:bodyPr/>
        <a:lstStyle/>
        <a:p>
          <a:endParaRPr lang="en-US"/>
        </a:p>
      </dgm:t>
    </dgm:pt>
    <dgm:pt modelId="{C2C1CBEF-C0FD-B948-919E-5A3304B99E9B}" type="pres">
      <dgm:prSet presAssocID="{CFAE6DA6-CCAD-2D42-9D84-59A096B76134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6EDF1C89-4AC8-8C4C-8547-8923070720ED}" type="pres">
      <dgm:prSet presAssocID="{44068D59-460D-3043-8D90-A9D0817F61D7}" presName="node" presStyleLbl="node1" presStyleIdx="2" presStyleCnt="5" custScaleY="75041" custLinFactY="-67512" custLinFactNeighborX="-12394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A68518-2F0E-664A-A855-0FE6186F2CBF}" type="pres">
      <dgm:prSet presAssocID="{9614D181-800A-584E-AC49-C70B3650D265}" presName="sibTrans" presStyleLbl="sibTrans2D1" presStyleIdx="2" presStyleCnt="4"/>
      <dgm:spPr/>
      <dgm:t>
        <a:bodyPr/>
        <a:lstStyle/>
        <a:p>
          <a:endParaRPr lang="en-US"/>
        </a:p>
      </dgm:t>
    </dgm:pt>
    <dgm:pt modelId="{1E20C8B0-7366-5C47-9996-13F73219D586}" type="pres">
      <dgm:prSet presAssocID="{9614D181-800A-584E-AC49-C70B3650D265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B1588CD7-096E-6343-9165-A102AB6322C2}" type="pres">
      <dgm:prSet presAssocID="{1D220834-5BA4-C641-8609-2ECF72A77792}" presName="node" presStyleLbl="node1" presStyleIdx="3" presStyleCnt="5" custScaleY="75041" custLinFactY="-66139" custLinFactNeighborX="7151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28D45F-D71E-5945-998C-50A0A710548E}" type="pres">
      <dgm:prSet presAssocID="{D733C556-3E00-4D40-9C44-149C8B46FB0C}" presName="sibTrans" presStyleLbl="sibTrans2D1" presStyleIdx="3" presStyleCnt="4"/>
      <dgm:spPr/>
      <dgm:t>
        <a:bodyPr/>
        <a:lstStyle/>
        <a:p>
          <a:endParaRPr lang="en-US"/>
        </a:p>
      </dgm:t>
    </dgm:pt>
    <dgm:pt modelId="{BF07B62C-8737-6743-A05A-3419621F5491}" type="pres">
      <dgm:prSet presAssocID="{D733C556-3E00-4D40-9C44-149C8B46FB0C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392604EA-E866-DD49-8901-DCBA0C4EB029}" type="pres">
      <dgm:prSet presAssocID="{FD7332AA-B5D7-3149-A67E-43CEE76664BD}" presName="node" presStyleLbl="node1" presStyleIdx="4" presStyleCnt="5" custScaleY="75041" custLinFactY="-66139" custLinFactNeighborX="806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B10E1EC-B43D-974B-A913-2B95294C92A6}" srcId="{9C8B830C-2BF5-4F43-A770-B256378C3EF9}" destId="{2F4895EE-34D1-8D4E-8389-EFB1085A935B}" srcOrd="0" destOrd="0" parTransId="{7DED698A-B862-1B47-8D09-172D76E8A798}" sibTransId="{D91AA269-CB5D-F24B-A24C-5EDB0387AE08}"/>
    <dgm:cxn modelId="{114DC3E5-7614-474C-B80C-1BC2680CCD8A}" srcId="{9C8B830C-2BF5-4F43-A770-B256378C3EF9}" destId="{41EDAE5B-EB5E-2F49-A63B-912BFF8A1FC7}" srcOrd="1" destOrd="0" parTransId="{009D4CD5-448F-C64E-AD50-EADAC3B56DDA}" sibTransId="{CFAE6DA6-CCAD-2D42-9D84-59A096B76134}"/>
    <dgm:cxn modelId="{2052BBC2-8B37-5C4D-9F2A-9E0523EB117A}" type="presOf" srcId="{41EDAE5B-EB5E-2F49-A63B-912BFF8A1FC7}" destId="{E243DB0F-72DF-AA4D-BD54-8705E0D5F655}" srcOrd="0" destOrd="0" presId="urn:microsoft.com/office/officeart/2005/8/layout/process1"/>
    <dgm:cxn modelId="{AD05CAAF-2EFB-FC40-90AC-97864630D6F2}" type="presOf" srcId="{D733C556-3E00-4D40-9C44-149C8B46FB0C}" destId="{BF07B62C-8737-6743-A05A-3419621F5491}" srcOrd="1" destOrd="0" presId="urn:microsoft.com/office/officeart/2005/8/layout/process1"/>
    <dgm:cxn modelId="{C8BFAEC9-5D61-5C4E-B0E2-AA36D62CC251}" srcId="{9C8B830C-2BF5-4F43-A770-B256378C3EF9}" destId="{FD7332AA-B5D7-3149-A67E-43CEE76664BD}" srcOrd="4" destOrd="0" parTransId="{FD7C2A97-6B1C-064B-814F-F2451522785A}" sibTransId="{8675176D-ED1F-914C-9891-22AC2AB16F52}"/>
    <dgm:cxn modelId="{4B906A5D-2721-544D-A837-3BE709B1E104}" type="presOf" srcId="{D91AA269-CB5D-F24B-A24C-5EDB0387AE08}" destId="{0A451D09-B12A-C34E-A75D-00E8C3982F6C}" srcOrd="1" destOrd="0" presId="urn:microsoft.com/office/officeart/2005/8/layout/process1"/>
    <dgm:cxn modelId="{99FCB295-8A61-EC49-84E0-008C8B427914}" type="presOf" srcId="{FD7332AA-B5D7-3149-A67E-43CEE76664BD}" destId="{392604EA-E866-DD49-8901-DCBA0C4EB029}" srcOrd="0" destOrd="0" presId="urn:microsoft.com/office/officeart/2005/8/layout/process1"/>
    <dgm:cxn modelId="{1BC46721-A194-F44D-ABB5-1E6B8FA35B6D}" srcId="{9C8B830C-2BF5-4F43-A770-B256378C3EF9}" destId="{44068D59-460D-3043-8D90-A9D0817F61D7}" srcOrd="2" destOrd="0" parTransId="{5AC99BDC-AE3B-7C4D-AE17-B4714F05F1B8}" sibTransId="{9614D181-800A-584E-AC49-C70B3650D265}"/>
    <dgm:cxn modelId="{5320218E-7FD8-C942-BECA-BE1F292A219C}" type="presOf" srcId="{9614D181-800A-584E-AC49-C70B3650D265}" destId="{1E20C8B0-7366-5C47-9996-13F73219D586}" srcOrd="1" destOrd="0" presId="urn:microsoft.com/office/officeart/2005/8/layout/process1"/>
    <dgm:cxn modelId="{32E4E68F-207A-FF4B-8353-49D4AD87EC9E}" type="presOf" srcId="{CFAE6DA6-CCAD-2D42-9D84-59A096B76134}" destId="{2AD20B70-150F-A34B-A2D3-62E74EEDFD07}" srcOrd="0" destOrd="0" presId="urn:microsoft.com/office/officeart/2005/8/layout/process1"/>
    <dgm:cxn modelId="{B7868755-CD65-4D4D-97FE-95F748A67007}" type="presOf" srcId="{D91AA269-CB5D-F24B-A24C-5EDB0387AE08}" destId="{95A9F558-FA98-B04F-B358-76871CB9F56E}" srcOrd="0" destOrd="0" presId="urn:microsoft.com/office/officeart/2005/8/layout/process1"/>
    <dgm:cxn modelId="{3CDBDC7E-1790-C640-A1A7-1565C3E1989D}" type="presOf" srcId="{2F4895EE-34D1-8D4E-8389-EFB1085A935B}" destId="{44C1EB87-DF45-E640-8931-010BA5B39399}" srcOrd="0" destOrd="0" presId="urn:microsoft.com/office/officeart/2005/8/layout/process1"/>
    <dgm:cxn modelId="{712145A1-F8F2-AE48-9A33-CBF8992997ED}" srcId="{9C8B830C-2BF5-4F43-A770-B256378C3EF9}" destId="{1D220834-5BA4-C641-8609-2ECF72A77792}" srcOrd="3" destOrd="0" parTransId="{04247CAF-AEBE-8E4F-BA5A-D8462AEDA59F}" sibTransId="{D733C556-3E00-4D40-9C44-149C8B46FB0C}"/>
    <dgm:cxn modelId="{10512504-B333-9B42-A6CB-5B34F32060E1}" type="presOf" srcId="{9614D181-800A-584E-AC49-C70B3650D265}" destId="{09A68518-2F0E-664A-A855-0FE6186F2CBF}" srcOrd="0" destOrd="0" presId="urn:microsoft.com/office/officeart/2005/8/layout/process1"/>
    <dgm:cxn modelId="{EA85E425-0599-2B4B-AF71-9E2FC38E4311}" type="presOf" srcId="{9C8B830C-2BF5-4F43-A770-B256378C3EF9}" destId="{EF6C77CF-8E0A-5F45-92E0-8EADD0E1F4C8}" srcOrd="0" destOrd="0" presId="urn:microsoft.com/office/officeart/2005/8/layout/process1"/>
    <dgm:cxn modelId="{EBA16613-52DF-1B4B-A6B3-17E52F86D718}" type="presOf" srcId="{44068D59-460D-3043-8D90-A9D0817F61D7}" destId="{6EDF1C89-4AC8-8C4C-8547-8923070720ED}" srcOrd="0" destOrd="0" presId="urn:microsoft.com/office/officeart/2005/8/layout/process1"/>
    <dgm:cxn modelId="{539DE90B-324B-DB4A-AAFA-F3859134D5B5}" type="presOf" srcId="{D733C556-3E00-4D40-9C44-149C8B46FB0C}" destId="{8728D45F-D71E-5945-998C-50A0A710548E}" srcOrd="0" destOrd="0" presId="urn:microsoft.com/office/officeart/2005/8/layout/process1"/>
    <dgm:cxn modelId="{30EEC777-1949-1F49-8D65-656FB7890C1A}" type="presOf" srcId="{1D220834-5BA4-C641-8609-2ECF72A77792}" destId="{B1588CD7-096E-6343-9165-A102AB6322C2}" srcOrd="0" destOrd="0" presId="urn:microsoft.com/office/officeart/2005/8/layout/process1"/>
    <dgm:cxn modelId="{9F0E5609-A7D0-4D40-8259-0C2722535C8D}" type="presOf" srcId="{CFAE6DA6-CCAD-2D42-9D84-59A096B76134}" destId="{C2C1CBEF-C0FD-B948-919E-5A3304B99E9B}" srcOrd="1" destOrd="0" presId="urn:microsoft.com/office/officeart/2005/8/layout/process1"/>
    <dgm:cxn modelId="{630D325B-510D-3142-9E22-5AA9555FAC66}" type="presParOf" srcId="{EF6C77CF-8E0A-5F45-92E0-8EADD0E1F4C8}" destId="{44C1EB87-DF45-E640-8931-010BA5B39399}" srcOrd="0" destOrd="0" presId="urn:microsoft.com/office/officeart/2005/8/layout/process1"/>
    <dgm:cxn modelId="{988EA390-F052-344E-BEF4-F4B219DB3E8A}" type="presParOf" srcId="{EF6C77CF-8E0A-5F45-92E0-8EADD0E1F4C8}" destId="{95A9F558-FA98-B04F-B358-76871CB9F56E}" srcOrd="1" destOrd="0" presId="urn:microsoft.com/office/officeart/2005/8/layout/process1"/>
    <dgm:cxn modelId="{90E2CDDF-904F-284B-A09E-00DCBD9F1051}" type="presParOf" srcId="{95A9F558-FA98-B04F-B358-76871CB9F56E}" destId="{0A451D09-B12A-C34E-A75D-00E8C3982F6C}" srcOrd="0" destOrd="0" presId="urn:microsoft.com/office/officeart/2005/8/layout/process1"/>
    <dgm:cxn modelId="{2A0A9BB6-1FA1-6B43-A8EE-6FAC15E06145}" type="presParOf" srcId="{EF6C77CF-8E0A-5F45-92E0-8EADD0E1F4C8}" destId="{E243DB0F-72DF-AA4D-BD54-8705E0D5F655}" srcOrd="2" destOrd="0" presId="urn:microsoft.com/office/officeart/2005/8/layout/process1"/>
    <dgm:cxn modelId="{13213B54-3130-A44A-99C9-57EF6B058826}" type="presParOf" srcId="{EF6C77CF-8E0A-5F45-92E0-8EADD0E1F4C8}" destId="{2AD20B70-150F-A34B-A2D3-62E74EEDFD07}" srcOrd="3" destOrd="0" presId="urn:microsoft.com/office/officeart/2005/8/layout/process1"/>
    <dgm:cxn modelId="{3AF85DED-6826-2C4E-B87D-6FFF4C3DB71E}" type="presParOf" srcId="{2AD20B70-150F-A34B-A2D3-62E74EEDFD07}" destId="{C2C1CBEF-C0FD-B948-919E-5A3304B99E9B}" srcOrd="0" destOrd="0" presId="urn:microsoft.com/office/officeart/2005/8/layout/process1"/>
    <dgm:cxn modelId="{D85FFDDB-3676-CB43-9151-F84D2320FAB0}" type="presParOf" srcId="{EF6C77CF-8E0A-5F45-92E0-8EADD0E1F4C8}" destId="{6EDF1C89-4AC8-8C4C-8547-8923070720ED}" srcOrd="4" destOrd="0" presId="urn:microsoft.com/office/officeart/2005/8/layout/process1"/>
    <dgm:cxn modelId="{763267C8-5B89-4245-A204-B46865D33D03}" type="presParOf" srcId="{EF6C77CF-8E0A-5F45-92E0-8EADD0E1F4C8}" destId="{09A68518-2F0E-664A-A855-0FE6186F2CBF}" srcOrd="5" destOrd="0" presId="urn:microsoft.com/office/officeart/2005/8/layout/process1"/>
    <dgm:cxn modelId="{4471F716-B896-774D-ADB0-17C98BEC22B8}" type="presParOf" srcId="{09A68518-2F0E-664A-A855-0FE6186F2CBF}" destId="{1E20C8B0-7366-5C47-9996-13F73219D586}" srcOrd="0" destOrd="0" presId="urn:microsoft.com/office/officeart/2005/8/layout/process1"/>
    <dgm:cxn modelId="{8B6C6E67-180A-6549-81C1-309BA3C3FD3A}" type="presParOf" srcId="{EF6C77CF-8E0A-5F45-92E0-8EADD0E1F4C8}" destId="{B1588CD7-096E-6343-9165-A102AB6322C2}" srcOrd="6" destOrd="0" presId="urn:microsoft.com/office/officeart/2005/8/layout/process1"/>
    <dgm:cxn modelId="{B9B86F42-B2DC-F74A-928F-647AE0E168A1}" type="presParOf" srcId="{EF6C77CF-8E0A-5F45-92E0-8EADD0E1F4C8}" destId="{8728D45F-D71E-5945-998C-50A0A710548E}" srcOrd="7" destOrd="0" presId="urn:microsoft.com/office/officeart/2005/8/layout/process1"/>
    <dgm:cxn modelId="{2D0BFC5A-782E-8C41-A2B7-F26EF89FE692}" type="presParOf" srcId="{8728D45F-D71E-5945-998C-50A0A710548E}" destId="{BF07B62C-8737-6743-A05A-3419621F5491}" srcOrd="0" destOrd="0" presId="urn:microsoft.com/office/officeart/2005/8/layout/process1"/>
    <dgm:cxn modelId="{CE6E8A32-7980-274A-979D-8D99B1927ABE}" type="presParOf" srcId="{EF6C77CF-8E0A-5F45-92E0-8EADD0E1F4C8}" destId="{392604EA-E866-DD49-8901-DCBA0C4EB029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C1EB87-DF45-E640-8931-010BA5B39399}">
      <dsp:nvSpPr>
        <dsp:cNvPr id="0" name=""/>
        <dsp:cNvSpPr/>
      </dsp:nvSpPr>
      <dsp:spPr>
        <a:xfrm>
          <a:off x="239" y="0"/>
          <a:ext cx="1791713" cy="806711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PWGC “early” preview</a:t>
          </a:r>
          <a:endParaRPr lang="en-US" sz="1600" kern="1200" dirty="0"/>
        </a:p>
      </dsp:txBody>
      <dsp:txXfrm>
        <a:off x="23867" y="23628"/>
        <a:ext cx="1744457" cy="759455"/>
      </dsp:txXfrm>
    </dsp:sp>
    <dsp:sp modelId="{95A9F558-FA98-B04F-B358-76871CB9F56E}">
      <dsp:nvSpPr>
        <dsp:cNvPr id="0" name=""/>
        <dsp:cNvSpPr/>
      </dsp:nvSpPr>
      <dsp:spPr>
        <a:xfrm>
          <a:off x="1943587" y="181183"/>
          <a:ext cx="321465" cy="4443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1943587" y="270052"/>
        <a:ext cx="225026" cy="266606"/>
      </dsp:txXfrm>
    </dsp:sp>
    <dsp:sp modelId="{E243DB0F-72DF-AA4D-BD54-8705E0D5F655}">
      <dsp:nvSpPr>
        <dsp:cNvPr id="0" name=""/>
        <dsp:cNvSpPr/>
      </dsp:nvSpPr>
      <dsp:spPr>
        <a:xfrm>
          <a:off x="2398490" y="0"/>
          <a:ext cx="1791713" cy="806711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PWG review</a:t>
          </a:r>
          <a:endParaRPr lang="en-US" sz="1600" kern="1200" dirty="0"/>
        </a:p>
      </dsp:txBody>
      <dsp:txXfrm>
        <a:off x="2422118" y="23628"/>
        <a:ext cx="1744457" cy="759455"/>
      </dsp:txXfrm>
    </dsp:sp>
    <dsp:sp modelId="{2AD20B70-150F-A34B-A2D3-62E74EEDFD07}">
      <dsp:nvSpPr>
        <dsp:cNvPr id="0" name=""/>
        <dsp:cNvSpPr/>
      </dsp:nvSpPr>
      <dsp:spPr>
        <a:xfrm>
          <a:off x="4376090" y="181183"/>
          <a:ext cx="394079" cy="4443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4376090" y="270052"/>
        <a:ext cx="275855" cy="266606"/>
      </dsp:txXfrm>
    </dsp:sp>
    <dsp:sp modelId="{6EDF1C89-4AC8-8C4C-8547-8923070720ED}">
      <dsp:nvSpPr>
        <dsp:cNvPr id="0" name=""/>
        <dsp:cNvSpPr/>
      </dsp:nvSpPr>
      <dsp:spPr>
        <a:xfrm>
          <a:off x="4933750" y="0"/>
          <a:ext cx="1791713" cy="806711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GPC</a:t>
          </a:r>
          <a:endParaRPr lang="en-US" sz="1600" kern="1200" dirty="0"/>
        </a:p>
      </dsp:txBody>
      <dsp:txXfrm>
        <a:off x="4957378" y="23628"/>
        <a:ext cx="1744457" cy="759455"/>
      </dsp:txXfrm>
    </dsp:sp>
    <dsp:sp modelId="{09A68518-2F0E-664A-A855-0FE6186F2CBF}">
      <dsp:nvSpPr>
        <dsp:cNvPr id="0" name=""/>
        <dsp:cNvSpPr/>
      </dsp:nvSpPr>
      <dsp:spPr>
        <a:xfrm>
          <a:off x="6939653" y="181183"/>
          <a:ext cx="454083" cy="4443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6939653" y="270052"/>
        <a:ext cx="320780" cy="266606"/>
      </dsp:txXfrm>
    </dsp:sp>
    <dsp:sp modelId="{B1588CD7-096E-6343-9165-A102AB6322C2}">
      <dsp:nvSpPr>
        <dsp:cNvPr id="0" name=""/>
        <dsp:cNvSpPr/>
      </dsp:nvSpPr>
      <dsp:spPr>
        <a:xfrm>
          <a:off x="7582224" y="0"/>
          <a:ext cx="1791713" cy="806711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Collaboration Review</a:t>
          </a:r>
          <a:endParaRPr lang="en-US" sz="1600" kern="1200" dirty="0"/>
        </a:p>
      </dsp:txBody>
      <dsp:txXfrm>
        <a:off x="7605852" y="23628"/>
        <a:ext cx="1744457" cy="759455"/>
      </dsp:txXfrm>
    </dsp:sp>
    <dsp:sp modelId="{8728D45F-D71E-5945-998C-50A0A710548E}">
      <dsp:nvSpPr>
        <dsp:cNvPr id="0" name=""/>
        <dsp:cNvSpPr/>
      </dsp:nvSpPr>
      <dsp:spPr>
        <a:xfrm>
          <a:off x="9541740" y="181183"/>
          <a:ext cx="355742" cy="4443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9541740" y="270052"/>
        <a:ext cx="249019" cy="266606"/>
      </dsp:txXfrm>
    </dsp:sp>
    <dsp:sp modelId="{392604EA-E866-DD49-8901-DCBA0C4EB029}">
      <dsp:nvSpPr>
        <dsp:cNvPr id="0" name=""/>
        <dsp:cNvSpPr/>
      </dsp:nvSpPr>
      <dsp:spPr>
        <a:xfrm>
          <a:off x="10045149" y="0"/>
          <a:ext cx="1791713" cy="806711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Journal Submission /Referee Report</a:t>
          </a:r>
          <a:endParaRPr lang="en-US" sz="1600" kern="1200" dirty="0"/>
        </a:p>
      </dsp:txBody>
      <dsp:txXfrm>
        <a:off x="10068777" y="23628"/>
        <a:ext cx="1744457" cy="7594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6299FC-88E9-EC4C-973F-717347142C32}" type="datetimeFigureOut">
              <a:rPr lang="en-US" smtClean="0"/>
              <a:t>6/16/16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E2C91B-F872-6C47-B06D-ABED5C3DF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784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2C91B-F872-6C47-B06D-ABED5C3DFBD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9582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8 (LFS)  + 11 (BC)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84953-23A3-DB4A-A79E-AED7BB81114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63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Vertesi</a:t>
            </a:r>
            <a:r>
              <a:rPr lang="en-US" dirty="0" smtClean="0"/>
              <a:t>, ECT*2015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84953-23A3-DB4A-A79E-AED7BB81114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4158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Vertesi</a:t>
            </a:r>
            <a:r>
              <a:rPr lang="en-US" dirty="0" smtClean="0"/>
              <a:t>, ECT*2015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84953-23A3-DB4A-A79E-AED7BB81114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5151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</a:t>
            </a:r>
            <a:r>
              <a:rPr lang="en-US" baseline="0" dirty="0" smtClean="0"/>
              <a:t> regarding v2 plot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error bars don't include effects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from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dead sensors, geometry acceptance, and detector hit efficiency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a) dead sensors  (Run14, is close to 25-30% with three layer added together)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b) geometry acceptance (added together ~9-10%)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c) detector responding efficiency + tracking loss (for this we don't have solid numbers. likely to be around 90-95% for each layer, so it could have a finite impact on the total efficiency).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84953-23A3-DB4A-A79E-AED7BB81114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417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2C91B-F872-6C47-B06D-ABED5C3DFBD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933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267A10-E126-4BB4-B96E-6958505E9021}" type="slidenum">
              <a:rPr lang="en-US"/>
              <a:pPr/>
              <a:t>3</a:t>
            </a:fld>
            <a:endParaRPr lang="en-US"/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661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1B00CF-C4AF-524F-B506-749901BF2EF3}" type="slidenum">
              <a:rPr lang="en-US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pPr/>
              <a:t>4</a:t>
            </a:fld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18" tIns="45708" rIns="91418" bIns="45708"/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8675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204, 202, 198, 197, 196, 195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84953-23A3-DB4A-A79E-AED7BB81114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16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204, 202, 198, 197, 196, 195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84953-23A3-DB4A-A79E-AED7BB81114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30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84953-23A3-DB4A-A79E-AED7BB81114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6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2014: HFT efficiency, loss</a:t>
            </a:r>
            <a:r>
              <a:rPr lang="en-US" baseline="0" dirty="0" smtClean="0"/>
              <a:t> of parts of HFT sensors</a:t>
            </a:r>
          </a:p>
          <a:p>
            <a:r>
              <a:rPr lang="en-US" baseline="0" dirty="0" smtClean="0"/>
              <a:t>2015: different beam efficiency and luminosity profile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84953-23A3-DB4A-A79E-AED7BB81114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9195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2014: HFT efficiency, loss</a:t>
            </a:r>
            <a:r>
              <a:rPr lang="en-US" baseline="0" dirty="0" smtClean="0"/>
              <a:t> of parts of HFT sensors</a:t>
            </a:r>
          </a:p>
          <a:p>
            <a:r>
              <a:rPr lang="en-US" baseline="0" dirty="0" smtClean="0"/>
              <a:t>2015: different beam efficiency and luminosity profile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84953-23A3-DB4A-A79E-AED7BB81114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098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BNL -- 6/16/16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PAC Meeting :: Run 14/15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E6D3-07D7-7E4C-A138-1A50C845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274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BNL -- 6/16/16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PAC Meeting :: Run 14/15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E6D3-07D7-7E4C-A138-1A50C845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847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BNL -- 6/16/16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PAC Meeting :: Run 14/15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E6D3-07D7-7E4C-A138-1A50C845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9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BNL -- 6/16/16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PAC Meeting :: Run 14/15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E6D3-07D7-7E4C-A138-1A50C845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73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BNL -- 6/16/16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PAC Meeting :: Run 14/15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E6D3-07D7-7E4C-A138-1A50C845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332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BNL -- 6/16/16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PAC Meeting :: Run 14/15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E6D3-07D7-7E4C-A138-1A50C845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478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BNL -- 6/16/16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PAC Meeting :: Run 14/15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E6D3-07D7-7E4C-A138-1A50C845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617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BNL -- 6/16/16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PAC Meeting :: Run 14/15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E6D3-07D7-7E4C-A138-1A50C845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761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BNL -- 6/16/16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PAC Meeting :: Run 14/15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E6D3-07D7-7E4C-A138-1A50C845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17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BNL -- 6/16/16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PAC Meeting :: Run 14/15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E6D3-07D7-7E4C-A138-1A50C845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003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BNL -- 6/16/16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PAC Meeting :: Run 14/15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E6D3-07D7-7E4C-A138-1A50C845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790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BNL -- 6/16/16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2016 PAC Meeting :: Run 14/15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5E6D3-07D7-7E4C-A138-1A50C845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493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link.aps.org/abstract/PRC/V92/P024912" TargetMode="External"/><Relationship Id="rId4" Type="http://schemas.openxmlformats.org/officeDocument/2006/relationships/hyperlink" Target="http://dx.doi.org/10.1016/j.physletb.2015.08.044" TargetMode="External"/><Relationship Id="rId5" Type="http://schemas.openxmlformats.org/officeDocument/2006/relationships/hyperlink" Target="http://link.aps.org/abstract/PRC/V92/P014904" TargetMode="External"/><Relationship Id="rId6" Type="http://schemas.openxmlformats.org/officeDocument/2006/relationships/hyperlink" Target="http://link.aps.org/abstract/PRC/V92/P021901" TargetMode="External"/><Relationship Id="rId7" Type="http://schemas.openxmlformats.org/officeDocument/2006/relationships/hyperlink" Target="http://link.aps.org/abstract/PRL/V114/P252302" TargetMode="External"/><Relationship Id="rId8" Type="http://schemas.openxmlformats.org/officeDocument/2006/relationships/hyperlink" Target="http://link.aps.org/abstract/PRC/V93/P021903" TargetMode="External"/><Relationship Id="rId9" Type="http://schemas.openxmlformats.org/officeDocument/2006/relationships/hyperlink" Target="http://link.aps.org/abstract/PRC/V93/P014907" TargetMode="External"/><Relationship Id="rId10" Type="http://schemas.openxmlformats.org/officeDocument/2006/relationships/hyperlink" Target="http://link.aps.org/abstract/PRL/V116/P112302" TargetMode="External"/><Relationship Id="rId11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0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star.bnl.gov/HyperNews-star/protected/get/starpwgc/4117.html" TargetMode="External"/><Relationship Id="rId12" Type="http://schemas.openxmlformats.org/officeDocument/2006/relationships/hyperlink" Target="http://www.star.bnl.gov/HyperNews-star/protected/get/starpwgc/4121.html" TargetMode="External"/><Relationship Id="rId13" Type="http://schemas.openxmlformats.org/officeDocument/2006/relationships/hyperlink" Target="http://www.star.bnl.gov/HyperNews-star/protected/get/starpwgc/4133.html" TargetMode="External"/><Relationship Id="rId14" Type="http://schemas.openxmlformats.org/officeDocument/2006/relationships/hyperlink" Target="http://www.star.bnl.gov/HyperNews-star/protected/get/starpwgc/4138.html" TargetMode="External"/><Relationship Id="rId15" Type="http://schemas.openxmlformats.org/officeDocument/2006/relationships/hyperlink" Target="http://www.star.bnl.gov/HyperNews-star/protected/get/starpwgc/4152.html" TargetMode="Externa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star.bnl.gov/HyperNews-star/protected/get/starpwgc/4047.html" TargetMode="External"/><Relationship Id="rId3" Type="http://schemas.openxmlformats.org/officeDocument/2006/relationships/hyperlink" Target="http://www.star.bnl.gov/HyperNews-star/protected/get/starpwgc/4052.html" TargetMode="External"/><Relationship Id="rId4" Type="http://schemas.openxmlformats.org/officeDocument/2006/relationships/hyperlink" Target="http://www.star.bnl.gov/HyperNews-star/protected/get/starpwgc/4053.html" TargetMode="External"/><Relationship Id="rId5" Type="http://schemas.openxmlformats.org/officeDocument/2006/relationships/hyperlink" Target="http://www.star.bnl.gov/HyperNews-star/protected/get/starpwgc/4087.html" TargetMode="External"/><Relationship Id="rId6" Type="http://schemas.openxmlformats.org/officeDocument/2006/relationships/hyperlink" Target="http://www.star.bnl.gov/HyperNews-star/protected/get/starpwgc/4096.html" TargetMode="External"/><Relationship Id="rId7" Type="http://schemas.openxmlformats.org/officeDocument/2006/relationships/hyperlink" Target="http://www.star.bnl.gov/HyperNews-star/protected/get/starpwgc/4097.html" TargetMode="External"/><Relationship Id="rId8" Type="http://schemas.openxmlformats.org/officeDocument/2006/relationships/hyperlink" Target="http://www.star.bnl.gov/HyperNews-star/protected/get/starpwgc/4098.html" TargetMode="External"/><Relationship Id="rId9" Type="http://schemas.openxmlformats.org/officeDocument/2006/relationships/hyperlink" Target="http://www.star.bnl.gov/HyperNews-star/protected/get/starpwgc/4106.html" TargetMode="External"/><Relationship Id="rId10" Type="http://schemas.openxmlformats.org/officeDocument/2006/relationships/hyperlink" Target="http://www.star.bnl.gov/HyperNews-star/protected/get/starpwgc/4111.html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image" Target="../media/image28.tiff"/><Relationship Id="rId5" Type="http://schemas.openxmlformats.org/officeDocument/2006/relationships/image" Target="../media/image29.tiff"/><Relationship Id="rId6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5" Type="http://schemas.openxmlformats.org/officeDocument/2006/relationships/image" Target="../media/image33.png"/><Relationship Id="rId6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5" Type="http://schemas.openxmlformats.org/officeDocument/2006/relationships/image" Target="../media/image37.emf"/><Relationship Id="rId6" Type="http://schemas.openxmlformats.org/officeDocument/2006/relationships/image" Target="../media/image38.emf"/><Relationship Id="rId7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7.emf"/><Relationship Id="rId12" Type="http://schemas.openxmlformats.org/officeDocument/2006/relationships/image" Target="../media/image48.emf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drupal.star.bnl.gov/STAR/files/2015-10-01-QM15-STAR-Overview-v5.pdf" TargetMode="External"/><Relationship Id="rId4" Type="http://schemas.openxmlformats.org/officeDocument/2006/relationships/image" Target="../media/image40.png"/><Relationship Id="rId5" Type="http://schemas.openxmlformats.org/officeDocument/2006/relationships/image" Target="../media/image41.emf"/><Relationship Id="rId6" Type="http://schemas.openxmlformats.org/officeDocument/2006/relationships/image" Target="../media/image42.emf"/><Relationship Id="rId7" Type="http://schemas.openxmlformats.org/officeDocument/2006/relationships/image" Target="../media/image43.emf"/><Relationship Id="rId8" Type="http://schemas.openxmlformats.org/officeDocument/2006/relationships/image" Target="../media/image44.emf"/><Relationship Id="rId9" Type="http://schemas.openxmlformats.org/officeDocument/2006/relationships/image" Target="../media/image45.emf"/><Relationship Id="rId10" Type="http://schemas.openxmlformats.org/officeDocument/2006/relationships/image" Target="../media/image4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emf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emf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emf"/><Relationship Id="rId5" Type="http://schemas.openxmlformats.org/officeDocument/2006/relationships/image" Target="../media/image58.emf"/><Relationship Id="rId6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60.emf"/><Relationship Id="rId5" Type="http://schemas.openxmlformats.org/officeDocument/2006/relationships/image" Target="../media/image61.emf"/><Relationship Id="rId6" Type="http://schemas.openxmlformats.org/officeDocument/2006/relationships/image" Target="../media/image62.emf"/><Relationship Id="rId7" Type="http://schemas.openxmlformats.org/officeDocument/2006/relationships/image" Target="../media/image63.emf"/><Relationship Id="rId8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4" Type="http://schemas.openxmlformats.org/officeDocument/2006/relationships/image" Target="../media/image66.emf"/><Relationship Id="rId5" Type="http://schemas.openxmlformats.org/officeDocument/2006/relationships/image" Target="../media/image67.png"/><Relationship Id="rId6" Type="http://schemas.openxmlformats.org/officeDocument/2006/relationships/image" Target="../media/image68.emf"/><Relationship Id="rId7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emf"/><Relationship Id="rId3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6" Type="http://schemas.openxmlformats.org/officeDocument/2006/relationships/image" Target="../media/image7.jpg"/><Relationship Id="rId7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19.tiff"/><Relationship Id="rId15" Type="http://schemas.openxmlformats.org/officeDocument/2006/relationships/image" Target="../media/image20.png"/><Relationship Id="rId16" Type="http://schemas.openxmlformats.org/officeDocument/2006/relationships/image" Target="../media/image3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5" Type="http://schemas.openxmlformats.org/officeDocument/2006/relationships/hyperlink" Target="http://www.star.bnl.gov/protected/spectra/ruanlj/TOFrpaper/tofr_beta_p_prplot.gif" TargetMode="External"/><Relationship Id="rId6" Type="http://schemas.openxmlformats.org/officeDocument/2006/relationships/image" Target="../media/image13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10.png"/><Relationship Id="rId9" Type="http://schemas.openxmlformats.org/officeDocument/2006/relationships/image" Target="../media/image14.jpeg"/><Relationship Id="rId10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16/j.physletb.2015.10.037" TargetMode="External"/><Relationship Id="rId4" Type="http://schemas.openxmlformats.org/officeDocument/2006/relationships/hyperlink" Target="http://dx.doi.org/10.1016/j.physletb.2015.05.075" TargetMode="External"/><Relationship Id="rId5" Type="http://schemas.openxmlformats.org/officeDocument/2006/relationships/hyperlink" Target="http://www.nature.com/nature/journal/v473/n7347/full/http:/www.nature.com/nature/journal/vaop/ncurrent/full/nature15724.html" TargetMode="External"/><Relationship Id="rId6" Type="http://schemas.openxmlformats.org/officeDocument/2006/relationships/hyperlink" Target="http://link.aps.org/abstract/PRL/V115/P222301" TargetMode="External"/><Relationship Id="rId7" Type="http://schemas.openxmlformats.org/officeDocument/2006/relationships/hyperlink" Target="http://link.aps.org/abstract/PRL/V116/P062301" TargetMode="External"/><Relationship Id="rId8" Type="http://schemas.openxmlformats.org/officeDocument/2006/relationships/hyperlink" Target="http://link.aps.org/abstract/PRL/V115/P092002" TargetMode="External"/><Relationship Id="rId9" Type="http://schemas.openxmlformats.org/officeDocument/2006/relationships/hyperlink" Target="http://link.aps.org/abstract/PRL/V115/P242501" TargetMode="External"/><Relationship Id="rId10" Type="http://schemas.openxmlformats.org/officeDocument/2006/relationships/hyperlink" Target="http://link.aps.org/abstract/PRL/V116/P132301" TargetMode="External"/><Relationship Id="rId11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STAR</a:t>
            </a:r>
            <a:br>
              <a:rPr lang="en-US" dirty="0" smtClean="0"/>
            </a:br>
            <a:r>
              <a:rPr lang="en-US" dirty="0" smtClean="0"/>
              <a:t>Experimental Overview</a:t>
            </a:r>
            <a:br>
              <a:rPr lang="en-US" dirty="0" smtClean="0"/>
            </a:br>
            <a:r>
              <a:rPr lang="en-US" dirty="0" smtClean="0"/>
              <a:t>Runs 14 &amp; 15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Frank Geurts (Rice Univ.)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4472" y="6085390"/>
            <a:ext cx="1897528" cy="772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85390"/>
            <a:ext cx="1983300" cy="77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9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Published Papers </a:t>
            </a:r>
            <a:r>
              <a:rPr lang="en-US" dirty="0" smtClean="0"/>
              <a:t>:: June 2015 – now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4171" y="1690688"/>
            <a:ext cx="5884986" cy="4405635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3300" b="1" u="sng" dirty="0" err="1" smtClean="0">
                <a:solidFill>
                  <a:srgbClr val="0000FF"/>
                </a:solidFill>
              </a:rPr>
              <a:t>Dielectron</a:t>
            </a:r>
            <a:r>
              <a:rPr lang="en-US" sz="3300" b="1" u="sng" dirty="0" smtClean="0">
                <a:solidFill>
                  <a:srgbClr val="0000FF"/>
                </a:solidFill>
              </a:rPr>
              <a:t> </a:t>
            </a:r>
            <a:r>
              <a:rPr lang="en-US" sz="3300" b="1" u="sng" dirty="0">
                <a:solidFill>
                  <a:srgbClr val="0000FF"/>
                </a:solidFill>
              </a:rPr>
              <a:t>M</a:t>
            </a:r>
            <a:r>
              <a:rPr lang="en-US" sz="3300" b="1" u="sng" dirty="0" smtClean="0">
                <a:solidFill>
                  <a:srgbClr val="0000FF"/>
                </a:solidFill>
              </a:rPr>
              <a:t>easurements</a:t>
            </a:r>
            <a:endParaRPr lang="en-US" sz="3300" b="1" u="sng" dirty="0">
              <a:solidFill>
                <a:srgbClr val="0000FF"/>
              </a:solidFill>
            </a:endParaRPr>
          </a:p>
          <a:p>
            <a:r>
              <a:rPr lang="en-US" dirty="0"/>
              <a:t>Measurements of </a:t>
            </a:r>
            <a:r>
              <a:rPr lang="en-US" dirty="0" err="1" smtClean="0"/>
              <a:t>dielectron</a:t>
            </a:r>
            <a:r>
              <a:rPr lang="en-US" dirty="0" smtClean="0"/>
              <a:t> production </a:t>
            </a:r>
            <a:r>
              <a:rPr lang="en-US" dirty="0"/>
              <a:t>in </a:t>
            </a:r>
            <a:r>
              <a:rPr lang="en-US" dirty="0" err="1"/>
              <a:t>Au+Au</a:t>
            </a:r>
            <a:r>
              <a:rPr lang="en-US" dirty="0"/>
              <a:t> </a:t>
            </a:r>
            <a:r>
              <a:rPr lang="en-US" dirty="0" smtClean="0"/>
              <a:t>collisions </a:t>
            </a:r>
            <a:r>
              <a:rPr lang="en-US" dirty="0"/>
              <a:t>at √</a:t>
            </a:r>
            <a:r>
              <a:rPr lang="en-US" dirty="0" err="1"/>
              <a:t>s</a:t>
            </a:r>
            <a:r>
              <a:rPr lang="en-US" baseline="-25000" dirty="0" err="1"/>
              <a:t>NN</a:t>
            </a:r>
            <a:r>
              <a:rPr lang="en-US" dirty="0"/>
              <a:t>=200 GeV from the STAR Experiment</a:t>
            </a:r>
          </a:p>
          <a:p>
            <a:pPr lvl="1"/>
            <a:r>
              <a:rPr lang="is-IS" dirty="0">
                <a:hlinkClick r:id="rId3"/>
              </a:rPr>
              <a:t>Phys. Rev. C </a:t>
            </a:r>
            <a:r>
              <a:rPr lang="is-IS" b="1" dirty="0">
                <a:hlinkClick r:id="rId3"/>
              </a:rPr>
              <a:t>92</a:t>
            </a:r>
            <a:r>
              <a:rPr lang="is-IS" dirty="0">
                <a:hlinkClick r:id="rId3"/>
              </a:rPr>
              <a:t> (2015) 024912</a:t>
            </a:r>
            <a:endParaRPr lang="is-IS" dirty="0"/>
          </a:p>
          <a:p>
            <a:r>
              <a:rPr lang="en-US" dirty="0"/>
              <a:t>Energy dependence of acceptance-corrected </a:t>
            </a:r>
            <a:r>
              <a:rPr lang="en-US" dirty="0" err="1"/>
              <a:t>dielectron</a:t>
            </a:r>
            <a:r>
              <a:rPr lang="en-US" dirty="0"/>
              <a:t> excess mass spectrum at mid-rapidity in </a:t>
            </a:r>
            <a:r>
              <a:rPr lang="en-US" dirty="0" err="1"/>
              <a:t>Au+Au</a:t>
            </a:r>
            <a:r>
              <a:rPr lang="en-US" dirty="0"/>
              <a:t> collisions at √</a:t>
            </a:r>
            <a:r>
              <a:rPr lang="en-US" dirty="0" err="1"/>
              <a:t>s</a:t>
            </a:r>
            <a:r>
              <a:rPr lang="en-US" baseline="-25000" dirty="0" err="1"/>
              <a:t>NN</a:t>
            </a:r>
            <a:r>
              <a:rPr lang="en-US" dirty="0"/>
              <a:t> = 19.6 and 200GeV</a:t>
            </a:r>
          </a:p>
          <a:p>
            <a:pPr lvl="1"/>
            <a:r>
              <a:rPr lang="is-IS" dirty="0">
                <a:hlinkClick r:id="rId4"/>
              </a:rPr>
              <a:t>Phys. Lett. B </a:t>
            </a:r>
            <a:r>
              <a:rPr lang="is-IS" b="1" dirty="0">
                <a:hlinkClick r:id="rId4"/>
              </a:rPr>
              <a:t>750</a:t>
            </a:r>
            <a:r>
              <a:rPr lang="is-IS" dirty="0">
                <a:hlinkClick r:id="rId4"/>
              </a:rPr>
              <a:t> (2015) </a:t>
            </a:r>
            <a:r>
              <a:rPr lang="is-IS" dirty="0" smtClean="0">
                <a:hlinkClick r:id="rId4"/>
              </a:rPr>
              <a:t>64</a:t>
            </a:r>
            <a:endParaRPr lang="is-IS" dirty="0">
              <a:hlinkClick r:id="rId4"/>
            </a:endParaRPr>
          </a:p>
          <a:p>
            <a:pPr marL="0" indent="0">
              <a:buNone/>
            </a:pPr>
            <a:endParaRPr lang="en-US" sz="3300" b="1" u="sng" dirty="0" smtClean="0">
              <a:solidFill>
                <a:srgbClr val="0A32FF"/>
              </a:solidFill>
            </a:endParaRPr>
          </a:p>
          <a:p>
            <a:pPr marL="0" indent="0">
              <a:buNone/>
            </a:pPr>
            <a:endParaRPr lang="en-US" sz="3300" b="1" u="sng" dirty="0">
              <a:solidFill>
                <a:srgbClr val="0A32FF"/>
              </a:solidFill>
            </a:endParaRPr>
          </a:p>
          <a:p>
            <a:pPr marL="0" indent="0">
              <a:buNone/>
            </a:pPr>
            <a:r>
              <a:rPr lang="en-US" sz="3300" b="1" u="sng" dirty="0" smtClean="0">
                <a:solidFill>
                  <a:srgbClr val="0A32FF"/>
                </a:solidFill>
              </a:rPr>
              <a:t>CNM (</a:t>
            </a:r>
            <a:r>
              <a:rPr lang="en-US" sz="3300" b="1" u="sng" dirty="0" err="1" smtClean="0">
                <a:solidFill>
                  <a:srgbClr val="0A32FF"/>
                </a:solidFill>
              </a:rPr>
              <a:t>p+p</a:t>
            </a:r>
            <a:r>
              <a:rPr lang="en-US" sz="3300" b="1" u="sng" dirty="0" smtClean="0">
                <a:solidFill>
                  <a:srgbClr val="0A32FF"/>
                </a:solidFill>
              </a:rPr>
              <a:t> and </a:t>
            </a:r>
            <a:r>
              <a:rPr lang="en-US" sz="3300" b="1" u="sng" dirty="0" err="1" smtClean="0">
                <a:solidFill>
                  <a:srgbClr val="0A32FF"/>
                </a:solidFill>
              </a:rPr>
              <a:t>d+Au</a:t>
            </a:r>
            <a:r>
              <a:rPr lang="en-US" sz="3300" b="1" u="sng" dirty="0" smtClean="0">
                <a:solidFill>
                  <a:srgbClr val="0A32FF"/>
                </a:solidFill>
              </a:rPr>
              <a:t> at 200GeV)</a:t>
            </a:r>
          </a:p>
          <a:p>
            <a:r>
              <a:rPr lang="en-US" dirty="0" smtClean="0"/>
              <a:t>J/</a:t>
            </a:r>
            <a:r>
              <a:rPr lang="en-US" dirty="0" err="1" smtClean="0"/>
              <a:t>ψ</a:t>
            </a:r>
            <a:r>
              <a:rPr lang="en-US" dirty="0" smtClean="0"/>
              <a:t> Production at low </a:t>
            </a:r>
            <a:r>
              <a:rPr lang="en-US" dirty="0"/>
              <a:t>t</a:t>
            </a:r>
            <a:r>
              <a:rPr lang="en-US" dirty="0" smtClean="0"/>
              <a:t>ransverse </a:t>
            </a:r>
            <a:r>
              <a:rPr lang="en-US" dirty="0"/>
              <a:t>m</a:t>
            </a:r>
            <a:r>
              <a:rPr lang="en-US" dirty="0" smtClean="0"/>
              <a:t>omentum in </a:t>
            </a:r>
            <a:r>
              <a:rPr lang="en-US" dirty="0" err="1" smtClean="0"/>
              <a:t>p+p</a:t>
            </a:r>
            <a:r>
              <a:rPr lang="en-US" dirty="0" smtClean="0"/>
              <a:t> and </a:t>
            </a:r>
            <a:r>
              <a:rPr lang="en-US" dirty="0" err="1" smtClean="0"/>
              <a:t>d+Au</a:t>
            </a:r>
            <a:r>
              <a:rPr lang="en-US" dirty="0" smtClean="0"/>
              <a:t> collisions at √</a:t>
            </a:r>
            <a:r>
              <a:rPr lang="en-US" dirty="0" err="1" smtClean="0"/>
              <a:t>s</a:t>
            </a:r>
            <a:r>
              <a:rPr lang="en-US" baseline="-25000" dirty="0" err="1" smtClean="0"/>
              <a:t>NN</a:t>
            </a:r>
            <a:r>
              <a:rPr lang="en-US" dirty="0" smtClean="0"/>
              <a:t>=200 GeV</a:t>
            </a:r>
          </a:p>
          <a:p>
            <a:pPr lvl="1"/>
            <a:r>
              <a:rPr lang="en-US" dirty="0" smtClean="0"/>
              <a:t>Accepted by PRC</a:t>
            </a:r>
          </a:p>
          <a:p>
            <a:endParaRPr lang="is-I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90688"/>
            <a:ext cx="5845629" cy="4405635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3300" b="1" u="sng" dirty="0">
                <a:solidFill>
                  <a:srgbClr val="0000FF"/>
                </a:solidFill>
              </a:rPr>
              <a:t>Beam Energy </a:t>
            </a:r>
            <a:r>
              <a:rPr lang="en-US" sz="3300" b="1" u="sng" dirty="0" smtClean="0">
                <a:solidFill>
                  <a:srgbClr val="0000FF"/>
                </a:solidFill>
              </a:rPr>
              <a:t>Scan </a:t>
            </a:r>
            <a:r>
              <a:rPr lang="en-US" sz="2500" b="1" u="sng" dirty="0" smtClean="0">
                <a:solidFill>
                  <a:srgbClr val="0000FF"/>
                </a:solidFill>
              </a:rPr>
              <a:t>(➢ incl. Run-14 14.6GeV)</a:t>
            </a:r>
            <a:endParaRPr lang="en-US" sz="2500" b="1" u="sng" dirty="0">
              <a:solidFill>
                <a:srgbClr val="0000FF"/>
              </a:solidFill>
            </a:endParaRPr>
          </a:p>
          <a:p>
            <a:r>
              <a:rPr lang="en-US" dirty="0"/>
              <a:t>Beam energy dependent two-pion interferometry and the freeze-out eccentricity of </a:t>
            </a:r>
            <a:r>
              <a:rPr lang="en-US" dirty="0" err="1"/>
              <a:t>pions</a:t>
            </a:r>
            <a:r>
              <a:rPr lang="en-US" dirty="0"/>
              <a:t> in heavy ion collisions at STAR</a:t>
            </a:r>
          </a:p>
          <a:p>
            <a:pPr lvl="1"/>
            <a:r>
              <a:rPr lang="is-IS" dirty="0">
                <a:hlinkClick r:id="rId5"/>
              </a:rPr>
              <a:t>Phys. Rev. C </a:t>
            </a:r>
            <a:r>
              <a:rPr lang="is-IS" b="1" dirty="0">
                <a:hlinkClick r:id="rId5"/>
              </a:rPr>
              <a:t>92</a:t>
            </a:r>
            <a:r>
              <a:rPr lang="is-IS" dirty="0">
                <a:hlinkClick r:id="rId5"/>
              </a:rPr>
              <a:t> (2015) 014904</a:t>
            </a:r>
            <a:endParaRPr lang="is-IS" dirty="0"/>
          </a:p>
          <a:p>
            <a:r>
              <a:rPr lang="en-US" dirty="0"/>
              <a:t>Kπ, pπ, and </a:t>
            </a:r>
            <a:r>
              <a:rPr lang="en-US" dirty="0" err="1"/>
              <a:t>Kp</a:t>
            </a:r>
            <a:r>
              <a:rPr lang="en-US" dirty="0"/>
              <a:t> </a:t>
            </a:r>
            <a:r>
              <a:rPr lang="en-US" dirty="0" smtClean="0"/>
              <a:t>fluctuations </a:t>
            </a:r>
            <a:r>
              <a:rPr lang="en-US" dirty="0"/>
              <a:t>in </a:t>
            </a:r>
            <a:r>
              <a:rPr lang="en-US" dirty="0" err="1"/>
              <a:t>Au+Au</a:t>
            </a:r>
            <a:r>
              <a:rPr lang="en-US" dirty="0"/>
              <a:t> </a:t>
            </a:r>
            <a:r>
              <a:rPr lang="en-US" dirty="0" smtClean="0"/>
              <a:t>collisions </a:t>
            </a:r>
            <a:r>
              <a:rPr lang="en-US" dirty="0"/>
              <a:t>from √</a:t>
            </a:r>
            <a:r>
              <a:rPr lang="en-US" dirty="0" err="1"/>
              <a:t>s</a:t>
            </a:r>
            <a:r>
              <a:rPr lang="en-US" baseline="-25000" dirty="0" err="1"/>
              <a:t>NN</a:t>
            </a:r>
            <a:r>
              <a:rPr lang="en-US" dirty="0"/>
              <a:t> = 7.7 to </a:t>
            </a:r>
            <a:r>
              <a:rPr lang="en-US" dirty="0" smtClean="0"/>
              <a:t>200GeV</a:t>
            </a:r>
            <a:endParaRPr lang="en-US" dirty="0"/>
          </a:p>
          <a:p>
            <a:pPr lvl="1"/>
            <a:r>
              <a:rPr lang="is-IS" dirty="0" smtClean="0">
                <a:hlinkClick r:id="rId6"/>
              </a:rPr>
              <a:t>Phys. Rev. C </a:t>
            </a:r>
            <a:r>
              <a:rPr lang="is-IS" b="1" dirty="0" smtClean="0">
                <a:hlinkClick r:id="rId6"/>
              </a:rPr>
              <a:t>92</a:t>
            </a:r>
            <a:r>
              <a:rPr lang="is-IS" dirty="0" smtClean="0">
                <a:hlinkClick r:id="rId6"/>
              </a:rPr>
              <a:t> (2015) 021901(R)</a:t>
            </a:r>
            <a:endParaRPr lang="is-IS" dirty="0" smtClean="0"/>
          </a:p>
          <a:p>
            <a:r>
              <a:rPr lang="en-US" dirty="0"/>
              <a:t>Observation of charge asymmetry dependence of pion elliptic flow and the possible chiral magnetic wave in heavy-ion collisions</a:t>
            </a:r>
          </a:p>
          <a:p>
            <a:pPr lvl="1"/>
            <a:r>
              <a:rPr lang="is-IS" dirty="0" smtClean="0">
                <a:hlinkClick r:id="rId7"/>
              </a:rPr>
              <a:t>Phys</a:t>
            </a:r>
            <a:r>
              <a:rPr lang="is-IS" dirty="0">
                <a:hlinkClick r:id="rId7"/>
              </a:rPr>
              <a:t>. Rev. Lett. </a:t>
            </a:r>
            <a:r>
              <a:rPr lang="is-IS" b="1" dirty="0">
                <a:hlinkClick r:id="rId7"/>
              </a:rPr>
              <a:t>114</a:t>
            </a:r>
            <a:r>
              <a:rPr lang="is-IS" dirty="0">
                <a:hlinkClick r:id="rId7"/>
              </a:rPr>
              <a:t> (2015) </a:t>
            </a:r>
            <a:r>
              <a:rPr lang="is-IS" dirty="0" smtClean="0">
                <a:hlinkClick r:id="rId7"/>
              </a:rPr>
              <a:t>252302</a:t>
            </a:r>
            <a:r>
              <a:rPr lang="is-IS" dirty="0" smtClean="0"/>
              <a:t> {</a:t>
            </a:r>
            <a:r>
              <a:rPr lang="en-US" b="1" dirty="0" smtClean="0">
                <a:solidFill>
                  <a:schemeClr val="accent1"/>
                </a:solidFill>
              </a:rPr>
              <a:t>PRL </a:t>
            </a:r>
            <a:r>
              <a:rPr lang="en-US" b="1" dirty="0">
                <a:solidFill>
                  <a:schemeClr val="accent1"/>
                </a:solidFill>
              </a:rPr>
              <a:t>Editor’s </a:t>
            </a:r>
            <a:r>
              <a:rPr lang="en-US" b="1" dirty="0" smtClean="0">
                <a:solidFill>
                  <a:schemeClr val="accent1"/>
                </a:solidFill>
              </a:rPr>
              <a:t>Suggestion</a:t>
            </a:r>
            <a:r>
              <a:rPr lang="is-IS" dirty="0"/>
              <a:t>}</a:t>
            </a:r>
            <a:endParaRPr lang="is-IS" dirty="0" smtClean="0"/>
          </a:p>
          <a:p>
            <a:r>
              <a:rPr lang="en-US" dirty="0" smtClean="0"/>
              <a:t>Probing </a:t>
            </a:r>
            <a:r>
              <a:rPr lang="en-US" dirty="0" err="1" smtClean="0"/>
              <a:t>parton</a:t>
            </a:r>
            <a:r>
              <a:rPr lang="en-US" dirty="0" smtClean="0"/>
              <a:t> </a:t>
            </a:r>
            <a:r>
              <a:rPr lang="en-US" dirty="0"/>
              <a:t>d</a:t>
            </a:r>
            <a:r>
              <a:rPr lang="en-US" dirty="0" smtClean="0"/>
              <a:t>ynamics of QCD matter with </a:t>
            </a:r>
            <a:r>
              <a:rPr lang="en-US" dirty="0" err="1" smtClean="0"/>
              <a:t>Ω</a:t>
            </a:r>
            <a:r>
              <a:rPr lang="en-US" dirty="0" smtClean="0"/>
              <a:t> and </a:t>
            </a:r>
            <a:r>
              <a:rPr lang="en-US" dirty="0" err="1" smtClean="0"/>
              <a:t>φ</a:t>
            </a:r>
            <a:r>
              <a:rPr lang="en-US" dirty="0" smtClean="0"/>
              <a:t> production</a:t>
            </a:r>
          </a:p>
          <a:p>
            <a:pPr lvl="1"/>
            <a:r>
              <a:rPr lang="en-US" dirty="0" smtClean="0">
                <a:hlinkClick r:id="rId8"/>
              </a:rPr>
              <a:t>Phys. Rev. C 93 (2016) 21903</a:t>
            </a:r>
            <a:endParaRPr lang="en-US" dirty="0" smtClean="0"/>
          </a:p>
          <a:p>
            <a:pPr>
              <a:buFont typeface="Wingdings" charset="2"/>
              <a:buChar char="Ø"/>
            </a:pPr>
            <a:r>
              <a:rPr lang="en-US" dirty="0" smtClean="0"/>
              <a:t>Centrality </a:t>
            </a:r>
            <a:r>
              <a:rPr lang="en-US" dirty="0"/>
              <a:t>dependence of identified particle elliptic flow in relativistic heavy ion collisions at  √</a:t>
            </a:r>
            <a:r>
              <a:rPr lang="en-US" dirty="0" err="1"/>
              <a:t>s</a:t>
            </a:r>
            <a:r>
              <a:rPr lang="en-US" baseline="-25000" dirty="0" err="1"/>
              <a:t>NN</a:t>
            </a:r>
            <a:r>
              <a:rPr lang="en-US" dirty="0"/>
              <a:t> = 7.7-62.4 GeV</a:t>
            </a:r>
          </a:p>
          <a:p>
            <a:pPr lvl="1"/>
            <a:r>
              <a:rPr lang="is-IS" dirty="0">
                <a:hlinkClick r:id="rId9"/>
              </a:rPr>
              <a:t>Phys. Rev. C </a:t>
            </a:r>
            <a:r>
              <a:rPr lang="is-IS" b="1" dirty="0">
                <a:hlinkClick r:id="rId9"/>
              </a:rPr>
              <a:t>93</a:t>
            </a:r>
            <a:r>
              <a:rPr lang="is-IS" dirty="0">
                <a:hlinkClick r:id="rId9"/>
              </a:rPr>
              <a:t> (2016) 014907</a:t>
            </a:r>
            <a:endParaRPr lang="en-US" dirty="0"/>
          </a:p>
          <a:p>
            <a:pPr>
              <a:buFont typeface="Wingdings" charset="2"/>
              <a:buChar char="Ø"/>
            </a:pPr>
            <a:r>
              <a:rPr lang="en-US" dirty="0" smtClean="0"/>
              <a:t>Beam </a:t>
            </a:r>
            <a:r>
              <a:rPr lang="en-US" dirty="0"/>
              <a:t>e</a:t>
            </a:r>
            <a:r>
              <a:rPr lang="en-US" dirty="0" smtClean="0"/>
              <a:t>nergy </a:t>
            </a:r>
            <a:r>
              <a:rPr lang="en-US" dirty="0"/>
              <a:t>d</a:t>
            </a:r>
            <a:r>
              <a:rPr lang="en-US" dirty="0" smtClean="0"/>
              <a:t>ependence </a:t>
            </a:r>
            <a:r>
              <a:rPr lang="en-US" dirty="0"/>
              <a:t>of the 3</a:t>
            </a:r>
            <a:r>
              <a:rPr lang="en-US" baseline="30000" dirty="0"/>
              <a:t>rd</a:t>
            </a:r>
            <a:r>
              <a:rPr lang="en-US" dirty="0"/>
              <a:t> </a:t>
            </a:r>
            <a:r>
              <a:rPr lang="en-US" dirty="0" smtClean="0"/>
              <a:t>harmonic </a:t>
            </a:r>
            <a:r>
              <a:rPr lang="en-US" dirty="0"/>
              <a:t>of a</a:t>
            </a:r>
            <a:r>
              <a:rPr lang="en-US" dirty="0" smtClean="0"/>
              <a:t>zimuthal </a:t>
            </a:r>
            <a:r>
              <a:rPr lang="en-US" dirty="0"/>
              <a:t>c</a:t>
            </a:r>
            <a:r>
              <a:rPr lang="en-US" dirty="0" smtClean="0"/>
              <a:t>orrelations </a:t>
            </a:r>
            <a:r>
              <a:rPr lang="en-US" dirty="0"/>
              <a:t>in </a:t>
            </a:r>
            <a:r>
              <a:rPr lang="en-US" dirty="0" err="1" smtClean="0"/>
              <a:t>Au+Au</a:t>
            </a:r>
            <a:r>
              <a:rPr lang="en-US" dirty="0" smtClean="0"/>
              <a:t> collisions </a:t>
            </a:r>
            <a:r>
              <a:rPr lang="en-US" dirty="0"/>
              <a:t>at RHIC</a:t>
            </a:r>
          </a:p>
          <a:p>
            <a:pPr lvl="1"/>
            <a:r>
              <a:rPr lang="en-US" dirty="0">
                <a:hlinkClick r:id="rId10"/>
              </a:rPr>
              <a:t>Phys. Rev. Lett. 116 (2016) </a:t>
            </a:r>
            <a:r>
              <a:rPr lang="en-US" dirty="0" smtClean="0">
                <a:hlinkClick r:id="rId10"/>
              </a:rPr>
              <a:t>112302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BNL -- 6/16/16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PAC Meeting :: Run 14/15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51835" y="5272229"/>
            <a:ext cx="325913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16 papers published</a:t>
            </a:r>
          </a:p>
          <a:p>
            <a:r>
              <a:rPr lang="en-US" sz="2800" dirty="0" smtClean="0"/>
              <a:t>  1 accepted</a:t>
            </a:r>
            <a:endParaRPr lang="en-US" sz="2800" dirty="0"/>
          </a:p>
        </p:txBody>
      </p:sp>
      <p:pic>
        <p:nvPicPr>
          <p:cNvPr id="9" name="Picture 8" descr="index.jpg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61"/>
          <a:stretch/>
        </p:blipFill>
        <p:spPr>
          <a:xfrm>
            <a:off x="0" y="28248"/>
            <a:ext cx="1621593" cy="533049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E6D3-07D7-7E4C-A138-1A50C84521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0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981200" y="137869"/>
            <a:ext cx="907549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STAR Formal Paper Process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3585181"/>
              </p:ext>
            </p:extLst>
          </p:nvPr>
        </p:nvGraphicFramePr>
        <p:xfrm>
          <a:off x="159391" y="1290002"/>
          <a:ext cx="11836866" cy="2431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9391" y="6364051"/>
            <a:ext cx="2133600" cy="365125"/>
          </a:xfrm>
        </p:spPr>
        <p:txBody>
          <a:bodyPr/>
          <a:lstStyle/>
          <a:p>
            <a:r>
              <a:rPr lang="en-US" smtClean="0"/>
              <a:t>BNL -- 6/16/16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30024" y="6408648"/>
            <a:ext cx="2895600" cy="365125"/>
          </a:xfrm>
        </p:spPr>
        <p:txBody>
          <a:bodyPr/>
          <a:lstStyle/>
          <a:p>
            <a:r>
              <a:rPr lang="en-US" smtClean="0"/>
              <a:t>2016 PAC Meeting :: Run 14/15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6503" y="2092629"/>
            <a:ext cx="16579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introduction</a:t>
            </a:r>
          </a:p>
          <a:p>
            <a:r>
              <a:rPr lang="en-US" sz="1600" dirty="0"/>
              <a:t>outline of data</a:t>
            </a:r>
          </a:p>
          <a:p>
            <a:r>
              <a:rPr lang="en-US" sz="1600" dirty="0"/>
              <a:t>and  physics</a:t>
            </a:r>
          </a:p>
          <a:p>
            <a:r>
              <a:rPr lang="en-US" sz="1600" dirty="0"/>
              <a:t>draft plots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18469" y="2057506"/>
            <a:ext cx="2084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review physics analysis</a:t>
            </a:r>
          </a:p>
          <a:p>
            <a:pPr algn="ctr"/>
            <a:r>
              <a:rPr lang="en-US" sz="1600" dirty="0"/>
              <a:t>review draft</a:t>
            </a:r>
          </a:p>
          <a:p>
            <a:pPr algn="ctr"/>
            <a:r>
              <a:rPr lang="en-US" sz="1600" dirty="0"/>
              <a:t>technical note</a:t>
            </a:r>
          </a:p>
          <a:p>
            <a:pPr algn="ctr"/>
            <a:r>
              <a:rPr lang="en-US" sz="1600" dirty="0"/>
              <a:t>(incl. analysis code)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37963" y="2057506"/>
            <a:ext cx="2204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review paper</a:t>
            </a:r>
          </a:p>
          <a:p>
            <a:pPr algn="ctr"/>
            <a:r>
              <a:rPr lang="en-US" sz="1600" dirty="0"/>
              <a:t>ensure persuasive</a:t>
            </a:r>
          </a:p>
          <a:p>
            <a:pPr algn="ctr"/>
            <a:r>
              <a:rPr lang="en-US" sz="1600" dirty="0"/>
              <a:t>physics message</a:t>
            </a:r>
          </a:p>
          <a:p>
            <a:pPr algn="ctr"/>
            <a:r>
              <a:rPr lang="en-US" sz="1600" dirty="0"/>
              <a:t>technical accuracy</a:t>
            </a:r>
          </a:p>
          <a:p>
            <a:pPr algn="ctr"/>
            <a:r>
              <a:rPr lang="en-US" sz="1600" dirty="0"/>
              <a:t>correctness of analysis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56884" y="2092629"/>
            <a:ext cx="22403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open for comments</a:t>
            </a:r>
          </a:p>
          <a:p>
            <a:pPr algn="ctr"/>
            <a:r>
              <a:rPr lang="en-US" sz="1600" dirty="0"/>
              <a:t>from all of STAR +</a:t>
            </a:r>
          </a:p>
          <a:p>
            <a:pPr algn="ctr"/>
            <a:r>
              <a:rPr lang="en-US" sz="1600" dirty="0"/>
              <a:t>5 institutional readers</a:t>
            </a:r>
          </a:p>
          <a:p>
            <a:pPr algn="ctr"/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9817022" y="2180616"/>
            <a:ext cx="22990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distribute report to</a:t>
            </a:r>
          </a:p>
          <a:p>
            <a:pPr algn="r"/>
            <a:r>
              <a:rPr lang="en-US" sz="1600" dirty="0"/>
              <a:t>the collaboration</a:t>
            </a:r>
          </a:p>
          <a:p>
            <a:pPr algn="r"/>
            <a:r>
              <a:rPr lang="en-US" sz="1600" dirty="0"/>
              <a:t>work with GPC on response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59391" y="1178572"/>
            <a:ext cx="4937784" cy="16830"/>
          </a:xfrm>
          <a:prstGeom prst="straightConnector1">
            <a:avLst/>
          </a:prstGeom>
          <a:ln w="41275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789124" y="913603"/>
            <a:ext cx="16310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tracked  by PWGs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5097176" y="1178572"/>
            <a:ext cx="6899081" cy="16832"/>
          </a:xfrm>
          <a:prstGeom prst="straightConnector1">
            <a:avLst/>
          </a:prstGeom>
          <a:ln w="41275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042451" y="913603"/>
            <a:ext cx="2422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tracked by Editorial Board</a:t>
            </a:r>
          </a:p>
        </p:txBody>
      </p:sp>
      <p:grpSp>
        <p:nvGrpSpPr>
          <p:cNvPr id="31" name="Group 30"/>
          <p:cNvGrpSpPr>
            <a:grpSpLocks noChangeAspect="1"/>
          </p:cNvGrpSpPr>
          <p:nvPr/>
        </p:nvGrpSpPr>
        <p:grpSpPr>
          <a:xfrm>
            <a:off x="0" y="3946085"/>
            <a:ext cx="3577326" cy="2577649"/>
            <a:chOff x="159391" y="3950924"/>
            <a:chExt cx="3252116" cy="2343317"/>
          </a:xfrm>
        </p:grpSpPr>
        <p:grpSp>
          <p:nvGrpSpPr>
            <p:cNvPr id="29" name="Group 28"/>
            <p:cNvGrpSpPr/>
            <p:nvPr/>
          </p:nvGrpSpPr>
          <p:grpSpPr>
            <a:xfrm>
              <a:off x="159391" y="3950924"/>
              <a:ext cx="3252116" cy="2343317"/>
              <a:chOff x="159391" y="3950924"/>
              <a:chExt cx="3252116" cy="2343317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159391" y="3950924"/>
                <a:ext cx="243281" cy="93985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9391" y="3950924"/>
                <a:ext cx="3252116" cy="2343317"/>
              </a:xfrm>
              <a:prstGeom prst="rect">
                <a:avLst/>
              </a:prstGeom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2228852" y="4018093"/>
              <a:ext cx="1116490" cy="335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~5 months </a:t>
              </a:r>
              <a:endParaRPr lang="en-US" dirty="0"/>
            </a:p>
          </p:txBody>
        </p:sp>
      </p:grpSp>
      <p:grpSp>
        <p:nvGrpSpPr>
          <p:cNvPr id="30" name="Group 29"/>
          <p:cNvGrpSpPr>
            <a:grpSpLocks noChangeAspect="1"/>
          </p:cNvGrpSpPr>
          <p:nvPr/>
        </p:nvGrpSpPr>
        <p:grpSpPr>
          <a:xfrm>
            <a:off x="8192939" y="3963936"/>
            <a:ext cx="3588600" cy="2576740"/>
            <a:chOff x="4326340" y="3950924"/>
            <a:chExt cx="3262364" cy="2342491"/>
          </a:xfrm>
        </p:grpSpPr>
        <p:grpSp>
          <p:nvGrpSpPr>
            <p:cNvPr id="28" name="Group 27"/>
            <p:cNvGrpSpPr/>
            <p:nvPr/>
          </p:nvGrpSpPr>
          <p:grpSpPr>
            <a:xfrm>
              <a:off x="4326340" y="3950924"/>
              <a:ext cx="3262364" cy="2342491"/>
              <a:chOff x="4326340" y="3950924"/>
              <a:chExt cx="3262364" cy="2342491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4326340" y="3950924"/>
                <a:ext cx="243281" cy="161881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42759" y="3950924"/>
                <a:ext cx="3245945" cy="2342491"/>
              </a:xfrm>
              <a:prstGeom prst="rect">
                <a:avLst/>
              </a:prstGeom>
            </p:spPr>
          </p:pic>
        </p:grpSp>
        <p:sp>
          <p:nvSpPr>
            <p:cNvPr id="26" name="TextBox 25"/>
            <p:cNvSpPr txBox="1"/>
            <p:nvPr/>
          </p:nvSpPr>
          <p:spPr>
            <a:xfrm>
              <a:off x="6362887" y="3998557"/>
              <a:ext cx="1082494" cy="335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~6 months </a:t>
              </a:r>
              <a:endParaRPr lang="en-US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089373" y="3946085"/>
            <a:ext cx="3514327" cy="2550104"/>
            <a:chOff x="4023368" y="3950924"/>
            <a:chExt cx="3514327" cy="2550104"/>
          </a:xfrm>
        </p:grpSpPr>
        <p:grpSp>
          <p:nvGrpSpPr>
            <p:cNvPr id="27" name="Group 26"/>
            <p:cNvGrpSpPr>
              <a:grpSpLocks noChangeAspect="1"/>
            </p:cNvGrpSpPr>
            <p:nvPr/>
          </p:nvGrpSpPr>
          <p:grpSpPr>
            <a:xfrm>
              <a:off x="4023368" y="3950924"/>
              <a:ext cx="3514327" cy="2550104"/>
              <a:chOff x="8602701" y="3934696"/>
              <a:chExt cx="3194843" cy="2318276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8602701" y="3934696"/>
                <a:ext cx="243281" cy="149298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02701" y="3950924"/>
                <a:ext cx="3194843" cy="2302048"/>
              </a:xfrm>
              <a:prstGeom prst="rect">
                <a:avLst/>
              </a:prstGeom>
            </p:spPr>
          </p:pic>
        </p:grpSp>
        <p:sp>
          <p:nvSpPr>
            <p:cNvPr id="32" name="TextBox 31"/>
            <p:cNvSpPr txBox="1"/>
            <p:nvPr/>
          </p:nvSpPr>
          <p:spPr>
            <a:xfrm>
              <a:off x="5807335" y="4003319"/>
              <a:ext cx="1691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~1½ - 3 months </a:t>
              </a:r>
              <a:endParaRPr lang="en-US" dirty="0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704819" y="3353904"/>
            <a:ext cx="8470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Monitor Progress and Minimize Outliers </a:t>
            </a:r>
            <a:r>
              <a:rPr lang="is-IS" sz="2400" b="1" dirty="0" smtClean="0">
                <a:solidFill>
                  <a:srgbClr val="FF0000"/>
                </a:solidFill>
              </a:rPr>
              <a:t>…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35" name="Picture 34" descr="index.jpg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61"/>
          <a:stretch/>
        </p:blipFill>
        <p:spPr>
          <a:xfrm>
            <a:off x="0" y="28248"/>
            <a:ext cx="1621593" cy="53304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E6D3-07D7-7E4C-A138-1A50C84521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3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0105" y="51071"/>
            <a:ext cx="9253694" cy="589009"/>
          </a:xfrm>
        </p:spPr>
        <p:txBody>
          <a:bodyPr>
            <a:noAutofit/>
          </a:bodyPr>
          <a:lstStyle/>
          <a:p>
            <a:r>
              <a:rPr lang="en-US" dirty="0" smtClean="0"/>
              <a:t>Paper Plans in PWGs</a:t>
            </a:r>
            <a:r>
              <a:rPr lang="en-US" dirty="0"/>
              <a:t> </a:t>
            </a:r>
            <a:r>
              <a:rPr lang="en-US" dirty="0" smtClean="0"/>
              <a:t>::  PWGC previews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BNL -- 6/16/16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PAC Meeting :: Run 14/15</a:t>
            </a:r>
            <a:endParaRPr lang="en-US"/>
          </a:p>
        </p:txBody>
      </p:sp>
      <p:graphicFrame>
        <p:nvGraphicFramePr>
          <p:cNvPr id="6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5199"/>
              </p:ext>
            </p:extLst>
          </p:nvPr>
        </p:nvGraphicFramePr>
        <p:xfrm>
          <a:off x="3539358" y="640080"/>
          <a:ext cx="8568559" cy="5189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8432"/>
                <a:gridCol w="1146001"/>
                <a:gridCol w="5724126"/>
              </a:tblGrid>
              <a:tr h="34598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date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pwg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title/</a:t>
                      </a:r>
                      <a:r>
                        <a:rPr lang="en-US" sz="1600" dirty="0" err="1" smtClean="0"/>
                        <a:t>url</a:t>
                      </a:r>
                      <a:endParaRPr lang="en-US" sz="1600" dirty="0"/>
                    </a:p>
                  </a:txBody>
                  <a:tcPr/>
                </a:tc>
              </a:tr>
              <a:tr h="34598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June 23, 2015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Spin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1" indent="0" algn="l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inclusive jet cross-section in p+p@200GeV</a:t>
                      </a:r>
                      <a:endParaRPr lang="en-US" sz="1600" dirty="0" smtClean="0"/>
                    </a:p>
                  </a:txBody>
                  <a:tcPr/>
                </a:tc>
              </a:tr>
              <a:tr h="345982">
                <a:tc>
                  <a:txBody>
                    <a:bodyPr/>
                    <a:lstStyle/>
                    <a:p>
                      <a:r>
                        <a:rPr lang="en-US" sz="1600" i="0" dirty="0" smtClean="0">
                          <a:solidFill>
                            <a:srgbClr val="0A32FF"/>
                          </a:solidFill>
                        </a:rPr>
                        <a:t>July 7, 2015</a:t>
                      </a:r>
                      <a:endParaRPr lang="en-US" sz="1600" i="0" dirty="0">
                        <a:solidFill>
                          <a:srgbClr val="0A32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0" dirty="0" err="1" smtClean="0">
                          <a:solidFill>
                            <a:srgbClr val="0A32FF"/>
                          </a:solidFill>
                        </a:rPr>
                        <a:t>BulkCorr</a:t>
                      </a:r>
                      <a:endParaRPr lang="en-US" sz="1600" i="0" dirty="0">
                        <a:solidFill>
                          <a:srgbClr val="0A32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1" indent="-285750" algn="l">
                        <a:buFont typeface="Wingdings" charset="2"/>
                        <a:buChar char="Ø"/>
                      </a:pPr>
                      <a:r>
                        <a:rPr lang="en-US" sz="1600" i="0" dirty="0" smtClean="0">
                          <a:solidFill>
                            <a:srgbClr val="0A32FF"/>
                          </a:solidFill>
                          <a:hlinkClick r:id="rId3"/>
                        </a:rPr>
                        <a:t>BES v3</a:t>
                      </a:r>
                      <a:r>
                        <a:rPr lang="en-US" sz="1600" i="0" dirty="0" smtClean="0">
                          <a:solidFill>
                            <a:srgbClr val="0A32FF"/>
                          </a:solidFill>
                        </a:rPr>
                        <a:t> </a:t>
                      </a:r>
                      <a:r>
                        <a:rPr lang="en-US" sz="1600" b="1" i="1" dirty="0" smtClean="0">
                          <a:solidFill>
                            <a:srgbClr val="0A32FF"/>
                          </a:solidFill>
                        </a:rPr>
                        <a:t>published</a:t>
                      </a:r>
                    </a:p>
                  </a:txBody>
                  <a:tcPr/>
                </a:tc>
              </a:tr>
              <a:tr h="345982">
                <a:tc>
                  <a:txBody>
                    <a:bodyPr/>
                    <a:lstStyle/>
                    <a:p>
                      <a:r>
                        <a:rPr lang="en-US" sz="1600" i="0" dirty="0" smtClean="0">
                          <a:solidFill>
                            <a:srgbClr val="0A32FF"/>
                          </a:solidFill>
                        </a:rPr>
                        <a:t>July 7, 2015</a:t>
                      </a:r>
                      <a:endParaRPr lang="en-US" sz="1600" i="0" dirty="0">
                        <a:solidFill>
                          <a:srgbClr val="0A32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0" dirty="0" err="1" smtClean="0">
                          <a:solidFill>
                            <a:srgbClr val="0A32FF"/>
                          </a:solidFill>
                        </a:rPr>
                        <a:t>BulkCorr</a:t>
                      </a:r>
                      <a:endParaRPr lang="en-US" sz="1600" i="0" dirty="0">
                        <a:solidFill>
                          <a:srgbClr val="0A32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1" indent="-285750" algn="l">
                        <a:buFont typeface="Wingdings" charset="2"/>
                        <a:buChar char="Ø"/>
                      </a:pPr>
                      <a:r>
                        <a:rPr lang="en-US" sz="1600" i="0" dirty="0" smtClean="0">
                          <a:solidFill>
                            <a:srgbClr val="0A32FF"/>
                          </a:solidFill>
                          <a:hlinkClick r:id="rId4"/>
                        </a:rPr>
                        <a:t>BES PID v2</a:t>
                      </a:r>
                      <a:r>
                        <a:rPr lang="en-US" sz="1600" i="0" dirty="0" smtClean="0">
                          <a:solidFill>
                            <a:srgbClr val="0A32FF"/>
                          </a:solidFill>
                        </a:rPr>
                        <a:t> </a:t>
                      </a:r>
                      <a:r>
                        <a:rPr lang="en-US" sz="1600" b="1" i="1" dirty="0" smtClean="0">
                          <a:solidFill>
                            <a:srgbClr val="0A32FF"/>
                          </a:solidFill>
                        </a:rPr>
                        <a:t>published</a:t>
                      </a:r>
                      <a:endParaRPr lang="en-US" sz="1600" i="1" dirty="0" smtClean="0">
                        <a:solidFill>
                          <a:srgbClr val="0A32FF"/>
                        </a:solidFill>
                      </a:endParaRPr>
                    </a:p>
                  </a:txBody>
                  <a:tcPr/>
                </a:tc>
              </a:tr>
              <a:tr h="34598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Oct. 6, 2015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UPC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1" indent="0" algn="l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5"/>
                        </a:rPr>
                        <a:t>Coherent Diffraction of rho mesons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i="1" dirty="0" smtClean="0"/>
                        <a:t>in</a:t>
                      </a:r>
                      <a:r>
                        <a:rPr lang="en-US" sz="1600" b="1" i="1" baseline="0" dirty="0" smtClean="0"/>
                        <a:t> GPC</a:t>
                      </a:r>
                      <a:endParaRPr lang="en-US" sz="1600" dirty="0" smtClean="0"/>
                    </a:p>
                  </a:txBody>
                  <a:tcPr/>
                </a:tc>
              </a:tr>
              <a:tr h="34598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Oct.27, 2015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Heavy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6"/>
                        </a:rPr>
                        <a:t>D</a:t>
                      </a:r>
                      <a:r>
                        <a:rPr lang="en-US" sz="16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6"/>
                        </a:rPr>
                        <a:t>0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6"/>
                        </a:rPr>
                        <a:t> and D* Production in p+p@500GeV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i="1" dirty="0" smtClean="0"/>
                        <a:t>ready for </a:t>
                      </a:r>
                      <a:r>
                        <a:rPr lang="en-US" sz="1600" b="1" i="1" baseline="0" dirty="0" smtClean="0"/>
                        <a:t>GPC</a:t>
                      </a:r>
                      <a:endParaRPr lang="en-US" sz="1600" baseline="-25000" dirty="0" smtClean="0"/>
                    </a:p>
                  </a:txBody>
                  <a:tcPr/>
                </a:tc>
              </a:tr>
              <a:tr h="34598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Nov. 3, 2015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Spin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1" indent="0" algn="l"/>
                      <a:r>
                        <a:rPr lang="en-US" sz="1600" dirty="0" smtClean="0">
                          <a:hlinkClick r:id="rId7"/>
                        </a:rPr>
                        <a:t>2011 IFF in pp@500GeV</a:t>
                      </a:r>
                      <a:endParaRPr lang="en-US" sz="1600" dirty="0" smtClean="0"/>
                    </a:p>
                  </a:txBody>
                  <a:tcPr/>
                </a:tc>
              </a:tr>
              <a:tr h="345982">
                <a:tc>
                  <a:txBody>
                    <a:bodyPr/>
                    <a:lstStyle/>
                    <a:p>
                      <a:r>
                        <a:rPr lang="en-US" sz="1600" i="0" dirty="0" smtClean="0"/>
                        <a:t>Nov. 3, 2015</a:t>
                      </a:r>
                      <a:endParaRPr lang="en-US" sz="16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0" dirty="0" err="1" smtClean="0"/>
                        <a:t>JetCorr</a:t>
                      </a:r>
                      <a:endParaRPr lang="en-US" sz="16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1" indent="0" algn="l"/>
                      <a:r>
                        <a:rPr lang="en-US" sz="1600" i="0" dirty="0" smtClean="0">
                          <a:hlinkClick r:id="rId8"/>
                        </a:rPr>
                        <a:t>Di-jet imbalance measurements in Au+Au@200GeV</a:t>
                      </a:r>
                      <a:r>
                        <a:rPr lang="en-US" sz="1600" i="0" dirty="0" smtClean="0"/>
                        <a:t> </a:t>
                      </a:r>
                      <a:r>
                        <a:rPr lang="en-US" sz="1600" b="1" i="1" dirty="0" smtClean="0"/>
                        <a:t>in</a:t>
                      </a:r>
                      <a:r>
                        <a:rPr lang="en-US" sz="1600" b="1" i="1" baseline="0" dirty="0" smtClean="0"/>
                        <a:t> GPC</a:t>
                      </a:r>
                      <a:endParaRPr lang="en-US" sz="1600" b="1" i="1" dirty="0" smtClean="0"/>
                    </a:p>
                  </a:txBody>
                  <a:tcPr/>
                </a:tc>
              </a:tr>
              <a:tr h="34598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A32FF"/>
                          </a:solidFill>
                        </a:rPr>
                        <a:t>Dec. 8, 2015</a:t>
                      </a:r>
                      <a:endParaRPr lang="en-US" sz="1600" dirty="0">
                        <a:solidFill>
                          <a:srgbClr val="0A32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A32FF"/>
                          </a:solidFill>
                        </a:rPr>
                        <a:t>Heavy</a:t>
                      </a:r>
                      <a:endParaRPr lang="en-US" sz="1600" dirty="0">
                        <a:solidFill>
                          <a:srgbClr val="0A32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Ø"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A32FF"/>
                          </a:solidFill>
                          <a:hlinkClick r:id="rId9"/>
                        </a:rPr>
                        <a:t>D</a:t>
                      </a:r>
                      <a:r>
                        <a:rPr lang="en-US" sz="1600" baseline="30000" dirty="0" smtClean="0">
                          <a:solidFill>
                            <a:srgbClr val="0A32FF"/>
                          </a:solidFill>
                          <a:hlinkClick r:id="rId9"/>
                        </a:rPr>
                        <a:t>0</a:t>
                      </a:r>
                      <a:r>
                        <a:rPr lang="en-US" sz="1600" dirty="0" smtClean="0">
                          <a:solidFill>
                            <a:srgbClr val="0A32FF"/>
                          </a:solidFill>
                          <a:hlinkClick r:id="rId9"/>
                        </a:rPr>
                        <a:t> v2 in Au+Au@200GeV (HFT)</a:t>
                      </a:r>
                      <a:r>
                        <a:rPr lang="en-US" sz="1600" dirty="0" smtClean="0">
                          <a:solidFill>
                            <a:srgbClr val="0A32FF"/>
                          </a:solidFill>
                        </a:rPr>
                        <a:t> </a:t>
                      </a:r>
                      <a:r>
                        <a:rPr lang="en-US" sz="1600" b="1" i="1" dirty="0" smtClean="0">
                          <a:solidFill>
                            <a:srgbClr val="0A32FF"/>
                          </a:solidFill>
                        </a:rPr>
                        <a:t>in</a:t>
                      </a:r>
                      <a:r>
                        <a:rPr lang="en-US" sz="1600" b="1" i="1" baseline="0" dirty="0" smtClean="0">
                          <a:solidFill>
                            <a:srgbClr val="0A32FF"/>
                          </a:solidFill>
                        </a:rPr>
                        <a:t> GPC</a:t>
                      </a:r>
                      <a:endParaRPr lang="en-US" sz="1600" b="1" i="1" dirty="0" smtClean="0">
                        <a:solidFill>
                          <a:srgbClr val="0A32FF"/>
                        </a:solidFill>
                      </a:endParaRPr>
                    </a:p>
                  </a:txBody>
                  <a:tcPr/>
                </a:tc>
              </a:tr>
              <a:tr h="34598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Dec. 15, 2015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JetCorr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hlinkClick r:id="rId10"/>
                        </a:rPr>
                        <a:t>Away-side jet correlations</a:t>
                      </a:r>
                      <a:r>
                        <a:rPr lang="en-US" sz="1600" baseline="0" dirty="0" smtClean="0">
                          <a:hlinkClick r:id="rId10"/>
                        </a:rPr>
                        <a:t> in Au+Au@200GeV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="1" i="1" baseline="0" dirty="0" smtClean="0"/>
                        <a:t>submitted</a:t>
                      </a:r>
                      <a:endParaRPr lang="en-US" sz="1600" dirty="0"/>
                    </a:p>
                  </a:txBody>
                  <a:tcPr/>
                </a:tc>
              </a:tr>
              <a:tr h="34598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A32FF"/>
                          </a:solidFill>
                        </a:rPr>
                        <a:t>Jan.5, 2016</a:t>
                      </a:r>
                      <a:endParaRPr lang="en-US" sz="1600" dirty="0">
                        <a:solidFill>
                          <a:srgbClr val="0A32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solidFill>
                            <a:srgbClr val="0A32FF"/>
                          </a:solidFill>
                        </a:rPr>
                        <a:t>BulkCorr</a:t>
                      </a:r>
                      <a:endParaRPr lang="en-US" sz="1600" dirty="0">
                        <a:solidFill>
                          <a:srgbClr val="0A32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Ø"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A32FF"/>
                          </a:solidFill>
                          <a:hlinkClick r:id="rId11"/>
                        </a:rPr>
                        <a:t>Three</a:t>
                      </a:r>
                      <a:r>
                        <a:rPr lang="en-US" sz="1600" baseline="0" dirty="0" smtClean="0">
                          <a:solidFill>
                            <a:srgbClr val="0A32FF"/>
                          </a:solidFill>
                          <a:hlinkClick r:id="rId11"/>
                        </a:rPr>
                        <a:t>-</a:t>
                      </a:r>
                      <a:r>
                        <a:rPr lang="en-US" sz="1600" dirty="0" smtClean="0">
                          <a:solidFill>
                            <a:srgbClr val="0A32FF"/>
                          </a:solidFill>
                          <a:hlinkClick r:id="rId11"/>
                        </a:rPr>
                        <a:t>particle</a:t>
                      </a:r>
                      <a:r>
                        <a:rPr lang="en-US" sz="1600" baseline="0" dirty="0" smtClean="0">
                          <a:solidFill>
                            <a:srgbClr val="0A32FF"/>
                          </a:solidFill>
                          <a:hlinkClick r:id="rId11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0A32FF"/>
                          </a:solidFill>
                          <a:hlinkClick r:id="rId11"/>
                        </a:rPr>
                        <a:t>harmonic</a:t>
                      </a:r>
                      <a:r>
                        <a:rPr lang="en-US" sz="1600" baseline="0" dirty="0" smtClean="0">
                          <a:solidFill>
                            <a:srgbClr val="0A32FF"/>
                          </a:solidFill>
                          <a:hlinkClick r:id="rId11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0A32FF"/>
                          </a:solidFill>
                          <a:hlinkClick r:id="rId11"/>
                        </a:rPr>
                        <a:t>decomposition</a:t>
                      </a:r>
                      <a:r>
                        <a:rPr lang="en-US" sz="1600" dirty="0" smtClean="0">
                          <a:solidFill>
                            <a:srgbClr val="0A32FF"/>
                          </a:solidFill>
                        </a:rPr>
                        <a:t> </a:t>
                      </a:r>
                      <a:r>
                        <a:rPr lang="en-US" sz="1600" b="1" i="1" dirty="0" smtClean="0">
                          <a:solidFill>
                            <a:srgbClr val="0A32FF"/>
                          </a:solidFill>
                        </a:rPr>
                        <a:t>in</a:t>
                      </a:r>
                      <a:r>
                        <a:rPr lang="en-US" sz="1600" b="1" i="1" baseline="0" dirty="0" smtClean="0">
                          <a:solidFill>
                            <a:srgbClr val="0A32FF"/>
                          </a:solidFill>
                        </a:rPr>
                        <a:t> GPC</a:t>
                      </a:r>
                      <a:endParaRPr lang="en-US" sz="1600" dirty="0">
                        <a:solidFill>
                          <a:srgbClr val="0A32FF"/>
                        </a:solidFill>
                      </a:endParaRPr>
                    </a:p>
                  </a:txBody>
                  <a:tcPr/>
                </a:tc>
              </a:tr>
              <a:tr h="34598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Jan.12, 2016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LFS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hlinkClick r:id="rId12"/>
                        </a:rPr>
                        <a:t>BES Dielectron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b="1" i="1" dirty="0" smtClean="0"/>
                        <a:t>ready for </a:t>
                      </a:r>
                      <a:r>
                        <a:rPr lang="en-US" sz="1600" b="1" i="1" baseline="0" dirty="0" smtClean="0"/>
                        <a:t>GPC</a:t>
                      </a:r>
                      <a:endParaRPr lang="en-US" sz="1600" dirty="0" smtClean="0"/>
                    </a:p>
                  </a:txBody>
                  <a:tcPr/>
                </a:tc>
              </a:tr>
              <a:tr h="34598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Feb. 2, 2016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BulkCorr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hlinkClick r:id="rId13"/>
                        </a:rPr>
                        <a:t>Charge-dependent directed flow in Cu+Au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b="1" i="1" dirty="0" smtClean="0"/>
                        <a:t>ready for </a:t>
                      </a:r>
                      <a:r>
                        <a:rPr lang="en-US" sz="1600" b="1" i="1" baseline="0" dirty="0" smtClean="0"/>
                        <a:t>GPC</a:t>
                      </a:r>
                      <a:endParaRPr lang="en-US" sz="1600" dirty="0" smtClean="0"/>
                    </a:p>
                  </a:txBody>
                  <a:tcPr/>
                </a:tc>
              </a:tr>
              <a:tr h="34598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A32FF"/>
                          </a:solidFill>
                        </a:rPr>
                        <a:t>Feb. 23, 2016</a:t>
                      </a:r>
                      <a:endParaRPr lang="en-US" sz="1600" dirty="0">
                        <a:solidFill>
                          <a:srgbClr val="0A32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solidFill>
                            <a:srgbClr val="0A32FF"/>
                          </a:solidFill>
                        </a:rPr>
                        <a:t>BulkCorr</a:t>
                      </a:r>
                      <a:endParaRPr lang="en-US" sz="1600" dirty="0">
                        <a:solidFill>
                          <a:srgbClr val="0A32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Ø"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A32FF"/>
                          </a:solidFill>
                          <a:hlinkClick r:id="rId14"/>
                        </a:rPr>
                        <a:t>Global polarization</a:t>
                      </a:r>
                      <a:r>
                        <a:rPr lang="en-US" sz="1600" baseline="0" dirty="0" smtClean="0">
                          <a:solidFill>
                            <a:srgbClr val="0A32FF"/>
                          </a:solidFill>
                          <a:hlinkClick r:id="rId14"/>
                        </a:rPr>
                        <a:t> of Lambdas in BES</a:t>
                      </a:r>
                      <a:r>
                        <a:rPr lang="en-US" sz="1600" baseline="0" dirty="0" smtClean="0">
                          <a:solidFill>
                            <a:srgbClr val="0A32FF"/>
                          </a:solidFill>
                        </a:rPr>
                        <a:t> </a:t>
                      </a:r>
                      <a:r>
                        <a:rPr lang="en-US" sz="1600" b="1" i="1" baseline="0" dirty="0" smtClean="0">
                          <a:solidFill>
                            <a:srgbClr val="0A32FF"/>
                          </a:solidFill>
                        </a:rPr>
                        <a:t>ready for GPC</a:t>
                      </a:r>
                      <a:endParaRPr lang="en-US" sz="1600" b="1" i="1" dirty="0" smtClean="0">
                        <a:solidFill>
                          <a:srgbClr val="0A32FF"/>
                        </a:solidFill>
                      </a:endParaRPr>
                    </a:p>
                  </a:txBody>
                  <a:tcPr/>
                </a:tc>
              </a:tr>
              <a:tr h="34598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March 22, 2016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JetCorr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15"/>
                        </a:rPr>
                        <a:t>Hadron-Triggered Charged Jets in Au+Au@200GeV</a:t>
                      </a:r>
                      <a:endParaRPr lang="en-US" sz="1600" b="1" i="1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Up-Down Arrow 7"/>
          <p:cNvSpPr/>
          <p:nvPr/>
        </p:nvSpPr>
        <p:spPr>
          <a:xfrm>
            <a:off x="2709041" y="1027135"/>
            <a:ext cx="637477" cy="4802675"/>
          </a:xfrm>
          <a:prstGeom prst="up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2000" smtClean="0"/>
              <a:t>14 </a:t>
            </a:r>
            <a:r>
              <a:rPr lang="en-US" sz="2000" dirty="0" err="1" smtClean="0"/>
              <a:t>pwgc</a:t>
            </a:r>
            <a:r>
              <a:rPr lang="en-US" sz="2000" dirty="0" smtClean="0"/>
              <a:t> previews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05105" y="5908414"/>
            <a:ext cx="2770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solidFill>
                  <a:srgbClr val="0A32FF"/>
                </a:solidFill>
              </a:rPr>
              <a:t>Includes Run-14/15 data</a:t>
            </a:r>
            <a:endParaRPr lang="en-US" dirty="0">
              <a:solidFill>
                <a:srgbClr val="0A32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9773" y="2727113"/>
            <a:ext cx="24173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Paper proposals prepared across all 6 PWGs</a:t>
            </a:r>
            <a:endParaRPr lang="en-US" sz="2000" dirty="0"/>
          </a:p>
        </p:txBody>
      </p:sp>
      <p:pic>
        <p:nvPicPr>
          <p:cNvPr id="11" name="Picture 10" descr="index.jpg"/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61"/>
          <a:stretch/>
        </p:blipFill>
        <p:spPr>
          <a:xfrm>
            <a:off x="0" y="28248"/>
            <a:ext cx="1621593" cy="533049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E6D3-07D7-7E4C-A138-1A50C84521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19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72314"/>
            <a:ext cx="8229600" cy="868989"/>
          </a:xfrm>
        </p:spPr>
        <p:txBody>
          <a:bodyPr/>
          <a:lstStyle/>
          <a:p>
            <a:r>
              <a:rPr lang="en-US" dirty="0" smtClean="0"/>
              <a:t>Offline Physics Production</a:t>
            </a:r>
            <a:endParaRPr lang="en-US" dirty="0"/>
          </a:p>
        </p:txBody>
      </p:sp>
      <p:sp>
        <p:nvSpPr>
          <p:cNvPr id="8" name="Content Placeholder 7"/>
          <p:cNvSpPr txBox="1">
            <a:spLocks noGrp="1"/>
          </p:cNvSpPr>
          <p:nvPr>
            <p:ph idx="1"/>
          </p:nvPr>
        </p:nvSpPr>
        <p:spPr>
          <a:xfrm>
            <a:off x="212942" y="951978"/>
            <a:ext cx="6129087" cy="5548639"/>
          </a:xfrm>
        </p:spPr>
        <p:txBody>
          <a:bodyPr>
            <a:normAutofit fontScale="62500" lnSpcReduction="20000"/>
          </a:bodyPr>
          <a:lstStyle/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rgbClr val="0000FF"/>
                </a:solidFill>
              </a:rPr>
              <a:t>Physics production priorities regularly reviewed and set by the joint PWGs</a:t>
            </a:r>
          </a:p>
          <a:p>
            <a:pPr marL="396875" lvl="1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with input from Software &amp; Computing leadership</a:t>
            </a:r>
            <a:endParaRPr lang="en-US" dirty="0"/>
          </a:p>
          <a:p>
            <a:pPr marL="0" indent="0">
              <a:buNone/>
            </a:pPr>
            <a:r>
              <a:rPr lang="en-US" b="1" u="sng" dirty="0" smtClean="0">
                <a:solidFill>
                  <a:srgbClr val="0000FF"/>
                </a:solidFill>
              </a:rPr>
              <a:t>Priorities from PWGs (Fall 2015)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A32FF"/>
                </a:solidFill>
              </a:rPr>
              <a:t>Top priority</a:t>
            </a:r>
          </a:p>
          <a:p>
            <a:r>
              <a:rPr lang="en-US" dirty="0" smtClean="0"/>
              <a:t>Run­14 Au+Au@200GeV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ain physics stream (HFT)</a:t>
            </a: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A32FF"/>
                </a:solidFill>
              </a:rPr>
              <a:t>I</a:t>
            </a:r>
            <a:r>
              <a:rPr lang="en-US" dirty="0" smtClean="0">
                <a:solidFill>
                  <a:srgbClr val="0A32FF"/>
                </a:solidFill>
              </a:rPr>
              <a:t>mmediate priorities (in parallel)</a:t>
            </a:r>
          </a:p>
          <a:p>
            <a:r>
              <a:rPr lang="en-US" dirty="0" smtClean="0"/>
              <a:t>Run­14 Au+Au@200GeV :: MTD stream</a:t>
            </a:r>
            <a:endParaRPr lang="en-US" dirty="0"/>
          </a:p>
          <a:p>
            <a:r>
              <a:rPr lang="en-US" dirty="0" smtClean="0"/>
              <a:t>Run15 </a:t>
            </a:r>
            <a:r>
              <a:rPr lang="en-US" dirty="0" err="1" smtClean="0"/>
              <a:t>p+p</a:t>
            </a:r>
            <a:r>
              <a:rPr lang="en-US" dirty="0" smtClean="0"/>
              <a:t> and </a:t>
            </a:r>
            <a:r>
              <a:rPr lang="en-US" dirty="0" err="1" smtClean="0"/>
              <a:t>p+A</a:t>
            </a:r>
            <a:r>
              <a:rPr lang="en-US" dirty="0" smtClean="0"/>
              <a:t>  :: FMS stream</a:t>
            </a:r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rgbClr val="0A32FF"/>
                </a:solidFill>
              </a:rPr>
              <a:t>Next priorities (no order)</a:t>
            </a:r>
          </a:p>
          <a:p>
            <a:r>
              <a:rPr lang="en-US" dirty="0" smtClean="0"/>
              <a:t>Run­15 RP stream</a:t>
            </a:r>
          </a:p>
          <a:p>
            <a:r>
              <a:rPr lang="en-US" dirty="0" smtClean="0"/>
              <a:t>Run15 </a:t>
            </a:r>
            <a:r>
              <a:rPr lang="en-US" dirty="0" err="1" smtClean="0"/>
              <a:t>p+Al</a:t>
            </a:r>
            <a:endParaRPr lang="en-US" dirty="0" smtClean="0"/>
          </a:p>
          <a:p>
            <a:r>
              <a:rPr lang="en-US" dirty="0" smtClean="0"/>
              <a:t>Run15 </a:t>
            </a:r>
            <a:r>
              <a:rPr lang="en-US" dirty="0" err="1" smtClean="0"/>
              <a:t>p+p</a:t>
            </a:r>
            <a:r>
              <a:rPr lang="en-US" dirty="0" smtClean="0"/>
              <a:t> and </a:t>
            </a:r>
            <a:r>
              <a:rPr lang="en-US" dirty="0" err="1" smtClean="0"/>
              <a:t>p+A</a:t>
            </a:r>
            <a:r>
              <a:rPr lang="en-US" dirty="0" smtClean="0"/>
              <a:t> heavy-ion/spin physics</a:t>
            </a:r>
          </a:p>
          <a:p>
            <a:r>
              <a:rPr lang="en-US" dirty="0" smtClean="0"/>
              <a:t>FXT for </a:t>
            </a:r>
            <a:r>
              <a:rPr lang="en-US" dirty="0" err="1" smtClean="0"/>
              <a:t>Au+Au</a:t>
            </a:r>
            <a:r>
              <a:rPr lang="en-US" dirty="0" smtClean="0"/>
              <a:t> @4.5GeV and </a:t>
            </a:r>
            <a:r>
              <a:rPr lang="en-US" dirty="0" err="1" smtClean="0"/>
              <a:t>Au+Al</a:t>
            </a:r>
            <a:r>
              <a:rPr lang="en-US" dirty="0" smtClean="0"/>
              <a:t> @4.9GeV</a:t>
            </a:r>
          </a:p>
          <a:p>
            <a:pPr marL="0" indent="0">
              <a:buNone/>
            </a:pPr>
            <a:r>
              <a:rPr lang="en-US" u="sng" dirty="0" smtClean="0">
                <a:solidFill>
                  <a:srgbClr val="0000FF"/>
                </a:solidFill>
              </a:rPr>
              <a:t>Modification (early 2016)</a:t>
            </a:r>
          </a:p>
          <a:p>
            <a:pPr marL="171450" indent="-171450"/>
            <a:r>
              <a:rPr lang="en-US" dirty="0" smtClean="0"/>
              <a:t>Reproduction Run-14 </a:t>
            </a:r>
            <a:r>
              <a:rPr lang="en-US" dirty="0" err="1" smtClean="0"/>
              <a:t>Au+Au</a:t>
            </a:r>
            <a:r>
              <a:rPr lang="en-US" dirty="0" smtClean="0"/>
              <a:t> HFT stream</a:t>
            </a:r>
          </a:p>
          <a:p>
            <a:pPr marL="628650" lvl="1" indent="-171450"/>
            <a:r>
              <a:rPr lang="en-US" dirty="0"/>
              <a:t>f</a:t>
            </a:r>
            <a:r>
              <a:rPr lang="en-US" dirty="0" smtClean="0"/>
              <a:t>ollowing a fix in the HFT decoding software</a:t>
            </a:r>
            <a:endParaRPr lang="en-US" dirty="0"/>
          </a:p>
          <a:p>
            <a:pPr marL="171450" indent="-171450"/>
            <a:endParaRPr lang="en-US" dirty="0" smtClean="0"/>
          </a:p>
          <a:p>
            <a:pPr marL="171450"/>
            <a:endParaRPr lang="en-US" dirty="0"/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BNL -- 6/16/16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PAC Meeting :: Run 14/15</a:t>
            </a:r>
            <a:endParaRPr lang="en-US"/>
          </a:p>
        </p:txBody>
      </p:sp>
      <p:sp>
        <p:nvSpPr>
          <p:cNvPr id="16" name="Rectangular Callout 15"/>
          <p:cNvSpPr/>
          <p:nvPr/>
        </p:nvSpPr>
        <p:spPr>
          <a:xfrm>
            <a:off x="6965027" y="951978"/>
            <a:ext cx="4228378" cy="5195201"/>
          </a:xfrm>
          <a:prstGeom prst="wedgeRectCallout">
            <a:avLst>
              <a:gd name="adj1" fmla="val -119495"/>
              <a:gd name="adj2" fmla="val -33275"/>
            </a:avLst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</a:pPr>
            <a:r>
              <a:rPr lang="en-US" u="sng" dirty="0">
                <a:solidFill>
                  <a:srgbClr val="0000FF"/>
                </a:solidFill>
              </a:rPr>
              <a:t>Prioritization </a:t>
            </a:r>
            <a:r>
              <a:rPr lang="en-US" u="sng" dirty="0" smtClean="0">
                <a:solidFill>
                  <a:srgbClr val="0000FF"/>
                </a:solidFill>
              </a:rPr>
              <a:t>2015/16 </a:t>
            </a:r>
            <a:r>
              <a:rPr lang="en-US" u="sng" dirty="0">
                <a:solidFill>
                  <a:srgbClr val="0000FF"/>
                </a:solidFill>
              </a:rPr>
              <a:t>– considerations</a:t>
            </a:r>
            <a:r>
              <a:rPr lang="en-US" dirty="0" smtClean="0">
                <a:solidFill>
                  <a:prstClr val="black"/>
                </a:solidFill>
              </a:rPr>
              <a:t>:</a:t>
            </a:r>
          </a:p>
          <a:p>
            <a:pPr lvl="0" algn="ctr">
              <a:spcBef>
                <a:spcPct val="20000"/>
              </a:spcBef>
            </a:pPr>
            <a:r>
              <a:rPr lang="en-US" dirty="0" smtClean="0">
                <a:solidFill>
                  <a:srgbClr val="0A32FF"/>
                </a:solidFill>
              </a:rPr>
              <a:t>Run 14 </a:t>
            </a:r>
            <a:r>
              <a:rPr lang="en-US" dirty="0" err="1" smtClean="0">
                <a:solidFill>
                  <a:srgbClr val="0A32FF"/>
                </a:solidFill>
              </a:rPr>
              <a:t>Au+Au</a:t>
            </a:r>
            <a:endParaRPr lang="en-US" dirty="0" smtClean="0">
              <a:solidFill>
                <a:srgbClr val="0A32FF"/>
              </a:solidFill>
            </a:endParaRPr>
          </a:p>
          <a:p>
            <a:pPr marL="228600" indent="-228600">
              <a:spcBef>
                <a:spcPct val="20000"/>
              </a:spcBef>
              <a:buFont typeface="+mj-lt"/>
              <a:buAutoNum type="arabicPeriod"/>
            </a:pPr>
            <a:r>
              <a:rPr lang="en-US" dirty="0" smtClean="0">
                <a:solidFill>
                  <a:prstClr val="black"/>
                </a:solidFill>
              </a:rPr>
              <a:t>Fast-track Run-14 </a:t>
            </a:r>
            <a:r>
              <a:rPr lang="en-US" dirty="0" err="1" smtClean="0">
                <a:solidFill>
                  <a:prstClr val="black"/>
                </a:solidFill>
              </a:rPr>
              <a:t>Au+Au</a:t>
            </a:r>
            <a:r>
              <a:rPr lang="en-US" dirty="0" smtClean="0">
                <a:solidFill>
                  <a:prstClr val="black"/>
                </a:solidFill>
              </a:rPr>
              <a:t> at 200GeV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to enable HFT publications</a:t>
            </a:r>
            <a:endParaRPr lang="en-US" sz="1500" dirty="0" smtClean="0">
              <a:solidFill>
                <a:prstClr val="black"/>
              </a:solidFill>
            </a:endParaRPr>
          </a:p>
          <a:p>
            <a:pPr marL="228600" indent="-228600">
              <a:spcBef>
                <a:spcPct val="20000"/>
              </a:spcBef>
              <a:buFont typeface="+mj-lt"/>
              <a:buAutoNum type="arabicPeriod"/>
            </a:pPr>
            <a:r>
              <a:rPr lang="en-US" dirty="0" smtClean="0">
                <a:solidFill>
                  <a:prstClr val="black"/>
                </a:solidFill>
              </a:rPr>
              <a:t>Understand MTD performance ahead of Run-16 </a:t>
            </a:r>
            <a:r>
              <a:rPr lang="en-US" dirty="0" err="1" smtClean="0">
                <a:solidFill>
                  <a:prstClr val="black"/>
                </a:solidFill>
              </a:rPr>
              <a:t>Au+Au</a:t>
            </a:r>
            <a:endParaRPr lang="en-US" sz="1500" dirty="0">
              <a:solidFill>
                <a:prstClr val="black"/>
              </a:solidFill>
            </a:endParaRPr>
          </a:p>
          <a:p>
            <a:pPr marL="228600" indent="-228600">
              <a:spcBef>
                <a:spcPct val="20000"/>
              </a:spcBef>
              <a:buFont typeface="+mj-lt"/>
              <a:buAutoNum type="arabicPeriod"/>
            </a:pPr>
            <a:r>
              <a:rPr lang="en-US" dirty="0" smtClean="0">
                <a:solidFill>
                  <a:prstClr val="black"/>
                </a:solidFill>
              </a:rPr>
              <a:t>J/</a:t>
            </a:r>
            <a:r>
              <a:rPr lang="en-US" dirty="0" err="1" smtClean="0">
                <a:solidFill>
                  <a:prstClr val="black"/>
                </a:solidFill>
              </a:rPr>
              <a:t>ψ</a:t>
            </a:r>
            <a:r>
              <a:rPr lang="en-US" dirty="0" smtClean="0">
                <a:solidFill>
                  <a:prstClr val="black"/>
                </a:solidFill>
              </a:rPr>
              <a:t> and </a:t>
            </a:r>
            <a:r>
              <a:rPr lang="en-US" dirty="0" err="1" smtClean="0">
                <a:solidFill>
                  <a:prstClr val="black"/>
                </a:solidFill>
              </a:rPr>
              <a:t>Υ</a:t>
            </a:r>
            <a:r>
              <a:rPr lang="en-US" dirty="0" smtClean="0">
                <a:solidFill>
                  <a:prstClr val="black"/>
                </a:solidFill>
              </a:rPr>
              <a:t> from MTD</a:t>
            </a:r>
            <a:endParaRPr lang="en-US" dirty="0">
              <a:solidFill>
                <a:prstClr val="black"/>
              </a:solidFill>
            </a:endParaRPr>
          </a:p>
          <a:p>
            <a:pPr lvl="1" indent="-174625">
              <a:spcBef>
                <a:spcPct val="20000"/>
              </a:spcBef>
              <a:buFont typeface="Arial"/>
              <a:buChar char="–"/>
            </a:pPr>
            <a:r>
              <a:rPr lang="en-US" sz="1500" dirty="0" smtClean="0">
                <a:solidFill>
                  <a:prstClr val="black"/>
                </a:solidFill>
              </a:rPr>
              <a:t>Estimate backgrounds</a:t>
            </a:r>
          </a:p>
          <a:p>
            <a:pPr algn="ctr">
              <a:spcBef>
                <a:spcPct val="20000"/>
              </a:spcBef>
            </a:pPr>
            <a:r>
              <a:rPr lang="en-US" dirty="0" smtClean="0">
                <a:solidFill>
                  <a:srgbClr val="0A32FF"/>
                </a:solidFill>
              </a:rPr>
              <a:t>Run 15 </a:t>
            </a:r>
            <a:r>
              <a:rPr lang="en-US" dirty="0" err="1" smtClean="0">
                <a:solidFill>
                  <a:srgbClr val="0A32FF"/>
                </a:solidFill>
              </a:rPr>
              <a:t>p+p</a:t>
            </a:r>
            <a:endParaRPr lang="en-US" dirty="0" smtClean="0">
              <a:solidFill>
                <a:srgbClr val="0A32FF"/>
              </a:solidFill>
            </a:endParaRPr>
          </a:p>
          <a:p>
            <a:pPr marL="228600" indent="-228600">
              <a:spcBef>
                <a:spcPct val="20000"/>
              </a:spcBef>
              <a:buFont typeface="+mj-lt"/>
              <a:buAutoNum type="arabicPeriod" startAt="4"/>
            </a:pPr>
            <a:r>
              <a:rPr lang="en-US" dirty="0" smtClean="0">
                <a:solidFill>
                  <a:prstClr val="black"/>
                </a:solidFill>
              </a:rPr>
              <a:t>Input from Run-15 FMS data in </a:t>
            </a:r>
            <a:r>
              <a:rPr lang="en-US" dirty="0" err="1" smtClean="0">
                <a:solidFill>
                  <a:prstClr val="black"/>
                </a:solidFill>
              </a:rPr>
              <a:t>p+p</a:t>
            </a:r>
            <a:r>
              <a:rPr lang="en-US" dirty="0" smtClean="0">
                <a:solidFill>
                  <a:prstClr val="black"/>
                </a:solidFill>
              </a:rPr>
              <a:t> and </a:t>
            </a:r>
            <a:r>
              <a:rPr lang="en-US" dirty="0" err="1" smtClean="0">
                <a:solidFill>
                  <a:prstClr val="black"/>
                </a:solidFill>
              </a:rPr>
              <a:t>p+A</a:t>
            </a:r>
            <a:r>
              <a:rPr lang="en-US" dirty="0" smtClean="0">
                <a:solidFill>
                  <a:prstClr val="black"/>
                </a:solidFill>
              </a:rPr>
              <a:t> (FMS stream)</a:t>
            </a:r>
          </a:p>
          <a:p>
            <a:pPr marL="228600" indent="-228600">
              <a:spcBef>
                <a:spcPct val="20000"/>
              </a:spcBef>
              <a:buFont typeface="+mj-lt"/>
              <a:buAutoNum type="arabicPeriod" startAt="4"/>
            </a:pPr>
            <a:r>
              <a:rPr lang="en-US" dirty="0" smtClean="0">
                <a:solidFill>
                  <a:prstClr val="black"/>
                </a:solidFill>
              </a:rPr>
              <a:t>Roman Pot data sets from Run-15 </a:t>
            </a:r>
            <a:r>
              <a:rPr lang="en-US" dirty="0" err="1" smtClean="0">
                <a:solidFill>
                  <a:prstClr val="black"/>
                </a:solidFill>
              </a:rPr>
              <a:t>p+p</a:t>
            </a:r>
            <a:r>
              <a:rPr lang="en-US" dirty="0" smtClean="0">
                <a:solidFill>
                  <a:prstClr val="black"/>
                </a:solidFill>
              </a:rPr>
              <a:t> and </a:t>
            </a:r>
            <a:r>
              <a:rPr lang="en-US" dirty="0" err="1" smtClean="0">
                <a:solidFill>
                  <a:prstClr val="black"/>
                </a:solidFill>
              </a:rPr>
              <a:t>p+Au</a:t>
            </a:r>
            <a:r>
              <a:rPr lang="en-US" dirty="0" smtClean="0">
                <a:solidFill>
                  <a:prstClr val="black"/>
                </a:solidFill>
              </a:rPr>
              <a:t> (RP stream)</a:t>
            </a:r>
          </a:p>
          <a:p>
            <a:pPr marL="228600" indent="-228600">
              <a:spcBef>
                <a:spcPct val="20000"/>
              </a:spcBef>
              <a:buFont typeface="+mj-lt"/>
              <a:buAutoNum type="arabicPeriod" startAt="4"/>
            </a:pPr>
            <a:r>
              <a:rPr lang="en-US" dirty="0" smtClean="0">
                <a:solidFill>
                  <a:prstClr val="black"/>
                </a:solidFill>
              </a:rPr>
              <a:t>Run-15 </a:t>
            </a:r>
            <a:r>
              <a:rPr lang="en-US" dirty="0" err="1" smtClean="0">
                <a:solidFill>
                  <a:prstClr val="black"/>
                </a:solidFill>
              </a:rPr>
              <a:t>p+p</a:t>
            </a:r>
            <a:r>
              <a:rPr lang="en-US" dirty="0" smtClean="0">
                <a:solidFill>
                  <a:prstClr val="black"/>
                </a:solidFill>
              </a:rPr>
              <a:t> and </a:t>
            </a:r>
            <a:r>
              <a:rPr lang="en-US" dirty="0" err="1" smtClean="0">
                <a:solidFill>
                  <a:prstClr val="black"/>
                </a:solidFill>
              </a:rPr>
              <a:t>p+Au</a:t>
            </a:r>
            <a:r>
              <a:rPr lang="en-US" dirty="0" smtClean="0">
                <a:solidFill>
                  <a:prstClr val="black"/>
                </a:solidFill>
              </a:rPr>
              <a:t> heavy-ion/spin physics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Picture 8" descr="index.jp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61"/>
          <a:stretch/>
        </p:blipFill>
        <p:spPr>
          <a:xfrm>
            <a:off x="0" y="28248"/>
            <a:ext cx="1621593" cy="53304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E6D3-07D7-7E4C-A138-1A50C845216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03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3897" y="74903"/>
            <a:ext cx="8229600" cy="1143000"/>
          </a:xfrm>
        </p:spPr>
        <p:txBody>
          <a:bodyPr/>
          <a:lstStyle/>
          <a:p>
            <a:r>
              <a:rPr lang="en-US" dirty="0" smtClean="0"/>
              <a:t>Run 14 and 15 Production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741" y="1169623"/>
            <a:ext cx="5181661" cy="403956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300" u="sng" dirty="0">
                <a:solidFill>
                  <a:srgbClr val="0000FF"/>
                </a:solidFill>
              </a:rPr>
              <a:t>Run 14: </a:t>
            </a:r>
          </a:p>
          <a:p>
            <a:pPr>
              <a:buFont typeface="Wingdings" charset="2"/>
              <a:buChar char="ü"/>
            </a:pPr>
            <a:r>
              <a:rPr lang="en-US" dirty="0" err="1" smtClean="0">
                <a:solidFill>
                  <a:srgbClr val="0000FF"/>
                </a:solidFill>
              </a:rPr>
              <a:t>Au+Au</a:t>
            </a:r>
            <a:r>
              <a:rPr lang="en-US" dirty="0" smtClean="0">
                <a:solidFill>
                  <a:srgbClr val="0000FF"/>
                </a:solidFill>
              </a:rPr>
              <a:t> @ 14.6GeV</a:t>
            </a:r>
          </a:p>
          <a:p>
            <a:pPr lvl="1"/>
            <a:r>
              <a:rPr lang="en-US" dirty="0" smtClean="0"/>
              <a:t>production finished Jan. ’15</a:t>
            </a:r>
          </a:p>
          <a:p>
            <a:pPr>
              <a:buFont typeface="Wingdings" charset="2"/>
              <a:buChar char="ü"/>
            </a:pPr>
            <a:r>
              <a:rPr lang="en-US" dirty="0" err="1" smtClean="0">
                <a:solidFill>
                  <a:srgbClr val="0000FF"/>
                </a:solidFill>
              </a:rPr>
              <a:t>Au+Au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@ 200GeV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 smtClean="0">
                <a:solidFill>
                  <a:srgbClr val="FF0000"/>
                </a:solidFill>
              </a:rPr>
              <a:t>tarted: March ‘15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 smtClean="0">
                <a:solidFill>
                  <a:srgbClr val="FF0000"/>
                </a:solidFill>
              </a:rPr>
              <a:t>ompleted: April ’16</a:t>
            </a:r>
          </a:p>
          <a:p>
            <a:pPr lvl="1"/>
            <a:r>
              <a:rPr lang="en-US" dirty="0" smtClean="0"/>
              <a:t>includes </a:t>
            </a:r>
            <a:r>
              <a:rPr lang="en-US" dirty="0"/>
              <a:t>HFT and </a:t>
            </a:r>
            <a:r>
              <a:rPr lang="en-US" dirty="0" smtClean="0"/>
              <a:t>MTD</a:t>
            </a:r>
          </a:p>
          <a:p>
            <a:pPr>
              <a:buFont typeface="Wingdings" charset="2"/>
              <a:buChar char="ü"/>
            </a:pPr>
            <a:r>
              <a:rPr lang="en-US" baseline="30000" dirty="0" smtClean="0">
                <a:solidFill>
                  <a:srgbClr val="0000FF"/>
                </a:solidFill>
              </a:rPr>
              <a:t>3</a:t>
            </a:r>
            <a:r>
              <a:rPr lang="en-US" dirty="0" smtClean="0">
                <a:solidFill>
                  <a:srgbClr val="0000FF"/>
                </a:solidFill>
              </a:rPr>
              <a:t>He+Au @ 200GeV</a:t>
            </a:r>
          </a:p>
          <a:p>
            <a:pPr lvl="1"/>
            <a:r>
              <a:rPr lang="en-US" dirty="0" smtClean="0"/>
              <a:t>preview production</a:t>
            </a:r>
          </a:p>
          <a:p>
            <a:r>
              <a:rPr lang="en-US" dirty="0" err="1" smtClean="0"/>
              <a:t>Au+Au</a:t>
            </a:r>
            <a:r>
              <a:rPr lang="en-US" dirty="0" smtClean="0"/>
              <a:t> @ 200GeV</a:t>
            </a:r>
          </a:p>
          <a:p>
            <a:pPr lvl="1">
              <a:buFont typeface="Wingdings" charset="2"/>
              <a:buChar char="Ø"/>
            </a:pPr>
            <a:r>
              <a:rPr lang="en-US" dirty="0"/>
              <a:t>r</a:t>
            </a:r>
            <a:r>
              <a:rPr lang="en-US" dirty="0" smtClean="0"/>
              <a:t>eproduction of HFT stream</a:t>
            </a:r>
          </a:p>
          <a:p>
            <a:pPr marL="914400" lvl="2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(ongoing, currently at 30%)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40992" y="1169623"/>
            <a:ext cx="5265028" cy="442730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300" u="sng" dirty="0" smtClean="0">
                <a:solidFill>
                  <a:srgbClr val="0000FF"/>
                </a:solidFill>
              </a:rPr>
              <a:t>Run 15: </a:t>
            </a:r>
          </a:p>
          <a:p>
            <a:pPr>
              <a:buFont typeface="Wingdings" charset="2"/>
              <a:buChar char="ü"/>
            </a:pPr>
            <a:r>
              <a:rPr lang="en-US" dirty="0" smtClean="0">
                <a:solidFill>
                  <a:srgbClr val="0A32FF"/>
                </a:solidFill>
              </a:rPr>
              <a:t>Fixed Target production</a:t>
            </a:r>
          </a:p>
          <a:p>
            <a:pPr lvl="1"/>
            <a:r>
              <a:rPr lang="en-US" dirty="0" err="1" smtClean="0"/>
              <a:t>Au+Au</a:t>
            </a:r>
            <a:r>
              <a:rPr lang="en-US" dirty="0" smtClean="0"/>
              <a:t> @ 4.5GeV</a:t>
            </a:r>
          </a:p>
          <a:p>
            <a:pPr lvl="1"/>
            <a:r>
              <a:rPr lang="en-US" dirty="0" err="1" smtClean="0"/>
              <a:t>Au+Al</a:t>
            </a:r>
            <a:r>
              <a:rPr lang="en-US" dirty="0" smtClean="0"/>
              <a:t> @ 4.9GeV</a:t>
            </a:r>
          </a:p>
          <a:p>
            <a:r>
              <a:rPr lang="en-US" dirty="0" err="1" smtClean="0">
                <a:solidFill>
                  <a:srgbClr val="0000FF"/>
                </a:solidFill>
              </a:rPr>
              <a:t>p+p</a:t>
            </a:r>
            <a:r>
              <a:rPr lang="en-US" baseline="-25000" dirty="0" err="1" smtClean="0">
                <a:solidFill>
                  <a:srgbClr val="0000FF"/>
                </a:solidFill>
              </a:rPr>
              <a:t>trans</a:t>
            </a:r>
            <a:r>
              <a:rPr lang="en-US" baseline="-25000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 and </a:t>
            </a:r>
            <a:r>
              <a:rPr lang="en-US" dirty="0" err="1" smtClean="0">
                <a:solidFill>
                  <a:srgbClr val="0000FF"/>
                </a:solidFill>
              </a:rPr>
              <a:t>p+p</a:t>
            </a:r>
            <a:r>
              <a:rPr lang="en-US" baseline="-25000" dirty="0" err="1" smtClean="0">
                <a:solidFill>
                  <a:srgbClr val="0000FF"/>
                </a:solidFill>
              </a:rPr>
              <a:t>long</a:t>
            </a:r>
            <a:endParaRPr lang="en-US" baseline="-25000" dirty="0" smtClean="0"/>
          </a:p>
          <a:p>
            <a:pPr lvl="1">
              <a:buFont typeface="Wingdings" charset="2"/>
              <a:buChar char="ü"/>
            </a:pPr>
            <a:r>
              <a:rPr lang="en-US" dirty="0" smtClean="0"/>
              <a:t>FMS, RP streams</a:t>
            </a:r>
          </a:p>
          <a:p>
            <a:pPr lvl="1"/>
            <a:r>
              <a:rPr lang="en-US" dirty="0" smtClean="0"/>
              <a:t>physics stream </a:t>
            </a:r>
            <a:r>
              <a:rPr lang="en-US" dirty="0" smtClean="0">
                <a:solidFill>
                  <a:srgbClr val="FF2500"/>
                </a:solidFill>
              </a:rPr>
              <a:t>(ongoing, currently at 39%)</a:t>
            </a:r>
          </a:p>
          <a:p>
            <a:pPr lvl="1"/>
            <a:r>
              <a:rPr lang="en-US" dirty="0" smtClean="0"/>
              <a:t>MTD stream  </a:t>
            </a:r>
            <a:r>
              <a:rPr lang="en-US" dirty="0" smtClean="0">
                <a:solidFill>
                  <a:srgbClr val="FF2500"/>
                </a:solidFill>
              </a:rPr>
              <a:t>(ongoing, currently </a:t>
            </a:r>
            <a:r>
              <a:rPr lang="en-US" smtClean="0">
                <a:solidFill>
                  <a:srgbClr val="FF2500"/>
                </a:solidFill>
              </a:rPr>
              <a:t>at 71%)</a:t>
            </a:r>
            <a:endParaRPr lang="en-US" dirty="0" smtClean="0">
              <a:solidFill>
                <a:srgbClr val="FF2500"/>
              </a:solidFill>
            </a:endParaRPr>
          </a:p>
          <a:p>
            <a:pPr>
              <a:buFont typeface="Wingdings" charset="2"/>
              <a:buChar char="ü"/>
            </a:pPr>
            <a:r>
              <a:rPr lang="en-US" dirty="0" err="1" smtClean="0">
                <a:solidFill>
                  <a:srgbClr val="0000FF"/>
                </a:solidFill>
              </a:rPr>
              <a:t>p+Au</a:t>
            </a:r>
            <a:r>
              <a:rPr lang="en-US" dirty="0" smtClean="0">
                <a:solidFill>
                  <a:srgbClr val="0000FF"/>
                </a:solidFill>
              </a:rPr>
              <a:t> @ 200GeV</a:t>
            </a:r>
          </a:p>
          <a:p>
            <a:pPr lvl="1"/>
            <a:r>
              <a:rPr lang="en-US" dirty="0" smtClean="0"/>
              <a:t>FMS stream</a:t>
            </a:r>
          </a:p>
          <a:p>
            <a:pPr marL="914400" lvl="2" indent="0">
              <a:buNone/>
            </a:pPr>
            <a:r>
              <a:rPr lang="en-US" dirty="0" smtClean="0">
                <a:solidFill>
                  <a:srgbClr val="FF2500"/>
                </a:solidFill>
              </a:rPr>
              <a:t>(calibrations done)</a:t>
            </a:r>
          </a:p>
          <a:p>
            <a:r>
              <a:rPr lang="en-US" dirty="0" err="1" smtClean="0">
                <a:solidFill>
                  <a:srgbClr val="0000FF"/>
                </a:solidFill>
              </a:rPr>
              <a:t>p+Al</a:t>
            </a:r>
            <a:r>
              <a:rPr lang="en-US" dirty="0" smtClean="0">
                <a:solidFill>
                  <a:srgbClr val="0000FF"/>
                </a:solidFill>
              </a:rPr>
              <a:t> @ 200GeV</a:t>
            </a:r>
          </a:p>
          <a:p>
            <a:pPr lvl="1"/>
            <a:r>
              <a:rPr lang="en-US" dirty="0" smtClean="0"/>
              <a:t>not started</a:t>
            </a:r>
          </a:p>
          <a:p>
            <a:pPr marL="914400" lvl="2" indent="0">
              <a:buNone/>
            </a:pPr>
            <a:r>
              <a:rPr lang="en-US" dirty="0" smtClean="0">
                <a:solidFill>
                  <a:srgbClr val="FF2500"/>
                </a:solidFill>
              </a:rPr>
              <a:t>(calibrations done)</a:t>
            </a:r>
          </a:p>
          <a:p>
            <a:endParaRPr lang="en-US" dirty="0" smtClean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BNL -- 6/16/16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PAC Meeting :: Run 14/15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770893" y="5596932"/>
            <a:ext cx="4650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>
                <a:solidFill>
                  <a:srgbClr val="0A32FF"/>
                </a:solidFill>
              </a:rPr>
              <a:t>Run 16</a:t>
            </a:r>
            <a:r>
              <a:rPr lang="en-US" sz="2000" dirty="0" smtClean="0"/>
              <a:t>: calibrations being prepared</a:t>
            </a:r>
            <a:endParaRPr lang="en-US" dirty="0"/>
          </a:p>
        </p:txBody>
      </p:sp>
      <p:pic>
        <p:nvPicPr>
          <p:cNvPr id="10" name="Picture 9" descr="index.jp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61"/>
          <a:stretch/>
        </p:blipFill>
        <p:spPr>
          <a:xfrm>
            <a:off x="0" y="28248"/>
            <a:ext cx="1621593" cy="53304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E6D3-07D7-7E4C-A138-1A50C845216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4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290" y="365125"/>
            <a:ext cx="5311391" cy="1325563"/>
          </a:xfrm>
        </p:spPr>
        <p:txBody>
          <a:bodyPr/>
          <a:lstStyle/>
          <a:p>
            <a:pPr algn="ctr"/>
            <a:r>
              <a:rPr lang="en-US" dirty="0" smtClean="0"/>
              <a:t>Production Projections 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7849912"/>
              </p:ext>
            </p:extLst>
          </p:nvPr>
        </p:nvGraphicFramePr>
        <p:xfrm>
          <a:off x="162447" y="1320403"/>
          <a:ext cx="7990953" cy="243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4691"/>
                <a:gridCol w="2268587"/>
                <a:gridCol w="2050454"/>
                <a:gridCol w="1867221"/>
              </a:tblGrid>
              <a:tr h="25321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status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Dataset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/>
                        <a:t>Projection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Farm</a:t>
                      </a:r>
                      <a:r>
                        <a:rPr lang="en-US" sz="1800" baseline="0" dirty="0" smtClean="0"/>
                        <a:t> Occupancy</a:t>
                      </a:r>
                      <a:endParaRPr lang="en-US" sz="1800" dirty="0"/>
                    </a:p>
                  </a:txBody>
                  <a:tcPr/>
                </a:tc>
              </a:tr>
              <a:tr h="400929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ongoing</a:t>
                      </a:r>
                      <a:endParaRPr lang="en-US" sz="16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2014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Au+Au</a:t>
                      </a:r>
                      <a:r>
                        <a:rPr lang="en-US" sz="1600" baseline="0" dirty="0" smtClean="0"/>
                        <a:t> reproduction</a:t>
                      </a:r>
                      <a:endParaRPr lang="en-US" sz="16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80 days</a:t>
                      </a:r>
                    </a:p>
                    <a:p>
                      <a:pPr algn="ctr"/>
                      <a:r>
                        <a:rPr lang="en-US" sz="1600" dirty="0" smtClean="0"/>
                        <a:t>(September 2016)</a:t>
                      </a:r>
                      <a:endParaRPr lang="en-US" sz="16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50%</a:t>
                      </a:r>
                      <a:endParaRPr lang="en-US" sz="16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00929">
                <a:tc v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2015</a:t>
                      </a:r>
                      <a:r>
                        <a:rPr lang="en-US" sz="1600" baseline="0" dirty="0" smtClean="0"/>
                        <a:t> pp production</a:t>
                      </a:r>
                      <a:endParaRPr lang="en-US" sz="16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50 days</a:t>
                      </a:r>
                    </a:p>
                    <a:p>
                      <a:pPr algn="ctr"/>
                      <a:r>
                        <a:rPr lang="en-US" sz="1600" dirty="0" smtClean="0"/>
                        <a:t>(August</a:t>
                      </a:r>
                      <a:r>
                        <a:rPr lang="en-US" sz="1600" baseline="0" dirty="0" smtClean="0"/>
                        <a:t> 2016)</a:t>
                      </a:r>
                      <a:endParaRPr lang="en-US" sz="16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50%</a:t>
                      </a:r>
                      <a:endParaRPr lang="en-US" sz="16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32117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solidFill>
                            <a:srgbClr val="660066"/>
                          </a:solidFill>
                        </a:rPr>
                        <a:t>queued</a:t>
                      </a:r>
                      <a:endParaRPr lang="en-US" sz="1600" dirty="0">
                        <a:solidFill>
                          <a:srgbClr val="66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2015 </a:t>
                      </a:r>
                      <a:r>
                        <a:rPr lang="en-US" sz="1600" dirty="0" err="1" smtClean="0"/>
                        <a:t>p+Au</a:t>
                      </a:r>
                      <a:r>
                        <a:rPr lang="en-US" sz="1600" dirty="0" smtClean="0"/>
                        <a:t>/</a:t>
                      </a:r>
                      <a:r>
                        <a:rPr lang="en-US" sz="1600" dirty="0" err="1" smtClean="0"/>
                        <a:t>p+Al</a:t>
                      </a:r>
                      <a:endParaRPr lang="en-US" sz="1600" dirty="0">
                        <a:solidFill>
                          <a:srgbClr val="66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660066"/>
                          </a:solidFill>
                        </a:rPr>
                        <a:t>5.5</a:t>
                      </a:r>
                      <a:r>
                        <a:rPr lang="en-US" sz="1600" baseline="0" dirty="0" smtClean="0">
                          <a:solidFill>
                            <a:srgbClr val="660066"/>
                          </a:solidFill>
                        </a:rPr>
                        <a:t> months</a:t>
                      </a:r>
                      <a:endParaRPr lang="en-US" sz="1600" dirty="0">
                        <a:solidFill>
                          <a:srgbClr val="66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660066"/>
                          </a:solidFill>
                        </a:rPr>
                        <a:t>50%</a:t>
                      </a:r>
                      <a:endParaRPr lang="en-US" sz="1600" dirty="0">
                        <a:solidFill>
                          <a:srgbClr val="660066"/>
                        </a:solidFill>
                      </a:endParaRPr>
                    </a:p>
                  </a:txBody>
                  <a:tcPr/>
                </a:tc>
              </a:tr>
              <a:tr h="40092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660066"/>
                          </a:solidFill>
                        </a:rPr>
                        <a:t>preparing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rgbClr val="660066"/>
                          </a:solidFill>
                        </a:rPr>
                        <a:t>calibrations</a:t>
                      </a:r>
                      <a:endParaRPr lang="en-US" sz="1600" dirty="0">
                        <a:solidFill>
                          <a:srgbClr val="66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2016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Au+Au</a:t>
                      </a:r>
                      <a:endParaRPr lang="en-US" sz="1600" dirty="0">
                        <a:solidFill>
                          <a:srgbClr val="66006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660066"/>
                          </a:solidFill>
                        </a:rPr>
                        <a:t>8</a:t>
                      </a:r>
                      <a:r>
                        <a:rPr lang="en-US" sz="1600" baseline="0" dirty="0" smtClean="0">
                          <a:solidFill>
                            <a:srgbClr val="660066"/>
                          </a:solidFill>
                        </a:rPr>
                        <a:t> months</a:t>
                      </a:r>
                      <a:endParaRPr lang="en-US" sz="1600" dirty="0">
                        <a:solidFill>
                          <a:srgbClr val="66006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660066"/>
                          </a:solidFill>
                        </a:rPr>
                        <a:t>100%</a:t>
                      </a:r>
                      <a:endParaRPr lang="en-US" sz="1600" baseline="0" dirty="0" smtClean="0">
                        <a:solidFill>
                          <a:srgbClr val="660066"/>
                        </a:solidFill>
                      </a:endParaRPr>
                    </a:p>
                    <a:p>
                      <a:pPr algn="ctr"/>
                      <a:r>
                        <a:rPr lang="en-US" sz="1600" baseline="0" dirty="0" smtClean="0">
                          <a:solidFill>
                            <a:srgbClr val="660066"/>
                          </a:solidFill>
                        </a:rPr>
                        <a:t>(all streams)</a:t>
                      </a:r>
                      <a:endParaRPr lang="en-US" sz="1600" dirty="0">
                        <a:solidFill>
                          <a:srgbClr val="660066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99290" y="4000807"/>
            <a:ext cx="456446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Enable parallel productions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err="1"/>
              <a:t>m</a:t>
            </a:r>
            <a:r>
              <a:rPr lang="en-US" sz="2000" dirty="0" err="1" smtClean="0"/>
              <a:t>aximimize</a:t>
            </a:r>
            <a:r>
              <a:rPr lang="en-US" sz="2000" dirty="0" smtClean="0"/>
              <a:t> involvement of all PWGs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optimal usage of RHIC farm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(100% = 13k nodes)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BNL -- 6/16/16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PAC Meeting :: Run 14/15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536"/>
          <a:stretch/>
        </p:blipFill>
        <p:spPr>
          <a:xfrm>
            <a:off x="9365064" y="2185169"/>
            <a:ext cx="2826936" cy="23216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654"/>
          <a:stretch/>
        </p:blipFill>
        <p:spPr>
          <a:xfrm>
            <a:off x="9365064" y="0"/>
            <a:ext cx="2826936" cy="22941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1" b="795"/>
          <a:stretch/>
        </p:blipFill>
        <p:spPr>
          <a:xfrm>
            <a:off x="9365064" y="4390170"/>
            <a:ext cx="2841615" cy="245082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35675" y="4230588"/>
            <a:ext cx="37067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Continued concern </a:t>
            </a:r>
            <a:r>
              <a:rPr lang="en-US" dirty="0">
                <a:solidFill>
                  <a:srgbClr val="FF0000"/>
                </a:solidFill>
              </a:rPr>
              <a:t>about lack of scaling of available computing </a:t>
            </a:r>
            <a:r>
              <a:rPr lang="en-US" dirty="0" smtClean="0">
                <a:solidFill>
                  <a:srgbClr val="FF0000"/>
                </a:solidFill>
              </a:rPr>
              <a:t>resources</a:t>
            </a:r>
          </a:p>
          <a:p>
            <a:pPr algn="r"/>
            <a:endParaRPr lang="en-US" dirty="0">
              <a:solidFill>
                <a:srgbClr val="FF0000"/>
              </a:solidFill>
            </a:endParaRPr>
          </a:p>
          <a:p>
            <a:pPr marL="285750" indent="-285750" algn="r">
              <a:buFont typeface="Wingdings" charset="2"/>
              <a:buChar char="Ø"/>
            </a:pPr>
            <a:r>
              <a:rPr lang="en-US" dirty="0" smtClean="0"/>
              <a:t>Effort to involve other facilities (</a:t>
            </a:r>
            <a:r>
              <a:rPr lang="en-US" dirty="0" err="1" smtClean="0"/>
              <a:t>Dubna</a:t>
            </a:r>
            <a:r>
              <a:rPr lang="en-US" dirty="0" smtClean="0"/>
              <a:t>/NERSC) </a:t>
            </a:r>
            <a:r>
              <a:rPr lang="en-US" sz="1600" dirty="0" smtClean="0"/>
              <a:t>up to 20% impact on current projections</a:t>
            </a:r>
            <a:endParaRPr lang="en-US" dirty="0"/>
          </a:p>
          <a:p>
            <a:pPr algn="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4" name="Picture 13" descr="index.jpg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61"/>
          <a:stretch/>
        </p:blipFill>
        <p:spPr>
          <a:xfrm>
            <a:off x="0" y="28248"/>
            <a:ext cx="1621593" cy="53304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E6D3-07D7-7E4C-A138-1A50C84521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3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Postproduction Resources :: Storage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2544796"/>
              </p:ext>
            </p:extLst>
          </p:nvPr>
        </p:nvGraphicFramePr>
        <p:xfrm>
          <a:off x="6553200" y="1555786"/>
          <a:ext cx="5033375" cy="3382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6789"/>
                <a:gridCol w="1966586"/>
              </a:tblGrid>
              <a:tr h="604545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/>
                        <a:t>Current Usage</a:t>
                      </a:r>
                      <a:endParaRPr lang="en-US" sz="1800" dirty="0"/>
                    </a:p>
                  </a:txBody>
                  <a:tcPr anchor="ctr"/>
                </a:tc>
              </a:tr>
              <a:tr h="420303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dk1"/>
                          </a:solidFill>
                        </a:rPr>
                        <a:t>Data</a:t>
                      </a:r>
                      <a:r>
                        <a:rPr lang="en-US" sz="1600" baseline="0" dirty="0" smtClean="0">
                          <a:solidFill>
                            <a:schemeClr val="dk1"/>
                          </a:solidFill>
                        </a:rPr>
                        <a:t> written &amp; read per run</a:t>
                      </a:r>
                      <a:endParaRPr lang="en-US" sz="16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RAW 10PB</a:t>
                      </a:r>
                      <a:endParaRPr lang="en-US" sz="16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420303">
                <a:tc v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DST 6 PB</a:t>
                      </a:r>
                      <a:endParaRPr lang="en-US" sz="16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431195"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dk1"/>
                          </a:solidFill>
                        </a:rPr>
                        <a:t>I/O Bandwidth (max)</a:t>
                      </a:r>
                      <a:r>
                        <a:rPr lang="en-US" sz="1600" baseline="0" dirty="0" smtClean="0">
                          <a:solidFill>
                            <a:schemeClr val="dk1"/>
                          </a:solidFill>
                        </a:rPr>
                        <a:t> </a:t>
                      </a:r>
                      <a:endParaRPr lang="en-US" sz="1600" dirty="0">
                        <a:solidFill>
                          <a:srgbClr val="66006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RAW 1.6 GB/sec</a:t>
                      </a:r>
                      <a:endParaRPr lang="en-US" sz="1600" dirty="0">
                        <a:solidFill>
                          <a:srgbClr val="660066"/>
                        </a:solidFill>
                      </a:endParaRPr>
                    </a:p>
                  </a:txBody>
                  <a:tcPr anchor="ctr"/>
                </a:tc>
              </a:tr>
              <a:tr h="463463">
                <a:tc v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66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dk1"/>
                          </a:solidFill>
                        </a:rPr>
                        <a:t>DST</a:t>
                      </a:r>
                      <a:r>
                        <a:rPr lang="en-US" sz="1600" baseline="0" dirty="0" smtClean="0">
                          <a:solidFill>
                            <a:schemeClr val="dk1"/>
                          </a:solidFill>
                        </a:rPr>
                        <a:t> 15 TB/day</a:t>
                      </a:r>
                      <a:endParaRPr lang="en-US" sz="1600" dirty="0">
                        <a:solidFill>
                          <a:srgbClr val="660066"/>
                        </a:solidFill>
                      </a:endParaRPr>
                    </a:p>
                  </a:txBody>
                  <a:tcPr anchor="ctr"/>
                </a:tc>
              </a:tr>
              <a:tr h="463463">
                <a:tc v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User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 15 GB/sec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42030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Permanent online storage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(projected ~2020)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DST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 8 PB</a:t>
                      </a:r>
                    </a:p>
                    <a:p>
                      <a:pPr algn="ctr"/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(DST 20 PB)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77835" y="1089164"/>
            <a:ext cx="6075365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A32FF"/>
                </a:solidFill>
              </a:rPr>
              <a:t>Context</a:t>
            </a:r>
            <a:r>
              <a:rPr lang="en-US" dirty="0" smtClean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L</a:t>
            </a:r>
            <a:r>
              <a:rPr lang="en-US" dirty="0" smtClean="0"/>
              <a:t>arge and very active analysis community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W</a:t>
            </a:r>
            <a:r>
              <a:rPr lang="en-US" dirty="0" smtClean="0"/>
              <a:t>ide variety of data sets 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species, energies, data streams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 smtClean="0">
                <a:solidFill>
                  <a:srgbClr val="FF0000"/>
                </a:solidFill>
              </a:rPr>
              <a:t>ignificant increase in size of individual data sets</a:t>
            </a:r>
            <a:endParaRPr lang="en-US" dirty="0">
              <a:solidFill>
                <a:srgbClr val="FF0000"/>
              </a:solidFill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per run: RAW ~10PB; DST ~6PB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No proportional growth in active storage availability at BNL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t</a:t>
            </a:r>
            <a:r>
              <a:rPr lang="en-US" dirty="0" smtClean="0"/>
              <a:t>otal distributed storage 8PB</a:t>
            </a:r>
          </a:p>
          <a:p>
            <a:r>
              <a:rPr lang="en-US" b="1" dirty="0" smtClean="0">
                <a:solidFill>
                  <a:srgbClr val="0A32FF"/>
                </a:solidFill>
              </a:rPr>
              <a:t>Mitigation</a:t>
            </a:r>
            <a:r>
              <a:rPr lang="en-US" dirty="0" smtClean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Data Carousel: rotate datasets (staging)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Data format: evolve from DST to </a:t>
            </a:r>
            <a:r>
              <a:rPr lang="en-US" dirty="0" err="1" smtClean="0"/>
              <a:t>MuDST</a:t>
            </a:r>
            <a:endParaRPr lang="en-US" dirty="0" smtClean="0"/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s</a:t>
            </a:r>
            <a:r>
              <a:rPr lang="en-US" dirty="0" smtClean="0"/>
              <a:t>till reaching 6 PB/year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PWGs move to </a:t>
            </a:r>
            <a:r>
              <a:rPr lang="en-US" dirty="0" err="1" smtClean="0"/>
              <a:t>picoDST</a:t>
            </a:r>
            <a:r>
              <a:rPr lang="en-US" dirty="0"/>
              <a:t> </a:t>
            </a:r>
            <a:r>
              <a:rPr lang="en-US" dirty="0" smtClean="0"/>
              <a:t>further expand use case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e</a:t>
            </a:r>
            <a:r>
              <a:rPr lang="en-US" dirty="0" smtClean="0"/>
              <a:t>xpect reduction by ~5-10</a:t>
            </a:r>
          </a:p>
          <a:p>
            <a:pPr marL="342900" indent="-342900">
              <a:buFont typeface="Wingdings" charset="2"/>
              <a:buChar char="Ø"/>
            </a:pPr>
            <a:r>
              <a:rPr lang="en-US" b="1" dirty="0" smtClean="0">
                <a:solidFill>
                  <a:srgbClr val="FF0000"/>
                </a:solidFill>
              </a:rPr>
              <a:t>Impact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timelines of </a:t>
            </a:r>
            <a:r>
              <a:rPr lang="en-US" dirty="0">
                <a:solidFill>
                  <a:srgbClr val="FF0000"/>
                </a:solidFill>
              </a:rPr>
              <a:t>physics analyses and paper </a:t>
            </a:r>
            <a:r>
              <a:rPr lang="en-US" dirty="0" smtClean="0">
                <a:solidFill>
                  <a:srgbClr val="FF0000"/>
                </a:solidFill>
              </a:rPr>
              <a:t>prospects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l</a:t>
            </a:r>
            <a:r>
              <a:rPr lang="en-US" dirty="0" smtClean="0">
                <a:solidFill>
                  <a:srgbClr val="FF0000"/>
                </a:solidFill>
              </a:rPr>
              <a:t>ocal storage at “Tier2” institutes and availability of data sets to the collaboration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BNL -- 6/16/16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PAC Meeting :: Run 14/15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25991" y="5198301"/>
            <a:ext cx="5160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Source: STAR Note PSN0658 – </a:t>
            </a:r>
            <a:r>
              <a:rPr lang="en-US" sz="1400" i="1" dirty="0" err="1" smtClean="0"/>
              <a:t>Exascale</a:t>
            </a:r>
            <a:r>
              <a:rPr lang="en-US" sz="1400" i="1" dirty="0" smtClean="0"/>
              <a:t> Requirements Review for Nuclear Physics – STAR, from data taking to analysis</a:t>
            </a:r>
            <a:endParaRPr lang="en-US" sz="1400" i="1" dirty="0"/>
          </a:p>
        </p:txBody>
      </p:sp>
      <p:pic>
        <p:nvPicPr>
          <p:cNvPr id="9" name="Picture 8" descr="index.jp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61"/>
          <a:stretch/>
        </p:blipFill>
        <p:spPr>
          <a:xfrm>
            <a:off x="0" y="28248"/>
            <a:ext cx="1621593" cy="53304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E6D3-07D7-7E4C-A138-1A50C845216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07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2055" y="102195"/>
            <a:ext cx="10028255" cy="700765"/>
          </a:xfrm>
        </p:spPr>
        <p:txBody>
          <a:bodyPr>
            <a:normAutofit/>
          </a:bodyPr>
          <a:lstStyle/>
          <a:p>
            <a:r>
              <a:rPr lang="en-US" dirty="0" smtClean="0"/>
              <a:t>Run14/15 at Major Conferences </a:t>
            </a:r>
            <a:r>
              <a:rPr lang="en-US" smtClean="0"/>
              <a:t>in 2015/16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84582" y="802960"/>
            <a:ext cx="4335219" cy="569370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3400" b="1" u="sng" dirty="0" smtClean="0">
                <a:solidFill>
                  <a:srgbClr val="0000FF"/>
                </a:solidFill>
              </a:rPr>
              <a:t>ISMD XLV (2015)</a:t>
            </a:r>
          </a:p>
          <a:p>
            <a:pPr>
              <a:buFont typeface="Wingdings" charset="2"/>
              <a:buChar char="Ø"/>
            </a:pPr>
            <a:r>
              <a:rPr lang="en-US" sz="2900" dirty="0" smtClean="0">
                <a:solidFill>
                  <a:schemeClr val="accent5"/>
                </a:solidFill>
              </a:rPr>
              <a:t>Central exclusion production in </a:t>
            </a:r>
            <a:r>
              <a:rPr lang="en-US" sz="2900" dirty="0" err="1" smtClean="0">
                <a:solidFill>
                  <a:schemeClr val="accent5"/>
                </a:solidFill>
              </a:rPr>
              <a:t>p+p</a:t>
            </a:r>
            <a:endParaRPr lang="en-US" sz="2900" b="1" u="sng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3400" b="1" u="sng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3400" b="1" u="sng" dirty="0" smtClean="0">
                <a:solidFill>
                  <a:srgbClr val="0000FF"/>
                </a:solidFill>
              </a:rPr>
              <a:t>DIS 2016</a:t>
            </a:r>
            <a:endParaRPr lang="en-US" sz="3400" b="1" u="sng" dirty="0">
              <a:solidFill>
                <a:srgbClr val="0000FF"/>
              </a:solidFill>
            </a:endParaRPr>
          </a:p>
          <a:p>
            <a:pPr lvl="1"/>
            <a:r>
              <a:rPr lang="en-US" dirty="0" smtClean="0"/>
              <a:t>accepted</a:t>
            </a:r>
            <a:r>
              <a:rPr lang="en-US" dirty="0"/>
              <a:t>: 5</a:t>
            </a:r>
            <a:endParaRPr lang="en-US" dirty="0" smtClean="0"/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chemeClr val="accent5"/>
                </a:solidFill>
              </a:rPr>
              <a:t>J/</a:t>
            </a:r>
            <a:r>
              <a:rPr lang="en-US" dirty="0" err="1" smtClean="0">
                <a:solidFill>
                  <a:schemeClr val="accent5"/>
                </a:solidFill>
              </a:rPr>
              <a:t>ψ</a:t>
            </a:r>
            <a:r>
              <a:rPr lang="en-US" dirty="0" smtClean="0">
                <a:solidFill>
                  <a:schemeClr val="accent5"/>
                </a:solidFill>
              </a:rPr>
              <a:t>  production in UPC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chemeClr val="accent5"/>
                </a:solidFill>
              </a:rPr>
              <a:t>A</a:t>
            </a:r>
            <a:r>
              <a:rPr lang="en-US" baseline="-25000" dirty="0" smtClean="0">
                <a:solidFill>
                  <a:schemeClr val="accent5"/>
                </a:solidFill>
              </a:rPr>
              <a:t>N</a:t>
            </a:r>
            <a:r>
              <a:rPr lang="en-US" dirty="0" smtClean="0">
                <a:solidFill>
                  <a:schemeClr val="accent5"/>
                </a:solidFill>
              </a:rPr>
              <a:t> in </a:t>
            </a:r>
            <a:r>
              <a:rPr lang="en-US" dirty="0" err="1" smtClean="0">
                <a:solidFill>
                  <a:schemeClr val="accent5"/>
                </a:solidFill>
              </a:rPr>
              <a:t>p+p</a:t>
            </a:r>
            <a:r>
              <a:rPr lang="en-US" dirty="0" smtClean="0">
                <a:solidFill>
                  <a:schemeClr val="accent5"/>
                </a:solidFill>
              </a:rPr>
              <a:t> and </a:t>
            </a:r>
            <a:r>
              <a:rPr lang="en-US" dirty="0" err="1" smtClean="0">
                <a:solidFill>
                  <a:schemeClr val="accent5"/>
                </a:solidFill>
              </a:rPr>
              <a:t>p+A</a:t>
            </a:r>
            <a:endParaRPr lang="en-US" dirty="0" smtClean="0">
              <a:solidFill>
                <a:schemeClr val="accent5"/>
              </a:solidFill>
            </a:endParaRPr>
          </a:p>
          <a:p>
            <a:endParaRPr lang="en-US" sz="3400" b="1" u="sng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3400" b="1" u="sng" dirty="0" smtClean="0">
                <a:solidFill>
                  <a:srgbClr val="0000FF"/>
                </a:solidFill>
              </a:rPr>
              <a:t>SQM 2016  </a:t>
            </a:r>
            <a:r>
              <a:rPr lang="en-US" sz="3400" u="sng" dirty="0" smtClean="0">
                <a:solidFill>
                  <a:srgbClr val="0000FF"/>
                </a:solidFill>
              </a:rPr>
              <a:t>(coming up)</a:t>
            </a:r>
            <a:endParaRPr lang="en-US" sz="3400" u="sng" dirty="0">
              <a:solidFill>
                <a:srgbClr val="0000FF"/>
              </a:solidFill>
            </a:endParaRPr>
          </a:p>
          <a:p>
            <a:pPr lvl="1"/>
            <a:r>
              <a:rPr lang="en-US" dirty="0" smtClean="0"/>
              <a:t>accepted: 14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chemeClr val="accent5"/>
                </a:solidFill>
              </a:rPr>
              <a:t>Global Lambda polarization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chemeClr val="accent5"/>
                </a:solidFill>
              </a:rPr>
              <a:t>BES v</a:t>
            </a:r>
            <a:r>
              <a:rPr lang="en-US" baseline="-25000" dirty="0" smtClean="0">
                <a:solidFill>
                  <a:schemeClr val="accent5"/>
                </a:solidFill>
              </a:rPr>
              <a:t>2</a:t>
            </a:r>
            <a:r>
              <a:rPr lang="en-US" dirty="0" smtClean="0">
                <a:solidFill>
                  <a:schemeClr val="accent5"/>
                </a:solidFill>
              </a:rPr>
              <a:t>, v</a:t>
            </a:r>
            <a:r>
              <a:rPr lang="en-US" baseline="-25000" dirty="0" smtClean="0">
                <a:solidFill>
                  <a:schemeClr val="accent5"/>
                </a:solidFill>
              </a:rPr>
              <a:t>3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chemeClr val="accent5"/>
                </a:solidFill>
              </a:rPr>
              <a:t>FXT strangeness</a:t>
            </a:r>
          </a:p>
          <a:p>
            <a:pPr>
              <a:buFont typeface="Wingdings" charset="2"/>
              <a:buChar char="Ø"/>
            </a:pPr>
            <a:r>
              <a:rPr lang="en-US" dirty="0" err="1" smtClean="0">
                <a:solidFill>
                  <a:schemeClr val="accent5"/>
                </a:solidFill>
              </a:rPr>
              <a:t>Quarkonium</a:t>
            </a:r>
            <a:r>
              <a:rPr lang="en-US" dirty="0" smtClean="0">
                <a:solidFill>
                  <a:schemeClr val="accent5"/>
                </a:solidFill>
              </a:rPr>
              <a:t> in </a:t>
            </a:r>
            <a:r>
              <a:rPr lang="en-US" dirty="0" err="1" smtClean="0">
                <a:solidFill>
                  <a:schemeClr val="accent5"/>
                </a:solidFill>
              </a:rPr>
              <a:t>p+p</a:t>
            </a:r>
            <a:r>
              <a:rPr lang="en-US" dirty="0" smtClean="0">
                <a:solidFill>
                  <a:schemeClr val="accent5"/>
                </a:solidFill>
              </a:rPr>
              <a:t> and </a:t>
            </a:r>
            <a:r>
              <a:rPr lang="en-US" dirty="0" err="1" smtClean="0">
                <a:solidFill>
                  <a:schemeClr val="accent5"/>
                </a:solidFill>
              </a:rPr>
              <a:t>Au+Au</a:t>
            </a:r>
            <a:r>
              <a:rPr lang="en-US" dirty="0" smtClean="0">
                <a:solidFill>
                  <a:schemeClr val="accent5"/>
                </a:solidFill>
              </a:rPr>
              <a:t> (MTD)</a:t>
            </a:r>
            <a:endParaRPr lang="en-US" dirty="0">
              <a:solidFill>
                <a:schemeClr val="accent5"/>
              </a:solidFill>
            </a:endParaRP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chemeClr val="accent5"/>
                </a:solidFill>
              </a:rPr>
              <a:t>BES net-Kaon moments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chemeClr val="accent5"/>
                </a:solidFill>
              </a:rPr>
              <a:t>Ds production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chemeClr val="accent5"/>
                </a:solidFill>
              </a:rPr>
              <a:t>D</a:t>
            </a:r>
            <a:r>
              <a:rPr lang="en-US" baseline="30000" dirty="0" smtClean="0">
                <a:solidFill>
                  <a:schemeClr val="accent5"/>
                </a:solidFill>
              </a:rPr>
              <a:t>0</a:t>
            </a:r>
            <a:r>
              <a:rPr lang="en-US" dirty="0" smtClean="0">
                <a:solidFill>
                  <a:schemeClr val="accent5"/>
                </a:solidFill>
              </a:rPr>
              <a:t> </a:t>
            </a:r>
            <a:r>
              <a:rPr lang="en-US" dirty="0">
                <a:solidFill>
                  <a:schemeClr val="accent5"/>
                </a:solidFill>
              </a:rPr>
              <a:t>v</a:t>
            </a:r>
            <a:r>
              <a:rPr lang="en-US" baseline="-25000" dirty="0">
                <a:solidFill>
                  <a:schemeClr val="accent5"/>
                </a:solidFill>
              </a:rPr>
              <a:t>2</a:t>
            </a:r>
            <a:r>
              <a:rPr lang="en-US" dirty="0">
                <a:solidFill>
                  <a:schemeClr val="accent5"/>
                </a:solidFill>
              </a:rPr>
              <a:t>, </a:t>
            </a:r>
            <a:r>
              <a:rPr lang="en-US" dirty="0" smtClean="0">
                <a:solidFill>
                  <a:schemeClr val="accent5"/>
                </a:solidFill>
              </a:rPr>
              <a:t>v</a:t>
            </a:r>
            <a:r>
              <a:rPr lang="en-US" baseline="-25000" dirty="0" smtClean="0">
                <a:solidFill>
                  <a:schemeClr val="accent5"/>
                </a:solidFill>
              </a:rPr>
              <a:t>3</a:t>
            </a:r>
            <a:endParaRPr lang="en-US" dirty="0" smtClean="0"/>
          </a:p>
          <a:p>
            <a:pPr lvl="1">
              <a:buFont typeface="Arial" charset="0"/>
              <a:buChar char="•"/>
            </a:pP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802960"/>
            <a:ext cx="4953000" cy="555339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3400" b="1" u="sng" dirty="0" smtClean="0">
                <a:solidFill>
                  <a:srgbClr val="0000FF"/>
                </a:solidFill>
              </a:rPr>
              <a:t>Quark Matter 2015</a:t>
            </a:r>
            <a:endParaRPr lang="en-US" sz="3400" b="1" u="sng" dirty="0">
              <a:solidFill>
                <a:srgbClr val="0000FF"/>
              </a:solidFill>
            </a:endParaRPr>
          </a:p>
          <a:p>
            <a:pPr lvl="1"/>
            <a:r>
              <a:rPr lang="en-US" dirty="0" smtClean="0"/>
              <a:t>21 oral presentations (incl. teaser, plenary, flash)</a:t>
            </a:r>
          </a:p>
          <a:p>
            <a:pPr lvl="1"/>
            <a:r>
              <a:rPr lang="en-US" dirty="0" smtClean="0"/>
              <a:t>21 posters 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chemeClr val="accent5"/>
                </a:solidFill>
              </a:rPr>
              <a:t>BES v</a:t>
            </a:r>
            <a:r>
              <a:rPr lang="en-US" baseline="-25000" dirty="0" smtClean="0">
                <a:solidFill>
                  <a:schemeClr val="accent5"/>
                </a:solidFill>
              </a:rPr>
              <a:t>1</a:t>
            </a:r>
            <a:r>
              <a:rPr lang="en-US" dirty="0" smtClean="0">
                <a:solidFill>
                  <a:schemeClr val="accent5"/>
                </a:solidFill>
              </a:rPr>
              <a:t> of identified hadrons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chemeClr val="accent5"/>
                </a:solidFill>
              </a:rPr>
              <a:t>BES di-hadron correlations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chemeClr val="accent5"/>
                </a:solidFill>
              </a:rPr>
              <a:t>Higher moments in net-p and net-Q at 14.5GeV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chemeClr val="accent5"/>
                </a:solidFill>
              </a:rPr>
              <a:t>Jet-quenching and charged-particle R</a:t>
            </a:r>
            <a:r>
              <a:rPr lang="en-US" baseline="-25000" dirty="0" smtClean="0">
                <a:solidFill>
                  <a:schemeClr val="accent5"/>
                </a:solidFill>
              </a:rPr>
              <a:t>CP</a:t>
            </a:r>
            <a:r>
              <a:rPr lang="en-US" dirty="0" smtClean="0">
                <a:solidFill>
                  <a:schemeClr val="accent5"/>
                </a:solidFill>
              </a:rPr>
              <a:t> in 14.5GeV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chemeClr val="accent5"/>
                </a:solidFill>
              </a:rPr>
              <a:t>Identified particle spectra in 14.5GeV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chemeClr val="accent5"/>
                </a:solidFill>
              </a:rPr>
              <a:t>BES rapidity density distributions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chemeClr val="accent5"/>
                </a:solidFill>
              </a:rPr>
              <a:t>Fixed target results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chemeClr val="accent5"/>
                </a:solidFill>
              </a:rPr>
              <a:t>Nuclear modification factors of D mesons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chemeClr val="accent5"/>
                </a:solidFill>
              </a:rPr>
              <a:t>D-meson v</a:t>
            </a:r>
            <a:r>
              <a:rPr lang="en-US" baseline="-25000" dirty="0" smtClean="0">
                <a:solidFill>
                  <a:schemeClr val="accent5"/>
                </a:solidFill>
              </a:rPr>
              <a:t>2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chemeClr val="accent5"/>
                </a:solidFill>
              </a:rPr>
              <a:t>D</a:t>
            </a:r>
            <a:r>
              <a:rPr lang="en-US" baseline="-25000" dirty="0" smtClean="0">
                <a:solidFill>
                  <a:schemeClr val="accent5"/>
                </a:solidFill>
              </a:rPr>
              <a:t>S</a:t>
            </a:r>
            <a:r>
              <a:rPr lang="en-US" dirty="0" smtClean="0">
                <a:solidFill>
                  <a:schemeClr val="accent5"/>
                </a:solidFill>
              </a:rPr>
              <a:t> measurements</a:t>
            </a:r>
          </a:p>
          <a:p>
            <a:pPr>
              <a:buFont typeface="Wingdings" charset="2"/>
              <a:buChar char="Ø"/>
            </a:pPr>
            <a:r>
              <a:rPr lang="en-US" dirty="0" err="1" smtClean="0">
                <a:solidFill>
                  <a:schemeClr val="accent5"/>
                </a:solidFill>
              </a:rPr>
              <a:t>Quarkonium</a:t>
            </a:r>
            <a:r>
              <a:rPr lang="en-US" dirty="0" smtClean="0">
                <a:solidFill>
                  <a:schemeClr val="accent5"/>
                </a:solidFill>
              </a:rPr>
              <a:t> measurements</a:t>
            </a:r>
            <a:endParaRPr lang="en-US" dirty="0" smtClean="0"/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chemeClr val="accent5"/>
                </a:solidFill>
              </a:rPr>
              <a:t>STAR HFT and upgrade plans</a:t>
            </a:r>
          </a:p>
          <a:p>
            <a:pPr marL="0" indent="0">
              <a:buNone/>
            </a:pPr>
            <a:endParaRPr lang="en-US" sz="3400" b="1" u="sng" dirty="0">
              <a:solidFill>
                <a:srgbClr val="0000F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BNL -- 6/16/16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PAC Meeting :: Run 14/15</a:t>
            </a:r>
            <a:endParaRPr lang="en-US"/>
          </a:p>
        </p:txBody>
      </p:sp>
      <p:pic>
        <p:nvPicPr>
          <p:cNvPr id="8" name="Picture 7" descr="index.jp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61"/>
          <a:stretch/>
        </p:blipFill>
        <p:spPr>
          <a:xfrm>
            <a:off x="0" y="28248"/>
            <a:ext cx="1621593" cy="533049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E6D3-07D7-7E4C-A138-1A50C845216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52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Ultra-Peripheral Collisions Highlight</a:t>
            </a:r>
            <a:r>
              <a:rPr lang="en-US" dirty="0"/>
              <a:t>: </a:t>
            </a:r>
            <a:r>
              <a:rPr lang="en-US" dirty="0" smtClean="0"/>
              <a:t>J/</a:t>
            </a:r>
            <a:r>
              <a:rPr lang="en-US" dirty="0" err="1" smtClean="0"/>
              <a:t>ψ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81354" y="1825625"/>
            <a:ext cx="5192520" cy="4351338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0A32FF"/>
                </a:solidFill>
              </a:rPr>
              <a:t>VM production from UPC </a:t>
            </a:r>
            <a:r>
              <a:rPr lang="en-US" dirty="0" err="1" smtClean="0">
                <a:solidFill>
                  <a:srgbClr val="0A32FF"/>
                </a:solidFill>
              </a:rPr>
              <a:t>photoproduction</a:t>
            </a:r>
            <a:r>
              <a:rPr lang="en-US" dirty="0" smtClean="0">
                <a:solidFill>
                  <a:srgbClr val="0A32FF"/>
                </a:solidFill>
              </a:rPr>
              <a:t> on other nucleus</a:t>
            </a:r>
          </a:p>
          <a:p>
            <a:r>
              <a:rPr lang="en-US" dirty="0" smtClean="0"/>
              <a:t>J/</a:t>
            </a:r>
            <a:r>
              <a:rPr lang="en-US" dirty="0" err="1" smtClean="0"/>
              <a:t>ψ</a:t>
            </a:r>
            <a:r>
              <a:rPr lang="en-US" dirty="0" smtClean="0"/>
              <a:t> production sensitive to Au gluon content</a:t>
            </a:r>
          </a:p>
          <a:p>
            <a:pPr lvl="1"/>
            <a:r>
              <a:rPr lang="en-US" dirty="0" smtClean="0"/>
              <a:t>clear signal in Run 10/11</a:t>
            </a:r>
          </a:p>
          <a:p>
            <a:pPr lvl="1"/>
            <a:r>
              <a:rPr lang="en-US" dirty="0" smtClean="0"/>
              <a:t>run14: large sample with new EM trigger</a:t>
            </a:r>
          </a:p>
          <a:p>
            <a:r>
              <a:rPr lang="en-US" dirty="0" smtClean="0"/>
              <a:t>GPDs in polarized p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un15: RPs tag/measure scattered p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hase-II*: RPs closer than Run9</a:t>
            </a:r>
            <a:endParaRPr lang="en-US" dirty="0"/>
          </a:p>
          <a:p>
            <a:pPr lvl="1"/>
            <a:r>
              <a:rPr lang="en-US" dirty="0"/>
              <a:t>l</a:t>
            </a:r>
            <a:r>
              <a:rPr lang="en-US" dirty="0" smtClean="0"/>
              <a:t>arger |t| range, increased acc.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BNL -- 6/16/16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PAC Meeting :: Run 14/15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3435" y="1540884"/>
            <a:ext cx="3647719" cy="25298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370" y="1372717"/>
            <a:ext cx="2144907" cy="14331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868073" y="1261151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A32FF"/>
                </a:solidFill>
              </a:rPr>
              <a:t>DIS 2016</a:t>
            </a:r>
            <a:endParaRPr lang="en-US" b="1" dirty="0">
              <a:solidFill>
                <a:srgbClr val="0A32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3327" y="4645232"/>
            <a:ext cx="2209800" cy="1574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435" y="4005573"/>
            <a:ext cx="3688080" cy="2499360"/>
          </a:xfrm>
          <a:prstGeom prst="rect">
            <a:avLst/>
          </a:prstGeom>
        </p:spPr>
      </p:pic>
      <p:pic>
        <p:nvPicPr>
          <p:cNvPr id="12" name="Picture 11" descr="index.jpg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61"/>
          <a:stretch/>
        </p:blipFill>
        <p:spPr>
          <a:xfrm>
            <a:off x="0" y="28248"/>
            <a:ext cx="1621593" cy="533049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E6D3-07D7-7E4C-A138-1A50C84521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4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UPC Highlight: Central Exclusive 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435" y="3245618"/>
            <a:ext cx="5024176" cy="329329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Colliding protons interact via color-singlet exchange</a:t>
            </a:r>
          </a:p>
          <a:p>
            <a:r>
              <a:rPr lang="en-US" dirty="0" smtClean="0"/>
              <a:t>Expect system of mass M</a:t>
            </a:r>
            <a:r>
              <a:rPr lang="en-US" baseline="-25000" dirty="0" smtClean="0"/>
              <a:t>X</a:t>
            </a:r>
            <a:r>
              <a:rPr lang="en-US" dirty="0" smtClean="0"/>
              <a:t> to be produced</a:t>
            </a:r>
          </a:p>
          <a:p>
            <a:pPr lvl="1"/>
            <a:r>
              <a:rPr lang="en-US" dirty="0" smtClean="0"/>
              <a:t>decay products present in the central detector region</a:t>
            </a:r>
          </a:p>
          <a:p>
            <a:r>
              <a:rPr lang="en-US" dirty="0" smtClean="0"/>
              <a:t>Tag on forward protons with RPs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rgbClr val="0A32FF"/>
                </a:solidFill>
              </a:rPr>
              <a:t>First results (based on 2.5% of the full 2015 data sample of 600M CEP triggers, ~18 pb</a:t>
            </a:r>
            <a:r>
              <a:rPr lang="en-US" baseline="30000" dirty="0" smtClean="0">
                <a:solidFill>
                  <a:srgbClr val="0A32FF"/>
                </a:solidFill>
              </a:rPr>
              <a:t>-1</a:t>
            </a:r>
            <a:r>
              <a:rPr lang="en-US" dirty="0" smtClean="0">
                <a:solidFill>
                  <a:srgbClr val="0A32FF"/>
                </a:solidFill>
              </a:rPr>
              <a:t>)</a:t>
            </a:r>
            <a:endParaRPr lang="en-US" dirty="0">
              <a:solidFill>
                <a:srgbClr val="0A32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BNL -- 6/16/16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PAC Meeting :: Run 14/15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656" y="1281574"/>
            <a:ext cx="2741944" cy="18279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8256" y="1466136"/>
            <a:ext cx="3568700" cy="2870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6956" y="1690688"/>
            <a:ext cx="3421324" cy="19603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932985" y="3651014"/>
            <a:ext cx="3135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solidFill>
                  <a:srgbClr val="0A32FF"/>
                </a:solidFill>
              </a:rPr>
              <a:t>M</a:t>
            </a:r>
            <a:r>
              <a:rPr lang="en-US" baseline="-25000" dirty="0" smtClean="0">
                <a:solidFill>
                  <a:srgbClr val="0A32FF"/>
                </a:solidFill>
              </a:rPr>
              <a:t>X</a:t>
            </a:r>
            <a:r>
              <a:rPr lang="en-US" dirty="0" smtClean="0">
                <a:solidFill>
                  <a:srgbClr val="0A32FF"/>
                </a:solidFill>
              </a:rPr>
              <a:t>(ππ) similar resonance-like features as seen by CDF and AFS (at ISR)</a:t>
            </a:r>
            <a:endParaRPr lang="en-US" dirty="0">
              <a:solidFill>
                <a:srgbClr val="0A32FF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971045" y="4336336"/>
            <a:ext cx="2803931" cy="2105105"/>
            <a:chOff x="4090517" y="3136178"/>
            <a:chExt cx="4127500" cy="30988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90517" y="3136178"/>
              <a:ext cx="4127500" cy="30988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7982927" y="3519918"/>
              <a:ext cx="235090" cy="18755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9417" y="4873905"/>
            <a:ext cx="1539642" cy="184757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357618" y="1321356"/>
            <a:ext cx="1763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0A32FF"/>
                </a:solidFill>
              </a:rPr>
              <a:t>ISMD XLV (2015)</a:t>
            </a:r>
            <a:endParaRPr lang="en-US" b="1">
              <a:solidFill>
                <a:srgbClr val="0A32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84318" y="4595932"/>
            <a:ext cx="313529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solidFill>
                  <a:srgbClr val="0A32FF"/>
                </a:solidFill>
              </a:rPr>
              <a:t>M</a:t>
            </a:r>
            <a:r>
              <a:rPr lang="en-US" baseline="-25000" dirty="0" smtClean="0">
                <a:solidFill>
                  <a:srgbClr val="0A32FF"/>
                </a:solidFill>
              </a:rPr>
              <a:t>X</a:t>
            </a:r>
            <a:r>
              <a:rPr lang="en-US" dirty="0" smtClean="0">
                <a:solidFill>
                  <a:srgbClr val="0A32FF"/>
                </a:solidFill>
              </a:rPr>
              <a:t>(KK) similar peak structure  1.5-1.6 GeV/c</a:t>
            </a:r>
            <a:r>
              <a:rPr lang="en-US" baseline="30000" dirty="0" smtClean="0">
                <a:solidFill>
                  <a:srgbClr val="0A32FF"/>
                </a:solidFill>
              </a:rPr>
              <a:t>2</a:t>
            </a:r>
            <a:r>
              <a:rPr lang="en-US" dirty="0" smtClean="0">
                <a:solidFill>
                  <a:srgbClr val="0A32FF"/>
                </a:solidFill>
              </a:rPr>
              <a:t>, similar as seen by WA102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/>
              <a:t>a</a:t>
            </a:r>
            <a:r>
              <a:rPr lang="en-US" sz="1600" dirty="0" smtClean="0"/>
              <a:t>bsence of f</a:t>
            </a:r>
            <a:r>
              <a:rPr lang="en-US" sz="1600" baseline="30000" dirty="0" smtClean="0"/>
              <a:t>0</a:t>
            </a:r>
            <a:r>
              <a:rPr lang="en-US" sz="1600" dirty="0" smtClean="0"/>
              <a:t>(980) due to limited STAR acceptance</a:t>
            </a:r>
            <a:endParaRPr lang="en-US" sz="1600" dirty="0"/>
          </a:p>
        </p:txBody>
      </p:sp>
      <p:pic>
        <p:nvPicPr>
          <p:cNvPr id="17" name="Picture 16" descr="index.jpg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61"/>
          <a:stretch/>
        </p:blipFill>
        <p:spPr>
          <a:xfrm>
            <a:off x="0" y="28248"/>
            <a:ext cx="1621593" cy="533049"/>
          </a:xfrm>
          <a:prstGeom prst="rect">
            <a:avLst/>
          </a:prstGeom>
        </p:spPr>
      </p:pic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E6D3-07D7-7E4C-A138-1A50C845216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10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STAR Physics &amp; Detector</a:t>
            </a:r>
          </a:p>
          <a:p>
            <a:r>
              <a:rPr lang="en-US" dirty="0" smtClean="0"/>
              <a:t>Publications 2015/2016</a:t>
            </a:r>
          </a:p>
          <a:p>
            <a:r>
              <a:rPr lang="en-US" dirty="0" smtClean="0"/>
              <a:t>Offline Physics Production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un 14 &amp; 15 production status</a:t>
            </a:r>
          </a:p>
          <a:p>
            <a:r>
              <a:rPr lang="en-US" dirty="0" smtClean="0"/>
              <a:t>Run 14 &amp; 15 Analysis Highlights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BNL -- 6/16/16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PAC Meeting :: Run 14/15</a:t>
            </a:r>
            <a:endParaRPr lang="en-US"/>
          </a:p>
        </p:txBody>
      </p:sp>
      <p:pic>
        <p:nvPicPr>
          <p:cNvPr id="7" name="Picture 6" descr="index.jp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61"/>
          <a:stretch/>
        </p:blipFill>
        <p:spPr>
          <a:xfrm>
            <a:off x="0" y="28248"/>
            <a:ext cx="1621593" cy="53304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E6D3-07D7-7E4C-A138-1A50C845216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71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Spin Highlight: Transverse Single-Spin A</a:t>
            </a:r>
            <a:r>
              <a:rPr lang="en-US" baseline="-25000" dirty="0" smtClean="0"/>
              <a:t>N</a:t>
            </a:r>
            <a:endParaRPr lang="en-US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942" y="1825625"/>
            <a:ext cx="5824603" cy="435133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0A32FF"/>
                </a:solidFill>
              </a:rPr>
              <a:t>Spin asymmetries are a unique way to probe the gluon nuclear wave function and confront CGC and </a:t>
            </a:r>
            <a:r>
              <a:rPr lang="en-US" dirty="0" err="1" smtClean="0">
                <a:solidFill>
                  <a:srgbClr val="0A32FF"/>
                </a:solidFill>
              </a:rPr>
              <a:t>pQCD</a:t>
            </a:r>
            <a:r>
              <a:rPr lang="en-US" dirty="0" smtClean="0">
                <a:solidFill>
                  <a:srgbClr val="0A32FF"/>
                </a:solidFill>
              </a:rPr>
              <a:t> models.</a:t>
            </a:r>
          </a:p>
          <a:p>
            <a:r>
              <a:rPr lang="en-US" dirty="0" smtClean="0"/>
              <a:t>Forward Meson Spectrometer</a:t>
            </a:r>
          </a:p>
          <a:p>
            <a:pPr lvl="1"/>
            <a:r>
              <a:rPr lang="en-US" dirty="0" smtClean="0"/>
              <a:t>EM calorimeter for detecting forward π</a:t>
            </a:r>
            <a:r>
              <a:rPr lang="en-US" baseline="30000" dirty="0" smtClean="0"/>
              <a:t>0</a:t>
            </a:r>
            <a:r>
              <a:rPr lang="en-US" dirty="0" smtClean="0"/>
              <a:t>s</a:t>
            </a:r>
          </a:p>
          <a:p>
            <a:r>
              <a:rPr lang="en-US" dirty="0" smtClean="0"/>
              <a:t>Run 15 pp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arge A</a:t>
            </a:r>
            <a:r>
              <a:rPr lang="en-US" baseline="-25000" dirty="0" smtClean="0"/>
              <a:t>N</a:t>
            </a:r>
            <a:r>
              <a:rPr lang="en-US" dirty="0" smtClean="0"/>
              <a:t>, rising with </a:t>
            </a:r>
            <a:r>
              <a:rPr lang="en-US" dirty="0" err="1" smtClean="0"/>
              <a:t>x</a:t>
            </a:r>
            <a:r>
              <a:rPr lang="en-US" baseline="-25000" dirty="0" err="1" smtClean="0"/>
              <a:t>F</a:t>
            </a:r>
            <a:r>
              <a:rPr lang="en-US" dirty="0" smtClean="0"/>
              <a:t>,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endParaRPr lang="en-US" dirty="0" smtClean="0"/>
          </a:p>
          <a:p>
            <a:r>
              <a:rPr lang="en-US" dirty="0" smtClean="0"/>
              <a:t>Run 15: first data for polarized </a:t>
            </a:r>
            <a:r>
              <a:rPr lang="en-US" dirty="0" err="1" smtClean="0"/>
              <a:t>p+A</a:t>
            </a:r>
            <a:endParaRPr lang="en-US" dirty="0" smtClean="0"/>
          </a:p>
          <a:p>
            <a:pPr lvl="1"/>
            <a:r>
              <a:rPr lang="en-US" dirty="0"/>
              <a:t>c</a:t>
            </a:r>
            <a:r>
              <a:rPr lang="en-US" dirty="0" smtClean="0"/>
              <a:t>ompare AN in </a:t>
            </a:r>
            <a:r>
              <a:rPr lang="en-US" dirty="0" err="1" smtClean="0"/>
              <a:t>p+A</a:t>
            </a:r>
            <a:r>
              <a:rPr lang="en-US" dirty="0" smtClean="0"/>
              <a:t> to </a:t>
            </a:r>
            <a:r>
              <a:rPr lang="en-US" dirty="0" err="1" smtClean="0"/>
              <a:t>p+p</a:t>
            </a:r>
            <a:endParaRPr lang="en-US" dirty="0" smtClean="0"/>
          </a:p>
          <a:p>
            <a:pPr lvl="1"/>
            <a:r>
              <a:rPr lang="en-US" dirty="0"/>
              <a:t>s</a:t>
            </a:r>
            <a:r>
              <a:rPr lang="en-US" dirty="0" smtClean="0"/>
              <a:t>imilar dependence on π</a:t>
            </a:r>
            <a:r>
              <a:rPr lang="en-US" baseline="30000" dirty="0" smtClean="0"/>
              <a:t>0</a:t>
            </a:r>
            <a:r>
              <a:rPr lang="en-US" dirty="0" smtClean="0"/>
              <a:t> topology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tudy centrality and nuclear modification factors</a:t>
            </a:r>
          </a:p>
          <a:p>
            <a:r>
              <a:rPr lang="en-US" dirty="0" smtClean="0"/>
              <a:t>Use RPs to investigate whether A</a:t>
            </a:r>
            <a:r>
              <a:rPr lang="en-US" baseline="-25000" dirty="0" smtClean="0"/>
              <a:t>N</a:t>
            </a:r>
            <a:r>
              <a:rPr lang="en-US" dirty="0" smtClean="0"/>
              <a:t> depends on diffraction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ag outgoing proton(s)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BNL -- 6/16/16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PAC Meeting :: Run 14/15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982200" y="1312422"/>
            <a:ext cx="1975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A32FF"/>
                </a:solidFill>
              </a:rPr>
              <a:t>MPI2015/DIS 2016</a:t>
            </a:r>
            <a:endParaRPr lang="en-US" b="1" dirty="0">
              <a:solidFill>
                <a:srgbClr val="0A32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7545" y="1601625"/>
            <a:ext cx="5920723" cy="4223875"/>
          </a:xfrm>
          <a:prstGeom prst="rect">
            <a:avLst/>
          </a:prstGeom>
        </p:spPr>
      </p:pic>
      <p:pic>
        <p:nvPicPr>
          <p:cNvPr id="9" name="Picture 8" descr="index.jp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61"/>
          <a:stretch/>
        </p:blipFill>
        <p:spPr>
          <a:xfrm>
            <a:off x="0" y="28248"/>
            <a:ext cx="1621593" cy="533049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E6D3-07D7-7E4C-A138-1A50C845216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90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11" y="365126"/>
            <a:ext cx="10515600" cy="1064282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Heavy-Ion Highlights: 14.5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 err="1" smtClean="0"/>
              <a:t>Au+Au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576" y="1175009"/>
            <a:ext cx="7318392" cy="236729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All 14.5 GeV analyses are in their final stages - </a:t>
            </a:r>
            <a:r>
              <a:rPr lang="en-US" sz="2000" dirty="0" smtClean="0"/>
              <a:t>24M events (BES-2 : ~300M)</a:t>
            </a:r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Concludes Beam Energy Scan – Phase 1</a:t>
            </a:r>
          </a:p>
          <a:p>
            <a:pPr lvl="1"/>
            <a:r>
              <a:rPr lang="en-US" dirty="0" smtClean="0"/>
              <a:t>many BES papers have been submitted/accepted in the past years</a:t>
            </a:r>
          </a:p>
          <a:p>
            <a:r>
              <a:rPr lang="en-US" b="1" dirty="0" smtClean="0">
                <a:solidFill>
                  <a:srgbClr val="0A32FF"/>
                </a:solidFill>
              </a:rPr>
              <a:t>QM 2015:</a:t>
            </a:r>
          </a:p>
          <a:p>
            <a:pPr lvl="1">
              <a:buFont typeface="Wingdings" charset="2"/>
              <a:buChar char="Ø"/>
            </a:pPr>
            <a:r>
              <a:rPr lang="en-US" dirty="0" smtClean="0">
                <a:solidFill>
                  <a:srgbClr val="0000FF"/>
                </a:solidFill>
              </a:rPr>
              <a:t>11 presentations that involve new measurements with 14.5 GeV data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preliminary results available for all key BES analyses</a:t>
            </a:r>
          </a:p>
          <a:p>
            <a:pPr lvl="1">
              <a:buFont typeface="Wingdings" charset="2"/>
              <a:buChar char="Ø"/>
            </a:pPr>
            <a:r>
              <a:rPr lang="en-US" i="1" dirty="0"/>
              <a:t>c</a:t>
            </a:r>
            <a:r>
              <a:rPr lang="en-US" i="1" dirty="0" smtClean="0"/>
              <a:t>f.</a:t>
            </a:r>
            <a:r>
              <a:rPr lang="en-US" dirty="0" smtClean="0"/>
              <a:t> STAR plenary presentation for a concise overview</a:t>
            </a:r>
          </a:p>
          <a:p>
            <a:pPr marL="914400" lvl="2" indent="0">
              <a:buNone/>
            </a:pPr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drupal.star.bnl.gov</a:t>
            </a:r>
            <a:r>
              <a:rPr lang="en-US" dirty="0">
                <a:hlinkClick r:id="rId3"/>
              </a:rPr>
              <a:t>/STAR/files/2015-10-01-QM15-STAR-Overview-v5.pdf</a:t>
            </a:r>
            <a:endParaRPr lang="en-US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9740666" y="148818"/>
            <a:ext cx="2451333" cy="2993775"/>
            <a:chOff x="9307444" y="2719369"/>
            <a:chExt cx="2884556" cy="3522864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7444" y="2719369"/>
              <a:ext cx="2638335" cy="3522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 rot="5400000">
              <a:off x="10376701" y="4426934"/>
              <a:ext cx="3384377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/>
                <a:t>https://drupal.star.bnl.gov/STAR/starnotes/public/sn0598</a:t>
              </a:r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BNL -- 6/16/16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PAC Meeting :: Run 14/15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7217" y="1262722"/>
            <a:ext cx="2159000" cy="3619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2466" y="3760924"/>
            <a:ext cx="2387600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576" y="3481251"/>
            <a:ext cx="1883248" cy="18043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4447" y="4969935"/>
            <a:ext cx="2463800" cy="1854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5332" y="3671682"/>
            <a:ext cx="2425700" cy="16129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60048" y="3652632"/>
            <a:ext cx="2349500" cy="1651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42879" y="5274051"/>
            <a:ext cx="2336869" cy="15500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8935" y="5261425"/>
            <a:ext cx="1862657" cy="1498943"/>
          </a:xfrm>
          <a:prstGeom prst="rect">
            <a:avLst/>
          </a:prstGeom>
        </p:spPr>
      </p:pic>
      <p:pic>
        <p:nvPicPr>
          <p:cNvPr id="20" name="Picture 19" descr="index.jpg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61"/>
          <a:stretch/>
        </p:blipFill>
        <p:spPr>
          <a:xfrm>
            <a:off x="0" y="28248"/>
            <a:ext cx="1621593" cy="53304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E6D3-07D7-7E4C-A138-1A50C845216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73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Au+Au</a:t>
            </a:r>
            <a:r>
              <a:rPr lang="en-US" dirty="0" smtClean="0"/>
              <a:t> 14.5 GeV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891" y="1417639"/>
            <a:ext cx="7224927" cy="462490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u="sng" dirty="0"/>
              <a:t>Publication Strategy:</a:t>
            </a:r>
          </a:p>
          <a:p>
            <a:pPr>
              <a:buFont typeface="Wingdings" charset="2"/>
              <a:buChar char="Ø"/>
            </a:pPr>
            <a:r>
              <a:rPr lang="en-US" dirty="0">
                <a:solidFill>
                  <a:srgbClr val="0000FF"/>
                </a:solidFill>
              </a:rPr>
              <a:t>Results </a:t>
            </a:r>
            <a:r>
              <a:rPr lang="en-US" dirty="0" smtClean="0">
                <a:solidFill>
                  <a:srgbClr val="0000FF"/>
                </a:solidFill>
              </a:rPr>
              <a:t>are or will </a:t>
            </a:r>
            <a:r>
              <a:rPr lang="en-US" dirty="0">
                <a:solidFill>
                  <a:srgbClr val="0000FF"/>
                </a:solidFill>
              </a:rPr>
              <a:t>be integrated with several (BES) paper proposals that are already in an advanced state:</a:t>
            </a:r>
          </a:p>
          <a:p>
            <a:pPr lvl="1"/>
            <a:r>
              <a:rPr lang="en-US" dirty="0" smtClean="0"/>
              <a:t>BES identified particle v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sz="1900" dirty="0" smtClean="0">
                <a:solidFill>
                  <a:schemeClr val="accent5"/>
                </a:solidFill>
              </a:rPr>
              <a:t>(published)</a:t>
            </a:r>
          </a:p>
          <a:p>
            <a:pPr lvl="1"/>
            <a:r>
              <a:rPr lang="en-US" dirty="0" smtClean="0"/>
              <a:t>BES v</a:t>
            </a:r>
            <a:r>
              <a:rPr lang="en-US" baseline="-25000" dirty="0" smtClean="0"/>
              <a:t>3</a:t>
            </a:r>
            <a:r>
              <a:rPr lang="en-US" dirty="0" smtClean="0"/>
              <a:t>   </a:t>
            </a:r>
            <a:r>
              <a:rPr lang="en-US" sz="1900" dirty="0" smtClean="0">
                <a:solidFill>
                  <a:schemeClr val="accent5"/>
                </a:solidFill>
              </a:rPr>
              <a:t>(published)</a:t>
            </a:r>
          </a:p>
          <a:p>
            <a:pPr lvl="1"/>
            <a:r>
              <a:rPr lang="en-US" dirty="0" smtClean="0"/>
              <a:t>Kaon </a:t>
            </a:r>
            <a:r>
              <a:rPr lang="en-US" dirty="0"/>
              <a:t>v</a:t>
            </a:r>
            <a:r>
              <a:rPr lang="en-US" baseline="-25000" dirty="0"/>
              <a:t>1</a:t>
            </a:r>
            <a:r>
              <a:rPr lang="en-US" dirty="0"/>
              <a:t> </a:t>
            </a:r>
            <a:r>
              <a:rPr lang="en-US" dirty="0" smtClean="0"/>
              <a:t>measurements </a:t>
            </a:r>
            <a:r>
              <a:rPr lang="en-US" sz="1900" dirty="0" smtClean="0">
                <a:solidFill>
                  <a:schemeClr val="accent5"/>
                </a:solidFill>
              </a:rPr>
              <a:t>(preparing for GPC)</a:t>
            </a:r>
            <a:endParaRPr lang="en-US" dirty="0">
              <a:solidFill>
                <a:schemeClr val="accent5"/>
              </a:solidFill>
            </a:endParaRPr>
          </a:p>
          <a:p>
            <a:pPr lvl="1"/>
            <a:r>
              <a:rPr lang="en-US" dirty="0" smtClean="0"/>
              <a:t>R</a:t>
            </a:r>
            <a:r>
              <a:rPr lang="en-US" baseline="-25000" dirty="0" smtClean="0"/>
              <a:t>CP</a:t>
            </a:r>
            <a:r>
              <a:rPr lang="en-US" dirty="0" smtClean="0"/>
              <a:t> of charged and identified hadrons </a:t>
            </a:r>
            <a:r>
              <a:rPr lang="en-US" sz="1900" dirty="0" smtClean="0">
                <a:solidFill>
                  <a:schemeClr val="accent5"/>
                </a:solidFill>
              </a:rPr>
              <a:t>(preparing for GPC)</a:t>
            </a:r>
            <a:endParaRPr lang="en-US" dirty="0" smtClean="0">
              <a:solidFill>
                <a:schemeClr val="accent5"/>
              </a:solidFill>
            </a:endParaRPr>
          </a:p>
          <a:p>
            <a:pPr lvl="1"/>
            <a:r>
              <a:rPr lang="en-US" dirty="0" smtClean="0"/>
              <a:t>Rapidity density </a:t>
            </a:r>
            <a:r>
              <a:rPr lang="en-US" sz="1900" dirty="0" smtClean="0">
                <a:solidFill>
                  <a:schemeClr val="accent5"/>
                </a:solidFill>
              </a:rPr>
              <a:t>(pending PWGC preview)</a:t>
            </a:r>
            <a:endParaRPr lang="en-US" dirty="0">
              <a:solidFill>
                <a:schemeClr val="accent5"/>
              </a:solidFill>
            </a:endParaRP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rgbClr val="0000FF"/>
                </a:solidFill>
              </a:rPr>
              <a:t>In </a:t>
            </a:r>
            <a:r>
              <a:rPr lang="en-US" dirty="0">
                <a:solidFill>
                  <a:srgbClr val="0000FF"/>
                </a:solidFill>
              </a:rPr>
              <a:t>addition, key results </a:t>
            </a:r>
            <a:r>
              <a:rPr lang="en-US" dirty="0" smtClean="0">
                <a:solidFill>
                  <a:srgbClr val="0000FF"/>
                </a:solidFill>
              </a:rPr>
              <a:t>shown </a:t>
            </a:r>
            <a:r>
              <a:rPr lang="en-US" dirty="0">
                <a:solidFill>
                  <a:srgbClr val="0000FF"/>
                </a:solidFill>
              </a:rPr>
              <a:t>at QM2015</a:t>
            </a:r>
          </a:p>
          <a:p>
            <a:pPr lvl="1"/>
            <a:r>
              <a:rPr lang="en-US" dirty="0" smtClean="0"/>
              <a:t>strangeness</a:t>
            </a:r>
            <a:r>
              <a:rPr lang="en-US" dirty="0"/>
              <a:t>: </a:t>
            </a:r>
            <a:r>
              <a:rPr lang="en-US" dirty="0" err="1"/>
              <a:t>Ω</a:t>
            </a:r>
            <a:r>
              <a:rPr lang="en-US" dirty="0"/>
              <a:t>, </a:t>
            </a:r>
            <a:r>
              <a:rPr lang="en-US" dirty="0" err="1"/>
              <a:t>φ</a:t>
            </a:r>
            <a:r>
              <a:rPr lang="en-US" dirty="0"/>
              <a:t>, Ks, </a:t>
            </a:r>
            <a:r>
              <a:rPr lang="en-US" dirty="0" err="1"/>
              <a:t>Λ</a:t>
            </a:r>
            <a:r>
              <a:rPr lang="en-US" dirty="0"/>
              <a:t>, </a:t>
            </a:r>
            <a:r>
              <a:rPr lang="en-US" dirty="0" smtClean="0"/>
              <a:t>and </a:t>
            </a:r>
            <a:r>
              <a:rPr lang="en-US" dirty="0" err="1" smtClean="0"/>
              <a:t>Ξ</a:t>
            </a:r>
            <a:r>
              <a:rPr lang="en-US" dirty="0" smtClean="0"/>
              <a:t> results </a:t>
            </a:r>
            <a:r>
              <a:rPr lang="en-US" sz="1900" dirty="0" smtClean="0">
                <a:solidFill>
                  <a:schemeClr val="accent5"/>
                </a:solidFill>
              </a:rPr>
              <a:t>(preparing for GPC)</a:t>
            </a:r>
            <a:endParaRPr lang="en-US" dirty="0">
              <a:solidFill>
                <a:schemeClr val="accent5"/>
              </a:solidFill>
            </a:endParaRPr>
          </a:p>
          <a:p>
            <a:pPr lvl="1"/>
            <a:r>
              <a:rPr lang="en-US" dirty="0"/>
              <a:t>Light nuclei </a:t>
            </a:r>
            <a:r>
              <a:rPr lang="en-US" dirty="0" smtClean="0"/>
              <a:t>B</a:t>
            </a:r>
            <a:r>
              <a:rPr lang="en-US" baseline="-25000" dirty="0" smtClean="0"/>
              <a:t>2 </a:t>
            </a:r>
            <a:r>
              <a:rPr lang="en-US" sz="1900" dirty="0" smtClean="0">
                <a:solidFill>
                  <a:schemeClr val="accent5"/>
                </a:solidFill>
              </a:rPr>
              <a:t>(pending PWGC preview)</a:t>
            </a:r>
            <a:endParaRPr lang="en-US" dirty="0">
              <a:solidFill>
                <a:schemeClr val="accent5"/>
              </a:solidFill>
            </a:endParaRPr>
          </a:p>
          <a:p>
            <a:pPr lvl="1"/>
            <a:r>
              <a:rPr lang="en-US" dirty="0" smtClean="0"/>
              <a:t>3.9 GeV fixed target analysis using 14.5 GeV data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BNL -- 6/16/16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PAC Meeting :: Run 14/15</a:t>
            </a:r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8153400" y="423321"/>
            <a:ext cx="2428578" cy="3765238"/>
            <a:chOff x="8153400" y="423321"/>
            <a:chExt cx="2428578" cy="3765238"/>
          </a:xfrm>
        </p:grpSpPr>
        <p:sp>
          <p:nvSpPr>
            <p:cNvPr id="19" name="Rectangle 18"/>
            <p:cNvSpPr/>
            <p:nvPr/>
          </p:nvSpPr>
          <p:spPr>
            <a:xfrm>
              <a:off x="9399415" y="567896"/>
              <a:ext cx="870857" cy="10397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53400" y="423321"/>
              <a:ext cx="2428578" cy="376523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0769603" y="423321"/>
            <a:ext cx="1168076" cy="3601201"/>
            <a:chOff x="10769603" y="423321"/>
            <a:chExt cx="1168076" cy="3601201"/>
          </a:xfrm>
        </p:grpSpPr>
        <p:sp>
          <p:nvSpPr>
            <p:cNvPr id="4" name="Rectangle 3"/>
            <p:cNvSpPr/>
            <p:nvPr/>
          </p:nvSpPr>
          <p:spPr>
            <a:xfrm>
              <a:off x="10979707" y="423321"/>
              <a:ext cx="870857" cy="12879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9603" y="423321"/>
              <a:ext cx="1168076" cy="3601201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10537710" y="186864"/>
            <a:ext cx="16321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PRL 116 (2016) 112303</a:t>
            </a:r>
            <a:endParaRPr lang="en-US" sz="1200"/>
          </a:p>
        </p:txBody>
      </p:sp>
      <p:sp>
        <p:nvSpPr>
          <p:cNvPr id="13" name="TextBox 12"/>
          <p:cNvSpPr txBox="1"/>
          <p:nvPr/>
        </p:nvSpPr>
        <p:spPr>
          <a:xfrm>
            <a:off x="8858586" y="188486"/>
            <a:ext cx="14914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PRC 93 (2016) 14907</a:t>
            </a:r>
            <a:endParaRPr lang="en-US" sz="1200"/>
          </a:p>
        </p:txBody>
      </p:sp>
      <p:sp>
        <p:nvSpPr>
          <p:cNvPr id="18" name="TextBox 17"/>
          <p:cNvSpPr txBox="1"/>
          <p:nvPr/>
        </p:nvSpPr>
        <p:spPr>
          <a:xfrm>
            <a:off x="7806818" y="3850970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0A32FF"/>
                </a:solidFill>
              </a:rPr>
              <a:t>QM2015</a:t>
            </a:r>
            <a:endParaRPr lang="en-US" b="1">
              <a:solidFill>
                <a:srgbClr val="0A32FF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7562771" y="4022516"/>
            <a:ext cx="4541620" cy="2610291"/>
            <a:chOff x="7562771" y="4022516"/>
            <a:chExt cx="4541620" cy="2610291"/>
          </a:xfrm>
        </p:grpSpPr>
        <p:grpSp>
          <p:nvGrpSpPr>
            <p:cNvPr id="15" name="Group 14"/>
            <p:cNvGrpSpPr/>
            <p:nvPr/>
          </p:nvGrpSpPr>
          <p:grpSpPr>
            <a:xfrm>
              <a:off x="7711652" y="4022516"/>
              <a:ext cx="4392739" cy="2610291"/>
              <a:chOff x="7711652" y="4022516"/>
              <a:chExt cx="4392739" cy="2610291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8037511" y="5338344"/>
                <a:ext cx="870857" cy="13966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7" name="Group 16"/>
              <p:cNvGrpSpPr/>
              <p:nvPr/>
            </p:nvGrpSpPr>
            <p:grpSpPr>
              <a:xfrm>
                <a:off x="7711652" y="4022516"/>
                <a:ext cx="4392739" cy="2610291"/>
                <a:chOff x="7711652" y="3980167"/>
                <a:chExt cx="4392739" cy="2610291"/>
              </a:xfrm>
            </p:grpSpPr>
            <p:pic>
              <p:nvPicPr>
                <p:cNvPr id="14" name="Picture 13"/>
                <p:cNvPicPr>
                  <a:picLocks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11652" y="3980167"/>
                  <a:ext cx="4392739" cy="2610291"/>
                </a:xfrm>
                <a:prstGeom prst="rect">
                  <a:avLst/>
                </a:prstGeom>
              </p:spPr>
            </p:pic>
            <p:sp>
              <p:nvSpPr>
                <p:cNvPr id="16" name="TextBox 15"/>
                <p:cNvSpPr txBox="1"/>
                <p:nvPr/>
              </p:nvSpPr>
              <p:spPr>
                <a:xfrm>
                  <a:off x="9103782" y="4188559"/>
                  <a:ext cx="16658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 smtClean="0"/>
                    <a:t>STAR Preliminary</a:t>
                  </a:r>
                  <a:endParaRPr lang="en-US" sz="1600" b="1" dirty="0"/>
                </a:p>
              </p:txBody>
            </p:sp>
          </p:grpSp>
        </p:grpSp>
        <p:sp>
          <p:nvSpPr>
            <p:cNvPr id="21" name="TextBox 20"/>
            <p:cNvSpPr txBox="1"/>
            <p:nvPr/>
          </p:nvSpPr>
          <p:spPr>
            <a:xfrm>
              <a:off x="7562771" y="5478011"/>
              <a:ext cx="3593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R</a:t>
              </a:r>
              <a:r>
                <a:rPr lang="en-US" sz="1100" baseline="-25000" dirty="0" smtClean="0"/>
                <a:t>CP</a:t>
              </a:r>
              <a:endParaRPr lang="en-US" sz="1100" baseline="-250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562771" y="4330150"/>
              <a:ext cx="3593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mtClean="0"/>
                <a:t>R</a:t>
              </a:r>
              <a:r>
                <a:rPr lang="en-US" sz="1100" baseline="-25000" smtClean="0"/>
                <a:t>CP</a:t>
              </a:r>
              <a:endParaRPr lang="en-US" sz="1100" baseline="-25000" dirty="0"/>
            </a:p>
          </p:txBody>
        </p:sp>
      </p:grpSp>
      <p:pic>
        <p:nvPicPr>
          <p:cNvPr id="24" name="Picture 23" descr="index.jpg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61"/>
          <a:stretch/>
        </p:blipFill>
        <p:spPr>
          <a:xfrm>
            <a:off x="0" y="28248"/>
            <a:ext cx="1621593" cy="533049"/>
          </a:xfrm>
          <a:prstGeom prst="rect">
            <a:avLst/>
          </a:prstGeom>
        </p:spPr>
      </p:pic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E6D3-07D7-7E4C-A138-1A50C845216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00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8209947" y="110411"/>
            <a:ext cx="3910758" cy="2223294"/>
            <a:chOff x="8153400" y="688578"/>
            <a:chExt cx="3910758" cy="2223294"/>
          </a:xfrm>
        </p:grpSpPr>
        <p:sp>
          <p:nvSpPr>
            <p:cNvPr id="6" name="Rectangle 5"/>
            <p:cNvSpPr/>
            <p:nvPr/>
          </p:nvSpPr>
          <p:spPr>
            <a:xfrm>
              <a:off x="9337763" y="1716930"/>
              <a:ext cx="901611" cy="969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53400" y="688578"/>
              <a:ext cx="3910758" cy="22232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554" y="420817"/>
            <a:ext cx="11860603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Heavy-Ion Highlights:</a:t>
            </a:r>
            <a:br>
              <a:rPr lang="en-US" dirty="0" smtClean="0"/>
            </a:br>
            <a:r>
              <a:rPr lang="en-US" dirty="0" smtClean="0"/>
              <a:t>CME and CMW in </a:t>
            </a:r>
            <a:r>
              <a:rPr lang="en-US" dirty="0" err="1" smtClean="0"/>
              <a:t>Au+Au</a:t>
            </a:r>
            <a:r>
              <a:rPr lang="en-US" dirty="0" smtClean="0"/>
              <a:t> 14.5 GeV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554" y="1586026"/>
            <a:ext cx="8006393" cy="48947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b="1" u="sng" dirty="0" smtClean="0">
                <a:solidFill>
                  <a:srgbClr val="0000FF"/>
                </a:solidFill>
              </a:rPr>
              <a:t>Charge </a:t>
            </a:r>
            <a:r>
              <a:rPr lang="en-US" sz="2000" b="1" u="sng" dirty="0">
                <a:solidFill>
                  <a:srgbClr val="0000FF"/>
                </a:solidFill>
              </a:rPr>
              <a:t>S</a:t>
            </a:r>
            <a:r>
              <a:rPr lang="en-US" sz="2000" b="1" u="sng" dirty="0" smtClean="0">
                <a:solidFill>
                  <a:srgbClr val="0000FF"/>
                </a:solidFill>
              </a:rPr>
              <a:t>eparation in BES</a:t>
            </a:r>
          </a:p>
          <a:p>
            <a:r>
              <a:rPr lang="en-US" sz="2000" dirty="0" smtClean="0"/>
              <a:t>different </a:t>
            </a:r>
            <a:r>
              <a:rPr lang="en-US" sz="2000" dirty="0" err="1" smtClean="0"/>
              <a:t>γ</a:t>
            </a:r>
            <a:r>
              <a:rPr lang="en-US" sz="2000" baseline="-25000" dirty="0" err="1" smtClean="0"/>
              <a:t>os</a:t>
            </a:r>
            <a:r>
              <a:rPr lang="en-US" sz="2000" dirty="0" smtClean="0"/>
              <a:t> and </a:t>
            </a:r>
            <a:r>
              <a:rPr lang="en-US" sz="2000" dirty="0" err="1" smtClean="0"/>
              <a:t>γ</a:t>
            </a:r>
            <a:r>
              <a:rPr lang="en-US" sz="2000" baseline="-25000" dirty="0" err="1" smtClean="0"/>
              <a:t>ss</a:t>
            </a:r>
            <a:r>
              <a:rPr lang="en-US" sz="2000" dirty="0" smtClean="0"/>
              <a:t> consistent with CME expectations</a:t>
            </a:r>
          </a:p>
          <a:p>
            <a:r>
              <a:rPr lang="en-US" sz="2000" dirty="0" smtClean="0"/>
              <a:t>charge separation diminishes at lower energies</a:t>
            </a:r>
          </a:p>
          <a:p>
            <a:pPr lvl="1">
              <a:buFont typeface="Wingdings" charset="2"/>
              <a:buChar char="Ø"/>
            </a:pPr>
            <a:r>
              <a:rPr lang="en-US" sz="1800" dirty="0" smtClean="0">
                <a:solidFill>
                  <a:srgbClr val="0000FF"/>
                </a:solidFill>
              </a:rPr>
              <a:t>14.5 GeV follows the trend</a:t>
            </a:r>
          </a:p>
          <a:p>
            <a:pPr marL="0" indent="0">
              <a:buNone/>
            </a:pPr>
            <a:r>
              <a:rPr lang="en-US" sz="2000" b="1" u="sng" dirty="0">
                <a:solidFill>
                  <a:srgbClr val="0000FF"/>
                </a:solidFill>
              </a:rPr>
              <a:t>v</a:t>
            </a:r>
            <a:r>
              <a:rPr lang="en-US" sz="2000" b="1" baseline="-25000" dirty="0">
                <a:solidFill>
                  <a:srgbClr val="0000FF"/>
                </a:solidFill>
              </a:rPr>
              <a:t>2</a:t>
            </a:r>
            <a:r>
              <a:rPr lang="en-US" sz="2000" b="1" u="sng" dirty="0">
                <a:solidFill>
                  <a:srgbClr val="0000FF"/>
                </a:solidFill>
              </a:rPr>
              <a:t> of </a:t>
            </a:r>
            <a:r>
              <a:rPr lang="en-US" sz="2000" b="1" u="sng" dirty="0" smtClean="0">
                <a:solidFill>
                  <a:srgbClr val="0000FF"/>
                </a:solidFill>
              </a:rPr>
              <a:t>(anti-)particles as </a:t>
            </a:r>
            <a:r>
              <a:rPr lang="en-US" sz="2000" b="1" u="sng" dirty="0">
                <a:solidFill>
                  <a:srgbClr val="0000FF"/>
                </a:solidFill>
              </a:rPr>
              <a:t>a function of charge asymmetry </a:t>
            </a:r>
            <a:r>
              <a:rPr lang="en-US" sz="2000" b="1" u="sng" dirty="0" smtClean="0">
                <a:solidFill>
                  <a:srgbClr val="0000FF"/>
                </a:solidFill>
              </a:rPr>
              <a:t>A</a:t>
            </a:r>
            <a:r>
              <a:rPr lang="en-US" sz="2000" b="1" i="1" baseline="-25000" dirty="0" smtClean="0">
                <a:solidFill>
                  <a:srgbClr val="0000FF"/>
                </a:solidFill>
              </a:rPr>
              <a:t>ch</a:t>
            </a:r>
            <a:r>
              <a:rPr lang="en-US" sz="2000" b="1" dirty="0"/>
              <a:t> </a:t>
            </a:r>
            <a:endParaRPr lang="en-US" sz="2000" b="1" dirty="0" smtClean="0"/>
          </a:p>
          <a:p>
            <a:pPr marL="0" indent="0">
              <a:buNone/>
            </a:pPr>
            <a:r>
              <a:rPr lang="en-US" sz="1600" dirty="0" smtClean="0"/>
              <a:t>	slope </a:t>
            </a:r>
            <a:r>
              <a:rPr lang="en-US" sz="1600" dirty="0"/>
              <a:t>parameter  in v</a:t>
            </a:r>
            <a:r>
              <a:rPr lang="en-US" sz="1600" baseline="-25000" dirty="0"/>
              <a:t>2</a:t>
            </a:r>
            <a:r>
              <a:rPr lang="en-US" sz="1600" baseline="30000" dirty="0"/>
              <a:t>±</a:t>
            </a:r>
            <a:r>
              <a:rPr lang="en-US" sz="1600" dirty="0"/>
              <a:t>=v</a:t>
            </a:r>
            <a:r>
              <a:rPr lang="en-US" sz="1600" baseline="-25000" dirty="0"/>
              <a:t>2</a:t>
            </a:r>
            <a:r>
              <a:rPr lang="en-US" sz="1600" baseline="30000" dirty="0"/>
              <a:t>base</a:t>
            </a:r>
            <a:r>
              <a:rPr lang="en-US" sz="1600" dirty="0"/>
              <a:t> ± (</a:t>
            </a:r>
            <a:r>
              <a:rPr lang="en-US" sz="1600" dirty="0" err="1"/>
              <a:t>q</a:t>
            </a:r>
            <a:r>
              <a:rPr lang="en-US" sz="1600" baseline="-25000" dirty="0" err="1"/>
              <a:t>e</a:t>
            </a:r>
            <a:r>
              <a:rPr lang="en-US" sz="1600" dirty="0"/>
              <a:t>/</a:t>
            </a:r>
            <a:r>
              <a:rPr lang="en-US" sz="1600" dirty="0" err="1"/>
              <a:t>ρ</a:t>
            </a:r>
            <a:r>
              <a:rPr lang="en-US" sz="1600" baseline="-25000" dirty="0" err="1"/>
              <a:t>e</a:t>
            </a:r>
            <a:r>
              <a:rPr lang="en-US" sz="1600" dirty="0"/>
              <a:t>) A</a:t>
            </a:r>
            <a:r>
              <a:rPr lang="en-US" sz="1600" baseline="-25000" dirty="0"/>
              <a:t>ch</a:t>
            </a:r>
            <a:endParaRPr lang="en-US" sz="1600" i="1" baseline="-25000" dirty="0" smtClean="0">
              <a:solidFill>
                <a:srgbClr val="0000FF"/>
              </a:solidFill>
            </a:endParaRPr>
          </a:p>
          <a:p>
            <a:r>
              <a:rPr lang="en-US" sz="2000" dirty="0" smtClean="0"/>
              <a:t>chiral separation effect </a:t>
            </a:r>
            <a:r>
              <a:rPr lang="en-US" sz="2000" dirty="0"/>
              <a:t>+ CME→ Chiral Magnetic Wave</a:t>
            </a:r>
          </a:p>
          <a:p>
            <a:pPr lvl="1"/>
            <a:r>
              <a:rPr lang="en-US" sz="1800" dirty="0"/>
              <a:t>collective excitation</a:t>
            </a:r>
          </a:p>
          <a:p>
            <a:pPr lvl="1"/>
            <a:r>
              <a:rPr lang="en-US" sz="1800" dirty="0"/>
              <a:t>signature of chiral symmetry restoration</a:t>
            </a:r>
          </a:p>
          <a:p>
            <a:r>
              <a:rPr lang="en-US" sz="2000" dirty="0"/>
              <a:t>STAR measurements at 200GeV consistent with CMW theoretical calculations</a:t>
            </a:r>
          </a:p>
          <a:p>
            <a:pPr lvl="1">
              <a:buFont typeface="Wingdings" charset="2"/>
              <a:buChar char="Ø"/>
            </a:pPr>
            <a:r>
              <a:rPr lang="en-US" sz="1800" dirty="0">
                <a:solidFill>
                  <a:srgbClr val="0000FF"/>
                </a:solidFill>
              </a:rPr>
              <a:t>similar trend pattern down to 19.6 </a:t>
            </a:r>
            <a:r>
              <a:rPr lang="en-US" sz="1800" dirty="0" smtClean="0">
                <a:solidFill>
                  <a:srgbClr val="0000FF"/>
                </a:solidFill>
              </a:rPr>
              <a:t>GeV</a:t>
            </a:r>
          </a:p>
          <a:p>
            <a:pPr>
              <a:buFont typeface="Wingdings" charset="2"/>
              <a:buChar char="Ø"/>
            </a:pPr>
            <a:r>
              <a:rPr lang="en-US" sz="2200" b="1" u="sng" dirty="0" smtClean="0">
                <a:solidFill>
                  <a:srgbClr val="0000FF"/>
                </a:solidFill>
              </a:rPr>
              <a:t>Study global hyperon polarization to probe vorticity and B field</a:t>
            </a:r>
          </a:p>
          <a:p>
            <a:pPr lvl="1">
              <a:buFont typeface="Arial" charset="0"/>
              <a:buChar char="•"/>
            </a:pPr>
            <a:r>
              <a:rPr lang="en-US" sz="1800" dirty="0"/>
              <a:t>f</a:t>
            </a:r>
            <a:r>
              <a:rPr lang="en-US" sz="1800" dirty="0" smtClean="0"/>
              <a:t>irst observation of global </a:t>
            </a:r>
            <a:r>
              <a:rPr lang="en-US" sz="1800" dirty="0" err="1" smtClean="0"/>
              <a:t>Λ</a:t>
            </a:r>
            <a:r>
              <a:rPr lang="en-US" sz="1800" dirty="0" smtClean="0"/>
              <a:t> polarization</a:t>
            </a:r>
          </a:p>
          <a:p>
            <a:pPr lvl="1">
              <a:buFont typeface="Arial" charset="0"/>
              <a:buChar char="•"/>
            </a:pPr>
            <a:r>
              <a:rPr lang="en-US" sz="1800" dirty="0" smtClean="0"/>
              <a:t>decompose into magnetic (B) and </a:t>
            </a:r>
            <a:r>
              <a:rPr lang="en-US" sz="1800" dirty="0" err="1" smtClean="0"/>
              <a:t>vortical</a:t>
            </a:r>
            <a:r>
              <a:rPr lang="en-US" sz="1800" dirty="0" smtClean="0"/>
              <a:t> (V)</a:t>
            </a:r>
            <a:endParaRPr lang="en-US" sz="1800" dirty="0"/>
          </a:p>
          <a:p>
            <a:pPr marL="0" indent="0">
              <a:buNone/>
            </a:pPr>
            <a:endParaRPr lang="en-US" sz="2000" dirty="0" smtClean="0">
              <a:solidFill>
                <a:srgbClr val="0000FF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BNL -- 6/16/16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PAC Meeting :: Run 14/15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8187211" y="2327912"/>
            <a:ext cx="3933494" cy="2018310"/>
            <a:chOff x="8153400" y="2986187"/>
            <a:chExt cx="3933494" cy="2018310"/>
          </a:xfrm>
        </p:grpSpPr>
        <p:sp>
          <p:nvSpPr>
            <p:cNvPr id="7" name="Rectangle 6"/>
            <p:cNvSpPr/>
            <p:nvPr/>
          </p:nvSpPr>
          <p:spPr>
            <a:xfrm>
              <a:off x="9305925" y="3883025"/>
              <a:ext cx="904875" cy="85407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53400" y="2986187"/>
              <a:ext cx="3933494" cy="2018310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5289273" y="365125"/>
            <a:ext cx="2715537" cy="584775"/>
          </a:xfrm>
          <a:prstGeom prst="rect">
            <a:avLst/>
          </a:prstGeom>
          <a:solidFill>
            <a:srgbClr val="FFFF00">
              <a:alpha val="39000"/>
            </a:srgbClr>
          </a:solidFill>
        </p:spPr>
        <p:txBody>
          <a:bodyPr wrap="square" rtlCol="0">
            <a:spAutoFit/>
          </a:bodyPr>
          <a:lstStyle/>
          <a:p>
            <a:pPr marL="285750" indent="-285750" algn="r">
              <a:buFont typeface="Wingdings" charset="2"/>
              <a:buChar char="Ø"/>
            </a:pPr>
            <a:r>
              <a:rPr lang="en-US" sz="1600" dirty="0" smtClean="0">
                <a:solidFill>
                  <a:srgbClr val="0A32FF"/>
                </a:solidFill>
              </a:rPr>
              <a:t>See Paul Sorensen’s talk on behalf of CME Taskforce</a:t>
            </a:r>
            <a:endParaRPr lang="en-US" sz="1600" dirty="0">
              <a:solidFill>
                <a:srgbClr val="0A32FF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4859" y="4352807"/>
            <a:ext cx="3800512" cy="2444916"/>
          </a:xfrm>
          <a:prstGeom prst="rect">
            <a:avLst/>
          </a:prstGeom>
        </p:spPr>
      </p:pic>
      <p:pic>
        <p:nvPicPr>
          <p:cNvPr id="16" name="Picture 15" descr="index.jpg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61"/>
          <a:stretch/>
        </p:blipFill>
        <p:spPr>
          <a:xfrm>
            <a:off x="0" y="28248"/>
            <a:ext cx="1621593" cy="533049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E6D3-07D7-7E4C-A138-1A50C845216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26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Heavy-Ion Highlights: Fixed Target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072" y="1429933"/>
            <a:ext cx="8333912" cy="163985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Gold target inserted in 14.5 </a:t>
            </a:r>
            <a:r>
              <a:rPr lang="en-US" dirty="0" err="1" smtClean="0">
                <a:solidFill>
                  <a:srgbClr val="0000FF"/>
                </a:solidFill>
              </a:rPr>
              <a:t>GeV</a:t>
            </a:r>
            <a:r>
              <a:rPr lang="en-US" dirty="0" smtClean="0">
                <a:solidFill>
                  <a:srgbClr val="0000FF"/>
                </a:solidFill>
              </a:rPr>
              <a:t> run</a:t>
            </a:r>
          </a:p>
          <a:p>
            <a:pPr lvl="1"/>
            <a:r>
              <a:rPr lang="en-US" dirty="0" smtClean="0"/>
              <a:t>√</a:t>
            </a:r>
            <a:r>
              <a:rPr lang="en-US" dirty="0" err="1" smtClean="0"/>
              <a:t>s</a:t>
            </a:r>
            <a:r>
              <a:rPr lang="en-US" baseline="-25000" dirty="0" err="1" smtClean="0"/>
              <a:t>NN</a:t>
            </a:r>
            <a:r>
              <a:rPr lang="en-US" dirty="0" smtClean="0"/>
              <a:t> = 3.9 </a:t>
            </a:r>
            <a:r>
              <a:rPr lang="en-US" dirty="0" err="1" smtClean="0"/>
              <a:t>GeV</a:t>
            </a:r>
            <a:endParaRPr lang="en-US" dirty="0" smtClean="0"/>
          </a:p>
          <a:p>
            <a:pPr lvl="1"/>
            <a:r>
              <a:rPr lang="en-US" dirty="0" smtClean="0"/>
              <a:t>2015: test run with beam lowered for direct collisions with target (</a:t>
            </a:r>
            <a:r>
              <a:rPr lang="en-US" dirty="0"/>
              <a:t>√</a:t>
            </a:r>
            <a:r>
              <a:rPr lang="en-US" dirty="0" err="1" smtClean="0"/>
              <a:t>s</a:t>
            </a:r>
            <a:r>
              <a:rPr lang="en-US" baseline="-25000" dirty="0" err="1" smtClean="0"/>
              <a:t>NN</a:t>
            </a:r>
            <a:r>
              <a:rPr lang="en-US" dirty="0" smtClean="0"/>
              <a:t>=4.5 GeV)</a:t>
            </a:r>
            <a:endParaRPr lang="en-US" dirty="0" smtClean="0">
              <a:solidFill>
                <a:srgbClr val="0000FF"/>
              </a:solidFill>
            </a:endParaRP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rgbClr val="0000FF"/>
                </a:solidFill>
              </a:rPr>
              <a:t>Fixed target preliminary results consistent with published data</a:t>
            </a:r>
          </a:p>
        </p:txBody>
      </p:sp>
      <p:pic>
        <p:nvPicPr>
          <p:cNvPr id="8" name="Picture 7" descr="AUM2015_DAC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72" y="3434913"/>
            <a:ext cx="3097125" cy="23228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3197" y="3434913"/>
            <a:ext cx="4299949" cy="2431925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BNL -- 6/16/16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PAC Meeting :: Run 14/15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46072" y="5987018"/>
            <a:ext cx="2175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QM </a:t>
            </a:r>
            <a:r>
              <a:rPr lang="en-US" smtClean="0"/>
              <a:t>2015 – Flash Talk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1397" y="269181"/>
            <a:ext cx="3010065" cy="27630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4559" y="3032219"/>
            <a:ext cx="3391929" cy="330395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105535" y="3075437"/>
            <a:ext cx="1140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A32FF"/>
                </a:solidFill>
              </a:rPr>
              <a:t>QM2015</a:t>
            </a:r>
          </a:p>
          <a:p>
            <a:pPr algn="r"/>
            <a:r>
              <a:rPr lang="en-US" b="1" dirty="0" smtClean="0">
                <a:solidFill>
                  <a:srgbClr val="0A32FF"/>
                </a:solidFill>
              </a:rPr>
              <a:t>AUM2016</a:t>
            </a:r>
            <a:endParaRPr lang="en-US" b="1" dirty="0">
              <a:solidFill>
                <a:srgbClr val="0A32FF"/>
              </a:solidFill>
            </a:endParaRPr>
          </a:p>
        </p:txBody>
      </p:sp>
      <p:pic>
        <p:nvPicPr>
          <p:cNvPr id="15" name="Picture 14" descr="index.jpg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61"/>
          <a:stretch/>
        </p:blipFill>
        <p:spPr>
          <a:xfrm>
            <a:off x="0" y="28248"/>
            <a:ext cx="1621593" cy="53304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E6D3-07D7-7E4C-A138-1A50C845216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77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991" y="365125"/>
            <a:ext cx="10515600" cy="1325563"/>
          </a:xfrm>
        </p:spPr>
        <p:txBody>
          <a:bodyPr/>
          <a:lstStyle/>
          <a:p>
            <a:r>
              <a:rPr lang="en-US" dirty="0" smtClean="0"/>
              <a:t>Heavy-Ion Highlights: </a:t>
            </a:r>
            <a:r>
              <a:rPr lang="en-US" dirty="0" err="1" smtClean="0"/>
              <a:t>Quarkonia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0610" y="1505133"/>
            <a:ext cx="5295856" cy="295294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dirty="0" smtClean="0">
                <a:solidFill>
                  <a:srgbClr val="0000FF"/>
                </a:solidFill>
              </a:rPr>
              <a:t>J/</a:t>
            </a:r>
            <a:r>
              <a:rPr lang="el-GR" dirty="0" smtClean="0">
                <a:solidFill>
                  <a:srgbClr val="0000FF"/>
                </a:solidFill>
              </a:rPr>
              <a:t>ψ</a:t>
            </a:r>
            <a:r>
              <a:rPr lang="cs-CZ" dirty="0" smtClean="0">
                <a:solidFill>
                  <a:srgbClr val="0000FF"/>
                </a:solidFill>
              </a:rPr>
              <a:t>→</a:t>
            </a:r>
            <a:r>
              <a:rPr lang="el-GR" dirty="0" smtClean="0">
                <a:solidFill>
                  <a:srgbClr val="0000FF"/>
                </a:solidFill>
              </a:rPr>
              <a:t>μ</a:t>
            </a:r>
            <a:r>
              <a:rPr lang="cs-CZ" baseline="30000" dirty="0" smtClean="0">
                <a:solidFill>
                  <a:srgbClr val="0000FF"/>
                </a:solidFill>
              </a:rPr>
              <a:t>+</a:t>
            </a:r>
            <a:r>
              <a:rPr lang="el-GR" dirty="0" smtClean="0">
                <a:solidFill>
                  <a:srgbClr val="0000FF"/>
                </a:solidFill>
              </a:rPr>
              <a:t>μ</a:t>
            </a:r>
            <a:r>
              <a:rPr lang="cs-CZ" baseline="30000" dirty="0" smtClean="0">
                <a:solidFill>
                  <a:srgbClr val="0000FF"/>
                </a:solidFill>
              </a:rPr>
              <a:t>-</a:t>
            </a:r>
            <a:r>
              <a:rPr lang="cs-CZ" dirty="0" smtClean="0">
                <a:solidFill>
                  <a:srgbClr val="0000FF"/>
                </a:solidFill>
              </a:rPr>
              <a:t>(BR~6%)    and    </a:t>
            </a:r>
            <a:r>
              <a:rPr lang="en-US" dirty="0" err="1" smtClean="0">
                <a:solidFill>
                  <a:srgbClr val="0000FF"/>
                </a:solidFill>
              </a:rPr>
              <a:t>ϒ</a:t>
            </a:r>
            <a:r>
              <a:rPr lang="cs-CZ" dirty="0" smtClean="0">
                <a:solidFill>
                  <a:srgbClr val="0000FF"/>
                </a:solidFill>
              </a:rPr>
              <a:t>→</a:t>
            </a:r>
            <a:r>
              <a:rPr lang="el-GR" dirty="0" smtClean="0">
                <a:solidFill>
                  <a:srgbClr val="0000FF"/>
                </a:solidFill>
              </a:rPr>
              <a:t>μ</a:t>
            </a:r>
            <a:r>
              <a:rPr lang="cs-CZ" baseline="30000" dirty="0" smtClean="0">
                <a:solidFill>
                  <a:srgbClr val="0000FF"/>
                </a:solidFill>
              </a:rPr>
              <a:t>+</a:t>
            </a:r>
            <a:r>
              <a:rPr lang="el-GR" dirty="0" smtClean="0">
                <a:solidFill>
                  <a:srgbClr val="0000FF"/>
                </a:solidFill>
              </a:rPr>
              <a:t>μ</a:t>
            </a:r>
            <a:r>
              <a:rPr lang="cs-CZ" baseline="30000" dirty="0" smtClean="0">
                <a:solidFill>
                  <a:srgbClr val="0000FF"/>
                </a:solidFill>
              </a:rPr>
              <a:t>-</a:t>
            </a:r>
            <a:r>
              <a:rPr lang="cs-CZ" dirty="0" smtClean="0">
                <a:solidFill>
                  <a:srgbClr val="0000FF"/>
                </a:solidFill>
              </a:rPr>
              <a:t>(BR~2.5%) </a:t>
            </a:r>
          </a:p>
          <a:p>
            <a:pPr lvl="1"/>
            <a:r>
              <a:rPr lang="cs-CZ" dirty="0"/>
              <a:t>n</a:t>
            </a:r>
            <a:r>
              <a:rPr lang="cs-CZ" dirty="0" smtClean="0"/>
              <a:t>o </a:t>
            </a:r>
            <a:r>
              <a:rPr lang="el-GR" dirty="0" smtClean="0"/>
              <a:t>γ</a:t>
            </a:r>
            <a:r>
              <a:rPr lang="cs-CZ" dirty="0" smtClean="0"/>
              <a:t> </a:t>
            </a:r>
            <a:r>
              <a:rPr lang="cs-CZ" dirty="0" err="1" smtClean="0"/>
              <a:t>conversion</a:t>
            </a:r>
            <a:endParaRPr lang="cs-CZ" dirty="0" smtClean="0"/>
          </a:p>
          <a:p>
            <a:pPr lvl="1"/>
            <a:r>
              <a:rPr lang="cs-CZ" dirty="0" err="1"/>
              <a:t>l</a:t>
            </a:r>
            <a:r>
              <a:rPr lang="cs-CZ" dirty="0" err="1" smtClean="0"/>
              <a:t>ess</a:t>
            </a:r>
            <a:r>
              <a:rPr lang="cs-CZ" dirty="0" smtClean="0"/>
              <a:t> </a:t>
            </a:r>
            <a:r>
              <a:rPr lang="cs-CZ" dirty="0" err="1" smtClean="0"/>
              <a:t>Bremsstrahlung</a:t>
            </a:r>
            <a:r>
              <a:rPr lang="cs-CZ" dirty="0" smtClean="0"/>
              <a:t> </a:t>
            </a:r>
            <a:r>
              <a:rPr lang="cs-CZ" dirty="0" smtClean="0">
                <a:sym typeface="Wingdings"/>
              </a:rPr>
              <a:t> </a:t>
            </a:r>
            <a:r>
              <a:rPr lang="cs-CZ" dirty="0" err="1" smtClean="0"/>
              <a:t>better</a:t>
            </a:r>
            <a:r>
              <a:rPr lang="cs-CZ" dirty="0" smtClean="0"/>
              <a:t> </a:t>
            </a:r>
            <a:r>
              <a:rPr lang="cs-CZ" dirty="0" err="1" smtClean="0"/>
              <a:t>resolution</a:t>
            </a:r>
            <a:endParaRPr lang="cs-CZ" dirty="0" smtClean="0"/>
          </a:p>
          <a:p>
            <a:pPr lvl="1"/>
            <a:r>
              <a:rPr lang="cs-CZ" dirty="0" err="1"/>
              <a:t>l</a:t>
            </a:r>
            <a:r>
              <a:rPr lang="cs-CZ" dirty="0" err="1" smtClean="0"/>
              <a:t>ess</a:t>
            </a:r>
            <a:r>
              <a:rPr lang="cs-CZ" dirty="0" smtClean="0"/>
              <a:t> </a:t>
            </a:r>
            <a:r>
              <a:rPr lang="cs-CZ" dirty="0" err="1" smtClean="0"/>
              <a:t>contribution</a:t>
            </a:r>
            <a:r>
              <a:rPr lang="cs-CZ" dirty="0" smtClean="0"/>
              <a:t> </a:t>
            </a:r>
            <a:r>
              <a:rPr lang="cs-CZ" dirty="0" err="1" smtClean="0"/>
              <a:t>from</a:t>
            </a:r>
            <a:r>
              <a:rPr lang="cs-CZ" dirty="0" smtClean="0"/>
              <a:t> </a:t>
            </a:r>
            <a:r>
              <a:rPr lang="cs-CZ" dirty="0" err="1" smtClean="0"/>
              <a:t>Dalitz</a:t>
            </a:r>
            <a:r>
              <a:rPr lang="cs-CZ" dirty="0" smtClean="0"/>
              <a:t> </a:t>
            </a:r>
            <a:r>
              <a:rPr lang="cs-CZ" dirty="0" err="1" smtClean="0"/>
              <a:t>decays</a:t>
            </a:r>
            <a:endParaRPr lang="cs-CZ" dirty="0" smtClean="0"/>
          </a:p>
          <a:p>
            <a:pPr lvl="1"/>
            <a:r>
              <a:rPr lang="cs-CZ" dirty="0" err="1"/>
              <a:t>t</a:t>
            </a:r>
            <a:r>
              <a:rPr lang="cs-CZ" dirty="0" err="1" smtClean="0"/>
              <a:t>rigger</a:t>
            </a:r>
            <a:r>
              <a:rPr lang="cs-CZ" dirty="0" smtClean="0"/>
              <a:t> </a:t>
            </a:r>
            <a:r>
              <a:rPr lang="cs-CZ" dirty="0" err="1" smtClean="0"/>
              <a:t>capability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J/</a:t>
            </a:r>
            <a:r>
              <a:rPr lang="el-GR" dirty="0" smtClean="0"/>
              <a:t>ψ</a:t>
            </a:r>
            <a:r>
              <a:rPr lang="cs-CZ" dirty="0" smtClean="0"/>
              <a:t> in </a:t>
            </a:r>
            <a:r>
              <a:rPr lang="cs-CZ" dirty="0" err="1" smtClean="0"/>
              <a:t>central</a:t>
            </a:r>
            <a:r>
              <a:rPr lang="cs-CZ" dirty="0" smtClean="0"/>
              <a:t> A+A</a:t>
            </a:r>
            <a:endParaRPr lang="en-US" dirty="0" smtClean="0"/>
          </a:p>
          <a:p>
            <a:r>
              <a:rPr lang="en-US" dirty="0" smtClean="0"/>
              <a:t>Run 14 data with </a:t>
            </a:r>
            <a:r>
              <a:rPr lang="en-US" dirty="0" smtClean="0">
                <a:solidFill>
                  <a:srgbClr val="0000FF"/>
                </a:solidFill>
              </a:rPr>
              <a:t>full MTD</a:t>
            </a:r>
          </a:p>
          <a:p>
            <a:pPr lvl="1"/>
            <a:r>
              <a:rPr lang="en-US" dirty="0" smtClean="0"/>
              <a:t>analyses ongoing – results based on 30% of 2014 data set</a:t>
            </a:r>
          </a:p>
          <a:p>
            <a:pPr lvl="1">
              <a:buFont typeface="Wingdings" charset="2"/>
              <a:buChar char="Ø"/>
            </a:pPr>
            <a:r>
              <a:rPr lang="en-US" dirty="0" smtClean="0">
                <a:solidFill>
                  <a:srgbClr val="0000FF"/>
                </a:solidFill>
              </a:rPr>
              <a:t>J/</a:t>
            </a:r>
            <a:r>
              <a:rPr lang="en-US" dirty="0" err="1" smtClean="0">
                <a:solidFill>
                  <a:srgbClr val="0000FF"/>
                </a:solidFill>
              </a:rPr>
              <a:t>ψ</a:t>
            </a:r>
            <a:r>
              <a:rPr lang="en-US" dirty="0" smtClean="0">
                <a:solidFill>
                  <a:srgbClr val="0000FF"/>
                </a:solidFill>
              </a:rPr>
              <a:t> R</a:t>
            </a:r>
            <a:r>
              <a:rPr lang="en-US" baseline="-25000" dirty="0" smtClean="0">
                <a:solidFill>
                  <a:srgbClr val="0000FF"/>
                </a:solidFill>
              </a:rPr>
              <a:t>AA</a:t>
            </a:r>
            <a:r>
              <a:rPr lang="en-US" dirty="0" smtClean="0">
                <a:solidFill>
                  <a:srgbClr val="0000FF"/>
                </a:solidFill>
              </a:rPr>
              <a:t>, v</a:t>
            </a:r>
            <a:r>
              <a:rPr lang="en-US" baseline="-25000" dirty="0" smtClean="0">
                <a:solidFill>
                  <a:srgbClr val="0000FF"/>
                </a:solidFill>
              </a:rPr>
              <a:t>2</a:t>
            </a:r>
            <a:r>
              <a:rPr lang="en-US" dirty="0" smtClean="0">
                <a:solidFill>
                  <a:srgbClr val="0000FF"/>
                </a:solidFill>
              </a:rPr>
              <a:t>, and </a:t>
            </a:r>
            <a:r>
              <a:rPr lang="en-US" dirty="0" err="1" smtClean="0">
                <a:solidFill>
                  <a:srgbClr val="0000FF"/>
                </a:solidFill>
              </a:rPr>
              <a:t>dN</a:t>
            </a:r>
            <a:r>
              <a:rPr lang="en-US" dirty="0" smtClean="0">
                <a:solidFill>
                  <a:srgbClr val="0000FF"/>
                </a:solidFill>
              </a:rPr>
              <a:t>/</a:t>
            </a:r>
            <a:r>
              <a:rPr lang="en-US" dirty="0" err="1" smtClean="0">
                <a:solidFill>
                  <a:srgbClr val="0000FF"/>
                </a:solidFill>
              </a:rPr>
              <a:t>dp</a:t>
            </a:r>
            <a:r>
              <a:rPr lang="en-US" baseline="-25000" dirty="0" err="1" smtClean="0">
                <a:solidFill>
                  <a:srgbClr val="0000FF"/>
                </a:solidFill>
              </a:rPr>
              <a:t>T</a:t>
            </a:r>
            <a:endParaRPr lang="en-US" baseline="-25000" dirty="0" smtClean="0">
              <a:solidFill>
                <a:srgbClr val="0000FF"/>
              </a:solidFill>
            </a:endParaRPr>
          </a:p>
          <a:p>
            <a:pPr lvl="2"/>
            <a:r>
              <a:rPr lang="en-US" dirty="0" smtClean="0">
                <a:solidFill>
                  <a:srgbClr val="0000FF"/>
                </a:solidFill>
              </a:rPr>
              <a:t>All confirm</a:t>
            </a:r>
            <a:r>
              <a:rPr lang="en-US" baseline="-25000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published </a:t>
            </a:r>
            <a:r>
              <a:rPr lang="en-US" dirty="0" err="1" smtClean="0">
                <a:solidFill>
                  <a:srgbClr val="0000FF"/>
                </a:solidFill>
              </a:rPr>
              <a:t>dielectron</a:t>
            </a:r>
            <a:r>
              <a:rPr lang="en-US" dirty="0" smtClean="0">
                <a:solidFill>
                  <a:srgbClr val="0000FF"/>
                </a:solidFill>
              </a:rPr>
              <a:t> results</a:t>
            </a:r>
          </a:p>
          <a:p>
            <a:pPr lvl="1">
              <a:buFont typeface="Wingdings" charset="2"/>
              <a:buChar char="Ø"/>
            </a:pPr>
            <a:r>
              <a:rPr lang="en-US" dirty="0" err="1" smtClean="0">
                <a:solidFill>
                  <a:srgbClr val="0000FF"/>
                </a:solidFill>
              </a:rPr>
              <a:t>ϒ</a:t>
            </a:r>
            <a:r>
              <a:rPr lang="en-US" dirty="0" smtClean="0">
                <a:solidFill>
                  <a:srgbClr val="0000FF"/>
                </a:solidFill>
              </a:rPr>
              <a:t>(2S+3S)/</a:t>
            </a:r>
            <a:r>
              <a:rPr lang="en-US" dirty="0" err="1" smtClean="0">
                <a:solidFill>
                  <a:srgbClr val="0000FF"/>
                </a:solidFill>
              </a:rPr>
              <a:t>ϒ</a:t>
            </a:r>
            <a:r>
              <a:rPr lang="en-US" dirty="0" smtClean="0">
                <a:solidFill>
                  <a:srgbClr val="0000FF"/>
                </a:solidFill>
              </a:rPr>
              <a:t>(1S) ratio consistent with </a:t>
            </a:r>
            <a:r>
              <a:rPr lang="en-US" dirty="0" err="1" smtClean="0">
                <a:solidFill>
                  <a:srgbClr val="0000FF"/>
                </a:solidFill>
              </a:rPr>
              <a:t>dielectron</a:t>
            </a:r>
            <a:r>
              <a:rPr lang="en-US" dirty="0" smtClean="0">
                <a:solidFill>
                  <a:srgbClr val="0000FF"/>
                </a:solidFill>
              </a:rPr>
              <a:t> channel</a:t>
            </a:r>
          </a:p>
          <a:p>
            <a:pPr lvl="2"/>
            <a:r>
              <a:rPr lang="en-US" dirty="0" smtClean="0">
                <a:solidFill>
                  <a:srgbClr val="0000FF"/>
                </a:solidFill>
              </a:rPr>
              <a:t>Large error bars</a:t>
            </a:r>
            <a:endParaRPr lang="en-US" baseline="-25000" dirty="0" smtClean="0">
              <a:solidFill>
                <a:srgbClr val="0000FF"/>
              </a:solidFill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BNL -- 6/16/16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PAC Meeting :: Run 14/15</a:t>
            </a:r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2733" y="1230963"/>
            <a:ext cx="1958994" cy="250733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40145" y="-491358"/>
            <a:ext cx="2122310" cy="358139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851098" y="4922122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A32FF"/>
                </a:solidFill>
              </a:rPr>
              <a:t>QM2015</a:t>
            </a:r>
            <a:endParaRPr lang="en-US" b="1" dirty="0">
              <a:solidFill>
                <a:srgbClr val="0A32FF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1350" y="3295024"/>
            <a:ext cx="2398901" cy="283961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33585" y="1511879"/>
            <a:ext cx="2554597" cy="416223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51011" y="3553595"/>
            <a:ext cx="2494916" cy="347571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037448" y="4937633"/>
            <a:ext cx="2231903" cy="1320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Expect 7x statistics for Run14+16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Use mixed-event background to further reduce √2</a:t>
            </a:r>
            <a:endParaRPr lang="en-US" sz="1600" dirty="0"/>
          </a:p>
        </p:txBody>
      </p:sp>
      <p:pic>
        <p:nvPicPr>
          <p:cNvPr id="15" name="Picture 14" descr="index.jpg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61"/>
          <a:stretch/>
        </p:blipFill>
        <p:spPr>
          <a:xfrm>
            <a:off x="0" y="28248"/>
            <a:ext cx="1621593" cy="53304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E6D3-07D7-7E4C-A138-1A50C845216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7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Heavy-Ion Highlights: Run-15 </a:t>
            </a:r>
            <a:r>
              <a:rPr lang="en-US" dirty="0" err="1" smtClean="0"/>
              <a:t>dimuon</a:t>
            </a:r>
            <a:r>
              <a:rPr lang="en-US" dirty="0" err="1"/>
              <a:t>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6347" y="1535278"/>
            <a:ext cx="6718997" cy="3599430"/>
          </a:xfrm>
        </p:spPr>
        <p:txBody>
          <a:bodyPr>
            <a:normAutofit/>
          </a:bodyPr>
          <a:lstStyle/>
          <a:p>
            <a:r>
              <a:rPr lang="en-US" dirty="0" smtClean="0"/>
              <a:t>Run 15 </a:t>
            </a:r>
            <a:r>
              <a:rPr lang="en-US" dirty="0" err="1" smtClean="0"/>
              <a:t>p+p</a:t>
            </a:r>
            <a:r>
              <a:rPr lang="en-US" dirty="0" smtClean="0"/>
              <a:t> data with </a:t>
            </a:r>
            <a:r>
              <a:rPr lang="en-US" dirty="0" smtClean="0">
                <a:solidFill>
                  <a:srgbClr val="0000FF"/>
                </a:solidFill>
              </a:rPr>
              <a:t>full MTD</a:t>
            </a:r>
          </a:p>
          <a:p>
            <a:pPr lvl="1">
              <a:buFont typeface="Arial" charset="0"/>
              <a:buChar char="•"/>
            </a:pPr>
            <a:r>
              <a:rPr lang="en-US" dirty="0" err="1"/>
              <a:t>d</a:t>
            </a:r>
            <a:r>
              <a:rPr lang="en-US" dirty="0" err="1" smtClean="0"/>
              <a:t>imuon</a:t>
            </a:r>
            <a:r>
              <a:rPr lang="en-US" dirty="0" smtClean="0"/>
              <a:t> </a:t>
            </a:r>
            <a:r>
              <a:rPr lang="en-US" dirty="0" err="1"/>
              <a:t>M</a:t>
            </a:r>
            <a:r>
              <a:rPr lang="en-US" baseline="-25000" dirty="0" err="1"/>
              <a:t>μμ</a:t>
            </a:r>
            <a:r>
              <a:rPr lang="en-US" dirty="0"/>
              <a:t> </a:t>
            </a:r>
            <a:r>
              <a:rPr lang="en-US" dirty="0" smtClean="0"/>
              <a:t>invariant mass distribution</a:t>
            </a:r>
          </a:p>
          <a:p>
            <a:pPr lvl="1">
              <a:buFont typeface="Wingdings" charset="2"/>
              <a:buChar char="Ø"/>
            </a:pPr>
            <a:r>
              <a:rPr lang="en-US" dirty="0" smtClean="0">
                <a:solidFill>
                  <a:srgbClr val="0000FF"/>
                </a:solidFill>
              </a:rPr>
              <a:t> clear  </a:t>
            </a:r>
            <a:r>
              <a:rPr lang="en-US" dirty="0" err="1" smtClean="0">
                <a:solidFill>
                  <a:srgbClr val="0000FF"/>
                </a:solidFill>
              </a:rPr>
              <a:t>ω</a:t>
            </a:r>
            <a:r>
              <a:rPr lang="en-US" dirty="0" smtClean="0">
                <a:solidFill>
                  <a:srgbClr val="0000FF"/>
                </a:solidFill>
              </a:rPr>
              <a:t>,  </a:t>
            </a:r>
            <a:r>
              <a:rPr lang="en-US" dirty="0" err="1" smtClean="0">
                <a:solidFill>
                  <a:srgbClr val="0000FF"/>
                </a:solidFill>
              </a:rPr>
              <a:t>φ</a:t>
            </a:r>
            <a:r>
              <a:rPr lang="en-US" dirty="0" smtClean="0">
                <a:solidFill>
                  <a:srgbClr val="0000FF"/>
                </a:solidFill>
              </a:rPr>
              <a:t>, and J/</a:t>
            </a:r>
            <a:r>
              <a:rPr lang="en-US" dirty="0" err="1" smtClean="0">
                <a:solidFill>
                  <a:srgbClr val="0000FF"/>
                </a:solidFill>
              </a:rPr>
              <a:t>ψ</a:t>
            </a:r>
            <a:r>
              <a:rPr lang="en-US" dirty="0" smtClean="0">
                <a:solidFill>
                  <a:srgbClr val="0000FF"/>
                </a:solidFill>
              </a:rPr>
              <a:t> signals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analyses ongoing – results based on 13% of 2015 MTD-triggered data set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BNL -- 6/16/16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PAC Meeting :: Run 14/15</a:t>
            </a:r>
            <a:endParaRPr lang="en-US"/>
          </a:p>
        </p:txBody>
      </p:sp>
      <p:pic>
        <p:nvPicPr>
          <p:cNvPr id="15" name="Picture 14" descr="index.jp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61"/>
          <a:stretch/>
        </p:blipFill>
        <p:spPr>
          <a:xfrm>
            <a:off x="0" y="28248"/>
            <a:ext cx="1621593" cy="53304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E6D3-07D7-7E4C-A138-1A50C8452167}" type="slidenum">
              <a:rPr lang="en-US" smtClean="0"/>
              <a:t>26</a:t>
            </a:fld>
            <a:endParaRPr lang="en-US"/>
          </a:p>
        </p:txBody>
      </p:sp>
      <p:pic>
        <p:nvPicPr>
          <p:cNvPr id="18" name="Picture 17" descr="dimuon_pp_2015_new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565" y="1535278"/>
            <a:ext cx="4417088" cy="32694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142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s_signal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540" y="4187984"/>
            <a:ext cx="2948561" cy="19969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8432"/>
            <a:ext cx="10515600" cy="1325563"/>
          </a:xfrm>
        </p:spPr>
        <p:txBody>
          <a:bodyPr/>
          <a:lstStyle/>
          <a:p>
            <a:r>
              <a:rPr lang="en-US" dirty="0" smtClean="0"/>
              <a:t>Heavy-Ion Highlights: Open Charm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052" y="1088571"/>
            <a:ext cx="5957799" cy="526777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HFT will enable high-precision open-charm measurements</a:t>
            </a:r>
          </a:p>
          <a:p>
            <a:pPr lvl="1"/>
            <a:r>
              <a:rPr lang="en-US" dirty="0" err="1"/>
              <a:t>t</a:t>
            </a:r>
            <a:r>
              <a:rPr lang="en-US" dirty="0" err="1" smtClean="0"/>
              <a:t>hermalization</a:t>
            </a:r>
            <a:r>
              <a:rPr lang="en-US" dirty="0" smtClean="0"/>
              <a:t> and modification of charm?</a:t>
            </a:r>
            <a:endParaRPr lang="en-US" baseline="-25000" dirty="0" smtClean="0"/>
          </a:p>
          <a:p>
            <a:pPr lvl="1">
              <a:buFont typeface="Wingdings" charset="2"/>
              <a:buChar char="Ø"/>
            </a:pPr>
            <a:r>
              <a:rPr lang="en-US" dirty="0" smtClean="0"/>
              <a:t>charm v</a:t>
            </a:r>
            <a:r>
              <a:rPr lang="en-US" baseline="-25000" dirty="0" smtClean="0"/>
              <a:t>2</a:t>
            </a:r>
            <a:r>
              <a:rPr lang="en-US" dirty="0" smtClean="0"/>
              <a:t> and R</a:t>
            </a:r>
            <a:r>
              <a:rPr lang="en-US" baseline="-25000" dirty="0" smtClean="0"/>
              <a:t>AA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rgbClr val="0000FF"/>
                </a:solidFill>
              </a:rPr>
              <a:t>clear D</a:t>
            </a:r>
            <a:r>
              <a:rPr lang="en-US" baseline="30000" dirty="0" smtClean="0">
                <a:solidFill>
                  <a:srgbClr val="0000FF"/>
                </a:solidFill>
              </a:rPr>
              <a:t>0</a:t>
            </a:r>
            <a:r>
              <a:rPr lang="en-US" dirty="0" smtClean="0">
                <a:solidFill>
                  <a:srgbClr val="0000FF"/>
                </a:solidFill>
              </a:rPr>
              <a:t> signal with HFT</a:t>
            </a:r>
          </a:p>
          <a:p>
            <a:pPr lvl="1"/>
            <a:r>
              <a:rPr lang="en-US" dirty="0" smtClean="0"/>
              <a:t>when compared without</a:t>
            </a:r>
          </a:p>
          <a:p>
            <a:r>
              <a:rPr lang="en-US" dirty="0" smtClean="0">
                <a:solidFill>
                  <a:srgbClr val="0A32FF"/>
                </a:solidFill>
              </a:rPr>
              <a:t>QM2015</a:t>
            </a:r>
            <a:r>
              <a:rPr lang="en-US" dirty="0" smtClean="0"/>
              <a:t>: 780M out of 1.2B </a:t>
            </a:r>
            <a:r>
              <a:rPr lang="en-US" dirty="0" err="1" smtClean="0"/>
              <a:t>minbias</a:t>
            </a:r>
            <a:r>
              <a:rPr lang="en-US" dirty="0" smtClean="0"/>
              <a:t> events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D</a:t>
            </a:r>
            <a:r>
              <a:rPr lang="en-US" baseline="30000" dirty="0" smtClean="0">
                <a:solidFill>
                  <a:srgbClr val="0000FF"/>
                </a:solidFill>
              </a:rPr>
              <a:t>0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R</a:t>
            </a:r>
            <a:r>
              <a:rPr lang="en-US" baseline="-25000" dirty="0">
                <a:solidFill>
                  <a:srgbClr val="0000FF"/>
                </a:solidFill>
              </a:rPr>
              <a:t>AA</a:t>
            </a:r>
            <a:r>
              <a:rPr lang="en-US" dirty="0" smtClean="0">
                <a:solidFill>
                  <a:srgbClr val="0000FF"/>
                </a:solidFill>
              </a:rPr>
              <a:t>     and    D</a:t>
            </a:r>
            <a:r>
              <a:rPr lang="en-US" baseline="30000" dirty="0" smtClean="0">
                <a:solidFill>
                  <a:srgbClr val="0000FF"/>
                </a:solidFill>
              </a:rPr>
              <a:t>0/±</a:t>
            </a:r>
            <a:r>
              <a:rPr lang="en-US" dirty="0" smtClean="0">
                <a:solidFill>
                  <a:srgbClr val="0000FF"/>
                </a:solidFill>
              </a:rPr>
              <a:t> v</a:t>
            </a:r>
            <a:r>
              <a:rPr lang="en-US" baseline="-25000" dirty="0" smtClean="0">
                <a:solidFill>
                  <a:srgbClr val="0000FF"/>
                </a:solidFill>
              </a:rPr>
              <a:t>2</a:t>
            </a:r>
          </a:p>
          <a:p>
            <a:pPr lvl="2"/>
            <a:r>
              <a:rPr lang="en-US" dirty="0" smtClean="0"/>
              <a:t>Charm is produced early </a:t>
            </a:r>
            <a:r>
              <a:rPr lang="is-IS" dirty="0" smtClean="0"/>
              <a:t>… will experience the full evolution</a:t>
            </a:r>
          </a:p>
          <a:p>
            <a:pPr lvl="2"/>
            <a:r>
              <a:rPr lang="is-IS" dirty="0" smtClean="0"/>
              <a:t>At LHC v</a:t>
            </a:r>
            <a:r>
              <a:rPr lang="is-IS" baseline="-25000" dirty="0" smtClean="0"/>
              <a:t>2</a:t>
            </a:r>
            <a:r>
              <a:rPr lang="is-IS" dirty="0" smtClean="0"/>
              <a:t> is compatible with light flavors ... </a:t>
            </a:r>
            <a:r>
              <a:rPr lang="en-US" dirty="0"/>
              <a:t>t</a:t>
            </a:r>
            <a:r>
              <a:rPr lang="is-IS" dirty="0" smtClean="0"/>
              <a:t>hermalized?</a:t>
            </a:r>
          </a:p>
          <a:p>
            <a:pPr lvl="2"/>
            <a:r>
              <a:rPr lang="en-US" dirty="0" smtClean="0"/>
              <a:t>Seek simultaneous constrains to models</a:t>
            </a:r>
          </a:p>
          <a:p>
            <a:pPr lvl="3"/>
            <a:r>
              <a:rPr lang="en-US" dirty="0" smtClean="0">
                <a:solidFill>
                  <a:srgbClr val="0000FF"/>
                </a:solidFill>
              </a:rPr>
              <a:t>At low </a:t>
            </a:r>
            <a:r>
              <a:rPr lang="en-US" dirty="0" err="1" smtClean="0">
                <a:solidFill>
                  <a:srgbClr val="0000FF"/>
                </a:solidFill>
              </a:rPr>
              <a:t>p</a:t>
            </a:r>
            <a:r>
              <a:rPr lang="en-US" baseline="-25000" dirty="0" err="1" smtClean="0">
                <a:solidFill>
                  <a:srgbClr val="0000FF"/>
                </a:solidFill>
              </a:rPr>
              <a:t>T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: sensitive to </a:t>
            </a:r>
            <a:r>
              <a:rPr lang="en-US" dirty="0" err="1" smtClean="0">
                <a:solidFill>
                  <a:srgbClr val="0000FF"/>
                </a:solidFill>
              </a:rPr>
              <a:t>partonic</a:t>
            </a:r>
            <a:r>
              <a:rPr lang="en-US" dirty="0" smtClean="0">
                <a:solidFill>
                  <a:srgbClr val="0000FF"/>
                </a:solidFill>
              </a:rPr>
              <a:t> medium</a:t>
            </a:r>
          </a:p>
          <a:p>
            <a:pPr lvl="3"/>
            <a:r>
              <a:rPr lang="en-US" dirty="0" smtClean="0">
                <a:solidFill>
                  <a:srgbClr val="0000FF"/>
                </a:solidFill>
              </a:rPr>
              <a:t>At high </a:t>
            </a:r>
            <a:r>
              <a:rPr lang="en-US" dirty="0" err="1" smtClean="0">
                <a:solidFill>
                  <a:srgbClr val="0000FF"/>
                </a:solidFill>
              </a:rPr>
              <a:t>p</a:t>
            </a:r>
            <a:r>
              <a:rPr lang="en-US" baseline="-25000" dirty="0" err="1" smtClean="0">
                <a:solidFill>
                  <a:srgbClr val="0000FF"/>
                </a:solidFill>
              </a:rPr>
              <a:t>T</a:t>
            </a:r>
            <a:r>
              <a:rPr lang="en-US" dirty="0" smtClean="0">
                <a:solidFill>
                  <a:srgbClr val="0000FF"/>
                </a:solidFill>
              </a:rPr>
              <a:t>: test energy loss mechanisms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D</a:t>
            </a:r>
            <a:r>
              <a:rPr lang="en-US" baseline="-25000" dirty="0" smtClean="0">
                <a:solidFill>
                  <a:srgbClr val="0000FF"/>
                </a:solidFill>
              </a:rPr>
              <a:t>S</a:t>
            </a:r>
            <a:r>
              <a:rPr lang="en-US" dirty="0" smtClean="0">
                <a:solidFill>
                  <a:srgbClr val="0000FF"/>
                </a:solidFill>
              </a:rPr>
              <a:t> measurements</a:t>
            </a:r>
          </a:p>
          <a:p>
            <a:pPr marL="979488" lvl="2" indent="-169863">
              <a:buFont typeface="Wingdings" charset="2"/>
              <a:buChar char="Ø"/>
            </a:pPr>
            <a:r>
              <a:rPr lang="en-US" dirty="0" smtClean="0"/>
              <a:t>Strangeness enhancement reflected in R</a:t>
            </a:r>
            <a:r>
              <a:rPr lang="en-US" sz="1900" dirty="0" smtClean="0"/>
              <a:t>AA</a:t>
            </a:r>
            <a:r>
              <a:rPr lang="en-US" dirty="0" smtClean="0"/>
              <a:t> (compared to other D)?</a:t>
            </a:r>
          </a:p>
          <a:p>
            <a:pPr marL="979488" lvl="2" indent="-169863">
              <a:buFont typeface="Wingdings" charset="2"/>
              <a:buChar char="Ø"/>
            </a:pPr>
            <a:r>
              <a:rPr lang="en-US" dirty="0" smtClean="0"/>
              <a:t>Effects of expected early freeze-out in a reduced elliptic flow</a:t>
            </a:r>
            <a:r>
              <a:rPr lang="en-US" dirty="0" smtClean="0"/>
              <a:t>?</a:t>
            </a:r>
            <a:endParaRPr lang="en-US" dirty="0" smtClean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BNL -- 6/16/16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PAC Meeting :: Run 14/15</a:t>
            </a:r>
            <a:endParaRPr lang="en-US"/>
          </a:p>
        </p:txBody>
      </p:sp>
      <p:pic>
        <p:nvPicPr>
          <p:cNvPr id="13" name="图片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519" y="343533"/>
            <a:ext cx="3254356" cy="2990335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pic>
        <p:nvPicPr>
          <p:cNvPr id="14" name="Picture 6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766589" y="1727883"/>
            <a:ext cx="2921264" cy="17667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94101" y="3226548"/>
            <a:ext cx="3131193" cy="22531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851098" y="5462955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A32FF"/>
                </a:solidFill>
              </a:rPr>
              <a:t>QM2015</a:t>
            </a:r>
            <a:endParaRPr lang="en-US" b="1" dirty="0">
              <a:solidFill>
                <a:srgbClr val="0A32FF"/>
              </a:solidFill>
            </a:endParaRPr>
          </a:p>
        </p:txBody>
      </p:sp>
      <p:pic>
        <p:nvPicPr>
          <p:cNvPr id="12" name="Picture 11" descr="index.jpg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61"/>
          <a:stretch/>
        </p:blipFill>
        <p:spPr>
          <a:xfrm>
            <a:off x="0" y="28248"/>
            <a:ext cx="1621593" cy="53304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E6D3-07D7-7E4C-A138-1A50C845216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30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Heavy Ion Highlights: Open Charm (2)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145" y="1565221"/>
            <a:ext cx="6211614" cy="2283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>
                <a:solidFill>
                  <a:srgbClr val="0A32FF"/>
                </a:solidFill>
              </a:rPr>
              <a:t>Current Status</a:t>
            </a:r>
          </a:p>
          <a:p>
            <a:pPr>
              <a:buFont typeface="Wingdings" charset="2"/>
              <a:buChar char="Ø"/>
            </a:pPr>
            <a:r>
              <a:rPr lang="en-US" sz="2400" dirty="0"/>
              <a:t>STAR initiated reproduction of Run-14 </a:t>
            </a:r>
            <a:r>
              <a:rPr lang="en-US" sz="2400" dirty="0" err="1"/>
              <a:t>Au+Au</a:t>
            </a:r>
            <a:r>
              <a:rPr lang="en-US" sz="2400" dirty="0"/>
              <a:t> </a:t>
            </a:r>
          </a:p>
          <a:p>
            <a:pPr marL="461963" lvl="1" indent="-171450"/>
            <a:endParaRPr lang="en-US" sz="2000" dirty="0" smtClean="0"/>
          </a:p>
          <a:p>
            <a:pPr marL="461963" lvl="1" indent="-171450"/>
            <a:r>
              <a:rPr lang="en-US" sz="2000" dirty="0" smtClean="0"/>
              <a:t>solved </a:t>
            </a:r>
            <a:r>
              <a:rPr lang="en-US" sz="2000" dirty="0"/>
              <a:t>HFT decoding issue in the production software</a:t>
            </a:r>
          </a:p>
          <a:p>
            <a:pPr marL="461963" lvl="1" indent="-171450"/>
            <a:r>
              <a:rPr lang="en-US" sz="2000" dirty="0"/>
              <a:t>significant improvement in single-track </a:t>
            </a:r>
            <a:r>
              <a:rPr lang="en-US" sz="2000" dirty="0" smtClean="0"/>
              <a:t>efficiencies</a:t>
            </a:r>
          </a:p>
          <a:p>
            <a:pPr marL="461963" lvl="1" indent="-171450"/>
            <a:r>
              <a:rPr lang="en-US" sz="2000" dirty="0"/>
              <a:t>r</a:t>
            </a:r>
            <a:r>
              <a:rPr lang="en-US" sz="2000" dirty="0" smtClean="0"/>
              <a:t>eproduction of HFT physics stream only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BNL -- 6/16/16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PAC Meeting :: Run 14/15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2634" y="1499094"/>
            <a:ext cx="5308600" cy="4508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34158" y="4786690"/>
            <a:ext cx="5243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A32FF"/>
                </a:solidFill>
              </a:rPr>
              <a:t>Improvement factor in D</a:t>
            </a:r>
            <a:r>
              <a:rPr lang="en-US" sz="2400" baseline="30000" dirty="0">
                <a:solidFill>
                  <a:srgbClr val="0A32FF"/>
                </a:solidFill>
              </a:rPr>
              <a:t>0</a:t>
            </a:r>
            <a:r>
              <a:rPr lang="en-US" sz="2400" dirty="0">
                <a:solidFill>
                  <a:srgbClr val="0A32FF"/>
                </a:solidFill>
              </a:rPr>
              <a:t> significance </a:t>
            </a:r>
            <a:r>
              <a:rPr lang="en-US" sz="2400" dirty="0" smtClean="0">
                <a:solidFill>
                  <a:srgbClr val="0A32FF"/>
                </a:solidFill>
              </a:rPr>
              <a:t>is</a:t>
            </a:r>
          </a:p>
          <a:p>
            <a:pPr algn="ctr"/>
            <a:r>
              <a:rPr lang="en-US" sz="2400" dirty="0" smtClean="0">
                <a:solidFill>
                  <a:srgbClr val="0A32FF"/>
                </a:solidFill>
              </a:rPr>
              <a:t>about </a:t>
            </a:r>
            <a:r>
              <a:rPr lang="en-US" sz="2400" dirty="0">
                <a:solidFill>
                  <a:srgbClr val="0A32FF"/>
                </a:solidFill>
              </a:rPr>
              <a:t>4 at low </a:t>
            </a:r>
            <a:r>
              <a:rPr lang="en-US" sz="2400" dirty="0" err="1" smtClean="0">
                <a:solidFill>
                  <a:srgbClr val="0A32FF"/>
                </a:solidFill>
              </a:rPr>
              <a:t>p</a:t>
            </a:r>
            <a:r>
              <a:rPr lang="en-US" sz="2400" baseline="-25000" dirty="0" err="1" smtClean="0">
                <a:solidFill>
                  <a:srgbClr val="0A32FF"/>
                </a:solidFill>
              </a:rPr>
              <a:t>T</a:t>
            </a:r>
            <a:r>
              <a:rPr lang="en-US" sz="2400" dirty="0" smtClean="0">
                <a:solidFill>
                  <a:srgbClr val="0A32FF"/>
                </a:solidFill>
              </a:rPr>
              <a:t>,</a:t>
            </a:r>
          </a:p>
          <a:p>
            <a:pPr algn="ctr"/>
            <a:r>
              <a:rPr lang="en-US" sz="2400" dirty="0" smtClean="0">
                <a:solidFill>
                  <a:srgbClr val="0A32FF"/>
                </a:solidFill>
              </a:rPr>
              <a:t> </a:t>
            </a:r>
            <a:r>
              <a:rPr lang="en-US" sz="2400" dirty="0">
                <a:solidFill>
                  <a:srgbClr val="0A32FF"/>
                </a:solidFill>
              </a:rPr>
              <a:t>and 2-2.5 at high </a:t>
            </a:r>
            <a:r>
              <a:rPr lang="en-US" sz="2400" dirty="0" err="1" smtClean="0">
                <a:solidFill>
                  <a:srgbClr val="0A32FF"/>
                </a:solidFill>
              </a:rPr>
              <a:t>p</a:t>
            </a:r>
            <a:r>
              <a:rPr lang="en-US" sz="2400" baseline="-25000" dirty="0" err="1" smtClean="0">
                <a:solidFill>
                  <a:srgbClr val="0A32FF"/>
                </a:solidFill>
              </a:rPr>
              <a:t>T</a:t>
            </a:r>
            <a:endParaRPr lang="en-US" sz="2400" baseline="-25000" dirty="0">
              <a:solidFill>
                <a:srgbClr val="0A32FF"/>
              </a:solidFill>
            </a:endParaRPr>
          </a:p>
        </p:txBody>
      </p:sp>
      <p:pic>
        <p:nvPicPr>
          <p:cNvPr id="9" name="Picture 8" descr="index.jp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61"/>
          <a:stretch/>
        </p:blipFill>
        <p:spPr>
          <a:xfrm>
            <a:off x="0" y="28248"/>
            <a:ext cx="1621593" cy="533049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E6D3-07D7-7E4C-A138-1A50C8452167}" type="slidenum">
              <a:rPr lang="en-US" smtClean="0"/>
              <a:t>28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153400" y="5617029"/>
            <a:ext cx="2197100" cy="3699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 [GeV/c</a:t>
            </a:r>
            <a:r>
              <a:rPr lang="en-US" baseline="30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]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99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1977" y="1279712"/>
            <a:ext cx="10496811" cy="484645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STAR is fully engaged in the Runs 14 and 15 physics analyses</a:t>
            </a:r>
          </a:p>
          <a:p>
            <a:pPr lvl="1"/>
            <a:r>
              <a:rPr lang="en-US" dirty="0" smtClean="0"/>
              <a:t>14.5GeV data set concludes BES Phase-1</a:t>
            </a:r>
          </a:p>
          <a:p>
            <a:pPr lvl="1"/>
            <a:r>
              <a:rPr lang="en-US" dirty="0" smtClean="0"/>
              <a:t>new HFT &amp; MTD with improved DAQ and high luminosities</a:t>
            </a:r>
          </a:p>
          <a:p>
            <a:pPr lvl="1"/>
            <a:r>
              <a:rPr lang="en-US" dirty="0" smtClean="0"/>
              <a:t>STAR has fully entered its high-precision Heavy-Flavor era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Run 14 </a:t>
            </a:r>
            <a:r>
              <a:rPr lang="en-US" dirty="0" err="1" smtClean="0">
                <a:solidFill>
                  <a:srgbClr val="0000FF"/>
                </a:solidFill>
              </a:rPr>
              <a:t>Au+Au</a:t>
            </a:r>
            <a:r>
              <a:rPr lang="en-US" dirty="0" smtClean="0">
                <a:solidFill>
                  <a:srgbClr val="0000FF"/>
                </a:solidFill>
              </a:rPr>
              <a:t> production has finished; reproduction ongoing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ignificant improvement in HFT reconstruction</a:t>
            </a:r>
          </a:p>
          <a:p>
            <a:pPr lvl="1"/>
            <a:r>
              <a:rPr lang="en-US" dirty="0" smtClean="0"/>
              <a:t>expect to see Λ</a:t>
            </a:r>
            <a:r>
              <a:rPr lang="en-US" baseline="-25000" dirty="0" smtClean="0"/>
              <a:t>C</a:t>
            </a:r>
            <a:r>
              <a:rPr lang="en-US" dirty="0" smtClean="0"/>
              <a:t> in Run-14 data set!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Run 15 productions are underway</a:t>
            </a:r>
          </a:p>
          <a:p>
            <a:pPr lvl="1"/>
            <a:r>
              <a:rPr lang="en-US" dirty="0" smtClean="0"/>
              <a:t>FMS and RP streams have been done</a:t>
            </a:r>
          </a:p>
          <a:p>
            <a:pPr lvl="1"/>
            <a:r>
              <a:rPr lang="en-US" dirty="0" err="1" smtClean="0"/>
              <a:t>p+p</a:t>
            </a:r>
            <a:r>
              <a:rPr lang="en-US" dirty="0" smtClean="0"/>
              <a:t> physics stream ongoing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BES results and papers made available to </a:t>
            </a:r>
            <a:r>
              <a:rPr lang="en-US" dirty="0">
                <a:solidFill>
                  <a:srgbClr val="0000FF"/>
                </a:solidFill>
              </a:rPr>
              <a:t>h</a:t>
            </a:r>
            <a:r>
              <a:rPr lang="en-US" dirty="0" smtClean="0">
                <a:solidFill>
                  <a:srgbClr val="0000FF"/>
                </a:solidFill>
              </a:rPr>
              <a:t>eavy-ion community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nclude 14.5GeV results where possible</a:t>
            </a:r>
          </a:p>
          <a:p>
            <a:pPr>
              <a:buFont typeface="Wingdings" charset="2"/>
              <a:buChar char="Ø"/>
            </a:pPr>
            <a:endParaRPr lang="en-US" dirty="0" smtClean="0"/>
          </a:p>
          <a:p>
            <a:pPr>
              <a:buFont typeface="Wingdings" charset="2"/>
              <a:buChar char="Ø"/>
            </a:pPr>
            <a:r>
              <a:rPr lang="en-US" dirty="0" smtClean="0"/>
              <a:t> Concerns remain on limited production and post-production resources</a:t>
            </a:r>
          </a:p>
          <a:p>
            <a:pPr lvl="1"/>
            <a:r>
              <a:rPr lang="en-US" dirty="0" smtClean="0"/>
              <a:t>production: production times are (very) long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ost-production: unable to sustain multiple large active data sets (run 14+15+16 </a:t>
            </a:r>
            <a:r>
              <a:rPr lang="is-IS" dirty="0" smtClean="0"/>
              <a:t>…)</a:t>
            </a:r>
            <a:r>
              <a:rPr lang="en-US" dirty="0" smtClean="0"/>
              <a:t>  </a:t>
            </a:r>
          </a:p>
          <a:p>
            <a:pPr>
              <a:buFont typeface="Wingdings" charset="2"/>
              <a:buChar char="Ø"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BNL -- 6/16/16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PAC Meeting :: Run 14/15</a:t>
            </a:r>
            <a:endParaRPr lang="en-US"/>
          </a:p>
        </p:txBody>
      </p:sp>
      <p:pic>
        <p:nvPicPr>
          <p:cNvPr id="7" name="Picture 6" descr="index.jp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61"/>
          <a:stretch/>
        </p:blipFill>
        <p:spPr>
          <a:xfrm>
            <a:off x="0" y="28248"/>
            <a:ext cx="1621593" cy="53304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E6D3-07D7-7E4C-A138-1A50C845216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03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le 1"/>
          <p:cNvSpPr>
            <a:spLocks noGrp="1"/>
          </p:cNvSpPr>
          <p:nvPr>
            <p:ph type="title"/>
          </p:nvPr>
        </p:nvSpPr>
        <p:spPr>
          <a:xfrm>
            <a:off x="1752600" y="124147"/>
            <a:ext cx="8700120" cy="76237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4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eight </a:t>
            </a:r>
            <a:r>
              <a:rPr lang="en-US" sz="4200" b="1" dirty="0">
                <a:solidFill>
                  <a:srgbClr val="000000"/>
                </a:solidFill>
                <a:cs typeface="Arial" panose="020B0604020202020204" pitchFamily="34" charset="0"/>
              </a:rPr>
              <a:t>key unanswered questions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676402" y="847259"/>
            <a:ext cx="8650446" cy="5851805"/>
            <a:chOff x="152401" y="1120075"/>
            <a:chExt cx="8650446" cy="5851805"/>
          </a:xfrm>
        </p:grpSpPr>
        <p:pic>
          <p:nvPicPr>
            <p:cNvPr id="116742" name="Picture 6" descr="F:\Vaio_06-Apr-2009\star\BES\PhaseDiagram\PhaseDiagram_May15.tif"/>
            <p:cNvPicPr>
              <a:picLocks noChangeAspect="1" noChangeArrowheads="1"/>
            </p:cNvPicPr>
            <p:nvPr/>
          </p:nvPicPr>
          <p:blipFill>
            <a:blip r:embed="rId3" cstate="print">
              <a:lum contrast="40000"/>
            </a:blip>
            <a:srcRect t="4401" r="18903" b="800"/>
            <a:stretch>
              <a:fillRect/>
            </a:stretch>
          </p:blipFill>
          <p:spPr bwMode="auto">
            <a:xfrm>
              <a:off x="152401" y="1548029"/>
              <a:ext cx="3825330" cy="3109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6744" name="TextBox 9"/>
            <p:cNvSpPr txBox="1">
              <a:spLocks noChangeArrowheads="1"/>
            </p:cNvSpPr>
            <p:nvPr/>
          </p:nvSpPr>
          <p:spPr bwMode="auto">
            <a:xfrm>
              <a:off x="1027182" y="1120075"/>
              <a:ext cx="224547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dirty="0">
                  <a:solidFill>
                    <a:srgbClr val="000000"/>
                  </a:solidFill>
                </a:rPr>
                <a:t>Hot QCD Matter</a:t>
              </a:r>
            </a:p>
          </p:txBody>
        </p:sp>
        <p:pic>
          <p:nvPicPr>
            <p:cNvPr id="116746" name="Picture 13" descr="phase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20000"/>
            </a:blip>
            <a:srcRect t="15918" r="25899"/>
            <a:stretch>
              <a:fillRect/>
            </a:stretch>
          </p:blipFill>
          <p:spPr bwMode="auto">
            <a:xfrm>
              <a:off x="5148263" y="3568433"/>
              <a:ext cx="3267075" cy="2428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6747" name="TextBox 12"/>
            <p:cNvSpPr txBox="1">
              <a:spLocks noChangeArrowheads="1"/>
            </p:cNvSpPr>
            <p:nvPr/>
          </p:nvSpPr>
          <p:spPr bwMode="auto">
            <a:xfrm>
              <a:off x="5029200" y="1120075"/>
              <a:ext cx="249013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dirty="0" err="1"/>
                <a:t>Partonic</a:t>
              </a:r>
              <a:r>
                <a:rPr lang="en-US" sz="2400" dirty="0"/>
                <a:t> structure</a:t>
              </a:r>
            </a:p>
          </p:txBody>
        </p:sp>
        <p:sp>
          <p:nvSpPr>
            <p:cNvPr id="116748" name="TextBox 13"/>
            <p:cNvSpPr txBox="1">
              <a:spLocks noChangeArrowheads="1"/>
            </p:cNvSpPr>
            <p:nvPr/>
          </p:nvSpPr>
          <p:spPr bwMode="auto">
            <a:xfrm>
              <a:off x="5002157" y="2672969"/>
              <a:ext cx="3800690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/>
              <a:r>
                <a:rPr lang="en-US" sz="2000" dirty="0"/>
                <a:t>6:  Spin structure of the nucleon</a:t>
              </a:r>
            </a:p>
            <a:p>
              <a:pPr defTabSz="457200"/>
              <a:r>
                <a:rPr lang="en-US" sz="2000" dirty="0"/>
                <a:t>7:  How to go beyond leading twist</a:t>
              </a:r>
            </a:p>
            <a:p>
              <a:pPr defTabSz="457200"/>
              <a:r>
                <a:rPr lang="en-US" sz="2000" dirty="0"/>
                <a:t>    and collinear factorization?</a:t>
              </a:r>
            </a:p>
          </p:txBody>
        </p:sp>
        <p:sp>
          <p:nvSpPr>
            <p:cNvPr id="116749" name="TextBox 14"/>
            <p:cNvSpPr txBox="1">
              <a:spLocks noChangeArrowheads="1"/>
            </p:cNvSpPr>
            <p:nvPr/>
          </p:nvSpPr>
          <p:spPr bwMode="auto">
            <a:xfrm>
              <a:off x="5029200" y="5999846"/>
              <a:ext cx="3340851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/>
              <a:r>
                <a:rPr lang="en-US" sz="2000" dirty="0"/>
                <a:t>8:  What are the properties of </a:t>
              </a:r>
            </a:p>
            <a:p>
              <a:pPr defTabSz="457200"/>
              <a:r>
                <a:rPr lang="en-US" sz="2000" dirty="0"/>
                <a:t>	cold nuclear matter?</a:t>
              </a:r>
            </a:p>
          </p:txBody>
        </p:sp>
        <p:sp>
          <p:nvSpPr>
            <p:cNvPr id="116743" name="TextBox 8"/>
            <p:cNvSpPr txBox="1">
              <a:spLocks noChangeArrowheads="1"/>
            </p:cNvSpPr>
            <p:nvPr/>
          </p:nvSpPr>
          <p:spPr bwMode="auto">
            <a:xfrm>
              <a:off x="190500" y="4560918"/>
              <a:ext cx="4730181" cy="1938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/>
              <a:r>
                <a:rPr lang="en-US" sz="2000" dirty="0">
                  <a:solidFill>
                    <a:srgbClr val="000000"/>
                  </a:solidFill>
                </a:rPr>
                <a:t>1:  Properties of the </a:t>
              </a:r>
              <a:r>
                <a:rPr lang="en-US" sz="2000" dirty="0" err="1">
                  <a:solidFill>
                    <a:srgbClr val="000000"/>
                  </a:solidFill>
                </a:rPr>
                <a:t>sQGP</a:t>
              </a:r>
              <a:endParaRPr lang="en-US" sz="2000" dirty="0">
                <a:solidFill>
                  <a:srgbClr val="000000"/>
                </a:solidFill>
              </a:endParaRPr>
            </a:p>
            <a:p>
              <a:pPr defTabSz="457200"/>
              <a:r>
                <a:rPr lang="en-US" sz="2000" dirty="0"/>
                <a:t>2:  Mechanism of energy loss:</a:t>
              </a:r>
            </a:p>
            <a:p>
              <a:pPr defTabSz="457200"/>
              <a:r>
                <a:rPr lang="en-US" sz="2000" dirty="0"/>
                <a:t>	     weak or strong coupling?</a:t>
              </a:r>
            </a:p>
            <a:p>
              <a:pPr defTabSz="457200"/>
              <a:r>
                <a:rPr lang="en-US" sz="2000" dirty="0"/>
                <a:t>3:  Is there a critical point, and if so, where?</a:t>
              </a:r>
            </a:p>
            <a:p>
              <a:pPr defTabSz="457200"/>
              <a:r>
                <a:rPr lang="en-US" sz="2000" dirty="0">
                  <a:solidFill>
                    <a:srgbClr val="000000"/>
                  </a:solidFill>
                </a:rPr>
                <a:t>4:  Novel symmetry properties</a:t>
              </a:r>
            </a:p>
            <a:p>
              <a:pPr defTabSz="457200"/>
              <a:r>
                <a:rPr lang="en-US" sz="2000" dirty="0">
                  <a:solidFill>
                    <a:srgbClr val="000000"/>
                  </a:solidFill>
                </a:rPr>
                <a:t>5:  Exotic particles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991841" y="6440965"/>
              <a:ext cx="2113279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</a:rPr>
                <a:t>STAR Decadal Plan</a:t>
              </a:r>
            </a:p>
          </p:txBody>
        </p:sp>
        <p:sp>
          <p:nvSpPr>
            <p:cNvPr id="2" name="Rectangle 1"/>
            <p:cNvSpPr/>
            <p:nvPr/>
          </p:nvSpPr>
          <p:spPr>
            <a:xfrm>
              <a:off x="2165918" y="6710270"/>
              <a:ext cx="4572000" cy="26161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100" dirty="0"/>
                <a:t>http://www.bnl.gov/npp/docs/STAR_Decadal_Plan_Final%5b1%5d.pdf</a:t>
              </a:r>
            </a:p>
          </p:txBody>
        </p:sp>
        <p:pic>
          <p:nvPicPr>
            <p:cNvPr id="116745" name="Picture 10"/>
            <p:cNvPicPr>
              <a:picLocks noChangeArrowheads="1"/>
            </p:cNvPicPr>
            <p:nvPr/>
          </p:nvPicPr>
          <p:blipFill>
            <a:blip r:embed="rId5" cstate="print">
              <a:lum bright="-10000" contrast="20000"/>
            </a:blip>
            <a:srcRect/>
            <a:stretch>
              <a:fillRect/>
            </a:stretch>
          </p:blipFill>
          <p:spPr bwMode="auto">
            <a:xfrm>
              <a:off x="5105400" y="1548029"/>
              <a:ext cx="2559050" cy="1114425"/>
            </a:xfrm>
            <a:prstGeom prst="rect">
              <a:avLst/>
            </a:prstGeom>
            <a:noFill/>
            <a:ln w="12700">
              <a:solidFill>
                <a:srgbClr val="B0190F"/>
              </a:solidFill>
              <a:miter lim="800000"/>
              <a:headEnd/>
              <a:tailEnd/>
            </a:ln>
          </p:spPr>
        </p:pic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BNL -- 6/16/16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672264" y="3404887"/>
            <a:ext cx="3386138" cy="23210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6526158" y="2402691"/>
            <a:ext cx="3773647" cy="10156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2000" dirty="0"/>
              <a:t>6:  Spin structure of the nucleon</a:t>
            </a:r>
          </a:p>
          <a:p>
            <a:pPr defTabSz="457200"/>
            <a:r>
              <a:rPr lang="en-US" sz="2000" dirty="0"/>
              <a:t>7:  </a:t>
            </a:r>
            <a:r>
              <a:rPr lang="en-US" sz="2000" dirty="0" smtClean="0"/>
              <a:t>Image proton in momentum 	and coordinate space</a:t>
            </a:r>
            <a:endParaRPr lang="en-US" sz="20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978" y="3418354"/>
            <a:ext cx="2348844" cy="2306138"/>
          </a:xfrm>
          <a:prstGeom prst="rect">
            <a:avLst/>
          </a:prstGeom>
        </p:spPr>
      </p:pic>
      <p:pic>
        <p:nvPicPr>
          <p:cNvPr id="19" name="Picture 18" descr="index.jpg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61"/>
          <a:stretch/>
        </p:blipFill>
        <p:spPr>
          <a:xfrm>
            <a:off x="0" y="28248"/>
            <a:ext cx="1621593" cy="53304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PAC Meeting :: Run 14/15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E6D3-07D7-7E4C-A138-1A50C845216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7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BNL -- 6/16/16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PAC Meeting :: Run 14/15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E6D3-07D7-7E4C-A138-1A50C845216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509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960" y="365125"/>
            <a:ext cx="10815840" cy="1325563"/>
          </a:xfrm>
        </p:spPr>
        <p:txBody>
          <a:bodyPr>
            <a:normAutofit/>
          </a:bodyPr>
          <a:lstStyle/>
          <a:p>
            <a:r>
              <a:rPr lang="en-US" smtClean="0"/>
              <a:t>Physics Organization: PWGs </a:t>
            </a:r>
            <a:r>
              <a:rPr lang="en-US" dirty="0" smtClean="0"/>
              <a:t>&amp; Editorial Board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960" y="1680563"/>
            <a:ext cx="5038400" cy="233546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New entity in STAR’s editorial process</a:t>
            </a:r>
          </a:p>
          <a:p>
            <a:r>
              <a:rPr lang="en-US" dirty="0" smtClean="0"/>
              <a:t>GPC chairs and PWG conveners</a:t>
            </a:r>
          </a:p>
          <a:p>
            <a:r>
              <a:rPr lang="en-US" dirty="0" smtClean="0"/>
              <a:t>Track progress in GPC</a:t>
            </a:r>
          </a:p>
          <a:p>
            <a:r>
              <a:rPr lang="en-US" dirty="0" smtClean="0"/>
              <a:t>Quickly recognize issues that can benefit from direct PAC/convener involvement</a:t>
            </a:r>
          </a:p>
          <a:p>
            <a:r>
              <a:rPr lang="en-US" dirty="0" smtClean="0"/>
              <a:t>not a new layer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BNL -- 6/16/16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PAC Meeting :: Run 14/15</a:t>
            </a:r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5699961" y="1680563"/>
            <a:ext cx="6318515" cy="3841306"/>
            <a:chOff x="2280843" y="2907213"/>
            <a:chExt cx="4712229" cy="2500881"/>
          </a:xfrm>
        </p:grpSpPr>
        <p:grpSp>
          <p:nvGrpSpPr>
            <p:cNvPr id="20" name="Group 19"/>
            <p:cNvGrpSpPr/>
            <p:nvPr/>
          </p:nvGrpSpPr>
          <p:grpSpPr>
            <a:xfrm>
              <a:off x="2280843" y="2907213"/>
              <a:ext cx="4712229" cy="2500881"/>
              <a:chOff x="2280843" y="2907213"/>
              <a:chExt cx="4712229" cy="2500881"/>
            </a:xfrm>
          </p:grpSpPr>
          <p:sp>
            <p:nvSpPr>
              <p:cNvPr id="29" name="Freeform 28"/>
              <p:cNvSpPr/>
              <p:nvPr/>
            </p:nvSpPr>
            <p:spPr>
              <a:xfrm>
                <a:off x="4074100" y="2907213"/>
                <a:ext cx="995799" cy="497899"/>
              </a:xfrm>
              <a:custGeom>
                <a:avLst/>
                <a:gdLst>
                  <a:gd name="connsiteX0" fmla="*/ 0 w 995799"/>
                  <a:gd name="connsiteY0" fmla="*/ 0 h 497899"/>
                  <a:gd name="connsiteX1" fmla="*/ 995799 w 995799"/>
                  <a:gd name="connsiteY1" fmla="*/ 0 h 497899"/>
                  <a:gd name="connsiteX2" fmla="*/ 995799 w 995799"/>
                  <a:gd name="connsiteY2" fmla="*/ 497899 h 497899"/>
                  <a:gd name="connsiteX3" fmla="*/ 0 w 995799"/>
                  <a:gd name="connsiteY3" fmla="*/ 497899 h 497899"/>
                  <a:gd name="connsiteX4" fmla="*/ 0 w 995799"/>
                  <a:gd name="connsiteY4" fmla="*/ 0 h 497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5799" h="497899">
                    <a:moveTo>
                      <a:pt x="0" y="0"/>
                    </a:moveTo>
                    <a:lnTo>
                      <a:pt x="995799" y="0"/>
                    </a:lnTo>
                    <a:lnTo>
                      <a:pt x="995799" y="497899"/>
                    </a:lnTo>
                    <a:lnTo>
                      <a:pt x="0" y="497899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810" tIns="3810" rIns="3810" bIns="3810" numCol="1" spcCol="1270" anchor="ctr" anchorCtr="0">
                <a:noAutofit/>
              </a:bodyPr>
              <a:lstStyle/>
              <a:p>
                <a:pPr algn="ctr" defTabSz="266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400" dirty="0"/>
                  <a:t>Physics Analysis</a:t>
                </a:r>
              </a:p>
              <a:p>
                <a:pPr algn="ctr" defTabSz="266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400" dirty="0"/>
                  <a:t>Coordination</a:t>
                </a:r>
              </a:p>
            </p:txBody>
          </p:sp>
          <p:sp>
            <p:nvSpPr>
              <p:cNvPr id="30" name="Freeform 29"/>
              <p:cNvSpPr/>
              <p:nvPr/>
            </p:nvSpPr>
            <p:spPr>
              <a:xfrm>
                <a:off x="2280843" y="4321248"/>
                <a:ext cx="995799" cy="497899"/>
              </a:xfrm>
              <a:custGeom>
                <a:avLst/>
                <a:gdLst>
                  <a:gd name="connsiteX0" fmla="*/ 0 w 995799"/>
                  <a:gd name="connsiteY0" fmla="*/ 0 h 497899"/>
                  <a:gd name="connsiteX1" fmla="*/ 995799 w 995799"/>
                  <a:gd name="connsiteY1" fmla="*/ 0 h 497899"/>
                  <a:gd name="connsiteX2" fmla="*/ 995799 w 995799"/>
                  <a:gd name="connsiteY2" fmla="*/ 497899 h 497899"/>
                  <a:gd name="connsiteX3" fmla="*/ 0 w 995799"/>
                  <a:gd name="connsiteY3" fmla="*/ 497899 h 497899"/>
                  <a:gd name="connsiteX4" fmla="*/ 0 w 995799"/>
                  <a:gd name="connsiteY4" fmla="*/ 0 h 497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5799" h="497899">
                    <a:moveTo>
                      <a:pt x="0" y="0"/>
                    </a:moveTo>
                    <a:lnTo>
                      <a:pt x="995799" y="0"/>
                    </a:lnTo>
                    <a:lnTo>
                      <a:pt x="995799" y="497899"/>
                    </a:lnTo>
                    <a:lnTo>
                      <a:pt x="0" y="497899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810" tIns="3810" rIns="3810" bIns="3810" numCol="1" spcCol="1270" anchor="ctr" anchorCtr="0">
                <a:noAutofit/>
              </a:bodyPr>
              <a:lstStyle/>
              <a:p>
                <a:pPr algn="ctr" defTabSz="266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400" dirty="0"/>
                  <a:t>Bulk-</a:t>
                </a:r>
                <a:r>
                  <a:rPr lang="en-US" sz="1400" dirty="0" err="1"/>
                  <a:t>Corr</a:t>
                </a:r>
                <a:r>
                  <a:rPr lang="en-US" sz="1400" dirty="0"/>
                  <a:t> PWG</a:t>
                </a:r>
              </a:p>
            </p:txBody>
          </p:sp>
          <p:sp>
            <p:nvSpPr>
              <p:cNvPr id="31" name="Freeform 30"/>
              <p:cNvSpPr/>
              <p:nvPr/>
            </p:nvSpPr>
            <p:spPr>
              <a:xfrm>
                <a:off x="3481290" y="4321249"/>
                <a:ext cx="995799" cy="497899"/>
              </a:xfrm>
              <a:custGeom>
                <a:avLst/>
                <a:gdLst>
                  <a:gd name="connsiteX0" fmla="*/ 0 w 995799"/>
                  <a:gd name="connsiteY0" fmla="*/ 0 h 497899"/>
                  <a:gd name="connsiteX1" fmla="*/ 995799 w 995799"/>
                  <a:gd name="connsiteY1" fmla="*/ 0 h 497899"/>
                  <a:gd name="connsiteX2" fmla="*/ 995799 w 995799"/>
                  <a:gd name="connsiteY2" fmla="*/ 497899 h 497899"/>
                  <a:gd name="connsiteX3" fmla="*/ 0 w 995799"/>
                  <a:gd name="connsiteY3" fmla="*/ 497899 h 497899"/>
                  <a:gd name="connsiteX4" fmla="*/ 0 w 995799"/>
                  <a:gd name="connsiteY4" fmla="*/ 0 h 497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5799" h="497899">
                    <a:moveTo>
                      <a:pt x="0" y="0"/>
                    </a:moveTo>
                    <a:lnTo>
                      <a:pt x="995799" y="0"/>
                    </a:lnTo>
                    <a:lnTo>
                      <a:pt x="995799" y="497899"/>
                    </a:lnTo>
                    <a:lnTo>
                      <a:pt x="0" y="497899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810" tIns="3810" rIns="3810" bIns="3810" numCol="1" spcCol="1270" anchor="ctr" anchorCtr="0">
                <a:noAutofit/>
              </a:bodyPr>
              <a:lstStyle/>
              <a:p>
                <a:pPr algn="ctr" defTabSz="266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400" dirty="0"/>
                  <a:t>Jet-</a:t>
                </a:r>
                <a:r>
                  <a:rPr lang="en-US" sz="1400" dirty="0" err="1"/>
                  <a:t>Corr</a:t>
                </a:r>
                <a:r>
                  <a:rPr lang="en-US" sz="1400" dirty="0"/>
                  <a:t> PWG</a:t>
                </a:r>
              </a:p>
            </p:txBody>
          </p:sp>
          <p:sp>
            <p:nvSpPr>
              <p:cNvPr id="32" name="Freeform 31"/>
              <p:cNvSpPr/>
              <p:nvPr/>
            </p:nvSpPr>
            <p:spPr>
              <a:xfrm>
                <a:off x="2831507" y="4910195"/>
                <a:ext cx="995799" cy="497899"/>
              </a:xfrm>
              <a:custGeom>
                <a:avLst/>
                <a:gdLst>
                  <a:gd name="connsiteX0" fmla="*/ 0 w 995799"/>
                  <a:gd name="connsiteY0" fmla="*/ 0 h 497899"/>
                  <a:gd name="connsiteX1" fmla="*/ 995799 w 995799"/>
                  <a:gd name="connsiteY1" fmla="*/ 0 h 497899"/>
                  <a:gd name="connsiteX2" fmla="*/ 995799 w 995799"/>
                  <a:gd name="connsiteY2" fmla="*/ 497899 h 497899"/>
                  <a:gd name="connsiteX3" fmla="*/ 0 w 995799"/>
                  <a:gd name="connsiteY3" fmla="*/ 497899 h 497899"/>
                  <a:gd name="connsiteX4" fmla="*/ 0 w 995799"/>
                  <a:gd name="connsiteY4" fmla="*/ 0 h 497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5799" h="497899">
                    <a:moveTo>
                      <a:pt x="0" y="0"/>
                    </a:moveTo>
                    <a:lnTo>
                      <a:pt x="995799" y="0"/>
                    </a:lnTo>
                    <a:lnTo>
                      <a:pt x="995799" y="497899"/>
                    </a:lnTo>
                    <a:lnTo>
                      <a:pt x="0" y="497899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810" tIns="3810" rIns="3810" bIns="3810" numCol="1" spcCol="1270" anchor="ctr" anchorCtr="0">
                <a:noAutofit/>
              </a:bodyPr>
              <a:lstStyle/>
              <a:p>
                <a:pPr algn="ctr" defTabSz="266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400" dirty="0"/>
                  <a:t>Light-Flavor Spectra PWG</a:t>
                </a:r>
              </a:p>
            </p:txBody>
          </p:sp>
          <p:sp>
            <p:nvSpPr>
              <p:cNvPr id="33" name="Freeform 32"/>
              <p:cNvSpPr/>
              <p:nvPr/>
            </p:nvSpPr>
            <p:spPr>
              <a:xfrm>
                <a:off x="4074099" y="4910195"/>
                <a:ext cx="995799" cy="497899"/>
              </a:xfrm>
              <a:custGeom>
                <a:avLst/>
                <a:gdLst>
                  <a:gd name="connsiteX0" fmla="*/ 0 w 995799"/>
                  <a:gd name="connsiteY0" fmla="*/ 0 h 497899"/>
                  <a:gd name="connsiteX1" fmla="*/ 995799 w 995799"/>
                  <a:gd name="connsiteY1" fmla="*/ 0 h 497899"/>
                  <a:gd name="connsiteX2" fmla="*/ 995799 w 995799"/>
                  <a:gd name="connsiteY2" fmla="*/ 497899 h 497899"/>
                  <a:gd name="connsiteX3" fmla="*/ 0 w 995799"/>
                  <a:gd name="connsiteY3" fmla="*/ 497899 h 497899"/>
                  <a:gd name="connsiteX4" fmla="*/ 0 w 995799"/>
                  <a:gd name="connsiteY4" fmla="*/ 0 h 497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5799" h="497899">
                    <a:moveTo>
                      <a:pt x="0" y="0"/>
                    </a:moveTo>
                    <a:lnTo>
                      <a:pt x="995799" y="0"/>
                    </a:lnTo>
                    <a:lnTo>
                      <a:pt x="995799" y="497899"/>
                    </a:lnTo>
                    <a:lnTo>
                      <a:pt x="0" y="497899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810" tIns="3810" rIns="3810" bIns="3810" numCol="1" spcCol="1270" anchor="ctr" anchorCtr="0">
                <a:noAutofit/>
              </a:bodyPr>
              <a:lstStyle/>
              <a:p>
                <a:pPr algn="ctr" defTabSz="266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400" dirty="0"/>
                  <a:t>Heavy-Flavor PWG</a:t>
                </a:r>
              </a:p>
            </p:txBody>
          </p:sp>
          <p:sp>
            <p:nvSpPr>
              <p:cNvPr id="34" name="Freeform 33"/>
              <p:cNvSpPr/>
              <p:nvPr/>
            </p:nvSpPr>
            <p:spPr>
              <a:xfrm>
                <a:off x="4712905" y="4321248"/>
                <a:ext cx="995799" cy="497899"/>
              </a:xfrm>
              <a:custGeom>
                <a:avLst/>
                <a:gdLst>
                  <a:gd name="connsiteX0" fmla="*/ 0 w 995799"/>
                  <a:gd name="connsiteY0" fmla="*/ 0 h 497899"/>
                  <a:gd name="connsiteX1" fmla="*/ 995799 w 995799"/>
                  <a:gd name="connsiteY1" fmla="*/ 0 h 497899"/>
                  <a:gd name="connsiteX2" fmla="*/ 995799 w 995799"/>
                  <a:gd name="connsiteY2" fmla="*/ 497899 h 497899"/>
                  <a:gd name="connsiteX3" fmla="*/ 0 w 995799"/>
                  <a:gd name="connsiteY3" fmla="*/ 497899 h 497899"/>
                  <a:gd name="connsiteX4" fmla="*/ 0 w 995799"/>
                  <a:gd name="connsiteY4" fmla="*/ 0 h 497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5799" h="497899">
                    <a:moveTo>
                      <a:pt x="0" y="0"/>
                    </a:moveTo>
                    <a:lnTo>
                      <a:pt x="995799" y="0"/>
                    </a:lnTo>
                    <a:lnTo>
                      <a:pt x="995799" y="497899"/>
                    </a:lnTo>
                    <a:lnTo>
                      <a:pt x="0" y="497899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810" tIns="3810" rIns="3810" bIns="3810" numCol="1" spcCol="1270" anchor="ctr" anchorCtr="0">
                <a:noAutofit/>
              </a:bodyPr>
              <a:lstStyle/>
              <a:p>
                <a:pPr algn="ctr" defTabSz="266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400" dirty="0"/>
                  <a:t>Spin PWG</a:t>
                </a:r>
              </a:p>
            </p:txBody>
          </p:sp>
          <p:sp>
            <p:nvSpPr>
              <p:cNvPr id="35" name="Freeform 34"/>
              <p:cNvSpPr/>
              <p:nvPr/>
            </p:nvSpPr>
            <p:spPr>
              <a:xfrm>
                <a:off x="5279017" y="4910195"/>
                <a:ext cx="995799" cy="497899"/>
              </a:xfrm>
              <a:custGeom>
                <a:avLst/>
                <a:gdLst>
                  <a:gd name="connsiteX0" fmla="*/ 0 w 995799"/>
                  <a:gd name="connsiteY0" fmla="*/ 0 h 497899"/>
                  <a:gd name="connsiteX1" fmla="*/ 995799 w 995799"/>
                  <a:gd name="connsiteY1" fmla="*/ 0 h 497899"/>
                  <a:gd name="connsiteX2" fmla="*/ 995799 w 995799"/>
                  <a:gd name="connsiteY2" fmla="*/ 497899 h 497899"/>
                  <a:gd name="connsiteX3" fmla="*/ 0 w 995799"/>
                  <a:gd name="connsiteY3" fmla="*/ 497899 h 497899"/>
                  <a:gd name="connsiteX4" fmla="*/ 0 w 995799"/>
                  <a:gd name="connsiteY4" fmla="*/ 0 h 497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5799" h="497899">
                    <a:moveTo>
                      <a:pt x="0" y="0"/>
                    </a:moveTo>
                    <a:lnTo>
                      <a:pt x="995799" y="0"/>
                    </a:lnTo>
                    <a:lnTo>
                      <a:pt x="995799" y="497899"/>
                    </a:lnTo>
                    <a:lnTo>
                      <a:pt x="0" y="497899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810" tIns="3810" rIns="3810" bIns="3810" numCol="1" spcCol="1270" anchor="ctr" anchorCtr="0">
                <a:noAutofit/>
              </a:bodyPr>
              <a:lstStyle/>
              <a:p>
                <a:pPr algn="ctr" defTabSz="266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400" dirty="0"/>
                  <a:t>UPC PWG</a:t>
                </a:r>
              </a:p>
            </p:txBody>
          </p:sp>
          <p:sp>
            <p:nvSpPr>
              <p:cNvPr id="36" name="Freeform 35"/>
              <p:cNvSpPr/>
              <p:nvPr/>
            </p:nvSpPr>
            <p:spPr>
              <a:xfrm>
                <a:off x="5997273" y="4321249"/>
                <a:ext cx="995799" cy="497899"/>
              </a:xfrm>
              <a:custGeom>
                <a:avLst/>
                <a:gdLst>
                  <a:gd name="connsiteX0" fmla="*/ 0 w 995799"/>
                  <a:gd name="connsiteY0" fmla="*/ 0 h 497899"/>
                  <a:gd name="connsiteX1" fmla="*/ 995799 w 995799"/>
                  <a:gd name="connsiteY1" fmla="*/ 0 h 497899"/>
                  <a:gd name="connsiteX2" fmla="*/ 995799 w 995799"/>
                  <a:gd name="connsiteY2" fmla="*/ 497899 h 497899"/>
                  <a:gd name="connsiteX3" fmla="*/ 0 w 995799"/>
                  <a:gd name="connsiteY3" fmla="*/ 497899 h 497899"/>
                  <a:gd name="connsiteX4" fmla="*/ 0 w 995799"/>
                  <a:gd name="connsiteY4" fmla="*/ 0 h 497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5799" h="497899">
                    <a:moveTo>
                      <a:pt x="0" y="0"/>
                    </a:moveTo>
                    <a:lnTo>
                      <a:pt x="995799" y="0"/>
                    </a:lnTo>
                    <a:lnTo>
                      <a:pt x="995799" y="497899"/>
                    </a:lnTo>
                    <a:lnTo>
                      <a:pt x="0" y="497899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810" tIns="3810" rIns="3810" bIns="3810" numCol="1" spcCol="1270" anchor="ctr" anchorCtr="0">
                <a:noAutofit/>
              </a:bodyPr>
              <a:lstStyle/>
              <a:p>
                <a:pPr algn="ctr" defTabSz="266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400" dirty="0"/>
                  <a:t>Paper Godparent</a:t>
                </a:r>
              </a:p>
              <a:p>
                <a:pPr algn="ctr" defTabSz="266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400" dirty="0"/>
                  <a:t>Committee chairs</a:t>
                </a:r>
              </a:p>
            </p:txBody>
          </p:sp>
          <p:sp>
            <p:nvSpPr>
              <p:cNvPr id="37" name="Freeform 36"/>
              <p:cNvSpPr/>
              <p:nvPr/>
            </p:nvSpPr>
            <p:spPr>
              <a:xfrm>
                <a:off x="4860532" y="3592926"/>
                <a:ext cx="995799" cy="497899"/>
              </a:xfrm>
              <a:custGeom>
                <a:avLst/>
                <a:gdLst>
                  <a:gd name="connsiteX0" fmla="*/ 0 w 995799"/>
                  <a:gd name="connsiteY0" fmla="*/ 0 h 497899"/>
                  <a:gd name="connsiteX1" fmla="*/ 995799 w 995799"/>
                  <a:gd name="connsiteY1" fmla="*/ 0 h 497899"/>
                  <a:gd name="connsiteX2" fmla="*/ 995799 w 995799"/>
                  <a:gd name="connsiteY2" fmla="*/ 497899 h 497899"/>
                  <a:gd name="connsiteX3" fmla="*/ 0 w 995799"/>
                  <a:gd name="connsiteY3" fmla="*/ 497899 h 497899"/>
                  <a:gd name="connsiteX4" fmla="*/ 0 w 995799"/>
                  <a:gd name="connsiteY4" fmla="*/ 0 h 497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5799" h="497899">
                    <a:moveTo>
                      <a:pt x="0" y="0"/>
                    </a:moveTo>
                    <a:lnTo>
                      <a:pt x="995799" y="0"/>
                    </a:lnTo>
                    <a:lnTo>
                      <a:pt x="995799" y="497899"/>
                    </a:lnTo>
                    <a:lnTo>
                      <a:pt x="0" y="497899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810" tIns="3810" rIns="3810" bIns="3810" numCol="1" spcCol="1270" anchor="ctr" anchorCtr="0">
                <a:noAutofit/>
              </a:bodyPr>
              <a:lstStyle/>
              <a:p>
                <a:pPr algn="ctr" defTabSz="266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400" dirty="0"/>
                  <a:t>Spokesperson</a:t>
                </a:r>
              </a:p>
            </p:txBody>
          </p:sp>
        </p:grpSp>
        <p:cxnSp>
          <p:nvCxnSpPr>
            <p:cNvPr id="21" name="Straight Connector 20"/>
            <p:cNvCxnSpPr/>
            <p:nvPr/>
          </p:nvCxnSpPr>
          <p:spPr>
            <a:xfrm>
              <a:off x="4557905" y="3405112"/>
              <a:ext cx="0" cy="1505083"/>
            </a:xfrm>
            <a:prstGeom prst="line">
              <a:avLst/>
            </a:prstGeom>
            <a:ln w="15875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4557905" y="3851459"/>
              <a:ext cx="302627" cy="0"/>
            </a:xfrm>
            <a:prstGeom prst="line">
              <a:avLst/>
            </a:prstGeom>
            <a:ln w="15875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Elbow Connector 22"/>
            <p:cNvCxnSpPr/>
            <p:nvPr/>
          </p:nvCxnSpPr>
          <p:spPr>
            <a:xfrm flipV="1">
              <a:off x="2789343" y="4142247"/>
              <a:ext cx="1768562" cy="179002"/>
            </a:xfrm>
            <a:prstGeom prst="bentConnector3">
              <a:avLst>
                <a:gd name="adj1" fmla="val -671"/>
              </a:avLst>
            </a:prstGeom>
            <a:ln w="15875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Elbow Connector 23"/>
            <p:cNvCxnSpPr/>
            <p:nvPr/>
          </p:nvCxnSpPr>
          <p:spPr>
            <a:xfrm>
              <a:off x="4557905" y="4142247"/>
              <a:ext cx="1995295" cy="179001"/>
            </a:xfrm>
            <a:prstGeom prst="bentConnector3">
              <a:avLst>
                <a:gd name="adj1" fmla="val 100267"/>
              </a:avLst>
            </a:prstGeom>
            <a:ln w="15875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329407" y="4142247"/>
              <a:ext cx="0" cy="767948"/>
            </a:xfrm>
            <a:prstGeom prst="line">
              <a:avLst/>
            </a:prstGeom>
            <a:ln w="15875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776916" y="4142247"/>
              <a:ext cx="0" cy="767948"/>
            </a:xfrm>
            <a:prstGeom prst="line">
              <a:avLst/>
            </a:prstGeom>
            <a:ln w="15875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163252" y="4142247"/>
              <a:ext cx="0" cy="179002"/>
            </a:xfrm>
            <a:prstGeom prst="line">
              <a:avLst/>
            </a:prstGeom>
            <a:ln w="15875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3980328" y="4142247"/>
              <a:ext cx="0" cy="179002"/>
            </a:xfrm>
            <a:prstGeom prst="line">
              <a:avLst/>
            </a:prstGeom>
            <a:ln w="15875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838200" y="4234875"/>
            <a:ext cx="38632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>
              <a:buFont typeface="Wingdings" charset="2"/>
              <a:buChar char="Ø"/>
            </a:pPr>
            <a:r>
              <a:rPr lang="en-US" sz="2200" dirty="0">
                <a:solidFill>
                  <a:srgbClr val="0A32FF"/>
                </a:solidFill>
              </a:rPr>
              <a:t>Physics production priorities regularly reviewed and set by the joint PWGs</a:t>
            </a:r>
          </a:p>
        </p:txBody>
      </p:sp>
      <p:pic>
        <p:nvPicPr>
          <p:cNvPr id="38" name="Picture 37" descr="index.jp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61"/>
          <a:stretch/>
        </p:blipFill>
        <p:spPr>
          <a:xfrm>
            <a:off x="0" y="28248"/>
            <a:ext cx="1621593" cy="53304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E6D3-07D7-7E4C-A138-1A50C845216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51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 Paper Proposal Tracking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BNL -- 6/16/16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PAC Meeting :: Run 14/15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742634" y="1565449"/>
            <a:ext cx="47067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Notes</a:t>
            </a:r>
            <a:r>
              <a:rPr lang="en-US" sz="1400" dirty="0" smtClean="0"/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/>
              <a:t>input </a:t>
            </a:r>
            <a:r>
              <a:rPr lang="en-US" sz="1400" dirty="0"/>
              <a:t>to each plot involves </a:t>
            </a:r>
            <a:r>
              <a:rPr lang="en-US" sz="1400" u="sng" dirty="0"/>
              <a:t>published</a:t>
            </a:r>
            <a:r>
              <a:rPr lang="en-US" sz="1400" dirty="0"/>
              <a:t> papers </a:t>
            </a:r>
            <a:r>
              <a:rPr lang="en-US" sz="1400" dirty="0" smtClean="0"/>
              <a:t>only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/>
              <a:t>mean/</a:t>
            </a:r>
            <a:r>
              <a:rPr lang="en-US" sz="1400" dirty="0" err="1" smtClean="0"/>
              <a:t>std.dev</a:t>
            </a:r>
            <a:r>
              <a:rPr lang="en-US" sz="1400" dirty="0" smtClean="0"/>
              <a:t> based on truncation at 50 </a:t>
            </a:r>
            <a:r>
              <a:rPr lang="en-US" sz="1400" dirty="0" err="1" smtClean="0"/>
              <a:t>wks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63" y="2304725"/>
            <a:ext cx="3748953" cy="27013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099" y="2304113"/>
            <a:ext cx="3749802" cy="27019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843" y="2304113"/>
            <a:ext cx="3749802" cy="2701925"/>
          </a:xfrm>
          <a:prstGeom prst="rect">
            <a:avLst/>
          </a:prstGeom>
        </p:spPr>
      </p:pic>
      <p:pic>
        <p:nvPicPr>
          <p:cNvPr id="12" name="Picture 11" descr="index.jpg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61"/>
          <a:stretch/>
        </p:blipFill>
        <p:spPr>
          <a:xfrm>
            <a:off x="0" y="28248"/>
            <a:ext cx="1621593" cy="533049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E6D3-07D7-7E4C-A138-1A50C845216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06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Citation History :: Details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44" y="1604596"/>
            <a:ext cx="6588512" cy="4351338"/>
          </a:xfrm>
        </p:spPr>
        <p:txBody>
          <a:bodyPr>
            <a:normAutofit fontScale="92500" lnSpcReduction="10000"/>
          </a:bodyPr>
          <a:lstStyle/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chemeClr val="accent1"/>
                </a:solidFill>
              </a:rPr>
              <a:t>Two papers crossed from “famous” to “renowned” earlier this year</a:t>
            </a:r>
          </a:p>
          <a:p>
            <a:endParaRPr lang="en-US" dirty="0" smtClean="0"/>
          </a:p>
          <a:p>
            <a:r>
              <a:rPr lang="en-US" dirty="0" smtClean="0"/>
              <a:t>Transverse momentum and centrality dependence of high-</a:t>
            </a:r>
            <a:r>
              <a:rPr lang="en-US" dirty="0" err="1" smtClean="0"/>
              <a:t>pT</a:t>
            </a:r>
            <a:r>
              <a:rPr lang="en-US" dirty="0" smtClean="0"/>
              <a:t> non-photonic electron suppression in </a:t>
            </a:r>
            <a:r>
              <a:rPr lang="en-US" dirty="0" err="1" smtClean="0"/>
              <a:t>Au+Au</a:t>
            </a:r>
            <a:r>
              <a:rPr lang="en-US" dirty="0" smtClean="0"/>
              <a:t> @200GeV</a:t>
            </a:r>
          </a:p>
          <a:p>
            <a:pPr lvl="1"/>
            <a:r>
              <a:rPr lang="is-IS" dirty="0" smtClean="0"/>
              <a:t>PRL 98 (2007) 192301, PRL 106 (2011) 159902</a:t>
            </a:r>
          </a:p>
          <a:p>
            <a:endParaRPr lang="en-US" dirty="0" smtClean="0"/>
          </a:p>
          <a:p>
            <a:r>
              <a:rPr lang="en-US" dirty="0" smtClean="0"/>
              <a:t>Systematic Measurements of Identified Particle Spectra in </a:t>
            </a:r>
            <a:r>
              <a:rPr lang="en-US" dirty="0" err="1" smtClean="0"/>
              <a:t>pp,d+Au</a:t>
            </a:r>
            <a:r>
              <a:rPr lang="en-US" dirty="0" smtClean="0"/>
              <a:t> and </a:t>
            </a:r>
            <a:r>
              <a:rPr lang="en-US" dirty="0" err="1" smtClean="0"/>
              <a:t>Au+Au</a:t>
            </a:r>
            <a:endParaRPr lang="en-US" dirty="0" smtClean="0"/>
          </a:p>
          <a:p>
            <a:pPr lvl="1"/>
            <a:r>
              <a:rPr lang="is-IS" dirty="0" smtClean="0"/>
              <a:t>Phys.Rev. C79 (2009) 034909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BNL -- 6/16/16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PAC Meeting :: Run 14/15</a:t>
            </a:r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7296243" y="3704760"/>
            <a:ext cx="3901440" cy="2926080"/>
            <a:chOff x="6164270" y="3765255"/>
            <a:chExt cx="3901440" cy="292608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164270" y="3765255"/>
              <a:ext cx="3901440" cy="292608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731338" y="5509811"/>
              <a:ext cx="21974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PRC79(2009)034909</a:t>
              </a:r>
            </a:p>
            <a:p>
              <a:pPr algn="ctr"/>
              <a:r>
                <a:rPr lang="en-US" dirty="0" smtClean="0"/>
                <a:t>508 records</a:t>
              </a:r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296243" y="517977"/>
            <a:ext cx="3901440" cy="2926080"/>
            <a:chOff x="7296243" y="517977"/>
            <a:chExt cx="3901440" cy="292608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96243" y="517977"/>
              <a:ext cx="3901440" cy="292608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8863311" y="2244207"/>
              <a:ext cx="21974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PRL98(2007)192301</a:t>
              </a:r>
            </a:p>
            <a:p>
              <a:pPr algn="ctr"/>
              <a:r>
                <a:rPr lang="en-US" dirty="0" smtClean="0"/>
                <a:t>515 records</a:t>
              </a:r>
              <a:endParaRPr lang="en-US" dirty="0"/>
            </a:p>
          </p:txBody>
        </p:sp>
      </p:grpSp>
      <p:pic>
        <p:nvPicPr>
          <p:cNvPr id="17" name="Picture 16" descr="index.jpg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61"/>
          <a:stretch/>
        </p:blipFill>
        <p:spPr>
          <a:xfrm>
            <a:off x="0" y="28248"/>
            <a:ext cx="1621593" cy="53304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E6D3-07D7-7E4C-A138-1A50C845216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5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3" name="Rectangle 28"/>
          <p:cNvSpPr>
            <a:spLocks noChangeArrowheads="1"/>
          </p:cNvSpPr>
          <p:nvPr/>
        </p:nvSpPr>
        <p:spPr bwMode="auto">
          <a:xfrm>
            <a:off x="2514600" y="0"/>
            <a:ext cx="7315200" cy="534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73" tIns="45587" rIns="91173" bIns="45587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600" dirty="0">
                <a:ea typeface="Arial" pitchFamily="-108" charset="0"/>
                <a:cs typeface="Arial" pitchFamily="-108" charset="0"/>
              </a:rPr>
              <a:t>STAR Detector System </a:t>
            </a:r>
            <a:endParaRPr lang="el-GR" sz="3600" dirty="0">
              <a:ea typeface="Arial" pitchFamily="-108" charset="0"/>
              <a:cs typeface="Arial" pitchFamily="-108" charset="0"/>
            </a:endParaRPr>
          </a:p>
        </p:txBody>
      </p:sp>
      <p:pic>
        <p:nvPicPr>
          <p:cNvPr id="109" name="Picture 87"/>
          <p:cNvPicPr>
            <a:picLocks noChangeAspect="1" noChangeArrowheads="1"/>
          </p:cNvPicPr>
          <p:nvPr/>
        </p:nvPicPr>
        <p:blipFill>
          <a:blip r:embed="rId3" cstate="print"/>
          <a:srcRect l="13113" t="7839" r="9182" b="20509"/>
          <a:stretch>
            <a:fillRect/>
          </a:stretch>
        </p:blipFill>
        <p:spPr bwMode="auto">
          <a:xfrm>
            <a:off x="210659" y="603369"/>
            <a:ext cx="8318499" cy="5752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" name="Rounded Rectangle 100"/>
          <p:cNvSpPr/>
          <p:nvPr/>
        </p:nvSpPr>
        <p:spPr>
          <a:xfrm>
            <a:off x="4960457" y="70485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00000"/>
                </a:solidFill>
              </a:rPr>
              <a:t>TPC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2674457" y="704850"/>
            <a:ext cx="1066800" cy="393700"/>
          </a:xfrm>
          <a:prstGeom prst="roundRect">
            <a:avLst/>
          </a:prstGeom>
          <a:solidFill>
            <a:srgbClr val="FFFF00"/>
          </a:solidFill>
          <a:ln w="38100" cap="flat" cmpd="sng" algn="ctr">
            <a:solidFill>
              <a:srgbClr val="1B400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1B400F"/>
                </a:solidFill>
              </a:rPr>
              <a:t>MTD</a:t>
            </a:r>
          </a:p>
        </p:txBody>
      </p:sp>
      <p:cxnSp>
        <p:nvCxnSpPr>
          <p:cNvPr id="104" name="Straight Connector 103"/>
          <p:cNvCxnSpPr>
            <a:stCxn id="102" idx="2"/>
          </p:cNvCxnSpPr>
          <p:nvPr/>
        </p:nvCxnSpPr>
        <p:spPr>
          <a:xfrm rot="5400000">
            <a:off x="2833207" y="1473200"/>
            <a:ext cx="749300" cy="1588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Rounded Rectangle 104"/>
          <p:cNvSpPr/>
          <p:nvPr/>
        </p:nvSpPr>
        <p:spPr>
          <a:xfrm>
            <a:off x="1455257" y="704850"/>
            <a:ext cx="12192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00000"/>
                </a:solidFill>
              </a:rPr>
              <a:t>Magnet</a:t>
            </a:r>
          </a:p>
        </p:txBody>
      </p:sp>
      <p:cxnSp>
        <p:nvCxnSpPr>
          <p:cNvPr id="106" name="Straight Connector 105"/>
          <p:cNvCxnSpPr>
            <a:stCxn id="105" idx="2"/>
          </p:cNvCxnSpPr>
          <p:nvPr/>
        </p:nvCxnSpPr>
        <p:spPr>
          <a:xfrm>
            <a:off x="2064857" y="1098550"/>
            <a:ext cx="723900" cy="18796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Rounded Rectangle 116"/>
          <p:cNvSpPr/>
          <p:nvPr/>
        </p:nvSpPr>
        <p:spPr>
          <a:xfrm>
            <a:off x="3817457" y="70485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00000"/>
                </a:solidFill>
              </a:rPr>
              <a:t>BEMC</a:t>
            </a:r>
          </a:p>
        </p:txBody>
      </p:sp>
      <p:cxnSp>
        <p:nvCxnSpPr>
          <p:cNvPr id="118" name="Straight Connector 117"/>
          <p:cNvCxnSpPr>
            <a:stCxn id="117" idx="2"/>
          </p:cNvCxnSpPr>
          <p:nvPr/>
        </p:nvCxnSpPr>
        <p:spPr>
          <a:xfrm rot="5400000">
            <a:off x="3576157" y="1479551"/>
            <a:ext cx="1155703" cy="3937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>
            <a:stCxn id="101" idx="2"/>
          </p:cNvCxnSpPr>
          <p:nvPr/>
        </p:nvCxnSpPr>
        <p:spPr>
          <a:xfrm rot="5400000">
            <a:off x="4179407" y="1485900"/>
            <a:ext cx="1701800" cy="9271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Rounded Rectangle 123"/>
          <p:cNvSpPr/>
          <p:nvPr/>
        </p:nvSpPr>
        <p:spPr>
          <a:xfrm>
            <a:off x="7246457" y="70485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00000"/>
                </a:solidFill>
              </a:rPr>
              <a:t>BBC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388457" y="70485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00000"/>
                </a:solidFill>
              </a:rPr>
              <a:t>EEMC</a:t>
            </a:r>
          </a:p>
        </p:txBody>
      </p:sp>
      <p:cxnSp>
        <p:nvCxnSpPr>
          <p:cNvPr id="126" name="Straight Connector 125"/>
          <p:cNvCxnSpPr>
            <a:stCxn id="124" idx="2"/>
          </p:cNvCxnSpPr>
          <p:nvPr/>
        </p:nvCxnSpPr>
        <p:spPr>
          <a:xfrm rot="5400000">
            <a:off x="6027257" y="1733550"/>
            <a:ext cx="2387600" cy="11176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>
            <a:stCxn id="125" idx="2"/>
          </p:cNvCxnSpPr>
          <p:nvPr/>
        </p:nvCxnSpPr>
        <p:spPr>
          <a:xfrm rot="16200000" flipH="1">
            <a:off x="369407" y="1651000"/>
            <a:ext cx="1511300" cy="4064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6" name="Rounded Rectangle 135"/>
          <p:cNvSpPr/>
          <p:nvPr/>
        </p:nvSpPr>
        <p:spPr>
          <a:xfrm>
            <a:off x="6103457" y="70485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00000"/>
                </a:solidFill>
              </a:rPr>
              <a:t>TOF</a:t>
            </a:r>
          </a:p>
        </p:txBody>
      </p:sp>
      <p:cxnSp>
        <p:nvCxnSpPr>
          <p:cNvPr id="143" name="Straight Connector 142"/>
          <p:cNvCxnSpPr>
            <a:stCxn id="136" idx="2"/>
          </p:cNvCxnSpPr>
          <p:nvPr/>
        </p:nvCxnSpPr>
        <p:spPr>
          <a:xfrm rot="5400000">
            <a:off x="5055707" y="1130300"/>
            <a:ext cx="1612900" cy="15494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9" name="Line 5"/>
          <p:cNvSpPr>
            <a:spLocks noChangeShapeType="1"/>
          </p:cNvSpPr>
          <p:nvPr/>
        </p:nvSpPr>
        <p:spPr bwMode="auto">
          <a:xfrm flipH="1">
            <a:off x="883757" y="3219450"/>
            <a:ext cx="2654300" cy="12954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0" name="Line 6"/>
          <p:cNvSpPr>
            <a:spLocks noChangeShapeType="1"/>
          </p:cNvSpPr>
          <p:nvPr/>
        </p:nvSpPr>
        <p:spPr bwMode="auto">
          <a:xfrm flipH="1">
            <a:off x="2890357" y="3359151"/>
            <a:ext cx="1016000" cy="21209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306333" y="4362450"/>
            <a:ext cx="2622124" cy="1752600"/>
          </a:xfrm>
          <a:prstGeom prst="ellipse">
            <a:avLst/>
          </a:prstGeom>
          <a:blipFill>
            <a:blip r:embed="rId4" cstate="screen"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3538057" y="3143250"/>
            <a:ext cx="381000" cy="304800"/>
          </a:xfrm>
          <a:prstGeom prst="ellipse">
            <a:avLst/>
          </a:prstGeom>
          <a:blipFill>
            <a:blip r:embed="rId4" cstate="screen"/>
            <a:stretch>
              <a:fillRect/>
            </a:stretch>
          </a:blip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53" name="Rounded Rectangle 152"/>
          <p:cNvSpPr/>
          <p:nvPr/>
        </p:nvSpPr>
        <p:spPr>
          <a:xfrm>
            <a:off x="2471257" y="5873750"/>
            <a:ext cx="1066800" cy="393700"/>
          </a:xfrm>
          <a:prstGeom prst="roundRect">
            <a:avLst/>
          </a:prstGeom>
          <a:solidFill>
            <a:srgbClr val="FFFF00"/>
          </a:solidFill>
          <a:ln w="38100" cap="flat" cmpd="sng" algn="ctr">
            <a:solidFill>
              <a:srgbClr val="1B400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1B400F"/>
                </a:solidFill>
              </a:rPr>
              <a:t>HFT</a:t>
            </a:r>
          </a:p>
        </p:txBody>
      </p:sp>
      <p:cxnSp>
        <p:nvCxnSpPr>
          <p:cNvPr id="154" name="Straight Connector 153"/>
          <p:cNvCxnSpPr>
            <a:stCxn id="153" idx="1"/>
          </p:cNvCxnSpPr>
          <p:nvPr/>
        </p:nvCxnSpPr>
        <p:spPr>
          <a:xfrm rot="10800000">
            <a:off x="1556857" y="5384800"/>
            <a:ext cx="914400" cy="6858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BNL -- 6/16/16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PAC Meeting :: Run 14/15</a:t>
            </a:r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7440978" y="4302125"/>
            <a:ext cx="1066800" cy="393700"/>
          </a:xfrm>
          <a:prstGeom prst="roundRect">
            <a:avLst/>
          </a:prstGeom>
          <a:solidFill>
            <a:srgbClr val="FFFF00"/>
          </a:solidFill>
          <a:ln w="38100" cap="flat" cmpd="sng" algn="ctr">
            <a:solidFill>
              <a:srgbClr val="1B400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1B400F"/>
                </a:solidFill>
              </a:rPr>
              <a:t>RP</a:t>
            </a:r>
            <a:endParaRPr lang="en-US" b="1" dirty="0">
              <a:solidFill>
                <a:srgbClr val="1B400F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232273" y="2735381"/>
            <a:ext cx="1095983" cy="393700"/>
          </a:xfrm>
          <a:prstGeom prst="roundRect">
            <a:avLst/>
          </a:prstGeom>
          <a:solidFill>
            <a:srgbClr val="FFFF00"/>
          </a:solidFill>
          <a:ln w="38100" cap="flat" cmpd="sng" algn="ctr">
            <a:solidFill>
              <a:srgbClr val="1B400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1B400F"/>
                </a:solidFill>
              </a:rPr>
              <a:t>FMS/FPS</a:t>
            </a:r>
            <a:endParaRPr lang="en-US" b="1" dirty="0">
              <a:solidFill>
                <a:srgbClr val="1B400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80046" y="1823988"/>
            <a:ext cx="361195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Run-14/15 key upgrades: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Heavy Flavor Tracker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Muon Telescope Detector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Roman Pot upgrade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Forward Meson Spectrometer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 smtClean="0"/>
              <a:t>restacked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FMS </a:t>
            </a:r>
            <a:r>
              <a:rPr lang="en-US" sz="2000" dirty="0" err="1" smtClean="0"/>
              <a:t>Preshower</a:t>
            </a:r>
            <a:endParaRPr lang="en-US" sz="2000" dirty="0" smtClean="0"/>
          </a:p>
          <a:p>
            <a:pPr marL="742950" lvl="1" indent="-285750">
              <a:buFont typeface="Arial" charset="0"/>
              <a:buChar char="•"/>
            </a:pPr>
            <a:r>
              <a:rPr lang="en-US" sz="2000" dirty="0" smtClean="0"/>
              <a:t>first use of </a:t>
            </a:r>
            <a:r>
              <a:rPr lang="en-US" sz="2000" dirty="0" err="1" smtClean="0"/>
              <a:t>SiPMs</a:t>
            </a:r>
            <a:endParaRPr lang="en-US" sz="2000" dirty="0" smtClean="0"/>
          </a:p>
        </p:txBody>
      </p:sp>
      <p:pic>
        <p:nvPicPr>
          <p:cNvPr id="30" name="Picture 29" descr="index.jpg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61"/>
          <a:stretch/>
        </p:blipFill>
        <p:spPr>
          <a:xfrm>
            <a:off x="0" y="28248"/>
            <a:ext cx="1621593" cy="53304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E6D3-07D7-7E4C-A138-1A50C84521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0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3" cstate="print">
            <a:lum bright="28000" contrast="42000"/>
          </a:blip>
          <a:srcRect l="6766" t="7194" r="23728" b="10070"/>
          <a:stretch>
            <a:fillRect/>
          </a:stretch>
        </p:blipFill>
        <p:spPr bwMode="auto">
          <a:xfrm>
            <a:off x="5079444" y="3267270"/>
            <a:ext cx="2187073" cy="1533331"/>
          </a:xfrm>
          <a:prstGeom prst="rect">
            <a:avLst/>
          </a:prstGeom>
          <a:noFill/>
          <a:ln w="38100" cap="flat" cmpd="dbl" algn="ctr">
            <a:solidFill>
              <a:srgbClr val="1B400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pic>
      <p:sp>
        <p:nvSpPr>
          <p:cNvPr id="312323" name="Text Box 3"/>
          <p:cNvSpPr txBox="1">
            <a:spLocks noGrp="1" noChangeArrowheads="1"/>
          </p:cNvSpPr>
          <p:nvPr>
            <p:ph type="title"/>
          </p:nvPr>
        </p:nvSpPr>
        <p:spPr>
          <a:xfrm>
            <a:off x="3200400" y="-228600"/>
            <a:ext cx="6477000" cy="990600"/>
          </a:xfrm>
          <a:noFill/>
          <a:ln/>
        </p:spPr>
        <p:txBody>
          <a:bodyPr>
            <a:normAutofit fontScale="90000"/>
          </a:bodyPr>
          <a:lstStyle/>
          <a:p>
            <a:r>
              <a:rPr lang="en-US" b="0" dirty="0" smtClean="0"/>
              <a:t>Particle Identification at STAR</a:t>
            </a:r>
            <a:endParaRPr lang="en-US" sz="2800" dirty="0"/>
          </a:p>
        </p:txBody>
      </p:sp>
      <p:grpSp>
        <p:nvGrpSpPr>
          <p:cNvPr id="2" name="Group 22"/>
          <p:cNvGrpSpPr/>
          <p:nvPr/>
        </p:nvGrpSpPr>
        <p:grpSpPr>
          <a:xfrm>
            <a:off x="1015443" y="1219201"/>
            <a:ext cx="2184957" cy="1473643"/>
            <a:chOff x="290281" y="1076326"/>
            <a:chExt cx="3270482" cy="2292166"/>
          </a:xfrm>
        </p:grpSpPr>
        <p:pic>
          <p:nvPicPr>
            <p:cNvPr id="312325" name="Picture 5" descr="dedxplotlogxcolor"/>
            <p:cNvPicPr preferRelativeResize="0">
              <a:picLocks noChangeAspect="1" noChangeArrowheads="1"/>
            </p:cNvPicPr>
            <p:nvPr/>
          </p:nvPicPr>
          <p:blipFill>
            <a:blip r:embed="rId4"/>
            <a:srcRect l="4495" t="12254" r="17039" b="5719"/>
            <a:stretch>
              <a:fillRect/>
            </a:stretch>
          </p:blipFill>
          <p:spPr bwMode="auto">
            <a:xfrm>
              <a:off x="290281" y="1076326"/>
              <a:ext cx="3270482" cy="2292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2327" name="Text Box 7"/>
            <p:cNvSpPr txBox="1">
              <a:spLocks noChangeArrowheads="1"/>
            </p:cNvSpPr>
            <p:nvPr/>
          </p:nvSpPr>
          <p:spPr bwMode="auto">
            <a:xfrm>
              <a:off x="685800" y="1136144"/>
              <a:ext cx="906281" cy="43085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TPC</a:t>
              </a:r>
            </a:p>
          </p:txBody>
        </p:sp>
      </p:grpSp>
      <p:pic>
        <p:nvPicPr>
          <p:cNvPr id="312336" name="Picture 16" descr="http://www.star.bnl.gov/protected/spectra/ruanlj/TOFrpaper/tofr_beta_p_prplot.gif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00401" y="1219201"/>
            <a:ext cx="1853643" cy="1475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43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8053609"/>
              </p:ext>
            </p:extLst>
          </p:nvPr>
        </p:nvGraphicFramePr>
        <p:xfrm>
          <a:off x="5314187" y="1261647"/>
          <a:ext cx="1512594" cy="1464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6" name="Photo Editor Photo" r:id="rId7" imgW="4761905" imgH="4610744" progId="">
                  <p:embed/>
                </p:oleObj>
              </mc:Choice>
              <mc:Fallback>
                <p:oleObj name="Photo Editor Photo" r:id="rId7" imgW="4761905" imgH="461074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4187" y="1261647"/>
                        <a:ext cx="1512594" cy="146462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4444444" y="2237602"/>
            <a:ext cx="489587" cy="2769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</a:rPr>
              <a:t>TOF</a:t>
            </a:r>
          </a:p>
        </p:txBody>
      </p:sp>
      <p:pic>
        <p:nvPicPr>
          <p:cNvPr id="27" name="Picture 3" descr="JpsiTriggerTowersRun6147020Evt17735-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379442" y="1219201"/>
            <a:ext cx="1559227" cy="1521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397541" y="4569024"/>
            <a:ext cx="52663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EMC</a:t>
            </a:r>
          </a:p>
        </p:txBody>
      </p:sp>
      <p:pic>
        <p:nvPicPr>
          <p:cNvPr id="29" name="Picture 12" descr="?dir=&amp;file=up2253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10"/>
          <a:srcRect/>
          <a:stretch>
            <a:fillRect/>
          </a:stretch>
        </p:blipFill>
        <p:spPr>
          <a:xfrm>
            <a:off x="1193243" y="3178426"/>
            <a:ext cx="1930400" cy="1670049"/>
          </a:xfrm>
          <a:prstGeom prst="rect">
            <a:avLst/>
          </a:prstGeom>
          <a:noFill/>
          <a:ln/>
        </p:spPr>
      </p:pic>
      <p:sp>
        <p:nvSpPr>
          <p:cNvPr id="31" name="TextBox 30"/>
          <p:cNvSpPr txBox="1"/>
          <p:nvPr/>
        </p:nvSpPr>
        <p:spPr>
          <a:xfrm>
            <a:off x="6475864" y="3294715"/>
            <a:ext cx="4838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/>
                <a:cs typeface="Arial"/>
              </a:rPr>
              <a:t>HFT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592233" y="2830531"/>
            <a:ext cx="11336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 smtClean="0">
                <a:solidFill>
                  <a:srgbClr val="000077"/>
                </a:solidFill>
                <a:latin typeface="Arial"/>
                <a:cs typeface="Arial"/>
              </a:rPr>
              <a:t>EM </a:t>
            </a:r>
            <a:r>
              <a:rPr lang="en-US" sz="1200" b="1" i="1" dirty="0">
                <a:solidFill>
                  <a:srgbClr val="000077"/>
                </a:solidFill>
                <a:latin typeface="Arial"/>
                <a:cs typeface="Arial"/>
              </a:rPr>
              <a:t>particles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13523" y="1978224"/>
            <a:ext cx="4877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e, </a:t>
            </a:r>
            <a:r>
              <a:rPr lang="en-US" sz="1400" dirty="0" err="1">
                <a:latin typeface="Arial"/>
                <a:cs typeface="Arial"/>
              </a:rPr>
              <a:t>μ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25043" y="1618034"/>
            <a:ext cx="2839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π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2007375" y="1447801"/>
            <a:ext cx="913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K     </a:t>
            </a:r>
            <a:r>
              <a:rPr lang="en-US" sz="1400" dirty="0" err="1"/>
              <a:t>p</a:t>
            </a:r>
            <a:r>
              <a:rPr lang="en-US" sz="1400" dirty="0"/>
              <a:t>      </a:t>
            </a:r>
            <a:r>
              <a:rPr lang="en-US" sz="1400" dirty="0" err="1"/>
              <a:t>d</a:t>
            </a:r>
            <a:endParaRPr lang="en-US" sz="1400" dirty="0"/>
          </a:p>
        </p:txBody>
      </p:sp>
      <p:pic>
        <p:nvPicPr>
          <p:cNvPr id="26" name="Picture 5" descr="tpcdedx_1SigmaPlot_722_EnLarged"/>
          <p:cNvPicPr>
            <a:picLocks noGrp="1" noChangeAspect="1" noChangeArrowheads="1"/>
          </p:cNvPicPr>
          <p:nvPr>
            <p:ph idx="1"/>
          </p:nvPr>
        </p:nvPicPr>
        <p:blipFill>
          <a:blip r:embed="rId11"/>
          <a:srcRect t="9581" r="7979" b="5084"/>
          <a:stretch>
            <a:fillRect/>
          </a:stretch>
        </p:blipFill>
        <p:spPr bwMode="auto">
          <a:xfrm>
            <a:off x="7035244" y="1275722"/>
            <a:ext cx="2154237" cy="1391279"/>
          </a:xfrm>
          <a:noFill/>
          <a:ln>
            <a:miter lim="800000"/>
            <a:headEnd/>
            <a:tailEnd/>
          </a:ln>
        </p:spPr>
      </p:pic>
      <p:sp>
        <p:nvSpPr>
          <p:cNvPr id="33" name="TextBox 32"/>
          <p:cNvSpPr txBox="1"/>
          <p:nvPr/>
        </p:nvSpPr>
        <p:spPr>
          <a:xfrm>
            <a:off x="7322043" y="1066801"/>
            <a:ext cx="16182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/>
                <a:cs typeface="Arial"/>
              </a:rPr>
              <a:t>TPC      TOF     TPC</a:t>
            </a:r>
          </a:p>
        </p:txBody>
      </p:sp>
      <p:sp>
        <p:nvSpPr>
          <p:cNvPr id="34" name="Rectangle 7"/>
          <p:cNvSpPr>
            <a:spLocks noChangeArrowheads="1"/>
          </p:cNvSpPr>
          <p:nvPr/>
        </p:nvSpPr>
        <p:spPr bwMode="auto">
          <a:xfrm>
            <a:off x="7898845" y="1303866"/>
            <a:ext cx="499533" cy="1270000"/>
          </a:xfrm>
          <a:prstGeom prst="rect">
            <a:avLst/>
          </a:prstGeom>
          <a:solidFill>
            <a:srgbClr val="FFFD10">
              <a:alpha val="50000"/>
            </a:srgb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7865037" y="2573981"/>
            <a:ext cx="6896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Log</a:t>
            </a:r>
            <a:r>
              <a:rPr lang="en-US" sz="1200" b="1" baseline="-25000" dirty="0"/>
              <a:t>10</a:t>
            </a:r>
            <a:r>
              <a:rPr lang="en-US" sz="1200" b="1" dirty="0"/>
              <a:t>(p)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185602" y="5486400"/>
            <a:ext cx="77845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Multiple-fold correlations for 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identified 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particles!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054044" y="2743201"/>
            <a:ext cx="20573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rgbClr val="000077"/>
                </a:solidFill>
                <a:latin typeface="Arial"/>
                <a:cs typeface="Arial"/>
              </a:rPr>
              <a:t>Hyperons &amp; Hyper-nuclei</a:t>
            </a:r>
            <a:endParaRPr lang="en-US" sz="1200" b="1" i="1" dirty="0"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267073" y="4523602"/>
            <a:ext cx="4926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Jets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231844" y="4876801"/>
            <a:ext cx="20780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rgbClr val="FF0000"/>
                </a:solidFill>
                <a:latin typeface="Arial"/>
                <a:cs typeface="Arial"/>
              </a:rPr>
              <a:t>Heavy-flavor hadrons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2"/>
          <a:srcRect l="-5006"/>
          <a:stretch>
            <a:fillRect/>
          </a:stretch>
        </p:blipFill>
        <p:spPr>
          <a:xfrm>
            <a:off x="3174446" y="3217334"/>
            <a:ext cx="1761067" cy="1605532"/>
          </a:xfrm>
          <a:prstGeom prst="rect">
            <a:avLst/>
          </a:prstGeom>
          <a:ln w="28575" cap="flat" cmpd="sng" algn="ctr">
            <a:solidFill>
              <a:srgbClr val="1B400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4207541" y="3228202"/>
            <a:ext cx="51799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</a:rPr>
              <a:t>MTD</a:t>
            </a:r>
          </a:p>
        </p:txBody>
      </p:sp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19394078">
            <a:off x="3829601" y="3920314"/>
            <a:ext cx="442285" cy="322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TextBox 45"/>
          <p:cNvSpPr txBox="1"/>
          <p:nvPr/>
        </p:nvSpPr>
        <p:spPr>
          <a:xfrm>
            <a:off x="3250643" y="4876801"/>
            <a:ext cx="16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rgbClr val="FF0000"/>
                </a:solidFill>
                <a:latin typeface="Arial"/>
                <a:cs typeface="Arial"/>
              </a:rPr>
              <a:t>High p</a:t>
            </a:r>
            <a:r>
              <a:rPr lang="en-US" sz="1200" b="1" i="1" baseline="-25000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lang="en-US" sz="1200" b="1" i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200" b="1" i="1" dirty="0" err="1">
                <a:solidFill>
                  <a:srgbClr val="FF0000"/>
                </a:solidFill>
                <a:latin typeface="Arial"/>
                <a:cs typeface="Arial"/>
              </a:rPr>
              <a:t>muons</a:t>
            </a:r>
            <a:endParaRPr lang="en-US" sz="1200" b="1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93243" y="4876801"/>
            <a:ext cx="18790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rgbClr val="000077"/>
                </a:solidFill>
                <a:latin typeface="Arial"/>
                <a:cs typeface="Arial"/>
              </a:rPr>
              <a:t>Jets &amp; Correlations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158443" y="2740224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rgbClr val="000077"/>
                </a:solidFill>
                <a:latin typeface="Arial"/>
                <a:cs typeface="Arial"/>
              </a:rPr>
              <a:t>Charged hadrons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BNL -- 6/16/16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PAC Meeting :: Run 14/15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7944"/>
          <a:stretch/>
        </p:blipFill>
        <p:spPr>
          <a:xfrm>
            <a:off x="7349295" y="3244679"/>
            <a:ext cx="2035546" cy="1587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8" name="TextBox 37"/>
          <p:cNvSpPr txBox="1"/>
          <p:nvPr/>
        </p:nvSpPr>
        <p:spPr>
          <a:xfrm>
            <a:off x="7594496" y="4856931"/>
            <a:ext cx="1491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FF0000"/>
                </a:solidFill>
                <a:latin typeface="Arial"/>
                <a:cs typeface="Arial"/>
              </a:rPr>
              <a:t>Forward protons</a:t>
            </a:r>
            <a:endParaRPr lang="en-US" sz="1200" b="1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619" y="3244679"/>
            <a:ext cx="1578753" cy="15787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TextBox 48"/>
          <p:cNvSpPr txBox="1"/>
          <p:nvPr/>
        </p:nvSpPr>
        <p:spPr>
          <a:xfrm>
            <a:off x="9511017" y="4832179"/>
            <a:ext cx="1491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FF0000"/>
                </a:solidFill>
                <a:latin typeface="Arial"/>
                <a:cs typeface="Arial"/>
              </a:rPr>
              <a:t>Forward photons</a:t>
            </a:r>
            <a:endParaRPr lang="en-US" sz="1200" b="1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50" name="Picture 49" descr="index.jpg"/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61"/>
          <a:stretch/>
        </p:blipFill>
        <p:spPr>
          <a:xfrm>
            <a:off x="0" y="28248"/>
            <a:ext cx="1621593" cy="53304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E6D3-07D7-7E4C-A138-1A50C8452167}" type="slidenum">
              <a:rPr lang="en-US" smtClean="0"/>
              <a:t>5</a:t>
            </a:fld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7393338" y="3304400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"/>
                <a:cs typeface="Arial"/>
              </a:rPr>
              <a:t>RP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9435499" y="4556677"/>
            <a:ext cx="8531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"/>
                <a:cs typeface="Arial"/>
              </a:rPr>
              <a:t>FMS/FPS</a:t>
            </a:r>
            <a:endParaRPr lang="en-US" sz="1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610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1300" y="3889744"/>
            <a:ext cx="6422464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accent5"/>
                </a:solidFill>
              </a:rPr>
              <a:t>  </a:t>
            </a:r>
            <a:r>
              <a:rPr lang="en-US" sz="2400" dirty="0">
                <a:solidFill>
                  <a:schemeClr val="accent5"/>
                </a:solidFill>
                <a:ea typeface="Wingdings"/>
                <a:cs typeface="Arial Black"/>
              </a:rPr>
              <a:t>STAR: </a:t>
            </a:r>
            <a:r>
              <a:rPr lang="en-US" sz="2400" dirty="0">
                <a:solidFill>
                  <a:schemeClr val="accent5"/>
                </a:solidFill>
              </a:rPr>
              <a:t>large coverage, excellent PID, fast DAQ</a:t>
            </a:r>
          </a:p>
          <a:p>
            <a:pPr marL="342900" indent="-342900"/>
            <a:r>
              <a:rPr lang="en-US" sz="2400" dirty="0">
                <a:solidFill>
                  <a:srgbClr val="000000"/>
                </a:solidFill>
              </a:rPr>
              <a:t>	</a:t>
            </a:r>
            <a:r>
              <a:rPr lang="en-US" dirty="0" smtClean="0">
                <a:solidFill>
                  <a:srgbClr val="000000"/>
                </a:solidFill>
              </a:rPr>
              <a:t>- </a:t>
            </a:r>
            <a:r>
              <a:rPr lang="en-US" dirty="0">
                <a:solidFill>
                  <a:srgbClr val="000000"/>
                </a:solidFill>
              </a:rPr>
              <a:t>detects nearly all particles produced at RHIC</a:t>
            </a:r>
          </a:p>
          <a:p>
            <a:pPr marL="342900" indent="-342900"/>
            <a:r>
              <a:rPr lang="en-US" sz="2400" dirty="0">
                <a:solidFill>
                  <a:srgbClr val="000000"/>
                </a:solidFill>
              </a:rPr>
              <a:t>	</a:t>
            </a:r>
            <a:r>
              <a:rPr lang="en-US" dirty="0" smtClean="0">
                <a:solidFill>
                  <a:srgbClr val="000000"/>
                </a:solidFill>
              </a:rPr>
              <a:t>- </a:t>
            </a:r>
            <a:r>
              <a:rPr lang="en-US" dirty="0">
                <a:solidFill>
                  <a:srgbClr val="000000"/>
                </a:solidFill>
              </a:rPr>
              <a:t>multiple fold correlation measurements</a:t>
            </a:r>
          </a:p>
          <a:p>
            <a:pPr marL="342900" indent="-342900"/>
            <a:r>
              <a:rPr lang="en-US" sz="2400" dirty="0">
                <a:solidFill>
                  <a:srgbClr val="000000"/>
                </a:solidFill>
              </a:rPr>
              <a:t>	</a:t>
            </a:r>
            <a:r>
              <a:rPr lang="en-US" dirty="0" smtClean="0">
                <a:solidFill>
                  <a:srgbClr val="000000"/>
                </a:solidFill>
              </a:rPr>
              <a:t>- </a:t>
            </a:r>
            <a:r>
              <a:rPr lang="en-US" dirty="0">
                <a:solidFill>
                  <a:srgbClr val="000000"/>
                </a:solidFill>
              </a:rPr>
              <a:t>p</a:t>
            </a:r>
            <a:r>
              <a:rPr lang="en-US" dirty="0" smtClean="0">
                <a:solidFill>
                  <a:srgbClr val="000000"/>
                </a:solidFill>
              </a:rPr>
              <a:t>robes</a:t>
            </a:r>
            <a:r>
              <a:rPr lang="en-US" dirty="0">
                <a:solidFill>
                  <a:srgbClr val="000000"/>
                </a:solidFill>
              </a:rPr>
              <a:t>: bulk, penetrating, and </a:t>
            </a:r>
            <a:r>
              <a:rPr lang="en-US" i="1" dirty="0">
                <a:solidFill>
                  <a:srgbClr val="000000"/>
                </a:solidFill>
              </a:rPr>
              <a:t>bulk-penetrating </a:t>
            </a:r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chemeClr val="accent5"/>
                </a:solidFill>
                <a:ea typeface="Wingdings"/>
                <a:cs typeface="Arial Black"/>
              </a:rPr>
              <a:t> STAR: </a:t>
            </a:r>
            <a:r>
              <a:rPr lang="en-US" sz="2400" dirty="0">
                <a:solidFill>
                  <a:schemeClr val="accent5"/>
                </a:solidFill>
              </a:rPr>
              <a:t>perfect </a:t>
            </a:r>
            <a:r>
              <a:rPr lang="en-US" sz="2400" dirty="0" smtClean="0">
                <a:solidFill>
                  <a:schemeClr val="accent5"/>
                </a:solidFill>
              </a:rPr>
              <a:t>mid-rapidity </a:t>
            </a:r>
            <a:r>
              <a:rPr lang="en-US" sz="2400" dirty="0">
                <a:solidFill>
                  <a:schemeClr val="accent5"/>
                </a:solidFill>
              </a:rPr>
              <a:t>collider experiment </a:t>
            </a:r>
            <a:endParaRPr lang="en-US" dirty="0">
              <a:solidFill>
                <a:schemeClr val="accent5"/>
              </a:solidFill>
            </a:endParaRPr>
          </a:p>
          <a:p>
            <a:pPr marL="171450" indent="-171450">
              <a:buFont typeface="Arial"/>
              <a:buChar char="•"/>
            </a:pPr>
            <a:endParaRPr lang="en-US" sz="800" dirty="0">
              <a:solidFill>
                <a:schemeClr val="accent5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chemeClr val="accent5"/>
                </a:solidFill>
              </a:rPr>
              <a:t> </a:t>
            </a:r>
            <a:r>
              <a:rPr lang="en-US" sz="2400" dirty="0">
                <a:solidFill>
                  <a:schemeClr val="accent5"/>
                </a:solidFill>
                <a:ea typeface="Wingdings"/>
                <a:cs typeface="Arial Black"/>
              </a:rPr>
              <a:t>STAR: </a:t>
            </a:r>
            <a:r>
              <a:rPr lang="en-US" sz="2400" dirty="0">
                <a:solidFill>
                  <a:schemeClr val="accent5"/>
                </a:solidFill>
              </a:rPr>
              <a:t>expanding into forward rapidity regions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5807133"/>
              </p:ext>
            </p:extLst>
          </p:nvPr>
        </p:nvGraphicFramePr>
        <p:xfrm>
          <a:off x="1076808" y="1205225"/>
          <a:ext cx="10436772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462"/>
                <a:gridCol w="2356412"/>
                <a:gridCol w="4342567"/>
                <a:gridCol w="3384331"/>
              </a:tblGrid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Period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Detectors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Physics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2001-2010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TPC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1" dirty="0" smtClean="0"/>
                        <a:t>u, </a:t>
                      </a:r>
                      <a:r>
                        <a:rPr lang="en-US" b="0" i="1" dirty="0" err="1" smtClean="0"/>
                        <a:t>d</a:t>
                      </a:r>
                      <a:r>
                        <a:rPr lang="en-US" b="0" i="1" dirty="0" smtClean="0"/>
                        <a:t>, </a:t>
                      </a:r>
                      <a:r>
                        <a:rPr lang="en-US" b="0" i="1" dirty="0" err="1" smtClean="0"/>
                        <a:t>s</a:t>
                      </a:r>
                      <a:endParaRPr lang="en-US" b="0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DAQ1000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0" i="1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TPC + TOF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1" dirty="0" err="1" smtClean="0"/>
                        <a:t>u</a:t>
                      </a:r>
                      <a:r>
                        <a:rPr lang="en-US" b="0" i="1" dirty="0" smtClean="0"/>
                        <a:t>, </a:t>
                      </a:r>
                      <a:r>
                        <a:rPr lang="en-US" b="0" i="1" dirty="0" err="1" smtClean="0"/>
                        <a:t>d</a:t>
                      </a:r>
                      <a:r>
                        <a:rPr lang="en-US" b="0" i="1" dirty="0" smtClean="0"/>
                        <a:t>, </a:t>
                      </a:r>
                      <a:r>
                        <a:rPr lang="en-US" b="0" i="1" dirty="0" err="1" smtClean="0"/>
                        <a:t>s</a:t>
                      </a:r>
                      <a:r>
                        <a:rPr lang="en-US" b="0" i="1" baseline="0" dirty="0" smtClean="0"/>
                        <a:t> + </a:t>
                      </a:r>
                      <a:r>
                        <a:rPr lang="en-US" b="0" i="1" baseline="0" dirty="0" err="1" smtClean="0"/>
                        <a:t>dilepton</a:t>
                      </a:r>
                      <a:endParaRPr lang="en-US" b="0" i="1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TPC + TOF </a:t>
                      </a:r>
                      <a:r>
                        <a:rPr lang="en-US" b="0" dirty="0" smtClean="0"/>
                        <a:t>+ MTD</a:t>
                      </a:r>
                      <a:endParaRPr lang="en-US" b="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1" dirty="0" err="1" smtClean="0"/>
                        <a:t>u</a:t>
                      </a:r>
                      <a:r>
                        <a:rPr lang="en-US" b="0" i="1" dirty="0" smtClean="0"/>
                        <a:t>, </a:t>
                      </a:r>
                      <a:r>
                        <a:rPr lang="en-US" b="0" i="1" dirty="0" err="1" smtClean="0"/>
                        <a:t>d</a:t>
                      </a:r>
                      <a:r>
                        <a:rPr lang="en-US" b="0" i="1" dirty="0" smtClean="0"/>
                        <a:t>, </a:t>
                      </a:r>
                      <a:r>
                        <a:rPr lang="en-US" b="0" i="1" dirty="0" err="1" smtClean="0"/>
                        <a:t>s</a:t>
                      </a:r>
                      <a:r>
                        <a:rPr lang="en-US" b="0" i="1" dirty="0" smtClean="0"/>
                        <a:t>, </a:t>
                      </a:r>
                      <a:r>
                        <a:rPr lang="en-US" b="0" i="1" dirty="0" err="1" smtClean="0"/>
                        <a:t>c</a:t>
                      </a:r>
                      <a:r>
                        <a:rPr lang="en-US" b="0" i="1" dirty="0" smtClean="0"/>
                        <a:t>, </a:t>
                      </a:r>
                      <a:r>
                        <a:rPr lang="en-US" b="0" i="1" dirty="0" err="1" smtClean="0"/>
                        <a:t>b</a:t>
                      </a:r>
                      <a:r>
                        <a:rPr lang="en-US" b="0" i="1" baseline="0" dirty="0" smtClean="0"/>
                        <a:t> + </a:t>
                      </a:r>
                      <a:r>
                        <a:rPr lang="en-US" b="0" i="1" baseline="0" dirty="0" err="1" smtClean="0"/>
                        <a:t>dilepton</a:t>
                      </a:r>
                      <a:endParaRPr lang="en-US" b="0" i="1" dirty="0" smtClean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TPC + TOF +</a:t>
                      </a:r>
                      <a:r>
                        <a:rPr lang="en-US" b="0" dirty="0" smtClean="0"/>
                        <a:t> MTD </a:t>
                      </a:r>
                      <a:r>
                        <a:rPr lang="en-US" b="1" dirty="0" smtClean="0"/>
                        <a:t>+ HFT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TPC + TOF </a:t>
                      </a:r>
                      <a:r>
                        <a:rPr lang="en-US" b="0" dirty="0" smtClean="0"/>
                        <a:t>+ MTD+HFT+</a:t>
                      </a:r>
                      <a:r>
                        <a:rPr lang="en-US" b="1" dirty="0" smtClean="0"/>
                        <a:t>FPS/FMS+RP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0" i="1" dirty="0" smtClean="0"/>
                    </a:p>
                  </a:txBody>
                  <a:tcPr anchor="b"/>
                </a:tc>
              </a:tr>
            </a:tbl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323316"/>
            <a:ext cx="10515600" cy="1325563"/>
          </a:xfrm>
        </p:spPr>
        <p:txBody>
          <a:bodyPr/>
          <a:lstStyle/>
          <a:p>
            <a:r>
              <a:rPr lang="en-US" dirty="0" smtClean="0"/>
              <a:t>STAR Detector Systems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BNL -- 6/16/16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PAC Meeting :: Run 14/15</a:t>
            </a:r>
            <a:endParaRPr lang="en-US"/>
          </a:p>
        </p:txBody>
      </p:sp>
      <p:pic>
        <p:nvPicPr>
          <p:cNvPr id="9" name="Picture 8" descr="index.jp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61"/>
          <a:stretch/>
        </p:blipFill>
        <p:spPr>
          <a:xfrm>
            <a:off x="0" y="28248"/>
            <a:ext cx="1621593" cy="53304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E6D3-07D7-7E4C-A138-1A50C845216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46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960" y="365125"/>
            <a:ext cx="10515600" cy="1325563"/>
          </a:xfrm>
        </p:spPr>
        <p:txBody>
          <a:bodyPr/>
          <a:lstStyle/>
          <a:p>
            <a:r>
              <a:rPr lang="en-US" smtClean="0"/>
              <a:t>STAR Publications: </a:t>
            </a:r>
            <a:r>
              <a:rPr lang="en-US" dirty="0" smtClean="0"/>
              <a:t>Citation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5378" y="3205894"/>
            <a:ext cx="4365605" cy="85623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dirty="0" smtClean="0">
                <a:solidFill>
                  <a:srgbClr val="0A32FF"/>
                </a:solidFill>
              </a:rPr>
              <a:t>Renowned and Famous Papers: 11 + 11</a:t>
            </a:r>
          </a:p>
          <a:p>
            <a:pPr marL="0" indent="0" algn="ctr">
              <a:buNone/>
            </a:pPr>
            <a:r>
              <a:rPr lang="en-US" sz="1800" dirty="0" smtClean="0">
                <a:solidFill>
                  <a:srgbClr val="0A32FF"/>
                </a:solidFill>
              </a:rPr>
              <a:t>2015: 9+10;  2014: 6+9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-792524" y="4729899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inspire.net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BNL -- 6/16/16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PAC Meeting :: Run 14/15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5"/>
          <a:stretch/>
        </p:blipFill>
        <p:spPr>
          <a:xfrm>
            <a:off x="102960" y="1744323"/>
            <a:ext cx="6424714" cy="382203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405378" y="3860323"/>
            <a:ext cx="3615821" cy="2754507"/>
            <a:chOff x="7346469" y="3785389"/>
            <a:chExt cx="3615821" cy="2754507"/>
          </a:xfrm>
        </p:grpSpPr>
        <p:sp>
          <p:nvSpPr>
            <p:cNvPr id="13" name="Rectangle 12"/>
            <p:cNvSpPr/>
            <p:nvPr/>
          </p:nvSpPr>
          <p:spPr>
            <a:xfrm>
              <a:off x="7346469" y="4466897"/>
              <a:ext cx="189448" cy="133481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6469" y="3785389"/>
              <a:ext cx="3615821" cy="2754507"/>
            </a:xfrm>
            <a:prstGeom prst="rect">
              <a:avLst/>
            </a:prstGeom>
          </p:spPr>
        </p:pic>
      </p:grpSp>
      <p:sp>
        <p:nvSpPr>
          <p:cNvPr id="4" name="Rectangular Callout 3"/>
          <p:cNvSpPr/>
          <p:nvPr/>
        </p:nvSpPr>
        <p:spPr>
          <a:xfrm>
            <a:off x="7735614" y="1350587"/>
            <a:ext cx="3888827" cy="1639614"/>
          </a:xfrm>
          <a:prstGeom prst="wedgeRectCallout">
            <a:avLst>
              <a:gd name="adj1" fmla="val -90546"/>
              <a:gd name="adj2" fmla="val 567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Citations</a:t>
            </a:r>
            <a:r>
              <a:rPr lang="en-US" dirty="0">
                <a:solidFill>
                  <a:srgbClr val="0A32FF"/>
                </a:solidFill>
              </a:rPr>
              <a:t> </a:t>
            </a:r>
            <a:r>
              <a:rPr lang="en-US" sz="1600" dirty="0"/>
              <a:t>(as per June 6)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0A32FF"/>
                </a:solidFill>
              </a:rPr>
              <a:t>22,828 citations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0A32FF"/>
                </a:solidFill>
              </a:rPr>
              <a:t>188 peer-reviewed scientific papers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2005 white paper: 2334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average citations/paper: 121.4</a:t>
            </a:r>
          </a:p>
        </p:txBody>
      </p:sp>
      <p:pic>
        <p:nvPicPr>
          <p:cNvPr id="12" name="Picture 11" descr="index.jpg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61"/>
          <a:stretch/>
        </p:blipFill>
        <p:spPr>
          <a:xfrm>
            <a:off x="0" y="28248"/>
            <a:ext cx="1621593" cy="53304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E6D3-07D7-7E4C-A138-1A50C845216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76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 Publication History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857350" y="1605129"/>
            <a:ext cx="6334650" cy="41213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June 2015 – 2016</a:t>
            </a:r>
          </a:p>
          <a:p>
            <a:r>
              <a:rPr lang="en-US" dirty="0" smtClean="0"/>
              <a:t>17 published papers (incl. 1 accepted)</a:t>
            </a:r>
          </a:p>
          <a:p>
            <a:pPr lvl="1"/>
            <a:r>
              <a:rPr lang="en-US" dirty="0"/>
              <a:t>7</a:t>
            </a:r>
            <a:r>
              <a:rPr lang="en-US" dirty="0" smtClean="0"/>
              <a:t> PRLs, 6 PRCs, </a:t>
            </a:r>
            <a:r>
              <a:rPr lang="en-US" dirty="0"/>
              <a:t>3</a:t>
            </a:r>
            <a:r>
              <a:rPr lang="en-US" dirty="0" smtClean="0"/>
              <a:t> PLB, 1 Nature</a:t>
            </a:r>
          </a:p>
          <a:p>
            <a:pPr lvl="2">
              <a:buFont typeface="Wingdings" charset="2"/>
              <a:buChar char="Ø"/>
            </a:pPr>
            <a:r>
              <a:rPr lang="en-US" dirty="0" smtClean="0"/>
              <a:t>3 </a:t>
            </a:r>
            <a:r>
              <a:rPr lang="en-US" i="1" dirty="0" smtClean="0"/>
              <a:t>PRL Editor’s Suggestion</a:t>
            </a:r>
          </a:p>
          <a:p>
            <a:r>
              <a:rPr lang="en-US" dirty="0" smtClean="0"/>
              <a:t> 5 in journal review</a:t>
            </a:r>
          </a:p>
          <a:p>
            <a:r>
              <a:rPr lang="en-US" dirty="0" smtClean="0"/>
              <a:t>13 in collaboration (GPC) review process</a:t>
            </a:r>
          </a:p>
          <a:p>
            <a:r>
              <a:rPr lang="en-US" dirty="0" smtClean="0"/>
              <a:t>9 paper proposals readied for GPC</a:t>
            </a:r>
          </a:p>
          <a:p>
            <a:r>
              <a:rPr lang="en-US" dirty="0" smtClean="0"/>
              <a:t>14 PhD graduations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BNL -- 6/16/16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PAC Meeting :: Run 14/15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97" y="1920874"/>
            <a:ext cx="5733052" cy="4119731"/>
          </a:xfrm>
          <a:prstGeom prst="rect">
            <a:avLst/>
          </a:prstGeom>
        </p:spPr>
      </p:pic>
      <p:pic>
        <p:nvPicPr>
          <p:cNvPr id="8" name="Picture 7" descr="index.jp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61"/>
          <a:stretch/>
        </p:blipFill>
        <p:spPr>
          <a:xfrm>
            <a:off x="0" y="28248"/>
            <a:ext cx="1621593" cy="53304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E6D3-07D7-7E4C-A138-1A50C845216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89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Published Papers </a:t>
            </a:r>
            <a:r>
              <a:rPr lang="en-US" dirty="0" smtClean="0"/>
              <a:t>:: June 2015 – now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" y="1557496"/>
            <a:ext cx="5878286" cy="458204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3300" b="1" u="sng" dirty="0">
                <a:solidFill>
                  <a:srgbClr val="0000FF"/>
                </a:solidFill>
              </a:rPr>
              <a:t>Long-range C</a:t>
            </a:r>
            <a:r>
              <a:rPr lang="en-US" sz="3300" b="1" u="sng" dirty="0" smtClean="0">
                <a:solidFill>
                  <a:srgbClr val="0000FF"/>
                </a:solidFill>
              </a:rPr>
              <a:t>orrelations in </a:t>
            </a:r>
            <a:r>
              <a:rPr lang="en-US" sz="3300" b="1" u="sng" dirty="0" err="1" smtClean="0">
                <a:solidFill>
                  <a:srgbClr val="0000FF"/>
                </a:solidFill>
              </a:rPr>
              <a:t>d+Au</a:t>
            </a:r>
            <a:r>
              <a:rPr lang="en-US" sz="3300" b="1" u="sng" dirty="0" smtClean="0">
                <a:solidFill>
                  <a:srgbClr val="0000FF"/>
                </a:solidFill>
              </a:rPr>
              <a:t> at 200GeV</a:t>
            </a:r>
            <a:endParaRPr lang="en-US" sz="3300" b="1" u="sng" dirty="0">
              <a:solidFill>
                <a:srgbClr val="0000FF"/>
              </a:solidFill>
            </a:endParaRPr>
          </a:p>
          <a:p>
            <a:r>
              <a:rPr lang="en-US" dirty="0"/>
              <a:t>Di-Hadron </a:t>
            </a:r>
            <a:r>
              <a:rPr lang="en-US" dirty="0" smtClean="0"/>
              <a:t>correlations </a:t>
            </a:r>
            <a:r>
              <a:rPr lang="en-US" dirty="0"/>
              <a:t>with </a:t>
            </a:r>
            <a:r>
              <a:rPr lang="en-US" dirty="0" smtClean="0"/>
              <a:t>identified </a:t>
            </a:r>
            <a:r>
              <a:rPr lang="en-US" dirty="0"/>
              <a:t>l</a:t>
            </a:r>
            <a:r>
              <a:rPr lang="en-US" dirty="0" smtClean="0"/>
              <a:t>eading </a:t>
            </a:r>
            <a:r>
              <a:rPr lang="en-US" dirty="0"/>
              <a:t>h</a:t>
            </a:r>
            <a:r>
              <a:rPr lang="en-US" dirty="0" smtClean="0"/>
              <a:t>adrons </a:t>
            </a:r>
            <a:r>
              <a:rPr lang="en-US" dirty="0"/>
              <a:t>in 200 GeV </a:t>
            </a:r>
            <a:r>
              <a:rPr lang="en-US" dirty="0" err="1"/>
              <a:t>Au+Au</a:t>
            </a:r>
            <a:r>
              <a:rPr lang="en-US" dirty="0"/>
              <a:t> and </a:t>
            </a:r>
            <a:r>
              <a:rPr lang="en-US" dirty="0" err="1"/>
              <a:t>d+Au</a:t>
            </a:r>
            <a:r>
              <a:rPr lang="en-US" dirty="0"/>
              <a:t> </a:t>
            </a:r>
            <a:r>
              <a:rPr lang="en-US" dirty="0" smtClean="0"/>
              <a:t>collisions </a:t>
            </a:r>
            <a:r>
              <a:rPr lang="en-US" dirty="0"/>
              <a:t>at STAR</a:t>
            </a:r>
          </a:p>
          <a:p>
            <a:pPr lvl="1"/>
            <a:r>
              <a:rPr lang="is-IS" dirty="0">
                <a:hlinkClick r:id="rId3"/>
              </a:rPr>
              <a:t>Phys. Lett. B </a:t>
            </a:r>
            <a:r>
              <a:rPr lang="is-IS" b="1" dirty="0">
                <a:hlinkClick r:id="rId3"/>
              </a:rPr>
              <a:t>751</a:t>
            </a:r>
            <a:r>
              <a:rPr lang="is-IS" dirty="0">
                <a:hlinkClick r:id="rId3"/>
              </a:rPr>
              <a:t> (2015) </a:t>
            </a:r>
            <a:r>
              <a:rPr lang="is-IS" dirty="0" smtClean="0">
                <a:hlinkClick r:id="rId3"/>
              </a:rPr>
              <a:t>233</a:t>
            </a:r>
            <a:endParaRPr lang="en-US" dirty="0" smtClean="0"/>
          </a:p>
          <a:p>
            <a:r>
              <a:rPr lang="en-US" dirty="0"/>
              <a:t>Long-range </a:t>
            </a:r>
            <a:r>
              <a:rPr lang="en-US" dirty="0" err="1"/>
              <a:t>pseudorapidity</a:t>
            </a:r>
            <a:r>
              <a:rPr lang="en-US" dirty="0"/>
              <a:t> </a:t>
            </a:r>
            <a:r>
              <a:rPr lang="en-US" dirty="0" err="1"/>
              <a:t>dihadron</a:t>
            </a:r>
            <a:r>
              <a:rPr lang="en-US" dirty="0"/>
              <a:t> correlations in </a:t>
            </a:r>
            <a:r>
              <a:rPr lang="en-US" dirty="0" err="1"/>
              <a:t>d+Au</a:t>
            </a:r>
            <a:r>
              <a:rPr lang="en-US" dirty="0"/>
              <a:t> collisions at  √</a:t>
            </a:r>
            <a:r>
              <a:rPr lang="en-US" dirty="0" err="1"/>
              <a:t>s</a:t>
            </a:r>
            <a:r>
              <a:rPr lang="en-US" baseline="-25000" dirty="0" err="1"/>
              <a:t>NN</a:t>
            </a:r>
            <a:r>
              <a:rPr lang="en-US" dirty="0"/>
              <a:t> =200 GeV</a:t>
            </a:r>
          </a:p>
          <a:p>
            <a:pPr lvl="1"/>
            <a:r>
              <a:rPr lang="is-IS" dirty="0">
                <a:hlinkClick r:id="rId4"/>
              </a:rPr>
              <a:t>Phys. Lett. B </a:t>
            </a:r>
            <a:r>
              <a:rPr lang="is-IS" b="1" dirty="0">
                <a:hlinkClick r:id="rId4"/>
              </a:rPr>
              <a:t>747</a:t>
            </a:r>
            <a:r>
              <a:rPr lang="is-IS" dirty="0">
                <a:hlinkClick r:id="rId4"/>
              </a:rPr>
              <a:t> (2015) </a:t>
            </a:r>
            <a:r>
              <a:rPr lang="is-IS" dirty="0" smtClean="0">
                <a:hlinkClick r:id="rId4"/>
              </a:rPr>
              <a:t>265</a:t>
            </a:r>
            <a:endParaRPr lang="is-IS" dirty="0" smtClean="0"/>
          </a:p>
          <a:p>
            <a:pPr marL="0" indent="0">
              <a:buNone/>
            </a:pPr>
            <a:endParaRPr lang="en-US" sz="3300" b="1" u="sng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3300" b="1" u="sng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3300" b="1" u="sng" dirty="0" err="1" smtClean="0">
                <a:solidFill>
                  <a:srgbClr val="0000FF"/>
                </a:solidFill>
              </a:rPr>
              <a:t>Au+Au</a:t>
            </a:r>
            <a:r>
              <a:rPr lang="en-US" sz="3300" b="1" u="sng" dirty="0" smtClean="0">
                <a:solidFill>
                  <a:srgbClr val="0000FF"/>
                </a:solidFill>
              </a:rPr>
              <a:t> </a:t>
            </a:r>
            <a:r>
              <a:rPr lang="en-US" sz="3300" b="1" u="sng" dirty="0">
                <a:solidFill>
                  <a:srgbClr val="0000FF"/>
                </a:solidFill>
              </a:rPr>
              <a:t>at 200GeV</a:t>
            </a:r>
          </a:p>
          <a:p>
            <a:r>
              <a:rPr lang="en-US" dirty="0" smtClean="0"/>
              <a:t>Measurement of interaction between antiprotons</a:t>
            </a:r>
          </a:p>
          <a:p>
            <a:pPr lvl="1">
              <a:buFont typeface="Arial" charset="0"/>
              <a:buChar char="•"/>
            </a:pPr>
            <a:r>
              <a:rPr lang="is-IS" dirty="0" smtClean="0">
                <a:solidFill>
                  <a:schemeClr val="accent1"/>
                </a:solidFill>
                <a:hlinkClick r:id="rId5"/>
              </a:rPr>
              <a:t>Nature </a:t>
            </a:r>
            <a:r>
              <a:rPr lang="is-IS" b="1" dirty="0" smtClean="0">
                <a:solidFill>
                  <a:schemeClr val="accent1"/>
                </a:solidFill>
                <a:hlinkClick r:id="rId5"/>
              </a:rPr>
              <a:t>527</a:t>
            </a:r>
            <a:r>
              <a:rPr lang="is-IS" dirty="0" smtClean="0">
                <a:solidFill>
                  <a:schemeClr val="accent1"/>
                </a:solidFill>
                <a:hlinkClick r:id="rId5"/>
              </a:rPr>
              <a:t> (2015) 345</a:t>
            </a:r>
            <a:endParaRPr lang="is-IS" dirty="0" smtClean="0">
              <a:solidFill>
                <a:schemeClr val="accent1"/>
              </a:solidFill>
            </a:endParaRPr>
          </a:p>
          <a:p>
            <a:r>
              <a:rPr lang="en-US" dirty="0" smtClean="0"/>
              <a:t>Azimuthal </a:t>
            </a:r>
            <a:r>
              <a:rPr lang="en-US" dirty="0"/>
              <a:t>anisotropy in U+U and </a:t>
            </a:r>
            <a:r>
              <a:rPr lang="en-US" dirty="0" err="1"/>
              <a:t>Au+Au</a:t>
            </a:r>
            <a:r>
              <a:rPr lang="en-US" dirty="0"/>
              <a:t> collisions at RHIC</a:t>
            </a:r>
          </a:p>
          <a:p>
            <a:pPr lvl="1"/>
            <a:r>
              <a:rPr lang="is-IS" dirty="0">
                <a:hlinkClick r:id="rId6"/>
              </a:rPr>
              <a:t>Phys. Rev. Lett. </a:t>
            </a:r>
            <a:r>
              <a:rPr lang="is-IS" b="1" dirty="0">
                <a:hlinkClick r:id="rId6"/>
              </a:rPr>
              <a:t>115</a:t>
            </a:r>
            <a:r>
              <a:rPr lang="is-IS" dirty="0">
                <a:hlinkClick r:id="rId6"/>
              </a:rPr>
              <a:t> (2015) 222301</a:t>
            </a:r>
            <a:endParaRPr lang="is-IS" dirty="0"/>
          </a:p>
          <a:p>
            <a:r>
              <a:rPr lang="en-US" dirty="0" smtClean="0"/>
              <a:t>Centrality </a:t>
            </a:r>
            <a:r>
              <a:rPr lang="en-US" dirty="0"/>
              <a:t>and transverse momentum dependence of elliptic flow of multi-strange hadrons and </a:t>
            </a:r>
            <a:r>
              <a:rPr lang="en-US" dirty="0" err="1"/>
              <a:t>φ</a:t>
            </a:r>
            <a:r>
              <a:rPr lang="en-US" dirty="0"/>
              <a:t> meson in </a:t>
            </a:r>
            <a:r>
              <a:rPr lang="en-US" dirty="0" err="1"/>
              <a:t>Au+Au</a:t>
            </a:r>
            <a:r>
              <a:rPr lang="en-US" dirty="0"/>
              <a:t> collisions at  √</a:t>
            </a:r>
            <a:r>
              <a:rPr lang="en-US" dirty="0" err="1"/>
              <a:t>s</a:t>
            </a:r>
            <a:r>
              <a:rPr lang="en-US" baseline="-25000" dirty="0" err="1"/>
              <a:t>NN</a:t>
            </a:r>
            <a:r>
              <a:rPr lang="en-US" dirty="0"/>
              <a:t>  = 200 GeV</a:t>
            </a:r>
          </a:p>
          <a:p>
            <a:pPr lvl="1"/>
            <a:r>
              <a:rPr lang="en-US" dirty="0">
                <a:hlinkClick r:id="rId7"/>
              </a:rPr>
              <a:t>Phys. Rev. Lett. 116 (2016) </a:t>
            </a:r>
            <a:r>
              <a:rPr lang="en-US" dirty="0" smtClean="0">
                <a:hlinkClick r:id="rId7"/>
              </a:rPr>
              <a:t>62301</a:t>
            </a:r>
            <a:endParaRPr lang="en-US" dirty="0" smtClean="0"/>
          </a:p>
          <a:p>
            <a:endParaRPr lang="is-I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57496"/>
            <a:ext cx="5875774" cy="4290645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3300" b="1" u="sng" dirty="0">
                <a:solidFill>
                  <a:srgbClr val="0000FF"/>
                </a:solidFill>
              </a:rPr>
              <a:t>P</a:t>
            </a:r>
            <a:r>
              <a:rPr lang="en-US" sz="3300" b="1" u="sng" dirty="0" smtClean="0">
                <a:solidFill>
                  <a:srgbClr val="0000FF"/>
                </a:solidFill>
              </a:rPr>
              <a:t>olarized </a:t>
            </a:r>
            <a:r>
              <a:rPr lang="en-US" sz="3300" b="1" u="sng" dirty="0" err="1">
                <a:solidFill>
                  <a:srgbClr val="0000FF"/>
                </a:solidFill>
              </a:rPr>
              <a:t>p+p</a:t>
            </a:r>
            <a:r>
              <a:rPr lang="en-US" sz="3300" b="1" u="sng" dirty="0">
                <a:solidFill>
                  <a:srgbClr val="0000FF"/>
                </a:solidFill>
              </a:rPr>
              <a:t> at </a:t>
            </a:r>
            <a:r>
              <a:rPr lang="en-US" sz="3300" b="1" u="sng" dirty="0" smtClean="0">
                <a:solidFill>
                  <a:srgbClr val="0000FF"/>
                </a:solidFill>
              </a:rPr>
              <a:t>200/500GeV</a:t>
            </a:r>
            <a:endParaRPr lang="en-US" sz="3300" b="1" u="sng" dirty="0">
              <a:solidFill>
                <a:srgbClr val="0000FF"/>
              </a:solidFill>
            </a:endParaRPr>
          </a:p>
          <a:p>
            <a:r>
              <a:rPr lang="en-US" dirty="0"/>
              <a:t>Precision </a:t>
            </a:r>
            <a:r>
              <a:rPr lang="en-US" dirty="0" smtClean="0"/>
              <a:t>measurement </a:t>
            </a:r>
            <a:r>
              <a:rPr lang="en-US" dirty="0"/>
              <a:t>of the </a:t>
            </a:r>
            <a:r>
              <a:rPr lang="en-US" dirty="0" smtClean="0"/>
              <a:t>longitudinal </a:t>
            </a:r>
            <a:r>
              <a:rPr lang="en-US" dirty="0"/>
              <a:t>d</a:t>
            </a:r>
            <a:r>
              <a:rPr lang="en-US" dirty="0" smtClean="0"/>
              <a:t>ouble-spin </a:t>
            </a:r>
            <a:r>
              <a:rPr lang="en-US" dirty="0"/>
              <a:t>a</a:t>
            </a:r>
            <a:r>
              <a:rPr lang="en-US" dirty="0" smtClean="0"/>
              <a:t>symmetry </a:t>
            </a:r>
            <a:r>
              <a:rPr lang="en-US" dirty="0"/>
              <a:t>for </a:t>
            </a:r>
            <a:r>
              <a:rPr lang="en-US" dirty="0" smtClean="0"/>
              <a:t>inclusive </a:t>
            </a:r>
            <a:r>
              <a:rPr lang="en-US" dirty="0"/>
              <a:t>j</a:t>
            </a:r>
            <a:r>
              <a:rPr lang="en-US" dirty="0" smtClean="0"/>
              <a:t>et </a:t>
            </a:r>
            <a:r>
              <a:rPr lang="en-US" dirty="0"/>
              <a:t>p</a:t>
            </a:r>
            <a:r>
              <a:rPr lang="en-US" dirty="0" smtClean="0"/>
              <a:t>roduction </a:t>
            </a:r>
            <a:r>
              <a:rPr lang="en-US" dirty="0"/>
              <a:t>in </a:t>
            </a:r>
            <a:r>
              <a:rPr lang="en-US" dirty="0" smtClean="0"/>
              <a:t>polarized </a:t>
            </a:r>
            <a:r>
              <a:rPr lang="en-US" dirty="0"/>
              <a:t>p</a:t>
            </a:r>
            <a:r>
              <a:rPr lang="en-US" dirty="0" smtClean="0"/>
              <a:t>roton </a:t>
            </a:r>
            <a:r>
              <a:rPr lang="en-US" dirty="0"/>
              <a:t>c</a:t>
            </a:r>
            <a:r>
              <a:rPr lang="en-US" dirty="0" smtClean="0"/>
              <a:t>ollisions </a:t>
            </a:r>
            <a:r>
              <a:rPr lang="en-US" dirty="0"/>
              <a:t>at √</a:t>
            </a:r>
            <a:r>
              <a:rPr lang="en-US" dirty="0" smtClean="0"/>
              <a:t>s </a:t>
            </a:r>
            <a:r>
              <a:rPr lang="en-US" dirty="0"/>
              <a:t>= 200GeV</a:t>
            </a:r>
          </a:p>
          <a:p>
            <a:pPr lvl="1"/>
            <a:r>
              <a:rPr lang="is-IS" dirty="0">
                <a:hlinkClick r:id="rId8"/>
              </a:rPr>
              <a:t>Phys. Rev. Lett. </a:t>
            </a:r>
            <a:r>
              <a:rPr lang="is-IS" b="1" dirty="0">
                <a:hlinkClick r:id="rId8"/>
              </a:rPr>
              <a:t>115</a:t>
            </a:r>
            <a:r>
              <a:rPr lang="is-IS" dirty="0">
                <a:hlinkClick r:id="rId8"/>
              </a:rPr>
              <a:t> (2015) </a:t>
            </a:r>
            <a:r>
              <a:rPr lang="is-IS" dirty="0" smtClean="0">
                <a:hlinkClick r:id="rId8"/>
              </a:rPr>
              <a:t>92002</a:t>
            </a:r>
            <a:r>
              <a:rPr lang="is-IS" dirty="0" smtClean="0"/>
              <a:t> </a:t>
            </a:r>
            <a:r>
              <a:rPr lang="is-IS" dirty="0"/>
              <a:t>{</a:t>
            </a:r>
            <a:r>
              <a:rPr lang="en-US" b="1" dirty="0" smtClean="0">
                <a:solidFill>
                  <a:schemeClr val="accent1"/>
                </a:solidFill>
              </a:rPr>
              <a:t>PRL </a:t>
            </a:r>
            <a:r>
              <a:rPr lang="en-US" b="1" dirty="0">
                <a:solidFill>
                  <a:schemeClr val="accent1"/>
                </a:solidFill>
              </a:rPr>
              <a:t>Editor’s </a:t>
            </a:r>
            <a:r>
              <a:rPr lang="en-US" b="1" dirty="0" smtClean="0">
                <a:solidFill>
                  <a:schemeClr val="accent1"/>
                </a:solidFill>
              </a:rPr>
              <a:t>Suggestion</a:t>
            </a:r>
            <a:r>
              <a:rPr lang="is-IS" dirty="0"/>
              <a:t>}</a:t>
            </a:r>
          </a:p>
          <a:p>
            <a:r>
              <a:rPr lang="en-US" dirty="0"/>
              <a:t>Observation of </a:t>
            </a:r>
            <a:r>
              <a:rPr lang="en-US" dirty="0" smtClean="0"/>
              <a:t>transverse spin-dependent azimuthal correlations </a:t>
            </a:r>
            <a:r>
              <a:rPr lang="en-US" dirty="0"/>
              <a:t>of </a:t>
            </a:r>
            <a:r>
              <a:rPr lang="en-US" dirty="0" smtClean="0"/>
              <a:t>charged pion pairs </a:t>
            </a:r>
            <a:r>
              <a:rPr lang="en-US" dirty="0"/>
              <a:t>in </a:t>
            </a:r>
            <a:r>
              <a:rPr lang="en-US" dirty="0" err="1"/>
              <a:t>p+p</a:t>
            </a:r>
            <a:r>
              <a:rPr lang="en-US" dirty="0"/>
              <a:t> at  √s =200 GeV</a:t>
            </a:r>
          </a:p>
          <a:p>
            <a:pPr lvl="1"/>
            <a:r>
              <a:rPr lang="is-IS" dirty="0">
                <a:hlinkClick r:id="rId9"/>
              </a:rPr>
              <a:t>Phys. Rev. Lett. </a:t>
            </a:r>
            <a:r>
              <a:rPr lang="is-IS" b="1" dirty="0">
                <a:hlinkClick r:id="rId9"/>
              </a:rPr>
              <a:t>115</a:t>
            </a:r>
            <a:r>
              <a:rPr lang="is-IS" dirty="0">
                <a:hlinkClick r:id="rId9"/>
              </a:rPr>
              <a:t> (2015) 242501</a:t>
            </a:r>
            <a:endParaRPr lang="en-US" dirty="0"/>
          </a:p>
          <a:p>
            <a:r>
              <a:rPr lang="en-US" dirty="0"/>
              <a:t>Measurement of the transverse single-spin asymmetry in </a:t>
            </a:r>
            <a:r>
              <a:rPr lang="en-US" dirty="0" err="1"/>
              <a:t>p+p➝W</a:t>
            </a:r>
            <a:r>
              <a:rPr lang="en-US" baseline="30000" dirty="0"/>
              <a:t>±</a:t>
            </a:r>
            <a:r>
              <a:rPr lang="en-US" dirty="0"/>
              <a:t>/Z at RHIC</a:t>
            </a:r>
          </a:p>
          <a:p>
            <a:pPr lvl="1"/>
            <a:r>
              <a:rPr lang="en-US" dirty="0">
                <a:hlinkClick r:id="rId10"/>
              </a:rPr>
              <a:t>Phys. Rev. Lett. 116 (2016) </a:t>
            </a:r>
            <a:r>
              <a:rPr lang="en-US" dirty="0" smtClean="0">
                <a:hlinkClick r:id="rId10"/>
              </a:rPr>
              <a:t>132301</a:t>
            </a:r>
            <a:r>
              <a:rPr lang="en-US" dirty="0" smtClean="0"/>
              <a:t> </a:t>
            </a:r>
            <a:r>
              <a:rPr lang="is-IS" dirty="0"/>
              <a:t>{</a:t>
            </a:r>
            <a:r>
              <a:rPr lang="en-US" b="1" dirty="0" smtClean="0">
                <a:solidFill>
                  <a:schemeClr val="accent1"/>
                </a:solidFill>
              </a:rPr>
              <a:t>PRL </a:t>
            </a:r>
            <a:r>
              <a:rPr lang="en-US" b="1" dirty="0">
                <a:solidFill>
                  <a:schemeClr val="accent1"/>
                </a:solidFill>
              </a:rPr>
              <a:t>Editor’s </a:t>
            </a:r>
            <a:r>
              <a:rPr lang="en-US" b="1" dirty="0" smtClean="0">
                <a:solidFill>
                  <a:schemeClr val="accent1"/>
                </a:solidFill>
              </a:rPr>
              <a:t>Suggestion</a:t>
            </a:r>
            <a:r>
              <a:rPr lang="is-IS" dirty="0"/>
              <a:t>}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BNL -- 6/16/16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PAC Meeting :: Run 14/15</a:t>
            </a:r>
            <a:endParaRPr lang="en-US"/>
          </a:p>
        </p:txBody>
      </p:sp>
      <p:pic>
        <p:nvPicPr>
          <p:cNvPr id="8" name="Picture 7" descr="index.jpg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61"/>
          <a:stretch/>
        </p:blipFill>
        <p:spPr>
          <a:xfrm>
            <a:off x="0" y="28248"/>
            <a:ext cx="1621593" cy="533049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E6D3-07D7-7E4C-A138-1A50C84521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81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4233</TotalTime>
  <Words>3375</Words>
  <Application>Microsoft Macintosh PowerPoint</Application>
  <PresentationFormat>Widescreen</PresentationFormat>
  <Paragraphs>703</Paragraphs>
  <Slides>33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Arial Black</vt:lpstr>
      <vt:lpstr>Calibri</vt:lpstr>
      <vt:lpstr>Calibri Light</vt:lpstr>
      <vt:lpstr>ＭＳ Ｐゴシック</vt:lpstr>
      <vt:lpstr>Wingdings</vt:lpstr>
      <vt:lpstr>Office Theme</vt:lpstr>
      <vt:lpstr>Photo Editor Photo</vt:lpstr>
      <vt:lpstr> STAR Experimental Overview Runs 14 &amp; 15 </vt:lpstr>
      <vt:lpstr>Outline</vt:lpstr>
      <vt:lpstr>eight key unanswered questions</vt:lpstr>
      <vt:lpstr>PowerPoint Presentation</vt:lpstr>
      <vt:lpstr>Particle Identification at STAR</vt:lpstr>
      <vt:lpstr>STAR Detector Systems</vt:lpstr>
      <vt:lpstr>STAR Publications: Citation Summary</vt:lpstr>
      <vt:lpstr>STAR Publication History</vt:lpstr>
      <vt:lpstr>Published Papers :: June 2015 – now (1)</vt:lpstr>
      <vt:lpstr>Published Papers :: June 2015 – now (2)</vt:lpstr>
      <vt:lpstr>STAR Formal Paper Process</vt:lpstr>
      <vt:lpstr>Paper Plans in PWGs ::  PWGC previews</vt:lpstr>
      <vt:lpstr>Offline Physics Production</vt:lpstr>
      <vt:lpstr>Run 14 and 15 Production Status</vt:lpstr>
      <vt:lpstr>Production Projections </vt:lpstr>
      <vt:lpstr>Postproduction Resources :: Storage</vt:lpstr>
      <vt:lpstr>Run14/15 at Major Conferences in 2015/16</vt:lpstr>
      <vt:lpstr>Ultra-Peripheral Collisions Highlight: J/ψ </vt:lpstr>
      <vt:lpstr>UPC Highlight: Central Exclusive Production</vt:lpstr>
      <vt:lpstr>Spin Highlight: Transverse Single-Spin AN</vt:lpstr>
      <vt:lpstr>Heavy-Ion Highlights: 14.5 GeV Au+Au </vt:lpstr>
      <vt:lpstr>Au+Au 14.5 GeV results</vt:lpstr>
      <vt:lpstr>Heavy-Ion Highlights: CME and CMW in Au+Au 14.5 GeV</vt:lpstr>
      <vt:lpstr>Heavy-Ion Highlights: Fixed Target</vt:lpstr>
      <vt:lpstr>Heavy-Ion Highlights: Quarkonia</vt:lpstr>
      <vt:lpstr>Heavy-Ion Highlights: Run-15 dimuons</vt:lpstr>
      <vt:lpstr>Heavy-Ion Highlights: Open Charm</vt:lpstr>
      <vt:lpstr>Heavy Ion Highlights: Open Charm (2) </vt:lpstr>
      <vt:lpstr>Summary</vt:lpstr>
      <vt:lpstr>Backup</vt:lpstr>
      <vt:lpstr>Physics Organization: PWGs &amp; Editorial Board</vt:lpstr>
      <vt:lpstr>STAR Paper Proposal Tracking</vt:lpstr>
      <vt:lpstr>Citation History :: Details</vt:lpstr>
    </vt:vector>
  </TitlesOfParts>
  <Company/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STAR Experimental Overview Runs 14 &amp; 15 </dc:title>
  <dc:creator>Frank Geurts</dc:creator>
  <cp:lastModifiedBy>Frank Geurts</cp:lastModifiedBy>
  <cp:revision>174</cp:revision>
  <cp:lastPrinted>2016-06-15T15:34:46Z</cp:lastPrinted>
  <dcterms:created xsi:type="dcterms:W3CDTF">2016-06-01T20:08:33Z</dcterms:created>
  <dcterms:modified xsi:type="dcterms:W3CDTF">2016-06-16T12:08:29Z</dcterms:modified>
</cp:coreProperties>
</file>