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53"/>
  </p:notesMasterIdLst>
  <p:handoutMasterIdLst>
    <p:handoutMasterId r:id="rId54"/>
  </p:handoutMasterIdLst>
  <p:sldIdLst>
    <p:sldId id="293" r:id="rId2"/>
    <p:sldId id="606" r:id="rId3"/>
    <p:sldId id="604" r:id="rId4"/>
    <p:sldId id="519" r:id="rId5"/>
    <p:sldId id="591" r:id="rId6"/>
    <p:sldId id="693" r:id="rId7"/>
    <p:sldId id="695" r:id="rId8"/>
    <p:sldId id="696" r:id="rId9"/>
    <p:sldId id="698" r:id="rId10"/>
    <p:sldId id="697" r:id="rId11"/>
    <p:sldId id="699" r:id="rId12"/>
    <p:sldId id="701" r:id="rId13"/>
    <p:sldId id="703" r:id="rId14"/>
    <p:sldId id="704" r:id="rId15"/>
    <p:sldId id="674" r:id="rId16"/>
    <p:sldId id="675" r:id="rId17"/>
    <p:sldId id="677" r:id="rId18"/>
    <p:sldId id="707" r:id="rId19"/>
    <p:sldId id="676" r:id="rId20"/>
    <p:sldId id="680" r:id="rId21"/>
    <p:sldId id="627" r:id="rId22"/>
    <p:sldId id="679" r:id="rId23"/>
    <p:sldId id="702" r:id="rId24"/>
    <p:sldId id="684" r:id="rId25"/>
    <p:sldId id="709" r:id="rId26"/>
    <p:sldId id="583" r:id="rId27"/>
    <p:sldId id="656" r:id="rId28"/>
    <p:sldId id="681" r:id="rId29"/>
    <p:sldId id="682" r:id="rId30"/>
    <p:sldId id="661" r:id="rId31"/>
    <p:sldId id="705" r:id="rId32"/>
    <p:sldId id="662" r:id="rId33"/>
    <p:sldId id="663" r:id="rId34"/>
    <p:sldId id="667" r:id="rId35"/>
    <p:sldId id="706" r:id="rId36"/>
    <p:sldId id="685" r:id="rId37"/>
    <p:sldId id="593" r:id="rId38"/>
    <p:sldId id="595" r:id="rId39"/>
    <p:sldId id="694" r:id="rId40"/>
    <p:sldId id="686" r:id="rId41"/>
    <p:sldId id="683" r:id="rId42"/>
    <p:sldId id="689" r:id="rId43"/>
    <p:sldId id="690" r:id="rId44"/>
    <p:sldId id="691" r:id="rId45"/>
    <p:sldId id="692" r:id="rId46"/>
    <p:sldId id="700" r:id="rId47"/>
    <p:sldId id="687" r:id="rId48"/>
    <p:sldId id="688" r:id="rId49"/>
    <p:sldId id="670" r:id="rId50"/>
    <p:sldId id="603" r:id="rId51"/>
    <p:sldId id="708" r:id="rId52"/>
  </p:sldIdLst>
  <p:sldSz cx="9144000" cy="6858000" type="screen4x3"/>
  <p:notesSz cx="7099300" cy="10234613"/>
  <p:defaultTex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5ECED"/>
    <a:srgbClr val="2B9592"/>
    <a:srgbClr val="FF00FF"/>
    <a:srgbClr val="6600FF"/>
    <a:srgbClr val="0000CC"/>
    <a:srgbClr val="9933FF"/>
    <a:srgbClr val="0099FF"/>
    <a:srgbClr val="FF0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08" autoAdjust="0"/>
    <p:restoredTop sz="99089" autoAdjust="0"/>
  </p:normalViewPr>
  <p:slideViewPr>
    <p:cSldViewPr>
      <p:cViewPr>
        <p:scale>
          <a:sx n="86" d="100"/>
          <a:sy n="86" d="100"/>
        </p:scale>
        <p:origin x="-230"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866"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smtClean="0"/>
            </a:lvl1pPr>
          </a:lstStyle>
          <a:p>
            <a:pPr>
              <a:defRPr/>
            </a:pPr>
            <a:endParaRPr lang="en-US" altLang="zh-CN"/>
          </a:p>
        </p:txBody>
      </p:sp>
      <p:sp>
        <p:nvSpPr>
          <p:cNvPr id="91139"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smtClean="0"/>
            </a:lvl1pPr>
          </a:lstStyle>
          <a:p>
            <a:pPr>
              <a:defRPr/>
            </a:pPr>
            <a:endParaRPr lang="en-US" altLang="zh-CN"/>
          </a:p>
        </p:txBody>
      </p:sp>
      <p:sp>
        <p:nvSpPr>
          <p:cNvPr id="91140"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smtClean="0"/>
            </a:lvl1pPr>
          </a:lstStyle>
          <a:p>
            <a:pPr>
              <a:defRPr/>
            </a:pPr>
            <a:endParaRPr lang="en-US" altLang="zh-CN"/>
          </a:p>
        </p:txBody>
      </p:sp>
      <p:sp>
        <p:nvSpPr>
          <p:cNvPr id="91141"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smtClean="0"/>
            </a:lvl1pPr>
          </a:lstStyle>
          <a:p>
            <a:pPr>
              <a:defRPr/>
            </a:pPr>
            <a:fld id="{5D9D1718-76BD-462F-BDB9-278CA9AF58CE}" type="slidenum">
              <a:rPr lang="en-US" altLang="zh-CN"/>
              <a:pPr>
                <a:defRPr/>
              </a:pPr>
              <a:t>‹#›</a:t>
            </a:fld>
            <a:endParaRPr lang="en-US" altLang="zh-CN"/>
          </a:p>
        </p:txBody>
      </p:sp>
    </p:spTree>
    <p:extLst>
      <p:ext uri="{BB962C8B-B14F-4D97-AF65-F5344CB8AC3E}">
        <p14:creationId xmlns:p14="http://schemas.microsoft.com/office/powerpoint/2010/main" val="898548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smtClean="0"/>
            </a:lvl1pPr>
          </a:lstStyle>
          <a:p>
            <a:pPr>
              <a:defRPr/>
            </a:pPr>
            <a:endParaRPr lang="en-US" altLang="zh-CN"/>
          </a:p>
        </p:txBody>
      </p:sp>
      <p:sp>
        <p:nvSpPr>
          <p:cNvPr id="17411"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smtClean="0"/>
            </a:lvl1pPr>
          </a:lstStyle>
          <a:p>
            <a:pPr>
              <a:defRPr/>
            </a:pPr>
            <a:endParaRPr lang="en-US" altLang="zh-CN"/>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7414"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smtClean="0"/>
            </a:lvl1pPr>
          </a:lstStyle>
          <a:p>
            <a:pPr>
              <a:defRPr/>
            </a:pPr>
            <a:endParaRPr lang="en-US" altLang="zh-CN"/>
          </a:p>
        </p:txBody>
      </p:sp>
      <p:sp>
        <p:nvSpPr>
          <p:cNvPr id="17415"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smtClean="0"/>
            </a:lvl1pPr>
          </a:lstStyle>
          <a:p>
            <a:pPr>
              <a:defRPr/>
            </a:pPr>
            <a:fld id="{04303DFC-812C-4B89-8EE9-0BCA41A8B652}" type="slidenum">
              <a:rPr lang="en-US" altLang="zh-CN"/>
              <a:pPr>
                <a:defRPr/>
              </a:pPr>
              <a:t>‹#›</a:t>
            </a:fld>
            <a:endParaRPr lang="en-US" altLang="zh-CN"/>
          </a:p>
        </p:txBody>
      </p:sp>
    </p:spTree>
    <p:extLst>
      <p:ext uri="{BB962C8B-B14F-4D97-AF65-F5344CB8AC3E}">
        <p14:creationId xmlns:p14="http://schemas.microsoft.com/office/powerpoint/2010/main" val="2819307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fld id="{B00CA6D7-CEF2-45C1-8EB1-8809F8E8C8FD}" type="slidenum">
              <a:rPr lang="en-US" altLang="zh-CN"/>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PHENIX and STAR have installed </a:t>
            </a:r>
            <a:r>
              <a:rPr lang="en-US" dirty="0" err="1" smtClean="0"/>
              <a:t>preshowers</a:t>
            </a:r>
            <a:r>
              <a:rPr lang="en-US" dirty="0" smtClean="0"/>
              <a:t> in front</a:t>
            </a:r>
            <a:r>
              <a:rPr lang="en-US" baseline="0" dirty="0" smtClean="0"/>
              <a:t> of their forward electromagnetic calorimeters the MPC and the FMS.  Left is for 200  </a:t>
            </a:r>
            <a:r>
              <a:rPr lang="en-US" baseline="0" dirty="0" err="1" smtClean="0"/>
              <a:t>GeV</a:t>
            </a:r>
            <a:r>
              <a:rPr lang="en-US" baseline="0" dirty="0" smtClean="0"/>
              <a:t> at PHENIX. Similar error bars will be collected at STAR. </a:t>
            </a:r>
            <a:endParaRPr lang="en-US" dirty="0"/>
          </a:p>
        </p:txBody>
      </p:sp>
      <p:sp>
        <p:nvSpPr>
          <p:cNvPr id="4" name="Slide Number Placeholder 3"/>
          <p:cNvSpPr>
            <a:spLocks noGrp="1"/>
          </p:cNvSpPr>
          <p:nvPr>
            <p:ph type="sldNum" sz="quarter" idx="10"/>
          </p:nvPr>
        </p:nvSpPr>
        <p:spPr/>
        <p:txBody>
          <a:bodyPr/>
          <a:lstStyle/>
          <a:p>
            <a:fld id="{3A26DB71-5AF3-5E46-9FA4-E3F4FA33A868}" type="slidenum">
              <a:rPr lang="en-US" smtClean="0"/>
              <a:pPr/>
              <a:t>32</a:t>
            </a:fld>
            <a:endParaRPr lang="en-US"/>
          </a:p>
        </p:txBody>
      </p:sp>
    </p:spTree>
    <p:extLst>
      <p:ext uri="{BB962C8B-B14F-4D97-AF65-F5344CB8AC3E}">
        <p14:creationId xmlns:p14="http://schemas.microsoft.com/office/powerpoint/2010/main" val="257927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DE591-1CFF-4F6B-B5B8-EE5B301C94DF}" type="slidenum">
              <a:rPr lang="en-US" smtClean="0"/>
              <a:t>44</a:t>
            </a:fld>
            <a:endParaRPr lang="en-US"/>
          </a:p>
        </p:txBody>
      </p:sp>
    </p:spTree>
    <p:extLst>
      <p:ext uri="{BB962C8B-B14F-4D97-AF65-F5344CB8AC3E}">
        <p14:creationId xmlns:p14="http://schemas.microsoft.com/office/powerpoint/2010/main" val="52099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DE591-1CFF-4F6B-B5B8-EE5B301C94DF}" type="slidenum">
              <a:rPr lang="en-US" smtClean="0"/>
              <a:t>47</a:t>
            </a:fld>
            <a:endParaRPr lang="en-US"/>
          </a:p>
        </p:txBody>
      </p:sp>
    </p:spTree>
    <p:extLst>
      <p:ext uri="{BB962C8B-B14F-4D97-AF65-F5344CB8AC3E}">
        <p14:creationId xmlns:p14="http://schemas.microsoft.com/office/powerpoint/2010/main" val="35962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DE591-1CFF-4F6B-B5B8-EE5B301C94DF}" type="slidenum">
              <a:rPr lang="en-US" smtClean="0"/>
              <a:t>48</a:t>
            </a:fld>
            <a:endParaRPr lang="en-US"/>
          </a:p>
        </p:txBody>
      </p:sp>
    </p:spTree>
    <p:extLst>
      <p:ext uri="{BB962C8B-B14F-4D97-AF65-F5344CB8AC3E}">
        <p14:creationId xmlns:p14="http://schemas.microsoft.com/office/powerpoint/2010/main" val="4256184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DE591-1CFF-4F6B-B5B8-EE5B301C94DF}" type="slidenum">
              <a:rPr lang="en-US" smtClean="0"/>
              <a:t>51</a:t>
            </a:fld>
            <a:endParaRPr lang="en-US"/>
          </a:p>
        </p:txBody>
      </p:sp>
    </p:spTree>
    <p:extLst>
      <p:ext uri="{BB962C8B-B14F-4D97-AF65-F5344CB8AC3E}">
        <p14:creationId xmlns:p14="http://schemas.microsoft.com/office/powerpoint/2010/main" val="390396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fld id="{B00CA6D7-CEF2-45C1-8EB1-8809F8E8C8FD}" type="slidenum">
              <a:rPr lang="en-US" altLang="zh-CN"/>
              <a:pPr/>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C1B00CF-C4AF-524F-B506-749901BF2EF3}" type="slidenum">
              <a:rPr lang="en-US">
                <a:latin typeface="Arial" pitchFamily="-108" charset="0"/>
                <a:ea typeface="ＭＳ Ｐゴシック" pitchFamily="-108" charset="-128"/>
                <a:cs typeface="ＭＳ Ｐゴシック" pitchFamily="-108" charset="-128"/>
              </a:rPr>
              <a:pPr/>
              <a:t>5</a:t>
            </a:fld>
            <a:endParaRPr lang="en-US">
              <a:latin typeface="Arial" pitchFamily="-108" charset="0"/>
              <a:ea typeface="ＭＳ Ｐゴシック" pitchFamily="-108" charset="-128"/>
              <a:cs typeface="ＭＳ Ｐゴシック" pitchFamily="-108" charset="-128"/>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xfrm>
            <a:off x="709930" y="4861441"/>
            <a:ext cx="5679440" cy="4605576"/>
          </a:xfrm>
          <a:solidFill>
            <a:srgbClr val="FFFFFF"/>
          </a:solidFill>
          <a:ln>
            <a:solidFill>
              <a:srgbClr val="000000"/>
            </a:solidFill>
          </a:ln>
        </p:spPr>
        <p:txBody>
          <a:bodyPr lIns="99024" tIns="49511" rIns="99024" bIns="49511"/>
          <a:lstStyle/>
          <a:p>
            <a:endParaRPr lang="en-US">
              <a:latin typeface="Arial" pitchFamily="-108" charset="0"/>
              <a:ea typeface="ＭＳ Ｐゴシック" pitchFamily="-108" charset="-128"/>
              <a:cs typeface="ＭＳ Ｐゴシック" pitchFamily="-10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a:t>
            </a:r>
            <a:r>
              <a:rPr lang="en-US" baseline="0" dirty="0" smtClean="0"/>
              <a:t>e you want to show the 2009 200 </a:t>
            </a:r>
            <a:r>
              <a:rPr lang="en-US" baseline="0" dirty="0" err="1" smtClean="0"/>
              <a:t>GeV</a:t>
            </a:r>
            <a:r>
              <a:rPr lang="en-US" baseline="0" dirty="0" smtClean="0"/>
              <a:t> data which has placed the strongest constraints to date and its excellent agreement with the 2012 data which opens the door to lower x data. </a:t>
            </a:r>
            <a:endParaRPr lang="en-US" dirty="0"/>
          </a:p>
        </p:txBody>
      </p:sp>
      <p:sp>
        <p:nvSpPr>
          <p:cNvPr id="4" name="Slide Number Placeholder 3"/>
          <p:cNvSpPr>
            <a:spLocks noGrp="1"/>
          </p:cNvSpPr>
          <p:nvPr>
            <p:ph type="sldNum" sz="quarter" idx="10"/>
          </p:nvPr>
        </p:nvSpPr>
        <p:spPr/>
        <p:txBody>
          <a:bodyPr/>
          <a:lstStyle/>
          <a:p>
            <a:fld id="{AFD97BD6-BD7F-0942-A7DA-3AD6206EE979}" type="slidenum">
              <a:rPr lang="en-US" smtClean="0"/>
              <a:t>13</a:t>
            </a:fld>
            <a:endParaRPr lang="en-US"/>
          </a:p>
        </p:txBody>
      </p:sp>
    </p:spTree>
    <p:extLst>
      <p:ext uri="{BB962C8B-B14F-4D97-AF65-F5344CB8AC3E}">
        <p14:creationId xmlns:p14="http://schemas.microsoft.com/office/powerpoint/2010/main" val="330786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introducing</a:t>
            </a:r>
            <a:r>
              <a:rPr lang="en-US" baseline="0" dirty="0" smtClean="0"/>
              <a:t> the milestones first you can show that we have met them and the exceptional physics that comes out of meeting the milestones. When we get to the </a:t>
            </a:r>
            <a:r>
              <a:rPr lang="en-US" baseline="0" dirty="0" err="1" smtClean="0"/>
              <a:t>Sivers</a:t>
            </a:r>
            <a:r>
              <a:rPr lang="en-US" baseline="0" dirty="0" smtClean="0"/>
              <a:t> sign change milestone this will only add to the importance of making this measurement by putting it on the same foot as the </a:t>
            </a:r>
            <a:r>
              <a:rPr lang="en-US" baseline="0" dirty="0" err="1" smtClean="0"/>
              <a:t>DeltaG</a:t>
            </a:r>
            <a:r>
              <a:rPr lang="en-US" baseline="0" dirty="0" smtClean="0"/>
              <a:t> and W.</a:t>
            </a:r>
            <a:endParaRPr lang="en-US" dirty="0"/>
          </a:p>
        </p:txBody>
      </p:sp>
      <p:sp>
        <p:nvSpPr>
          <p:cNvPr id="4" name="Slide Number Placeholder 3"/>
          <p:cNvSpPr>
            <a:spLocks noGrp="1"/>
          </p:cNvSpPr>
          <p:nvPr>
            <p:ph type="sldNum" sz="quarter" idx="10"/>
          </p:nvPr>
        </p:nvSpPr>
        <p:spPr/>
        <p:txBody>
          <a:bodyPr/>
          <a:lstStyle/>
          <a:p>
            <a:fld id="{AFD97BD6-BD7F-0942-A7DA-3AD6206EE979}" type="slidenum">
              <a:rPr lang="en-US" smtClean="0"/>
              <a:t>14</a:t>
            </a:fld>
            <a:endParaRPr lang="en-US"/>
          </a:p>
        </p:txBody>
      </p:sp>
    </p:spTree>
    <p:extLst>
      <p:ext uri="{BB962C8B-B14F-4D97-AF65-F5344CB8AC3E}">
        <p14:creationId xmlns:p14="http://schemas.microsoft.com/office/powerpoint/2010/main" val="319099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15AA4-B258-467C-A26C-B628A88D41C9}" type="slidenum">
              <a:rPr lang="en-US" smtClean="0"/>
              <a:t>16</a:t>
            </a:fld>
            <a:endParaRPr lang="en-US"/>
          </a:p>
        </p:txBody>
      </p:sp>
    </p:spTree>
    <p:extLst>
      <p:ext uri="{BB962C8B-B14F-4D97-AF65-F5344CB8AC3E}">
        <p14:creationId xmlns:p14="http://schemas.microsoft.com/office/powerpoint/2010/main" val="126269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a:t>
            </a:r>
            <a:r>
              <a:rPr lang="en-US" baseline="0" dirty="0" smtClean="0"/>
              <a:t> line about PAC rec</a:t>
            </a:r>
            <a:endParaRPr lang="en-US" dirty="0"/>
          </a:p>
        </p:txBody>
      </p:sp>
      <p:sp>
        <p:nvSpPr>
          <p:cNvPr id="4" name="Slide Number Placeholder 3"/>
          <p:cNvSpPr>
            <a:spLocks noGrp="1"/>
          </p:cNvSpPr>
          <p:nvPr>
            <p:ph type="sldNum" sz="quarter" idx="10"/>
          </p:nvPr>
        </p:nvSpPr>
        <p:spPr/>
        <p:txBody>
          <a:bodyPr/>
          <a:lstStyle/>
          <a:p>
            <a:fld id="{D9C15AA4-B258-467C-A26C-B628A88D41C9}" type="slidenum">
              <a:rPr lang="en-US" smtClean="0"/>
              <a:t>17</a:t>
            </a:fld>
            <a:endParaRPr lang="en-US"/>
          </a:p>
        </p:txBody>
      </p:sp>
    </p:spTree>
    <p:extLst>
      <p:ext uri="{BB962C8B-B14F-4D97-AF65-F5344CB8AC3E}">
        <p14:creationId xmlns:p14="http://schemas.microsoft.com/office/powerpoint/2010/main" val="105014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written here but you need to say verbally</a:t>
            </a:r>
            <a:r>
              <a:rPr lang="en-US" baseline="0" dirty="0" smtClean="0"/>
              <a:t> that one of the more interesting and important tests for these relations between single transverse spin in </a:t>
            </a:r>
            <a:r>
              <a:rPr lang="en-US" baseline="0" dirty="0" err="1" smtClean="0"/>
              <a:t>pp</a:t>
            </a:r>
            <a:r>
              <a:rPr lang="en-US" baseline="0" dirty="0" smtClean="0"/>
              <a:t> and SIDIS is sign of the </a:t>
            </a:r>
            <a:r>
              <a:rPr lang="en-US" baseline="0" dirty="0" err="1" smtClean="0"/>
              <a:t>Sivers</a:t>
            </a:r>
            <a:r>
              <a:rPr lang="en-US" baseline="0" dirty="0" smtClean="0"/>
              <a:t> function and we have access to that in A_N of W, gamma and DY.</a:t>
            </a:r>
            <a:endParaRPr lang="en-US" dirty="0"/>
          </a:p>
        </p:txBody>
      </p:sp>
      <p:sp>
        <p:nvSpPr>
          <p:cNvPr id="4" name="Slide Number Placeholder 3"/>
          <p:cNvSpPr>
            <a:spLocks noGrp="1"/>
          </p:cNvSpPr>
          <p:nvPr>
            <p:ph type="sldNum" sz="quarter" idx="10"/>
          </p:nvPr>
        </p:nvSpPr>
        <p:spPr/>
        <p:txBody>
          <a:bodyPr/>
          <a:lstStyle/>
          <a:p>
            <a:fld id="{AFD97BD6-BD7F-0942-A7DA-3AD6206EE979}" type="slidenum">
              <a:rPr lang="en-US" smtClean="0"/>
              <a:t>27</a:t>
            </a:fld>
            <a:endParaRPr lang="en-US"/>
          </a:p>
        </p:txBody>
      </p:sp>
    </p:spTree>
    <p:extLst>
      <p:ext uri="{BB962C8B-B14F-4D97-AF65-F5344CB8AC3E}">
        <p14:creationId xmlns:p14="http://schemas.microsoft.com/office/powerpoint/2010/main" val="9436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5" name="Line 25"/>
          <p:cNvSpPr>
            <a:spLocks noChangeShapeType="1"/>
          </p:cNvSpPr>
          <p:nvPr userDrawn="1"/>
        </p:nvSpPr>
        <p:spPr bwMode="auto">
          <a:xfrm>
            <a:off x="1055688" y="836613"/>
            <a:ext cx="7620000" cy="0"/>
          </a:xfrm>
          <a:prstGeom prst="line">
            <a:avLst/>
          </a:prstGeom>
          <a:noFill/>
          <a:ln w="25400">
            <a:solidFill>
              <a:srgbClr val="0000CC"/>
            </a:solidFill>
            <a:round/>
            <a:headEnd/>
            <a:tailEnd/>
          </a:ln>
          <a:effectLst/>
        </p:spPr>
        <p:txBody>
          <a:bodyPr/>
          <a:lstStyle/>
          <a:p>
            <a:pPr>
              <a:defRPr/>
            </a:pPr>
            <a:endParaRPr lang="en-US"/>
          </a:p>
        </p:txBody>
      </p:sp>
      <p:sp>
        <p:nvSpPr>
          <p:cNvPr id="10272" name="Rectangle 32"/>
          <p:cNvSpPr>
            <a:spLocks noChangeArrowheads="1"/>
          </p:cNvSpPr>
          <p:nvPr userDrawn="1"/>
        </p:nvSpPr>
        <p:spPr bwMode="auto">
          <a:xfrm>
            <a:off x="8458200" y="6496050"/>
            <a:ext cx="574675" cy="317500"/>
          </a:xfrm>
          <a:prstGeom prst="rect">
            <a:avLst/>
          </a:prstGeom>
          <a:noFill/>
          <a:ln w="9525">
            <a:noFill/>
            <a:miter lim="800000"/>
            <a:headEnd/>
            <a:tailEnd/>
          </a:ln>
          <a:effectLst/>
        </p:spPr>
        <p:txBody>
          <a:bodyPr/>
          <a:lstStyle/>
          <a:p>
            <a:pPr algn="l">
              <a:defRPr/>
            </a:pPr>
            <a:fld id="{62FDC060-41D7-48B4-882B-B013999B69F9}" type="slidenum">
              <a:rPr lang="en-US" altLang="zh-CN" sz="1500" b="1"/>
              <a:pPr algn="l">
                <a:defRPr/>
              </a:pPr>
              <a:t>‹#›</a:t>
            </a:fld>
            <a:endParaRPr lang="en-US" altLang="zh-CN" sz="1500" b="1"/>
          </a:p>
        </p:txBody>
      </p:sp>
      <p:sp>
        <p:nvSpPr>
          <p:cNvPr id="10274" name="Line 34"/>
          <p:cNvSpPr>
            <a:spLocks noChangeShapeType="1"/>
          </p:cNvSpPr>
          <p:nvPr userDrawn="1"/>
        </p:nvSpPr>
        <p:spPr bwMode="auto">
          <a:xfrm>
            <a:off x="230188" y="6453188"/>
            <a:ext cx="8553450" cy="25400"/>
          </a:xfrm>
          <a:prstGeom prst="line">
            <a:avLst/>
          </a:prstGeom>
          <a:noFill/>
          <a:ln w="38100">
            <a:solidFill>
              <a:srgbClr val="8000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rgbClr val="003366"/>
          </a:solidFill>
          <a:latin typeface="+mj-lt"/>
          <a:ea typeface="+mj-ea"/>
          <a:cs typeface="+mj-cs"/>
        </a:defRPr>
      </a:lvl1pPr>
      <a:lvl2pPr algn="l" rtl="0" eaLnBrk="0" fontAlgn="base" hangingPunct="0">
        <a:spcBef>
          <a:spcPct val="0"/>
        </a:spcBef>
        <a:spcAft>
          <a:spcPct val="0"/>
        </a:spcAft>
        <a:defRPr sz="4400">
          <a:solidFill>
            <a:srgbClr val="003366"/>
          </a:solidFill>
          <a:latin typeface="Garamond" pitchFamily="18" charset="0"/>
          <a:ea typeface="宋体" pitchFamily="2" charset="-122"/>
        </a:defRPr>
      </a:lvl2pPr>
      <a:lvl3pPr algn="l" rtl="0" eaLnBrk="0" fontAlgn="base" hangingPunct="0">
        <a:spcBef>
          <a:spcPct val="0"/>
        </a:spcBef>
        <a:spcAft>
          <a:spcPct val="0"/>
        </a:spcAft>
        <a:defRPr sz="4400">
          <a:solidFill>
            <a:srgbClr val="003366"/>
          </a:solidFill>
          <a:latin typeface="Garamond" pitchFamily="18" charset="0"/>
          <a:ea typeface="宋体" pitchFamily="2" charset="-122"/>
        </a:defRPr>
      </a:lvl3pPr>
      <a:lvl4pPr algn="l" rtl="0" eaLnBrk="0" fontAlgn="base" hangingPunct="0">
        <a:spcBef>
          <a:spcPct val="0"/>
        </a:spcBef>
        <a:spcAft>
          <a:spcPct val="0"/>
        </a:spcAft>
        <a:defRPr sz="4400">
          <a:solidFill>
            <a:srgbClr val="003366"/>
          </a:solidFill>
          <a:latin typeface="Garamond" pitchFamily="18" charset="0"/>
          <a:ea typeface="宋体" pitchFamily="2" charset="-122"/>
        </a:defRPr>
      </a:lvl4pPr>
      <a:lvl5pPr algn="l" rtl="0" eaLnBrk="0" fontAlgn="base" hangingPunct="0">
        <a:spcBef>
          <a:spcPct val="0"/>
        </a:spcBef>
        <a:spcAft>
          <a:spcPct val="0"/>
        </a:spcAft>
        <a:defRPr sz="4400">
          <a:solidFill>
            <a:srgbClr val="003366"/>
          </a:solidFill>
          <a:latin typeface="Garamond" pitchFamily="18" charset="0"/>
          <a:ea typeface="宋体" pitchFamily="2" charset="-122"/>
        </a:defRPr>
      </a:lvl5pPr>
      <a:lvl6pPr marL="457200" algn="l" rtl="0" fontAlgn="base">
        <a:spcBef>
          <a:spcPct val="0"/>
        </a:spcBef>
        <a:spcAft>
          <a:spcPct val="0"/>
        </a:spcAft>
        <a:defRPr sz="4400">
          <a:solidFill>
            <a:srgbClr val="003366"/>
          </a:solidFill>
          <a:latin typeface="Garamond" pitchFamily="18" charset="0"/>
          <a:ea typeface="宋体" pitchFamily="2" charset="-122"/>
        </a:defRPr>
      </a:lvl6pPr>
      <a:lvl7pPr marL="914400" algn="l" rtl="0" fontAlgn="base">
        <a:spcBef>
          <a:spcPct val="0"/>
        </a:spcBef>
        <a:spcAft>
          <a:spcPct val="0"/>
        </a:spcAft>
        <a:defRPr sz="4400">
          <a:solidFill>
            <a:srgbClr val="003366"/>
          </a:solidFill>
          <a:latin typeface="Garamond" pitchFamily="18" charset="0"/>
          <a:ea typeface="宋体" pitchFamily="2" charset="-122"/>
        </a:defRPr>
      </a:lvl7pPr>
      <a:lvl8pPr marL="1371600" algn="l" rtl="0" fontAlgn="base">
        <a:spcBef>
          <a:spcPct val="0"/>
        </a:spcBef>
        <a:spcAft>
          <a:spcPct val="0"/>
        </a:spcAft>
        <a:defRPr sz="4400">
          <a:solidFill>
            <a:srgbClr val="003366"/>
          </a:solidFill>
          <a:latin typeface="Garamond" pitchFamily="18" charset="0"/>
          <a:ea typeface="宋体" pitchFamily="2" charset="-122"/>
        </a:defRPr>
      </a:lvl8pPr>
      <a:lvl9pPr marL="1828800" algn="l" rtl="0" fontAlgn="base">
        <a:spcBef>
          <a:spcPct val="0"/>
        </a:spcBef>
        <a:spcAft>
          <a:spcPct val="0"/>
        </a:spcAft>
        <a:defRPr sz="4400">
          <a:solidFill>
            <a:srgbClr val="003366"/>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itchFamily="2" charset="2"/>
        <a:defRPr>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cid:ii_154e0b4c3505bc4a"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5.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6.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hyperlink" Target="http://science.energy.gov/~/media/np/nsac/pdf/docs/perfmeasevalfinal.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4.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6.png"/><Relationship Id="rId5" Type="http://schemas.openxmlformats.org/officeDocument/2006/relationships/package" Target="../embeddings/Microsoft_Word_Document4.docx"/><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56.png"/><Relationship Id="rId4" Type="http://schemas.openxmlformats.org/officeDocument/2006/relationships/package" Target="../embeddings/Microsoft_Word_Document5.docx"/></Relationships>
</file>

<file path=ppt/slides/_rels/slide3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rupal.star.bnl.gov/STAR/system/files/STAR.FMS_.Postshower.v2.pdf" TargetMode="External"/><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png"/><Relationship Id="rId1" Type="http://schemas.openxmlformats.org/officeDocument/2006/relationships/slideLayout" Target="../slideLayouts/slideLayout12.xml"/><Relationship Id="rId5" Type="http://schemas.openxmlformats.org/officeDocument/2006/relationships/image" Target="../media/image75.emf"/><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9.emf"/><Relationship Id="rId4" Type="http://schemas.openxmlformats.org/officeDocument/2006/relationships/image" Target="../media/image78.jpeg"/></Relationships>
</file>

<file path=ppt/slides/_rels/slide45.xml.rels><?xml version="1.0" encoding="UTF-8" standalone="yes"?>
<Relationships xmlns="http://schemas.openxmlformats.org/package/2006/relationships"><Relationship Id="rId3" Type="http://schemas.openxmlformats.org/officeDocument/2006/relationships/hyperlink" Target="https://www.bnl.gov/aum2016/content/workshops/Workshop_1b/wang_xin_nian.pdf" TargetMode="External"/><Relationship Id="rId2" Type="http://schemas.openxmlformats.org/officeDocument/2006/relationships/image" Target="../media/image80.emf"/><Relationship Id="rId1" Type="http://schemas.openxmlformats.org/officeDocument/2006/relationships/slideLayout" Target="../slideLayouts/slideLayout4.xml"/><Relationship Id="rId4" Type="http://schemas.openxmlformats.org/officeDocument/2006/relationships/hyperlink" Target="https://www.bnl.gov/aum2016/content/workshops/ws2c.php"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0" name="Rectangle 4"/>
          <p:cNvSpPr>
            <a:spLocks noChangeArrowheads="1"/>
          </p:cNvSpPr>
          <p:nvPr/>
        </p:nvSpPr>
        <p:spPr bwMode="auto">
          <a:xfrm>
            <a:off x="3923928" y="1268760"/>
            <a:ext cx="5328592" cy="1118255"/>
          </a:xfrm>
          <a:prstGeom prst="rect">
            <a:avLst/>
          </a:prstGeom>
          <a:noFill/>
          <a:ln w="9525">
            <a:noFill/>
            <a:miter lim="800000"/>
            <a:headEnd/>
            <a:tailEnd/>
          </a:ln>
        </p:spPr>
        <p:txBody>
          <a:bodyPr wrap="square">
            <a:spAutoFit/>
          </a:bodyPr>
          <a:lstStyle/>
          <a:p>
            <a:r>
              <a:rPr lang="en-US" altLang="zh-CN" sz="2400" dirty="0" smtClean="0"/>
              <a:t>Zhangbu Xu</a:t>
            </a:r>
            <a:br>
              <a:rPr lang="en-US" altLang="zh-CN" sz="2400" dirty="0" smtClean="0"/>
            </a:br>
            <a:r>
              <a:rPr lang="en-US" altLang="zh-CN" sz="2400" dirty="0" smtClean="0"/>
              <a:t>(Brookhaven National Lab) </a:t>
            </a:r>
            <a:r>
              <a:rPr lang="en-US" altLang="zh-CN" sz="2800" dirty="0" smtClean="0"/>
              <a:t/>
            </a:r>
            <a:br>
              <a:rPr lang="en-US" altLang="zh-CN" sz="2800" dirty="0" smtClean="0"/>
            </a:br>
            <a:endParaRPr lang="en-US" altLang="zh-CN" sz="2800" baseline="30000" dirty="0"/>
          </a:p>
        </p:txBody>
      </p:sp>
      <p:sp>
        <p:nvSpPr>
          <p:cNvPr id="1031" name="Line 10"/>
          <p:cNvSpPr>
            <a:spLocks noChangeShapeType="1"/>
          </p:cNvSpPr>
          <p:nvPr/>
        </p:nvSpPr>
        <p:spPr bwMode="auto">
          <a:xfrm flipV="1">
            <a:off x="539551" y="980728"/>
            <a:ext cx="7893050" cy="0"/>
          </a:xfrm>
          <a:prstGeom prst="line">
            <a:avLst/>
          </a:prstGeom>
          <a:noFill/>
          <a:ln w="44450">
            <a:solidFill>
              <a:srgbClr val="6600FF"/>
            </a:solidFill>
            <a:round/>
            <a:headEnd/>
            <a:tailEnd/>
          </a:ln>
        </p:spPr>
        <p:txBody>
          <a:bodyPr/>
          <a:lstStyle/>
          <a:p>
            <a:endParaRPr lang="en-US"/>
          </a:p>
        </p:txBody>
      </p:sp>
      <p:sp>
        <p:nvSpPr>
          <p:cNvPr id="13" name="TextBox 12"/>
          <p:cNvSpPr txBox="1"/>
          <p:nvPr/>
        </p:nvSpPr>
        <p:spPr>
          <a:xfrm>
            <a:off x="7715272" y="3500438"/>
            <a:ext cx="928694"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632" y="0"/>
            <a:ext cx="3312368" cy="878882"/>
          </a:xfrm>
          <a:prstGeom prst="rect">
            <a:avLst/>
          </a:prstGeom>
        </p:spPr>
      </p:pic>
      <p:sp>
        <p:nvSpPr>
          <p:cNvPr id="2" name="Rectangle 1"/>
          <p:cNvSpPr/>
          <p:nvPr/>
        </p:nvSpPr>
        <p:spPr>
          <a:xfrm>
            <a:off x="4424925" y="5373216"/>
            <a:ext cx="4691445" cy="307777"/>
          </a:xfrm>
          <a:prstGeom prst="rect">
            <a:avLst/>
          </a:prstGeom>
        </p:spPr>
        <p:txBody>
          <a:bodyPr wrap="square">
            <a:spAutoFit/>
          </a:bodyPr>
          <a:lstStyle/>
          <a:p>
            <a:pPr algn="l"/>
            <a:r>
              <a:rPr lang="en-US" sz="1400" dirty="0">
                <a:solidFill>
                  <a:srgbClr val="FF0000"/>
                </a:solidFill>
              </a:rPr>
              <a:t>https://</a:t>
            </a:r>
            <a:r>
              <a:rPr lang="en-US" sz="1400" dirty="0" smtClean="0">
                <a:solidFill>
                  <a:srgbClr val="FF0000"/>
                </a:solidFill>
              </a:rPr>
              <a:t>drupal.star.bnl.gov/STAR/starnotes/public/sn0657 </a:t>
            </a:r>
            <a:endParaRPr lang="en-US" sz="1400" dirty="0">
              <a:solidFill>
                <a:srgbClr val="FF0000"/>
              </a:solidFill>
            </a:endParaRPr>
          </a:p>
        </p:txBody>
      </p:sp>
      <p:pic>
        <p:nvPicPr>
          <p:cNvPr id="11" name="Picture 10" descr="SC Logo Clear Space Horizontal"/>
          <p:cNvPicPr>
            <a:picLocks noChangeAspect="1" noChangeArrowheads="1"/>
          </p:cNvPicPr>
          <p:nvPr/>
        </p:nvPicPr>
        <p:blipFill rotWithShape="1">
          <a:blip r:embed="rId4">
            <a:extLst>
              <a:ext uri="{28A0092B-C50C-407E-A947-70E740481C1C}">
                <a14:useLocalDpi xmlns:a14="http://schemas.microsoft.com/office/drawing/2010/main" val="0"/>
              </a:ext>
            </a:extLst>
          </a:blip>
          <a:srcRect l="10094" t="29078" r="9818" b="28805"/>
          <a:stretch/>
        </p:blipFill>
        <p:spPr bwMode="auto">
          <a:xfrm>
            <a:off x="6588224" y="6021288"/>
            <a:ext cx="2423392" cy="4306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drupal.star.bnl.gov/STAR/files/userfiles/10/image/Miscellaneous/logos/STAR-logo-trans.gif"/>
          <p:cNvPicPr>
            <a:picLocks noChangeAspect="1" noChangeArrowheads="1"/>
          </p:cNvPicPr>
          <p:nvPr/>
        </p:nvPicPr>
        <p:blipFill>
          <a:blip r:embed="rId3" cstate="print"/>
          <a:srcRect r="19444"/>
          <a:stretch>
            <a:fillRect/>
          </a:stretch>
        </p:blipFill>
        <p:spPr bwMode="auto">
          <a:xfrm>
            <a:off x="0" y="228600"/>
            <a:ext cx="1447799" cy="609600"/>
          </a:xfrm>
          <a:prstGeom prst="rect">
            <a:avLst/>
          </a:prstGeom>
          <a:solidFill>
            <a:schemeClr val="bg1"/>
          </a:solidFill>
        </p:spPr>
      </p:pic>
      <p:sp>
        <p:nvSpPr>
          <p:cNvPr id="3" name="TextBox 2"/>
          <p:cNvSpPr txBox="1"/>
          <p:nvPr/>
        </p:nvSpPr>
        <p:spPr>
          <a:xfrm>
            <a:off x="4813330" y="2233895"/>
            <a:ext cx="3914633" cy="3139321"/>
          </a:xfrm>
          <a:prstGeom prst="rect">
            <a:avLst/>
          </a:prstGeom>
          <a:noFill/>
        </p:spPr>
        <p:txBody>
          <a:bodyPr wrap="square" rtlCol="0">
            <a:spAutoFit/>
          </a:bodyPr>
          <a:lstStyle/>
          <a:p>
            <a:pPr marL="285750" indent="-285750" algn="l">
              <a:buFont typeface="Arial" panose="020B0604020202020204" pitchFamily="34" charset="0"/>
              <a:buChar char="•"/>
            </a:pPr>
            <a:r>
              <a:rPr lang="en-US" dirty="0" smtClean="0"/>
              <a:t>Highlights</a:t>
            </a:r>
          </a:p>
          <a:p>
            <a:pPr marL="285750" indent="-285750" algn="l">
              <a:buFont typeface="Arial" panose="020B0604020202020204" pitchFamily="34" charset="0"/>
              <a:buChar char="•"/>
            </a:pPr>
            <a:r>
              <a:rPr lang="en-US" dirty="0" smtClean="0"/>
              <a:t>Performance in run16</a:t>
            </a:r>
          </a:p>
          <a:p>
            <a:pPr marL="285750" indent="-285750" algn="l">
              <a:buFont typeface="Arial" panose="020B0604020202020204" pitchFamily="34" charset="0"/>
              <a:buChar char="•"/>
            </a:pPr>
            <a:r>
              <a:rPr lang="en-US" dirty="0"/>
              <a:t>BUR on Spin </a:t>
            </a:r>
            <a:r>
              <a:rPr lang="en-US" dirty="0" smtClean="0"/>
              <a:t/>
            </a:r>
            <a:br>
              <a:rPr lang="en-US" dirty="0" smtClean="0"/>
            </a:br>
            <a:r>
              <a:rPr lang="en-US" dirty="0" smtClean="0"/>
              <a:t>(</a:t>
            </a:r>
            <a:r>
              <a:rPr lang="en-US" dirty="0"/>
              <a:t>sign change)</a:t>
            </a:r>
          </a:p>
          <a:p>
            <a:pPr marL="285750" indent="-285750" algn="l">
              <a:buFont typeface="Arial" panose="020B0604020202020204" pitchFamily="34" charset="0"/>
              <a:buChar char="•"/>
            </a:pPr>
            <a:r>
              <a:rPr lang="en-US" dirty="0" smtClean="0"/>
              <a:t>BUR on Isobars </a:t>
            </a:r>
            <a:br>
              <a:rPr lang="en-US" dirty="0" smtClean="0"/>
            </a:br>
            <a:r>
              <a:rPr lang="en-US" dirty="0" smtClean="0"/>
              <a:t>(chiral effect)</a:t>
            </a:r>
          </a:p>
          <a:p>
            <a:pPr marL="285750" indent="-285750" algn="l">
              <a:buFont typeface="Arial" panose="020B0604020202020204" pitchFamily="34" charset="0"/>
              <a:buChar char="•"/>
            </a:pPr>
            <a:r>
              <a:rPr lang="en-US" dirty="0" smtClean="0"/>
              <a:t>BUR on </a:t>
            </a:r>
            <a:r>
              <a:rPr lang="en-US" dirty="0" err="1" smtClean="0"/>
              <a:t>Au+Au</a:t>
            </a:r>
            <a:r>
              <a:rPr lang="en-US" dirty="0" smtClean="0"/>
              <a:t> @ 62GeV </a:t>
            </a:r>
            <a:br>
              <a:rPr lang="en-US" dirty="0" smtClean="0"/>
            </a:br>
            <a:r>
              <a:rPr lang="en-US" dirty="0" smtClean="0"/>
              <a:t>(Jet, NPE)</a:t>
            </a:r>
            <a:endParaRPr lang="en-US" dirty="0"/>
          </a:p>
          <a:p>
            <a:pPr marL="285750" indent="-285750" algn="l">
              <a:buFont typeface="Arial" panose="020B0604020202020204" pitchFamily="34" charset="0"/>
              <a:buChar char="•"/>
            </a:pPr>
            <a:r>
              <a:rPr lang="en-US" dirty="0" smtClean="0"/>
              <a:t>BUR on </a:t>
            </a:r>
            <a:r>
              <a:rPr lang="en-US" dirty="0" err="1" smtClean="0"/>
              <a:t>Au+Au</a:t>
            </a:r>
            <a:r>
              <a:rPr lang="en-US" dirty="0" smtClean="0"/>
              <a:t> @ 27 GeV </a:t>
            </a:r>
            <a:br>
              <a:rPr lang="en-US" dirty="0" smtClean="0"/>
            </a:br>
            <a:r>
              <a:rPr lang="en-US" dirty="0" smtClean="0"/>
              <a:t>(global Lambda polarization)</a:t>
            </a:r>
          </a:p>
          <a:p>
            <a:pPr marL="285750" indent="-285750" algn="l">
              <a:buFont typeface="Arial" panose="020B0604020202020204" pitchFamily="34" charset="0"/>
              <a:buChar char="•"/>
            </a:pPr>
            <a:r>
              <a:rPr lang="en-US" dirty="0" smtClean="0"/>
              <a:t>Summary</a:t>
            </a:r>
          </a:p>
        </p:txBody>
      </p:sp>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6" y="1071620"/>
            <a:ext cx="4420599"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885" y="131777"/>
            <a:ext cx="8229600" cy="492443"/>
          </a:xfrm>
          <a:prstGeom prst="rect">
            <a:avLst/>
          </a:prstGeom>
        </p:spPr>
        <p:txBody>
          <a:bodyPr vert="horz" wrap="square" lIns="0" tIns="0" rIns="0" bIns="0" rtlCol="0">
            <a:spAutoFit/>
          </a:bodyPr>
          <a:lstStyle/>
          <a:p>
            <a:pPr marL="156210">
              <a:lnSpc>
                <a:spcPct val="100000"/>
              </a:lnSpc>
            </a:pPr>
            <a:r>
              <a:rPr lang="en-US" sz="3200" b="1" spc="275" dirty="0" smtClean="0">
                <a:solidFill>
                  <a:srgbClr val="0070C0"/>
                </a:solidFill>
                <a:cs typeface="Arial Narrow"/>
              </a:rPr>
              <a:t>(STAR QM15) Penetrating Probes</a:t>
            </a:r>
            <a:endParaRPr b="1" spc="360" dirty="0">
              <a:solidFill>
                <a:srgbClr val="0070C0"/>
              </a:solidFill>
              <a:cs typeface="Arial Narrow"/>
            </a:endParaRPr>
          </a:p>
        </p:txBody>
      </p:sp>
      <p:sp>
        <p:nvSpPr>
          <p:cNvPr id="19" name="object 8"/>
          <p:cNvSpPr/>
          <p:nvPr/>
        </p:nvSpPr>
        <p:spPr>
          <a:xfrm>
            <a:off x="5121164" y="3848388"/>
            <a:ext cx="4065270" cy="2834792"/>
          </a:xfrm>
          <a:prstGeom prst="rect">
            <a:avLst/>
          </a:prstGeom>
          <a:blipFill>
            <a:blip r:embed="rId3" cstate="print"/>
            <a:stretch>
              <a:fillRect/>
            </a:stretch>
          </a:blipFill>
        </p:spPr>
        <p:txBody>
          <a:bodyPr wrap="square" lIns="0" tIns="0" rIns="0" bIns="0" rtlCol="0"/>
          <a:lstStyle/>
          <a:p>
            <a:endParaRPr dirty="0"/>
          </a:p>
        </p:txBody>
      </p:sp>
      <p:sp>
        <p:nvSpPr>
          <p:cNvPr id="17" name="object 7"/>
          <p:cNvSpPr/>
          <p:nvPr/>
        </p:nvSpPr>
        <p:spPr>
          <a:xfrm>
            <a:off x="4191000" y="876784"/>
            <a:ext cx="4244477" cy="2837180"/>
          </a:xfrm>
          <a:prstGeom prst="rect">
            <a:avLst/>
          </a:prstGeom>
          <a:blipFill>
            <a:blip r:embed="rId4" cstate="print"/>
            <a:stretch>
              <a:fillRect/>
            </a:stretch>
          </a:blipFill>
        </p:spPr>
        <p:txBody>
          <a:bodyPr wrap="square" lIns="0" tIns="0" rIns="0" bIns="0" rtlCol="0"/>
          <a:lstStyle/>
          <a:p>
            <a:endParaRPr/>
          </a:p>
        </p:txBody>
      </p:sp>
      <p:sp>
        <p:nvSpPr>
          <p:cNvPr id="11" name="TextBox 10"/>
          <p:cNvSpPr txBox="1"/>
          <p:nvPr/>
        </p:nvSpPr>
        <p:spPr>
          <a:xfrm>
            <a:off x="42646" y="4005064"/>
            <a:ext cx="5540422" cy="2492990"/>
          </a:xfrm>
          <a:prstGeom prst="rect">
            <a:avLst/>
          </a:prstGeom>
          <a:noFill/>
        </p:spPr>
        <p:txBody>
          <a:bodyPr wrap="square" rtlCol="0">
            <a:spAutoFit/>
          </a:bodyPr>
          <a:lstStyle/>
          <a:p>
            <a:pPr algn="l"/>
            <a:r>
              <a:rPr lang="en-US" sz="1200" b="1" spc="235" dirty="0" smtClean="0">
                <a:solidFill>
                  <a:srgbClr val="FF0000"/>
                </a:solidFill>
                <a:latin typeface="Arial" panose="020B0604020202020204" pitchFamily="34" charset="0"/>
                <a:ea typeface="+mn-ea"/>
                <a:cs typeface="Arial" panose="020B0604020202020204" pitchFamily="34" charset="0"/>
              </a:rPr>
              <a:t>Brownian motion (diffusion) of heavy quarks </a:t>
            </a:r>
          </a:p>
          <a:p>
            <a:pPr marL="285750" indent="-285750" algn="l">
              <a:buFont typeface="Arial" panose="020B0604020202020204" pitchFamily="34" charset="0"/>
              <a:buChar char="•"/>
            </a:pPr>
            <a:r>
              <a:rPr lang="en-US" sz="1200" b="1" spc="235" dirty="0" smtClean="0">
                <a:latin typeface="Arial" panose="020B0604020202020204" pitchFamily="34" charset="0"/>
                <a:ea typeface="+mn-ea"/>
                <a:cs typeface="Arial" panose="020B0604020202020204" pitchFamily="34" charset="0"/>
              </a:rPr>
              <a:t>H</a:t>
            </a:r>
            <a:r>
              <a:rPr lang="en-US" sz="1200" b="1" spc="225" dirty="0" smtClean="0">
                <a:latin typeface="Arial" panose="020B0604020202020204" pitchFamily="34" charset="0"/>
                <a:ea typeface="+mn-ea"/>
                <a:cs typeface="Arial" panose="020B0604020202020204" pitchFamily="34" charset="0"/>
              </a:rPr>
              <a:t>e</a:t>
            </a:r>
            <a:r>
              <a:rPr lang="en-US" sz="1200" b="1" spc="260" dirty="0" smtClean="0">
                <a:latin typeface="Arial" panose="020B0604020202020204" pitchFamily="34" charset="0"/>
                <a:ea typeface="+mn-ea"/>
                <a:cs typeface="Arial" panose="020B0604020202020204" pitchFamily="34" charset="0"/>
              </a:rPr>
              <a:t>a</a:t>
            </a:r>
            <a:r>
              <a:rPr lang="en-US" sz="1200" b="1" spc="235" dirty="0" smtClean="0">
                <a:latin typeface="Arial" panose="020B0604020202020204" pitchFamily="34" charset="0"/>
                <a:ea typeface="+mn-ea"/>
                <a:cs typeface="Arial" panose="020B0604020202020204" pitchFamily="34" charset="0"/>
              </a:rPr>
              <a:t>v</a:t>
            </a:r>
            <a:r>
              <a:rPr lang="en-US" sz="1200" b="1" spc="270" dirty="0" smtClean="0">
                <a:latin typeface="Arial" panose="020B0604020202020204" pitchFamily="34" charset="0"/>
                <a:ea typeface="+mn-ea"/>
                <a:cs typeface="Arial" panose="020B0604020202020204" pitchFamily="34" charset="0"/>
              </a:rPr>
              <a:t>y</a:t>
            </a:r>
            <a:r>
              <a:rPr lang="en-US" sz="1200" b="1" spc="135" dirty="0" smtClean="0">
                <a:latin typeface="Arial" panose="020B0604020202020204" pitchFamily="34" charset="0"/>
                <a:ea typeface="+mn-ea"/>
                <a:cs typeface="Arial" panose="020B0604020202020204" pitchFamily="34" charset="0"/>
              </a:rPr>
              <a:t> </a:t>
            </a:r>
            <a:r>
              <a:rPr lang="en-US" sz="1200" b="1" spc="110" dirty="0">
                <a:latin typeface="Arial" panose="020B0604020202020204" pitchFamily="34" charset="0"/>
                <a:ea typeface="+mn-ea"/>
                <a:cs typeface="Arial" panose="020B0604020202020204" pitchFamily="34" charset="0"/>
              </a:rPr>
              <a:t>F</a:t>
            </a:r>
            <a:r>
              <a:rPr lang="en-US" sz="1200" b="1" spc="140" dirty="0">
                <a:latin typeface="Arial" panose="020B0604020202020204" pitchFamily="34" charset="0"/>
                <a:ea typeface="+mn-ea"/>
                <a:cs typeface="Arial" panose="020B0604020202020204" pitchFamily="34" charset="0"/>
              </a:rPr>
              <a:t>l</a:t>
            </a:r>
            <a:r>
              <a:rPr lang="en-US" sz="1200" b="1" spc="260" dirty="0">
                <a:latin typeface="Arial" panose="020B0604020202020204" pitchFamily="34" charset="0"/>
                <a:ea typeface="+mn-ea"/>
                <a:cs typeface="Arial" panose="020B0604020202020204" pitchFamily="34" charset="0"/>
              </a:rPr>
              <a:t>a</a:t>
            </a:r>
            <a:r>
              <a:rPr lang="en-US" sz="1200" b="1" spc="235" dirty="0">
                <a:latin typeface="Arial" panose="020B0604020202020204" pitchFamily="34" charset="0"/>
                <a:ea typeface="+mn-ea"/>
                <a:cs typeface="Arial" panose="020B0604020202020204" pitchFamily="34" charset="0"/>
              </a:rPr>
              <a:t>v</a:t>
            </a:r>
            <a:r>
              <a:rPr lang="en-US" sz="1200" b="1" spc="220" dirty="0">
                <a:latin typeface="Arial" panose="020B0604020202020204" pitchFamily="34" charset="0"/>
                <a:ea typeface="+mn-ea"/>
                <a:cs typeface="Arial" panose="020B0604020202020204" pitchFamily="34" charset="0"/>
              </a:rPr>
              <a:t>o</a:t>
            </a:r>
            <a:r>
              <a:rPr lang="en-US" sz="1200" b="1" spc="200" dirty="0">
                <a:latin typeface="Arial" panose="020B0604020202020204" pitchFamily="34" charset="0"/>
                <a:ea typeface="+mn-ea"/>
                <a:cs typeface="Arial" panose="020B0604020202020204" pitchFamily="34" charset="0"/>
              </a:rPr>
              <a:t>r</a:t>
            </a:r>
            <a:r>
              <a:rPr lang="en-US" sz="1200" b="1" spc="130" dirty="0">
                <a:latin typeface="Arial" panose="020B0604020202020204" pitchFamily="34" charset="0"/>
                <a:ea typeface="+mn-ea"/>
                <a:cs typeface="Arial" panose="020B0604020202020204" pitchFamily="34" charset="0"/>
              </a:rPr>
              <a:t> </a:t>
            </a:r>
            <a:r>
              <a:rPr lang="en-US" sz="1200" b="1" spc="-85" dirty="0">
                <a:latin typeface="Arial" panose="020B0604020202020204" pitchFamily="34" charset="0"/>
                <a:ea typeface="+mn-ea"/>
                <a:cs typeface="Arial" panose="020B0604020202020204" pitchFamily="34" charset="0"/>
              </a:rPr>
              <a:t>T</a:t>
            </a:r>
            <a:r>
              <a:rPr lang="en-US" sz="1200" b="1" spc="200" dirty="0">
                <a:latin typeface="Arial" panose="020B0604020202020204" pitchFamily="34" charset="0"/>
                <a:ea typeface="+mn-ea"/>
                <a:cs typeface="Arial" panose="020B0604020202020204" pitchFamily="34" charset="0"/>
              </a:rPr>
              <a:t>r</a:t>
            </a:r>
            <a:r>
              <a:rPr lang="en-US" sz="1200" b="1" spc="225" dirty="0">
                <a:latin typeface="Arial" panose="020B0604020202020204" pitchFamily="34" charset="0"/>
                <a:ea typeface="+mn-ea"/>
                <a:cs typeface="Arial" panose="020B0604020202020204" pitchFamily="34" charset="0"/>
              </a:rPr>
              <a:t>a</a:t>
            </a:r>
            <a:r>
              <a:rPr lang="en-US" sz="1200" b="1" spc="204" dirty="0">
                <a:latin typeface="Arial" panose="020B0604020202020204" pitchFamily="34" charset="0"/>
                <a:ea typeface="+mn-ea"/>
                <a:cs typeface="Arial" panose="020B0604020202020204" pitchFamily="34" charset="0"/>
              </a:rPr>
              <a:t>c</a:t>
            </a:r>
            <a:r>
              <a:rPr lang="en-US" sz="1200" b="1" spc="180" dirty="0">
                <a:latin typeface="Arial" panose="020B0604020202020204" pitchFamily="34" charset="0"/>
                <a:ea typeface="+mn-ea"/>
                <a:cs typeface="Arial" panose="020B0604020202020204" pitchFamily="34" charset="0"/>
              </a:rPr>
              <a:t>k</a:t>
            </a:r>
            <a:r>
              <a:rPr lang="en-US" sz="1200" b="1" spc="235" dirty="0">
                <a:latin typeface="Arial" panose="020B0604020202020204" pitchFamily="34" charset="0"/>
                <a:ea typeface="+mn-ea"/>
                <a:cs typeface="Arial" panose="020B0604020202020204" pitchFamily="34" charset="0"/>
              </a:rPr>
              <a:t>e</a:t>
            </a:r>
            <a:r>
              <a:rPr lang="en-US" sz="1200" b="1" spc="200" dirty="0">
                <a:latin typeface="Arial" panose="020B0604020202020204" pitchFamily="34" charset="0"/>
                <a:ea typeface="+mn-ea"/>
                <a:cs typeface="Arial" panose="020B0604020202020204" pitchFamily="34" charset="0"/>
              </a:rPr>
              <a:t>r</a:t>
            </a:r>
            <a:r>
              <a:rPr lang="en-US" sz="1200" b="1" spc="130" dirty="0">
                <a:latin typeface="Arial" panose="020B0604020202020204" pitchFamily="34" charset="0"/>
                <a:ea typeface="+mn-ea"/>
                <a:cs typeface="Arial" panose="020B0604020202020204" pitchFamily="34" charset="0"/>
              </a:rPr>
              <a:t> </a:t>
            </a:r>
            <a:r>
              <a:rPr lang="en-US" sz="1200" b="1" spc="170" dirty="0">
                <a:latin typeface="Arial" panose="020B0604020202020204" pitchFamily="34" charset="0"/>
                <a:ea typeface="+mn-ea"/>
                <a:cs typeface="Arial" panose="020B0604020202020204" pitchFamily="34" charset="0"/>
              </a:rPr>
              <a:t>(</a:t>
            </a:r>
            <a:r>
              <a:rPr lang="en-US" sz="1200" b="1" spc="225" dirty="0">
                <a:latin typeface="Arial" panose="020B0604020202020204" pitchFamily="34" charset="0"/>
                <a:ea typeface="+mn-ea"/>
                <a:cs typeface="Arial" panose="020B0604020202020204" pitchFamily="34" charset="0"/>
              </a:rPr>
              <a:t>H</a:t>
            </a:r>
            <a:r>
              <a:rPr lang="en-US" sz="1200" b="1" spc="70" dirty="0">
                <a:latin typeface="Arial" panose="020B0604020202020204" pitchFamily="34" charset="0"/>
                <a:ea typeface="+mn-ea"/>
                <a:cs typeface="Arial" panose="020B0604020202020204" pitchFamily="34" charset="0"/>
              </a:rPr>
              <a:t>F</a:t>
            </a:r>
            <a:r>
              <a:rPr lang="en-US" sz="1200" b="1" spc="145" dirty="0">
                <a:latin typeface="Arial" panose="020B0604020202020204" pitchFamily="34" charset="0"/>
                <a:ea typeface="+mn-ea"/>
                <a:cs typeface="Arial" panose="020B0604020202020204" pitchFamily="34" charset="0"/>
              </a:rPr>
              <a:t>T</a:t>
            </a:r>
            <a:r>
              <a:rPr lang="en-US" sz="1200" b="1" spc="170" dirty="0">
                <a:latin typeface="Arial" panose="020B0604020202020204" pitchFamily="34" charset="0"/>
                <a:ea typeface="+mn-ea"/>
                <a:cs typeface="Arial" panose="020B0604020202020204" pitchFamily="34" charset="0"/>
              </a:rPr>
              <a:t>)</a:t>
            </a:r>
            <a:r>
              <a:rPr lang="en-US" sz="1200" b="1" spc="135" dirty="0">
                <a:latin typeface="Arial" panose="020B0604020202020204" pitchFamily="34" charset="0"/>
                <a:ea typeface="+mn-ea"/>
                <a:cs typeface="Arial" panose="020B0604020202020204" pitchFamily="34" charset="0"/>
              </a:rPr>
              <a:t> </a:t>
            </a:r>
            <a:r>
              <a:rPr lang="en-US" sz="1200" b="1" spc="260" dirty="0">
                <a:latin typeface="Arial" panose="020B0604020202020204" pitchFamily="34" charset="0"/>
                <a:ea typeface="+mn-ea"/>
                <a:cs typeface="Arial" panose="020B0604020202020204" pitchFamily="34" charset="0"/>
              </a:rPr>
              <a:t>d</a:t>
            </a:r>
            <a:r>
              <a:rPr lang="en-US" sz="1200" b="1" spc="225" dirty="0">
                <a:latin typeface="Arial" panose="020B0604020202020204" pitchFamily="34" charset="0"/>
                <a:ea typeface="+mn-ea"/>
                <a:cs typeface="Arial" panose="020B0604020202020204" pitchFamily="34" charset="0"/>
              </a:rPr>
              <a:t>e</a:t>
            </a:r>
            <a:r>
              <a:rPr lang="en-US" sz="1200" b="1" spc="150" dirty="0">
                <a:latin typeface="Arial" panose="020B0604020202020204" pitchFamily="34" charset="0"/>
                <a:ea typeface="+mn-ea"/>
                <a:cs typeface="Arial" panose="020B0604020202020204" pitchFamily="34" charset="0"/>
              </a:rPr>
              <a:t>l</a:t>
            </a:r>
            <a:r>
              <a:rPr lang="en-US" sz="1200" b="1" spc="140" dirty="0">
                <a:latin typeface="Arial" panose="020B0604020202020204" pitchFamily="34" charset="0"/>
                <a:ea typeface="+mn-ea"/>
                <a:cs typeface="Arial" panose="020B0604020202020204" pitchFamily="34" charset="0"/>
              </a:rPr>
              <a:t>i</a:t>
            </a:r>
            <a:r>
              <a:rPr lang="en-US" sz="1200" b="1" spc="260" dirty="0">
                <a:latin typeface="Arial" panose="020B0604020202020204" pitchFamily="34" charset="0"/>
                <a:ea typeface="+mn-ea"/>
                <a:cs typeface="Arial" panose="020B0604020202020204" pitchFamily="34" charset="0"/>
              </a:rPr>
              <a:t>v</a:t>
            </a:r>
            <a:r>
              <a:rPr lang="en-US" sz="1200" b="1" spc="235" dirty="0">
                <a:latin typeface="Arial" panose="020B0604020202020204" pitchFamily="34" charset="0"/>
                <a:ea typeface="+mn-ea"/>
                <a:cs typeface="Arial" panose="020B0604020202020204" pitchFamily="34" charset="0"/>
              </a:rPr>
              <a:t>e</a:t>
            </a:r>
            <a:r>
              <a:rPr lang="en-US" sz="1200" b="1" spc="190" dirty="0">
                <a:latin typeface="Arial" panose="020B0604020202020204" pitchFamily="34" charset="0"/>
                <a:ea typeface="+mn-ea"/>
                <a:cs typeface="Arial" panose="020B0604020202020204" pitchFamily="34" charset="0"/>
              </a:rPr>
              <a:t>r</a:t>
            </a:r>
            <a:r>
              <a:rPr lang="en-US" sz="1200" b="1" spc="165" dirty="0">
                <a:latin typeface="Arial" panose="020B0604020202020204" pitchFamily="34" charset="0"/>
                <a:ea typeface="+mn-ea"/>
                <a:cs typeface="Arial" panose="020B0604020202020204" pitchFamily="34" charset="0"/>
              </a:rPr>
              <a:t>s</a:t>
            </a:r>
            <a:r>
              <a:rPr lang="en-US" sz="1200" b="1" spc="135" dirty="0">
                <a:latin typeface="Arial" panose="020B0604020202020204" pitchFamily="34" charset="0"/>
                <a:ea typeface="+mn-ea"/>
                <a:cs typeface="Arial" panose="020B0604020202020204" pitchFamily="34" charset="0"/>
              </a:rPr>
              <a:t> </a:t>
            </a:r>
            <a:r>
              <a:rPr lang="en-US" sz="1200" b="1" spc="135" dirty="0" smtClean="0">
                <a:latin typeface="Arial" panose="020B0604020202020204" pitchFamily="34" charset="0"/>
                <a:ea typeface="+mn-ea"/>
                <a:cs typeface="Arial" panose="020B0604020202020204" pitchFamily="34" charset="0"/>
              </a:rPr>
              <a:t/>
            </a:r>
            <a:br>
              <a:rPr lang="en-US" sz="1200" b="1" spc="135" dirty="0" smtClean="0">
                <a:latin typeface="Arial" panose="020B0604020202020204" pitchFamily="34" charset="0"/>
                <a:ea typeface="+mn-ea"/>
                <a:cs typeface="Arial" panose="020B0604020202020204" pitchFamily="34" charset="0"/>
              </a:rPr>
            </a:br>
            <a:r>
              <a:rPr lang="en-US" sz="1200" b="1" spc="140" dirty="0" smtClean="0">
                <a:latin typeface="Arial" panose="020B0604020202020204" pitchFamily="34" charset="0"/>
                <a:ea typeface="+mn-ea"/>
                <a:cs typeface="Arial" panose="020B0604020202020204" pitchFamily="34" charset="0"/>
              </a:rPr>
              <a:t>it</a:t>
            </a:r>
            <a:r>
              <a:rPr lang="en-US" sz="1200" b="1" spc="260" dirty="0" smtClean="0">
                <a:latin typeface="Arial" panose="020B0604020202020204" pitchFamily="34" charset="0"/>
                <a:ea typeface="+mn-ea"/>
                <a:cs typeface="Arial" panose="020B0604020202020204" pitchFamily="34" charset="0"/>
              </a:rPr>
              <a:t>s</a:t>
            </a:r>
            <a:r>
              <a:rPr lang="en-US" sz="1200" b="1" spc="135" dirty="0" smtClean="0">
                <a:latin typeface="Arial" panose="020B0604020202020204" pitchFamily="34" charset="0"/>
                <a:ea typeface="+mn-ea"/>
                <a:cs typeface="Arial" panose="020B0604020202020204" pitchFamily="34" charset="0"/>
              </a:rPr>
              <a:t> </a:t>
            </a:r>
            <a:r>
              <a:rPr lang="en-US" sz="1200" b="1" spc="180" dirty="0">
                <a:latin typeface="Arial" panose="020B0604020202020204" pitchFamily="34" charset="0"/>
                <a:ea typeface="+mn-ea"/>
                <a:cs typeface="Arial" panose="020B0604020202020204" pitchFamily="34" charset="0"/>
              </a:rPr>
              <a:t>f</a:t>
            </a:r>
            <a:r>
              <a:rPr lang="en-US" sz="1200" b="1" spc="135" dirty="0">
                <a:latin typeface="Arial" panose="020B0604020202020204" pitchFamily="34" charset="0"/>
                <a:ea typeface="+mn-ea"/>
                <a:cs typeface="Arial" panose="020B0604020202020204" pitchFamily="34" charset="0"/>
              </a:rPr>
              <a:t>i</a:t>
            </a:r>
            <a:r>
              <a:rPr lang="en-US" sz="1200" b="1" spc="200" dirty="0">
                <a:latin typeface="Arial" panose="020B0604020202020204" pitchFamily="34" charset="0"/>
                <a:ea typeface="+mn-ea"/>
                <a:cs typeface="Arial" panose="020B0604020202020204" pitchFamily="34" charset="0"/>
              </a:rPr>
              <a:t>r</a:t>
            </a:r>
            <a:r>
              <a:rPr lang="en-US" sz="1200" b="1" spc="254" dirty="0">
                <a:latin typeface="Arial" panose="020B0604020202020204" pitchFamily="34" charset="0"/>
                <a:ea typeface="+mn-ea"/>
                <a:cs typeface="Arial" panose="020B0604020202020204" pitchFamily="34" charset="0"/>
              </a:rPr>
              <a:t>s</a:t>
            </a:r>
            <a:r>
              <a:rPr lang="en-US" sz="1200" b="1" spc="145" dirty="0">
                <a:latin typeface="Arial" panose="020B0604020202020204" pitchFamily="34" charset="0"/>
                <a:ea typeface="+mn-ea"/>
                <a:cs typeface="Arial" panose="020B0604020202020204" pitchFamily="34" charset="0"/>
              </a:rPr>
              <a:t>t</a:t>
            </a:r>
            <a:r>
              <a:rPr lang="en-US" sz="1200" b="1" spc="135" dirty="0">
                <a:latin typeface="Arial" panose="020B0604020202020204" pitchFamily="34" charset="0"/>
                <a:ea typeface="+mn-ea"/>
                <a:cs typeface="Arial" panose="020B0604020202020204" pitchFamily="34" charset="0"/>
              </a:rPr>
              <a:t> </a:t>
            </a:r>
            <a:r>
              <a:rPr lang="en-US" sz="1200" b="1" spc="150" dirty="0">
                <a:latin typeface="Arial" panose="020B0604020202020204" pitchFamily="34" charset="0"/>
                <a:ea typeface="+mn-ea"/>
                <a:cs typeface="Arial" panose="020B0604020202020204" pitchFamily="34" charset="0"/>
              </a:rPr>
              <a:t>r</a:t>
            </a:r>
            <a:r>
              <a:rPr lang="en-US" sz="1200" b="1" spc="225" dirty="0">
                <a:latin typeface="Arial" panose="020B0604020202020204" pitchFamily="34" charset="0"/>
                <a:ea typeface="+mn-ea"/>
                <a:cs typeface="Arial" panose="020B0604020202020204" pitchFamily="34" charset="0"/>
              </a:rPr>
              <a:t>esu</a:t>
            </a:r>
            <a:r>
              <a:rPr lang="en-US" sz="1200" b="1" spc="95" dirty="0">
                <a:latin typeface="Arial" panose="020B0604020202020204" pitchFamily="34" charset="0"/>
                <a:ea typeface="+mn-ea"/>
                <a:cs typeface="Arial" panose="020B0604020202020204" pitchFamily="34" charset="0"/>
              </a:rPr>
              <a:t>l</a:t>
            </a:r>
            <a:r>
              <a:rPr lang="en-US" sz="1200" b="1" spc="140" dirty="0">
                <a:latin typeface="Arial" panose="020B0604020202020204" pitchFamily="34" charset="0"/>
                <a:ea typeface="+mn-ea"/>
                <a:cs typeface="Arial" panose="020B0604020202020204" pitchFamily="34" charset="0"/>
              </a:rPr>
              <a:t>t</a:t>
            </a:r>
            <a:r>
              <a:rPr lang="en-US" sz="1200" b="1" spc="260" dirty="0">
                <a:latin typeface="Arial" panose="020B0604020202020204" pitchFamily="34" charset="0"/>
                <a:ea typeface="+mn-ea"/>
                <a:cs typeface="Arial" panose="020B0604020202020204" pitchFamily="34" charset="0"/>
              </a:rPr>
              <a:t>s</a:t>
            </a:r>
            <a:r>
              <a:rPr lang="en-US" sz="1200" b="1" spc="135" dirty="0">
                <a:latin typeface="Arial" panose="020B0604020202020204" pitchFamily="34" charset="0"/>
                <a:ea typeface="+mn-ea"/>
                <a:cs typeface="Arial" panose="020B0604020202020204" pitchFamily="34" charset="0"/>
              </a:rPr>
              <a:t> </a:t>
            </a:r>
            <a:endParaRPr lang="en-US" sz="1200" b="1" spc="-254" dirty="0">
              <a:latin typeface="Arial" panose="020B0604020202020204" pitchFamily="34" charset="0"/>
              <a:ea typeface="+mn-ea"/>
              <a:cs typeface="Arial" panose="020B0604020202020204" pitchFamily="34" charset="0"/>
            </a:endParaRPr>
          </a:p>
          <a:p>
            <a:pPr marL="285750" indent="-285750" algn="l">
              <a:buFont typeface="Arial" panose="020B0604020202020204" pitchFamily="34" charset="0"/>
              <a:buChar char="•"/>
            </a:pPr>
            <a:r>
              <a:rPr lang="en-US" sz="1200" b="1" spc="-20" dirty="0" smtClean="0">
                <a:latin typeface="Arial" panose="020B0604020202020204" pitchFamily="34" charset="0"/>
                <a:ea typeface="+mn-ea"/>
                <a:cs typeface="Arial" panose="020B0604020202020204" pitchFamily="34" charset="0"/>
              </a:rPr>
              <a:t>F</a:t>
            </a:r>
            <a:r>
              <a:rPr lang="en-US" sz="1200" b="1" spc="140" dirty="0" smtClean="0">
                <a:latin typeface="Arial" panose="020B0604020202020204" pitchFamily="34" charset="0"/>
                <a:ea typeface="+mn-ea"/>
                <a:cs typeface="Arial" panose="020B0604020202020204" pitchFamily="34" charset="0"/>
              </a:rPr>
              <a:t>i</a:t>
            </a:r>
            <a:r>
              <a:rPr lang="en-US" sz="1200" b="1" spc="200" dirty="0" smtClean="0">
                <a:latin typeface="Arial" panose="020B0604020202020204" pitchFamily="34" charset="0"/>
                <a:ea typeface="+mn-ea"/>
                <a:cs typeface="Arial" panose="020B0604020202020204" pitchFamily="34" charset="0"/>
              </a:rPr>
              <a:t>r</a:t>
            </a:r>
            <a:r>
              <a:rPr lang="en-US" sz="1200" b="1" spc="254" dirty="0" smtClean="0">
                <a:latin typeface="Arial" panose="020B0604020202020204" pitchFamily="34" charset="0"/>
                <a:ea typeface="+mn-ea"/>
                <a:cs typeface="Arial" panose="020B0604020202020204" pitchFamily="34" charset="0"/>
              </a:rPr>
              <a:t>s</a:t>
            </a:r>
            <a:r>
              <a:rPr lang="en-US" sz="1200" b="1" spc="145" dirty="0" smtClean="0">
                <a:latin typeface="Arial" panose="020B0604020202020204" pitchFamily="34" charset="0"/>
                <a:ea typeface="+mn-ea"/>
                <a:cs typeface="Arial" panose="020B0604020202020204" pitchFamily="34" charset="0"/>
              </a:rPr>
              <a:t>t</a:t>
            </a:r>
            <a:r>
              <a:rPr lang="en-US" sz="1200" b="1" spc="125" dirty="0" smtClean="0">
                <a:latin typeface="Arial" panose="020B0604020202020204" pitchFamily="34" charset="0"/>
                <a:ea typeface="+mn-ea"/>
                <a:cs typeface="Arial" panose="020B0604020202020204" pitchFamily="34" charset="0"/>
              </a:rPr>
              <a:t> </a:t>
            </a:r>
            <a:r>
              <a:rPr lang="en-US" sz="1200" b="1" spc="160" dirty="0">
                <a:latin typeface="Arial" panose="020B0604020202020204" pitchFamily="34" charset="0"/>
                <a:ea typeface="+mn-ea"/>
                <a:cs typeface="Arial" panose="020B0604020202020204" pitchFamily="34" charset="0"/>
              </a:rPr>
              <a:t>r</a:t>
            </a:r>
            <a:r>
              <a:rPr lang="en-US" sz="1200" b="1" spc="225" dirty="0">
                <a:latin typeface="Arial" panose="020B0604020202020204" pitchFamily="34" charset="0"/>
                <a:ea typeface="+mn-ea"/>
                <a:cs typeface="Arial" panose="020B0604020202020204" pitchFamily="34" charset="0"/>
              </a:rPr>
              <a:t>esu</a:t>
            </a:r>
            <a:r>
              <a:rPr lang="en-US" sz="1200" b="1" spc="95" dirty="0">
                <a:latin typeface="Arial" panose="020B0604020202020204" pitchFamily="34" charset="0"/>
                <a:ea typeface="+mn-ea"/>
                <a:cs typeface="Arial" panose="020B0604020202020204" pitchFamily="34" charset="0"/>
              </a:rPr>
              <a:t>l</a:t>
            </a:r>
            <a:r>
              <a:rPr lang="en-US" sz="1200" b="1" spc="240" dirty="0">
                <a:latin typeface="Arial" panose="020B0604020202020204" pitchFamily="34" charset="0"/>
                <a:ea typeface="+mn-ea"/>
                <a:cs typeface="Arial" panose="020B0604020202020204" pitchFamily="34" charset="0"/>
              </a:rPr>
              <a:t>t</a:t>
            </a:r>
            <a:r>
              <a:rPr lang="en-US" sz="1200" b="1" spc="135" dirty="0">
                <a:latin typeface="Arial" panose="020B0604020202020204" pitchFamily="34" charset="0"/>
                <a:ea typeface="+mn-ea"/>
                <a:cs typeface="Arial" panose="020B0604020202020204" pitchFamily="34" charset="0"/>
              </a:rPr>
              <a:t> </a:t>
            </a:r>
            <a:r>
              <a:rPr lang="en-US" sz="1200" b="1" spc="220" dirty="0">
                <a:latin typeface="Arial" panose="020B0604020202020204" pitchFamily="34" charset="0"/>
                <a:ea typeface="+mn-ea"/>
                <a:cs typeface="Arial" panose="020B0604020202020204" pitchFamily="34" charset="0"/>
              </a:rPr>
              <a:t>o</a:t>
            </a:r>
            <a:r>
              <a:rPr lang="en-US" sz="1200" b="1" spc="180" dirty="0">
                <a:latin typeface="Arial" panose="020B0604020202020204" pitchFamily="34" charset="0"/>
                <a:ea typeface="+mn-ea"/>
                <a:cs typeface="Arial" panose="020B0604020202020204" pitchFamily="34" charset="0"/>
              </a:rPr>
              <a:t>f</a:t>
            </a:r>
            <a:r>
              <a:rPr lang="en-US" sz="1200" b="1" spc="135" dirty="0">
                <a:latin typeface="Arial" panose="020B0604020202020204" pitchFamily="34" charset="0"/>
                <a:ea typeface="+mn-ea"/>
                <a:cs typeface="Arial" panose="020B0604020202020204" pitchFamily="34" charset="0"/>
              </a:rPr>
              <a:t> </a:t>
            </a:r>
            <a:r>
              <a:rPr lang="en-US" sz="1200" b="1" spc="260" dirty="0" err="1">
                <a:latin typeface="Arial" panose="020B0604020202020204" pitchFamily="34" charset="0"/>
                <a:ea typeface="+mn-ea"/>
                <a:cs typeface="Arial" panose="020B0604020202020204" pitchFamily="34" charset="0"/>
              </a:rPr>
              <a:t>q</a:t>
            </a:r>
            <a:r>
              <a:rPr lang="en-US" sz="1200" b="1" spc="245" dirty="0" err="1">
                <a:latin typeface="Arial" panose="020B0604020202020204" pitchFamily="34" charset="0"/>
                <a:ea typeface="+mn-ea"/>
                <a:cs typeface="Arial" panose="020B0604020202020204" pitchFamily="34" charset="0"/>
              </a:rPr>
              <a:t>u</a:t>
            </a:r>
            <a:r>
              <a:rPr lang="en-US" sz="1200" b="1" spc="235" dirty="0" err="1">
                <a:latin typeface="Arial" panose="020B0604020202020204" pitchFamily="34" charset="0"/>
                <a:ea typeface="+mn-ea"/>
                <a:cs typeface="Arial" panose="020B0604020202020204" pitchFamily="34" charset="0"/>
              </a:rPr>
              <a:t>a</a:t>
            </a:r>
            <a:r>
              <a:rPr lang="en-US" sz="1200" b="1" spc="190" dirty="0" err="1">
                <a:latin typeface="Arial" panose="020B0604020202020204" pitchFamily="34" charset="0"/>
                <a:ea typeface="+mn-ea"/>
                <a:cs typeface="Arial" panose="020B0604020202020204" pitchFamily="34" charset="0"/>
              </a:rPr>
              <a:t>r</a:t>
            </a:r>
            <a:r>
              <a:rPr lang="en-US" sz="1200" b="1" spc="180" dirty="0" err="1">
                <a:latin typeface="Arial" panose="020B0604020202020204" pitchFamily="34" charset="0"/>
                <a:ea typeface="+mn-ea"/>
                <a:cs typeface="Arial" panose="020B0604020202020204" pitchFamily="34" charset="0"/>
              </a:rPr>
              <a:t>k</a:t>
            </a:r>
            <a:r>
              <a:rPr lang="en-US" sz="1200" b="1" spc="229" dirty="0" err="1">
                <a:latin typeface="Arial" panose="020B0604020202020204" pitchFamily="34" charset="0"/>
                <a:ea typeface="+mn-ea"/>
                <a:cs typeface="Arial" panose="020B0604020202020204" pitchFamily="34" charset="0"/>
              </a:rPr>
              <a:t>o</a:t>
            </a:r>
            <a:r>
              <a:rPr lang="en-US" sz="1200" b="1" spc="245" dirty="0" err="1">
                <a:latin typeface="Arial" panose="020B0604020202020204" pitchFamily="34" charset="0"/>
                <a:ea typeface="+mn-ea"/>
                <a:cs typeface="Arial" panose="020B0604020202020204" pitchFamily="34" charset="0"/>
              </a:rPr>
              <a:t>n</a:t>
            </a:r>
            <a:r>
              <a:rPr lang="en-US" sz="1200" b="1" spc="140" dirty="0" err="1">
                <a:latin typeface="Arial" panose="020B0604020202020204" pitchFamily="34" charset="0"/>
                <a:ea typeface="+mn-ea"/>
                <a:cs typeface="Arial" panose="020B0604020202020204" pitchFamily="34" charset="0"/>
              </a:rPr>
              <a:t>i</a:t>
            </a:r>
            <a:r>
              <a:rPr lang="en-US" sz="1200" b="1" spc="229" dirty="0" err="1">
                <a:latin typeface="Arial" panose="020B0604020202020204" pitchFamily="34" charset="0"/>
                <a:ea typeface="+mn-ea"/>
                <a:cs typeface="Arial" panose="020B0604020202020204" pitchFamily="34" charset="0"/>
              </a:rPr>
              <a:t>a</a:t>
            </a:r>
            <a:r>
              <a:rPr lang="en-US" sz="1200" b="1" spc="145" dirty="0">
                <a:latin typeface="Arial" panose="020B0604020202020204" pitchFamily="34" charset="0"/>
                <a:ea typeface="+mn-ea"/>
                <a:cs typeface="Arial" panose="020B0604020202020204" pitchFamily="34" charset="0"/>
              </a:rPr>
              <a:t> </a:t>
            </a:r>
            <a:r>
              <a:rPr lang="en-US" sz="1200" b="1" spc="225" dirty="0">
                <a:latin typeface="Arial" panose="020B0604020202020204" pitchFamily="34" charset="0"/>
                <a:ea typeface="+mn-ea"/>
                <a:cs typeface="Arial" panose="020B0604020202020204" pitchFamily="34" charset="0"/>
              </a:rPr>
              <a:t>sup</a:t>
            </a:r>
            <a:r>
              <a:rPr lang="en-US" sz="1200" b="1" spc="250" dirty="0">
                <a:latin typeface="Arial" panose="020B0604020202020204" pitchFamily="34" charset="0"/>
                <a:ea typeface="+mn-ea"/>
                <a:cs typeface="Arial" panose="020B0604020202020204" pitchFamily="34" charset="0"/>
              </a:rPr>
              <a:t>p</a:t>
            </a:r>
            <a:r>
              <a:rPr lang="en-US" sz="1200" b="1" spc="160" dirty="0">
                <a:latin typeface="Arial" panose="020B0604020202020204" pitchFamily="34" charset="0"/>
                <a:ea typeface="+mn-ea"/>
                <a:cs typeface="Arial" panose="020B0604020202020204" pitchFamily="34" charset="0"/>
              </a:rPr>
              <a:t>r</a:t>
            </a:r>
            <a:r>
              <a:rPr lang="en-US" sz="1200" b="1" spc="225" dirty="0">
                <a:latin typeface="Arial" panose="020B0604020202020204" pitchFamily="34" charset="0"/>
                <a:ea typeface="+mn-ea"/>
                <a:cs typeface="Arial" panose="020B0604020202020204" pitchFamily="34" charset="0"/>
              </a:rPr>
              <a:t>e</a:t>
            </a:r>
            <a:r>
              <a:rPr lang="en-US" sz="1200" b="1" spc="185" dirty="0">
                <a:latin typeface="Arial" panose="020B0604020202020204" pitchFamily="34" charset="0"/>
                <a:ea typeface="+mn-ea"/>
                <a:cs typeface="Arial" panose="020B0604020202020204" pitchFamily="34" charset="0"/>
              </a:rPr>
              <a:t>ss</a:t>
            </a:r>
            <a:r>
              <a:rPr lang="en-US" sz="1200" b="1" spc="80" dirty="0">
                <a:latin typeface="Arial" panose="020B0604020202020204" pitchFamily="34" charset="0"/>
                <a:ea typeface="+mn-ea"/>
                <a:cs typeface="Arial" panose="020B0604020202020204" pitchFamily="34" charset="0"/>
              </a:rPr>
              <a:t>i</a:t>
            </a:r>
            <a:r>
              <a:rPr lang="en-US" sz="1200" b="1" spc="220" dirty="0">
                <a:latin typeface="Arial" panose="020B0604020202020204" pitchFamily="34" charset="0"/>
                <a:ea typeface="+mn-ea"/>
                <a:cs typeface="Arial" panose="020B0604020202020204" pitchFamily="34" charset="0"/>
              </a:rPr>
              <a:t>o</a:t>
            </a:r>
            <a:r>
              <a:rPr lang="en-US" sz="1200" b="1" spc="260" dirty="0">
                <a:latin typeface="Arial" panose="020B0604020202020204" pitchFamily="34" charset="0"/>
                <a:ea typeface="+mn-ea"/>
                <a:cs typeface="Arial" panose="020B0604020202020204" pitchFamily="34" charset="0"/>
              </a:rPr>
              <a:t>n</a:t>
            </a:r>
            <a:r>
              <a:rPr lang="en-US" sz="1200" b="1" spc="135" dirty="0">
                <a:latin typeface="Arial" panose="020B0604020202020204" pitchFamily="34" charset="0"/>
                <a:ea typeface="+mn-ea"/>
                <a:cs typeface="Arial" panose="020B0604020202020204" pitchFamily="34" charset="0"/>
              </a:rPr>
              <a:t> </a:t>
            </a:r>
            <a:r>
              <a:rPr lang="en-US" sz="1200" b="1" spc="135" dirty="0" smtClean="0">
                <a:latin typeface="Arial" panose="020B0604020202020204" pitchFamily="34" charset="0"/>
                <a:ea typeface="+mn-ea"/>
                <a:cs typeface="Arial" panose="020B0604020202020204" pitchFamily="34" charset="0"/>
              </a:rPr>
              <a:t/>
            </a:r>
            <a:br>
              <a:rPr lang="en-US" sz="1200" b="1" spc="135" dirty="0" smtClean="0">
                <a:latin typeface="Arial" panose="020B0604020202020204" pitchFamily="34" charset="0"/>
                <a:ea typeface="+mn-ea"/>
                <a:cs typeface="Arial" panose="020B0604020202020204" pitchFamily="34" charset="0"/>
              </a:rPr>
            </a:br>
            <a:r>
              <a:rPr lang="en-US" sz="1200" b="1" spc="175" dirty="0" smtClean="0">
                <a:latin typeface="Arial" panose="020B0604020202020204" pitchFamily="34" charset="0"/>
                <a:ea typeface="+mn-ea"/>
                <a:cs typeface="Arial" panose="020B0604020202020204" pitchFamily="34" charset="0"/>
              </a:rPr>
              <a:t>f</a:t>
            </a:r>
            <a:r>
              <a:rPr lang="en-US" sz="1200" b="1" spc="170" dirty="0" smtClean="0">
                <a:latin typeface="Arial" panose="020B0604020202020204" pitchFamily="34" charset="0"/>
                <a:ea typeface="+mn-ea"/>
                <a:cs typeface="Arial" panose="020B0604020202020204" pitchFamily="34" charset="0"/>
              </a:rPr>
              <a:t>r</a:t>
            </a:r>
            <a:r>
              <a:rPr lang="en-US" sz="1200" b="1" spc="220" dirty="0" smtClean="0">
                <a:latin typeface="Arial" panose="020B0604020202020204" pitchFamily="34" charset="0"/>
                <a:ea typeface="+mn-ea"/>
                <a:cs typeface="Arial" panose="020B0604020202020204" pitchFamily="34" charset="0"/>
              </a:rPr>
              <a:t>o</a:t>
            </a:r>
            <a:r>
              <a:rPr lang="en-US" sz="1200" b="1" spc="430" dirty="0" smtClean="0">
                <a:latin typeface="Arial" panose="020B0604020202020204" pitchFamily="34" charset="0"/>
                <a:ea typeface="+mn-ea"/>
                <a:cs typeface="Arial" panose="020B0604020202020204" pitchFamily="34" charset="0"/>
              </a:rPr>
              <a:t>m</a:t>
            </a:r>
            <a:r>
              <a:rPr lang="en-US" sz="1200" b="1" spc="130" dirty="0" smtClean="0">
                <a:latin typeface="Arial" panose="020B0604020202020204" pitchFamily="34" charset="0"/>
                <a:ea typeface="+mn-ea"/>
                <a:cs typeface="Arial" panose="020B0604020202020204" pitchFamily="34" charset="0"/>
              </a:rPr>
              <a:t> </a:t>
            </a:r>
            <a:r>
              <a:rPr lang="en-US" sz="1200" b="1" spc="215" dirty="0">
                <a:latin typeface="Arial" panose="020B0604020202020204" pitchFamily="34" charset="0"/>
                <a:ea typeface="+mn-ea"/>
                <a:cs typeface="Arial" panose="020B0604020202020204" pitchFamily="34" charset="0"/>
              </a:rPr>
              <a:t>th</a:t>
            </a:r>
            <a:r>
              <a:rPr lang="en-US" sz="1200" b="1" spc="290" dirty="0">
                <a:latin typeface="Arial" panose="020B0604020202020204" pitchFamily="34" charset="0"/>
                <a:ea typeface="+mn-ea"/>
                <a:cs typeface="Arial" panose="020B0604020202020204" pitchFamily="34" charset="0"/>
              </a:rPr>
              <a:t>e</a:t>
            </a:r>
            <a:r>
              <a:rPr lang="en-US" sz="1200" b="1" spc="130" dirty="0">
                <a:latin typeface="Arial" panose="020B0604020202020204" pitchFamily="34" charset="0"/>
                <a:ea typeface="+mn-ea"/>
                <a:cs typeface="Arial" panose="020B0604020202020204" pitchFamily="34" charset="0"/>
              </a:rPr>
              <a:t> </a:t>
            </a:r>
            <a:r>
              <a:rPr lang="en-US" sz="1200" b="1" spc="265" dirty="0">
                <a:latin typeface="Arial" panose="020B0604020202020204" pitchFamily="34" charset="0"/>
                <a:ea typeface="+mn-ea"/>
                <a:cs typeface="Arial" panose="020B0604020202020204" pitchFamily="34" charset="0"/>
              </a:rPr>
              <a:t>M</a:t>
            </a:r>
            <a:r>
              <a:rPr lang="en-US" sz="1200" b="1" spc="265" dirty="0" smtClean="0">
                <a:latin typeface="Arial" panose="020B0604020202020204" pitchFamily="34" charset="0"/>
                <a:ea typeface="+mn-ea"/>
                <a:cs typeface="Arial" panose="020B0604020202020204" pitchFamily="34" charset="0"/>
              </a:rPr>
              <a:t>uon </a:t>
            </a:r>
            <a:r>
              <a:rPr lang="en-US" sz="1200" b="1" spc="265" dirty="0">
                <a:latin typeface="Arial" panose="020B0604020202020204" pitchFamily="34" charset="0"/>
                <a:ea typeface="+mn-ea"/>
                <a:cs typeface="Arial" panose="020B0604020202020204" pitchFamily="34" charset="0"/>
              </a:rPr>
              <a:t>T</a:t>
            </a:r>
            <a:r>
              <a:rPr lang="en-US" sz="1200" b="1" spc="265" dirty="0" smtClean="0">
                <a:latin typeface="Arial" panose="020B0604020202020204" pitchFamily="34" charset="0"/>
                <a:ea typeface="+mn-ea"/>
                <a:cs typeface="Arial" panose="020B0604020202020204" pitchFamily="34" charset="0"/>
              </a:rPr>
              <a:t>elescope Detector </a:t>
            </a:r>
            <a:r>
              <a:rPr lang="en-US" sz="1200" b="1" spc="170" dirty="0" smtClean="0">
                <a:latin typeface="Arial" panose="020B0604020202020204" pitchFamily="34" charset="0"/>
                <a:ea typeface="+mn-ea"/>
                <a:cs typeface="Arial" panose="020B0604020202020204" pitchFamily="34" charset="0"/>
              </a:rPr>
              <a:t>(</a:t>
            </a:r>
            <a:r>
              <a:rPr lang="en-US" sz="1200" b="1" spc="265" dirty="0" smtClean="0">
                <a:latin typeface="Arial" panose="020B0604020202020204" pitchFamily="34" charset="0"/>
                <a:ea typeface="+mn-ea"/>
                <a:cs typeface="Arial" panose="020B0604020202020204" pitchFamily="34" charset="0"/>
              </a:rPr>
              <a:t>M</a:t>
            </a:r>
            <a:r>
              <a:rPr lang="en-US" sz="1200" b="1" spc="145" dirty="0" smtClean="0">
                <a:latin typeface="Arial" panose="020B0604020202020204" pitchFamily="34" charset="0"/>
                <a:ea typeface="+mn-ea"/>
                <a:cs typeface="Arial" panose="020B0604020202020204" pitchFamily="34" charset="0"/>
              </a:rPr>
              <a:t>T</a:t>
            </a:r>
            <a:r>
              <a:rPr lang="en-US" sz="1200" b="1" spc="260" dirty="0" smtClean="0">
                <a:latin typeface="Arial" panose="020B0604020202020204" pitchFamily="34" charset="0"/>
                <a:ea typeface="+mn-ea"/>
                <a:cs typeface="Arial" panose="020B0604020202020204" pitchFamily="34" charset="0"/>
              </a:rPr>
              <a:t>D</a:t>
            </a:r>
            <a:r>
              <a:rPr lang="en-US" sz="1200" b="1" spc="170" dirty="0" smtClean="0">
                <a:latin typeface="Arial" panose="020B0604020202020204" pitchFamily="34" charset="0"/>
                <a:ea typeface="+mn-ea"/>
                <a:cs typeface="Arial" panose="020B0604020202020204" pitchFamily="34" charset="0"/>
              </a:rPr>
              <a:t>)</a:t>
            </a:r>
          </a:p>
          <a:p>
            <a:pPr marL="285750" indent="-285750" algn="l">
              <a:buFont typeface="Arial" panose="020B0604020202020204" pitchFamily="34" charset="0"/>
              <a:buChar char="•"/>
            </a:pPr>
            <a:r>
              <a:rPr lang="en-US" sz="1200" b="1" spc="150" dirty="0">
                <a:latin typeface="Arial" panose="020B0604020202020204" pitchFamily="34" charset="0"/>
                <a:ea typeface="+mn-ea"/>
                <a:cs typeface="Arial" panose="020B0604020202020204" pitchFamily="34" charset="0"/>
              </a:rPr>
              <a:t>C</a:t>
            </a:r>
            <a:r>
              <a:rPr lang="en-US" sz="1200" b="1" spc="245" dirty="0">
                <a:latin typeface="Arial" panose="020B0604020202020204" pitchFamily="34" charset="0"/>
                <a:ea typeface="+mn-ea"/>
                <a:cs typeface="Arial" panose="020B0604020202020204" pitchFamily="34" charset="0"/>
              </a:rPr>
              <a:t>h</a:t>
            </a:r>
            <a:r>
              <a:rPr lang="en-US" sz="1200" b="1" spc="235" dirty="0">
                <a:latin typeface="Arial" panose="020B0604020202020204" pitchFamily="34" charset="0"/>
                <a:ea typeface="+mn-ea"/>
                <a:cs typeface="Arial" panose="020B0604020202020204" pitchFamily="34" charset="0"/>
              </a:rPr>
              <a:t>a</a:t>
            </a:r>
            <a:r>
              <a:rPr lang="en-US" sz="1200" b="1" spc="150" dirty="0">
                <a:latin typeface="Arial" panose="020B0604020202020204" pitchFamily="34" charset="0"/>
                <a:ea typeface="+mn-ea"/>
                <a:cs typeface="Arial" panose="020B0604020202020204" pitchFamily="34" charset="0"/>
              </a:rPr>
              <a:t>r</a:t>
            </a:r>
            <a:r>
              <a:rPr lang="en-US" sz="1200" b="1" spc="430" dirty="0">
                <a:latin typeface="Arial" panose="020B0604020202020204" pitchFamily="34" charset="0"/>
                <a:ea typeface="+mn-ea"/>
                <a:cs typeface="Arial" panose="020B0604020202020204" pitchFamily="34" charset="0"/>
              </a:rPr>
              <a:t>m</a:t>
            </a:r>
            <a:r>
              <a:rPr lang="en-US" sz="1200" b="1" spc="140" dirty="0">
                <a:latin typeface="Arial" panose="020B0604020202020204" pitchFamily="34" charset="0"/>
                <a:ea typeface="+mn-ea"/>
                <a:cs typeface="Arial" panose="020B0604020202020204" pitchFamily="34" charset="0"/>
              </a:rPr>
              <a:t> </a:t>
            </a:r>
            <a:r>
              <a:rPr lang="en-US" sz="1200" b="1" spc="160" dirty="0">
                <a:latin typeface="Arial" panose="020B0604020202020204" pitchFamily="34" charset="0"/>
                <a:ea typeface="+mn-ea"/>
                <a:cs typeface="Arial" panose="020B0604020202020204" pitchFamily="34" charset="0"/>
              </a:rPr>
              <a:t>fl</a:t>
            </a:r>
            <a:r>
              <a:rPr lang="en-US" sz="1200" b="1" spc="220" dirty="0">
                <a:latin typeface="Arial" panose="020B0604020202020204" pitchFamily="34" charset="0"/>
                <a:ea typeface="+mn-ea"/>
                <a:cs typeface="Arial" panose="020B0604020202020204" pitchFamily="34" charset="0"/>
              </a:rPr>
              <a:t>o</a:t>
            </a:r>
            <a:r>
              <a:rPr lang="en-US" sz="1200" b="1" spc="325" dirty="0">
                <a:latin typeface="Arial" panose="020B0604020202020204" pitchFamily="34" charset="0"/>
                <a:ea typeface="+mn-ea"/>
                <a:cs typeface="Arial" panose="020B0604020202020204" pitchFamily="34" charset="0"/>
              </a:rPr>
              <a:t>w</a:t>
            </a:r>
            <a:r>
              <a:rPr lang="en-US" sz="1200" b="1" spc="165" dirty="0">
                <a:latin typeface="Arial" panose="020B0604020202020204" pitchFamily="34" charset="0"/>
                <a:ea typeface="+mn-ea"/>
                <a:cs typeface="Arial" panose="020B0604020202020204" pitchFamily="34" charset="0"/>
              </a:rPr>
              <a:t>s</a:t>
            </a:r>
            <a:r>
              <a:rPr lang="en-US" sz="1200" b="1" spc="135" dirty="0">
                <a:latin typeface="Arial" panose="020B0604020202020204" pitchFamily="34" charset="0"/>
                <a:ea typeface="+mn-ea"/>
                <a:cs typeface="Arial" panose="020B0604020202020204" pitchFamily="34" charset="0"/>
              </a:rPr>
              <a:t> </a:t>
            </a:r>
            <a:r>
              <a:rPr lang="en-US" sz="1200" b="1" spc="235" dirty="0">
                <a:latin typeface="Arial" panose="020B0604020202020204" pitchFamily="34" charset="0"/>
                <a:ea typeface="+mn-ea"/>
                <a:cs typeface="Arial" panose="020B0604020202020204" pitchFamily="34" charset="0"/>
              </a:rPr>
              <a:t>a</a:t>
            </a:r>
            <a:r>
              <a:rPr lang="en-US" sz="1200" b="1" spc="240" dirty="0">
                <a:latin typeface="Arial" panose="020B0604020202020204" pitchFamily="34" charset="0"/>
                <a:ea typeface="+mn-ea"/>
                <a:cs typeface="Arial" panose="020B0604020202020204" pitchFamily="34" charset="0"/>
              </a:rPr>
              <a:t>t</a:t>
            </a:r>
            <a:r>
              <a:rPr lang="en-US" sz="1200" b="1" spc="125" dirty="0">
                <a:latin typeface="Arial" panose="020B0604020202020204" pitchFamily="34" charset="0"/>
                <a:ea typeface="+mn-ea"/>
                <a:cs typeface="Arial" panose="020B0604020202020204" pitchFamily="34" charset="0"/>
              </a:rPr>
              <a:t> </a:t>
            </a:r>
            <a:r>
              <a:rPr lang="en-US" sz="1200" b="1" spc="155" dirty="0">
                <a:latin typeface="Arial" panose="020B0604020202020204" pitchFamily="34" charset="0"/>
                <a:ea typeface="+mn-ea"/>
                <a:cs typeface="Arial" panose="020B0604020202020204" pitchFamily="34" charset="0"/>
              </a:rPr>
              <a:t>R</a:t>
            </a:r>
            <a:r>
              <a:rPr lang="en-US" sz="1200" b="1" spc="235" dirty="0">
                <a:latin typeface="Arial" panose="020B0604020202020204" pitchFamily="34" charset="0"/>
                <a:ea typeface="+mn-ea"/>
                <a:cs typeface="Arial" panose="020B0604020202020204" pitchFamily="34" charset="0"/>
              </a:rPr>
              <a:t>H</a:t>
            </a:r>
            <a:r>
              <a:rPr lang="en-US" sz="1200" b="1" spc="90" dirty="0">
                <a:latin typeface="Arial" panose="020B0604020202020204" pitchFamily="34" charset="0"/>
                <a:ea typeface="+mn-ea"/>
                <a:cs typeface="Arial" panose="020B0604020202020204" pitchFamily="34" charset="0"/>
              </a:rPr>
              <a:t>I</a:t>
            </a:r>
            <a:r>
              <a:rPr lang="en-US" sz="1200" b="1" spc="150" dirty="0">
                <a:latin typeface="Arial" panose="020B0604020202020204" pitchFamily="34" charset="0"/>
                <a:ea typeface="+mn-ea"/>
                <a:cs typeface="Arial" panose="020B0604020202020204" pitchFamily="34" charset="0"/>
              </a:rPr>
              <a:t>C</a:t>
            </a:r>
            <a:r>
              <a:rPr lang="en-US" sz="1200" b="1" spc="125" dirty="0">
                <a:latin typeface="Arial" panose="020B0604020202020204" pitchFamily="34" charset="0"/>
                <a:ea typeface="+mn-ea"/>
                <a:cs typeface="Arial" panose="020B0604020202020204" pitchFamily="34" charset="0"/>
              </a:rPr>
              <a:t> </a:t>
            </a:r>
            <a:r>
              <a:rPr lang="en-US" sz="1200" b="1" spc="150" dirty="0">
                <a:latin typeface="Arial" panose="020B0604020202020204" pitchFamily="34" charset="0"/>
                <a:ea typeface="+mn-ea"/>
                <a:cs typeface="Arial" panose="020B0604020202020204" pitchFamily="34" charset="0"/>
              </a:rPr>
              <a:t>t</a:t>
            </a:r>
            <a:r>
              <a:rPr lang="en-US" sz="1200" b="1" spc="300" dirty="0">
                <a:latin typeface="Arial" panose="020B0604020202020204" pitchFamily="34" charset="0"/>
                <a:ea typeface="+mn-ea"/>
                <a:cs typeface="Arial" panose="020B0604020202020204" pitchFamily="34" charset="0"/>
              </a:rPr>
              <a:t>o</a:t>
            </a:r>
            <a:r>
              <a:rPr lang="en-US" sz="1200" b="1" spc="265" dirty="0">
                <a:latin typeface="Arial" panose="020B0604020202020204" pitchFamily="34" charset="0"/>
                <a:ea typeface="+mn-ea"/>
                <a:cs typeface="Arial" panose="020B0604020202020204" pitchFamily="34" charset="0"/>
              </a:rPr>
              <a:t>p</a:t>
            </a:r>
            <a:r>
              <a:rPr lang="en-US" sz="1200" b="1" spc="130" dirty="0">
                <a:latin typeface="Arial" panose="020B0604020202020204" pitchFamily="34" charset="0"/>
                <a:ea typeface="+mn-ea"/>
                <a:cs typeface="Arial" panose="020B0604020202020204" pitchFamily="34" charset="0"/>
              </a:rPr>
              <a:t> </a:t>
            </a:r>
            <a:r>
              <a:rPr lang="en-US" sz="1200" b="1" spc="235" dirty="0">
                <a:latin typeface="Arial" panose="020B0604020202020204" pitchFamily="34" charset="0"/>
                <a:ea typeface="+mn-ea"/>
                <a:cs typeface="Arial" panose="020B0604020202020204" pitchFamily="34" charset="0"/>
              </a:rPr>
              <a:t>e</a:t>
            </a:r>
            <a:r>
              <a:rPr lang="en-US" sz="1200" b="1" spc="245" dirty="0">
                <a:latin typeface="Arial" panose="020B0604020202020204" pitchFamily="34" charset="0"/>
                <a:ea typeface="+mn-ea"/>
                <a:cs typeface="Arial" panose="020B0604020202020204" pitchFamily="34" charset="0"/>
              </a:rPr>
              <a:t>n</a:t>
            </a:r>
            <a:r>
              <a:rPr lang="en-US" sz="1200" b="1" spc="235" dirty="0">
                <a:latin typeface="Arial" panose="020B0604020202020204" pitchFamily="34" charset="0"/>
                <a:ea typeface="+mn-ea"/>
                <a:cs typeface="Arial" panose="020B0604020202020204" pitchFamily="34" charset="0"/>
              </a:rPr>
              <a:t>e</a:t>
            </a:r>
            <a:r>
              <a:rPr lang="en-US" sz="1200" b="1" spc="150" dirty="0">
                <a:latin typeface="Arial" panose="020B0604020202020204" pitchFamily="34" charset="0"/>
                <a:ea typeface="+mn-ea"/>
                <a:cs typeface="Arial" panose="020B0604020202020204" pitchFamily="34" charset="0"/>
              </a:rPr>
              <a:t>r</a:t>
            </a:r>
            <a:r>
              <a:rPr lang="en-US" sz="1200" b="1" spc="260" dirty="0">
                <a:latin typeface="Arial" panose="020B0604020202020204" pitchFamily="34" charset="0"/>
                <a:ea typeface="+mn-ea"/>
                <a:cs typeface="Arial" panose="020B0604020202020204" pitchFamily="34" charset="0"/>
              </a:rPr>
              <a:t>g</a:t>
            </a:r>
            <a:r>
              <a:rPr lang="en-US" sz="1200" b="1" spc="270" dirty="0">
                <a:latin typeface="Arial" panose="020B0604020202020204" pitchFamily="34" charset="0"/>
                <a:ea typeface="+mn-ea"/>
                <a:cs typeface="Arial" panose="020B0604020202020204" pitchFamily="34" charset="0"/>
              </a:rPr>
              <a:t>y</a:t>
            </a:r>
          </a:p>
          <a:p>
            <a:pPr marL="285750" indent="-285750" algn="l">
              <a:buFont typeface="Arial" panose="020B0604020202020204" pitchFamily="34" charset="0"/>
              <a:buChar char="•"/>
            </a:pPr>
            <a:r>
              <a:rPr lang="en-US" sz="1200" b="1" spc="170" dirty="0" smtClean="0">
                <a:latin typeface="Arial" panose="020B0604020202020204" pitchFamily="34" charset="0"/>
                <a:ea typeface="+mn-ea"/>
                <a:cs typeface="Arial" panose="020B0604020202020204" pitchFamily="34" charset="0"/>
              </a:rPr>
              <a:t>Extracted diffusion coefficient compared </a:t>
            </a:r>
            <a:br>
              <a:rPr lang="en-US" sz="1200" b="1" spc="170" dirty="0" smtClean="0">
                <a:latin typeface="Arial" panose="020B0604020202020204" pitchFamily="34" charset="0"/>
                <a:ea typeface="+mn-ea"/>
                <a:cs typeface="Arial" panose="020B0604020202020204" pitchFamily="34" charset="0"/>
              </a:rPr>
            </a:br>
            <a:r>
              <a:rPr lang="en-US" sz="1200" b="1" spc="170" dirty="0" smtClean="0">
                <a:latin typeface="Arial" panose="020B0604020202020204" pitchFamily="34" charset="0"/>
                <a:ea typeface="+mn-ea"/>
                <a:cs typeface="Arial" panose="020B0604020202020204" pitchFamily="34" charset="0"/>
              </a:rPr>
              <a:t>to theory </a:t>
            </a:r>
          </a:p>
          <a:p>
            <a:pPr algn="l"/>
            <a:r>
              <a:rPr lang="en-US" sz="1200" b="1" spc="170" dirty="0" smtClean="0">
                <a:solidFill>
                  <a:srgbClr val="FF0000"/>
                </a:solidFill>
                <a:latin typeface="Arial" panose="020B0604020202020204" pitchFamily="34" charset="0"/>
                <a:ea typeface="+mn-ea"/>
                <a:cs typeface="Arial" panose="020B0604020202020204" pitchFamily="34" charset="0"/>
              </a:rPr>
              <a:t>Low-mass di-electron production </a:t>
            </a:r>
          </a:p>
          <a:p>
            <a:pPr marL="285750" indent="-285750" algn="l">
              <a:buFont typeface="Arial" panose="020B0604020202020204" pitchFamily="34" charset="0"/>
              <a:buChar char="•"/>
            </a:pPr>
            <a:r>
              <a:rPr lang="en-US" sz="1200" b="1" spc="170" dirty="0" smtClean="0">
                <a:latin typeface="Arial" panose="020B0604020202020204" pitchFamily="34" charset="0"/>
                <a:ea typeface="+mn-ea"/>
                <a:cs typeface="Arial" panose="020B0604020202020204" pitchFamily="34" charset="0"/>
              </a:rPr>
              <a:t>Measured in many systems (</a:t>
            </a:r>
            <a:r>
              <a:rPr lang="en-US" sz="1200" b="1" spc="170" dirty="0" err="1" smtClean="0">
                <a:latin typeface="Arial" panose="020B0604020202020204" pitchFamily="34" charset="0"/>
                <a:ea typeface="+mn-ea"/>
                <a:cs typeface="Arial" panose="020B0604020202020204" pitchFamily="34" charset="0"/>
              </a:rPr>
              <a:t>Au+Au</a:t>
            </a:r>
            <a:r>
              <a:rPr lang="en-US" sz="1200" b="1" spc="170" dirty="0" smtClean="0">
                <a:latin typeface="Arial" panose="020B0604020202020204" pitchFamily="34" charset="0"/>
                <a:ea typeface="+mn-ea"/>
                <a:cs typeface="Arial" panose="020B0604020202020204" pitchFamily="34" charset="0"/>
              </a:rPr>
              <a:t>, U+U, </a:t>
            </a:r>
            <a:r>
              <a:rPr lang="en-US" sz="1200" b="1" spc="170" dirty="0" err="1" smtClean="0">
                <a:latin typeface="Arial" panose="020B0604020202020204" pitchFamily="34" charset="0"/>
                <a:ea typeface="+mn-ea"/>
                <a:cs typeface="Arial" panose="020B0604020202020204" pitchFamily="34" charset="0"/>
              </a:rPr>
              <a:t>p+p</a:t>
            </a:r>
            <a:r>
              <a:rPr lang="en-US" sz="1200" b="1" spc="170" dirty="0" smtClean="0">
                <a:latin typeface="Arial" panose="020B0604020202020204" pitchFamily="34" charset="0"/>
                <a:ea typeface="+mn-ea"/>
                <a:cs typeface="Arial" panose="020B0604020202020204" pitchFamily="34" charset="0"/>
              </a:rPr>
              <a:t>) </a:t>
            </a:r>
            <a:br>
              <a:rPr lang="en-US" sz="1200" b="1" spc="170" dirty="0" smtClean="0">
                <a:latin typeface="Arial" panose="020B0604020202020204" pitchFamily="34" charset="0"/>
                <a:ea typeface="+mn-ea"/>
                <a:cs typeface="Arial" panose="020B0604020202020204" pitchFamily="34" charset="0"/>
              </a:rPr>
            </a:br>
            <a:r>
              <a:rPr lang="en-US" sz="1200" b="1" spc="170" dirty="0" smtClean="0">
                <a:latin typeface="Arial" panose="020B0604020202020204" pitchFamily="34" charset="0"/>
                <a:ea typeface="+mn-ea"/>
                <a:cs typeface="Arial" panose="020B0604020202020204" pitchFamily="34" charset="0"/>
              </a:rPr>
              <a:t>and different energies (19.6, 27, 39, 62, 200 GeV)</a:t>
            </a:r>
            <a:endParaRPr lang="en-US" sz="1200" b="1" dirty="0">
              <a:latin typeface="Arial" panose="020B0604020202020204" pitchFamily="34" charset="0"/>
              <a:ea typeface="+mn-ea"/>
              <a:cs typeface="Arial" panose="020B0604020202020204" pitchFamily="34" charset="0"/>
            </a:endParaRPr>
          </a:p>
          <a:p>
            <a:pPr marL="285750" indent="-285750" algn="l">
              <a:buFont typeface="Arial" panose="020B0604020202020204" pitchFamily="34" charset="0"/>
              <a:buChar char="•"/>
            </a:pPr>
            <a:r>
              <a:rPr lang="en-US" sz="1200" b="1" dirty="0" smtClean="0">
                <a:latin typeface="Arial" panose="020B0604020202020204" pitchFamily="34" charset="0"/>
                <a:ea typeface="+mn-ea"/>
                <a:cs typeface="Arial" panose="020B0604020202020204" pitchFamily="34" charset="0"/>
              </a:rPr>
              <a:t>Quantifying how vector mesons evolve in the medium</a:t>
            </a:r>
          </a:p>
          <a:p>
            <a:pPr marL="285750" indent="-285750" algn="l">
              <a:buFont typeface="Arial" panose="020B0604020202020204" pitchFamily="34" charset="0"/>
              <a:buChar char="•"/>
            </a:pPr>
            <a:r>
              <a:rPr lang="en-US" sz="1200" b="1" dirty="0" smtClean="0">
                <a:latin typeface="Arial" panose="020B0604020202020204" pitchFamily="34" charset="0"/>
                <a:ea typeface="+mn-ea"/>
                <a:cs typeface="Arial" panose="020B0604020202020204" pitchFamily="34" charset="0"/>
              </a:rPr>
              <a:t>The yields probe timescale of collisions</a:t>
            </a:r>
            <a:endParaRPr lang="en-US" sz="1200" b="1" spc="170" dirty="0" smtClean="0">
              <a:latin typeface="Arial" panose="020B0604020202020204" pitchFamily="34" charset="0"/>
              <a:ea typeface="+mn-ea"/>
              <a:cs typeface="Arial" panose="020B0604020202020204" pitchFamily="34" charset="0"/>
            </a:endParaRPr>
          </a:p>
        </p:txBody>
      </p:sp>
      <p:pic>
        <p:nvPicPr>
          <p:cNvPr id="9" name="Picture 8" descr="Inline image 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45532" y="980728"/>
            <a:ext cx="3793067" cy="2867660"/>
          </a:xfrm>
          <a:prstGeom prst="rect">
            <a:avLst/>
          </a:prstGeom>
          <a:noFill/>
          <a:ln>
            <a:noFill/>
          </a:ln>
        </p:spPr>
      </p:pic>
      <p:sp>
        <p:nvSpPr>
          <p:cNvPr id="15" name="object 15"/>
          <p:cNvSpPr txBox="1"/>
          <p:nvPr/>
        </p:nvSpPr>
        <p:spPr>
          <a:xfrm>
            <a:off x="1219200" y="1262759"/>
            <a:ext cx="1219200" cy="153888"/>
          </a:xfrm>
          <a:prstGeom prst="rect">
            <a:avLst/>
          </a:prstGeom>
        </p:spPr>
        <p:txBody>
          <a:bodyPr vert="horz" wrap="square" lIns="0" tIns="0" rIns="0" bIns="0" rtlCol="0">
            <a:spAutoFit/>
          </a:bodyPr>
          <a:lstStyle/>
          <a:p>
            <a:pPr marL="12700">
              <a:lnSpc>
                <a:spcPct val="100000"/>
              </a:lnSpc>
            </a:pPr>
            <a:r>
              <a:rPr sz="1000" spc="85" dirty="0">
                <a:latin typeface="Arial Narrow"/>
                <a:cs typeface="Arial Narrow"/>
              </a:rPr>
              <a:t>S</a:t>
            </a:r>
            <a:r>
              <a:rPr sz="1000" spc="20" dirty="0">
                <a:latin typeface="Arial Narrow"/>
                <a:cs typeface="Arial Narrow"/>
              </a:rPr>
              <a:t>T</a:t>
            </a:r>
            <a:r>
              <a:rPr sz="1000" spc="130" dirty="0">
                <a:latin typeface="Arial Narrow"/>
                <a:cs typeface="Arial Narrow"/>
              </a:rPr>
              <a:t>A</a:t>
            </a:r>
            <a:r>
              <a:rPr sz="1000" spc="100" dirty="0">
                <a:latin typeface="Arial Narrow"/>
                <a:cs typeface="Arial Narrow"/>
              </a:rPr>
              <a:t>R</a:t>
            </a:r>
            <a:r>
              <a:rPr sz="1000" spc="85" dirty="0">
                <a:latin typeface="Arial Narrow"/>
                <a:cs typeface="Arial Narrow"/>
              </a:rPr>
              <a:t> </a:t>
            </a:r>
            <a:r>
              <a:rPr sz="1000" i="1" spc="-75" dirty="0">
                <a:latin typeface="Arial"/>
                <a:cs typeface="Arial"/>
              </a:rPr>
              <a:t>P</a:t>
            </a:r>
            <a:r>
              <a:rPr sz="1000" i="1" spc="70" dirty="0">
                <a:latin typeface="Arial"/>
                <a:cs typeface="Arial"/>
              </a:rPr>
              <a:t>r</a:t>
            </a:r>
            <a:r>
              <a:rPr sz="1000" i="1" spc="45" dirty="0">
                <a:latin typeface="Arial"/>
                <a:cs typeface="Arial"/>
              </a:rPr>
              <a:t>el</a:t>
            </a:r>
            <a:r>
              <a:rPr sz="1000" i="1" spc="55" dirty="0">
                <a:latin typeface="Arial"/>
                <a:cs typeface="Arial"/>
              </a:rPr>
              <a:t>i</a:t>
            </a:r>
            <a:r>
              <a:rPr sz="1000" i="1" spc="125" dirty="0">
                <a:latin typeface="Arial"/>
                <a:cs typeface="Arial"/>
              </a:rPr>
              <a:t>m</a:t>
            </a:r>
            <a:r>
              <a:rPr sz="1000" i="1" spc="55" dirty="0">
                <a:latin typeface="Arial"/>
                <a:cs typeface="Arial"/>
              </a:rPr>
              <a:t>i</a:t>
            </a:r>
            <a:r>
              <a:rPr sz="1000" i="1" spc="65" dirty="0">
                <a:latin typeface="Arial"/>
                <a:cs typeface="Arial"/>
              </a:rPr>
              <a:t>n</a:t>
            </a:r>
            <a:r>
              <a:rPr sz="1000" i="1" spc="60" dirty="0">
                <a:latin typeface="Arial"/>
                <a:cs typeface="Arial"/>
              </a:rPr>
              <a:t>a</a:t>
            </a:r>
            <a:r>
              <a:rPr sz="1000" i="1" spc="70" dirty="0">
                <a:latin typeface="Arial"/>
                <a:cs typeface="Arial"/>
              </a:rPr>
              <a:t>r</a:t>
            </a:r>
            <a:r>
              <a:rPr sz="1000" i="1" spc="90" dirty="0">
                <a:latin typeface="Arial"/>
                <a:cs typeface="Arial"/>
              </a:rPr>
              <a:t>y</a:t>
            </a:r>
            <a:endParaRPr sz="1000" dirty="0">
              <a:latin typeface="Arial"/>
              <a:cs typeface="Arial"/>
            </a:endParaRPr>
          </a:p>
        </p:txBody>
      </p:sp>
      <p:sp>
        <p:nvSpPr>
          <p:cNvPr id="3" name="TextBox 2"/>
          <p:cNvSpPr txBox="1"/>
          <p:nvPr/>
        </p:nvSpPr>
        <p:spPr>
          <a:xfrm>
            <a:off x="7315200" y="3533987"/>
            <a:ext cx="1486304" cy="369332"/>
          </a:xfrm>
          <a:prstGeom prst="rect">
            <a:avLst/>
          </a:prstGeom>
          <a:noFill/>
        </p:spPr>
        <p:txBody>
          <a:bodyPr wrap="none" rtlCol="0">
            <a:spAutoFit/>
          </a:bodyPr>
          <a:lstStyle/>
          <a:p>
            <a:r>
              <a:rPr lang="en-US" dirty="0" smtClean="0"/>
              <a:t>PLB750(2015)</a:t>
            </a:r>
            <a:endParaRPr lang="en-US" dirty="0"/>
          </a:p>
        </p:txBody>
      </p:sp>
    </p:spTree>
    <p:extLst>
      <p:ext uri="{BB962C8B-B14F-4D97-AF65-F5344CB8AC3E}">
        <p14:creationId xmlns:p14="http://schemas.microsoft.com/office/powerpoint/2010/main" val="19963047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229600" cy="720080"/>
          </a:xfrm>
        </p:spPr>
        <p:txBody>
          <a:bodyPr/>
          <a:lstStyle/>
          <a:p>
            <a:pPr algn="ctr"/>
            <a:r>
              <a:rPr lang="en-US" b="1" dirty="0" smtClean="0">
                <a:solidFill>
                  <a:srgbClr val="FF0000"/>
                </a:solidFill>
              </a:rPr>
              <a:t>Flows in n</a:t>
            </a:r>
            <a:r>
              <a:rPr lang="en-US" b="1" baseline="30000" dirty="0" smtClean="0">
                <a:solidFill>
                  <a:srgbClr val="FF0000"/>
                </a:solidFill>
              </a:rPr>
              <a:t>th</a:t>
            </a:r>
            <a:r>
              <a:rPr lang="en-US" b="1" dirty="0" smtClean="0">
                <a:solidFill>
                  <a:srgbClr val="FF0000"/>
                </a:solidFill>
              </a:rPr>
              <a:t> order </a:t>
            </a:r>
            <a:endParaRPr lang="en-US" b="1" dirty="0">
              <a:solidFill>
                <a:srgbClr val="FF0000"/>
              </a:solidFill>
            </a:endParaRPr>
          </a:p>
        </p:txBody>
      </p:sp>
      <p:pic>
        <p:nvPicPr>
          <p:cNvPr id="4" name="Picture 2" descr="https://drupal.star.bnl.gov/STAR/files/starpublications/243/v3edep_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030" y="935058"/>
            <a:ext cx="4248472" cy="28818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74291" y="1196752"/>
            <a:ext cx="1539204" cy="369332"/>
          </a:xfrm>
          <a:prstGeom prst="rect">
            <a:avLst/>
          </a:prstGeom>
          <a:noFill/>
        </p:spPr>
        <p:txBody>
          <a:bodyPr wrap="none" rtlCol="0">
            <a:spAutoFit/>
          </a:bodyPr>
          <a:lstStyle/>
          <a:p>
            <a:r>
              <a:rPr lang="en-US" dirty="0" smtClean="0"/>
              <a:t>PRL 116(2016)</a:t>
            </a:r>
            <a:endParaRPr lang="en-US" dirty="0"/>
          </a:p>
        </p:txBody>
      </p:sp>
      <p:sp>
        <p:nvSpPr>
          <p:cNvPr id="8" name="TextBox 7"/>
          <p:cNvSpPr txBox="1"/>
          <p:nvPr/>
        </p:nvSpPr>
        <p:spPr>
          <a:xfrm>
            <a:off x="7722355" y="5733256"/>
            <a:ext cx="950901" cy="461665"/>
          </a:xfrm>
          <a:prstGeom prst="rect">
            <a:avLst/>
          </a:prstGeom>
          <a:noFill/>
        </p:spPr>
        <p:txBody>
          <a:bodyPr wrap="none" rtlCol="0">
            <a:spAutoFit/>
          </a:bodyPr>
          <a:lstStyle/>
          <a:p>
            <a:r>
              <a:rPr lang="en-US" sz="1200" dirty="0" smtClean="0">
                <a:solidFill>
                  <a:schemeClr val="bg1"/>
                </a:solidFill>
              </a:rPr>
              <a:t>STAR </a:t>
            </a:r>
          </a:p>
          <a:p>
            <a:r>
              <a:rPr lang="en-US" sz="1200" dirty="0" smtClean="0">
                <a:solidFill>
                  <a:schemeClr val="bg1"/>
                </a:solidFill>
              </a:rPr>
              <a:t>Preliminary</a:t>
            </a:r>
            <a:endParaRPr lang="en-US" sz="1200" dirty="0">
              <a:solidFill>
                <a:schemeClr val="bg1"/>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935058"/>
            <a:ext cx="4410293" cy="551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652120" y="2852936"/>
            <a:ext cx="1308371" cy="261610"/>
          </a:xfrm>
          <a:prstGeom prst="rect">
            <a:avLst/>
          </a:prstGeom>
          <a:noFill/>
        </p:spPr>
        <p:txBody>
          <a:bodyPr wrap="none" rtlCol="0">
            <a:spAutoFit/>
          </a:bodyPr>
          <a:lstStyle/>
          <a:p>
            <a:r>
              <a:rPr lang="en-US" sz="1100" dirty="0" smtClean="0">
                <a:solidFill>
                  <a:srgbClr val="FF0000"/>
                </a:solidFill>
              </a:rPr>
              <a:t>STAR Preliminary</a:t>
            </a:r>
            <a:endParaRPr lang="en-US" dirty="0">
              <a:solidFill>
                <a:srgbClr val="FF0000"/>
              </a:solidFill>
            </a:endParaRPr>
          </a:p>
        </p:txBody>
      </p:sp>
      <p:sp>
        <p:nvSpPr>
          <p:cNvPr id="3" name="TextBox 2"/>
          <p:cNvSpPr txBox="1"/>
          <p:nvPr/>
        </p:nvSpPr>
        <p:spPr>
          <a:xfrm>
            <a:off x="302341" y="4221088"/>
            <a:ext cx="4544834" cy="1477328"/>
          </a:xfrm>
          <a:prstGeom prst="rect">
            <a:avLst/>
          </a:prstGeom>
          <a:noFill/>
        </p:spPr>
        <p:txBody>
          <a:bodyPr wrap="none" rtlCol="0">
            <a:spAutoFit/>
          </a:bodyPr>
          <a:lstStyle/>
          <a:p>
            <a:pPr algn="l"/>
            <a:r>
              <a:rPr lang="en-US" dirty="0" smtClean="0"/>
              <a:t>Higher harmonics sensitive to earlier stage</a:t>
            </a:r>
          </a:p>
          <a:p>
            <a:pPr algn="l"/>
            <a:r>
              <a:rPr lang="en-US" dirty="0" smtClean="0"/>
              <a:t>Study BES and small system size: </a:t>
            </a:r>
            <a:br>
              <a:rPr lang="en-US" dirty="0" smtClean="0"/>
            </a:br>
            <a:r>
              <a:rPr lang="en-US" dirty="0" smtClean="0"/>
              <a:t>Turn OFF QGP?</a:t>
            </a:r>
          </a:p>
          <a:p>
            <a:pPr algn="l"/>
            <a:endParaRPr lang="en-US" dirty="0" smtClean="0"/>
          </a:p>
          <a:p>
            <a:pPr algn="l"/>
            <a:r>
              <a:rPr lang="en-US" dirty="0" smtClean="0"/>
              <a:t>Multiple-Harmonics sensitive to </a:t>
            </a:r>
            <a:r>
              <a:rPr lang="en-US" dirty="0" smtClean="0">
                <a:sym typeface="Symbol"/>
              </a:rPr>
              <a:t></a:t>
            </a:r>
            <a:r>
              <a:rPr lang="en-US" dirty="0" smtClean="0"/>
              <a:t>/s</a:t>
            </a:r>
          </a:p>
        </p:txBody>
      </p:sp>
    </p:spTree>
    <p:extLst>
      <p:ext uri="{BB962C8B-B14F-4D97-AF65-F5344CB8AC3E}">
        <p14:creationId xmlns:p14="http://schemas.microsoft.com/office/powerpoint/2010/main" val="19045619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229600" cy="720080"/>
          </a:xfrm>
        </p:spPr>
        <p:txBody>
          <a:bodyPr/>
          <a:lstStyle/>
          <a:p>
            <a:pPr algn="ctr"/>
            <a:r>
              <a:rPr lang="en-US" b="1" dirty="0" smtClean="0">
                <a:solidFill>
                  <a:srgbClr val="FF0000"/>
                </a:solidFill>
              </a:rPr>
              <a:t>Flows in Rapidity</a:t>
            </a:r>
            <a:endParaRPr lang="en-US" b="1" dirty="0">
              <a:solidFill>
                <a:srgbClr val="FF0000"/>
              </a:solidFill>
            </a:endParaRPr>
          </a:p>
        </p:txBody>
      </p:sp>
      <p:grpSp>
        <p:nvGrpSpPr>
          <p:cNvPr id="7" name="Group 6"/>
          <p:cNvGrpSpPr/>
          <p:nvPr/>
        </p:nvGrpSpPr>
        <p:grpSpPr>
          <a:xfrm>
            <a:off x="4499992" y="2852936"/>
            <a:ext cx="4642039" cy="3456384"/>
            <a:chOff x="5101146" y="3212976"/>
            <a:chExt cx="4040885" cy="3096344"/>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146" y="3212976"/>
              <a:ext cx="404088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191130" y="5373216"/>
              <a:ext cx="950901" cy="461665"/>
            </a:xfrm>
            <a:prstGeom prst="rect">
              <a:avLst/>
            </a:prstGeom>
            <a:noFill/>
          </p:spPr>
          <p:txBody>
            <a:bodyPr wrap="none" rtlCol="0">
              <a:spAutoFit/>
            </a:bodyPr>
            <a:lstStyle/>
            <a:p>
              <a:r>
                <a:rPr lang="en-US" sz="1200" dirty="0" smtClean="0">
                  <a:solidFill>
                    <a:schemeClr val="bg1"/>
                  </a:solidFill>
                </a:rPr>
                <a:t>STAR </a:t>
              </a:r>
            </a:p>
            <a:p>
              <a:r>
                <a:rPr lang="en-US" sz="1200" dirty="0" smtClean="0">
                  <a:solidFill>
                    <a:schemeClr val="bg1"/>
                  </a:solidFill>
                </a:rPr>
                <a:t>Preliminary</a:t>
              </a:r>
              <a:endParaRPr lang="en-US" sz="1200" dirty="0">
                <a:solidFill>
                  <a:schemeClr val="bg1"/>
                </a:solidFill>
              </a:endParaRPr>
            </a:p>
          </p:txBody>
        </p:sp>
      </p:grpSp>
      <p:pic>
        <p:nvPicPr>
          <p:cNvPr id="10" name="Content Placeholder 9"/>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520" y="980728"/>
            <a:ext cx="4271846" cy="2880320"/>
          </a:xfrm>
          <a:prstGeom prst="rect">
            <a:avLst/>
          </a:prstGeom>
          <a:noFill/>
        </p:spPr>
      </p:pic>
      <p:sp>
        <p:nvSpPr>
          <p:cNvPr id="6" name="TextBox 5"/>
          <p:cNvSpPr txBox="1"/>
          <p:nvPr/>
        </p:nvSpPr>
        <p:spPr>
          <a:xfrm>
            <a:off x="251520" y="4221088"/>
            <a:ext cx="4248472" cy="1200329"/>
          </a:xfrm>
          <a:prstGeom prst="rect">
            <a:avLst/>
          </a:prstGeom>
          <a:noFill/>
        </p:spPr>
        <p:txBody>
          <a:bodyPr wrap="square" rtlCol="0">
            <a:spAutoFit/>
          </a:bodyPr>
          <a:lstStyle/>
          <a:p>
            <a:pPr algn="l"/>
            <a:r>
              <a:rPr lang="en-US" dirty="0" smtClean="0"/>
              <a:t>Flow in asymmetric collisions sensitive </a:t>
            </a:r>
            <a:br>
              <a:rPr lang="en-US" dirty="0" smtClean="0"/>
            </a:br>
            <a:r>
              <a:rPr lang="en-US" dirty="0" smtClean="0"/>
              <a:t>to the existence of E-field and quark content</a:t>
            </a:r>
          </a:p>
          <a:p>
            <a:pPr algn="l"/>
            <a:endParaRPr lang="en-US" dirty="0"/>
          </a:p>
        </p:txBody>
      </p:sp>
      <p:sp>
        <p:nvSpPr>
          <p:cNvPr id="11" name="Rectangle 10"/>
          <p:cNvSpPr/>
          <p:nvPr/>
        </p:nvSpPr>
        <p:spPr>
          <a:xfrm>
            <a:off x="5048023" y="1268760"/>
            <a:ext cx="3024336" cy="1200329"/>
          </a:xfrm>
          <a:prstGeom prst="rect">
            <a:avLst/>
          </a:prstGeom>
        </p:spPr>
        <p:txBody>
          <a:bodyPr wrap="square">
            <a:spAutoFit/>
          </a:bodyPr>
          <a:lstStyle/>
          <a:p>
            <a:pPr algn="l"/>
            <a:r>
              <a:rPr lang="en-US" dirty="0"/>
              <a:t>Flow (</a:t>
            </a:r>
            <a:r>
              <a:rPr lang="en-US" dirty="0" err="1"/>
              <a:t>vn</a:t>
            </a:r>
            <a:r>
              <a:rPr lang="en-US" dirty="0"/>
              <a:t>) vs </a:t>
            </a:r>
            <a:r>
              <a:rPr lang="en-US" dirty="0" smtClean="0"/>
              <a:t>rapidity: </a:t>
            </a:r>
          </a:p>
          <a:p>
            <a:pPr algn="l"/>
            <a:r>
              <a:rPr lang="en-US" dirty="0">
                <a:sym typeface="Symbol"/>
              </a:rPr>
              <a:t></a:t>
            </a:r>
            <a:r>
              <a:rPr lang="en-US" dirty="0" smtClean="0"/>
              <a:t>/s </a:t>
            </a:r>
            <a:r>
              <a:rPr lang="en-US" dirty="0"/>
              <a:t>and initial </a:t>
            </a:r>
            <a:r>
              <a:rPr lang="en-US" dirty="0" smtClean="0"/>
              <a:t>stage; </a:t>
            </a:r>
            <a:r>
              <a:rPr lang="en-US" dirty="0"/>
              <a:t/>
            </a:r>
            <a:br>
              <a:rPr lang="en-US" dirty="0"/>
            </a:br>
            <a:r>
              <a:rPr lang="en-US" dirty="0"/>
              <a:t>baryon stopping at BES-II </a:t>
            </a:r>
            <a:endParaRPr lang="en-US" dirty="0" smtClean="0"/>
          </a:p>
          <a:p>
            <a:pPr algn="l"/>
            <a:r>
              <a:rPr lang="en-US" dirty="0" smtClean="0"/>
              <a:t>(</a:t>
            </a:r>
            <a:r>
              <a:rPr lang="en-US" dirty="0"/>
              <a:t>require upgrades</a:t>
            </a:r>
            <a:r>
              <a:rPr lang="en-US" dirty="0" smtClean="0"/>
              <a:t>)</a:t>
            </a:r>
            <a:endParaRPr lang="en-US" dirty="0"/>
          </a:p>
        </p:txBody>
      </p:sp>
    </p:spTree>
    <p:extLst>
      <p:ext uri="{BB962C8B-B14F-4D97-AF65-F5344CB8AC3E}">
        <p14:creationId xmlns:p14="http://schemas.microsoft.com/office/powerpoint/2010/main" val="31316512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3090" y="116632"/>
            <a:ext cx="8229600" cy="821113"/>
          </a:xfrm>
        </p:spPr>
        <p:txBody>
          <a:bodyPr/>
          <a:lstStyle/>
          <a:p>
            <a:pPr algn="ctr"/>
            <a:r>
              <a:rPr lang="en-US" sz="3600" b="1" dirty="0" smtClean="0">
                <a:solidFill>
                  <a:srgbClr val="FF0000"/>
                </a:solidFill>
              </a:rPr>
              <a:t>NSAC Milestone (HP12)</a:t>
            </a:r>
            <a:endParaRPr lang="en-US" b="1" dirty="0">
              <a:solidFill>
                <a:srgbClr val="FF0000"/>
              </a:solidFill>
            </a:endParaRPr>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1572374872"/>
              </p:ext>
            </p:extLst>
          </p:nvPr>
        </p:nvGraphicFramePr>
        <p:xfrm>
          <a:off x="180831" y="579406"/>
          <a:ext cx="8736013" cy="3435350"/>
        </p:xfrm>
        <a:graphic>
          <a:graphicData uri="http://schemas.openxmlformats.org/presentationml/2006/ole">
            <mc:AlternateContent xmlns:mc="http://schemas.openxmlformats.org/markup-compatibility/2006">
              <mc:Choice xmlns:v="urn:schemas-microsoft-com:vml" Requires="v">
                <p:oleObj spid="_x0000_s25654" name="Document" r:id="rId5" imgW="6527825" imgH="2564729" progId="Word.Document.12">
                  <p:embed/>
                </p:oleObj>
              </mc:Choice>
              <mc:Fallback>
                <p:oleObj name="Document" r:id="rId5" imgW="6527825" imgH="2564729" progId="Word.Document.12">
                  <p:embed/>
                  <p:pic>
                    <p:nvPicPr>
                      <p:cNvPr id="0" name=""/>
                      <p:cNvPicPr>
                        <a:picLocks noChangeAspect="1" noChangeArrowheads="1"/>
                      </p:cNvPicPr>
                      <p:nvPr/>
                    </p:nvPicPr>
                    <p:blipFill>
                      <a:blip r:embed="rId6"/>
                      <a:srcRect/>
                      <a:stretch>
                        <a:fillRect/>
                      </a:stretch>
                    </p:blipFill>
                    <p:spPr bwMode="auto">
                      <a:xfrm>
                        <a:off x="180831" y="579406"/>
                        <a:ext cx="8736013" cy="3435350"/>
                      </a:xfrm>
                      <a:prstGeom prst="rect">
                        <a:avLst/>
                      </a:prstGeom>
                      <a:noFill/>
                      <a:ln>
                        <a:noFill/>
                      </a:ln>
                    </p:spPr>
                  </p:pic>
                </p:oleObj>
              </mc:Fallback>
            </mc:AlternateContent>
          </a:graphicData>
        </a:graphic>
      </p:graphicFrame>
      <p:sp>
        <p:nvSpPr>
          <p:cNvPr id="10" name="Rectangle 9"/>
          <p:cNvSpPr/>
          <p:nvPr/>
        </p:nvSpPr>
        <p:spPr>
          <a:xfrm>
            <a:off x="254086" y="3149918"/>
            <a:ext cx="8557941" cy="2017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run12.aLL_.xt_.v0.c.full.png"/>
          <p:cNvPicPr>
            <a:picLocks noChangeAspect="1"/>
          </p:cNvPicPr>
          <p:nvPr/>
        </p:nvPicPr>
        <p:blipFill rotWithShape="1">
          <a:blip r:embed="rId7">
            <a:extLst>
              <a:ext uri="{28A0092B-C50C-407E-A947-70E740481C1C}">
                <a14:useLocalDpi xmlns:a14="http://schemas.microsoft.com/office/drawing/2010/main" val="0"/>
              </a:ext>
            </a:extLst>
          </a:blip>
          <a:srcRect l="-9" t="3696" r="7415" b="883"/>
          <a:stretch/>
        </p:blipFill>
        <p:spPr>
          <a:xfrm>
            <a:off x="4548838" y="2642650"/>
            <a:ext cx="4500501" cy="3600400"/>
          </a:xfrm>
          <a:prstGeom prst="rect">
            <a:avLst/>
          </a:prstGeom>
          <a:ln w="38100">
            <a:noFill/>
          </a:ln>
        </p:spPr>
      </p:pic>
      <p:sp>
        <p:nvSpPr>
          <p:cNvPr id="2" name="TextBox 1"/>
          <p:cNvSpPr txBox="1"/>
          <p:nvPr/>
        </p:nvSpPr>
        <p:spPr>
          <a:xfrm>
            <a:off x="3275856" y="5689052"/>
            <a:ext cx="1787605" cy="369332"/>
          </a:xfrm>
          <a:prstGeom prst="rect">
            <a:avLst/>
          </a:prstGeom>
          <a:noFill/>
        </p:spPr>
        <p:txBody>
          <a:bodyPr wrap="none" rtlCol="0">
            <a:spAutoFit/>
          </a:bodyPr>
          <a:lstStyle/>
          <a:p>
            <a:r>
              <a:rPr lang="en-US" dirty="0" smtClean="0"/>
              <a:t>PRL 115 (2015)</a:t>
            </a:r>
            <a:endParaRPr lang="en-US" dirty="0"/>
          </a:p>
        </p:txBody>
      </p:sp>
      <p:pic>
        <p:nvPicPr>
          <p:cNvPr id="8" name="Picture 7" descr="Macintosh HD:Users:rfatemi1:Documents:BUR:2017:InclusiveJetALL.pd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67" y="2297081"/>
            <a:ext cx="3275856" cy="4560919"/>
          </a:xfrm>
          <a:prstGeom prst="rect">
            <a:avLst/>
          </a:prstGeom>
          <a:noFill/>
          <a:ln>
            <a:noFill/>
          </a:ln>
        </p:spPr>
      </p:pic>
    </p:spTree>
    <p:extLst>
      <p:ext uri="{BB962C8B-B14F-4D97-AF65-F5344CB8AC3E}">
        <p14:creationId xmlns:p14="http://schemas.microsoft.com/office/powerpoint/2010/main" val="95386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3090" y="116632"/>
            <a:ext cx="8229600" cy="821113"/>
          </a:xfrm>
        </p:spPr>
        <p:txBody>
          <a:bodyPr/>
          <a:lstStyle/>
          <a:p>
            <a:pPr algn="ctr"/>
            <a:r>
              <a:rPr lang="en-US" sz="3600" b="1" dirty="0" smtClean="0">
                <a:solidFill>
                  <a:srgbClr val="FF0000"/>
                </a:solidFill>
              </a:rPr>
              <a:t>NSAC Milestone (HP8)</a:t>
            </a:r>
            <a:endParaRPr lang="en-US" b="1" dirty="0">
              <a:solidFill>
                <a:srgbClr val="FF0000"/>
              </a:solidFill>
            </a:endParaRPr>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2727747216"/>
              </p:ext>
            </p:extLst>
          </p:nvPr>
        </p:nvGraphicFramePr>
        <p:xfrm>
          <a:off x="527050" y="750888"/>
          <a:ext cx="8191500" cy="1711325"/>
        </p:xfrm>
        <a:graphic>
          <a:graphicData uri="http://schemas.openxmlformats.org/presentationml/2006/ole">
            <mc:AlternateContent xmlns:mc="http://schemas.openxmlformats.org/markup-compatibility/2006">
              <mc:Choice xmlns:v="urn:schemas-microsoft-com:vml" Requires="v">
                <p:oleObj spid="_x0000_s26678" name="Document" r:id="rId5" imgW="6527825" imgH="1364424" progId="Word.Document.12">
                  <p:embed/>
                </p:oleObj>
              </mc:Choice>
              <mc:Fallback>
                <p:oleObj name="Document" r:id="rId5" imgW="6527825" imgH="1364424" progId="Word.Document.12">
                  <p:embed/>
                  <p:pic>
                    <p:nvPicPr>
                      <p:cNvPr id="0" name=""/>
                      <p:cNvPicPr>
                        <a:picLocks noChangeAspect="1" noChangeArrowheads="1"/>
                      </p:cNvPicPr>
                      <p:nvPr/>
                    </p:nvPicPr>
                    <p:blipFill>
                      <a:blip r:embed="rId6"/>
                      <a:srcRect/>
                      <a:stretch>
                        <a:fillRect/>
                      </a:stretch>
                    </p:blipFill>
                    <p:spPr bwMode="auto">
                      <a:xfrm>
                        <a:off x="527050" y="750888"/>
                        <a:ext cx="8191500" cy="1711325"/>
                      </a:xfrm>
                      <a:prstGeom prst="rect">
                        <a:avLst/>
                      </a:prstGeom>
                      <a:noFill/>
                      <a:ln>
                        <a:noFill/>
                      </a:ln>
                    </p:spPr>
                  </p:pic>
                </p:oleObj>
              </mc:Fallback>
            </mc:AlternateContent>
          </a:graphicData>
        </a:graphic>
      </p:graphicFrame>
      <p:pic>
        <p:nvPicPr>
          <p:cNvPr id="10" name="Picture 2" descr="C:\Users\xzb\Desktop\Management\BUR2015\AL_W_spin_prl2014_Fig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770" y="2101024"/>
            <a:ext cx="3608287" cy="4158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181" y="6150239"/>
            <a:ext cx="2640403" cy="369332"/>
          </a:xfrm>
          <a:prstGeom prst="rect">
            <a:avLst/>
          </a:prstGeom>
          <a:noFill/>
        </p:spPr>
        <p:txBody>
          <a:bodyPr wrap="none" rtlCol="0">
            <a:spAutoFit/>
          </a:bodyPr>
          <a:lstStyle/>
          <a:p>
            <a:pPr algn="l"/>
            <a:r>
              <a:rPr lang="en-US" dirty="0" smtClean="0"/>
              <a:t>PRL 113 (2014) + run13</a:t>
            </a:r>
            <a:endParaRPr lang="en-US" dirty="0"/>
          </a:p>
        </p:txBody>
      </p:sp>
      <p:pic>
        <p:nvPicPr>
          <p:cNvPr id="15648" name="80FA85AA-7817-4759-842E-632F374CC983" descr="00D08366-7A7E-496B-8217-C6A2817BF4CF"/>
          <p:cNvPicPr>
            <a:picLocks noChangeAspect="1" noChangeArrowheads="1"/>
          </p:cNvPicPr>
          <p:nvPr/>
        </p:nvPicPr>
        <p:blipFill rotWithShape="1">
          <a:blip r:embed="rId8">
            <a:extLst>
              <a:ext uri="{28A0092B-C50C-407E-A947-70E740481C1C}">
                <a14:useLocalDpi xmlns:a14="http://schemas.microsoft.com/office/drawing/2010/main" val="0"/>
              </a:ext>
            </a:extLst>
          </a:blip>
          <a:srcRect t="5116" b="6034"/>
          <a:stretch/>
        </p:blipFill>
        <p:spPr bwMode="auto">
          <a:xfrm>
            <a:off x="5100033" y="1916832"/>
            <a:ext cx="3286423"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232682" y="5517232"/>
            <a:ext cx="4155742" cy="923330"/>
          </a:xfrm>
          <a:prstGeom prst="rect">
            <a:avLst/>
          </a:prstGeom>
          <a:noFill/>
        </p:spPr>
        <p:txBody>
          <a:bodyPr wrap="square" rtlCol="0">
            <a:spAutoFit/>
          </a:bodyPr>
          <a:lstStyle/>
          <a:p>
            <a:pPr algn="l"/>
            <a:r>
              <a:rPr lang="en-US" dirty="0" smtClean="0"/>
              <a:t>First significant evidence that u and d anti-quark spin distributions are significantly different.</a:t>
            </a:r>
            <a:endParaRPr lang="en-US" dirty="0"/>
          </a:p>
        </p:txBody>
      </p:sp>
    </p:spTree>
    <p:extLst>
      <p:ext uri="{BB962C8B-B14F-4D97-AF65-F5344CB8AC3E}">
        <p14:creationId xmlns:p14="http://schemas.microsoft.com/office/powerpoint/2010/main" val="53883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22850538"/>
              </p:ext>
            </p:extLst>
          </p:nvPr>
        </p:nvGraphicFramePr>
        <p:xfrm>
          <a:off x="323528" y="1268760"/>
          <a:ext cx="8640960" cy="3744416"/>
        </p:xfrm>
        <a:graphic>
          <a:graphicData uri="http://schemas.openxmlformats.org/drawingml/2006/table">
            <a:tbl>
              <a:tblPr firstRow="1" firstCol="1" lastRow="1" lastCol="1" bandRow="1" bandCol="1">
                <a:tableStyleId>{5C22544A-7EE6-4342-B048-85BDC9FD1C3A}</a:tableStyleId>
              </a:tblPr>
              <a:tblGrid>
                <a:gridCol w="587531"/>
                <a:gridCol w="1639719"/>
                <a:gridCol w="930123"/>
                <a:gridCol w="1115660"/>
                <a:gridCol w="2498987"/>
                <a:gridCol w="788820"/>
                <a:gridCol w="1080120"/>
              </a:tblGrid>
              <a:tr h="418332">
                <a:tc>
                  <a:txBody>
                    <a:bodyPr/>
                    <a:lstStyle/>
                    <a:p>
                      <a:pPr marL="0" marR="0" indent="0" algn="ctr">
                        <a:spcBef>
                          <a:spcPts val="0"/>
                        </a:spcBef>
                        <a:spcAft>
                          <a:spcPts val="0"/>
                        </a:spcAft>
                      </a:pPr>
                      <a:r>
                        <a:rPr lang="en-US" sz="1200" dirty="0">
                          <a:solidFill>
                            <a:schemeClr val="tx1"/>
                          </a:solidFill>
                          <a:effectLst/>
                        </a:rPr>
                        <a:t>Run</a:t>
                      </a:r>
                      <a:endParaRPr lang="en-US" sz="1200" dirty="0">
                        <a:solidFill>
                          <a:schemeClr val="tx1"/>
                        </a:solidFill>
                        <a:effectLst/>
                        <a:latin typeface="Times New Roman"/>
                        <a:ea typeface="MS Mincho"/>
                        <a:cs typeface="Times New Roman"/>
                      </a:endParaRPr>
                    </a:p>
                  </a:txBody>
                  <a:tcPr marL="68580" marR="68580" marT="0" marB="0">
                    <a:solidFill>
                      <a:schemeClr val="accent3">
                        <a:lumMod val="85000"/>
                      </a:schemeClr>
                    </a:solidFill>
                  </a:tcPr>
                </a:tc>
                <a:tc>
                  <a:txBody>
                    <a:bodyPr/>
                    <a:lstStyle/>
                    <a:p>
                      <a:pPr marL="0" marR="0" indent="0" algn="ctr">
                        <a:spcBef>
                          <a:spcPts val="0"/>
                        </a:spcBef>
                        <a:spcAft>
                          <a:spcPts val="0"/>
                        </a:spcAft>
                      </a:pPr>
                      <a:r>
                        <a:rPr lang="en-US" sz="1200" dirty="0">
                          <a:solidFill>
                            <a:schemeClr val="tx1"/>
                          </a:solidFill>
                          <a:effectLst/>
                        </a:rPr>
                        <a:t>Energy</a:t>
                      </a:r>
                      <a:endParaRPr lang="en-US" sz="1200" dirty="0">
                        <a:solidFill>
                          <a:schemeClr val="tx1"/>
                        </a:solidFill>
                        <a:effectLst/>
                        <a:latin typeface="Times New Roman"/>
                        <a:ea typeface="MS Mincho"/>
                        <a:cs typeface="Times New Roman"/>
                      </a:endParaRPr>
                    </a:p>
                  </a:txBody>
                  <a:tcPr marL="68580" marR="68580" marT="0" marB="0">
                    <a:solidFill>
                      <a:schemeClr val="accent3">
                        <a:lumMod val="85000"/>
                      </a:schemeClr>
                    </a:solidFill>
                  </a:tcPr>
                </a:tc>
                <a:tc>
                  <a:txBody>
                    <a:bodyPr/>
                    <a:lstStyle/>
                    <a:p>
                      <a:pPr marL="0" marR="0" indent="0" algn="ctr">
                        <a:spcBef>
                          <a:spcPts val="0"/>
                        </a:spcBef>
                        <a:spcAft>
                          <a:spcPts val="0"/>
                        </a:spcAft>
                      </a:pPr>
                      <a:r>
                        <a:rPr lang="en-US" sz="1200">
                          <a:solidFill>
                            <a:schemeClr val="tx1"/>
                          </a:solidFill>
                          <a:effectLst/>
                        </a:rPr>
                        <a:t>Duration</a:t>
                      </a:r>
                      <a:endParaRPr lang="en-US" sz="1200">
                        <a:solidFill>
                          <a:schemeClr val="tx1"/>
                        </a:solidFill>
                        <a:effectLst/>
                        <a:latin typeface="Times New Roman"/>
                        <a:ea typeface="MS Mincho"/>
                        <a:cs typeface="Times New Roman"/>
                      </a:endParaRPr>
                    </a:p>
                  </a:txBody>
                  <a:tcPr marL="68580" marR="68580" marT="0" marB="0">
                    <a:solidFill>
                      <a:schemeClr val="accent3">
                        <a:lumMod val="85000"/>
                      </a:schemeClr>
                    </a:solidFill>
                  </a:tcPr>
                </a:tc>
                <a:tc>
                  <a:txBody>
                    <a:bodyPr/>
                    <a:lstStyle/>
                    <a:p>
                      <a:pPr marL="0" marR="0" indent="0" algn="ctr">
                        <a:spcBef>
                          <a:spcPts val="0"/>
                        </a:spcBef>
                        <a:spcAft>
                          <a:spcPts val="0"/>
                        </a:spcAft>
                      </a:pPr>
                      <a:r>
                        <a:rPr lang="en-US" sz="1200">
                          <a:solidFill>
                            <a:schemeClr val="tx1"/>
                          </a:solidFill>
                          <a:effectLst/>
                        </a:rPr>
                        <a:t>System</a:t>
                      </a:r>
                      <a:endParaRPr lang="en-US" sz="1200">
                        <a:solidFill>
                          <a:schemeClr val="tx1"/>
                        </a:solidFill>
                        <a:effectLst/>
                        <a:latin typeface="Times New Roman"/>
                        <a:ea typeface="MS Mincho"/>
                        <a:cs typeface="Times New Roman"/>
                      </a:endParaRPr>
                    </a:p>
                  </a:txBody>
                  <a:tcPr marL="68580" marR="68580" marT="0" marB="0">
                    <a:solidFill>
                      <a:schemeClr val="accent3">
                        <a:lumMod val="85000"/>
                      </a:schemeClr>
                    </a:solidFill>
                  </a:tcPr>
                </a:tc>
                <a:tc>
                  <a:txBody>
                    <a:bodyPr/>
                    <a:lstStyle/>
                    <a:p>
                      <a:pPr marL="0" marR="0" indent="0" algn="ctr">
                        <a:spcBef>
                          <a:spcPts val="0"/>
                        </a:spcBef>
                        <a:spcAft>
                          <a:spcPts val="0"/>
                        </a:spcAft>
                      </a:pPr>
                      <a:r>
                        <a:rPr lang="en-US" sz="1200">
                          <a:solidFill>
                            <a:schemeClr val="tx1"/>
                          </a:solidFill>
                          <a:effectLst/>
                        </a:rPr>
                        <a:t>Goals</a:t>
                      </a:r>
                      <a:endParaRPr lang="en-US" sz="1200">
                        <a:solidFill>
                          <a:schemeClr val="tx1"/>
                        </a:solidFill>
                        <a:effectLst/>
                        <a:latin typeface="Times New Roman"/>
                        <a:ea typeface="MS Mincho"/>
                        <a:cs typeface="Times New Roman"/>
                      </a:endParaRPr>
                    </a:p>
                  </a:txBody>
                  <a:tcPr marL="68580" marR="68580" marT="0" marB="0">
                    <a:solidFill>
                      <a:schemeClr val="accent3">
                        <a:lumMod val="85000"/>
                      </a:schemeClr>
                    </a:solidFill>
                  </a:tcPr>
                </a:tc>
                <a:tc>
                  <a:txBody>
                    <a:bodyPr/>
                    <a:lstStyle/>
                    <a:p>
                      <a:pPr marL="0" marR="0" indent="0" algn="just">
                        <a:spcBef>
                          <a:spcPts val="0"/>
                        </a:spcBef>
                        <a:spcAft>
                          <a:spcPts val="0"/>
                        </a:spcAft>
                      </a:pPr>
                      <a:r>
                        <a:rPr lang="en-US" sz="1200">
                          <a:solidFill>
                            <a:schemeClr val="tx1"/>
                          </a:solidFill>
                          <a:effectLst/>
                        </a:rPr>
                        <a:t>priority</a:t>
                      </a:r>
                      <a:endParaRPr lang="en-US" sz="1200">
                        <a:solidFill>
                          <a:schemeClr val="tx1"/>
                        </a:solidFill>
                        <a:effectLst/>
                        <a:latin typeface="Times New Roman"/>
                        <a:ea typeface="MS Mincho"/>
                        <a:cs typeface="Times New Roman"/>
                      </a:endParaRPr>
                    </a:p>
                  </a:txBody>
                  <a:tcPr marL="68580" marR="68580" marT="0" marB="0">
                    <a:solidFill>
                      <a:schemeClr val="accent3">
                        <a:lumMod val="85000"/>
                      </a:schemeClr>
                    </a:solidFill>
                  </a:tcPr>
                </a:tc>
                <a:tc>
                  <a:txBody>
                    <a:bodyPr/>
                    <a:lstStyle/>
                    <a:p>
                      <a:pPr marL="0" marR="0" indent="0" algn="just">
                        <a:spcBef>
                          <a:spcPts val="0"/>
                        </a:spcBef>
                        <a:spcAft>
                          <a:spcPts val="0"/>
                        </a:spcAft>
                      </a:pPr>
                      <a:r>
                        <a:rPr lang="en-US" sz="1200">
                          <a:solidFill>
                            <a:schemeClr val="tx1"/>
                          </a:solidFill>
                          <a:effectLst/>
                        </a:rPr>
                        <a:t>Sequence</a:t>
                      </a:r>
                      <a:endParaRPr lang="en-US" sz="1200">
                        <a:solidFill>
                          <a:schemeClr val="tx1"/>
                        </a:solidFill>
                        <a:effectLst/>
                        <a:latin typeface="Times New Roman"/>
                        <a:ea typeface="MS Mincho"/>
                        <a:cs typeface="Times New Roman"/>
                      </a:endParaRPr>
                    </a:p>
                  </a:txBody>
                  <a:tcPr marL="68580" marR="68580" marT="0" marB="0">
                    <a:solidFill>
                      <a:schemeClr val="accent3">
                        <a:lumMod val="85000"/>
                      </a:schemeClr>
                    </a:solidFill>
                  </a:tcPr>
                </a:tc>
              </a:tr>
              <a:tr h="1673329">
                <a:tc>
                  <a:txBody>
                    <a:bodyPr/>
                    <a:lstStyle/>
                    <a:p>
                      <a:pPr marL="0" marR="0" indent="0" algn="ctr">
                        <a:spcBef>
                          <a:spcPts val="0"/>
                        </a:spcBef>
                        <a:spcAft>
                          <a:spcPts val="0"/>
                        </a:spcAft>
                      </a:pPr>
                      <a:r>
                        <a:rPr lang="en-US" sz="1200" b="1" dirty="0">
                          <a:solidFill>
                            <a:schemeClr val="tx1"/>
                          </a:solidFill>
                          <a:effectLst/>
                          <a:ea typeface="Arial Unicode MS" panose="020B0604020202020204" pitchFamily="34" charset="-128"/>
                        </a:rPr>
                        <a:t>16</a:t>
                      </a:r>
                      <a:endParaRPr lang="en-US" sz="1200" b="1" dirty="0">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c>
                  <a:txBody>
                    <a:bodyPr/>
                    <a:lstStyle/>
                    <a:p>
                      <a:pPr marL="0" marR="0" indent="0" algn="just">
                        <a:spcBef>
                          <a:spcPts val="0"/>
                        </a:spcBef>
                        <a:spcAft>
                          <a:spcPts val="0"/>
                        </a:spcAft>
                      </a:pPr>
                      <a:r>
                        <a:rPr lang="en-US" sz="1200" b="1" dirty="0">
                          <a:solidFill>
                            <a:schemeClr val="tx1"/>
                          </a:solidFill>
                          <a:effectLst/>
                          <a:ea typeface="Arial Unicode MS" panose="020B0604020202020204" pitchFamily="34" charset="-128"/>
                          <a:sym typeface="Symbol"/>
                        </a:rPr>
                        <a:t></a:t>
                      </a:r>
                      <a:r>
                        <a:rPr lang="en-US" sz="1200" b="1" dirty="0" err="1">
                          <a:solidFill>
                            <a:schemeClr val="tx1"/>
                          </a:solidFill>
                          <a:effectLst/>
                          <a:ea typeface="Arial Unicode MS" panose="020B0604020202020204" pitchFamily="34" charset="-128"/>
                        </a:rPr>
                        <a:t>s</a:t>
                      </a:r>
                      <a:r>
                        <a:rPr lang="en-US" sz="1200" b="1" baseline="-25000" dirty="0" err="1">
                          <a:solidFill>
                            <a:schemeClr val="tx1"/>
                          </a:solidFill>
                          <a:effectLst/>
                          <a:ea typeface="Arial Unicode MS" panose="020B0604020202020204" pitchFamily="34" charset="-128"/>
                        </a:rPr>
                        <a:t>NN</a:t>
                      </a:r>
                      <a:r>
                        <a:rPr lang="en-US" sz="1200" b="1" dirty="0">
                          <a:solidFill>
                            <a:schemeClr val="tx1"/>
                          </a:solidFill>
                          <a:effectLst/>
                          <a:ea typeface="Arial Unicode MS" panose="020B0604020202020204" pitchFamily="34" charset="-128"/>
                        </a:rPr>
                        <a:t>=200 GeV</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a:solidFill>
                            <a:schemeClr val="tx1"/>
                          </a:solidFill>
                          <a:effectLst/>
                          <a:ea typeface="Arial Unicode MS" panose="020B0604020202020204" pitchFamily="34" charset="-128"/>
                          <a:sym typeface="Symbol"/>
                        </a:rPr>
                        <a:t></a:t>
                      </a:r>
                      <a:r>
                        <a:rPr lang="en-US" sz="1200" b="1" dirty="0" err="1">
                          <a:solidFill>
                            <a:schemeClr val="tx1"/>
                          </a:solidFill>
                          <a:effectLst/>
                          <a:ea typeface="Arial Unicode MS" panose="020B0604020202020204" pitchFamily="34" charset="-128"/>
                        </a:rPr>
                        <a:t>s</a:t>
                      </a:r>
                      <a:r>
                        <a:rPr lang="en-US" sz="1200" b="1" baseline="-25000" dirty="0" err="1">
                          <a:solidFill>
                            <a:schemeClr val="tx1"/>
                          </a:solidFill>
                          <a:effectLst/>
                          <a:ea typeface="Arial Unicode MS" panose="020B0604020202020204" pitchFamily="34" charset="-128"/>
                        </a:rPr>
                        <a:t>NN</a:t>
                      </a:r>
                      <a:r>
                        <a:rPr lang="en-US" sz="1200" b="1" dirty="0">
                          <a:solidFill>
                            <a:schemeClr val="tx1"/>
                          </a:solidFill>
                          <a:effectLst/>
                          <a:ea typeface="Arial Unicode MS" panose="020B0604020202020204" pitchFamily="34" charset="-128"/>
                        </a:rPr>
                        <a:t>=62 GeV</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a:solidFill>
                            <a:schemeClr val="tx1"/>
                          </a:solidFill>
                          <a:effectLst/>
                          <a:ea typeface="Arial Unicode MS" panose="020B0604020202020204" pitchFamily="34" charset="-128"/>
                          <a:sym typeface="Symbol"/>
                        </a:rPr>
                        <a:t></a:t>
                      </a:r>
                      <a:r>
                        <a:rPr lang="en-US" sz="1200" b="1" dirty="0" err="1">
                          <a:solidFill>
                            <a:schemeClr val="tx1"/>
                          </a:solidFill>
                          <a:effectLst/>
                          <a:ea typeface="Arial Unicode MS" panose="020B0604020202020204" pitchFamily="34" charset="-128"/>
                        </a:rPr>
                        <a:t>s</a:t>
                      </a:r>
                      <a:r>
                        <a:rPr lang="en-US" sz="1200" b="1" baseline="-25000" dirty="0" err="1">
                          <a:solidFill>
                            <a:schemeClr val="tx1"/>
                          </a:solidFill>
                          <a:effectLst/>
                          <a:ea typeface="Arial Unicode MS" panose="020B0604020202020204" pitchFamily="34" charset="-128"/>
                        </a:rPr>
                        <a:t>NN</a:t>
                      </a:r>
                      <a:r>
                        <a:rPr lang="en-US" sz="1200" b="1" dirty="0">
                          <a:solidFill>
                            <a:schemeClr val="tx1"/>
                          </a:solidFill>
                          <a:effectLst/>
                          <a:ea typeface="Arial Unicode MS" panose="020B0604020202020204" pitchFamily="34" charset="-128"/>
                        </a:rPr>
                        <a:t>=19.6 GeV</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endParaRPr lang="en-US" sz="1200" b="1" dirty="0">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c>
                  <a:txBody>
                    <a:bodyPr/>
                    <a:lstStyle/>
                    <a:p>
                      <a:pPr marL="0" marR="0" indent="0" algn="ctr">
                        <a:spcBef>
                          <a:spcPts val="0"/>
                        </a:spcBef>
                        <a:spcAft>
                          <a:spcPts val="0"/>
                        </a:spcAft>
                      </a:pPr>
                      <a:r>
                        <a:rPr lang="en-US" sz="1200" b="1" dirty="0">
                          <a:solidFill>
                            <a:schemeClr val="tx1"/>
                          </a:solidFill>
                          <a:effectLst/>
                          <a:ea typeface="Arial Unicode MS" panose="020B0604020202020204" pitchFamily="34" charset="-128"/>
                        </a:rPr>
                        <a:t>13-wk</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4-wk</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1-wk</a:t>
                      </a:r>
                      <a:endParaRPr lang="en-US" sz="1200" b="1" dirty="0">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c>
                  <a:txBody>
                    <a:bodyPr/>
                    <a:lstStyle/>
                    <a:p>
                      <a:pPr marL="0" marR="0" indent="0" algn="just">
                        <a:spcBef>
                          <a:spcPts val="0"/>
                        </a:spcBef>
                        <a:spcAft>
                          <a:spcPts val="0"/>
                        </a:spcAft>
                      </a:pPr>
                      <a:r>
                        <a:rPr lang="en-US" sz="1200" b="1" dirty="0" err="1">
                          <a:solidFill>
                            <a:schemeClr val="tx1"/>
                          </a:solidFill>
                          <a:effectLst/>
                          <a:ea typeface="Arial Unicode MS" panose="020B0604020202020204" pitchFamily="34" charset="-128"/>
                        </a:rPr>
                        <a:t>Au+Au</a:t>
                      </a:r>
                      <a:endParaRPr lang="en-US" sz="1200" b="1" dirty="0">
                        <a:solidFill>
                          <a:schemeClr val="tx1"/>
                        </a:solidFill>
                        <a:effectLst/>
                        <a:ea typeface="Arial Unicode MS" panose="020B0604020202020204" pitchFamily="34" charset="-128"/>
                      </a:endParaRP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err="1">
                          <a:solidFill>
                            <a:schemeClr val="tx1"/>
                          </a:solidFill>
                          <a:effectLst/>
                          <a:ea typeface="Arial Unicode MS" panose="020B0604020202020204" pitchFamily="34" charset="-128"/>
                        </a:rPr>
                        <a:t>Au+Au</a:t>
                      </a:r>
                      <a:endParaRPr lang="en-US" sz="1200" b="1" dirty="0">
                        <a:solidFill>
                          <a:schemeClr val="tx1"/>
                        </a:solidFill>
                        <a:effectLst/>
                        <a:ea typeface="Arial Unicode MS" panose="020B0604020202020204" pitchFamily="34" charset="-128"/>
                      </a:endParaRP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r>
                        <a:rPr lang="en-US" sz="1200" b="1" dirty="0" err="1">
                          <a:solidFill>
                            <a:schemeClr val="tx1"/>
                          </a:solidFill>
                          <a:effectLst/>
                          <a:ea typeface="Arial Unicode MS" panose="020B0604020202020204" pitchFamily="34" charset="-128"/>
                        </a:rPr>
                        <a:t>d+Au</a:t>
                      </a:r>
                      <a:endParaRPr lang="en-US" sz="1200" b="1" dirty="0">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c>
                  <a:txBody>
                    <a:bodyPr/>
                    <a:lstStyle/>
                    <a:p>
                      <a:pPr marL="0" marR="0" indent="0" algn="just">
                        <a:spcBef>
                          <a:spcPts val="0"/>
                        </a:spcBef>
                        <a:spcAft>
                          <a:spcPts val="0"/>
                        </a:spcAft>
                      </a:pPr>
                      <a:r>
                        <a:rPr lang="en-US" sz="1200" b="1" dirty="0" err="1">
                          <a:solidFill>
                            <a:schemeClr val="tx1"/>
                          </a:solidFill>
                          <a:effectLst/>
                          <a:latin typeface="Symbol" panose="05050102010706020507" pitchFamily="18" charset="2"/>
                          <a:ea typeface="Arial Unicode MS" panose="020B0604020202020204" pitchFamily="34" charset="-128"/>
                        </a:rPr>
                        <a:t>L</a:t>
                      </a:r>
                      <a:r>
                        <a:rPr lang="en-US" sz="1200" b="1" baseline="-25000" dirty="0" err="1">
                          <a:solidFill>
                            <a:schemeClr val="tx1"/>
                          </a:solidFill>
                          <a:effectLst/>
                          <a:ea typeface="Arial Unicode MS" panose="020B0604020202020204" pitchFamily="34" charset="-128"/>
                        </a:rPr>
                        <a:t>c</a:t>
                      </a:r>
                      <a:r>
                        <a:rPr lang="en-US" sz="1200" b="1" dirty="0">
                          <a:solidFill>
                            <a:schemeClr val="tx1"/>
                          </a:solidFill>
                          <a:effectLst/>
                          <a:ea typeface="Arial Unicode MS" panose="020B0604020202020204" pitchFamily="34" charset="-128"/>
                        </a:rPr>
                        <a:t>, D v</a:t>
                      </a:r>
                      <a:r>
                        <a:rPr lang="en-US" sz="1200" b="1" baseline="-25000" dirty="0">
                          <a:solidFill>
                            <a:schemeClr val="tx1"/>
                          </a:solidFill>
                          <a:effectLst/>
                          <a:ea typeface="Arial Unicode MS" panose="020B0604020202020204" pitchFamily="34" charset="-128"/>
                        </a:rPr>
                        <a:t>2</a:t>
                      </a:r>
                      <a:r>
                        <a:rPr lang="en-US" sz="1200" b="1" dirty="0">
                          <a:solidFill>
                            <a:schemeClr val="tx1"/>
                          </a:solidFill>
                          <a:effectLst/>
                          <a:ea typeface="Arial Unicode MS" panose="020B0604020202020204" pitchFamily="34" charset="-128"/>
                        </a:rPr>
                        <a:t>, R</a:t>
                      </a:r>
                      <a:r>
                        <a:rPr lang="en-US" sz="1200" b="1" baseline="-25000" dirty="0">
                          <a:solidFill>
                            <a:schemeClr val="tx1"/>
                          </a:solidFill>
                          <a:effectLst/>
                          <a:ea typeface="Arial Unicode MS" panose="020B0604020202020204" pitchFamily="34" charset="-128"/>
                        </a:rPr>
                        <a:t>AA</a:t>
                      </a:r>
                      <a:r>
                        <a:rPr lang="en-US" sz="1200" b="1" dirty="0">
                          <a:solidFill>
                            <a:schemeClr val="tx1"/>
                          </a:solidFill>
                          <a:effectLst/>
                          <a:ea typeface="Arial Unicode MS" panose="020B0604020202020204" pitchFamily="34" charset="-128"/>
                        </a:rPr>
                        <a:t>, </a:t>
                      </a:r>
                      <a:r>
                        <a:rPr lang="en-US" sz="1200" dirty="0" smtClean="0">
                          <a:effectLst/>
                        </a:rPr>
                        <a:t>ϒ</a:t>
                      </a:r>
                      <a:r>
                        <a:rPr lang="en-US" sz="1200" b="1" dirty="0" smtClean="0">
                          <a:solidFill>
                            <a:schemeClr val="tx1"/>
                          </a:solidFill>
                          <a:effectLst/>
                          <a:ea typeface="Arial Unicode MS" panose="020B0604020202020204" pitchFamily="34" charset="-128"/>
                        </a:rPr>
                        <a:t> </a:t>
                      </a:r>
                      <a:r>
                        <a:rPr lang="en-US" sz="1200" b="1" dirty="0">
                          <a:solidFill>
                            <a:schemeClr val="tx1"/>
                          </a:solidFill>
                          <a:effectLst/>
                          <a:ea typeface="Arial Unicode MS" panose="020B0604020202020204" pitchFamily="34" charset="-128"/>
                        </a:rPr>
                        <a:t>R</a:t>
                      </a:r>
                      <a:r>
                        <a:rPr lang="en-US" sz="1200" b="1" baseline="-25000" dirty="0">
                          <a:solidFill>
                            <a:schemeClr val="tx1"/>
                          </a:solidFill>
                          <a:effectLst/>
                          <a:ea typeface="Arial Unicode MS" panose="020B0604020202020204" pitchFamily="34" charset="-128"/>
                        </a:rPr>
                        <a:t>AA</a:t>
                      </a:r>
                      <a:endParaRPr lang="en-US" sz="1200" b="1" dirty="0">
                        <a:solidFill>
                          <a:schemeClr val="tx1"/>
                        </a:solidFill>
                        <a:effectLst/>
                        <a:ea typeface="Arial Unicode MS" panose="020B0604020202020204" pitchFamily="34" charset="-128"/>
                      </a:endParaRPr>
                    </a:p>
                    <a:p>
                      <a:pPr marL="0" marR="0" indent="0" algn="just">
                        <a:spcBef>
                          <a:spcPts val="0"/>
                        </a:spcBef>
                        <a:spcAft>
                          <a:spcPts val="0"/>
                        </a:spcAft>
                      </a:pPr>
                      <a:r>
                        <a:rPr lang="en-US" sz="1200" b="1" dirty="0">
                          <a:solidFill>
                            <a:schemeClr val="tx1"/>
                          </a:solidFill>
                          <a:effectLst/>
                          <a:ea typeface="Arial Unicode MS" panose="020B0604020202020204" pitchFamily="34" charset="-128"/>
                        </a:rPr>
                        <a:t>10nb</a:t>
                      </a:r>
                      <a:r>
                        <a:rPr lang="en-US" sz="1200" b="1" baseline="30000" dirty="0">
                          <a:solidFill>
                            <a:schemeClr val="tx1"/>
                          </a:solidFill>
                          <a:effectLst/>
                          <a:ea typeface="Arial Unicode MS" panose="020B0604020202020204" pitchFamily="34" charset="-128"/>
                        </a:rPr>
                        <a:t>-1</a:t>
                      </a:r>
                      <a:r>
                        <a:rPr lang="en-US" sz="1200" b="1" dirty="0">
                          <a:solidFill>
                            <a:schemeClr val="tx1"/>
                          </a:solidFill>
                          <a:effectLst/>
                          <a:ea typeface="Arial Unicode MS" panose="020B0604020202020204" pitchFamily="34" charset="-128"/>
                        </a:rPr>
                        <a:t>, 2billion MB</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1.5B MB (1B w/ HFT)</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100M MB</a:t>
                      </a:r>
                      <a:endParaRPr lang="en-US" sz="1200" b="1" dirty="0">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c>
                  <a:txBody>
                    <a:bodyPr/>
                    <a:lstStyle/>
                    <a:p>
                      <a:pPr marL="0" marR="0" indent="0" algn="ctr">
                        <a:spcBef>
                          <a:spcPts val="0"/>
                        </a:spcBef>
                        <a:spcAft>
                          <a:spcPts val="0"/>
                        </a:spcAft>
                      </a:pPr>
                      <a:r>
                        <a:rPr lang="en-US" sz="1200" b="1" dirty="0">
                          <a:solidFill>
                            <a:schemeClr val="tx1"/>
                          </a:solidFill>
                          <a:effectLst/>
                          <a:ea typeface="Arial Unicode MS" panose="020B0604020202020204" pitchFamily="34" charset="-128"/>
                        </a:rPr>
                        <a:t>1</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4</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4</a:t>
                      </a:r>
                      <a:endParaRPr lang="en-US" sz="1200" b="1" dirty="0">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c>
                  <a:txBody>
                    <a:bodyPr/>
                    <a:lstStyle/>
                    <a:p>
                      <a:pPr marL="0" marR="0" indent="0" algn="ctr">
                        <a:spcBef>
                          <a:spcPts val="0"/>
                        </a:spcBef>
                        <a:spcAft>
                          <a:spcPts val="0"/>
                        </a:spcAft>
                      </a:pPr>
                      <a:r>
                        <a:rPr lang="en-US" sz="1200" b="1" dirty="0">
                          <a:solidFill>
                            <a:schemeClr val="tx1"/>
                          </a:solidFill>
                          <a:effectLst/>
                          <a:ea typeface="Arial Unicode MS" panose="020B0604020202020204" pitchFamily="34" charset="-128"/>
                        </a:rPr>
                        <a:t>1</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2</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3</a:t>
                      </a:r>
                      <a:endParaRPr lang="en-US" sz="1200" b="1" dirty="0">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r>
              <a:tr h="1652755">
                <a:tc>
                  <a:txBody>
                    <a:bodyPr/>
                    <a:lstStyle/>
                    <a:p>
                      <a:pPr marL="0" marR="0" indent="0" algn="ctr">
                        <a:spcBef>
                          <a:spcPts val="0"/>
                        </a:spcBef>
                        <a:spcAft>
                          <a:spcPts val="0"/>
                        </a:spcAft>
                      </a:pPr>
                      <a:r>
                        <a:rPr lang="en-US" sz="1200" b="1" dirty="0">
                          <a:solidFill>
                            <a:schemeClr val="tx1"/>
                          </a:solidFill>
                          <a:effectLst/>
                          <a:ea typeface="Arial Unicode MS" panose="020B0604020202020204" pitchFamily="34" charset="-128"/>
                        </a:rPr>
                        <a:t>17</a:t>
                      </a:r>
                      <a:endParaRPr lang="en-US" sz="1200" b="1" dirty="0">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c>
                  <a:txBody>
                    <a:bodyPr/>
                    <a:lstStyle/>
                    <a:p>
                      <a:pPr marL="0" marR="0" indent="0" algn="just">
                        <a:spcBef>
                          <a:spcPts val="0"/>
                        </a:spcBef>
                        <a:spcAft>
                          <a:spcPts val="0"/>
                        </a:spcAft>
                      </a:pPr>
                      <a:r>
                        <a:rPr lang="en-US" sz="1200" b="1">
                          <a:solidFill>
                            <a:schemeClr val="tx1"/>
                          </a:solidFill>
                          <a:effectLst/>
                          <a:ea typeface="Arial Unicode MS" panose="020B0604020202020204" pitchFamily="34" charset="-128"/>
                          <a:sym typeface="Symbol"/>
                        </a:rPr>
                        <a:t></a:t>
                      </a:r>
                      <a:r>
                        <a:rPr lang="en-US" sz="1200" b="1">
                          <a:solidFill>
                            <a:schemeClr val="tx1"/>
                          </a:solidFill>
                          <a:effectLst/>
                          <a:ea typeface="Arial Unicode MS" panose="020B0604020202020204" pitchFamily="34" charset="-128"/>
                        </a:rPr>
                        <a:t>s = 510 GeV</a:t>
                      </a:r>
                    </a:p>
                    <a:p>
                      <a:pPr marL="0" marR="0" indent="0" algn="just">
                        <a:spcBef>
                          <a:spcPts val="0"/>
                        </a:spcBef>
                        <a:spcAft>
                          <a:spcPts val="0"/>
                        </a:spcAft>
                      </a:pPr>
                      <a:r>
                        <a:rPr lang="en-US" sz="1200" b="1">
                          <a:solidFill>
                            <a:schemeClr val="tx1"/>
                          </a:solidFill>
                          <a:effectLst/>
                          <a:ea typeface="Arial Unicode MS" panose="020B0604020202020204" pitchFamily="34" charset="-128"/>
                        </a:rPr>
                        <a:t> </a:t>
                      </a:r>
                    </a:p>
                    <a:p>
                      <a:pPr marL="0" marR="0" indent="0" algn="just">
                        <a:spcBef>
                          <a:spcPts val="0"/>
                        </a:spcBef>
                        <a:spcAft>
                          <a:spcPts val="0"/>
                        </a:spcAft>
                      </a:pPr>
                      <a:r>
                        <a:rPr lang="en-US" sz="1200" b="1">
                          <a:solidFill>
                            <a:schemeClr val="tx1"/>
                          </a:solidFill>
                          <a:effectLst/>
                          <a:ea typeface="Arial Unicode MS" panose="020B0604020202020204" pitchFamily="34" charset="-128"/>
                        </a:rPr>
                        <a:t> </a:t>
                      </a:r>
                    </a:p>
                    <a:p>
                      <a:pPr marL="0" marR="0" indent="0" algn="just">
                        <a:spcBef>
                          <a:spcPts val="0"/>
                        </a:spcBef>
                        <a:spcAft>
                          <a:spcPts val="0"/>
                        </a:spcAft>
                      </a:pPr>
                      <a:r>
                        <a:rPr lang="en-US" sz="1200" b="1">
                          <a:solidFill>
                            <a:schemeClr val="tx1"/>
                          </a:solidFill>
                          <a:effectLst/>
                          <a:ea typeface="Arial Unicode MS" panose="020B0604020202020204" pitchFamily="34" charset="-128"/>
                          <a:sym typeface="Symbol"/>
                        </a:rPr>
                        <a:t></a:t>
                      </a:r>
                      <a:r>
                        <a:rPr lang="en-US" sz="1200" b="1">
                          <a:solidFill>
                            <a:schemeClr val="tx1"/>
                          </a:solidFill>
                          <a:effectLst/>
                          <a:ea typeface="Arial Unicode MS" panose="020B0604020202020204" pitchFamily="34" charset="-128"/>
                        </a:rPr>
                        <a:t>s</a:t>
                      </a:r>
                      <a:r>
                        <a:rPr lang="en-US" sz="1200" b="1" baseline="-25000">
                          <a:solidFill>
                            <a:schemeClr val="tx1"/>
                          </a:solidFill>
                          <a:effectLst/>
                          <a:ea typeface="Arial Unicode MS" panose="020B0604020202020204" pitchFamily="34" charset="-128"/>
                        </a:rPr>
                        <a:t>NN</a:t>
                      </a:r>
                      <a:r>
                        <a:rPr lang="en-US" sz="1200" b="1">
                          <a:solidFill>
                            <a:schemeClr val="tx1"/>
                          </a:solidFill>
                          <a:effectLst/>
                          <a:ea typeface="Arial Unicode MS" panose="020B0604020202020204" pitchFamily="34" charset="-128"/>
                        </a:rPr>
                        <a:t>=19.6  GeV</a:t>
                      </a:r>
                    </a:p>
                    <a:p>
                      <a:pPr marL="0" marR="0" indent="0" algn="just">
                        <a:spcBef>
                          <a:spcPts val="0"/>
                        </a:spcBef>
                        <a:spcAft>
                          <a:spcPts val="0"/>
                        </a:spcAft>
                      </a:pPr>
                      <a:r>
                        <a:rPr lang="en-US" sz="1200" b="1">
                          <a:solidFill>
                            <a:schemeClr val="tx1"/>
                          </a:solidFill>
                          <a:effectLst/>
                          <a:ea typeface="Arial Unicode MS" panose="020B0604020202020204" pitchFamily="34" charset="-128"/>
                        </a:rPr>
                        <a:t> </a:t>
                      </a:r>
                    </a:p>
                    <a:p>
                      <a:pPr marL="0" marR="0" indent="0" algn="just">
                        <a:spcBef>
                          <a:spcPts val="0"/>
                        </a:spcBef>
                        <a:spcAft>
                          <a:spcPts val="0"/>
                        </a:spcAft>
                      </a:pPr>
                      <a:r>
                        <a:rPr lang="en-US" sz="1200" b="1">
                          <a:solidFill>
                            <a:schemeClr val="tx1"/>
                          </a:solidFill>
                          <a:effectLst/>
                          <a:ea typeface="Arial Unicode MS" panose="020B0604020202020204" pitchFamily="34" charset="-128"/>
                          <a:sym typeface="Symbol"/>
                        </a:rPr>
                        <a:t></a:t>
                      </a:r>
                      <a:r>
                        <a:rPr lang="en-US" sz="1200" b="1">
                          <a:solidFill>
                            <a:schemeClr val="tx1"/>
                          </a:solidFill>
                          <a:effectLst/>
                          <a:ea typeface="Arial Unicode MS" panose="020B0604020202020204" pitchFamily="34" charset="-128"/>
                        </a:rPr>
                        <a:t>s</a:t>
                      </a:r>
                      <a:r>
                        <a:rPr lang="en-US" sz="1200" b="1" baseline="-25000">
                          <a:solidFill>
                            <a:schemeClr val="tx1"/>
                          </a:solidFill>
                          <a:effectLst/>
                          <a:ea typeface="Arial Unicode MS" panose="020B0604020202020204" pitchFamily="34" charset="-128"/>
                        </a:rPr>
                        <a:t>NN </a:t>
                      </a:r>
                      <a:r>
                        <a:rPr lang="en-US" sz="1200" b="1">
                          <a:solidFill>
                            <a:schemeClr val="tx1"/>
                          </a:solidFill>
                          <a:effectLst/>
                          <a:ea typeface="Arial Unicode MS" panose="020B0604020202020204" pitchFamily="34" charset="-128"/>
                        </a:rPr>
                        <a:t>=200 GeV</a:t>
                      </a:r>
                    </a:p>
                    <a:p>
                      <a:pPr marL="0" marR="0" indent="0" algn="just">
                        <a:spcBef>
                          <a:spcPts val="0"/>
                        </a:spcBef>
                        <a:spcAft>
                          <a:spcPts val="0"/>
                        </a:spcAft>
                      </a:pPr>
                      <a:r>
                        <a:rPr lang="en-US" sz="1200" b="1">
                          <a:solidFill>
                            <a:schemeClr val="tx1"/>
                          </a:solidFill>
                          <a:effectLst/>
                          <a:ea typeface="Arial Unicode MS" panose="020B0604020202020204" pitchFamily="34" charset="-128"/>
                        </a:rPr>
                        <a:t> </a:t>
                      </a:r>
                    </a:p>
                    <a:p>
                      <a:pPr marL="0" marR="0" indent="0" algn="just">
                        <a:spcBef>
                          <a:spcPts val="0"/>
                        </a:spcBef>
                        <a:spcAft>
                          <a:spcPts val="0"/>
                        </a:spcAft>
                      </a:pPr>
                      <a:r>
                        <a:rPr lang="en-US" sz="1200" b="1">
                          <a:solidFill>
                            <a:schemeClr val="tx1"/>
                          </a:solidFill>
                          <a:effectLst/>
                          <a:ea typeface="Arial Unicode MS" panose="020B0604020202020204" pitchFamily="34" charset="-128"/>
                          <a:sym typeface="Symbol"/>
                        </a:rPr>
                        <a:t></a:t>
                      </a:r>
                      <a:r>
                        <a:rPr lang="en-US" sz="1200" b="1">
                          <a:solidFill>
                            <a:schemeClr val="tx1"/>
                          </a:solidFill>
                          <a:effectLst/>
                          <a:ea typeface="Arial Unicode MS" panose="020B0604020202020204" pitchFamily="34" charset="-128"/>
                        </a:rPr>
                        <a:t>s</a:t>
                      </a:r>
                      <a:r>
                        <a:rPr lang="en-US" sz="1200" b="1" baseline="-25000">
                          <a:solidFill>
                            <a:schemeClr val="tx1"/>
                          </a:solidFill>
                          <a:effectLst/>
                          <a:ea typeface="Arial Unicode MS" panose="020B0604020202020204" pitchFamily="34" charset="-128"/>
                        </a:rPr>
                        <a:t>NN</a:t>
                      </a:r>
                      <a:r>
                        <a:rPr lang="en-US" sz="1200" b="1">
                          <a:solidFill>
                            <a:schemeClr val="tx1"/>
                          </a:solidFill>
                          <a:effectLst/>
                          <a:ea typeface="Arial Unicode MS" panose="020B0604020202020204" pitchFamily="34" charset="-128"/>
                        </a:rPr>
                        <a:t>=200 GeV</a:t>
                      </a:r>
                      <a:endParaRPr lang="en-US" sz="1200" b="1">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c>
                  <a:txBody>
                    <a:bodyPr/>
                    <a:lstStyle/>
                    <a:p>
                      <a:pPr marL="0" marR="0" indent="0" algn="ctr">
                        <a:spcBef>
                          <a:spcPts val="0"/>
                        </a:spcBef>
                        <a:spcAft>
                          <a:spcPts val="0"/>
                        </a:spcAft>
                      </a:pPr>
                      <a:r>
                        <a:rPr lang="en-US" sz="1200" b="1">
                          <a:solidFill>
                            <a:schemeClr val="tx1"/>
                          </a:solidFill>
                          <a:effectLst/>
                          <a:ea typeface="Arial Unicode MS" panose="020B0604020202020204" pitchFamily="34" charset="-128"/>
                        </a:rPr>
                        <a:t>11 wk</a:t>
                      </a:r>
                    </a:p>
                    <a:p>
                      <a:pPr marL="0" marR="0" indent="0" algn="ctr">
                        <a:spcBef>
                          <a:spcPts val="0"/>
                        </a:spcBef>
                        <a:spcAft>
                          <a:spcPts val="0"/>
                        </a:spcAft>
                      </a:pPr>
                      <a:r>
                        <a:rPr lang="en-US" sz="1200" b="1">
                          <a:solidFill>
                            <a:schemeClr val="tx1"/>
                          </a:solidFill>
                          <a:effectLst/>
                          <a:ea typeface="Arial Unicode MS" panose="020B0604020202020204" pitchFamily="34" charset="-128"/>
                        </a:rPr>
                        <a:t> </a:t>
                      </a:r>
                    </a:p>
                    <a:p>
                      <a:pPr marL="0" marR="0" indent="0" algn="just">
                        <a:spcBef>
                          <a:spcPts val="0"/>
                        </a:spcBef>
                        <a:spcAft>
                          <a:spcPts val="0"/>
                        </a:spcAft>
                      </a:pPr>
                      <a:r>
                        <a:rPr lang="en-US" sz="1200" b="1">
                          <a:solidFill>
                            <a:schemeClr val="tx1"/>
                          </a:solidFill>
                          <a:effectLst/>
                          <a:ea typeface="Arial Unicode MS" panose="020B0604020202020204" pitchFamily="34" charset="-128"/>
                        </a:rPr>
                        <a:t> </a:t>
                      </a:r>
                    </a:p>
                    <a:p>
                      <a:pPr marL="0" marR="0" indent="0" algn="just">
                        <a:spcBef>
                          <a:spcPts val="0"/>
                        </a:spcBef>
                        <a:spcAft>
                          <a:spcPts val="0"/>
                        </a:spcAft>
                      </a:pPr>
                      <a:r>
                        <a:rPr lang="en-US" sz="1200" b="1">
                          <a:solidFill>
                            <a:schemeClr val="tx1"/>
                          </a:solidFill>
                          <a:effectLst/>
                          <a:ea typeface="Arial Unicode MS" panose="020B0604020202020204" pitchFamily="34" charset="-128"/>
                        </a:rPr>
                        <a:t> 1-wk</a:t>
                      </a:r>
                    </a:p>
                    <a:p>
                      <a:pPr marL="0" marR="0" indent="0" algn="just">
                        <a:spcBef>
                          <a:spcPts val="0"/>
                        </a:spcBef>
                        <a:spcAft>
                          <a:spcPts val="0"/>
                        </a:spcAft>
                      </a:pPr>
                      <a:r>
                        <a:rPr lang="en-US" sz="1200" b="1">
                          <a:solidFill>
                            <a:schemeClr val="tx1"/>
                          </a:solidFill>
                          <a:effectLst/>
                          <a:ea typeface="Arial Unicode MS" panose="020B0604020202020204" pitchFamily="34" charset="-128"/>
                        </a:rPr>
                        <a:t>  </a:t>
                      </a:r>
                    </a:p>
                    <a:p>
                      <a:pPr marL="0" marR="0" indent="0" algn="just">
                        <a:spcBef>
                          <a:spcPts val="0"/>
                        </a:spcBef>
                        <a:spcAft>
                          <a:spcPts val="0"/>
                        </a:spcAft>
                      </a:pPr>
                      <a:r>
                        <a:rPr lang="en-US" sz="1200" b="1">
                          <a:solidFill>
                            <a:schemeClr val="tx1"/>
                          </a:solidFill>
                          <a:effectLst/>
                          <a:ea typeface="Arial Unicode MS" panose="020B0604020202020204" pitchFamily="34" charset="-128"/>
                        </a:rPr>
                        <a:t>  3-wk</a:t>
                      </a:r>
                    </a:p>
                    <a:p>
                      <a:pPr marL="0" marR="0" indent="0" algn="just">
                        <a:spcBef>
                          <a:spcPts val="0"/>
                        </a:spcBef>
                        <a:spcAft>
                          <a:spcPts val="0"/>
                        </a:spcAft>
                      </a:pPr>
                      <a:r>
                        <a:rPr lang="en-US" sz="1200" b="1">
                          <a:solidFill>
                            <a:schemeClr val="tx1"/>
                          </a:solidFill>
                          <a:effectLst/>
                          <a:ea typeface="Arial Unicode MS" panose="020B0604020202020204" pitchFamily="34" charset="-128"/>
                        </a:rPr>
                        <a:t> </a:t>
                      </a:r>
                    </a:p>
                    <a:p>
                      <a:pPr marL="0" marR="0" indent="0" algn="just">
                        <a:spcBef>
                          <a:spcPts val="0"/>
                        </a:spcBef>
                        <a:spcAft>
                          <a:spcPts val="0"/>
                        </a:spcAft>
                      </a:pPr>
                      <a:r>
                        <a:rPr lang="en-US" sz="1200" b="1">
                          <a:solidFill>
                            <a:schemeClr val="tx1"/>
                          </a:solidFill>
                          <a:effectLst/>
                          <a:ea typeface="Arial Unicode MS" panose="020B0604020202020204" pitchFamily="34" charset="-128"/>
                        </a:rPr>
                        <a:t>  3-wk</a:t>
                      </a:r>
                      <a:endParaRPr lang="en-US" sz="1200" b="1">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c>
                  <a:txBody>
                    <a:bodyPr/>
                    <a:lstStyle/>
                    <a:p>
                      <a:pPr marL="0" marR="0" indent="0" algn="just">
                        <a:spcBef>
                          <a:spcPts val="0"/>
                        </a:spcBef>
                        <a:spcAft>
                          <a:spcPts val="0"/>
                        </a:spcAft>
                      </a:pPr>
                      <a:r>
                        <a:rPr lang="en-US" sz="1200" b="1" dirty="0">
                          <a:solidFill>
                            <a:schemeClr val="tx1"/>
                          </a:solidFill>
                          <a:effectLst/>
                          <a:ea typeface="Arial Unicode MS" panose="020B0604020202020204" pitchFamily="34" charset="-128"/>
                        </a:rPr>
                        <a:t>Transverse </a:t>
                      </a:r>
                      <a:br>
                        <a:rPr lang="en-US" sz="1200" b="1" dirty="0">
                          <a:solidFill>
                            <a:schemeClr val="tx1"/>
                          </a:solidFill>
                          <a:effectLst/>
                          <a:ea typeface="Arial Unicode MS" panose="020B0604020202020204" pitchFamily="34" charset="-128"/>
                        </a:rPr>
                      </a:br>
                      <a:r>
                        <a:rPr lang="en-US" sz="1200" b="1" dirty="0">
                          <a:solidFill>
                            <a:schemeClr val="tx1"/>
                          </a:solidFill>
                          <a:effectLst/>
                          <a:ea typeface="Arial Unicode MS" panose="020B0604020202020204" pitchFamily="34" charset="-128"/>
                        </a:rPr>
                        <a:t>  </a:t>
                      </a:r>
                      <a:r>
                        <a:rPr lang="en-US" sz="1200" b="1" dirty="0" err="1">
                          <a:solidFill>
                            <a:schemeClr val="tx1"/>
                          </a:solidFill>
                          <a:effectLst/>
                          <a:ea typeface="Arial Unicode MS" panose="020B0604020202020204" pitchFamily="34" charset="-128"/>
                        </a:rPr>
                        <a:t>p+p</a:t>
                      </a:r>
                      <a:endParaRPr lang="en-US" sz="1200" b="1" dirty="0">
                        <a:solidFill>
                          <a:schemeClr val="tx1"/>
                        </a:solidFill>
                        <a:effectLst/>
                        <a:ea typeface="Arial Unicode MS" panose="020B0604020202020204" pitchFamily="34" charset="-128"/>
                      </a:endParaRP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err="1">
                          <a:solidFill>
                            <a:schemeClr val="tx1"/>
                          </a:solidFill>
                          <a:effectLst/>
                          <a:ea typeface="Arial Unicode MS" panose="020B0604020202020204" pitchFamily="34" charset="-128"/>
                        </a:rPr>
                        <a:t>p+p</a:t>
                      </a:r>
                      <a:endParaRPr lang="en-US" sz="1200" b="1" dirty="0">
                        <a:solidFill>
                          <a:schemeClr val="tx1"/>
                        </a:solidFill>
                        <a:effectLst/>
                        <a:ea typeface="Arial Unicode MS" panose="020B0604020202020204" pitchFamily="34" charset="-128"/>
                      </a:endParaRP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err="1">
                          <a:solidFill>
                            <a:schemeClr val="tx1"/>
                          </a:solidFill>
                          <a:effectLst/>
                          <a:ea typeface="Arial Unicode MS" panose="020B0604020202020204" pitchFamily="34" charset="-128"/>
                        </a:rPr>
                        <a:t>Ru+Ru</a:t>
                      </a:r>
                      <a:endParaRPr lang="en-US" sz="1200" b="1" dirty="0">
                        <a:solidFill>
                          <a:schemeClr val="tx1"/>
                        </a:solidFill>
                        <a:effectLst/>
                        <a:ea typeface="Arial Unicode MS" panose="020B0604020202020204" pitchFamily="34" charset="-128"/>
                      </a:endParaRP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err="1">
                          <a:solidFill>
                            <a:schemeClr val="tx1"/>
                          </a:solidFill>
                          <a:effectLst/>
                          <a:ea typeface="Arial Unicode MS" panose="020B0604020202020204" pitchFamily="34" charset="-128"/>
                        </a:rPr>
                        <a:t>Zr+Zr</a:t>
                      </a:r>
                      <a:endParaRPr lang="en-US" sz="1200" b="1" dirty="0">
                        <a:solidFill>
                          <a:schemeClr val="tx1"/>
                        </a:solidFill>
                        <a:effectLst/>
                        <a:ea typeface="Arial Unicode MS" panose="020B0604020202020204" pitchFamily="34" charset="-128"/>
                      </a:endParaRP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endParaRPr lang="en-US" sz="1200" b="1" dirty="0">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c>
                  <a:txBody>
                    <a:bodyPr/>
                    <a:lstStyle/>
                    <a:p>
                      <a:pPr marL="0" marR="0" indent="0" algn="just">
                        <a:spcBef>
                          <a:spcPts val="0"/>
                        </a:spcBef>
                        <a:spcAft>
                          <a:spcPts val="0"/>
                        </a:spcAft>
                      </a:pPr>
                      <a:r>
                        <a:rPr lang="en-US" sz="1200" b="1" dirty="0">
                          <a:solidFill>
                            <a:schemeClr val="tx1"/>
                          </a:solidFill>
                          <a:effectLst/>
                          <a:ea typeface="Arial Unicode MS" panose="020B0604020202020204" pitchFamily="34" charset="-128"/>
                        </a:rPr>
                        <a:t>A</a:t>
                      </a:r>
                      <a:r>
                        <a:rPr lang="en-US" sz="1200" b="1" baseline="-25000" dirty="0">
                          <a:solidFill>
                            <a:schemeClr val="tx1"/>
                          </a:solidFill>
                          <a:effectLst/>
                          <a:ea typeface="Arial Unicode MS" panose="020B0604020202020204" pitchFamily="34" charset="-128"/>
                        </a:rPr>
                        <a:t>N</a:t>
                      </a:r>
                      <a:r>
                        <a:rPr lang="en-US" sz="1200" b="1" dirty="0">
                          <a:solidFill>
                            <a:schemeClr val="tx1"/>
                          </a:solidFill>
                          <a:effectLst/>
                          <a:ea typeface="Arial Unicode MS" panose="020B0604020202020204" pitchFamily="34" charset="-128"/>
                        </a:rPr>
                        <a:t> of W</a:t>
                      </a:r>
                      <a:r>
                        <a:rPr lang="en-US" sz="1200" b="1" baseline="30000" dirty="0">
                          <a:solidFill>
                            <a:schemeClr val="tx1"/>
                          </a:solidFill>
                          <a:effectLst/>
                          <a:ea typeface="Arial Unicode MS" panose="020B0604020202020204" pitchFamily="34" charset="-128"/>
                        </a:rPr>
                        <a:t>±</a:t>
                      </a:r>
                      <a:r>
                        <a:rPr lang="en-US" sz="1200" b="1" dirty="0">
                          <a:solidFill>
                            <a:schemeClr val="tx1"/>
                          </a:solidFill>
                          <a:effectLst/>
                          <a:ea typeface="Arial Unicode MS" panose="020B0604020202020204" pitchFamily="34" charset="-128"/>
                        </a:rPr>
                        <a:t>, </a:t>
                      </a:r>
                      <a:r>
                        <a:rPr lang="en-US" sz="1200" b="1" dirty="0">
                          <a:solidFill>
                            <a:schemeClr val="tx1"/>
                          </a:solidFill>
                          <a:effectLst/>
                          <a:latin typeface="Symbol" panose="05050102010706020507" pitchFamily="18" charset="2"/>
                          <a:ea typeface="Arial Unicode MS" panose="020B0604020202020204" pitchFamily="34" charset="-128"/>
                        </a:rPr>
                        <a:t>g</a:t>
                      </a:r>
                      <a:r>
                        <a:rPr lang="en-US" sz="1200" b="1" dirty="0">
                          <a:solidFill>
                            <a:schemeClr val="tx1"/>
                          </a:solidFill>
                          <a:effectLst/>
                          <a:ea typeface="Arial Unicode MS" panose="020B0604020202020204" pitchFamily="34" charset="-128"/>
                        </a:rPr>
                        <a:t>, </a:t>
                      </a:r>
                      <a:r>
                        <a:rPr lang="en-US" sz="1200" b="1" dirty="0" err="1">
                          <a:solidFill>
                            <a:schemeClr val="tx1"/>
                          </a:solidFill>
                          <a:effectLst/>
                          <a:ea typeface="Arial Unicode MS" panose="020B0604020202020204" pitchFamily="34" charset="-128"/>
                        </a:rPr>
                        <a:t>Drell</a:t>
                      </a:r>
                      <a:r>
                        <a:rPr lang="en-US" sz="1200" b="1" dirty="0">
                          <a:solidFill>
                            <a:schemeClr val="tx1"/>
                          </a:solidFill>
                          <a:effectLst/>
                          <a:ea typeface="Arial Unicode MS" panose="020B0604020202020204" pitchFamily="34" charset="-128"/>
                        </a:rPr>
                        <a:t>-Yan, </a:t>
                      </a:r>
                      <a:br>
                        <a:rPr lang="en-US" sz="1200" b="1" dirty="0">
                          <a:solidFill>
                            <a:schemeClr val="tx1"/>
                          </a:solidFill>
                          <a:effectLst/>
                          <a:ea typeface="Arial Unicode MS" panose="020B0604020202020204" pitchFamily="34" charset="-128"/>
                        </a:rPr>
                      </a:br>
                      <a:r>
                        <a:rPr lang="en-US" sz="1200" b="1" dirty="0">
                          <a:solidFill>
                            <a:schemeClr val="tx1"/>
                          </a:solidFill>
                          <a:effectLst/>
                          <a:ea typeface="Arial Unicode MS" panose="020B0604020202020204" pitchFamily="34" charset="-128"/>
                        </a:rPr>
                        <a:t>L=360 pb</a:t>
                      </a:r>
                      <a:r>
                        <a:rPr lang="en-US" sz="1200" b="1" baseline="30000" dirty="0">
                          <a:solidFill>
                            <a:schemeClr val="tx1"/>
                          </a:solidFill>
                          <a:effectLst/>
                          <a:ea typeface="Arial Unicode MS" panose="020B0604020202020204" pitchFamily="34" charset="-128"/>
                        </a:rPr>
                        <a:t>-1</a:t>
                      </a:r>
                      <a:r>
                        <a:rPr lang="en-US" sz="1200" b="1" dirty="0">
                          <a:solidFill>
                            <a:schemeClr val="tx1"/>
                          </a:solidFill>
                          <a:effectLst/>
                          <a:ea typeface="Arial Unicode MS" panose="020B0604020202020204" pitchFamily="34" charset="-128"/>
                        </a:rPr>
                        <a:t>, 55% pol</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400M MB</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1.2billion MB</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1.2billion MB</a:t>
                      </a:r>
                      <a:endParaRPr lang="en-US" sz="1200" b="1" dirty="0">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c>
                  <a:txBody>
                    <a:bodyPr/>
                    <a:lstStyle/>
                    <a:p>
                      <a:pPr marL="0" marR="0" indent="0" algn="ctr">
                        <a:spcBef>
                          <a:spcPts val="0"/>
                        </a:spcBef>
                        <a:spcAft>
                          <a:spcPts val="0"/>
                        </a:spcAft>
                      </a:pPr>
                      <a:r>
                        <a:rPr lang="en-US" sz="1200" b="1" dirty="0">
                          <a:solidFill>
                            <a:schemeClr val="tx1"/>
                          </a:solidFill>
                          <a:effectLst/>
                          <a:ea typeface="Arial Unicode MS" panose="020B0604020202020204" pitchFamily="34" charset="-128"/>
                        </a:rPr>
                        <a:t>2</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4</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3</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200" b="1" dirty="0">
                          <a:solidFill>
                            <a:schemeClr val="tx1"/>
                          </a:solidFill>
                          <a:effectLst/>
                          <a:ea typeface="Arial Unicode MS" panose="020B0604020202020204" pitchFamily="34" charset="-128"/>
                        </a:rPr>
                        <a:t>     </a:t>
                      </a:r>
                      <a:r>
                        <a:rPr lang="en-US" sz="1200" b="1" dirty="0" smtClean="0">
                          <a:solidFill>
                            <a:schemeClr val="tx1"/>
                          </a:solidFill>
                          <a:effectLst/>
                          <a:ea typeface="Arial Unicode MS" panose="020B0604020202020204" pitchFamily="34" charset="-128"/>
                        </a:rPr>
                        <a:t>3</a:t>
                      </a:r>
                      <a:endParaRPr lang="en-US" sz="1200" b="1" dirty="0">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c>
                  <a:txBody>
                    <a:bodyPr/>
                    <a:lstStyle/>
                    <a:p>
                      <a:pPr marL="0" marR="0" indent="0" algn="ctr">
                        <a:spcBef>
                          <a:spcPts val="0"/>
                        </a:spcBef>
                        <a:spcAft>
                          <a:spcPts val="0"/>
                        </a:spcAft>
                      </a:pPr>
                      <a:r>
                        <a:rPr lang="en-US" sz="1200" b="1" dirty="0">
                          <a:solidFill>
                            <a:schemeClr val="tx1"/>
                          </a:solidFill>
                          <a:effectLst/>
                          <a:ea typeface="Arial Unicode MS" panose="020B0604020202020204" pitchFamily="34" charset="-128"/>
                        </a:rPr>
                        <a:t>1</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2</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3</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200" b="1" dirty="0">
                          <a:solidFill>
                            <a:schemeClr val="tx1"/>
                          </a:solidFill>
                          <a:effectLst/>
                          <a:ea typeface="Arial Unicode MS" panose="020B0604020202020204" pitchFamily="34" charset="-128"/>
                        </a:rPr>
                        <a:t>4</a:t>
                      </a:r>
                      <a:endParaRPr lang="en-US" sz="1200" b="1" dirty="0">
                        <a:solidFill>
                          <a:schemeClr val="tx1"/>
                        </a:solidFill>
                        <a:effectLst/>
                        <a:latin typeface="Times New Roman"/>
                        <a:ea typeface="Arial Unicode MS" panose="020B0604020202020204" pitchFamily="34" charset="-128"/>
                        <a:cs typeface="Times New Roman"/>
                      </a:endParaRPr>
                    </a:p>
                  </a:txBody>
                  <a:tcPr marL="68580" marR="68580" marT="0" marB="0">
                    <a:solidFill>
                      <a:schemeClr val="accent3">
                        <a:lumMod val="85000"/>
                      </a:schemeClr>
                    </a:solidFill>
                  </a:tcPr>
                </a:tc>
              </a:tr>
            </a:tbl>
          </a:graphicData>
        </a:graphic>
      </p:graphicFrame>
      <p:sp>
        <p:nvSpPr>
          <p:cNvPr id="2" name="Rectangle 1"/>
          <p:cNvSpPr/>
          <p:nvPr/>
        </p:nvSpPr>
        <p:spPr>
          <a:xfrm>
            <a:off x="1475656" y="5301208"/>
            <a:ext cx="6696744" cy="923330"/>
          </a:xfrm>
          <a:prstGeom prst="rect">
            <a:avLst/>
          </a:prstGeom>
        </p:spPr>
        <p:txBody>
          <a:bodyPr wrap="square">
            <a:spAutoFit/>
          </a:bodyPr>
          <a:lstStyle/>
          <a:p>
            <a:pPr algn="l"/>
            <a:r>
              <a:rPr lang="en-US" dirty="0"/>
              <a:t>In each scenario, the data requirements for STAR’s </a:t>
            </a:r>
            <a:r>
              <a:rPr lang="en-US" dirty="0">
                <a:solidFill>
                  <a:srgbClr val="FF0000"/>
                </a:solidFill>
              </a:rPr>
              <a:t>two top priority scientific goals</a:t>
            </a:r>
            <a:r>
              <a:rPr lang="en-US" dirty="0"/>
              <a:t> will be met. In </a:t>
            </a:r>
            <a:r>
              <a:rPr lang="en-US" dirty="0">
                <a:solidFill>
                  <a:srgbClr val="0000CC"/>
                </a:solidFill>
              </a:rPr>
              <a:t>no scenario</a:t>
            </a:r>
            <a:r>
              <a:rPr lang="en-US" dirty="0"/>
              <a:t> can </a:t>
            </a:r>
            <a:r>
              <a:rPr lang="en-US" dirty="0">
                <a:solidFill>
                  <a:srgbClr val="0000CC"/>
                </a:solidFill>
              </a:rPr>
              <a:t>all</a:t>
            </a:r>
            <a:r>
              <a:rPr lang="en-US" dirty="0"/>
              <a:t> the data needs for all programs be met in runs 16 and 17 </a:t>
            </a:r>
          </a:p>
        </p:txBody>
      </p:sp>
      <p:sp>
        <p:nvSpPr>
          <p:cNvPr id="5" name="Title 2"/>
          <p:cNvSpPr txBox="1">
            <a:spLocks/>
          </p:cNvSpPr>
          <p:nvPr/>
        </p:nvSpPr>
        <p:spPr>
          <a:xfrm>
            <a:off x="611560" y="-5678"/>
            <a:ext cx="8280920" cy="1301006"/>
          </a:xfrm>
          <a:prstGeom prst="rect">
            <a:avLst/>
          </a:prstGeom>
        </p:spPr>
        <p:txBody>
          <a:bodyPr/>
          <a:lstStyle>
            <a:lvl1pPr algn="l" rtl="0" eaLnBrk="0" fontAlgn="base" hangingPunct="0">
              <a:spcBef>
                <a:spcPct val="0"/>
              </a:spcBef>
              <a:spcAft>
                <a:spcPct val="0"/>
              </a:spcAft>
              <a:defRPr sz="4400">
                <a:solidFill>
                  <a:srgbClr val="003366"/>
                </a:solidFill>
                <a:latin typeface="+mj-lt"/>
                <a:ea typeface="+mj-ea"/>
                <a:cs typeface="+mj-cs"/>
              </a:defRPr>
            </a:lvl1pPr>
            <a:lvl2pPr algn="l" rtl="0" eaLnBrk="0" fontAlgn="base" hangingPunct="0">
              <a:spcBef>
                <a:spcPct val="0"/>
              </a:spcBef>
              <a:spcAft>
                <a:spcPct val="0"/>
              </a:spcAft>
              <a:defRPr sz="4400">
                <a:solidFill>
                  <a:srgbClr val="003366"/>
                </a:solidFill>
                <a:latin typeface="Garamond" pitchFamily="18" charset="0"/>
                <a:ea typeface="宋体" pitchFamily="2" charset="-122"/>
              </a:defRPr>
            </a:lvl2pPr>
            <a:lvl3pPr algn="l" rtl="0" eaLnBrk="0" fontAlgn="base" hangingPunct="0">
              <a:spcBef>
                <a:spcPct val="0"/>
              </a:spcBef>
              <a:spcAft>
                <a:spcPct val="0"/>
              </a:spcAft>
              <a:defRPr sz="4400">
                <a:solidFill>
                  <a:srgbClr val="003366"/>
                </a:solidFill>
                <a:latin typeface="Garamond" pitchFamily="18" charset="0"/>
                <a:ea typeface="宋体" pitchFamily="2" charset="-122"/>
              </a:defRPr>
            </a:lvl3pPr>
            <a:lvl4pPr algn="l" rtl="0" eaLnBrk="0" fontAlgn="base" hangingPunct="0">
              <a:spcBef>
                <a:spcPct val="0"/>
              </a:spcBef>
              <a:spcAft>
                <a:spcPct val="0"/>
              </a:spcAft>
              <a:defRPr sz="4400">
                <a:solidFill>
                  <a:srgbClr val="003366"/>
                </a:solidFill>
                <a:latin typeface="Garamond" pitchFamily="18" charset="0"/>
                <a:ea typeface="宋体" pitchFamily="2" charset="-122"/>
              </a:defRPr>
            </a:lvl4pPr>
            <a:lvl5pPr algn="l" rtl="0" eaLnBrk="0" fontAlgn="base" hangingPunct="0">
              <a:spcBef>
                <a:spcPct val="0"/>
              </a:spcBef>
              <a:spcAft>
                <a:spcPct val="0"/>
              </a:spcAft>
              <a:defRPr sz="4400">
                <a:solidFill>
                  <a:srgbClr val="003366"/>
                </a:solidFill>
                <a:latin typeface="Garamond" pitchFamily="18" charset="0"/>
                <a:ea typeface="宋体" pitchFamily="2" charset="-122"/>
              </a:defRPr>
            </a:lvl5pPr>
            <a:lvl6pPr marL="457200" algn="l" rtl="0" fontAlgn="base">
              <a:spcBef>
                <a:spcPct val="0"/>
              </a:spcBef>
              <a:spcAft>
                <a:spcPct val="0"/>
              </a:spcAft>
              <a:defRPr sz="4400">
                <a:solidFill>
                  <a:srgbClr val="003366"/>
                </a:solidFill>
                <a:latin typeface="Garamond" pitchFamily="18" charset="0"/>
                <a:ea typeface="宋体" pitchFamily="2" charset="-122"/>
              </a:defRPr>
            </a:lvl6pPr>
            <a:lvl7pPr marL="914400" algn="l" rtl="0" fontAlgn="base">
              <a:spcBef>
                <a:spcPct val="0"/>
              </a:spcBef>
              <a:spcAft>
                <a:spcPct val="0"/>
              </a:spcAft>
              <a:defRPr sz="4400">
                <a:solidFill>
                  <a:srgbClr val="003366"/>
                </a:solidFill>
                <a:latin typeface="Garamond" pitchFamily="18" charset="0"/>
                <a:ea typeface="宋体" pitchFamily="2" charset="-122"/>
              </a:defRPr>
            </a:lvl7pPr>
            <a:lvl8pPr marL="1371600" algn="l" rtl="0" fontAlgn="base">
              <a:spcBef>
                <a:spcPct val="0"/>
              </a:spcBef>
              <a:spcAft>
                <a:spcPct val="0"/>
              </a:spcAft>
              <a:defRPr sz="4400">
                <a:solidFill>
                  <a:srgbClr val="003366"/>
                </a:solidFill>
                <a:latin typeface="Garamond" pitchFamily="18" charset="0"/>
                <a:ea typeface="宋体" pitchFamily="2" charset="-122"/>
              </a:defRPr>
            </a:lvl8pPr>
            <a:lvl9pPr marL="1828800" algn="l" rtl="0" fontAlgn="base">
              <a:spcBef>
                <a:spcPct val="0"/>
              </a:spcBef>
              <a:spcAft>
                <a:spcPct val="0"/>
              </a:spcAft>
              <a:defRPr sz="4400">
                <a:solidFill>
                  <a:srgbClr val="003366"/>
                </a:solidFill>
                <a:latin typeface="Garamond" pitchFamily="18" charset="0"/>
                <a:ea typeface="宋体" pitchFamily="2" charset="-122"/>
              </a:defRPr>
            </a:lvl9pPr>
          </a:lstStyle>
          <a:p>
            <a:pPr algn="ctr"/>
            <a:r>
              <a:rPr lang="en-US" b="1" kern="0" dirty="0" smtClean="0">
                <a:solidFill>
                  <a:srgbClr val="FF0000"/>
                </a:solidFill>
              </a:rPr>
              <a:t>2015 BUR </a:t>
            </a:r>
            <a:r>
              <a:rPr lang="en-US" b="1" kern="0" dirty="0" smtClean="0">
                <a:solidFill>
                  <a:srgbClr val="FF0000"/>
                </a:solidFill>
                <a:sym typeface="Wingdings" panose="05000000000000000000" pitchFamily="2" charset="2"/>
              </a:rPr>
              <a:t> RUN 16</a:t>
            </a:r>
            <a:endParaRPr lang="en-US" b="1" kern="0" dirty="0">
              <a:solidFill>
                <a:srgbClr val="FF0000"/>
              </a:solidFill>
            </a:endParaRPr>
          </a:p>
        </p:txBody>
      </p:sp>
    </p:spTree>
    <p:extLst>
      <p:ext uri="{BB962C8B-B14F-4D97-AF65-F5344CB8AC3E}">
        <p14:creationId xmlns:p14="http://schemas.microsoft.com/office/powerpoint/2010/main" val="72181487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4897"/>
            <a:ext cx="7848872" cy="1143000"/>
          </a:xfrm>
        </p:spPr>
        <p:txBody>
          <a:bodyPr>
            <a:noAutofit/>
          </a:bodyPr>
          <a:lstStyle/>
          <a:p>
            <a:pPr algn="ctr"/>
            <a:r>
              <a:rPr lang="en-US" b="1" dirty="0" smtClean="0">
                <a:solidFill>
                  <a:srgbClr val="0070C0"/>
                </a:solidFill>
              </a:rPr>
              <a:t>Run 16 Heavy-Flavor Program</a:t>
            </a:r>
            <a:br>
              <a:rPr lang="en-US" b="1" dirty="0" smtClean="0">
                <a:solidFill>
                  <a:srgbClr val="0070C0"/>
                </a:solidFill>
              </a:rPr>
            </a:br>
            <a:r>
              <a:rPr lang="en-US" b="1" dirty="0" smtClean="0">
                <a:solidFill>
                  <a:srgbClr val="0070C0"/>
                </a:solidFill>
              </a:rPr>
              <a:t>- Completion of DM12</a:t>
            </a:r>
            <a:br>
              <a:rPr lang="en-US" b="1" dirty="0" smtClean="0">
                <a:solidFill>
                  <a:srgbClr val="0070C0"/>
                </a:solidFill>
              </a:rPr>
            </a:br>
            <a:r>
              <a:rPr lang="en-US" b="1" dirty="0" smtClean="0">
                <a:solidFill>
                  <a:srgbClr val="0070C0"/>
                </a:solidFill>
              </a:rPr>
              <a:t> </a:t>
            </a:r>
            <a:endParaRPr lang="en-US" b="1" dirty="0">
              <a:solidFill>
                <a:srgbClr val="0070C0"/>
              </a:solidFill>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559" b="26078"/>
          <a:stretch/>
        </p:blipFill>
        <p:spPr bwMode="auto">
          <a:xfrm>
            <a:off x="-41082" y="1938599"/>
            <a:ext cx="9261282" cy="1626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1082" y="5834881"/>
            <a:ext cx="7762023" cy="523220"/>
          </a:xfrm>
          <a:prstGeom prst="rect">
            <a:avLst/>
          </a:prstGeom>
        </p:spPr>
        <p:txBody>
          <a:bodyPr wrap="square">
            <a:spAutoFit/>
          </a:bodyPr>
          <a:lstStyle/>
          <a:p>
            <a:r>
              <a:rPr lang="en-US" sz="1400" b="1" dirty="0" smtClean="0"/>
              <a:t>DOE Milestones </a:t>
            </a:r>
            <a:r>
              <a:rPr lang="en-US" sz="1400" b="1" dirty="0"/>
              <a:t>for High </a:t>
            </a:r>
            <a:r>
              <a:rPr lang="en-US" sz="1400" b="1" dirty="0" smtClean="0"/>
              <a:t>Temperature/High Density Hadronic Matter</a:t>
            </a:r>
          </a:p>
          <a:p>
            <a:r>
              <a:rPr lang="en-US" sz="1400" dirty="0">
                <a:hlinkClick r:id="rId4"/>
              </a:rPr>
              <a:t>http://science.energy.gov/~/</a:t>
            </a:r>
            <a:r>
              <a:rPr lang="en-US" sz="1400" dirty="0" smtClean="0">
                <a:hlinkClick r:id="rId4"/>
              </a:rPr>
              <a:t>media/np/nsac/pdf/docs/perfmeasevalfinal.pdf</a:t>
            </a:r>
            <a:r>
              <a:rPr lang="en-US" sz="1400" dirty="0" smtClean="0"/>
              <a:t> </a:t>
            </a:r>
            <a:endParaRPr lang="en-US" sz="1400" dirty="0"/>
          </a:p>
        </p:txBody>
      </p:sp>
      <p:grpSp>
        <p:nvGrpSpPr>
          <p:cNvPr id="10" name="Group 9"/>
          <p:cNvGrpSpPr/>
          <p:nvPr/>
        </p:nvGrpSpPr>
        <p:grpSpPr>
          <a:xfrm>
            <a:off x="228600" y="3597054"/>
            <a:ext cx="8686799" cy="1669054"/>
            <a:chOff x="1034142" y="2725831"/>
            <a:chExt cx="7286372" cy="1101537"/>
          </a:xfrm>
        </p:grpSpPr>
        <p:grpSp>
          <p:nvGrpSpPr>
            <p:cNvPr id="8" name="Group 7"/>
            <p:cNvGrpSpPr/>
            <p:nvPr/>
          </p:nvGrpSpPr>
          <p:grpSpPr>
            <a:xfrm>
              <a:off x="1034142" y="2725831"/>
              <a:ext cx="7286372" cy="1049694"/>
              <a:chOff x="1034142" y="2725831"/>
              <a:chExt cx="7286372" cy="1049694"/>
            </a:xfrm>
          </p:grpSpPr>
          <p:pic>
            <p:nvPicPr>
              <p:cNvPr id="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46235" b="9498"/>
              <a:stretch/>
            </p:blipFill>
            <p:spPr bwMode="auto">
              <a:xfrm>
                <a:off x="1046291" y="2725831"/>
                <a:ext cx="7274223" cy="104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flipV="1">
                <a:off x="1034142" y="2725832"/>
                <a:ext cx="5747658" cy="245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flipV="1">
              <a:off x="1809572" y="3581400"/>
              <a:ext cx="6191427" cy="245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302552" y="5373216"/>
            <a:ext cx="8574014" cy="461665"/>
          </a:xfrm>
          <a:prstGeom prst="rect">
            <a:avLst/>
          </a:prstGeom>
        </p:spPr>
        <p:txBody>
          <a:bodyPr wrap="none">
            <a:spAutoFit/>
          </a:bodyPr>
          <a:lstStyle/>
          <a:p>
            <a:pPr lvl="0"/>
            <a:r>
              <a:rPr lang="en-US" sz="2400" dirty="0" smtClean="0">
                <a:solidFill>
                  <a:srgbClr val="FF0000"/>
                </a:solidFill>
              </a:rPr>
              <a:t>Au-Au 200 </a:t>
            </a:r>
            <a:r>
              <a:rPr lang="en-US" sz="2400" dirty="0" err="1" smtClean="0">
                <a:solidFill>
                  <a:srgbClr val="FF0000"/>
                </a:solidFill>
              </a:rPr>
              <a:t>GeV</a:t>
            </a:r>
            <a:r>
              <a:rPr lang="en-US" sz="2400" dirty="0" smtClean="0">
                <a:solidFill>
                  <a:srgbClr val="FF0000"/>
                </a:solidFill>
              </a:rPr>
              <a:t> Highest </a:t>
            </a:r>
            <a:r>
              <a:rPr lang="en-US" sz="2400" dirty="0">
                <a:solidFill>
                  <a:srgbClr val="FF0000"/>
                </a:solidFill>
              </a:rPr>
              <a:t>Priority of STAR and PAC for Run-16</a:t>
            </a:r>
          </a:p>
        </p:txBody>
      </p:sp>
    </p:spTree>
    <p:extLst>
      <p:ext uri="{BB962C8B-B14F-4D97-AF65-F5344CB8AC3E}">
        <p14:creationId xmlns:p14="http://schemas.microsoft.com/office/powerpoint/2010/main" val="3090060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02568"/>
          </a:xfrm>
        </p:spPr>
        <p:txBody>
          <a:bodyPr/>
          <a:lstStyle/>
          <a:p>
            <a:pPr algn="ctr"/>
            <a:r>
              <a:rPr lang="en-US" b="1" dirty="0" smtClean="0">
                <a:solidFill>
                  <a:srgbClr val="0070C0"/>
                </a:solidFill>
              </a:rPr>
              <a:t>Run 16 proposed by STAR</a:t>
            </a:r>
            <a:endParaRPr lang="en-US" b="1"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68616437"/>
              </p:ext>
            </p:extLst>
          </p:nvPr>
        </p:nvGraphicFramePr>
        <p:xfrm>
          <a:off x="179512" y="1052736"/>
          <a:ext cx="8856983" cy="1981200"/>
        </p:xfrm>
        <a:graphic>
          <a:graphicData uri="http://schemas.openxmlformats.org/drawingml/2006/table">
            <a:tbl>
              <a:tblPr firstRow="1" firstCol="1" lastRow="1" lastCol="1" bandRow="1" bandCol="1">
                <a:tableStyleId>{5C22544A-7EE6-4342-B048-85BDC9FD1C3A}</a:tableStyleId>
              </a:tblPr>
              <a:tblGrid>
                <a:gridCol w="602219"/>
                <a:gridCol w="1680712"/>
                <a:gridCol w="1059552"/>
                <a:gridCol w="1037375"/>
                <a:gridCol w="2008719"/>
                <a:gridCol w="1015365"/>
                <a:gridCol w="1453041"/>
              </a:tblGrid>
              <a:tr h="438923">
                <a:tc>
                  <a:txBody>
                    <a:bodyPr/>
                    <a:lstStyle/>
                    <a:p>
                      <a:pPr marL="0" marR="0" indent="0" algn="ctr">
                        <a:spcBef>
                          <a:spcPts val="0"/>
                        </a:spcBef>
                        <a:spcAft>
                          <a:spcPts val="0"/>
                        </a:spcAft>
                      </a:pPr>
                      <a:r>
                        <a:rPr lang="en-US" sz="1400" dirty="0">
                          <a:solidFill>
                            <a:schemeClr val="tx1"/>
                          </a:solidFill>
                          <a:effectLst/>
                        </a:rPr>
                        <a:t>Run</a:t>
                      </a:r>
                      <a:endParaRPr lang="en-US" sz="1400" dirty="0">
                        <a:solidFill>
                          <a:schemeClr val="tx1"/>
                        </a:solidFill>
                        <a:effectLst/>
                        <a:latin typeface="Times New Roman"/>
                        <a:ea typeface="MS Mincho"/>
                        <a:cs typeface="Times New Roman"/>
                      </a:endParaRPr>
                    </a:p>
                  </a:txBody>
                  <a:tcPr marL="68580" marR="68580" marT="0" marB="0">
                    <a:solidFill>
                      <a:schemeClr val="bg1">
                        <a:lumMod val="65000"/>
                        <a:alpha val="29000"/>
                      </a:schemeClr>
                    </a:solidFill>
                  </a:tcPr>
                </a:tc>
                <a:tc>
                  <a:txBody>
                    <a:bodyPr/>
                    <a:lstStyle/>
                    <a:p>
                      <a:pPr marL="0" marR="0" indent="0" algn="ctr">
                        <a:spcBef>
                          <a:spcPts val="0"/>
                        </a:spcBef>
                        <a:spcAft>
                          <a:spcPts val="0"/>
                        </a:spcAft>
                      </a:pPr>
                      <a:r>
                        <a:rPr lang="en-US" sz="1400" dirty="0">
                          <a:solidFill>
                            <a:schemeClr val="tx1"/>
                          </a:solidFill>
                          <a:effectLst/>
                        </a:rPr>
                        <a:t>Energy</a:t>
                      </a:r>
                      <a:endParaRPr lang="en-US" sz="1400" dirty="0">
                        <a:solidFill>
                          <a:schemeClr val="tx1"/>
                        </a:solidFill>
                        <a:effectLst/>
                        <a:latin typeface="Times New Roman"/>
                        <a:ea typeface="MS Mincho"/>
                        <a:cs typeface="Times New Roman"/>
                      </a:endParaRPr>
                    </a:p>
                  </a:txBody>
                  <a:tcPr marL="68580" marR="68580" marT="0" marB="0">
                    <a:solidFill>
                      <a:schemeClr val="bg1">
                        <a:lumMod val="65000"/>
                        <a:alpha val="29000"/>
                      </a:schemeClr>
                    </a:solidFill>
                  </a:tcPr>
                </a:tc>
                <a:tc>
                  <a:txBody>
                    <a:bodyPr/>
                    <a:lstStyle/>
                    <a:p>
                      <a:pPr marL="0" marR="0" indent="0" algn="ctr">
                        <a:spcBef>
                          <a:spcPts val="0"/>
                        </a:spcBef>
                        <a:spcAft>
                          <a:spcPts val="0"/>
                        </a:spcAft>
                      </a:pPr>
                      <a:r>
                        <a:rPr lang="en-US" sz="1400">
                          <a:solidFill>
                            <a:schemeClr val="tx1"/>
                          </a:solidFill>
                          <a:effectLst/>
                        </a:rPr>
                        <a:t>Duration</a:t>
                      </a:r>
                      <a:endParaRPr lang="en-US" sz="1400">
                        <a:solidFill>
                          <a:schemeClr val="tx1"/>
                        </a:solidFill>
                        <a:effectLst/>
                        <a:latin typeface="Times New Roman"/>
                        <a:ea typeface="MS Mincho"/>
                        <a:cs typeface="Times New Roman"/>
                      </a:endParaRPr>
                    </a:p>
                  </a:txBody>
                  <a:tcPr marL="68580" marR="68580" marT="0" marB="0">
                    <a:solidFill>
                      <a:schemeClr val="bg1">
                        <a:lumMod val="65000"/>
                        <a:alpha val="29000"/>
                      </a:schemeClr>
                    </a:solidFill>
                  </a:tcPr>
                </a:tc>
                <a:tc>
                  <a:txBody>
                    <a:bodyPr/>
                    <a:lstStyle/>
                    <a:p>
                      <a:pPr marL="0" marR="0" indent="0" algn="ctr">
                        <a:spcBef>
                          <a:spcPts val="0"/>
                        </a:spcBef>
                        <a:spcAft>
                          <a:spcPts val="0"/>
                        </a:spcAft>
                      </a:pPr>
                      <a:r>
                        <a:rPr lang="en-US" sz="1400">
                          <a:solidFill>
                            <a:schemeClr val="tx1"/>
                          </a:solidFill>
                          <a:effectLst/>
                        </a:rPr>
                        <a:t>System</a:t>
                      </a:r>
                      <a:endParaRPr lang="en-US" sz="1400">
                        <a:solidFill>
                          <a:schemeClr val="tx1"/>
                        </a:solidFill>
                        <a:effectLst/>
                        <a:latin typeface="Times New Roman"/>
                        <a:ea typeface="MS Mincho"/>
                        <a:cs typeface="Times New Roman"/>
                      </a:endParaRPr>
                    </a:p>
                  </a:txBody>
                  <a:tcPr marL="68580" marR="68580" marT="0" marB="0">
                    <a:solidFill>
                      <a:schemeClr val="bg1">
                        <a:lumMod val="65000"/>
                        <a:alpha val="29000"/>
                      </a:schemeClr>
                    </a:solidFill>
                  </a:tcPr>
                </a:tc>
                <a:tc>
                  <a:txBody>
                    <a:bodyPr/>
                    <a:lstStyle/>
                    <a:p>
                      <a:pPr marL="0" marR="0" indent="0" algn="ctr">
                        <a:spcBef>
                          <a:spcPts val="0"/>
                        </a:spcBef>
                        <a:spcAft>
                          <a:spcPts val="0"/>
                        </a:spcAft>
                      </a:pPr>
                      <a:r>
                        <a:rPr lang="en-US" sz="1400" dirty="0">
                          <a:solidFill>
                            <a:schemeClr val="tx1"/>
                          </a:solidFill>
                          <a:effectLst/>
                        </a:rPr>
                        <a:t>Goals</a:t>
                      </a:r>
                      <a:endParaRPr lang="en-US" sz="1400" dirty="0">
                        <a:solidFill>
                          <a:schemeClr val="tx1"/>
                        </a:solidFill>
                        <a:effectLst/>
                        <a:latin typeface="Times New Roman"/>
                        <a:ea typeface="MS Mincho"/>
                        <a:cs typeface="Times New Roman"/>
                      </a:endParaRPr>
                    </a:p>
                  </a:txBody>
                  <a:tcPr marL="68580" marR="68580" marT="0" marB="0">
                    <a:solidFill>
                      <a:schemeClr val="bg1">
                        <a:lumMod val="65000"/>
                        <a:alpha val="29000"/>
                      </a:schemeClr>
                    </a:solidFill>
                  </a:tcPr>
                </a:tc>
                <a:tc>
                  <a:txBody>
                    <a:bodyPr/>
                    <a:lstStyle/>
                    <a:p>
                      <a:pPr marL="0" marR="0" indent="0" algn="ctr">
                        <a:spcBef>
                          <a:spcPts val="0"/>
                        </a:spcBef>
                        <a:spcAft>
                          <a:spcPts val="0"/>
                        </a:spcAft>
                      </a:pPr>
                      <a:r>
                        <a:rPr lang="en-US" sz="1400" dirty="0">
                          <a:solidFill>
                            <a:schemeClr val="tx1"/>
                          </a:solidFill>
                          <a:effectLst/>
                        </a:rPr>
                        <a:t>P</a:t>
                      </a:r>
                      <a:r>
                        <a:rPr lang="en-US" sz="1400" dirty="0" smtClean="0">
                          <a:solidFill>
                            <a:schemeClr val="tx1"/>
                          </a:solidFill>
                          <a:effectLst/>
                        </a:rPr>
                        <a:t>riority</a:t>
                      </a:r>
                      <a:endParaRPr lang="en-US" sz="1400" dirty="0">
                        <a:solidFill>
                          <a:schemeClr val="tx1"/>
                        </a:solidFill>
                        <a:effectLst/>
                        <a:latin typeface="Times New Roman"/>
                        <a:ea typeface="MS Mincho"/>
                        <a:cs typeface="Times New Roman"/>
                      </a:endParaRPr>
                    </a:p>
                  </a:txBody>
                  <a:tcPr marL="68580" marR="68580" marT="0" marB="0">
                    <a:solidFill>
                      <a:schemeClr val="bg1">
                        <a:lumMod val="65000"/>
                        <a:alpha val="29000"/>
                      </a:schemeClr>
                    </a:solidFill>
                  </a:tcPr>
                </a:tc>
                <a:tc>
                  <a:txBody>
                    <a:bodyPr/>
                    <a:lstStyle/>
                    <a:p>
                      <a:pPr marL="0" marR="0" indent="0" algn="just">
                        <a:spcBef>
                          <a:spcPts val="0"/>
                        </a:spcBef>
                        <a:spcAft>
                          <a:spcPts val="0"/>
                        </a:spcAft>
                      </a:pPr>
                      <a:r>
                        <a:rPr lang="en-US" sz="1400">
                          <a:solidFill>
                            <a:schemeClr val="tx1"/>
                          </a:solidFill>
                          <a:effectLst/>
                        </a:rPr>
                        <a:t>Sequence</a:t>
                      </a:r>
                      <a:endParaRPr lang="en-US" sz="1400">
                        <a:solidFill>
                          <a:schemeClr val="tx1"/>
                        </a:solidFill>
                        <a:effectLst/>
                        <a:latin typeface="Times New Roman"/>
                        <a:ea typeface="MS Mincho"/>
                        <a:cs typeface="Times New Roman"/>
                      </a:endParaRPr>
                    </a:p>
                  </a:txBody>
                  <a:tcPr marL="68580" marR="68580" marT="0" marB="0">
                    <a:solidFill>
                      <a:schemeClr val="bg1">
                        <a:lumMod val="65000"/>
                        <a:alpha val="29000"/>
                      </a:schemeClr>
                    </a:solidFill>
                  </a:tcPr>
                </a:tc>
              </a:tr>
              <a:tr h="1542277">
                <a:tc>
                  <a:txBody>
                    <a:bodyPr/>
                    <a:lstStyle/>
                    <a:p>
                      <a:pPr marL="0" marR="0" indent="0" algn="ctr">
                        <a:spcBef>
                          <a:spcPts val="0"/>
                        </a:spcBef>
                        <a:spcAft>
                          <a:spcPts val="0"/>
                        </a:spcAft>
                      </a:pPr>
                      <a:r>
                        <a:rPr lang="en-US" sz="1400" b="1" dirty="0">
                          <a:solidFill>
                            <a:schemeClr val="tx1"/>
                          </a:solidFill>
                          <a:effectLst/>
                          <a:ea typeface="Arial Unicode MS" panose="020B0604020202020204" pitchFamily="34" charset="-128"/>
                        </a:rPr>
                        <a:t>16</a:t>
                      </a:r>
                      <a:endParaRPr lang="en-US" sz="1400" b="1" dirty="0">
                        <a:solidFill>
                          <a:schemeClr val="tx1"/>
                        </a:solidFill>
                        <a:effectLst/>
                        <a:latin typeface="Times New Roman"/>
                        <a:ea typeface="Arial Unicode MS" panose="020B0604020202020204" pitchFamily="34" charset="-128"/>
                        <a:cs typeface="Times New Roman"/>
                      </a:endParaRPr>
                    </a:p>
                  </a:txBody>
                  <a:tcPr marL="68580" marR="68580" marT="0" marB="0">
                    <a:solidFill>
                      <a:schemeClr val="bg1">
                        <a:lumMod val="65000"/>
                        <a:alpha val="29000"/>
                      </a:schemeClr>
                    </a:solidFill>
                  </a:tcPr>
                </a:tc>
                <a:tc>
                  <a:txBody>
                    <a:bodyPr/>
                    <a:lstStyle/>
                    <a:p>
                      <a:pPr marL="0" marR="0" indent="0" algn="just">
                        <a:spcBef>
                          <a:spcPts val="0"/>
                        </a:spcBef>
                        <a:spcAft>
                          <a:spcPts val="0"/>
                        </a:spcAft>
                      </a:pPr>
                      <a:r>
                        <a:rPr lang="en-US" sz="1400" b="1" dirty="0">
                          <a:solidFill>
                            <a:schemeClr val="tx1"/>
                          </a:solidFill>
                          <a:effectLst/>
                          <a:ea typeface="Arial Unicode MS" panose="020B0604020202020204" pitchFamily="34" charset="-128"/>
                          <a:sym typeface="Symbol"/>
                        </a:rPr>
                        <a:t></a:t>
                      </a:r>
                      <a:r>
                        <a:rPr lang="en-US" sz="1400" b="1" dirty="0" err="1">
                          <a:solidFill>
                            <a:schemeClr val="tx1"/>
                          </a:solidFill>
                          <a:effectLst/>
                          <a:ea typeface="Arial Unicode MS" panose="020B0604020202020204" pitchFamily="34" charset="-128"/>
                        </a:rPr>
                        <a:t>s</a:t>
                      </a:r>
                      <a:r>
                        <a:rPr lang="en-US" sz="1400" b="1" baseline="-25000" dirty="0" err="1">
                          <a:solidFill>
                            <a:schemeClr val="tx1"/>
                          </a:solidFill>
                          <a:effectLst/>
                          <a:ea typeface="Arial Unicode MS" panose="020B0604020202020204" pitchFamily="34" charset="-128"/>
                        </a:rPr>
                        <a:t>NN</a:t>
                      </a:r>
                      <a:r>
                        <a:rPr lang="en-US" sz="1400" b="1" dirty="0">
                          <a:solidFill>
                            <a:schemeClr val="tx1"/>
                          </a:solidFill>
                          <a:effectLst/>
                          <a:ea typeface="Arial Unicode MS" panose="020B0604020202020204" pitchFamily="34" charset="-128"/>
                        </a:rPr>
                        <a:t>=200 GeV</a:t>
                      </a:r>
                    </a:p>
                    <a:p>
                      <a:pPr marL="0" marR="0" indent="0" algn="just">
                        <a:spcBef>
                          <a:spcPts val="0"/>
                        </a:spcBef>
                        <a:spcAft>
                          <a:spcPts val="0"/>
                        </a:spcAft>
                      </a:pPr>
                      <a:r>
                        <a:rPr lang="en-US" sz="14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4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400" b="1" dirty="0">
                          <a:solidFill>
                            <a:schemeClr val="tx1"/>
                          </a:solidFill>
                          <a:effectLst/>
                          <a:ea typeface="Arial Unicode MS" panose="020B0604020202020204" pitchFamily="34" charset="-128"/>
                          <a:sym typeface="Symbol"/>
                        </a:rPr>
                        <a:t></a:t>
                      </a:r>
                      <a:r>
                        <a:rPr lang="en-US" sz="1400" b="1" dirty="0" err="1">
                          <a:solidFill>
                            <a:schemeClr val="tx1"/>
                          </a:solidFill>
                          <a:effectLst/>
                          <a:ea typeface="Arial Unicode MS" panose="020B0604020202020204" pitchFamily="34" charset="-128"/>
                        </a:rPr>
                        <a:t>s</a:t>
                      </a:r>
                      <a:r>
                        <a:rPr lang="en-US" sz="1400" b="1" baseline="-25000" dirty="0" err="1">
                          <a:solidFill>
                            <a:schemeClr val="tx1"/>
                          </a:solidFill>
                          <a:effectLst/>
                          <a:ea typeface="Arial Unicode MS" panose="020B0604020202020204" pitchFamily="34" charset="-128"/>
                        </a:rPr>
                        <a:t>NN</a:t>
                      </a:r>
                      <a:r>
                        <a:rPr lang="en-US" sz="1400" b="1" dirty="0">
                          <a:solidFill>
                            <a:schemeClr val="tx1"/>
                          </a:solidFill>
                          <a:effectLst/>
                          <a:ea typeface="Arial Unicode MS" panose="020B0604020202020204" pitchFamily="34" charset="-128"/>
                        </a:rPr>
                        <a:t>=19.6 GeV</a:t>
                      </a:r>
                    </a:p>
                    <a:p>
                      <a:pPr marL="0" marR="0" indent="0" algn="just">
                        <a:spcBef>
                          <a:spcPts val="0"/>
                        </a:spcBef>
                        <a:spcAft>
                          <a:spcPts val="0"/>
                        </a:spcAft>
                      </a:pPr>
                      <a:r>
                        <a:rPr lang="en-US" sz="1400" b="1" dirty="0">
                          <a:solidFill>
                            <a:schemeClr val="tx1"/>
                          </a:solidFill>
                          <a:effectLst/>
                          <a:ea typeface="Arial Unicode MS" panose="020B0604020202020204" pitchFamily="34" charset="-128"/>
                        </a:rPr>
                        <a:t> </a:t>
                      </a:r>
                      <a:endParaRPr lang="en-US" sz="1400" b="1" dirty="0" smtClean="0">
                        <a:solidFill>
                          <a:schemeClr val="tx1"/>
                        </a:solidFill>
                        <a:effectLst/>
                        <a:ea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ea typeface="Arial Unicode MS" panose="020B0604020202020204" pitchFamily="34" charset="-128"/>
                          <a:sym typeface="Symbol"/>
                        </a:rPr>
                        <a:t></a:t>
                      </a:r>
                      <a:r>
                        <a:rPr lang="en-US" sz="1400" b="1" dirty="0" err="1" smtClean="0">
                          <a:solidFill>
                            <a:schemeClr val="tx1"/>
                          </a:solidFill>
                          <a:effectLst/>
                          <a:ea typeface="Arial Unicode MS" panose="020B0604020202020204" pitchFamily="34" charset="-128"/>
                        </a:rPr>
                        <a:t>s</a:t>
                      </a:r>
                      <a:r>
                        <a:rPr lang="en-US" sz="1400" b="1" baseline="-25000" dirty="0" err="1" smtClean="0">
                          <a:solidFill>
                            <a:schemeClr val="tx1"/>
                          </a:solidFill>
                          <a:effectLst/>
                          <a:ea typeface="Arial Unicode MS" panose="020B0604020202020204" pitchFamily="34" charset="-128"/>
                        </a:rPr>
                        <a:t>NN</a:t>
                      </a:r>
                      <a:r>
                        <a:rPr lang="en-US" sz="1400" b="1" dirty="0" smtClean="0">
                          <a:solidFill>
                            <a:schemeClr val="tx1"/>
                          </a:solidFill>
                          <a:effectLst/>
                          <a:ea typeface="Arial Unicode MS" panose="020B0604020202020204" pitchFamily="34" charset="-128"/>
                        </a:rPr>
                        <a:t>=39 GeV</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ffectLst/>
                        <a:ea typeface="Arial Unicode MS" panose="020B0604020202020204" pitchFamily="34" charset="-128"/>
                      </a:endParaRPr>
                    </a:p>
                  </a:txBody>
                  <a:tcPr marL="68580" marR="68580" marT="0" marB="0">
                    <a:solidFill>
                      <a:schemeClr val="bg1">
                        <a:lumMod val="65000"/>
                        <a:alpha val="29000"/>
                      </a:schemeClr>
                    </a:solidFill>
                  </a:tcPr>
                </a:tc>
                <a:tc>
                  <a:txBody>
                    <a:bodyPr/>
                    <a:lstStyle/>
                    <a:p>
                      <a:pPr marL="0" marR="0" indent="0" algn="ctr">
                        <a:spcBef>
                          <a:spcPts val="0"/>
                        </a:spcBef>
                        <a:spcAft>
                          <a:spcPts val="0"/>
                        </a:spcAft>
                      </a:pPr>
                      <a:r>
                        <a:rPr lang="en-US" sz="1400" b="1" dirty="0" smtClean="0">
                          <a:solidFill>
                            <a:srgbClr val="FF0000"/>
                          </a:solidFill>
                          <a:effectLst/>
                          <a:ea typeface="Arial Unicode MS" panose="020B0604020202020204" pitchFamily="34" charset="-128"/>
                        </a:rPr>
                        <a:t>13-wk</a:t>
                      </a:r>
                      <a:endParaRPr lang="en-US" sz="1400" b="1" dirty="0">
                        <a:solidFill>
                          <a:srgbClr val="FF0000"/>
                        </a:solidFill>
                        <a:effectLst/>
                        <a:ea typeface="Arial Unicode MS" panose="020B0604020202020204" pitchFamily="34" charset="-128"/>
                      </a:endParaRPr>
                    </a:p>
                    <a:p>
                      <a:pPr marL="0" marR="0" indent="0" algn="ctr">
                        <a:spcBef>
                          <a:spcPts val="0"/>
                        </a:spcBef>
                        <a:spcAft>
                          <a:spcPts val="0"/>
                        </a:spcAft>
                      </a:pPr>
                      <a:r>
                        <a:rPr lang="en-US" sz="14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400" b="1" dirty="0" smtClean="0">
                          <a:solidFill>
                            <a:schemeClr val="tx1"/>
                          </a:solidFill>
                          <a:effectLst/>
                          <a:ea typeface="Arial Unicode MS" panose="020B0604020202020204" pitchFamily="34" charset="-128"/>
                        </a:rPr>
                        <a:t>  </a:t>
                      </a:r>
                    </a:p>
                    <a:p>
                      <a:pPr marL="0" marR="0" indent="0" algn="ctr">
                        <a:spcBef>
                          <a:spcPts val="0"/>
                        </a:spcBef>
                        <a:spcAft>
                          <a:spcPts val="0"/>
                        </a:spcAft>
                      </a:pPr>
                      <a:r>
                        <a:rPr lang="en-US" sz="1400" b="1" dirty="0" smtClean="0">
                          <a:solidFill>
                            <a:schemeClr val="tx1"/>
                          </a:solidFill>
                          <a:effectLst/>
                          <a:ea typeface="Arial Unicode MS" panose="020B0604020202020204" pitchFamily="34" charset="-128"/>
                        </a:rPr>
                        <a:t> 1-wk  </a:t>
                      </a:r>
                    </a:p>
                    <a:p>
                      <a:pPr marL="0" marR="0" indent="0" algn="ctr">
                        <a:spcBef>
                          <a:spcPts val="0"/>
                        </a:spcBef>
                        <a:spcAft>
                          <a:spcPts val="0"/>
                        </a:spcAft>
                      </a:pPr>
                      <a:endParaRPr lang="en-US" sz="1400" b="1" dirty="0" smtClean="0">
                        <a:solidFill>
                          <a:schemeClr val="tx1"/>
                        </a:solidFill>
                        <a:effectLst/>
                        <a:ea typeface="Arial Unicode MS" panose="020B0604020202020204" pitchFamily="34" charset="-128"/>
                      </a:endParaRPr>
                    </a:p>
                    <a:p>
                      <a:pPr marL="0" marR="0" indent="0" algn="ctr">
                        <a:spcBef>
                          <a:spcPts val="0"/>
                        </a:spcBef>
                        <a:spcAft>
                          <a:spcPts val="0"/>
                        </a:spcAft>
                      </a:pPr>
                      <a:r>
                        <a:rPr lang="en-US" sz="1400" b="1" dirty="0" smtClean="0">
                          <a:solidFill>
                            <a:schemeClr val="tx1"/>
                          </a:solidFill>
                          <a:effectLst/>
                          <a:ea typeface="Arial Unicode MS" panose="020B0604020202020204" pitchFamily="34" charset="-128"/>
                        </a:rPr>
                        <a:t>1-wk</a:t>
                      </a:r>
                      <a:endParaRPr lang="en-US" sz="1400" b="1" dirty="0" smtClean="0">
                        <a:solidFill>
                          <a:schemeClr val="tx1"/>
                        </a:solidFill>
                        <a:effectLst/>
                        <a:latin typeface="Times New Roman"/>
                        <a:ea typeface="Arial Unicode MS" panose="020B0604020202020204" pitchFamily="34" charset="-128"/>
                        <a:cs typeface="Times New Roman"/>
                      </a:endParaRPr>
                    </a:p>
                    <a:p>
                      <a:pPr marL="0" marR="0" indent="0" algn="ctr">
                        <a:spcBef>
                          <a:spcPts val="0"/>
                        </a:spcBef>
                        <a:spcAft>
                          <a:spcPts val="0"/>
                        </a:spcAft>
                      </a:pPr>
                      <a:endParaRPr lang="en-US" sz="1400" b="1" dirty="0" smtClean="0">
                        <a:solidFill>
                          <a:schemeClr val="tx1"/>
                        </a:solidFill>
                        <a:effectLst/>
                        <a:latin typeface="Times New Roman"/>
                        <a:ea typeface="Arial Unicode MS" panose="020B0604020202020204" pitchFamily="34" charset="-128"/>
                        <a:cs typeface="Times New Roman"/>
                      </a:endParaRPr>
                    </a:p>
                  </a:txBody>
                  <a:tcPr marL="68580" marR="68580" marT="0" marB="0">
                    <a:solidFill>
                      <a:schemeClr val="bg1">
                        <a:lumMod val="65000"/>
                        <a:alpha val="29000"/>
                      </a:schemeClr>
                    </a:solidFill>
                  </a:tcPr>
                </a:tc>
                <a:tc>
                  <a:txBody>
                    <a:bodyPr/>
                    <a:lstStyle/>
                    <a:p>
                      <a:pPr marL="0" marR="0" indent="0" algn="just">
                        <a:spcBef>
                          <a:spcPts val="0"/>
                        </a:spcBef>
                        <a:spcAft>
                          <a:spcPts val="0"/>
                        </a:spcAft>
                      </a:pPr>
                      <a:r>
                        <a:rPr lang="en-US" sz="1400" b="1" dirty="0" err="1">
                          <a:solidFill>
                            <a:schemeClr val="tx1"/>
                          </a:solidFill>
                          <a:effectLst/>
                          <a:ea typeface="Arial Unicode MS" panose="020B0604020202020204" pitchFamily="34" charset="-128"/>
                        </a:rPr>
                        <a:t>Au+Au</a:t>
                      </a:r>
                      <a:endParaRPr lang="en-US" sz="1400" b="1" dirty="0">
                        <a:solidFill>
                          <a:schemeClr val="tx1"/>
                        </a:solidFill>
                        <a:effectLst/>
                        <a:ea typeface="Arial Unicode MS" panose="020B0604020202020204" pitchFamily="34" charset="-128"/>
                      </a:endParaRPr>
                    </a:p>
                    <a:p>
                      <a:pPr marL="0" marR="0" indent="0" algn="just">
                        <a:spcBef>
                          <a:spcPts val="0"/>
                        </a:spcBef>
                        <a:spcAft>
                          <a:spcPts val="0"/>
                        </a:spcAft>
                      </a:pPr>
                      <a:r>
                        <a:rPr lang="en-US" sz="14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400" b="1" dirty="0">
                          <a:solidFill>
                            <a:schemeClr val="tx1"/>
                          </a:solidFill>
                          <a:effectLst/>
                          <a:ea typeface="Arial Unicode MS" panose="020B0604020202020204" pitchFamily="34" charset="-128"/>
                        </a:rPr>
                        <a:t> </a:t>
                      </a:r>
                    </a:p>
                    <a:p>
                      <a:pPr marL="0" marR="0" indent="0" algn="just">
                        <a:spcBef>
                          <a:spcPts val="0"/>
                        </a:spcBef>
                        <a:spcAft>
                          <a:spcPts val="0"/>
                        </a:spcAft>
                      </a:pPr>
                      <a:r>
                        <a:rPr lang="en-US" sz="1400" b="1" dirty="0">
                          <a:solidFill>
                            <a:schemeClr val="tx1"/>
                          </a:solidFill>
                          <a:effectLst/>
                          <a:ea typeface="Arial Unicode MS" panose="020B0604020202020204" pitchFamily="34" charset="-128"/>
                        </a:rPr>
                        <a:t> </a:t>
                      </a:r>
                      <a:r>
                        <a:rPr lang="en-US" sz="1400" b="1" dirty="0" err="1" smtClean="0">
                          <a:solidFill>
                            <a:schemeClr val="tx1"/>
                          </a:solidFill>
                          <a:effectLst/>
                          <a:ea typeface="Arial Unicode MS" panose="020B0604020202020204" pitchFamily="34" charset="-128"/>
                        </a:rPr>
                        <a:t>d+Au</a:t>
                      </a:r>
                      <a:endParaRPr lang="en-US" sz="1400" b="1" dirty="0" smtClean="0">
                        <a:solidFill>
                          <a:schemeClr val="tx1"/>
                        </a:solidFill>
                        <a:effectLst/>
                        <a:ea typeface="Arial Unicode MS" panose="020B0604020202020204" pitchFamily="34" charset="-128"/>
                      </a:endParaRPr>
                    </a:p>
                    <a:p>
                      <a:pPr marL="0" marR="0" indent="0" algn="just">
                        <a:spcBef>
                          <a:spcPts val="0"/>
                        </a:spcBef>
                        <a:spcAft>
                          <a:spcPts val="0"/>
                        </a:spcAft>
                      </a:pPr>
                      <a:r>
                        <a:rPr lang="en-US" sz="1400" b="1" dirty="0" smtClean="0">
                          <a:solidFill>
                            <a:schemeClr val="tx1"/>
                          </a:solidFill>
                          <a:effectLst/>
                          <a:ea typeface="Arial Unicode MS" panose="020B0604020202020204" pitchFamily="34" charset="-128"/>
                        </a:rPr>
                        <a:t> </a:t>
                      </a:r>
                    </a:p>
                    <a:p>
                      <a:pPr marL="0" marR="0" indent="0" algn="just">
                        <a:spcBef>
                          <a:spcPts val="0"/>
                        </a:spcBef>
                        <a:spcAft>
                          <a:spcPts val="0"/>
                        </a:spcAft>
                      </a:pPr>
                      <a:r>
                        <a:rPr lang="en-US" sz="1400" b="1" dirty="0" smtClean="0">
                          <a:solidFill>
                            <a:schemeClr val="tx1"/>
                          </a:solidFill>
                          <a:effectLst/>
                          <a:ea typeface="Arial Unicode MS" panose="020B0604020202020204" pitchFamily="34" charset="-128"/>
                        </a:rPr>
                        <a:t> </a:t>
                      </a:r>
                      <a:r>
                        <a:rPr lang="en-US" sz="1400" b="1" dirty="0" err="1" smtClean="0">
                          <a:solidFill>
                            <a:schemeClr val="tx1"/>
                          </a:solidFill>
                          <a:effectLst/>
                          <a:ea typeface="Arial Unicode MS" panose="020B0604020202020204" pitchFamily="34" charset="-128"/>
                        </a:rPr>
                        <a:t>d+Au</a:t>
                      </a:r>
                      <a:endParaRPr lang="en-US" sz="1400" b="1" dirty="0" smtClean="0">
                        <a:solidFill>
                          <a:schemeClr val="tx1"/>
                        </a:solidFill>
                        <a:effectLst/>
                        <a:latin typeface="Times New Roman"/>
                        <a:ea typeface="Arial Unicode MS" panose="020B0604020202020204" pitchFamily="34" charset="-128"/>
                        <a:cs typeface="Times New Roman"/>
                      </a:endParaRPr>
                    </a:p>
                    <a:p>
                      <a:pPr marL="0" marR="0" indent="0" algn="just">
                        <a:spcBef>
                          <a:spcPts val="0"/>
                        </a:spcBef>
                        <a:spcAft>
                          <a:spcPts val="0"/>
                        </a:spcAft>
                      </a:pPr>
                      <a:endParaRPr lang="en-US" sz="1400" b="1" dirty="0" smtClean="0">
                        <a:solidFill>
                          <a:schemeClr val="tx1"/>
                        </a:solidFill>
                        <a:effectLst/>
                        <a:latin typeface="Times New Roman"/>
                        <a:ea typeface="Arial Unicode MS" panose="020B0604020202020204" pitchFamily="34" charset="-128"/>
                        <a:cs typeface="Times New Roman"/>
                      </a:endParaRPr>
                    </a:p>
                  </a:txBody>
                  <a:tcPr marL="68580" marR="68580" marT="0" marB="0">
                    <a:solidFill>
                      <a:schemeClr val="bg1">
                        <a:lumMod val="65000"/>
                        <a:alpha val="29000"/>
                      </a:schemeClr>
                    </a:solidFill>
                  </a:tcPr>
                </a:tc>
                <a:tc>
                  <a:txBody>
                    <a:bodyPr/>
                    <a:lstStyle/>
                    <a:p>
                      <a:pPr marL="0" marR="0" indent="0" algn="just">
                        <a:spcBef>
                          <a:spcPts val="0"/>
                        </a:spcBef>
                        <a:spcAft>
                          <a:spcPts val="0"/>
                        </a:spcAft>
                      </a:pPr>
                      <a:r>
                        <a:rPr lang="en-US" sz="1400" b="1" dirty="0" err="1">
                          <a:solidFill>
                            <a:srgbClr val="FF0000"/>
                          </a:solidFill>
                          <a:effectLst/>
                          <a:latin typeface="Symbol" panose="05050102010706020507" pitchFamily="18" charset="2"/>
                          <a:ea typeface="Arial Unicode MS" panose="020B0604020202020204" pitchFamily="34" charset="-128"/>
                        </a:rPr>
                        <a:t>L</a:t>
                      </a:r>
                      <a:r>
                        <a:rPr lang="en-US" sz="1400" b="1" baseline="-25000" dirty="0" err="1">
                          <a:solidFill>
                            <a:srgbClr val="FF0000"/>
                          </a:solidFill>
                          <a:effectLst/>
                          <a:ea typeface="Arial Unicode MS" panose="020B0604020202020204" pitchFamily="34" charset="-128"/>
                        </a:rPr>
                        <a:t>c</a:t>
                      </a:r>
                      <a:r>
                        <a:rPr lang="en-US" sz="1400" b="1" dirty="0">
                          <a:solidFill>
                            <a:srgbClr val="FF0000"/>
                          </a:solidFill>
                          <a:effectLst/>
                          <a:ea typeface="Arial Unicode MS" panose="020B0604020202020204" pitchFamily="34" charset="-128"/>
                        </a:rPr>
                        <a:t>, D v</a:t>
                      </a:r>
                      <a:r>
                        <a:rPr lang="en-US" sz="1400" b="1" baseline="-25000" dirty="0">
                          <a:solidFill>
                            <a:srgbClr val="FF0000"/>
                          </a:solidFill>
                          <a:effectLst/>
                          <a:ea typeface="Arial Unicode MS" panose="020B0604020202020204" pitchFamily="34" charset="-128"/>
                        </a:rPr>
                        <a:t>2</a:t>
                      </a:r>
                      <a:r>
                        <a:rPr lang="en-US" sz="1400" b="1" dirty="0">
                          <a:solidFill>
                            <a:srgbClr val="FF0000"/>
                          </a:solidFill>
                          <a:effectLst/>
                          <a:ea typeface="Arial Unicode MS" panose="020B0604020202020204" pitchFamily="34" charset="-128"/>
                        </a:rPr>
                        <a:t>, R</a:t>
                      </a:r>
                      <a:r>
                        <a:rPr lang="en-US" sz="1400" b="1" baseline="-25000" dirty="0">
                          <a:solidFill>
                            <a:srgbClr val="FF0000"/>
                          </a:solidFill>
                          <a:effectLst/>
                          <a:ea typeface="Arial Unicode MS" panose="020B0604020202020204" pitchFamily="34" charset="-128"/>
                        </a:rPr>
                        <a:t>AA</a:t>
                      </a:r>
                      <a:r>
                        <a:rPr lang="en-US" sz="1400" b="1" dirty="0">
                          <a:solidFill>
                            <a:srgbClr val="FF0000"/>
                          </a:solidFill>
                          <a:effectLst/>
                          <a:ea typeface="Arial Unicode MS" panose="020B0604020202020204" pitchFamily="34" charset="-128"/>
                        </a:rPr>
                        <a:t>, </a:t>
                      </a:r>
                      <a:r>
                        <a:rPr lang="en-US" sz="1400" dirty="0" smtClean="0">
                          <a:solidFill>
                            <a:srgbClr val="FF0000"/>
                          </a:solidFill>
                          <a:effectLst/>
                        </a:rPr>
                        <a:t>ϒ</a:t>
                      </a:r>
                      <a:r>
                        <a:rPr lang="en-US" sz="1400" b="1" dirty="0" smtClean="0">
                          <a:solidFill>
                            <a:srgbClr val="FF0000"/>
                          </a:solidFill>
                          <a:effectLst/>
                          <a:ea typeface="Arial Unicode MS" panose="020B0604020202020204" pitchFamily="34" charset="-128"/>
                        </a:rPr>
                        <a:t> </a:t>
                      </a:r>
                      <a:r>
                        <a:rPr lang="en-US" sz="1400" b="1" dirty="0">
                          <a:solidFill>
                            <a:srgbClr val="FF0000"/>
                          </a:solidFill>
                          <a:effectLst/>
                          <a:ea typeface="Arial Unicode MS" panose="020B0604020202020204" pitchFamily="34" charset="-128"/>
                        </a:rPr>
                        <a:t>R</a:t>
                      </a:r>
                      <a:r>
                        <a:rPr lang="en-US" sz="1400" b="1" baseline="-25000" dirty="0">
                          <a:solidFill>
                            <a:srgbClr val="FF0000"/>
                          </a:solidFill>
                          <a:effectLst/>
                          <a:ea typeface="Arial Unicode MS" panose="020B0604020202020204" pitchFamily="34" charset="-128"/>
                        </a:rPr>
                        <a:t>AA</a:t>
                      </a:r>
                      <a:endParaRPr lang="en-US" sz="1400" b="1" dirty="0">
                        <a:solidFill>
                          <a:srgbClr val="FF0000"/>
                        </a:solidFill>
                        <a:effectLst/>
                        <a:ea typeface="Arial Unicode MS" panose="020B0604020202020204" pitchFamily="34" charset="-128"/>
                      </a:endParaRPr>
                    </a:p>
                    <a:p>
                      <a:pPr marL="0" marR="0" indent="0" algn="just">
                        <a:spcBef>
                          <a:spcPts val="0"/>
                        </a:spcBef>
                        <a:spcAft>
                          <a:spcPts val="0"/>
                        </a:spcAft>
                      </a:pPr>
                      <a:r>
                        <a:rPr lang="en-US" sz="1400" b="1" dirty="0" smtClean="0">
                          <a:solidFill>
                            <a:srgbClr val="FF0000"/>
                          </a:solidFill>
                          <a:effectLst/>
                          <a:ea typeface="Arial Unicode MS" panose="020B0604020202020204" pitchFamily="34" charset="-128"/>
                        </a:rPr>
                        <a:t>10nb</a:t>
                      </a:r>
                      <a:r>
                        <a:rPr lang="en-US" sz="1400" b="1" baseline="30000" dirty="0" smtClean="0">
                          <a:solidFill>
                            <a:srgbClr val="FF0000"/>
                          </a:solidFill>
                          <a:effectLst/>
                          <a:ea typeface="Arial Unicode MS" panose="020B0604020202020204" pitchFamily="34" charset="-128"/>
                        </a:rPr>
                        <a:t>-1</a:t>
                      </a:r>
                      <a:r>
                        <a:rPr lang="en-US" sz="1400" b="1" dirty="0" smtClean="0">
                          <a:solidFill>
                            <a:srgbClr val="FF0000"/>
                          </a:solidFill>
                          <a:effectLst/>
                          <a:ea typeface="Arial Unicode MS" panose="020B0604020202020204" pitchFamily="34" charset="-128"/>
                        </a:rPr>
                        <a:t>,2billion </a:t>
                      </a:r>
                      <a:r>
                        <a:rPr lang="en-US" sz="1400" b="1" dirty="0">
                          <a:solidFill>
                            <a:srgbClr val="FF0000"/>
                          </a:solidFill>
                          <a:effectLst/>
                          <a:ea typeface="Arial Unicode MS" panose="020B0604020202020204" pitchFamily="34" charset="-128"/>
                        </a:rPr>
                        <a:t>MB</a:t>
                      </a:r>
                    </a:p>
                    <a:p>
                      <a:pPr marL="0" marR="0" indent="0" algn="just">
                        <a:spcBef>
                          <a:spcPts val="0"/>
                        </a:spcBef>
                        <a:spcAft>
                          <a:spcPts val="0"/>
                        </a:spcAft>
                      </a:pPr>
                      <a:endParaRPr lang="en-US" sz="1400" b="1" dirty="0">
                        <a:solidFill>
                          <a:schemeClr val="tx1"/>
                        </a:solidFill>
                        <a:effectLst/>
                        <a:ea typeface="Arial Unicode MS" panose="020B0604020202020204" pitchFamily="34" charset="-128"/>
                      </a:endParaRPr>
                    </a:p>
                    <a:p>
                      <a:pPr marL="0" marR="0" indent="0" algn="just">
                        <a:spcBef>
                          <a:spcPts val="0"/>
                        </a:spcBef>
                        <a:spcAft>
                          <a:spcPts val="0"/>
                        </a:spcAft>
                      </a:pPr>
                      <a:r>
                        <a:rPr lang="en-US" sz="1400" b="1" dirty="0">
                          <a:solidFill>
                            <a:schemeClr val="tx1"/>
                          </a:solidFill>
                          <a:effectLst/>
                          <a:ea typeface="Arial Unicode MS" panose="020B0604020202020204" pitchFamily="34" charset="-128"/>
                        </a:rPr>
                        <a:t>100M </a:t>
                      </a:r>
                      <a:r>
                        <a:rPr lang="en-US" sz="1400" b="1" dirty="0" smtClean="0">
                          <a:solidFill>
                            <a:schemeClr val="tx1"/>
                          </a:solidFill>
                          <a:effectLst/>
                          <a:ea typeface="Arial Unicode MS" panose="020B0604020202020204" pitchFamily="34" charset="-128"/>
                        </a:rPr>
                        <a:t>MB</a:t>
                      </a:r>
                    </a:p>
                    <a:p>
                      <a:pPr marL="0" marR="0" indent="0" algn="just">
                        <a:spcBef>
                          <a:spcPts val="0"/>
                        </a:spcBef>
                        <a:spcAft>
                          <a:spcPts val="0"/>
                        </a:spcAft>
                      </a:pPr>
                      <a:endParaRPr lang="en-US" sz="1400" b="1" dirty="0" smtClean="0">
                        <a:solidFill>
                          <a:schemeClr val="tx1"/>
                        </a:solidFill>
                        <a:effectLst/>
                        <a:latin typeface="Times New Roman"/>
                        <a:ea typeface="Arial Unicode MS" panose="020B0604020202020204" pitchFamily="34" charset="-128"/>
                        <a:cs typeface="Times New Roman"/>
                      </a:endParaRPr>
                    </a:p>
                    <a:p>
                      <a:pPr marL="0" marR="0" indent="0" algn="just">
                        <a:spcBef>
                          <a:spcPts val="0"/>
                        </a:spcBef>
                        <a:spcAft>
                          <a:spcPts val="0"/>
                        </a:spcAft>
                      </a:pPr>
                      <a:r>
                        <a:rPr lang="en-US" sz="1400" b="1" dirty="0" smtClean="0">
                          <a:solidFill>
                            <a:schemeClr val="tx1"/>
                          </a:solidFill>
                          <a:effectLst/>
                          <a:latin typeface="Times New Roman"/>
                          <a:ea typeface="Arial Unicode MS" panose="020B0604020202020204" pitchFamily="34" charset="-128"/>
                          <a:cs typeface="Times New Roman"/>
                        </a:rPr>
                        <a:t>400M</a:t>
                      </a:r>
                      <a:r>
                        <a:rPr lang="en-US" sz="1400" b="1" baseline="0" dirty="0" smtClean="0">
                          <a:solidFill>
                            <a:schemeClr val="tx1"/>
                          </a:solidFill>
                          <a:effectLst/>
                          <a:latin typeface="Times New Roman"/>
                          <a:ea typeface="Arial Unicode MS" panose="020B0604020202020204" pitchFamily="34" charset="-128"/>
                          <a:cs typeface="Times New Roman"/>
                        </a:rPr>
                        <a:t> MB</a:t>
                      </a:r>
                    </a:p>
                    <a:p>
                      <a:pPr marL="0" marR="0" indent="0" algn="just">
                        <a:spcBef>
                          <a:spcPts val="0"/>
                        </a:spcBef>
                        <a:spcAft>
                          <a:spcPts val="0"/>
                        </a:spcAft>
                      </a:pPr>
                      <a:endParaRPr lang="en-US" sz="1400" b="1" baseline="0" dirty="0" smtClean="0">
                        <a:solidFill>
                          <a:schemeClr val="tx1"/>
                        </a:solidFill>
                        <a:effectLst/>
                        <a:latin typeface="Times New Roman"/>
                        <a:ea typeface="Arial Unicode MS" panose="020B0604020202020204" pitchFamily="34" charset="-128"/>
                        <a:cs typeface="Times New Roman"/>
                      </a:endParaRPr>
                    </a:p>
                  </a:txBody>
                  <a:tcPr marL="68580" marR="68580" marT="0" marB="0">
                    <a:solidFill>
                      <a:schemeClr val="bg1">
                        <a:lumMod val="65000"/>
                        <a:alpha val="29000"/>
                      </a:schemeClr>
                    </a:solidFill>
                  </a:tcPr>
                </a:tc>
                <a:tc>
                  <a:txBody>
                    <a:bodyPr/>
                    <a:lstStyle/>
                    <a:p>
                      <a:pPr marL="0" marR="0" indent="0" algn="ctr">
                        <a:spcBef>
                          <a:spcPts val="0"/>
                        </a:spcBef>
                        <a:spcAft>
                          <a:spcPts val="0"/>
                        </a:spcAft>
                      </a:pPr>
                      <a:r>
                        <a:rPr lang="en-US" sz="1400" b="1" dirty="0">
                          <a:solidFill>
                            <a:schemeClr val="tx1"/>
                          </a:solidFill>
                          <a:effectLst/>
                          <a:ea typeface="Arial Unicode MS" panose="020B0604020202020204" pitchFamily="34" charset="-128"/>
                        </a:rPr>
                        <a:t>1</a:t>
                      </a:r>
                    </a:p>
                    <a:p>
                      <a:pPr marL="0" marR="0" indent="0" algn="ctr">
                        <a:spcBef>
                          <a:spcPts val="0"/>
                        </a:spcBef>
                        <a:spcAft>
                          <a:spcPts val="0"/>
                        </a:spcAft>
                      </a:pPr>
                      <a:r>
                        <a:rPr lang="en-US" sz="14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4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400" b="1" dirty="0">
                          <a:solidFill>
                            <a:schemeClr val="tx1"/>
                          </a:solidFill>
                          <a:effectLst/>
                          <a:ea typeface="Arial Unicode MS" panose="020B0604020202020204" pitchFamily="34" charset="-128"/>
                        </a:rPr>
                        <a:t>2</a:t>
                      </a:r>
                    </a:p>
                    <a:p>
                      <a:pPr marL="0" marR="0" indent="0" algn="ctr">
                        <a:spcBef>
                          <a:spcPts val="0"/>
                        </a:spcBef>
                        <a:spcAft>
                          <a:spcPts val="0"/>
                        </a:spcAft>
                      </a:pPr>
                      <a:r>
                        <a:rPr lang="en-US" sz="14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400" b="1" dirty="0" smtClean="0">
                          <a:solidFill>
                            <a:schemeClr val="tx1"/>
                          </a:solidFill>
                          <a:effectLst/>
                          <a:ea typeface="Arial Unicode MS" panose="020B0604020202020204" pitchFamily="34" charset="-128"/>
                        </a:rPr>
                        <a:t>2</a:t>
                      </a:r>
                    </a:p>
                  </a:txBody>
                  <a:tcPr marL="68580" marR="68580" marT="0" marB="0">
                    <a:solidFill>
                      <a:schemeClr val="bg1">
                        <a:lumMod val="65000"/>
                        <a:alpha val="29000"/>
                      </a:schemeClr>
                    </a:solidFill>
                  </a:tcPr>
                </a:tc>
                <a:tc>
                  <a:txBody>
                    <a:bodyPr/>
                    <a:lstStyle/>
                    <a:p>
                      <a:pPr marL="0" marR="0" indent="0" algn="ctr">
                        <a:spcBef>
                          <a:spcPts val="0"/>
                        </a:spcBef>
                        <a:spcAft>
                          <a:spcPts val="0"/>
                        </a:spcAft>
                      </a:pPr>
                      <a:r>
                        <a:rPr lang="en-US" sz="1400" b="1" dirty="0">
                          <a:solidFill>
                            <a:schemeClr val="tx1"/>
                          </a:solidFill>
                          <a:effectLst/>
                          <a:ea typeface="Arial Unicode MS" panose="020B0604020202020204" pitchFamily="34" charset="-128"/>
                        </a:rPr>
                        <a:t>1</a:t>
                      </a:r>
                    </a:p>
                    <a:p>
                      <a:pPr marL="0" marR="0" indent="0" algn="ctr">
                        <a:spcBef>
                          <a:spcPts val="0"/>
                        </a:spcBef>
                        <a:spcAft>
                          <a:spcPts val="0"/>
                        </a:spcAft>
                      </a:pPr>
                      <a:r>
                        <a:rPr lang="en-US" sz="14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400" b="1" dirty="0">
                          <a:solidFill>
                            <a:schemeClr val="tx1"/>
                          </a:solidFill>
                          <a:effectLst/>
                          <a:ea typeface="Arial Unicode MS" panose="020B0604020202020204" pitchFamily="34" charset="-128"/>
                        </a:rPr>
                        <a:t> </a:t>
                      </a:r>
                    </a:p>
                    <a:p>
                      <a:pPr marL="0" marR="0" indent="0" algn="ctr">
                        <a:spcBef>
                          <a:spcPts val="0"/>
                        </a:spcBef>
                        <a:spcAft>
                          <a:spcPts val="0"/>
                        </a:spcAft>
                      </a:pPr>
                      <a:r>
                        <a:rPr lang="en-US" sz="1400" b="1" dirty="0" smtClean="0">
                          <a:solidFill>
                            <a:schemeClr val="tx1"/>
                          </a:solidFill>
                          <a:effectLst/>
                          <a:ea typeface="Arial Unicode MS" panose="020B0604020202020204" pitchFamily="34" charset="-128"/>
                        </a:rPr>
                        <a:t>2</a:t>
                      </a:r>
                    </a:p>
                    <a:p>
                      <a:pPr marL="0" marR="0" indent="0" algn="ctr">
                        <a:spcBef>
                          <a:spcPts val="0"/>
                        </a:spcBef>
                        <a:spcAft>
                          <a:spcPts val="0"/>
                        </a:spcAft>
                      </a:pPr>
                      <a:endParaRPr lang="en-US" sz="1400" b="1" dirty="0" smtClean="0">
                        <a:solidFill>
                          <a:schemeClr val="tx1"/>
                        </a:solidFill>
                        <a:effectLst/>
                        <a:latin typeface="Times New Roman"/>
                        <a:ea typeface="Arial Unicode MS" panose="020B0604020202020204" pitchFamily="34" charset="-128"/>
                        <a:cs typeface="Times New Roman"/>
                      </a:endParaRPr>
                    </a:p>
                    <a:p>
                      <a:pPr marL="0" marR="0" indent="0" algn="ctr">
                        <a:spcBef>
                          <a:spcPts val="0"/>
                        </a:spcBef>
                        <a:spcAft>
                          <a:spcPts val="0"/>
                        </a:spcAft>
                      </a:pPr>
                      <a:r>
                        <a:rPr lang="en-US" sz="1400" b="1" dirty="0" smtClean="0">
                          <a:solidFill>
                            <a:schemeClr val="tx1"/>
                          </a:solidFill>
                          <a:effectLst/>
                          <a:latin typeface="Times New Roman"/>
                          <a:ea typeface="Arial Unicode MS" panose="020B0604020202020204" pitchFamily="34" charset="-128"/>
                          <a:cs typeface="Times New Roman"/>
                        </a:rPr>
                        <a:t>3</a:t>
                      </a:r>
                    </a:p>
                  </a:txBody>
                  <a:tcPr marL="68580" marR="68580" marT="0" marB="0">
                    <a:solidFill>
                      <a:schemeClr val="bg1">
                        <a:lumMod val="65000"/>
                        <a:alpha val="29000"/>
                      </a:schemeClr>
                    </a:solidFill>
                  </a:tcPr>
                </a:tc>
              </a:tr>
            </a:tbl>
          </a:graphicData>
        </a:graphic>
      </p:graphicFrame>
      <p:sp>
        <p:nvSpPr>
          <p:cNvPr id="6" name="TextBox 5"/>
          <p:cNvSpPr txBox="1"/>
          <p:nvPr/>
        </p:nvSpPr>
        <p:spPr>
          <a:xfrm>
            <a:off x="298736" y="4653136"/>
            <a:ext cx="6680034" cy="1200329"/>
          </a:xfrm>
          <a:prstGeom prst="rect">
            <a:avLst/>
          </a:prstGeom>
          <a:noFill/>
        </p:spPr>
        <p:txBody>
          <a:bodyPr wrap="none" rtlCol="0">
            <a:spAutoFit/>
          </a:bodyPr>
          <a:lstStyle/>
          <a:p>
            <a:pPr algn="l"/>
            <a:r>
              <a:rPr lang="en-US" sz="2400" b="1" dirty="0" smtClean="0">
                <a:solidFill>
                  <a:srgbClr val="FF0000"/>
                </a:solidFill>
              </a:rPr>
              <a:t>RHIC Machine Efficiency not Luminosity key</a:t>
            </a:r>
            <a:endParaRPr lang="en-US" sz="2400" b="1" dirty="0">
              <a:solidFill>
                <a:srgbClr val="FF0000"/>
              </a:solidFill>
            </a:endParaRPr>
          </a:p>
          <a:p>
            <a:pPr algn="l"/>
            <a:r>
              <a:rPr lang="en-US" sz="2400" b="1" dirty="0" smtClean="0">
                <a:solidFill>
                  <a:srgbClr val="FF0000"/>
                </a:solidFill>
              </a:rPr>
              <a:t>STAR Operation and Optimization </a:t>
            </a:r>
          </a:p>
          <a:p>
            <a:pPr algn="l"/>
            <a:r>
              <a:rPr lang="en-US" sz="2400" b="1" dirty="0" smtClean="0">
                <a:solidFill>
                  <a:srgbClr val="FF0000"/>
                </a:solidFill>
              </a:rPr>
              <a:t>- key to achieving this goal.</a:t>
            </a:r>
            <a:endParaRPr lang="en-US" sz="2400" b="1" dirty="0">
              <a:solidFill>
                <a:srgbClr val="FF0000"/>
              </a:solidFill>
            </a:endParaRPr>
          </a:p>
        </p:txBody>
      </p:sp>
      <p:sp>
        <p:nvSpPr>
          <p:cNvPr id="5" name="Rectangle 4"/>
          <p:cNvSpPr/>
          <p:nvPr/>
        </p:nvSpPr>
        <p:spPr>
          <a:xfrm>
            <a:off x="298735" y="3356992"/>
            <a:ext cx="8130261" cy="1200329"/>
          </a:xfrm>
          <a:prstGeom prst="rect">
            <a:avLst/>
          </a:prstGeom>
        </p:spPr>
        <p:txBody>
          <a:bodyPr wrap="square">
            <a:spAutoFit/>
          </a:bodyPr>
          <a:lstStyle/>
          <a:p>
            <a:pPr algn="l"/>
            <a:r>
              <a:rPr lang="en-US" dirty="0" smtClean="0"/>
              <a:t>PAC recommendation of 10 weeks of </a:t>
            </a:r>
            <a:r>
              <a:rPr lang="en-US" dirty="0" err="1" smtClean="0"/>
              <a:t>Au+Au</a:t>
            </a:r>
            <a:r>
              <a:rPr lang="en-US" dirty="0" smtClean="0"/>
              <a:t>;  additional 2 floating weeks</a:t>
            </a:r>
          </a:p>
          <a:p>
            <a:pPr algn="l"/>
            <a:endParaRPr lang="en-US" dirty="0" smtClean="0"/>
          </a:p>
          <a:p>
            <a:pPr algn="l"/>
            <a:r>
              <a:rPr lang="en-US" dirty="0" smtClean="0"/>
              <a:t>Could have reached goals:   95 hours*10wk*3600seconds*600Hz=2B</a:t>
            </a:r>
          </a:p>
          <a:p>
            <a:pPr algn="l"/>
            <a:r>
              <a:rPr lang="en-US" dirty="0" smtClean="0"/>
              <a:t>Or we could have just scaled down our goals by 30%</a:t>
            </a:r>
          </a:p>
        </p:txBody>
      </p:sp>
      <p:sp>
        <p:nvSpPr>
          <p:cNvPr id="2" name="TextBox 1"/>
          <p:cNvSpPr txBox="1"/>
          <p:nvPr/>
        </p:nvSpPr>
        <p:spPr>
          <a:xfrm>
            <a:off x="54032" y="6021288"/>
            <a:ext cx="4309834" cy="369332"/>
          </a:xfrm>
          <a:prstGeom prst="rect">
            <a:avLst/>
          </a:prstGeom>
          <a:noFill/>
        </p:spPr>
        <p:txBody>
          <a:bodyPr wrap="none" rtlCol="0">
            <a:spAutoFit/>
          </a:bodyPr>
          <a:lstStyle/>
          <a:p>
            <a:r>
              <a:rPr lang="en-US" dirty="0" smtClean="0"/>
              <a:t>Presented at  01/19/2016 schedule meeting</a:t>
            </a:r>
            <a:endParaRPr lang="en-US" dirty="0"/>
          </a:p>
        </p:txBody>
      </p:sp>
    </p:spTree>
    <p:extLst>
      <p:ext uri="{BB962C8B-B14F-4D97-AF65-F5344CB8AC3E}">
        <p14:creationId xmlns:p14="http://schemas.microsoft.com/office/powerpoint/2010/main" val="206668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4624"/>
            <a:ext cx="8229600" cy="720080"/>
          </a:xfrm>
        </p:spPr>
        <p:txBody>
          <a:bodyPr/>
          <a:lstStyle/>
          <a:p>
            <a:pPr algn="ctr"/>
            <a:r>
              <a:rPr lang="en-US" sz="3600" b="1" dirty="0" smtClean="0">
                <a:solidFill>
                  <a:srgbClr val="FF0000"/>
                </a:solidFill>
              </a:rPr>
              <a:t>Run16 schedule and main events</a:t>
            </a:r>
            <a:endParaRPr lang="en-US" b="1" dirty="0">
              <a:solidFill>
                <a:srgbClr val="FF0000"/>
              </a:solidFill>
            </a:endParaRPr>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20688"/>
            <a:ext cx="8067324"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21566" y="2204864"/>
            <a:ext cx="4279826" cy="2339102"/>
          </a:xfrm>
          <a:prstGeom prst="rect">
            <a:avLst/>
          </a:prstGeom>
          <a:noFill/>
        </p:spPr>
        <p:txBody>
          <a:bodyPr wrap="none" rtlCol="0">
            <a:spAutoFit/>
          </a:bodyPr>
          <a:lstStyle/>
          <a:p>
            <a:pPr marL="285750" indent="-285750" algn="l">
              <a:buFont typeface="Arial" panose="020B0604020202020204" pitchFamily="34" charset="0"/>
              <a:buChar char="•"/>
            </a:pPr>
            <a:r>
              <a:rPr lang="en-US" sz="1600" dirty="0" smtClean="0"/>
              <a:t>February 7, start </a:t>
            </a:r>
            <a:r>
              <a:rPr lang="en-US" sz="1600" dirty="0" err="1" smtClean="0"/>
              <a:t>Au+Au</a:t>
            </a:r>
            <a:r>
              <a:rPr lang="en-US" sz="1600" dirty="0" smtClean="0"/>
              <a:t> physics run </a:t>
            </a:r>
          </a:p>
          <a:p>
            <a:pPr marL="285750" indent="-285750" algn="l">
              <a:buFont typeface="Arial" panose="020B0604020202020204" pitchFamily="34" charset="0"/>
              <a:buChar char="•"/>
            </a:pPr>
            <a:r>
              <a:rPr lang="en-US" sz="1600" dirty="0" smtClean="0"/>
              <a:t>March 4, switching to run14 HFT firmware</a:t>
            </a:r>
          </a:p>
          <a:p>
            <a:pPr marL="285750" indent="-285750" algn="l">
              <a:buFont typeface="Arial" panose="020B0604020202020204" pitchFamily="34" charset="0"/>
              <a:buChar char="•"/>
            </a:pPr>
            <a:r>
              <a:rPr lang="en-US" sz="1600" dirty="0" smtClean="0"/>
              <a:t>March 17, new online vertex implemented</a:t>
            </a:r>
          </a:p>
          <a:p>
            <a:pPr marL="285750" indent="-285750" algn="l">
              <a:buFont typeface="Arial" panose="020B0604020202020204" pitchFamily="34" charset="0"/>
              <a:buChar char="•"/>
            </a:pPr>
            <a:r>
              <a:rPr lang="en-US" sz="1600" dirty="0" smtClean="0"/>
              <a:t>May 9, end of 1</a:t>
            </a:r>
            <a:r>
              <a:rPr lang="en-US" sz="1600" baseline="30000" dirty="0" smtClean="0"/>
              <a:t>st</a:t>
            </a:r>
            <a:r>
              <a:rPr lang="en-US" sz="1600" dirty="0" smtClean="0"/>
              <a:t> 200GeV </a:t>
            </a:r>
            <a:r>
              <a:rPr lang="en-US" sz="1600" dirty="0" err="1" smtClean="0"/>
              <a:t>Au+Au</a:t>
            </a:r>
            <a:r>
              <a:rPr lang="en-US" sz="1600" dirty="0" smtClean="0"/>
              <a:t> run</a:t>
            </a:r>
            <a:br>
              <a:rPr lang="en-US" sz="1600" dirty="0" smtClean="0"/>
            </a:br>
            <a:r>
              <a:rPr lang="en-US" sz="1600" dirty="0" smtClean="0"/>
              <a:t>75% goal reached for HFT (open charm) </a:t>
            </a:r>
            <a:br>
              <a:rPr lang="en-US" sz="1600" dirty="0" smtClean="0"/>
            </a:br>
            <a:r>
              <a:rPr lang="en-US" sz="1600" dirty="0" smtClean="0"/>
              <a:t>90% goal reached for MTD  (</a:t>
            </a:r>
            <a:r>
              <a:rPr lang="en-US" sz="1600" dirty="0" err="1" smtClean="0"/>
              <a:t>Quarkonia</a:t>
            </a:r>
            <a:r>
              <a:rPr lang="en-US" sz="1600" dirty="0" smtClean="0"/>
              <a:t>)</a:t>
            </a:r>
          </a:p>
          <a:p>
            <a:pPr marL="285750" indent="-285750" algn="l">
              <a:buFont typeface="Arial" panose="020B0604020202020204" pitchFamily="34" charset="0"/>
              <a:buChar char="•"/>
            </a:pPr>
            <a:r>
              <a:rPr lang="en-US" sz="1600" dirty="0" smtClean="0"/>
              <a:t>May 12, begin </a:t>
            </a:r>
            <a:r>
              <a:rPr lang="en-US" sz="1600" dirty="0" err="1" smtClean="0"/>
              <a:t>d+Au</a:t>
            </a:r>
            <a:r>
              <a:rPr lang="en-US" sz="1600" dirty="0" smtClean="0"/>
              <a:t> Run</a:t>
            </a:r>
          </a:p>
          <a:p>
            <a:pPr marL="285750" indent="-285750" algn="l">
              <a:buFont typeface="Arial" panose="020B0604020202020204" pitchFamily="34" charset="0"/>
              <a:buChar char="•"/>
            </a:pPr>
            <a:r>
              <a:rPr lang="en-US" sz="1600" dirty="0" smtClean="0"/>
              <a:t>June 19, begin 2</a:t>
            </a:r>
            <a:r>
              <a:rPr lang="en-US" sz="1600" baseline="30000" dirty="0" smtClean="0"/>
              <a:t>nd</a:t>
            </a:r>
            <a:r>
              <a:rPr lang="en-US" sz="1600" dirty="0" smtClean="0"/>
              <a:t> </a:t>
            </a:r>
            <a:r>
              <a:rPr lang="en-US" sz="1600" dirty="0" err="1" smtClean="0"/>
              <a:t>Au+Au</a:t>
            </a:r>
            <a:r>
              <a:rPr lang="en-US" sz="1600" dirty="0" smtClean="0"/>
              <a:t> </a:t>
            </a:r>
            <a:r>
              <a:rPr lang="en-US" sz="1600" dirty="0" err="1" smtClean="0"/>
              <a:t>datataking</a:t>
            </a:r>
            <a:endParaRPr lang="en-US" sz="1600" dirty="0" smtClean="0"/>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16958624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70" y="260648"/>
            <a:ext cx="8915400" cy="776084"/>
          </a:xfrm>
        </p:spPr>
        <p:txBody>
          <a:bodyPr/>
          <a:lstStyle/>
          <a:p>
            <a:r>
              <a:rPr lang="en-US" sz="3200" b="1" dirty="0" smtClean="0">
                <a:solidFill>
                  <a:srgbClr val="0070C0"/>
                </a:solidFill>
              </a:rPr>
              <a:t>Substantial Investments to reach our BUR goals</a:t>
            </a:r>
            <a:br>
              <a:rPr lang="en-US" sz="3200" b="1" dirty="0" smtClean="0">
                <a:solidFill>
                  <a:srgbClr val="0070C0"/>
                </a:solidFill>
              </a:rPr>
            </a:br>
            <a:r>
              <a:rPr lang="en-US" sz="2800" b="1" dirty="0" smtClean="0">
                <a:solidFill>
                  <a:srgbClr val="00B050"/>
                </a:solidFill>
              </a:rPr>
              <a:t>-- Many improvements since Run14</a:t>
            </a:r>
            <a:endParaRPr lang="en-US" sz="2800" b="1" dirty="0">
              <a:solidFill>
                <a:srgbClr val="00B050"/>
              </a:solidFill>
            </a:endParaRPr>
          </a:p>
        </p:txBody>
      </p:sp>
      <p:sp>
        <p:nvSpPr>
          <p:cNvPr id="3" name="Content Placeholder 2"/>
          <p:cNvSpPr>
            <a:spLocks noGrp="1"/>
          </p:cNvSpPr>
          <p:nvPr>
            <p:ph sz="half" idx="1"/>
          </p:nvPr>
        </p:nvSpPr>
        <p:spPr>
          <a:xfrm>
            <a:off x="0" y="1700808"/>
            <a:ext cx="9144000" cy="4969768"/>
          </a:xfrm>
        </p:spPr>
        <p:txBody>
          <a:bodyPr>
            <a:noAutofit/>
          </a:bodyPr>
          <a:lstStyle/>
          <a:p>
            <a:r>
              <a:rPr lang="en-US" sz="1600" dirty="0" smtClean="0"/>
              <a:t>Cables: Cu =&gt; Al Cable for HFT readout:  </a:t>
            </a:r>
            <a:r>
              <a:rPr lang="en-US" sz="1600" dirty="0" smtClean="0">
                <a:solidFill>
                  <a:srgbClr val="0070C0"/>
                </a:solidFill>
              </a:rPr>
              <a:t> up to x2 better  S/B low-</a:t>
            </a:r>
            <a:r>
              <a:rPr lang="en-US" sz="1600" dirty="0" err="1" smtClean="0">
                <a:solidFill>
                  <a:srgbClr val="0070C0"/>
                </a:solidFill>
              </a:rPr>
              <a:t>p</a:t>
            </a:r>
            <a:r>
              <a:rPr lang="en-US" sz="1600" baseline="-25000" dirty="0" err="1" smtClean="0">
                <a:solidFill>
                  <a:srgbClr val="0070C0"/>
                </a:solidFill>
              </a:rPr>
              <a:t>T</a:t>
            </a:r>
            <a:r>
              <a:rPr lang="en-US" sz="1600" dirty="0" smtClean="0">
                <a:solidFill>
                  <a:srgbClr val="0070C0"/>
                </a:solidFill>
              </a:rPr>
              <a:t> D</a:t>
            </a:r>
            <a:r>
              <a:rPr lang="en-US" sz="1600" baseline="30000" dirty="0" smtClean="0">
                <a:solidFill>
                  <a:srgbClr val="0070C0"/>
                </a:solidFill>
              </a:rPr>
              <a:t>0</a:t>
            </a:r>
          </a:p>
          <a:p>
            <a:r>
              <a:rPr lang="en-US" sz="1600" dirty="0" smtClean="0"/>
              <a:t>Refurbished PXL  and SSD firmware:  </a:t>
            </a:r>
            <a:r>
              <a:rPr lang="en-US" sz="1600" dirty="0" smtClean="0">
                <a:solidFill>
                  <a:srgbClr val="0070C0"/>
                </a:solidFill>
              </a:rPr>
              <a:t>~18%  PXL dead in Run-14 </a:t>
            </a:r>
            <a:br>
              <a:rPr lang="en-US" sz="1600" dirty="0" smtClean="0">
                <a:solidFill>
                  <a:srgbClr val="0070C0"/>
                </a:solidFill>
              </a:rPr>
            </a:br>
            <a:r>
              <a:rPr lang="en-US" sz="1600" dirty="0" smtClean="0">
                <a:solidFill>
                  <a:srgbClr val="0070C0"/>
                </a:solidFill>
              </a:rPr>
              <a:t>				           SSD improves tracking 10% (20% for Ds)</a:t>
            </a:r>
          </a:p>
          <a:p>
            <a:pPr marL="0" indent="0">
              <a:buNone/>
            </a:pPr>
            <a:r>
              <a:rPr lang="en-US" sz="1600" b="1" dirty="0" smtClean="0">
                <a:solidFill>
                  <a:srgbClr val="FF0000"/>
                </a:solidFill>
              </a:rPr>
              <a:t>Overall factor of 3.6 improvement for D</a:t>
            </a:r>
            <a:r>
              <a:rPr lang="en-US" sz="1600" b="1" baseline="30000" dirty="0" smtClean="0">
                <a:solidFill>
                  <a:srgbClr val="FF0000"/>
                </a:solidFill>
              </a:rPr>
              <a:t>0</a:t>
            </a:r>
            <a:endParaRPr lang="en-US" sz="1600" dirty="0" smtClean="0"/>
          </a:p>
          <a:p>
            <a:r>
              <a:rPr lang="en-US" sz="1600" dirty="0" smtClean="0"/>
              <a:t>Vertex Cut quality improvement </a:t>
            </a:r>
            <a:r>
              <a:rPr lang="en-US" sz="1600" dirty="0" smtClean="0">
                <a:solidFill>
                  <a:srgbClr val="0070C0"/>
                </a:solidFill>
              </a:rPr>
              <a:t>(~15%)</a:t>
            </a:r>
          </a:p>
          <a:p>
            <a:r>
              <a:rPr lang="en-US" sz="1600" dirty="0" smtClean="0"/>
              <a:t>Pile-up protection study  </a:t>
            </a:r>
            <a:r>
              <a:rPr lang="en-US" sz="1600" dirty="0" smtClean="0">
                <a:solidFill>
                  <a:srgbClr val="0070C0"/>
                </a:solidFill>
              </a:rPr>
              <a:t>w/o 30% more data volume</a:t>
            </a:r>
            <a:r>
              <a:rPr lang="en-US" sz="1600" dirty="0">
                <a:solidFill>
                  <a:srgbClr val="0070C0"/>
                </a:solidFill>
              </a:rPr>
              <a:t> </a:t>
            </a:r>
            <a:r>
              <a:rPr lang="en-US" sz="1600" dirty="0" smtClean="0">
                <a:solidFill>
                  <a:srgbClr val="0070C0"/>
                </a:solidFill>
              </a:rPr>
              <a:t>and 10% worse efficiency</a:t>
            </a:r>
            <a:r>
              <a:rPr lang="en-US" sz="1600" dirty="0">
                <a:solidFill>
                  <a:srgbClr val="0070C0"/>
                </a:solidFill>
              </a:rPr>
              <a:t/>
            </a:r>
            <a:br>
              <a:rPr lang="en-US" sz="1600" dirty="0">
                <a:solidFill>
                  <a:srgbClr val="0070C0"/>
                </a:solidFill>
              </a:rPr>
            </a:br>
            <a:r>
              <a:rPr lang="en-US" sz="1600" dirty="0" smtClean="0"/>
              <a:t>optimize protection </a:t>
            </a:r>
            <a:r>
              <a:rPr lang="en-US" sz="1600" dirty="0" smtClean="0">
                <a:solidFill>
                  <a:srgbClr val="0070C0"/>
                </a:solidFill>
              </a:rPr>
              <a:t>(10%)</a:t>
            </a:r>
          </a:p>
          <a:p>
            <a:r>
              <a:rPr lang="en-US" sz="1600" dirty="0" smtClean="0"/>
              <a:t>Re-populate TPC ASIC and RDO, </a:t>
            </a:r>
            <a:r>
              <a:rPr lang="en-US" sz="1600" dirty="0"/>
              <a:t>DAQ software optimization, online disk and </a:t>
            </a:r>
            <a:r>
              <a:rPr lang="en-US" sz="1600" dirty="0" smtClean="0"/>
              <a:t>network, </a:t>
            </a:r>
            <a:r>
              <a:rPr lang="en-US" sz="1600" dirty="0" smtClean="0">
                <a:solidFill>
                  <a:srgbClr val="0070C0"/>
                </a:solidFill>
              </a:rPr>
              <a:t>+50% faster readout speed, reduced </a:t>
            </a:r>
            <a:r>
              <a:rPr lang="en-US" sz="1600" dirty="0" err="1" smtClean="0">
                <a:solidFill>
                  <a:srgbClr val="0070C0"/>
                </a:solidFill>
              </a:rPr>
              <a:t>deadtime</a:t>
            </a:r>
            <a:r>
              <a:rPr lang="en-US" sz="1600" dirty="0" smtClean="0">
                <a:solidFill>
                  <a:srgbClr val="0070C0"/>
                </a:solidFill>
              </a:rPr>
              <a:t> </a:t>
            </a:r>
          </a:p>
          <a:p>
            <a:r>
              <a:rPr lang="en-US" sz="1600" dirty="0" smtClean="0"/>
              <a:t>Bring up detector at RHIC Flattop and detector ramp down for beam dump </a:t>
            </a:r>
            <a:br>
              <a:rPr lang="en-US" sz="1600" dirty="0" smtClean="0"/>
            </a:br>
            <a:r>
              <a:rPr lang="en-US" sz="1600" dirty="0" smtClean="0">
                <a:solidFill>
                  <a:srgbClr val="0070C0"/>
                </a:solidFill>
              </a:rPr>
              <a:t>Run 16: 7 (5) minutes  vs Run 14: 9 (11) minutes</a:t>
            </a:r>
          </a:p>
        </p:txBody>
      </p:sp>
      <p:sp>
        <p:nvSpPr>
          <p:cNvPr id="5" name="TextBox 4"/>
          <p:cNvSpPr txBox="1"/>
          <p:nvPr/>
        </p:nvSpPr>
        <p:spPr>
          <a:xfrm>
            <a:off x="827584" y="1196752"/>
            <a:ext cx="5116593" cy="461665"/>
          </a:xfrm>
          <a:prstGeom prst="rect">
            <a:avLst/>
          </a:prstGeom>
          <a:noFill/>
        </p:spPr>
        <p:txBody>
          <a:bodyPr wrap="none" rtlCol="0">
            <a:spAutoFit/>
          </a:bodyPr>
          <a:lstStyle/>
          <a:p>
            <a:r>
              <a:rPr lang="en-US" sz="2400" dirty="0" smtClean="0">
                <a:solidFill>
                  <a:srgbClr val="FF0000"/>
                </a:solidFill>
              </a:rPr>
              <a:t>Open Charm (HFT) related: (MB events)</a:t>
            </a:r>
            <a:endParaRPr lang="en-US" sz="2400" dirty="0">
              <a:solidFill>
                <a:srgbClr val="FF0000"/>
              </a:solidFill>
            </a:endParaRPr>
          </a:p>
        </p:txBody>
      </p:sp>
      <p:sp>
        <p:nvSpPr>
          <p:cNvPr id="9" name="Rectangle 8"/>
          <p:cNvSpPr/>
          <p:nvPr/>
        </p:nvSpPr>
        <p:spPr>
          <a:xfrm>
            <a:off x="164324" y="5571277"/>
            <a:ext cx="7648036" cy="923330"/>
          </a:xfrm>
          <a:prstGeom prst="rect">
            <a:avLst/>
          </a:prstGeom>
        </p:spPr>
        <p:txBody>
          <a:bodyPr wrap="square">
            <a:spAutoFit/>
          </a:bodyPr>
          <a:lstStyle/>
          <a:p>
            <a:pPr marL="514350" indent="-514350" algn="l">
              <a:buFont typeface="Arial" charset="0"/>
              <a:buChar char="•"/>
            </a:pPr>
            <a:r>
              <a:rPr lang="en-US" dirty="0">
                <a:solidFill>
                  <a:schemeClr val="accent2">
                    <a:lumMod val="50000"/>
                  </a:schemeClr>
                </a:solidFill>
              </a:rPr>
              <a:t>High-Level Trigger </a:t>
            </a:r>
            <a:r>
              <a:rPr lang="en-US" dirty="0"/>
              <a:t>dedicated to </a:t>
            </a:r>
            <a:r>
              <a:rPr lang="en-US" dirty="0" smtClean="0"/>
              <a:t> online </a:t>
            </a:r>
            <a:r>
              <a:rPr lang="en-US" dirty="0" err="1"/>
              <a:t>dimuon</a:t>
            </a:r>
            <a:r>
              <a:rPr lang="en-US" dirty="0"/>
              <a:t>  selection </a:t>
            </a:r>
          </a:p>
          <a:p>
            <a:pPr marL="514350" indent="-514350" algn="l">
              <a:buFont typeface="Arial" charset="0"/>
              <a:buChar char="•"/>
            </a:pPr>
            <a:r>
              <a:rPr lang="en-US" dirty="0"/>
              <a:t>Express stream of Upsilon candidates     </a:t>
            </a:r>
            <a:r>
              <a:rPr lang="en-US" dirty="0" smtClean="0">
                <a:solidFill>
                  <a:srgbClr val="0070C0"/>
                </a:solidFill>
              </a:rPr>
              <a:t>x10 reduction</a:t>
            </a:r>
            <a:endParaRPr lang="en-US" dirty="0"/>
          </a:p>
          <a:p>
            <a:pPr marL="514350" indent="-514350" algn="l">
              <a:buFont typeface="Arial" charset="0"/>
              <a:buChar char="•"/>
            </a:pPr>
            <a:r>
              <a:rPr lang="en-US" dirty="0"/>
              <a:t>Reduce monitoring triggers to minimum required</a:t>
            </a:r>
          </a:p>
        </p:txBody>
      </p:sp>
      <p:sp>
        <p:nvSpPr>
          <p:cNvPr id="10" name="Rectangle 9"/>
          <p:cNvSpPr/>
          <p:nvPr/>
        </p:nvSpPr>
        <p:spPr>
          <a:xfrm>
            <a:off x="467544" y="4779189"/>
            <a:ext cx="5257800" cy="707886"/>
          </a:xfrm>
          <a:prstGeom prst="rect">
            <a:avLst/>
          </a:prstGeom>
        </p:spPr>
        <p:txBody>
          <a:bodyPr wrap="square">
            <a:spAutoFit/>
          </a:bodyPr>
          <a:lstStyle/>
          <a:p>
            <a:pPr algn="l"/>
            <a:r>
              <a:rPr lang="en-US" sz="2000" dirty="0" err="1">
                <a:solidFill>
                  <a:srgbClr val="FF0000"/>
                </a:solidFill>
              </a:rPr>
              <a:t>Quarkonia</a:t>
            </a:r>
            <a:r>
              <a:rPr lang="en-US" sz="2000" dirty="0">
                <a:solidFill>
                  <a:srgbClr val="FF0000"/>
                </a:solidFill>
              </a:rPr>
              <a:t> (MTD ) related: (triggered/luminosity)</a:t>
            </a:r>
          </a:p>
        </p:txBody>
      </p:sp>
    </p:spTree>
    <p:extLst>
      <p:ext uri="{BB962C8B-B14F-4D97-AF65-F5344CB8AC3E}">
        <p14:creationId xmlns:p14="http://schemas.microsoft.com/office/powerpoint/2010/main" val="13066023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4"/>
          <p:cNvSpPr>
            <a:spLocks noChangeArrowheads="1"/>
          </p:cNvSpPr>
          <p:nvPr/>
        </p:nvSpPr>
        <p:spPr bwMode="auto">
          <a:xfrm>
            <a:off x="3923928" y="1268760"/>
            <a:ext cx="5328592" cy="1118255"/>
          </a:xfrm>
          <a:prstGeom prst="rect">
            <a:avLst/>
          </a:prstGeom>
          <a:noFill/>
          <a:ln w="9525">
            <a:noFill/>
            <a:miter lim="800000"/>
            <a:headEnd/>
            <a:tailEnd/>
          </a:ln>
        </p:spPr>
        <p:txBody>
          <a:bodyPr wrap="square">
            <a:spAutoFit/>
          </a:bodyPr>
          <a:lstStyle/>
          <a:p>
            <a:r>
              <a:rPr lang="en-US" altLang="zh-CN" sz="2400" dirty="0" smtClean="0"/>
              <a:t>Zhangbu Xu</a:t>
            </a:r>
            <a:br>
              <a:rPr lang="en-US" altLang="zh-CN" sz="2400" dirty="0" smtClean="0"/>
            </a:br>
            <a:r>
              <a:rPr lang="en-US" altLang="zh-CN" sz="2400" dirty="0" smtClean="0"/>
              <a:t>(Brookhaven National Lab) </a:t>
            </a:r>
            <a:r>
              <a:rPr lang="en-US" altLang="zh-CN" sz="2800" dirty="0" smtClean="0"/>
              <a:t/>
            </a:r>
            <a:br>
              <a:rPr lang="en-US" altLang="zh-CN" sz="2800" dirty="0" smtClean="0"/>
            </a:br>
            <a:endParaRPr lang="en-US" altLang="zh-CN" sz="2800" baseline="30000" dirty="0"/>
          </a:p>
        </p:txBody>
      </p:sp>
      <p:sp>
        <p:nvSpPr>
          <p:cNvPr id="13" name="TextBox 12"/>
          <p:cNvSpPr txBox="1"/>
          <p:nvPr/>
        </p:nvSpPr>
        <p:spPr>
          <a:xfrm>
            <a:off x="7715272" y="3500438"/>
            <a:ext cx="928694"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632" y="0"/>
            <a:ext cx="3312368" cy="878882"/>
          </a:xfrm>
          <a:prstGeom prst="rect">
            <a:avLst/>
          </a:prstGeom>
        </p:spPr>
      </p:pic>
      <p:pic>
        <p:nvPicPr>
          <p:cNvPr id="11" name="Picture 10" descr="SC Logo Clear Space Horizontal"/>
          <p:cNvPicPr>
            <a:picLocks noChangeAspect="1" noChangeArrowheads="1"/>
          </p:cNvPicPr>
          <p:nvPr/>
        </p:nvPicPr>
        <p:blipFill rotWithShape="1">
          <a:blip r:embed="rId4">
            <a:extLst>
              <a:ext uri="{28A0092B-C50C-407E-A947-70E740481C1C}">
                <a14:useLocalDpi xmlns:a14="http://schemas.microsoft.com/office/drawing/2010/main" val="0"/>
              </a:ext>
            </a:extLst>
          </a:blip>
          <a:srcRect l="10094" t="29078" r="9818" b="28805"/>
          <a:stretch/>
        </p:blipFill>
        <p:spPr bwMode="auto">
          <a:xfrm>
            <a:off x="6588224" y="6021288"/>
            <a:ext cx="2423392" cy="4306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drupal.star.bnl.gov/STAR/files/userfiles/10/image/Miscellaneous/logos/STAR-logo-trans.gif"/>
          <p:cNvPicPr>
            <a:picLocks noChangeAspect="1" noChangeArrowheads="1"/>
          </p:cNvPicPr>
          <p:nvPr/>
        </p:nvPicPr>
        <p:blipFill>
          <a:blip r:embed="rId3" cstate="print"/>
          <a:srcRect r="19444"/>
          <a:stretch>
            <a:fillRect/>
          </a:stretch>
        </p:blipFill>
        <p:spPr bwMode="auto">
          <a:xfrm>
            <a:off x="0" y="228600"/>
            <a:ext cx="1447799" cy="609600"/>
          </a:xfrm>
          <a:prstGeom prst="rect">
            <a:avLst/>
          </a:prstGeom>
          <a:solidFill>
            <a:schemeClr val="bg1"/>
          </a:solidFill>
        </p:spPr>
      </p:pic>
      <p:pic>
        <p:nvPicPr>
          <p:cNvPr id="2150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625" t="8238" r="10469" b="8263"/>
          <a:stretch/>
        </p:blipFill>
        <p:spPr bwMode="auto">
          <a:xfrm>
            <a:off x="323528" y="828582"/>
            <a:ext cx="4403742" cy="5949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937" r="12475"/>
          <a:stretch/>
        </p:blipFill>
        <p:spPr bwMode="auto">
          <a:xfrm>
            <a:off x="4713468" y="2564904"/>
            <a:ext cx="4424365" cy="329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330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solidFill>
                  <a:srgbClr val="0070C0"/>
                </a:solidFill>
              </a:rPr>
              <a:t>Setbacks in First few weeks of run16</a:t>
            </a:r>
            <a:endParaRPr lang="en-US" b="1" dirty="0">
              <a:solidFill>
                <a:srgbClr val="0070C0"/>
              </a:solidFill>
            </a:endParaRPr>
          </a:p>
        </p:txBody>
      </p:sp>
      <p:sp>
        <p:nvSpPr>
          <p:cNvPr id="3" name="Content Placeholder 2"/>
          <p:cNvSpPr>
            <a:spLocks noGrp="1"/>
          </p:cNvSpPr>
          <p:nvPr>
            <p:ph sz="half" idx="1"/>
          </p:nvPr>
        </p:nvSpPr>
        <p:spPr>
          <a:xfrm>
            <a:off x="18734" y="980728"/>
            <a:ext cx="9144000" cy="5410200"/>
          </a:xfrm>
        </p:spPr>
        <p:txBody>
          <a:bodyPr>
            <a:noAutofit/>
          </a:bodyPr>
          <a:lstStyle/>
          <a:p>
            <a:pPr marL="514350" indent="-514350">
              <a:buFont typeface="+mj-lt"/>
              <a:buAutoNum type="arabicPeriod"/>
            </a:pPr>
            <a:r>
              <a:rPr lang="en-US" sz="2000" dirty="0" smtClean="0"/>
              <a:t>Online Vertex Selection Efficiency </a:t>
            </a:r>
            <a:r>
              <a:rPr lang="en-US" sz="2000" dirty="0" smtClean="0">
                <a:solidFill>
                  <a:srgbClr val="C00000"/>
                </a:solidFill>
              </a:rPr>
              <a:t>(-5-10%)</a:t>
            </a:r>
            <a:r>
              <a:rPr lang="en-US" sz="2000" dirty="0" smtClean="0"/>
              <a:t/>
            </a:r>
            <a:br>
              <a:rPr lang="en-US" sz="2000" dirty="0" smtClean="0"/>
            </a:br>
            <a:r>
              <a:rPr lang="en-US" sz="2000" dirty="0" smtClean="0">
                <a:solidFill>
                  <a:srgbClr val="0070C0"/>
                </a:solidFill>
              </a:rPr>
              <a:t>A version of hardware has been commissioned during the first 5 weeks, final implementation in March 16. </a:t>
            </a:r>
            <a:r>
              <a:rPr lang="en-US" sz="2000" dirty="0">
                <a:solidFill>
                  <a:srgbClr val="0070C0"/>
                </a:solidFill>
              </a:rPr>
              <a:t/>
            </a:r>
            <a:br>
              <a:rPr lang="en-US" sz="2000" dirty="0">
                <a:solidFill>
                  <a:srgbClr val="0070C0"/>
                </a:solidFill>
              </a:rPr>
            </a:br>
            <a:r>
              <a:rPr lang="en-US" sz="2000" b="1" dirty="0" smtClean="0">
                <a:solidFill>
                  <a:srgbClr val="2B9592"/>
                </a:solidFill>
              </a:rPr>
              <a:t>improve efficiency 17%</a:t>
            </a:r>
            <a:br>
              <a:rPr lang="en-US" sz="2000" b="1" dirty="0" smtClean="0">
                <a:solidFill>
                  <a:srgbClr val="2B9592"/>
                </a:solidFill>
              </a:rPr>
            </a:br>
            <a:endParaRPr lang="en-US" sz="2000" b="1" dirty="0" smtClean="0">
              <a:solidFill>
                <a:srgbClr val="2B9592"/>
              </a:solidFill>
            </a:endParaRPr>
          </a:p>
          <a:p>
            <a:pPr marL="514350" indent="-514350">
              <a:buFont typeface="+mj-lt"/>
              <a:buAutoNum type="arabicPeriod"/>
            </a:pPr>
            <a:r>
              <a:rPr lang="en-US" sz="2000" dirty="0" smtClean="0"/>
              <a:t>Uptime </a:t>
            </a:r>
            <a:r>
              <a:rPr lang="en-US" sz="2000" dirty="0" smtClean="0">
                <a:solidFill>
                  <a:srgbClr val="C00000"/>
                </a:solidFill>
              </a:rPr>
              <a:t>(-15%) </a:t>
            </a:r>
            <a:r>
              <a:rPr lang="en-US" sz="2000" dirty="0" smtClean="0"/>
              <a:t/>
            </a:r>
            <a:br>
              <a:rPr lang="en-US" sz="2000" dirty="0" smtClean="0"/>
            </a:br>
            <a:r>
              <a:rPr lang="en-US" sz="2000" dirty="0">
                <a:solidFill>
                  <a:srgbClr val="0070C0"/>
                </a:solidFill>
              </a:rPr>
              <a:t>R</a:t>
            </a:r>
            <a:r>
              <a:rPr lang="en-US" sz="2000" dirty="0" smtClean="0">
                <a:solidFill>
                  <a:srgbClr val="0070C0"/>
                </a:solidFill>
              </a:rPr>
              <a:t>un 14 over 95 DAQ hours per week (110 CAD hours)</a:t>
            </a:r>
            <a:br>
              <a:rPr lang="en-US" sz="2000" dirty="0" smtClean="0">
                <a:solidFill>
                  <a:srgbClr val="0070C0"/>
                </a:solidFill>
              </a:rPr>
            </a:br>
            <a:r>
              <a:rPr lang="en-US" sz="2000" dirty="0" smtClean="0">
                <a:solidFill>
                  <a:srgbClr val="0070C0"/>
                </a:solidFill>
              </a:rPr>
              <a:t>Run 16 about 85 DAQ hours per week (94 CAD hours)</a:t>
            </a:r>
            <a:br>
              <a:rPr lang="en-US" sz="2000" dirty="0" smtClean="0">
                <a:solidFill>
                  <a:srgbClr val="0070C0"/>
                </a:solidFill>
              </a:rPr>
            </a:br>
            <a:r>
              <a:rPr lang="en-US" sz="2000" dirty="0" smtClean="0">
                <a:solidFill>
                  <a:srgbClr val="0070C0"/>
                </a:solidFill>
              </a:rPr>
              <a:t>April 6 after CAD Diode Fix, </a:t>
            </a:r>
            <a:r>
              <a:rPr lang="en-US" sz="2000" b="1" dirty="0" smtClean="0">
                <a:solidFill>
                  <a:srgbClr val="2B9592"/>
                </a:solidFill>
              </a:rPr>
              <a:t>95 DAQ hours (107 CAD hours)</a:t>
            </a:r>
            <a:r>
              <a:rPr lang="en-US" sz="2000" dirty="0" smtClean="0">
                <a:solidFill>
                  <a:srgbClr val="0070C0"/>
                </a:solidFill>
              </a:rPr>
              <a:t/>
            </a:r>
            <a:br>
              <a:rPr lang="en-US" sz="2000" dirty="0" smtClean="0">
                <a:solidFill>
                  <a:srgbClr val="0070C0"/>
                </a:solidFill>
              </a:rPr>
            </a:br>
            <a:endParaRPr lang="en-US" sz="2000" dirty="0" smtClean="0">
              <a:solidFill>
                <a:srgbClr val="0070C0"/>
              </a:solidFill>
            </a:endParaRPr>
          </a:p>
          <a:p>
            <a:pPr marL="514350" indent="-514350">
              <a:buFont typeface="+mj-lt"/>
              <a:buAutoNum type="arabicPeriod"/>
            </a:pPr>
            <a:r>
              <a:rPr lang="en-US" sz="2000" dirty="0" smtClean="0"/>
              <a:t>HFT </a:t>
            </a:r>
            <a:r>
              <a:rPr lang="en-US" sz="2000" dirty="0"/>
              <a:t>readout Firmware </a:t>
            </a:r>
            <a:r>
              <a:rPr lang="en-US" sz="2000" dirty="0" smtClean="0">
                <a:solidFill>
                  <a:srgbClr val="C00000"/>
                </a:solidFill>
              </a:rPr>
              <a:t>(-</a:t>
            </a:r>
            <a:r>
              <a:rPr lang="en-US" sz="2000" dirty="0">
                <a:solidFill>
                  <a:srgbClr val="C00000"/>
                </a:solidFill>
              </a:rPr>
              <a:t>20%)</a:t>
            </a:r>
            <a:br>
              <a:rPr lang="en-US" sz="2000" dirty="0">
                <a:solidFill>
                  <a:srgbClr val="C00000"/>
                </a:solidFill>
              </a:rPr>
            </a:br>
            <a:r>
              <a:rPr lang="en-US" sz="2000" dirty="0" smtClean="0">
                <a:solidFill>
                  <a:srgbClr val="0070C0"/>
                </a:solidFill>
              </a:rPr>
              <a:t>Low </a:t>
            </a:r>
            <a:r>
              <a:rPr lang="en-US" sz="2000" dirty="0">
                <a:solidFill>
                  <a:srgbClr val="0070C0"/>
                </a:solidFill>
              </a:rPr>
              <a:t>efficiency due to incorrect time latch </a:t>
            </a:r>
            <a:br>
              <a:rPr lang="en-US" sz="2000" dirty="0">
                <a:solidFill>
                  <a:srgbClr val="0070C0"/>
                </a:solidFill>
              </a:rPr>
            </a:br>
            <a:r>
              <a:rPr lang="en-US" sz="2000" dirty="0" smtClean="0">
                <a:solidFill>
                  <a:srgbClr val="0070C0"/>
                </a:solidFill>
              </a:rPr>
              <a:t>Affects </a:t>
            </a:r>
            <a:r>
              <a:rPr lang="en-US" sz="2000" dirty="0">
                <a:solidFill>
                  <a:srgbClr val="0070C0"/>
                </a:solidFill>
              </a:rPr>
              <a:t>data </a:t>
            </a:r>
            <a:r>
              <a:rPr lang="en-US" sz="2000" dirty="0" smtClean="0">
                <a:solidFill>
                  <a:srgbClr val="0070C0"/>
                </a:solidFill>
              </a:rPr>
              <a:t>from </a:t>
            </a:r>
            <a:r>
              <a:rPr lang="en-US" sz="2000" dirty="0">
                <a:solidFill>
                  <a:srgbClr val="0070C0"/>
                </a:solidFill>
              </a:rPr>
              <a:t>first 3 </a:t>
            </a:r>
            <a:r>
              <a:rPr lang="en-US" sz="2000" dirty="0" smtClean="0">
                <a:solidFill>
                  <a:srgbClr val="0070C0"/>
                </a:solidFill>
              </a:rPr>
              <a:t>weeks</a:t>
            </a:r>
            <a:r>
              <a:rPr lang="en-US" sz="2000" dirty="0">
                <a:solidFill>
                  <a:srgbClr val="0070C0"/>
                </a:solidFill>
              </a:rPr>
              <a:t/>
            </a:r>
            <a:br>
              <a:rPr lang="en-US" sz="2000" dirty="0">
                <a:solidFill>
                  <a:srgbClr val="0070C0"/>
                </a:solidFill>
              </a:rPr>
            </a:br>
            <a:r>
              <a:rPr lang="en-US" sz="2000" dirty="0" smtClean="0">
                <a:solidFill>
                  <a:srgbClr val="0070C0"/>
                </a:solidFill>
              </a:rPr>
              <a:t>A report assembled by a Detector Operation Task Force</a:t>
            </a:r>
            <a:br>
              <a:rPr lang="en-US" sz="2000" dirty="0" smtClean="0">
                <a:solidFill>
                  <a:srgbClr val="0070C0"/>
                </a:solidFill>
              </a:rPr>
            </a:br>
            <a:endParaRPr lang="en-US" sz="2000" dirty="0" smtClean="0">
              <a:solidFill>
                <a:srgbClr val="0070C0"/>
              </a:solidFill>
            </a:endParaRPr>
          </a:p>
          <a:p>
            <a:pPr marL="514350" indent="-514350">
              <a:buFont typeface="+mj-lt"/>
              <a:buAutoNum type="arabicPeriod"/>
            </a:pPr>
            <a:r>
              <a:rPr lang="en-US" sz="2000" dirty="0" smtClean="0"/>
              <a:t>RHIC Machine Diode Failure (March 18-April 6) </a:t>
            </a:r>
            <a:br>
              <a:rPr lang="en-US" sz="2000" dirty="0" smtClean="0"/>
            </a:br>
            <a:r>
              <a:rPr lang="en-US" sz="2000" dirty="0" smtClean="0">
                <a:solidFill>
                  <a:srgbClr val="0070C0"/>
                </a:solidFill>
              </a:rPr>
              <a:t>Repaired and came back more efficient (Thanks!)</a:t>
            </a:r>
            <a:endParaRPr lang="en-US" sz="2000" dirty="0">
              <a:solidFill>
                <a:srgbClr val="0070C0"/>
              </a:solidFill>
            </a:endParaRPr>
          </a:p>
        </p:txBody>
      </p:sp>
    </p:spTree>
    <p:extLst>
      <p:ext uri="{BB962C8B-B14F-4D97-AF65-F5344CB8AC3E}">
        <p14:creationId xmlns:p14="http://schemas.microsoft.com/office/powerpoint/2010/main" val="16083494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116632"/>
            <a:ext cx="8229600" cy="1143000"/>
          </a:xfrm>
        </p:spPr>
        <p:txBody>
          <a:bodyPr/>
          <a:lstStyle/>
          <a:p>
            <a:r>
              <a:rPr lang="en-US" b="1" dirty="0" smtClean="0">
                <a:solidFill>
                  <a:srgbClr val="FF0000"/>
                </a:solidFill>
              </a:rPr>
              <a:t>Typical Data-taking Mode</a:t>
            </a:r>
            <a:endParaRPr lang="en-US" b="1" dirty="0">
              <a:solidFill>
                <a:srgbClr val="FF0000"/>
              </a:solidFill>
            </a:endParaRPr>
          </a:p>
        </p:txBody>
      </p:sp>
      <p:sp>
        <p:nvSpPr>
          <p:cNvPr id="27" name="TextBox 26"/>
          <p:cNvSpPr txBox="1"/>
          <p:nvPr/>
        </p:nvSpPr>
        <p:spPr>
          <a:xfrm>
            <a:off x="1777006" y="3011718"/>
            <a:ext cx="1454244" cy="1754326"/>
          </a:xfrm>
          <a:prstGeom prst="rect">
            <a:avLst/>
          </a:prstGeom>
          <a:noFill/>
        </p:spPr>
        <p:txBody>
          <a:bodyPr wrap="none" rtlCol="0">
            <a:spAutoFit/>
          </a:bodyPr>
          <a:lstStyle/>
          <a:p>
            <a:r>
              <a:rPr lang="en-US" dirty="0" smtClean="0"/>
              <a:t>Roman Pots</a:t>
            </a:r>
          </a:p>
          <a:p>
            <a:endParaRPr lang="en-US" dirty="0"/>
          </a:p>
          <a:p>
            <a:r>
              <a:rPr lang="en-US" dirty="0" smtClean="0"/>
              <a:t>HFT</a:t>
            </a:r>
          </a:p>
          <a:p>
            <a:r>
              <a:rPr lang="en-US" dirty="0" smtClean="0"/>
              <a:t>MTD</a:t>
            </a:r>
          </a:p>
          <a:p>
            <a:endParaRPr lang="en-US" dirty="0"/>
          </a:p>
          <a:p>
            <a:r>
              <a:rPr lang="en-US" dirty="0" err="1" smtClean="0"/>
              <a:t>Jets&amp;HT</a:t>
            </a:r>
            <a:endParaRPr lang="en-US" dirty="0"/>
          </a:p>
        </p:txBody>
      </p:sp>
      <p:sp>
        <p:nvSpPr>
          <p:cNvPr id="30" name="Rectangle 29"/>
          <p:cNvSpPr/>
          <p:nvPr/>
        </p:nvSpPr>
        <p:spPr>
          <a:xfrm>
            <a:off x="-95642" y="4941168"/>
            <a:ext cx="4824537" cy="830997"/>
          </a:xfrm>
          <a:prstGeom prst="rect">
            <a:avLst/>
          </a:prstGeom>
        </p:spPr>
        <p:txBody>
          <a:bodyPr wrap="square">
            <a:spAutoFit/>
          </a:bodyPr>
          <a:lstStyle/>
          <a:p>
            <a:pPr algn="l"/>
            <a:r>
              <a:rPr lang="en-US" sz="1600" dirty="0"/>
              <a:t>Designed and implemented by Jeff </a:t>
            </a:r>
            <a:r>
              <a:rPr lang="en-US" sz="1600" dirty="0" smtClean="0"/>
              <a:t>Landgraf. </a:t>
            </a:r>
          </a:p>
          <a:p>
            <a:pPr algn="l"/>
            <a:r>
              <a:rPr lang="en-US" sz="1600" dirty="0" smtClean="0"/>
              <a:t>Linked </a:t>
            </a:r>
            <a:r>
              <a:rPr lang="en-US" sz="1600" dirty="0"/>
              <a:t>from Trigger versioning page</a:t>
            </a:r>
          </a:p>
          <a:p>
            <a:pPr algn="l"/>
            <a:r>
              <a:rPr lang="en-US" sz="1600" dirty="0"/>
              <a:t>http://online.star.bnl.gov/RTS/plots/storedPlots.php</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 y="991791"/>
            <a:ext cx="5552993" cy="3701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38004" y="2473456"/>
            <a:ext cx="1488549" cy="369332"/>
          </a:xfrm>
          <a:prstGeom prst="rect">
            <a:avLst/>
          </a:prstGeom>
          <a:noFill/>
        </p:spPr>
        <p:txBody>
          <a:bodyPr wrap="none" rtlCol="0">
            <a:spAutoFit/>
          </a:bodyPr>
          <a:lstStyle/>
          <a:p>
            <a:r>
              <a:rPr lang="en-US" dirty="0" smtClean="0">
                <a:solidFill>
                  <a:schemeClr val="bg2">
                    <a:lumMod val="20000"/>
                    <a:lumOff val="80000"/>
                  </a:schemeClr>
                </a:solidFill>
              </a:rPr>
              <a:t>HFT </a:t>
            </a:r>
            <a:r>
              <a:rPr lang="en-US" dirty="0" err="1" smtClean="0">
                <a:solidFill>
                  <a:schemeClr val="bg2">
                    <a:lumMod val="20000"/>
                    <a:lumOff val="80000"/>
                  </a:schemeClr>
                </a:solidFill>
              </a:rPr>
              <a:t>Minbias</a:t>
            </a:r>
            <a:endParaRPr lang="en-US" dirty="0">
              <a:solidFill>
                <a:schemeClr val="bg2">
                  <a:lumMod val="20000"/>
                  <a:lumOff val="80000"/>
                </a:schemeClr>
              </a:solidFill>
            </a:endParaRPr>
          </a:p>
        </p:txBody>
      </p:sp>
      <p:sp>
        <p:nvSpPr>
          <p:cNvPr id="9" name="TextBox 8"/>
          <p:cNvSpPr txBox="1"/>
          <p:nvPr/>
        </p:nvSpPr>
        <p:spPr>
          <a:xfrm>
            <a:off x="2021013" y="3546775"/>
            <a:ext cx="1505540" cy="369332"/>
          </a:xfrm>
          <a:prstGeom prst="rect">
            <a:avLst/>
          </a:prstGeom>
          <a:noFill/>
        </p:spPr>
        <p:txBody>
          <a:bodyPr wrap="none" rtlCol="0">
            <a:spAutoFit/>
          </a:bodyPr>
          <a:lstStyle/>
          <a:p>
            <a:r>
              <a:rPr lang="en-US" dirty="0" smtClean="0"/>
              <a:t>MTD </a:t>
            </a:r>
            <a:r>
              <a:rPr lang="en-US" dirty="0" err="1" smtClean="0"/>
              <a:t>dimuon</a:t>
            </a:r>
            <a:endParaRPr lang="en-US" dirty="0"/>
          </a:p>
        </p:txBody>
      </p:sp>
      <p:pic>
        <p:nvPicPr>
          <p:cNvPr id="266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00" t="8664" r="8816"/>
          <a:stretch/>
        </p:blipFill>
        <p:spPr bwMode="auto">
          <a:xfrm>
            <a:off x="5531829" y="1223749"/>
            <a:ext cx="3618097" cy="2853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728895" y="4941168"/>
            <a:ext cx="4410182" cy="646331"/>
          </a:xfrm>
          <a:prstGeom prst="rect">
            <a:avLst/>
          </a:prstGeom>
        </p:spPr>
        <p:txBody>
          <a:bodyPr wrap="none">
            <a:spAutoFit/>
          </a:bodyPr>
          <a:lstStyle/>
          <a:p>
            <a:pPr algn="l"/>
            <a:r>
              <a:rPr lang="en-US" dirty="0" smtClean="0"/>
              <a:t>Last 4 weeks’ performance: </a:t>
            </a:r>
          </a:p>
          <a:p>
            <a:pPr algn="l"/>
            <a:r>
              <a:rPr lang="en-US" dirty="0" smtClean="0"/>
              <a:t>95 hours*</a:t>
            </a:r>
            <a:r>
              <a:rPr lang="en-US" dirty="0" smtClean="0">
                <a:solidFill>
                  <a:srgbClr val="C00000"/>
                </a:solidFill>
              </a:rPr>
              <a:t>8.3wk</a:t>
            </a:r>
            <a:r>
              <a:rPr lang="en-US" dirty="0" smtClean="0"/>
              <a:t>*3600seconds*700Hz=2B</a:t>
            </a:r>
            <a:endParaRPr lang="en-US" dirty="0"/>
          </a:p>
        </p:txBody>
      </p:sp>
      <p:sp>
        <p:nvSpPr>
          <p:cNvPr id="4" name="TextBox 3"/>
          <p:cNvSpPr txBox="1"/>
          <p:nvPr/>
        </p:nvSpPr>
        <p:spPr>
          <a:xfrm>
            <a:off x="5874048" y="4073547"/>
            <a:ext cx="3194144" cy="369332"/>
          </a:xfrm>
          <a:prstGeom prst="rect">
            <a:avLst/>
          </a:prstGeom>
          <a:noFill/>
        </p:spPr>
        <p:txBody>
          <a:bodyPr wrap="none" rtlCol="0">
            <a:spAutoFit/>
          </a:bodyPr>
          <a:lstStyle/>
          <a:p>
            <a:r>
              <a:rPr lang="en-US" dirty="0" smtClean="0">
                <a:solidFill>
                  <a:srgbClr val="00B050"/>
                </a:solidFill>
              </a:rPr>
              <a:t>Average 13.5 DAQ hours/day</a:t>
            </a:r>
            <a:endParaRPr lang="en-US" dirty="0">
              <a:solidFill>
                <a:srgbClr val="00B050"/>
              </a:solidFill>
            </a:endParaRPr>
          </a:p>
        </p:txBody>
      </p:sp>
      <p:sp>
        <p:nvSpPr>
          <p:cNvPr id="5" name="TextBox 4"/>
          <p:cNvSpPr txBox="1"/>
          <p:nvPr/>
        </p:nvSpPr>
        <p:spPr>
          <a:xfrm>
            <a:off x="2623248" y="5878851"/>
            <a:ext cx="5378395" cy="369332"/>
          </a:xfrm>
          <a:prstGeom prst="rect">
            <a:avLst/>
          </a:prstGeom>
          <a:noFill/>
        </p:spPr>
        <p:txBody>
          <a:bodyPr wrap="none" rtlCol="0">
            <a:spAutoFit/>
          </a:bodyPr>
          <a:lstStyle/>
          <a:p>
            <a:r>
              <a:rPr lang="en-US" dirty="0" smtClean="0"/>
              <a:t>Excellent Machine Performance after Diode Repair</a:t>
            </a:r>
            <a:endParaRPr lang="en-US" dirty="0"/>
          </a:p>
        </p:txBody>
      </p:sp>
    </p:spTree>
    <p:extLst>
      <p:ext uri="{BB962C8B-B14F-4D97-AF65-F5344CB8AC3E}">
        <p14:creationId xmlns:p14="http://schemas.microsoft.com/office/powerpoint/2010/main" val="5747808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229600" cy="1143000"/>
          </a:xfrm>
        </p:spPr>
        <p:txBody>
          <a:bodyPr/>
          <a:lstStyle/>
          <a:p>
            <a:pPr algn="ctr"/>
            <a:r>
              <a:rPr lang="en-US" sz="4000" b="1" dirty="0" err="1" smtClean="0">
                <a:solidFill>
                  <a:srgbClr val="FF0000"/>
                </a:solidFill>
              </a:rPr>
              <a:t>Au+Au</a:t>
            </a:r>
            <a:r>
              <a:rPr lang="en-US" sz="4000" b="1" dirty="0" smtClean="0">
                <a:solidFill>
                  <a:srgbClr val="FF0000"/>
                </a:solidFill>
              </a:rPr>
              <a:t> Dataset Goals</a:t>
            </a:r>
            <a:endParaRPr lang="en-US" b="1" dirty="0">
              <a:solidFill>
                <a:srgbClr val="FF0000"/>
              </a:solidFill>
            </a:endParaRPr>
          </a:p>
        </p:txBody>
      </p:sp>
      <p:pic>
        <p:nvPicPr>
          <p:cNvPr id="25602"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5281"/>
          <a:stretch/>
        </p:blipFill>
        <p:spPr bwMode="auto">
          <a:xfrm>
            <a:off x="-9869" y="908720"/>
            <a:ext cx="5184576" cy="370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Grp="1" noChangeAspect="1" noChangeArrowheads="1"/>
          </p:cNvPicPr>
          <p:nvPr>
            <p:ph sz="quarter" idx="2"/>
          </p:nvPr>
        </p:nvPicPr>
        <p:blipFill rotWithShape="1">
          <a:blip r:embed="rId3" cstate="print">
            <a:extLst>
              <a:ext uri="{28A0092B-C50C-407E-A947-70E740481C1C}">
                <a14:useLocalDpi xmlns:a14="http://schemas.microsoft.com/office/drawing/2010/main" val="0"/>
              </a:ext>
            </a:extLst>
          </a:blip>
          <a:srcRect r="4904"/>
          <a:stretch/>
        </p:blipFill>
        <p:spPr bwMode="auto">
          <a:xfrm>
            <a:off x="5203731" y="908720"/>
            <a:ext cx="394323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p:cNvPicPr>
            <a:picLocks noGrp="1" noChangeAspect="1" noChangeArrowheads="1"/>
          </p:cNvPicPr>
          <p:nvPr>
            <p:ph sz="quarter" idx="3"/>
          </p:nvPr>
        </p:nvPicPr>
        <p:blipFill rotWithShape="1">
          <a:blip r:embed="rId4" cstate="print">
            <a:extLst>
              <a:ext uri="{28A0092B-C50C-407E-A947-70E740481C1C}">
                <a14:useLocalDpi xmlns:a14="http://schemas.microsoft.com/office/drawing/2010/main" val="0"/>
              </a:ext>
            </a:extLst>
          </a:blip>
          <a:srcRect r="5211"/>
          <a:stretch/>
        </p:blipFill>
        <p:spPr bwMode="auto">
          <a:xfrm>
            <a:off x="5213519" y="3717032"/>
            <a:ext cx="3930481"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50468" y="1320086"/>
            <a:ext cx="1980029" cy="830997"/>
          </a:xfrm>
          <a:prstGeom prst="rect">
            <a:avLst/>
          </a:prstGeom>
          <a:noFill/>
        </p:spPr>
        <p:txBody>
          <a:bodyPr wrap="none" rtlCol="0">
            <a:spAutoFit/>
          </a:bodyPr>
          <a:lstStyle/>
          <a:p>
            <a:r>
              <a:rPr lang="en-US" sz="2400" b="1" dirty="0" smtClean="0">
                <a:solidFill>
                  <a:srgbClr val="00B050"/>
                </a:solidFill>
              </a:rPr>
              <a:t>HFT</a:t>
            </a:r>
          </a:p>
          <a:p>
            <a:r>
              <a:rPr lang="en-US" sz="2400" b="1" dirty="0" smtClean="0">
                <a:solidFill>
                  <a:srgbClr val="00B050"/>
                </a:solidFill>
              </a:rPr>
              <a:t>Open charm</a:t>
            </a:r>
            <a:endParaRPr lang="en-US" sz="2400" b="1" dirty="0">
              <a:solidFill>
                <a:srgbClr val="00B050"/>
              </a:solidFill>
            </a:endParaRPr>
          </a:p>
        </p:txBody>
      </p:sp>
      <p:sp>
        <p:nvSpPr>
          <p:cNvPr id="8" name="TextBox 7"/>
          <p:cNvSpPr txBox="1"/>
          <p:nvPr/>
        </p:nvSpPr>
        <p:spPr>
          <a:xfrm>
            <a:off x="6444208" y="1320086"/>
            <a:ext cx="1326004" cy="646331"/>
          </a:xfrm>
          <a:prstGeom prst="rect">
            <a:avLst/>
          </a:prstGeom>
          <a:noFill/>
        </p:spPr>
        <p:txBody>
          <a:bodyPr wrap="none" rtlCol="0">
            <a:spAutoFit/>
          </a:bodyPr>
          <a:lstStyle/>
          <a:p>
            <a:r>
              <a:rPr lang="en-US" b="1" dirty="0" smtClean="0">
                <a:solidFill>
                  <a:srgbClr val="00B050"/>
                </a:solidFill>
              </a:rPr>
              <a:t>MTD</a:t>
            </a:r>
          </a:p>
          <a:p>
            <a:r>
              <a:rPr lang="en-US" b="1" dirty="0" err="1" smtClean="0">
                <a:solidFill>
                  <a:srgbClr val="00B050"/>
                </a:solidFill>
              </a:rPr>
              <a:t>Quarkonia</a:t>
            </a:r>
            <a:endParaRPr lang="en-US" b="1" dirty="0">
              <a:solidFill>
                <a:srgbClr val="00B050"/>
              </a:solidFill>
            </a:endParaRPr>
          </a:p>
        </p:txBody>
      </p:sp>
      <p:sp>
        <p:nvSpPr>
          <p:cNvPr id="9" name="TextBox 8"/>
          <p:cNvSpPr txBox="1"/>
          <p:nvPr/>
        </p:nvSpPr>
        <p:spPr>
          <a:xfrm>
            <a:off x="6726336" y="4134617"/>
            <a:ext cx="761747" cy="646331"/>
          </a:xfrm>
          <a:prstGeom prst="rect">
            <a:avLst/>
          </a:prstGeom>
          <a:noFill/>
        </p:spPr>
        <p:txBody>
          <a:bodyPr wrap="none" rtlCol="0">
            <a:spAutoFit/>
          </a:bodyPr>
          <a:lstStyle/>
          <a:p>
            <a:r>
              <a:rPr lang="en-US" b="1" dirty="0" smtClean="0">
                <a:solidFill>
                  <a:srgbClr val="00B050"/>
                </a:solidFill>
              </a:rPr>
              <a:t>EMC </a:t>
            </a:r>
          </a:p>
          <a:p>
            <a:r>
              <a:rPr lang="en-US" b="1" dirty="0" smtClean="0">
                <a:solidFill>
                  <a:srgbClr val="00B050"/>
                </a:solidFill>
                <a:latin typeface="Symbol" panose="05050102010706020507" pitchFamily="18" charset="2"/>
              </a:rPr>
              <a:t>g</a:t>
            </a:r>
            <a:r>
              <a:rPr lang="en-US" b="1" dirty="0" smtClean="0">
                <a:solidFill>
                  <a:srgbClr val="00B050"/>
                </a:solidFill>
              </a:rPr>
              <a:t>-jet</a:t>
            </a:r>
            <a:endParaRPr lang="en-US" b="1" dirty="0">
              <a:solidFill>
                <a:srgbClr val="00B050"/>
              </a:solidFill>
            </a:endParaRPr>
          </a:p>
        </p:txBody>
      </p:sp>
      <p:sp>
        <p:nvSpPr>
          <p:cNvPr id="13" name="Rectangle 12"/>
          <p:cNvSpPr/>
          <p:nvPr/>
        </p:nvSpPr>
        <p:spPr>
          <a:xfrm>
            <a:off x="8244408" y="5229200"/>
            <a:ext cx="543739" cy="523220"/>
          </a:xfrm>
          <a:prstGeom prst="rect">
            <a:avLst/>
          </a:prstGeom>
        </p:spPr>
        <p:txBody>
          <a:bodyPr wrap="none">
            <a:spAutoFit/>
          </a:bodyPr>
          <a:lstStyle/>
          <a:p>
            <a:r>
              <a:rPr lang="en-US" sz="2800" dirty="0">
                <a:solidFill>
                  <a:srgbClr val="28884F"/>
                </a:solidFill>
              </a:rPr>
              <a:t>✓</a:t>
            </a:r>
          </a:p>
        </p:txBody>
      </p:sp>
      <p:sp>
        <p:nvSpPr>
          <p:cNvPr id="14" name="Rectangle 13"/>
          <p:cNvSpPr/>
          <p:nvPr/>
        </p:nvSpPr>
        <p:spPr>
          <a:xfrm>
            <a:off x="8244408" y="2424788"/>
            <a:ext cx="543739" cy="523220"/>
          </a:xfrm>
          <a:prstGeom prst="rect">
            <a:avLst/>
          </a:prstGeom>
        </p:spPr>
        <p:txBody>
          <a:bodyPr wrap="none">
            <a:spAutoFit/>
          </a:bodyPr>
          <a:lstStyle/>
          <a:p>
            <a:r>
              <a:rPr lang="en-US" sz="2800" dirty="0">
                <a:solidFill>
                  <a:srgbClr val="28884F"/>
                </a:solidFill>
              </a:rPr>
              <a:t>✓</a:t>
            </a:r>
          </a:p>
        </p:txBody>
      </p:sp>
      <p:sp>
        <p:nvSpPr>
          <p:cNvPr id="10" name="TextBox 9"/>
          <p:cNvSpPr txBox="1"/>
          <p:nvPr/>
        </p:nvSpPr>
        <p:spPr>
          <a:xfrm>
            <a:off x="4211603" y="2763342"/>
            <a:ext cx="646332" cy="369332"/>
          </a:xfrm>
          <a:prstGeom prst="rect">
            <a:avLst/>
          </a:prstGeom>
          <a:noFill/>
        </p:spPr>
        <p:txBody>
          <a:bodyPr wrap="none" rtlCol="0">
            <a:spAutoFit/>
          </a:bodyPr>
          <a:lstStyle/>
          <a:p>
            <a:r>
              <a:rPr lang="en-US" b="1" dirty="0" smtClean="0">
                <a:solidFill>
                  <a:srgbClr val="C00000"/>
                </a:solidFill>
              </a:rPr>
              <a:t>75%</a:t>
            </a:r>
            <a:endParaRPr lang="en-US" b="1" dirty="0">
              <a:solidFill>
                <a:srgbClr val="C00000"/>
              </a:solidFill>
            </a:endParaRPr>
          </a:p>
        </p:txBody>
      </p:sp>
      <p:sp>
        <p:nvSpPr>
          <p:cNvPr id="2" name="TextBox 1"/>
          <p:cNvSpPr txBox="1"/>
          <p:nvPr/>
        </p:nvSpPr>
        <p:spPr>
          <a:xfrm>
            <a:off x="179512" y="4796982"/>
            <a:ext cx="5524269" cy="1200329"/>
          </a:xfrm>
          <a:prstGeom prst="rect">
            <a:avLst/>
          </a:prstGeom>
          <a:noFill/>
        </p:spPr>
        <p:txBody>
          <a:bodyPr wrap="none" rtlCol="0">
            <a:spAutoFit/>
          </a:bodyPr>
          <a:lstStyle/>
          <a:p>
            <a:pPr marL="342900" indent="-342900" algn="l">
              <a:buFont typeface="+mj-lt"/>
              <a:buAutoNum type="arabicPeriod"/>
            </a:pPr>
            <a:r>
              <a:rPr lang="en-US" dirty="0" err="1" smtClean="0"/>
              <a:t>Minbias</a:t>
            </a:r>
            <a:r>
              <a:rPr lang="en-US" dirty="0" smtClean="0"/>
              <a:t> goal is about 75%, </a:t>
            </a:r>
            <a:br>
              <a:rPr lang="en-US" dirty="0" smtClean="0"/>
            </a:br>
            <a:r>
              <a:rPr lang="en-US" dirty="0" smtClean="0"/>
              <a:t>one more week of </a:t>
            </a:r>
            <a:r>
              <a:rPr lang="en-US" dirty="0" err="1" smtClean="0"/>
              <a:t>Au+Au</a:t>
            </a:r>
            <a:r>
              <a:rPr lang="en-US" dirty="0" smtClean="0"/>
              <a:t> to reach &gt;90%</a:t>
            </a:r>
          </a:p>
          <a:p>
            <a:pPr marL="342900" indent="-342900" algn="l">
              <a:buFont typeface="+mj-lt"/>
              <a:buAutoNum type="arabicPeriod"/>
            </a:pPr>
            <a:r>
              <a:rPr lang="en-US" dirty="0" err="1" smtClean="0"/>
              <a:t>Quarkonium</a:t>
            </a:r>
            <a:r>
              <a:rPr lang="en-US" dirty="0" smtClean="0"/>
              <a:t> (</a:t>
            </a:r>
            <a:r>
              <a:rPr lang="el-GR" dirty="0" smtClean="0">
                <a:latin typeface="Times New Roman"/>
                <a:cs typeface="Times New Roman"/>
              </a:rPr>
              <a:t>ϒ</a:t>
            </a:r>
            <a:r>
              <a:rPr lang="en-US" dirty="0" smtClean="0"/>
              <a:t>) and </a:t>
            </a:r>
            <a:r>
              <a:rPr lang="en-US" dirty="0" smtClean="0">
                <a:latin typeface="Symbol" panose="05050102010706020507" pitchFamily="18" charset="2"/>
              </a:rPr>
              <a:t>g</a:t>
            </a:r>
            <a:r>
              <a:rPr lang="en-US" dirty="0" smtClean="0"/>
              <a:t>-jet integrated luminosities </a:t>
            </a:r>
            <a:br>
              <a:rPr lang="en-US" dirty="0" smtClean="0"/>
            </a:br>
            <a:r>
              <a:rPr lang="en-US" dirty="0" smtClean="0"/>
              <a:t>(mostly) reach our goals. </a:t>
            </a:r>
            <a:endParaRPr lang="en-US" dirty="0"/>
          </a:p>
        </p:txBody>
      </p:sp>
    </p:spTree>
    <p:extLst>
      <p:ext uri="{BB962C8B-B14F-4D97-AF65-F5344CB8AC3E}">
        <p14:creationId xmlns:p14="http://schemas.microsoft.com/office/powerpoint/2010/main" val="104354364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00"/>
                </a:solidFill>
              </a:rPr>
              <a:t>HFT Preliminary Performance (Run 16)</a:t>
            </a:r>
            <a:endParaRPr lang="en-US" b="1" dirty="0">
              <a:solidFill>
                <a:srgbClr val="FF0000"/>
              </a:solidFill>
            </a:endParaRPr>
          </a:p>
        </p:txBody>
      </p:sp>
      <p:pic>
        <p:nvPicPr>
          <p:cNvPr id="2560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395536" y="2492896"/>
            <a:ext cx="4038600" cy="3915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716016" y="2780928"/>
            <a:ext cx="4210619" cy="3525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99592" y="1040152"/>
            <a:ext cx="7704856" cy="1200329"/>
          </a:xfrm>
          <a:prstGeom prst="rect">
            <a:avLst/>
          </a:prstGeom>
        </p:spPr>
        <p:txBody>
          <a:bodyPr wrap="square">
            <a:spAutoFit/>
          </a:bodyPr>
          <a:lstStyle/>
          <a:p>
            <a:pPr algn="l"/>
            <a:r>
              <a:rPr lang="en-US" dirty="0"/>
              <a:t>With preliminary calibrations, Run16 HFT </a:t>
            </a:r>
            <a:r>
              <a:rPr lang="en-US" dirty="0" smtClean="0"/>
              <a:t>matching efficiency </a:t>
            </a:r>
            <a:r>
              <a:rPr lang="en-US" dirty="0"/>
              <a:t>and DCA</a:t>
            </a:r>
          </a:p>
          <a:p>
            <a:pPr algn="l"/>
            <a:r>
              <a:rPr lang="en-US" dirty="0"/>
              <a:t>resolution show a comparable or slightly better </a:t>
            </a:r>
            <a:r>
              <a:rPr lang="en-US" dirty="0" smtClean="0"/>
              <a:t>performance w.r.t </a:t>
            </a:r>
            <a:r>
              <a:rPr lang="en-US" dirty="0"/>
              <a:t>Run14</a:t>
            </a:r>
          </a:p>
          <a:p>
            <a:pPr algn="l"/>
            <a:r>
              <a:rPr lang="en-US" dirty="0"/>
              <a:t>➡ different luminosity level</a:t>
            </a:r>
          </a:p>
          <a:p>
            <a:pPr algn="l"/>
            <a:r>
              <a:rPr lang="en-US" dirty="0"/>
              <a:t>➡ different trigger setup for pileup protection</a:t>
            </a:r>
          </a:p>
        </p:txBody>
      </p:sp>
    </p:spTree>
    <p:extLst>
      <p:ext uri="{BB962C8B-B14F-4D97-AF65-F5344CB8AC3E}">
        <p14:creationId xmlns:p14="http://schemas.microsoft.com/office/powerpoint/2010/main" val="30410718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pPr algn="ctr"/>
            <a:r>
              <a:rPr lang="en-US" sz="4000" b="1" dirty="0" err="1">
                <a:solidFill>
                  <a:srgbClr val="FF0000"/>
                </a:solidFill>
              </a:rPr>
              <a:t>d</a:t>
            </a:r>
            <a:r>
              <a:rPr lang="en-US" sz="4000" b="1" dirty="0" err="1" smtClean="0">
                <a:solidFill>
                  <a:srgbClr val="FF0000"/>
                </a:solidFill>
              </a:rPr>
              <a:t>+Au</a:t>
            </a:r>
            <a:r>
              <a:rPr lang="en-US" sz="4000" b="1" dirty="0" smtClean="0">
                <a:solidFill>
                  <a:srgbClr val="FF0000"/>
                </a:solidFill>
              </a:rPr>
              <a:t> goals and projections</a:t>
            </a:r>
            <a:endParaRPr lang="en-US" sz="4000" b="1" dirty="0">
              <a:solidFill>
                <a:srgbClr val="FF0000"/>
              </a:solidFill>
            </a:endParaRPr>
          </a:p>
        </p:txBody>
      </p:sp>
      <p:pic>
        <p:nvPicPr>
          <p:cNvPr id="25602"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463" t="5482" r="4928"/>
          <a:stretch/>
        </p:blipFill>
        <p:spPr bwMode="auto">
          <a:xfrm>
            <a:off x="227198" y="980728"/>
            <a:ext cx="4579044"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4437112"/>
            <a:ext cx="5044971" cy="2031325"/>
          </a:xfrm>
          <a:prstGeom prst="rect">
            <a:avLst/>
          </a:prstGeom>
          <a:noFill/>
        </p:spPr>
        <p:txBody>
          <a:bodyPr wrap="none" rtlCol="0">
            <a:spAutoFit/>
          </a:bodyPr>
          <a:lstStyle/>
          <a:p>
            <a:pPr algn="l"/>
            <a:r>
              <a:rPr lang="en-US" dirty="0" smtClean="0">
                <a:solidFill>
                  <a:srgbClr val="C00000"/>
                </a:solidFill>
              </a:rPr>
              <a:t>Goals mostly achieved (200,62.4,39,19.6 GeV);</a:t>
            </a:r>
          </a:p>
          <a:p>
            <a:pPr algn="l"/>
            <a:r>
              <a:rPr lang="en-US" dirty="0" smtClean="0"/>
              <a:t>Because of the </a:t>
            </a:r>
            <a:r>
              <a:rPr lang="en-US" dirty="0" err="1" smtClean="0"/>
              <a:t>Nbin</a:t>
            </a:r>
            <a:r>
              <a:rPr lang="en-US" dirty="0" smtClean="0"/>
              <a:t> = 7.5 in </a:t>
            </a:r>
            <a:r>
              <a:rPr lang="en-US" dirty="0" err="1" smtClean="0"/>
              <a:t>d+Au</a:t>
            </a:r>
            <a:r>
              <a:rPr lang="en-US" dirty="0" smtClean="0"/>
              <a:t> </a:t>
            </a:r>
            <a:r>
              <a:rPr lang="en-US" dirty="0" err="1" smtClean="0"/>
              <a:t>Minbias</a:t>
            </a:r>
            <a:r>
              <a:rPr lang="en-US" dirty="0" smtClean="0"/>
              <a:t/>
            </a:r>
            <a:br>
              <a:rPr lang="en-US" dirty="0" smtClean="0"/>
            </a:br>
            <a:r>
              <a:rPr lang="en-US" dirty="0" smtClean="0"/>
              <a:t>in comparison with </a:t>
            </a:r>
            <a:r>
              <a:rPr lang="en-US" dirty="0" err="1" smtClean="0"/>
              <a:t>p+p</a:t>
            </a:r>
            <a:r>
              <a:rPr lang="en-US" dirty="0" smtClean="0"/>
              <a:t>. </a:t>
            </a:r>
          </a:p>
          <a:p>
            <a:pPr algn="l"/>
            <a:r>
              <a:rPr lang="en-US" dirty="0" smtClean="0"/>
              <a:t>Better primary vertex resolution, </a:t>
            </a:r>
          </a:p>
          <a:p>
            <a:pPr algn="l"/>
            <a:r>
              <a:rPr lang="en-US" dirty="0" smtClean="0"/>
              <a:t>Expect comparable D</a:t>
            </a:r>
            <a:r>
              <a:rPr lang="en-US" baseline="30000" dirty="0" smtClean="0"/>
              <a:t>0</a:t>
            </a:r>
            <a:r>
              <a:rPr lang="en-US" dirty="0" smtClean="0"/>
              <a:t> signals in </a:t>
            </a:r>
            <a:r>
              <a:rPr lang="en-US" dirty="0" err="1" smtClean="0"/>
              <a:t>d+Au</a:t>
            </a:r>
            <a:r>
              <a:rPr lang="en-US" dirty="0" smtClean="0"/>
              <a:t> to that </a:t>
            </a:r>
            <a:br>
              <a:rPr lang="en-US" dirty="0" smtClean="0"/>
            </a:br>
            <a:r>
              <a:rPr lang="en-US" dirty="0" smtClean="0"/>
              <a:t>from the </a:t>
            </a:r>
            <a:r>
              <a:rPr lang="en-US" dirty="0" err="1" smtClean="0"/>
              <a:t>p+p</a:t>
            </a:r>
            <a:r>
              <a:rPr lang="en-US" dirty="0" smtClean="0"/>
              <a:t> dataset in run15 with best HFT </a:t>
            </a:r>
            <a:br>
              <a:rPr lang="en-US" dirty="0" smtClean="0"/>
            </a:br>
            <a:r>
              <a:rPr lang="en-US" dirty="0" smtClean="0"/>
              <a:t>performance</a:t>
            </a:r>
          </a:p>
        </p:txBody>
      </p:sp>
      <p:pic>
        <p:nvPicPr>
          <p:cNvPr id="25604" name="Picture 4"/>
          <p:cNvPicPr>
            <a:picLocks noGrp="1" noChangeAspect="1" noChangeArrowheads="1"/>
          </p:cNvPicPr>
          <p:nvPr>
            <p:ph sz="quarter" idx="3"/>
          </p:nvPr>
        </p:nvPicPr>
        <p:blipFill rotWithShape="1">
          <a:blip r:embed="rId3" cstate="print">
            <a:extLst>
              <a:ext uri="{28A0092B-C50C-407E-A947-70E740481C1C}">
                <a14:useLocalDpi xmlns:a14="http://schemas.microsoft.com/office/drawing/2010/main" val="0"/>
              </a:ext>
            </a:extLst>
          </a:blip>
          <a:srcRect r="5244"/>
          <a:stretch/>
        </p:blipFill>
        <p:spPr bwMode="auto">
          <a:xfrm>
            <a:off x="5292080" y="3717032"/>
            <a:ext cx="3727633"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87624" y="1516142"/>
            <a:ext cx="1031052" cy="369332"/>
          </a:xfrm>
          <a:prstGeom prst="rect">
            <a:avLst/>
          </a:prstGeom>
          <a:noFill/>
        </p:spPr>
        <p:txBody>
          <a:bodyPr wrap="none" rtlCol="0">
            <a:spAutoFit/>
          </a:bodyPr>
          <a:lstStyle/>
          <a:p>
            <a:r>
              <a:rPr lang="en-US" b="1" dirty="0" smtClean="0">
                <a:solidFill>
                  <a:srgbClr val="2B9592"/>
                </a:solidFill>
              </a:rPr>
              <a:t>200GeV</a:t>
            </a:r>
            <a:endParaRPr lang="en-US" b="1" dirty="0">
              <a:solidFill>
                <a:srgbClr val="2B9592"/>
              </a:solidFill>
            </a:endParaRPr>
          </a:p>
        </p:txBody>
      </p:sp>
      <p:sp>
        <p:nvSpPr>
          <p:cNvPr id="12" name="TextBox 11"/>
          <p:cNvSpPr txBox="1"/>
          <p:nvPr/>
        </p:nvSpPr>
        <p:spPr>
          <a:xfrm>
            <a:off x="6196372" y="4221088"/>
            <a:ext cx="1095173" cy="369332"/>
          </a:xfrm>
          <a:prstGeom prst="rect">
            <a:avLst/>
          </a:prstGeom>
          <a:noFill/>
        </p:spPr>
        <p:txBody>
          <a:bodyPr wrap="none" rtlCol="0">
            <a:spAutoFit/>
          </a:bodyPr>
          <a:lstStyle/>
          <a:p>
            <a:r>
              <a:rPr lang="en-US" b="1" dirty="0" smtClean="0">
                <a:solidFill>
                  <a:srgbClr val="2B9592"/>
                </a:solidFill>
              </a:rPr>
              <a:t>19.6GeV</a:t>
            </a:r>
            <a:endParaRPr lang="en-US" b="1" dirty="0">
              <a:solidFill>
                <a:srgbClr val="2B9592"/>
              </a:solidFill>
            </a:endParaRPr>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836712"/>
            <a:ext cx="4220244" cy="2858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220296" y="1339894"/>
            <a:ext cx="902811" cy="369332"/>
          </a:xfrm>
          <a:prstGeom prst="rect">
            <a:avLst/>
          </a:prstGeom>
          <a:noFill/>
        </p:spPr>
        <p:txBody>
          <a:bodyPr wrap="none" rtlCol="0">
            <a:spAutoFit/>
          </a:bodyPr>
          <a:lstStyle/>
          <a:p>
            <a:r>
              <a:rPr lang="en-US" b="1" dirty="0" smtClean="0">
                <a:solidFill>
                  <a:srgbClr val="2B9592"/>
                </a:solidFill>
              </a:rPr>
              <a:t>39GeV</a:t>
            </a:r>
            <a:endParaRPr lang="en-US" b="1" dirty="0">
              <a:solidFill>
                <a:srgbClr val="2B9592"/>
              </a:solidFill>
            </a:endParaRPr>
          </a:p>
        </p:txBody>
      </p:sp>
    </p:spTree>
    <p:extLst>
      <p:ext uri="{BB962C8B-B14F-4D97-AF65-F5344CB8AC3E}">
        <p14:creationId xmlns:p14="http://schemas.microsoft.com/office/powerpoint/2010/main" val="36255677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301006"/>
          </a:xfrm>
        </p:spPr>
        <p:txBody>
          <a:bodyPr/>
          <a:lstStyle/>
          <a:p>
            <a:pPr algn="ctr"/>
            <a:r>
              <a:rPr lang="en-US" b="1" dirty="0" smtClean="0">
                <a:solidFill>
                  <a:srgbClr val="FF0000"/>
                </a:solidFill>
              </a:rPr>
              <a:t>BUR Executive Summary Table</a:t>
            </a:r>
            <a:endParaRPr lang="en-US"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72325918"/>
              </p:ext>
            </p:extLst>
          </p:nvPr>
        </p:nvGraphicFramePr>
        <p:xfrm>
          <a:off x="395536" y="1340768"/>
          <a:ext cx="8568953" cy="2839720"/>
        </p:xfrm>
        <a:graphic>
          <a:graphicData uri="http://schemas.openxmlformats.org/drawingml/2006/table">
            <a:tbl>
              <a:tblPr firstRow="1" firstCol="1" lastRow="1" lastCol="1" bandRow="1" bandCol="1">
                <a:tableStyleId>{5C22544A-7EE6-4342-B048-85BDC9FD1C3A}</a:tableStyleId>
              </a:tblPr>
              <a:tblGrid>
                <a:gridCol w="663469"/>
                <a:gridCol w="1568779"/>
                <a:gridCol w="1080120"/>
                <a:gridCol w="1080120"/>
                <a:gridCol w="2088232"/>
                <a:gridCol w="928775"/>
                <a:gridCol w="1159458"/>
              </a:tblGrid>
              <a:tr h="279400">
                <a:tc>
                  <a:txBody>
                    <a:bodyPr/>
                    <a:lstStyle/>
                    <a:p>
                      <a:pPr marL="0" marR="16510" indent="0" algn="l">
                        <a:spcBef>
                          <a:spcPts val="0"/>
                        </a:spcBef>
                        <a:spcAft>
                          <a:spcPts val="0"/>
                        </a:spcAft>
                      </a:pPr>
                      <a:r>
                        <a:rPr lang="en-US" sz="1200" dirty="0">
                          <a:effectLst/>
                        </a:rPr>
                        <a:t>Run</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Energy</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Duration</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System</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Goals</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a:effectLst/>
                        </a:rPr>
                        <a:t>priority</a:t>
                      </a:r>
                      <a:endParaRPr lang="en-US" sz="120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a:effectLst/>
                        </a:rPr>
                        <a:t>Sequence</a:t>
                      </a:r>
                      <a:endParaRPr lang="en-US" sz="1200">
                        <a:solidFill>
                          <a:srgbClr val="000000"/>
                        </a:solidFill>
                        <a:effectLst/>
                        <a:latin typeface="Times New Roman"/>
                        <a:ea typeface="MS Mincho"/>
                        <a:cs typeface="Times New Roman"/>
                      </a:endParaRPr>
                    </a:p>
                  </a:txBody>
                  <a:tcPr marL="68580" marR="68580" marT="0" marB="0">
                    <a:solidFill>
                      <a:srgbClr val="0070C0"/>
                    </a:solidFill>
                  </a:tcPr>
                </a:tc>
              </a:tr>
              <a:tr h="387985">
                <a:tc>
                  <a:txBody>
                    <a:bodyPr/>
                    <a:lstStyle/>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17</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sym typeface="Symbol"/>
                        </a:rPr>
                        <a:t></a:t>
                      </a:r>
                      <a:r>
                        <a:rPr lang="en-US" sz="1200" dirty="0" err="1">
                          <a:solidFill>
                            <a:srgbClr val="FF0000"/>
                          </a:solidFill>
                          <a:effectLst/>
                        </a:rPr>
                        <a:t>s</a:t>
                      </a:r>
                      <a:r>
                        <a:rPr lang="en-US" sz="1200" baseline="-25000" dirty="0" err="1">
                          <a:solidFill>
                            <a:srgbClr val="FF0000"/>
                          </a:solidFill>
                          <a:effectLst/>
                        </a:rPr>
                        <a:t>NN</a:t>
                      </a:r>
                      <a:r>
                        <a:rPr lang="en-US" sz="1200" dirty="0">
                          <a:solidFill>
                            <a:srgbClr val="FF0000"/>
                          </a:solidFill>
                          <a:effectLst/>
                        </a:rPr>
                        <a:t>=500 GeV</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sym typeface="Symbol"/>
                        </a:rPr>
                        <a:t></a:t>
                      </a:r>
                      <a:r>
                        <a:rPr lang="en-US" sz="1200" dirty="0" err="1">
                          <a:solidFill>
                            <a:srgbClr val="FF0000"/>
                          </a:solidFill>
                          <a:effectLst/>
                        </a:rPr>
                        <a:t>s</a:t>
                      </a:r>
                      <a:r>
                        <a:rPr lang="en-US" sz="1200" baseline="-25000" dirty="0" err="1">
                          <a:solidFill>
                            <a:srgbClr val="FF0000"/>
                          </a:solidFill>
                          <a:effectLst/>
                        </a:rPr>
                        <a:t>NN</a:t>
                      </a:r>
                      <a:r>
                        <a:rPr lang="en-US" sz="1200" dirty="0">
                          <a:solidFill>
                            <a:srgbClr val="FF0000"/>
                          </a:solidFill>
                          <a:effectLst/>
                        </a:rPr>
                        <a:t>=62.4 GeV</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13-wk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1-wk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2-wk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4-wk</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Transverse </a:t>
                      </a:r>
                      <a:br>
                        <a:rPr lang="en-US" sz="1200" dirty="0">
                          <a:solidFill>
                            <a:srgbClr val="FF0000"/>
                          </a:solidFill>
                          <a:effectLst/>
                        </a:rPr>
                      </a:br>
                      <a:r>
                        <a:rPr lang="en-US" sz="1200" dirty="0">
                          <a:solidFill>
                            <a:srgbClr val="FF0000"/>
                          </a:solidFill>
                          <a:effectLst/>
                        </a:rPr>
                        <a:t>  </a:t>
                      </a:r>
                      <a:r>
                        <a:rPr lang="en-US" sz="1200" dirty="0" err="1">
                          <a:solidFill>
                            <a:srgbClr val="FF0000"/>
                          </a:solidFill>
                          <a:effectLst/>
                        </a:rPr>
                        <a:t>p+p</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r>
                        <a:rPr lang="en-US" sz="1200" dirty="0" err="1">
                          <a:solidFill>
                            <a:srgbClr val="FF0000"/>
                          </a:solidFill>
                          <a:effectLst/>
                        </a:rPr>
                        <a:t>p+p</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r>
                        <a:rPr lang="en-US" sz="1200" dirty="0" err="1">
                          <a:solidFill>
                            <a:srgbClr val="FF0000"/>
                          </a:solidFill>
                          <a:effectLst/>
                        </a:rPr>
                        <a:t>CeC</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err="1">
                          <a:solidFill>
                            <a:srgbClr val="FF0000"/>
                          </a:solidFill>
                          <a:effectLst/>
                        </a:rPr>
                        <a:t>Au+Au</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A</a:t>
                      </a:r>
                      <a:r>
                        <a:rPr lang="en-US" sz="1200" baseline="-25000" dirty="0">
                          <a:solidFill>
                            <a:srgbClr val="FF0000"/>
                          </a:solidFill>
                          <a:effectLst/>
                        </a:rPr>
                        <a:t>N</a:t>
                      </a:r>
                      <a:r>
                        <a:rPr lang="en-US" sz="1200" dirty="0">
                          <a:solidFill>
                            <a:srgbClr val="FF0000"/>
                          </a:solidFill>
                          <a:effectLst/>
                        </a:rPr>
                        <a:t> of W</a:t>
                      </a:r>
                      <a:r>
                        <a:rPr lang="en-US" sz="1200" baseline="30000" dirty="0">
                          <a:solidFill>
                            <a:srgbClr val="FF0000"/>
                          </a:solidFill>
                          <a:effectLst/>
                        </a:rPr>
                        <a:t>±</a:t>
                      </a:r>
                      <a:r>
                        <a:rPr lang="en-US" sz="1200" dirty="0">
                          <a:solidFill>
                            <a:srgbClr val="FF0000"/>
                          </a:solidFill>
                          <a:effectLst/>
                        </a:rPr>
                        <a:t>, </a:t>
                      </a:r>
                      <a:r>
                        <a:rPr lang="en-US" sz="1200" dirty="0">
                          <a:solidFill>
                            <a:srgbClr val="FF0000"/>
                          </a:solidFill>
                          <a:effectLst/>
                          <a:latin typeface="Symbol" panose="05050102010706020507" pitchFamily="18" charset="2"/>
                        </a:rPr>
                        <a:t>g</a:t>
                      </a:r>
                      <a:r>
                        <a:rPr lang="en-US" sz="1200" dirty="0">
                          <a:solidFill>
                            <a:srgbClr val="FF0000"/>
                          </a:solidFill>
                          <a:effectLst/>
                        </a:rPr>
                        <a:t>, </a:t>
                      </a:r>
                      <a:r>
                        <a:rPr lang="en-US" sz="1200" dirty="0" err="1">
                          <a:solidFill>
                            <a:srgbClr val="FF0000"/>
                          </a:solidFill>
                          <a:effectLst/>
                        </a:rPr>
                        <a:t>Drell</a:t>
                      </a:r>
                      <a:r>
                        <a:rPr lang="en-US" sz="1200" dirty="0">
                          <a:solidFill>
                            <a:srgbClr val="FF0000"/>
                          </a:solidFill>
                          <a:effectLst/>
                        </a:rPr>
                        <a:t>-Yan, </a:t>
                      </a:r>
                      <a:br>
                        <a:rPr lang="en-US" sz="1200" dirty="0">
                          <a:solidFill>
                            <a:srgbClr val="FF0000"/>
                          </a:solidFill>
                          <a:effectLst/>
                        </a:rPr>
                      </a:br>
                      <a:r>
                        <a:rPr lang="en-US" sz="1200" dirty="0" smtClean="0">
                          <a:solidFill>
                            <a:srgbClr val="FF0000"/>
                          </a:solidFill>
                          <a:effectLst/>
                        </a:rPr>
                        <a:t>L=400 </a:t>
                      </a:r>
                      <a:r>
                        <a:rPr lang="en-US" sz="1200" dirty="0">
                          <a:solidFill>
                            <a:srgbClr val="FF0000"/>
                          </a:solidFill>
                          <a:effectLst/>
                        </a:rPr>
                        <a:t>pb</a:t>
                      </a:r>
                      <a:r>
                        <a:rPr lang="en-US" sz="1200" baseline="30000" dirty="0">
                          <a:solidFill>
                            <a:srgbClr val="FF0000"/>
                          </a:solidFill>
                          <a:effectLst/>
                        </a:rPr>
                        <a:t>-1</a:t>
                      </a:r>
                      <a:r>
                        <a:rPr lang="en-US" sz="1200" dirty="0">
                          <a:solidFill>
                            <a:srgbClr val="FF0000"/>
                          </a:solidFill>
                          <a:effectLst/>
                        </a:rPr>
                        <a:t>, 55% pol</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err="1">
                          <a:solidFill>
                            <a:srgbClr val="FF0000"/>
                          </a:solidFill>
                          <a:effectLst/>
                        </a:rPr>
                        <a:t>RHICf</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Jets, </a:t>
                      </a:r>
                      <a:r>
                        <a:rPr lang="en-US" sz="1200" dirty="0" err="1">
                          <a:solidFill>
                            <a:srgbClr val="FF0000"/>
                          </a:solidFill>
                          <a:effectLst/>
                        </a:rPr>
                        <a:t>dileptons</a:t>
                      </a:r>
                      <a:r>
                        <a:rPr lang="en-US" sz="1200" dirty="0">
                          <a:solidFill>
                            <a:srgbClr val="FF0000"/>
                          </a:solidFill>
                          <a:effectLst/>
                        </a:rPr>
                        <a:t>, NPE</a:t>
                      </a:r>
                    </a:p>
                    <a:p>
                      <a:pPr marL="0" marR="16510" indent="0" algn="l">
                        <a:spcBef>
                          <a:spcPts val="0"/>
                        </a:spcBef>
                        <a:spcAft>
                          <a:spcPts val="0"/>
                        </a:spcAft>
                      </a:pPr>
                      <a:r>
                        <a:rPr lang="en-US" sz="1200" dirty="0">
                          <a:solidFill>
                            <a:srgbClr val="FF0000"/>
                          </a:solidFill>
                          <a:effectLst/>
                        </a:rPr>
                        <a:t>1.5B MB</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just">
                        <a:spcBef>
                          <a:spcPts val="0"/>
                        </a:spcBef>
                        <a:spcAft>
                          <a:spcPts val="0"/>
                        </a:spcAft>
                      </a:pPr>
                      <a:r>
                        <a:rPr lang="en-US" sz="1200" dirty="0">
                          <a:solidFill>
                            <a:srgbClr val="FF0000"/>
                          </a:solidFill>
                          <a:effectLst/>
                        </a:rPr>
                        <a:t>1</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smtClean="0">
                          <a:solidFill>
                            <a:srgbClr val="FF0000"/>
                          </a:solidFill>
                          <a:effectLst/>
                          <a:latin typeface="+mn-lt"/>
                          <a:ea typeface="+mn-ea"/>
                          <a:cs typeface="+mn-cs"/>
                        </a:rPr>
                        <a:t>3</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1</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2</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3</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r>
              <a:tr h="387985">
                <a:tc>
                  <a:txBody>
                    <a:bodyPr/>
                    <a:lstStyle/>
                    <a:p>
                      <a:pPr marL="0" marR="16510" indent="0" algn="l">
                        <a:spcBef>
                          <a:spcPts val="0"/>
                        </a:spcBef>
                        <a:spcAft>
                          <a:spcPts val="0"/>
                        </a:spcAft>
                      </a:pPr>
                      <a:endParaRPr lang="en-US" sz="1200" dirty="0" smtClean="0">
                        <a:effectLst/>
                      </a:endParaRPr>
                    </a:p>
                    <a:p>
                      <a:pPr marL="0" marR="16510" indent="0" algn="l">
                        <a:spcBef>
                          <a:spcPts val="0"/>
                        </a:spcBef>
                        <a:spcAft>
                          <a:spcPts val="0"/>
                        </a:spcAft>
                      </a:pPr>
                      <a:r>
                        <a:rPr lang="en-US" sz="1200" dirty="0" smtClean="0">
                          <a:effectLst/>
                        </a:rPr>
                        <a:t>18</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 </a:t>
                      </a:r>
                      <a:r>
                        <a:rPr lang="en-US" sz="1200" dirty="0">
                          <a:effectLst/>
                          <a:sym typeface="Symbol"/>
                        </a:rPr>
                        <a:t></a:t>
                      </a:r>
                      <a:r>
                        <a:rPr lang="en-US" sz="1200" dirty="0" err="1">
                          <a:effectLst/>
                        </a:rPr>
                        <a:t>s</a:t>
                      </a:r>
                      <a:r>
                        <a:rPr lang="en-US" sz="1200" baseline="-25000" dirty="0" err="1">
                          <a:effectLst/>
                        </a:rPr>
                        <a:t>NN</a:t>
                      </a:r>
                      <a:r>
                        <a:rPr lang="en-US" sz="1200" baseline="-25000" dirty="0">
                          <a:effectLst/>
                        </a:rPr>
                        <a:t> </a:t>
                      </a:r>
                      <a:r>
                        <a:rPr lang="en-US" sz="1200" dirty="0">
                          <a:effectLst/>
                        </a:rPr>
                        <a:t>=200 GeV</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sym typeface="Symbol"/>
                        </a:rPr>
                        <a:t></a:t>
                      </a:r>
                      <a:r>
                        <a:rPr lang="en-US" sz="1200" dirty="0" err="1">
                          <a:effectLst/>
                        </a:rPr>
                        <a:t>s</a:t>
                      </a:r>
                      <a:r>
                        <a:rPr lang="en-US" sz="1200" baseline="-25000" dirty="0" err="1">
                          <a:effectLst/>
                        </a:rPr>
                        <a:t>NN</a:t>
                      </a:r>
                      <a:r>
                        <a:rPr lang="en-US" sz="1200" dirty="0">
                          <a:effectLst/>
                        </a:rPr>
                        <a:t>=200 GeV</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sym typeface="Symbol"/>
                        </a:rPr>
                        <a:t></a:t>
                      </a:r>
                      <a:r>
                        <a:rPr lang="en-US" sz="1200" dirty="0" err="1">
                          <a:effectLst/>
                        </a:rPr>
                        <a:t>s</a:t>
                      </a:r>
                      <a:r>
                        <a:rPr lang="en-US" sz="1200" baseline="-25000" dirty="0" err="1">
                          <a:effectLst/>
                        </a:rPr>
                        <a:t>NN</a:t>
                      </a:r>
                      <a:r>
                        <a:rPr lang="en-US" sz="1200" dirty="0">
                          <a:effectLst/>
                        </a:rPr>
                        <a:t>=27 GeV</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  3.5-wk</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  3.5-wk</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  2-wk</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err="1">
                          <a:effectLst/>
                        </a:rPr>
                        <a:t>Ru+Ru</a:t>
                      </a:r>
                      <a:endParaRPr lang="en-US" sz="1200" dirty="0">
                        <a:effectLst/>
                      </a:endParaRP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err="1">
                          <a:effectLst/>
                        </a:rPr>
                        <a:t>Zr+Zr</a:t>
                      </a:r>
                      <a:endParaRPr lang="en-US" sz="1200" dirty="0">
                        <a:effectLst/>
                      </a:endParaRP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err="1">
                          <a:effectLst/>
                        </a:rPr>
                        <a:t>Au+Au</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1.2B MB</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1.2B MB</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smtClean="0">
                          <a:effectLst/>
                        </a:rPr>
                        <a:t>&gt;500M </a:t>
                      </a:r>
                      <a:r>
                        <a:rPr lang="en-US" sz="1200" dirty="0">
                          <a:effectLst/>
                        </a:rPr>
                        <a:t>MB</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2</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2</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smtClean="0">
                          <a:solidFill>
                            <a:schemeClr val="lt1"/>
                          </a:solidFill>
                          <a:effectLst/>
                          <a:latin typeface="+mn-lt"/>
                          <a:ea typeface="+mn-ea"/>
                          <a:cs typeface="+mn-cs"/>
                        </a:rPr>
                        <a:t>3</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4</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5</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6</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r>
            </a:tbl>
          </a:graphicData>
        </a:graphic>
      </p:graphicFrame>
      <p:sp>
        <p:nvSpPr>
          <p:cNvPr id="6" name="TextBox 5"/>
          <p:cNvSpPr txBox="1"/>
          <p:nvPr/>
        </p:nvSpPr>
        <p:spPr>
          <a:xfrm>
            <a:off x="1331640" y="4352688"/>
            <a:ext cx="5109091" cy="1200329"/>
          </a:xfrm>
          <a:prstGeom prst="rect">
            <a:avLst/>
          </a:prstGeom>
          <a:noFill/>
        </p:spPr>
        <p:txBody>
          <a:bodyPr wrap="none" rtlCol="0">
            <a:spAutoFit/>
          </a:bodyPr>
          <a:lstStyle/>
          <a:p>
            <a:pPr algn="l"/>
            <a:r>
              <a:rPr lang="en-US" dirty="0" smtClean="0"/>
              <a:t>Options from guidance: </a:t>
            </a:r>
          </a:p>
          <a:p>
            <a:pPr marL="342900" indent="-342900" algn="l">
              <a:buAutoNum type="arabicParenR"/>
            </a:pPr>
            <a:r>
              <a:rPr lang="en-US" dirty="0" smtClean="0"/>
              <a:t>24 </a:t>
            </a:r>
            <a:r>
              <a:rPr lang="en-US" dirty="0" err="1" smtClean="0"/>
              <a:t>cryo</a:t>
            </a:r>
            <a:r>
              <a:rPr lang="en-US" dirty="0" smtClean="0"/>
              <a:t>-weeks in run 17, 13 weeks in run 18</a:t>
            </a:r>
          </a:p>
          <a:p>
            <a:pPr marL="342900" indent="-342900" algn="l">
              <a:buAutoNum type="arabicParenR"/>
            </a:pPr>
            <a:r>
              <a:rPr lang="en-US" dirty="0" smtClean="0"/>
              <a:t>19 </a:t>
            </a:r>
            <a:r>
              <a:rPr lang="en-US" dirty="0" err="1" smtClean="0"/>
              <a:t>cryo</a:t>
            </a:r>
            <a:r>
              <a:rPr lang="en-US" dirty="0" smtClean="0"/>
              <a:t>-weeks in run 17,  13 weeks in run 18</a:t>
            </a:r>
          </a:p>
          <a:p>
            <a:pPr marL="342900" indent="-342900" algn="l">
              <a:buAutoNum type="arabicParenR"/>
            </a:pPr>
            <a:r>
              <a:rPr lang="en-US" dirty="0" smtClean="0"/>
              <a:t>If only 15 weeks in run 17, all for pp500  </a:t>
            </a:r>
            <a:endParaRPr lang="en-US" dirty="0"/>
          </a:p>
        </p:txBody>
      </p:sp>
    </p:spTree>
    <p:extLst>
      <p:ext uri="{BB962C8B-B14F-4D97-AF65-F5344CB8AC3E}">
        <p14:creationId xmlns:p14="http://schemas.microsoft.com/office/powerpoint/2010/main" val="7053167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365" y="836712"/>
            <a:ext cx="7848872" cy="1143000"/>
          </a:xfrm>
        </p:spPr>
        <p:txBody>
          <a:bodyPr/>
          <a:lstStyle/>
          <a:p>
            <a:pPr algn="ctr"/>
            <a:r>
              <a:rPr lang="en-US" b="1" dirty="0" smtClean="0">
                <a:solidFill>
                  <a:srgbClr val="FF0000"/>
                </a:solidFill>
              </a:rPr>
              <a:t>Run 17 Spin Program BUR and Projections</a:t>
            </a:r>
            <a:endParaRPr lang="en-US" b="1" dirty="0">
              <a:solidFill>
                <a:srgbClr val="FF0000"/>
              </a:solidFill>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87634"/>
            <a:ext cx="7279628" cy="2548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Grp="1" noChangeAspect="1"/>
          </p:cNvGraphicFramePr>
          <p:nvPr>
            <p:extLst>
              <p:ext uri="{D42A27DB-BD31-4B8C-83A1-F6EECF244321}">
                <p14:modId xmlns:p14="http://schemas.microsoft.com/office/powerpoint/2010/main" val="2507912576"/>
              </p:ext>
            </p:extLst>
          </p:nvPr>
        </p:nvGraphicFramePr>
        <p:xfrm>
          <a:off x="177800" y="4722813"/>
          <a:ext cx="8736013" cy="1757362"/>
        </p:xfrm>
        <a:graphic>
          <a:graphicData uri="http://schemas.openxmlformats.org/presentationml/2006/ole">
            <mc:AlternateContent xmlns:mc="http://schemas.openxmlformats.org/markup-compatibility/2006">
              <mc:Choice xmlns:v="urn:schemas-microsoft-com:vml" Requires="v">
                <p:oleObj spid="_x0000_s24816" name="Document" r:id="rId5" imgW="6527825" imgH="1333472" progId="Word.Document.12">
                  <p:embed/>
                </p:oleObj>
              </mc:Choice>
              <mc:Fallback>
                <p:oleObj name="Document" r:id="rId5" imgW="6527825" imgH="1333472" progId="Word.Document.12">
                  <p:embed/>
                  <p:pic>
                    <p:nvPicPr>
                      <p:cNvPr id="0" name="Content Placeholder 6"/>
                      <p:cNvPicPr>
                        <a:picLocks noGrp="1" noChangeAspect="1" noChangeArrowheads="1"/>
                      </p:cNvPicPr>
                      <p:nvPr/>
                    </p:nvPicPr>
                    <p:blipFill>
                      <a:blip r:embed="rId6"/>
                      <a:srcRect/>
                      <a:stretch>
                        <a:fillRect/>
                      </a:stretch>
                    </p:blipFill>
                    <p:spPr bwMode="auto">
                      <a:xfrm>
                        <a:off x="177800" y="4722813"/>
                        <a:ext cx="873601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575720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3090" y="116632"/>
            <a:ext cx="8229600" cy="821113"/>
          </a:xfrm>
        </p:spPr>
        <p:txBody>
          <a:bodyPr/>
          <a:lstStyle/>
          <a:p>
            <a:pPr algn="ctr"/>
            <a:r>
              <a:rPr lang="en-US" sz="3600" b="1" dirty="0" smtClean="0">
                <a:solidFill>
                  <a:srgbClr val="FF0000"/>
                </a:solidFill>
              </a:rPr>
              <a:t>NSAC Milestone (HP13)</a:t>
            </a:r>
            <a:endParaRPr lang="en-US" b="1" dirty="0">
              <a:solidFill>
                <a:srgbClr val="FF0000"/>
              </a:solidFill>
            </a:endParaRPr>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1488834835"/>
              </p:ext>
            </p:extLst>
          </p:nvPr>
        </p:nvGraphicFramePr>
        <p:xfrm>
          <a:off x="254086" y="771562"/>
          <a:ext cx="8794957" cy="3456384"/>
        </p:xfrm>
        <a:graphic>
          <a:graphicData uri="http://schemas.openxmlformats.org/presentationml/2006/ole">
            <mc:AlternateContent xmlns:mc="http://schemas.openxmlformats.org/markup-compatibility/2006">
              <mc:Choice xmlns:v="urn:schemas-microsoft-com:vml" Requires="v">
                <p:oleObj spid="_x0000_s17749" name="Document" r:id="rId5" imgW="6527560" imgH="2565306" progId="Word.Document.12">
                  <p:embed/>
                </p:oleObj>
              </mc:Choice>
              <mc:Fallback>
                <p:oleObj name="Document" r:id="rId5" imgW="6527560" imgH="2565306"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86" y="771562"/>
                        <a:ext cx="8794957" cy="3456384"/>
                      </a:xfrm>
                      <a:prstGeom prst="rect">
                        <a:avLst/>
                      </a:prstGeom>
                      <a:noFill/>
                      <a:ln>
                        <a:noFill/>
                      </a:ln>
                    </p:spPr>
                  </p:pic>
                </p:oleObj>
              </mc:Fallback>
            </mc:AlternateContent>
          </a:graphicData>
        </a:graphic>
      </p:graphicFrame>
      <p:pic>
        <p:nvPicPr>
          <p:cNvPr id="8" name="Picture 7"/>
          <p:cNvPicPr>
            <a:picLocks noChangeAspect="1" noChangeArrowheads="1"/>
          </p:cNvPicPr>
          <p:nvPr/>
        </p:nvPicPr>
        <p:blipFill>
          <a:blip r:embed="rId7"/>
          <a:srcRect/>
          <a:stretch>
            <a:fillRect/>
          </a:stretch>
        </p:blipFill>
        <p:spPr bwMode="auto">
          <a:xfrm>
            <a:off x="1946128" y="4024037"/>
            <a:ext cx="5223510" cy="1440180"/>
          </a:xfrm>
          <a:prstGeom prst="rect">
            <a:avLst/>
          </a:prstGeom>
          <a:noFill/>
          <a:ln w="9525">
            <a:noFill/>
            <a:miter lim="800000"/>
            <a:headEnd/>
            <a:tailEnd/>
          </a:ln>
        </p:spPr>
      </p:pic>
      <p:sp>
        <p:nvSpPr>
          <p:cNvPr id="9" name="TextBox 8"/>
          <p:cNvSpPr txBox="1"/>
          <p:nvPr/>
        </p:nvSpPr>
        <p:spPr>
          <a:xfrm>
            <a:off x="755576" y="5483829"/>
            <a:ext cx="7778468" cy="923330"/>
          </a:xfrm>
          <a:prstGeom prst="rect">
            <a:avLst/>
          </a:prstGeom>
          <a:noFill/>
        </p:spPr>
        <p:txBody>
          <a:bodyPr wrap="square" rtlCol="0">
            <a:spAutoFit/>
          </a:bodyPr>
          <a:lstStyle/>
          <a:p>
            <a:pPr algn="l"/>
            <a:r>
              <a:rPr lang="en-US" dirty="0" smtClean="0"/>
              <a:t>A</a:t>
            </a:r>
            <a:r>
              <a:rPr lang="en-US" baseline="-25000" dirty="0" smtClean="0"/>
              <a:t>N</a:t>
            </a:r>
            <a:r>
              <a:rPr lang="en-US" dirty="0" smtClean="0"/>
              <a:t> of </a:t>
            </a:r>
            <a:r>
              <a:rPr lang="en-US" dirty="0" err="1" smtClean="0"/>
              <a:t>W</a:t>
            </a:r>
            <a:r>
              <a:rPr lang="en-US" baseline="30000" dirty="0" err="1" smtClean="0"/>
              <a:t>±</a:t>
            </a:r>
            <a:r>
              <a:rPr lang="en-US" dirty="0" err="1" smtClean="0"/>
              <a:t>,</a:t>
            </a:r>
            <a:r>
              <a:rPr lang="en-US" dirty="0" err="1" smtClean="0">
                <a:latin typeface="Symbol" panose="05050102010706020507" pitchFamily="18" charset="2"/>
              </a:rPr>
              <a:t>g</a:t>
            </a:r>
            <a:r>
              <a:rPr lang="en-US" dirty="0" smtClean="0"/>
              <a:t>, DY in pp 500 are all sensitive to the </a:t>
            </a:r>
            <a:r>
              <a:rPr lang="en-US" dirty="0" err="1" smtClean="0"/>
              <a:t>Sivers</a:t>
            </a:r>
            <a:r>
              <a:rPr lang="en-US" dirty="0" smtClean="0"/>
              <a:t> sign-change</a:t>
            </a:r>
            <a:r>
              <a:rPr lang="en-US" dirty="0"/>
              <a:t>.</a:t>
            </a:r>
            <a:r>
              <a:rPr lang="en-US" dirty="0" smtClean="0"/>
              <a:t> </a:t>
            </a:r>
          </a:p>
          <a:p>
            <a:pPr algn="l"/>
            <a:r>
              <a:rPr lang="en-US" dirty="0" smtClean="0"/>
              <a:t>STAR can access all three world-class measurements in the proposed 2017 Run – </a:t>
            </a:r>
            <a:r>
              <a:rPr lang="en-US" b="1" dirty="0" smtClean="0">
                <a:solidFill>
                  <a:srgbClr val="FF0000"/>
                </a:solidFill>
              </a:rPr>
              <a:t>Significant  discovery potential before 2020!</a:t>
            </a:r>
            <a:endParaRPr lang="en-US" b="1" dirty="0">
              <a:solidFill>
                <a:srgbClr val="FF0000"/>
              </a:solidFill>
            </a:endParaRPr>
          </a:p>
        </p:txBody>
      </p:sp>
      <p:sp>
        <p:nvSpPr>
          <p:cNvPr id="6" name="TextBox 5"/>
          <p:cNvSpPr txBox="1"/>
          <p:nvPr/>
        </p:nvSpPr>
        <p:spPr>
          <a:xfrm>
            <a:off x="498521" y="1709306"/>
            <a:ext cx="415434" cy="400110"/>
          </a:xfrm>
          <a:prstGeom prst="rect">
            <a:avLst/>
          </a:prstGeom>
          <a:noFill/>
        </p:spPr>
        <p:txBody>
          <a:bodyPr wrap="square" rtlCol="0">
            <a:spAutoFit/>
          </a:bodyPr>
          <a:lstStyle/>
          <a:p>
            <a:r>
              <a:rPr lang="en-US" sz="2000" b="1" dirty="0" smtClean="0">
                <a:solidFill>
                  <a:srgbClr val="FF0000"/>
                </a:solidFill>
                <a:latin typeface="Zapf Dingbats"/>
                <a:ea typeface="Zapf Dingbats"/>
                <a:cs typeface="Zapf Dingbats"/>
                <a:sym typeface="Zapf Dingbats"/>
              </a:rPr>
              <a:t>✓</a:t>
            </a:r>
            <a:endParaRPr lang="en-US" sz="2000" b="1" dirty="0">
              <a:solidFill>
                <a:srgbClr val="FF0000"/>
              </a:solidFill>
            </a:endParaRPr>
          </a:p>
        </p:txBody>
      </p:sp>
      <p:sp>
        <p:nvSpPr>
          <p:cNvPr id="10" name="TextBox 9"/>
          <p:cNvSpPr txBox="1"/>
          <p:nvPr/>
        </p:nvSpPr>
        <p:spPr>
          <a:xfrm>
            <a:off x="498521" y="2466468"/>
            <a:ext cx="415434" cy="400110"/>
          </a:xfrm>
          <a:prstGeom prst="rect">
            <a:avLst/>
          </a:prstGeom>
          <a:noFill/>
        </p:spPr>
        <p:txBody>
          <a:bodyPr wrap="square" rtlCol="0">
            <a:spAutoFit/>
          </a:bodyPr>
          <a:lstStyle/>
          <a:p>
            <a:r>
              <a:rPr lang="en-US" sz="2000" b="1" dirty="0" smtClean="0">
                <a:solidFill>
                  <a:srgbClr val="FF0000"/>
                </a:solidFill>
                <a:latin typeface="Zapf Dingbats"/>
                <a:ea typeface="Zapf Dingbats"/>
                <a:cs typeface="Zapf Dingbats"/>
                <a:sym typeface="Zapf Dingbats"/>
              </a:rPr>
              <a:t>✓</a:t>
            </a:r>
            <a:endParaRPr lang="en-US" sz="2000" b="1" dirty="0">
              <a:solidFill>
                <a:srgbClr val="FF0000"/>
              </a:solidFill>
            </a:endParaRPr>
          </a:p>
        </p:txBody>
      </p:sp>
    </p:spTree>
    <p:extLst>
      <p:ext uri="{BB962C8B-B14F-4D97-AF65-F5344CB8AC3E}">
        <p14:creationId xmlns:p14="http://schemas.microsoft.com/office/powerpoint/2010/main" val="1907023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2393" t="8781" r="4860" b="5290"/>
          <a:stretch/>
        </p:blipFill>
        <p:spPr bwMode="auto">
          <a:xfrm>
            <a:off x="4383589" y="1795449"/>
            <a:ext cx="4752528" cy="3240360"/>
          </a:xfrm>
          <a:prstGeom prst="rect">
            <a:avLst/>
          </a:prstGeom>
          <a:ln>
            <a:noFill/>
          </a:ln>
          <a:extLst>
            <a:ext uri="{53640926-AAD7-44D8-BBD7-CCE9431645EC}">
              <a14:shadowObscured xmlns:a14="http://schemas.microsoft.com/office/drawing/2010/main"/>
            </a:ext>
          </a:extLst>
        </p:spPr>
      </p:pic>
      <p:sp>
        <p:nvSpPr>
          <p:cNvPr id="4" name="Title 3"/>
          <p:cNvSpPr>
            <a:spLocks noGrp="1"/>
          </p:cNvSpPr>
          <p:nvPr>
            <p:ph type="title"/>
          </p:nvPr>
        </p:nvSpPr>
        <p:spPr>
          <a:xfrm>
            <a:off x="395536" y="116632"/>
            <a:ext cx="8229600" cy="1143000"/>
          </a:xfrm>
        </p:spPr>
        <p:txBody>
          <a:bodyPr/>
          <a:lstStyle/>
          <a:p>
            <a:r>
              <a:rPr lang="en-US" sz="4000" b="1" dirty="0" smtClean="0">
                <a:solidFill>
                  <a:srgbClr val="FF0000"/>
                </a:solidFill>
              </a:rPr>
              <a:t>Measure QCD interaction sign and TMD evolution</a:t>
            </a:r>
            <a:endParaRPr lang="en-US" sz="4000" b="1"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2856"/>
            <a:ext cx="3888433" cy="2911587"/>
          </a:xfrm>
          <a:prstGeom prst="rect">
            <a:avLst/>
          </a:prstGeom>
        </p:spPr>
      </p:pic>
      <p:sp>
        <p:nvSpPr>
          <p:cNvPr id="6" name="Rectangle 5"/>
          <p:cNvSpPr/>
          <p:nvPr/>
        </p:nvSpPr>
        <p:spPr>
          <a:xfrm>
            <a:off x="251520" y="5104656"/>
            <a:ext cx="8477999" cy="1077218"/>
          </a:xfrm>
          <a:prstGeom prst="rect">
            <a:avLst/>
          </a:prstGeom>
        </p:spPr>
        <p:txBody>
          <a:bodyPr wrap="square">
            <a:spAutoFit/>
          </a:bodyPr>
          <a:lstStyle/>
          <a:p>
            <a:pPr algn="l"/>
            <a:r>
              <a:rPr lang="en-US" sz="1600" dirty="0" smtClean="0"/>
              <a:t>How to measure certain color interactions are repulsive and others attractive:</a:t>
            </a:r>
          </a:p>
          <a:p>
            <a:pPr algn="l"/>
            <a:r>
              <a:rPr lang="en-US" sz="1600" dirty="0" smtClean="0"/>
              <a:t>A </a:t>
            </a:r>
            <a:r>
              <a:rPr lang="en-US" sz="1600" dirty="0"/>
              <a:t>View of the Colorful Microcosm Within a </a:t>
            </a:r>
            <a:r>
              <a:rPr lang="en-US" sz="1600" dirty="0" smtClean="0"/>
              <a:t>Proton (foundation for run 2017)</a:t>
            </a:r>
            <a:endParaRPr lang="en-US" altLang="zh-CN" sz="1600" dirty="0"/>
          </a:p>
          <a:p>
            <a:pPr algn="l"/>
            <a:r>
              <a:rPr lang="en-US" altLang="zh-CN" sz="1600" dirty="0"/>
              <a:t>https://www.bnl.gov/rhic/news2/news.asp?a=1824&amp;t=pr</a:t>
            </a:r>
          </a:p>
          <a:p>
            <a:pPr algn="l"/>
            <a:r>
              <a:rPr lang="en-US" altLang="zh-CN" sz="1600" dirty="0"/>
              <a:t>STAR paper </a:t>
            </a:r>
            <a:r>
              <a:rPr lang="en-US" sz="1600" dirty="0"/>
              <a:t>Phys. Rev. Lett. </a:t>
            </a:r>
            <a:r>
              <a:rPr lang="en-US" sz="1600" b="1" dirty="0"/>
              <a:t>116</a:t>
            </a:r>
            <a:r>
              <a:rPr lang="en-US" sz="1600" dirty="0"/>
              <a:t>, 132301 (2016</a:t>
            </a:r>
            <a:r>
              <a:rPr lang="en-US" sz="1600" dirty="0" smtClean="0"/>
              <a:t>), </a:t>
            </a:r>
            <a:r>
              <a:rPr lang="en-US" sz="1600" dirty="0" smtClean="0">
                <a:solidFill>
                  <a:srgbClr val="2B9592"/>
                </a:solidFill>
              </a:rPr>
              <a:t>Editors’ Suggestion</a:t>
            </a:r>
            <a:endParaRPr lang="en-US" sz="1600" dirty="0">
              <a:solidFill>
                <a:srgbClr val="2B9592"/>
              </a:solidFill>
            </a:endParaRPr>
          </a:p>
        </p:txBody>
      </p:sp>
      <p:sp>
        <p:nvSpPr>
          <p:cNvPr id="3" name="TextBox 2"/>
          <p:cNvSpPr txBox="1"/>
          <p:nvPr/>
        </p:nvSpPr>
        <p:spPr>
          <a:xfrm>
            <a:off x="4139952" y="908720"/>
            <a:ext cx="4338047" cy="584775"/>
          </a:xfrm>
          <a:prstGeom prst="rect">
            <a:avLst/>
          </a:prstGeom>
          <a:noFill/>
        </p:spPr>
        <p:txBody>
          <a:bodyPr wrap="none" rtlCol="0">
            <a:spAutoFit/>
          </a:bodyPr>
          <a:lstStyle/>
          <a:p>
            <a:pPr algn="l"/>
            <a:r>
              <a:rPr lang="en-US" sz="1600" b="1" dirty="0" smtClean="0"/>
              <a:t>More in-depth discussions this afternoon: </a:t>
            </a:r>
          </a:p>
          <a:p>
            <a:pPr algn="l"/>
            <a:r>
              <a:rPr lang="en-US" sz="1600" b="1" dirty="0" smtClean="0"/>
              <a:t>See C. </a:t>
            </a:r>
            <a:r>
              <a:rPr lang="en-US" sz="1600" b="1" dirty="0" err="1" smtClean="0"/>
              <a:t>Gagliardi’s</a:t>
            </a:r>
            <a:r>
              <a:rPr lang="en-US" sz="1600" b="1" dirty="0" smtClean="0"/>
              <a:t> talk</a:t>
            </a:r>
            <a:endParaRPr lang="en-US" sz="1600" b="1" dirty="0"/>
          </a:p>
        </p:txBody>
      </p:sp>
    </p:spTree>
    <p:extLst>
      <p:ext uri="{BB962C8B-B14F-4D97-AF65-F5344CB8AC3E}">
        <p14:creationId xmlns:p14="http://schemas.microsoft.com/office/powerpoint/2010/main" val="18749721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l="-1093" t="7311" r="4533" b="3605"/>
          <a:stretch/>
        </p:blipFill>
        <p:spPr bwMode="auto">
          <a:xfrm>
            <a:off x="0" y="1052736"/>
            <a:ext cx="6190702" cy="4320480"/>
          </a:xfrm>
          <a:prstGeom prst="rect">
            <a:avLst/>
          </a:prstGeom>
          <a:ln>
            <a:noFill/>
          </a:ln>
          <a:extLst>
            <a:ext uri="{53640926-AAD7-44D8-BBD7-CCE9431645EC}">
              <a14:shadowObscured xmlns:a14="http://schemas.microsoft.com/office/drawing/2010/main"/>
            </a:ext>
          </a:extLst>
        </p:spPr>
      </p:pic>
      <p:sp>
        <p:nvSpPr>
          <p:cNvPr id="4" name="Title 3"/>
          <p:cNvSpPr>
            <a:spLocks noGrp="1"/>
          </p:cNvSpPr>
          <p:nvPr>
            <p:ph type="title"/>
          </p:nvPr>
        </p:nvSpPr>
        <p:spPr>
          <a:xfrm>
            <a:off x="755576" y="65825"/>
            <a:ext cx="8229600" cy="1143000"/>
          </a:xfrm>
        </p:spPr>
        <p:txBody>
          <a:bodyPr/>
          <a:lstStyle/>
          <a:p>
            <a:pPr algn="ctr"/>
            <a:r>
              <a:rPr lang="en-US" sz="4000" b="1" dirty="0" smtClean="0">
                <a:solidFill>
                  <a:srgbClr val="FF0000"/>
                </a:solidFill>
              </a:rPr>
              <a:t>Run 17 Projection </a:t>
            </a:r>
            <a:r>
              <a:rPr lang="en-US" sz="4000" b="1" dirty="0">
                <a:solidFill>
                  <a:srgbClr val="FF0000"/>
                </a:solidFill>
              </a:rPr>
              <a:t>W</a:t>
            </a:r>
            <a:r>
              <a:rPr lang="en-US" sz="4000" b="1" baseline="30000" dirty="0" smtClean="0">
                <a:solidFill>
                  <a:srgbClr val="FF0000"/>
                </a:solidFill>
              </a:rPr>
              <a:t>± </a:t>
            </a:r>
            <a:r>
              <a:rPr lang="en-US" sz="4000" b="1" dirty="0" smtClean="0">
                <a:solidFill>
                  <a:srgbClr val="FF0000"/>
                </a:solidFill>
              </a:rPr>
              <a:t>A</a:t>
            </a:r>
            <a:r>
              <a:rPr lang="en-US" sz="4000" b="1" baseline="-25000" dirty="0" smtClean="0">
                <a:solidFill>
                  <a:srgbClr val="FF0000"/>
                </a:solidFill>
              </a:rPr>
              <a:t>N</a:t>
            </a:r>
            <a:endParaRPr lang="en-US" sz="4000" b="1" baseline="-25000" dirty="0">
              <a:solidFill>
                <a:srgbClr val="FF0000"/>
              </a:solidFill>
            </a:endParaRPr>
          </a:p>
        </p:txBody>
      </p:sp>
      <p:sp>
        <p:nvSpPr>
          <p:cNvPr id="2" name="TextBox 1"/>
          <p:cNvSpPr txBox="1"/>
          <p:nvPr/>
        </p:nvSpPr>
        <p:spPr>
          <a:xfrm>
            <a:off x="6109341" y="2132856"/>
            <a:ext cx="3070071" cy="1754326"/>
          </a:xfrm>
          <a:prstGeom prst="rect">
            <a:avLst/>
          </a:prstGeom>
          <a:noFill/>
        </p:spPr>
        <p:txBody>
          <a:bodyPr wrap="none" rtlCol="0">
            <a:spAutoFit/>
          </a:bodyPr>
          <a:lstStyle/>
          <a:p>
            <a:pPr algn="l"/>
            <a:r>
              <a:rPr lang="en-US" dirty="0" smtClean="0"/>
              <a:t>First measurement of </a:t>
            </a:r>
            <a:br>
              <a:rPr lang="en-US" dirty="0" smtClean="0"/>
            </a:br>
            <a:r>
              <a:rPr lang="en-US" dirty="0" smtClean="0"/>
              <a:t>sign change (a big deal)</a:t>
            </a:r>
          </a:p>
          <a:p>
            <a:pPr algn="l"/>
            <a:endParaRPr lang="en-US" dirty="0" smtClean="0"/>
          </a:p>
          <a:p>
            <a:pPr algn="l"/>
            <a:r>
              <a:rPr lang="en-US" dirty="0" smtClean="0"/>
              <a:t>Quantifying TMD evolution</a:t>
            </a:r>
          </a:p>
          <a:p>
            <a:pPr algn="l"/>
            <a:endParaRPr lang="en-US" dirty="0" smtClean="0"/>
          </a:p>
          <a:p>
            <a:pPr algn="l"/>
            <a:r>
              <a:rPr lang="en-US" dirty="0" smtClean="0"/>
              <a:t>Constraint sea quark </a:t>
            </a:r>
            <a:r>
              <a:rPr lang="en-US" dirty="0" err="1" smtClean="0"/>
              <a:t>Sivers</a:t>
            </a:r>
            <a:endParaRPr lang="en-US" dirty="0"/>
          </a:p>
        </p:txBody>
      </p:sp>
    </p:spTree>
    <p:extLst>
      <p:ext uri="{BB962C8B-B14F-4D97-AF65-F5344CB8AC3E}">
        <p14:creationId xmlns:p14="http://schemas.microsoft.com/office/powerpoint/2010/main" val="21344095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413" y="260648"/>
            <a:ext cx="1797287" cy="400110"/>
          </a:xfrm>
          <a:prstGeom prst="rect">
            <a:avLst/>
          </a:prstGeom>
          <a:noFill/>
        </p:spPr>
        <p:txBody>
          <a:bodyPr wrap="none" rtlCol="0">
            <a:spAutoFit/>
          </a:bodyPr>
          <a:lstStyle/>
          <a:p>
            <a:r>
              <a:rPr lang="en-US" sz="2000" b="1" dirty="0" smtClean="0">
                <a:solidFill>
                  <a:srgbClr val="FF0000"/>
                </a:solidFill>
              </a:rPr>
              <a:t>BUR charges</a:t>
            </a:r>
            <a:endParaRPr lang="en-US" sz="2000" b="1" dirty="0">
              <a:solidFill>
                <a:srgbClr val="FF0000"/>
              </a:solidFill>
            </a:endParaRPr>
          </a:p>
        </p:txBody>
      </p:sp>
      <p:sp>
        <p:nvSpPr>
          <p:cNvPr id="4" name="Rectangle 3"/>
          <p:cNvSpPr/>
          <p:nvPr/>
        </p:nvSpPr>
        <p:spPr>
          <a:xfrm>
            <a:off x="28614" y="1124744"/>
            <a:ext cx="8935873" cy="4924425"/>
          </a:xfrm>
          <a:prstGeom prst="rect">
            <a:avLst/>
          </a:prstGeom>
        </p:spPr>
        <p:txBody>
          <a:bodyPr wrap="square">
            <a:spAutoFit/>
          </a:bodyPr>
          <a:lstStyle/>
          <a:p>
            <a:pPr algn="l"/>
            <a:r>
              <a:rPr lang="en-US" sz="1400" dirty="0"/>
              <a:t> </a:t>
            </a:r>
            <a:r>
              <a:rPr lang="en-US" sz="1200" b="1" dirty="0"/>
              <a:t>From:</a:t>
            </a:r>
            <a:r>
              <a:rPr lang="en-US" sz="1200" dirty="0"/>
              <a:t> Mueller, Berndt </a:t>
            </a:r>
          </a:p>
          <a:p>
            <a:pPr algn="l"/>
            <a:r>
              <a:rPr lang="en-US" sz="1200" b="1" dirty="0"/>
              <a:t>Sent:</a:t>
            </a:r>
            <a:r>
              <a:rPr lang="en-US" sz="1200" dirty="0"/>
              <a:t> Tuesday, February 23, 2016 9:12 PM</a:t>
            </a:r>
            <a:br>
              <a:rPr lang="en-US" sz="1200" dirty="0"/>
            </a:br>
            <a:r>
              <a:rPr lang="en-US" sz="1200" b="1" dirty="0"/>
              <a:t>To:</a:t>
            </a:r>
            <a:r>
              <a:rPr lang="en-US" sz="1200" dirty="0"/>
              <a:t> Xu, Zhangbu; Morrison, David; Gunther M Roland; Yasuyuki Akiba; Takashi SAKO</a:t>
            </a:r>
            <a:br>
              <a:rPr lang="en-US" sz="1200" dirty="0"/>
            </a:br>
            <a:r>
              <a:rPr lang="en-US" sz="1200" b="1" dirty="0"/>
              <a:t>Cc:</a:t>
            </a:r>
            <a:r>
              <a:rPr lang="en-US" sz="1200" dirty="0"/>
              <a:t> Dunlop, James C</a:t>
            </a:r>
            <a:br>
              <a:rPr lang="en-US" sz="1200" dirty="0"/>
            </a:br>
            <a:r>
              <a:rPr lang="en-US" sz="1200" b="1" dirty="0"/>
              <a:t>Subject:</a:t>
            </a:r>
            <a:r>
              <a:rPr lang="en-US" sz="1200" dirty="0"/>
              <a:t> 2016 Beam Use Request</a:t>
            </a:r>
          </a:p>
          <a:p>
            <a:pPr algn="l"/>
            <a:r>
              <a:rPr lang="en-US" sz="1200" dirty="0"/>
              <a:t> </a:t>
            </a:r>
          </a:p>
          <a:p>
            <a:pPr algn="l"/>
            <a:r>
              <a:rPr lang="en-US" sz="1200" dirty="0"/>
              <a:t>Dear Zhangbu, Takashi, Yasuyuki, Dave &amp; Gunther:</a:t>
            </a:r>
          </a:p>
          <a:p>
            <a:pPr algn="l"/>
            <a:r>
              <a:rPr lang="en-US" sz="1200" dirty="0"/>
              <a:t> </a:t>
            </a:r>
          </a:p>
          <a:p>
            <a:pPr algn="l"/>
            <a:r>
              <a:rPr lang="en-US" sz="1200" dirty="0"/>
              <a:t>I am writing to solicit the STAR beam use request for RHIC Run-17 and to request presentations from the RHIC collaborations at this year’s PAC meeting, which is scheduled to be held on June 16+17, 2016. </a:t>
            </a:r>
          </a:p>
          <a:p>
            <a:pPr algn="l"/>
            <a:r>
              <a:rPr lang="en-US" sz="1200" dirty="0"/>
              <a:t> </a:t>
            </a:r>
          </a:p>
          <a:p>
            <a:pPr algn="l"/>
            <a:r>
              <a:rPr lang="en-US" sz="1200" dirty="0"/>
              <a:t>Following the recommendations of the 2015 PAC, we anticipate the combination of a 510 GeV polarized </a:t>
            </a:r>
            <a:r>
              <a:rPr lang="en-US" sz="1200" dirty="0" err="1"/>
              <a:t>p+p</a:t>
            </a:r>
            <a:r>
              <a:rPr lang="en-US" sz="1200" dirty="0"/>
              <a:t> run and a 200 GeV run of a suitable isobar pair. Following current guidance from DOE, we are planning for a 24 </a:t>
            </a:r>
            <a:r>
              <a:rPr lang="en-US" sz="1200" dirty="0" err="1"/>
              <a:t>cryo</a:t>
            </a:r>
            <a:r>
              <a:rPr lang="en-US" sz="1200" dirty="0"/>
              <a:t>-week run, but the beam use request should also consider options for shorter runs of 20 weeks and 15 weeks to allow flexibility in case of other budget scenarios. The beam use request should be submitted no later than May 27 in order to allow the PAC members to study it in detail before the meeting.</a:t>
            </a:r>
          </a:p>
          <a:p>
            <a:pPr algn="l"/>
            <a:r>
              <a:rPr lang="en-US" sz="1200" dirty="0"/>
              <a:t> </a:t>
            </a:r>
          </a:p>
          <a:p>
            <a:pPr algn="l"/>
            <a:r>
              <a:rPr lang="en-US" sz="1200" dirty="0"/>
              <a:t>In addition to the STAR/</a:t>
            </a:r>
            <a:r>
              <a:rPr lang="en-US" sz="1200" dirty="0" err="1"/>
              <a:t>RHICf</a:t>
            </a:r>
            <a:r>
              <a:rPr lang="en-US" sz="1200" dirty="0"/>
              <a:t> beam use request, I would like to request updates from STAR and PHENIX on the status of results from Runs 14 and 15, in particular, the results of the heavy quark measurements using the upgraded </a:t>
            </a:r>
            <a:r>
              <a:rPr lang="en-US" sz="1200" dirty="0" err="1"/>
              <a:t>vertexing</a:t>
            </a:r>
            <a:r>
              <a:rPr lang="en-US" sz="1200" dirty="0"/>
              <a:t> capabilities of both detectors. This is one of the key performance indicators for RHIC in this year as defined by DOE. I would also like to request an update from the PHENIX collaboration of their plans to complete the analysis of accumulated data, and a brief update from the </a:t>
            </a:r>
            <a:r>
              <a:rPr lang="en-US" sz="1200" dirty="0" err="1"/>
              <a:t>sPHENIX</a:t>
            </a:r>
            <a:r>
              <a:rPr lang="en-US" sz="1200" dirty="0"/>
              <a:t> collaboration concerning their planned physics program. In addition, I will ask the CME Task Force to present their findings to the PAC.</a:t>
            </a:r>
          </a:p>
          <a:p>
            <a:pPr algn="l"/>
            <a:r>
              <a:rPr lang="en-US" sz="1200" dirty="0"/>
              <a:t> </a:t>
            </a:r>
          </a:p>
          <a:p>
            <a:pPr algn="l"/>
            <a:r>
              <a:rPr lang="en-US" sz="1200" dirty="0"/>
              <a:t>Best regards</a:t>
            </a:r>
          </a:p>
          <a:p>
            <a:pPr algn="l"/>
            <a:r>
              <a:rPr lang="en-US" sz="1200" dirty="0"/>
              <a:t>Berndt</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4293096"/>
            <a:ext cx="7416800" cy="2159000"/>
          </a:xfrm>
          <a:prstGeom prst="rect">
            <a:avLst/>
          </a:prstGeom>
          <a:solidFill>
            <a:schemeClr val="accent2">
              <a:lumMod val="60000"/>
              <a:lumOff val="40000"/>
            </a:schemeClr>
          </a:solidFill>
          <a:ln>
            <a:noFill/>
          </a:ln>
          <a:extLst/>
        </p:spPr>
      </p:pic>
    </p:spTree>
    <p:extLst>
      <p:ext uri="{BB962C8B-B14F-4D97-AF65-F5344CB8AC3E}">
        <p14:creationId xmlns:p14="http://schemas.microsoft.com/office/powerpoint/2010/main" val="215685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6468" y="1052736"/>
            <a:ext cx="4736595" cy="2308324"/>
          </a:xfrm>
          <a:prstGeom prst="rect">
            <a:avLst/>
          </a:prstGeom>
          <a:noFill/>
        </p:spPr>
        <p:txBody>
          <a:bodyPr wrap="square" rtlCol="0">
            <a:spAutoFit/>
          </a:bodyPr>
          <a:lstStyle/>
          <a:p>
            <a:pPr algn="l"/>
            <a:r>
              <a:rPr lang="en-US" dirty="0" smtClean="0"/>
              <a:t>The orange square: achievable statistical precision for A</a:t>
            </a:r>
            <a:r>
              <a:rPr lang="en-US" baseline="-25000" dirty="0" smtClean="0"/>
              <a:t>N</a:t>
            </a:r>
            <a:r>
              <a:rPr lang="en-US" dirty="0" smtClean="0"/>
              <a:t> DY asymmetry with 400 pb</a:t>
            </a:r>
            <a:r>
              <a:rPr lang="en-US" baseline="30000" dirty="0" smtClean="0"/>
              <a:t>-1</a:t>
            </a:r>
            <a:r>
              <a:rPr lang="en-US" dirty="0" smtClean="0"/>
              <a:t> </a:t>
            </a:r>
          </a:p>
          <a:p>
            <a:pPr algn="l"/>
            <a:endParaRPr lang="en-US" dirty="0"/>
          </a:p>
          <a:p>
            <a:pPr algn="l"/>
            <a:r>
              <a:rPr lang="en-US" dirty="0" smtClean="0"/>
              <a:t>the theoretical prediction for the </a:t>
            </a:r>
            <a:r>
              <a:rPr lang="en-US" dirty="0" err="1" smtClean="0"/>
              <a:t>Sivers</a:t>
            </a:r>
            <a:r>
              <a:rPr lang="en-US" dirty="0" smtClean="0"/>
              <a:t> asymmetry </a:t>
            </a:r>
            <a:r>
              <a:rPr lang="en-US" i="1" dirty="0" smtClean="0"/>
              <a:t>A</a:t>
            </a:r>
            <a:r>
              <a:rPr lang="en-US" i="1" baseline="-25000" dirty="0" smtClean="0"/>
              <a:t>N</a:t>
            </a:r>
            <a:r>
              <a:rPr lang="en-US" i="1" dirty="0" smtClean="0"/>
              <a:t> </a:t>
            </a:r>
            <a:r>
              <a:rPr lang="en-US" dirty="0" smtClean="0"/>
              <a:t>as a function of </a:t>
            </a:r>
            <a:r>
              <a:rPr lang="en-US" i="1" dirty="0" smtClean="0"/>
              <a:t>DY </a:t>
            </a:r>
            <a:r>
              <a:rPr lang="en-US" dirty="0" smtClean="0"/>
              <a:t>lepton-pair rapidity at </a:t>
            </a:r>
            <a:r>
              <a:rPr lang="en-US" i="1" dirty="0" smtClean="0"/>
              <a:t>√s</a:t>
            </a:r>
            <a:r>
              <a:rPr lang="en-US" dirty="0" smtClean="0"/>
              <a:t>=500 GeV, </a:t>
            </a:r>
            <a:r>
              <a:rPr lang="en-US" b="1" dirty="0" smtClean="0">
                <a:solidFill>
                  <a:srgbClr val="FF0000"/>
                </a:solidFill>
              </a:rPr>
              <a:t>before any TMD evolution is applied.</a:t>
            </a:r>
          </a:p>
          <a:p>
            <a:pPr algn="l"/>
            <a:endParaRPr lang="en-US" b="1" dirty="0"/>
          </a:p>
        </p:txBody>
      </p:sp>
      <p:pic>
        <p:nvPicPr>
          <p:cNvPr id="10" name="Picture 9"/>
          <p:cNvPicPr/>
          <p:nvPr/>
        </p:nvPicPr>
        <p:blipFill rotWithShape="1">
          <a:blip r:embed="rId2">
            <a:extLst>
              <a:ext uri="{28A0092B-C50C-407E-A947-70E740481C1C}">
                <a14:useLocalDpi xmlns:a14="http://schemas.microsoft.com/office/drawing/2010/main" val="0"/>
              </a:ext>
            </a:extLst>
          </a:blip>
          <a:srcRect t="3888" r="7349"/>
          <a:stretch/>
        </p:blipFill>
        <p:spPr bwMode="auto">
          <a:xfrm>
            <a:off x="5188856" y="1417638"/>
            <a:ext cx="2922487" cy="2477669"/>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3">
            <a:extLst>
              <a:ext uri="{28A0092B-C50C-407E-A947-70E740481C1C}">
                <a14:useLocalDpi xmlns:a14="http://schemas.microsoft.com/office/drawing/2010/main" val="0"/>
              </a:ext>
            </a:extLst>
          </a:blip>
          <a:srcRect t="5454" r="8251"/>
          <a:stretch/>
        </p:blipFill>
        <p:spPr bwMode="auto">
          <a:xfrm>
            <a:off x="559760" y="3773714"/>
            <a:ext cx="3298621" cy="2642141"/>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355500" y="4053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rPr>
              <a:t>Another TMD Observable: </a:t>
            </a:r>
            <a:r>
              <a:rPr lang="en-US" sz="3200" b="1" dirty="0" err="1" smtClean="0">
                <a:solidFill>
                  <a:srgbClr val="FF0000"/>
                </a:solidFill>
              </a:rPr>
              <a:t>Drell</a:t>
            </a:r>
            <a:r>
              <a:rPr lang="en-US" sz="3200" b="1" dirty="0" smtClean="0">
                <a:solidFill>
                  <a:srgbClr val="FF0000"/>
                </a:solidFill>
              </a:rPr>
              <a:t>-Yan </a:t>
            </a:r>
            <a:r>
              <a:rPr lang="en-US" sz="3200" b="1" dirty="0" err="1" smtClean="0">
                <a:solidFill>
                  <a:srgbClr val="FF0000"/>
                </a:solidFill>
              </a:rPr>
              <a:t>e</a:t>
            </a:r>
            <a:r>
              <a:rPr lang="en-US" sz="3200" b="1" baseline="30000" dirty="0" err="1" smtClean="0">
                <a:solidFill>
                  <a:srgbClr val="FF0000"/>
                </a:solidFill>
              </a:rPr>
              <a:t>+</a:t>
            </a:r>
            <a:r>
              <a:rPr lang="en-US" sz="3200" b="1" dirty="0" err="1" smtClean="0">
                <a:solidFill>
                  <a:srgbClr val="FF0000"/>
                </a:solidFill>
              </a:rPr>
              <a:t>e</a:t>
            </a:r>
            <a:r>
              <a:rPr lang="en-US" sz="3200" b="1" baseline="30000" dirty="0" smtClean="0">
                <a:solidFill>
                  <a:srgbClr val="FF0000"/>
                </a:solidFill>
              </a:rPr>
              <a:t>-</a:t>
            </a:r>
            <a:endParaRPr lang="en-US" sz="3200" b="1" baseline="30000" dirty="0">
              <a:solidFill>
                <a:srgbClr val="FF0000"/>
              </a:solidFill>
            </a:endParaRPr>
          </a:p>
        </p:txBody>
      </p:sp>
      <p:sp>
        <p:nvSpPr>
          <p:cNvPr id="4" name="TextBox 3"/>
          <p:cNvSpPr txBox="1"/>
          <p:nvPr/>
        </p:nvSpPr>
        <p:spPr>
          <a:xfrm>
            <a:off x="4596191" y="4487333"/>
            <a:ext cx="3640666" cy="1754326"/>
          </a:xfrm>
          <a:prstGeom prst="rect">
            <a:avLst/>
          </a:prstGeom>
          <a:noFill/>
        </p:spPr>
        <p:txBody>
          <a:bodyPr wrap="square" rtlCol="0">
            <a:spAutoFit/>
          </a:bodyPr>
          <a:lstStyle/>
          <a:p>
            <a:r>
              <a:rPr lang="en-US" dirty="0" smtClean="0"/>
              <a:t>Theoretical predictions for DY for 0 &lt;</a:t>
            </a:r>
            <a:r>
              <a:rPr lang="en-US" i="1" dirty="0" err="1" smtClean="0"/>
              <a:t>p</a:t>
            </a:r>
            <a:r>
              <a:rPr lang="en-US" baseline="-25000" dirty="0" err="1" smtClean="0"/>
              <a:t>T</a:t>
            </a:r>
            <a:r>
              <a:rPr lang="en-US" baseline="-25000" dirty="0" smtClean="0"/>
              <a:t> </a:t>
            </a:r>
            <a:r>
              <a:rPr lang="en-US" dirty="0" smtClean="0"/>
              <a:t>&lt; 1 GeV and 4 &lt; Q &lt; 9 GeV </a:t>
            </a:r>
            <a:r>
              <a:rPr lang="en-US" b="1" dirty="0" smtClean="0">
                <a:solidFill>
                  <a:srgbClr val="FF0000"/>
                </a:solidFill>
              </a:rPr>
              <a:t>after TMD evolution is applied</a:t>
            </a:r>
            <a:r>
              <a:rPr lang="en-US" dirty="0" smtClean="0">
                <a:solidFill>
                  <a:srgbClr val="FFFF00"/>
                </a:solidFill>
              </a:rPr>
              <a:t>.</a:t>
            </a:r>
            <a:r>
              <a:rPr lang="en-US" dirty="0" smtClean="0"/>
              <a:t> The yellow bands represent the uncertainties for the asymmetry.</a:t>
            </a:r>
          </a:p>
          <a:p>
            <a:endParaRPr lang="en-US" dirty="0"/>
          </a:p>
        </p:txBody>
      </p:sp>
      <p:sp>
        <p:nvSpPr>
          <p:cNvPr id="2" name="TextBox 1"/>
          <p:cNvSpPr txBox="1"/>
          <p:nvPr/>
        </p:nvSpPr>
        <p:spPr>
          <a:xfrm>
            <a:off x="4211960" y="4005064"/>
            <a:ext cx="4271362" cy="369332"/>
          </a:xfrm>
          <a:prstGeom prst="rect">
            <a:avLst/>
          </a:prstGeom>
          <a:noFill/>
        </p:spPr>
        <p:txBody>
          <a:bodyPr wrap="none" rtlCol="0">
            <a:spAutoFit/>
          </a:bodyPr>
          <a:lstStyle/>
          <a:p>
            <a:r>
              <a:rPr lang="en-US" dirty="0" smtClean="0">
                <a:solidFill>
                  <a:srgbClr val="9933FF"/>
                </a:solidFill>
              </a:rPr>
              <a:t>Same evolution scheme as in W-Boson</a:t>
            </a:r>
            <a:endParaRPr lang="en-US" dirty="0">
              <a:solidFill>
                <a:srgbClr val="9933FF"/>
              </a:solidFill>
            </a:endParaRPr>
          </a:p>
        </p:txBody>
      </p:sp>
    </p:spTree>
    <p:extLst>
      <p:ext uri="{BB962C8B-B14F-4D97-AF65-F5344CB8AC3E}">
        <p14:creationId xmlns:p14="http://schemas.microsoft.com/office/powerpoint/2010/main" val="144639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QCD background rejection: </a:t>
            </a:r>
            <a:r>
              <a:rPr lang="en-US" sz="3200" b="1" dirty="0" err="1" smtClean="0">
                <a:solidFill>
                  <a:srgbClr val="FF0000"/>
                </a:solidFill>
              </a:rPr>
              <a:t>Drell</a:t>
            </a:r>
            <a:r>
              <a:rPr lang="en-US" sz="3200" b="1" dirty="0" smtClean="0">
                <a:solidFill>
                  <a:srgbClr val="FF0000"/>
                </a:solidFill>
              </a:rPr>
              <a:t>-Yan </a:t>
            </a:r>
            <a:r>
              <a:rPr lang="en-US" sz="3200" b="1" dirty="0" err="1" smtClean="0">
                <a:solidFill>
                  <a:srgbClr val="FF0000"/>
                </a:solidFill>
              </a:rPr>
              <a:t>e</a:t>
            </a:r>
            <a:r>
              <a:rPr lang="en-US" sz="3200" b="1" baseline="30000" dirty="0" err="1" smtClean="0">
                <a:solidFill>
                  <a:srgbClr val="FF0000"/>
                </a:solidFill>
              </a:rPr>
              <a:t>+</a:t>
            </a:r>
            <a:r>
              <a:rPr lang="en-US" sz="3200" b="1" dirty="0" err="1" smtClean="0">
                <a:solidFill>
                  <a:srgbClr val="FF0000"/>
                </a:solidFill>
              </a:rPr>
              <a:t>e</a:t>
            </a:r>
            <a:r>
              <a:rPr lang="en-US" sz="3200" b="1" baseline="30000" dirty="0" smtClean="0">
                <a:solidFill>
                  <a:srgbClr val="FF0000"/>
                </a:solidFill>
              </a:rPr>
              <a:t>-</a:t>
            </a:r>
            <a:endParaRPr lang="en-US" sz="3200" b="1" baseline="30000" dirty="0">
              <a:solidFill>
                <a:srgbClr val="FF0000"/>
              </a:solidFill>
            </a:endParaRPr>
          </a:p>
        </p:txBody>
      </p:sp>
      <p:pic>
        <p:nvPicPr>
          <p:cNvPr id="6" name="Picture 5" descr="C:\Users\Samuel\Desktop\DY_PICS\rj_curve.png"/>
          <p:cNvPicPr/>
          <p:nvPr/>
        </p:nvPicPr>
        <p:blipFill rotWithShape="1">
          <a:blip r:embed="rId2">
            <a:extLst>
              <a:ext uri="{28A0092B-C50C-407E-A947-70E740481C1C}">
                <a14:useLocalDpi xmlns:a14="http://schemas.microsoft.com/office/drawing/2010/main" val="0"/>
              </a:ext>
            </a:extLst>
          </a:blip>
          <a:srcRect l="1076" t="15338" r="7950" b="1196"/>
          <a:stretch/>
        </p:blipFill>
        <p:spPr bwMode="auto">
          <a:xfrm>
            <a:off x="5364089" y="4090294"/>
            <a:ext cx="3259906" cy="2342009"/>
          </a:xfrm>
          <a:prstGeom prst="rect">
            <a:avLst/>
          </a:prstGeom>
          <a:noFill/>
          <a:ln>
            <a:noFill/>
          </a:ln>
          <a:extLst>
            <a:ext uri="{53640926-AAD7-44D8-BBD7-CCE9431645EC}">
              <a14:shadowObscured xmlns:a14="http://schemas.microsoft.com/office/drawing/2010/main"/>
            </a:ext>
          </a:extLst>
        </p:spPr>
      </p:pic>
      <p:pic>
        <p:nvPicPr>
          <p:cNvPr id="7" name="Picture 6" descr="C:\Users\Samuel\Desktop\DY_PICS\b2s_compare.png"/>
          <p:cNvPicPr/>
          <p:nvPr/>
        </p:nvPicPr>
        <p:blipFill rotWithShape="1">
          <a:blip r:embed="rId3">
            <a:extLst>
              <a:ext uri="{28A0092B-C50C-407E-A947-70E740481C1C}">
                <a14:useLocalDpi xmlns:a14="http://schemas.microsoft.com/office/drawing/2010/main" val="0"/>
              </a:ext>
            </a:extLst>
          </a:blip>
          <a:srcRect l="1600" t="10457" r="1600" b="848"/>
          <a:stretch/>
        </p:blipFill>
        <p:spPr bwMode="auto">
          <a:xfrm>
            <a:off x="5364089" y="1177876"/>
            <a:ext cx="3331914" cy="2755180"/>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5727660" y="2956302"/>
            <a:ext cx="753731" cy="338554"/>
          </a:xfrm>
          <a:prstGeom prst="rect">
            <a:avLst/>
          </a:prstGeom>
          <a:noFill/>
        </p:spPr>
        <p:txBody>
          <a:bodyPr wrap="none" rtlCol="0">
            <a:spAutoFit/>
          </a:bodyPr>
          <a:lstStyle/>
          <a:p>
            <a:r>
              <a:rPr lang="en-US" sz="1600" dirty="0" smtClean="0"/>
              <a:t>pp510</a:t>
            </a:r>
            <a:endParaRPr lang="en-US" sz="1600" dirty="0"/>
          </a:p>
        </p:txBody>
      </p:sp>
      <p:sp>
        <p:nvSpPr>
          <p:cNvPr id="8" name="TextBox 7"/>
          <p:cNvSpPr txBox="1"/>
          <p:nvPr/>
        </p:nvSpPr>
        <p:spPr>
          <a:xfrm>
            <a:off x="323528" y="1412776"/>
            <a:ext cx="4441372" cy="3970318"/>
          </a:xfrm>
          <a:prstGeom prst="rect">
            <a:avLst/>
          </a:prstGeom>
          <a:noFill/>
        </p:spPr>
        <p:txBody>
          <a:bodyPr wrap="square" rtlCol="0">
            <a:spAutoFit/>
          </a:bodyPr>
          <a:lstStyle/>
          <a:p>
            <a:pPr algn="l"/>
            <a:r>
              <a:rPr lang="en-US" dirty="0" smtClean="0"/>
              <a:t>Add post-shower (run 17) to refurbished </a:t>
            </a:r>
            <a:r>
              <a:rPr lang="en-US" dirty="0" err="1" smtClean="0"/>
              <a:t>Pb</a:t>
            </a:r>
            <a:r>
              <a:rPr lang="en-US" dirty="0" smtClean="0"/>
              <a:t>-Glass FMS and scintillator pre-shower detector (run 15). </a:t>
            </a:r>
          </a:p>
          <a:p>
            <a:pPr algn="l"/>
            <a:endParaRPr lang="en-US" dirty="0"/>
          </a:p>
          <a:p>
            <a:pPr algn="l"/>
            <a:r>
              <a:rPr lang="en-US" dirty="0" smtClean="0"/>
              <a:t>Simulate response of detector package to </a:t>
            </a:r>
            <a:r>
              <a:rPr lang="en-US" dirty="0" err="1" smtClean="0"/>
              <a:t>pions</a:t>
            </a:r>
            <a:r>
              <a:rPr lang="en-US" dirty="0" smtClean="0"/>
              <a:t> and electrons, collecting energy deposited in 3 pre-shower layers, FMS tower and post-shower layer. </a:t>
            </a:r>
          </a:p>
          <a:p>
            <a:pPr algn="l"/>
            <a:endParaRPr lang="en-US" dirty="0"/>
          </a:p>
          <a:p>
            <a:pPr algn="l"/>
            <a:r>
              <a:rPr lang="en-US" dirty="0" smtClean="0"/>
              <a:t>Use multivariate analysis techniques to achieve hadron rejection powers of 800-14,000 for hadrons of 15 to 60 </a:t>
            </a:r>
            <a:r>
              <a:rPr lang="en-US" dirty="0" err="1" smtClean="0"/>
              <a:t>GeV</a:t>
            </a:r>
            <a:r>
              <a:rPr lang="en-US" dirty="0" smtClean="0"/>
              <a:t> while maintaining 90% electron detection efficiency. </a:t>
            </a:r>
          </a:p>
        </p:txBody>
      </p:sp>
      <p:sp>
        <p:nvSpPr>
          <p:cNvPr id="10" name="TextBox 9"/>
          <p:cNvSpPr txBox="1"/>
          <p:nvPr/>
        </p:nvSpPr>
        <p:spPr>
          <a:xfrm>
            <a:off x="5940152" y="4221088"/>
            <a:ext cx="1864613" cy="523220"/>
          </a:xfrm>
          <a:prstGeom prst="rect">
            <a:avLst/>
          </a:prstGeom>
          <a:noFill/>
        </p:spPr>
        <p:txBody>
          <a:bodyPr wrap="none" rtlCol="0">
            <a:spAutoFit/>
          </a:bodyPr>
          <a:lstStyle/>
          <a:p>
            <a:pPr algn="l"/>
            <a:r>
              <a:rPr lang="en-US" sz="1400" dirty="0" smtClean="0">
                <a:solidFill>
                  <a:srgbClr val="FF33CC"/>
                </a:solidFill>
              </a:rPr>
              <a:t>Run 17 performance </a:t>
            </a:r>
            <a:br>
              <a:rPr lang="en-US" sz="1400" dirty="0" smtClean="0">
                <a:solidFill>
                  <a:srgbClr val="FF33CC"/>
                </a:solidFill>
              </a:rPr>
            </a:br>
            <a:r>
              <a:rPr lang="en-US" sz="1400" dirty="0" smtClean="0">
                <a:solidFill>
                  <a:srgbClr val="FF33CC"/>
                </a:solidFill>
              </a:rPr>
              <a:t>simulation</a:t>
            </a:r>
            <a:endParaRPr lang="en-US" sz="1400" dirty="0">
              <a:solidFill>
                <a:srgbClr val="FF33CC"/>
              </a:solidFill>
            </a:endParaRPr>
          </a:p>
        </p:txBody>
      </p:sp>
      <p:sp>
        <p:nvSpPr>
          <p:cNvPr id="4" name="TextBox 3"/>
          <p:cNvSpPr txBox="1"/>
          <p:nvPr/>
        </p:nvSpPr>
        <p:spPr>
          <a:xfrm>
            <a:off x="5076056" y="4223692"/>
            <a:ext cx="400110" cy="1942199"/>
          </a:xfrm>
          <a:prstGeom prst="rect">
            <a:avLst/>
          </a:prstGeom>
          <a:noFill/>
        </p:spPr>
        <p:txBody>
          <a:bodyPr vert="eaVert" wrap="none" rtlCol="0">
            <a:spAutoFit/>
          </a:bodyPr>
          <a:lstStyle/>
          <a:p>
            <a:r>
              <a:rPr lang="en-US" sz="1400" dirty="0" smtClean="0"/>
              <a:t>Hadron rejection power</a:t>
            </a:r>
            <a:endParaRPr lang="en-US" sz="1400" dirty="0"/>
          </a:p>
        </p:txBody>
      </p:sp>
      <p:sp>
        <p:nvSpPr>
          <p:cNvPr id="5" name="TextBox 4"/>
          <p:cNvSpPr txBox="1"/>
          <p:nvPr/>
        </p:nvSpPr>
        <p:spPr>
          <a:xfrm rot="10800000">
            <a:off x="5020621" y="2132856"/>
            <a:ext cx="461665" cy="682238"/>
          </a:xfrm>
          <a:prstGeom prst="rect">
            <a:avLst/>
          </a:prstGeom>
          <a:noFill/>
        </p:spPr>
        <p:txBody>
          <a:bodyPr vert="eaVert" wrap="none" rtlCol="0">
            <a:spAutoFit/>
          </a:bodyPr>
          <a:lstStyle/>
          <a:p>
            <a:r>
              <a:rPr lang="en-US" dirty="0" smtClean="0"/>
              <a:t>yields</a:t>
            </a:r>
            <a:endParaRPr lang="en-US" dirty="0"/>
          </a:p>
        </p:txBody>
      </p:sp>
    </p:spTree>
    <p:extLst>
      <p:ext uri="{BB962C8B-B14F-4D97-AF65-F5344CB8AC3E}">
        <p14:creationId xmlns:p14="http://schemas.microsoft.com/office/powerpoint/2010/main" val="1405371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1427"/>
            <a:ext cx="8458199" cy="584775"/>
          </a:xfrm>
          <a:prstGeom prst="rect">
            <a:avLst/>
          </a:prstGeom>
          <a:noFill/>
        </p:spPr>
        <p:txBody>
          <a:bodyPr wrap="square" rtlCol="0">
            <a:spAutoFit/>
          </a:bodyPr>
          <a:lstStyle/>
          <a:p>
            <a:pPr algn="ctr"/>
            <a:r>
              <a:rPr lang="en-US" sz="3200" b="1" dirty="0" smtClean="0">
                <a:solidFill>
                  <a:srgbClr val="FF0000"/>
                </a:solidFill>
                <a:latin typeface="+mj-lt"/>
              </a:rPr>
              <a:t>Twist-3 Observable: Direct photon A</a:t>
            </a:r>
            <a:r>
              <a:rPr lang="en-US" sz="3200" b="1" baseline="-25000" dirty="0" smtClean="0">
                <a:solidFill>
                  <a:srgbClr val="FF0000"/>
                </a:solidFill>
                <a:latin typeface="+mj-lt"/>
              </a:rPr>
              <a:t>N</a:t>
            </a:r>
            <a:endParaRPr lang="en-US" sz="3200" b="1" baseline="-25000" dirty="0">
              <a:solidFill>
                <a:srgbClr val="FF0000"/>
              </a:solidFill>
              <a:effectLst/>
              <a:latin typeface="+mj-lt"/>
            </a:endParaRPr>
          </a:p>
        </p:txBody>
      </p:sp>
      <p:sp>
        <p:nvSpPr>
          <p:cNvPr id="3" name="TextBox 2"/>
          <p:cNvSpPr txBox="1"/>
          <p:nvPr/>
        </p:nvSpPr>
        <p:spPr>
          <a:xfrm>
            <a:off x="347288" y="1943906"/>
            <a:ext cx="3574531" cy="3970318"/>
          </a:xfrm>
          <a:prstGeom prst="rect">
            <a:avLst/>
          </a:prstGeom>
          <a:noFill/>
        </p:spPr>
        <p:txBody>
          <a:bodyPr wrap="square" rtlCol="0">
            <a:spAutoFit/>
          </a:bodyPr>
          <a:lstStyle/>
          <a:p>
            <a:endParaRPr lang="en-US" dirty="0" smtClean="0"/>
          </a:p>
          <a:p>
            <a:pPr algn="l"/>
            <a:r>
              <a:rPr lang="en-US" b="1" dirty="0" smtClean="0">
                <a:solidFill>
                  <a:srgbClr val="FF0000"/>
                </a:solidFill>
              </a:rPr>
              <a:t>Measurements of twist-3 observables explore the consistency between TMD and Collinear Twist-3 formalism.</a:t>
            </a:r>
            <a:br>
              <a:rPr lang="en-US" b="1" dirty="0" smtClean="0">
                <a:solidFill>
                  <a:srgbClr val="FF0000"/>
                </a:solidFill>
              </a:rPr>
            </a:br>
            <a:endParaRPr lang="en-US" b="1" dirty="0" smtClean="0">
              <a:solidFill>
                <a:srgbClr val="FF0000"/>
              </a:solidFill>
            </a:endParaRPr>
          </a:p>
          <a:p>
            <a:pPr algn="l"/>
            <a:r>
              <a:rPr lang="en-US" dirty="0" smtClean="0"/>
              <a:t>Statistical and systematic uncertainties for the direct photon </a:t>
            </a:r>
            <a:r>
              <a:rPr lang="en-US" i="1" dirty="0" smtClean="0"/>
              <a:t>A</a:t>
            </a:r>
            <a:r>
              <a:rPr lang="en-US" baseline="-25000" dirty="0" smtClean="0"/>
              <a:t>N</a:t>
            </a:r>
            <a:r>
              <a:rPr lang="en-US" dirty="0" smtClean="0"/>
              <a:t> after background subtraction compared to theoretical predictions for </a:t>
            </a:r>
            <a:r>
              <a:rPr lang="en-US" i="1" dirty="0" smtClean="0"/>
              <a:t>√s</a:t>
            </a:r>
            <a:r>
              <a:rPr lang="en-US" dirty="0" smtClean="0"/>
              <a:t> = 500 </a:t>
            </a:r>
            <a:r>
              <a:rPr lang="en-US" dirty="0" err="1" smtClean="0"/>
              <a:t>GeV</a:t>
            </a:r>
            <a:r>
              <a:rPr lang="en-US" dirty="0" smtClean="0"/>
              <a:t>. </a:t>
            </a:r>
          </a:p>
          <a:p>
            <a:pPr algn="l"/>
            <a:endParaRPr lang="en-US" b="1" dirty="0" smtClean="0">
              <a:solidFill>
                <a:srgbClr val="FF0000"/>
              </a:solidFill>
            </a:endParaRPr>
          </a:p>
          <a:p>
            <a:pPr algn="l"/>
            <a:endParaRPr lang="en-US" b="1" dirty="0">
              <a:solidFill>
                <a:srgbClr val="FFFF00"/>
              </a:solidFill>
            </a:endParaRPr>
          </a:p>
          <a:p>
            <a:pPr algn="l"/>
            <a:endParaRPr lang="en-US" dirty="0" smtClean="0"/>
          </a:p>
        </p:txBody>
      </p:sp>
      <p:pic>
        <p:nvPicPr>
          <p:cNvPr id="10" name="Picture 9" descr="direct_photon_500_t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677" y="2147791"/>
            <a:ext cx="4518134" cy="3077005"/>
          </a:xfrm>
          <a:prstGeom prst="rect">
            <a:avLst/>
          </a:prstGeom>
        </p:spPr>
      </p:pic>
    </p:spTree>
    <p:extLst>
      <p:ext uri="{BB962C8B-B14F-4D97-AF65-F5344CB8AC3E}">
        <p14:creationId xmlns:p14="http://schemas.microsoft.com/office/powerpoint/2010/main" val="954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31569813"/>
              </p:ext>
            </p:extLst>
          </p:nvPr>
        </p:nvGraphicFramePr>
        <p:xfrm>
          <a:off x="368723" y="1874723"/>
          <a:ext cx="8365730" cy="3510326"/>
        </p:xfrm>
        <a:graphic>
          <a:graphicData uri="http://schemas.openxmlformats.org/presentationml/2006/ole">
            <mc:AlternateContent xmlns:mc="http://schemas.openxmlformats.org/markup-compatibility/2006">
              <mc:Choice xmlns:v="urn:schemas-microsoft-com:vml" Requires="v">
                <p:oleObj spid="_x0000_s19797" name="Document" r:id="rId4" imgW="6477000" imgH="2717800" progId="Word.Document.12">
                  <p:embed/>
                </p:oleObj>
              </mc:Choice>
              <mc:Fallback>
                <p:oleObj name="Document" r:id="rId4" imgW="6477000" imgH="2717800" progId="Word.Document.12">
                  <p:embed/>
                  <p:pic>
                    <p:nvPicPr>
                      <p:cNvPr id="0" name=""/>
                      <p:cNvPicPr/>
                      <p:nvPr/>
                    </p:nvPicPr>
                    <p:blipFill>
                      <a:blip r:embed="rId5"/>
                      <a:stretch>
                        <a:fillRect/>
                      </a:stretch>
                    </p:blipFill>
                    <p:spPr>
                      <a:xfrm>
                        <a:off x="368723" y="1874723"/>
                        <a:ext cx="8365730" cy="3510326"/>
                      </a:xfrm>
                      <a:prstGeom prst="rect">
                        <a:avLst/>
                      </a:prstGeom>
                    </p:spPr>
                  </p:pic>
                </p:oleObj>
              </mc:Fallback>
            </mc:AlternateContent>
          </a:graphicData>
        </a:graphic>
      </p:graphicFrame>
      <p:sp>
        <p:nvSpPr>
          <p:cNvPr id="3" name="TextBox 2"/>
          <p:cNvSpPr txBox="1"/>
          <p:nvPr/>
        </p:nvSpPr>
        <p:spPr>
          <a:xfrm>
            <a:off x="1312066" y="310845"/>
            <a:ext cx="6467204" cy="1077218"/>
          </a:xfrm>
          <a:prstGeom prst="rect">
            <a:avLst/>
          </a:prstGeom>
          <a:noFill/>
        </p:spPr>
        <p:txBody>
          <a:bodyPr wrap="square" rtlCol="0">
            <a:spAutoFit/>
          </a:bodyPr>
          <a:lstStyle/>
          <a:p>
            <a:pPr algn="ctr"/>
            <a:r>
              <a:rPr lang="en-US" sz="3200" b="1" dirty="0" smtClean="0">
                <a:solidFill>
                  <a:srgbClr val="FF0000"/>
                </a:solidFill>
                <a:latin typeface="+mj-lt"/>
              </a:rPr>
              <a:t>Summary of </a:t>
            </a:r>
            <a:r>
              <a:rPr lang="en-US" sz="3200" b="1" dirty="0" err="1" smtClean="0">
                <a:solidFill>
                  <a:srgbClr val="FF0000"/>
                </a:solidFill>
                <a:latin typeface="+mj-lt"/>
              </a:rPr>
              <a:t>Sivers</a:t>
            </a:r>
            <a:r>
              <a:rPr lang="en-US" sz="3200" b="1" dirty="0" smtClean="0">
                <a:solidFill>
                  <a:srgbClr val="FF0000"/>
                </a:solidFill>
                <a:latin typeface="+mj-lt"/>
              </a:rPr>
              <a:t> Function Tests Planned for STAR</a:t>
            </a:r>
            <a:endParaRPr lang="en-US" sz="3200" b="1" dirty="0">
              <a:solidFill>
                <a:srgbClr val="FF0000"/>
              </a:solidFill>
              <a:effectLst/>
              <a:latin typeface="+mj-lt"/>
            </a:endParaRPr>
          </a:p>
        </p:txBody>
      </p:sp>
      <p:sp>
        <p:nvSpPr>
          <p:cNvPr id="6" name="TextBox 5"/>
          <p:cNvSpPr txBox="1"/>
          <p:nvPr/>
        </p:nvSpPr>
        <p:spPr>
          <a:xfrm>
            <a:off x="4959047" y="4015619"/>
            <a:ext cx="1366762" cy="307777"/>
          </a:xfrm>
          <a:prstGeom prst="rect">
            <a:avLst/>
          </a:prstGeom>
          <a:noFill/>
        </p:spPr>
        <p:txBody>
          <a:bodyPr wrap="square" rtlCol="0">
            <a:spAutoFit/>
          </a:bodyPr>
          <a:lstStyle/>
          <a:p>
            <a:r>
              <a:rPr lang="en-US" sz="1400" dirty="0" smtClean="0"/>
              <a:t>for x ~ 10</a:t>
            </a:r>
            <a:r>
              <a:rPr lang="en-US" sz="1400" baseline="30000" dirty="0" smtClean="0"/>
              <a:t>-4</a:t>
            </a:r>
            <a:endParaRPr lang="en-US" sz="1400" baseline="30000" dirty="0"/>
          </a:p>
        </p:txBody>
      </p:sp>
    </p:spTree>
    <p:extLst>
      <p:ext uri="{BB962C8B-B14F-4D97-AF65-F5344CB8AC3E}">
        <p14:creationId xmlns:p14="http://schemas.microsoft.com/office/powerpoint/2010/main" val="3069634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FF0000"/>
                </a:solidFill>
              </a:rPr>
              <a:t>pp500 Operation mode for W-boson</a:t>
            </a:r>
            <a:endParaRPr lang="en-US" b="1" dirty="0">
              <a:solidFill>
                <a:srgbClr val="FF0000"/>
              </a:solidFill>
            </a:endParaRPr>
          </a:p>
        </p:txBody>
      </p:sp>
      <p:sp>
        <p:nvSpPr>
          <p:cNvPr id="5" name="Rectangle 4"/>
          <p:cNvSpPr/>
          <p:nvPr/>
        </p:nvSpPr>
        <p:spPr>
          <a:xfrm>
            <a:off x="158788" y="1556792"/>
            <a:ext cx="4572000" cy="4524315"/>
          </a:xfrm>
          <a:prstGeom prst="rect">
            <a:avLst/>
          </a:prstGeom>
        </p:spPr>
        <p:txBody>
          <a:bodyPr>
            <a:spAutoFit/>
          </a:bodyPr>
          <a:lstStyle/>
          <a:p>
            <a:pPr algn="l"/>
            <a:r>
              <a:rPr lang="en-US" dirty="0" smtClean="0"/>
              <a:t>STAR TPC event pile-up affects tracking efficiency </a:t>
            </a:r>
          </a:p>
          <a:p>
            <a:pPr algn="l"/>
            <a:endParaRPr lang="en-US" dirty="0" smtClean="0"/>
          </a:p>
          <a:p>
            <a:pPr algn="l"/>
            <a:r>
              <a:rPr lang="en-US" dirty="0" smtClean="0"/>
              <a:t>The </a:t>
            </a:r>
            <a:r>
              <a:rPr lang="en-US" dirty="0"/>
              <a:t>W-boson reconstruction efficiency </a:t>
            </a:r>
            <a:r>
              <a:rPr lang="en-US" dirty="0" smtClean="0"/>
              <a:t/>
            </a:r>
            <a:br>
              <a:rPr lang="en-US" dirty="0" smtClean="0"/>
            </a:br>
            <a:r>
              <a:rPr lang="en-US" dirty="0" smtClean="0"/>
              <a:t>was </a:t>
            </a:r>
            <a:r>
              <a:rPr lang="en-US" dirty="0"/>
              <a:t>obtained from the data measured in 2011 to </a:t>
            </a:r>
            <a:r>
              <a:rPr lang="en-US" dirty="0" smtClean="0"/>
              <a:t>2013 and with improved Tracking Algorithm. </a:t>
            </a:r>
            <a:br>
              <a:rPr lang="en-US" dirty="0" smtClean="0"/>
            </a:br>
            <a:endParaRPr lang="en-US" dirty="0" smtClean="0"/>
          </a:p>
          <a:p>
            <a:pPr algn="l"/>
            <a:r>
              <a:rPr lang="en-US" dirty="0" smtClean="0"/>
              <a:t>The </a:t>
            </a:r>
            <a:r>
              <a:rPr lang="en-US" dirty="0"/>
              <a:t>highest </a:t>
            </a:r>
            <a:r>
              <a:rPr lang="en-US" dirty="0" err="1"/>
              <a:t>FoM</a:t>
            </a:r>
            <a:r>
              <a:rPr lang="en-US" dirty="0"/>
              <a:t> is reached at a ZDC rate of </a:t>
            </a:r>
            <a:r>
              <a:rPr lang="en-US" dirty="0" smtClean="0"/>
              <a:t>330 </a:t>
            </a:r>
            <a:r>
              <a:rPr lang="en-US" dirty="0"/>
              <a:t>kHz corresponding to a luminosity of </a:t>
            </a:r>
            <a:r>
              <a:rPr lang="en-US" dirty="0" smtClean="0"/>
              <a:t>1.5</a:t>
            </a:r>
            <a:r>
              <a:rPr lang="en-US" dirty="0"/>
              <a:t> x 10</a:t>
            </a:r>
            <a:r>
              <a:rPr lang="en-US" baseline="30000" dirty="0"/>
              <a:t>32</a:t>
            </a:r>
            <a:r>
              <a:rPr lang="en-US" dirty="0"/>
              <a:t> cm</a:t>
            </a:r>
            <a:r>
              <a:rPr lang="en-US" baseline="30000" dirty="0"/>
              <a:t>-2</a:t>
            </a:r>
            <a:r>
              <a:rPr lang="en-US" dirty="0"/>
              <a:t>s</a:t>
            </a:r>
            <a:r>
              <a:rPr lang="en-US" baseline="30000" dirty="0"/>
              <a:t>-1</a:t>
            </a:r>
            <a:r>
              <a:rPr lang="en-US" dirty="0" smtClean="0"/>
              <a:t>.</a:t>
            </a:r>
          </a:p>
          <a:p>
            <a:pPr algn="l"/>
            <a:endParaRPr lang="en-US" dirty="0"/>
          </a:p>
          <a:p>
            <a:pPr algn="l"/>
            <a:r>
              <a:rPr lang="en-US" dirty="0" smtClean="0"/>
              <a:t>Optimization of delivered luminosity with dynamic beta* squeeze. </a:t>
            </a:r>
          </a:p>
          <a:p>
            <a:pPr algn="l"/>
            <a:endParaRPr lang="en-US" dirty="0"/>
          </a:p>
          <a:p>
            <a:pPr algn="l"/>
            <a:r>
              <a:rPr lang="en-US" dirty="0" smtClean="0"/>
              <a:t>Requires 13 weeks to reach 400pb</a:t>
            </a:r>
            <a:r>
              <a:rPr lang="en-US" baseline="30000" dirty="0" smtClean="0"/>
              <a:t>-1</a:t>
            </a:r>
            <a:r>
              <a:rPr lang="en-US" dirty="0" smtClean="0"/>
              <a:t> </a:t>
            </a:r>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l="1258" t="7195" r="7364" b="2493"/>
          <a:stretch/>
        </p:blipFill>
        <p:spPr bwMode="auto">
          <a:xfrm>
            <a:off x="4730787" y="1323330"/>
            <a:ext cx="4425053" cy="4193902"/>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8028384" y="4097049"/>
            <a:ext cx="774571" cy="369332"/>
          </a:xfrm>
          <a:prstGeom prst="rect">
            <a:avLst/>
          </a:prstGeom>
          <a:noFill/>
        </p:spPr>
        <p:txBody>
          <a:bodyPr wrap="none" rtlCol="0">
            <a:spAutoFit/>
          </a:bodyPr>
          <a:lstStyle/>
          <a:p>
            <a:r>
              <a:rPr lang="en-US" dirty="0" smtClean="0"/>
              <a:t>run13</a:t>
            </a:r>
            <a:endParaRPr lang="en-US" dirty="0"/>
          </a:p>
        </p:txBody>
      </p:sp>
      <p:sp>
        <p:nvSpPr>
          <p:cNvPr id="8" name="TextBox 7"/>
          <p:cNvSpPr txBox="1"/>
          <p:nvPr/>
        </p:nvSpPr>
        <p:spPr>
          <a:xfrm>
            <a:off x="7874495" y="3235615"/>
            <a:ext cx="864339" cy="369332"/>
          </a:xfrm>
          <a:prstGeom prst="rect">
            <a:avLst/>
          </a:prstGeom>
          <a:noFill/>
        </p:spPr>
        <p:txBody>
          <a:bodyPr wrap="none" rtlCol="0">
            <a:spAutoFit/>
          </a:bodyPr>
          <a:lstStyle/>
          <a:p>
            <a:r>
              <a:rPr lang="en-US" dirty="0" smtClean="0">
                <a:solidFill>
                  <a:srgbClr val="FF0000"/>
                </a:solidFill>
              </a:rPr>
              <a:t>Run17</a:t>
            </a:r>
            <a:endParaRPr lang="en-US" dirty="0">
              <a:solidFill>
                <a:srgbClr val="FF0000"/>
              </a:solidFill>
            </a:endParaRPr>
          </a:p>
        </p:txBody>
      </p:sp>
    </p:spTree>
    <p:extLst>
      <p:ext uri="{BB962C8B-B14F-4D97-AF65-F5344CB8AC3E}">
        <p14:creationId xmlns:p14="http://schemas.microsoft.com/office/powerpoint/2010/main" val="405996539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3200" b="1" dirty="0" smtClean="0">
                <a:solidFill>
                  <a:srgbClr val="FF0000"/>
                </a:solidFill>
              </a:rPr>
              <a:t>Forward Detector preparation for run 17</a:t>
            </a:r>
            <a:endParaRPr lang="en-US" sz="3200" b="1" baseline="30000" dirty="0">
              <a:solidFill>
                <a:srgbClr val="FF0000"/>
              </a:solidFill>
            </a:endParaRPr>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176" b="16847"/>
          <a:stretch/>
        </p:blipFill>
        <p:spPr bwMode="auto">
          <a:xfrm>
            <a:off x="827584" y="1844824"/>
            <a:ext cx="2737775" cy="292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283968" y="2573167"/>
            <a:ext cx="4572000" cy="523220"/>
          </a:xfrm>
          <a:prstGeom prst="rect">
            <a:avLst/>
          </a:prstGeom>
        </p:spPr>
        <p:txBody>
          <a:bodyPr>
            <a:spAutoFit/>
          </a:bodyPr>
          <a:lstStyle/>
          <a:p>
            <a:pPr algn="l"/>
            <a:r>
              <a:rPr lang="en-US" sz="1400" dirty="0">
                <a:hlinkClick r:id="rId3"/>
              </a:rPr>
              <a:t>https://drupal.star.bnl.gov/STAR/system/files/STAR.FMS_.</a:t>
            </a:r>
            <a:r>
              <a:rPr lang="en-US" sz="1400" dirty="0" smtClean="0">
                <a:hlinkClick r:id="rId3"/>
              </a:rPr>
              <a:t>Postshower.v2.pdf</a:t>
            </a:r>
            <a:r>
              <a:rPr lang="en-US" sz="1400" dirty="0" smtClean="0"/>
              <a:t> </a:t>
            </a:r>
          </a:p>
        </p:txBody>
      </p:sp>
      <p:sp>
        <p:nvSpPr>
          <p:cNvPr id="12" name="TextBox 11"/>
          <p:cNvSpPr txBox="1"/>
          <p:nvPr/>
        </p:nvSpPr>
        <p:spPr>
          <a:xfrm>
            <a:off x="395536" y="871743"/>
            <a:ext cx="8199681" cy="369332"/>
          </a:xfrm>
          <a:prstGeom prst="rect">
            <a:avLst/>
          </a:prstGeom>
          <a:noFill/>
        </p:spPr>
        <p:txBody>
          <a:bodyPr wrap="none" rtlCol="0">
            <a:spAutoFit/>
          </a:bodyPr>
          <a:lstStyle/>
          <a:p>
            <a:pPr algn="l"/>
            <a:r>
              <a:rPr lang="en-US" dirty="0" smtClean="0"/>
              <a:t>Forward Meson Spectrometer (FMS) + FMS Pre-shower + FMS Poster-Shower</a:t>
            </a:r>
            <a:endParaRPr lang="en-US" dirty="0"/>
          </a:p>
        </p:txBody>
      </p:sp>
      <p:sp>
        <p:nvSpPr>
          <p:cNvPr id="13" name="TextBox 12"/>
          <p:cNvSpPr txBox="1"/>
          <p:nvPr/>
        </p:nvSpPr>
        <p:spPr>
          <a:xfrm>
            <a:off x="94204" y="1475492"/>
            <a:ext cx="3813865" cy="369332"/>
          </a:xfrm>
          <a:prstGeom prst="rect">
            <a:avLst/>
          </a:prstGeom>
          <a:noFill/>
        </p:spPr>
        <p:txBody>
          <a:bodyPr wrap="none" rtlCol="0">
            <a:spAutoFit/>
          </a:bodyPr>
          <a:lstStyle/>
          <a:p>
            <a:pPr algn="l"/>
            <a:r>
              <a:rPr lang="en-US" dirty="0" smtClean="0"/>
              <a:t>Installation of pre-shower for run 15</a:t>
            </a:r>
            <a:endParaRPr lang="en-US" dirty="0"/>
          </a:p>
        </p:txBody>
      </p:sp>
      <p:grpSp>
        <p:nvGrpSpPr>
          <p:cNvPr id="14" name="Group 13"/>
          <p:cNvGrpSpPr/>
          <p:nvPr/>
        </p:nvGrpSpPr>
        <p:grpSpPr>
          <a:xfrm>
            <a:off x="190987" y="5239884"/>
            <a:ext cx="3600400" cy="1179326"/>
            <a:chOff x="3552044" y="1484784"/>
            <a:chExt cx="4692364" cy="1791203"/>
          </a:xfrm>
        </p:grpSpPr>
        <p:pic>
          <p:nvPicPr>
            <p:cNvPr id="276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2044" y="1484784"/>
              <a:ext cx="4692364" cy="89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33" r="8300"/>
            <a:stretch/>
          </p:blipFill>
          <p:spPr bwMode="auto">
            <a:xfrm>
              <a:off x="3552044" y="2376333"/>
              <a:ext cx="4692364" cy="89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TextBox 14"/>
          <p:cNvSpPr txBox="1"/>
          <p:nvPr/>
        </p:nvSpPr>
        <p:spPr>
          <a:xfrm>
            <a:off x="4550275" y="1372838"/>
            <a:ext cx="4198585" cy="1200329"/>
          </a:xfrm>
          <a:prstGeom prst="rect">
            <a:avLst/>
          </a:prstGeom>
          <a:noFill/>
        </p:spPr>
        <p:txBody>
          <a:bodyPr wrap="none" rtlCol="0">
            <a:spAutoFit/>
          </a:bodyPr>
          <a:lstStyle/>
          <a:p>
            <a:pPr marL="342900" indent="-342900" algn="l">
              <a:buAutoNum type="arabicPeriod"/>
            </a:pPr>
            <a:r>
              <a:rPr lang="en-US" dirty="0" smtClean="0">
                <a:solidFill>
                  <a:srgbClr val="0070C0"/>
                </a:solidFill>
              </a:rPr>
              <a:t>All three detector subsystems: </a:t>
            </a:r>
            <a:br>
              <a:rPr lang="en-US" dirty="0" smtClean="0">
                <a:solidFill>
                  <a:srgbClr val="0070C0"/>
                </a:solidFill>
              </a:rPr>
            </a:br>
            <a:r>
              <a:rPr lang="en-US" dirty="0" smtClean="0">
                <a:solidFill>
                  <a:srgbClr val="0070C0"/>
                </a:solidFill>
              </a:rPr>
              <a:t>existing FMS, Pre-shower </a:t>
            </a:r>
            <a:br>
              <a:rPr lang="en-US" dirty="0" smtClean="0">
                <a:solidFill>
                  <a:srgbClr val="0070C0"/>
                </a:solidFill>
              </a:rPr>
            </a:br>
            <a:r>
              <a:rPr lang="en-US" dirty="0" smtClean="0">
                <a:solidFill>
                  <a:srgbClr val="0070C0"/>
                </a:solidFill>
              </a:rPr>
              <a:t>Add new post-shower</a:t>
            </a:r>
          </a:p>
          <a:p>
            <a:pPr marL="342900" indent="-342900" algn="l">
              <a:buAutoNum type="arabicPeriod"/>
            </a:pPr>
            <a:r>
              <a:rPr lang="en-US" dirty="0" smtClean="0">
                <a:solidFill>
                  <a:srgbClr val="0070C0"/>
                </a:solidFill>
              </a:rPr>
              <a:t>Add UV lights to cure FMS radiation</a:t>
            </a:r>
          </a:p>
        </p:txBody>
      </p:sp>
      <p:pic>
        <p:nvPicPr>
          <p:cNvPr id="276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0586" y="3058258"/>
            <a:ext cx="3200400" cy="333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95910" y="4869860"/>
            <a:ext cx="3429144" cy="369332"/>
          </a:xfrm>
          <a:prstGeom prst="rect">
            <a:avLst/>
          </a:prstGeom>
          <a:noFill/>
        </p:spPr>
        <p:txBody>
          <a:bodyPr wrap="none" rtlCol="0">
            <a:spAutoFit/>
          </a:bodyPr>
          <a:lstStyle/>
          <a:p>
            <a:pPr algn="l"/>
            <a:r>
              <a:rPr lang="en-US" dirty="0" smtClean="0"/>
              <a:t>FMS radiation cure by UV lights</a:t>
            </a:r>
            <a:endParaRPr lang="en-US" dirty="0"/>
          </a:p>
        </p:txBody>
      </p:sp>
    </p:spTree>
    <p:extLst>
      <p:ext uri="{BB962C8B-B14F-4D97-AF65-F5344CB8AC3E}">
        <p14:creationId xmlns:p14="http://schemas.microsoft.com/office/powerpoint/2010/main" val="1961624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301006"/>
          </a:xfrm>
        </p:spPr>
        <p:txBody>
          <a:bodyPr/>
          <a:lstStyle/>
          <a:p>
            <a:pPr algn="ctr"/>
            <a:r>
              <a:rPr lang="en-US" b="1" dirty="0" smtClean="0">
                <a:solidFill>
                  <a:srgbClr val="FF0000"/>
                </a:solidFill>
              </a:rPr>
              <a:t>Isobar</a:t>
            </a:r>
            <a:endParaRPr lang="en-US"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79904983"/>
              </p:ext>
            </p:extLst>
          </p:nvPr>
        </p:nvGraphicFramePr>
        <p:xfrm>
          <a:off x="395536" y="980728"/>
          <a:ext cx="8568953" cy="2839720"/>
        </p:xfrm>
        <a:graphic>
          <a:graphicData uri="http://schemas.openxmlformats.org/drawingml/2006/table">
            <a:tbl>
              <a:tblPr firstRow="1" firstCol="1" lastRow="1" lastCol="1" bandRow="1" bandCol="1">
                <a:tableStyleId>{5C22544A-7EE6-4342-B048-85BDC9FD1C3A}</a:tableStyleId>
              </a:tblPr>
              <a:tblGrid>
                <a:gridCol w="663469"/>
                <a:gridCol w="1568779"/>
                <a:gridCol w="1080120"/>
                <a:gridCol w="1080120"/>
                <a:gridCol w="2088232"/>
                <a:gridCol w="928775"/>
                <a:gridCol w="1159458"/>
              </a:tblGrid>
              <a:tr h="279400">
                <a:tc>
                  <a:txBody>
                    <a:bodyPr/>
                    <a:lstStyle/>
                    <a:p>
                      <a:pPr marL="0" marR="16510" indent="0" algn="l">
                        <a:spcBef>
                          <a:spcPts val="0"/>
                        </a:spcBef>
                        <a:spcAft>
                          <a:spcPts val="0"/>
                        </a:spcAft>
                      </a:pPr>
                      <a:r>
                        <a:rPr lang="en-US" sz="1200" dirty="0">
                          <a:effectLst/>
                        </a:rPr>
                        <a:t>Run</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Energy</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Duration</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System</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Goals</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a:effectLst/>
                        </a:rPr>
                        <a:t>priority</a:t>
                      </a:r>
                      <a:endParaRPr lang="en-US" sz="120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a:effectLst/>
                        </a:rPr>
                        <a:t>Sequence</a:t>
                      </a:r>
                      <a:endParaRPr lang="en-US" sz="1200">
                        <a:solidFill>
                          <a:srgbClr val="000000"/>
                        </a:solidFill>
                        <a:effectLst/>
                        <a:latin typeface="Times New Roman"/>
                        <a:ea typeface="MS Mincho"/>
                        <a:cs typeface="Times New Roman"/>
                      </a:endParaRPr>
                    </a:p>
                  </a:txBody>
                  <a:tcPr marL="68580" marR="68580" marT="0" marB="0">
                    <a:solidFill>
                      <a:srgbClr val="0070C0"/>
                    </a:solidFill>
                  </a:tcPr>
                </a:tc>
              </a:tr>
              <a:tr h="387985">
                <a:tc>
                  <a:txBody>
                    <a:bodyPr/>
                    <a:lstStyle/>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17</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sym typeface="Symbol"/>
                        </a:rPr>
                        <a:t></a:t>
                      </a:r>
                      <a:r>
                        <a:rPr lang="en-US" sz="1200" dirty="0" err="1">
                          <a:solidFill>
                            <a:srgbClr val="FF0000"/>
                          </a:solidFill>
                          <a:effectLst/>
                        </a:rPr>
                        <a:t>s</a:t>
                      </a:r>
                      <a:r>
                        <a:rPr lang="en-US" sz="1200" baseline="-25000" dirty="0" err="1">
                          <a:solidFill>
                            <a:srgbClr val="FF0000"/>
                          </a:solidFill>
                          <a:effectLst/>
                        </a:rPr>
                        <a:t>NN</a:t>
                      </a:r>
                      <a:r>
                        <a:rPr lang="en-US" sz="1200" dirty="0">
                          <a:solidFill>
                            <a:srgbClr val="FF0000"/>
                          </a:solidFill>
                          <a:effectLst/>
                        </a:rPr>
                        <a:t>=500 GeV</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sym typeface="Symbol"/>
                        </a:rPr>
                        <a:t></a:t>
                      </a:r>
                      <a:r>
                        <a:rPr lang="en-US" sz="1200" dirty="0" err="1">
                          <a:solidFill>
                            <a:srgbClr val="FF0000"/>
                          </a:solidFill>
                          <a:effectLst/>
                        </a:rPr>
                        <a:t>s</a:t>
                      </a:r>
                      <a:r>
                        <a:rPr lang="en-US" sz="1200" baseline="-25000" dirty="0" err="1">
                          <a:solidFill>
                            <a:srgbClr val="FF0000"/>
                          </a:solidFill>
                          <a:effectLst/>
                        </a:rPr>
                        <a:t>NN</a:t>
                      </a:r>
                      <a:r>
                        <a:rPr lang="en-US" sz="1200" dirty="0">
                          <a:solidFill>
                            <a:srgbClr val="FF0000"/>
                          </a:solidFill>
                          <a:effectLst/>
                        </a:rPr>
                        <a:t>=62.4 GeV</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13-wk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1-wk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2-wk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4-wk</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Transverse </a:t>
                      </a:r>
                      <a:br>
                        <a:rPr lang="en-US" sz="1200" dirty="0">
                          <a:solidFill>
                            <a:srgbClr val="FF0000"/>
                          </a:solidFill>
                          <a:effectLst/>
                        </a:rPr>
                      </a:br>
                      <a:r>
                        <a:rPr lang="en-US" sz="1200" dirty="0">
                          <a:solidFill>
                            <a:srgbClr val="FF0000"/>
                          </a:solidFill>
                          <a:effectLst/>
                        </a:rPr>
                        <a:t>  </a:t>
                      </a:r>
                      <a:r>
                        <a:rPr lang="en-US" sz="1200" dirty="0" err="1">
                          <a:solidFill>
                            <a:srgbClr val="FF0000"/>
                          </a:solidFill>
                          <a:effectLst/>
                        </a:rPr>
                        <a:t>p+p</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r>
                        <a:rPr lang="en-US" sz="1200" dirty="0" err="1">
                          <a:solidFill>
                            <a:srgbClr val="FF0000"/>
                          </a:solidFill>
                          <a:effectLst/>
                        </a:rPr>
                        <a:t>p+p</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r>
                        <a:rPr lang="en-US" sz="1200" dirty="0" err="1">
                          <a:solidFill>
                            <a:srgbClr val="FF0000"/>
                          </a:solidFill>
                          <a:effectLst/>
                        </a:rPr>
                        <a:t>CeC</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err="1">
                          <a:solidFill>
                            <a:srgbClr val="FF0000"/>
                          </a:solidFill>
                          <a:effectLst/>
                        </a:rPr>
                        <a:t>Au+Au</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A</a:t>
                      </a:r>
                      <a:r>
                        <a:rPr lang="en-US" sz="1200" baseline="-25000" dirty="0">
                          <a:solidFill>
                            <a:srgbClr val="FF0000"/>
                          </a:solidFill>
                          <a:effectLst/>
                        </a:rPr>
                        <a:t>N</a:t>
                      </a:r>
                      <a:r>
                        <a:rPr lang="en-US" sz="1200" dirty="0">
                          <a:solidFill>
                            <a:srgbClr val="FF0000"/>
                          </a:solidFill>
                          <a:effectLst/>
                        </a:rPr>
                        <a:t> of W</a:t>
                      </a:r>
                      <a:r>
                        <a:rPr lang="en-US" sz="1200" baseline="30000" dirty="0">
                          <a:solidFill>
                            <a:srgbClr val="FF0000"/>
                          </a:solidFill>
                          <a:effectLst/>
                        </a:rPr>
                        <a:t>±</a:t>
                      </a:r>
                      <a:r>
                        <a:rPr lang="en-US" sz="1200" dirty="0">
                          <a:solidFill>
                            <a:srgbClr val="FF0000"/>
                          </a:solidFill>
                          <a:effectLst/>
                        </a:rPr>
                        <a:t>, </a:t>
                      </a:r>
                      <a:r>
                        <a:rPr lang="en-US" sz="1200" dirty="0">
                          <a:solidFill>
                            <a:srgbClr val="FF0000"/>
                          </a:solidFill>
                          <a:effectLst/>
                          <a:latin typeface="Symbol" panose="05050102010706020507" pitchFamily="18" charset="2"/>
                        </a:rPr>
                        <a:t>g</a:t>
                      </a:r>
                      <a:r>
                        <a:rPr lang="en-US" sz="1200" dirty="0">
                          <a:solidFill>
                            <a:srgbClr val="FF0000"/>
                          </a:solidFill>
                          <a:effectLst/>
                        </a:rPr>
                        <a:t>, </a:t>
                      </a:r>
                      <a:r>
                        <a:rPr lang="en-US" sz="1200" dirty="0" err="1">
                          <a:solidFill>
                            <a:srgbClr val="FF0000"/>
                          </a:solidFill>
                          <a:effectLst/>
                        </a:rPr>
                        <a:t>Drell</a:t>
                      </a:r>
                      <a:r>
                        <a:rPr lang="en-US" sz="1200" dirty="0">
                          <a:solidFill>
                            <a:srgbClr val="FF0000"/>
                          </a:solidFill>
                          <a:effectLst/>
                        </a:rPr>
                        <a:t>-Yan, </a:t>
                      </a:r>
                      <a:br>
                        <a:rPr lang="en-US" sz="1200" dirty="0">
                          <a:solidFill>
                            <a:srgbClr val="FF0000"/>
                          </a:solidFill>
                          <a:effectLst/>
                        </a:rPr>
                      </a:br>
                      <a:r>
                        <a:rPr lang="en-US" sz="1200" dirty="0" smtClean="0">
                          <a:solidFill>
                            <a:srgbClr val="FF0000"/>
                          </a:solidFill>
                          <a:effectLst/>
                        </a:rPr>
                        <a:t>L=400 </a:t>
                      </a:r>
                      <a:r>
                        <a:rPr lang="en-US" sz="1200" dirty="0">
                          <a:solidFill>
                            <a:srgbClr val="FF0000"/>
                          </a:solidFill>
                          <a:effectLst/>
                        </a:rPr>
                        <a:t>pb</a:t>
                      </a:r>
                      <a:r>
                        <a:rPr lang="en-US" sz="1200" baseline="30000" dirty="0">
                          <a:solidFill>
                            <a:srgbClr val="FF0000"/>
                          </a:solidFill>
                          <a:effectLst/>
                        </a:rPr>
                        <a:t>-1</a:t>
                      </a:r>
                      <a:r>
                        <a:rPr lang="en-US" sz="1200" dirty="0">
                          <a:solidFill>
                            <a:srgbClr val="FF0000"/>
                          </a:solidFill>
                          <a:effectLst/>
                        </a:rPr>
                        <a:t>, 55% pol</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err="1">
                          <a:solidFill>
                            <a:srgbClr val="FF0000"/>
                          </a:solidFill>
                          <a:effectLst/>
                        </a:rPr>
                        <a:t>RHICf</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Jets, </a:t>
                      </a:r>
                      <a:r>
                        <a:rPr lang="en-US" sz="1200" dirty="0" err="1">
                          <a:solidFill>
                            <a:srgbClr val="FF0000"/>
                          </a:solidFill>
                          <a:effectLst/>
                        </a:rPr>
                        <a:t>dileptons</a:t>
                      </a:r>
                      <a:r>
                        <a:rPr lang="en-US" sz="1200" dirty="0">
                          <a:solidFill>
                            <a:srgbClr val="FF0000"/>
                          </a:solidFill>
                          <a:effectLst/>
                        </a:rPr>
                        <a:t>, NPE</a:t>
                      </a:r>
                    </a:p>
                    <a:p>
                      <a:pPr marL="0" marR="16510" indent="0" algn="l">
                        <a:spcBef>
                          <a:spcPts val="0"/>
                        </a:spcBef>
                        <a:spcAft>
                          <a:spcPts val="0"/>
                        </a:spcAft>
                      </a:pPr>
                      <a:r>
                        <a:rPr lang="en-US" sz="1200" dirty="0">
                          <a:solidFill>
                            <a:srgbClr val="FF0000"/>
                          </a:solidFill>
                          <a:effectLst/>
                        </a:rPr>
                        <a:t>1.5B MB</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just">
                        <a:spcBef>
                          <a:spcPts val="0"/>
                        </a:spcBef>
                        <a:spcAft>
                          <a:spcPts val="0"/>
                        </a:spcAft>
                      </a:pPr>
                      <a:r>
                        <a:rPr lang="en-US" sz="1200" dirty="0">
                          <a:solidFill>
                            <a:srgbClr val="FF0000"/>
                          </a:solidFill>
                          <a:effectLst/>
                        </a:rPr>
                        <a:t>1</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smtClean="0">
                          <a:solidFill>
                            <a:srgbClr val="FF0000"/>
                          </a:solidFill>
                          <a:effectLst/>
                          <a:latin typeface="+mn-lt"/>
                          <a:ea typeface="+mn-ea"/>
                          <a:cs typeface="+mn-cs"/>
                        </a:rPr>
                        <a:t>3</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1</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2</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3</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r>
              <a:tr h="387985">
                <a:tc>
                  <a:txBody>
                    <a:bodyPr/>
                    <a:lstStyle/>
                    <a:p>
                      <a:pPr marL="0" marR="16510" indent="0" algn="l">
                        <a:spcBef>
                          <a:spcPts val="0"/>
                        </a:spcBef>
                        <a:spcAft>
                          <a:spcPts val="0"/>
                        </a:spcAft>
                      </a:pPr>
                      <a:endParaRPr lang="en-US" sz="1200" dirty="0" smtClean="0">
                        <a:effectLst/>
                      </a:endParaRPr>
                    </a:p>
                    <a:p>
                      <a:pPr marL="0" marR="16510" indent="0" algn="l">
                        <a:spcBef>
                          <a:spcPts val="0"/>
                        </a:spcBef>
                        <a:spcAft>
                          <a:spcPts val="0"/>
                        </a:spcAft>
                      </a:pPr>
                      <a:r>
                        <a:rPr lang="en-US" sz="1200" dirty="0" smtClean="0">
                          <a:effectLst/>
                        </a:rPr>
                        <a:t>18</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 </a:t>
                      </a:r>
                      <a:r>
                        <a:rPr lang="en-US" sz="1200" dirty="0">
                          <a:effectLst/>
                          <a:sym typeface="Symbol"/>
                        </a:rPr>
                        <a:t></a:t>
                      </a:r>
                      <a:r>
                        <a:rPr lang="en-US" sz="1200" dirty="0" err="1">
                          <a:effectLst/>
                        </a:rPr>
                        <a:t>s</a:t>
                      </a:r>
                      <a:r>
                        <a:rPr lang="en-US" sz="1200" baseline="-25000" dirty="0" err="1">
                          <a:effectLst/>
                        </a:rPr>
                        <a:t>NN</a:t>
                      </a:r>
                      <a:r>
                        <a:rPr lang="en-US" sz="1200" baseline="-25000" dirty="0">
                          <a:effectLst/>
                        </a:rPr>
                        <a:t> </a:t>
                      </a:r>
                      <a:r>
                        <a:rPr lang="en-US" sz="1200" dirty="0">
                          <a:effectLst/>
                        </a:rPr>
                        <a:t>=200 GeV</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sym typeface="Symbol"/>
                        </a:rPr>
                        <a:t></a:t>
                      </a:r>
                      <a:r>
                        <a:rPr lang="en-US" sz="1200" dirty="0" err="1">
                          <a:effectLst/>
                        </a:rPr>
                        <a:t>s</a:t>
                      </a:r>
                      <a:r>
                        <a:rPr lang="en-US" sz="1200" baseline="-25000" dirty="0" err="1">
                          <a:effectLst/>
                        </a:rPr>
                        <a:t>NN</a:t>
                      </a:r>
                      <a:r>
                        <a:rPr lang="en-US" sz="1200" dirty="0">
                          <a:effectLst/>
                        </a:rPr>
                        <a:t>=200 GeV</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sym typeface="Symbol"/>
                        </a:rPr>
                        <a:t></a:t>
                      </a:r>
                      <a:r>
                        <a:rPr lang="en-US" sz="1200" dirty="0" err="1">
                          <a:effectLst/>
                        </a:rPr>
                        <a:t>s</a:t>
                      </a:r>
                      <a:r>
                        <a:rPr lang="en-US" sz="1200" baseline="-25000" dirty="0" err="1">
                          <a:effectLst/>
                        </a:rPr>
                        <a:t>NN</a:t>
                      </a:r>
                      <a:r>
                        <a:rPr lang="en-US" sz="1200" dirty="0">
                          <a:effectLst/>
                        </a:rPr>
                        <a:t>=27 GeV</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  3.5-wk</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  3.5-wk</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  2-wk</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err="1">
                          <a:effectLst/>
                        </a:rPr>
                        <a:t>Ru+Ru</a:t>
                      </a:r>
                      <a:endParaRPr lang="en-US" sz="1200" dirty="0">
                        <a:effectLst/>
                      </a:endParaRP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err="1">
                          <a:effectLst/>
                        </a:rPr>
                        <a:t>Zr+Zr</a:t>
                      </a:r>
                      <a:endParaRPr lang="en-US" sz="1200" dirty="0">
                        <a:effectLst/>
                      </a:endParaRP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err="1">
                          <a:effectLst/>
                        </a:rPr>
                        <a:t>Au+Au</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1.2B MB</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1.2B MB</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smtClean="0">
                          <a:effectLst/>
                        </a:rPr>
                        <a:t>&gt;500M </a:t>
                      </a:r>
                      <a:r>
                        <a:rPr lang="en-US" sz="1200" dirty="0">
                          <a:effectLst/>
                        </a:rPr>
                        <a:t>MB</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2</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2</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smtClean="0">
                          <a:solidFill>
                            <a:schemeClr val="lt1"/>
                          </a:solidFill>
                          <a:effectLst/>
                          <a:latin typeface="+mn-lt"/>
                          <a:ea typeface="+mn-ea"/>
                          <a:cs typeface="+mn-cs"/>
                        </a:rPr>
                        <a:t>3</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4</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5</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6</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r>
            </a:tbl>
          </a:graphicData>
        </a:graphic>
      </p:graphicFrame>
      <p:sp>
        <p:nvSpPr>
          <p:cNvPr id="6" name="TextBox 5"/>
          <p:cNvSpPr txBox="1"/>
          <p:nvPr/>
        </p:nvSpPr>
        <p:spPr>
          <a:xfrm>
            <a:off x="1331640" y="4352688"/>
            <a:ext cx="184731" cy="369332"/>
          </a:xfrm>
          <a:prstGeom prst="rect">
            <a:avLst/>
          </a:prstGeom>
          <a:noFill/>
        </p:spPr>
        <p:txBody>
          <a:bodyPr wrap="none" rtlCol="0">
            <a:spAutoFit/>
          </a:bodyPr>
          <a:lstStyle/>
          <a:p>
            <a:pPr algn="l"/>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00" y="3933056"/>
            <a:ext cx="7289800" cy="250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50243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FF0000"/>
                </a:solidFill>
              </a:rPr>
              <a:t>Results from Chiral Effects</a:t>
            </a:r>
            <a:endParaRPr lang="en-US" b="1" dirty="0">
              <a:solidFill>
                <a:srgbClr val="FF0000"/>
              </a:solidFill>
            </a:endParaRPr>
          </a:p>
        </p:txBody>
      </p:sp>
      <p:sp>
        <p:nvSpPr>
          <p:cNvPr id="4" name="Content Placeholder 3"/>
          <p:cNvSpPr>
            <a:spLocks noGrp="1"/>
          </p:cNvSpPr>
          <p:nvPr>
            <p:ph sz="half" idx="2"/>
          </p:nvPr>
        </p:nvSpPr>
        <p:spPr>
          <a:xfrm>
            <a:off x="5261219" y="2780928"/>
            <a:ext cx="4038600" cy="3717032"/>
          </a:xfrm>
        </p:spPr>
        <p:txBody>
          <a:bodyPr/>
          <a:lstStyle/>
          <a:p>
            <a:r>
              <a:rPr lang="en-US" sz="1800" dirty="0" smtClean="0"/>
              <a:t>We have published a few papers on possible Chiral Magnetic Effect and potential background</a:t>
            </a:r>
          </a:p>
          <a:p>
            <a:r>
              <a:rPr lang="en-US" sz="1800" dirty="0" smtClean="0"/>
              <a:t>U+U collisions</a:t>
            </a:r>
            <a:br>
              <a:rPr lang="en-US" sz="1800" dirty="0" smtClean="0"/>
            </a:br>
            <a:r>
              <a:rPr lang="en-US" sz="1800" dirty="0" smtClean="0">
                <a:solidFill>
                  <a:srgbClr val="C00000"/>
                </a:solidFill>
              </a:rPr>
              <a:t>Better understanding</a:t>
            </a:r>
          </a:p>
          <a:p>
            <a:r>
              <a:rPr lang="en-US" sz="1800" dirty="0" smtClean="0"/>
              <a:t>BES-I results on CME</a:t>
            </a:r>
            <a:br>
              <a:rPr lang="en-US" sz="1800" dirty="0" smtClean="0"/>
            </a:br>
            <a:r>
              <a:rPr lang="en-US" sz="1800" dirty="0" smtClean="0">
                <a:solidFill>
                  <a:srgbClr val="C00000"/>
                </a:solidFill>
              </a:rPr>
              <a:t>14.5GeV</a:t>
            </a:r>
          </a:p>
          <a:p>
            <a:r>
              <a:rPr lang="en-US" sz="1800" dirty="0" smtClean="0"/>
              <a:t>BES II with more statistics</a:t>
            </a:r>
          </a:p>
          <a:p>
            <a:r>
              <a:rPr lang="en-US" sz="1800" dirty="0" smtClean="0"/>
              <a:t>Chiral Magnetic Wave</a:t>
            </a:r>
            <a:br>
              <a:rPr lang="en-US" sz="1800" dirty="0" smtClean="0"/>
            </a:br>
            <a:r>
              <a:rPr lang="en-US" sz="1800" dirty="0" smtClean="0">
                <a:solidFill>
                  <a:srgbClr val="C00000"/>
                </a:solidFill>
              </a:rPr>
              <a:t>14.5GeV</a:t>
            </a:r>
          </a:p>
          <a:p>
            <a:r>
              <a:rPr lang="en-US" sz="1800" dirty="0" smtClean="0"/>
              <a:t>Chiral </a:t>
            </a:r>
            <a:r>
              <a:rPr lang="en-US" sz="1800" dirty="0" err="1" smtClean="0"/>
              <a:t>Vortical</a:t>
            </a:r>
            <a:r>
              <a:rPr lang="en-US" sz="1800" dirty="0" smtClean="0"/>
              <a:t> Effect</a:t>
            </a:r>
            <a:endParaRPr lang="en-US" sz="1800" dirty="0"/>
          </a:p>
        </p:txBody>
      </p:sp>
      <p:sp>
        <p:nvSpPr>
          <p:cNvPr id="6" name="TextBox 5"/>
          <p:cNvSpPr txBox="1"/>
          <p:nvPr/>
        </p:nvSpPr>
        <p:spPr>
          <a:xfrm>
            <a:off x="121840" y="6072215"/>
            <a:ext cx="4429482" cy="369332"/>
          </a:xfrm>
          <a:prstGeom prst="rect">
            <a:avLst/>
          </a:prstGeom>
          <a:noFill/>
        </p:spPr>
        <p:txBody>
          <a:bodyPr wrap="none" rtlCol="0">
            <a:spAutoFit/>
          </a:bodyPr>
          <a:lstStyle/>
          <a:p>
            <a:r>
              <a:rPr lang="en-US" b="1" dirty="0" smtClean="0">
                <a:solidFill>
                  <a:srgbClr val="FF0000"/>
                </a:solidFill>
              </a:rPr>
              <a:t>PRL on possible Chiral Magnetic Wave</a:t>
            </a:r>
            <a:endParaRPr lang="en-US" b="1" dirty="0">
              <a:solidFill>
                <a:srgbClr val="FF0000"/>
              </a:solidFill>
            </a:endParaRPr>
          </a:p>
        </p:txBody>
      </p:sp>
      <p:sp>
        <p:nvSpPr>
          <p:cNvPr id="8" name="TextBox 7"/>
          <p:cNvSpPr txBox="1"/>
          <p:nvPr/>
        </p:nvSpPr>
        <p:spPr>
          <a:xfrm>
            <a:off x="5508104" y="1124744"/>
            <a:ext cx="3791715" cy="1200329"/>
          </a:xfrm>
          <a:prstGeom prst="rect">
            <a:avLst/>
          </a:prstGeom>
          <a:noFill/>
        </p:spPr>
        <p:txBody>
          <a:bodyPr wrap="square" rtlCol="0">
            <a:spAutoFit/>
          </a:bodyPr>
          <a:lstStyle/>
          <a:p>
            <a:pPr algn="l"/>
            <a:r>
              <a:rPr lang="en-US" b="1" dirty="0" smtClean="0">
                <a:solidFill>
                  <a:srgbClr val="2B9592"/>
                </a:solidFill>
              </a:rPr>
              <a:t>More in-depth discussions this afternoon: </a:t>
            </a:r>
            <a:br>
              <a:rPr lang="en-US" b="1" dirty="0" smtClean="0">
                <a:solidFill>
                  <a:srgbClr val="2B9592"/>
                </a:solidFill>
              </a:rPr>
            </a:br>
            <a:r>
              <a:rPr lang="en-US" b="1" dirty="0" smtClean="0">
                <a:solidFill>
                  <a:srgbClr val="2B9592"/>
                </a:solidFill>
              </a:rPr>
              <a:t>Talk by Paul Sorensen from CME Task Force</a:t>
            </a:r>
            <a:endParaRPr lang="en-US" b="1" dirty="0">
              <a:solidFill>
                <a:srgbClr val="2B9592"/>
              </a:solidFill>
            </a:endParaRPr>
          </a:p>
        </p:txBody>
      </p:sp>
      <p:pic>
        <p:nvPicPr>
          <p:cNvPr id="9" name="Picture 9" descr="Screen Shot 2015-06-29 at 5.09.51 PM.pn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0134" y="3573016"/>
            <a:ext cx="468492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4"/>
          <p:cNvPicPr/>
          <p:nvPr/>
        </p:nvPicPr>
        <p:blipFill>
          <a:blip r:embed="rId3" cstate="print">
            <a:extLst>
              <a:ext uri="{28A0092B-C50C-407E-A947-70E740481C1C}">
                <a14:useLocalDpi xmlns:a14="http://schemas.microsoft.com/office/drawing/2010/main" val="0"/>
              </a:ext>
            </a:extLst>
          </a:blip>
          <a:srcRect/>
          <a:stretch>
            <a:fillRect/>
          </a:stretch>
        </p:blipFill>
        <p:spPr>
          <a:xfrm>
            <a:off x="7090" y="1064933"/>
            <a:ext cx="5429006" cy="2520280"/>
          </a:xfrm>
          <a:prstGeom prst="rect">
            <a:avLst/>
          </a:prstGeom>
          <a:noFill/>
          <a:ln>
            <a:noFill/>
          </a:ln>
        </p:spPr>
      </p:pic>
    </p:spTree>
    <p:extLst>
      <p:ext uri="{BB962C8B-B14F-4D97-AF65-F5344CB8AC3E}">
        <p14:creationId xmlns:p14="http://schemas.microsoft.com/office/powerpoint/2010/main" val="69056930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algn="ctr"/>
            <a:r>
              <a:rPr lang="en-US" sz="4000" b="1" dirty="0" smtClean="0">
                <a:solidFill>
                  <a:srgbClr val="FF0000"/>
                </a:solidFill>
              </a:rPr>
              <a:t>A decisive test with Isobars</a:t>
            </a:r>
            <a:endParaRPr lang="en-US" b="1" dirty="0">
              <a:solidFill>
                <a:srgbClr val="FF0000"/>
              </a:solidFill>
            </a:endParaRPr>
          </a:p>
        </p:txBody>
      </p:sp>
      <p:sp>
        <p:nvSpPr>
          <p:cNvPr id="7" name="TextBox 6"/>
          <p:cNvSpPr txBox="1"/>
          <p:nvPr/>
        </p:nvSpPr>
        <p:spPr>
          <a:xfrm>
            <a:off x="251520" y="5119546"/>
            <a:ext cx="6186309" cy="1200329"/>
          </a:xfrm>
          <a:prstGeom prst="rect">
            <a:avLst/>
          </a:prstGeom>
          <a:noFill/>
        </p:spPr>
        <p:txBody>
          <a:bodyPr wrap="none" rtlCol="0">
            <a:spAutoFit/>
          </a:bodyPr>
          <a:lstStyle/>
          <a:p>
            <a:pPr algn="l"/>
            <a:r>
              <a:rPr lang="en-US" dirty="0" smtClean="0"/>
              <a:t>CAD was not able to locate enriched Ruthenium-96 source</a:t>
            </a:r>
          </a:p>
          <a:p>
            <a:pPr algn="l"/>
            <a:r>
              <a:rPr lang="en-US" dirty="0" smtClean="0"/>
              <a:t>Possible with the refurbished Oakridge Isotope Facility,  </a:t>
            </a:r>
          </a:p>
          <a:p>
            <a:pPr algn="l"/>
            <a:r>
              <a:rPr lang="en-US" dirty="0" smtClean="0"/>
              <a:t>Run with natural abundance reduces luminosity by x5 </a:t>
            </a:r>
          </a:p>
          <a:p>
            <a:pPr algn="l"/>
            <a:r>
              <a:rPr lang="en-US" dirty="0" smtClean="0"/>
              <a:t>Can reach 1.2 Billion events within 3.5 weeks of operation</a:t>
            </a:r>
            <a:endParaRPr lang="en-US" dirty="0"/>
          </a:p>
        </p:txBody>
      </p:sp>
      <p:pic>
        <p:nvPicPr>
          <p:cNvPr id="8" name="图片 13"/>
          <p:cNvPicPr/>
          <p:nvPr/>
        </p:nvPicPr>
        <p:blipFill>
          <a:blip r:embed="rId2"/>
          <a:srcRect/>
          <a:stretch>
            <a:fillRect/>
          </a:stretch>
        </p:blipFill>
        <p:spPr>
          <a:xfrm>
            <a:off x="395536" y="980728"/>
            <a:ext cx="8280920" cy="3960440"/>
          </a:xfrm>
          <a:prstGeom prst="rect">
            <a:avLst/>
          </a:prstGeom>
          <a:noFill/>
          <a:ln w="9525">
            <a:noFill/>
          </a:ln>
        </p:spPr>
      </p:pic>
    </p:spTree>
    <p:extLst>
      <p:ext uri="{BB962C8B-B14F-4D97-AF65-F5344CB8AC3E}">
        <p14:creationId xmlns:p14="http://schemas.microsoft.com/office/powerpoint/2010/main" val="111365735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000" b="1" dirty="0" smtClean="0">
                <a:solidFill>
                  <a:srgbClr val="FF0000"/>
                </a:solidFill>
              </a:rPr>
              <a:t>Projections for Isobar</a:t>
            </a:r>
            <a:endParaRPr lang="en-US" sz="4000" b="1" dirty="0">
              <a:solidFill>
                <a:srgbClr val="FF0000"/>
              </a:solidFill>
            </a:endParaRPr>
          </a:p>
        </p:txBody>
      </p:sp>
      <p:pic>
        <p:nvPicPr>
          <p:cNvPr id="11" name="Content Placeholder 4" descr="Macintosh HD:Users:rfatemi1:Downloads:UU_cos112_v2_0_10.eps"/>
          <p:cNvPicPr>
            <a:picLocks noGrp="1"/>
          </p:cNvPicPr>
          <p:nvPr>
            <p:ph sz="quarter" idx="2"/>
          </p:nvPr>
        </p:nvPicPr>
        <p:blipFill>
          <a:blip r:embed="rId2">
            <a:extLst>
              <a:ext uri="{28A0092B-C50C-407E-A947-70E740481C1C}">
                <a14:useLocalDpi xmlns:a14="http://schemas.microsoft.com/office/drawing/2010/main" val="0"/>
              </a:ext>
            </a:extLst>
          </a:blip>
          <a:stretch>
            <a:fillRect/>
          </a:stretch>
        </p:blipFill>
        <p:spPr>
          <a:xfrm>
            <a:off x="5364088" y="980728"/>
            <a:ext cx="3773012" cy="2520280"/>
          </a:xfrm>
          <a:prstGeom prst="rect">
            <a:avLst/>
          </a:prstGeom>
          <a:noFill/>
          <a:ln>
            <a:noFill/>
          </a:ln>
        </p:spPr>
      </p:pic>
      <p:pic>
        <p:nvPicPr>
          <p:cNvPr id="12" name="Content Placeholder 11" descr="Macintosh HD:Users:rfatemi1:Downloads:auau_cos112_v2_0_10.eps"/>
          <p:cNvPicPr>
            <a:picLocks noGr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52120" y="3429000"/>
            <a:ext cx="3569394" cy="2448272"/>
          </a:xfrm>
          <a:prstGeom prst="rect">
            <a:avLst/>
          </a:prstGeom>
          <a:noFill/>
          <a:ln>
            <a:noFill/>
          </a:ln>
        </p:spPr>
      </p:pic>
      <p:sp>
        <p:nvSpPr>
          <p:cNvPr id="19" name="TextBox 18"/>
          <p:cNvSpPr txBox="1"/>
          <p:nvPr/>
        </p:nvSpPr>
        <p:spPr>
          <a:xfrm>
            <a:off x="395536" y="1268760"/>
            <a:ext cx="4480714" cy="923330"/>
          </a:xfrm>
          <a:prstGeom prst="rect">
            <a:avLst/>
          </a:prstGeom>
          <a:noFill/>
        </p:spPr>
        <p:txBody>
          <a:bodyPr wrap="none" rtlCol="0">
            <a:spAutoFit/>
          </a:bodyPr>
          <a:lstStyle/>
          <a:p>
            <a:pPr algn="l"/>
            <a:r>
              <a:rPr lang="en-US" dirty="0" smtClean="0"/>
              <a:t>With 1.2B </a:t>
            </a:r>
            <a:r>
              <a:rPr lang="en-US" dirty="0" err="1" smtClean="0"/>
              <a:t>minbias</a:t>
            </a:r>
            <a:r>
              <a:rPr lang="en-US" dirty="0" smtClean="0"/>
              <a:t> events each species</a:t>
            </a:r>
          </a:p>
          <a:p>
            <a:pPr algn="l"/>
            <a:r>
              <a:rPr lang="en-US" dirty="0" smtClean="0"/>
              <a:t>5</a:t>
            </a:r>
            <a:r>
              <a:rPr lang="en-US" dirty="0" smtClean="0">
                <a:latin typeface="Symbol" panose="05050102010706020507" pitchFamily="18" charset="2"/>
              </a:rPr>
              <a:t>s</a:t>
            </a:r>
            <a:r>
              <a:rPr lang="en-US" dirty="0" smtClean="0"/>
              <a:t> significance </a:t>
            </a:r>
          </a:p>
          <a:p>
            <a:pPr algn="l"/>
            <a:r>
              <a:rPr lang="en-US" dirty="0" smtClean="0"/>
              <a:t>if 80% observed correlation is background</a:t>
            </a:r>
            <a:endParaRPr lang="en-US" dirty="0"/>
          </a:p>
        </p:txBody>
      </p:sp>
      <p:pic>
        <p:nvPicPr>
          <p:cNvPr id="13" name="Content Placeholder 12"/>
          <p:cNvPicPr>
            <a:picLocks noGrp="1"/>
          </p:cNvPicPr>
          <p:nvPr>
            <p:ph sz="half" idx="1"/>
          </p:nvPr>
        </p:nvPicPr>
        <p:blipFill>
          <a:blip r:embed="rId4"/>
          <a:srcRect t="58440" r="5749"/>
          <a:stretch>
            <a:fillRect/>
          </a:stretch>
        </p:blipFill>
        <p:spPr>
          <a:xfrm>
            <a:off x="251520" y="2564904"/>
            <a:ext cx="5162202" cy="3816424"/>
          </a:xfrm>
          <a:prstGeom prst="rect">
            <a:avLst/>
          </a:prstGeom>
          <a:ln>
            <a:noFill/>
          </a:ln>
        </p:spPr>
      </p:pic>
      <p:sp>
        <p:nvSpPr>
          <p:cNvPr id="23" name="TextBox 22"/>
          <p:cNvSpPr txBox="1"/>
          <p:nvPr/>
        </p:nvSpPr>
        <p:spPr>
          <a:xfrm>
            <a:off x="5533752" y="5330058"/>
            <a:ext cx="500457" cy="276999"/>
          </a:xfrm>
          <a:prstGeom prst="rect">
            <a:avLst/>
          </a:prstGeom>
          <a:noFill/>
        </p:spPr>
        <p:txBody>
          <a:bodyPr wrap="none" rtlCol="0">
            <a:spAutoFit/>
          </a:bodyPr>
          <a:lstStyle/>
          <a:p>
            <a:r>
              <a:rPr lang="en-US" sz="1200" dirty="0" smtClean="0">
                <a:solidFill>
                  <a:srgbClr val="00B050"/>
                </a:solidFill>
              </a:rPr>
              <a:t>(0,0)</a:t>
            </a:r>
            <a:endParaRPr lang="en-US" sz="1200" dirty="0">
              <a:solidFill>
                <a:srgbClr val="00B050"/>
              </a:solidFill>
            </a:endParaRPr>
          </a:p>
        </p:txBody>
      </p:sp>
    </p:spTree>
    <p:extLst>
      <p:ext uri="{BB962C8B-B14F-4D97-AF65-F5344CB8AC3E}">
        <p14:creationId xmlns:p14="http://schemas.microsoft.com/office/powerpoint/2010/main" val="402103461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301006"/>
          </a:xfrm>
        </p:spPr>
        <p:txBody>
          <a:bodyPr/>
          <a:lstStyle/>
          <a:p>
            <a:pPr algn="ctr"/>
            <a:r>
              <a:rPr lang="en-US" b="1" dirty="0" smtClean="0">
                <a:solidFill>
                  <a:srgbClr val="FF0000"/>
                </a:solidFill>
              </a:rPr>
              <a:t>Executive Summary Table</a:t>
            </a:r>
            <a:endParaRPr lang="en-US"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1298086"/>
              </p:ext>
            </p:extLst>
          </p:nvPr>
        </p:nvGraphicFramePr>
        <p:xfrm>
          <a:off x="395536" y="1340768"/>
          <a:ext cx="8568953" cy="2839720"/>
        </p:xfrm>
        <a:graphic>
          <a:graphicData uri="http://schemas.openxmlformats.org/drawingml/2006/table">
            <a:tbl>
              <a:tblPr firstRow="1" firstCol="1" lastRow="1" lastCol="1" bandRow="1" bandCol="1">
                <a:tableStyleId>{5C22544A-7EE6-4342-B048-85BDC9FD1C3A}</a:tableStyleId>
              </a:tblPr>
              <a:tblGrid>
                <a:gridCol w="663469"/>
                <a:gridCol w="1568779"/>
                <a:gridCol w="1080120"/>
                <a:gridCol w="1080120"/>
                <a:gridCol w="2088232"/>
                <a:gridCol w="928775"/>
                <a:gridCol w="1159458"/>
              </a:tblGrid>
              <a:tr h="279400">
                <a:tc>
                  <a:txBody>
                    <a:bodyPr/>
                    <a:lstStyle/>
                    <a:p>
                      <a:pPr marL="0" marR="16510" indent="0" algn="l">
                        <a:spcBef>
                          <a:spcPts val="0"/>
                        </a:spcBef>
                        <a:spcAft>
                          <a:spcPts val="0"/>
                        </a:spcAft>
                      </a:pPr>
                      <a:r>
                        <a:rPr lang="en-US" sz="1200" dirty="0">
                          <a:effectLst/>
                        </a:rPr>
                        <a:t>Run</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Energy</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Duration</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System</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Goals</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a:effectLst/>
                        </a:rPr>
                        <a:t>priority</a:t>
                      </a:r>
                      <a:endParaRPr lang="en-US" sz="120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a:effectLst/>
                        </a:rPr>
                        <a:t>Sequence</a:t>
                      </a:r>
                      <a:endParaRPr lang="en-US" sz="1200">
                        <a:solidFill>
                          <a:srgbClr val="000000"/>
                        </a:solidFill>
                        <a:effectLst/>
                        <a:latin typeface="Times New Roman"/>
                        <a:ea typeface="MS Mincho"/>
                        <a:cs typeface="Times New Roman"/>
                      </a:endParaRPr>
                    </a:p>
                  </a:txBody>
                  <a:tcPr marL="68580" marR="68580" marT="0" marB="0">
                    <a:solidFill>
                      <a:srgbClr val="0070C0"/>
                    </a:solidFill>
                  </a:tcPr>
                </a:tc>
              </a:tr>
              <a:tr h="387985">
                <a:tc>
                  <a:txBody>
                    <a:bodyPr/>
                    <a:lstStyle/>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17</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sym typeface="Symbol"/>
                        </a:rPr>
                        <a:t></a:t>
                      </a:r>
                      <a:r>
                        <a:rPr lang="en-US" sz="1200" dirty="0" err="1">
                          <a:solidFill>
                            <a:srgbClr val="FF0000"/>
                          </a:solidFill>
                          <a:effectLst/>
                        </a:rPr>
                        <a:t>s</a:t>
                      </a:r>
                      <a:r>
                        <a:rPr lang="en-US" sz="1200" baseline="-25000" dirty="0" err="1">
                          <a:solidFill>
                            <a:srgbClr val="FF0000"/>
                          </a:solidFill>
                          <a:effectLst/>
                        </a:rPr>
                        <a:t>NN</a:t>
                      </a:r>
                      <a:r>
                        <a:rPr lang="en-US" sz="1200" dirty="0">
                          <a:solidFill>
                            <a:srgbClr val="FF0000"/>
                          </a:solidFill>
                          <a:effectLst/>
                        </a:rPr>
                        <a:t>=500 GeV</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sym typeface="Symbol"/>
                        </a:rPr>
                        <a:t></a:t>
                      </a:r>
                      <a:r>
                        <a:rPr lang="en-US" sz="1200" dirty="0" err="1">
                          <a:solidFill>
                            <a:srgbClr val="FF0000"/>
                          </a:solidFill>
                          <a:effectLst/>
                        </a:rPr>
                        <a:t>s</a:t>
                      </a:r>
                      <a:r>
                        <a:rPr lang="en-US" sz="1200" baseline="-25000" dirty="0" err="1">
                          <a:solidFill>
                            <a:srgbClr val="FF0000"/>
                          </a:solidFill>
                          <a:effectLst/>
                        </a:rPr>
                        <a:t>NN</a:t>
                      </a:r>
                      <a:r>
                        <a:rPr lang="en-US" sz="1200" dirty="0">
                          <a:solidFill>
                            <a:srgbClr val="FF0000"/>
                          </a:solidFill>
                          <a:effectLst/>
                        </a:rPr>
                        <a:t>=62.4 GeV</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13-wk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1-wk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2-wk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4-wk</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Transverse </a:t>
                      </a:r>
                      <a:br>
                        <a:rPr lang="en-US" sz="1200" dirty="0">
                          <a:solidFill>
                            <a:srgbClr val="FF0000"/>
                          </a:solidFill>
                          <a:effectLst/>
                        </a:rPr>
                      </a:br>
                      <a:r>
                        <a:rPr lang="en-US" sz="1200" dirty="0">
                          <a:solidFill>
                            <a:srgbClr val="FF0000"/>
                          </a:solidFill>
                          <a:effectLst/>
                        </a:rPr>
                        <a:t>  </a:t>
                      </a:r>
                      <a:r>
                        <a:rPr lang="en-US" sz="1200" dirty="0" err="1">
                          <a:solidFill>
                            <a:srgbClr val="FF0000"/>
                          </a:solidFill>
                          <a:effectLst/>
                        </a:rPr>
                        <a:t>p+p</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r>
                        <a:rPr lang="en-US" sz="1200" dirty="0" err="1">
                          <a:solidFill>
                            <a:srgbClr val="FF0000"/>
                          </a:solidFill>
                          <a:effectLst/>
                        </a:rPr>
                        <a:t>p+p</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r>
                        <a:rPr lang="en-US" sz="1200" dirty="0" err="1">
                          <a:solidFill>
                            <a:srgbClr val="FF0000"/>
                          </a:solidFill>
                          <a:effectLst/>
                        </a:rPr>
                        <a:t>CeC</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err="1">
                          <a:solidFill>
                            <a:srgbClr val="FF0000"/>
                          </a:solidFill>
                          <a:effectLst/>
                        </a:rPr>
                        <a:t>Au+Au</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A</a:t>
                      </a:r>
                      <a:r>
                        <a:rPr lang="en-US" sz="1200" baseline="-25000" dirty="0">
                          <a:solidFill>
                            <a:srgbClr val="FF0000"/>
                          </a:solidFill>
                          <a:effectLst/>
                        </a:rPr>
                        <a:t>N</a:t>
                      </a:r>
                      <a:r>
                        <a:rPr lang="en-US" sz="1200" dirty="0">
                          <a:solidFill>
                            <a:srgbClr val="FF0000"/>
                          </a:solidFill>
                          <a:effectLst/>
                        </a:rPr>
                        <a:t> of W</a:t>
                      </a:r>
                      <a:r>
                        <a:rPr lang="en-US" sz="1200" baseline="30000" dirty="0">
                          <a:solidFill>
                            <a:srgbClr val="FF0000"/>
                          </a:solidFill>
                          <a:effectLst/>
                        </a:rPr>
                        <a:t>±</a:t>
                      </a:r>
                      <a:r>
                        <a:rPr lang="en-US" sz="1200" dirty="0">
                          <a:solidFill>
                            <a:srgbClr val="FF0000"/>
                          </a:solidFill>
                          <a:effectLst/>
                        </a:rPr>
                        <a:t>, </a:t>
                      </a:r>
                      <a:r>
                        <a:rPr lang="en-US" sz="1200" dirty="0">
                          <a:solidFill>
                            <a:srgbClr val="FF0000"/>
                          </a:solidFill>
                          <a:effectLst/>
                          <a:latin typeface="Symbol" panose="05050102010706020507" pitchFamily="18" charset="2"/>
                        </a:rPr>
                        <a:t>g</a:t>
                      </a:r>
                      <a:r>
                        <a:rPr lang="en-US" sz="1200" dirty="0">
                          <a:solidFill>
                            <a:srgbClr val="FF0000"/>
                          </a:solidFill>
                          <a:effectLst/>
                        </a:rPr>
                        <a:t>, </a:t>
                      </a:r>
                      <a:r>
                        <a:rPr lang="en-US" sz="1200" dirty="0" err="1">
                          <a:solidFill>
                            <a:srgbClr val="FF0000"/>
                          </a:solidFill>
                          <a:effectLst/>
                        </a:rPr>
                        <a:t>Drell</a:t>
                      </a:r>
                      <a:r>
                        <a:rPr lang="en-US" sz="1200" dirty="0">
                          <a:solidFill>
                            <a:srgbClr val="FF0000"/>
                          </a:solidFill>
                          <a:effectLst/>
                        </a:rPr>
                        <a:t>-Yan, </a:t>
                      </a:r>
                      <a:br>
                        <a:rPr lang="en-US" sz="1200" dirty="0">
                          <a:solidFill>
                            <a:srgbClr val="FF0000"/>
                          </a:solidFill>
                          <a:effectLst/>
                        </a:rPr>
                      </a:br>
                      <a:r>
                        <a:rPr lang="en-US" sz="1200" dirty="0" smtClean="0">
                          <a:solidFill>
                            <a:srgbClr val="FF0000"/>
                          </a:solidFill>
                          <a:effectLst/>
                        </a:rPr>
                        <a:t>L=400 </a:t>
                      </a:r>
                      <a:r>
                        <a:rPr lang="en-US" sz="1200" dirty="0">
                          <a:solidFill>
                            <a:srgbClr val="FF0000"/>
                          </a:solidFill>
                          <a:effectLst/>
                        </a:rPr>
                        <a:t>pb</a:t>
                      </a:r>
                      <a:r>
                        <a:rPr lang="en-US" sz="1200" baseline="30000" dirty="0">
                          <a:solidFill>
                            <a:srgbClr val="FF0000"/>
                          </a:solidFill>
                          <a:effectLst/>
                        </a:rPr>
                        <a:t>-1</a:t>
                      </a:r>
                      <a:r>
                        <a:rPr lang="en-US" sz="1200" dirty="0">
                          <a:solidFill>
                            <a:srgbClr val="FF0000"/>
                          </a:solidFill>
                          <a:effectLst/>
                        </a:rPr>
                        <a:t>, 55% pol</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err="1">
                          <a:solidFill>
                            <a:srgbClr val="FF0000"/>
                          </a:solidFill>
                          <a:effectLst/>
                        </a:rPr>
                        <a:t>RHICf</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Jets, </a:t>
                      </a:r>
                      <a:r>
                        <a:rPr lang="en-US" sz="1200" dirty="0" err="1">
                          <a:solidFill>
                            <a:srgbClr val="FF0000"/>
                          </a:solidFill>
                          <a:effectLst/>
                        </a:rPr>
                        <a:t>dileptons</a:t>
                      </a:r>
                      <a:r>
                        <a:rPr lang="en-US" sz="1200" dirty="0">
                          <a:solidFill>
                            <a:srgbClr val="FF0000"/>
                          </a:solidFill>
                          <a:effectLst/>
                        </a:rPr>
                        <a:t>, NPE</a:t>
                      </a:r>
                    </a:p>
                    <a:p>
                      <a:pPr marL="0" marR="16510" indent="0" algn="l">
                        <a:spcBef>
                          <a:spcPts val="0"/>
                        </a:spcBef>
                        <a:spcAft>
                          <a:spcPts val="0"/>
                        </a:spcAft>
                      </a:pPr>
                      <a:r>
                        <a:rPr lang="en-US" sz="1200" dirty="0">
                          <a:solidFill>
                            <a:srgbClr val="FF0000"/>
                          </a:solidFill>
                          <a:effectLst/>
                        </a:rPr>
                        <a:t>1.5B MB</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just">
                        <a:spcBef>
                          <a:spcPts val="0"/>
                        </a:spcBef>
                        <a:spcAft>
                          <a:spcPts val="0"/>
                        </a:spcAft>
                      </a:pPr>
                      <a:r>
                        <a:rPr lang="en-US" sz="1200" dirty="0">
                          <a:solidFill>
                            <a:srgbClr val="FF0000"/>
                          </a:solidFill>
                          <a:effectLst/>
                        </a:rPr>
                        <a:t>1</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smtClean="0">
                          <a:solidFill>
                            <a:srgbClr val="FF0000"/>
                          </a:solidFill>
                          <a:effectLst/>
                          <a:latin typeface="+mn-lt"/>
                          <a:ea typeface="+mn-ea"/>
                          <a:cs typeface="+mn-cs"/>
                        </a:rPr>
                        <a:t>3</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1</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2</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3</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r>
              <a:tr h="387985">
                <a:tc>
                  <a:txBody>
                    <a:bodyPr/>
                    <a:lstStyle/>
                    <a:p>
                      <a:pPr marL="0" marR="16510" indent="0" algn="l">
                        <a:spcBef>
                          <a:spcPts val="0"/>
                        </a:spcBef>
                        <a:spcAft>
                          <a:spcPts val="0"/>
                        </a:spcAft>
                      </a:pPr>
                      <a:endParaRPr lang="en-US" sz="1200" dirty="0" smtClean="0">
                        <a:effectLst/>
                      </a:endParaRPr>
                    </a:p>
                    <a:p>
                      <a:pPr marL="0" marR="16510" indent="0" algn="l">
                        <a:spcBef>
                          <a:spcPts val="0"/>
                        </a:spcBef>
                        <a:spcAft>
                          <a:spcPts val="0"/>
                        </a:spcAft>
                      </a:pPr>
                      <a:r>
                        <a:rPr lang="en-US" sz="1200" dirty="0" smtClean="0">
                          <a:effectLst/>
                        </a:rPr>
                        <a:t>18</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 </a:t>
                      </a:r>
                      <a:r>
                        <a:rPr lang="en-US" sz="1200" dirty="0">
                          <a:effectLst/>
                          <a:sym typeface="Symbol"/>
                        </a:rPr>
                        <a:t></a:t>
                      </a:r>
                      <a:r>
                        <a:rPr lang="en-US" sz="1200" dirty="0" err="1">
                          <a:effectLst/>
                        </a:rPr>
                        <a:t>s</a:t>
                      </a:r>
                      <a:r>
                        <a:rPr lang="en-US" sz="1200" baseline="-25000" dirty="0" err="1">
                          <a:effectLst/>
                        </a:rPr>
                        <a:t>NN</a:t>
                      </a:r>
                      <a:r>
                        <a:rPr lang="en-US" sz="1200" baseline="-25000" dirty="0">
                          <a:effectLst/>
                        </a:rPr>
                        <a:t> </a:t>
                      </a:r>
                      <a:r>
                        <a:rPr lang="en-US" sz="1200" dirty="0">
                          <a:effectLst/>
                        </a:rPr>
                        <a:t>=200 GeV</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sym typeface="Symbol"/>
                        </a:rPr>
                        <a:t></a:t>
                      </a:r>
                      <a:r>
                        <a:rPr lang="en-US" sz="1200" dirty="0" err="1">
                          <a:effectLst/>
                        </a:rPr>
                        <a:t>s</a:t>
                      </a:r>
                      <a:r>
                        <a:rPr lang="en-US" sz="1200" baseline="-25000" dirty="0" err="1">
                          <a:effectLst/>
                        </a:rPr>
                        <a:t>NN</a:t>
                      </a:r>
                      <a:r>
                        <a:rPr lang="en-US" sz="1200" dirty="0">
                          <a:effectLst/>
                        </a:rPr>
                        <a:t>=200 GeV</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sym typeface="Symbol"/>
                        </a:rPr>
                        <a:t></a:t>
                      </a:r>
                      <a:r>
                        <a:rPr lang="en-US" sz="1200" dirty="0" err="1">
                          <a:effectLst/>
                        </a:rPr>
                        <a:t>s</a:t>
                      </a:r>
                      <a:r>
                        <a:rPr lang="en-US" sz="1200" baseline="-25000" dirty="0" err="1">
                          <a:effectLst/>
                        </a:rPr>
                        <a:t>NN</a:t>
                      </a:r>
                      <a:r>
                        <a:rPr lang="en-US" sz="1200" dirty="0">
                          <a:effectLst/>
                        </a:rPr>
                        <a:t>=27 GeV</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  3.5-wk</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  3.5-wk</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  2-wk</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err="1">
                          <a:effectLst/>
                        </a:rPr>
                        <a:t>Ru+Ru</a:t>
                      </a:r>
                      <a:endParaRPr lang="en-US" sz="1200" dirty="0">
                        <a:effectLst/>
                      </a:endParaRP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err="1">
                          <a:effectLst/>
                        </a:rPr>
                        <a:t>Zr+Zr</a:t>
                      </a:r>
                      <a:endParaRPr lang="en-US" sz="1200" dirty="0">
                        <a:effectLst/>
                      </a:endParaRP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err="1">
                          <a:effectLst/>
                        </a:rPr>
                        <a:t>Au+Au</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1.2B MB</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1.2B MB</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smtClean="0">
                          <a:effectLst/>
                        </a:rPr>
                        <a:t>&gt;500M </a:t>
                      </a:r>
                      <a:r>
                        <a:rPr lang="en-US" sz="1200" dirty="0">
                          <a:effectLst/>
                        </a:rPr>
                        <a:t>MB</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2</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2</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smtClean="0">
                          <a:solidFill>
                            <a:schemeClr val="lt1"/>
                          </a:solidFill>
                          <a:effectLst/>
                          <a:latin typeface="+mn-lt"/>
                          <a:ea typeface="+mn-ea"/>
                          <a:cs typeface="+mn-cs"/>
                        </a:rPr>
                        <a:t>3</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4</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5</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6</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r>
            </a:tbl>
          </a:graphicData>
        </a:graphic>
      </p:graphicFrame>
      <p:sp>
        <p:nvSpPr>
          <p:cNvPr id="6" name="TextBox 5"/>
          <p:cNvSpPr txBox="1"/>
          <p:nvPr/>
        </p:nvSpPr>
        <p:spPr>
          <a:xfrm>
            <a:off x="1331640" y="4352688"/>
            <a:ext cx="5109091" cy="1200329"/>
          </a:xfrm>
          <a:prstGeom prst="rect">
            <a:avLst/>
          </a:prstGeom>
          <a:noFill/>
        </p:spPr>
        <p:txBody>
          <a:bodyPr wrap="none" rtlCol="0">
            <a:spAutoFit/>
          </a:bodyPr>
          <a:lstStyle/>
          <a:p>
            <a:pPr algn="l"/>
            <a:r>
              <a:rPr lang="en-US" dirty="0" smtClean="0"/>
              <a:t>Options from guidance: </a:t>
            </a:r>
          </a:p>
          <a:p>
            <a:pPr marL="342900" indent="-342900" algn="l">
              <a:buAutoNum type="arabicParenR"/>
            </a:pPr>
            <a:r>
              <a:rPr lang="en-US" dirty="0" smtClean="0"/>
              <a:t>24 </a:t>
            </a:r>
            <a:r>
              <a:rPr lang="en-US" dirty="0" err="1" smtClean="0"/>
              <a:t>cryo</a:t>
            </a:r>
            <a:r>
              <a:rPr lang="en-US" dirty="0" smtClean="0"/>
              <a:t>-weeks in run 17, 13 weeks in run 18</a:t>
            </a:r>
          </a:p>
          <a:p>
            <a:pPr marL="342900" indent="-342900" algn="l">
              <a:buAutoNum type="arabicParenR"/>
            </a:pPr>
            <a:r>
              <a:rPr lang="en-US" dirty="0" smtClean="0"/>
              <a:t>19 </a:t>
            </a:r>
            <a:r>
              <a:rPr lang="en-US" dirty="0" err="1" smtClean="0"/>
              <a:t>cryo</a:t>
            </a:r>
            <a:r>
              <a:rPr lang="en-US" dirty="0" smtClean="0"/>
              <a:t>-weeks in run 17,  13 weeks in run 18</a:t>
            </a:r>
          </a:p>
          <a:p>
            <a:pPr marL="342900" indent="-342900" algn="l">
              <a:buAutoNum type="arabicParenR"/>
            </a:pPr>
            <a:r>
              <a:rPr lang="en-US" dirty="0" smtClean="0"/>
              <a:t>If only 15 weeks in run 17, all for pp500  </a:t>
            </a:r>
            <a:endParaRPr lang="en-US" dirty="0"/>
          </a:p>
        </p:txBody>
      </p:sp>
    </p:spTree>
    <p:extLst>
      <p:ext uri="{BB962C8B-B14F-4D97-AF65-F5344CB8AC3E}">
        <p14:creationId xmlns:p14="http://schemas.microsoft.com/office/powerpoint/2010/main" val="283580108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301006"/>
          </a:xfrm>
        </p:spPr>
        <p:txBody>
          <a:bodyPr/>
          <a:lstStyle/>
          <a:p>
            <a:pPr algn="ctr"/>
            <a:r>
              <a:rPr lang="en-US" b="1" dirty="0" err="1" smtClean="0">
                <a:solidFill>
                  <a:srgbClr val="FF0000"/>
                </a:solidFill>
              </a:rPr>
              <a:t>Au+Au</a:t>
            </a:r>
            <a:r>
              <a:rPr lang="en-US" b="1" dirty="0" smtClean="0">
                <a:solidFill>
                  <a:srgbClr val="FF0000"/>
                </a:solidFill>
              </a:rPr>
              <a:t> at 62.4GeV</a:t>
            </a:r>
            <a:endParaRPr lang="en-US"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72069001"/>
              </p:ext>
            </p:extLst>
          </p:nvPr>
        </p:nvGraphicFramePr>
        <p:xfrm>
          <a:off x="395536" y="1052736"/>
          <a:ext cx="8568953" cy="2839720"/>
        </p:xfrm>
        <a:graphic>
          <a:graphicData uri="http://schemas.openxmlformats.org/drawingml/2006/table">
            <a:tbl>
              <a:tblPr firstRow="1" firstCol="1" lastRow="1" lastCol="1" bandRow="1" bandCol="1">
                <a:tableStyleId>{5C22544A-7EE6-4342-B048-85BDC9FD1C3A}</a:tableStyleId>
              </a:tblPr>
              <a:tblGrid>
                <a:gridCol w="663469"/>
                <a:gridCol w="1568779"/>
                <a:gridCol w="1080120"/>
                <a:gridCol w="1080120"/>
                <a:gridCol w="2088232"/>
                <a:gridCol w="928775"/>
                <a:gridCol w="1159458"/>
              </a:tblGrid>
              <a:tr h="279400">
                <a:tc>
                  <a:txBody>
                    <a:bodyPr/>
                    <a:lstStyle/>
                    <a:p>
                      <a:pPr marL="0" marR="16510" indent="0" algn="l">
                        <a:spcBef>
                          <a:spcPts val="0"/>
                        </a:spcBef>
                        <a:spcAft>
                          <a:spcPts val="0"/>
                        </a:spcAft>
                      </a:pPr>
                      <a:r>
                        <a:rPr lang="en-US" sz="1200" dirty="0">
                          <a:effectLst/>
                        </a:rPr>
                        <a:t>Run</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Energy</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Duration</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System</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Goals</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a:effectLst/>
                        </a:rPr>
                        <a:t>priority</a:t>
                      </a:r>
                      <a:endParaRPr lang="en-US" sz="120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a:effectLst/>
                        </a:rPr>
                        <a:t>Sequence</a:t>
                      </a:r>
                      <a:endParaRPr lang="en-US" sz="1200">
                        <a:solidFill>
                          <a:srgbClr val="000000"/>
                        </a:solidFill>
                        <a:effectLst/>
                        <a:latin typeface="Times New Roman"/>
                        <a:ea typeface="MS Mincho"/>
                        <a:cs typeface="Times New Roman"/>
                      </a:endParaRPr>
                    </a:p>
                  </a:txBody>
                  <a:tcPr marL="68580" marR="68580" marT="0" marB="0">
                    <a:solidFill>
                      <a:srgbClr val="0070C0"/>
                    </a:solidFill>
                  </a:tcPr>
                </a:tc>
              </a:tr>
              <a:tr h="387985">
                <a:tc>
                  <a:txBody>
                    <a:bodyPr/>
                    <a:lstStyle/>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17</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sym typeface="Symbol"/>
                        </a:rPr>
                        <a:t></a:t>
                      </a:r>
                      <a:r>
                        <a:rPr lang="en-US" sz="1200" dirty="0" err="1">
                          <a:solidFill>
                            <a:srgbClr val="FF0000"/>
                          </a:solidFill>
                          <a:effectLst/>
                        </a:rPr>
                        <a:t>s</a:t>
                      </a:r>
                      <a:r>
                        <a:rPr lang="en-US" sz="1200" baseline="-25000" dirty="0" err="1">
                          <a:solidFill>
                            <a:srgbClr val="FF0000"/>
                          </a:solidFill>
                          <a:effectLst/>
                        </a:rPr>
                        <a:t>NN</a:t>
                      </a:r>
                      <a:r>
                        <a:rPr lang="en-US" sz="1200" dirty="0">
                          <a:solidFill>
                            <a:srgbClr val="FF0000"/>
                          </a:solidFill>
                          <a:effectLst/>
                        </a:rPr>
                        <a:t>=500 GeV</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sym typeface="Symbol"/>
                        </a:rPr>
                        <a:t></a:t>
                      </a:r>
                      <a:r>
                        <a:rPr lang="en-US" sz="1200" dirty="0" err="1">
                          <a:solidFill>
                            <a:srgbClr val="FF0000"/>
                          </a:solidFill>
                          <a:effectLst/>
                        </a:rPr>
                        <a:t>s</a:t>
                      </a:r>
                      <a:r>
                        <a:rPr lang="en-US" sz="1200" baseline="-25000" dirty="0" err="1">
                          <a:solidFill>
                            <a:srgbClr val="FF0000"/>
                          </a:solidFill>
                          <a:effectLst/>
                        </a:rPr>
                        <a:t>NN</a:t>
                      </a:r>
                      <a:r>
                        <a:rPr lang="en-US" sz="1200" dirty="0">
                          <a:solidFill>
                            <a:srgbClr val="FF0000"/>
                          </a:solidFill>
                          <a:effectLst/>
                        </a:rPr>
                        <a:t>=62.4 GeV</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13-wk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1-wk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2-wk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4-wk</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Transverse </a:t>
                      </a:r>
                      <a:br>
                        <a:rPr lang="en-US" sz="1200" dirty="0">
                          <a:solidFill>
                            <a:srgbClr val="FF0000"/>
                          </a:solidFill>
                          <a:effectLst/>
                        </a:rPr>
                      </a:br>
                      <a:r>
                        <a:rPr lang="en-US" sz="1200" dirty="0">
                          <a:solidFill>
                            <a:srgbClr val="FF0000"/>
                          </a:solidFill>
                          <a:effectLst/>
                        </a:rPr>
                        <a:t>  </a:t>
                      </a:r>
                      <a:r>
                        <a:rPr lang="en-US" sz="1200" dirty="0" err="1">
                          <a:solidFill>
                            <a:srgbClr val="FF0000"/>
                          </a:solidFill>
                          <a:effectLst/>
                        </a:rPr>
                        <a:t>p+p</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r>
                        <a:rPr lang="en-US" sz="1200" dirty="0" err="1">
                          <a:solidFill>
                            <a:srgbClr val="FF0000"/>
                          </a:solidFill>
                          <a:effectLst/>
                        </a:rPr>
                        <a:t>p+p</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r>
                        <a:rPr lang="en-US" sz="1200" dirty="0" err="1">
                          <a:solidFill>
                            <a:srgbClr val="FF0000"/>
                          </a:solidFill>
                          <a:effectLst/>
                        </a:rPr>
                        <a:t>CeC</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err="1">
                          <a:solidFill>
                            <a:srgbClr val="FF0000"/>
                          </a:solidFill>
                          <a:effectLst/>
                        </a:rPr>
                        <a:t>Au+Au</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A</a:t>
                      </a:r>
                      <a:r>
                        <a:rPr lang="en-US" sz="1200" baseline="-25000" dirty="0">
                          <a:solidFill>
                            <a:srgbClr val="FF0000"/>
                          </a:solidFill>
                          <a:effectLst/>
                        </a:rPr>
                        <a:t>N</a:t>
                      </a:r>
                      <a:r>
                        <a:rPr lang="en-US" sz="1200" dirty="0">
                          <a:solidFill>
                            <a:srgbClr val="FF0000"/>
                          </a:solidFill>
                          <a:effectLst/>
                        </a:rPr>
                        <a:t> of W</a:t>
                      </a:r>
                      <a:r>
                        <a:rPr lang="en-US" sz="1200" baseline="30000" dirty="0">
                          <a:solidFill>
                            <a:srgbClr val="FF0000"/>
                          </a:solidFill>
                          <a:effectLst/>
                        </a:rPr>
                        <a:t>±</a:t>
                      </a:r>
                      <a:r>
                        <a:rPr lang="en-US" sz="1200" dirty="0">
                          <a:solidFill>
                            <a:srgbClr val="FF0000"/>
                          </a:solidFill>
                          <a:effectLst/>
                        </a:rPr>
                        <a:t>, </a:t>
                      </a:r>
                      <a:r>
                        <a:rPr lang="en-US" sz="1200" dirty="0">
                          <a:solidFill>
                            <a:srgbClr val="FF0000"/>
                          </a:solidFill>
                          <a:effectLst/>
                          <a:latin typeface="Symbol" panose="05050102010706020507" pitchFamily="18" charset="2"/>
                        </a:rPr>
                        <a:t>g</a:t>
                      </a:r>
                      <a:r>
                        <a:rPr lang="en-US" sz="1200" dirty="0">
                          <a:solidFill>
                            <a:srgbClr val="FF0000"/>
                          </a:solidFill>
                          <a:effectLst/>
                        </a:rPr>
                        <a:t>, </a:t>
                      </a:r>
                      <a:r>
                        <a:rPr lang="en-US" sz="1200" dirty="0" err="1">
                          <a:solidFill>
                            <a:srgbClr val="FF0000"/>
                          </a:solidFill>
                          <a:effectLst/>
                        </a:rPr>
                        <a:t>Drell</a:t>
                      </a:r>
                      <a:r>
                        <a:rPr lang="en-US" sz="1200" dirty="0">
                          <a:solidFill>
                            <a:srgbClr val="FF0000"/>
                          </a:solidFill>
                          <a:effectLst/>
                        </a:rPr>
                        <a:t>-Yan, </a:t>
                      </a:r>
                      <a:br>
                        <a:rPr lang="en-US" sz="1200" dirty="0">
                          <a:solidFill>
                            <a:srgbClr val="FF0000"/>
                          </a:solidFill>
                          <a:effectLst/>
                        </a:rPr>
                      </a:br>
                      <a:r>
                        <a:rPr lang="en-US" sz="1200" dirty="0" smtClean="0">
                          <a:solidFill>
                            <a:srgbClr val="FF0000"/>
                          </a:solidFill>
                          <a:effectLst/>
                        </a:rPr>
                        <a:t>L=400 </a:t>
                      </a:r>
                      <a:r>
                        <a:rPr lang="en-US" sz="1200" dirty="0">
                          <a:solidFill>
                            <a:srgbClr val="FF0000"/>
                          </a:solidFill>
                          <a:effectLst/>
                        </a:rPr>
                        <a:t>pb</a:t>
                      </a:r>
                      <a:r>
                        <a:rPr lang="en-US" sz="1200" baseline="30000" dirty="0">
                          <a:solidFill>
                            <a:srgbClr val="FF0000"/>
                          </a:solidFill>
                          <a:effectLst/>
                        </a:rPr>
                        <a:t>-1</a:t>
                      </a:r>
                      <a:r>
                        <a:rPr lang="en-US" sz="1200" dirty="0">
                          <a:solidFill>
                            <a:srgbClr val="FF0000"/>
                          </a:solidFill>
                          <a:effectLst/>
                        </a:rPr>
                        <a:t>, 55% pol</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err="1">
                          <a:solidFill>
                            <a:srgbClr val="FF0000"/>
                          </a:solidFill>
                          <a:effectLst/>
                        </a:rPr>
                        <a:t>RHICf</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smtClean="0">
                          <a:solidFill>
                            <a:srgbClr val="FF0000"/>
                          </a:solidFill>
                          <a:effectLst/>
                        </a:rPr>
                        <a:t>Semi-inclusive Jets</a:t>
                      </a:r>
                      <a:r>
                        <a:rPr lang="en-US" sz="1200" dirty="0">
                          <a:solidFill>
                            <a:srgbClr val="FF0000"/>
                          </a:solidFill>
                          <a:effectLst/>
                        </a:rPr>
                        <a:t>, </a:t>
                      </a:r>
                      <a:r>
                        <a:rPr lang="en-US" sz="1200" dirty="0" err="1">
                          <a:solidFill>
                            <a:srgbClr val="FF0000"/>
                          </a:solidFill>
                          <a:effectLst/>
                        </a:rPr>
                        <a:t>dileptons</a:t>
                      </a:r>
                      <a:r>
                        <a:rPr lang="en-US" sz="1200" dirty="0">
                          <a:solidFill>
                            <a:srgbClr val="FF0000"/>
                          </a:solidFill>
                          <a:effectLst/>
                        </a:rPr>
                        <a:t>, </a:t>
                      </a:r>
                      <a:r>
                        <a:rPr lang="en-US" sz="1200" dirty="0" smtClean="0">
                          <a:solidFill>
                            <a:srgbClr val="FF0000"/>
                          </a:solidFill>
                          <a:effectLst/>
                        </a:rPr>
                        <a:t>NPE,</a:t>
                      </a:r>
                      <a:r>
                        <a:rPr lang="en-US" sz="1200" baseline="0" dirty="0" smtClean="0">
                          <a:solidFill>
                            <a:srgbClr val="FF0000"/>
                          </a:solidFill>
                          <a:effectLst/>
                        </a:rPr>
                        <a:t> </a:t>
                      </a:r>
                      <a:r>
                        <a:rPr lang="en-US" sz="1200" dirty="0" smtClean="0">
                          <a:solidFill>
                            <a:srgbClr val="FF0000"/>
                          </a:solidFill>
                          <a:effectLst/>
                        </a:rPr>
                        <a:t>1.5B </a:t>
                      </a:r>
                      <a:r>
                        <a:rPr lang="en-US" sz="1200" dirty="0">
                          <a:solidFill>
                            <a:srgbClr val="FF0000"/>
                          </a:solidFill>
                          <a:effectLst/>
                        </a:rPr>
                        <a:t>MB</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just">
                        <a:spcBef>
                          <a:spcPts val="0"/>
                        </a:spcBef>
                        <a:spcAft>
                          <a:spcPts val="0"/>
                        </a:spcAft>
                      </a:pPr>
                      <a:r>
                        <a:rPr lang="en-US" sz="1200" dirty="0">
                          <a:solidFill>
                            <a:srgbClr val="FF0000"/>
                          </a:solidFill>
                          <a:effectLst/>
                        </a:rPr>
                        <a:t>1</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smtClean="0">
                          <a:solidFill>
                            <a:srgbClr val="FF0000"/>
                          </a:solidFill>
                          <a:effectLst/>
                          <a:latin typeface="+mn-lt"/>
                          <a:ea typeface="+mn-ea"/>
                          <a:cs typeface="+mn-cs"/>
                        </a:rPr>
                        <a:t>3</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1</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2</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3</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r>
              <a:tr h="387985">
                <a:tc>
                  <a:txBody>
                    <a:bodyPr/>
                    <a:lstStyle/>
                    <a:p>
                      <a:pPr marL="0" marR="16510" indent="0" algn="l">
                        <a:spcBef>
                          <a:spcPts val="0"/>
                        </a:spcBef>
                        <a:spcAft>
                          <a:spcPts val="0"/>
                        </a:spcAft>
                      </a:pPr>
                      <a:endParaRPr lang="en-US" sz="1200" dirty="0" smtClean="0">
                        <a:effectLst/>
                      </a:endParaRPr>
                    </a:p>
                    <a:p>
                      <a:pPr marL="0" marR="16510" indent="0" algn="l">
                        <a:spcBef>
                          <a:spcPts val="0"/>
                        </a:spcBef>
                        <a:spcAft>
                          <a:spcPts val="0"/>
                        </a:spcAft>
                      </a:pPr>
                      <a:r>
                        <a:rPr lang="en-US" sz="1200" dirty="0" smtClean="0">
                          <a:effectLst/>
                        </a:rPr>
                        <a:t>18</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 </a:t>
                      </a:r>
                      <a:r>
                        <a:rPr lang="en-US" sz="1200" dirty="0">
                          <a:effectLst/>
                          <a:sym typeface="Symbol"/>
                        </a:rPr>
                        <a:t></a:t>
                      </a:r>
                      <a:r>
                        <a:rPr lang="en-US" sz="1200" dirty="0" err="1">
                          <a:effectLst/>
                        </a:rPr>
                        <a:t>s</a:t>
                      </a:r>
                      <a:r>
                        <a:rPr lang="en-US" sz="1200" baseline="-25000" dirty="0" err="1">
                          <a:effectLst/>
                        </a:rPr>
                        <a:t>NN</a:t>
                      </a:r>
                      <a:r>
                        <a:rPr lang="en-US" sz="1200" baseline="-25000" dirty="0">
                          <a:effectLst/>
                        </a:rPr>
                        <a:t> </a:t>
                      </a:r>
                      <a:r>
                        <a:rPr lang="en-US" sz="1200" dirty="0">
                          <a:effectLst/>
                        </a:rPr>
                        <a:t>=200 GeV</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sym typeface="Symbol"/>
                        </a:rPr>
                        <a:t></a:t>
                      </a:r>
                      <a:r>
                        <a:rPr lang="en-US" sz="1200" dirty="0" err="1">
                          <a:effectLst/>
                        </a:rPr>
                        <a:t>s</a:t>
                      </a:r>
                      <a:r>
                        <a:rPr lang="en-US" sz="1200" baseline="-25000" dirty="0" err="1">
                          <a:effectLst/>
                        </a:rPr>
                        <a:t>NN</a:t>
                      </a:r>
                      <a:r>
                        <a:rPr lang="en-US" sz="1200" dirty="0">
                          <a:effectLst/>
                        </a:rPr>
                        <a:t>=200 GeV</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sym typeface="Symbol"/>
                        </a:rPr>
                        <a:t></a:t>
                      </a:r>
                      <a:r>
                        <a:rPr lang="en-US" sz="1200" dirty="0" err="1">
                          <a:effectLst/>
                        </a:rPr>
                        <a:t>s</a:t>
                      </a:r>
                      <a:r>
                        <a:rPr lang="en-US" sz="1200" baseline="-25000" dirty="0" err="1">
                          <a:effectLst/>
                        </a:rPr>
                        <a:t>NN</a:t>
                      </a:r>
                      <a:r>
                        <a:rPr lang="en-US" sz="1200" dirty="0">
                          <a:effectLst/>
                        </a:rPr>
                        <a:t>=27 GeV</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  3.5-wk</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  3.5-wk</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  2-wk</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err="1">
                          <a:effectLst/>
                        </a:rPr>
                        <a:t>Ru+Ru</a:t>
                      </a:r>
                      <a:endParaRPr lang="en-US" sz="1200" dirty="0">
                        <a:effectLst/>
                      </a:endParaRP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err="1">
                          <a:effectLst/>
                        </a:rPr>
                        <a:t>Zr+Zr</a:t>
                      </a:r>
                      <a:endParaRPr lang="en-US" sz="1200" dirty="0">
                        <a:effectLst/>
                      </a:endParaRP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err="1">
                          <a:effectLst/>
                        </a:rPr>
                        <a:t>Au+Au</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1.2B MB</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1.2B MB</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smtClean="0">
                          <a:effectLst/>
                        </a:rPr>
                        <a:t>&gt;500M </a:t>
                      </a:r>
                      <a:r>
                        <a:rPr lang="en-US" sz="1200" dirty="0">
                          <a:effectLst/>
                        </a:rPr>
                        <a:t>MB</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2</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2</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smtClean="0">
                          <a:solidFill>
                            <a:schemeClr val="lt1"/>
                          </a:solidFill>
                          <a:effectLst/>
                          <a:latin typeface="+mn-lt"/>
                          <a:ea typeface="+mn-ea"/>
                          <a:cs typeface="+mn-cs"/>
                        </a:rPr>
                        <a:t>3</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4</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5</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6</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r>
            </a:tbl>
          </a:graphicData>
        </a:graphic>
      </p:graphicFrame>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05064"/>
            <a:ext cx="7321550" cy="231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50243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lstStyle/>
          <a:p>
            <a:pPr algn="ctr"/>
            <a:r>
              <a:rPr lang="en-US" b="1" dirty="0" err="1" smtClean="0">
                <a:solidFill>
                  <a:srgbClr val="FF0000"/>
                </a:solidFill>
              </a:rPr>
              <a:t>Au+Au</a:t>
            </a:r>
            <a:r>
              <a:rPr lang="en-US" b="1" dirty="0" smtClean="0">
                <a:solidFill>
                  <a:srgbClr val="FF0000"/>
                </a:solidFill>
              </a:rPr>
              <a:t> at 62GeV</a:t>
            </a:r>
            <a:endParaRPr lang="en-US" b="1" dirty="0">
              <a:solidFill>
                <a:srgbClr val="FF0000"/>
              </a:solidFill>
            </a:endParaRPr>
          </a:p>
        </p:txBody>
      </p:sp>
      <p:sp>
        <p:nvSpPr>
          <p:cNvPr id="6" name="TextBox 5"/>
          <p:cNvSpPr txBox="1"/>
          <p:nvPr/>
        </p:nvSpPr>
        <p:spPr>
          <a:xfrm>
            <a:off x="323528" y="1052736"/>
            <a:ext cx="2980304" cy="369332"/>
          </a:xfrm>
          <a:prstGeom prst="rect">
            <a:avLst/>
          </a:prstGeom>
          <a:noFill/>
        </p:spPr>
        <p:txBody>
          <a:bodyPr wrap="none" rtlCol="0">
            <a:spAutoFit/>
          </a:bodyPr>
          <a:lstStyle/>
          <a:p>
            <a:r>
              <a:rPr lang="en-US" dirty="0" smtClean="0"/>
              <a:t>Inclusive jet measurements</a:t>
            </a:r>
            <a:endParaRPr lang="en-US" dirty="0"/>
          </a:p>
        </p:txBody>
      </p:sp>
      <p:pic>
        <p:nvPicPr>
          <p:cNvPr id="9" name="Picture 8"/>
          <p:cNvPicPr/>
          <p:nvPr/>
        </p:nvPicPr>
        <p:blipFill rotWithShape="1">
          <a:blip r:embed="rId2"/>
          <a:srcRect l="8943" r="4437" b="3488"/>
          <a:stretch/>
        </p:blipFill>
        <p:spPr bwMode="auto">
          <a:xfrm>
            <a:off x="4777735" y="1423303"/>
            <a:ext cx="4366265" cy="3807132"/>
          </a:xfrm>
          <a:prstGeom prst="rect">
            <a:avLst/>
          </a:prstGeom>
          <a:ln>
            <a:noFill/>
          </a:ln>
          <a:extLst>
            <a:ext uri="{53640926-AAD7-44D8-BBD7-CCE9431645EC}">
              <a14:shadowObscured xmlns:a14="http://schemas.microsoft.com/office/drawing/2010/main"/>
            </a:ext>
          </a:extLst>
        </p:spPr>
      </p:pic>
      <p:sp>
        <p:nvSpPr>
          <p:cNvPr id="10" name="Down Arrow 9"/>
          <p:cNvSpPr/>
          <p:nvPr/>
        </p:nvSpPr>
        <p:spPr bwMode="auto">
          <a:xfrm>
            <a:off x="6697501" y="924742"/>
            <a:ext cx="365618" cy="832738"/>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宋体" pitchFamily="2" charset="-122"/>
            </a:endParaRPr>
          </a:p>
        </p:txBody>
      </p:sp>
      <p:sp>
        <p:nvSpPr>
          <p:cNvPr id="3" name="TextBox 2"/>
          <p:cNvSpPr txBox="1"/>
          <p:nvPr/>
        </p:nvSpPr>
        <p:spPr>
          <a:xfrm>
            <a:off x="5073073" y="5393197"/>
            <a:ext cx="3980577" cy="646331"/>
          </a:xfrm>
          <a:prstGeom prst="rect">
            <a:avLst/>
          </a:prstGeom>
          <a:noFill/>
        </p:spPr>
        <p:txBody>
          <a:bodyPr wrap="none" rtlCol="0">
            <a:spAutoFit/>
          </a:bodyPr>
          <a:lstStyle/>
          <a:p>
            <a:pPr algn="l"/>
            <a:r>
              <a:rPr lang="en-US" dirty="0" err="1" smtClean="0"/>
              <a:t>Au+Au</a:t>
            </a:r>
            <a:r>
              <a:rPr lang="en-US" dirty="0" smtClean="0"/>
              <a:t> at 62GeV helps establish </a:t>
            </a:r>
            <a:br>
              <a:rPr lang="en-US" dirty="0" smtClean="0"/>
            </a:br>
            <a:r>
              <a:rPr lang="en-US" dirty="0" smtClean="0"/>
              <a:t>the trend in temperature dependence</a:t>
            </a:r>
            <a:endParaRPr lang="en-US" dirty="0"/>
          </a:p>
        </p:txBody>
      </p:sp>
      <p:pic>
        <p:nvPicPr>
          <p:cNvPr id="8" name="Picture 7"/>
          <p:cNvPicPr/>
          <p:nvPr/>
        </p:nvPicPr>
        <p:blipFill rotWithShape="1">
          <a:blip r:embed="rId3">
            <a:extLst>
              <a:ext uri="{28A0092B-C50C-407E-A947-70E740481C1C}">
                <a14:useLocalDpi xmlns:a14="http://schemas.microsoft.com/office/drawing/2010/main" val="0"/>
              </a:ext>
            </a:extLst>
          </a:blip>
          <a:srcRect l="5283" t="4621" r="6757" b="10226"/>
          <a:stretch/>
        </p:blipFill>
        <p:spPr>
          <a:xfrm>
            <a:off x="467544" y="1423302"/>
            <a:ext cx="4032448" cy="4616226"/>
          </a:xfrm>
          <a:prstGeom prst="rect">
            <a:avLst/>
          </a:prstGeom>
        </p:spPr>
      </p:pic>
      <p:sp>
        <p:nvSpPr>
          <p:cNvPr id="7" name="TextBox 6"/>
          <p:cNvSpPr txBox="1"/>
          <p:nvPr/>
        </p:nvSpPr>
        <p:spPr>
          <a:xfrm>
            <a:off x="1547664" y="4077072"/>
            <a:ext cx="1308371" cy="261610"/>
          </a:xfrm>
          <a:prstGeom prst="rect">
            <a:avLst/>
          </a:prstGeom>
          <a:noFill/>
        </p:spPr>
        <p:txBody>
          <a:bodyPr wrap="none" rtlCol="0">
            <a:spAutoFit/>
          </a:bodyPr>
          <a:lstStyle/>
          <a:p>
            <a:r>
              <a:rPr lang="en-US" sz="1100" dirty="0" smtClean="0">
                <a:solidFill>
                  <a:srgbClr val="FF0000"/>
                </a:solidFill>
              </a:rPr>
              <a:t>STAR Preliminary</a:t>
            </a:r>
            <a:endParaRPr lang="en-US" dirty="0">
              <a:solidFill>
                <a:srgbClr val="FF0000"/>
              </a:solidFill>
            </a:endParaRPr>
          </a:p>
        </p:txBody>
      </p:sp>
    </p:spTree>
    <p:extLst>
      <p:ext uri="{BB962C8B-B14F-4D97-AF65-F5344CB8AC3E}">
        <p14:creationId xmlns:p14="http://schemas.microsoft.com/office/powerpoint/2010/main" val="1185566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139252"/>
            <a:ext cx="8229600" cy="1143000"/>
          </a:xfrm>
        </p:spPr>
        <p:txBody>
          <a:bodyPr/>
          <a:lstStyle/>
          <a:p>
            <a:r>
              <a:rPr lang="en-US" b="1" dirty="0" smtClean="0">
                <a:solidFill>
                  <a:srgbClr val="FF0000"/>
                </a:solidFill>
              </a:rPr>
              <a:t>Resolving possible charm puzzle</a:t>
            </a:r>
            <a:endParaRPr lang="en-US" b="1" dirty="0">
              <a:solidFill>
                <a:srgbClr val="FF0000"/>
              </a:solidFill>
            </a:endParaRPr>
          </a:p>
        </p:txBody>
      </p:sp>
      <p:pic>
        <p:nvPicPr>
          <p:cNvPr id="8" name="Content Placeholder 7" descr="ttp://www.star.bnl.gov/protected/heavy/mstftsm/papers_and_proceedings/npe_62_gev/paper_proposal/figures/"/>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87740" y="1628800"/>
            <a:ext cx="3459480" cy="2278380"/>
          </a:xfrm>
          <a:prstGeom prst="rect">
            <a:avLst/>
          </a:prstGeom>
          <a:noFill/>
          <a:ln>
            <a:noFill/>
          </a:ln>
        </p:spPr>
      </p:pic>
      <p:pic>
        <p:nvPicPr>
          <p:cNvPr id="9" name="Content Placeholder 8"/>
          <p:cNvPicPr>
            <a:picLocks noGrp="1"/>
          </p:cNvPicPr>
          <p:nvPr>
            <p:ph sz="quarter" idx="2"/>
          </p:nvPr>
        </p:nvPicPr>
        <p:blipFill>
          <a:blip r:embed="rId3"/>
          <a:stretch>
            <a:fillRect/>
          </a:stretch>
        </p:blipFill>
        <p:spPr>
          <a:xfrm>
            <a:off x="4788024" y="1556792"/>
            <a:ext cx="3600400" cy="2376264"/>
          </a:xfrm>
          <a:prstGeom prst="rect">
            <a:avLst/>
          </a:prstGeom>
        </p:spPr>
      </p:pic>
      <p:pic>
        <p:nvPicPr>
          <p:cNvPr id="10" name="Content Placeholder 9" descr="Macintosh HD:Users:rfatemi1:Downloads:NPE_v2_1B_min-bias-events_62GeV_run18-dpt0.5GeV.png"/>
          <p:cNvPicPr>
            <a:picLocks noGrp="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4788024" y="4014356"/>
            <a:ext cx="3456384" cy="2397864"/>
          </a:xfrm>
          <a:prstGeom prst="rect">
            <a:avLst/>
          </a:prstGeom>
          <a:noFill/>
          <a:ln>
            <a:noFill/>
          </a:ln>
        </p:spPr>
      </p:pic>
      <p:pic>
        <p:nvPicPr>
          <p:cNvPr id="11" name="Picture 10"/>
          <p:cNvPicPr/>
          <p:nvPr/>
        </p:nvPicPr>
        <p:blipFill rotWithShape="1">
          <a:blip r:embed="rId5"/>
          <a:srcRect r="4405" b="4257"/>
          <a:stretch/>
        </p:blipFill>
        <p:spPr bwMode="auto">
          <a:xfrm>
            <a:off x="539552" y="4014356"/>
            <a:ext cx="3636142" cy="2366972"/>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0" y="939123"/>
            <a:ext cx="8351389" cy="646331"/>
          </a:xfrm>
          <a:prstGeom prst="rect">
            <a:avLst/>
          </a:prstGeom>
          <a:noFill/>
        </p:spPr>
        <p:txBody>
          <a:bodyPr wrap="none" rtlCol="0">
            <a:spAutoFit/>
          </a:bodyPr>
          <a:lstStyle/>
          <a:p>
            <a:pPr algn="l"/>
            <a:r>
              <a:rPr lang="en-US" b="1" dirty="0" smtClean="0"/>
              <a:t>Large charm (NPE) suppression in </a:t>
            </a:r>
            <a:r>
              <a:rPr lang="en-US" b="1" dirty="0" err="1" smtClean="0"/>
              <a:t>Au+Au</a:t>
            </a:r>
            <a:r>
              <a:rPr lang="en-US" b="1" dirty="0" smtClean="0"/>
              <a:t> at 200GeV with large elliptic flow</a:t>
            </a:r>
          </a:p>
          <a:p>
            <a:pPr algn="l"/>
            <a:r>
              <a:rPr lang="en-US" b="1" dirty="0" smtClean="0"/>
              <a:t>Indication of enhancement in </a:t>
            </a:r>
            <a:r>
              <a:rPr lang="en-US" b="1" dirty="0" err="1" smtClean="0"/>
              <a:t>Au+Au</a:t>
            </a:r>
            <a:r>
              <a:rPr lang="en-US" b="1" dirty="0" smtClean="0"/>
              <a:t> at 62.4GeV with (~)zero elliptic flow</a:t>
            </a:r>
            <a:endParaRPr lang="en-US" b="1" dirty="0"/>
          </a:p>
        </p:txBody>
      </p:sp>
      <p:sp>
        <p:nvSpPr>
          <p:cNvPr id="13" name="TextBox 12"/>
          <p:cNvSpPr txBox="1"/>
          <p:nvPr/>
        </p:nvSpPr>
        <p:spPr>
          <a:xfrm>
            <a:off x="3185679" y="2636912"/>
            <a:ext cx="1980029" cy="369332"/>
          </a:xfrm>
          <a:prstGeom prst="rect">
            <a:avLst/>
          </a:prstGeom>
          <a:noFill/>
        </p:spPr>
        <p:txBody>
          <a:bodyPr wrap="none" rtlCol="0">
            <a:spAutoFit/>
          </a:bodyPr>
          <a:lstStyle/>
          <a:p>
            <a:r>
              <a:rPr lang="en-US" b="1" dirty="0" smtClean="0">
                <a:solidFill>
                  <a:srgbClr val="6600FF"/>
                </a:solidFill>
              </a:rPr>
              <a:t>Preliminary data</a:t>
            </a:r>
            <a:endParaRPr lang="en-US" b="1" dirty="0">
              <a:solidFill>
                <a:srgbClr val="6600FF"/>
              </a:solidFill>
            </a:endParaRPr>
          </a:p>
        </p:txBody>
      </p:sp>
      <p:sp>
        <p:nvSpPr>
          <p:cNvPr id="14" name="TextBox 13"/>
          <p:cNvSpPr txBox="1"/>
          <p:nvPr/>
        </p:nvSpPr>
        <p:spPr>
          <a:xfrm>
            <a:off x="1147034" y="4509120"/>
            <a:ext cx="1864613" cy="369332"/>
          </a:xfrm>
          <a:prstGeom prst="rect">
            <a:avLst/>
          </a:prstGeom>
          <a:noFill/>
        </p:spPr>
        <p:txBody>
          <a:bodyPr wrap="none" rtlCol="0">
            <a:spAutoFit/>
          </a:bodyPr>
          <a:lstStyle/>
          <a:p>
            <a:pPr algn="l"/>
            <a:r>
              <a:rPr lang="en-US" b="1" dirty="0" smtClean="0">
                <a:solidFill>
                  <a:srgbClr val="2B9592"/>
                </a:solidFill>
              </a:rPr>
              <a:t>Projection 1.5B</a:t>
            </a:r>
            <a:endParaRPr lang="en-US" b="1" dirty="0">
              <a:solidFill>
                <a:srgbClr val="2B9592"/>
              </a:solidFill>
            </a:endParaRPr>
          </a:p>
        </p:txBody>
      </p:sp>
      <p:sp>
        <p:nvSpPr>
          <p:cNvPr id="15" name="TextBox 14"/>
          <p:cNvSpPr txBox="1"/>
          <p:nvPr/>
        </p:nvSpPr>
        <p:spPr>
          <a:xfrm>
            <a:off x="5364088" y="4509120"/>
            <a:ext cx="1864613" cy="369332"/>
          </a:xfrm>
          <a:prstGeom prst="rect">
            <a:avLst/>
          </a:prstGeom>
          <a:noFill/>
        </p:spPr>
        <p:txBody>
          <a:bodyPr wrap="none" rtlCol="0">
            <a:spAutoFit/>
          </a:bodyPr>
          <a:lstStyle/>
          <a:p>
            <a:pPr algn="l"/>
            <a:r>
              <a:rPr lang="en-US" b="1" dirty="0" smtClean="0">
                <a:solidFill>
                  <a:srgbClr val="2B9592"/>
                </a:solidFill>
              </a:rPr>
              <a:t>Projection 1.5B</a:t>
            </a:r>
            <a:endParaRPr lang="en-US" b="1" dirty="0">
              <a:solidFill>
                <a:srgbClr val="2B9592"/>
              </a:solidFill>
            </a:endParaRPr>
          </a:p>
        </p:txBody>
      </p:sp>
    </p:spTree>
    <p:extLst>
      <p:ext uri="{BB962C8B-B14F-4D97-AF65-F5344CB8AC3E}">
        <p14:creationId xmlns:p14="http://schemas.microsoft.com/office/powerpoint/2010/main" val="43970322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301006"/>
          </a:xfrm>
        </p:spPr>
        <p:txBody>
          <a:bodyPr/>
          <a:lstStyle/>
          <a:p>
            <a:pPr algn="ctr"/>
            <a:r>
              <a:rPr lang="en-US" b="1" dirty="0" err="1" smtClean="0">
                <a:solidFill>
                  <a:srgbClr val="FF0000"/>
                </a:solidFill>
              </a:rPr>
              <a:t>Au+Au</a:t>
            </a:r>
            <a:r>
              <a:rPr lang="en-US" b="1" dirty="0" smtClean="0">
                <a:solidFill>
                  <a:srgbClr val="FF0000"/>
                </a:solidFill>
              </a:rPr>
              <a:t> at 27GeV</a:t>
            </a:r>
            <a:endParaRPr lang="en-US"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91965302"/>
              </p:ext>
            </p:extLst>
          </p:nvPr>
        </p:nvGraphicFramePr>
        <p:xfrm>
          <a:off x="395536" y="1340768"/>
          <a:ext cx="8568953" cy="2839720"/>
        </p:xfrm>
        <a:graphic>
          <a:graphicData uri="http://schemas.openxmlformats.org/drawingml/2006/table">
            <a:tbl>
              <a:tblPr firstRow="1" firstCol="1" lastRow="1" lastCol="1" bandRow="1" bandCol="1">
                <a:tableStyleId>{5C22544A-7EE6-4342-B048-85BDC9FD1C3A}</a:tableStyleId>
              </a:tblPr>
              <a:tblGrid>
                <a:gridCol w="663469"/>
                <a:gridCol w="1568779"/>
                <a:gridCol w="1080120"/>
                <a:gridCol w="1080120"/>
                <a:gridCol w="2088232"/>
                <a:gridCol w="928775"/>
                <a:gridCol w="1159458"/>
              </a:tblGrid>
              <a:tr h="279400">
                <a:tc>
                  <a:txBody>
                    <a:bodyPr/>
                    <a:lstStyle/>
                    <a:p>
                      <a:pPr marL="0" marR="16510" indent="0" algn="l">
                        <a:spcBef>
                          <a:spcPts val="0"/>
                        </a:spcBef>
                        <a:spcAft>
                          <a:spcPts val="0"/>
                        </a:spcAft>
                      </a:pPr>
                      <a:r>
                        <a:rPr lang="en-US" sz="1200" dirty="0">
                          <a:effectLst/>
                        </a:rPr>
                        <a:t>Run</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Energy</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Duration</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System</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Goals</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a:effectLst/>
                        </a:rPr>
                        <a:t>priority</a:t>
                      </a:r>
                      <a:endParaRPr lang="en-US" sz="120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a:effectLst/>
                        </a:rPr>
                        <a:t>Sequence</a:t>
                      </a:r>
                      <a:endParaRPr lang="en-US" sz="1200">
                        <a:solidFill>
                          <a:srgbClr val="000000"/>
                        </a:solidFill>
                        <a:effectLst/>
                        <a:latin typeface="Times New Roman"/>
                        <a:ea typeface="MS Mincho"/>
                        <a:cs typeface="Times New Roman"/>
                      </a:endParaRPr>
                    </a:p>
                  </a:txBody>
                  <a:tcPr marL="68580" marR="68580" marT="0" marB="0">
                    <a:solidFill>
                      <a:srgbClr val="0070C0"/>
                    </a:solidFill>
                  </a:tcPr>
                </a:tc>
              </a:tr>
              <a:tr h="387985">
                <a:tc>
                  <a:txBody>
                    <a:bodyPr/>
                    <a:lstStyle/>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17</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sym typeface="Symbol"/>
                        </a:rPr>
                        <a:t></a:t>
                      </a:r>
                      <a:r>
                        <a:rPr lang="en-US" sz="1200" dirty="0" err="1">
                          <a:solidFill>
                            <a:srgbClr val="FF0000"/>
                          </a:solidFill>
                          <a:effectLst/>
                        </a:rPr>
                        <a:t>s</a:t>
                      </a:r>
                      <a:r>
                        <a:rPr lang="en-US" sz="1200" baseline="-25000" dirty="0" err="1">
                          <a:solidFill>
                            <a:srgbClr val="FF0000"/>
                          </a:solidFill>
                          <a:effectLst/>
                        </a:rPr>
                        <a:t>NN</a:t>
                      </a:r>
                      <a:r>
                        <a:rPr lang="en-US" sz="1200" dirty="0">
                          <a:solidFill>
                            <a:srgbClr val="FF0000"/>
                          </a:solidFill>
                          <a:effectLst/>
                        </a:rPr>
                        <a:t>=500 GeV</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sym typeface="Symbol"/>
                        </a:rPr>
                        <a:t></a:t>
                      </a:r>
                      <a:r>
                        <a:rPr lang="en-US" sz="1200" dirty="0" err="1">
                          <a:solidFill>
                            <a:srgbClr val="FF0000"/>
                          </a:solidFill>
                          <a:effectLst/>
                        </a:rPr>
                        <a:t>s</a:t>
                      </a:r>
                      <a:r>
                        <a:rPr lang="en-US" sz="1200" baseline="-25000" dirty="0" err="1">
                          <a:solidFill>
                            <a:srgbClr val="FF0000"/>
                          </a:solidFill>
                          <a:effectLst/>
                        </a:rPr>
                        <a:t>NN</a:t>
                      </a:r>
                      <a:r>
                        <a:rPr lang="en-US" sz="1200" dirty="0">
                          <a:solidFill>
                            <a:srgbClr val="FF0000"/>
                          </a:solidFill>
                          <a:effectLst/>
                        </a:rPr>
                        <a:t>=62.4 GeV</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13-wk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1-wk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2-wk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4-wk</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Transverse </a:t>
                      </a:r>
                      <a:br>
                        <a:rPr lang="en-US" sz="1200" dirty="0">
                          <a:solidFill>
                            <a:srgbClr val="FF0000"/>
                          </a:solidFill>
                          <a:effectLst/>
                        </a:rPr>
                      </a:br>
                      <a:r>
                        <a:rPr lang="en-US" sz="1200" dirty="0">
                          <a:solidFill>
                            <a:srgbClr val="FF0000"/>
                          </a:solidFill>
                          <a:effectLst/>
                        </a:rPr>
                        <a:t>  </a:t>
                      </a:r>
                      <a:r>
                        <a:rPr lang="en-US" sz="1200" dirty="0" err="1">
                          <a:solidFill>
                            <a:srgbClr val="FF0000"/>
                          </a:solidFill>
                          <a:effectLst/>
                        </a:rPr>
                        <a:t>p+p</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r>
                        <a:rPr lang="en-US" sz="1200" dirty="0" err="1">
                          <a:solidFill>
                            <a:srgbClr val="FF0000"/>
                          </a:solidFill>
                          <a:effectLst/>
                        </a:rPr>
                        <a:t>p+p</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r>
                        <a:rPr lang="en-US" sz="1200" dirty="0" err="1">
                          <a:solidFill>
                            <a:srgbClr val="FF0000"/>
                          </a:solidFill>
                          <a:effectLst/>
                        </a:rPr>
                        <a:t>CeC</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err="1">
                          <a:solidFill>
                            <a:srgbClr val="FF0000"/>
                          </a:solidFill>
                          <a:effectLst/>
                        </a:rPr>
                        <a:t>Au+Au</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A</a:t>
                      </a:r>
                      <a:r>
                        <a:rPr lang="en-US" sz="1200" baseline="-25000" dirty="0">
                          <a:solidFill>
                            <a:srgbClr val="FF0000"/>
                          </a:solidFill>
                          <a:effectLst/>
                        </a:rPr>
                        <a:t>N</a:t>
                      </a:r>
                      <a:r>
                        <a:rPr lang="en-US" sz="1200" dirty="0">
                          <a:solidFill>
                            <a:srgbClr val="FF0000"/>
                          </a:solidFill>
                          <a:effectLst/>
                        </a:rPr>
                        <a:t> of W</a:t>
                      </a:r>
                      <a:r>
                        <a:rPr lang="en-US" sz="1200" baseline="30000" dirty="0">
                          <a:solidFill>
                            <a:srgbClr val="FF0000"/>
                          </a:solidFill>
                          <a:effectLst/>
                        </a:rPr>
                        <a:t>±</a:t>
                      </a:r>
                      <a:r>
                        <a:rPr lang="en-US" sz="1200" dirty="0">
                          <a:solidFill>
                            <a:srgbClr val="FF0000"/>
                          </a:solidFill>
                          <a:effectLst/>
                        </a:rPr>
                        <a:t>, </a:t>
                      </a:r>
                      <a:r>
                        <a:rPr lang="en-US" sz="1200" dirty="0">
                          <a:solidFill>
                            <a:srgbClr val="FF0000"/>
                          </a:solidFill>
                          <a:effectLst/>
                          <a:latin typeface="Symbol" panose="05050102010706020507" pitchFamily="18" charset="2"/>
                        </a:rPr>
                        <a:t>g</a:t>
                      </a:r>
                      <a:r>
                        <a:rPr lang="en-US" sz="1200" dirty="0">
                          <a:solidFill>
                            <a:srgbClr val="FF0000"/>
                          </a:solidFill>
                          <a:effectLst/>
                        </a:rPr>
                        <a:t>, </a:t>
                      </a:r>
                      <a:r>
                        <a:rPr lang="en-US" sz="1200" dirty="0" err="1">
                          <a:solidFill>
                            <a:srgbClr val="FF0000"/>
                          </a:solidFill>
                          <a:effectLst/>
                        </a:rPr>
                        <a:t>Drell</a:t>
                      </a:r>
                      <a:r>
                        <a:rPr lang="en-US" sz="1200" dirty="0">
                          <a:solidFill>
                            <a:srgbClr val="FF0000"/>
                          </a:solidFill>
                          <a:effectLst/>
                        </a:rPr>
                        <a:t>-Yan, </a:t>
                      </a:r>
                      <a:br>
                        <a:rPr lang="en-US" sz="1200" dirty="0">
                          <a:solidFill>
                            <a:srgbClr val="FF0000"/>
                          </a:solidFill>
                          <a:effectLst/>
                        </a:rPr>
                      </a:br>
                      <a:r>
                        <a:rPr lang="en-US" sz="1200" dirty="0" smtClean="0">
                          <a:solidFill>
                            <a:srgbClr val="FF0000"/>
                          </a:solidFill>
                          <a:effectLst/>
                        </a:rPr>
                        <a:t>L=400 </a:t>
                      </a:r>
                      <a:r>
                        <a:rPr lang="en-US" sz="1200" dirty="0">
                          <a:solidFill>
                            <a:srgbClr val="FF0000"/>
                          </a:solidFill>
                          <a:effectLst/>
                        </a:rPr>
                        <a:t>pb</a:t>
                      </a:r>
                      <a:r>
                        <a:rPr lang="en-US" sz="1200" baseline="30000" dirty="0">
                          <a:solidFill>
                            <a:srgbClr val="FF0000"/>
                          </a:solidFill>
                          <a:effectLst/>
                        </a:rPr>
                        <a:t>-1</a:t>
                      </a:r>
                      <a:r>
                        <a:rPr lang="en-US" sz="1200" dirty="0">
                          <a:solidFill>
                            <a:srgbClr val="FF0000"/>
                          </a:solidFill>
                          <a:effectLst/>
                        </a:rPr>
                        <a:t>, 55% pol</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err="1">
                          <a:solidFill>
                            <a:srgbClr val="FF0000"/>
                          </a:solidFill>
                          <a:effectLst/>
                        </a:rPr>
                        <a:t>RHICf</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Jets, </a:t>
                      </a:r>
                      <a:r>
                        <a:rPr lang="en-US" sz="1200" dirty="0" err="1">
                          <a:solidFill>
                            <a:srgbClr val="FF0000"/>
                          </a:solidFill>
                          <a:effectLst/>
                        </a:rPr>
                        <a:t>dileptons</a:t>
                      </a:r>
                      <a:r>
                        <a:rPr lang="en-US" sz="1200" dirty="0">
                          <a:solidFill>
                            <a:srgbClr val="FF0000"/>
                          </a:solidFill>
                          <a:effectLst/>
                        </a:rPr>
                        <a:t>, NPE</a:t>
                      </a:r>
                    </a:p>
                    <a:p>
                      <a:pPr marL="0" marR="16510" indent="0" algn="l">
                        <a:spcBef>
                          <a:spcPts val="0"/>
                        </a:spcBef>
                        <a:spcAft>
                          <a:spcPts val="0"/>
                        </a:spcAft>
                      </a:pPr>
                      <a:r>
                        <a:rPr lang="en-US" sz="1200" dirty="0">
                          <a:solidFill>
                            <a:srgbClr val="FF0000"/>
                          </a:solidFill>
                          <a:effectLst/>
                        </a:rPr>
                        <a:t>1.5B MB</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just">
                        <a:spcBef>
                          <a:spcPts val="0"/>
                        </a:spcBef>
                        <a:spcAft>
                          <a:spcPts val="0"/>
                        </a:spcAft>
                      </a:pPr>
                      <a:r>
                        <a:rPr lang="en-US" sz="1200" dirty="0">
                          <a:solidFill>
                            <a:srgbClr val="FF0000"/>
                          </a:solidFill>
                          <a:effectLst/>
                        </a:rPr>
                        <a:t>1</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smtClean="0">
                          <a:solidFill>
                            <a:srgbClr val="FF0000"/>
                          </a:solidFill>
                          <a:effectLst/>
                          <a:latin typeface="+mn-lt"/>
                          <a:ea typeface="+mn-ea"/>
                          <a:cs typeface="+mn-cs"/>
                        </a:rPr>
                        <a:t>3</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1</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2</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3</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r>
              <a:tr h="387985">
                <a:tc>
                  <a:txBody>
                    <a:bodyPr/>
                    <a:lstStyle/>
                    <a:p>
                      <a:pPr marL="0" marR="16510" indent="0" algn="l">
                        <a:spcBef>
                          <a:spcPts val="0"/>
                        </a:spcBef>
                        <a:spcAft>
                          <a:spcPts val="0"/>
                        </a:spcAft>
                      </a:pPr>
                      <a:endParaRPr lang="en-US" sz="1200" dirty="0" smtClean="0">
                        <a:effectLst/>
                      </a:endParaRPr>
                    </a:p>
                    <a:p>
                      <a:pPr marL="0" marR="16510" indent="0" algn="l">
                        <a:spcBef>
                          <a:spcPts val="0"/>
                        </a:spcBef>
                        <a:spcAft>
                          <a:spcPts val="0"/>
                        </a:spcAft>
                      </a:pPr>
                      <a:r>
                        <a:rPr lang="en-US" sz="1200" dirty="0" smtClean="0">
                          <a:effectLst/>
                        </a:rPr>
                        <a:t>18</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 </a:t>
                      </a:r>
                      <a:r>
                        <a:rPr lang="en-US" sz="1200" dirty="0">
                          <a:effectLst/>
                          <a:sym typeface="Symbol"/>
                        </a:rPr>
                        <a:t></a:t>
                      </a:r>
                      <a:r>
                        <a:rPr lang="en-US" sz="1200" dirty="0" err="1">
                          <a:effectLst/>
                        </a:rPr>
                        <a:t>s</a:t>
                      </a:r>
                      <a:r>
                        <a:rPr lang="en-US" sz="1200" baseline="-25000" dirty="0" err="1">
                          <a:effectLst/>
                        </a:rPr>
                        <a:t>NN</a:t>
                      </a:r>
                      <a:r>
                        <a:rPr lang="en-US" sz="1200" baseline="-25000" dirty="0">
                          <a:effectLst/>
                        </a:rPr>
                        <a:t> </a:t>
                      </a:r>
                      <a:r>
                        <a:rPr lang="en-US" sz="1200" dirty="0">
                          <a:effectLst/>
                        </a:rPr>
                        <a:t>=200 GeV</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sym typeface="Symbol"/>
                        </a:rPr>
                        <a:t></a:t>
                      </a:r>
                      <a:r>
                        <a:rPr lang="en-US" sz="1200" dirty="0" err="1">
                          <a:effectLst/>
                        </a:rPr>
                        <a:t>s</a:t>
                      </a:r>
                      <a:r>
                        <a:rPr lang="en-US" sz="1200" baseline="-25000" dirty="0" err="1">
                          <a:effectLst/>
                        </a:rPr>
                        <a:t>NN</a:t>
                      </a:r>
                      <a:r>
                        <a:rPr lang="en-US" sz="1200" dirty="0">
                          <a:effectLst/>
                        </a:rPr>
                        <a:t>=200 GeV</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sym typeface="Symbol"/>
                        </a:rPr>
                        <a:t></a:t>
                      </a:r>
                      <a:r>
                        <a:rPr lang="en-US" sz="1200" dirty="0" err="1">
                          <a:effectLst/>
                        </a:rPr>
                        <a:t>s</a:t>
                      </a:r>
                      <a:r>
                        <a:rPr lang="en-US" sz="1200" baseline="-25000" dirty="0" err="1">
                          <a:effectLst/>
                        </a:rPr>
                        <a:t>NN</a:t>
                      </a:r>
                      <a:r>
                        <a:rPr lang="en-US" sz="1200" dirty="0">
                          <a:effectLst/>
                        </a:rPr>
                        <a:t>=27 GeV</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  3.5-wk</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  3.5-wk</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  2-wk</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err="1">
                          <a:effectLst/>
                        </a:rPr>
                        <a:t>Ru+Ru</a:t>
                      </a:r>
                      <a:endParaRPr lang="en-US" sz="1200" dirty="0">
                        <a:effectLst/>
                      </a:endParaRP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err="1">
                          <a:effectLst/>
                        </a:rPr>
                        <a:t>Zr+Zr</a:t>
                      </a:r>
                      <a:endParaRPr lang="en-US" sz="1200" dirty="0">
                        <a:effectLst/>
                      </a:endParaRP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err="1">
                          <a:effectLst/>
                        </a:rPr>
                        <a:t>Au+Au</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1.2B MB</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1.2B MB</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smtClean="0">
                          <a:effectLst/>
                        </a:rPr>
                        <a:t>&gt;500M </a:t>
                      </a:r>
                      <a:r>
                        <a:rPr lang="en-US" sz="1200" dirty="0">
                          <a:effectLst/>
                        </a:rPr>
                        <a:t>MB</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2</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2</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smtClean="0">
                          <a:solidFill>
                            <a:schemeClr val="lt1"/>
                          </a:solidFill>
                          <a:effectLst/>
                          <a:latin typeface="+mn-lt"/>
                          <a:ea typeface="+mn-ea"/>
                          <a:cs typeface="+mn-cs"/>
                        </a:rPr>
                        <a:t>3</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4</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5</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6</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r>
            </a:tbl>
          </a:graphicData>
        </a:graphic>
      </p:graphicFrame>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4352688"/>
            <a:ext cx="7327900" cy="159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14782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9" y="85078"/>
            <a:ext cx="8064896" cy="1143000"/>
          </a:xfrm>
        </p:spPr>
        <p:txBody>
          <a:bodyPr>
            <a:normAutofit fontScale="90000"/>
          </a:bodyPr>
          <a:lstStyle/>
          <a:p>
            <a:r>
              <a:rPr lang="en-US" b="1" dirty="0" smtClean="0">
                <a:solidFill>
                  <a:srgbClr val="FF0000"/>
                </a:solidFill>
              </a:rPr>
              <a:t>QCD phase transition is a chiral phase transition</a:t>
            </a:r>
            <a:endParaRPr lang="en-US" b="1" dirty="0">
              <a:solidFill>
                <a:srgbClr val="FF0000"/>
              </a:solidFill>
            </a:endParaRPr>
          </a:p>
        </p:txBody>
      </p:sp>
      <p:pic>
        <p:nvPicPr>
          <p:cNvPr id="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2819400"/>
            <a:ext cx="428678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26" t="14437" r="22434" b="35355"/>
          <a:stretch/>
        </p:blipFill>
        <p:spPr bwMode="auto">
          <a:xfrm>
            <a:off x="5726857" y="908720"/>
            <a:ext cx="296100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85799" y="1434405"/>
            <a:ext cx="3948517" cy="1200329"/>
          </a:xfrm>
          <a:prstGeom prst="rect">
            <a:avLst/>
          </a:prstGeom>
          <a:noFill/>
        </p:spPr>
        <p:txBody>
          <a:bodyPr wrap="none" rtlCol="0">
            <a:spAutoFit/>
          </a:bodyPr>
          <a:lstStyle/>
          <a:p>
            <a:pPr marL="342900" indent="-342900" algn="l">
              <a:buFont typeface="+mj-lt"/>
              <a:buAutoNum type="arabicPeriod"/>
            </a:pPr>
            <a:r>
              <a:rPr lang="en-US" dirty="0" smtClean="0"/>
              <a:t>Charge separation (</a:t>
            </a:r>
            <a:r>
              <a:rPr lang="en-US" dirty="0" smtClean="0">
                <a:solidFill>
                  <a:srgbClr val="0DCAE3"/>
                </a:solidFill>
              </a:rPr>
              <a:t>14.5GeV</a:t>
            </a:r>
            <a:r>
              <a:rPr lang="en-US" dirty="0" smtClean="0"/>
              <a:t>)</a:t>
            </a:r>
          </a:p>
          <a:p>
            <a:pPr marL="342900" indent="-342900" algn="l">
              <a:buFont typeface="+mj-lt"/>
              <a:buAutoNum type="arabicPeriod"/>
            </a:pPr>
            <a:r>
              <a:rPr lang="en-US" dirty="0" smtClean="0"/>
              <a:t>Bulk charge dependence of </a:t>
            </a:r>
            <a:r>
              <a:rPr lang="en-US" dirty="0" smtClean="0">
                <a:latin typeface="Symbol" panose="05050102010706020507" pitchFamily="18" charset="2"/>
              </a:rPr>
              <a:t>p</a:t>
            </a:r>
            <a:r>
              <a:rPr lang="en-US" baseline="30000" dirty="0" smtClean="0">
                <a:latin typeface="Calibri"/>
              </a:rPr>
              <a:t>±</a:t>
            </a:r>
            <a:r>
              <a:rPr lang="en-US" dirty="0" smtClean="0"/>
              <a:t> v</a:t>
            </a:r>
            <a:r>
              <a:rPr lang="en-US" baseline="-25000" dirty="0" smtClean="0"/>
              <a:t>2</a:t>
            </a:r>
          </a:p>
          <a:p>
            <a:pPr marL="342900" indent="-342900" algn="l">
              <a:buFont typeface="+mj-lt"/>
              <a:buAutoNum type="arabicPeriod"/>
            </a:pPr>
            <a:r>
              <a:rPr lang="en-US" dirty="0" smtClean="0">
                <a:solidFill>
                  <a:srgbClr val="00B050"/>
                </a:solidFill>
              </a:rPr>
              <a:t>Low-mass </a:t>
            </a:r>
            <a:r>
              <a:rPr lang="en-US" dirty="0" err="1" smtClean="0">
                <a:solidFill>
                  <a:srgbClr val="00B050"/>
                </a:solidFill>
              </a:rPr>
              <a:t>dilepton</a:t>
            </a:r>
            <a:r>
              <a:rPr lang="en-US" dirty="0" smtClean="0">
                <a:solidFill>
                  <a:srgbClr val="00B050"/>
                </a:solidFill>
              </a:rPr>
              <a:t> excess</a:t>
            </a:r>
          </a:p>
          <a:p>
            <a:pPr marL="342900" indent="-342900" algn="l">
              <a:buFont typeface="+mj-lt"/>
              <a:buAutoNum type="arabicPeriod"/>
            </a:pPr>
            <a:r>
              <a:rPr lang="en-US" dirty="0" smtClean="0">
                <a:solidFill>
                  <a:srgbClr val="00B050"/>
                </a:solidFill>
              </a:rPr>
              <a:t>Global polarization of hyperons</a:t>
            </a:r>
            <a:endParaRPr lang="en-US" dirty="0">
              <a:solidFill>
                <a:srgbClr val="00B050"/>
              </a:solidFill>
            </a:endParaRPr>
          </a:p>
        </p:txBody>
      </p:sp>
      <p:sp>
        <p:nvSpPr>
          <p:cNvPr id="4" name="TextBox 3"/>
          <p:cNvSpPr txBox="1"/>
          <p:nvPr/>
        </p:nvSpPr>
        <p:spPr>
          <a:xfrm>
            <a:off x="987678" y="2634734"/>
            <a:ext cx="1486304" cy="369332"/>
          </a:xfrm>
          <a:prstGeom prst="rect">
            <a:avLst/>
          </a:prstGeom>
          <a:noFill/>
        </p:spPr>
        <p:txBody>
          <a:bodyPr wrap="none" rtlCol="0">
            <a:spAutoFit/>
          </a:bodyPr>
          <a:lstStyle/>
          <a:p>
            <a:r>
              <a:rPr lang="en-US" dirty="0" smtClean="0"/>
              <a:t>PRL113(2014)</a:t>
            </a:r>
            <a:endParaRPr lang="en-US" dirty="0"/>
          </a:p>
        </p:txBody>
      </p:sp>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5148064" y="2497582"/>
            <a:ext cx="3769069" cy="3848732"/>
          </a:xfrm>
          <a:prstGeom prst="rect">
            <a:avLst/>
          </a:prstGeom>
          <a:noFill/>
          <a:ln>
            <a:noFill/>
          </a:ln>
        </p:spPr>
      </p:pic>
      <p:sp>
        <p:nvSpPr>
          <p:cNvPr id="3" name="TextBox 2"/>
          <p:cNvSpPr txBox="1"/>
          <p:nvPr/>
        </p:nvSpPr>
        <p:spPr>
          <a:xfrm>
            <a:off x="7032598" y="3770538"/>
            <a:ext cx="1596398" cy="307777"/>
          </a:xfrm>
          <a:prstGeom prst="rect">
            <a:avLst/>
          </a:prstGeom>
          <a:noFill/>
        </p:spPr>
        <p:txBody>
          <a:bodyPr wrap="none" rtlCol="0">
            <a:spAutoFit/>
          </a:bodyPr>
          <a:lstStyle/>
          <a:p>
            <a:r>
              <a:rPr lang="en-US" sz="1400" dirty="0" smtClean="0">
                <a:solidFill>
                  <a:srgbClr val="FF0000"/>
                </a:solidFill>
              </a:rPr>
              <a:t>STAR Preliminary</a:t>
            </a:r>
            <a:endParaRPr lang="en-US" dirty="0">
              <a:solidFill>
                <a:srgbClr val="FF0000"/>
              </a:solidFill>
            </a:endParaRPr>
          </a:p>
        </p:txBody>
      </p:sp>
    </p:spTree>
    <p:extLst>
      <p:ext uri="{BB962C8B-B14F-4D97-AF65-F5344CB8AC3E}">
        <p14:creationId xmlns:p14="http://schemas.microsoft.com/office/powerpoint/2010/main" val="135334877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0000"/>
                </a:solidFill>
              </a:rPr>
              <a:t>QCD fluid responds to external field</a:t>
            </a:r>
            <a:endParaRPr lang="en-US" sz="4000" b="1" dirty="0">
              <a:solidFill>
                <a:srgbClr val="FF0000"/>
              </a:solidFill>
            </a:endParaRPr>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980728"/>
            <a:ext cx="4117270" cy="4896544"/>
          </a:xfrm>
          <a:prstGeom prst="rect">
            <a:avLst/>
          </a:prstGeom>
          <a:noFill/>
          <a:ln>
            <a:noFill/>
          </a:ln>
        </p:spPr>
      </p:pic>
      <p:sp>
        <p:nvSpPr>
          <p:cNvPr id="6" name="TextBox 5"/>
          <p:cNvSpPr txBox="1"/>
          <p:nvPr/>
        </p:nvSpPr>
        <p:spPr>
          <a:xfrm>
            <a:off x="8399306" y="2420888"/>
            <a:ext cx="620684" cy="369332"/>
          </a:xfrm>
          <a:prstGeom prst="rect">
            <a:avLst/>
          </a:prstGeom>
          <a:noFill/>
        </p:spPr>
        <p:txBody>
          <a:bodyPr wrap="none" rtlCol="0">
            <a:spAutoFit/>
          </a:bodyPr>
          <a:lstStyle/>
          <a:p>
            <a:r>
              <a:rPr lang="en-US" dirty="0" smtClean="0"/>
              <a:t>sum</a:t>
            </a:r>
            <a:endParaRPr lang="en-US" dirty="0"/>
          </a:p>
        </p:txBody>
      </p:sp>
      <p:sp>
        <p:nvSpPr>
          <p:cNvPr id="7" name="TextBox 6"/>
          <p:cNvSpPr txBox="1"/>
          <p:nvPr/>
        </p:nvSpPr>
        <p:spPr>
          <a:xfrm>
            <a:off x="7755540" y="4149080"/>
            <a:ext cx="1287532" cy="369332"/>
          </a:xfrm>
          <a:prstGeom prst="rect">
            <a:avLst/>
          </a:prstGeom>
          <a:noFill/>
        </p:spPr>
        <p:txBody>
          <a:bodyPr wrap="none" rtlCol="0">
            <a:spAutoFit/>
          </a:bodyPr>
          <a:lstStyle/>
          <a:p>
            <a:r>
              <a:rPr lang="en-US" b="1" dirty="0" smtClean="0">
                <a:solidFill>
                  <a:srgbClr val="2B9592"/>
                </a:solidFill>
              </a:rPr>
              <a:t>difference</a:t>
            </a:r>
            <a:endParaRPr lang="en-US" b="1" dirty="0">
              <a:solidFill>
                <a:srgbClr val="2B9592"/>
              </a:solidFill>
            </a:endParaRPr>
          </a:p>
        </p:txBody>
      </p:sp>
      <p:sp>
        <p:nvSpPr>
          <p:cNvPr id="8" name="TextBox 7"/>
          <p:cNvSpPr txBox="1"/>
          <p:nvPr/>
        </p:nvSpPr>
        <p:spPr>
          <a:xfrm>
            <a:off x="6300192" y="3131095"/>
            <a:ext cx="1596398" cy="307777"/>
          </a:xfrm>
          <a:prstGeom prst="rect">
            <a:avLst/>
          </a:prstGeom>
          <a:noFill/>
        </p:spPr>
        <p:txBody>
          <a:bodyPr wrap="none" rtlCol="0">
            <a:spAutoFit/>
          </a:bodyPr>
          <a:lstStyle/>
          <a:p>
            <a:r>
              <a:rPr lang="en-US" sz="1400" dirty="0" smtClean="0">
                <a:solidFill>
                  <a:srgbClr val="FF0000"/>
                </a:solidFill>
              </a:rPr>
              <a:t>STAR Preliminary</a:t>
            </a:r>
            <a:endParaRPr lang="en-US" dirty="0">
              <a:solidFill>
                <a:srgbClr val="FF0000"/>
              </a:solidFill>
            </a:endParaRPr>
          </a:p>
        </p:txBody>
      </p:sp>
      <p:sp>
        <p:nvSpPr>
          <p:cNvPr id="11" name="TextBox 10"/>
          <p:cNvSpPr txBox="1"/>
          <p:nvPr/>
        </p:nvSpPr>
        <p:spPr>
          <a:xfrm>
            <a:off x="45848" y="1820723"/>
            <a:ext cx="5047216" cy="1477328"/>
          </a:xfrm>
          <a:prstGeom prst="rect">
            <a:avLst/>
          </a:prstGeom>
          <a:noFill/>
        </p:spPr>
        <p:txBody>
          <a:bodyPr wrap="none" rtlCol="0">
            <a:spAutoFit/>
          </a:bodyPr>
          <a:lstStyle/>
          <a:p>
            <a:pPr marL="285750" indent="-285750" algn="l">
              <a:buFont typeface="Arial" panose="020B0604020202020204" pitchFamily="34" charset="0"/>
              <a:buChar char="•"/>
            </a:pPr>
            <a:r>
              <a:rPr lang="en-US" dirty="0" smtClean="0"/>
              <a:t>Current data not able to distinguish </a:t>
            </a:r>
            <a:br>
              <a:rPr lang="en-US" dirty="0" smtClean="0"/>
            </a:br>
            <a:r>
              <a:rPr lang="en-US" dirty="0" smtClean="0"/>
              <a:t>Lambda/</a:t>
            </a:r>
            <a:r>
              <a:rPr lang="en-US" dirty="0" err="1" smtClean="0"/>
              <a:t>AntiLambda</a:t>
            </a:r>
            <a:r>
              <a:rPr lang="en-US" dirty="0" smtClean="0"/>
              <a:t> polarization difference, </a:t>
            </a:r>
          </a:p>
          <a:p>
            <a:pPr marL="285750" indent="-285750" algn="l">
              <a:buFont typeface="Arial" panose="020B0604020202020204" pitchFamily="34" charset="0"/>
              <a:buChar char="•"/>
            </a:pPr>
            <a:r>
              <a:rPr lang="en-US" dirty="0" smtClean="0"/>
              <a:t>(potentially) Direct measure of </a:t>
            </a:r>
            <a:br>
              <a:rPr lang="en-US" dirty="0" smtClean="0"/>
            </a:br>
            <a:r>
              <a:rPr lang="en-US" dirty="0" smtClean="0"/>
              <a:t>Magnetic Field effect </a:t>
            </a:r>
          </a:p>
          <a:p>
            <a:pPr marL="285750" indent="-285750" algn="l">
              <a:buFont typeface="Arial" panose="020B0604020202020204" pitchFamily="34" charset="0"/>
              <a:buChar char="•"/>
            </a:pPr>
            <a:r>
              <a:rPr lang="en-US" b="1" dirty="0" smtClean="0">
                <a:solidFill>
                  <a:srgbClr val="C00000"/>
                </a:solidFill>
              </a:rPr>
              <a:t>Need &gt;x10 more data</a:t>
            </a:r>
            <a:endParaRPr lang="en-US" b="1" dirty="0">
              <a:solidFill>
                <a:srgbClr val="C00000"/>
              </a:solidFill>
            </a:endParaRPr>
          </a:p>
        </p:txBody>
      </p:sp>
      <p:sp>
        <p:nvSpPr>
          <p:cNvPr id="12" name="TextBox 11"/>
          <p:cNvSpPr txBox="1"/>
          <p:nvPr/>
        </p:nvSpPr>
        <p:spPr>
          <a:xfrm>
            <a:off x="106517" y="5661248"/>
            <a:ext cx="5373074" cy="738664"/>
          </a:xfrm>
          <a:prstGeom prst="rect">
            <a:avLst/>
          </a:prstGeom>
          <a:noFill/>
        </p:spPr>
        <p:txBody>
          <a:bodyPr wrap="none" rtlCol="0">
            <a:spAutoFit/>
          </a:bodyPr>
          <a:lstStyle/>
          <a:p>
            <a:pPr algn="l"/>
            <a:r>
              <a:rPr lang="en-US" sz="1400" dirty="0" smtClean="0"/>
              <a:t>RHIC/AGS Users Meeting: </a:t>
            </a:r>
          </a:p>
          <a:p>
            <a:pPr algn="l"/>
            <a:r>
              <a:rPr lang="en-US" sz="1400" dirty="0" smtClean="0"/>
              <a:t>June 7 Xin-Nian Wang </a:t>
            </a:r>
            <a:r>
              <a:rPr lang="en-US" sz="1400" dirty="0" smtClean="0">
                <a:hlinkClick r:id="rId3"/>
              </a:rPr>
              <a:t>Polarization of Fermions in </a:t>
            </a:r>
            <a:r>
              <a:rPr lang="en-US" sz="1400" dirty="0" err="1" smtClean="0">
                <a:hlinkClick r:id="rId3"/>
              </a:rPr>
              <a:t>Vorticular</a:t>
            </a:r>
            <a:r>
              <a:rPr lang="en-US" sz="1400" dirty="0" smtClean="0">
                <a:hlinkClick r:id="rId3"/>
              </a:rPr>
              <a:t> Field</a:t>
            </a:r>
            <a:endParaRPr lang="en-US" sz="1400" dirty="0" smtClean="0"/>
          </a:p>
          <a:p>
            <a:pPr algn="l"/>
            <a:r>
              <a:rPr lang="en-US" sz="1400" dirty="0" smtClean="0"/>
              <a:t>June 8 </a:t>
            </a:r>
            <a:r>
              <a:rPr lang="en-US" sz="1400" dirty="0" err="1" smtClean="0"/>
              <a:t>Issal</a:t>
            </a:r>
            <a:r>
              <a:rPr lang="en-US" sz="1400" dirty="0" smtClean="0"/>
              <a:t> Upsal </a:t>
            </a:r>
            <a:r>
              <a:rPr lang="en-US" sz="1400" dirty="0" smtClean="0">
                <a:hlinkClick r:id="rId4"/>
              </a:rPr>
              <a:t>Lambda Global Polarization</a:t>
            </a:r>
            <a:endParaRPr lang="en-US" sz="1400" dirty="0"/>
          </a:p>
        </p:txBody>
      </p:sp>
    </p:spTree>
    <p:extLst>
      <p:ext uri="{BB962C8B-B14F-4D97-AF65-F5344CB8AC3E}">
        <p14:creationId xmlns:p14="http://schemas.microsoft.com/office/powerpoint/2010/main" val="16926457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pPr algn="ctr"/>
            <a:r>
              <a:rPr lang="en-US" sz="3200" b="1" dirty="0" smtClean="0">
                <a:solidFill>
                  <a:srgbClr val="FF0000"/>
                </a:solidFill>
              </a:rPr>
              <a:t>Request </a:t>
            </a:r>
            <a:r>
              <a:rPr lang="en-US" sz="3200" b="1" dirty="0" err="1" smtClean="0">
                <a:solidFill>
                  <a:srgbClr val="FF0000"/>
                </a:solidFill>
              </a:rPr>
              <a:t>Au+Au</a:t>
            </a:r>
            <a:r>
              <a:rPr lang="en-US" sz="3200" b="1" dirty="0" smtClean="0">
                <a:solidFill>
                  <a:srgbClr val="FF0000"/>
                </a:solidFill>
              </a:rPr>
              <a:t> 27GeV in run18 with EPD</a:t>
            </a:r>
            <a:endParaRPr lang="en-US" sz="3200" b="1" dirty="0">
              <a:solidFill>
                <a:srgbClr val="FF0000"/>
              </a:solidFill>
            </a:endParaRPr>
          </a:p>
        </p:txBody>
      </p:sp>
      <p:pic>
        <p:nvPicPr>
          <p:cNvPr id="2560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268760"/>
            <a:ext cx="3053377" cy="418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98635" y="836712"/>
            <a:ext cx="4572000" cy="246221"/>
          </a:xfrm>
          <a:prstGeom prst="rect">
            <a:avLst/>
          </a:prstGeom>
        </p:spPr>
        <p:txBody>
          <a:bodyPr>
            <a:spAutoFit/>
          </a:bodyPr>
          <a:lstStyle/>
          <a:p>
            <a:r>
              <a:rPr lang="en-US" sz="1000" dirty="0"/>
              <a:t>https://drupal.star.bnl.gov/STAR/system/files/EPD_Construction_Proposal.pdf</a:t>
            </a:r>
          </a:p>
        </p:txBody>
      </p:sp>
      <p:sp>
        <p:nvSpPr>
          <p:cNvPr id="6" name="TextBox 5"/>
          <p:cNvSpPr txBox="1"/>
          <p:nvPr/>
        </p:nvSpPr>
        <p:spPr>
          <a:xfrm>
            <a:off x="265318" y="959822"/>
            <a:ext cx="5102679" cy="1754326"/>
          </a:xfrm>
          <a:prstGeom prst="rect">
            <a:avLst/>
          </a:prstGeom>
          <a:noFill/>
        </p:spPr>
        <p:txBody>
          <a:bodyPr wrap="none" rtlCol="0">
            <a:spAutoFit/>
          </a:bodyPr>
          <a:lstStyle/>
          <a:p>
            <a:pPr marL="285750" indent="-285750" algn="l">
              <a:buFont typeface="Arial" panose="020B0604020202020204" pitchFamily="34" charset="0"/>
              <a:buChar char="•"/>
            </a:pPr>
            <a:r>
              <a:rPr lang="en-US" dirty="0" smtClean="0"/>
              <a:t>Clearly, very exciting development</a:t>
            </a:r>
          </a:p>
          <a:p>
            <a:pPr marL="285750" indent="-285750" algn="l">
              <a:buFont typeface="Arial" panose="020B0604020202020204" pitchFamily="34" charset="0"/>
              <a:buChar char="•"/>
            </a:pPr>
            <a:r>
              <a:rPr lang="en-US" dirty="0" smtClean="0"/>
              <a:t>Signal and BES dependence need more data</a:t>
            </a:r>
          </a:p>
          <a:p>
            <a:pPr marL="285750" indent="-285750" algn="l">
              <a:buFont typeface="Arial" panose="020B0604020202020204" pitchFamily="34" charset="0"/>
              <a:buChar char="•"/>
            </a:pPr>
            <a:r>
              <a:rPr lang="en-US" dirty="0" smtClean="0"/>
              <a:t>Request </a:t>
            </a:r>
            <a:r>
              <a:rPr lang="en-US" dirty="0" err="1" smtClean="0"/>
              <a:t>Au+Au</a:t>
            </a:r>
            <a:r>
              <a:rPr lang="en-US" dirty="0" smtClean="0"/>
              <a:t> 27GeV in run 18 with EPD </a:t>
            </a:r>
            <a:br>
              <a:rPr lang="en-US" dirty="0" smtClean="0"/>
            </a:br>
            <a:r>
              <a:rPr lang="en-US" dirty="0" smtClean="0"/>
              <a:t>or run17 without EPD, but earlier results</a:t>
            </a:r>
          </a:p>
          <a:p>
            <a:pPr marL="285750" indent="-285750" algn="l">
              <a:buFont typeface="Arial" panose="020B0604020202020204" pitchFamily="34" charset="0"/>
              <a:buChar char="•"/>
            </a:pPr>
            <a:r>
              <a:rPr lang="en-US" dirty="0" smtClean="0"/>
              <a:t>To establish whether there is a difference</a:t>
            </a:r>
          </a:p>
          <a:p>
            <a:pPr marL="285750" indent="-285750" algn="l">
              <a:buFont typeface="Arial" panose="020B0604020202020204" pitchFamily="34" charset="0"/>
              <a:buChar char="•"/>
            </a:pPr>
            <a:r>
              <a:rPr lang="en-US" dirty="0" smtClean="0"/>
              <a:t>Result will guide further studies in BES-II </a:t>
            </a:r>
            <a:endParaRPr lang="en-US" dirty="0"/>
          </a:p>
        </p:txBody>
      </p:sp>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5041" r="37820" b="2872"/>
          <a:stretch/>
        </p:blipFill>
        <p:spPr bwMode="auto">
          <a:xfrm>
            <a:off x="915344" y="2714148"/>
            <a:ext cx="3802626" cy="364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02126" y="5326469"/>
            <a:ext cx="1358064" cy="307777"/>
          </a:xfrm>
          <a:prstGeom prst="rect">
            <a:avLst/>
          </a:prstGeom>
          <a:noFill/>
        </p:spPr>
        <p:txBody>
          <a:bodyPr wrap="none" rtlCol="0">
            <a:spAutoFit/>
          </a:bodyPr>
          <a:lstStyle/>
          <a:p>
            <a:r>
              <a:rPr lang="en-US" sz="1400" dirty="0" smtClean="0">
                <a:solidFill>
                  <a:srgbClr val="0070C0"/>
                </a:solidFill>
              </a:rPr>
              <a:t>X10 more data</a:t>
            </a:r>
            <a:endParaRPr lang="en-US" sz="1400" dirty="0">
              <a:solidFill>
                <a:srgbClr val="0070C0"/>
              </a:solidFill>
            </a:endParaRPr>
          </a:p>
        </p:txBody>
      </p:sp>
    </p:spTree>
    <p:extLst>
      <p:ext uri="{BB962C8B-B14F-4D97-AF65-F5344CB8AC3E}">
        <p14:creationId xmlns:p14="http://schemas.microsoft.com/office/powerpoint/2010/main" val="136298851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26"/>
          <a:stretch/>
        </p:blipFill>
        <p:spPr bwMode="auto">
          <a:xfrm>
            <a:off x="304800" y="184666"/>
            <a:ext cx="7960311"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67944" y="6139934"/>
            <a:ext cx="3764941" cy="369332"/>
          </a:xfrm>
          <a:prstGeom prst="rect">
            <a:avLst/>
          </a:prstGeom>
          <a:noFill/>
        </p:spPr>
        <p:txBody>
          <a:bodyPr wrap="none" rtlCol="0">
            <a:spAutoFit/>
          </a:bodyPr>
          <a:lstStyle/>
          <a:p>
            <a:r>
              <a:rPr lang="en-US" dirty="0" smtClean="0">
                <a:solidFill>
                  <a:srgbClr val="FF0000"/>
                </a:solidFill>
              </a:rPr>
              <a:t>C. Gagliardi for the STAR Collaboration</a:t>
            </a:r>
            <a:endParaRPr lang="en-US" dirty="0">
              <a:solidFill>
                <a:srgbClr val="FF0000"/>
              </a:solidFill>
            </a:endParaRPr>
          </a:p>
        </p:txBody>
      </p:sp>
      <p:sp>
        <p:nvSpPr>
          <p:cNvPr id="2" name="TextBox 1"/>
          <p:cNvSpPr txBox="1"/>
          <p:nvPr/>
        </p:nvSpPr>
        <p:spPr>
          <a:xfrm>
            <a:off x="2514600" y="3016478"/>
            <a:ext cx="3770519" cy="584775"/>
          </a:xfrm>
          <a:prstGeom prst="rect">
            <a:avLst/>
          </a:prstGeom>
          <a:solidFill>
            <a:schemeClr val="accent1">
              <a:lumMod val="20000"/>
              <a:lumOff val="80000"/>
              <a:alpha val="50000"/>
            </a:schemeClr>
          </a:solidFill>
        </p:spPr>
        <p:txBody>
          <a:bodyPr wrap="none" rtlCol="0">
            <a:spAutoFit/>
          </a:bodyPr>
          <a:lstStyle/>
          <a:p>
            <a:r>
              <a:rPr lang="en-US" sz="3200" b="1" dirty="0" smtClean="0">
                <a:solidFill>
                  <a:srgbClr val="FF0000"/>
                </a:solidFill>
              </a:rPr>
              <a:t>      BES-I         BES-II    </a:t>
            </a:r>
            <a:endParaRPr lang="en-US" sz="3200" b="1" dirty="0">
              <a:solidFill>
                <a:srgbClr val="FF0000"/>
              </a:solidFill>
            </a:endParaRPr>
          </a:p>
        </p:txBody>
      </p:sp>
      <p:sp>
        <p:nvSpPr>
          <p:cNvPr id="3" name="TextBox 2"/>
          <p:cNvSpPr txBox="1"/>
          <p:nvPr/>
        </p:nvSpPr>
        <p:spPr>
          <a:xfrm>
            <a:off x="-36512" y="0"/>
            <a:ext cx="2948500" cy="400110"/>
          </a:xfrm>
          <a:prstGeom prst="rect">
            <a:avLst/>
          </a:prstGeom>
          <a:noFill/>
        </p:spPr>
        <p:txBody>
          <a:bodyPr wrap="none" rtlCol="0">
            <a:spAutoFit/>
          </a:bodyPr>
          <a:lstStyle/>
          <a:p>
            <a:pPr algn="l"/>
            <a:r>
              <a:rPr lang="en-US" sz="2000" b="1" dirty="0" smtClean="0"/>
              <a:t>Plan presented in 2011</a:t>
            </a:r>
            <a:endParaRPr lang="en-US" b="1" dirty="0"/>
          </a:p>
        </p:txBody>
      </p:sp>
    </p:spTree>
    <p:extLst>
      <p:ext uri="{BB962C8B-B14F-4D97-AF65-F5344CB8AC3E}">
        <p14:creationId xmlns:p14="http://schemas.microsoft.com/office/powerpoint/2010/main" val="892428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457200"/>
          </a:xfrm>
        </p:spPr>
        <p:txBody>
          <a:bodyPr>
            <a:noAutofit/>
          </a:bodyPr>
          <a:lstStyle/>
          <a:p>
            <a:pPr algn="ctr"/>
            <a:r>
              <a:rPr lang="en-US" sz="3600" b="1" dirty="0">
                <a:solidFill>
                  <a:srgbClr val="C00000"/>
                </a:solidFill>
              </a:rPr>
              <a:t>RHIC has been adaptable to science needs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4746619"/>
              </p:ext>
            </p:extLst>
          </p:nvPr>
        </p:nvGraphicFramePr>
        <p:xfrm>
          <a:off x="117075" y="908720"/>
          <a:ext cx="8942959" cy="2560320"/>
        </p:xfrm>
        <a:graphic>
          <a:graphicData uri="http://schemas.openxmlformats.org/drawingml/2006/table">
            <a:tbl>
              <a:tblPr firstRow="1" bandRow="1">
                <a:tableStyleId>{5C22544A-7EE6-4342-B048-85BDC9FD1C3A}</a:tableStyleId>
              </a:tblPr>
              <a:tblGrid>
                <a:gridCol w="1070549"/>
                <a:gridCol w="936104"/>
                <a:gridCol w="864096"/>
                <a:gridCol w="936104"/>
                <a:gridCol w="936104"/>
                <a:gridCol w="936104"/>
                <a:gridCol w="936104"/>
                <a:gridCol w="1003390"/>
                <a:gridCol w="208280"/>
                <a:gridCol w="1116124"/>
              </a:tblGrid>
              <a:tr h="370840">
                <a:tc>
                  <a:txBody>
                    <a:bodyPr/>
                    <a:lstStyle/>
                    <a:p>
                      <a:pPr algn="l"/>
                      <a:r>
                        <a:rPr lang="en-US" sz="1600" dirty="0" smtClean="0"/>
                        <a:t>2010-2013</a:t>
                      </a:r>
                      <a:endParaRPr lang="en-US" sz="1600" dirty="0"/>
                    </a:p>
                  </a:txBody>
                  <a:tcPr>
                    <a:solidFill>
                      <a:schemeClr val="accent3">
                        <a:lumMod val="65000"/>
                      </a:schemeClr>
                    </a:solidFill>
                  </a:tcPr>
                </a:tc>
                <a:tc>
                  <a:txBody>
                    <a:bodyPr/>
                    <a:lstStyle/>
                    <a:p>
                      <a:pPr algn="l"/>
                      <a:r>
                        <a:rPr lang="en-US" sz="1600" dirty="0" smtClean="0"/>
                        <a:t>2014</a:t>
                      </a:r>
                      <a:endParaRPr lang="en-US" sz="1600" dirty="0"/>
                    </a:p>
                  </a:txBody>
                  <a:tcPr>
                    <a:solidFill>
                      <a:schemeClr val="accent3">
                        <a:lumMod val="65000"/>
                      </a:schemeClr>
                    </a:solidFill>
                  </a:tcPr>
                </a:tc>
                <a:tc>
                  <a:txBody>
                    <a:bodyPr/>
                    <a:lstStyle/>
                    <a:p>
                      <a:pPr algn="l"/>
                      <a:r>
                        <a:rPr lang="en-US" sz="1600" dirty="0" smtClean="0"/>
                        <a:t>2015</a:t>
                      </a:r>
                      <a:endParaRPr lang="en-US" sz="1600" dirty="0"/>
                    </a:p>
                  </a:txBody>
                  <a:tcPr>
                    <a:solidFill>
                      <a:schemeClr val="accent3">
                        <a:lumMod val="65000"/>
                      </a:schemeClr>
                    </a:solidFill>
                  </a:tcPr>
                </a:tc>
                <a:tc>
                  <a:txBody>
                    <a:bodyPr/>
                    <a:lstStyle/>
                    <a:p>
                      <a:pPr algn="l"/>
                      <a:r>
                        <a:rPr lang="en-US" sz="1600" dirty="0" smtClean="0"/>
                        <a:t>2016</a:t>
                      </a:r>
                      <a:endParaRPr lang="en-US" sz="1600" dirty="0"/>
                    </a:p>
                  </a:txBody>
                  <a:tcPr>
                    <a:solidFill>
                      <a:schemeClr val="accent3">
                        <a:lumMod val="65000"/>
                      </a:schemeClr>
                    </a:solidFill>
                  </a:tcPr>
                </a:tc>
                <a:tc>
                  <a:txBody>
                    <a:bodyPr/>
                    <a:lstStyle/>
                    <a:p>
                      <a:pPr algn="l"/>
                      <a:r>
                        <a:rPr lang="en-US" sz="1600" dirty="0" smtClean="0"/>
                        <a:t>2017</a:t>
                      </a:r>
                      <a:endParaRPr lang="en-US" sz="1600" dirty="0"/>
                    </a:p>
                  </a:txBody>
                  <a:tcPr>
                    <a:solidFill>
                      <a:schemeClr val="accent3">
                        <a:lumMod val="65000"/>
                      </a:schemeClr>
                    </a:solidFill>
                  </a:tcPr>
                </a:tc>
                <a:tc>
                  <a:txBody>
                    <a:bodyPr/>
                    <a:lstStyle/>
                    <a:p>
                      <a:pPr algn="l"/>
                      <a:r>
                        <a:rPr lang="en-US" sz="1600" dirty="0" smtClean="0"/>
                        <a:t>2</a:t>
                      </a:r>
                      <a:r>
                        <a:rPr lang="en-US" sz="1600" smtClean="0"/>
                        <a:t>018</a:t>
                      </a:r>
                      <a:endParaRPr lang="en-US" sz="1600" dirty="0"/>
                    </a:p>
                  </a:txBody>
                  <a:tcPr>
                    <a:solidFill>
                      <a:schemeClr val="accent3">
                        <a:lumMod val="65000"/>
                      </a:schemeClr>
                    </a:solidFill>
                  </a:tcPr>
                </a:tc>
                <a:tc>
                  <a:txBody>
                    <a:bodyPr/>
                    <a:lstStyle/>
                    <a:p>
                      <a:pPr algn="l"/>
                      <a:r>
                        <a:rPr lang="en-US" sz="1600" dirty="0" smtClean="0"/>
                        <a:t>2019</a:t>
                      </a:r>
                      <a:endParaRPr lang="en-US" sz="1600" dirty="0"/>
                    </a:p>
                  </a:txBody>
                  <a:tcPr>
                    <a:solidFill>
                      <a:schemeClr val="accent3">
                        <a:lumMod val="65000"/>
                      </a:schemeClr>
                    </a:solidFill>
                  </a:tcPr>
                </a:tc>
                <a:tc>
                  <a:txBody>
                    <a:bodyPr/>
                    <a:lstStyle/>
                    <a:p>
                      <a:pPr algn="l"/>
                      <a:r>
                        <a:rPr lang="en-US" sz="1600" dirty="0" smtClean="0"/>
                        <a:t>2020</a:t>
                      </a:r>
                      <a:endParaRPr lang="en-US" sz="1600" dirty="0"/>
                    </a:p>
                  </a:txBody>
                  <a:tcPr>
                    <a:solidFill>
                      <a:schemeClr val="accent3">
                        <a:lumMod val="65000"/>
                      </a:schemeClr>
                    </a:solidFill>
                  </a:tcPr>
                </a:tc>
                <a:tc>
                  <a:txBody>
                    <a:bodyPr/>
                    <a:lstStyle/>
                    <a:p>
                      <a:pPr algn="l"/>
                      <a:endParaRPr lang="en-US" sz="1600" dirty="0"/>
                    </a:p>
                  </a:txBody>
                  <a:tcPr>
                    <a:solidFill>
                      <a:schemeClr val="accent3">
                        <a:lumMod val="65000"/>
                      </a:schemeClr>
                    </a:solidFill>
                  </a:tcPr>
                </a:tc>
                <a:tc>
                  <a:txBody>
                    <a:bodyPr/>
                    <a:lstStyle/>
                    <a:p>
                      <a:pPr algn="l"/>
                      <a:r>
                        <a:rPr lang="en-US" sz="1600" dirty="0" smtClean="0"/>
                        <a:t>2022+</a:t>
                      </a:r>
                      <a:endParaRPr lang="en-US" sz="1600" dirty="0"/>
                    </a:p>
                  </a:txBody>
                  <a:tcPr>
                    <a:solidFill>
                      <a:schemeClr val="accent3">
                        <a:lumMod val="65000"/>
                      </a:schemeClr>
                    </a:solidFill>
                  </a:tcPr>
                </a:tc>
              </a:tr>
              <a:tr h="370840">
                <a:tc>
                  <a:txBody>
                    <a:bodyPr/>
                    <a:lstStyle/>
                    <a:p>
                      <a:pPr algn="l"/>
                      <a:r>
                        <a:rPr lang="en-US" sz="1600" dirty="0" err="1" smtClean="0"/>
                        <a:t>Au+Au</a:t>
                      </a:r>
                      <a:endParaRPr lang="en-US" sz="1600" dirty="0" smtClean="0"/>
                    </a:p>
                    <a:p>
                      <a:pPr algn="l"/>
                      <a:r>
                        <a:rPr lang="en-US" sz="1600" dirty="0" err="1" smtClean="0"/>
                        <a:t>p+p</a:t>
                      </a:r>
                      <a:endParaRPr lang="en-US" sz="1600" dirty="0"/>
                    </a:p>
                  </a:txBody>
                  <a:tcPr>
                    <a:solidFill>
                      <a:srgbClr val="C5ECED"/>
                    </a:solidFill>
                  </a:tcPr>
                </a:tc>
                <a:tc>
                  <a:txBody>
                    <a:bodyPr/>
                    <a:lstStyle/>
                    <a:p>
                      <a:pPr algn="l"/>
                      <a:r>
                        <a:rPr lang="en-US" sz="1600" dirty="0" err="1" smtClean="0"/>
                        <a:t>Au+Au</a:t>
                      </a:r>
                      <a:endParaRPr lang="en-US" sz="1600" dirty="0"/>
                    </a:p>
                  </a:txBody>
                  <a:tcPr>
                    <a:solidFill>
                      <a:srgbClr val="C5ECED"/>
                    </a:solidFill>
                  </a:tcPr>
                </a:tc>
                <a:tc>
                  <a:txBody>
                    <a:bodyPr/>
                    <a:lstStyle/>
                    <a:p>
                      <a:pPr algn="l"/>
                      <a:r>
                        <a:rPr lang="en-US" sz="1600" dirty="0" err="1" smtClean="0"/>
                        <a:t>p+p</a:t>
                      </a:r>
                      <a:endParaRPr lang="en-US" sz="1600" dirty="0" smtClean="0"/>
                    </a:p>
                    <a:p>
                      <a:pPr algn="l"/>
                      <a:r>
                        <a:rPr lang="en-US" sz="1600" dirty="0" err="1" smtClean="0"/>
                        <a:t>p+A</a:t>
                      </a:r>
                      <a:endParaRPr lang="en-US" sz="1600" dirty="0"/>
                    </a:p>
                  </a:txBody>
                  <a:tcPr>
                    <a:solidFill>
                      <a:srgbClr val="C5ECED"/>
                    </a:solidFill>
                  </a:tcPr>
                </a:tc>
                <a:tc>
                  <a:txBody>
                    <a:bodyPr/>
                    <a:lstStyle/>
                    <a:p>
                      <a:pPr algn="l"/>
                      <a:r>
                        <a:rPr lang="en-US" sz="1600" dirty="0" err="1" smtClean="0"/>
                        <a:t>Au+Au</a:t>
                      </a:r>
                      <a:r>
                        <a:rPr lang="en-US" sz="1600" dirty="0" smtClean="0"/>
                        <a:t/>
                      </a:r>
                      <a:br>
                        <a:rPr lang="en-US" sz="1600" dirty="0" smtClean="0"/>
                      </a:br>
                      <a:r>
                        <a:rPr lang="en-US" sz="1600" dirty="0" err="1" smtClean="0"/>
                        <a:t>d+Au</a:t>
                      </a:r>
                      <a:endParaRPr lang="en-US" sz="1600" dirty="0"/>
                    </a:p>
                  </a:txBody>
                  <a:tcPr>
                    <a:solidFill>
                      <a:srgbClr val="C5ECED"/>
                    </a:solidFill>
                  </a:tcPr>
                </a:tc>
                <a:tc>
                  <a:txBody>
                    <a:bodyPr/>
                    <a:lstStyle/>
                    <a:p>
                      <a:pPr algn="l"/>
                      <a:r>
                        <a:rPr lang="en-US" sz="1600" dirty="0" err="1" smtClean="0"/>
                        <a:t>p+p</a:t>
                      </a:r>
                      <a:endParaRPr lang="en-US" sz="1600" dirty="0" smtClean="0"/>
                    </a:p>
                    <a:p>
                      <a:pPr algn="l"/>
                      <a:r>
                        <a:rPr lang="en-US" sz="1600" dirty="0" err="1" smtClean="0"/>
                        <a:t>Au+Au</a:t>
                      </a:r>
                      <a:endParaRPr lang="en-US" sz="1600" dirty="0"/>
                    </a:p>
                  </a:txBody>
                  <a:tcPr>
                    <a:solidFill>
                      <a:srgbClr val="C5ECED"/>
                    </a:solidFill>
                  </a:tcPr>
                </a:tc>
                <a:tc>
                  <a:txBody>
                    <a:bodyPr/>
                    <a:lstStyle/>
                    <a:p>
                      <a:pPr algn="l"/>
                      <a:r>
                        <a:rPr lang="en-US" sz="1600" dirty="0" smtClean="0"/>
                        <a:t>Isobar</a:t>
                      </a:r>
                    </a:p>
                    <a:p>
                      <a:pPr algn="l"/>
                      <a:r>
                        <a:rPr lang="en-US" sz="1600" dirty="0" err="1" smtClean="0"/>
                        <a:t>Au+Au</a:t>
                      </a:r>
                      <a:endParaRPr lang="en-US" sz="1600" dirty="0"/>
                    </a:p>
                  </a:txBody>
                  <a:tcPr>
                    <a:solidFill>
                      <a:srgbClr val="C5ECED"/>
                    </a:solidFill>
                  </a:tcPr>
                </a:tc>
                <a:tc>
                  <a:txBody>
                    <a:bodyPr/>
                    <a:lstStyle/>
                    <a:p>
                      <a:pPr algn="l"/>
                      <a:r>
                        <a:rPr lang="en-US" sz="1600" dirty="0" err="1" smtClean="0"/>
                        <a:t>Au+Au</a:t>
                      </a:r>
                      <a:endParaRPr lang="en-US" sz="1600" dirty="0"/>
                    </a:p>
                  </a:txBody>
                  <a:tcPr>
                    <a:solidFill>
                      <a:srgbClr val="C5ECED"/>
                    </a:solidFill>
                  </a:tcPr>
                </a:tc>
                <a:tc>
                  <a:txBody>
                    <a:bodyPr/>
                    <a:lstStyle/>
                    <a:p>
                      <a:pPr algn="l"/>
                      <a:r>
                        <a:rPr lang="en-US" sz="1600" dirty="0" err="1" smtClean="0"/>
                        <a:t>Au+Au</a:t>
                      </a:r>
                      <a:endParaRPr lang="en-US" sz="1600" dirty="0"/>
                    </a:p>
                  </a:txBody>
                  <a:tcPr>
                    <a:solidFill>
                      <a:srgbClr val="C5ECED"/>
                    </a:solidFill>
                  </a:tcPr>
                </a:tc>
                <a:tc>
                  <a:txBody>
                    <a:bodyPr/>
                    <a:lstStyle/>
                    <a:p>
                      <a:pPr algn="l"/>
                      <a:endParaRPr lang="en-US" sz="1600" dirty="0"/>
                    </a:p>
                  </a:txBody>
                  <a:tcPr>
                    <a:solidFill>
                      <a:srgbClr val="C5ECED"/>
                    </a:solidFill>
                  </a:tcPr>
                </a:tc>
                <a:tc>
                  <a:txBody>
                    <a:bodyPr/>
                    <a:lstStyle/>
                    <a:p>
                      <a:pPr algn="l"/>
                      <a:r>
                        <a:rPr lang="en-US" sz="1600" dirty="0" err="1" smtClean="0"/>
                        <a:t>Au+Au</a:t>
                      </a:r>
                      <a:endParaRPr lang="en-US" sz="1600" dirty="0" smtClean="0"/>
                    </a:p>
                    <a:p>
                      <a:pPr algn="l"/>
                      <a:r>
                        <a:rPr lang="en-US" sz="1600" dirty="0" err="1" smtClean="0"/>
                        <a:t>pp,pA</a:t>
                      </a:r>
                      <a:endParaRPr lang="en-US" sz="1600" dirty="0"/>
                    </a:p>
                  </a:txBody>
                  <a:tcPr>
                    <a:solidFill>
                      <a:srgbClr val="C5ECED"/>
                    </a:solidFill>
                  </a:tcPr>
                </a:tc>
              </a:tr>
              <a:tr h="370840">
                <a:tc>
                  <a:txBody>
                    <a:bodyPr/>
                    <a:lstStyle/>
                    <a:p>
                      <a:pPr algn="l"/>
                      <a:r>
                        <a:rPr lang="en-US" sz="1600" dirty="0" smtClean="0">
                          <a:latin typeface="Symbol" panose="05050102010706020507" pitchFamily="18" charset="2"/>
                        </a:rPr>
                        <a:t>D</a:t>
                      </a:r>
                      <a:r>
                        <a:rPr lang="en-US" sz="1600" dirty="0" smtClean="0"/>
                        <a:t>G,</a:t>
                      </a:r>
                    </a:p>
                    <a:p>
                      <a:pPr algn="l"/>
                      <a:r>
                        <a:rPr lang="en-US" sz="1600" dirty="0" smtClean="0"/>
                        <a:t>QGP property</a:t>
                      </a:r>
                      <a:endParaRPr lang="en-US" sz="1600" dirty="0"/>
                    </a:p>
                  </a:txBody>
                  <a:tcPr>
                    <a:solidFill>
                      <a:schemeClr val="accent3">
                        <a:lumMod val="65000"/>
                      </a:schemeClr>
                    </a:solidFill>
                  </a:tcPr>
                </a:tc>
                <a:tc>
                  <a:txBody>
                    <a:bodyPr/>
                    <a:lstStyle/>
                    <a:p>
                      <a:pPr algn="l"/>
                      <a:r>
                        <a:rPr lang="en-US" sz="1600" dirty="0" smtClean="0"/>
                        <a:t>Charm flow</a:t>
                      </a:r>
                      <a:endParaRPr lang="en-US" sz="1600" dirty="0"/>
                    </a:p>
                  </a:txBody>
                  <a:tcPr>
                    <a:solidFill>
                      <a:schemeClr val="accent3">
                        <a:lumMod val="65000"/>
                      </a:schemeClr>
                    </a:solidFill>
                  </a:tcPr>
                </a:tc>
                <a:tc>
                  <a:txBody>
                    <a:bodyPr/>
                    <a:lstStyle/>
                    <a:p>
                      <a:pPr algn="l"/>
                      <a:r>
                        <a:rPr lang="en-US" sz="1600" dirty="0" smtClean="0"/>
                        <a:t>Ref.</a:t>
                      </a:r>
                    </a:p>
                    <a:p>
                      <a:pPr algn="l"/>
                      <a:r>
                        <a:rPr lang="en-US" sz="1600" dirty="0" smtClean="0"/>
                        <a:t>A</a:t>
                      </a:r>
                      <a:r>
                        <a:rPr lang="en-US" sz="1600" baseline="-25000" dirty="0" smtClean="0"/>
                        <a:t>N</a:t>
                      </a:r>
                      <a:endParaRPr lang="en-US" sz="1600" baseline="-25000" dirty="0"/>
                    </a:p>
                  </a:txBody>
                  <a:tcPr>
                    <a:solidFill>
                      <a:schemeClr val="accent3">
                        <a:lumMod val="65000"/>
                      </a:schemeClr>
                    </a:solidFill>
                  </a:tcPr>
                </a:tc>
                <a:tc>
                  <a:txBody>
                    <a:bodyPr/>
                    <a:lstStyle/>
                    <a:p>
                      <a:pPr algn="l"/>
                      <a:r>
                        <a:rPr lang="en-US" sz="1600" dirty="0" smtClean="0"/>
                        <a:t>D</a:t>
                      </a:r>
                      <a:r>
                        <a:rPr lang="en-US" sz="1600" baseline="-25000" dirty="0" smtClean="0"/>
                        <a:t>c</a:t>
                      </a:r>
                      <a:r>
                        <a:rPr lang="en-US" sz="1600" dirty="0" smtClean="0"/>
                        <a:t>, </a:t>
                      </a:r>
                      <a:r>
                        <a:rPr lang="en-US" sz="1600" dirty="0" err="1" smtClean="0">
                          <a:latin typeface="Symbol" panose="05050102010706020507" pitchFamily="18" charset="2"/>
                        </a:rPr>
                        <a:t>L</a:t>
                      </a:r>
                      <a:r>
                        <a:rPr lang="en-US" sz="1600" baseline="-25000" dirty="0" err="1" smtClean="0"/>
                        <a:t>c</a:t>
                      </a:r>
                      <a:endParaRPr lang="en-US" sz="1600" baseline="-25000" dirty="0" smtClean="0"/>
                    </a:p>
                    <a:p>
                      <a:pPr algn="l"/>
                      <a:r>
                        <a:rPr lang="el-GR" sz="1600" dirty="0" smtClean="0">
                          <a:latin typeface="Times New Roman"/>
                          <a:cs typeface="Times New Roman"/>
                        </a:rPr>
                        <a:t>ϒ</a:t>
                      </a:r>
                      <a:r>
                        <a:rPr lang="en-US" sz="1600" dirty="0" smtClean="0">
                          <a:latin typeface="Times New Roman"/>
                          <a:cs typeface="Times New Roman"/>
                        </a:rPr>
                        <a:t>, </a:t>
                      </a:r>
                      <a:r>
                        <a:rPr lang="en-US" sz="1600" dirty="0" smtClean="0"/>
                        <a:t>Jets</a:t>
                      </a:r>
                      <a:endParaRPr lang="en-US" sz="1600" dirty="0"/>
                    </a:p>
                  </a:txBody>
                  <a:tcPr>
                    <a:solidFill>
                      <a:schemeClr val="accent3">
                        <a:lumMod val="65000"/>
                      </a:schemeClr>
                    </a:solidFill>
                  </a:tcPr>
                </a:tc>
                <a:tc>
                  <a:txBody>
                    <a:bodyPr/>
                    <a:lstStyle/>
                    <a:p>
                      <a:pPr algn="l"/>
                      <a:r>
                        <a:rPr lang="en-US" sz="1600" dirty="0" smtClean="0"/>
                        <a:t>Fc</a:t>
                      </a:r>
                      <a:r>
                        <a:rPr lang="en-US" sz="1600" baseline="0" dirty="0" smtClean="0"/>
                        <a:t> sign</a:t>
                      </a:r>
                      <a:endParaRPr lang="en-US" sz="1600" dirty="0"/>
                    </a:p>
                  </a:txBody>
                  <a:tcPr>
                    <a:solidFill>
                      <a:schemeClr val="accent3">
                        <a:lumMod val="65000"/>
                      </a:schemeClr>
                    </a:solidFill>
                  </a:tcPr>
                </a:tc>
                <a:tc>
                  <a:txBody>
                    <a:bodyPr/>
                    <a:lstStyle/>
                    <a:p>
                      <a:pPr algn="l"/>
                      <a:r>
                        <a:rPr lang="en-US" sz="1600" dirty="0" smtClean="0"/>
                        <a:t>CME,</a:t>
                      </a:r>
                    </a:p>
                    <a:p>
                      <a:pPr algn="l"/>
                      <a:r>
                        <a:rPr lang="en-US" sz="1600" dirty="0" smtClean="0">
                          <a:latin typeface="Symbol" panose="05050102010706020507" pitchFamily="18" charset="2"/>
                        </a:rPr>
                        <a:t>L</a:t>
                      </a:r>
                      <a:r>
                        <a:rPr lang="en-US" sz="1600" dirty="0" smtClean="0">
                          <a:latin typeface="Symbol" panose="05050102010706020507" pitchFamily="18" charset="2"/>
                          <a:sym typeface="Symbol"/>
                        </a:rPr>
                        <a:t></a:t>
                      </a:r>
                      <a:endParaRPr lang="en-US" sz="1600" dirty="0">
                        <a:latin typeface="Symbol" panose="05050102010706020507" pitchFamily="18" charset="2"/>
                      </a:endParaRPr>
                    </a:p>
                  </a:txBody>
                  <a:tcPr>
                    <a:solidFill>
                      <a:schemeClr val="accent3">
                        <a:lumMod val="65000"/>
                      </a:schemeClr>
                    </a:solidFill>
                  </a:tcPr>
                </a:tc>
                <a:tc gridSpan="2">
                  <a:txBody>
                    <a:bodyPr/>
                    <a:lstStyle/>
                    <a:p>
                      <a:pPr algn="l"/>
                      <a:r>
                        <a:rPr lang="en-US" sz="1600" dirty="0" smtClean="0"/>
                        <a:t>Critical Point,</a:t>
                      </a:r>
                    </a:p>
                    <a:p>
                      <a:pPr algn="l"/>
                      <a:r>
                        <a:rPr lang="en-US" sz="1600" dirty="0" smtClean="0"/>
                        <a:t>Phase Transition</a:t>
                      </a:r>
                      <a:endParaRPr lang="en-US" sz="1600" dirty="0"/>
                    </a:p>
                  </a:txBody>
                  <a:tcPr>
                    <a:solidFill>
                      <a:schemeClr val="accent3">
                        <a:lumMod val="65000"/>
                      </a:schemeClr>
                    </a:solidFill>
                  </a:tcPr>
                </a:tc>
                <a:tc hMerge="1">
                  <a:txBody>
                    <a:bodyPr/>
                    <a:lstStyle/>
                    <a:p>
                      <a:endParaRPr lang="en-US"/>
                    </a:p>
                  </a:txBody>
                  <a:tcPr/>
                </a:tc>
                <a:tc>
                  <a:txBody>
                    <a:bodyPr/>
                    <a:lstStyle/>
                    <a:p>
                      <a:pPr algn="l"/>
                      <a:endParaRPr lang="en-US" sz="1600" dirty="0"/>
                    </a:p>
                  </a:txBody>
                  <a:tcPr>
                    <a:solidFill>
                      <a:schemeClr val="accent3">
                        <a:lumMod val="65000"/>
                      </a:schemeClr>
                    </a:solidFill>
                  </a:tcPr>
                </a:tc>
                <a:tc>
                  <a:txBody>
                    <a:bodyPr/>
                    <a:lstStyle/>
                    <a:p>
                      <a:pPr algn="l"/>
                      <a:r>
                        <a:rPr lang="en-US" sz="1600" dirty="0" smtClean="0"/>
                        <a:t>Jets, </a:t>
                      </a:r>
                      <a:r>
                        <a:rPr lang="el-GR" sz="1600" dirty="0" smtClean="0">
                          <a:latin typeface="Times New Roman"/>
                          <a:cs typeface="Times New Roman"/>
                        </a:rPr>
                        <a:t>ϒ</a:t>
                      </a:r>
                      <a:endParaRPr lang="en-US" sz="1600" dirty="0" smtClean="0">
                        <a:latin typeface="Times New Roman"/>
                        <a:cs typeface="Times New Roman"/>
                      </a:endParaRPr>
                    </a:p>
                    <a:p>
                      <a:pPr algn="l"/>
                      <a:r>
                        <a:rPr lang="en-US" sz="1600" dirty="0" err="1" smtClean="0">
                          <a:latin typeface="Times New Roman"/>
                          <a:cs typeface="Times New Roman"/>
                        </a:rPr>
                        <a:t>forwardA</a:t>
                      </a:r>
                      <a:r>
                        <a:rPr lang="en-US" sz="1600" baseline="-25000" dirty="0" err="1" smtClean="0">
                          <a:latin typeface="Times New Roman"/>
                          <a:cs typeface="Times New Roman"/>
                        </a:rPr>
                        <a:t>N</a:t>
                      </a:r>
                      <a:endParaRPr lang="en-US" sz="1600" baseline="-25000" dirty="0"/>
                    </a:p>
                  </a:txBody>
                  <a:tcPr>
                    <a:solidFill>
                      <a:schemeClr val="accent3">
                        <a:lumMod val="65000"/>
                      </a:schemeClr>
                    </a:solidFill>
                  </a:tcPr>
                </a:tc>
              </a:tr>
              <a:tr h="370840">
                <a:tc>
                  <a:txBody>
                    <a:bodyPr/>
                    <a:lstStyle/>
                    <a:p>
                      <a:pPr algn="l"/>
                      <a:r>
                        <a:rPr lang="en-US" sz="1600" dirty="0" smtClean="0"/>
                        <a:t>BES-I</a:t>
                      </a:r>
                      <a:endParaRPr lang="en-US" sz="1600" dirty="0"/>
                    </a:p>
                  </a:txBody>
                  <a:tcPr>
                    <a:solidFill>
                      <a:schemeClr val="accent3">
                        <a:lumMod val="65000"/>
                      </a:schemeClr>
                    </a:solidFill>
                  </a:tcPr>
                </a:tc>
                <a:tc>
                  <a:txBody>
                    <a:bodyPr/>
                    <a:lstStyle/>
                    <a:p>
                      <a:pPr algn="l"/>
                      <a:r>
                        <a:rPr lang="en-US" sz="1600" dirty="0" smtClean="0"/>
                        <a:t>200,</a:t>
                      </a:r>
                    </a:p>
                    <a:p>
                      <a:pPr algn="l"/>
                      <a:r>
                        <a:rPr lang="en-US" sz="1600" dirty="0" smtClean="0"/>
                        <a:t>14.5</a:t>
                      </a:r>
                      <a:endParaRPr lang="en-US" sz="1600" dirty="0"/>
                    </a:p>
                  </a:txBody>
                  <a:tcPr>
                    <a:solidFill>
                      <a:schemeClr val="accent3">
                        <a:lumMod val="65000"/>
                      </a:schemeClr>
                    </a:solidFill>
                  </a:tcPr>
                </a:tc>
                <a:tc>
                  <a:txBody>
                    <a:bodyPr/>
                    <a:lstStyle/>
                    <a:p>
                      <a:pPr algn="l"/>
                      <a:r>
                        <a:rPr lang="en-US" sz="1600" dirty="0" smtClean="0"/>
                        <a:t>200</a:t>
                      </a:r>
                      <a:endParaRPr lang="en-US" sz="1600" dirty="0"/>
                    </a:p>
                  </a:txBody>
                  <a:tcPr>
                    <a:solidFill>
                      <a:schemeClr val="accent3">
                        <a:lumMod val="65000"/>
                      </a:schemeClr>
                    </a:solidFill>
                  </a:tcPr>
                </a:tc>
                <a:tc>
                  <a:txBody>
                    <a:bodyPr/>
                    <a:lstStyle/>
                    <a:p>
                      <a:pPr algn="l"/>
                      <a:r>
                        <a:rPr lang="en-US" sz="1600" dirty="0" smtClean="0"/>
                        <a:t>200-19.6</a:t>
                      </a:r>
                    </a:p>
                  </a:txBody>
                  <a:tcPr>
                    <a:solidFill>
                      <a:schemeClr val="accent3">
                        <a:lumMod val="65000"/>
                      </a:schemeClr>
                    </a:solidFill>
                  </a:tcPr>
                </a:tc>
                <a:tc>
                  <a:txBody>
                    <a:bodyPr/>
                    <a:lstStyle/>
                    <a:p>
                      <a:pPr algn="l"/>
                      <a:r>
                        <a:rPr lang="en-US" sz="1600" dirty="0" smtClean="0"/>
                        <a:t>500,</a:t>
                      </a:r>
                    </a:p>
                    <a:p>
                      <a:pPr algn="l"/>
                      <a:r>
                        <a:rPr lang="en-US" sz="1600" dirty="0" smtClean="0"/>
                        <a:t>62.4</a:t>
                      </a:r>
                      <a:endParaRPr lang="en-US" sz="1600" dirty="0"/>
                    </a:p>
                  </a:txBody>
                  <a:tcPr>
                    <a:solidFill>
                      <a:schemeClr val="accent3">
                        <a:lumMod val="65000"/>
                      </a:schemeClr>
                    </a:solidFill>
                  </a:tcPr>
                </a:tc>
                <a:tc>
                  <a:txBody>
                    <a:bodyPr/>
                    <a:lstStyle/>
                    <a:p>
                      <a:pPr algn="l"/>
                      <a:r>
                        <a:rPr lang="en-US" sz="1600" dirty="0" smtClean="0"/>
                        <a:t>200,</a:t>
                      </a:r>
                    </a:p>
                    <a:p>
                      <a:pPr algn="l"/>
                      <a:r>
                        <a:rPr lang="en-US" sz="1600" dirty="0" smtClean="0"/>
                        <a:t>27</a:t>
                      </a:r>
                      <a:endParaRPr lang="en-US" sz="1600" dirty="0"/>
                    </a:p>
                  </a:txBody>
                  <a:tcPr>
                    <a:solidFill>
                      <a:schemeClr val="accent3">
                        <a:lumMod val="65000"/>
                      </a:schemeClr>
                    </a:solidFill>
                  </a:tcPr>
                </a:tc>
                <a:tc>
                  <a:txBody>
                    <a:bodyPr/>
                    <a:lstStyle/>
                    <a:p>
                      <a:pPr algn="l"/>
                      <a:r>
                        <a:rPr lang="en-US" sz="1600" dirty="0" smtClean="0"/>
                        <a:t>BES-II</a:t>
                      </a:r>
                    </a:p>
                    <a:p>
                      <a:pPr algn="l"/>
                      <a:r>
                        <a:rPr lang="en-US" sz="1600" dirty="0" smtClean="0"/>
                        <a:t>11-20</a:t>
                      </a:r>
                      <a:endParaRPr lang="en-US" sz="1600" dirty="0"/>
                    </a:p>
                  </a:txBody>
                  <a:tcPr>
                    <a:solidFill>
                      <a:schemeClr val="accent3">
                        <a:lumMod val="65000"/>
                      </a:schemeClr>
                    </a:solidFill>
                  </a:tcPr>
                </a:tc>
                <a:tc>
                  <a:txBody>
                    <a:bodyPr/>
                    <a:lstStyle/>
                    <a:p>
                      <a:pPr algn="l"/>
                      <a:r>
                        <a:rPr lang="en-US" sz="1600" dirty="0" smtClean="0"/>
                        <a:t>BES-II</a:t>
                      </a:r>
                    </a:p>
                    <a:p>
                      <a:pPr algn="l"/>
                      <a:r>
                        <a:rPr lang="en-US" sz="1600" dirty="0" smtClean="0"/>
                        <a:t>7-11</a:t>
                      </a:r>
                      <a:endParaRPr lang="en-US" sz="1600" dirty="0"/>
                    </a:p>
                  </a:txBody>
                  <a:tcPr>
                    <a:solidFill>
                      <a:schemeClr val="accent3">
                        <a:lumMod val="65000"/>
                      </a:schemeClr>
                    </a:solidFill>
                  </a:tcPr>
                </a:tc>
                <a:tc>
                  <a:txBody>
                    <a:bodyPr/>
                    <a:lstStyle/>
                    <a:p>
                      <a:pPr algn="l"/>
                      <a:endParaRPr lang="en-US" sz="1600" dirty="0"/>
                    </a:p>
                  </a:txBody>
                  <a:tcPr>
                    <a:solidFill>
                      <a:schemeClr val="accent3">
                        <a:lumMod val="65000"/>
                      </a:schemeClr>
                    </a:solidFill>
                  </a:tcPr>
                </a:tc>
                <a:tc>
                  <a:txBody>
                    <a:bodyPr/>
                    <a:lstStyle/>
                    <a:p>
                      <a:pPr algn="l"/>
                      <a:r>
                        <a:rPr lang="en-US" sz="1600" dirty="0" smtClean="0"/>
                        <a:t>200</a:t>
                      </a:r>
                      <a:endParaRPr lang="en-US" sz="1600" dirty="0"/>
                    </a:p>
                  </a:txBody>
                  <a:tcPr>
                    <a:solidFill>
                      <a:schemeClr val="accent3">
                        <a:lumMod val="65000"/>
                      </a:schemeClr>
                    </a:solidFill>
                  </a:tcPr>
                </a:tc>
              </a:tr>
            </a:tbl>
          </a:graphicData>
        </a:graphic>
      </p:graphicFrame>
      <p:sp>
        <p:nvSpPr>
          <p:cNvPr id="7" name="TextBox 6"/>
          <p:cNvSpPr txBox="1"/>
          <p:nvPr/>
        </p:nvSpPr>
        <p:spPr>
          <a:xfrm>
            <a:off x="2133600" y="3763132"/>
            <a:ext cx="2840778" cy="892552"/>
          </a:xfrm>
          <a:prstGeom prst="rect">
            <a:avLst/>
          </a:prstGeom>
          <a:solidFill>
            <a:schemeClr val="accent3">
              <a:lumMod val="40000"/>
              <a:lumOff val="60000"/>
              <a:alpha val="50000"/>
            </a:schemeClr>
          </a:solidFill>
        </p:spPr>
        <p:txBody>
          <a:bodyPr wrap="none" rtlCol="0">
            <a:spAutoFit/>
          </a:bodyPr>
          <a:lstStyle/>
          <a:p>
            <a:r>
              <a:rPr lang="en-US" b="1" dirty="0" smtClean="0">
                <a:solidFill>
                  <a:srgbClr val="002060"/>
                </a:solidFill>
              </a:rPr>
              <a:t> 2010-13                  2014-16 </a:t>
            </a:r>
          </a:p>
          <a:p>
            <a:r>
              <a:rPr lang="en-US" sz="3200" b="1" dirty="0" smtClean="0">
                <a:solidFill>
                  <a:srgbClr val="FF0000"/>
                </a:solidFill>
              </a:rPr>
              <a:t>BES-I         BES-II</a:t>
            </a:r>
            <a:endParaRPr lang="en-US" sz="3200" b="1" dirty="0">
              <a:solidFill>
                <a:srgbClr val="FF0000"/>
              </a:solidFill>
            </a:endParaRPr>
          </a:p>
        </p:txBody>
      </p:sp>
      <p:sp>
        <p:nvSpPr>
          <p:cNvPr id="8" name="TextBox 7"/>
          <p:cNvSpPr txBox="1"/>
          <p:nvPr/>
        </p:nvSpPr>
        <p:spPr>
          <a:xfrm>
            <a:off x="304800" y="3585181"/>
            <a:ext cx="1530896" cy="584775"/>
          </a:xfrm>
          <a:prstGeom prst="rect">
            <a:avLst/>
          </a:prstGeom>
          <a:solidFill>
            <a:schemeClr val="accent3">
              <a:lumMod val="40000"/>
              <a:lumOff val="60000"/>
              <a:alpha val="50000"/>
            </a:schemeClr>
          </a:solidFill>
        </p:spPr>
        <p:txBody>
          <a:bodyPr wrap="square" rtlCol="0">
            <a:spAutoFit/>
          </a:bodyPr>
          <a:lstStyle/>
          <a:p>
            <a:pPr algn="ctr"/>
            <a:r>
              <a:rPr lang="en-US" sz="3200" b="1" dirty="0" smtClean="0">
                <a:solidFill>
                  <a:srgbClr val="FF0000"/>
                </a:solidFill>
              </a:rPr>
              <a:t> BES-I    </a:t>
            </a:r>
            <a:endParaRPr lang="en-US" sz="3200" b="1" dirty="0">
              <a:solidFill>
                <a:srgbClr val="FF0000"/>
              </a:solidFill>
            </a:endParaRPr>
          </a:p>
        </p:txBody>
      </p:sp>
      <p:sp>
        <p:nvSpPr>
          <p:cNvPr id="9" name="TextBox 8"/>
          <p:cNvSpPr txBox="1"/>
          <p:nvPr/>
        </p:nvSpPr>
        <p:spPr>
          <a:xfrm>
            <a:off x="5549782" y="3600150"/>
            <a:ext cx="1845733" cy="584775"/>
          </a:xfrm>
          <a:prstGeom prst="rect">
            <a:avLst/>
          </a:prstGeom>
          <a:solidFill>
            <a:schemeClr val="accent3">
              <a:lumMod val="40000"/>
              <a:lumOff val="60000"/>
              <a:alpha val="50000"/>
            </a:schemeClr>
          </a:solidFill>
        </p:spPr>
        <p:txBody>
          <a:bodyPr wrap="square" rtlCol="0">
            <a:spAutoFit/>
          </a:bodyPr>
          <a:lstStyle/>
          <a:p>
            <a:pPr algn="ctr"/>
            <a:r>
              <a:rPr lang="en-US" sz="3200" b="1" dirty="0" smtClean="0">
                <a:solidFill>
                  <a:srgbClr val="FF0000"/>
                </a:solidFill>
              </a:rPr>
              <a:t>BES-II</a:t>
            </a:r>
            <a:endParaRPr lang="en-US" sz="3200" b="1" dirty="0">
              <a:solidFill>
                <a:srgbClr val="FF0000"/>
              </a:solidFill>
            </a:endParaRPr>
          </a:p>
        </p:txBody>
      </p:sp>
      <p:sp>
        <p:nvSpPr>
          <p:cNvPr id="10" name="TextBox 9"/>
          <p:cNvSpPr txBox="1"/>
          <p:nvPr/>
        </p:nvSpPr>
        <p:spPr>
          <a:xfrm>
            <a:off x="1137279" y="4509120"/>
            <a:ext cx="6801862" cy="2031325"/>
          </a:xfrm>
          <a:prstGeom prst="rect">
            <a:avLst/>
          </a:prstGeom>
          <a:noFill/>
        </p:spPr>
        <p:txBody>
          <a:bodyPr wrap="none" rtlCol="0">
            <a:spAutoFit/>
          </a:bodyPr>
          <a:lstStyle/>
          <a:p>
            <a:pPr algn="l"/>
            <a:r>
              <a:rPr lang="en-US" dirty="0" smtClean="0"/>
              <a:t>Expand to include several programs: </a:t>
            </a:r>
          </a:p>
          <a:p>
            <a:pPr algn="l"/>
            <a:r>
              <a:rPr lang="en-US" dirty="0" err="1" smtClean="0"/>
              <a:t>p+A</a:t>
            </a:r>
            <a:r>
              <a:rPr lang="en-US" dirty="0" smtClean="0"/>
              <a:t> in run 15, </a:t>
            </a:r>
          </a:p>
          <a:p>
            <a:pPr algn="l"/>
            <a:r>
              <a:rPr lang="en-US" dirty="0" smtClean="0"/>
              <a:t>pp500 in run17, </a:t>
            </a:r>
          </a:p>
          <a:p>
            <a:pPr algn="l"/>
            <a:r>
              <a:rPr lang="en-US" dirty="0" smtClean="0"/>
              <a:t>Isobar (</a:t>
            </a:r>
            <a:r>
              <a:rPr lang="en-US" dirty="0" err="1" smtClean="0"/>
              <a:t>Zr</a:t>
            </a:r>
            <a:r>
              <a:rPr lang="en-US" dirty="0" smtClean="0"/>
              <a:t>, Ru-96) in run 18</a:t>
            </a:r>
          </a:p>
          <a:p>
            <a:pPr algn="l"/>
            <a:r>
              <a:rPr lang="en-US" dirty="0" smtClean="0"/>
              <a:t>BES-II more compelling, detector and machine upgrades in 2018</a:t>
            </a:r>
          </a:p>
          <a:p>
            <a:pPr algn="l"/>
            <a:r>
              <a:rPr lang="en-US" dirty="0" smtClean="0"/>
              <a:t>Future high-luminosity jets and Upsilon in 2020+</a:t>
            </a:r>
            <a:br>
              <a:rPr lang="en-US" dirty="0" smtClean="0"/>
            </a:br>
            <a:r>
              <a:rPr lang="en-US" dirty="0" smtClean="0"/>
              <a:t>3+1D hydrodynamics and Unique Cold QCD (DY</a:t>
            </a:r>
            <a:r>
              <a:rPr lang="en-US" smtClean="0"/>
              <a:t>) portal to EIC</a:t>
            </a:r>
            <a:endParaRPr lang="en-US" dirty="0"/>
          </a:p>
        </p:txBody>
      </p:sp>
    </p:spTree>
    <p:extLst>
      <p:ext uri="{BB962C8B-B14F-4D97-AF65-F5344CB8AC3E}">
        <p14:creationId xmlns:p14="http://schemas.microsoft.com/office/powerpoint/2010/main" val="3593004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10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000"/>
                                        <p:tgtEl>
                                          <p:spTgt spid="9"/>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499"/>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7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FF0000"/>
                </a:solidFill>
              </a:rPr>
              <a:t>Summary</a:t>
            </a:r>
            <a:endParaRPr lang="en-US" sz="4000" b="1" dirty="0">
              <a:solidFill>
                <a:srgbClr val="FF0000"/>
              </a:solidFill>
            </a:endParaRPr>
          </a:p>
        </p:txBody>
      </p:sp>
      <p:sp>
        <p:nvSpPr>
          <p:cNvPr id="3" name="Content Placeholder 2"/>
          <p:cNvSpPr>
            <a:spLocks noGrp="1"/>
          </p:cNvSpPr>
          <p:nvPr>
            <p:ph idx="1"/>
          </p:nvPr>
        </p:nvSpPr>
        <p:spPr>
          <a:xfrm>
            <a:off x="755576" y="764704"/>
            <a:ext cx="7992888" cy="3960440"/>
          </a:xfrm>
        </p:spPr>
        <p:txBody>
          <a:bodyPr/>
          <a:lstStyle/>
          <a:p>
            <a:pPr>
              <a:buFont typeface="Wingdings" panose="05000000000000000000" pitchFamily="2" charset="2"/>
              <a:buChar char="v"/>
            </a:pPr>
            <a:r>
              <a:rPr lang="en-US" sz="2000" dirty="0" smtClean="0"/>
              <a:t>Successful run16 (thanks CAD)</a:t>
            </a:r>
          </a:p>
          <a:p>
            <a:pPr>
              <a:buFont typeface="Wingdings" panose="05000000000000000000" pitchFamily="2" charset="2"/>
              <a:buChar char="v"/>
            </a:pPr>
            <a:r>
              <a:rPr lang="en-US" sz="2000" dirty="0" smtClean="0"/>
              <a:t>Compelling Heavy-Ion Programs for run 16 and run 18 </a:t>
            </a:r>
          </a:p>
          <a:p>
            <a:pPr lvl="1">
              <a:buFont typeface="Wingdings" panose="05000000000000000000" pitchFamily="2" charset="2"/>
              <a:buChar char="v"/>
            </a:pPr>
            <a:r>
              <a:rPr lang="en-US" sz="1600" dirty="0" smtClean="0"/>
              <a:t>Completion of Heavy-Flavor program for HFT+MTD</a:t>
            </a:r>
          </a:p>
          <a:p>
            <a:pPr lvl="1">
              <a:buFont typeface="Wingdings" panose="05000000000000000000" pitchFamily="2" charset="2"/>
              <a:buChar char="v"/>
            </a:pPr>
            <a:r>
              <a:rPr lang="en-US" sz="1600" dirty="0" smtClean="0"/>
              <a:t>Decisive test of Chiral Magnetic Effect</a:t>
            </a:r>
          </a:p>
          <a:p>
            <a:pPr lvl="1">
              <a:buFont typeface="Wingdings" panose="05000000000000000000" pitchFamily="2" charset="2"/>
              <a:buChar char="v"/>
            </a:pPr>
            <a:r>
              <a:rPr lang="en-US" sz="1600" dirty="0" err="1" smtClean="0"/>
              <a:t>Partonic</a:t>
            </a:r>
            <a:r>
              <a:rPr lang="en-US" sz="1600" dirty="0" smtClean="0"/>
              <a:t> coupling to QGP close to T</a:t>
            </a:r>
            <a:r>
              <a:rPr lang="en-US" sz="1600" baseline="-25000" dirty="0" smtClean="0"/>
              <a:t>c</a:t>
            </a:r>
          </a:p>
          <a:p>
            <a:pPr lvl="1">
              <a:buFont typeface="Wingdings" panose="05000000000000000000" pitchFamily="2" charset="2"/>
              <a:buChar char="v"/>
            </a:pPr>
            <a:r>
              <a:rPr lang="en-US" sz="1600" dirty="0" smtClean="0"/>
              <a:t>Quantifying the role of external field in Global Hyperon Polarization</a:t>
            </a:r>
          </a:p>
          <a:p>
            <a:pPr>
              <a:buFont typeface="Wingdings" panose="05000000000000000000" pitchFamily="2" charset="2"/>
              <a:buChar char="v"/>
            </a:pPr>
            <a:r>
              <a:rPr lang="en-US" sz="2000" dirty="0" smtClean="0"/>
              <a:t>Compelling Spin Program in run17</a:t>
            </a:r>
            <a:br>
              <a:rPr lang="en-US" sz="2000" dirty="0" smtClean="0"/>
            </a:br>
            <a:r>
              <a:rPr lang="en-US" sz="1600" dirty="0" smtClean="0"/>
              <a:t>Three measurements related to TMD evolution and sign change </a:t>
            </a:r>
            <a:br>
              <a:rPr lang="en-US" sz="1600" dirty="0" smtClean="0"/>
            </a:br>
            <a:r>
              <a:rPr lang="en-US" sz="1600" dirty="0" smtClean="0"/>
              <a:t>(A</a:t>
            </a:r>
            <a:r>
              <a:rPr lang="en-US" sz="1600" baseline="-25000" dirty="0" smtClean="0"/>
              <a:t>N</a:t>
            </a:r>
            <a:r>
              <a:rPr lang="en-US" sz="1600" dirty="0" smtClean="0"/>
              <a:t> W</a:t>
            </a:r>
            <a:r>
              <a:rPr lang="en-US" sz="1600" baseline="30000" dirty="0" smtClean="0"/>
              <a:t>+/-</a:t>
            </a:r>
            <a:r>
              <a:rPr lang="en-US" sz="1600" dirty="0" smtClean="0"/>
              <a:t>, </a:t>
            </a:r>
            <a:r>
              <a:rPr lang="en-US" sz="1600" dirty="0" smtClean="0">
                <a:latin typeface="Symbol" panose="05050102010706020507" pitchFamily="18" charset="2"/>
              </a:rPr>
              <a:t>g</a:t>
            </a:r>
            <a:r>
              <a:rPr lang="en-US" sz="1600" dirty="0" smtClean="0"/>
              <a:t>, DY)</a:t>
            </a:r>
          </a:p>
          <a:p>
            <a:pPr>
              <a:buFont typeface="Wingdings" panose="05000000000000000000" pitchFamily="2" charset="2"/>
              <a:buChar char="v"/>
            </a:pPr>
            <a:r>
              <a:rPr lang="en-US" sz="2000" dirty="0" smtClean="0"/>
              <a:t>Maintain track record in Results and Publications</a:t>
            </a:r>
            <a:endParaRPr lang="en-US" sz="2000" dirty="0"/>
          </a:p>
          <a:p>
            <a:pPr>
              <a:buFont typeface="Wingdings" panose="05000000000000000000" pitchFamily="2" charset="2"/>
              <a:buChar char="v"/>
            </a:pPr>
            <a:r>
              <a:rPr lang="en-US" sz="2000" dirty="0"/>
              <a:t>P</a:t>
            </a:r>
            <a:r>
              <a:rPr lang="en-US" sz="2000" dirty="0" smtClean="0"/>
              <a:t>reparation for BES II and beyond </a:t>
            </a:r>
            <a:br>
              <a:rPr lang="en-US" sz="2000" dirty="0" smtClean="0"/>
            </a:br>
            <a:r>
              <a:rPr lang="en-US" sz="2000" dirty="0" smtClean="0"/>
              <a:t>(3+1D hydro and Cold QCD)</a:t>
            </a:r>
          </a:p>
        </p:txBody>
      </p:sp>
      <p:graphicFrame>
        <p:nvGraphicFramePr>
          <p:cNvPr id="4" name="Table 3"/>
          <p:cNvGraphicFramePr>
            <a:graphicFrameLocks noGrp="1"/>
          </p:cNvGraphicFramePr>
          <p:nvPr>
            <p:extLst>
              <p:ext uri="{D42A27DB-BD31-4B8C-83A1-F6EECF244321}">
                <p14:modId xmlns:p14="http://schemas.microsoft.com/office/powerpoint/2010/main" val="3637487336"/>
              </p:ext>
            </p:extLst>
          </p:nvPr>
        </p:nvGraphicFramePr>
        <p:xfrm>
          <a:off x="755576" y="4768792"/>
          <a:ext cx="7409495" cy="2108200"/>
        </p:xfrm>
        <a:graphic>
          <a:graphicData uri="http://schemas.openxmlformats.org/drawingml/2006/table">
            <a:tbl>
              <a:tblPr firstRow="1" firstCol="1" lastRow="1" lastCol="1" bandRow="1" bandCol="1">
                <a:tableStyleId>{5C22544A-7EE6-4342-B048-85BDC9FD1C3A}</a:tableStyleId>
              </a:tblPr>
              <a:tblGrid>
                <a:gridCol w="663469"/>
                <a:gridCol w="1568779"/>
                <a:gridCol w="1080120"/>
                <a:gridCol w="1080120"/>
                <a:gridCol w="2088232"/>
                <a:gridCol w="928775"/>
              </a:tblGrid>
              <a:tr h="279400">
                <a:tc>
                  <a:txBody>
                    <a:bodyPr/>
                    <a:lstStyle/>
                    <a:p>
                      <a:pPr marL="0" marR="16510" indent="0" algn="l">
                        <a:spcBef>
                          <a:spcPts val="0"/>
                        </a:spcBef>
                        <a:spcAft>
                          <a:spcPts val="0"/>
                        </a:spcAft>
                      </a:pPr>
                      <a:r>
                        <a:rPr lang="en-US" sz="1200" dirty="0">
                          <a:effectLst/>
                        </a:rPr>
                        <a:t>Run</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Energy</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Duration</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System</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dirty="0">
                          <a:effectLst/>
                        </a:rPr>
                        <a:t>Goals</a:t>
                      </a:r>
                      <a:endParaRPr lang="en-US" sz="1200" dirty="0">
                        <a:solidFill>
                          <a:srgbClr val="000000"/>
                        </a:solidFill>
                        <a:effectLst/>
                        <a:latin typeface="Times New Roman"/>
                        <a:ea typeface="MS Mincho"/>
                        <a:cs typeface="Times New Roman"/>
                      </a:endParaRPr>
                    </a:p>
                  </a:txBody>
                  <a:tcPr marL="68580" marR="68580" marT="0" marB="0">
                    <a:solidFill>
                      <a:srgbClr val="0070C0"/>
                    </a:solidFill>
                  </a:tcPr>
                </a:tc>
                <a:tc>
                  <a:txBody>
                    <a:bodyPr/>
                    <a:lstStyle/>
                    <a:p>
                      <a:pPr marL="0" marR="16510" indent="0" algn="l">
                        <a:spcBef>
                          <a:spcPts val="0"/>
                        </a:spcBef>
                        <a:spcAft>
                          <a:spcPts val="0"/>
                        </a:spcAft>
                      </a:pPr>
                      <a:r>
                        <a:rPr lang="en-US" sz="1200">
                          <a:effectLst/>
                        </a:rPr>
                        <a:t>priority</a:t>
                      </a:r>
                      <a:endParaRPr lang="en-US" sz="1200">
                        <a:solidFill>
                          <a:srgbClr val="000000"/>
                        </a:solidFill>
                        <a:effectLst/>
                        <a:latin typeface="Times New Roman"/>
                        <a:ea typeface="MS Mincho"/>
                        <a:cs typeface="Times New Roman"/>
                      </a:endParaRPr>
                    </a:p>
                  </a:txBody>
                  <a:tcPr marL="68580" marR="68580" marT="0" marB="0">
                    <a:solidFill>
                      <a:srgbClr val="0070C0"/>
                    </a:solidFill>
                  </a:tcPr>
                </a:tc>
              </a:tr>
              <a:tr h="387985">
                <a:tc>
                  <a:txBody>
                    <a:bodyPr/>
                    <a:lstStyle/>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r>
                        <a:rPr lang="en-US" sz="1200" dirty="0" smtClean="0">
                          <a:solidFill>
                            <a:srgbClr val="FF0000"/>
                          </a:solidFill>
                          <a:effectLst/>
                        </a:rPr>
                        <a:t>17</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sym typeface="Symbol"/>
                        </a:rPr>
                        <a:t></a:t>
                      </a:r>
                      <a:r>
                        <a:rPr lang="en-US" sz="1200" dirty="0" err="1">
                          <a:solidFill>
                            <a:srgbClr val="FF0000"/>
                          </a:solidFill>
                          <a:effectLst/>
                        </a:rPr>
                        <a:t>s</a:t>
                      </a:r>
                      <a:r>
                        <a:rPr lang="en-US" sz="1200" baseline="-25000" dirty="0" err="1">
                          <a:solidFill>
                            <a:srgbClr val="FF0000"/>
                          </a:solidFill>
                          <a:effectLst/>
                        </a:rPr>
                        <a:t>NN</a:t>
                      </a:r>
                      <a:r>
                        <a:rPr lang="en-US" sz="1200" dirty="0">
                          <a:solidFill>
                            <a:srgbClr val="FF0000"/>
                          </a:solidFill>
                          <a:effectLst/>
                        </a:rPr>
                        <a:t>=500 GeV</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r>
                        <a:rPr lang="en-US" sz="1200" dirty="0" smtClean="0">
                          <a:solidFill>
                            <a:srgbClr val="FF0000"/>
                          </a:solidFill>
                          <a:effectLst/>
                          <a:sym typeface="Symbol"/>
                        </a:rPr>
                        <a:t></a:t>
                      </a:r>
                      <a:r>
                        <a:rPr lang="en-US" sz="1200" dirty="0" err="1">
                          <a:solidFill>
                            <a:srgbClr val="FF0000"/>
                          </a:solidFill>
                          <a:effectLst/>
                        </a:rPr>
                        <a:t>s</a:t>
                      </a:r>
                      <a:r>
                        <a:rPr lang="en-US" sz="1200" baseline="-25000" dirty="0" err="1">
                          <a:solidFill>
                            <a:srgbClr val="FF0000"/>
                          </a:solidFill>
                          <a:effectLst/>
                        </a:rPr>
                        <a:t>NN</a:t>
                      </a:r>
                      <a:r>
                        <a:rPr lang="en-US" sz="1200" dirty="0">
                          <a:solidFill>
                            <a:srgbClr val="FF0000"/>
                          </a:solidFill>
                          <a:effectLst/>
                        </a:rPr>
                        <a:t>=62.4 GeV</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13-wk</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4-wk</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Transverse </a:t>
                      </a:r>
                      <a:br>
                        <a:rPr lang="en-US" sz="1200" dirty="0">
                          <a:solidFill>
                            <a:srgbClr val="FF0000"/>
                          </a:solidFill>
                          <a:effectLst/>
                        </a:rPr>
                      </a:br>
                      <a:r>
                        <a:rPr lang="en-US" sz="1200" dirty="0">
                          <a:solidFill>
                            <a:srgbClr val="FF0000"/>
                          </a:solidFill>
                          <a:effectLst/>
                        </a:rPr>
                        <a:t>  </a:t>
                      </a:r>
                      <a:r>
                        <a:rPr lang="en-US" sz="1200" dirty="0" err="1">
                          <a:solidFill>
                            <a:srgbClr val="FF0000"/>
                          </a:solidFill>
                          <a:effectLst/>
                        </a:rPr>
                        <a:t>p+p</a:t>
                      </a:r>
                      <a:endParaRPr lang="en-US" sz="1200" dirty="0">
                        <a:solidFill>
                          <a:srgbClr val="FF0000"/>
                        </a:solidFill>
                        <a:effectLst/>
                      </a:endParaRPr>
                    </a:p>
                    <a:p>
                      <a:pPr marL="0" marR="16510" indent="0" algn="l">
                        <a:spcBef>
                          <a:spcPts val="0"/>
                        </a:spcBef>
                        <a:spcAft>
                          <a:spcPts val="0"/>
                        </a:spcAft>
                      </a:pPr>
                      <a:r>
                        <a:rPr lang="en-US" sz="1200" dirty="0">
                          <a:solidFill>
                            <a:srgbClr val="FF0000"/>
                          </a:solidFill>
                          <a:effectLst/>
                        </a:rPr>
                        <a:t> </a:t>
                      </a:r>
                      <a:endParaRPr lang="en-US" sz="1200" dirty="0" smtClean="0">
                        <a:solidFill>
                          <a:srgbClr val="FF0000"/>
                        </a:solidFill>
                        <a:effectLst/>
                      </a:endParaRPr>
                    </a:p>
                    <a:p>
                      <a:pPr marL="0" marR="16510" indent="0" algn="l">
                        <a:spcBef>
                          <a:spcPts val="0"/>
                        </a:spcBef>
                        <a:spcAft>
                          <a:spcPts val="0"/>
                        </a:spcAft>
                      </a:pPr>
                      <a:r>
                        <a:rPr lang="en-US" sz="1200" dirty="0" err="1" smtClean="0">
                          <a:solidFill>
                            <a:srgbClr val="FF0000"/>
                          </a:solidFill>
                          <a:effectLst/>
                        </a:rPr>
                        <a:t>Au+Au</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l">
                        <a:spcBef>
                          <a:spcPts val="0"/>
                        </a:spcBef>
                        <a:spcAft>
                          <a:spcPts val="0"/>
                        </a:spcAft>
                      </a:pPr>
                      <a:r>
                        <a:rPr lang="en-US" sz="1200" dirty="0">
                          <a:solidFill>
                            <a:srgbClr val="FF0000"/>
                          </a:solidFill>
                          <a:effectLst/>
                        </a:rPr>
                        <a:t>A</a:t>
                      </a:r>
                      <a:r>
                        <a:rPr lang="en-US" sz="1200" baseline="-25000" dirty="0">
                          <a:solidFill>
                            <a:srgbClr val="FF0000"/>
                          </a:solidFill>
                          <a:effectLst/>
                        </a:rPr>
                        <a:t>N</a:t>
                      </a:r>
                      <a:r>
                        <a:rPr lang="en-US" sz="1200" dirty="0">
                          <a:solidFill>
                            <a:srgbClr val="FF0000"/>
                          </a:solidFill>
                          <a:effectLst/>
                        </a:rPr>
                        <a:t> of W</a:t>
                      </a:r>
                      <a:r>
                        <a:rPr lang="en-US" sz="1200" baseline="30000" dirty="0">
                          <a:solidFill>
                            <a:srgbClr val="FF0000"/>
                          </a:solidFill>
                          <a:effectLst/>
                        </a:rPr>
                        <a:t>±</a:t>
                      </a:r>
                      <a:r>
                        <a:rPr lang="en-US" sz="1200" dirty="0">
                          <a:solidFill>
                            <a:srgbClr val="FF0000"/>
                          </a:solidFill>
                          <a:effectLst/>
                        </a:rPr>
                        <a:t>, </a:t>
                      </a:r>
                      <a:r>
                        <a:rPr lang="en-US" sz="1200" dirty="0">
                          <a:solidFill>
                            <a:srgbClr val="FF0000"/>
                          </a:solidFill>
                          <a:effectLst/>
                          <a:latin typeface="Symbol" panose="05050102010706020507" pitchFamily="18" charset="2"/>
                        </a:rPr>
                        <a:t>g</a:t>
                      </a:r>
                      <a:r>
                        <a:rPr lang="en-US" sz="1200" dirty="0">
                          <a:solidFill>
                            <a:srgbClr val="FF0000"/>
                          </a:solidFill>
                          <a:effectLst/>
                        </a:rPr>
                        <a:t>, </a:t>
                      </a:r>
                      <a:r>
                        <a:rPr lang="en-US" sz="1200" dirty="0" err="1">
                          <a:solidFill>
                            <a:srgbClr val="FF0000"/>
                          </a:solidFill>
                          <a:effectLst/>
                        </a:rPr>
                        <a:t>Drell</a:t>
                      </a:r>
                      <a:r>
                        <a:rPr lang="en-US" sz="1200" dirty="0">
                          <a:solidFill>
                            <a:srgbClr val="FF0000"/>
                          </a:solidFill>
                          <a:effectLst/>
                        </a:rPr>
                        <a:t>-Yan, </a:t>
                      </a:r>
                      <a:br>
                        <a:rPr lang="en-US" sz="1200" dirty="0">
                          <a:solidFill>
                            <a:srgbClr val="FF0000"/>
                          </a:solidFill>
                          <a:effectLst/>
                        </a:rPr>
                      </a:br>
                      <a:r>
                        <a:rPr lang="en-US" sz="1200" dirty="0" smtClean="0">
                          <a:solidFill>
                            <a:srgbClr val="FF0000"/>
                          </a:solidFill>
                          <a:effectLst/>
                        </a:rPr>
                        <a:t>L=400 </a:t>
                      </a:r>
                      <a:r>
                        <a:rPr lang="en-US" sz="1200" dirty="0">
                          <a:solidFill>
                            <a:srgbClr val="FF0000"/>
                          </a:solidFill>
                          <a:effectLst/>
                        </a:rPr>
                        <a:t>pb</a:t>
                      </a:r>
                      <a:r>
                        <a:rPr lang="en-US" sz="1200" baseline="30000" dirty="0">
                          <a:solidFill>
                            <a:srgbClr val="FF0000"/>
                          </a:solidFill>
                          <a:effectLst/>
                        </a:rPr>
                        <a:t>-1</a:t>
                      </a:r>
                      <a:r>
                        <a:rPr lang="en-US" sz="1200" dirty="0">
                          <a:solidFill>
                            <a:srgbClr val="FF0000"/>
                          </a:solidFill>
                          <a:effectLst/>
                        </a:rPr>
                        <a:t>, 55% </a:t>
                      </a:r>
                      <a:r>
                        <a:rPr lang="en-US" sz="1200" dirty="0" smtClean="0">
                          <a:solidFill>
                            <a:srgbClr val="FF0000"/>
                          </a:solidFill>
                          <a:effectLst/>
                        </a:rPr>
                        <a:t>pol</a:t>
                      </a: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 </a:t>
                      </a:r>
                    </a:p>
                    <a:p>
                      <a:pPr marL="0" marR="16510" indent="0" algn="l">
                        <a:spcBef>
                          <a:spcPts val="0"/>
                        </a:spcBef>
                        <a:spcAft>
                          <a:spcPts val="0"/>
                        </a:spcAft>
                      </a:pPr>
                      <a:r>
                        <a:rPr lang="en-US" sz="1200" dirty="0">
                          <a:solidFill>
                            <a:srgbClr val="FF0000"/>
                          </a:solidFill>
                          <a:effectLst/>
                        </a:rPr>
                        <a:t>Jets, </a:t>
                      </a:r>
                      <a:r>
                        <a:rPr lang="en-US" sz="1200" dirty="0" err="1">
                          <a:solidFill>
                            <a:srgbClr val="FF0000"/>
                          </a:solidFill>
                          <a:effectLst/>
                        </a:rPr>
                        <a:t>dileptons</a:t>
                      </a:r>
                      <a:r>
                        <a:rPr lang="en-US" sz="1200" dirty="0">
                          <a:solidFill>
                            <a:srgbClr val="FF0000"/>
                          </a:solidFill>
                          <a:effectLst/>
                        </a:rPr>
                        <a:t>, NPE</a:t>
                      </a:r>
                    </a:p>
                    <a:p>
                      <a:pPr marL="0" marR="16510" indent="0" algn="l">
                        <a:spcBef>
                          <a:spcPts val="0"/>
                        </a:spcBef>
                        <a:spcAft>
                          <a:spcPts val="0"/>
                        </a:spcAft>
                      </a:pPr>
                      <a:r>
                        <a:rPr lang="en-US" sz="1200" dirty="0">
                          <a:solidFill>
                            <a:srgbClr val="FF0000"/>
                          </a:solidFill>
                          <a:effectLst/>
                        </a:rPr>
                        <a:t>1.5B MB</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c>
                  <a:txBody>
                    <a:bodyPr/>
                    <a:lstStyle/>
                    <a:p>
                      <a:pPr marL="0" marR="16510" indent="0" algn="just">
                        <a:spcBef>
                          <a:spcPts val="0"/>
                        </a:spcBef>
                        <a:spcAft>
                          <a:spcPts val="0"/>
                        </a:spcAft>
                      </a:pPr>
                      <a:r>
                        <a:rPr lang="en-US" sz="1200" dirty="0">
                          <a:solidFill>
                            <a:srgbClr val="FF0000"/>
                          </a:solidFill>
                          <a:effectLst/>
                        </a:rPr>
                        <a:t>1</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a:solidFill>
                            <a:srgbClr val="FF0000"/>
                          </a:solidFill>
                          <a:effectLst/>
                        </a:rPr>
                        <a:t> </a:t>
                      </a:r>
                    </a:p>
                    <a:p>
                      <a:pPr marL="0" marR="16510" indent="0" algn="just">
                        <a:spcBef>
                          <a:spcPts val="0"/>
                        </a:spcBef>
                        <a:spcAft>
                          <a:spcPts val="0"/>
                        </a:spcAft>
                      </a:pPr>
                      <a:r>
                        <a:rPr lang="en-US" sz="1200" dirty="0" smtClean="0">
                          <a:solidFill>
                            <a:srgbClr val="FF0000"/>
                          </a:solidFill>
                          <a:effectLst/>
                          <a:latin typeface="+mn-lt"/>
                          <a:ea typeface="+mn-ea"/>
                          <a:cs typeface="+mn-cs"/>
                        </a:rPr>
                        <a:t>3</a:t>
                      </a:r>
                      <a:endParaRPr lang="en-US" sz="1200" dirty="0">
                        <a:solidFill>
                          <a:srgbClr val="FF0000"/>
                        </a:solidFill>
                        <a:effectLst/>
                        <a:latin typeface="Times New Roman"/>
                        <a:ea typeface="MS Mincho"/>
                        <a:cs typeface="Times New Roman"/>
                      </a:endParaRPr>
                    </a:p>
                  </a:txBody>
                  <a:tcPr marL="68580" marR="68580" marT="0" marB="0">
                    <a:solidFill>
                      <a:schemeClr val="accent5">
                        <a:lumMod val="60000"/>
                        <a:lumOff val="40000"/>
                      </a:schemeClr>
                    </a:solidFill>
                  </a:tcPr>
                </a:tc>
              </a:tr>
              <a:tr h="387985">
                <a:tc>
                  <a:txBody>
                    <a:bodyPr/>
                    <a:lstStyle/>
                    <a:p>
                      <a:pPr marL="0" marR="16510" indent="0" algn="l">
                        <a:spcBef>
                          <a:spcPts val="0"/>
                        </a:spcBef>
                        <a:spcAft>
                          <a:spcPts val="0"/>
                        </a:spcAft>
                      </a:pPr>
                      <a:endParaRPr lang="en-US" sz="1200" dirty="0" smtClean="0">
                        <a:effectLst/>
                      </a:endParaRPr>
                    </a:p>
                    <a:p>
                      <a:pPr marL="0" marR="16510" indent="0" algn="l">
                        <a:spcBef>
                          <a:spcPts val="0"/>
                        </a:spcBef>
                        <a:spcAft>
                          <a:spcPts val="0"/>
                        </a:spcAft>
                      </a:pPr>
                      <a:endParaRPr lang="en-US" sz="1200" dirty="0" smtClean="0">
                        <a:effectLst/>
                      </a:endParaRPr>
                    </a:p>
                    <a:p>
                      <a:pPr marL="0" marR="16510" indent="0" algn="l">
                        <a:spcBef>
                          <a:spcPts val="0"/>
                        </a:spcBef>
                        <a:spcAft>
                          <a:spcPts val="0"/>
                        </a:spcAft>
                      </a:pPr>
                      <a:r>
                        <a:rPr lang="en-US" sz="1200" dirty="0" smtClean="0">
                          <a:effectLst/>
                        </a:rPr>
                        <a:t>18</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 </a:t>
                      </a:r>
                      <a:r>
                        <a:rPr lang="en-US" sz="1200" dirty="0">
                          <a:effectLst/>
                          <a:sym typeface="Symbol"/>
                        </a:rPr>
                        <a:t></a:t>
                      </a:r>
                      <a:r>
                        <a:rPr lang="en-US" sz="1200" dirty="0" err="1">
                          <a:effectLst/>
                        </a:rPr>
                        <a:t>s</a:t>
                      </a:r>
                      <a:r>
                        <a:rPr lang="en-US" sz="1200" baseline="-25000" dirty="0" err="1">
                          <a:effectLst/>
                        </a:rPr>
                        <a:t>NN</a:t>
                      </a:r>
                      <a:r>
                        <a:rPr lang="en-US" sz="1200" baseline="-25000" dirty="0">
                          <a:effectLst/>
                        </a:rPr>
                        <a:t> </a:t>
                      </a:r>
                      <a:r>
                        <a:rPr lang="en-US" sz="1200" dirty="0">
                          <a:effectLst/>
                        </a:rPr>
                        <a:t>=200 GeV</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sym typeface="Symbol"/>
                        </a:rPr>
                        <a:t></a:t>
                      </a:r>
                      <a:r>
                        <a:rPr lang="en-US" sz="1200" dirty="0" err="1">
                          <a:effectLst/>
                        </a:rPr>
                        <a:t>s</a:t>
                      </a:r>
                      <a:r>
                        <a:rPr lang="en-US" sz="1200" baseline="-25000" dirty="0" err="1">
                          <a:effectLst/>
                        </a:rPr>
                        <a:t>NN</a:t>
                      </a:r>
                      <a:r>
                        <a:rPr lang="en-US" sz="1200" dirty="0">
                          <a:effectLst/>
                        </a:rPr>
                        <a:t>=200 GeV</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sym typeface="Symbol"/>
                        </a:rPr>
                        <a:t></a:t>
                      </a:r>
                      <a:r>
                        <a:rPr lang="en-US" sz="1200" dirty="0" err="1">
                          <a:effectLst/>
                        </a:rPr>
                        <a:t>s</a:t>
                      </a:r>
                      <a:r>
                        <a:rPr lang="en-US" sz="1200" baseline="-25000" dirty="0" err="1">
                          <a:effectLst/>
                        </a:rPr>
                        <a:t>NN</a:t>
                      </a:r>
                      <a:r>
                        <a:rPr lang="en-US" sz="1200" dirty="0">
                          <a:effectLst/>
                        </a:rPr>
                        <a:t>=27 GeV</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  3.5-wk</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  3.5-wk</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  2-wk</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err="1">
                          <a:effectLst/>
                        </a:rPr>
                        <a:t>Ru+Ru</a:t>
                      </a:r>
                      <a:endParaRPr lang="en-US" sz="1200" dirty="0">
                        <a:effectLst/>
                      </a:endParaRP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err="1">
                          <a:effectLst/>
                        </a:rPr>
                        <a:t>Zr+Zr</a:t>
                      </a:r>
                      <a:endParaRPr lang="en-US" sz="1200" dirty="0">
                        <a:effectLst/>
                      </a:endParaRP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err="1">
                          <a:effectLst/>
                        </a:rPr>
                        <a:t>Au+Au</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1.2B MB</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1.2B MB</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smtClean="0">
                          <a:effectLst/>
                        </a:rPr>
                        <a:t>&gt;500M </a:t>
                      </a:r>
                      <a:r>
                        <a:rPr lang="en-US" sz="1200" dirty="0">
                          <a:effectLst/>
                        </a:rPr>
                        <a:t>MB</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c>
                  <a:txBody>
                    <a:bodyPr/>
                    <a:lstStyle/>
                    <a:p>
                      <a:pPr marL="0" marR="16510" indent="0" algn="l">
                        <a:spcBef>
                          <a:spcPts val="0"/>
                        </a:spcBef>
                        <a:spcAft>
                          <a:spcPts val="0"/>
                        </a:spcAft>
                      </a:pPr>
                      <a:r>
                        <a:rPr lang="en-US" sz="1200" dirty="0">
                          <a:effectLst/>
                        </a:rPr>
                        <a:t>2</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a:effectLst/>
                        </a:rPr>
                        <a:t>2</a:t>
                      </a:r>
                    </a:p>
                    <a:p>
                      <a:pPr marL="0" marR="16510" indent="0" algn="l">
                        <a:spcBef>
                          <a:spcPts val="0"/>
                        </a:spcBef>
                        <a:spcAft>
                          <a:spcPts val="0"/>
                        </a:spcAft>
                      </a:pPr>
                      <a:r>
                        <a:rPr lang="en-US" sz="1200" dirty="0">
                          <a:effectLst/>
                        </a:rPr>
                        <a:t> </a:t>
                      </a:r>
                    </a:p>
                    <a:p>
                      <a:pPr marL="0" marR="16510" indent="0" algn="l">
                        <a:spcBef>
                          <a:spcPts val="0"/>
                        </a:spcBef>
                        <a:spcAft>
                          <a:spcPts val="0"/>
                        </a:spcAft>
                      </a:pPr>
                      <a:r>
                        <a:rPr lang="en-US" sz="1200" dirty="0" smtClean="0">
                          <a:solidFill>
                            <a:schemeClr val="lt1"/>
                          </a:solidFill>
                          <a:effectLst/>
                          <a:latin typeface="+mn-lt"/>
                          <a:ea typeface="+mn-ea"/>
                          <a:cs typeface="+mn-cs"/>
                        </a:rPr>
                        <a:t>3</a:t>
                      </a:r>
                      <a:endParaRPr lang="en-US" sz="1200" dirty="0">
                        <a:solidFill>
                          <a:srgbClr val="000000"/>
                        </a:solidFill>
                        <a:effectLst/>
                        <a:latin typeface="Times New Roman"/>
                        <a:ea typeface="MS Mincho"/>
                        <a:cs typeface="Times New Roman"/>
                      </a:endParaRPr>
                    </a:p>
                  </a:txBody>
                  <a:tcPr marL="68580" marR="68580" marT="0" marB="0">
                    <a:solidFill>
                      <a:srgbClr val="2B9592"/>
                    </a:solidFill>
                  </a:tcPr>
                </a:tc>
              </a:tr>
            </a:tbl>
          </a:graphicData>
        </a:graphic>
      </p:graphicFrame>
    </p:spTree>
    <p:extLst>
      <p:ext uri="{BB962C8B-B14F-4D97-AF65-F5344CB8AC3E}">
        <p14:creationId xmlns:p14="http://schemas.microsoft.com/office/powerpoint/2010/main" val="10761431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3" name="Rectangle 28"/>
          <p:cNvSpPr>
            <a:spLocks noChangeArrowheads="1"/>
          </p:cNvSpPr>
          <p:nvPr/>
        </p:nvSpPr>
        <p:spPr bwMode="auto">
          <a:xfrm>
            <a:off x="179513" y="0"/>
            <a:ext cx="5103687" cy="534988"/>
          </a:xfrm>
          <a:prstGeom prst="rect">
            <a:avLst/>
          </a:prstGeom>
          <a:noFill/>
          <a:ln w="12700">
            <a:noFill/>
            <a:miter lim="800000"/>
            <a:headEnd/>
            <a:tailEnd/>
          </a:ln>
        </p:spPr>
        <p:txBody>
          <a:bodyPr lIns="91173" tIns="45587" rIns="91173" bIns="45587" anchor="ctr">
            <a:prstTxWarp prst="textNoShape">
              <a:avLst/>
            </a:prstTxWarp>
          </a:bodyPr>
          <a:lstStyle/>
          <a:p>
            <a:pPr algn="ctr" eaLnBrk="1" hangingPunct="1"/>
            <a:r>
              <a:rPr lang="en-US" sz="3600" dirty="0" smtClean="0">
                <a:ea typeface="Arial" pitchFamily="-108" charset="0"/>
                <a:cs typeface="Arial" pitchFamily="-108" charset="0"/>
              </a:rPr>
              <a:t>STAR Detector System</a:t>
            </a:r>
            <a:endParaRPr lang="el-GR" sz="3600" dirty="0">
              <a:ea typeface="Arial" pitchFamily="-108" charset="0"/>
              <a:cs typeface="Arial" pitchFamily="-108" charset="0"/>
            </a:endParaRPr>
          </a:p>
        </p:txBody>
      </p:sp>
      <p:pic>
        <p:nvPicPr>
          <p:cNvPr id="109" name="Picture 87"/>
          <p:cNvPicPr>
            <a:picLocks noChangeAspect="1" noChangeArrowheads="1"/>
          </p:cNvPicPr>
          <p:nvPr/>
        </p:nvPicPr>
        <p:blipFill>
          <a:blip r:embed="rId3" cstate="print"/>
          <a:srcRect l="13113" t="7839" r="9182" b="20509"/>
          <a:stretch>
            <a:fillRect/>
          </a:stretch>
        </p:blipFill>
        <p:spPr bwMode="auto">
          <a:xfrm>
            <a:off x="406401" y="660518"/>
            <a:ext cx="8318499" cy="5752981"/>
          </a:xfrm>
          <a:prstGeom prst="rect">
            <a:avLst/>
          </a:prstGeom>
          <a:noFill/>
          <a:ln w="9525">
            <a:noFill/>
            <a:miter lim="800000"/>
            <a:headEnd/>
            <a:tailEnd/>
          </a:ln>
        </p:spPr>
      </p:pic>
      <p:sp>
        <p:nvSpPr>
          <p:cNvPr id="101" name="Rounded Rectangle 100"/>
          <p:cNvSpPr/>
          <p:nvPr/>
        </p:nvSpPr>
        <p:spPr>
          <a:xfrm>
            <a:off x="5156200" y="762000"/>
            <a:ext cx="1066800" cy="3937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800000"/>
                </a:solidFill>
              </a:rPr>
              <a:t>TPC</a:t>
            </a:r>
            <a:endParaRPr lang="en-US" b="1" dirty="0">
              <a:solidFill>
                <a:srgbClr val="800000"/>
              </a:solidFill>
            </a:endParaRPr>
          </a:p>
        </p:txBody>
      </p:sp>
      <p:sp>
        <p:nvSpPr>
          <p:cNvPr id="102" name="Rounded Rectangle 101"/>
          <p:cNvSpPr/>
          <p:nvPr/>
        </p:nvSpPr>
        <p:spPr>
          <a:xfrm>
            <a:off x="2870200" y="762000"/>
            <a:ext cx="1066800" cy="393700"/>
          </a:xfrm>
          <a:prstGeom prst="roundRect">
            <a:avLst/>
          </a:prstGeom>
          <a:solidFill>
            <a:srgbClr val="FFFFFF"/>
          </a:solidFill>
          <a:ln w="38100" cap="flat" cmpd="sng" algn="ctr">
            <a:solidFill>
              <a:srgbClr val="1B400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C00000"/>
                </a:solidFill>
              </a:rPr>
              <a:t>MTD</a:t>
            </a:r>
            <a:endParaRPr lang="en-US" b="1" dirty="0">
              <a:solidFill>
                <a:srgbClr val="C00000"/>
              </a:solidFill>
            </a:endParaRPr>
          </a:p>
        </p:txBody>
      </p:sp>
      <p:cxnSp>
        <p:nvCxnSpPr>
          <p:cNvPr id="104" name="Straight Connector 103"/>
          <p:cNvCxnSpPr>
            <a:stCxn id="102" idx="2"/>
          </p:cNvCxnSpPr>
          <p:nvPr/>
        </p:nvCxnSpPr>
        <p:spPr>
          <a:xfrm rot="5400000">
            <a:off x="3028950" y="1530350"/>
            <a:ext cx="749300" cy="1588"/>
          </a:xfrm>
          <a:prstGeom prst="line">
            <a:avLst/>
          </a:prstGeom>
          <a:ln>
            <a:solidFill>
              <a:srgbClr val="FFFF00"/>
            </a:solidFill>
            <a:tailEnd type="oval" w="lg" len="lg"/>
          </a:ln>
        </p:spPr>
        <p:style>
          <a:lnRef idx="2">
            <a:schemeClr val="accent1"/>
          </a:lnRef>
          <a:fillRef idx="0">
            <a:schemeClr val="accent1"/>
          </a:fillRef>
          <a:effectRef idx="1">
            <a:schemeClr val="accent1"/>
          </a:effectRef>
          <a:fontRef idx="minor">
            <a:schemeClr val="tx1"/>
          </a:fontRef>
        </p:style>
      </p:cxnSp>
      <p:sp>
        <p:nvSpPr>
          <p:cNvPr id="105" name="Rounded Rectangle 104"/>
          <p:cNvSpPr/>
          <p:nvPr/>
        </p:nvSpPr>
        <p:spPr>
          <a:xfrm>
            <a:off x="1651000" y="762000"/>
            <a:ext cx="1219200" cy="3937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800000"/>
                </a:solidFill>
              </a:rPr>
              <a:t>Magnet</a:t>
            </a:r>
            <a:endParaRPr lang="en-US" b="1" dirty="0">
              <a:solidFill>
                <a:srgbClr val="800000"/>
              </a:solidFill>
            </a:endParaRPr>
          </a:p>
        </p:txBody>
      </p:sp>
      <p:cxnSp>
        <p:nvCxnSpPr>
          <p:cNvPr id="106" name="Straight Connector 105"/>
          <p:cNvCxnSpPr>
            <a:stCxn id="105" idx="2"/>
          </p:cNvCxnSpPr>
          <p:nvPr/>
        </p:nvCxnSpPr>
        <p:spPr>
          <a:xfrm>
            <a:off x="2260600" y="1155700"/>
            <a:ext cx="723900" cy="1879600"/>
          </a:xfrm>
          <a:prstGeom prst="line">
            <a:avLst/>
          </a:prstGeom>
          <a:ln>
            <a:solidFill>
              <a:srgbClr val="FFFF00"/>
            </a:solidFill>
            <a:tailEnd type="oval" w="lg" len="lg"/>
          </a:ln>
        </p:spPr>
        <p:style>
          <a:lnRef idx="2">
            <a:schemeClr val="accent1"/>
          </a:lnRef>
          <a:fillRef idx="0">
            <a:schemeClr val="accent1"/>
          </a:fillRef>
          <a:effectRef idx="1">
            <a:schemeClr val="accent1"/>
          </a:effectRef>
          <a:fontRef idx="minor">
            <a:schemeClr val="tx1"/>
          </a:fontRef>
        </p:style>
      </p:cxnSp>
      <p:sp>
        <p:nvSpPr>
          <p:cNvPr id="117" name="Rounded Rectangle 116"/>
          <p:cNvSpPr/>
          <p:nvPr/>
        </p:nvSpPr>
        <p:spPr>
          <a:xfrm>
            <a:off x="4013200" y="762000"/>
            <a:ext cx="1066800" cy="3937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800000"/>
                </a:solidFill>
              </a:rPr>
              <a:t>BEMC</a:t>
            </a:r>
          </a:p>
          <a:p>
            <a:pPr algn="ctr"/>
            <a:r>
              <a:rPr lang="en-US" b="1" dirty="0" smtClean="0">
                <a:solidFill>
                  <a:srgbClr val="800000"/>
                </a:solidFill>
              </a:rPr>
              <a:t>BSMD</a:t>
            </a:r>
            <a:endParaRPr lang="en-US" b="1" dirty="0">
              <a:solidFill>
                <a:srgbClr val="800000"/>
              </a:solidFill>
            </a:endParaRPr>
          </a:p>
        </p:txBody>
      </p:sp>
      <p:cxnSp>
        <p:nvCxnSpPr>
          <p:cNvPr id="118" name="Straight Connector 117"/>
          <p:cNvCxnSpPr>
            <a:stCxn id="117" idx="2"/>
          </p:cNvCxnSpPr>
          <p:nvPr/>
        </p:nvCxnSpPr>
        <p:spPr>
          <a:xfrm rot="5400000">
            <a:off x="3771899" y="1536701"/>
            <a:ext cx="1155703" cy="393700"/>
          </a:xfrm>
          <a:prstGeom prst="line">
            <a:avLst/>
          </a:prstGeom>
          <a:ln>
            <a:solidFill>
              <a:srgbClr val="FFFF00"/>
            </a:solidFill>
            <a:tailEnd type="oval" w="lg" len="lg"/>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101" idx="2"/>
          </p:cNvCxnSpPr>
          <p:nvPr/>
        </p:nvCxnSpPr>
        <p:spPr>
          <a:xfrm rot="5400000">
            <a:off x="4375150" y="1543050"/>
            <a:ext cx="1701800" cy="927100"/>
          </a:xfrm>
          <a:prstGeom prst="line">
            <a:avLst/>
          </a:prstGeom>
          <a:ln>
            <a:solidFill>
              <a:srgbClr val="FFFF00"/>
            </a:solidFill>
            <a:tailEnd type="oval" w="lg" len="lg"/>
          </a:ln>
        </p:spPr>
        <p:style>
          <a:lnRef idx="2">
            <a:schemeClr val="accent1"/>
          </a:lnRef>
          <a:fillRef idx="0">
            <a:schemeClr val="accent1"/>
          </a:fillRef>
          <a:effectRef idx="1">
            <a:schemeClr val="accent1"/>
          </a:effectRef>
          <a:fontRef idx="minor">
            <a:schemeClr val="tx1"/>
          </a:fontRef>
        </p:style>
      </p:cxnSp>
      <p:sp>
        <p:nvSpPr>
          <p:cNvPr id="124" name="Rounded Rectangle 123"/>
          <p:cNvSpPr/>
          <p:nvPr/>
        </p:nvSpPr>
        <p:spPr>
          <a:xfrm>
            <a:off x="7442200" y="762000"/>
            <a:ext cx="1066800" cy="3937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800000"/>
                </a:solidFill>
              </a:rPr>
              <a:t>BBC</a:t>
            </a:r>
            <a:endParaRPr lang="en-US" b="1" dirty="0">
              <a:solidFill>
                <a:srgbClr val="800000"/>
              </a:solidFill>
            </a:endParaRPr>
          </a:p>
        </p:txBody>
      </p:sp>
      <p:sp>
        <p:nvSpPr>
          <p:cNvPr id="125" name="Rounded Rectangle 124"/>
          <p:cNvSpPr/>
          <p:nvPr/>
        </p:nvSpPr>
        <p:spPr>
          <a:xfrm>
            <a:off x="584200" y="762000"/>
            <a:ext cx="1066800" cy="3937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800000"/>
                </a:solidFill>
              </a:rPr>
              <a:t>EEMCESMD</a:t>
            </a:r>
            <a:endParaRPr lang="en-US" b="1" dirty="0">
              <a:solidFill>
                <a:srgbClr val="800000"/>
              </a:solidFill>
            </a:endParaRPr>
          </a:p>
        </p:txBody>
      </p:sp>
      <p:cxnSp>
        <p:nvCxnSpPr>
          <p:cNvPr id="126" name="Straight Connector 125"/>
          <p:cNvCxnSpPr>
            <a:stCxn id="124" idx="2"/>
          </p:cNvCxnSpPr>
          <p:nvPr/>
        </p:nvCxnSpPr>
        <p:spPr>
          <a:xfrm rot="5400000">
            <a:off x="6223000" y="1790700"/>
            <a:ext cx="2387600" cy="1117600"/>
          </a:xfrm>
          <a:prstGeom prst="line">
            <a:avLst/>
          </a:prstGeom>
          <a:ln>
            <a:solidFill>
              <a:srgbClr val="FFFF00"/>
            </a:solidFill>
            <a:tailEnd type="oval" w="lg" len="lg"/>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125" idx="2"/>
          </p:cNvCxnSpPr>
          <p:nvPr/>
        </p:nvCxnSpPr>
        <p:spPr>
          <a:xfrm rot="16200000" flipH="1">
            <a:off x="565150" y="1708150"/>
            <a:ext cx="1511300" cy="406400"/>
          </a:xfrm>
          <a:prstGeom prst="line">
            <a:avLst/>
          </a:prstGeom>
          <a:ln>
            <a:solidFill>
              <a:srgbClr val="FFFF00"/>
            </a:solidFill>
            <a:tailEnd type="oval" w="lg" len="lg"/>
          </a:ln>
        </p:spPr>
        <p:style>
          <a:lnRef idx="2">
            <a:schemeClr val="accent1"/>
          </a:lnRef>
          <a:fillRef idx="0">
            <a:schemeClr val="accent1"/>
          </a:fillRef>
          <a:effectRef idx="1">
            <a:schemeClr val="accent1"/>
          </a:effectRef>
          <a:fontRef idx="minor">
            <a:schemeClr val="tx1"/>
          </a:fontRef>
        </p:style>
      </p:cxnSp>
      <p:sp>
        <p:nvSpPr>
          <p:cNvPr id="136" name="Rounded Rectangle 135"/>
          <p:cNvSpPr/>
          <p:nvPr/>
        </p:nvSpPr>
        <p:spPr>
          <a:xfrm>
            <a:off x="6299200" y="762000"/>
            <a:ext cx="1066800" cy="3937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800000"/>
                </a:solidFill>
              </a:rPr>
              <a:t>TOF</a:t>
            </a:r>
            <a:endParaRPr lang="en-US" b="1" dirty="0">
              <a:solidFill>
                <a:srgbClr val="800000"/>
              </a:solidFill>
            </a:endParaRPr>
          </a:p>
        </p:txBody>
      </p:sp>
      <p:cxnSp>
        <p:nvCxnSpPr>
          <p:cNvPr id="143" name="Straight Connector 142"/>
          <p:cNvCxnSpPr>
            <a:stCxn id="136" idx="2"/>
          </p:cNvCxnSpPr>
          <p:nvPr/>
        </p:nvCxnSpPr>
        <p:spPr>
          <a:xfrm rot="5400000">
            <a:off x="5251450" y="1187450"/>
            <a:ext cx="1612900" cy="1549400"/>
          </a:xfrm>
          <a:prstGeom prst="line">
            <a:avLst/>
          </a:prstGeom>
          <a:ln>
            <a:solidFill>
              <a:srgbClr val="FFFF00"/>
            </a:solidFill>
            <a:tailEnd type="oval" w="lg" len="lg"/>
          </a:ln>
        </p:spPr>
        <p:style>
          <a:lnRef idx="2">
            <a:schemeClr val="accent1"/>
          </a:lnRef>
          <a:fillRef idx="0">
            <a:schemeClr val="accent1"/>
          </a:fillRef>
          <a:effectRef idx="1">
            <a:schemeClr val="accent1"/>
          </a:effectRef>
          <a:fontRef idx="minor">
            <a:schemeClr val="tx1"/>
          </a:fontRef>
        </p:style>
      </p:cxnSp>
      <p:sp>
        <p:nvSpPr>
          <p:cNvPr id="149" name="Line 5"/>
          <p:cNvSpPr>
            <a:spLocks noChangeShapeType="1"/>
          </p:cNvSpPr>
          <p:nvPr/>
        </p:nvSpPr>
        <p:spPr bwMode="auto">
          <a:xfrm flipH="1">
            <a:off x="1079500" y="3276600"/>
            <a:ext cx="2654300" cy="1295400"/>
          </a:xfrm>
          <a:prstGeom prst="line">
            <a:avLst/>
          </a:prstGeom>
          <a:noFill/>
          <a:ln w="25400">
            <a:solidFill>
              <a:srgbClr val="FFFF00"/>
            </a:solidFill>
            <a:round/>
            <a:headEnd/>
            <a:tailEnd/>
          </a:ln>
        </p:spPr>
        <p:txBody>
          <a:bodyPr>
            <a:prstTxWarp prst="textNoShape">
              <a:avLst/>
            </a:prstTxWarp>
          </a:bodyPr>
          <a:lstStyle/>
          <a:p>
            <a:endParaRPr lang="en-US"/>
          </a:p>
        </p:txBody>
      </p:sp>
      <p:sp>
        <p:nvSpPr>
          <p:cNvPr id="150" name="Line 6"/>
          <p:cNvSpPr>
            <a:spLocks noChangeShapeType="1"/>
          </p:cNvSpPr>
          <p:nvPr/>
        </p:nvSpPr>
        <p:spPr bwMode="auto">
          <a:xfrm flipH="1">
            <a:off x="3086100" y="3416301"/>
            <a:ext cx="1016000" cy="2120900"/>
          </a:xfrm>
          <a:prstGeom prst="line">
            <a:avLst/>
          </a:prstGeom>
          <a:noFill/>
          <a:ln w="25400">
            <a:solidFill>
              <a:srgbClr val="FFFF00"/>
            </a:solidFill>
            <a:round/>
            <a:headEnd/>
            <a:tailEnd/>
          </a:ln>
        </p:spPr>
        <p:txBody>
          <a:bodyPr>
            <a:prstTxWarp prst="textNoShape">
              <a:avLst/>
            </a:prstTxWarp>
          </a:bodyPr>
          <a:lstStyle/>
          <a:p>
            <a:endParaRPr lang="en-US"/>
          </a:p>
        </p:txBody>
      </p:sp>
      <p:sp>
        <p:nvSpPr>
          <p:cNvPr id="151" name="Oval 150"/>
          <p:cNvSpPr/>
          <p:nvPr/>
        </p:nvSpPr>
        <p:spPr>
          <a:xfrm>
            <a:off x="502076" y="4419600"/>
            <a:ext cx="2622124" cy="1752600"/>
          </a:xfrm>
          <a:prstGeom prst="ellipse">
            <a:avLst/>
          </a:prstGeom>
          <a:blipFill>
            <a:blip r:embed="rId4" cstate="screen"/>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rgbClr val="FF0000"/>
                </a:solidFill>
              </a:ln>
              <a:noFill/>
            </a:endParaRPr>
          </a:p>
        </p:txBody>
      </p:sp>
      <p:sp>
        <p:nvSpPr>
          <p:cNvPr id="152" name="Oval 151"/>
          <p:cNvSpPr/>
          <p:nvPr/>
        </p:nvSpPr>
        <p:spPr>
          <a:xfrm>
            <a:off x="3733800" y="3200400"/>
            <a:ext cx="381000" cy="304800"/>
          </a:xfrm>
          <a:prstGeom prst="ellipse">
            <a:avLst/>
          </a:prstGeom>
          <a:blipFill>
            <a:blip r:embed="rId4" cstate="screen"/>
            <a:stretch>
              <a:fillRect/>
            </a:stretch>
          </a:blip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rgbClr val="FF0000"/>
                </a:solidFill>
              </a:ln>
              <a:noFill/>
            </a:endParaRPr>
          </a:p>
        </p:txBody>
      </p:sp>
      <p:sp>
        <p:nvSpPr>
          <p:cNvPr id="153" name="Rounded Rectangle 152"/>
          <p:cNvSpPr/>
          <p:nvPr/>
        </p:nvSpPr>
        <p:spPr>
          <a:xfrm>
            <a:off x="2667000" y="5930900"/>
            <a:ext cx="1066800" cy="393700"/>
          </a:xfrm>
          <a:prstGeom prst="roundRect">
            <a:avLst/>
          </a:prstGeom>
          <a:solidFill>
            <a:srgbClr val="FFFFFF"/>
          </a:solidFill>
          <a:ln w="38100" cap="flat" cmpd="sng" algn="ctr">
            <a:solidFill>
              <a:srgbClr val="1B400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C00000"/>
                </a:solidFill>
              </a:rPr>
              <a:t>HFT</a:t>
            </a:r>
            <a:endParaRPr lang="en-US" b="1" dirty="0">
              <a:solidFill>
                <a:srgbClr val="C00000"/>
              </a:solidFill>
            </a:endParaRPr>
          </a:p>
        </p:txBody>
      </p:sp>
      <p:cxnSp>
        <p:nvCxnSpPr>
          <p:cNvPr id="154" name="Straight Connector 153"/>
          <p:cNvCxnSpPr>
            <a:stCxn id="153" idx="1"/>
          </p:cNvCxnSpPr>
          <p:nvPr/>
        </p:nvCxnSpPr>
        <p:spPr>
          <a:xfrm rot="10800000">
            <a:off x="1752600" y="5441950"/>
            <a:ext cx="914400" cy="685800"/>
          </a:xfrm>
          <a:prstGeom prst="line">
            <a:avLst/>
          </a:prstGeom>
          <a:ln>
            <a:solidFill>
              <a:srgbClr val="FFFF00"/>
            </a:solidFill>
            <a:tailEnd type="oval" w="lg" len="lg"/>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06721" y="6438279"/>
            <a:ext cx="7907421" cy="338554"/>
          </a:xfrm>
          <a:prstGeom prst="rect">
            <a:avLst/>
          </a:prstGeom>
          <a:noFill/>
        </p:spPr>
        <p:txBody>
          <a:bodyPr wrap="none" rtlCol="0">
            <a:spAutoFit/>
          </a:bodyPr>
          <a:lstStyle/>
          <a:p>
            <a:r>
              <a:rPr lang="en-US" sz="1600" dirty="0" smtClean="0"/>
              <a:t>X10</a:t>
            </a:r>
            <a:r>
              <a:rPr lang="en-US" sz="1600" baseline="30000" dirty="0" smtClean="0"/>
              <a:t>3</a:t>
            </a:r>
            <a:r>
              <a:rPr lang="en-US" sz="1600" dirty="0" smtClean="0"/>
              <a:t> increases in DAQ rate since 2000, most precise Silicon </a:t>
            </a:r>
            <a:r>
              <a:rPr lang="en-US" sz="1600" dirty="0"/>
              <a:t>D</a:t>
            </a:r>
            <a:r>
              <a:rPr lang="en-US" sz="1600" dirty="0" smtClean="0"/>
              <a:t>etector (HFT 2014-16)</a:t>
            </a:r>
            <a:endParaRPr lang="en-US" sz="1600" dirty="0"/>
          </a:p>
        </p:txBody>
      </p:sp>
      <p:sp>
        <p:nvSpPr>
          <p:cNvPr id="26" name="Rounded Rectangle 25"/>
          <p:cNvSpPr/>
          <p:nvPr/>
        </p:nvSpPr>
        <p:spPr>
          <a:xfrm>
            <a:off x="1279738" y="1308098"/>
            <a:ext cx="1066800" cy="425451"/>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FMS</a:t>
            </a:r>
            <a:br>
              <a:rPr lang="en-US" b="1" dirty="0" smtClean="0">
                <a:solidFill>
                  <a:srgbClr val="FF0000"/>
                </a:solidFill>
              </a:rPr>
            </a:br>
            <a:r>
              <a:rPr lang="en-US" b="1" dirty="0" smtClean="0">
                <a:solidFill>
                  <a:srgbClr val="FF0000"/>
                </a:solidFill>
              </a:rPr>
              <a:t>FPS</a:t>
            </a:r>
            <a:endParaRPr lang="en-US" b="1" dirty="0">
              <a:solidFill>
                <a:srgbClr val="FF0000"/>
              </a:solidFill>
            </a:endParaRPr>
          </a:p>
        </p:txBody>
      </p:sp>
      <p:sp>
        <p:nvSpPr>
          <p:cNvPr id="27" name="Rounded Rectangle 26"/>
          <p:cNvSpPr/>
          <p:nvPr/>
        </p:nvSpPr>
        <p:spPr>
          <a:xfrm>
            <a:off x="7657114" y="4077072"/>
            <a:ext cx="1066800" cy="539378"/>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RP</a:t>
            </a:r>
          </a:p>
          <a:p>
            <a:pPr algn="ctr"/>
            <a:r>
              <a:rPr lang="en-US" b="1" dirty="0" smtClean="0">
                <a:solidFill>
                  <a:srgbClr val="800000"/>
                </a:solidFill>
              </a:rPr>
              <a:t>ZDC</a:t>
            </a:r>
            <a:endParaRPr lang="en-US" b="1" dirty="0">
              <a:solidFill>
                <a:srgbClr val="800000"/>
              </a:solidFill>
            </a:endParaRPr>
          </a:p>
        </p:txBody>
      </p:sp>
      <p:sp>
        <p:nvSpPr>
          <p:cNvPr id="3" name="TextBox 2"/>
          <p:cNvSpPr txBox="1"/>
          <p:nvPr/>
        </p:nvSpPr>
        <p:spPr>
          <a:xfrm>
            <a:off x="4932040" y="305233"/>
            <a:ext cx="4262706" cy="369332"/>
          </a:xfrm>
          <a:prstGeom prst="rect">
            <a:avLst/>
          </a:prstGeom>
          <a:noFill/>
        </p:spPr>
        <p:txBody>
          <a:bodyPr wrap="none" rtlCol="0">
            <a:spAutoFit/>
          </a:bodyPr>
          <a:lstStyle/>
          <a:p>
            <a:r>
              <a:rPr lang="en-US" b="1" dirty="0" smtClean="0">
                <a:solidFill>
                  <a:srgbClr val="FF0000"/>
                </a:solidFill>
              </a:rPr>
              <a:t>15 fully functioning detector systems</a:t>
            </a:r>
            <a:endParaRPr lang="en-US" b="1" dirty="0">
              <a:solidFill>
                <a:srgbClr val="FF0000"/>
              </a:solidFill>
            </a:endParaRPr>
          </a:p>
        </p:txBody>
      </p:sp>
      <p:sp>
        <p:nvSpPr>
          <p:cNvPr id="28" name="Rectangle 27"/>
          <p:cNvSpPr/>
          <p:nvPr/>
        </p:nvSpPr>
        <p:spPr>
          <a:xfrm>
            <a:off x="4427984" y="5028504"/>
            <a:ext cx="4312384" cy="1384995"/>
          </a:xfrm>
          <a:prstGeom prst="rect">
            <a:avLst/>
          </a:prstGeom>
          <a:solidFill>
            <a:schemeClr val="accent1"/>
          </a:solidFill>
        </p:spPr>
        <p:txBody>
          <a:bodyPr wrap="square">
            <a:spAutoFit/>
          </a:bodyPr>
          <a:lstStyle/>
          <a:p>
            <a:pPr algn="l"/>
            <a:r>
              <a:rPr lang="en-US" sz="1400" b="1" dirty="0"/>
              <a:t>NSAC RECOMMENDATION </a:t>
            </a:r>
            <a:r>
              <a:rPr lang="en-US" sz="1400" b="1" dirty="0" smtClean="0"/>
              <a:t>#I: </a:t>
            </a:r>
            <a:r>
              <a:rPr lang="en-US" sz="1400" i="1" dirty="0" smtClean="0"/>
              <a:t/>
            </a:r>
            <a:br>
              <a:rPr lang="en-US" sz="1400" i="1" dirty="0" smtClean="0"/>
            </a:br>
            <a:r>
              <a:rPr lang="en-US" sz="1400" b="1" dirty="0" smtClean="0"/>
              <a:t>The </a:t>
            </a:r>
            <a:r>
              <a:rPr lang="en-US" sz="1400" b="1" dirty="0">
                <a:solidFill>
                  <a:srgbClr val="FF0000"/>
                </a:solidFill>
              </a:rPr>
              <a:t>upgraded RHIC facility </a:t>
            </a:r>
            <a:r>
              <a:rPr lang="en-US" sz="1400" b="1" dirty="0"/>
              <a:t>provides </a:t>
            </a:r>
            <a:r>
              <a:rPr lang="en-US" sz="1400" b="1" dirty="0" smtClean="0"/>
              <a:t>unique capabilities </a:t>
            </a:r>
            <a:r>
              <a:rPr lang="en-US" sz="1400" b="1" dirty="0"/>
              <a:t>that must be utilized to explore </a:t>
            </a:r>
            <a:r>
              <a:rPr lang="en-US" sz="1400" b="1" dirty="0" smtClean="0"/>
              <a:t>the properties </a:t>
            </a:r>
            <a:r>
              <a:rPr lang="en-US" sz="1400" b="1" dirty="0"/>
              <a:t>and phases of quark and gluon matter </a:t>
            </a:r>
            <a:r>
              <a:rPr lang="en-US" sz="1400" b="1" dirty="0" smtClean="0"/>
              <a:t>in the </a:t>
            </a:r>
            <a:r>
              <a:rPr lang="en-US" sz="1400" b="1" dirty="0"/>
              <a:t>high temperatures of the early universe and </a:t>
            </a:r>
            <a:r>
              <a:rPr lang="en-US" sz="1400" b="1" dirty="0" smtClean="0"/>
              <a:t>to explore </a:t>
            </a:r>
            <a:r>
              <a:rPr lang="en-US" sz="1400" b="1" dirty="0"/>
              <a:t>the spin structure of the proton.</a:t>
            </a:r>
          </a:p>
        </p:txBody>
      </p:sp>
    </p:spTree>
    <p:extLst>
      <p:ext uri="{BB962C8B-B14F-4D97-AF65-F5344CB8AC3E}">
        <p14:creationId xmlns:p14="http://schemas.microsoft.com/office/powerpoint/2010/main" val="3879455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63" t="7772" r="12048" b="3912"/>
          <a:stretch/>
        </p:blipFill>
        <p:spPr bwMode="auto">
          <a:xfrm>
            <a:off x="0" y="255229"/>
            <a:ext cx="4499992" cy="635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116" t="5467" r="10554" b="10383"/>
          <a:stretch/>
        </p:blipFill>
        <p:spPr bwMode="auto">
          <a:xfrm>
            <a:off x="4434530" y="620688"/>
            <a:ext cx="4709469"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15648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b="1" dirty="0" smtClean="0">
                <a:solidFill>
                  <a:srgbClr val="FF0000"/>
                </a:solidFill>
              </a:rPr>
              <a:t>Rapidity Coverage (BES-II)</a:t>
            </a:r>
            <a:endParaRPr lang="en-US" b="1" dirty="0">
              <a:solidFill>
                <a:srgbClr val="FF0000"/>
              </a:solidFill>
            </a:endParaRPr>
          </a:p>
        </p:txBody>
      </p:sp>
      <p:pic>
        <p:nvPicPr>
          <p:cNvPr id="10" name="Content Placeholder 9"/>
          <p:cNvPicPr>
            <a:picLocks noGrp="1"/>
          </p:cNvPicPr>
          <p:nvPr>
            <p:ph idx="1"/>
          </p:nvPr>
        </p:nvPicPr>
        <p:blipFill rotWithShape="1">
          <a:blip r:embed="rId3">
            <a:extLst>
              <a:ext uri="{28A0092B-C50C-407E-A947-70E740481C1C}">
                <a14:useLocalDpi xmlns:a14="http://schemas.microsoft.com/office/drawing/2010/main" val="0"/>
              </a:ext>
            </a:extLst>
          </a:blip>
          <a:srcRect r="49768"/>
          <a:stretch/>
        </p:blipFill>
        <p:spPr>
          <a:xfrm>
            <a:off x="525962" y="1564769"/>
            <a:ext cx="4099304" cy="4647297"/>
          </a:xfrm>
          <a:prstGeom prst="rect">
            <a:avLst/>
          </a:prstGeom>
        </p:spPr>
      </p:pic>
      <p:grpSp>
        <p:nvGrpSpPr>
          <p:cNvPr id="3" name="Group 2"/>
          <p:cNvGrpSpPr/>
          <p:nvPr/>
        </p:nvGrpSpPr>
        <p:grpSpPr>
          <a:xfrm>
            <a:off x="4708824" y="1564769"/>
            <a:ext cx="4116237" cy="4647297"/>
            <a:chOff x="4708824" y="1564769"/>
            <a:chExt cx="4116237" cy="4647297"/>
          </a:xfrm>
        </p:grpSpPr>
        <p:pic>
          <p:nvPicPr>
            <p:cNvPr id="11" name="Content Placeholder 9"/>
            <p:cNvPicPr>
              <a:picLocks/>
            </p:cNvPicPr>
            <p:nvPr/>
          </p:nvPicPr>
          <p:blipFill rotWithShape="1">
            <a:blip r:embed="rId3">
              <a:extLst>
                <a:ext uri="{28A0092B-C50C-407E-A947-70E740481C1C}">
                  <a14:useLocalDpi xmlns:a14="http://schemas.microsoft.com/office/drawing/2010/main" val="0"/>
                </a:ext>
              </a:extLst>
            </a:blip>
            <a:srcRect r="49768"/>
            <a:stretch/>
          </p:blipFill>
          <p:spPr>
            <a:xfrm>
              <a:off x="4708824" y="1564769"/>
              <a:ext cx="4099304" cy="4647297"/>
            </a:xfrm>
            <a:prstGeom prst="rect">
              <a:avLst/>
            </a:prstGeom>
            <a:effectLst/>
          </p:spPr>
        </p:pic>
        <p:sp>
          <p:nvSpPr>
            <p:cNvPr id="14" name="Rectangle 13"/>
            <p:cNvSpPr/>
            <p:nvPr/>
          </p:nvSpPr>
          <p:spPr>
            <a:xfrm>
              <a:off x="6469427" y="2530137"/>
              <a:ext cx="952305" cy="4261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TPC-FMS</a:t>
              </a:r>
              <a:endParaRPr lang="en-US" dirty="0">
                <a:solidFill>
                  <a:schemeClr val="bg1"/>
                </a:solidFill>
              </a:endParaRPr>
            </a:p>
          </p:txBody>
        </p:sp>
        <p:sp>
          <p:nvSpPr>
            <p:cNvPr id="15" name="Rectangle 14"/>
            <p:cNvSpPr/>
            <p:nvPr/>
          </p:nvSpPr>
          <p:spPr>
            <a:xfrm rot="5400000">
              <a:off x="7499077" y="3691220"/>
              <a:ext cx="1051346" cy="426126"/>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TPC-FMS</a:t>
              </a:r>
              <a:endParaRPr lang="en-US" dirty="0">
                <a:solidFill>
                  <a:schemeClr val="bg1"/>
                </a:solidFill>
              </a:endParaRPr>
            </a:p>
          </p:txBody>
        </p:sp>
        <p:sp>
          <p:nvSpPr>
            <p:cNvPr id="16" name="Rectangle 15"/>
            <p:cNvSpPr/>
            <p:nvPr/>
          </p:nvSpPr>
          <p:spPr>
            <a:xfrm>
              <a:off x="7811687" y="2540495"/>
              <a:ext cx="426126" cy="4261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bg1"/>
                  </a:solidFill>
                </a:rPr>
                <a:t>FMS-FMS</a:t>
              </a:r>
              <a:endParaRPr lang="en-US" dirty="0">
                <a:solidFill>
                  <a:schemeClr val="bg1"/>
                </a:solidFill>
              </a:endParaRPr>
            </a:p>
          </p:txBody>
        </p:sp>
        <p:sp>
          <p:nvSpPr>
            <p:cNvPr id="17" name="TextBox 16"/>
            <p:cNvSpPr txBox="1"/>
            <p:nvPr/>
          </p:nvSpPr>
          <p:spPr>
            <a:xfrm>
              <a:off x="5088269" y="1571671"/>
              <a:ext cx="3736792" cy="369332"/>
            </a:xfrm>
            <a:prstGeom prst="rect">
              <a:avLst/>
            </a:prstGeom>
            <a:solidFill>
              <a:schemeClr val="bg1"/>
            </a:solidFill>
          </p:spPr>
          <p:txBody>
            <a:bodyPr wrap="none" rtlCol="0">
              <a:spAutoFit/>
            </a:bodyPr>
            <a:lstStyle/>
            <a:p>
              <a:r>
                <a:rPr lang="en-US" dirty="0" smtClean="0"/>
                <a:t>  </a:t>
              </a:r>
              <a:r>
                <a:rPr lang="en-US" dirty="0" err="1" smtClean="0"/>
                <a:t>TPC+iTPC+eTOF+EPD+FMS</a:t>
              </a:r>
              <a:r>
                <a:rPr lang="en-US" dirty="0" smtClean="0"/>
                <a:t> (2019--)   </a:t>
              </a:r>
              <a:endParaRPr lang="en-US" dirty="0"/>
            </a:p>
          </p:txBody>
        </p:sp>
        <p:sp>
          <p:nvSpPr>
            <p:cNvPr id="2" name="Rectangle 1"/>
            <p:cNvSpPr/>
            <p:nvPr/>
          </p:nvSpPr>
          <p:spPr>
            <a:xfrm>
              <a:off x="5306452" y="4662913"/>
              <a:ext cx="845773" cy="914400"/>
            </a:xfrm>
            <a:prstGeom prst="rect">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306452" y="3373515"/>
              <a:ext cx="845773" cy="1056441"/>
            </a:xfrm>
            <a:prstGeom prst="rect">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306452" y="2205278"/>
              <a:ext cx="845773" cy="914400"/>
            </a:xfrm>
            <a:prstGeom prst="rect">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445188" y="4662913"/>
              <a:ext cx="976544" cy="914400"/>
            </a:xfrm>
            <a:prstGeom prst="rect">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678269" y="4657651"/>
              <a:ext cx="845773" cy="914400"/>
            </a:xfrm>
            <a:prstGeom prst="rect">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708143" y="2205278"/>
              <a:ext cx="845773" cy="914400"/>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469427" y="2205278"/>
              <a:ext cx="952305" cy="914400"/>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445188" y="3378610"/>
              <a:ext cx="976544" cy="1051346"/>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708143" y="3378610"/>
              <a:ext cx="845773" cy="1051346"/>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513D972-65A9-45CC-AD14-91DBAA320E28}" type="slidenum">
              <a:rPr lang="en-US" smtClean="0"/>
              <a:t>51</a:t>
            </a:fld>
            <a:endParaRPr lang="en-US"/>
          </a:p>
        </p:txBody>
      </p:sp>
    </p:spTree>
    <p:extLst>
      <p:ext uri="{BB962C8B-B14F-4D97-AF65-F5344CB8AC3E}">
        <p14:creationId xmlns:p14="http://schemas.microsoft.com/office/powerpoint/2010/main" val="414314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pPr algn="ctr"/>
            <a:r>
              <a:rPr lang="en-US" sz="3600" b="1" dirty="0" smtClean="0">
                <a:solidFill>
                  <a:srgbClr val="FF0000"/>
                </a:solidFill>
              </a:rPr>
              <a:t>Highlights of Recent Results</a:t>
            </a:r>
            <a:endParaRPr lang="en-US" sz="3600" b="1" dirty="0">
              <a:solidFill>
                <a:srgbClr val="FF0000"/>
              </a:solidFill>
            </a:endParaRPr>
          </a:p>
        </p:txBody>
      </p:sp>
      <p:sp>
        <p:nvSpPr>
          <p:cNvPr id="3" name="Content Placeholder 2"/>
          <p:cNvSpPr>
            <a:spLocks noGrp="1"/>
          </p:cNvSpPr>
          <p:nvPr>
            <p:ph idx="1"/>
          </p:nvPr>
        </p:nvSpPr>
        <p:spPr>
          <a:xfrm>
            <a:off x="1835696" y="1270385"/>
            <a:ext cx="6851104" cy="4353347"/>
          </a:xfrm>
        </p:spPr>
        <p:txBody>
          <a:bodyPr/>
          <a:lstStyle/>
          <a:p>
            <a:r>
              <a:rPr lang="en-US" dirty="0" smtClean="0"/>
              <a:t>Jets </a:t>
            </a:r>
          </a:p>
          <a:p>
            <a:r>
              <a:rPr lang="en-US" dirty="0" smtClean="0"/>
              <a:t>Heavy-Flavor</a:t>
            </a:r>
          </a:p>
          <a:p>
            <a:r>
              <a:rPr lang="en-US" dirty="0" err="1" smtClean="0"/>
              <a:t>Dileptons</a:t>
            </a:r>
            <a:r>
              <a:rPr lang="en-US" dirty="0" smtClean="0"/>
              <a:t> </a:t>
            </a:r>
          </a:p>
          <a:p>
            <a:r>
              <a:rPr lang="en-US" dirty="0" err="1"/>
              <a:t>v</a:t>
            </a:r>
            <a:r>
              <a:rPr lang="en-US" baseline="-25000" dirty="0" err="1"/>
              <a:t>n</a:t>
            </a:r>
            <a:r>
              <a:rPr lang="en-US" dirty="0"/>
              <a:t> </a:t>
            </a:r>
            <a:endParaRPr lang="en-US" dirty="0" smtClean="0"/>
          </a:p>
          <a:p>
            <a:r>
              <a:rPr lang="en-US" dirty="0" smtClean="0"/>
              <a:t>Spin</a:t>
            </a:r>
          </a:p>
          <a:p>
            <a:endParaRPr lang="en-US" dirty="0"/>
          </a:p>
        </p:txBody>
      </p:sp>
      <p:sp>
        <p:nvSpPr>
          <p:cNvPr id="4" name="TextBox 3"/>
          <p:cNvSpPr txBox="1"/>
          <p:nvPr/>
        </p:nvSpPr>
        <p:spPr>
          <a:xfrm>
            <a:off x="865845" y="4122489"/>
            <a:ext cx="6335902" cy="1477328"/>
          </a:xfrm>
          <a:prstGeom prst="rect">
            <a:avLst/>
          </a:prstGeom>
          <a:noFill/>
        </p:spPr>
        <p:txBody>
          <a:bodyPr wrap="none" rtlCol="0">
            <a:spAutoFit/>
          </a:bodyPr>
          <a:lstStyle/>
          <a:p>
            <a:pPr algn="l"/>
            <a:r>
              <a:rPr lang="en-US" dirty="0" smtClean="0"/>
              <a:t>Experimental overview on run14/15:  Frank Geurts (Rice)</a:t>
            </a:r>
          </a:p>
          <a:p>
            <a:pPr algn="l"/>
            <a:r>
              <a:rPr lang="en-US" dirty="0" smtClean="0"/>
              <a:t>BES-II (I):                                            Helen Caines (Yale)</a:t>
            </a:r>
          </a:p>
          <a:p>
            <a:pPr algn="l"/>
            <a:endParaRPr lang="en-US" dirty="0" smtClean="0"/>
          </a:p>
          <a:p>
            <a:pPr algn="l"/>
            <a:r>
              <a:rPr lang="en-US" dirty="0" smtClean="0"/>
              <a:t>CME </a:t>
            </a:r>
            <a:r>
              <a:rPr lang="en-US" dirty="0"/>
              <a:t>Task Force:                                Paul Sorensen (BNL)</a:t>
            </a:r>
          </a:p>
          <a:p>
            <a:pPr algn="l"/>
            <a:r>
              <a:rPr lang="en-US" dirty="0"/>
              <a:t>Cold QCD Plan:                                  Carl Gagliardi (TAMU</a:t>
            </a:r>
            <a:r>
              <a:rPr lang="en-US" dirty="0" smtClean="0"/>
              <a:t>) </a:t>
            </a:r>
            <a:endParaRPr lang="en-US" dirty="0"/>
          </a:p>
        </p:txBody>
      </p:sp>
    </p:spTree>
    <p:extLst>
      <p:ext uri="{BB962C8B-B14F-4D97-AF65-F5344CB8AC3E}">
        <p14:creationId xmlns:p14="http://schemas.microsoft.com/office/powerpoint/2010/main" val="38880622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lstStyle/>
          <a:p>
            <a:pPr algn="ctr"/>
            <a:r>
              <a:rPr lang="en-US" b="1" dirty="0">
                <a:solidFill>
                  <a:srgbClr val="FF0000"/>
                </a:solidFill>
                <a:latin typeface="Symbol" panose="05050102010706020507" pitchFamily="18" charset="2"/>
              </a:rPr>
              <a:t>g</a:t>
            </a:r>
            <a:r>
              <a:rPr lang="en-US" b="1" dirty="0" smtClean="0">
                <a:solidFill>
                  <a:srgbClr val="FF0000"/>
                </a:solidFill>
              </a:rPr>
              <a:t>-jet correlation</a:t>
            </a:r>
            <a:endParaRPr lang="en-US" b="1" dirty="0">
              <a:solidFill>
                <a:srgbClr val="FF0000"/>
              </a:solidFill>
            </a:endParaRPr>
          </a:p>
        </p:txBody>
      </p:sp>
      <p:pic>
        <p:nvPicPr>
          <p:cNvPr id="2560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3214" y="1033254"/>
            <a:ext cx="400007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48063" y="836712"/>
            <a:ext cx="3746789" cy="281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561" y="4771018"/>
            <a:ext cx="4423006" cy="1754326"/>
          </a:xfrm>
          <a:prstGeom prst="rect">
            <a:avLst/>
          </a:prstGeom>
          <a:noFill/>
        </p:spPr>
        <p:txBody>
          <a:bodyPr wrap="none" rtlCol="0">
            <a:spAutoFit/>
          </a:bodyPr>
          <a:lstStyle/>
          <a:p>
            <a:pPr marL="285750" indent="-285750" algn="l">
              <a:buFont typeface="Arial" panose="020B0604020202020204" pitchFamily="34" charset="0"/>
              <a:buChar char="•"/>
            </a:pPr>
            <a:r>
              <a:rPr lang="en-US" dirty="0"/>
              <a:t>Golden probe of Jet Energy Loss</a:t>
            </a:r>
            <a:br>
              <a:rPr lang="en-US" dirty="0"/>
            </a:br>
            <a:r>
              <a:rPr lang="en-US" dirty="0"/>
              <a:t>calibrated energy from </a:t>
            </a:r>
            <a:r>
              <a:rPr lang="en-US" dirty="0">
                <a:latin typeface="Symbol" panose="05050102010706020507" pitchFamily="18" charset="2"/>
              </a:rPr>
              <a:t>g</a:t>
            </a:r>
            <a:r>
              <a:rPr lang="en-US" dirty="0"/>
              <a:t> for FF (Z</a:t>
            </a:r>
            <a:r>
              <a:rPr lang="en-US" baseline="-25000" dirty="0"/>
              <a:t>T</a:t>
            </a:r>
            <a:r>
              <a:rPr lang="en-US" dirty="0"/>
              <a:t>)</a:t>
            </a:r>
          </a:p>
          <a:p>
            <a:pPr marL="285750" indent="-285750" algn="l">
              <a:buFont typeface="Arial" panose="020B0604020202020204" pitchFamily="34" charset="0"/>
              <a:buChar char="•"/>
            </a:pPr>
            <a:r>
              <a:rPr lang="en-US" dirty="0" smtClean="0"/>
              <a:t>Cover large range of Z </a:t>
            </a:r>
            <a:endParaRPr lang="en-US" dirty="0"/>
          </a:p>
          <a:p>
            <a:pPr marL="285750" indent="-285750" algn="l">
              <a:buFont typeface="Arial" panose="020B0604020202020204" pitchFamily="34" charset="0"/>
              <a:buChar char="•"/>
            </a:pPr>
            <a:r>
              <a:rPr lang="en-US" dirty="0">
                <a:latin typeface="Symbol" panose="05050102010706020507" pitchFamily="18" charset="2"/>
              </a:rPr>
              <a:t>g</a:t>
            </a:r>
            <a:r>
              <a:rPr lang="en-US" dirty="0" smtClean="0"/>
              <a:t> and </a:t>
            </a:r>
            <a:r>
              <a:rPr lang="en-US" dirty="0" smtClean="0">
                <a:latin typeface="Symbol" panose="05050102010706020507" pitchFamily="18" charset="2"/>
              </a:rPr>
              <a:t>p</a:t>
            </a:r>
            <a:r>
              <a:rPr lang="en-US" baseline="30000" dirty="0" smtClean="0">
                <a:latin typeface="Symbol" panose="05050102010706020507" pitchFamily="18" charset="2"/>
              </a:rPr>
              <a:t>0</a:t>
            </a:r>
            <a:r>
              <a:rPr lang="en-US" dirty="0" smtClean="0"/>
              <a:t> triggered hadron I</a:t>
            </a:r>
            <a:r>
              <a:rPr lang="en-US" baseline="-25000" dirty="0" smtClean="0"/>
              <a:t>AA</a:t>
            </a:r>
            <a:r>
              <a:rPr lang="en-US" dirty="0" smtClean="0"/>
              <a:t> similar</a:t>
            </a:r>
          </a:p>
          <a:p>
            <a:pPr marL="285750" indent="-285750" algn="l">
              <a:buFont typeface="Arial" panose="020B0604020202020204" pitchFamily="34" charset="0"/>
              <a:buChar char="•"/>
            </a:pPr>
            <a:r>
              <a:rPr lang="en-US" dirty="0" smtClean="0"/>
              <a:t>Suppression independent of jet energy</a:t>
            </a:r>
          </a:p>
          <a:p>
            <a:pPr marL="285750" indent="-285750" algn="l">
              <a:buFont typeface="Arial" panose="020B0604020202020204" pitchFamily="34" charset="0"/>
              <a:buChar char="•"/>
            </a:pPr>
            <a:r>
              <a:rPr lang="en-US" dirty="0" smtClean="0"/>
              <a:t>Lost energy reappear at low </a:t>
            </a:r>
            <a:r>
              <a:rPr lang="en-US" dirty="0" err="1" smtClean="0"/>
              <a:t>p</a:t>
            </a:r>
            <a:r>
              <a:rPr lang="en-US" baseline="-25000" dirty="0" err="1" smtClean="0"/>
              <a:t>T</a:t>
            </a:r>
            <a:endParaRPr lang="en-US" baseline="-25000" dirty="0" smtClean="0"/>
          </a:p>
        </p:txBody>
      </p:sp>
      <p:sp>
        <p:nvSpPr>
          <p:cNvPr id="8" name="TextBox 7"/>
          <p:cNvSpPr txBox="1"/>
          <p:nvPr/>
        </p:nvSpPr>
        <p:spPr>
          <a:xfrm>
            <a:off x="611560" y="764704"/>
            <a:ext cx="3766800" cy="369332"/>
          </a:xfrm>
          <a:prstGeom prst="rect">
            <a:avLst/>
          </a:prstGeom>
          <a:noFill/>
        </p:spPr>
        <p:txBody>
          <a:bodyPr wrap="none" rtlCol="0">
            <a:spAutoFit/>
          </a:bodyPr>
          <a:lstStyle/>
          <a:p>
            <a:pPr algn="l"/>
            <a:r>
              <a:rPr lang="en-US" dirty="0" smtClean="0"/>
              <a:t>Paper submitted: arXiv:1604.01117</a:t>
            </a:r>
            <a:endParaRPr lang="en-US" dirty="0"/>
          </a:p>
        </p:txBody>
      </p:sp>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5509" y="3645024"/>
            <a:ext cx="427567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2729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116632"/>
            <a:ext cx="8229600" cy="706090"/>
          </a:xfrm>
        </p:spPr>
        <p:txBody>
          <a:bodyPr/>
          <a:lstStyle/>
          <a:p>
            <a:pPr algn="ctr"/>
            <a:r>
              <a:rPr lang="en-US" sz="4000" b="1" dirty="0" smtClean="0">
                <a:solidFill>
                  <a:srgbClr val="FF0000"/>
                </a:solidFill>
              </a:rPr>
              <a:t>Semi-inclusive hadron jets</a:t>
            </a:r>
            <a:endParaRPr lang="en-US" sz="4000" b="1" dirty="0">
              <a:solidFill>
                <a:srgbClr val="FF0000"/>
              </a:solidFill>
            </a:endParaRPr>
          </a:p>
        </p:txBody>
      </p:sp>
      <p:pic>
        <p:nvPicPr>
          <p:cNvPr id="26627" name="Picture 3"/>
          <p:cNvPicPr>
            <a:picLocks noGrp="1" noChangeAspect="1" noChangeArrowheads="1"/>
          </p:cNvPicPr>
          <p:nvPr>
            <p:ph sz="quarter" idx="3"/>
          </p:nvPr>
        </p:nvPicPr>
        <p:blipFill rotWithShape="1">
          <a:blip r:embed="rId2" cstate="print">
            <a:extLst>
              <a:ext uri="{28A0092B-C50C-407E-A947-70E740481C1C}">
                <a14:useLocalDpi xmlns:a14="http://schemas.microsoft.com/office/drawing/2010/main" val="0"/>
              </a:ext>
            </a:extLst>
          </a:blip>
          <a:srcRect l="7186" t="4562" r="5705" b="9795"/>
          <a:stretch/>
        </p:blipFill>
        <p:spPr bwMode="auto">
          <a:xfrm>
            <a:off x="0" y="692696"/>
            <a:ext cx="318667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8862" r="6010" b="2241"/>
          <a:stretch/>
        </p:blipFill>
        <p:spPr bwMode="auto">
          <a:xfrm>
            <a:off x="5854342" y="2348880"/>
            <a:ext cx="3289658" cy="4250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94676" y="3933056"/>
            <a:ext cx="5364088" cy="2554545"/>
          </a:xfrm>
          <a:prstGeom prst="rect">
            <a:avLst/>
          </a:prstGeom>
        </p:spPr>
        <p:txBody>
          <a:bodyPr wrap="square">
            <a:spAutoFit/>
          </a:bodyPr>
          <a:lstStyle/>
          <a:p>
            <a:pPr marL="342900" indent="-342900" algn="l">
              <a:buFont typeface="+mj-lt"/>
              <a:buAutoNum type="arabicPeriod"/>
            </a:pPr>
            <a:r>
              <a:rPr lang="en-US" sz="1600" dirty="0" smtClean="0"/>
              <a:t>Reconstruction </a:t>
            </a:r>
            <a:r>
              <a:rPr lang="en-US" sz="1600" dirty="0"/>
              <a:t>of semi-inclusive jet </a:t>
            </a:r>
            <a:r>
              <a:rPr lang="en-US" sz="1600" dirty="0" smtClean="0"/>
              <a:t>is successful </a:t>
            </a:r>
            <a:r>
              <a:rPr lang="en-US" sz="1600" dirty="0"/>
              <a:t>to very low-</a:t>
            </a:r>
            <a:r>
              <a:rPr lang="en-US" sz="1600" dirty="0" err="1"/>
              <a:t>pt</a:t>
            </a:r>
            <a:r>
              <a:rPr lang="en-US" sz="1600" dirty="0"/>
              <a:t> </a:t>
            </a:r>
            <a:r>
              <a:rPr lang="en-US" sz="1600" dirty="0" smtClean="0"/>
              <a:t>using </a:t>
            </a:r>
            <a:r>
              <a:rPr lang="en-US" sz="1600" dirty="0"/>
              <a:t>mix-event method </a:t>
            </a:r>
          </a:p>
          <a:p>
            <a:pPr marL="342900" lvl="0" indent="-342900" algn="l">
              <a:buFont typeface="+mj-lt"/>
              <a:buAutoNum type="arabicPeriod"/>
            </a:pPr>
            <a:r>
              <a:rPr lang="en-US" sz="1600" dirty="0"/>
              <a:t>Energy loss is estimated to be </a:t>
            </a:r>
            <a:r>
              <a:rPr lang="en-US" sz="1600" dirty="0" smtClean="0"/>
              <a:t>~3-5GeV </a:t>
            </a:r>
            <a:r>
              <a:rPr lang="en-US" sz="1600" dirty="0"/>
              <a:t>for these jets; smaller than at LHC </a:t>
            </a:r>
          </a:p>
          <a:p>
            <a:pPr marL="342900" lvl="0" indent="-342900" algn="l">
              <a:buFont typeface="+mj-lt"/>
              <a:buAutoNum type="arabicPeriod"/>
            </a:pPr>
            <a:r>
              <a:rPr lang="en-US" sz="1600" dirty="0"/>
              <a:t>Medium-induced radiation beyond 0.5 </a:t>
            </a:r>
            <a:r>
              <a:rPr lang="en-US" sz="1600" dirty="0" smtClean="0"/>
              <a:t>rad</a:t>
            </a:r>
          </a:p>
          <a:p>
            <a:pPr marL="342900" lvl="0" indent="-342900" algn="l">
              <a:buFont typeface="+mj-lt"/>
              <a:buAutoNum type="arabicPeriod"/>
            </a:pPr>
            <a:r>
              <a:rPr lang="en-US" sz="1600" dirty="0" smtClean="0"/>
              <a:t>Di-jet imbalance of </a:t>
            </a:r>
            <a:r>
              <a:rPr lang="en-US" sz="1600" dirty="0" err="1" smtClean="0"/>
              <a:t>Au+Au</a:t>
            </a:r>
            <a:r>
              <a:rPr lang="en-US" sz="1600" dirty="0" smtClean="0"/>
              <a:t> </a:t>
            </a:r>
            <a:r>
              <a:rPr lang="en-US" sz="1600" dirty="0" err="1" smtClean="0"/>
              <a:t>Aj</a:t>
            </a:r>
            <a:r>
              <a:rPr lang="en-US" sz="1600" dirty="0" smtClean="0"/>
              <a:t> similar to </a:t>
            </a:r>
            <a:r>
              <a:rPr lang="en-US" sz="1600" dirty="0" err="1" smtClean="0"/>
              <a:t>p+p</a:t>
            </a:r>
            <a:r>
              <a:rPr lang="en-US" sz="1600" dirty="0" smtClean="0"/>
              <a:t> only when low-</a:t>
            </a:r>
            <a:r>
              <a:rPr lang="en-US" sz="1600" dirty="0" err="1" smtClean="0"/>
              <a:t>p</a:t>
            </a:r>
            <a:r>
              <a:rPr lang="en-US" sz="1600" baseline="-25000" dirty="0" err="1" smtClean="0"/>
              <a:t>T</a:t>
            </a:r>
            <a:r>
              <a:rPr lang="en-US" sz="1600" dirty="0" smtClean="0"/>
              <a:t> constituents are included</a:t>
            </a:r>
            <a:endParaRPr lang="en-US" sz="1600" dirty="0"/>
          </a:p>
          <a:p>
            <a:pPr marL="342900" lvl="0" indent="-342900" algn="l">
              <a:buFont typeface="+mj-lt"/>
              <a:buAutoNum type="arabicPeriod"/>
            </a:pPr>
            <a:r>
              <a:rPr lang="en-US" sz="1600" dirty="0"/>
              <a:t>Significant broadening of h-jet correlation angle</a:t>
            </a:r>
          </a:p>
          <a:p>
            <a:pPr marL="342900" lvl="0" indent="-342900" algn="l">
              <a:buFont typeface="+mj-lt"/>
              <a:buAutoNum type="arabicPeriod"/>
            </a:pPr>
            <a:r>
              <a:rPr lang="en-US" sz="1600" dirty="0"/>
              <a:t>No evidence for large-angle scattering of jets (maybe due to statistics)</a:t>
            </a:r>
          </a:p>
        </p:txBody>
      </p:sp>
      <p:sp>
        <p:nvSpPr>
          <p:cNvPr id="6" name="TextBox 5"/>
          <p:cNvSpPr txBox="1"/>
          <p:nvPr/>
        </p:nvSpPr>
        <p:spPr>
          <a:xfrm>
            <a:off x="1691680" y="2534160"/>
            <a:ext cx="1257074" cy="253916"/>
          </a:xfrm>
          <a:prstGeom prst="rect">
            <a:avLst/>
          </a:prstGeom>
          <a:noFill/>
        </p:spPr>
        <p:txBody>
          <a:bodyPr wrap="none" rtlCol="0">
            <a:spAutoFit/>
          </a:bodyPr>
          <a:lstStyle/>
          <a:p>
            <a:r>
              <a:rPr lang="en-US" sz="1050" dirty="0" smtClean="0">
                <a:solidFill>
                  <a:srgbClr val="FF0000"/>
                </a:solidFill>
              </a:rPr>
              <a:t>STAR Preliminary</a:t>
            </a:r>
            <a:endParaRPr lang="en-US" sz="1600" dirty="0">
              <a:solidFill>
                <a:srgbClr val="FF0000"/>
              </a:solidFill>
            </a:endParaRPr>
          </a:p>
        </p:txBody>
      </p:sp>
      <p:sp>
        <p:nvSpPr>
          <p:cNvPr id="7" name="TextBox 6"/>
          <p:cNvSpPr txBox="1"/>
          <p:nvPr/>
        </p:nvSpPr>
        <p:spPr>
          <a:xfrm>
            <a:off x="6660232" y="2788076"/>
            <a:ext cx="1257074" cy="253916"/>
          </a:xfrm>
          <a:prstGeom prst="rect">
            <a:avLst/>
          </a:prstGeom>
          <a:noFill/>
        </p:spPr>
        <p:txBody>
          <a:bodyPr wrap="none" rtlCol="0">
            <a:spAutoFit/>
          </a:bodyPr>
          <a:lstStyle/>
          <a:p>
            <a:r>
              <a:rPr lang="en-US" sz="1050" dirty="0" smtClean="0">
                <a:solidFill>
                  <a:srgbClr val="FF0000"/>
                </a:solidFill>
              </a:rPr>
              <a:t>STAR Preliminary</a:t>
            </a:r>
            <a:endParaRPr lang="en-US" sz="1600" dirty="0">
              <a:solidFill>
                <a:srgbClr val="FF0000"/>
              </a:solidFill>
            </a:endParaRPr>
          </a:p>
        </p:txBody>
      </p:sp>
      <p:pic>
        <p:nvPicPr>
          <p:cNvPr id="8" name="aj_4.png"/>
          <p:cNvPicPr/>
          <p:nvPr/>
        </p:nvPicPr>
        <p:blipFill rotWithShape="1">
          <a:blip r:embed="rId4">
            <a:extLst/>
          </a:blip>
          <a:srcRect l="7943" t="8186"/>
          <a:stretch/>
        </p:blipFill>
        <p:spPr>
          <a:xfrm rot="5400000">
            <a:off x="3604271" y="445047"/>
            <a:ext cx="2295497" cy="3096344"/>
          </a:xfrm>
          <a:prstGeom prst="rect">
            <a:avLst/>
          </a:prstGeom>
          <a:ln w="12700">
            <a:round/>
          </a:ln>
        </p:spPr>
      </p:pic>
      <p:sp>
        <p:nvSpPr>
          <p:cNvPr id="9" name="TextBox 8"/>
          <p:cNvSpPr txBox="1"/>
          <p:nvPr/>
        </p:nvSpPr>
        <p:spPr>
          <a:xfrm>
            <a:off x="3563888" y="870875"/>
            <a:ext cx="1257074" cy="253916"/>
          </a:xfrm>
          <a:prstGeom prst="rect">
            <a:avLst/>
          </a:prstGeom>
          <a:noFill/>
        </p:spPr>
        <p:txBody>
          <a:bodyPr wrap="none" rtlCol="0">
            <a:spAutoFit/>
          </a:bodyPr>
          <a:lstStyle/>
          <a:p>
            <a:r>
              <a:rPr lang="en-US" sz="1050" dirty="0" smtClean="0">
                <a:solidFill>
                  <a:srgbClr val="FF0000"/>
                </a:solidFill>
              </a:rPr>
              <a:t>STAR Preliminary</a:t>
            </a:r>
            <a:endParaRPr lang="en-US" sz="1600" dirty="0">
              <a:solidFill>
                <a:srgbClr val="FF0000"/>
              </a:solidFill>
            </a:endParaRPr>
          </a:p>
        </p:txBody>
      </p:sp>
    </p:spTree>
    <p:extLst>
      <p:ext uri="{BB962C8B-B14F-4D97-AF65-F5344CB8AC3E}">
        <p14:creationId xmlns:p14="http://schemas.microsoft.com/office/powerpoint/2010/main" val="334957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951"/>
            <a:ext cx="8229600" cy="1143000"/>
          </a:xfrm>
        </p:spPr>
        <p:txBody>
          <a:bodyPr/>
          <a:lstStyle/>
          <a:p>
            <a:pPr algn="ctr"/>
            <a:r>
              <a:rPr lang="en-US" sz="4000" b="1" dirty="0" err="1" smtClean="0">
                <a:solidFill>
                  <a:srgbClr val="FF0000"/>
                </a:solidFill>
              </a:rPr>
              <a:t>Quarkonia</a:t>
            </a:r>
            <a:r>
              <a:rPr lang="en-US" sz="4000" b="1" dirty="0" smtClean="0">
                <a:solidFill>
                  <a:srgbClr val="FF0000"/>
                </a:solidFill>
              </a:rPr>
              <a:t> production and probes</a:t>
            </a:r>
            <a:endParaRPr lang="en-US" sz="4000" b="1" dirty="0">
              <a:solidFill>
                <a:srgbClr val="FF0000"/>
              </a:solidFill>
            </a:endParaRPr>
          </a:p>
        </p:txBody>
      </p:sp>
      <p:pic>
        <p:nvPicPr>
          <p:cNvPr id="7" name="Content Placeholder 6"/>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908720"/>
            <a:ext cx="3772314" cy="2520280"/>
          </a:xfrm>
          <a:prstGeom prst="rect">
            <a:avLst/>
          </a:prstGeom>
          <a:noFill/>
          <a:ln>
            <a:noFill/>
          </a:ln>
        </p:spPr>
      </p:pic>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1520" y="831036"/>
            <a:ext cx="4014873" cy="3816424"/>
          </a:xfrm>
          <a:prstGeom prst="rect">
            <a:avLst/>
          </a:prstGeom>
        </p:spPr>
      </p:pic>
      <p:pic>
        <p:nvPicPr>
          <p:cNvPr id="27650" name="Picture 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4530281" y="3356992"/>
            <a:ext cx="461372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0" y="4672128"/>
            <a:ext cx="4846198" cy="1477328"/>
          </a:xfrm>
          <a:prstGeom prst="rect">
            <a:avLst/>
          </a:prstGeom>
          <a:noFill/>
        </p:spPr>
        <p:txBody>
          <a:bodyPr wrap="none" rtlCol="0">
            <a:spAutoFit/>
          </a:bodyPr>
          <a:lstStyle/>
          <a:p>
            <a:pPr marL="342900" indent="-342900" algn="l">
              <a:buFont typeface="+mj-lt"/>
              <a:buAutoNum type="arabicPeriod"/>
            </a:pPr>
            <a:r>
              <a:rPr lang="en-US" dirty="0" smtClean="0"/>
              <a:t>New MTD dataset covers whole </a:t>
            </a:r>
            <a:r>
              <a:rPr lang="en-US" dirty="0" err="1" smtClean="0"/>
              <a:t>p</a:t>
            </a:r>
            <a:r>
              <a:rPr lang="en-US" baseline="-25000" dirty="0" err="1" smtClean="0"/>
              <a:t>T</a:t>
            </a:r>
            <a:r>
              <a:rPr lang="en-US" dirty="0" smtClean="0"/>
              <a:t> range </a:t>
            </a:r>
            <a:br>
              <a:rPr lang="en-US" dirty="0" smtClean="0"/>
            </a:br>
            <a:r>
              <a:rPr lang="en-US" dirty="0" smtClean="0"/>
              <a:t>with high statistics (x3 more data)</a:t>
            </a:r>
          </a:p>
          <a:p>
            <a:pPr marL="342900" indent="-342900" algn="l">
              <a:buFont typeface="+mj-lt"/>
              <a:buAutoNum type="arabicPeriod"/>
            </a:pPr>
            <a:r>
              <a:rPr lang="en-US" dirty="0" smtClean="0"/>
              <a:t>Polarization measurements in </a:t>
            </a:r>
            <a:r>
              <a:rPr lang="en-US" dirty="0" err="1" smtClean="0"/>
              <a:t>p+p</a:t>
            </a:r>
            <a:r>
              <a:rPr lang="en-US" dirty="0" smtClean="0"/>
              <a:t> extend </a:t>
            </a:r>
            <a:br>
              <a:rPr lang="en-US" dirty="0" smtClean="0"/>
            </a:br>
            <a:r>
              <a:rPr lang="en-US" dirty="0" smtClean="0"/>
              <a:t>to large X</a:t>
            </a:r>
            <a:r>
              <a:rPr lang="en-US" baseline="-25000" dirty="0" smtClean="0"/>
              <a:t>T</a:t>
            </a:r>
            <a:r>
              <a:rPr lang="en-US" dirty="0" smtClean="0"/>
              <a:t> </a:t>
            </a:r>
          </a:p>
          <a:p>
            <a:pPr marL="342900" indent="-342900" algn="l">
              <a:buFont typeface="+mj-lt"/>
              <a:buAutoNum type="arabicPeriod"/>
            </a:pPr>
            <a:r>
              <a:rPr lang="en-US" dirty="0" smtClean="0"/>
              <a:t>Beam Energy dependence of J/</a:t>
            </a:r>
            <a:r>
              <a:rPr lang="el-GR" dirty="0">
                <a:latin typeface="Times New Roman"/>
                <a:cs typeface="Times New Roman"/>
                <a:sym typeface="Symbol"/>
              </a:rPr>
              <a:t></a:t>
            </a:r>
            <a:r>
              <a:rPr lang="en-US" dirty="0" smtClean="0"/>
              <a:t> R</a:t>
            </a:r>
            <a:r>
              <a:rPr lang="en-US" baseline="-25000" dirty="0" smtClean="0"/>
              <a:t>AA</a:t>
            </a:r>
            <a:endParaRPr lang="en-US" baseline="-25000" dirty="0"/>
          </a:p>
        </p:txBody>
      </p:sp>
      <p:sp>
        <p:nvSpPr>
          <p:cNvPr id="12" name="TextBox 11"/>
          <p:cNvSpPr txBox="1"/>
          <p:nvPr/>
        </p:nvSpPr>
        <p:spPr>
          <a:xfrm>
            <a:off x="7668344" y="3586227"/>
            <a:ext cx="1308371" cy="261610"/>
          </a:xfrm>
          <a:prstGeom prst="rect">
            <a:avLst/>
          </a:prstGeom>
          <a:noFill/>
        </p:spPr>
        <p:txBody>
          <a:bodyPr wrap="none" rtlCol="0">
            <a:spAutoFit/>
          </a:bodyPr>
          <a:lstStyle/>
          <a:p>
            <a:r>
              <a:rPr lang="en-US" sz="1100" dirty="0" smtClean="0">
                <a:solidFill>
                  <a:srgbClr val="FF0000"/>
                </a:solidFill>
              </a:rPr>
              <a:t>STAR Preliminary</a:t>
            </a:r>
            <a:endParaRPr lang="en-US" dirty="0">
              <a:solidFill>
                <a:srgbClr val="FF0000"/>
              </a:solidFill>
            </a:endParaRPr>
          </a:p>
        </p:txBody>
      </p:sp>
    </p:spTree>
    <p:extLst>
      <p:ext uri="{BB962C8B-B14F-4D97-AF65-F5344CB8AC3E}">
        <p14:creationId xmlns:p14="http://schemas.microsoft.com/office/powerpoint/2010/main" val="370062871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NL">
  <a:themeElements>
    <a:clrScheme name="SINAP-template1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SINAP-template1">
      <a:majorFont>
        <a:latin typeface="Garamond"/>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SINAP-template1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INAP-template1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INAP-template1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INAP-template1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INAP-template1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INAP-template1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INAP-template1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INAP-template1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39879</TotalTime>
  <Words>2092</Words>
  <Application>Microsoft Office PowerPoint</Application>
  <PresentationFormat>On-screen Show (4:3)</PresentationFormat>
  <Paragraphs>1065</Paragraphs>
  <Slides>51</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BNL</vt:lpstr>
      <vt:lpstr>Document</vt:lpstr>
      <vt:lpstr>PowerPoint Presentation</vt:lpstr>
      <vt:lpstr>PowerPoint Presentation</vt:lpstr>
      <vt:lpstr>PowerPoint Presentation</vt:lpstr>
      <vt:lpstr>Executive Summary Table</vt:lpstr>
      <vt:lpstr>PowerPoint Presentation</vt:lpstr>
      <vt:lpstr>Highlights of Recent Results</vt:lpstr>
      <vt:lpstr>g-jet correlation</vt:lpstr>
      <vt:lpstr>Semi-inclusive hadron jets</vt:lpstr>
      <vt:lpstr>Quarkonia production and probes</vt:lpstr>
      <vt:lpstr>(STAR QM15) Penetrating Probes</vt:lpstr>
      <vt:lpstr>Flows in nth order </vt:lpstr>
      <vt:lpstr>Flows in Rapidity</vt:lpstr>
      <vt:lpstr>NSAC Milestone (HP12)</vt:lpstr>
      <vt:lpstr>NSAC Milestone (HP8)</vt:lpstr>
      <vt:lpstr>PowerPoint Presentation</vt:lpstr>
      <vt:lpstr>Run 16 Heavy-Flavor Program - Completion of DM12  </vt:lpstr>
      <vt:lpstr>Run 16 proposed by STAR</vt:lpstr>
      <vt:lpstr>Run16 schedule and main events</vt:lpstr>
      <vt:lpstr>Substantial Investments to reach our BUR goals -- Many improvements since Run14</vt:lpstr>
      <vt:lpstr>Setbacks in First few weeks of run16</vt:lpstr>
      <vt:lpstr>Typical Data-taking Mode</vt:lpstr>
      <vt:lpstr>Au+Au Dataset Goals</vt:lpstr>
      <vt:lpstr>HFT Preliminary Performance (Run 16)</vt:lpstr>
      <vt:lpstr>d+Au goals and projections</vt:lpstr>
      <vt:lpstr>BUR Executive Summary Table</vt:lpstr>
      <vt:lpstr>Run 17 Spin Program BUR and Projections</vt:lpstr>
      <vt:lpstr>NSAC Milestone (HP13)</vt:lpstr>
      <vt:lpstr>Measure QCD interaction sign and TMD evolution</vt:lpstr>
      <vt:lpstr>Run 17 Projection W± AN</vt:lpstr>
      <vt:lpstr>PowerPoint Presentation</vt:lpstr>
      <vt:lpstr>QCD background rejection: Drell-Yan e+e-</vt:lpstr>
      <vt:lpstr>PowerPoint Presentation</vt:lpstr>
      <vt:lpstr>PowerPoint Presentation</vt:lpstr>
      <vt:lpstr>pp500 Operation mode for W-boson</vt:lpstr>
      <vt:lpstr>Forward Detector preparation for run 17</vt:lpstr>
      <vt:lpstr>Isobar</vt:lpstr>
      <vt:lpstr>Results from Chiral Effects</vt:lpstr>
      <vt:lpstr>A decisive test with Isobars</vt:lpstr>
      <vt:lpstr>Projections for Isobar</vt:lpstr>
      <vt:lpstr>Au+Au at 62.4GeV</vt:lpstr>
      <vt:lpstr>Au+Au at 62GeV</vt:lpstr>
      <vt:lpstr>Resolving possible charm puzzle</vt:lpstr>
      <vt:lpstr>Au+Au at 27GeV</vt:lpstr>
      <vt:lpstr>QCD phase transition is a chiral phase transition</vt:lpstr>
      <vt:lpstr>QCD fluid responds to external field</vt:lpstr>
      <vt:lpstr>Request Au+Au 27GeV in run18 with EPD</vt:lpstr>
      <vt:lpstr>PowerPoint Presentation</vt:lpstr>
      <vt:lpstr>RHIC has been adaptable to science needs</vt:lpstr>
      <vt:lpstr>Summary</vt:lpstr>
      <vt:lpstr>PowerPoint Presentation</vt:lpstr>
      <vt:lpstr>Rapidity Coverage (BES-II)</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Zhangbu Xu</dc:creator>
  <cp:lastModifiedBy>Xu, Zhangbu</cp:lastModifiedBy>
  <cp:revision>4544</cp:revision>
  <dcterms:created xsi:type="dcterms:W3CDTF">2006-02-23T15:10:09Z</dcterms:created>
  <dcterms:modified xsi:type="dcterms:W3CDTF">2016-06-16T10:07:02Z</dcterms:modified>
</cp:coreProperties>
</file>