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21" r:id="rId3"/>
    <p:sldId id="270" r:id="rId4"/>
    <p:sldId id="525" r:id="rId5"/>
    <p:sldId id="475" r:id="rId6"/>
    <p:sldId id="476" r:id="rId7"/>
    <p:sldId id="522" r:id="rId8"/>
    <p:sldId id="490" r:id="rId9"/>
    <p:sldId id="501" r:id="rId10"/>
    <p:sldId id="491" r:id="rId11"/>
    <p:sldId id="502" r:id="rId12"/>
    <p:sldId id="523" r:id="rId13"/>
    <p:sldId id="503" r:id="rId14"/>
    <p:sldId id="504" r:id="rId15"/>
    <p:sldId id="506" r:id="rId16"/>
    <p:sldId id="505" r:id="rId17"/>
    <p:sldId id="507" r:id="rId18"/>
    <p:sldId id="514" r:id="rId19"/>
    <p:sldId id="493" r:id="rId20"/>
    <p:sldId id="494" r:id="rId21"/>
    <p:sldId id="515" r:id="rId22"/>
    <p:sldId id="516" r:id="rId23"/>
    <p:sldId id="495" r:id="rId24"/>
    <p:sldId id="508" r:id="rId25"/>
    <p:sldId id="509" r:id="rId26"/>
    <p:sldId id="510" r:id="rId27"/>
    <p:sldId id="511" r:id="rId28"/>
    <p:sldId id="512" r:id="rId29"/>
    <p:sldId id="513" r:id="rId30"/>
    <p:sldId id="517" r:id="rId31"/>
    <p:sldId id="518" r:id="rId32"/>
    <p:sldId id="520" r:id="rId33"/>
    <p:sldId id="519" r:id="rId34"/>
    <p:sldId id="497" r:id="rId35"/>
    <p:sldId id="498" r:id="rId36"/>
    <p:sldId id="499" r:id="rId37"/>
    <p:sldId id="52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6C8"/>
    <a:srgbClr val="FA0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6"/>
    <p:restoredTop sz="96327"/>
  </p:normalViewPr>
  <p:slideViewPr>
    <p:cSldViewPr snapToGrid="0">
      <p:cViewPr>
        <p:scale>
          <a:sx n="171" d="100"/>
          <a:sy n="171" d="100"/>
        </p:scale>
        <p:origin x="132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747F-4DCE-546D-61B2-0D2CD6F89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79AF1-2553-4951-9571-3A381E803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5B5D9-B89E-D768-A0F3-818804F7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6A61-FA6A-7843-BECF-F382A702FA74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0CBA2-EAC2-EEF2-6FFC-457F9413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B5ABF-116D-95F7-3B9C-043C3F6D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781-CDC2-8448-AC30-7DE9C76C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0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78CC-D2DC-2CE3-96D2-6F5A4F2F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AF758-A2D7-EC26-D66F-93A1937D4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D428-54B5-F345-F812-17F91C52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6A61-FA6A-7843-BECF-F382A702FA74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601E5-91C7-7B94-564D-379B8F0D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7D1C4-8827-01DB-2320-1DEB970E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781-CDC2-8448-AC30-7DE9C76C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1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D87FA-869F-D665-6B86-E3DE84BEF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39590-E04D-19A3-8F5E-285D66423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45EEC-A58A-05A8-1F03-75FD9A2A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6A61-FA6A-7843-BECF-F382A702FA74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CE5AA-A698-841A-BED1-04441AA8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DC08F-A5BC-BE87-453F-7A7D8E48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781-CDC2-8448-AC30-7DE9C76C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2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0416" y="268224"/>
            <a:ext cx="8583497" cy="10728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+ 1 column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9" y="1658112"/>
            <a:ext cx="11607025" cy="4336288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A63CAA-CD94-4445-9635-ACF0C2BB7BA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1968" y="0"/>
            <a:ext cx="2145792" cy="81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A0084-3136-95D5-9C1A-BBE41707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72CDD-2965-95A3-EA96-72ABFF714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8C139-2362-68F4-E159-093960EB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6A61-FA6A-7843-BECF-F382A702FA74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D5990-38E0-B567-4886-A50A1C9A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A4797-1629-9D1D-B583-A3A5D98D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781-CDC2-8448-AC30-7DE9C76C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5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1117C-A70F-20E4-ACA5-4A414EEF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8C4DD-568A-4C26-7849-E4A9F808D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5F091-7F7F-AA10-8844-CAB4799F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6A61-FA6A-7843-BECF-F382A702FA74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44276-B3AD-18F1-8941-019277C6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6D8AD-944D-2E41-8F1D-F9D0BB08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781-CDC2-8448-AC30-7DE9C76C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4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C6A32-1F6C-AF46-2BCC-39C2AE82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95AF5-254F-A973-566F-892ED4945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293F5-7F11-A30B-52CD-AD1BDB87A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16A94-E248-1D06-624D-D6737077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6A61-FA6A-7843-BECF-F382A702FA74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6F718-1BE0-B3FD-7E66-D2CA516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402C4-B6A7-ED71-054A-070C6BFA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781-CDC2-8448-AC30-7DE9C76C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4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E59A1-219C-F628-7B25-8937EFE6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FC842-8CFD-2CE2-7592-9CD62F1AD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7D505-FA0C-7EE6-1E82-E920F01BD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9CED6-8DF1-EA89-BE7A-769F9853B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0008F-02A8-D698-5134-7FD5EBA9D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2CD44-F620-E72E-11C6-C44B2422C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6A61-FA6A-7843-BECF-F382A702FA74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39D3E2-DB34-58C3-8BF5-0D962B00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A3142-8F70-4702-3E6E-BB5C90B2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781-CDC2-8448-AC30-7DE9C76C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6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E995-CD9C-A466-9890-4DD59B39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C4EEF-30D7-8E2D-E35E-03EC9785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6A61-FA6A-7843-BECF-F382A702FA74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BF5BC-D9AF-76D4-870D-90C121E4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2BF2F-9D9F-C2D8-1F4D-A9A64849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781-CDC2-8448-AC30-7DE9C76C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5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B4705-A574-435E-0C98-DD77FDC9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6A61-FA6A-7843-BECF-F382A702FA74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EECA-DDBE-2027-1227-5D56EBDC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B8E77-BAE5-8F75-F03A-EEABAB53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781-CDC2-8448-AC30-7DE9C76C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2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2F18-6997-A23F-7137-5DEC1084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C0E3F-5A33-FFC3-905B-B37BEA06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B1F45-67FB-01A7-4474-F4B638DF5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5ECA9-61F7-C051-8422-A9012F5B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6A61-FA6A-7843-BECF-F382A702FA74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78106-43A6-F9D9-BD22-BE7ABBB4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3EC2D-0655-199E-FF5A-E4D31EE2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781-CDC2-8448-AC30-7DE9C76C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B96C-2940-D21F-8558-E091E784D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0B7F4-CF47-750E-BF45-ADC79D379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73DB7-793D-1F44-B013-1F1DD7D3E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8D624-D211-CFDD-476E-0C3A9E21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6A61-FA6A-7843-BECF-F382A702FA74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464F2-2AD9-3A57-24EC-F104732C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97B85-750B-9C30-F72D-77E1F51B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781-CDC2-8448-AC30-7DE9C76C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E3BDF-93F4-F1FF-6C53-74DFED3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3AF38-C072-BD05-86FF-0AB4805E7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F721D-566D-AB85-A4C5-34C82C948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F6A61-FA6A-7843-BECF-F382A702FA74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A90F9-09FC-343F-0B5B-F55BC0924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8584F-BB9D-6769-8D59-C22E8D4BF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1781-CDC2-8448-AC30-7DE9C76C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0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0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44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emf"/><Relationship Id="rId5" Type="http://schemas.openxmlformats.org/officeDocument/2006/relationships/image" Target="../media/image640.png"/><Relationship Id="rId4" Type="http://schemas.openxmlformats.org/officeDocument/2006/relationships/image" Target="../media/image8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iff"/><Relationship Id="rId7" Type="http://schemas.openxmlformats.org/officeDocument/2006/relationships/image" Target="../media/image83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emf"/><Relationship Id="rId5" Type="http://schemas.openxmlformats.org/officeDocument/2006/relationships/image" Target="../media/image89.tiff"/><Relationship Id="rId4" Type="http://schemas.openxmlformats.org/officeDocument/2006/relationships/image" Target="../media/image8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image" Target="../media/image124.png"/><Relationship Id="rId7" Type="http://schemas.openxmlformats.org/officeDocument/2006/relationships/image" Target="../media/image128.emf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em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emf"/><Relationship Id="rId5" Type="http://schemas.openxmlformats.org/officeDocument/2006/relationships/image" Target="../media/image28.png"/><Relationship Id="rId10" Type="http://schemas.openxmlformats.org/officeDocument/2006/relationships/image" Target="../media/image33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1380-622F-99CC-E5D0-EF1F92BEB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259" y="208766"/>
            <a:ext cx="9889481" cy="2387600"/>
          </a:xfrm>
        </p:spPr>
        <p:txBody>
          <a:bodyPr>
            <a:normAutofit/>
          </a:bodyPr>
          <a:lstStyle/>
          <a:p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Defects, higher symmetries and fault-tolerant logical gates in (3+1)D lattice gauge theories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8A5E4-51FD-C5B0-2BFE-22F049ACB0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Guanyu Zhu</a:t>
            </a:r>
          </a:p>
          <a:p>
            <a:r>
              <a:rPr lang="en-US" sz="2400" dirty="0"/>
              <a:t>IBM Quantum, T. J. Watson Research Center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19B57-B305-3B86-85AD-B3BB8517D4AF}"/>
              </a:ext>
            </a:extLst>
          </p:cNvPr>
          <p:cNvSpPr txBox="1"/>
          <p:nvPr/>
        </p:nvSpPr>
        <p:spPr>
          <a:xfrm>
            <a:off x="4849792" y="4965412"/>
            <a:ext cx="254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arXiv:2208.07367 (2022)</a:t>
            </a:r>
          </a:p>
          <a:p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94A3B-5764-6E9D-62BE-FB3427D6B847}"/>
              </a:ext>
            </a:extLst>
          </p:cNvPr>
          <p:cNvSpPr txBox="1"/>
          <p:nvPr/>
        </p:nvSpPr>
        <p:spPr>
          <a:xfrm>
            <a:off x="1804770" y="5291592"/>
            <a:ext cx="101407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Helvetica" pitchFamily="2" charset="0"/>
              </a:rPr>
              <a:t>Maissam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Barkeshli</a:t>
            </a:r>
            <a:r>
              <a:rPr lang="en-US" sz="1600" dirty="0">
                <a:latin typeface="Helvetica" pitchFamily="2" charset="0"/>
              </a:rPr>
              <a:t>, Yu-An Chen, Sheng-</a:t>
            </a:r>
            <a:r>
              <a:rPr lang="en-US" sz="1600" dirty="0" err="1">
                <a:latin typeface="Helvetica" pitchFamily="2" charset="0"/>
              </a:rPr>
              <a:t>Jie</a:t>
            </a:r>
            <a:r>
              <a:rPr lang="en-US" sz="1600" dirty="0">
                <a:latin typeface="Helvetica" pitchFamily="2" charset="0"/>
              </a:rPr>
              <a:t> Huang, </a:t>
            </a:r>
            <a:r>
              <a:rPr lang="en-US" sz="1600" dirty="0" err="1">
                <a:latin typeface="Helvetica" pitchFamily="2" charset="0"/>
              </a:rPr>
              <a:t>Ryohei</a:t>
            </a:r>
            <a:r>
              <a:rPr lang="en-US" sz="1600" dirty="0">
                <a:latin typeface="Helvetica" pitchFamily="2" charset="0"/>
              </a:rPr>
              <a:t> Kobayashi, </a:t>
            </a:r>
            <a:r>
              <a:rPr lang="en-US" sz="1600" dirty="0" err="1">
                <a:latin typeface="Helvetica" pitchFamily="2" charset="0"/>
              </a:rPr>
              <a:t>Nathanan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Tantavasidakarn</a:t>
            </a:r>
            <a:r>
              <a:rPr lang="en-US" sz="1600" dirty="0">
                <a:latin typeface="Helvetica" pitchFamily="2" charset="0"/>
              </a:rPr>
              <a:t>, GZ </a:t>
            </a:r>
          </a:p>
        </p:txBody>
      </p:sp>
    </p:spTree>
    <p:extLst>
      <p:ext uri="{BB962C8B-B14F-4D97-AF65-F5344CB8AC3E}">
        <p14:creationId xmlns:p14="http://schemas.microsoft.com/office/powerpoint/2010/main" val="370803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55CC-E6E5-48A4-EACF-8F4B6560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25" y="-144966"/>
            <a:ext cx="9368081" cy="1072896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Helvetica" pitchFamily="2" charset="0"/>
              </a:rPr>
              <a:t>Twist string via gauging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9C939-F4C3-CFF6-F2EA-F78378FDE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7" y="1538868"/>
            <a:ext cx="4696108" cy="4303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63910C-CB44-EA31-80B9-67B1216DAA6A}"/>
              </a:ext>
            </a:extLst>
          </p:cNvPr>
          <p:cNvSpPr txBox="1"/>
          <p:nvPr/>
        </p:nvSpPr>
        <p:spPr>
          <a:xfrm>
            <a:off x="992458" y="6133171"/>
            <a:ext cx="340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copies of paramagnetic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4ECC49-CABE-00CD-BCB7-AB92A3520F3E}"/>
                  </a:ext>
                </a:extLst>
              </p:cNvPr>
              <p:cNvSpPr txBox="1"/>
              <p:nvPr/>
            </p:nvSpPr>
            <p:spPr>
              <a:xfrm>
                <a:off x="8315092" y="6133171"/>
                <a:ext cx="26611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  <a:r>
                  <a:rPr lang="en-US" baseline="-25000" dirty="0"/>
                  <a:t>2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Z</a:t>
                </a:r>
                <a:r>
                  <a:rPr lang="en-US" baseline="-25000" dirty="0"/>
                  <a:t>2</a:t>
                </a:r>
                <a:r>
                  <a:rPr lang="en-US" dirty="0"/>
                  <a:t> gauge theory </a:t>
                </a:r>
              </a:p>
              <a:p>
                <a:r>
                  <a:rPr lang="en-US" dirty="0"/>
                  <a:t>(two copies of </a:t>
                </a:r>
                <a:r>
                  <a:rPr lang="en-US" dirty="0" err="1"/>
                  <a:t>toric</a:t>
                </a:r>
                <a:r>
                  <a:rPr lang="en-US" dirty="0"/>
                  <a:t> codes)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4ECC49-CABE-00CD-BCB7-AB92A3520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092" y="6133171"/>
                <a:ext cx="2661113" cy="646331"/>
              </a:xfrm>
              <a:prstGeom prst="rect">
                <a:avLst/>
              </a:prstGeom>
              <a:blipFill>
                <a:blip r:embed="rId3"/>
                <a:stretch>
                  <a:fillRect l="-1896" t="-3846" r="-948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FDC5316-E43E-BEA7-9A9D-67113E922D47}"/>
              </a:ext>
            </a:extLst>
          </p:cNvPr>
          <p:cNvGrpSpPr/>
          <p:nvPr/>
        </p:nvGrpSpPr>
        <p:grpSpPr>
          <a:xfrm>
            <a:off x="6374779" y="1202982"/>
            <a:ext cx="5202131" cy="4691058"/>
            <a:chOff x="6456556" y="1345292"/>
            <a:chExt cx="5202131" cy="46910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B8F546-120F-F8BF-D782-383BD9139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2409" y="1345292"/>
              <a:ext cx="5016278" cy="46910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16A014-8F6B-330C-2484-CA2859781ED9}"/>
                </a:ext>
              </a:extLst>
            </p:cNvPr>
            <p:cNvSpPr/>
            <p:nvPr/>
          </p:nvSpPr>
          <p:spPr>
            <a:xfrm>
              <a:off x="6456556" y="3345366"/>
              <a:ext cx="669073" cy="602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8A5ACC-A30C-4DF9-E131-D1EAE53AD89F}"/>
              </a:ext>
            </a:extLst>
          </p:cNvPr>
          <p:cNvCxnSpPr>
            <a:cxnSpLocks/>
          </p:cNvCxnSpPr>
          <p:nvPr/>
        </p:nvCxnSpPr>
        <p:spPr>
          <a:xfrm>
            <a:off x="5548948" y="3330163"/>
            <a:ext cx="825831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AC2D35A-21E2-77CF-58AB-028F7EF6A883}"/>
              </a:ext>
            </a:extLst>
          </p:cNvPr>
          <p:cNvSpPr txBox="1"/>
          <p:nvPr/>
        </p:nvSpPr>
        <p:spPr>
          <a:xfrm>
            <a:off x="5354110" y="2801888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Gauging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77E7A4-FAD1-5EB3-E65F-174DA86017AC}"/>
              </a:ext>
            </a:extLst>
          </p:cNvPr>
          <p:cNvCxnSpPr/>
          <p:nvPr/>
        </p:nvCxnSpPr>
        <p:spPr>
          <a:xfrm flipV="1">
            <a:off x="2241782" y="1538868"/>
            <a:ext cx="0" cy="371996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09EA4F-49BC-C6CC-ED04-124D0A2804ED}"/>
                  </a:ext>
                </a:extLst>
              </p:cNvPr>
              <p:cNvSpPr txBox="1"/>
              <p:nvPr/>
            </p:nvSpPr>
            <p:spPr>
              <a:xfrm>
                <a:off x="1094836" y="1238823"/>
                <a:ext cx="2808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1d Z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Z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2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SPT (cluster state)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09EA4F-49BC-C6CC-ED04-124D0A280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36" y="1238823"/>
                <a:ext cx="2808718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90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C3E059-99DF-9748-F1FF-3E6B237900BA}"/>
              </a:ext>
            </a:extLst>
          </p:cNvPr>
          <p:cNvCxnSpPr/>
          <p:nvPr/>
        </p:nvCxnSpPr>
        <p:spPr>
          <a:xfrm flipV="1">
            <a:off x="9068771" y="1538868"/>
            <a:ext cx="0" cy="371996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B98F871-8DE6-FFA7-80A1-30A87E7855AC}"/>
              </a:ext>
            </a:extLst>
          </p:cNvPr>
          <p:cNvSpPr txBox="1"/>
          <p:nvPr/>
        </p:nvSpPr>
        <p:spPr>
          <a:xfrm>
            <a:off x="8441792" y="1238823"/>
            <a:ext cx="15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CZ twist string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0706DB-BF48-B0A1-EC99-6D4D50FCF88E}"/>
              </a:ext>
            </a:extLst>
          </p:cNvPr>
          <p:cNvSpPr txBox="1"/>
          <p:nvPr/>
        </p:nvSpPr>
        <p:spPr>
          <a:xfrm>
            <a:off x="4934719" y="3465171"/>
            <a:ext cx="2054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2"/>
                </a:solidFill>
                <a:effectLst/>
                <a:latin typeface="Helvetica" pitchFamily="2" charset="0"/>
              </a:rPr>
              <a:t>Z</a:t>
            </a:r>
            <a:r>
              <a:rPr lang="en-US" sz="1800" baseline="-25000" dirty="0">
                <a:solidFill>
                  <a:schemeClr val="accent2"/>
                </a:solidFill>
                <a:effectLst/>
                <a:latin typeface="Helvetica" pitchFamily="2" charset="0"/>
              </a:rPr>
              <a:t>2</a:t>
            </a:r>
            <a:r>
              <a:rPr lang="en-US" sz="1800" dirty="0">
                <a:solidFill>
                  <a:schemeClr val="accent2"/>
                </a:solidFill>
                <a:effectLst/>
                <a:latin typeface="Helvetica" pitchFamily="2" charset="0"/>
              </a:rPr>
              <a:t> x Z</a:t>
            </a:r>
            <a:r>
              <a:rPr lang="en-US" sz="1800" baseline="-25000" dirty="0">
                <a:solidFill>
                  <a:schemeClr val="accent2"/>
                </a:solidFill>
                <a:effectLst/>
                <a:latin typeface="Helvetica" pitchFamily="2" charset="0"/>
              </a:rPr>
              <a:t>2</a:t>
            </a:r>
            <a:r>
              <a:rPr lang="en-US" sz="1800" dirty="0">
                <a:solidFill>
                  <a:schemeClr val="accent2"/>
                </a:solidFill>
                <a:effectLst/>
                <a:latin typeface="Helvetica" pitchFamily="2" charset="0"/>
              </a:rPr>
              <a:t> </a:t>
            </a:r>
          </a:p>
          <a:p>
            <a:pPr algn="ctr"/>
            <a:r>
              <a:rPr lang="en-US" sz="1800" dirty="0">
                <a:solidFill>
                  <a:schemeClr val="accent2"/>
                </a:solidFill>
                <a:effectLst/>
                <a:latin typeface="Helvetica" pitchFamily="2" charset="0"/>
              </a:rPr>
              <a:t>global symmetry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5" grpId="0"/>
      <p:bldP spid="1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CFDE-BC46-BFC3-693A-CE51A13F6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78" y="-131355"/>
            <a:ext cx="8583497" cy="107289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elvetica" pitchFamily="2" charset="0"/>
              </a:rPr>
              <a:t>Defect fusion rule and logical gates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55F87-BCC4-9833-8C56-A63BAAAA0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172" y="939081"/>
            <a:ext cx="4176011" cy="3685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7ACDF-E2E8-AF1C-647A-1774A87D2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524" y="724482"/>
            <a:ext cx="3614943" cy="3685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A873D-8E4D-EF12-14FC-3FCBFF0E69E6}"/>
              </a:ext>
            </a:extLst>
          </p:cNvPr>
          <p:cNvSpPr txBox="1"/>
          <p:nvPr/>
        </p:nvSpPr>
        <p:spPr>
          <a:xfrm>
            <a:off x="5965131" y="4821630"/>
            <a:ext cx="546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sweep this twist string </a:t>
            </a:r>
            <a:r>
              <a:rPr lang="en-US" dirty="0">
                <a:latin typeface="Helvetica" pitchFamily="2" charset="0"/>
              </a:rPr>
              <a:t>= </a:t>
            </a:r>
            <a:r>
              <a:rPr lang="en-US" dirty="0">
                <a:solidFill>
                  <a:srgbClr val="002060"/>
                </a:solidFill>
                <a:latin typeface="Helvetica" pitchFamily="2" charset="0"/>
              </a:rPr>
              <a:t>transversal logical CZ gate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FE589-4939-8913-3B95-75382E3A821D}"/>
              </a:ext>
            </a:extLst>
          </p:cNvPr>
          <p:cNvSpPr txBox="1"/>
          <p:nvPr/>
        </p:nvSpPr>
        <p:spPr>
          <a:xfrm>
            <a:off x="1356200" y="4648443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" pitchFamily="2" charset="0"/>
              </a:rPr>
              <a:t>Automoprhism</a:t>
            </a:r>
            <a:r>
              <a:rPr lang="en-US" dirty="0">
                <a:latin typeface="Helvetica" pitchFamily="2" charset="0"/>
              </a:rPr>
              <a:t> (</a:t>
            </a:r>
            <a:r>
              <a:rPr lang="en-US" dirty="0" err="1">
                <a:latin typeface="Helvetica" pitchFamily="2" charset="0"/>
              </a:rPr>
              <a:t>anyon</a:t>
            </a:r>
            <a:r>
              <a:rPr lang="en-US" dirty="0">
                <a:latin typeface="Helvetica" pitchFamily="2" charset="0"/>
              </a:rPr>
              <a:t> permutation):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A1CEF8-BA21-945B-3A94-80F58E689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283" y="5322664"/>
            <a:ext cx="3355447" cy="279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8232F3-66F7-69C2-066E-03A7DCC6D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156" y="5733986"/>
            <a:ext cx="2085638" cy="25731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B7D365-9822-96D8-1B1C-EEDABB889EB3}"/>
              </a:ext>
            </a:extLst>
          </p:cNvPr>
          <p:cNvCxnSpPr>
            <a:cxnSpLocks/>
          </p:cNvCxnSpPr>
          <p:nvPr/>
        </p:nvCxnSpPr>
        <p:spPr>
          <a:xfrm flipH="1">
            <a:off x="3223089" y="994836"/>
            <a:ext cx="434512" cy="0"/>
          </a:xfrm>
          <a:prstGeom prst="straightConnector1">
            <a:avLst/>
          </a:prstGeom>
          <a:ln w="698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B25B95-F94D-C96E-E7B8-9B1C954D8A62}"/>
              </a:ext>
            </a:extLst>
          </p:cNvPr>
          <p:cNvCxnSpPr>
            <a:cxnSpLocks/>
          </p:cNvCxnSpPr>
          <p:nvPr/>
        </p:nvCxnSpPr>
        <p:spPr>
          <a:xfrm flipH="1">
            <a:off x="7330866" y="1615588"/>
            <a:ext cx="434512" cy="0"/>
          </a:xfrm>
          <a:prstGeom prst="straightConnector1">
            <a:avLst/>
          </a:prstGeom>
          <a:ln w="698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0A1B19-1F87-1041-1853-2508D44B631F}"/>
              </a:ext>
            </a:extLst>
          </p:cNvPr>
          <p:cNvCxnSpPr>
            <a:cxnSpLocks/>
          </p:cNvCxnSpPr>
          <p:nvPr/>
        </p:nvCxnSpPr>
        <p:spPr>
          <a:xfrm flipH="1">
            <a:off x="7342644" y="3265969"/>
            <a:ext cx="434512" cy="0"/>
          </a:xfrm>
          <a:prstGeom prst="straightConnector1">
            <a:avLst/>
          </a:prstGeom>
          <a:ln w="698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56B996A-5822-CA66-A9AE-6A0CC8C9AA38}"/>
              </a:ext>
            </a:extLst>
          </p:cNvPr>
          <p:cNvSpPr txBox="1"/>
          <p:nvPr/>
        </p:nvSpPr>
        <p:spPr>
          <a:xfrm>
            <a:off x="3052708" y="611799"/>
            <a:ext cx="959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sweep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14F50F-089E-1ED8-F76F-EF8ABD6B546F}"/>
              </a:ext>
            </a:extLst>
          </p:cNvPr>
          <p:cNvSpPr txBox="1"/>
          <p:nvPr/>
        </p:nvSpPr>
        <p:spPr>
          <a:xfrm>
            <a:off x="7117877" y="1236183"/>
            <a:ext cx="959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sweep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F64173-CD30-EA9B-C9B3-62DBF8FB5B28}"/>
              </a:ext>
            </a:extLst>
          </p:cNvPr>
          <p:cNvGrpSpPr/>
          <p:nvPr/>
        </p:nvGrpSpPr>
        <p:grpSpPr>
          <a:xfrm>
            <a:off x="1690496" y="5007943"/>
            <a:ext cx="2485042" cy="1872785"/>
            <a:chOff x="1690496" y="5007943"/>
            <a:chExt cx="2485042" cy="187278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4B6BF32-BBAF-4F01-0944-F99A34E87B09}"/>
                </a:ext>
              </a:extLst>
            </p:cNvPr>
            <p:cNvGrpSpPr/>
            <p:nvPr/>
          </p:nvGrpSpPr>
          <p:grpSpPr>
            <a:xfrm>
              <a:off x="1690496" y="5007943"/>
              <a:ext cx="2485042" cy="1872785"/>
              <a:chOff x="1690496" y="5007943"/>
              <a:chExt cx="2485042" cy="187278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F41350D-B253-E1F1-8A8F-5AC7B2A3D8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0496" y="5007943"/>
                <a:ext cx="2485042" cy="1872785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4B682E-5416-EC75-3CC7-92C2C3CE2DD6}"/>
                  </a:ext>
                </a:extLst>
              </p:cNvPr>
              <p:cNvSpPr/>
              <p:nvPr/>
            </p:nvSpPr>
            <p:spPr>
              <a:xfrm>
                <a:off x="1808438" y="5060515"/>
                <a:ext cx="383459" cy="3244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4F5733-CE97-05BC-2FBF-C6A630AEE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5043" y="5169580"/>
              <a:ext cx="1651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088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77563E-F329-94C1-D00D-0758198CFC1F}"/>
              </a:ext>
            </a:extLst>
          </p:cNvPr>
          <p:cNvSpPr txBox="1"/>
          <p:nvPr/>
        </p:nvSpPr>
        <p:spPr>
          <a:xfrm>
            <a:off x="975030" y="108817"/>
            <a:ext cx="6804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Helvetica" pitchFamily="2" charset="0"/>
              </a:rPr>
              <a:t>Twist strings in Z</a:t>
            </a:r>
            <a:r>
              <a:rPr lang="en-US" sz="2400" baseline="-25000" dirty="0">
                <a:effectLst/>
                <a:latin typeface="Helvetica" pitchFamily="2" charset="0"/>
              </a:rPr>
              <a:t>2</a:t>
            </a:r>
            <a:r>
              <a:rPr lang="en-US" sz="2400" dirty="0">
                <a:effectLst/>
                <a:latin typeface="Helvetica" pitchFamily="2" charset="0"/>
              </a:rPr>
              <a:t> gauge theory</a:t>
            </a:r>
            <a:r>
              <a:rPr lang="en-US" sz="2400" b="1" dirty="0">
                <a:effectLst/>
                <a:latin typeface="Helvetica" pitchFamily="2" charset="0"/>
              </a:rPr>
              <a:t> </a:t>
            </a:r>
            <a:r>
              <a:rPr lang="en-US" sz="2400" dirty="0">
                <a:effectLst/>
                <a:latin typeface="Helvetica" pitchFamily="2" charset="0"/>
              </a:rPr>
              <a:t>(</a:t>
            </a:r>
            <a:r>
              <a:rPr lang="en-US" sz="2400" dirty="0" err="1">
                <a:effectLst/>
                <a:latin typeface="Helvetica" pitchFamily="2" charset="0"/>
              </a:rPr>
              <a:t>toric</a:t>
            </a:r>
            <a:r>
              <a:rPr lang="en-US" sz="2400" dirty="0">
                <a:effectLst/>
                <a:latin typeface="Helvetica" pitchFamily="2" charset="0"/>
              </a:rPr>
              <a:t> code)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95815-A53C-9823-DE91-B571E426B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55" y="1532494"/>
            <a:ext cx="3888133" cy="481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E1E197-ED51-4F8E-D18C-7CC8A37BAC3D}"/>
              </a:ext>
            </a:extLst>
          </p:cNvPr>
          <p:cNvSpPr txBox="1"/>
          <p:nvPr/>
        </p:nvSpPr>
        <p:spPr>
          <a:xfrm>
            <a:off x="975030" y="2013500"/>
            <a:ext cx="106418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Helvetica" pitchFamily="2" charset="0"/>
              </a:rPr>
              <a:t>Can start with a trivial (2+1)D fermionic phase and gauge Z</a:t>
            </a:r>
            <a:r>
              <a:rPr lang="en-US" sz="1600" baseline="-25000" dirty="0">
                <a:effectLst/>
                <a:latin typeface="Helvetica" pitchFamily="2" charset="0"/>
              </a:rPr>
              <a:t>2</a:t>
            </a:r>
            <a:r>
              <a:rPr lang="en-US" sz="1600" baseline="30000" dirty="0">
                <a:effectLst/>
                <a:latin typeface="Helvetica" pitchFamily="2" charset="0"/>
              </a:rPr>
              <a:t>f</a:t>
            </a:r>
            <a:r>
              <a:rPr lang="en-US" sz="1600" dirty="0">
                <a:effectLst/>
                <a:latin typeface="Helvetica" pitchFamily="2" charset="0"/>
              </a:rPr>
              <a:t> fermion parity symmetry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80464-F018-3824-4294-BCE35DB6C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55" y="748043"/>
            <a:ext cx="5225996" cy="60689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6399AD-5C2E-D119-DC55-F21084FF647F}"/>
              </a:ext>
            </a:extLst>
          </p:cNvPr>
          <p:cNvCxnSpPr>
            <a:cxnSpLocks/>
          </p:cNvCxnSpPr>
          <p:nvPr/>
        </p:nvCxnSpPr>
        <p:spPr>
          <a:xfrm>
            <a:off x="1406321" y="2558888"/>
            <a:ext cx="4542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D9D8CA-EA13-2864-3AB0-6F646FDA39AC}"/>
              </a:ext>
            </a:extLst>
          </p:cNvPr>
          <p:cNvSpPr txBox="1"/>
          <p:nvPr/>
        </p:nvSpPr>
        <p:spPr>
          <a:xfrm>
            <a:off x="1860607" y="2389611"/>
            <a:ext cx="61105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Helvetica" pitchFamily="2" charset="0"/>
              </a:rPr>
              <a:t>(2+1)D Z</a:t>
            </a:r>
            <a:r>
              <a:rPr lang="en-US" sz="1600" baseline="-25000" dirty="0">
                <a:effectLst/>
                <a:latin typeface="Helvetica" pitchFamily="2" charset="0"/>
              </a:rPr>
              <a:t>2</a:t>
            </a:r>
            <a:r>
              <a:rPr lang="en-US" sz="1600" dirty="0">
                <a:effectLst/>
                <a:latin typeface="Helvetica" pitchFamily="2" charset="0"/>
              </a:rPr>
              <a:t> gauge theory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ED8875-963C-1E41-47DD-759DD09CE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55" y="2797951"/>
            <a:ext cx="3790837" cy="5221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1DCDAF-7C0F-35F3-129A-CCC92D1BE1AE}"/>
              </a:ext>
            </a:extLst>
          </p:cNvPr>
          <p:cNvSpPr txBox="1"/>
          <p:nvPr/>
        </p:nvSpPr>
        <p:spPr>
          <a:xfrm>
            <a:off x="1008771" y="3514063"/>
            <a:ext cx="61105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Helvetica" pitchFamily="2" charset="0"/>
              </a:rPr>
              <a:t>Decorate a codimension-1 line with </a:t>
            </a:r>
            <a:r>
              <a:rPr lang="en-US" sz="1600" dirty="0" err="1">
                <a:effectLst/>
                <a:latin typeface="Helvetica" pitchFamily="2" charset="0"/>
              </a:rPr>
              <a:t>Kitaev</a:t>
            </a:r>
            <a:r>
              <a:rPr lang="en-US" sz="1600" dirty="0">
                <a:effectLst/>
                <a:latin typeface="Helvetica" pitchFamily="2" charset="0"/>
              </a:rPr>
              <a:t> chain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E78532-6DD0-3296-F7E5-09396282D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607" y="4046595"/>
            <a:ext cx="2763342" cy="2485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351376-74D0-F6C9-D8C2-56DE40EBB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903" y="4520459"/>
            <a:ext cx="1118097" cy="574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07E505-3697-5869-E7B4-6C4989B4C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127" y="4046595"/>
            <a:ext cx="2763342" cy="237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1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46CF49-6375-4AA3-B527-B4C440BF4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32" y="0"/>
            <a:ext cx="9368081" cy="1072896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Helvetica" pitchFamily="2" charset="0"/>
              </a:rPr>
              <a:t>Gauging the </a:t>
            </a:r>
            <a:r>
              <a:rPr lang="en-US" sz="2800" dirty="0" err="1">
                <a:effectLst/>
                <a:latin typeface="Helvetica" pitchFamily="2" charset="0"/>
              </a:rPr>
              <a:t>Kitaev</a:t>
            </a:r>
            <a:r>
              <a:rPr lang="en-US" sz="2800" dirty="0">
                <a:effectLst/>
                <a:latin typeface="Helvetica" pitchFamily="2" charset="0"/>
              </a:rPr>
              <a:t> chain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8EB7-0EC4-D2DB-52D6-26DA0385D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91" y="3244991"/>
            <a:ext cx="273050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14130-723E-9522-613A-6C2720B5F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582" y="4646098"/>
            <a:ext cx="2614029" cy="1694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9848F-9DC5-D405-6D5D-3EB422B49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38" y="1700395"/>
            <a:ext cx="2540000" cy="104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CCB39E-E699-A9E8-82C8-0567890BD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159" y="3224328"/>
            <a:ext cx="2501900" cy="1054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0FCCE1-8034-2D2A-1159-B144AAF6B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148" y="4533885"/>
            <a:ext cx="2197100" cy="1714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57F549-5A99-55E2-EFB0-2507011E18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9814" y="1615212"/>
            <a:ext cx="2324100" cy="10668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1D5634-B894-FA39-B9C7-17D56E308A14}"/>
              </a:ext>
            </a:extLst>
          </p:cNvPr>
          <p:cNvCxnSpPr/>
          <p:nvPr/>
        </p:nvCxnSpPr>
        <p:spPr>
          <a:xfrm>
            <a:off x="4440167" y="3751378"/>
            <a:ext cx="59909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7E5B58-F805-2A0D-B843-145CD5B6CFDE}"/>
              </a:ext>
            </a:extLst>
          </p:cNvPr>
          <p:cNvCxnSpPr/>
          <p:nvPr/>
        </p:nvCxnSpPr>
        <p:spPr>
          <a:xfrm>
            <a:off x="4440167" y="5320611"/>
            <a:ext cx="59909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65F497-4853-E225-83AD-67BC582664E9}"/>
              </a:ext>
            </a:extLst>
          </p:cNvPr>
          <p:cNvCxnSpPr/>
          <p:nvPr/>
        </p:nvCxnSpPr>
        <p:spPr>
          <a:xfrm>
            <a:off x="4407333" y="2135671"/>
            <a:ext cx="59909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6533553-D761-055D-F01D-819259B355EC}"/>
              </a:ext>
            </a:extLst>
          </p:cNvPr>
          <p:cNvSpPr txBox="1"/>
          <p:nvPr/>
        </p:nvSpPr>
        <p:spPr>
          <a:xfrm>
            <a:off x="3734274" y="929516"/>
            <a:ext cx="1795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Helvetica" pitchFamily="2" charset="0"/>
              </a:rPr>
              <a:t>Gauging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Helvetica" pitchFamily="2" charset="0"/>
              </a:rPr>
              <a:t>(</a:t>
            </a:r>
            <a:r>
              <a:rPr lang="en-US" sz="2000" dirty="0" err="1">
                <a:solidFill>
                  <a:srgbClr val="0070C0"/>
                </a:solidFill>
                <a:latin typeface="Helvetica" pitchFamily="2" charset="0"/>
              </a:rPr>
              <a:t>bosonization</a:t>
            </a:r>
            <a:r>
              <a:rPr lang="en-US" sz="2000" dirty="0">
                <a:solidFill>
                  <a:srgbClr val="0070C0"/>
                </a:solidFill>
                <a:latin typeface="Helvetica" pitchFamily="2" charset="0"/>
              </a:rPr>
              <a:t>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880A9F-A40A-B17F-DB37-DE8AB0A05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1600" y="2360900"/>
            <a:ext cx="3200400" cy="1892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5EE594-F4CF-098B-C269-86C139693D7F}"/>
              </a:ext>
            </a:extLst>
          </p:cNvPr>
          <p:cNvSpPr txBox="1"/>
          <p:nvPr/>
        </p:nvSpPr>
        <p:spPr>
          <a:xfrm>
            <a:off x="8962891" y="1991568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Gauge constraint:</a:t>
            </a:r>
          </a:p>
        </p:txBody>
      </p:sp>
    </p:spTree>
    <p:extLst>
      <p:ext uri="{BB962C8B-B14F-4D97-AF65-F5344CB8AC3E}">
        <p14:creationId xmlns:p14="http://schemas.microsoft.com/office/powerpoint/2010/main" val="34585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BA365DB-6E02-8D1D-38A6-27B774C2C101}"/>
              </a:ext>
            </a:extLst>
          </p:cNvPr>
          <p:cNvGrpSpPr/>
          <p:nvPr/>
        </p:nvGrpSpPr>
        <p:grpSpPr>
          <a:xfrm>
            <a:off x="415400" y="1851101"/>
            <a:ext cx="5004092" cy="4192859"/>
            <a:chOff x="415400" y="1851101"/>
            <a:chExt cx="5004092" cy="41928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4F8F0D-C103-0012-B5DC-80A4A7817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400" y="1851101"/>
              <a:ext cx="4885168" cy="419285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C17050-EF6E-B7DE-CAF3-50BD5586889F}"/>
                </a:ext>
              </a:extLst>
            </p:cNvPr>
            <p:cNvSpPr/>
            <p:nvPr/>
          </p:nvSpPr>
          <p:spPr>
            <a:xfrm>
              <a:off x="4984595" y="3902925"/>
              <a:ext cx="434897" cy="367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49970D-AEA5-0952-ED4C-7B62EA9C07A5}"/>
              </a:ext>
            </a:extLst>
          </p:cNvPr>
          <p:cNvGrpSpPr/>
          <p:nvPr/>
        </p:nvGrpSpPr>
        <p:grpSpPr>
          <a:xfrm>
            <a:off x="6796669" y="1594622"/>
            <a:ext cx="4181337" cy="4516245"/>
            <a:chOff x="6317168" y="1594622"/>
            <a:chExt cx="4181337" cy="45162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0AE9BD-E098-1619-00AD-6AF490D76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6700" y="1594622"/>
              <a:ext cx="4111805" cy="451624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BB5B14-BBBC-4E26-C6AF-FC12DF03D136}"/>
                </a:ext>
              </a:extLst>
            </p:cNvPr>
            <p:cNvSpPr/>
            <p:nvPr/>
          </p:nvSpPr>
          <p:spPr>
            <a:xfrm>
              <a:off x="6317168" y="3899208"/>
              <a:ext cx="434897" cy="367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1F77668-5CA1-AF2C-9F9B-C26830C058D8}"/>
              </a:ext>
            </a:extLst>
          </p:cNvPr>
          <p:cNvGrpSpPr/>
          <p:nvPr/>
        </p:nvGrpSpPr>
        <p:grpSpPr>
          <a:xfrm>
            <a:off x="5130873" y="3251537"/>
            <a:ext cx="1795684" cy="852552"/>
            <a:chOff x="5130873" y="3251537"/>
            <a:chExt cx="1795684" cy="85255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280E85A-FD01-C09A-2996-CA4D9CBAAF4B}"/>
                </a:ext>
              </a:extLst>
            </p:cNvPr>
            <p:cNvCxnSpPr>
              <a:cxnSpLocks/>
            </p:cNvCxnSpPr>
            <p:nvPr/>
          </p:nvCxnSpPr>
          <p:spPr>
            <a:xfrm>
              <a:off x="5610821" y="4104089"/>
              <a:ext cx="825831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3869C3-99E8-EBAA-92F2-029F6BE846EB}"/>
                </a:ext>
              </a:extLst>
            </p:cNvPr>
            <p:cNvSpPr txBox="1"/>
            <p:nvPr/>
          </p:nvSpPr>
          <p:spPr>
            <a:xfrm>
              <a:off x="5130873" y="3251537"/>
              <a:ext cx="17956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" pitchFamily="2" charset="0"/>
                </a:rPr>
                <a:t>    Gauging </a:t>
              </a:r>
            </a:p>
            <a:p>
              <a:r>
                <a:rPr lang="en-US" sz="2000" dirty="0">
                  <a:latin typeface="Helvetica" pitchFamily="2" charset="0"/>
                </a:rPr>
                <a:t>(</a:t>
              </a:r>
              <a:r>
                <a:rPr lang="en-US" sz="2000" dirty="0" err="1">
                  <a:latin typeface="Helvetica" pitchFamily="2" charset="0"/>
                </a:rPr>
                <a:t>bosonization</a:t>
              </a:r>
              <a:r>
                <a:rPr lang="en-US" sz="2000" dirty="0">
                  <a:latin typeface="Helvetica" pitchFamily="2" charset="0"/>
                </a:rPr>
                <a:t>)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C998183-BE4D-AC27-70EF-85B0CB23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25" y="-144966"/>
            <a:ext cx="9368081" cy="107289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elvetica" pitchFamily="2" charset="0"/>
              </a:rPr>
              <a:t>e</a:t>
            </a:r>
            <a:r>
              <a:rPr lang="en-US" sz="2800" dirty="0">
                <a:effectLst/>
                <a:latin typeface="Helvetica" pitchFamily="2" charset="0"/>
              </a:rPr>
              <a:t>-m twist string via gauging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4F2998-3599-5C5B-CA85-132FF8C47E7E}"/>
              </a:ext>
            </a:extLst>
          </p:cNvPr>
          <p:cNvSpPr txBox="1"/>
          <p:nvPr/>
        </p:nvSpPr>
        <p:spPr>
          <a:xfrm>
            <a:off x="2051824" y="6206321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trivial fermionic phase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A501A3-C0BD-E3F6-F098-D94309469B42}"/>
              </a:ext>
            </a:extLst>
          </p:cNvPr>
          <p:cNvSpPr txBox="1"/>
          <p:nvPr/>
        </p:nvSpPr>
        <p:spPr>
          <a:xfrm>
            <a:off x="7900825" y="620632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Z</a:t>
            </a:r>
            <a:r>
              <a:rPr lang="en-US" baseline="-25000" dirty="0">
                <a:latin typeface="Helvetica" pitchFamily="2" charset="0"/>
              </a:rPr>
              <a:t>2 </a:t>
            </a:r>
            <a:r>
              <a:rPr lang="en-US" dirty="0">
                <a:latin typeface="Helvetica" pitchFamily="2" charset="0"/>
              </a:rPr>
              <a:t>gauge theory</a:t>
            </a:r>
          </a:p>
        </p:txBody>
      </p:sp>
    </p:spTree>
    <p:extLst>
      <p:ext uri="{BB962C8B-B14F-4D97-AF65-F5344CB8AC3E}">
        <p14:creationId xmlns:p14="http://schemas.microsoft.com/office/powerpoint/2010/main" val="316040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A1FA271-1D69-638C-5A2A-08957EC681F9}"/>
              </a:ext>
            </a:extLst>
          </p:cNvPr>
          <p:cNvGrpSpPr/>
          <p:nvPr/>
        </p:nvGrpSpPr>
        <p:grpSpPr>
          <a:xfrm>
            <a:off x="25400" y="1338147"/>
            <a:ext cx="4826000" cy="5029200"/>
            <a:chOff x="683322" y="1326996"/>
            <a:chExt cx="4826000" cy="5029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526895-B2ED-85DB-C38E-478FBD36F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322" y="1326996"/>
              <a:ext cx="4826000" cy="50292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16C4E7-5087-8D83-3C6F-3799C5FC7410}"/>
                </a:ext>
              </a:extLst>
            </p:cNvPr>
            <p:cNvSpPr/>
            <p:nvPr/>
          </p:nvSpPr>
          <p:spPr>
            <a:xfrm>
              <a:off x="683322" y="1538457"/>
              <a:ext cx="557561" cy="490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CE4F4E3-E11C-AC15-499F-1ECAE8637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317" y="1794935"/>
            <a:ext cx="5356721" cy="19124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D09694-2432-353D-3E2E-6FF9C34BC352}"/>
              </a:ext>
            </a:extLst>
          </p:cNvPr>
          <p:cNvSpPr txBox="1"/>
          <p:nvPr/>
        </p:nvSpPr>
        <p:spPr>
          <a:xfrm>
            <a:off x="4974063" y="4462708"/>
            <a:ext cx="7386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sweeping the e-m twist string = </a:t>
            </a:r>
            <a:r>
              <a:rPr lang="en-US" u="sng" dirty="0">
                <a:solidFill>
                  <a:srgbClr val="0070C0"/>
                </a:solidFill>
              </a:rPr>
              <a:t>logical Hadamard gate</a:t>
            </a:r>
            <a:r>
              <a:rPr lang="en-US" dirty="0"/>
              <a:t> (up to a </a:t>
            </a:r>
            <a:r>
              <a:rPr lang="el-GR" dirty="0"/>
              <a:t>π</a:t>
            </a:r>
            <a:r>
              <a:rPr lang="en-US" dirty="0"/>
              <a:t>/2 rotation) </a:t>
            </a:r>
          </a:p>
          <a:p>
            <a:r>
              <a:rPr lang="en-US" dirty="0"/>
              <a:t>realized via a </a:t>
            </a:r>
            <a:r>
              <a:rPr lang="en-US" u="sng" dirty="0">
                <a:solidFill>
                  <a:schemeClr val="accent2"/>
                </a:solidFill>
              </a:rPr>
              <a:t>constant-depth local circuit </a:t>
            </a:r>
          </a:p>
          <a:p>
            <a:r>
              <a:rPr lang="en-US" dirty="0"/>
              <a:t>(rather than </a:t>
            </a:r>
            <a:r>
              <a:rPr lang="en-US" dirty="0">
                <a:solidFill>
                  <a:schemeClr val="accent6"/>
                </a:solidFill>
              </a:rPr>
              <a:t>transversal gate</a:t>
            </a:r>
            <a:r>
              <a:rPr lang="en-US" dirty="0"/>
              <a:t>)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7CB78BF-68C3-8970-57BD-AA929CA4EF18}"/>
              </a:ext>
            </a:extLst>
          </p:cNvPr>
          <p:cNvSpPr txBox="1">
            <a:spLocks/>
          </p:cNvSpPr>
          <p:nvPr/>
        </p:nvSpPr>
        <p:spPr>
          <a:xfrm>
            <a:off x="236478" y="-131355"/>
            <a:ext cx="8583497" cy="107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Helvetica" pitchFamily="2" charset="0"/>
              </a:rPr>
              <a:t>Defect fusion rule and logical gates</a:t>
            </a:r>
          </a:p>
        </p:txBody>
      </p:sp>
    </p:spTree>
    <p:extLst>
      <p:ext uri="{BB962C8B-B14F-4D97-AF65-F5344CB8AC3E}">
        <p14:creationId xmlns:p14="http://schemas.microsoft.com/office/powerpoint/2010/main" val="5960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EF08D6-2736-F40D-C73E-132A68A0C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71" y="1339250"/>
            <a:ext cx="1226634" cy="2179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27649C-1998-CD2C-6B9F-64CE0DCB2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674" y="1339250"/>
            <a:ext cx="903721" cy="2237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AFF807-1C80-882B-399F-BE6AA1D63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432" y="1402110"/>
            <a:ext cx="2096431" cy="223736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229163-CE76-E352-1654-DDB39B2FF564}"/>
              </a:ext>
            </a:extLst>
          </p:cNvPr>
          <p:cNvCxnSpPr>
            <a:cxnSpLocks/>
          </p:cNvCxnSpPr>
          <p:nvPr/>
        </p:nvCxnSpPr>
        <p:spPr>
          <a:xfrm>
            <a:off x="3759719" y="2386801"/>
            <a:ext cx="825831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B1DF4F-797B-966E-57EC-E4614FA547FE}"/>
              </a:ext>
            </a:extLst>
          </p:cNvPr>
          <p:cNvCxnSpPr>
            <a:cxnSpLocks/>
          </p:cNvCxnSpPr>
          <p:nvPr/>
        </p:nvCxnSpPr>
        <p:spPr>
          <a:xfrm>
            <a:off x="6915513" y="2364939"/>
            <a:ext cx="825831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F0B8278-50DF-A88D-83DD-4E0484209E48}"/>
              </a:ext>
            </a:extLst>
          </p:cNvPr>
          <p:cNvSpPr txBox="1"/>
          <p:nvPr/>
        </p:nvSpPr>
        <p:spPr>
          <a:xfrm>
            <a:off x="4585550" y="4123729"/>
            <a:ext cx="6110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m = fermion parity flux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94214-22FA-5080-3526-B2D6A241F413}"/>
              </a:ext>
            </a:extLst>
          </p:cNvPr>
          <p:cNvSpPr txBox="1"/>
          <p:nvPr/>
        </p:nvSpPr>
        <p:spPr>
          <a:xfrm>
            <a:off x="1910573" y="4886607"/>
            <a:ext cx="9385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effectLst/>
                <a:latin typeface="Helvetica" pitchFamily="2" charset="0"/>
              </a:rPr>
              <a:t>Kitaev</a:t>
            </a:r>
            <a:r>
              <a:rPr lang="en-US" dirty="0">
                <a:effectLst/>
                <a:latin typeface="Helvetica" pitchFamily="2" charset="0"/>
              </a:rPr>
              <a:t> chain dimensionally reduced with fermion parity flux has odd fermion parity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1ACE682-9578-0D19-803F-5BBA8D6F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32" y="0"/>
            <a:ext cx="9368081" cy="1072896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Helvetica" pitchFamily="2" charset="0"/>
              </a:rPr>
              <a:t>Dimensional reduction picture</a:t>
            </a:r>
          </a:p>
        </p:txBody>
      </p:sp>
    </p:spTree>
    <p:extLst>
      <p:ext uri="{BB962C8B-B14F-4D97-AF65-F5344CB8AC3E}">
        <p14:creationId xmlns:p14="http://schemas.microsoft.com/office/powerpoint/2010/main" val="17739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18B8-4447-A50B-98DA-83102227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03" y="1952069"/>
            <a:ext cx="10065793" cy="1072896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Helvetica" pitchFamily="2" charset="0"/>
              </a:rPr>
              <a:t>Invertible codimension-2 defects in (3+1)D G gauge theory: </a:t>
            </a:r>
            <a:r>
              <a:rPr lang="en-US" sz="2400" dirty="0">
                <a:solidFill>
                  <a:srgbClr val="C10000"/>
                </a:solidFill>
                <a:effectLst/>
                <a:latin typeface="Helvetica" pitchFamily="2" charset="0"/>
              </a:rPr>
              <a:t>Twist strings</a:t>
            </a:r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6AF3C5-DEE8-63FD-1C83-023B1D9FA872}"/>
              </a:ext>
            </a:extLst>
          </p:cNvPr>
          <p:cNvSpPr txBox="1"/>
          <p:nvPr/>
        </p:nvSpPr>
        <p:spPr>
          <a:xfrm>
            <a:off x="2169750" y="3565785"/>
            <a:ext cx="2377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Two constructions: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21559-DEC5-9BD0-9CA4-8F5F37F0A867}"/>
              </a:ext>
            </a:extLst>
          </p:cNvPr>
          <p:cNvSpPr txBox="1"/>
          <p:nvPr/>
        </p:nvSpPr>
        <p:spPr>
          <a:xfrm>
            <a:off x="1984693" y="3976781"/>
            <a:ext cx="61068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>
                <a:effectLst/>
                <a:latin typeface="Helvetica" pitchFamily="2" charset="0"/>
              </a:rPr>
              <a:t>Layer construction</a:t>
            </a:r>
          </a:p>
          <a:p>
            <a:pPr marL="514350" indent="-514350">
              <a:buFontTx/>
              <a:buAutoNum type="romanUcPeriod"/>
            </a:pPr>
            <a:r>
              <a:rPr lang="en-US" sz="2000" dirty="0">
                <a:effectLst/>
                <a:latin typeface="Helvetica" pitchFamily="2" charset="0"/>
              </a:rPr>
              <a:t>Decorating with (1+1)D SPT states and gauging</a:t>
            </a:r>
          </a:p>
          <a:p>
            <a:pPr marL="514350" indent="-514350">
              <a:buAutoNum type="romanUcPeriod"/>
            </a:pPr>
            <a:endParaRPr lang="en-US" sz="2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9355-0771-BD5C-0E7C-163E1C473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9" y="0"/>
            <a:ext cx="8583497" cy="1072896"/>
          </a:xfrm>
        </p:spPr>
        <p:txBody>
          <a:bodyPr>
            <a:normAutofit/>
          </a:bodyPr>
          <a:lstStyle/>
          <a:p>
            <a:r>
              <a:rPr lang="en-US" sz="3200" dirty="0"/>
              <a:t>General construction I:  layer construction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8D179-0013-C3F6-48DD-8BAE69D1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97" y="985811"/>
            <a:ext cx="5053182" cy="3111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323116-983B-1D12-1FCF-39E116694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685" y="985811"/>
            <a:ext cx="5551980" cy="3020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218D8F-97F6-4B29-8DA4-177DBCE0F0DF}"/>
              </a:ext>
            </a:extLst>
          </p:cNvPr>
          <p:cNvSpPr txBox="1"/>
          <p:nvPr/>
        </p:nvSpPr>
        <p:spPr>
          <a:xfrm>
            <a:off x="212271" y="4096948"/>
            <a:ext cx="6262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(3+1)D Z</a:t>
            </a:r>
            <a:r>
              <a:rPr lang="en-US" baseline="-25000" dirty="0">
                <a:effectLst/>
                <a:latin typeface="Helvetica" pitchFamily="2" charset="0"/>
              </a:rPr>
              <a:t>2</a:t>
            </a:r>
            <a:r>
              <a:rPr lang="en-US" dirty="0">
                <a:effectLst/>
                <a:latin typeface="Helvetica" pitchFamily="2" charset="0"/>
              </a:rPr>
              <a:t> gauge theory with bosonic charge </a:t>
            </a:r>
          </a:p>
          <a:p>
            <a:r>
              <a:rPr lang="en-US" dirty="0">
                <a:effectLst/>
                <a:latin typeface="Helvetica" pitchFamily="2" charset="0"/>
              </a:rPr>
              <a:t>(3d </a:t>
            </a:r>
            <a:r>
              <a:rPr lang="en-US" dirty="0" err="1">
                <a:effectLst/>
                <a:latin typeface="Helvetica" pitchFamily="2" charset="0"/>
              </a:rPr>
              <a:t>toric</a:t>
            </a:r>
            <a:r>
              <a:rPr lang="en-US" dirty="0">
                <a:effectLst/>
                <a:latin typeface="Helvetica" pitchFamily="2" charset="0"/>
              </a:rPr>
              <a:t> code)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1D692-F1A6-DCB6-1DC3-BC99C0EADA71}"/>
              </a:ext>
            </a:extLst>
          </p:cNvPr>
          <p:cNvSpPr txBox="1"/>
          <p:nvPr/>
        </p:nvSpPr>
        <p:spPr>
          <a:xfrm>
            <a:off x="6874328" y="4096948"/>
            <a:ext cx="61068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(3+1)D Z</a:t>
            </a:r>
            <a:r>
              <a:rPr lang="en-US" baseline="-25000" dirty="0">
                <a:effectLst/>
                <a:latin typeface="Helvetica" pitchFamily="2" charset="0"/>
              </a:rPr>
              <a:t>2 </a:t>
            </a:r>
            <a:r>
              <a:rPr lang="en-US" dirty="0">
                <a:effectLst/>
                <a:latin typeface="Helvetica" pitchFamily="2" charset="0"/>
              </a:rPr>
              <a:t>gauge theory with fermionic charge</a:t>
            </a:r>
          </a:p>
          <a:p>
            <a:r>
              <a:rPr lang="en-US" dirty="0">
                <a:effectLst/>
                <a:latin typeface="Helvetica" pitchFamily="2" charset="0"/>
              </a:rPr>
              <a:t>(3d fermionic </a:t>
            </a:r>
            <a:r>
              <a:rPr lang="en-US" dirty="0" err="1">
                <a:effectLst/>
                <a:latin typeface="Helvetica" pitchFamily="2" charset="0"/>
              </a:rPr>
              <a:t>toric</a:t>
            </a:r>
            <a:r>
              <a:rPr lang="en-US" dirty="0">
                <a:effectLst/>
                <a:latin typeface="Helvetica" pitchFamily="2" charset="0"/>
              </a:rPr>
              <a:t> code)</a:t>
            </a:r>
          </a:p>
          <a:p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92FFB-9AD3-0E9B-7D68-D22879405FBA}"/>
              </a:ext>
            </a:extLst>
          </p:cNvPr>
          <p:cNvSpPr txBox="1"/>
          <p:nvPr/>
        </p:nvSpPr>
        <p:spPr>
          <a:xfrm>
            <a:off x="212271" y="4894538"/>
            <a:ext cx="10749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In general, condense composites of charges and conjugate charges from neighboring layers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AF90B8-CE55-6542-99B1-E3D42EDA7263}"/>
              </a:ext>
            </a:extLst>
          </p:cNvPr>
          <p:cNvSpPr txBox="1"/>
          <p:nvPr/>
        </p:nvSpPr>
        <p:spPr>
          <a:xfrm>
            <a:off x="191972" y="5377655"/>
            <a:ext cx="6487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Charge becomes mobile in 3d.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278BBB-312A-9AC9-62F9-4979C7B604D6}"/>
              </a:ext>
            </a:extLst>
          </p:cNvPr>
          <p:cNvSpPr txBox="1"/>
          <p:nvPr/>
        </p:nvSpPr>
        <p:spPr>
          <a:xfrm>
            <a:off x="191972" y="5860633"/>
            <a:ext cx="6487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Fluxes become confined to strings.</a:t>
            </a:r>
          </a:p>
        </p:txBody>
      </p:sp>
    </p:spTree>
    <p:extLst>
      <p:ext uri="{BB962C8B-B14F-4D97-AF65-F5344CB8AC3E}">
        <p14:creationId xmlns:p14="http://schemas.microsoft.com/office/powerpoint/2010/main" val="341502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B49736-B4EE-676D-164F-06E0B2CBAEC4}"/>
              </a:ext>
            </a:extLst>
          </p:cNvPr>
          <p:cNvSpPr txBox="1"/>
          <p:nvPr/>
        </p:nvSpPr>
        <p:spPr>
          <a:xfrm>
            <a:off x="691243" y="227310"/>
            <a:ext cx="6972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Helvetica" pitchFamily="2" charset="0"/>
              </a:rPr>
              <a:t>Layer construction for twist strings: Abelian 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BC2FD-16A4-6A07-DBD4-4855BE7B7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43" y="772494"/>
            <a:ext cx="8732314" cy="35600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2905D3-6AE2-DF88-A44E-866F4A4C6EC1}"/>
              </a:ext>
            </a:extLst>
          </p:cNvPr>
          <p:cNvSpPr txBox="1"/>
          <p:nvPr/>
        </p:nvSpPr>
        <p:spPr>
          <a:xfrm>
            <a:off x="821872" y="4495799"/>
            <a:ext cx="11141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Certain twist strings (invertible codim-1 defects) in (2+1)D become twist strings (invertible codim-2 defects) in (3+1)D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9AAF0F-0457-F096-8529-F470F16084EE}"/>
              </a:ext>
            </a:extLst>
          </p:cNvPr>
          <p:cNvSpPr txBox="1"/>
          <p:nvPr/>
        </p:nvSpPr>
        <p:spPr>
          <a:xfrm>
            <a:off x="821872" y="5456481"/>
            <a:ext cx="10510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Compatibility condition: automorphism induced by twist string in (2+1)D must be compatible with interlayer condensation</a:t>
            </a:r>
          </a:p>
        </p:txBody>
      </p:sp>
    </p:spTree>
    <p:extLst>
      <p:ext uri="{BB962C8B-B14F-4D97-AF65-F5344CB8AC3E}">
        <p14:creationId xmlns:p14="http://schemas.microsoft.com/office/powerpoint/2010/main" val="149298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BE13-6AA0-B065-61D6-9995B9B1D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434" y="0"/>
            <a:ext cx="2902998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5EB14-A6C4-3BCA-A76F-1D3D78796642}"/>
              </a:ext>
            </a:extLst>
          </p:cNvPr>
          <p:cNvSpPr txBox="1"/>
          <p:nvPr/>
        </p:nvSpPr>
        <p:spPr>
          <a:xfrm>
            <a:off x="444262" y="1199581"/>
            <a:ext cx="1021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A common direction in our community:  using quantum computer to simulate lattice gauge theories and </a:t>
            </a:r>
          </a:p>
          <a:p>
            <a:r>
              <a:rPr lang="en-US" dirty="0">
                <a:latin typeface="+mj-lt"/>
              </a:rPr>
              <a:t>       quantum field theories.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98385-6A71-75EB-4CCE-934057DCC0D6}"/>
              </a:ext>
            </a:extLst>
          </p:cNvPr>
          <p:cNvSpPr txBox="1"/>
          <p:nvPr/>
        </p:nvSpPr>
        <p:spPr>
          <a:xfrm>
            <a:off x="444261" y="2063479"/>
            <a:ext cx="1021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>
                <a:latin typeface="+mj-lt"/>
              </a:rPr>
              <a:t>An alternative direction: </a:t>
            </a:r>
          </a:p>
          <a:p>
            <a:r>
              <a:rPr lang="en-US" dirty="0">
                <a:latin typeface="+mj-lt"/>
              </a:rPr>
              <a:t>      ideas from quantum information and error correction ---&gt; better understanding of gauge theories and   </a:t>
            </a:r>
          </a:p>
          <a:p>
            <a:r>
              <a:rPr lang="en-US" dirty="0">
                <a:latin typeface="+mj-lt"/>
              </a:rPr>
              <a:t>      quantum field theories.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76909-B255-287E-D0EA-37AEDC5DD4BF}"/>
              </a:ext>
            </a:extLst>
          </p:cNvPr>
          <p:cNvSpPr txBox="1"/>
          <p:nvPr/>
        </p:nvSpPr>
        <p:spPr>
          <a:xfrm>
            <a:off x="444260" y="3204376"/>
            <a:ext cx="1021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3.   Some connections: </a:t>
            </a:r>
          </a:p>
          <a:p>
            <a:r>
              <a:rPr lang="en-US" dirty="0">
                <a:latin typeface="+mj-lt"/>
              </a:rPr>
              <a:t>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895CB-75B3-DF07-D3B2-F51B51E7D3B2}"/>
              </a:ext>
            </a:extLst>
          </p:cNvPr>
          <p:cNvSpPr txBox="1"/>
          <p:nvPr/>
        </p:nvSpPr>
        <p:spPr>
          <a:xfrm>
            <a:off x="2305298" y="3654574"/>
            <a:ext cx="245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Z</a:t>
            </a:r>
            <a:r>
              <a:rPr lang="en-US" baseline="-25000" dirty="0">
                <a:latin typeface="+mj-lt"/>
              </a:rPr>
              <a:t>2 </a:t>
            </a:r>
            <a:r>
              <a:rPr lang="en-US" dirty="0">
                <a:latin typeface="+mj-lt"/>
              </a:rPr>
              <a:t>lattice gauge theory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0120DC-0EEF-866C-516C-60D3CB5CEA73}"/>
              </a:ext>
            </a:extLst>
          </p:cNvPr>
          <p:cNvCxnSpPr/>
          <p:nvPr/>
        </p:nvCxnSpPr>
        <p:spPr>
          <a:xfrm>
            <a:off x="4593517" y="3852423"/>
            <a:ext cx="443883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6A0AB9-6126-7FEA-4E8A-B7140D01A767}"/>
              </a:ext>
            </a:extLst>
          </p:cNvPr>
          <p:cNvSpPr txBox="1"/>
          <p:nvPr/>
        </p:nvSpPr>
        <p:spPr>
          <a:xfrm>
            <a:off x="5048421" y="3654574"/>
            <a:ext cx="4890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Toric</a:t>
            </a:r>
            <a:r>
              <a:rPr lang="en-US" dirty="0">
                <a:latin typeface="+mj-lt"/>
              </a:rPr>
              <a:t> code (quantum error correcting code QEC)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D51821-A90C-6DC6-8E7C-60AB3B4F70CA}"/>
              </a:ext>
            </a:extLst>
          </p:cNvPr>
          <p:cNvSpPr txBox="1"/>
          <p:nvPr/>
        </p:nvSpPr>
        <p:spPr>
          <a:xfrm>
            <a:off x="799792" y="4198561"/>
            <a:ext cx="5297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(lattice) G-gauge theories with discrete gauge group 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EE7A56-5721-E120-97A7-C06F64137275}"/>
              </a:ext>
            </a:extLst>
          </p:cNvPr>
          <p:cNvCxnSpPr/>
          <p:nvPr/>
        </p:nvCxnSpPr>
        <p:spPr>
          <a:xfrm>
            <a:off x="6062897" y="4393237"/>
            <a:ext cx="443883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C2C187D-87C7-DA91-9324-5AF1AA1B401B}"/>
              </a:ext>
            </a:extLst>
          </p:cNvPr>
          <p:cNvSpPr txBox="1"/>
          <p:nvPr/>
        </p:nvSpPr>
        <p:spPr>
          <a:xfrm>
            <a:off x="6566417" y="4198561"/>
            <a:ext cx="5297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Topological quantum field theories (TQFTs)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179D25-C968-3A26-75EC-E45A530C9981}"/>
              </a:ext>
            </a:extLst>
          </p:cNvPr>
          <p:cNvCxnSpPr>
            <a:cxnSpLocks/>
          </p:cNvCxnSpPr>
          <p:nvPr/>
        </p:nvCxnSpPr>
        <p:spPr>
          <a:xfrm>
            <a:off x="8179904" y="4538075"/>
            <a:ext cx="0" cy="40167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9022FC-34F3-41BB-B068-1A7F0894D840}"/>
              </a:ext>
            </a:extLst>
          </p:cNvPr>
          <p:cNvSpPr txBox="1"/>
          <p:nvPr/>
        </p:nvSpPr>
        <p:spPr>
          <a:xfrm>
            <a:off x="7083252" y="4939748"/>
            <a:ext cx="3144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quantum field theories (QFTs)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4147FF-3453-74C3-5FE6-8511C6D9E393}"/>
              </a:ext>
            </a:extLst>
          </p:cNvPr>
          <p:cNvSpPr txBox="1"/>
          <p:nvPr/>
        </p:nvSpPr>
        <p:spPr>
          <a:xfrm>
            <a:off x="8284503" y="4541559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backbone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5BAA53-C714-D172-C686-198FCAAD1905}"/>
              </a:ext>
            </a:extLst>
          </p:cNvPr>
          <p:cNvSpPr txBox="1"/>
          <p:nvPr/>
        </p:nvSpPr>
        <p:spPr>
          <a:xfrm>
            <a:off x="789853" y="5496269"/>
            <a:ext cx="635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Symmetries in gauge theories and TQFTs (or more generally QFTs)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1F6C19-DDBA-D380-DA79-E4C4FAFABD3F}"/>
              </a:ext>
            </a:extLst>
          </p:cNvPr>
          <p:cNvCxnSpPr/>
          <p:nvPr/>
        </p:nvCxnSpPr>
        <p:spPr>
          <a:xfrm>
            <a:off x="7044906" y="5694328"/>
            <a:ext cx="443883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94DD0EB-CFFA-987B-9912-2FFD5B8C3D67}"/>
              </a:ext>
            </a:extLst>
          </p:cNvPr>
          <p:cNvSpPr txBox="1"/>
          <p:nvPr/>
        </p:nvSpPr>
        <p:spPr>
          <a:xfrm>
            <a:off x="7602493" y="5496269"/>
            <a:ext cx="341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Fault-tolerant logical gates in QECs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7EB521-89B3-805A-66F6-6D1DADF0FC0B}"/>
              </a:ext>
            </a:extLst>
          </p:cNvPr>
          <p:cNvSpPr txBox="1"/>
          <p:nvPr/>
        </p:nvSpPr>
        <p:spPr>
          <a:xfrm>
            <a:off x="444260" y="6079577"/>
            <a:ext cx="11313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dirty="0">
                <a:latin typeface="+mj-lt"/>
              </a:rPr>
              <a:t>Some exotic logical gates in 3d topological codes provides inspiration to new discoveries of higher-form symmetries and codimension-2 defects in gauge theories and TQFTs</a:t>
            </a:r>
          </a:p>
          <a:p>
            <a:r>
              <a:rPr lang="en-US" dirty="0">
                <a:latin typeface="+mj-lt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96235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3" grpId="0"/>
      <p:bldP spid="14" grpId="0"/>
      <p:bldP spid="16" grpId="0"/>
      <p:bldP spid="19" grpId="0"/>
      <p:bldP spid="20" grpId="0"/>
      <p:bldP spid="22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2B0947-8661-F509-6232-55A970A6749B}"/>
              </a:ext>
            </a:extLst>
          </p:cNvPr>
          <p:cNvSpPr txBox="1"/>
          <p:nvPr/>
        </p:nvSpPr>
        <p:spPr>
          <a:xfrm>
            <a:off x="680357" y="250762"/>
            <a:ext cx="88772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Helvetica" pitchFamily="2" charset="0"/>
              </a:rPr>
              <a:t>Layer construction: Abelian 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4A76A-5401-9930-A3AF-A8CC0FD0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" y="973074"/>
            <a:ext cx="7772400" cy="514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782E51-F019-A432-3F79-7E327ADC6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71" y="1591129"/>
            <a:ext cx="3968750" cy="443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4C2946-5CE1-F3BD-B5FA-322D5C291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28" y="2034196"/>
            <a:ext cx="7772400" cy="377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3C6692-67AD-F996-B7FB-EC7269F84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829" y="2477263"/>
            <a:ext cx="9833700" cy="6033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630969-B48B-1EA8-4BB7-6A98FF1B7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93" y="3080657"/>
            <a:ext cx="9969280" cy="631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15DB9A-957F-A612-B1CA-42CC1A6F3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093" y="3749578"/>
            <a:ext cx="4467678" cy="461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7C5CC1-B835-8A87-AC58-05AAB96AE4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321" y="4280777"/>
            <a:ext cx="7287079" cy="5305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4BA991-6C72-B6F2-A727-98AE61EECA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201" y="4811349"/>
            <a:ext cx="3561356" cy="4555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084D96-997A-06B9-E209-450A0C7E7E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093" y="5321102"/>
            <a:ext cx="5763078" cy="5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9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D72A5-1EEA-594F-C5CE-4DB67869B2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287" y="1048512"/>
            <a:ext cx="11975713" cy="69320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" pitchFamily="2" charset="0"/>
              </a:rPr>
              <a:t>Can we promote the e-m twist from (2+1)D Z</a:t>
            </a:r>
            <a:r>
              <a:rPr lang="en-US" sz="2000" baseline="-25000" dirty="0">
                <a:latin typeface="Helvetica" pitchFamily="2" charset="0"/>
              </a:rPr>
              <a:t>2</a:t>
            </a:r>
            <a:r>
              <a:rPr lang="en-US" sz="2000" dirty="0">
                <a:latin typeface="Helvetica" pitchFamily="2" charset="0"/>
              </a:rPr>
              <a:t> gauge theory (2d </a:t>
            </a:r>
            <a:r>
              <a:rPr lang="en-US" sz="2000" dirty="0" err="1">
                <a:latin typeface="Helvetica" pitchFamily="2" charset="0"/>
              </a:rPr>
              <a:t>toric</a:t>
            </a:r>
            <a:r>
              <a:rPr lang="en-US" sz="2000" dirty="0">
                <a:latin typeface="Helvetica" pitchFamily="2" charset="0"/>
              </a:rPr>
              <a:t> code) to (3+1)D gauge theory?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1ABB2-6428-CF86-D7A7-387045F9C896}"/>
              </a:ext>
            </a:extLst>
          </p:cNvPr>
          <p:cNvSpPr txBox="1"/>
          <p:nvPr/>
        </p:nvSpPr>
        <p:spPr>
          <a:xfrm>
            <a:off x="791934" y="221679"/>
            <a:ext cx="88772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Helvetica" pitchFamily="2" charset="0"/>
              </a:rPr>
              <a:t>Compactibility</a:t>
            </a:r>
            <a:r>
              <a:rPr lang="en-US" sz="2400" dirty="0">
                <a:effectLst/>
                <a:latin typeface="Helvetica" pitchFamily="2" charset="0"/>
              </a:rPr>
              <a:t> condition for the layer construction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19F656-933C-EAB7-AC15-FD31B9EE1646}"/>
              </a:ext>
            </a:extLst>
          </p:cNvPr>
          <p:cNvSpPr txBox="1"/>
          <p:nvPr/>
        </p:nvSpPr>
        <p:spPr>
          <a:xfrm>
            <a:off x="1099457" y="1541660"/>
            <a:ext cx="7539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Helvetica" pitchFamily="2" charset="0"/>
              </a:rPr>
              <a:t>Impossible</a:t>
            </a:r>
            <a:r>
              <a:rPr lang="en-US" sz="2000" dirty="0">
                <a:latin typeface="Helvetica" pitchFamily="2" charset="0"/>
              </a:rPr>
              <a:t> for (3+1)D gauge with bosonic charge (3d </a:t>
            </a:r>
            <a:r>
              <a:rPr lang="en-US" sz="2000" dirty="0" err="1">
                <a:latin typeface="Helvetica" pitchFamily="2" charset="0"/>
              </a:rPr>
              <a:t>toric</a:t>
            </a:r>
            <a:r>
              <a:rPr lang="en-US" sz="2000" dirty="0">
                <a:latin typeface="Helvetica" pitchFamily="2" charset="0"/>
              </a:rPr>
              <a:t> code)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4D3765D-C6A1-52F5-A96A-50559091768F}"/>
              </a:ext>
            </a:extLst>
          </p:cNvPr>
          <p:cNvGrpSpPr/>
          <p:nvPr/>
        </p:nvGrpSpPr>
        <p:grpSpPr>
          <a:xfrm>
            <a:off x="1990216" y="2555414"/>
            <a:ext cx="3497299" cy="2664836"/>
            <a:chOff x="1998167" y="2555414"/>
            <a:chExt cx="3497299" cy="266483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2D35B18-C413-4F45-51FA-0F9AB29728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943" y="3039778"/>
              <a:ext cx="1208314" cy="1800254"/>
            </a:xfrm>
            <a:prstGeom prst="line">
              <a:avLst/>
            </a:prstGeom>
            <a:ln w="28575">
              <a:solidFill>
                <a:srgbClr val="92D050">
                  <a:alpha val="9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657DFE0-73DC-6A96-CD8C-3646CDB2351F}"/>
                </a:ext>
              </a:extLst>
            </p:cNvPr>
            <p:cNvCxnSpPr>
              <a:cxnSpLocks/>
            </p:cNvCxnSpPr>
            <p:nvPr/>
          </p:nvCxnSpPr>
          <p:spPr>
            <a:xfrm>
              <a:off x="2325417" y="2895600"/>
              <a:ext cx="0" cy="1955318"/>
            </a:xfrm>
            <a:prstGeom prst="line">
              <a:avLst/>
            </a:prstGeom>
            <a:ln w="28575">
              <a:solidFill>
                <a:srgbClr val="FF0000">
                  <a:alpha val="9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98A16D5-C7E7-0951-F2FD-90FF8AE244B6}"/>
                </a:ext>
              </a:extLst>
            </p:cNvPr>
            <p:cNvCxnSpPr>
              <a:cxnSpLocks/>
            </p:cNvCxnSpPr>
            <p:nvPr/>
          </p:nvCxnSpPr>
          <p:spPr>
            <a:xfrm>
              <a:off x="2451978" y="3914691"/>
              <a:ext cx="233553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547488-87EB-58DD-5133-95766BDEFF58}"/>
                </a:ext>
              </a:extLst>
            </p:cNvPr>
            <p:cNvSpPr txBox="1"/>
            <p:nvPr/>
          </p:nvSpPr>
          <p:spPr>
            <a:xfrm>
              <a:off x="1998167" y="4850918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 (flux)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B69473-0609-40C4-C10C-B42BE892153C}"/>
                </a:ext>
              </a:extLst>
            </p:cNvPr>
            <p:cNvSpPr txBox="1"/>
            <p:nvPr/>
          </p:nvSpPr>
          <p:spPr>
            <a:xfrm>
              <a:off x="3252019" y="2677335"/>
              <a:ext cx="1647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e-m twist string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414C450-7ACB-E22F-EB76-CA6CA941F077}"/>
                </a:ext>
              </a:extLst>
            </p:cNvPr>
            <p:cNvCxnSpPr>
              <a:cxnSpLocks/>
            </p:cNvCxnSpPr>
            <p:nvPr/>
          </p:nvCxnSpPr>
          <p:spPr>
            <a:xfrm>
              <a:off x="5165271" y="2862001"/>
              <a:ext cx="0" cy="788040"/>
            </a:xfrm>
            <a:prstGeom prst="line">
              <a:avLst/>
            </a:prstGeom>
            <a:ln w="28575">
              <a:solidFill>
                <a:srgbClr val="FF0000">
                  <a:alpha val="9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02ADEA1-A6B0-86E7-6351-BD63AA0863D6}"/>
                </a:ext>
              </a:extLst>
            </p:cNvPr>
            <p:cNvCxnSpPr>
              <a:cxnSpLocks/>
            </p:cNvCxnSpPr>
            <p:nvPr/>
          </p:nvCxnSpPr>
          <p:spPr>
            <a:xfrm>
              <a:off x="5165271" y="4121577"/>
              <a:ext cx="0" cy="718455"/>
            </a:xfrm>
            <a:prstGeom prst="line">
              <a:avLst/>
            </a:prstGeom>
            <a:ln w="28575">
              <a:solidFill>
                <a:srgbClr val="FF0000">
                  <a:alpha val="9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7984A9E-ED2F-E57E-1E61-653599BBF6F6}"/>
                </a:ext>
              </a:extLst>
            </p:cNvPr>
            <p:cNvSpPr/>
            <p:nvPr/>
          </p:nvSpPr>
          <p:spPr>
            <a:xfrm>
              <a:off x="5083627" y="3807944"/>
              <a:ext cx="168728" cy="146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E94CBEC-C40E-7707-56B1-F95712AD9C73}"/>
                </a:ext>
              </a:extLst>
            </p:cNvPr>
            <p:cNvGrpSpPr/>
            <p:nvPr/>
          </p:nvGrpSpPr>
          <p:grpSpPr>
            <a:xfrm>
              <a:off x="5083627" y="3562091"/>
              <a:ext cx="152400" cy="156590"/>
              <a:chOff x="6075329" y="3413924"/>
              <a:chExt cx="152400" cy="15659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EE9ADBE-DAA4-7776-AE54-59370C0ABD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0772" y="3413924"/>
                <a:ext cx="141514" cy="156590"/>
              </a:xfrm>
              <a:prstGeom prst="line">
                <a:avLst/>
              </a:prstGeom>
              <a:ln w="28575">
                <a:solidFill>
                  <a:srgbClr val="FF0000">
                    <a:alpha val="9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019E497-7109-5A6B-9BC7-42B8735548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5329" y="3413924"/>
                <a:ext cx="152400" cy="156590"/>
              </a:xfrm>
              <a:prstGeom prst="line">
                <a:avLst/>
              </a:prstGeom>
              <a:ln w="28575">
                <a:solidFill>
                  <a:srgbClr val="FF0000">
                    <a:alpha val="9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8F35318-658C-D92C-D3D7-1AB6A757EDA1}"/>
                </a:ext>
              </a:extLst>
            </p:cNvPr>
            <p:cNvGrpSpPr/>
            <p:nvPr/>
          </p:nvGrpSpPr>
          <p:grpSpPr>
            <a:xfrm>
              <a:off x="5091791" y="4043282"/>
              <a:ext cx="152400" cy="156590"/>
              <a:chOff x="6075329" y="3413924"/>
              <a:chExt cx="152400" cy="15659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1027210-289D-E28C-DC82-AA3A7A33A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0772" y="3413924"/>
                <a:ext cx="141514" cy="156590"/>
              </a:xfrm>
              <a:prstGeom prst="line">
                <a:avLst/>
              </a:prstGeom>
              <a:ln w="28575">
                <a:solidFill>
                  <a:srgbClr val="FF0000">
                    <a:alpha val="9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5E5FC84-80B3-70B4-1F89-36AC2A7676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75329" y="3413924"/>
                <a:ext cx="152400" cy="156590"/>
              </a:xfrm>
              <a:prstGeom prst="line">
                <a:avLst/>
              </a:prstGeom>
              <a:ln w="28575">
                <a:solidFill>
                  <a:srgbClr val="FF0000">
                    <a:alpha val="9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974489E-AEF5-9031-E8AF-246738497B54}"/>
                </a:ext>
              </a:extLst>
            </p:cNvPr>
            <p:cNvSpPr txBox="1"/>
            <p:nvPr/>
          </p:nvSpPr>
          <p:spPr>
            <a:xfrm>
              <a:off x="5009244" y="2555414"/>
              <a:ext cx="4862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</a:t>
              </a:r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8FD9B6E-CCCF-A77A-7ED5-1627B166A5DA}"/>
                </a:ext>
              </a:extLst>
            </p:cNvPr>
            <p:cNvSpPr txBox="1"/>
            <p:nvPr/>
          </p:nvSpPr>
          <p:spPr>
            <a:xfrm>
              <a:off x="4981833" y="4812335"/>
              <a:ext cx="3723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</a:t>
              </a:r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9E0B4C-D70C-7486-B6ED-68A1922A14F6}"/>
                </a:ext>
              </a:extLst>
            </p:cNvPr>
            <p:cNvSpPr txBox="1"/>
            <p:nvPr/>
          </p:nvSpPr>
          <p:spPr>
            <a:xfrm>
              <a:off x="4787511" y="3696315"/>
              <a:ext cx="3723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e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8A1A2FE-36F0-4695-796F-869388C42FDB}"/>
              </a:ext>
            </a:extLst>
          </p:cNvPr>
          <p:cNvSpPr txBox="1"/>
          <p:nvPr/>
        </p:nvSpPr>
        <p:spPr>
          <a:xfrm>
            <a:off x="5951762" y="3567462"/>
            <a:ext cx="5725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Broken flux string! </a:t>
            </a:r>
          </a:p>
          <a:p>
            <a:r>
              <a:rPr lang="en-US" dirty="0"/>
              <a:t>Flux line cannot end on vacuum, violate flux conservation.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F6F3A8-2567-994C-03B1-F1CAA58D7976}"/>
              </a:ext>
            </a:extLst>
          </p:cNvPr>
          <p:cNvSpPr txBox="1"/>
          <p:nvPr/>
        </p:nvSpPr>
        <p:spPr>
          <a:xfrm>
            <a:off x="280946" y="5721655"/>
            <a:ext cx="11630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The twist string in the (2+1)D gauge theory should correspond to a </a:t>
            </a:r>
            <a:r>
              <a:rPr lang="en-US" sz="2000" u="sng" dirty="0">
                <a:latin typeface="Helvetica" pitchFamily="2" charset="0"/>
              </a:rPr>
              <a:t>flux-preserving automorphism</a:t>
            </a:r>
            <a:r>
              <a:rPr lang="en-US" sz="20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7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2F9DB4-4B6B-F081-C7BC-5A15D853073B}"/>
              </a:ext>
            </a:extLst>
          </p:cNvPr>
          <p:cNvSpPr txBox="1"/>
          <p:nvPr/>
        </p:nvSpPr>
        <p:spPr>
          <a:xfrm>
            <a:off x="791934" y="221679"/>
            <a:ext cx="88772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Helvetica" pitchFamily="2" charset="0"/>
              </a:rPr>
              <a:t>Compactibility</a:t>
            </a:r>
            <a:r>
              <a:rPr lang="en-US" sz="2400" dirty="0">
                <a:effectLst/>
                <a:latin typeface="Helvetica" pitchFamily="2" charset="0"/>
              </a:rPr>
              <a:t> condition for the layer construction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CD05B-CB22-A3F3-1DF5-EF26CD1A1A1C}"/>
              </a:ext>
            </a:extLst>
          </p:cNvPr>
          <p:cNvSpPr txBox="1"/>
          <p:nvPr/>
        </p:nvSpPr>
        <p:spPr>
          <a:xfrm>
            <a:off x="528484" y="965708"/>
            <a:ext cx="6110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Flux preserving automorphism: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FDDE1-1D53-9394-6E6B-AE00DD9D6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348" y="1518642"/>
            <a:ext cx="5962472" cy="4734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AA3DE3A-76FA-9E9E-394C-BE2BD7E53D4F}"/>
              </a:ext>
            </a:extLst>
          </p:cNvPr>
          <p:cNvGrpSpPr/>
          <p:nvPr/>
        </p:nvGrpSpPr>
        <p:grpSpPr>
          <a:xfrm>
            <a:off x="872613" y="2199834"/>
            <a:ext cx="6110748" cy="388996"/>
            <a:chOff x="872613" y="2199834"/>
            <a:chExt cx="6110748" cy="388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AFD868-82A0-E391-ED43-81FA2D0D1F75}"/>
                </a:ext>
              </a:extLst>
            </p:cNvPr>
            <p:cNvSpPr txBox="1"/>
            <p:nvPr/>
          </p:nvSpPr>
          <p:spPr>
            <a:xfrm>
              <a:off x="872613" y="2219498"/>
              <a:ext cx="61107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ffectLst/>
                  <a:latin typeface="Helvetica" pitchFamily="2" charset="0"/>
                </a:rPr>
                <a:t>Fluxes are labeled by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09F262-CC4B-B8C4-1BD8-6D03D8907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3256" y="2199834"/>
              <a:ext cx="721876" cy="36933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638005D-06C7-3CFC-5FA8-B248F1DB0699}"/>
              </a:ext>
            </a:extLst>
          </p:cNvPr>
          <p:cNvSpPr txBox="1"/>
          <p:nvPr/>
        </p:nvSpPr>
        <p:spPr>
          <a:xfrm>
            <a:off x="528484" y="3288622"/>
            <a:ext cx="6110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Flux-preserving condition is equivalent to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C3E1CA-ADE4-6560-A5D8-1F6302CD2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759" y="3245667"/>
            <a:ext cx="3771312" cy="386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5BE64C-BE73-480E-89F2-2AD8528C1BB6}"/>
              </a:ext>
            </a:extLst>
          </p:cNvPr>
          <p:cNvSpPr txBox="1"/>
          <p:nvPr/>
        </p:nvSpPr>
        <p:spPr>
          <a:xfrm>
            <a:off x="528484" y="4337994"/>
            <a:ext cx="10082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Invertible codimension-1 defect in (2+1)D implementing flux-preserving automorphism becomes invertible codimension-2 defect in (3+1)D</a:t>
            </a:r>
          </a:p>
        </p:txBody>
      </p:sp>
    </p:spTree>
    <p:extLst>
      <p:ext uri="{BB962C8B-B14F-4D97-AF65-F5344CB8AC3E}">
        <p14:creationId xmlns:p14="http://schemas.microsoft.com/office/powerpoint/2010/main" val="12324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C185F4-869F-4E34-A58A-9BC3417BEA4E}"/>
              </a:ext>
            </a:extLst>
          </p:cNvPr>
          <p:cNvSpPr txBox="1"/>
          <p:nvPr/>
        </p:nvSpPr>
        <p:spPr>
          <a:xfrm>
            <a:off x="695631" y="149631"/>
            <a:ext cx="8104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Helvetica" pitchFamily="2" charset="0"/>
              </a:rPr>
              <a:t>Interaction between twist strings and flux strings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8F72A-0ED4-8D8F-4DE5-B4441325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034" y="724036"/>
            <a:ext cx="8540240" cy="25304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E80379-F7DA-2607-F073-6AD124C993DC}"/>
              </a:ext>
            </a:extLst>
          </p:cNvPr>
          <p:cNvSpPr txBox="1"/>
          <p:nvPr/>
        </p:nvSpPr>
        <p:spPr>
          <a:xfrm>
            <a:off x="449827" y="3167162"/>
            <a:ext cx="4514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Examples for Abelian G gauge theory: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56B42-40D8-19E0-44BF-E5CA9189FE15}"/>
              </a:ext>
            </a:extLst>
          </p:cNvPr>
          <p:cNvSpPr txBox="1"/>
          <p:nvPr/>
        </p:nvSpPr>
        <p:spPr>
          <a:xfrm>
            <a:off x="449827" y="3667977"/>
            <a:ext cx="11063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effectLst/>
                <a:latin typeface="Helvetica" pitchFamily="2" charset="0"/>
              </a:rPr>
              <a:t>In (3+1)D Z</a:t>
            </a:r>
            <a:r>
              <a:rPr lang="en-US" baseline="-25000" dirty="0">
                <a:effectLst/>
                <a:latin typeface="Helvetica" pitchFamily="2" charset="0"/>
              </a:rPr>
              <a:t>2</a:t>
            </a:r>
            <a:r>
              <a:rPr lang="en-US" dirty="0">
                <a:effectLst/>
                <a:latin typeface="Helvetica" pitchFamily="2" charset="0"/>
              </a:rPr>
              <a:t> gauge theory with fermionic charge (3d fermionic </a:t>
            </a:r>
            <a:r>
              <a:rPr lang="en-US" dirty="0" err="1">
                <a:effectLst/>
                <a:latin typeface="Helvetica" pitchFamily="2" charset="0"/>
              </a:rPr>
              <a:t>toric</a:t>
            </a:r>
            <a:r>
              <a:rPr lang="en-US" dirty="0">
                <a:effectLst/>
                <a:latin typeface="Helvetica" pitchFamily="2" charset="0"/>
              </a:rPr>
              <a:t> code) </a:t>
            </a:r>
          </a:p>
          <a:p>
            <a:r>
              <a:rPr lang="en-US" dirty="0">
                <a:effectLst/>
                <a:latin typeface="Helvetica" pitchFamily="2" charset="0"/>
              </a:rPr>
              <a:t>the e – m twist string from (2+1)D becomes a twist string in (3+1)D.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D72B52-654F-621A-C588-BD933FE43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005" y="3127096"/>
            <a:ext cx="1779461" cy="18554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733F8E-8606-68F2-7A63-587CE58B7E38}"/>
              </a:ext>
            </a:extLst>
          </p:cNvPr>
          <p:cNvSpPr txBox="1"/>
          <p:nvPr/>
        </p:nvSpPr>
        <p:spPr>
          <a:xfrm>
            <a:off x="626836" y="4399624"/>
            <a:ext cx="61107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Helvetica" pitchFamily="2" charset="0"/>
              </a:rPr>
              <a:t>Intersection of surface operator that creates m flux string sources the fermionic charge: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B17061-F32E-E43C-998E-A0F16A9E1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257" y="4914383"/>
            <a:ext cx="1646493" cy="285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3C30C4-3669-DB75-5A34-7A8E9BABA5D3}"/>
                  </a:ext>
                </a:extLst>
              </p:cNvPr>
              <p:cNvSpPr txBox="1"/>
              <p:nvPr/>
            </p:nvSpPr>
            <p:spPr>
              <a:xfrm>
                <a:off x="449826" y="5322954"/>
                <a:ext cx="1106374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Helvetica" pitchFamily="2" charset="0"/>
                  </a:rPr>
                  <a:t>2</a:t>
                </a:r>
                <a:r>
                  <a:rPr lang="en-US" dirty="0">
                    <a:effectLst/>
                    <a:latin typeface="Helvetica" pitchFamily="2" charset="0"/>
                  </a:rPr>
                  <a:t>. In (3+1)D </a:t>
                </a:r>
                <a:r>
                  <a:rPr lang="en-US" dirty="0"/>
                  <a:t>Z</a:t>
                </a:r>
                <a:r>
                  <a:rPr lang="en-US" baseline="-25000" dirty="0"/>
                  <a:t>2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Z</a:t>
                </a:r>
                <a:r>
                  <a:rPr lang="en-US" baseline="-25000" dirty="0"/>
                  <a:t>2</a:t>
                </a:r>
                <a:r>
                  <a:rPr lang="en-US" dirty="0">
                    <a:effectLst/>
                    <a:latin typeface="Helvetica" pitchFamily="2" charset="0"/>
                  </a:rPr>
                  <a:t> gauge theory with bosonic charge (2 copies of 3D </a:t>
                </a:r>
                <a:r>
                  <a:rPr lang="en-US" dirty="0" err="1">
                    <a:effectLst/>
                    <a:latin typeface="Helvetica" pitchFamily="2" charset="0"/>
                  </a:rPr>
                  <a:t>toric</a:t>
                </a:r>
                <a:r>
                  <a:rPr lang="en-US" dirty="0">
                    <a:effectLst/>
                    <a:latin typeface="Helvetica" pitchFamily="2" charset="0"/>
                  </a:rPr>
                  <a:t> codes), the </a:t>
                </a:r>
                <a:r>
                  <a:rPr lang="en-US" dirty="0">
                    <a:latin typeface="Helvetica" pitchFamily="2" charset="0"/>
                  </a:rPr>
                  <a:t>CZ </a:t>
                </a:r>
                <a:r>
                  <a:rPr lang="en-US" dirty="0">
                    <a:effectLst/>
                    <a:latin typeface="Helvetica" pitchFamily="2" charset="0"/>
                  </a:rPr>
                  <a:t>twist string from (2+1)D becomes a twist string in (3+1)D.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3C30C4-3669-DB75-5A34-7A8E9BABA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26" y="5322954"/>
                <a:ext cx="11063747" cy="923330"/>
              </a:xfrm>
              <a:prstGeom prst="rect">
                <a:avLst/>
              </a:prstGeom>
              <a:blipFill>
                <a:blip r:embed="rId5"/>
                <a:stretch>
                  <a:fillRect l="-459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103CC41-6997-E155-3AC8-F6C82DB4CD93}"/>
              </a:ext>
            </a:extLst>
          </p:cNvPr>
          <p:cNvGrpSpPr/>
          <p:nvPr/>
        </p:nvGrpSpPr>
        <p:grpSpPr>
          <a:xfrm>
            <a:off x="2603081" y="6010398"/>
            <a:ext cx="4289338" cy="562230"/>
            <a:chOff x="2742134" y="1476685"/>
            <a:chExt cx="4289338" cy="56223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BBA9202-015A-1F77-B4C6-ABE3B1901CB3}"/>
                </a:ext>
              </a:extLst>
            </p:cNvPr>
            <p:cNvGrpSpPr/>
            <p:nvPr/>
          </p:nvGrpSpPr>
          <p:grpSpPr>
            <a:xfrm>
              <a:off x="2742134" y="1476685"/>
              <a:ext cx="4289338" cy="562230"/>
              <a:chOff x="2721440" y="1467444"/>
              <a:chExt cx="4289338" cy="56223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71FC5BA-C917-3D3A-B3F9-4C7E1572D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1251" y="1507161"/>
                <a:ext cx="4159527" cy="482597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AF713A-7472-6E71-1597-1BA6BBC4A7D8}"/>
                  </a:ext>
                </a:extLst>
              </p:cNvPr>
              <p:cNvSpPr/>
              <p:nvPr/>
            </p:nvSpPr>
            <p:spPr>
              <a:xfrm>
                <a:off x="2721440" y="1467444"/>
                <a:ext cx="641191" cy="5622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9FAFEF-7DB8-9B9B-5302-AF06D9502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60706" y="1710211"/>
              <a:ext cx="1651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4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AECAAE-241C-C155-7A24-FC869A650E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83702" y="484478"/>
                <a:ext cx="9789135" cy="107289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Helvetica" pitchFamily="2" charset="0"/>
                  </a:rPr>
                  <a:t>Twist string in (3+1)D Z</a:t>
                </a:r>
                <a:r>
                  <a:rPr lang="en-US" sz="2000" baseline="-25000" dirty="0">
                    <a:latin typeface="Helvetica" pitchFamily="2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Helvetica" pitchFamily="2" charset="0"/>
                  </a:rPr>
                  <a:t> Z</a:t>
                </a:r>
                <a:r>
                  <a:rPr lang="en-US" sz="2000" baseline="-25000" dirty="0">
                    <a:latin typeface="Helvetica" pitchFamily="2" charset="0"/>
                  </a:rPr>
                  <a:t>2</a:t>
                </a:r>
                <a:r>
                  <a:rPr lang="en-US" sz="2000" dirty="0">
                    <a:latin typeface="Helvetica" pitchFamily="2" charset="0"/>
                  </a:rPr>
                  <a:t> gauge theory </a:t>
                </a:r>
                <a:br>
                  <a:rPr lang="en-US" sz="2000" dirty="0">
                    <a:latin typeface="Helvetica" pitchFamily="2" charset="0"/>
                  </a:rPr>
                </a:br>
                <a:endParaRPr lang="en-US" sz="20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AECAAE-241C-C155-7A24-FC869A650E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83702" y="484478"/>
                <a:ext cx="9789135" cy="1072896"/>
              </a:xfrm>
              <a:blipFill>
                <a:blip r:embed="rId2"/>
                <a:stretch>
                  <a:fillRect l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BFFDC4B-F995-43A8-92B4-3A0B4EFE1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7" y="1784195"/>
            <a:ext cx="4473808" cy="380770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8A23908-FB86-392F-2EAA-C74F2A97998A}"/>
              </a:ext>
            </a:extLst>
          </p:cNvPr>
          <p:cNvGrpSpPr/>
          <p:nvPr/>
        </p:nvGrpSpPr>
        <p:grpSpPr>
          <a:xfrm>
            <a:off x="5995639" y="1452630"/>
            <a:ext cx="5495153" cy="4326695"/>
            <a:chOff x="6096000" y="1524701"/>
            <a:chExt cx="5495153" cy="43266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BD59AB-BABE-58F7-8C71-2E83EA68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0488" y="1524701"/>
              <a:ext cx="5320665" cy="432669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EC2179-4856-806B-A949-5A1ECFB88FBF}"/>
                </a:ext>
              </a:extLst>
            </p:cNvPr>
            <p:cNvSpPr/>
            <p:nvPr/>
          </p:nvSpPr>
          <p:spPr>
            <a:xfrm>
              <a:off x="6096000" y="3289610"/>
              <a:ext cx="639337" cy="52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F2E514-2C05-2A3E-99CC-87913EE7B593}"/>
              </a:ext>
            </a:extLst>
          </p:cNvPr>
          <p:cNvCxnSpPr>
            <a:cxnSpLocks/>
          </p:cNvCxnSpPr>
          <p:nvPr/>
        </p:nvCxnSpPr>
        <p:spPr>
          <a:xfrm>
            <a:off x="5402329" y="3603638"/>
            <a:ext cx="825831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8BA7E7-A3F1-338C-8235-B2BAFFA8E8F2}"/>
              </a:ext>
            </a:extLst>
          </p:cNvPr>
          <p:cNvSpPr txBox="1"/>
          <p:nvPr/>
        </p:nvSpPr>
        <p:spPr>
          <a:xfrm>
            <a:off x="5207491" y="3067412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Gauging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FBF27-BCD3-0ACA-93CB-3CD697C6DB3F}"/>
              </a:ext>
            </a:extLst>
          </p:cNvPr>
          <p:cNvSpPr txBox="1"/>
          <p:nvPr/>
        </p:nvSpPr>
        <p:spPr>
          <a:xfrm>
            <a:off x="1081667" y="5839161"/>
            <a:ext cx="370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copies of 3d paramagnetic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3EFE57-797B-82FC-E5EE-49C17C62D21D}"/>
                  </a:ext>
                </a:extLst>
              </p:cNvPr>
              <p:cNvSpPr txBox="1"/>
              <p:nvPr/>
            </p:nvSpPr>
            <p:spPr>
              <a:xfrm>
                <a:off x="7667172" y="5779325"/>
                <a:ext cx="29528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(3+1)D Z</a:t>
                </a:r>
                <a:r>
                  <a:rPr lang="en-US" baseline="-25000" dirty="0"/>
                  <a:t>2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Z</a:t>
                </a:r>
                <a:r>
                  <a:rPr lang="en-US" baseline="-25000" dirty="0"/>
                  <a:t>2</a:t>
                </a:r>
                <a:r>
                  <a:rPr lang="en-US" dirty="0"/>
                  <a:t> gauge theory </a:t>
                </a:r>
              </a:p>
              <a:p>
                <a:r>
                  <a:rPr lang="en-US" dirty="0"/>
                  <a:t>(two copies of 3d </a:t>
                </a:r>
                <a:r>
                  <a:rPr lang="en-US" dirty="0" err="1"/>
                  <a:t>toric</a:t>
                </a:r>
                <a:r>
                  <a:rPr lang="en-US" dirty="0"/>
                  <a:t> codes)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3EFE57-797B-82FC-E5EE-49C17C62D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172" y="5779325"/>
                <a:ext cx="2952860" cy="646331"/>
              </a:xfrm>
              <a:prstGeom prst="rect">
                <a:avLst/>
              </a:prstGeom>
              <a:blipFill>
                <a:blip r:embed="rId5"/>
                <a:stretch>
                  <a:fillRect l="-1709" t="-3922" r="-855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840F7D-086D-ECF6-6825-90134227FBF9}"/>
              </a:ext>
            </a:extLst>
          </p:cNvPr>
          <p:cNvCxnSpPr/>
          <p:nvPr/>
        </p:nvCxnSpPr>
        <p:spPr>
          <a:xfrm flipV="1">
            <a:off x="2353294" y="1661530"/>
            <a:ext cx="0" cy="371996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10D117-6130-F8D9-DE61-0F124A5F8BCD}"/>
              </a:ext>
            </a:extLst>
          </p:cNvPr>
          <p:cNvCxnSpPr/>
          <p:nvPr/>
        </p:nvCxnSpPr>
        <p:spPr>
          <a:xfrm flipV="1">
            <a:off x="8516201" y="1598197"/>
            <a:ext cx="0" cy="371996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139888-F9A7-FF8E-43B0-209ED3394F74}"/>
                  </a:ext>
                </a:extLst>
              </p:cNvPr>
              <p:cNvSpPr txBox="1"/>
              <p:nvPr/>
            </p:nvSpPr>
            <p:spPr>
              <a:xfrm>
                <a:off x="1302532" y="1228865"/>
                <a:ext cx="2808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1d Z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Z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2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SPT (cluster state)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139888-F9A7-FF8E-43B0-209ED339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32" y="1228865"/>
                <a:ext cx="2808718" cy="369332"/>
              </a:xfrm>
              <a:prstGeom prst="rect">
                <a:avLst/>
              </a:prstGeom>
              <a:blipFill>
                <a:blip r:embed="rId6"/>
                <a:stretch>
                  <a:fillRect l="-1802" t="-6667" r="-90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6662DE2-1588-B727-471B-96C5DB547F9B}"/>
              </a:ext>
            </a:extLst>
          </p:cNvPr>
          <p:cNvSpPr txBox="1"/>
          <p:nvPr/>
        </p:nvSpPr>
        <p:spPr>
          <a:xfrm>
            <a:off x="7761988" y="1191334"/>
            <a:ext cx="15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CZ twist string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4222495-DE5A-7706-4617-A08ECBB8F4ED}"/>
              </a:ext>
            </a:extLst>
          </p:cNvPr>
          <p:cNvSpPr txBox="1">
            <a:spLocks/>
          </p:cNvSpPr>
          <p:nvPr/>
        </p:nvSpPr>
        <p:spPr>
          <a:xfrm>
            <a:off x="615921" y="-56648"/>
            <a:ext cx="9789135" cy="107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Helvetica" pitchFamily="2" charset="0"/>
              </a:rPr>
              <a:t>Construction II: </a:t>
            </a:r>
            <a:r>
              <a:rPr lang="en-US" sz="2400" dirty="0">
                <a:effectLst/>
                <a:latin typeface="Helvetica" pitchFamily="2" charset="0"/>
              </a:rPr>
              <a:t>Decorating with (1+1)D SPT states and gauging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69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259C43-5043-3879-9208-C2323282318E}"/>
              </a:ext>
            </a:extLst>
          </p:cNvPr>
          <p:cNvSpPr txBox="1">
            <a:spLocks/>
          </p:cNvSpPr>
          <p:nvPr/>
        </p:nvSpPr>
        <p:spPr>
          <a:xfrm>
            <a:off x="236478" y="-131355"/>
            <a:ext cx="8583497" cy="107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Helvetica" pitchFamily="2" charset="0"/>
              </a:rPr>
              <a:t>Defect fusion rule (lattice model)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5A157-CAD0-FF30-245E-25C7A66F7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16" y="1405053"/>
            <a:ext cx="5711665" cy="45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4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64E5A3-3982-6B63-6133-07D0322D8BB6}"/>
              </a:ext>
            </a:extLst>
          </p:cNvPr>
          <p:cNvSpPr txBox="1">
            <a:spLocks/>
          </p:cNvSpPr>
          <p:nvPr/>
        </p:nvSpPr>
        <p:spPr>
          <a:xfrm>
            <a:off x="247629" y="0"/>
            <a:ext cx="8583497" cy="107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Helvetica" pitchFamily="2" charset="0"/>
              </a:rPr>
              <a:t>Defect fusion rule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E50D6-92C9-226C-BB21-053735557BE8}"/>
              </a:ext>
            </a:extLst>
          </p:cNvPr>
          <p:cNvSpPr txBox="1"/>
          <p:nvPr/>
        </p:nvSpPr>
        <p:spPr>
          <a:xfrm>
            <a:off x="1503043" y="1007458"/>
            <a:ext cx="2074286" cy="318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 algn="l">
              <a:lnSpc>
                <a:spcPct val="11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IBM Plex Sans" charset="0"/>
                <a:ea typeface="IBM Plex Sans" charset="0"/>
                <a:cs typeface="IBM Plex Sans" charset="0"/>
              </a:rPr>
              <a:t>CZ twist string: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EE32E-A943-7612-4103-EFBDADBDC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76" y="2222363"/>
            <a:ext cx="4371022" cy="364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CAD76A-F73D-72D4-A2BD-F89426501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75402"/>
            <a:ext cx="3719403" cy="26710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8946E6-003C-7E27-77B6-72D7157B678F}"/>
              </a:ext>
            </a:extLst>
          </p:cNvPr>
          <p:cNvSpPr txBox="1"/>
          <p:nvPr/>
        </p:nvSpPr>
        <p:spPr>
          <a:xfrm>
            <a:off x="6833492" y="3340856"/>
            <a:ext cx="1989327" cy="3246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1100"/>
              </a:spcBef>
            </a:pPr>
            <a:r>
              <a:rPr lang="en-US" sz="2000" dirty="0">
                <a:latin typeface="Helvetica" pitchFamily="2" charset="0"/>
                <a:ea typeface="IBM Plex Sans" charset="0"/>
                <a:cs typeface="IBM Plex Sans" charset="0"/>
              </a:rPr>
              <a:t>1-form symmetry: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FBFB13-14A0-3215-F7D0-9DE434EFBB5C}"/>
              </a:ext>
            </a:extLst>
          </p:cNvPr>
          <p:cNvSpPr txBox="1"/>
          <p:nvPr/>
        </p:nvSpPr>
        <p:spPr>
          <a:xfrm>
            <a:off x="4876971" y="2859093"/>
            <a:ext cx="1679947" cy="1595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1100"/>
              </a:spcBef>
            </a:pPr>
            <a:r>
              <a:rPr lang="en-US" sz="1000" dirty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rPr>
              <a:t>(codimension-2 domain wall)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712F7-2826-BD5C-6045-AF07D1EF9F01}"/>
              </a:ext>
            </a:extLst>
          </p:cNvPr>
          <p:cNvSpPr txBox="1"/>
          <p:nvPr/>
        </p:nvSpPr>
        <p:spPr>
          <a:xfrm>
            <a:off x="7828156" y="366549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06C8"/>
                </a:solidFill>
                <a:latin typeface="Helvetica" pitchFamily="2" charset="0"/>
              </a:rPr>
              <a:t>sweep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E67EFB-646F-C540-804F-1DC26C6F4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442" y="3349053"/>
            <a:ext cx="711200" cy="3556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7637B23-3939-5BC1-CB51-599B0E894EA2}"/>
              </a:ext>
            </a:extLst>
          </p:cNvPr>
          <p:cNvGrpSpPr/>
          <p:nvPr/>
        </p:nvGrpSpPr>
        <p:grpSpPr>
          <a:xfrm>
            <a:off x="1313300" y="3151588"/>
            <a:ext cx="3946358" cy="3654092"/>
            <a:chOff x="1313300" y="3151588"/>
            <a:chExt cx="3946358" cy="36540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53699B2-FFF6-F73C-38E5-65E27D905408}"/>
                </a:ext>
              </a:extLst>
            </p:cNvPr>
            <p:cNvGrpSpPr/>
            <p:nvPr/>
          </p:nvGrpSpPr>
          <p:grpSpPr>
            <a:xfrm>
              <a:off x="1313300" y="3151588"/>
              <a:ext cx="3946358" cy="3654092"/>
              <a:chOff x="123754" y="952796"/>
              <a:chExt cx="1973179" cy="182704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D3D7B44-4A90-48CD-85DD-3B735D12E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754" y="1062797"/>
                <a:ext cx="1973179" cy="1717045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9D66E01-00DD-539E-F5DC-E8D69073A576}"/>
                  </a:ext>
                </a:extLst>
              </p:cNvPr>
              <p:cNvSpPr/>
              <p:nvPr/>
            </p:nvSpPr>
            <p:spPr bwMode="auto">
              <a:xfrm>
                <a:off x="759708" y="952796"/>
                <a:ext cx="350635" cy="32174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BM Plex Sans" panose="020B0503050203000203" pitchFamily="34" charset="0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38454B-B8D6-8993-BB1E-CAEEC2B09AA2}"/>
                </a:ext>
              </a:extLst>
            </p:cNvPr>
            <p:cNvSpPr/>
            <p:nvPr/>
          </p:nvSpPr>
          <p:spPr>
            <a:xfrm>
              <a:off x="3286478" y="3332293"/>
              <a:ext cx="772567" cy="882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C0F888D-33B5-0A38-9739-0C61A341C94C}"/>
              </a:ext>
            </a:extLst>
          </p:cNvPr>
          <p:cNvSpPr txBox="1"/>
          <p:nvPr/>
        </p:nvSpPr>
        <p:spPr>
          <a:xfrm>
            <a:off x="2652223" y="3406609"/>
            <a:ext cx="2436564" cy="3246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1100"/>
              </a:spcBef>
            </a:pPr>
            <a:r>
              <a:rPr lang="en-US" sz="2000" dirty="0">
                <a:latin typeface="Helvetica" pitchFamily="2" charset="0"/>
                <a:ea typeface="IBM Plex Sans" charset="0"/>
                <a:cs typeface="IBM Plex Sans" charset="0"/>
              </a:rPr>
              <a:t>codimension-2 defect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02C0B6C-592D-496A-D546-68FBCE69E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043" y="1107034"/>
            <a:ext cx="165100" cy="2032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96A98A9-858E-4AB6-21EA-27C267675F42}"/>
              </a:ext>
            </a:extLst>
          </p:cNvPr>
          <p:cNvGrpSpPr/>
          <p:nvPr/>
        </p:nvGrpSpPr>
        <p:grpSpPr>
          <a:xfrm>
            <a:off x="2742134" y="1476685"/>
            <a:ext cx="4289338" cy="562230"/>
            <a:chOff x="2742134" y="1476685"/>
            <a:chExt cx="4289338" cy="56223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B017154-F46A-8C06-EC8E-679F3DDF5168}"/>
                </a:ext>
              </a:extLst>
            </p:cNvPr>
            <p:cNvGrpSpPr/>
            <p:nvPr/>
          </p:nvGrpSpPr>
          <p:grpSpPr>
            <a:xfrm>
              <a:off x="2742134" y="1476685"/>
              <a:ext cx="4289338" cy="562230"/>
              <a:chOff x="2721440" y="1467444"/>
              <a:chExt cx="4289338" cy="5622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141E093-890E-3078-E25C-4E42A5F10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1251" y="1507161"/>
                <a:ext cx="4159527" cy="482597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74B4EB9-9E09-E5DE-4EDE-DA212C818000}"/>
                  </a:ext>
                </a:extLst>
              </p:cNvPr>
              <p:cNvSpPr/>
              <p:nvPr/>
            </p:nvSpPr>
            <p:spPr>
              <a:xfrm>
                <a:off x="2721440" y="1467444"/>
                <a:ext cx="641191" cy="5622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1B5389A-1F72-067E-960A-9787BC4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60706" y="1710211"/>
              <a:ext cx="165100" cy="2032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B40179F-CC69-ACBC-E770-B00FA09B1D9B}"/>
              </a:ext>
            </a:extLst>
          </p:cNvPr>
          <p:cNvSpPr/>
          <p:nvPr/>
        </p:nvSpPr>
        <p:spPr>
          <a:xfrm>
            <a:off x="5837212" y="775442"/>
            <a:ext cx="6304459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also B. Yoshida,  Phys. Rev. B 91, 245131 (2015),  Phys. Rev. B 93, 155131 (2016)</a:t>
            </a:r>
          </a:p>
        </p:txBody>
      </p:sp>
    </p:spTree>
    <p:extLst>
      <p:ext uri="{BB962C8B-B14F-4D97-AF65-F5344CB8AC3E}">
        <p14:creationId xmlns:p14="http://schemas.microsoft.com/office/powerpoint/2010/main" val="231681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  <p:bldP spid="20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748301-75C3-B76E-6A06-CE24DA43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60" y="130463"/>
            <a:ext cx="10219785" cy="107289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itchFamily="2" charset="0"/>
              </a:rPr>
              <a:t>Twist string in (3+1)D Z</a:t>
            </a:r>
            <a:r>
              <a:rPr lang="en-US" sz="2400" baseline="-25000" dirty="0">
                <a:latin typeface="Helvetica" pitchFamily="2" charset="0"/>
              </a:rPr>
              <a:t>2 </a:t>
            </a:r>
            <a:r>
              <a:rPr lang="en-US" sz="2400" dirty="0">
                <a:latin typeface="Helvetica" pitchFamily="2" charset="0"/>
              </a:rPr>
              <a:t>gauge theory with fermionic charge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(gauging construction)</a:t>
            </a:r>
            <a:br>
              <a:rPr lang="en-US" sz="2400" dirty="0">
                <a:latin typeface="Helvetica" pitchFamily="2" charset="0"/>
              </a:rPr>
            </a:br>
            <a:endParaRPr lang="en-US" sz="2400" dirty="0"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3F0A52-3DAC-3F6C-FA7F-5D7BFA866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90" y="1616927"/>
            <a:ext cx="1745863" cy="4655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14B9AD-C865-0B2F-7A81-19992B9A4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505" y="1508202"/>
            <a:ext cx="1486049" cy="4873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113909-B471-5215-6783-7EB349573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685" y="1508202"/>
            <a:ext cx="2670560" cy="487308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0C8B73-C4A2-83C9-295A-EB633FEFAAEC}"/>
              </a:ext>
            </a:extLst>
          </p:cNvPr>
          <p:cNvCxnSpPr/>
          <p:nvPr/>
        </p:nvCxnSpPr>
        <p:spPr>
          <a:xfrm>
            <a:off x="3007676" y="2074989"/>
            <a:ext cx="59909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9BF591-7014-0212-5CD5-CFEF7832E4E6}"/>
              </a:ext>
            </a:extLst>
          </p:cNvPr>
          <p:cNvCxnSpPr/>
          <p:nvPr/>
        </p:nvCxnSpPr>
        <p:spPr>
          <a:xfrm>
            <a:off x="3007676" y="3131266"/>
            <a:ext cx="59909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540A71-3705-F7DA-CD04-5194F1E1DD38}"/>
              </a:ext>
            </a:extLst>
          </p:cNvPr>
          <p:cNvCxnSpPr/>
          <p:nvPr/>
        </p:nvCxnSpPr>
        <p:spPr>
          <a:xfrm>
            <a:off x="3007676" y="4359884"/>
            <a:ext cx="59909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320C29-71CA-D055-4203-779FF3AC7B59}"/>
              </a:ext>
            </a:extLst>
          </p:cNvPr>
          <p:cNvSpPr txBox="1"/>
          <p:nvPr/>
        </p:nvSpPr>
        <p:spPr>
          <a:xfrm>
            <a:off x="2425787" y="1007241"/>
            <a:ext cx="1795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Helvetica" pitchFamily="2" charset="0"/>
              </a:rPr>
              <a:t>Gauging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Helvetica" pitchFamily="2" charset="0"/>
              </a:rPr>
              <a:t>(</a:t>
            </a:r>
            <a:r>
              <a:rPr lang="en-US" sz="2000" dirty="0" err="1">
                <a:solidFill>
                  <a:srgbClr val="0070C0"/>
                </a:solidFill>
                <a:latin typeface="Helvetica" pitchFamily="2" charset="0"/>
              </a:rPr>
              <a:t>bosonization</a:t>
            </a:r>
            <a:r>
              <a:rPr lang="en-US" sz="2000" dirty="0">
                <a:solidFill>
                  <a:srgbClr val="0070C0"/>
                </a:solidFill>
                <a:latin typeface="Helvetica" pitchFamily="2" charset="0"/>
              </a:rPr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31CD82-ED3B-06C5-D4AA-263B7D11FB46}"/>
              </a:ext>
            </a:extLst>
          </p:cNvPr>
          <p:cNvCxnSpPr/>
          <p:nvPr/>
        </p:nvCxnSpPr>
        <p:spPr>
          <a:xfrm>
            <a:off x="3024084" y="5538196"/>
            <a:ext cx="59909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281F25-7CAD-A59C-6F3D-BC3F1CDC7D3C}"/>
              </a:ext>
            </a:extLst>
          </p:cNvPr>
          <p:cNvSpPr txBox="1"/>
          <p:nvPr/>
        </p:nvSpPr>
        <p:spPr>
          <a:xfrm>
            <a:off x="7689685" y="1138870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Gauge constraint:</a:t>
            </a:r>
          </a:p>
        </p:txBody>
      </p:sp>
    </p:spTree>
    <p:extLst>
      <p:ext uri="{BB962C8B-B14F-4D97-AF65-F5344CB8AC3E}">
        <p14:creationId xmlns:p14="http://schemas.microsoft.com/office/powerpoint/2010/main" val="40649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D00B1B-3DAD-B234-57CC-A5B21EE61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8" y="1937647"/>
            <a:ext cx="5346544" cy="41063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9B328D5-9FB0-F53B-A71D-18F11A1DF5D6}"/>
              </a:ext>
            </a:extLst>
          </p:cNvPr>
          <p:cNvGrpSpPr/>
          <p:nvPr/>
        </p:nvGrpSpPr>
        <p:grpSpPr>
          <a:xfrm>
            <a:off x="7058724" y="2338808"/>
            <a:ext cx="4025590" cy="3705152"/>
            <a:chOff x="7181385" y="2263695"/>
            <a:chExt cx="4025590" cy="37051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F48245-3E29-B557-01E8-8C701CD00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4832" y="2263695"/>
              <a:ext cx="3912143" cy="370515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77CD39-99F2-AA0A-FAA0-4AF81D44EA8F}"/>
                </a:ext>
              </a:extLst>
            </p:cNvPr>
            <p:cNvSpPr/>
            <p:nvPr/>
          </p:nvSpPr>
          <p:spPr>
            <a:xfrm>
              <a:off x="7181385" y="3781734"/>
              <a:ext cx="390293" cy="334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9E59A0C-D2D5-F21A-05B3-9F7FD5F541CC}"/>
              </a:ext>
            </a:extLst>
          </p:cNvPr>
          <p:cNvGrpSpPr/>
          <p:nvPr/>
        </p:nvGrpSpPr>
        <p:grpSpPr>
          <a:xfrm>
            <a:off x="5419156" y="3175721"/>
            <a:ext cx="1795684" cy="861339"/>
            <a:chOff x="5419156" y="3175721"/>
            <a:chExt cx="1795684" cy="8613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7C35A9-1713-11B4-39B8-DFA671E4304D}"/>
                </a:ext>
              </a:extLst>
            </p:cNvPr>
            <p:cNvSpPr txBox="1"/>
            <p:nvPr/>
          </p:nvSpPr>
          <p:spPr>
            <a:xfrm>
              <a:off x="5419156" y="3175721"/>
              <a:ext cx="17956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" pitchFamily="2" charset="0"/>
                </a:rPr>
                <a:t>    Gauging </a:t>
              </a:r>
            </a:p>
            <a:p>
              <a:r>
                <a:rPr lang="en-US" sz="2000" dirty="0">
                  <a:latin typeface="Helvetica" pitchFamily="2" charset="0"/>
                </a:rPr>
                <a:t>(</a:t>
              </a:r>
              <a:r>
                <a:rPr lang="en-US" sz="2000" dirty="0" err="1">
                  <a:latin typeface="Helvetica" pitchFamily="2" charset="0"/>
                </a:rPr>
                <a:t>bosonization</a:t>
              </a:r>
              <a:r>
                <a:rPr lang="en-US" sz="2000" dirty="0">
                  <a:latin typeface="Helvetica" pitchFamily="2" charset="0"/>
                </a:rPr>
                <a:t>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41ECF2-591B-31E5-6E2A-8D3154FC3B73}"/>
                </a:ext>
              </a:extLst>
            </p:cNvPr>
            <p:cNvCxnSpPr>
              <a:cxnSpLocks/>
            </p:cNvCxnSpPr>
            <p:nvPr/>
          </p:nvCxnSpPr>
          <p:spPr>
            <a:xfrm>
              <a:off x="5870629" y="4037060"/>
              <a:ext cx="825831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6040C5C-F79F-8F8C-E725-D9E819F1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24" y="277592"/>
            <a:ext cx="9789135" cy="1072896"/>
          </a:xfrm>
        </p:spPr>
        <p:txBody>
          <a:bodyPr>
            <a:normAutofit fontScale="90000"/>
          </a:bodyPr>
          <a:lstStyle/>
          <a:p>
            <a:r>
              <a:rPr lang="en-US" dirty="0"/>
              <a:t>Gauging the </a:t>
            </a:r>
            <a:r>
              <a:rPr lang="en-US" dirty="0" err="1"/>
              <a:t>Kitaev</a:t>
            </a:r>
            <a:r>
              <a:rPr lang="en-US" dirty="0"/>
              <a:t> chain in (3+1)D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1A96F4-A04B-A528-8715-7E8AD9D18437}"/>
              </a:ext>
            </a:extLst>
          </p:cNvPr>
          <p:cNvSpPr txBox="1"/>
          <p:nvPr/>
        </p:nvSpPr>
        <p:spPr>
          <a:xfrm>
            <a:off x="2277966" y="604396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trivial fermionic phase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14917-A567-4B0D-88CD-C3A6BFB97909}"/>
              </a:ext>
            </a:extLst>
          </p:cNvPr>
          <p:cNvSpPr txBox="1"/>
          <p:nvPr/>
        </p:nvSpPr>
        <p:spPr>
          <a:xfrm>
            <a:off x="7058724" y="5905460"/>
            <a:ext cx="6110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(3+1)D Z</a:t>
            </a:r>
            <a:r>
              <a:rPr lang="en-US" baseline="-25000" dirty="0">
                <a:effectLst/>
                <a:latin typeface="Helvetica" pitchFamily="2" charset="0"/>
              </a:rPr>
              <a:t>2</a:t>
            </a:r>
            <a:r>
              <a:rPr lang="en-US" dirty="0">
                <a:effectLst/>
                <a:latin typeface="Helvetica" pitchFamily="2" charset="0"/>
              </a:rPr>
              <a:t> gauge theory with fermionic charge </a:t>
            </a:r>
          </a:p>
          <a:p>
            <a:r>
              <a:rPr lang="en-US" dirty="0">
                <a:effectLst/>
                <a:latin typeface="Helvetica" pitchFamily="2" charset="0"/>
              </a:rPr>
              <a:t>(3d fermionic </a:t>
            </a:r>
            <a:r>
              <a:rPr lang="en-US" dirty="0" err="1">
                <a:effectLst/>
                <a:latin typeface="Helvetica" pitchFamily="2" charset="0"/>
              </a:rPr>
              <a:t>toric</a:t>
            </a:r>
            <a:r>
              <a:rPr lang="en-US" dirty="0">
                <a:effectLst/>
                <a:latin typeface="Helvetica" pitchFamily="2" charset="0"/>
              </a:rPr>
              <a:t> code)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446BE-39C7-8CF7-9A0C-90A473E6CBD8}"/>
              </a:ext>
            </a:extLst>
          </p:cNvPr>
          <p:cNvSpPr txBox="1"/>
          <p:nvPr/>
        </p:nvSpPr>
        <p:spPr>
          <a:xfrm>
            <a:off x="8545391" y="1979308"/>
            <a:ext cx="122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twist string</a:t>
            </a:r>
          </a:p>
        </p:txBody>
      </p:sp>
    </p:spTree>
    <p:extLst>
      <p:ext uri="{BB962C8B-B14F-4D97-AF65-F5344CB8AC3E}">
        <p14:creationId xmlns:p14="http://schemas.microsoft.com/office/powerpoint/2010/main" val="783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7654D5-5241-464B-5C4B-E6FC699D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22" y="1861457"/>
            <a:ext cx="3868620" cy="4027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E6C621-38DD-4CAC-7D3D-C8F57DC54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432" y="1687285"/>
            <a:ext cx="4507447" cy="43156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DB34FB2-461C-3073-9D2A-09460088928F}"/>
              </a:ext>
            </a:extLst>
          </p:cNvPr>
          <p:cNvSpPr txBox="1">
            <a:spLocks/>
          </p:cNvSpPr>
          <p:nvPr/>
        </p:nvSpPr>
        <p:spPr>
          <a:xfrm>
            <a:off x="236478" y="-131355"/>
            <a:ext cx="8583497" cy="107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Helvetica" pitchFamily="2" charset="0"/>
              </a:rPr>
              <a:t>Defect fusion rule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55646-4220-DA49-CE1D-9639BEE30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0" y="1311728"/>
            <a:ext cx="2413000" cy="419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4DB5AA-2573-2216-2EED-F8BCCF961942}"/>
              </a:ext>
            </a:extLst>
          </p:cNvPr>
          <p:cNvSpPr txBox="1"/>
          <p:nvPr/>
        </p:nvSpPr>
        <p:spPr>
          <a:xfrm>
            <a:off x="6207806" y="6163895"/>
            <a:ext cx="6107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different construction with the Levin-Wen fermion model: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Webster and S. D. Bartlett, Phys. Rev. A 97, 012330 (2018)</a:t>
            </a:r>
          </a:p>
        </p:txBody>
      </p:sp>
    </p:spTree>
    <p:extLst>
      <p:ext uri="{BB962C8B-B14F-4D97-AF65-F5344CB8AC3E}">
        <p14:creationId xmlns:p14="http://schemas.microsoft.com/office/powerpoint/2010/main" val="23895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122" y="1735971"/>
            <a:ext cx="2800828" cy="1453511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Shape 565"/>
          <p:cNvSpPr/>
          <p:nvPr/>
        </p:nvSpPr>
        <p:spPr>
          <a:xfrm>
            <a:off x="2375446" y="805402"/>
            <a:ext cx="8310311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41093" indent="-241093" defTabSz="321457">
              <a:defRPr sz="2600" b="0">
                <a:latin typeface="Calibri"/>
                <a:ea typeface="Calibri"/>
                <a:cs typeface="Calibri"/>
                <a:sym typeface="Calibri"/>
              </a:defRPr>
            </a:pPr>
            <a:r>
              <a:rPr sz="1828" dirty="0">
                <a:solidFill>
                  <a:srgbClr val="0433FF"/>
                </a:solidFill>
                <a:latin typeface="Helvetica Light" panose="020B0403020202020204" pitchFamily="34" charset="0"/>
              </a:rPr>
              <a:t>topological (anyon) symmetry </a:t>
            </a:r>
            <a:r>
              <a:rPr sz="1828" dirty="0">
                <a:latin typeface="Helvetica Light" panose="020B0403020202020204" pitchFamily="34" charset="0"/>
              </a:rPr>
              <a:t>= mapping among different quasi-particles that preserves spin, statistics, etc</a:t>
            </a:r>
          </a:p>
        </p:txBody>
      </p:sp>
      <p:pic>
        <p:nvPicPr>
          <p:cNvPr id="566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093" y="4491246"/>
            <a:ext cx="5466749" cy="1665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207" y="4950169"/>
            <a:ext cx="2017814" cy="1154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601" y="3290119"/>
            <a:ext cx="6223993" cy="937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302" y="1485483"/>
            <a:ext cx="2800827" cy="1541126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Shape 570"/>
          <p:cNvSpPr/>
          <p:nvPr/>
        </p:nvSpPr>
        <p:spPr>
          <a:xfrm>
            <a:off x="8224805" y="4639955"/>
            <a:ext cx="2678618" cy="310214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lumMod val="75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547" dirty="0">
                <a:latin typeface="Helvetica" pitchFamily="2" charset="0"/>
              </a:rPr>
              <a:t>e-m twist defects in toric code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2946" y="169899"/>
            <a:ext cx="967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Twist defects and topological symmetries in (2+1)D topological order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7778C-81AC-C8E6-8005-7DF5CA768D0D}"/>
              </a:ext>
            </a:extLst>
          </p:cNvPr>
          <p:cNvSpPr txBox="1"/>
          <p:nvPr/>
        </p:nvSpPr>
        <p:spPr>
          <a:xfrm>
            <a:off x="1791748" y="6384674"/>
            <a:ext cx="902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More general concepts (also applicable to higher dimensions):  </a:t>
            </a:r>
            <a:r>
              <a:rPr lang="en-US" u="sng" dirty="0">
                <a:latin typeface="Helvetica Light" panose="020B0403020202020204" pitchFamily="34" charset="0"/>
              </a:rPr>
              <a:t>emergent symmetries</a:t>
            </a:r>
          </a:p>
        </p:txBody>
      </p:sp>
    </p:spTree>
    <p:extLst>
      <p:ext uri="{BB962C8B-B14F-4D97-AF65-F5344CB8AC3E}">
        <p14:creationId xmlns:p14="http://schemas.microsoft.com/office/powerpoint/2010/main" val="6241733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 animBg="1"/>
      <p:bldP spid="570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31F046-038C-7FD1-8A00-C82DC95456A1}"/>
              </a:ext>
            </a:extLst>
          </p:cNvPr>
          <p:cNvSpPr txBox="1">
            <a:spLocks/>
          </p:cNvSpPr>
          <p:nvPr/>
        </p:nvSpPr>
        <p:spPr>
          <a:xfrm>
            <a:off x="354922" y="-83536"/>
            <a:ext cx="10038910" cy="107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effectLst/>
                <a:latin typeface="Helvetica" pitchFamily="2" charset="0"/>
              </a:rPr>
              <a:t>Layer construction for (3+1)D non-Abelian G gauge theory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8F1071-DC8B-2124-2A81-BD8F9CA33A5A}"/>
              </a:ext>
            </a:extLst>
          </p:cNvPr>
          <p:cNvGrpSpPr/>
          <p:nvPr/>
        </p:nvGrpSpPr>
        <p:grpSpPr>
          <a:xfrm>
            <a:off x="577644" y="1072896"/>
            <a:ext cx="6110748" cy="369332"/>
            <a:chOff x="577644" y="1072896"/>
            <a:chExt cx="6110748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F53279-2EBC-CF94-FF3D-4A5BFD6FB296}"/>
                </a:ext>
              </a:extLst>
            </p:cNvPr>
            <p:cNvSpPr txBox="1"/>
            <p:nvPr/>
          </p:nvSpPr>
          <p:spPr>
            <a:xfrm>
              <a:off x="577644" y="1072896"/>
              <a:ext cx="61107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latin typeface="Helvetica" pitchFamily="2" charset="0"/>
                </a:rPr>
                <a:t>Pure point charges     </a:t>
              </a:r>
              <a:r>
                <a:rPr lang="en-US" dirty="0">
                  <a:latin typeface="Helvetica" pitchFamily="2" charset="0"/>
                </a:rPr>
                <a:t>  </a:t>
              </a:r>
              <a:r>
                <a:rPr lang="en-US" dirty="0">
                  <a:effectLst/>
                  <a:latin typeface="Helvetica" pitchFamily="2" charset="0"/>
                </a:rPr>
                <a:t>Rep(G)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F9A9892-BD73-9F13-3D63-660720CBCF7A}"/>
                </a:ext>
              </a:extLst>
            </p:cNvPr>
            <p:cNvCxnSpPr/>
            <p:nvPr/>
          </p:nvCxnSpPr>
          <p:spPr>
            <a:xfrm>
              <a:off x="2989007" y="1247730"/>
              <a:ext cx="25563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C9CDC2-6A17-2AEE-62EF-A007F21E57C6}"/>
              </a:ext>
            </a:extLst>
          </p:cNvPr>
          <p:cNvGrpSpPr/>
          <p:nvPr/>
        </p:nvGrpSpPr>
        <p:grpSpPr>
          <a:xfrm>
            <a:off x="4626548" y="1072896"/>
            <a:ext cx="6110748" cy="369332"/>
            <a:chOff x="4626548" y="1072896"/>
            <a:chExt cx="6110748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C770F-4CF2-7B80-C830-FA77E6B8BB2F}"/>
                </a:ext>
              </a:extLst>
            </p:cNvPr>
            <p:cNvSpPr txBox="1"/>
            <p:nvPr/>
          </p:nvSpPr>
          <p:spPr>
            <a:xfrm>
              <a:off x="4626548" y="1072896"/>
              <a:ext cx="61107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latin typeface="Helvetica" pitchFamily="2" charset="0"/>
                </a:rPr>
                <a:t>Flux loops labeled by conjugacy classes      [</a:t>
              </a:r>
              <a:r>
                <a:rPr lang="en-US" i="1" dirty="0">
                  <a:effectLst/>
                  <a:latin typeface="Helvetica" pitchFamily="2" charset="0"/>
                </a:rPr>
                <a:t>g</a:t>
              </a:r>
              <a:r>
                <a:rPr lang="en-US" dirty="0">
                  <a:effectLst/>
                  <a:latin typeface="Helvetica" pitchFamily="2" charset="0"/>
                </a:rPr>
                <a:t>]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3C43F11-BEDF-EC42-46A1-7D1D068FF9D3}"/>
                </a:ext>
              </a:extLst>
            </p:cNvPr>
            <p:cNvCxnSpPr/>
            <p:nvPr/>
          </p:nvCxnSpPr>
          <p:spPr>
            <a:xfrm>
              <a:off x="9139085" y="1261512"/>
              <a:ext cx="25563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DC56827-DA2C-1BBE-92D9-DCEED46717F4}"/>
              </a:ext>
            </a:extLst>
          </p:cNvPr>
          <p:cNvSpPr txBox="1"/>
          <p:nvPr/>
        </p:nvSpPr>
        <p:spPr>
          <a:xfrm>
            <a:off x="567812" y="1617062"/>
            <a:ext cx="6110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Flux loops can carry charge, labeled by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10ED55-0D45-AF51-2782-E514A058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126" y="1567902"/>
            <a:ext cx="1109202" cy="4753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8459D51-ACD4-F02B-E4C7-F6DB217E1E61}"/>
              </a:ext>
            </a:extLst>
          </p:cNvPr>
          <p:cNvSpPr txBox="1"/>
          <p:nvPr/>
        </p:nvSpPr>
        <p:spPr>
          <a:xfrm>
            <a:off x="8431274" y="1617672"/>
            <a:ext cx="3925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:</a:t>
            </a:r>
            <a:r>
              <a:rPr lang="en-US" dirty="0">
                <a:effectLst/>
                <a:latin typeface="Helvetica" pitchFamily="2" charset="0"/>
              </a:rPr>
              <a:t> irrep of centralizer of </a:t>
            </a:r>
            <a:r>
              <a:rPr lang="en-US" i="1" dirty="0">
                <a:effectLst/>
                <a:latin typeface="Helvetica" pitchFamily="2" charset="0"/>
              </a:rPr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047720-8EF9-04F5-4B27-DE2A55118C8A}"/>
              </a:ext>
            </a:extLst>
          </p:cNvPr>
          <p:cNvSpPr txBox="1"/>
          <p:nvPr/>
        </p:nvSpPr>
        <p:spPr>
          <a:xfrm>
            <a:off x="567812" y="2218108"/>
            <a:ext cx="964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Need to condense pure charges and pure anti-charges from neighboring layers.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BDED35-CEAB-FF6A-8A47-0ED4BF14F107}"/>
              </a:ext>
            </a:extLst>
          </p:cNvPr>
          <p:cNvSpPr txBox="1"/>
          <p:nvPr/>
        </p:nvSpPr>
        <p:spPr>
          <a:xfrm>
            <a:off x="567812" y="2836942"/>
            <a:ext cx="7268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72C5"/>
                </a:solidFill>
                <a:effectLst/>
                <a:latin typeface="Helvetica" pitchFamily="2" charset="0"/>
              </a:rPr>
              <a:t>Need flux-preserving automorphism to get twist strings in (3+1)D: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6D95EC-ADDD-F9AA-2E18-587453E2788E}"/>
              </a:ext>
            </a:extLst>
          </p:cNvPr>
          <p:cNvSpPr txBox="1"/>
          <p:nvPr/>
        </p:nvSpPr>
        <p:spPr>
          <a:xfrm>
            <a:off x="2909120" y="3838047"/>
            <a:ext cx="8165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This is not enough to guarantee that the twist string is </a:t>
            </a:r>
            <a:r>
              <a:rPr lang="en-US" dirty="0">
                <a:solidFill>
                  <a:srgbClr val="C10000"/>
                </a:solidFill>
                <a:effectLst/>
                <a:latin typeface="Helvetica" pitchFamily="2" charset="0"/>
              </a:rPr>
              <a:t>topological</a:t>
            </a:r>
            <a:r>
              <a:rPr lang="en-US" dirty="0">
                <a:effectLst/>
                <a:latin typeface="Helvetica" pitchFamily="2" charset="0"/>
              </a:rPr>
              <a:t>. Also need: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3E8FD6D-4ECD-03F0-771E-EC7DB8CB8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974" y="3384030"/>
            <a:ext cx="2922174" cy="4454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A11B6EB-35B5-5310-47C9-B779DB6E9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926" y="3384030"/>
            <a:ext cx="3070123" cy="3991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F4C8A75-9F4E-B1D7-2A3E-FBB6DD2E2F98}"/>
              </a:ext>
            </a:extLst>
          </p:cNvPr>
          <p:cNvSpPr txBox="1"/>
          <p:nvPr/>
        </p:nvSpPr>
        <p:spPr>
          <a:xfrm>
            <a:off x="2909120" y="3392594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3B75CFC-0F63-E72C-5CF3-20E0AFB82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328" y="4182976"/>
            <a:ext cx="3812758" cy="54781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5EAF69F-D805-9B02-D049-E88948F2A816}"/>
              </a:ext>
            </a:extLst>
          </p:cNvPr>
          <p:cNvSpPr txBox="1"/>
          <p:nvPr/>
        </p:nvSpPr>
        <p:spPr>
          <a:xfrm>
            <a:off x="2909120" y="433266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2D3E4D2-ABBE-E7F6-4069-5D6B0D927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590" y="4301799"/>
            <a:ext cx="3070123" cy="39911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3D8BA11-8CE1-D378-A8A4-F5EF5D818B89}"/>
              </a:ext>
            </a:extLst>
          </p:cNvPr>
          <p:cNvGrpSpPr/>
          <p:nvPr/>
        </p:nvGrpSpPr>
        <p:grpSpPr>
          <a:xfrm>
            <a:off x="3283975" y="4698800"/>
            <a:ext cx="1769757" cy="495679"/>
            <a:chOff x="3283975" y="4698800"/>
            <a:chExt cx="1769757" cy="49567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2F007EB-62EF-2471-D890-15F617B4D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3975" y="4698800"/>
              <a:ext cx="1769757" cy="424421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106D309-9301-C0B2-975D-722FF948F4A7}"/>
                </a:ext>
              </a:extLst>
            </p:cNvPr>
            <p:cNvSpPr/>
            <p:nvPr/>
          </p:nvSpPr>
          <p:spPr>
            <a:xfrm>
              <a:off x="4041058" y="5034116"/>
              <a:ext cx="373626" cy="1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C7AD2B2-4DC6-C34B-0362-23A54913CF0B}"/>
              </a:ext>
            </a:extLst>
          </p:cNvPr>
          <p:cNvGrpSpPr/>
          <p:nvPr/>
        </p:nvGrpSpPr>
        <p:grpSpPr>
          <a:xfrm>
            <a:off x="560295" y="5090070"/>
            <a:ext cx="8315374" cy="424422"/>
            <a:chOff x="560295" y="5090070"/>
            <a:chExt cx="8315374" cy="42442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35BD71A-8D6E-777D-18D6-CC64C90E2DD8}"/>
                </a:ext>
              </a:extLst>
            </p:cNvPr>
            <p:cNvSpPr txBox="1"/>
            <p:nvPr/>
          </p:nvSpPr>
          <p:spPr>
            <a:xfrm>
              <a:off x="560295" y="5091147"/>
              <a:ext cx="80931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  <a:latin typeface="Helvetica" pitchFamily="2" charset="0"/>
                </a:rPr>
                <a:t>(2) Is strictly stronger than (1). (1) implies that charges are invariant under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24333FF-47CB-3AEB-CEE3-AE2D726D1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31274" y="5090070"/>
              <a:ext cx="444395" cy="424422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9FC1CFB-8A6E-727E-CBE6-E9BDD3A29136}"/>
              </a:ext>
            </a:extLst>
          </p:cNvPr>
          <p:cNvSpPr txBox="1"/>
          <p:nvPr/>
        </p:nvSpPr>
        <p:spPr>
          <a:xfrm>
            <a:off x="852946" y="5658187"/>
            <a:ext cx="10572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There are examples of twist strings satisfying (1) but not (2). These are </a:t>
            </a:r>
            <a:r>
              <a:rPr lang="en-US" dirty="0">
                <a:solidFill>
                  <a:srgbClr val="C10000"/>
                </a:solidFill>
                <a:effectLst/>
                <a:latin typeface="Helvetica" pitchFamily="2" charset="0"/>
              </a:rPr>
              <a:t>geometric</a:t>
            </a:r>
            <a:r>
              <a:rPr lang="en-US" dirty="0">
                <a:effectLst/>
                <a:latin typeface="Helvetica" pitchFamily="2" charset="0"/>
              </a:rPr>
              <a:t>, not </a:t>
            </a:r>
            <a:r>
              <a:rPr lang="en-US" dirty="0">
                <a:solidFill>
                  <a:srgbClr val="4472C5"/>
                </a:solidFill>
                <a:effectLst/>
                <a:latin typeface="Helvetica" pitchFamily="2" charset="0"/>
              </a:rPr>
              <a:t>topological</a:t>
            </a:r>
            <a:r>
              <a:rPr lang="en-US" dirty="0">
                <a:effectLst/>
                <a:latin typeface="Helvetica" pitchFamily="2" charset="0"/>
              </a:rPr>
              <a:t>, invertible codim-2 defects.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E0AD97-290F-0339-C6DE-C728C97EE969}"/>
              </a:ext>
            </a:extLst>
          </p:cNvPr>
          <p:cNvSpPr txBox="1"/>
          <p:nvPr/>
        </p:nvSpPr>
        <p:spPr>
          <a:xfrm>
            <a:off x="3861619" y="5919667"/>
            <a:ext cx="6110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AE47"/>
                </a:solidFill>
                <a:effectLst/>
                <a:latin typeface="Helvetica" pitchFamily="2" charset="0"/>
              </a:rPr>
              <a:t>c.f. </a:t>
            </a:r>
            <a:r>
              <a:rPr lang="en-US" dirty="0" err="1">
                <a:solidFill>
                  <a:srgbClr val="70AE47"/>
                </a:solidFill>
                <a:effectLst/>
                <a:latin typeface="Helvetica" pitchFamily="2" charset="0"/>
              </a:rPr>
              <a:t>fractons</a:t>
            </a:r>
            <a:endParaRPr lang="en-US" dirty="0">
              <a:solidFill>
                <a:srgbClr val="70AE47"/>
              </a:solidFill>
              <a:effectLst/>
              <a:latin typeface="Helvetica" pitchFamily="2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42BBDE2-CD98-AEBE-74CF-C2969A86D0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739" y="1656548"/>
            <a:ext cx="1739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4" grpId="0"/>
      <p:bldP spid="29" grpId="0"/>
      <p:bldP spid="32" grpId="0"/>
      <p:bldP spid="34" grpId="0"/>
      <p:bldP spid="44" grpId="0"/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3A6084-6252-8DB0-842C-37BCF1D2FDEE}"/>
              </a:ext>
            </a:extLst>
          </p:cNvPr>
          <p:cNvSpPr txBox="1">
            <a:spLocks/>
          </p:cNvSpPr>
          <p:nvPr/>
        </p:nvSpPr>
        <p:spPr>
          <a:xfrm>
            <a:off x="334800" y="-39328"/>
            <a:ext cx="8583497" cy="107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effectLst/>
                <a:latin typeface="Helvetica" pitchFamily="2" charset="0"/>
              </a:rPr>
              <a:t>D</a:t>
            </a:r>
            <a:r>
              <a:rPr lang="en-US" sz="2800" baseline="-25000" dirty="0">
                <a:effectLst/>
                <a:latin typeface="Helvetica" pitchFamily="2" charset="0"/>
              </a:rPr>
              <a:t>4 </a:t>
            </a:r>
            <a:r>
              <a:rPr lang="en-US" sz="2800" dirty="0">
                <a:effectLst/>
                <a:latin typeface="Helvetica" pitchFamily="2" charset="0"/>
              </a:rPr>
              <a:t>gauge 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D7B46-8ADD-A8C6-DE55-6E9968407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56" y="2449173"/>
            <a:ext cx="8976450" cy="9232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01AB9F-B6C5-BC77-4107-86EDDAE572D8}"/>
              </a:ext>
            </a:extLst>
          </p:cNvPr>
          <p:cNvSpPr txBox="1"/>
          <p:nvPr/>
        </p:nvSpPr>
        <p:spPr>
          <a:xfrm>
            <a:off x="875072" y="1838632"/>
            <a:ext cx="7299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Flux-preserving automorphism in the D</a:t>
            </a:r>
            <a:r>
              <a:rPr lang="en-US" sz="2400" baseline="-25000" dirty="0"/>
              <a:t>4</a:t>
            </a:r>
            <a:r>
              <a:rPr lang="en-US" sz="2400" dirty="0"/>
              <a:t> gauge theory: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29132-2DEE-94CB-25E6-3FD4C541C238}"/>
              </a:ext>
            </a:extLst>
          </p:cNvPr>
          <p:cNvSpPr txBox="1"/>
          <p:nvPr/>
        </p:nvSpPr>
        <p:spPr>
          <a:xfrm>
            <a:off x="934064" y="3725734"/>
            <a:ext cx="10266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can verify that these automorphisms are modular invariants, which keep</a:t>
            </a:r>
          </a:p>
          <a:p>
            <a:r>
              <a:rPr lang="en-US" sz="2400" dirty="0"/>
              <a:t>     the modular S and T matrices and invariant.  </a:t>
            </a:r>
          </a:p>
        </p:txBody>
      </p:sp>
    </p:spTree>
    <p:extLst>
      <p:ext uri="{BB962C8B-B14F-4D97-AF65-F5344CB8AC3E}">
        <p14:creationId xmlns:p14="http://schemas.microsoft.com/office/powerpoint/2010/main" val="10662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6036BD-50F8-A56B-CD59-EFA8672344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416" y="-13127"/>
            <a:ext cx="8583497" cy="107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effectLst/>
                <a:latin typeface="Helvetica" pitchFamily="2" charset="0"/>
              </a:rPr>
              <a:t>A</a:t>
            </a:r>
            <a:r>
              <a:rPr lang="en-US" sz="2800" baseline="-25000" dirty="0">
                <a:effectLst/>
                <a:latin typeface="Helvetica" pitchFamily="2" charset="0"/>
              </a:rPr>
              <a:t>6 </a:t>
            </a:r>
            <a:r>
              <a:rPr lang="en-US" sz="2800" dirty="0">
                <a:effectLst/>
                <a:latin typeface="Helvetica" pitchFamily="2" charset="0"/>
              </a:rPr>
              <a:t>gauge theory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9BD43-70AA-5D51-76A2-31873F69DFCA}"/>
              </a:ext>
            </a:extLst>
          </p:cNvPr>
          <p:cNvSpPr txBox="1"/>
          <p:nvPr/>
        </p:nvSpPr>
        <p:spPr>
          <a:xfrm>
            <a:off x="148335" y="967796"/>
            <a:ext cx="11085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The corresponding group G = A</a:t>
            </a:r>
            <a:r>
              <a:rPr lang="en-US" baseline="-25000" dirty="0">
                <a:effectLst/>
                <a:latin typeface="Helvetica" pitchFamily="2" charset="0"/>
              </a:rPr>
              <a:t>6</a:t>
            </a:r>
            <a:r>
              <a:rPr lang="en-US" dirty="0">
                <a:effectLst/>
                <a:latin typeface="Helvetica" pitchFamily="2" charset="0"/>
              </a:rPr>
              <a:t> is the alternating group of order six, i.e., the group of even permutations of six objects: {1, 2, ..., 6}.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0C507-17BB-1617-44EC-031587D1D5C7}"/>
              </a:ext>
            </a:extLst>
          </p:cNvPr>
          <p:cNvSpPr txBox="1"/>
          <p:nvPr/>
        </p:nvSpPr>
        <p:spPr>
          <a:xfrm>
            <a:off x="148336" y="1711329"/>
            <a:ext cx="11085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C</a:t>
            </a:r>
            <a:r>
              <a:rPr lang="en-US" dirty="0">
                <a:effectLst/>
                <a:latin typeface="Helvetica" pitchFamily="2" charset="0"/>
              </a:rPr>
              <a:t>onsider a particular group element composed of two elementary permutations, i.e., </a:t>
            </a:r>
            <a:r>
              <a:rPr lang="el-GR" dirty="0">
                <a:effectLst/>
                <a:latin typeface="Helvetica" pitchFamily="2" charset="0"/>
              </a:rPr>
              <a:t>α = (1, 2)(3, 4).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B9B219-4D09-2D60-07DA-BEED8221E33B}"/>
              </a:ext>
            </a:extLst>
          </p:cNvPr>
          <p:cNvGrpSpPr/>
          <p:nvPr/>
        </p:nvGrpSpPr>
        <p:grpSpPr>
          <a:xfrm>
            <a:off x="444010" y="2041538"/>
            <a:ext cx="11085673" cy="647010"/>
            <a:chOff x="444010" y="2041538"/>
            <a:chExt cx="11085673" cy="6470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7E3B44-11DC-957B-A53A-800A6599C2BE}"/>
                </a:ext>
              </a:extLst>
            </p:cNvPr>
            <p:cNvSpPr txBox="1"/>
            <p:nvPr/>
          </p:nvSpPr>
          <p:spPr>
            <a:xfrm>
              <a:off x="444010" y="2041538"/>
              <a:ext cx="110856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ffectLst/>
                  <a:latin typeface="Helvetica" pitchFamily="2" charset="0"/>
                </a:rPr>
                <a:t>The corresponding conjugacy class is the set of permutations with form of a product of two elementary permutations, i.e., (i</a:t>
              </a:r>
              <a:r>
                <a:rPr lang="en-US" baseline="-25000" dirty="0">
                  <a:effectLst/>
                  <a:latin typeface="Helvetica" pitchFamily="2" charset="0"/>
                </a:rPr>
                <a:t>1</a:t>
              </a:r>
              <a:r>
                <a:rPr lang="en-US" dirty="0">
                  <a:effectLst/>
                  <a:latin typeface="Helvetica" pitchFamily="2" charset="0"/>
                </a:rPr>
                <a:t>, i</a:t>
              </a:r>
              <a:r>
                <a:rPr lang="en-US" baseline="-25000" dirty="0">
                  <a:effectLst/>
                  <a:latin typeface="Helvetica" pitchFamily="2" charset="0"/>
                </a:rPr>
                <a:t>2</a:t>
              </a:r>
              <a:r>
                <a:rPr lang="en-US" dirty="0">
                  <a:effectLst/>
                  <a:latin typeface="Helvetica" pitchFamily="2" charset="0"/>
                </a:rPr>
                <a:t>)(i</a:t>
              </a:r>
              <a:r>
                <a:rPr lang="en-US" baseline="-25000" dirty="0">
                  <a:effectLst/>
                  <a:latin typeface="Helvetica" pitchFamily="2" charset="0"/>
                </a:rPr>
                <a:t>3</a:t>
              </a:r>
              <a:r>
                <a:rPr lang="en-US" dirty="0">
                  <a:effectLst/>
                  <a:latin typeface="Helvetica" pitchFamily="2" charset="0"/>
                </a:rPr>
                <a:t>, i</a:t>
              </a:r>
              <a:r>
                <a:rPr lang="en-US" baseline="-25000" dirty="0">
                  <a:effectLst/>
                  <a:latin typeface="Helvetica" pitchFamily="2" charset="0"/>
                </a:rPr>
                <a:t>4</a:t>
              </a:r>
              <a:r>
                <a:rPr lang="en-US" dirty="0">
                  <a:effectLst/>
                  <a:latin typeface="Helvetica" pitchFamily="2" charset="0"/>
                </a:rPr>
                <a:t>).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35E02F-38A2-69EC-2D21-75E11FDCC21C}"/>
                </a:ext>
              </a:extLst>
            </p:cNvPr>
            <p:cNvSpPr txBox="1"/>
            <p:nvPr/>
          </p:nvSpPr>
          <p:spPr>
            <a:xfrm>
              <a:off x="3600450" y="2319216"/>
              <a:ext cx="74602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ffectLst/>
                  <a:latin typeface="Helvetica" pitchFamily="2" charset="0"/>
                </a:rPr>
                <a:t>The centralizer group of </a:t>
              </a:r>
              <a:r>
                <a:rPr lang="el-GR" dirty="0">
                  <a:effectLst/>
                  <a:latin typeface="Helvetica" pitchFamily="2" charset="0"/>
                </a:rPr>
                <a:t>α </a:t>
              </a:r>
              <a:r>
                <a:rPr lang="en-US" dirty="0">
                  <a:effectLst/>
                  <a:latin typeface="Helvetica" pitchFamily="2" charset="0"/>
                </a:rPr>
                <a:t>is then: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F99211-FAC4-AB0F-2611-1B269268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0267" y="2376822"/>
              <a:ext cx="3247292" cy="27535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CBEFC37-F802-C359-50EE-4169349D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21" y="2704843"/>
            <a:ext cx="1802599" cy="279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5B1DE9-52CB-AFC9-AD5F-98E2757D0AC3}"/>
              </a:ext>
            </a:extLst>
          </p:cNvPr>
          <p:cNvSpPr txBox="1"/>
          <p:nvPr/>
        </p:nvSpPr>
        <p:spPr>
          <a:xfrm>
            <a:off x="444010" y="2652177"/>
            <a:ext cx="707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with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7FA7E4-016C-8E1D-C9AD-FF4E902CB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010" y="2687869"/>
            <a:ext cx="1754119" cy="3152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614281-BCAC-6877-2032-FB36BC3BF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786" y="2708100"/>
            <a:ext cx="1754119" cy="2574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6554B3-CAF5-4AC9-7FE7-244763C996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689" y="2650329"/>
            <a:ext cx="591105" cy="3152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C93F9D-EDB4-0DF6-92ED-EA765026B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5695" y="2659904"/>
            <a:ext cx="1055077" cy="2905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95D26-F71F-503E-A2F5-247DAF45B9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9516" y="2631167"/>
            <a:ext cx="2117969" cy="2924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CEBB34-06A8-E480-B057-2C27A1A1ED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905" y="3005463"/>
            <a:ext cx="2352176" cy="3537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014B4E-6A6D-341C-AEBE-1F7DDDCF8241}"/>
              </a:ext>
            </a:extLst>
          </p:cNvPr>
          <p:cNvSpPr txBox="1"/>
          <p:nvPr/>
        </p:nvSpPr>
        <p:spPr>
          <a:xfrm>
            <a:off x="444010" y="3359174"/>
            <a:ext cx="6110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The conjugacy classes of the centralizer subgroup C</a:t>
            </a:r>
            <a:r>
              <a:rPr lang="el-GR" baseline="-25000" dirty="0">
                <a:effectLst/>
                <a:latin typeface="Helvetica" pitchFamily="2" charset="0"/>
              </a:rPr>
              <a:t>α</a:t>
            </a:r>
            <a:r>
              <a:rPr lang="en-US" dirty="0">
                <a:effectLst/>
                <a:latin typeface="Helvetica" pitchFamily="2" charset="0"/>
              </a:rPr>
              <a:t> are </a:t>
            </a:r>
            <a:endParaRPr lang="el-GR" baseline="-25000" dirty="0">
              <a:effectLst/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6587850-7F01-EBA9-9F95-F7876B6430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4762" y="3385167"/>
            <a:ext cx="4272571" cy="2883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B342A6-98EF-1399-7EB6-C21A5328DE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4859" y="3671381"/>
            <a:ext cx="4463971" cy="19208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70891F4-F329-7EFA-2E58-DF55EBC09947}"/>
              </a:ext>
            </a:extLst>
          </p:cNvPr>
          <p:cNvSpPr txBox="1"/>
          <p:nvPr/>
        </p:nvSpPr>
        <p:spPr>
          <a:xfrm>
            <a:off x="4765429" y="5475699"/>
            <a:ext cx="611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The character table of C</a:t>
            </a:r>
            <a:r>
              <a:rPr lang="el-GR" baseline="-25000" dirty="0">
                <a:effectLst/>
                <a:latin typeface="Helvetica" pitchFamily="2" charset="0"/>
              </a:rPr>
              <a:t>α</a:t>
            </a:r>
            <a:r>
              <a:rPr lang="el-GR" dirty="0"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26BB99-BE17-A2F1-2044-2F290A75D576}"/>
              </a:ext>
            </a:extLst>
          </p:cNvPr>
          <p:cNvSpPr txBox="1"/>
          <p:nvPr/>
        </p:nvSpPr>
        <p:spPr>
          <a:xfrm>
            <a:off x="218870" y="5873283"/>
            <a:ext cx="11085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Flux-preserving automorphism:</a:t>
            </a:r>
            <a:endParaRPr lang="el-GR" dirty="0">
              <a:effectLst/>
              <a:latin typeface="Helvetica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D2BA486-CD61-B19C-724A-DE29D2A12D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5993" y="6209517"/>
            <a:ext cx="3314700" cy="533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CBAA81-30CC-B371-396F-769916452A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0975" y="6264067"/>
            <a:ext cx="5397500" cy="43180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68799A8-247A-CCCE-D37A-294DE93F1D30}"/>
              </a:ext>
            </a:extLst>
          </p:cNvPr>
          <p:cNvCxnSpPr/>
          <p:nvPr/>
        </p:nvCxnSpPr>
        <p:spPr>
          <a:xfrm flipV="1">
            <a:off x="3716358" y="4273617"/>
            <a:ext cx="335878" cy="86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2659D35-CB7E-B5C9-72B6-BFCA4D214F27}"/>
              </a:ext>
            </a:extLst>
          </p:cNvPr>
          <p:cNvSpPr txBox="1"/>
          <p:nvPr/>
        </p:nvSpPr>
        <p:spPr>
          <a:xfrm>
            <a:off x="2707555" y="4214507"/>
            <a:ext cx="114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trivial rep.</a:t>
            </a:r>
          </a:p>
        </p:txBody>
      </p:sp>
    </p:spTree>
    <p:extLst>
      <p:ext uri="{BB962C8B-B14F-4D97-AF65-F5344CB8AC3E}">
        <p14:creationId xmlns:p14="http://schemas.microsoft.com/office/powerpoint/2010/main" val="28806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21" grpId="0"/>
      <p:bldP spid="25" grpId="0"/>
      <p:bldP spid="26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B48554-A4B1-EA7C-C4EB-686C4671E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416" y="-13127"/>
            <a:ext cx="8583497" cy="107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effectLst/>
                <a:latin typeface="Helvetica" pitchFamily="2" charset="0"/>
              </a:rPr>
              <a:t>Geometric twist string in A</a:t>
            </a:r>
            <a:r>
              <a:rPr lang="en-US" sz="2800" baseline="-25000" dirty="0">
                <a:effectLst/>
                <a:latin typeface="Helvetica" pitchFamily="2" charset="0"/>
              </a:rPr>
              <a:t>6 </a:t>
            </a:r>
            <a:r>
              <a:rPr lang="en-US" sz="2800" dirty="0">
                <a:effectLst/>
                <a:latin typeface="Helvetica" pitchFamily="2" charset="0"/>
              </a:rPr>
              <a:t>gauge 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B9085-201D-57CE-40F4-70ACDB2BC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471" y="1059690"/>
            <a:ext cx="5397500" cy="43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C935B-1A4B-8358-84E8-8FD6ECF74C54}"/>
              </a:ext>
            </a:extLst>
          </p:cNvPr>
          <p:cNvSpPr txBox="1"/>
          <p:nvPr/>
        </p:nvSpPr>
        <p:spPr>
          <a:xfrm>
            <a:off x="709308" y="1059243"/>
            <a:ext cx="2864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Consider the example: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4F75BF-4036-38F3-A46A-B347F8541824}"/>
              </a:ext>
            </a:extLst>
          </p:cNvPr>
          <p:cNvGrpSpPr/>
          <p:nvPr/>
        </p:nvGrpSpPr>
        <p:grpSpPr>
          <a:xfrm>
            <a:off x="1989992" y="1542877"/>
            <a:ext cx="7772400" cy="1886123"/>
            <a:chOff x="1989992" y="1542877"/>
            <a:chExt cx="7772400" cy="18861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C7C9BA-EF92-920B-60EA-0708D65E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9992" y="1542877"/>
              <a:ext cx="7772400" cy="188612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BA1355-0DD0-1548-C479-EA88007EA81C}"/>
                </a:ext>
              </a:extLst>
            </p:cNvPr>
            <p:cNvSpPr/>
            <p:nvPr/>
          </p:nvSpPr>
          <p:spPr>
            <a:xfrm>
              <a:off x="2083777" y="1670538"/>
              <a:ext cx="386861" cy="307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91BFB0-DEFB-B4F6-23BD-67EA380DDB86}"/>
              </a:ext>
            </a:extLst>
          </p:cNvPr>
          <p:cNvGrpSpPr/>
          <p:nvPr/>
        </p:nvGrpSpPr>
        <p:grpSpPr>
          <a:xfrm>
            <a:off x="1913822" y="3261820"/>
            <a:ext cx="7620002" cy="2043678"/>
            <a:chOff x="1981199" y="3389434"/>
            <a:chExt cx="7620002" cy="20436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0FC5E7-5536-9BF7-E512-2709F579C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5201" y="3389434"/>
              <a:ext cx="7586000" cy="204367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ADAEC5-6043-8352-9499-42DD1CB3D289}"/>
                </a:ext>
              </a:extLst>
            </p:cNvPr>
            <p:cNvSpPr/>
            <p:nvPr/>
          </p:nvSpPr>
          <p:spPr>
            <a:xfrm>
              <a:off x="1981199" y="3604377"/>
              <a:ext cx="386861" cy="307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92BA875-4DD2-0DE5-9897-570D03A792BA}"/>
              </a:ext>
            </a:extLst>
          </p:cNvPr>
          <p:cNvSpPr txBox="1"/>
          <p:nvPr/>
        </p:nvSpPr>
        <p:spPr>
          <a:xfrm>
            <a:off x="709308" y="5353261"/>
            <a:ext cx="11276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twist strings  </a:t>
            </a:r>
            <a:r>
              <a:rPr lang="el-GR" dirty="0"/>
              <a:t>ρ</a:t>
            </a:r>
            <a:r>
              <a:rPr lang="el-GR" baseline="-25000" dirty="0"/>
              <a:t>1 </a:t>
            </a:r>
            <a:r>
              <a:rPr lang="en-US" dirty="0"/>
              <a:t>and </a:t>
            </a:r>
            <a:r>
              <a:rPr lang="el-GR" dirty="0"/>
              <a:t>ρ</a:t>
            </a:r>
            <a:r>
              <a:rPr lang="en-US" baseline="-25000" dirty="0"/>
              <a:t>2</a:t>
            </a:r>
            <a:r>
              <a:rPr lang="en-US" dirty="0"/>
              <a:t> are non-topological since the fusion outcome depends on the detailed geometric path, </a:t>
            </a:r>
          </a:p>
          <a:p>
            <a:r>
              <a:rPr lang="en-US" dirty="0"/>
              <a:t>     we hence call them geometric twist strings.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CF745A-42B8-4373-05E2-2F9E98BFD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259" y="6391092"/>
            <a:ext cx="4121116" cy="434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651FF5-863E-5976-558F-F27836351DDC}"/>
              </a:ext>
            </a:extLst>
          </p:cNvPr>
          <p:cNvSpPr txBox="1"/>
          <p:nvPr/>
        </p:nvSpPr>
        <p:spPr>
          <a:xfrm>
            <a:off x="709308" y="6030794"/>
            <a:ext cx="11577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composite of these two geometric twist strings is a topological twist string, since the fusion rule is independent of </a:t>
            </a:r>
          </a:p>
          <a:p>
            <a:r>
              <a:rPr lang="en-US" dirty="0"/>
              <a:t>      the charge.</a:t>
            </a:r>
          </a:p>
        </p:txBody>
      </p:sp>
    </p:spTree>
    <p:extLst>
      <p:ext uri="{BB962C8B-B14F-4D97-AF65-F5344CB8AC3E}">
        <p14:creationId xmlns:p14="http://schemas.microsoft.com/office/powerpoint/2010/main" val="1074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3B14FC-6141-EE5F-0159-8B68FEA13F35}"/>
              </a:ext>
            </a:extLst>
          </p:cNvPr>
          <p:cNvSpPr txBox="1"/>
          <p:nvPr/>
        </p:nvSpPr>
        <p:spPr>
          <a:xfrm>
            <a:off x="250963" y="322230"/>
            <a:ext cx="122226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Helvetica" pitchFamily="2" charset="0"/>
              </a:rPr>
              <a:t>General recipe for the 2nd Construction: 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Twist strings in (3+1)D from (1+1)D invertible phase decoration and gauging (including non-Abelian)</a:t>
            </a:r>
          </a:p>
          <a:p>
            <a:endParaRPr lang="en-US" sz="2000" dirty="0">
              <a:effectLst/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EB539-F8E8-5FC3-5ACD-78EE1449D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33" y="2205659"/>
            <a:ext cx="3317452" cy="29825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756E7A-FF5E-0803-A928-93DDE89A0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312" y="2540552"/>
            <a:ext cx="1733557" cy="888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18322F-797F-23C6-6B5F-5734A60FD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177" y="2190290"/>
            <a:ext cx="3317452" cy="27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5E0886-67B8-DD13-8A75-3B04152FCBCE}"/>
              </a:ext>
            </a:extLst>
          </p:cNvPr>
          <p:cNvSpPr txBox="1"/>
          <p:nvPr/>
        </p:nvSpPr>
        <p:spPr>
          <a:xfrm>
            <a:off x="688286" y="225441"/>
            <a:ext cx="12222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Helvetica" pitchFamily="2" charset="0"/>
              </a:rPr>
              <a:t>Dimensional reduction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E704D-043C-DC1B-E4F2-51F34AFD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60" y="1739624"/>
            <a:ext cx="2292767" cy="2882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7A4CF-3B89-AF08-1E2B-C29DFC8A8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606" y="2770473"/>
            <a:ext cx="840325" cy="490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61F02A-FBAA-CD6B-5C22-5B993423B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931" y="1769441"/>
            <a:ext cx="1669830" cy="2474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AF156B-DBC2-0578-8834-DBBECB25AD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987"/>
          <a:stretch/>
        </p:blipFill>
        <p:spPr>
          <a:xfrm>
            <a:off x="8182839" y="1719746"/>
            <a:ext cx="3063515" cy="2265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8B321-BE9E-ECDA-CBD5-61C4584E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402" y="2731465"/>
            <a:ext cx="840325" cy="490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F5138-6609-700E-4A22-405E5ADEB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9357" y="4027077"/>
            <a:ext cx="2976997" cy="8022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386BF3-BE99-575D-A3EB-3CB557BB5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0002" y="5201395"/>
            <a:ext cx="2946400" cy="33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843BC8-F9BA-D314-A81C-E077D5A75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0063" y="5770472"/>
            <a:ext cx="37719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CC547-42A2-6721-4F0D-20281FDF5F2C}"/>
              </a:ext>
            </a:extLst>
          </p:cNvPr>
          <p:cNvGrpSpPr/>
          <p:nvPr/>
        </p:nvGrpSpPr>
        <p:grpSpPr>
          <a:xfrm>
            <a:off x="238636" y="556589"/>
            <a:ext cx="10782624" cy="6072811"/>
            <a:chOff x="288332" y="357809"/>
            <a:chExt cx="10782624" cy="60728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74ED87-B9B2-2480-FC56-F14BB58E2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255"/>
            <a:stretch/>
          </p:blipFill>
          <p:spPr>
            <a:xfrm>
              <a:off x="288332" y="357809"/>
              <a:ext cx="10782624" cy="607281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EAF7421-495B-90A0-EAC0-BEA9A0450EAE}"/>
                </a:ext>
              </a:extLst>
            </p:cNvPr>
            <p:cNvSpPr/>
            <p:nvPr/>
          </p:nvSpPr>
          <p:spPr>
            <a:xfrm>
              <a:off x="586408" y="3935896"/>
              <a:ext cx="387626" cy="367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03B795B-7D0C-DFBC-730D-91850536EE85}"/>
                </a:ext>
              </a:extLst>
            </p:cNvPr>
            <p:cNvSpPr/>
            <p:nvPr/>
          </p:nvSpPr>
          <p:spPr>
            <a:xfrm>
              <a:off x="3213652" y="3935895"/>
              <a:ext cx="387626" cy="367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758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8AEE-1660-C9FE-FF20-FE19C729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50" y="0"/>
            <a:ext cx="8583497" cy="107289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" pitchFamily="2" charset="0"/>
              </a:rPr>
              <a:t>Summary and outlook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F0F3B-2FA1-8100-B97C-E49940B35C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3096" y="1181034"/>
            <a:ext cx="11607025" cy="1212309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</a:rPr>
              <a:t>Invertible topological defects in G gauge theory can be (fully?) described by decorating submanifolds of a trivial phase with lower dimensional invertible topological phases and then gauging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BB970-378C-1469-3946-0608C49655DE}"/>
              </a:ext>
            </a:extLst>
          </p:cNvPr>
          <p:cNvSpPr txBox="1"/>
          <p:nvPr/>
        </p:nvSpPr>
        <p:spPr>
          <a:xfrm>
            <a:off x="1660286" y="3122285"/>
            <a:ext cx="8505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F6000"/>
                </a:solidFill>
                <a:effectLst/>
              </a:rPr>
              <a:t>Caution: Gapped codimension-k defect is </a:t>
            </a:r>
            <a:r>
              <a:rPr lang="en-US" dirty="0">
                <a:solidFill>
                  <a:srgbClr val="C10000"/>
                </a:solidFill>
                <a:effectLst/>
              </a:rPr>
              <a:t>not the same </a:t>
            </a:r>
            <a:r>
              <a:rPr lang="en-US" dirty="0">
                <a:solidFill>
                  <a:srgbClr val="7F6000"/>
                </a:solidFill>
                <a:effectLst/>
              </a:rPr>
              <a:t>as a </a:t>
            </a:r>
            <a:r>
              <a:rPr lang="en-US" dirty="0">
                <a:solidFill>
                  <a:schemeClr val="accent6"/>
                </a:solidFill>
                <a:effectLst/>
              </a:rPr>
              <a:t>topological</a:t>
            </a:r>
            <a:r>
              <a:rPr lang="en-US" dirty="0">
                <a:solidFill>
                  <a:srgbClr val="7F6000"/>
                </a:solidFill>
                <a:effectLst/>
              </a:rPr>
              <a:t> defect</a:t>
            </a:r>
          </a:p>
          <a:p>
            <a:r>
              <a:rPr lang="en-US" dirty="0">
                <a:solidFill>
                  <a:srgbClr val="7F6000"/>
                </a:solidFill>
              </a:rPr>
              <a:t>                </a:t>
            </a:r>
            <a:r>
              <a:rPr lang="en-US" dirty="0">
                <a:solidFill>
                  <a:schemeClr val="accent6"/>
                </a:solidFill>
              </a:rPr>
              <a:t>topological</a:t>
            </a:r>
            <a:r>
              <a:rPr lang="en-US" dirty="0">
                <a:solidFill>
                  <a:srgbClr val="7F6000"/>
                </a:solidFill>
              </a:rPr>
              <a:t> vs </a:t>
            </a:r>
            <a:r>
              <a:rPr lang="en-US" dirty="0">
                <a:solidFill>
                  <a:srgbClr val="7030A0"/>
                </a:solidFill>
              </a:rPr>
              <a:t>geometric</a:t>
            </a:r>
            <a:r>
              <a:rPr lang="en-US" dirty="0">
                <a:solidFill>
                  <a:srgbClr val="7F6000"/>
                </a:solidFill>
              </a:rPr>
              <a:t> defects</a:t>
            </a:r>
            <a:endParaRPr lang="en-US" dirty="0">
              <a:solidFill>
                <a:srgbClr val="7F6000"/>
              </a:solidFill>
              <a:effectLst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08114C7-2338-40E0-C441-F2DB7CCA491B}"/>
              </a:ext>
            </a:extLst>
          </p:cNvPr>
          <p:cNvSpPr txBox="1">
            <a:spLocks/>
          </p:cNvSpPr>
          <p:nvPr/>
        </p:nvSpPr>
        <p:spPr>
          <a:xfrm>
            <a:off x="213096" y="2248495"/>
            <a:ext cx="11607025" cy="1212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Invertible codimension-2 defect (twist string) in (3+1)D G-Gauge theory can be constructed from the layer construction with a codimension-1 defect (twist string) in (2+1)D G-gauge theory which implement.               a </a:t>
            </a:r>
            <a:r>
              <a:rPr lang="en-US" sz="2000" u="sng" dirty="0"/>
              <a:t>flux-preserving automorphism</a:t>
            </a:r>
            <a:r>
              <a:rPr lang="en-US" sz="2000" dirty="0"/>
              <a:t>.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6AC6C9-9ABE-DFF8-4E92-75825BBD6C95}"/>
              </a:ext>
            </a:extLst>
          </p:cNvPr>
          <p:cNvSpPr txBox="1">
            <a:spLocks/>
          </p:cNvSpPr>
          <p:nvPr/>
        </p:nvSpPr>
        <p:spPr>
          <a:xfrm>
            <a:off x="213095" y="4066333"/>
            <a:ext cx="11607025" cy="1212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sweeping of such codimension-2 defect gives rise to emergent 1-form symmetries,  which are equivalent to fault-tolerant logical gates on the corresponding quantum error correcting code:            transversal logical gates, or more generally logical gates corresponding to constant-depth local circuits.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1460381-8633-EF23-DF34-664D4FCFEBB9}"/>
              </a:ext>
            </a:extLst>
          </p:cNvPr>
          <p:cNvSpPr txBox="1">
            <a:spLocks/>
          </p:cNvSpPr>
          <p:nvPr/>
        </p:nvSpPr>
        <p:spPr>
          <a:xfrm>
            <a:off x="213095" y="5278642"/>
            <a:ext cx="11607025" cy="1212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Outlook:   a more complete classification of defects and logical gates</a:t>
            </a:r>
          </a:p>
          <a:p>
            <a:pPr marL="0" indent="0">
              <a:buNone/>
            </a:pPr>
            <a:r>
              <a:rPr lang="en-US" sz="2000" dirty="0"/>
              <a:t>                       Generalization to </a:t>
            </a:r>
            <a:r>
              <a:rPr lang="en-US" sz="2000" u="sng" dirty="0"/>
              <a:t>continuous gauge group G </a:t>
            </a:r>
          </a:p>
        </p:txBody>
      </p:sp>
    </p:spTree>
    <p:extLst>
      <p:ext uri="{BB962C8B-B14F-4D97-AF65-F5344CB8AC3E}">
        <p14:creationId xmlns:p14="http://schemas.microsoft.com/office/powerpoint/2010/main" val="140545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A8EDD4-FB59-49E7-905D-7D47FA71D68C}"/>
              </a:ext>
            </a:extLst>
          </p:cNvPr>
          <p:cNvSpPr txBox="1"/>
          <p:nvPr/>
        </p:nvSpPr>
        <p:spPr>
          <a:xfrm>
            <a:off x="1642458" y="225558"/>
            <a:ext cx="3797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Fault-tolerant logical gates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0E1F2-BE9D-777A-3715-066DEE76F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6" y="957823"/>
            <a:ext cx="6329901" cy="1849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715236-A6BF-DFA8-7C1C-73AC89517537}"/>
              </a:ext>
            </a:extLst>
          </p:cNvPr>
          <p:cNvSpPr txBox="1"/>
          <p:nvPr/>
        </p:nvSpPr>
        <p:spPr>
          <a:xfrm>
            <a:off x="7595483" y="1335330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More generally, locality-preserving unitary</a:t>
            </a:r>
          </a:p>
          <a:p>
            <a:r>
              <a:rPr lang="en-US" dirty="0"/>
              <a:t>(for continuum case and TQFT):</a:t>
            </a:r>
          </a:p>
          <a:p>
            <a:r>
              <a:rPr lang="en-US" dirty="0"/>
              <a:t>maps local operator to local operator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10E07B-10A9-EA12-5571-311BE465456A}"/>
              </a:ext>
            </a:extLst>
          </p:cNvPr>
          <p:cNvSpPr txBox="1"/>
          <p:nvPr/>
        </p:nvSpPr>
        <p:spPr>
          <a:xfrm>
            <a:off x="749411" y="2893044"/>
            <a:ext cx="6846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Error propagation bounded by the </a:t>
            </a:r>
            <a:r>
              <a:rPr lang="en-US" dirty="0" err="1">
                <a:solidFill>
                  <a:srgbClr val="0070C0"/>
                </a:solidFill>
              </a:rPr>
              <a:t>Lieb</a:t>
            </a:r>
            <a:r>
              <a:rPr lang="en-US" dirty="0">
                <a:solidFill>
                  <a:srgbClr val="0070C0"/>
                </a:solidFill>
              </a:rPr>
              <a:t>-Robinson light cone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C3AC96-8DC8-E0C2-34ED-6F3BFB490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83" y="3621422"/>
            <a:ext cx="7772400" cy="550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731121-A3F8-0560-6A27-EC0ABC4D3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136" y="4076688"/>
            <a:ext cx="4382384" cy="1133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C06039-3959-4032-7356-D745E7428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429590"/>
            <a:ext cx="7772400" cy="67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4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AB9A7-33D2-B745-BFF4-76C7DF88FF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BE3E5-6072-C048-A356-F5E9F40F2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66" y="-194060"/>
            <a:ext cx="10200798" cy="107289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" pitchFamily="2" charset="0"/>
              </a:rPr>
              <a:t>Connection between </a:t>
            </a:r>
            <a:r>
              <a:rPr lang="en-US" sz="2000" u="sng" dirty="0">
                <a:latin typeface="Helvetica" pitchFamily="2" charset="0"/>
              </a:rPr>
              <a:t>transversal logical gates</a:t>
            </a:r>
            <a:r>
              <a:rPr lang="en-US" sz="2000" dirty="0">
                <a:latin typeface="Helvetica" pitchFamily="2" charset="0"/>
              </a:rPr>
              <a:t> and emergent symmetries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1C7239-0F03-D84F-BB8D-35F5C739CABA}"/>
              </a:ext>
            </a:extLst>
          </p:cNvPr>
          <p:cNvSpPr/>
          <p:nvPr/>
        </p:nvSpPr>
        <p:spPr>
          <a:xfrm>
            <a:off x="5874324" y="5826978"/>
            <a:ext cx="63044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GZ, M.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Hafezi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Barkeshli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Research 2, 013285 (2020)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C1DDE-6FBE-5D47-A56B-BB4C75D22D58}"/>
              </a:ext>
            </a:extLst>
          </p:cNvPr>
          <p:cNvSpPr txBox="1"/>
          <p:nvPr/>
        </p:nvSpPr>
        <p:spPr>
          <a:xfrm>
            <a:off x="4286619" y="1224358"/>
            <a:ext cx="4400244" cy="255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467"/>
              </a:spcBef>
            </a:pPr>
            <a:r>
              <a:rPr lang="en-US" sz="1600" dirty="0">
                <a:latin typeface="IBM Plex Sans" charset="0"/>
                <a:ea typeface="IBM Plex Sans" charset="0"/>
                <a:cs typeface="IBM Plex Sans" charset="0"/>
              </a:rPr>
              <a:t>       (or more generally a </a:t>
            </a:r>
            <a:r>
              <a:rPr lang="en-US" sz="1600" u="sng" dirty="0">
                <a:solidFill>
                  <a:srgbClr val="7030A0"/>
                </a:solidFill>
                <a:latin typeface="IBM Plex Sans" charset="0"/>
                <a:ea typeface="IBM Plex Sans" charset="0"/>
                <a:cs typeface="IBM Plex Sans" charset="0"/>
              </a:rPr>
              <a:t>constant-depth circuit</a:t>
            </a:r>
            <a:r>
              <a:rPr lang="en-US" sz="1600" dirty="0">
                <a:latin typeface="IBM Plex Sans" charset="0"/>
                <a:ea typeface="IBM Plex Sans" charset="0"/>
                <a:cs typeface="IBM Plex Sans" charset="0"/>
              </a:rPr>
              <a:t>),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84B56-F0D7-7F4C-A90C-A04D47F905D8}"/>
              </a:ext>
            </a:extLst>
          </p:cNvPr>
          <p:cNvSpPr txBox="1"/>
          <p:nvPr/>
        </p:nvSpPr>
        <p:spPr>
          <a:xfrm>
            <a:off x="8777497" y="1224350"/>
            <a:ext cx="1904367" cy="255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467"/>
              </a:spcBef>
            </a:pPr>
            <a:r>
              <a:rPr lang="en-US" sz="1600" dirty="0">
                <a:latin typeface="IBM Plex Sans" charset="0"/>
                <a:ea typeface="IBM Plex Sans" charset="0"/>
                <a:cs typeface="IBM Plex Sans" charset="0"/>
              </a:rPr>
              <a:t>it is a </a:t>
            </a:r>
            <a:r>
              <a:rPr lang="en-US" sz="1600" u="sng" dirty="0">
                <a:solidFill>
                  <a:srgbClr val="FF0000"/>
                </a:solidFill>
                <a:latin typeface="IBM Plex Sans" charset="0"/>
                <a:ea typeface="IBM Plex Sans" charset="0"/>
                <a:cs typeface="IBM Plex Sans" charset="0"/>
              </a:rPr>
              <a:t>logical gate</a:t>
            </a:r>
            <a:r>
              <a:rPr lang="en-US" sz="1600" dirty="0">
                <a:latin typeface="IBM Plex Sans" charset="0"/>
                <a:ea typeface="IBM Plex Sans" charset="0"/>
                <a:cs typeface="IBM Plex Sans" charset="0"/>
              </a:rPr>
              <a:t> </a:t>
            </a:r>
            <a:r>
              <a:rPr lang="en-US" sz="1600" dirty="0" err="1">
                <a:latin typeface="IBM Plex Sans" charset="0"/>
                <a:ea typeface="IBM Plex Sans" charset="0"/>
                <a:cs typeface="IBM Plex Sans" charset="0"/>
              </a:rPr>
              <a:t>iff</a:t>
            </a:r>
            <a:r>
              <a:rPr lang="en-US" sz="1600" dirty="0">
                <a:latin typeface="IBM Plex Sans" charset="0"/>
                <a:ea typeface="IBM Plex Sans" charset="0"/>
                <a:cs typeface="IBM Plex Sans" charset="0"/>
              </a:rPr>
              <a:t>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BB7885-6221-B84C-8622-4C7C099662AC}"/>
              </a:ext>
            </a:extLst>
          </p:cNvPr>
          <p:cNvGrpSpPr/>
          <p:nvPr/>
        </p:nvGrpSpPr>
        <p:grpSpPr>
          <a:xfrm>
            <a:off x="4337728" y="1669349"/>
            <a:ext cx="2548403" cy="568348"/>
            <a:chOff x="3218921" y="1355289"/>
            <a:chExt cx="1911302" cy="4262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D70824-49D6-984A-83F6-80C5B9CB5361}"/>
                </a:ext>
              </a:extLst>
            </p:cNvPr>
            <p:cNvSpPr/>
            <p:nvPr/>
          </p:nvSpPr>
          <p:spPr bwMode="auto">
            <a:xfrm>
              <a:off x="3218921" y="1355289"/>
              <a:ext cx="1911302" cy="42626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8000" tIns="48000" rIns="48000" bIns="4800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schemeClr val="tx1"/>
                </a:solidFill>
                <a:latin typeface="IBM Plex Sans" panose="020B050305020300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6BF4BD8-B2FF-604F-806D-08E5EB4292F8}"/>
                </a:ext>
              </a:extLst>
            </p:cNvPr>
            <p:cNvGrpSpPr/>
            <p:nvPr/>
          </p:nvGrpSpPr>
          <p:grpSpPr>
            <a:xfrm>
              <a:off x="3406915" y="1473169"/>
              <a:ext cx="1612875" cy="190500"/>
              <a:chOff x="2619182" y="1380368"/>
              <a:chExt cx="1612875" cy="1905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CFF29C4-31D8-F04C-9F2E-DA05FAA89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19182" y="1405768"/>
                <a:ext cx="1092200" cy="1651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9E72E2F-8CB5-2143-9127-615AB40BF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8857" y="1380368"/>
                <a:ext cx="203200" cy="1905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4AF2AD-6F52-3C46-9D3B-1A41FCA7D8E7}"/>
              </a:ext>
            </a:extLst>
          </p:cNvPr>
          <p:cNvGrpSpPr/>
          <p:nvPr/>
        </p:nvGrpSpPr>
        <p:grpSpPr>
          <a:xfrm>
            <a:off x="7576902" y="1825062"/>
            <a:ext cx="1584250" cy="255199"/>
            <a:chOff x="6331825" y="1465395"/>
            <a:chExt cx="1188188" cy="1913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AD940B2-0958-D74E-9983-5D0B88704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1825" y="1485869"/>
              <a:ext cx="254000" cy="1651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CBCD3A-A73A-CA40-9F84-25B88489FAA2}"/>
                </a:ext>
              </a:extLst>
            </p:cNvPr>
            <p:cNvSpPr txBox="1"/>
            <p:nvPr/>
          </p:nvSpPr>
          <p:spPr>
            <a:xfrm>
              <a:off x="6624334" y="1465395"/>
              <a:ext cx="895679" cy="191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1467"/>
                </a:spcBef>
              </a:pPr>
              <a:r>
                <a:rPr lang="en-US" sz="1600" dirty="0">
                  <a:latin typeface="IBM Plex Sans" charset="0"/>
                  <a:ea typeface="IBM Plex Sans" charset="0"/>
                  <a:cs typeface="IBM Plex Sans" charset="0"/>
                </a:rPr>
                <a:t>:  code space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3276AE0-9264-8048-A5C6-76FF3ABA2300}"/>
              </a:ext>
            </a:extLst>
          </p:cNvPr>
          <p:cNvSpPr txBox="1"/>
          <p:nvPr/>
        </p:nvSpPr>
        <p:spPr>
          <a:xfrm>
            <a:off x="408626" y="3720395"/>
            <a:ext cx="8584081" cy="2568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594" indent="-228594">
              <a:lnSpc>
                <a:spcPct val="110000"/>
              </a:lnSpc>
              <a:spcBef>
                <a:spcPts val="1467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   Furthermore, </a:t>
            </a:r>
            <a:r>
              <a:rPr lang="en-US" sz="1600" i="1" dirty="0"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U</a:t>
            </a:r>
            <a:r>
              <a:rPr lang="en-US" sz="1600" dirty="0"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 is a </a:t>
            </a:r>
            <a:r>
              <a:rPr lang="en-US" sz="1600" u="sng" dirty="0">
                <a:solidFill>
                  <a:srgbClr val="00B0F0"/>
                </a:solidFill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global symmetry</a:t>
            </a:r>
            <a:r>
              <a:rPr lang="en-US" sz="1600" dirty="0"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 if it acts on the entire system of </a:t>
            </a:r>
            <a:r>
              <a:rPr lang="en-US" sz="1600" i="1" u="sng" dirty="0"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d</a:t>
            </a:r>
            <a:r>
              <a:rPr lang="en-US" sz="1600" u="sng" dirty="0"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-spatial dimension</a:t>
            </a:r>
            <a:r>
              <a:rPr lang="en-US" sz="1600" dirty="0"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.</a:t>
            </a:r>
            <a:endParaRPr lang="en-US" sz="16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91D268-871C-8E9D-3506-B452CBF82CDB}"/>
              </a:ext>
            </a:extLst>
          </p:cNvPr>
          <p:cNvSpPr txBox="1"/>
          <p:nvPr/>
        </p:nvSpPr>
        <p:spPr>
          <a:xfrm>
            <a:off x="408626" y="2561373"/>
            <a:ext cx="10496463" cy="7200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594" indent="-228594">
              <a:lnSpc>
                <a:spcPct val="110000"/>
              </a:lnSpc>
              <a:spcBef>
                <a:spcPts val="1467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   </a:t>
            </a:r>
            <a:r>
              <a:rPr lang="en-US" sz="1600" i="1" dirty="0"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U</a:t>
            </a:r>
            <a:r>
              <a:rPr lang="en-US" sz="1600" dirty="0"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 can be considered as an </a:t>
            </a:r>
            <a:r>
              <a:rPr lang="en-US" sz="1600" u="sng" dirty="0">
                <a:solidFill>
                  <a:schemeClr val="accent1"/>
                </a:solidFill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emergent symmetry</a:t>
            </a:r>
            <a:r>
              <a:rPr lang="en-US" sz="1600" dirty="0"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 of the ground state subspace (code space) of the gauge theory </a:t>
            </a:r>
          </a:p>
          <a:p>
            <a:pPr>
              <a:lnSpc>
                <a:spcPct val="110000"/>
              </a:lnSpc>
              <a:spcBef>
                <a:spcPts val="1467"/>
              </a:spcBef>
            </a:pPr>
            <a:r>
              <a:rPr lang="en-US" sz="1600" dirty="0"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        or </a:t>
            </a:r>
            <a:r>
              <a:rPr lang="en-US" sz="1600"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the corresponding topological </a:t>
            </a:r>
            <a:r>
              <a:rPr lang="en-US" sz="1600" dirty="0">
                <a:latin typeface="IBM Plex Sans" charset="0"/>
                <a:ea typeface="CMU Serif Roman" panose="02000603000000000000" pitchFamily="2" charset="0"/>
                <a:cs typeface="CMU Serif Roman" panose="02000603000000000000" pitchFamily="2" charset="0"/>
              </a:rPr>
              <a:t>order.    </a:t>
            </a:r>
            <a:endParaRPr lang="en-US" sz="16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8FB4D8-DEFF-CA31-FF87-C9AA04DA0CEA}"/>
              </a:ext>
            </a:extLst>
          </p:cNvPr>
          <p:cNvGrpSpPr/>
          <p:nvPr/>
        </p:nvGrpSpPr>
        <p:grpSpPr>
          <a:xfrm>
            <a:off x="701834" y="4193918"/>
            <a:ext cx="8100150" cy="338554"/>
            <a:chOff x="701834" y="4193918"/>
            <a:chExt cx="8100150" cy="33855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9E31CE0-9F98-DE42-9D55-7756FA00866A}"/>
                </a:ext>
              </a:extLst>
            </p:cNvPr>
            <p:cNvSpPr/>
            <p:nvPr/>
          </p:nvSpPr>
          <p:spPr>
            <a:xfrm>
              <a:off x="701834" y="4193918"/>
              <a:ext cx="76048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1" dirty="0">
                  <a:latin typeface="IBM Plex Sans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U</a:t>
              </a:r>
              <a:r>
                <a:rPr lang="en-US" sz="1600" dirty="0">
                  <a:latin typeface="IBM Plex Sans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 is a </a:t>
              </a:r>
              <a:r>
                <a:rPr lang="en-US" sz="1600" u="sng" dirty="0">
                  <a:solidFill>
                    <a:schemeClr val="accent5"/>
                  </a:solidFill>
                  <a:latin typeface="IBM Plex Sans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higher-form (</a:t>
              </a:r>
              <a:r>
                <a:rPr lang="en-US" sz="1600" i="1" u="sng" dirty="0">
                  <a:solidFill>
                    <a:schemeClr val="accent5"/>
                  </a:solidFill>
                  <a:latin typeface="IBM Plex Sans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k</a:t>
              </a:r>
              <a:r>
                <a:rPr lang="en-US" sz="1600" u="sng" dirty="0">
                  <a:solidFill>
                    <a:schemeClr val="accent5"/>
                  </a:solidFill>
                  <a:latin typeface="IBM Plex Sans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-form) symmetry</a:t>
              </a:r>
              <a:r>
                <a:rPr lang="en-US" sz="1600" dirty="0">
                  <a:latin typeface="IBM Plex Sans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 if it acts on a </a:t>
              </a:r>
              <a:r>
                <a:rPr lang="en-US" sz="1600" u="sng" dirty="0">
                  <a:latin typeface="IBM Plex Sans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codimension-</a:t>
              </a:r>
              <a:r>
                <a:rPr lang="en-US" sz="1600" i="1" u="sng" dirty="0">
                  <a:latin typeface="IBM Plex Sans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k</a:t>
              </a:r>
              <a:r>
                <a:rPr lang="en-US" sz="1600" u="sng" dirty="0">
                  <a:latin typeface="IBM Plex Sans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 submanifold</a:t>
              </a:r>
              <a:endParaRPr lang="en-US" sz="1600" u="sng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4026C5-D68E-0E63-6DE0-3CEAE567A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81887" y="4241915"/>
              <a:ext cx="720097" cy="24255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CFC6E49-1E6B-286E-A004-9DE6EDF47CB6}"/>
              </a:ext>
            </a:extLst>
          </p:cNvPr>
          <p:cNvSpPr txBox="1"/>
          <p:nvPr/>
        </p:nvSpPr>
        <p:spPr>
          <a:xfrm>
            <a:off x="5874324" y="6111086"/>
            <a:ext cx="61088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GZ, Tomas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Jochym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-O’Connor, Arpit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PRX Quantum 3 (3), 030338 (2022)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C5E346-844E-1C17-A3BF-9A06B2D74B34}"/>
              </a:ext>
            </a:extLst>
          </p:cNvPr>
          <p:cNvSpPr txBox="1"/>
          <p:nvPr/>
        </p:nvSpPr>
        <p:spPr>
          <a:xfrm>
            <a:off x="5883188" y="6361297"/>
            <a:ext cx="500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Maissam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Barkeshli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Yu-An Chen, Sheng-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Huang,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Ryohei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Kobayashi,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Nathanan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Tantavasidakarn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GZ, arXiv:2208.07367 (2022)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049613-9D70-FF8C-B04E-D4C9DBB66D73}"/>
              </a:ext>
            </a:extLst>
          </p:cNvPr>
          <p:cNvGrpSpPr/>
          <p:nvPr/>
        </p:nvGrpSpPr>
        <p:grpSpPr>
          <a:xfrm>
            <a:off x="393349" y="1224352"/>
            <a:ext cx="4095009" cy="294342"/>
            <a:chOff x="393349" y="1224352"/>
            <a:chExt cx="4095009" cy="2943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A1C8BB-47A8-1946-A9A5-FA1664A477FA}"/>
                </a:ext>
              </a:extLst>
            </p:cNvPr>
            <p:cNvSpPr txBox="1"/>
            <p:nvPr/>
          </p:nvSpPr>
          <p:spPr>
            <a:xfrm>
              <a:off x="393349" y="1224352"/>
              <a:ext cx="2882199" cy="2551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380990" indent="-380990">
                <a:lnSpc>
                  <a:spcPct val="110000"/>
                </a:lnSpc>
                <a:spcBef>
                  <a:spcPts val="1467"/>
                </a:spcBef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IBM Plex Sans" charset="0"/>
                  <a:ea typeface="IBM Plex Sans" charset="0"/>
                  <a:cs typeface="IBM Plex Sans" charset="0"/>
                </a:rPr>
                <a:t>Consider a </a:t>
              </a: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transversal gate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F9334CD-84FA-D4ED-CD62-80816EE1A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1558" y="1251994"/>
              <a:ext cx="10668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75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16293EA-0A3F-AE95-0C61-E9CDD6BC1781}"/>
              </a:ext>
            </a:extLst>
          </p:cNvPr>
          <p:cNvGrpSpPr/>
          <p:nvPr/>
        </p:nvGrpSpPr>
        <p:grpSpPr>
          <a:xfrm>
            <a:off x="3422556" y="4126375"/>
            <a:ext cx="3612598" cy="2734100"/>
            <a:chOff x="3409321" y="4415975"/>
            <a:chExt cx="3612598" cy="27341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BD1F7B3-5D7B-3EFA-2124-B4C90601C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9321" y="4415975"/>
              <a:ext cx="3612598" cy="27341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BB4E7C-7726-18FA-7AD7-49D9A2C25B9E}"/>
                </a:ext>
              </a:extLst>
            </p:cNvPr>
            <p:cNvSpPr/>
            <p:nvPr/>
          </p:nvSpPr>
          <p:spPr>
            <a:xfrm>
              <a:off x="3581401" y="4528255"/>
              <a:ext cx="483703" cy="36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A3C63-DDDF-404E-B6E1-72862D3E32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187387"/>
            <a:ext cx="2743200" cy="365125"/>
          </a:xfrm>
        </p:spPr>
        <p:txBody>
          <a:bodyPr/>
          <a:lstStyle/>
          <a:p>
            <a:fld id="{59395FB3-9C97-154F-86B2-7E381B951268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BCDC9C-40A4-5D45-BEBD-CD558460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75" y="-189718"/>
            <a:ext cx="11120565" cy="107289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Connection to </a:t>
            </a:r>
            <a:r>
              <a:rPr lang="en-US" sz="2400" u="sng" dirty="0">
                <a:latin typeface="Helvetica" pitchFamily="2" charset="0"/>
              </a:rPr>
              <a:t>defect sweeping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FE5A4-3584-6945-AF10-2DBF87460B68}"/>
              </a:ext>
            </a:extLst>
          </p:cNvPr>
          <p:cNvSpPr txBox="1"/>
          <p:nvPr/>
        </p:nvSpPr>
        <p:spPr>
          <a:xfrm>
            <a:off x="164087" y="842693"/>
            <a:ext cx="11903900" cy="303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594" indent="-228594">
              <a:lnSpc>
                <a:spcPct val="110000"/>
              </a:lnSpc>
              <a:spcBef>
                <a:spcPts val="1467"/>
              </a:spcBef>
              <a:buFont typeface="Arial" panose="020B0604020202020204" pitchFamily="34" charset="0"/>
              <a:buChar char="•"/>
            </a:pPr>
            <a:r>
              <a:rPr lang="en-US" sz="1867" dirty="0">
                <a:latin typeface="Helvetica Light" panose="020B0403020202020204" pitchFamily="34" charset="0"/>
                <a:ea typeface="IBM Plex Sans" charset="0"/>
                <a:cs typeface="IBM Plex Sans" charset="0"/>
              </a:rPr>
              <a:t>The action of the </a:t>
            </a:r>
            <a:r>
              <a:rPr lang="en-US" sz="1867" dirty="0">
                <a:solidFill>
                  <a:schemeClr val="accent1"/>
                </a:solidFill>
                <a:latin typeface="Helvetica Light" panose="020B0403020202020204" pitchFamily="34" charset="0"/>
                <a:ea typeface="IBM Plex Sans" charset="0"/>
                <a:cs typeface="IBM Plex Sans" charset="0"/>
              </a:rPr>
              <a:t>emergent symmetry</a:t>
            </a:r>
            <a:r>
              <a:rPr lang="en-US" sz="1867" dirty="0">
                <a:latin typeface="Helvetica Light" panose="020B0403020202020204" pitchFamily="34" charset="0"/>
                <a:ea typeface="IBM Plex Sans" charset="0"/>
                <a:cs typeface="IBM Plex Sans" charset="0"/>
              </a:rPr>
              <a:t> </a:t>
            </a:r>
            <a:r>
              <a:rPr lang="en-US" sz="1867" dirty="0">
                <a:solidFill>
                  <a:schemeClr val="accent1"/>
                </a:solidFill>
                <a:latin typeface="Helvetica Light" panose="020B0403020202020204" pitchFamily="34" charset="0"/>
                <a:ea typeface="IBM Plex Sans" charset="0"/>
                <a:cs typeface="IBM Plex Sans" charset="0"/>
              </a:rPr>
              <a:t>U</a:t>
            </a:r>
            <a:r>
              <a:rPr lang="en-US" sz="1867" dirty="0">
                <a:latin typeface="Helvetica Light" panose="020B0403020202020204" pitchFamily="34" charset="0"/>
                <a:ea typeface="IBM Plex Sans" charset="0"/>
                <a:cs typeface="IBM Plex Sans" charset="0"/>
              </a:rPr>
              <a:t> is equivalent to </a:t>
            </a:r>
            <a:r>
              <a:rPr lang="en-US" sz="1867" dirty="0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  <a:ea typeface="IBM Plex Sans" charset="0"/>
                <a:cs typeface="IBM Plex Sans" charset="0"/>
              </a:rPr>
              <a:t>sweeping</a:t>
            </a:r>
            <a:r>
              <a:rPr lang="en-US" sz="1867" dirty="0">
                <a:latin typeface="Helvetica Light" panose="020B0403020202020204" pitchFamily="34" charset="0"/>
                <a:ea typeface="IBM Plex Sans" charset="0"/>
                <a:cs typeface="IBM Plex Sans" charset="0"/>
              </a:rPr>
              <a:t> the corresponding </a:t>
            </a:r>
            <a:r>
              <a:rPr lang="en-US" sz="1867" dirty="0">
                <a:solidFill>
                  <a:srgbClr val="00B050"/>
                </a:solidFill>
                <a:latin typeface="Helvetica Light" panose="020B0403020202020204" pitchFamily="34" charset="0"/>
                <a:ea typeface="IBM Plex Sans" charset="0"/>
                <a:cs typeface="IBM Plex Sans" charset="0"/>
              </a:rPr>
              <a:t>defect (domain wall) </a:t>
            </a:r>
            <a:r>
              <a:rPr lang="el-GR" sz="1867" dirty="0">
                <a:solidFill>
                  <a:srgbClr val="00B050"/>
                </a:solidFill>
                <a:latin typeface="Helvetica Light" panose="020B0403020202020204" pitchFamily="34" charset="0"/>
                <a:ea typeface="CMU Serif Roman" panose="02000603000000000000" pitchFamily="2" charset="0"/>
                <a:cs typeface="CMU Serif Roman" panose="02000603000000000000" pitchFamily="2" charset="0"/>
              </a:rPr>
              <a:t>ω</a:t>
            </a:r>
            <a:r>
              <a:rPr lang="en-US" sz="1867" dirty="0">
                <a:solidFill>
                  <a:srgbClr val="00B050"/>
                </a:solidFill>
                <a:latin typeface="Helvetica Light" panose="020B0403020202020204" pitchFamily="34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1867" dirty="0">
                <a:latin typeface="Helvetica Light" panose="020B0403020202020204" pitchFamily="34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188370-8706-454B-881D-9CCB1BFA7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75" y="1142390"/>
            <a:ext cx="6295599" cy="2973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3B9AAE-26F4-A538-A6C1-8A061F0CDEF3}"/>
              </a:ext>
            </a:extLst>
          </p:cNvPr>
          <p:cNvSpPr txBox="1"/>
          <p:nvPr/>
        </p:nvSpPr>
        <p:spPr>
          <a:xfrm>
            <a:off x="164087" y="4116278"/>
            <a:ext cx="7199087" cy="303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594" indent="-228594">
              <a:lnSpc>
                <a:spcPct val="110000"/>
              </a:lnSpc>
              <a:spcBef>
                <a:spcPts val="1467"/>
              </a:spcBef>
              <a:buFont typeface="Arial" panose="020B0604020202020204" pitchFamily="34" charset="0"/>
              <a:buChar char="•"/>
            </a:pPr>
            <a:r>
              <a:rPr lang="en-US" sz="1867" dirty="0">
                <a:latin typeface="Helvetica Light" panose="020B0403020202020204" pitchFamily="34" charset="0"/>
                <a:ea typeface="IBM Plex Sans" charset="0"/>
                <a:cs typeface="IBM Plex Sans" charset="0"/>
              </a:rPr>
              <a:t>Generalization to </a:t>
            </a:r>
            <a:r>
              <a:rPr lang="en-US" sz="1867" dirty="0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  <a:ea typeface="IBM Plex Sans" charset="0"/>
                <a:cs typeface="IBM Plex Sans" charset="0"/>
              </a:rPr>
              <a:t>codimension-k defect</a:t>
            </a:r>
            <a:r>
              <a:rPr lang="en-US" sz="1867" dirty="0">
                <a:latin typeface="Helvetica Light" panose="020B0403020202020204" pitchFamily="34" charset="0"/>
                <a:ea typeface="IBM Plex Sans" charset="0"/>
                <a:cs typeface="IBM Plex Sans" charset="0"/>
              </a:rPr>
              <a:t> and </a:t>
            </a:r>
            <a:r>
              <a:rPr lang="en-US" sz="1867" dirty="0">
                <a:solidFill>
                  <a:srgbClr val="7030A0"/>
                </a:solidFill>
                <a:latin typeface="Helvetica Light" panose="020B0403020202020204" pitchFamily="34" charset="0"/>
                <a:ea typeface="IBM Plex Sans" charset="0"/>
                <a:cs typeface="IBM Plex Sans" charset="0"/>
              </a:rPr>
              <a:t>(k-1)-form symmetry</a:t>
            </a:r>
            <a:r>
              <a:rPr lang="en-US" sz="1867" dirty="0">
                <a:latin typeface="Helvetica Light" panose="020B0403020202020204" pitchFamily="34" charset="0"/>
                <a:ea typeface="IBM Plex Sans" charset="0"/>
                <a:cs typeface="IBM Plex Sans" charset="0"/>
              </a:rPr>
              <a:t>:</a:t>
            </a:r>
            <a:endParaRPr lang="en-US" sz="1867" dirty="0">
              <a:latin typeface="Helvetica Light" panose="020B0403020202020204" pitchFamily="34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254B78-3DCE-D0E8-55D2-9FA2050D9DCD}"/>
              </a:ext>
            </a:extLst>
          </p:cNvPr>
          <p:cNvCxnSpPr>
            <a:cxnSpLocks/>
          </p:cNvCxnSpPr>
          <p:nvPr/>
        </p:nvCxnSpPr>
        <p:spPr>
          <a:xfrm>
            <a:off x="5055649" y="2790861"/>
            <a:ext cx="0" cy="294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6914DA-6C9D-9CCA-B2AE-58D1DFBAE514}"/>
              </a:ext>
            </a:extLst>
          </p:cNvPr>
          <p:cNvSpPr txBox="1"/>
          <p:nvPr/>
        </p:nvSpPr>
        <p:spPr>
          <a:xfrm>
            <a:off x="4275815" y="3071350"/>
            <a:ext cx="17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global symmetry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9E4B3-4E90-0AB1-8ECC-C03488A0761A}"/>
              </a:ext>
            </a:extLst>
          </p:cNvPr>
          <p:cNvGrpSpPr/>
          <p:nvPr/>
        </p:nvGrpSpPr>
        <p:grpSpPr>
          <a:xfrm>
            <a:off x="6659174" y="1401602"/>
            <a:ext cx="6304459" cy="1587314"/>
            <a:chOff x="6659174" y="1401602"/>
            <a:chExt cx="6304459" cy="15873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C8C68D-3452-6189-5100-98068E3554FB}"/>
                </a:ext>
              </a:extLst>
            </p:cNvPr>
            <p:cNvSpPr txBox="1"/>
            <p:nvPr/>
          </p:nvSpPr>
          <p:spPr>
            <a:xfrm>
              <a:off x="6667125" y="2048260"/>
              <a:ext cx="6108894" cy="2970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GZ, Tomas </a:t>
              </a:r>
              <a:r>
                <a:rPr lang="en-US" sz="133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Jochym</a:t>
              </a:r>
              <a:r>
                <a:rPr lang="en-US" sz="13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-O’Connor, Arpit </a:t>
              </a:r>
              <a:r>
                <a:rPr lang="en-US" sz="133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Dua</a:t>
              </a:r>
              <a:r>
                <a:rPr lang="en-US" sz="13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PRX Quantum 3 (3), 030338 (2022)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E256BB-EF70-A545-A642-18747D517883}"/>
                </a:ext>
              </a:extLst>
            </p:cNvPr>
            <p:cNvSpPr/>
            <p:nvPr/>
          </p:nvSpPr>
          <p:spPr>
            <a:xfrm>
              <a:off x="6659174" y="1401602"/>
              <a:ext cx="6304459" cy="707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Yoshida,  Phys. Rev. B 91, 245131 (2015),  Phys. Rev. B 93, 155131 (2016)</a:t>
              </a:r>
            </a:p>
            <a:p>
              <a:r>
                <a:rPr lang="en-US" sz="13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P. Webster and S. D. Bartlett, Phys. Rev. A 97, 012330 (2018)</a:t>
              </a:r>
            </a:p>
            <a:p>
              <a:r>
                <a:rPr lang="en-US" sz="13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GZ, M. </a:t>
              </a:r>
              <a:r>
                <a:rPr lang="en-US" sz="1333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Hafezi</a:t>
              </a:r>
              <a:r>
                <a:rPr lang="en-US" sz="13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and M. </a:t>
              </a:r>
              <a:r>
                <a:rPr lang="en-US" sz="1333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Barkeshli</a:t>
              </a:r>
              <a:r>
                <a:rPr lang="en-US" sz="13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Phys. Rev. Research 2, 013285 (2020)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DEE38E-4BA6-2D48-1FB9-B04E1FDAA0A3}"/>
                </a:ext>
              </a:extLst>
            </p:cNvPr>
            <p:cNvSpPr txBox="1"/>
            <p:nvPr/>
          </p:nvSpPr>
          <p:spPr>
            <a:xfrm>
              <a:off x="6675989" y="2282569"/>
              <a:ext cx="5009497" cy="7063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3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Maissam</a:t>
              </a:r>
              <a:r>
                <a:rPr lang="en-US" sz="13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3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Barkeshli</a:t>
              </a:r>
              <a:r>
                <a:rPr lang="en-US" sz="13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Yu-An Chen, Sheng-</a:t>
              </a:r>
              <a:r>
                <a:rPr lang="en-US" sz="133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Jie</a:t>
              </a:r>
              <a:r>
                <a:rPr lang="en-US" sz="13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Huang, </a:t>
              </a:r>
              <a:r>
                <a:rPr lang="en-US" sz="133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Ryohei</a:t>
              </a:r>
              <a:r>
                <a:rPr lang="en-US" sz="13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Kobayashi, </a:t>
              </a:r>
              <a:r>
                <a:rPr lang="en-US" sz="133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Nathanan</a:t>
              </a:r>
              <a:r>
                <a:rPr lang="en-US" sz="13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3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Tantavasidakarn</a:t>
              </a:r>
              <a:r>
                <a:rPr lang="en-US" sz="13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GZ, arXiv:2208.07367 (2022)</a:t>
              </a:r>
            </a:p>
            <a:p>
              <a:r>
                <a:rPr lang="en-US" sz="13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9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95D9-AB06-6B42-8F53-74B8E7DA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58" y="0"/>
            <a:ext cx="8583497" cy="107289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Invertible defects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935AD-2607-C5E1-6147-1E12C8736398}"/>
              </a:ext>
            </a:extLst>
          </p:cNvPr>
          <p:cNvSpPr txBox="1"/>
          <p:nvPr/>
        </p:nvSpPr>
        <p:spPr>
          <a:xfrm>
            <a:off x="190831" y="969530"/>
            <a:ext cx="11481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 Light" panose="020B0403020202020204" pitchFamily="34" charset="0"/>
              </a:rPr>
              <a:t>A</a:t>
            </a:r>
            <a:r>
              <a:rPr lang="en-US" sz="1600" dirty="0">
                <a:effectLst/>
                <a:latin typeface="Helvetica Light" panose="020B0403020202020204" pitchFamily="34" charset="0"/>
              </a:rPr>
              <a:t> codimension-k defect in the topological equivalence class     is </a:t>
            </a:r>
            <a:r>
              <a:rPr lang="en-US" sz="1600" u="sng" dirty="0">
                <a:effectLst/>
                <a:latin typeface="Helvetica Light" panose="020B0403020202020204" pitchFamily="34" charset="0"/>
              </a:rPr>
              <a:t>invertible</a:t>
            </a:r>
            <a:r>
              <a:rPr lang="en-US" sz="1600" dirty="0">
                <a:effectLst/>
                <a:latin typeface="Helvetica Light" panose="020B0403020202020204" pitchFamily="34" charset="0"/>
              </a:rPr>
              <a:t> if there exists another codimension-k defect in an equivalence class    , such that if the two codimension-k defects are near each other, they are topologically equivalent to the trivial codimension-k defect.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Helvetica Light" panose="020B04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6F8F1-21A3-2E95-B96A-4A97E02C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649" y="1058981"/>
            <a:ext cx="152400" cy="15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23736C-45AC-2879-742C-4AA1E4ACD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76" y="1269773"/>
            <a:ext cx="152400" cy="177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C72BBD-1F99-793E-C960-888FDF960D96}"/>
              </a:ext>
            </a:extLst>
          </p:cNvPr>
          <p:cNvCxnSpPr>
            <a:cxnSpLocks/>
          </p:cNvCxnSpPr>
          <p:nvPr/>
        </p:nvCxnSpPr>
        <p:spPr>
          <a:xfrm>
            <a:off x="4174435" y="2107095"/>
            <a:ext cx="0" cy="1321905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4BEE7C8-2D4A-E00F-295E-94D309B7C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09" y="2647397"/>
            <a:ext cx="241300" cy="2413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42218D-4E40-71E3-A2A8-AB15782687C4}"/>
              </a:ext>
            </a:extLst>
          </p:cNvPr>
          <p:cNvCxnSpPr>
            <a:cxnSpLocks/>
          </p:cNvCxnSpPr>
          <p:nvPr/>
        </p:nvCxnSpPr>
        <p:spPr>
          <a:xfrm>
            <a:off x="5781924" y="2107094"/>
            <a:ext cx="0" cy="1321905"/>
          </a:xfrm>
          <a:prstGeom prst="line">
            <a:avLst/>
          </a:prstGeom>
          <a:ln w="254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6E24C8D-6E4E-B8C0-1FE7-B456B9249E41}"/>
              </a:ext>
            </a:extLst>
          </p:cNvPr>
          <p:cNvSpPr txBox="1"/>
          <p:nvPr/>
        </p:nvSpPr>
        <p:spPr>
          <a:xfrm>
            <a:off x="6299789" y="2472061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22BCC2-BA10-34CA-ACA6-58E81A9C45F4}"/>
              </a:ext>
            </a:extLst>
          </p:cNvPr>
          <p:cNvCxnSpPr>
            <a:cxnSpLocks/>
          </p:cNvCxnSpPr>
          <p:nvPr/>
        </p:nvCxnSpPr>
        <p:spPr>
          <a:xfrm>
            <a:off x="7238336" y="2107094"/>
            <a:ext cx="0" cy="132190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23DAD8-4597-76A4-03B3-F4B05652A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100" y="3572919"/>
            <a:ext cx="152400" cy="152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440FC9-0166-B354-2EC0-50FA18B93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019" y="3539568"/>
            <a:ext cx="152400" cy="177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864984-34EC-E088-15F6-B91F2EFC5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088" y="3501468"/>
            <a:ext cx="114300" cy="2159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C5CFCB-C654-1A71-CA01-A5292DC4D657}"/>
              </a:ext>
            </a:extLst>
          </p:cNvPr>
          <p:cNvSpPr txBox="1"/>
          <p:nvPr/>
        </p:nvSpPr>
        <p:spPr>
          <a:xfrm>
            <a:off x="214683" y="3987194"/>
            <a:ext cx="11481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 Light" panose="020B0403020202020204" pitchFamily="34" charset="0"/>
              </a:rPr>
              <a:t>The </a:t>
            </a:r>
            <a:r>
              <a:rPr lang="en-US" sz="1600" u="sng" dirty="0">
                <a:solidFill>
                  <a:srgbClr val="00B050"/>
                </a:solidFill>
                <a:latin typeface="Helvetica Light" panose="020B0403020202020204" pitchFamily="34" charset="0"/>
              </a:rPr>
              <a:t>sweeping</a:t>
            </a:r>
            <a:r>
              <a:rPr lang="en-US" sz="1600" dirty="0">
                <a:latin typeface="Helvetica Light" panose="020B0403020202020204" pitchFamily="34" charset="0"/>
              </a:rPr>
              <a:t> of the </a:t>
            </a:r>
            <a:r>
              <a:rPr lang="en-US" sz="1600" u="sng" dirty="0">
                <a:solidFill>
                  <a:schemeClr val="accent6"/>
                </a:solidFill>
                <a:latin typeface="Helvetica Light" panose="020B0403020202020204" pitchFamily="34" charset="0"/>
              </a:rPr>
              <a:t>codimension-k invertible defect</a:t>
            </a:r>
            <a:r>
              <a:rPr lang="en-US" sz="1600" dirty="0">
                <a:latin typeface="Helvetica Light" panose="020B0403020202020204" pitchFamily="34" charset="0"/>
              </a:rPr>
              <a:t> can always be implemented as a </a:t>
            </a:r>
            <a:r>
              <a:rPr lang="en-US" sz="1600" u="sng" dirty="0">
                <a:solidFill>
                  <a:srgbClr val="7030A0"/>
                </a:solidFill>
                <a:latin typeface="Helvetica Light" panose="020B0403020202020204" pitchFamily="34" charset="0"/>
              </a:rPr>
              <a:t>constant depth local circuit</a:t>
            </a:r>
            <a:r>
              <a:rPr lang="en-US" sz="1600" dirty="0">
                <a:latin typeface="Helvetica Light" panose="020B0403020202020204" pitchFamily="34" charset="0"/>
              </a:rPr>
              <a:t>.</a:t>
            </a:r>
            <a:endParaRPr lang="en-US" sz="1600" dirty="0">
              <a:latin typeface="Helvetica Light" panose="020B0403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8CFE19-6B65-2954-1074-BC3099A0058A}"/>
              </a:ext>
            </a:extLst>
          </p:cNvPr>
          <p:cNvGrpSpPr/>
          <p:nvPr/>
        </p:nvGrpSpPr>
        <p:grpSpPr>
          <a:xfrm>
            <a:off x="4064114" y="4289236"/>
            <a:ext cx="3435620" cy="2576715"/>
            <a:chOff x="4064114" y="4289236"/>
            <a:chExt cx="3435620" cy="257671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B8C554A-B948-0766-C653-640EB1DD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4114" y="4289236"/>
              <a:ext cx="3435620" cy="257671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FE3B9A-69E4-7442-60B7-AE482092959C}"/>
                </a:ext>
              </a:extLst>
            </p:cNvPr>
            <p:cNvSpPr/>
            <p:nvPr/>
          </p:nvSpPr>
          <p:spPr>
            <a:xfrm>
              <a:off x="4064114" y="4289236"/>
              <a:ext cx="658961" cy="366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42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2F28-1759-AD4A-07F5-5B83F3E1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21" y="-218637"/>
            <a:ext cx="10065793" cy="1072896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latin typeface="Helvetica" pitchFamily="2" charset="0"/>
              </a:rPr>
              <a:t>Invertible codimension-1 defects in (2+1)D G gauge theory: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effectLst/>
                <a:latin typeface="Helvetica" pitchFamily="2" charset="0"/>
              </a:rPr>
              <a:t>Twist strings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1451C-A0ED-94A0-3B2B-0E4566596791}"/>
              </a:ext>
            </a:extLst>
          </p:cNvPr>
          <p:cNvSpPr txBox="1"/>
          <p:nvPr/>
        </p:nvSpPr>
        <p:spPr>
          <a:xfrm>
            <a:off x="669896" y="856449"/>
            <a:ext cx="680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Twist strings in </a:t>
            </a:r>
            <a:r>
              <a:rPr lang="en-US" b="1" dirty="0">
                <a:effectLst/>
                <a:latin typeface="Helvetica" pitchFamily="2" charset="0"/>
              </a:rPr>
              <a:t>Z</a:t>
            </a:r>
            <a:r>
              <a:rPr lang="en-US" b="1" baseline="-25000" dirty="0">
                <a:effectLst/>
                <a:latin typeface="Helvetica" pitchFamily="2" charset="0"/>
              </a:rPr>
              <a:t>2</a:t>
            </a:r>
            <a:r>
              <a:rPr lang="en-US" b="1" dirty="0">
                <a:effectLst/>
                <a:latin typeface="Helvetica" pitchFamily="2" charset="0"/>
              </a:rPr>
              <a:t> x Z</a:t>
            </a:r>
            <a:r>
              <a:rPr lang="en-US" b="1" baseline="-25000" dirty="0">
                <a:effectLst/>
                <a:latin typeface="Helvetica" pitchFamily="2" charset="0"/>
              </a:rPr>
              <a:t>2</a:t>
            </a:r>
            <a:r>
              <a:rPr lang="en-US" b="1" dirty="0">
                <a:effectLst/>
                <a:latin typeface="Helvetica" pitchFamily="2" charset="0"/>
              </a:rPr>
              <a:t> gauge theory </a:t>
            </a:r>
            <a:r>
              <a:rPr lang="en-US" dirty="0">
                <a:effectLst/>
                <a:latin typeface="Helvetica" pitchFamily="2" charset="0"/>
              </a:rPr>
              <a:t>(two copies of </a:t>
            </a:r>
            <a:r>
              <a:rPr lang="en-US" dirty="0" err="1">
                <a:effectLst/>
                <a:latin typeface="Helvetica" pitchFamily="2" charset="0"/>
              </a:rPr>
              <a:t>toric</a:t>
            </a:r>
            <a:r>
              <a:rPr lang="en-US" dirty="0">
                <a:effectLst/>
                <a:latin typeface="Helvetica" pitchFamily="2" charset="0"/>
              </a:rPr>
              <a:t> codes)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89A54-0554-DAC5-40C2-695224B9A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18" y="1409330"/>
            <a:ext cx="3782336" cy="2176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B37A3D-46C2-2102-41A7-E763306DF03B}"/>
              </a:ext>
            </a:extLst>
          </p:cNvPr>
          <p:cNvSpPr txBox="1"/>
          <p:nvPr/>
        </p:nvSpPr>
        <p:spPr>
          <a:xfrm>
            <a:off x="2458939" y="3885653"/>
            <a:ext cx="76074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Helvetica" pitchFamily="2" charset="0"/>
              </a:rPr>
              <a:t>Decorate with (1+1)D Z</a:t>
            </a:r>
            <a:r>
              <a:rPr lang="en-US" sz="1600" baseline="-25000" dirty="0">
                <a:effectLst/>
                <a:latin typeface="Helvetica" pitchFamily="2" charset="0"/>
              </a:rPr>
              <a:t>2</a:t>
            </a:r>
            <a:r>
              <a:rPr lang="en-US" sz="1600" dirty="0">
                <a:effectLst/>
                <a:latin typeface="Helvetica" pitchFamily="2" charset="0"/>
              </a:rPr>
              <a:t> x Z</a:t>
            </a:r>
            <a:r>
              <a:rPr lang="en-US" sz="1600" baseline="-25000" dirty="0">
                <a:effectLst/>
                <a:latin typeface="Helvetica" pitchFamily="2" charset="0"/>
              </a:rPr>
              <a:t>2</a:t>
            </a:r>
            <a:r>
              <a:rPr lang="en-US" sz="1600" dirty="0">
                <a:effectLst/>
                <a:latin typeface="Helvetica" pitchFamily="2" charset="0"/>
              </a:rPr>
              <a:t> bosonic </a:t>
            </a: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  <a:effectLst/>
                <a:latin typeface="Helvetica" pitchFamily="2" charset="0"/>
              </a:rPr>
              <a:t>symmetry protected topological (SPT) state</a:t>
            </a:r>
            <a:r>
              <a:rPr lang="en-US" sz="1600" u="sng" dirty="0">
                <a:latin typeface="Helvetica" pitchFamily="2" charset="0"/>
              </a:rPr>
              <a:t> </a:t>
            </a:r>
            <a:r>
              <a:rPr lang="en-US" sz="1600" dirty="0">
                <a:effectLst/>
                <a:latin typeface="Helvetica" pitchFamily="2" charset="0"/>
              </a:rPr>
              <a:t>(</a:t>
            </a:r>
            <a:r>
              <a:rPr lang="en-US" sz="1600" u="sng" dirty="0">
                <a:solidFill>
                  <a:schemeClr val="accent6"/>
                </a:solidFill>
                <a:effectLst/>
                <a:latin typeface="Helvetica" pitchFamily="2" charset="0"/>
              </a:rPr>
              <a:t>cluster state</a:t>
            </a:r>
            <a:r>
              <a:rPr lang="en-US" sz="1600" dirty="0">
                <a:effectLst/>
                <a:latin typeface="Helvetica" pitchFamily="2" charset="0"/>
              </a:rPr>
              <a:t>) and then </a:t>
            </a:r>
            <a:r>
              <a:rPr lang="en-US" sz="1600" u="sng" dirty="0">
                <a:solidFill>
                  <a:srgbClr val="7030A0"/>
                </a:solidFill>
                <a:effectLst/>
                <a:latin typeface="Helvetica" pitchFamily="2" charset="0"/>
              </a:rPr>
              <a:t>gauge</a:t>
            </a:r>
            <a:r>
              <a:rPr lang="en-US" sz="1600" dirty="0">
                <a:solidFill>
                  <a:srgbClr val="7030A0"/>
                </a:solidFill>
                <a:effectLst/>
                <a:latin typeface="Helvetica" pitchFamily="2" charset="0"/>
              </a:rPr>
              <a:t> </a:t>
            </a:r>
            <a:r>
              <a:rPr lang="en-US" sz="1600" dirty="0">
                <a:effectLst/>
                <a:latin typeface="Helvetica" pitchFamily="2" charset="0"/>
              </a:rPr>
              <a:t>the </a:t>
            </a:r>
            <a:r>
              <a:rPr lang="en-US" sz="1600" dirty="0">
                <a:solidFill>
                  <a:schemeClr val="accent2"/>
                </a:solidFill>
                <a:effectLst/>
                <a:latin typeface="Helvetica" pitchFamily="2" charset="0"/>
              </a:rPr>
              <a:t>Z</a:t>
            </a:r>
            <a:r>
              <a:rPr lang="en-US" sz="1600" baseline="-25000" dirty="0">
                <a:solidFill>
                  <a:schemeClr val="accent2"/>
                </a:solidFill>
                <a:effectLst/>
                <a:latin typeface="Helvetica" pitchFamily="2" charset="0"/>
              </a:rPr>
              <a:t>2</a:t>
            </a:r>
            <a:r>
              <a:rPr lang="en-US" sz="1600" dirty="0">
                <a:solidFill>
                  <a:schemeClr val="accent2"/>
                </a:solidFill>
                <a:effectLst/>
                <a:latin typeface="Helvetica" pitchFamily="2" charset="0"/>
              </a:rPr>
              <a:t> x Z</a:t>
            </a:r>
            <a:r>
              <a:rPr lang="en-US" sz="1600" baseline="-25000" dirty="0">
                <a:solidFill>
                  <a:schemeClr val="accent2"/>
                </a:solidFill>
                <a:effectLst/>
                <a:latin typeface="Helvetica" pitchFamily="2" charset="0"/>
              </a:rPr>
              <a:t>2</a:t>
            </a:r>
            <a:r>
              <a:rPr lang="en-US" sz="1600" dirty="0">
                <a:solidFill>
                  <a:schemeClr val="accent2"/>
                </a:solidFill>
                <a:effectLst/>
                <a:latin typeface="Helvetica" pitchFamily="2" charset="0"/>
              </a:rPr>
              <a:t> global symmetry</a:t>
            </a:r>
            <a:r>
              <a:rPr lang="en-US" sz="1600" dirty="0">
                <a:effectLst/>
                <a:latin typeface="Helvetica" pitchFamily="2" charset="0"/>
              </a:rPr>
              <a:t>.</a:t>
            </a:r>
            <a:endParaRPr lang="en-US" sz="1600" u="sng" dirty="0">
              <a:solidFill>
                <a:srgbClr val="7030A0"/>
              </a:solidFill>
              <a:effectLst/>
              <a:latin typeface="Helvetica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D34FEB-2B00-68D7-AC95-CB0474F09902}"/>
              </a:ext>
            </a:extLst>
          </p:cNvPr>
          <p:cNvCxnSpPr>
            <a:cxnSpLocks/>
          </p:cNvCxnSpPr>
          <p:nvPr/>
        </p:nvCxnSpPr>
        <p:spPr>
          <a:xfrm>
            <a:off x="6304899" y="3554252"/>
            <a:ext cx="0" cy="363209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6DE2AA0-92D8-9C5C-5553-BDDE3C1297E4}"/>
              </a:ext>
            </a:extLst>
          </p:cNvPr>
          <p:cNvSpPr txBox="1"/>
          <p:nvPr/>
        </p:nvSpPr>
        <p:spPr>
          <a:xfrm>
            <a:off x="2115047" y="5096267"/>
            <a:ext cx="8113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Helvetica" pitchFamily="2" charset="0"/>
              </a:rPr>
              <a:t>Gauging</a:t>
            </a:r>
            <a:r>
              <a:rPr lang="en-US" sz="2000" dirty="0">
                <a:latin typeface="Helvetica" pitchFamily="2" charset="0"/>
              </a:rPr>
              <a:t>: turning the </a:t>
            </a:r>
            <a:r>
              <a:rPr lang="en-US" sz="2000" dirty="0">
                <a:solidFill>
                  <a:schemeClr val="accent2"/>
                </a:solidFill>
                <a:latin typeface="Helvetica" pitchFamily="2" charset="0"/>
              </a:rPr>
              <a:t>global symmetry</a:t>
            </a:r>
            <a:r>
              <a:rPr lang="en-US" sz="2000" dirty="0">
                <a:latin typeface="Helvetica" pitchFamily="2" charset="0"/>
              </a:rPr>
              <a:t> into a </a:t>
            </a:r>
            <a:r>
              <a:rPr lang="en-US" sz="2000" dirty="0">
                <a:solidFill>
                  <a:schemeClr val="accent1"/>
                </a:solidFill>
                <a:latin typeface="Helvetica" pitchFamily="2" charset="0"/>
              </a:rPr>
              <a:t>local gauge symmetry</a:t>
            </a:r>
            <a:r>
              <a:rPr lang="en-US" sz="2000" dirty="0">
                <a:latin typeface="Helvetica" pitchFamily="2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2381E-BC66-5872-15D3-D1B5F66C7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340" y="4402092"/>
            <a:ext cx="2389698" cy="46782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5E17EE-DBDE-1031-5800-2981B8D2D7BB}"/>
              </a:ext>
            </a:extLst>
          </p:cNvPr>
          <p:cNvCxnSpPr>
            <a:cxnSpLocks/>
          </p:cNvCxnSpPr>
          <p:nvPr/>
        </p:nvCxnSpPr>
        <p:spPr>
          <a:xfrm>
            <a:off x="8137176" y="4209844"/>
            <a:ext cx="0" cy="29238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DC9CB7-7D35-8A5C-A4DF-6D7FABF1E4AE}"/>
              </a:ext>
            </a:extLst>
          </p:cNvPr>
          <p:cNvSpPr txBox="1"/>
          <p:nvPr/>
        </p:nvSpPr>
        <p:spPr>
          <a:xfrm>
            <a:off x="3477623" y="5632219"/>
            <a:ext cx="677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Alternative view: coupling the system to a </a:t>
            </a:r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dynamical gauge field</a:t>
            </a:r>
            <a:r>
              <a:rPr lang="en-US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046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99CEF-C7F2-07F0-C9CD-19E02B36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25" y="91733"/>
            <a:ext cx="9368081" cy="1072896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Helvetica" pitchFamily="2" charset="0"/>
              </a:rPr>
              <a:t>Gauging the </a:t>
            </a:r>
            <a:r>
              <a:rPr lang="en-US" sz="2800" dirty="0" err="1">
                <a:effectLst/>
                <a:latin typeface="Helvetica" pitchFamily="2" charset="0"/>
              </a:rPr>
              <a:t>Ising</a:t>
            </a:r>
            <a:r>
              <a:rPr lang="en-US" sz="2800" dirty="0">
                <a:effectLst/>
                <a:latin typeface="Helvetica" pitchFamily="2" charset="0"/>
              </a:rPr>
              <a:t> model (</a:t>
            </a:r>
            <a:r>
              <a:rPr lang="en-US" sz="2800" dirty="0" err="1">
                <a:effectLst/>
                <a:latin typeface="Helvetica" pitchFamily="2" charset="0"/>
              </a:rPr>
              <a:t>Kramers-Wannier</a:t>
            </a:r>
            <a:r>
              <a:rPr lang="en-US" sz="2800" dirty="0">
                <a:effectLst/>
                <a:latin typeface="Helvetica" pitchFamily="2" charset="0"/>
              </a:rPr>
              <a:t> duality)</a:t>
            </a:r>
            <a:br>
              <a:rPr lang="en-US" sz="2800" dirty="0">
                <a:effectLst/>
                <a:latin typeface="Helvetica" pitchFamily="2" charset="0"/>
              </a:rPr>
            </a:br>
            <a:endParaRPr lang="en-US" sz="2800" dirty="0">
              <a:effectLst/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1B458-316A-91AF-6C74-7B8A46920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14" y="2177496"/>
            <a:ext cx="3035300" cy="288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9C105D-C70E-6261-24A7-B68EFACFC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272" y="4329804"/>
            <a:ext cx="774700" cy="1291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626C00-7BB7-2DA3-B592-D4D2D4D5B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367" y="4329804"/>
            <a:ext cx="607803" cy="1175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619EEC-9E67-1349-322A-27AB9FF78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875" y="3605737"/>
            <a:ext cx="1325836" cy="708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346600-13DB-9B52-3B81-E88614E10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306" y="2063241"/>
            <a:ext cx="1563509" cy="1658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F6B272-94F6-9698-D838-49841B1C9F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270" y="2132493"/>
            <a:ext cx="1566898" cy="1658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6DBB8A-D282-382E-596E-F4D95A338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8214" y="2240233"/>
            <a:ext cx="2321454" cy="17307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EE5FCE-79B3-8210-A300-C451C1E081D4}"/>
              </a:ext>
            </a:extLst>
          </p:cNvPr>
          <p:cNvSpPr txBox="1"/>
          <p:nvPr/>
        </p:nvSpPr>
        <p:spPr>
          <a:xfrm>
            <a:off x="8841188" y="1929846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Gauge constraint: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D5C6AC-BC3D-BF0D-EAFC-FA9F7B01CBBC}"/>
              </a:ext>
            </a:extLst>
          </p:cNvPr>
          <p:cNvCxnSpPr/>
          <p:nvPr/>
        </p:nvCxnSpPr>
        <p:spPr>
          <a:xfrm>
            <a:off x="5957429" y="4915245"/>
            <a:ext cx="59909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D257A1-5CCD-998B-A2AE-4A8C381C64F2}"/>
              </a:ext>
            </a:extLst>
          </p:cNvPr>
          <p:cNvCxnSpPr/>
          <p:nvPr/>
        </p:nvCxnSpPr>
        <p:spPr>
          <a:xfrm>
            <a:off x="5946196" y="4020979"/>
            <a:ext cx="59909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4A59263-1C9C-091C-4BE0-13A30D64D4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8883" y="3612257"/>
            <a:ext cx="1115629" cy="65504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4D5F31-7F15-F20C-8755-B59B95EF6E3F}"/>
              </a:ext>
            </a:extLst>
          </p:cNvPr>
          <p:cNvCxnSpPr/>
          <p:nvPr/>
        </p:nvCxnSpPr>
        <p:spPr>
          <a:xfrm>
            <a:off x="5914347" y="2942033"/>
            <a:ext cx="59909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B4ADDB4-E9E4-5D2A-2BF3-49604A129FC6}"/>
              </a:ext>
            </a:extLst>
          </p:cNvPr>
          <p:cNvSpPr txBox="1"/>
          <p:nvPr/>
        </p:nvSpPr>
        <p:spPr>
          <a:xfrm>
            <a:off x="5610801" y="2147782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Helvetica" pitchFamily="2" charset="0"/>
              </a:rPr>
              <a:t>Gauging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A29586-C2EE-2522-CEDD-1ABBB1D36CE4}"/>
              </a:ext>
            </a:extLst>
          </p:cNvPr>
          <p:cNvSpPr txBox="1"/>
          <p:nvPr/>
        </p:nvSpPr>
        <p:spPr>
          <a:xfrm>
            <a:off x="114705" y="1914059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Global Z</a:t>
            </a:r>
            <a:r>
              <a:rPr lang="en-US" baseline="-25000" dirty="0">
                <a:latin typeface="Helvetica" pitchFamily="2" charset="0"/>
              </a:rPr>
              <a:t>2</a:t>
            </a:r>
            <a:r>
              <a:rPr lang="en-US" dirty="0">
                <a:latin typeface="Helvetica" pitchFamily="2" charset="0"/>
              </a:rPr>
              <a:t> symmetry: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BB0A273-E0CE-BE8D-8855-9B601ECC6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1544" y="1929846"/>
            <a:ext cx="609600" cy="4953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78248F-D905-C9ED-0057-E96E2A250875}"/>
              </a:ext>
            </a:extLst>
          </p:cNvPr>
          <p:cNvSpPr txBox="1"/>
          <p:nvPr/>
        </p:nvSpPr>
        <p:spPr>
          <a:xfrm>
            <a:off x="114705" y="1038294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Helvetica" pitchFamily="2" charset="0"/>
              </a:rPr>
              <a:t>Ising</a:t>
            </a:r>
            <a:r>
              <a:rPr lang="en-US" dirty="0">
                <a:latin typeface="Helvetica" pitchFamily="2" charset="0"/>
              </a:rPr>
              <a:t> Hamiltonian: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EC59FDC-F7AC-2599-32F3-55ACCC8946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7667" y="997838"/>
            <a:ext cx="4457700" cy="7112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C93762B-0B87-1CEA-F3D0-4092F254E3D3}"/>
              </a:ext>
            </a:extLst>
          </p:cNvPr>
          <p:cNvSpPr txBox="1"/>
          <p:nvPr/>
        </p:nvSpPr>
        <p:spPr>
          <a:xfrm>
            <a:off x="1692637" y="5705644"/>
            <a:ext cx="421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Fixed-point paramagnetic Hamiltonian: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F2ABD-2A85-D698-5578-40E7E57F8A0C}"/>
              </a:ext>
            </a:extLst>
          </p:cNvPr>
          <p:cNvSpPr txBox="1"/>
          <p:nvPr/>
        </p:nvSpPr>
        <p:spPr>
          <a:xfrm>
            <a:off x="7375375" y="5683470"/>
            <a:ext cx="259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" pitchFamily="2" charset="0"/>
              </a:rPr>
              <a:t>Toric</a:t>
            </a:r>
            <a:r>
              <a:rPr lang="en-US" dirty="0">
                <a:latin typeface="Helvetica" pitchFamily="2" charset="0"/>
              </a:rPr>
              <a:t>-code Hamiltonian: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5575E9-4205-C45B-7B0F-785CB58601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4164" y="6170336"/>
            <a:ext cx="5372100" cy="5207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4ACAB03-55F7-7247-D33E-78F776E07F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136" y="6144241"/>
            <a:ext cx="1587500" cy="49530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FE62A9-6CD3-BFA6-45A7-DACACA298839}"/>
              </a:ext>
            </a:extLst>
          </p:cNvPr>
          <p:cNvCxnSpPr/>
          <p:nvPr/>
        </p:nvCxnSpPr>
        <p:spPr>
          <a:xfrm>
            <a:off x="6096000" y="5898399"/>
            <a:ext cx="59909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24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  <p:bldP spid="24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2073</Words>
  <Application>Microsoft Macintosh PowerPoint</Application>
  <PresentationFormat>Widescreen</PresentationFormat>
  <Paragraphs>222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CMU Serif Roman</vt:lpstr>
      <vt:lpstr>Arial</vt:lpstr>
      <vt:lpstr>Calibri</vt:lpstr>
      <vt:lpstr>Calibri Light</vt:lpstr>
      <vt:lpstr>Cambria Math</vt:lpstr>
      <vt:lpstr>Helvetica</vt:lpstr>
      <vt:lpstr>Helvetica Light</vt:lpstr>
      <vt:lpstr>Helvetica Light</vt:lpstr>
      <vt:lpstr>IBM Plex Sans</vt:lpstr>
      <vt:lpstr>Times New Roman</vt:lpstr>
      <vt:lpstr>Office Theme</vt:lpstr>
      <vt:lpstr>Defects, higher symmetries and fault-tolerant logical gates in (3+1)D lattice gauge theories</vt:lpstr>
      <vt:lpstr>Motivation</vt:lpstr>
      <vt:lpstr>PowerPoint Presentation</vt:lpstr>
      <vt:lpstr>PowerPoint Presentation</vt:lpstr>
      <vt:lpstr>Connection between transversal logical gates and emergent symmetries</vt:lpstr>
      <vt:lpstr>Connection to defect sweeping</vt:lpstr>
      <vt:lpstr>Invertible defects</vt:lpstr>
      <vt:lpstr>Invertible codimension-1 defects in (2+1)D G gauge theory: Twist strings</vt:lpstr>
      <vt:lpstr>Gauging the Ising model (Kramers-Wannier duality) </vt:lpstr>
      <vt:lpstr>Twist string via gauging</vt:lpstr>
      <vt:lpstr>Defect fusion rule and logical gates</vt:lpstr>
      <vt:lpstr>PowerPoint Presentation</vt:lpstr>
      <vt:lpstr>Gauging the Kitaev chain</vt:lpstr>
      <vt:lpstr>e-m twist string via gauging</vt:lpstr>
      <vt:lpstr>PowerPoint Presentation</vt:lpstr>
      <vt:lpstr>Dimensional reduction picture</vt:lpstr>
      <vt:lpstr>Invertible codimension-2 defects in (3+1)D G gauge theory: Twist strings</vt:lpstr>
      <vt:lpstr>General construction I:  layer 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Twist string in (3+1)D Z2 × Z2 gauge theory  </vt:lpstr>
      <vt:lpstr>PowerPoint Presentation</vt:lpstr>
      <vt:lpstr>PowerPoint Presentation</vt:lpstr>
      <vt:lpstr>Twist string in (3+1)D Z2 gauge theory with fermionic charge  (gauging construction) </vt:lpstr>
      <vt:lpstr>Gauging the Kitaev chain in (3+1)D </vt:lpstr>
      <vt:lpstr>PowerPoint Presentation</vt:lpstr>
      <vt:lpstr>PowerPoint Presentation</vt:lpstr>
      <vt:lpstr>PowerPoint Presentation</vt:lpstr>
      <vt:lpstr>A6 gauge theory</vt:lpstr>
      <vt:lpstr>Geometric twist string in A6 gauge theory</vt:lpstr>
      <vt:lpstr>PowerPoint Presentation</vt:lpstr>
      <vt:lpstr>PowerPoint Presentation</vt:lpstr>
      <vt:lpstr>PowerPoint Presentation</vt:lpstr>
      <vt:lpstr>Summary and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Defects, higher symmetries and fault-tolerant logical gates in (3+1)D lattice gauge theories</dc:title>
  <dc:creator>Guanyu Zhu</dc:creator>
  <cp:lastModifiedBy>Guanyu Zhu</cp:lastModifiedBy>
  <cp:revision>549</cp:revision>
  <dcterms:created xsi:type="dcterms:W3CDTF">2022-12-08T17:08:34Z</dcterms:created>
  <dcterms:modified xsi:type="dcterms:W3CDTF">2022-12-12T18:49:56Z</dcterms:modified>
</cp:coreProperties>
</file>