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68" r:id="rId2"/>
  </p:sldMasterIdLst>
  <p:notesMasterIdLst>
    <p:notesMasterId r:id="rId32"/>
  </p:notesMasterIdLst>
  <p:handoutMasterIdLst>
    <p:handoutMasterId r:id="rId33"/>
  </p:handoutMasterIdLst>
  <p:sldIdLst>
    <p:sldId id="256" r:id="rId3"/>
    <p:sldId id="3776" r:id="rId4"/>
    <p:sldId id="4735" r:id="rId5"/>
    <p:sldId id="4734" r:id="rId6"/>
    <p:sldId id="4742" r:id="rId7"/>
    <p:sldId id="3766" r:id="rId8"/>
    <p:sldId id="3904" r:id="rId9"/>
    <p:sldId id="4740" r:id="rId10"/>
    <p:sldId id="3775" r:id="rId11"/>
    <p:sldId id="3779" r:id="rId12"/>
    <p:sldId id="4738" r:id="rId13"/>
    <p:sldId id="4745" r:id="rId14"/>
    <p:sldId id="4743" r:id="rId15"/>
    <p:sldId id="3825" r:id="rId16"/>
    <p:sldId id="3772" r:id="rId17"/>
    <p:sldId id="3948" r:id="rId18"/>
    <p:sldId id="4739" r:id="rId19"/>
    <p:sldId id="3780" r:id="rId20"/>
    <p:sldId id="4741" r:id="rId21"/>
    <p:sldId id="4746" r:id="rId22"/>
    <p:sldId id="3852" r:id="rId23"/>
    <p:sldId id="268" r:id="rId24"/>
    <p:sldId id="3967" r:id="rId25"/>
    <p:sldId id="3769" r:id="rId26"/>
    <p:sldId id="3751" r:id="rId27"/>
    <p:sldId id="3945" r:id="rId28"/>
    <p:sldId id="3946" r:id="rId29"/>
    <p:sldId id="3943" r:id="rId30"/>
    <p:sldId id="3942" r:id="rId3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9F8EC"/>
    <a:srgbClr val="EFEABA"/>
    <a:srgbClr val="A053AD"/>
    <a:srgbClr val="FF2600"/>
    <a:srgbClr val="0000DB"/>
    <a:srgbClr val="0000FF"/>
    <a:srgbClr val="FF9300"/>
    <a:srgbClr val="008F00"/>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04" autoAdjust="0"/>
    <p:restoredTop sz="95332" autoAdjust="0"/>
  </p:normalViewPr>
  <p:slideViewPr>
    <p:cSldViewPr snapToGrid="0" snapToObjects="1">
      <p:cViewPr varScale="1">
        <p:scale>
          <a:sx n="119" d="100"/>
          <a:sy n="119" d="100"/>
        </p:scale>
        <p:origin x="336" y="19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EE968C7C-DE0D-7744-9A0A-5A58AFDE7EDC}" type="datetimeFigureOut">
              <a:rPr lang="en-US" smtClean="0"/>
              <a:t>1/9/23</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FFBE1642-F6EB-3F47-A209-1B38F78E7469}" type="slidenum">
              <a:rPr lang="en-US" smtClean="0"/>
              <a:t>‹#›</a:t>
            </a:fld>
            <a:endParaRPr lang="en-US"/>
          </a:p>
        </p:txBody>
      </p:sp>
    </p:spTree>
    <p:extLst>
      <p:ext uri="{BB962C8B-B14F-4D97-AF65-F5344CB8AC3E}">
        <p14:creationId xmlns:p14="http://schemas.microsoft.com/office/powerpoint/2010/main" val="2038348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166BA3CD-AB20-5043-9DFD-E54294A03D31}" type="datetimeFigureOut">
              <a:rPr lang="en-US" smtClean="0"/>
              <a:t>1/9/23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E4745EDC-326A-DC46-A236-B4FC4FF83B6F}" type="slidenum">
              <a:rPr lang="en-US" smtClean="0"/>
              <a:t>‹#›</a:t>
            </a:fld>
            <a:endParaRPr lang="en-US"/>
          </a:p>
        </p:txBody>
      </p:sp>
    </p:spTree>
    <p:extLst>
      <p:ext uri="{BB962C8B-B14F-4D97-AF65-F5344CB8AC3E}">
        <p14:creationId xmlns:p14="http://schemas.microsoft.com/office/powerpoint/2010/main" val="37860278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E4745EDC-326A-DC46-A236-B4FC4FF83B6F}" type="slidenum">
              <a:rPr lang="en-US">
                <a:solidFill>
                  <a:prstClr val="black"/>
                </a:solidFill>
                <a:latin typeface="Calibri"/>
              </a:rPr>
              <a:pPr defTabSz="942289">
                <a:defRPr/>
              </a:pPr>
              <a:t>2</a:t>
            </a:fld>
            <a:endParaRPr lang="en-US">
              <a:solidFill>
                <a:prstClr val="black"/>
              </a:solidFill>
              <a:latin typeface="Calibri"/>
            </a:endParaRPr>
          </a:p>
        </p:txBody>
      </p:sp>
    </p:spTree>
    <p:extLst>
      <p:ext uri="{BB962C8B-B14F-4D97-AF65-F5344CB8AC3E}">
        <p14:creationId xmlns:p14="http://schemas.microsoft.com/office/powerpoint/2010/main" val="1829226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E4745EDC-326A-DC46-A236-B4FC4FF83B6F}" type="slidenum">
              <a:rPr lang="en-US">
                <a:solidFill>
                  <a:prstClr val="black"/>
                </a:solidFill>
                <a:latin typeface="Calibri"/>
              </a:rPr>
              <a:pPr defTabSz="942289">
                <a:defRPr/>
              </a:pPr>
              <a:t>6</a:t>
            </a:fld>
            <a:endParaRPr lang="en-US">
              <a:solidFill>
                <a:prstClr val="black"/>
              </a:solidFill>
              <a:latin typeface="Calibri"/>
            </a:endParaRPr>
          </a:p>
        </p:txBody>
      </p:sp>
    </p:spTree>
    <p:extLst>
      <p:ext uri="{BB962C8B-B14F-4D97-AF65-F5344CB8AC3E}">
        <p14:creationId xmlns:p14="http://schemas.microsoft.com/office/powerpoint/2010/main" val="3607901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E4745EDC-326A-DC46-A236-B4FC4FF83B6F}" type="slidenum">
              <a:rPr lang="en-US">
                <a:solidFill>
                  <a:prstClr val="black"/>
                </a:solidFill>
                <a:latin typeface="Calibri"/>
              </a:rPr>
              <a:pPr defTabSz="942289">
                <a:defRPr/>
              </a:pPr>
              <a:t>9</a:t>
            </a:fld>
            <a:endParaRPr lang="en-US">
              <a:solidFill>
                <a:prstClr val="black"/>
              </a:solidFill>
              <a:latin typeface="Calibri"/>
            </a:endParaRPr>
          </a:p>
        </p:txBody>
      </p:sp>
    </p:spTree>
    <p:extLst>
      <p:ext uri="{BB962C8B-B14F-4D97-AF65-F5344CB8AC3E}">
        <p14:creationId xmlns:p14="http://schemas.microsoft.com/office/powerpoint/2010/main" val="1000529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E4745EDC-326A-DC46-A236-B4FC4FF83B6F}" type="slidenum">
              <a:rPr lang="en-US">
                <a:solidFill>
                  <a:prstClr val="black"/>
                </a:solidFill>
                <a:latin typeface="Calibri"/>
              </a:rPr>
              <a:pPr defTabSz="942289">
                <a:defRPr/>
              </a:pPr>
              <a:t>10</a:t>
            </a:fld>
            <a:endParaRPr lang="en-US">
              <a:solidFill>
                <a:prstClr val="black"/>
              </a:solidFill>
              <a:latin typeface="Calibri"/>
            </a:endParaRPr>
          </a:p>
        </p:txBody>
      </p:sp>
    </p:spTree>
    <p:extLst>
      <p:ext uri="{BB962C8B-B14F-4D97-AF65-F5344CB8AC3E}">
        <p14:creationId xmlns:p14="http://schemas.microsoft.com/office/powerpoint/2010/main" val="1755939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E4745EDC-326A-DC46-A236-B4FC4FF83B6F}" type="slidenum">
              <a:rPr lang="en-US">
                <a:solidFill>
                  <a:prstClr val="black"/>
                </a:solidFill>
                <a:latin typeface="Calibri"/>
              </a:rPr>
              <a:pPr defTabSz="942289">
                <a:defRPr/>
              </a:pPr>
              <a:t>25</a:t>
            </a:fld>
            <a:endParaRPr lang="en-US">
              <a:solidFill>
                <a:prstClr val="black"/>
              </a:solidFill>
              <a:latin typeface="Calibri"/>
            </a:endParaRPr>
          </a:p>
        </p:txBody>
      </p:sp>
    </p:spTree>
    <p:extLst>
      <p:ext uri="{BB962C8B-B14F-4D97-AF65-F5344CB8AC3E}">
        <p14:creationId xmlns:p14="http://schemas.microsoft.com/office/powerpoint/2010/main" val="2170812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E4745EDC-326A-DC46-A236-B4FC4FF83B6F}" type="slidenum">
              <a:rPr lang="en-US">
                <a:solidFill>
                  <a:prstClr val="black"/>
                </a:solidFill>
                <a:latin typeface="Calibri"/>
              </a:rPr>
              <a:pPr defTabSz="942289">
                <a:defRPr/>
              </a:pPr>
              <a:t>26</a:t>
            </a:fld>
            <a:endParaRPr lang="en-US">
              <a:solidFill>
                <a:prstClr val="black"/>
              </a:solidFill>
              <a:latin typeface="Calibri"/>
            </a:endParaRPr>
          </a:p>
        </p:txBody>
      </p:sp>
    </p:spTree>
    <p:extLst>
      <p:ext uri="{BB962C8B-B14F-4D97-AF65-F5344CB8AC3E}">
        <p14:creationId xmlns:p14="http://schemas.microsoft.com/office/powerpoint/2010/main" val="1522092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E4745EDC-326A-DC46-A236-B4FC4FF83B6F}" type="slidenum">
              <a:rPr lang="en-US">
                <a:solidFill>
                  <a:prstClr val="black"/>
                </a:solidFill>
                <a:latin typeface="Calibri"/>
              </a:rPr>
              <a:pPr defTabSz="942289">
                <a:defRPr/>
              </a:pPr>
              <a:t>27</a:t>
            </a:fld>
            <a:endParaRPr lang="en-US">
              <a:solidFill>
                <a:prstClr val="black"/>
              </a:solidFill>
              <a:latin typeface="Calibri"/>
            </a:endParaRPr>
          </a:p>
        </p:txBody>
      </p:sp>
    </p:spTree>
    <p:extLst>
      <p:ext uri="{BB962C8B-B14F-4D97-AF65-F5344CB8AC3E}">
        <p14:creationId xmlns:p14="http://schemas.microsoft.com/office/powerpoint/2010/main" val="2280362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E4745EDC-326A-DC46-A236-B4FC4FF83B6F}" type="slidenum">
              <a:rPr lang="en-US">
                <a:solidFill>
                  <a:prstClr val="black"/>
                </a:solidFill>
                <a:latin typeface="Calibri"/>
              </a:rPr>
              <a:pPr defTabSz="942289">
                <a:defRPr/>
              </a:pPr>
              <a:t>28</a:t>
            </a:fld>
            <a:endParaRPr lang="en-US">
              <a:solidFill>
                <a:prstClr val="black"/>
              </a:solidFill>
              <a:latin typeface="Calibri"/>
            </a:endParaRPr>
          </a:p>
        </p:txBody>
      </p:sp>
    </p:spTree>
    <p:extLst>
      <p:ext uri="{BB962C8B-B14F-4D97-AF65-F5344CB8AC3E}">
        <p14:creationId xmlns:p14="http://schemas.microsoft.com/office/powerpoint/2010/main" val="257150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E4745EDC-326A-DC46-A236-B4FC4FF83B6F}" type="slidenum">
              <a:rPr lang="en-US">
                <a:solidFill>
                  <a:prstClr val="black"/>
                </a:solidFill>
                <a:latin typeface="Calibri"/>
              </a:rPr>
              <a:pPr defTabSz="942289">
                <a:defRPr/>
              </a:pPr>
              <a:t>29</a:t>
            </a:fld>
            <a:endParaRPr lang="en-US">
              <a:solidFill>
                <a:prstClr val="black"/>
              </a:solidFill>
              <a:latin typeface="Calibri"/>
            </a:endParaRPr>
          </a:p>
        </p:txBody>
      </p:sp>
    </p:spTree>
    <p:extLst>
      <p:ext uri="{BB962C8B-B14F-4D97-AF65-F5344CB8AC3E}">
        <p14:creationId xmlns:p14="http://schemas.microsoft.com/office/powerpoint/2010/main" val="3937284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460750" y="2235148"/>
            <a:ext cx="5657609" cy="1774948"/>
          </a:xfrm>
        </p:spPr>
        <p:txBody>
          <a:bodyPr anchor="b">
            <a:normAutofit/>
          </a:bodyPr>
          <a:lstStyle>
            <a:lvl1pPr algn="r">
              <a:defRPr sz="4400" b="0" i="0">
                <a:solidFill>
                  <a:schemeClr val="bg1"/>
                </a:solidFill>
                <a:effectLst>
                  <a:outerShdw blurRad="50800" dist="38100" dir="2700000" algn="tl" rotWithShape="0">
                    <a:srgbClr val="000000">
                      <a:alpha val="43000"/>
                    </a:srgbClr>
                  </a:outerShdw>
                  <a:reflection stA="50000" endPos="50000" dist="5080" dir="5400000" sy="-100000" algn="bl" rotWithShape="0"/>
                </a:effectLst>
                <a:latin typeface="+mj-lt"/>
                <a:ea typeface="Arial" charset="0"/>
                <a:cs typeface="Comic Sans MS"/>
              </a:defRPr>
            </a:lvl1pPr>
          </a:lstStyle>
          <a:p>
            <a:r>
              <a:rPr lang="en-US" dirty="0"/>
              <a:t>Click to edit Master </a:t>
            </a:r>
            <a:br>
              <a:rPr lang="en-US" dirty="0"/>
            </a:br>
            <a:br>
              <a:rPr lang="en-US" dirty="0"/>
            </a:br>
            <a:r>
              <a:rPr lang="en-US" dirty="0"/>
              <a:t>title style</a:t>
            </a:r>
          </a:p>
        </p:txBody>
      </p:sp>
      <p:sp>
        <p:nvSpPr>
          <p:cNvPr id="3" name="Subtitle 2"/>
          <p:cNvSpPr>
            <a:spLocks noGrp="1"/>
          </p:cNvSpPr>
          <p:nvPr>
            <p:ph type="subTitle" idx="1"/>
          </p:nvPr>
        </p:nvSpPr>
        <p:spPr>
          <a:xfrm>
            <a:off x="3703493" y="4642339"/>
            <a:ext cx="5414866" cy="580292"/>
          </a:xfrm>
        </p:spPr>
        <p:txBody>
          <a:bodyPr/>
          <a:lstStyle>
            <a:lvl1pPr marL="0" indent="0" algn="r">
              <a:buNone/>
              <a:defRPr sz="2400">
                <a:solidFill>
                  <a:schemeClr val="bg1"/>
                </a:solidFill>
                <a:effectLst>
                  <a:outerShdw blurRad="50800" dist="38100" dir="2700000" algn="tl" rotWithShape="0">
                    <a:srgbClr val="000000">
                      <a:alpha val="43000"/>
                    </a:srgbClr>
                  </a:outerShdw>
                  <a:reflection stA="50000" endPos="50000" dist="5080" dir="5400000" sy="-100000" algn="bl" rotWithShape="0"/>
                </a:effectLst>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a:t>
            </a:fld>
            <a:endParaRPr lang="en-US" dirty="0"/>
          </a:p>
        </p:txBody>
      </p:sp>
    </p:spTree>
    <p:extLst>
      <p:ext uri="{BB962C8B-B14F-4D97-AF65-F5344CB8AC3E}">
        <p14:creationId xmlns:p14="http://schemas.microsoft.com/office/powerpoint/2010/main" val="80398981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a:t>
            </a:fld>
            <a:endParaRPr lang="en-US" dirty="0"/>
          </a:p>
        </p:txBody>
      </p:sp>
    </p:spTree>
    <p:extLst>
      <p:ext uri="{BB962C8B-B14F-4D97-AF65-F5344CB8AC3E}">
        <p14:creationId xmlns:p14="http://schemas.microsoft.com/office/powerpoint/2010/main" val="385752692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a:t>
            </a:fld>
            <a:endParaRPr lang="en-US" dirty="0"/>
          </a:p>
        </p:txBody>
      </p:sp>
    </p:spTree>
    <p:extLst>
      <p:ext uri="{BB962C8B-B14F-4D97-AF65-F5344CB8AC3E}">
        <p14:creationId xmlns:p14="http://schemas.microsoft.com/office/powerpoint/2010/main" val="263388058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5544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87689"/>
            <a:ext cx="9144000" cy="5886054"/>
          </a:xfrm>
        </p:spPr>
        <p:txBody>
          <a:bodyPr/>
          <a:lstStyle>
            <a:lvl1pPr marL="228600" indent="-228600">
              <a:buClr>
                <a:srgbClr val="0432FF"/>
              </a:buClr>
              <a:buFont typeface="Wingdings" charset="2"/>
              <a:buChar char="q"/>
              <a:defRPr sz="1800">
                <a:latin typeface="Arial" panose="020B0604020202020204" pitchFamily="34" charset="0"/>
                <a:ea typeface="Arial" panose="020B0604020202020204" pitchFamily="34" charset="0"/>
                <a:cs typeface="Arial" panose="020B0604020202020204" pitchFamily="34" charset="0"/>
              </a:defRPr>
            </a:lvl1pPr>
            <a:lvl2pPr marL="685800" indent="-228600">
              <a:buClr>
                <a:srgbClr val="0432FF"/>
              </a:buClr>
              <a:buFont typeface="Wingdings" charset="2"/>
              <a:buChar char="Ø"/>
              <a:defRPr sz="1600">
                <a:latin typeface="Arial" panose="020B0604020202020204" pitchFamily="34" charset="0"/>
                <a:ea typeface="Arial" panose="020B0604020202020204" pitchFamily="34" charset="0"/>
                <a:cs typeface="Arial" panose="020B0604020202020204" pitchFamily="34" charset="0"/>
              </a:defRPr>
            </a:lvl2pPr>
            <a:lvl3pPr marL="1143000" indent="-228600">
              <a:buClr>
                <a:srgbClr val="0432FF"/>
              </a:buClr>
              <a:buFont typeface="Arial"/>
              <a:buChar char="•"/>
              <a:defRPr sz="1400">
                <a:latin typeface="Arial" panose="020B0604020202020204" pitchFamily="34" charset="0"/>
                <a:ea typeface="Arial" panose="020B0604020202020204" pitchFamily="34" charset="0"/>
                <a:cs typeface="Arial" panose="020B0604020202020204" pitchFamily="34" charset="0"/>
              </a:defRPr>
            </a:lvl3pPr>
            <a:lvl4pPr marL="1600200" indent="-228600">
              <a:buClr>
                <a:srgbClr val="0432FF"/>
              </a:buClr>
              <a:buFont typeface="Wingdings" charset="2"/>
              <a:buChar char="ü"/>
              <a:defRPr sz="1200">
                <a:latin typeface="Arial" panose="020B0604020202020204" pitchFamily="34" charset="0"/>
                <a:ea typeface="Arial" panose="020B0604020202020204" pitchFamily="34" charset="0"/>
                <a:cs typeface="Arial" panose="020B0604020202020204" pitchFamily="34" charset="0"/>
              </a:defRPr>
            </a:lvl4pPr>
            <a:lvl5pPr marL="2057400" indent="-228600">
              <a:buClr>
                <a:srgbClr val="0432FF"/>
              </a:buClr>
              <a:buFont typeface="Wingdings" charset="2"/>
              <a:buChar char="§"/>
              <a:defRPr sz="100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086600" y="6676960"/>
            <a:ext cx="2057400" cy="178757"/>
          </a:xfrm>
        </p:spPr>
        <p:txBody>
          <a:bodyPr/>
          <a:lstStyle>
            <a:lvl1pPr algn="r">
              <a:defRPr sz="800">
                <a:latin typeface="+mj-lt"/>
                <a:cs typeface="Comic Sans MS"/>
              </a:defRPr>
            </a:lvl1pPr>
          </a:lstStyle>
          <a:p>
            <a:r>
              <a:rPr lang="en-US"/>
              <a:t>E.C. Aschenauer</a:t>
            </a:r>
            <a:endParaRPr lang="en-US" dirty="0"/>
          </a:p>
        </p:txBody>
      </p:sp>
      <p:sp>
        <p:nvSpPr>
          <p:cNvPr id="5" name="Footer Placeholder 4"/>
          <p:cNvSpPr>
            <a:spLocks noGrp="1"/>
          </p:cNvSpPr>
          <p:nvPr>
            <p:ph type="ftr" sz="quarter" idx="11"/>
          </p:nvPr>
        </p:nvSpPr>
        <p:spPr>
          <a:xfrm>
            <a:off x="3028950" y="6676960"/>
            <a:ext cx="3086100" cy="178758"/>
          </a:xfrm>
        </p:spPr>
        <p:txBody>
          <a:bodyPr/>
          <a:lstStyle>
            <a:lvl1pPr>
              <a:defRPr sz="800">
                <a:latin typeface="+mj-lt"/>
                <a:cs typeface="Comic Sans MS"/>
              </a:defRPr>
            </a:lvl1pPr>
          </a:lstStyle>
          <a:p>
            <a:endParaRPr lang="en-US" dirty="0"/>
          </a:p>
        </p:txBody>
      </p:sp>
      <p:sp>
        <p:nvSpPr>
          <p:cNvPr id="6" name="Slide Number Placeholder 5"/>
          <p:cNvSpPr>
            <a:spLocks noGrp="1"/>
          </p:cNvSpPr>
          <p:nvPr>
            <p:ph type="sldNum" sz="quarter" idx="12"/>
          </p:nvPr>
        </p:nvSpPr>
        <p:spPr>
          <a:xfrm>
            <a:off x="0" y="6676960"/>
            <a:ext cx="2057400" cy="178758"/>
          </a:xfrm>
        </p:spPr>
        <p:txBody>
          <a:bodyPr/>
          <a:lstStyle>
            <a:lvl1pPr algn="l">
              <a:defRPr>
                <a:latin typeface="+mj-lt"/>
                <a:cs typeface="Comic Sans MS"/>
              </a:defRPr>
            </a:lvl1pPr>
          </a:lstStyle>
          <a:p>
            <a:fld id="{893C5830-40F3-F04E-B2E3-10E6672BA8FF}" type="slidenum">
              <a:rPr lang="en-US" smtClean="0"/>
              <a:pPr/>
              <a:t>‹#›</a:t>
            </a:fld>
            <a:endParaRPr lang="en-US"/>
          </a:p>
        </p:txBody>
      </p:sp>
      <p:sp>
        <p:nvSpPr>
          <p:cNvPr id="7" name="Title 1"/>
          <p:cNvSpPr>
            <a:spLocks noGrp="1"/>
          </p:cNvSpPr>
          <p:nvPr>
            <p:ph type="title"/>
          </p:nvPr>
        </p:nvSpPr>
        <p:spPr>
          <a:xfrm>
            <a:off x="0" y="2283"/>
            <a:ext cx="9144000" cy="584669"/>
          </a:xfrm>
        </p:spPr>
        <p:txBody>
          <a:bodyPr>
            <a:normAutofit/>
          </a:bodyPr>
          <a:lstStyle>
            <a:lvl1pPr algn="r">
              <a:defRPr sz="2800" b="1" i="1">
                <a:solidFill>
                  <a:srgbClr val="1200B4"/>
                </a:solidFill>
                <a:effectLst>
                  <a:reflection stA="50000" endPos="50000" dist="5080" dir="5400000" sy="-100000" algn="bl" rotWithShape="0"/>
                </a:effectLst>
                <a:latin typeface="+mj-lt"/>
                <a:ea typeface="Arial" charset="0"/>
                <a:cs typeface="Comic Sans MS"/>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071923" y="6671287"/>
            <a:ext cx="2057400" cy="191030"/>
          </a:xfrm>
        </p:spPr>
        <p:txBody>
          <a:bodyPr/>
          <a:lstStyle>
            <a:lvl1pPr algn="r">
              <a:defRPr sz="800">
                <a:latin typeface="Arial" panose="020B0604020202020204" pitchFamily="34" charset="0"/>
                <a:cs typeface="Arial" panose="020B0604020202020204" pitchFamily="34" charset="0"/>
              </a:defRPr>
            </a:lvl1pPr>
          </a:lstStyle>
          <a:p>
            <a:r>
              <a:rPr lang="en-US"/>
              <a:t>E.C. Aschenauer</a:t>
            </a:r>
            <a:endParaRPr lang="en-US" dirty="0"/>
          </a:p>
        </p:txBody>
      </p:sp>
      <p:sp>
        <p:nvSpPr>
          <p:cNvPr id="4" name="Footer Placeholder 3"/>
          <p:cNvSpPr>
            <a:spLocks noGrp="1"/>
          </p:cNvSpPr>
          <p:nvPr>
            <p:ph type="ftr" sz="quarter" idx="11"/>
          </p:nvPr>
        </p:nvSpPr>
        <p:spPr>
          <a:xfrm>
            <a:off x="3028950" y="6664687"/>
            <a:ext cx="3086100" cy="191030"/>
          </a:xfrm>
        </p:spPr>
        <p:txBody>
          <a:bodyPr/>
          <a:lstStyle>
            <a:lvl1pPr>
              <a:defRPr sz="800">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0" y="6679747"/>
            <a:ext cx="2057400" cy="191030"/>
          </a:xfrm>
        </p:spPr>
        <p:txBody>
          <a:bodyPr/>
          <a:lstStyle>
            <a:lvl1pPr algn="l">
              <a:defRPr>
                <a:latin typeface="Arial" panose="020B0604020202020204" pitchFamily="34" charset="0"/>
                <a:cs typeface="Arial" panose="020B0604020202020204" pitchFamily="34" charset="0"/>
              </a:defRPr>
            </a:lvl1pPr>
          </a:lstStyle>
          <a:p>
            <a:fld id="{893C5830-40F3-F04E-B2E3-10E6672BA8FF}" type="slidenum">
              <a:rPr lang="en-US" smtClean="0"/>
              <a:pPr/>
              <a:t>‹#›</a:t>
            </a:fld>
            <a:endParaRPr lang="en-US"/>
          </a:p>
        </p:txBody>
      </p:sp>
      <p:sp>
        <p:nvSpPr>
          <p:cNvPr id="6" name="Title 1"/>
          <p:cNvSpPr>
            <a:spLocks noGrp="1"/>
          </p:cNvSpPr>
          <p:nvPr>
            <p:ph type="title"/>
          </p:nvPr>
        </p:nvSpPr>
        <p:spPr>
          <a:xfrm>
            <a:off x="0" y="2283"/>
            <a:ext cx="9144000" cy="584669"/>
          </a:xfrm>
        </p:spPr>
        <p:txBody>
          <a:bodyPr>
            <a:normAutofit/>
          </a:bodyPr>
          <a:lstStyle>
            <a:lvl1pPr algn="r">
              <a:defRPr sz="2800" b="1" i="1">
                <a:solidFill>
                  <a:srgbClr val="1200B4"/>
                </a:solidFill>
                <a:effectLst>
                  <a:reflection stA="50000" endPos="50000" dist="5080" dir="5400000" sy="-100000" algn="bl" rotWithShape="0"/>
                </a:effectLst>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7086600" y="6663085"/>
            <a:ext cx="2057400" cy="194915"/>
          </a:xfrm>
        </p:spPr>
        <p:txBody>
          <a:bodyPr/>
          <a:lstStyle>
            <a:lvl1pPr algn="r">
              <a:defRPr sz="800">
                <a:latin typeface="+mj-lt"/>
                <a:cs typeface="Comic Sans MS"/>
              </a:defRPr>
            </a:lvl1pPr>
          </a:lstStyle>
          <a:p>
            <a:r>
              <a:rPr lang="en-US"/>
              <a:t>E.C. Aschenauer</a:t>
            </a:r>
          </a:p>
        </p:txBody>
      </p:sp>
      <p:sp>
        <p:nvSpPr>
          <p:cNvPr id="6" name="Footer Placeholder 3"/>
          <p:cNvSpPr>
            <a:spLocks noGrp="1"/>
          </p:cNvSpPr>
          <p:nvPr>
            <p:ph type="ftr" sz="quarter" idx="11"/>
          </p:nvPr>
        </p:nvSpPr>
        <p:spPr>
          <a:xfrm>
            <a:off x="3028950" y="6652413"/>
            <a:ext cx="3086100" cy="194915"/>
          </a:xfrm>
        </p:spPr>
        <p:txBody>
          <a:bodyPr/>
          <a:lstStyle>
            <a:lvl1pPr>
              <a:defRPr sz="800">
                <a:latin typeface="+mj-lt"/>
                <a:cs typeface="Comic Sans MS"/>
              </a:defRPr>
            </a:lvl1pPr>
          </a:lstStyle>
          <a:p>
            <a:endParaRPr lang="en-US"/>
          </a:p>
        </p:txBody>
      </p:sp>
      <p:sp>
        <p:nvSpPr>
          <p:cNvPr id="7" name="Slide Number Placeholder 4"/>
          <p:cNvSpPr>
            <a:spLocks noGrp="1"/>
          </p:cNvSpPr>
          <p:nvPr>
            <p:ph type="sldNum" sz="quarter" idx="12"/>
          </p:nvPr>
        </p:nvSpPr>
        <p:spPr>
          <a:xfrm>
            <a:off x="0" y="6663085"/>
            <a:ext cx="2057400" cy="194915"/>
          </a:xfrm>
        </p:spPr>
        <p:txBody>
          <a:bodyPr/>
          <a:lstStyle>
            <a:lvl1pPr algn="l">
              <a:defRPr sz="1200">
                <a:latin typeface="+mj-lt"/>
                <a:cs typeface="Comic Sans MS"/>
              </a:defRPr>
            </a:lvl1pPr>
          </a:lstStyle>
          <a:p>
            <a:fld id="{893C5830-40F3-F04E-B2E3-10E6672BA8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E bottom - blank - b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8461403" y="6323012"/>
            <a:ext cx="381000" cy="471487"/>
          </a:xfrm>
        </p:spPr>
        <p:txBody>
          <a:bodyPr/>
          <a:lstStyle/>
          <a:p>
            <a:pPr>
              <a:defRPr/>
            </a:pPr>
            <a:fld id="{1F8A97BA-DB9B-4291-87AE-AF89EA7F18B7}" type="slidenum">
              <a:rPr lang="en-US" smtClean="0"/>
              <a:pPr>
                <a:defRPr/>
              </a:pPr>
              <a:t>‹#›</a:t>
            </a:fld>
            <a:endParaRPr lang="en-US" dirty="0"/>
          </a:p>
        </p:txBody>
      </p:sp>
    </p:spTree>
    <p:extLst>
      <p:ext uri="{BB962C8B-B14F-4D97-AF65-F5344CB8AC3E}">
        <p14:creationId xmlns:p14="http://schemas.microsoft.com/office/powerpoint/2010/main" val="179493170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E bottom - blank - not b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a:t>
            </a:fld>
            <a:endParaRPr lang="en-US" dirty="0"/>
          </a:p>
        </p:txBody>
      </p:sp>
    </p:spTree>
    <p:extLst>
      <p:ext uri="{BB962C8B-B14F-4D97-AF65-F5344CB8AC3E}">
        <p14:creationId xmlns:p14="http://schemas.microsoft.com/office/powerpoint/2010/main" val="264864149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E bottom - box - b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5" y="866775"/>
            <a:ext cx="8410575" cy="5259388"/>
          </a:xfrm>
          <a:prstGeom prst="rect">
            <a:avLst/>
          </a:prstGeom>
        </p:spPr>
        <p:txBody>
          <a:bodyPr/>
          <a:lstStyle>
            <a:lvl1pPr>
              <a:defRPr b="0" baseline="0"/>
            </a:lvl1pPr>
            <a:lvl2pPr algn="l">
              <a:buNone/>
              <a:defRPr b="0" baseline="0"/>
            </a:lvl2pPr>
          </a:lstStyle>
          <a:p>
            <a:pPr lvl="1"/>
            <a:endParaRPr lang="en-US" dirty="0"/>
          </a:p>
          <a:p>
            <a:pPr lvl="0"/>
            <a:endParaRPr lang="en-US" dirty="0"/>
          </a:p>
        </p:txBody>
      </p:sp>
      <p:sp>
        <p:nvSpPr>
          <p:cNvPr id="6" name="Title 5"/>
          <p:cNvSpPr>
            <a:spLocks noGrp="1"/>
          </p:cNvSpPr>
          <p:nvPr>
            <p:ph type="title"/>
          </p:nvPr>
        </p:nvSpPr>
        <p:spPr/>
        <p:txBody>
          <a:bodyPr/>
          <a:lstStyle>
            <a:lvl1pPr>
              <a:defRPr b="1" i="0" baseline="0"/>
            </a:lvl1pPr>
          </a:lstStyle>
          <a:p>
            <a:r>
              <a:rPr lang="en-US" dirty="0"/>
              <a:t>Click to edit Master title style</a:t>
            </a:r>
          </a:p>
        </p:txBody>
      </p:sp>
      <p:sp>
        <p:nvSpPr>
          <p:cNvPr id="4" name="Rectangle 6"/>
          <p:cNvSpPr>
            <a:spLocks noGrp="1" noChangeArrowheads="1"/>
          </p:cNvSpPr>
          <p:nvPr>
            <p:ph type="sldNum" sz="quarter" idx="10"/>
          </p:nvPr>
        </p:nvSpPr>
        <p:spPr>
          <a:xfrm>
            <a:off x="8763000" y="6492875"/>
            <a:ext cx="381000" cy="365125"/>
          </a:xfrm>
          <a:ln/>
        </p:spPr>
        <p:txBody>
          <a:bodyPr/>
          <a:lstStyle>
            <a:lvl1pPr>
              <a:defRPr/>
            </a:lvl1pPr>
          </a:lstStyle>
          <a:p>
            <a:pPr>
              <a:defRPr/>
            </a:pPr>
            <a:fld id="{0E35970C-66DA-42B4-8591-6E363A3B576E}" type="slidenum">
              <a:rPr lang="en-US"/>
              <a:pPr>
                <a:defRPr/>
              </a:pPr>
              <a:t>‹#›</a:t>
            </a:fld>
            <a:endParaRPr lang="en-US"/>
          </a:p>
        </p:txBody>
      </p:sp>
    </p:spTree>
    <p:extLst>
      <p:ext uri="{BB962C8B-B14F-4D97-AF65-F5344CB8AC3E}">
        <p14:creationId xmlns:p14="http://schemas.microsoft.com/office/powerpoint/2010/main" val="241650535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E bottom - box - not b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5" y="866775"/>
            <a:ext cx="8410575" cy="5259388"/>
          </a:xfrm>
          <a:prstGeom prst="rect">
            <a:avLst/>
          </a:prstGeom>
        </p:spPr>
        <p:txBody>
          <a:bodyPr/>
          <a:lstStyle>
            <a:lvl1pPr>
              <a:defRPr b="0" baseline="0"/>
            </a:lvl1pPr>
            <a:lvl2pPr algn="l">
              <a:buNone/>
              <a:defRPr b="0" baseline="0"/>
            </a:lvl2pPr>
          </a:lstStyle>
          <a:p>
            <a:pPr lvl="1"/>
            <a:endParaRPr lang="en-US" dirty="0"/>
          </a:p>
          <a:p>
            <a:pPr lvl="0"/>
            <a:endParaRPr lang="en-US" dirty="0"/>
          </a:p>
        </p:txBody>
      </p:sp>
      <p:sp>
        <p:nvSpPr>
          <p:cNvPr id="6" name="Title 5"/>
          <p:cNvSpPr>
            <a:spLocks noGrp="1"/>
          </p:cNvSpPr>
          <p:nvPr>
            <p:ph type="title"/>
          </p:nvPr>
        </p:nvSpPr>
        <p:spPr/>
        <p:txBody>
          <a:bodyPr/>
          <a:lstStyle>
            <a:lvl1pPr>
              <a:defRPr b="0" i="0" baseline="0"/>
            </a:lvl1pPr>
          </a:lstStyle>
          <a:p>
            <a:r>
              <a:rPr lang="en-US" dirty="0"/>
              <a:t>Click to edit Master title style</a:t>
            </a:r>
          </a:p>
        </p:txBody>
      </p:sp>
      <p:sp>
        <p:nvSpPr>
          <p:cNvPr id="4" name="Rectangle 6"/>
          <p:cNvSpPr>
            <a:spLocks noGrp="1" noChangeArrowheads="1"/>
          </p:cNvSpPr>
          <p:nvPr>
            <p:ph type="sldNum" sz="quarter" idx="10"/>
          </p:nvPr>
        </p:nvSpPr>
        <p:spPr>
          <a:xfrm>
            <a:off x="8763000" y="6492875"/>
            <a:ext cx="381000" cy="365125"/>
          </a:xfrm>
          <a:ln/>
        </p:spPr>
        <p:txBody>
          <a:bodyPr/>
          <a:lstStyle>
            <a:lvl1pPr>
              <a:defRPr/>
            </a:lvl1pPr>
          </a:lstStyle>
          <a:p>
            <a:pPr>
              <a:defRPr/>
            </a:pPr>
            <a:fld id="{0E35970C-66DA-42B4-8591-6E363A3B576E}" type="slidenum">
              <a:rPr lang="en-US"/>
              <a:pPr>
                <a:defRPr/>
              </a:pPr>
              <a:t>‹#›</a:t>
            </a:fld>
            <a:endParaRPr lang="en-US"/>
          </a:p>
        </p:txBody>
      </p:sp>
    </p:spTree>
    <p:extLst>
      <p:ext uri="{BB962C8B-B14F-4D97-AF65-F5344CB8AC3E}">
        <p14:creationId xmlns:p14="http://schemas.microsoft.com/office/powerpoint/2010/main" val="32769093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OE bottom - text box - b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a:t>
            </a:fld>
            <a:endParaRPr lang="en-US" dirty="0"/>
          </a:p>
        </p:txBody>
      </p:sp>
      <p:sp>
        <p:nvSpPr>
          <p:cNvPr id="5" name="Content Placeholder 2"/>
          <p:cNvSpPr>
            <a:spLocks noGrp="1"/>
          </p:cNvSpPr>
          <p:nvPr>
            <p:ph idx="1"/>
          </p:nvPr>
        </p:nvSpPr>
        <p:spPr>
          <a:xfrm>
            <a:off x="320722" y="972403"/>
            <a:ext cx="8345605" cy="5073555"/>
          </a:xfrm>
          <a:prstGeom prst="rect">
            <a:avLst/>
          </a:prstGeo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7023543"/>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4.jpe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r>
              <a:rPr lang="en-US"/>
              <a:t>E.C. Aschenauer</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hf hdr="0" ftr="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6421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 name="Slide Number Placeholder 5"/>
          <p:cNvSpPr>
            <a:spLocks noGrp="1"/>
          </p:cNvSpPr>
          <p:nvPr>
            <p:ph type="sldNum" sz="quarter" idx="4"/>
          </p:nvPr>
        </p:nvSpPr>
        <p:spPr>
          <a:xfrm>
            <a:off x="8572499" y="6323012"/>
            <a:ext cx="381000" cy="471487"/>
          </a:xfrm>
          <a:prstGeom prst="rect">
            <a:avLst/>
          </a:prstGeom>
        </p:spPr>
        <p:txBody>
          <a:bodyPr vert="horz" lIns="91440" tIns="45720" rIns="91440" bIns="45720" rtlCol="0" anchor="ctr"/>
          <a:lstStyle>
            <a:lvl1pPr algn="r" fontAlgn="auto">
              <a:spcBef>
                <a:spcPts val="0"/>
              </a:spcBef>
              <a:spcAft>
                <a:spcPts val="0"/>
              </a:spcAft>
              <a:defRPr sz="1000">
                <a:solidFill>
                  <a:srgbClr val="106636"/>
                </a:solidFill>
                <a:latin typeface="Arial" pitchFamily="34" charset="0"/>
                <a:cs typeface="Arial" pitchFamily="34" charset="0"/>
              </a:defRPr>
            </a:lvl1pPr>
          </a:lstStyle>
          <a:p>
            <a:pPr>
              <a:defRPr/>
            </a:pPr>
            <a:fld id="{1F8A97BA-DB9B-4291-87AE-AF89EA7F18B7}" type="slidenum">
              <a:rPr lang="en-US" smtClean="0"/>
              <a:pPr>
                <a:defRPr/>
              </a:pPr>
              <a:t>‹#›</a:t>
            </a:fld>
            <a:endParaRPr lang="en-US" dirty="0"/>
          </a:p>
        </p:txBody>
      </p:sp>
      <p:pic>
        <p:nvPicPr>
          <p:cNvPr id="1030" name="Picture 9" descr="horizontal-logo-green-text.jpg"/>
          <p:cNvPicPr>
            <a:picLocks noChangeAspect="1"/>
          </p:cNvPicPr>
          <p:nvPr/>
        </p:nvPicPr>
        <p:blipFill>
          <a:blip r:embed="rId12" cstate="print"/>
          <a:srcRect/>
          <a:stretch>
            <a:fillRect/>
          </a:stretch>
        </p:blipFill>
        <p:spPr bwMode="auto">
          <a:xfrm>
            <a:off x="457200" y="6354763"/>
            <a:ext cx="2438400" cy="407987"/>
          </a:xfrm>
          <a:prstGeom prst="rect">
            <a:avLst/>
          </a:prstGeom>
          <a:noFill/>
          <a:ln w="9525">
            <a:noFill/>
            <a:miter lim="800000"/>
            <a:headEnd/>
            <a:tailEnd/>
          </a:ln>
        </p:spPr>
      </p:pic>
      <p:sp>
        <p:nvSpPr>
          <p:cNvPr id="7" name="Footer Placeholder 1"/>
          <p:cNvSpPr txBox="1">
            <a:spLocks/>
          </p:cNvSpPr>
          <p:nvPr userDrawn="1"/>
        </p:nvSpPr>
        <p:spPr>
          <a:xfrm>
            <a:off x="3384331" y="6429374"/>
            <a:ext cx="3363310" cy="4117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06636"/>
                </a:solidFill>
                <a:effectLst/>
                <a:uLnTx/>
                <a:uFillTx/>
                <a:latin typeface="+mn-lt"/>
                <a:ea typeface="+mn-ea"/>
                <a:cs typeface="+mn-cs"/>
              </a:rPr>
              <a:t>EIC Status Update for the CERN Council</a:t>
            </a:r>
            <a:r>
              <a:rPr kumimoji="0" lang="en-US" sz="1400" b="0" i="0" u="none" strike="noStrike" kern="1200" cap="none" spc="0" normalizeH="0" noProof="0" dirty="0">
                <a:ln>
                  <a:noFill/>
                </a:ln>
                <a:solidFill>
                  <a:srgbClr val="106636"/>
                </a:solidFill>
                <a:effectLst/>
                <a:uLnTx/>
                <a:uFillTx/>
                <a:latin typeface="+mn-lt"/>
                <a:ea typeface="+mn-ea"/>
                <a:cs typeface="+mn-cs"/>
              </a:rPr>
              <a:t>		</a:t>
            </a:r>
            <a:endParaRPr kumimoji="0" lang="en-US" sz="1400" b="0" i="0" u="none" strike="noStrike" kern="1200" cap="none" spc="0" normalizeH="0" baseline="0" noProof="0" dirty="0">
              <a:ln>
                <a:noFill/>
              </a:ln>
              <a:solidFill>
                <a:srgbClr val="106636"/>
              </a:solidFill>
              <a:effectLst/>
              <a:uLnTx/>
              <a:uFillTx/>
              <a:latin typeface="+mn-lt"/>
              <a:ea typeface="+mn-ea"/>
              <a:cs typeface="+mn-cs"/>
            </a:endParaRPr>
          </a:p>
        </p:txBody>
      </p:sp>
      <p:sp>
        <p:nvSpPr>
          <p:cNvPr id="8" name="Footer Placeholder 1"/>
          <p:cNvSpPr txBox="1">
            <a:spLocks/>
          </p:cNvSpPr>
          <p:nvPr userDrawn="1"/>
        </p:nvSpPr>
        <p:spPr>
          <a:xfrm>
            <a:off x="7080534" y="6429374"/>
            <a:ext cx="168246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06636"/>
                </a:solidFill>
                <a:effectLst/>
                <a:uLnTx/>
                <a:uFillTx/>
                <a:latin typeface="+mn-lt"/>
                <a:ea typeface="+mn-ea"/>
                <a:cs typeface="+mn-cs"/>
              </a:rPr>
              <a:t>November 24, 2021</a:t>
            </a:r>
          </a:p>
        </p:txBody>
      </p:sp>
    </p:spTree>
    <p:extLst>
      <p:ext uri="{BB962C8B-B14F-4D97-AF65-F5344CB8AC3E}">
        <p14:creationId xmlns:p14="http://schemas.microsoft.com/office/powerpoint/2010/main" val="15281825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ransition/>
  <p:hf hdr="0" ftr="0" dt="0"/>
  <p:txStyles>
    <p:titleStyle>
      <a:lvl1pPr algn="ctr" rtl="0" eaLnBrk="0" fontAlgn="base" hangingPunct="0">
        <a:spcBef>
          <a:spcPct val="0"/>
        </a:spcBef>
        <a:spcAft>
          <a:spcPct val="0"/>
        </a:spcAft>
        <a:defRPr sz="2400" b="1"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iki.bnl.gov/conferences/index.php?title=General_Inf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indico.bnl.gov/event/17159/attachments/43857/76048/DAC-Report-Oct22-vf.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hyperlink" Target="https://wiki.bnl.gov/EPIC/index.php?title=Project_Information#Documents%3A"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indico.bnl.gov/category/461/" TargetMode="External"/><Relationship Id="rId2" Type="http://schemas.openxmlformats.org/officeDocument/2006/relationships/hyperlink" Target="https://wiki.bnl.gov/EPIC/index.php?title=Backgroun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ic.jlab.org/Geometry/Detector/"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45E5-B96D-4C8D-947E-45F782E4165F}"/>
              </a:ext>
            </a:extLst>
          </p:cNvPr>
          <p:cNvSpPr>
            <a:spLocks noGrp="1"/>
          </p:cNvSpPr>
          <p:nvPr>
            <p:ph type="ctrTitle"/>
          </p:nvPr>
        </p:nvSpPr>
        <p:spPr>
          <a:xfrm>
            <a:off x="2732690" y="1654052"/>
            <a:ext cx="6273085" cy="1774948"/>
          </a:xfrm>
        </p:spPr>
        <p:txBody>
          <a:bodyPr>
            <a:normAutofit/>
          </a:bodyPr>
          <a:lstStyle/>
          <a:p>
            <a:r>
              <a:rPr lang="en-US" dirty="0"/>
              <a:t>EIC Project Update</a:t>
            </a:r>
            <a:br>
              <a:rPr lang="en-US" dirty="0"/>
            </a:br>
            <a:endParaRPr lang="en-US" dirty="0"/>
          </a:p>
        </p:txBody>
      </p:sp>
      <p:sp>
        <p:nvSpPr>
          <p:cNvPr id="3" name="Subtitle 2">
            <a:extLst>
              <a:ext uri="{FF2B5EF4-FFF2-40B4-BE49-F238E27FC236}">
                <a16:creationId xmlns:a16="http://schemas.microsoft.com/office/drawing/2014/main" id="{35F1F55E-30EE-4C1A-8892-83A289C0D6EE}"/>
              </a:ext>
            </a:extLst>
          </p:cNvPr>
          <p:cNvSpPr>
            <a:spLocks noGrp="1"/>
          </p:cNvSpPr>
          <p:nvPr>
            <p:ph type="subTitle" idx="1"/>
          </p:nvPr>
        </p:nvSpPr>
        <p:spPr>
          <a:xfrm>
            <a:off x="3899422" y="3429000"/>
            <a:ext cx="5230906" cy="1980560"/>
          </a:xfrm>
        </p:spPr>
        <p:txBody>
          <a:bodyPr vert="horz" lIns="91440" tIns="45720" rIns="91440" bIns="45720" rtlCol="0" anchor="t">
            <a:normAutofit fontScale="85000" lnSpcReduction="20000"/>
          </a:bodyPr>
          <a:lstStyle/>
          <a:p>
            <a:endParaRPr lang="en-US" dirty="0">
              <a:effectLst/>
              <a:latin typeface="Arial"/>
              <a:cs typeface="Arial"/>
            </a:endParaRPr>
          </a:p>
          <a:p>
            <a:r>
              <a:rPr lang="en-US" dirty="0">
                <a:effectLst/>
              </a:rPr>
              <a:t>Elke </a:t>
            </a:r>
            <a:r>
              <a:rPr lang="en-US" dirty="0" err="1">
                <a:effectLst/>
              </a:rPr>
              <a:t>Aschenauer</a:t>
            </a:r>
            <a:r>
              <a:rPr lang="en-US" dirty="0">
                <a:effectLst/>
              </a:rPr>
              <a:t> and Rolf Ent</a:t>
            </a:r>
          </a:p>
          <a:p>
            <a:pPr>
              <a:lnSpc>
                <a:spcPct val="120000"/>
              </a:lnSpc>
            </a:pPr>
            <a:r>
              <a:rPr lang="en-US" dirty="0">
                <a:effectLst/>
              </a:rPr>
              <a:t>Co-Associate Directors for the Experimental Program</a:t>
            </a:r>
          </a:p>
          <a:p>
            <a:r>
              <a:rPr lang="en-US" dirty="0" err="1">
                <a:effectLst/>
              </a:rPr>
              <a:t>ePIC</a:t>
            </a:r>
            <a:r>
              <a:rPr lang="en-US" dirty="0">
                <a:effectLst/>
              </a:rPr>
              <a:t> Collaboration Meeting</a:t>
            </a:r>
          </a:p>
          <a:p>
            <a:r>
              <a:rPr lang="en-US" sz="1400" dirty="0">
                <a:effectLst/>
              </a:rPr>
              <a:t>January 9</a:t>
            </a:r>
            <a:r>
              <a:rPr lang="en-US" sz="1400" baseline="30000" dirty="0">
                <a:effectLst/>
              </a:rPr>
              <a:t>th</a:t>
            </a:r>
            <a:r>
              <a:rPr lang="en-US" sz="1400" dirty="0">
                <a:effectLst/>
              </a:rPr>
              <a:t> 2023</a:t>
            </a:r>
          </a:p>
        </p:txBody>
      </p:sp>
    </p:spTree>
    <p:extLst>
      <p:ext uri="{BB962C8B-B14F-4D97-AF65-F5344CB8AC3E}">
        <p14:creationId xmlns:p14="http://schemas.microsoft.com/office/powerpoint/2010/main" val="2600379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A6FCA1EB-1B17-640E-E96B-F1C3C3ED4D2A}"/>
              </a:ext>
            </a:extLst>
          </p:cNvPr>
          <p:cNvSpPr txBox="1">
            <a:spLocks/>
          </p:cNvSpPr>
          <p:nvPr/>
        </p:nvSpPr>
        <p:spPr>
          <a:xfrm>
            <a:off x="0" y="0"/>
            <a:ext cx="9133727" cy="58466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mj-lt"/>
                <a:ea typeface="Arial" charset="0"/>
                <a:cs typeface="Comic Sans M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b="1" u="none" strike="noStrike" kern="1200" cap="none" spc="0" normalizeH="0" baseline="0" dirty="0">
                <a:ln>
                  <a:noFill/>
                </a:ln>
                <a:solidFill>
                  <a:srgbClr val="1200B4"/>
                </a:solidFill>
                <a:effectLst>
                  <a:reflection stA="50000" endPos="50000" dist="5080" dir="5400000" sy="-100000" algn="bl" rotWithShape="0"/>
                </a:effectLst>
                <a:uLnTx/>
                <a:uFillTx/>
                <a:latin typeface="Arial"/>
              </a:rPr>
              <a:t>Technical Change Control Process - Detector</a:t>
            </a:r>
            <a:endParaRPr kumimoji="0" lang="en-US" b="1" u="none" strike="noStrike" kern="1200" cap="none" spc="0" normalizeH="0" baseline="0" noProof="0" dirty="0">
              <a:ln>
                <a:noFill/>
              </a:ln>
              <a:solidFill>
                <a:srgbClr val="1200B4"/>
              </a:solidFill>
              <a:effectLst>
                <a:reflection stA="50000" endPos="50000" dist="5080" dir="5400000" sy="-100000" algn="bl" rotWithShape="0"/>
              </a:effectLst>
              <a:uLnTx/>
              <a:uFillTx/>
              <a:latin typeface="Arial"/>
            </a:endParaRPr>
          </a:p>
        </p:txBody>
      </p:sp>
      <p:sp>
        <p:nvSpPr>
          <p:cNvPr id="2" name="TextBox 1">
            <a:extLst>
              <a:ext uri="{FF2B5EF4-FFF2-40B4-BE49-F238E27FC236}">
                <a16:creationId xmlns:a16="http://schemas.microsoft.com/office/drawing/2014/main" id="{D9EF63A7-63B1-B90D-67F4-BD0115586AD4}"/>
              </a:ext>
            </a:extLst>
          </p:cNvPr>
          <p:cNvSpPr txBox="1"/>
          <p:nvPr/>
        </p:nvSpPr>
        <p:spPr>
          <a:xfrm>
            <a:off x="156703" y="643568"/>
            <a:ext cx="8987297" cy="2769989"/>
          </a:xfrm>
          <a:prstGeom prst="rect">
            <a:avLst/>
          </a:prstGeom>
          <a:noFill/>
        </p:spPr>
        <p:txBody>
          <a:bodyPr wrap="square" rtlCol="0">
            <a:spAutoFit/>
          </a:bodyPr>
          <a:lstStyle/>
          <a:p>
            <a:pPr marR="0">
              <a:spcAft>
                <a:spcPts val="600"/>
              </a:spcAft>
              <a:buClr>
                <a:srgbClr val="0432FF"/>
              </a:buClr>
            </a:pPr>
            <a:r>
              <a:rPr lang="en-US" dirty="0">
                <a:latin typeface="Arial" panose="020B0604020202020204" pitchFamily="34" charset="0"/>
                <a:cs typeface="Arial" panose="020B0604020202020204" pitchFamily="34" charset="0"/>
              </a:rPr>
              <a:t>This is a five-step process:</a:t>
            </a:r>
          </a:p>
          <a:p>
            <a:pPr marL="342900" marR="0" indent="-342900">
              <a:spcAft>
                <a:spcPts val="600"/>
              </a:spcAft>
              <a:buClr>
                <a:srgbClr val="0432FF"/>
              </a:buClr>
              <a:buAutoNum type="arabicParenR"/>
            </a:pPr>
            <a:r>
              <a:rPr lang="en-US" dirty="0">
                <a:latin typeface="Arial" panose="020B0604020202020204" pitchFamily="34" charset="0"/>
                <a:cs typeface="Arial" panose="020B0604020202020204" pitchFamily="34" charset="0"/>
              </a:rPr>
              <a:t>The detector collaboration initiates a possible change in baseline scope</a:t>
            </a:r>
          </a:p>
          <a:p>
            <a:pPr marL="342900" marR="0" indent="-342900">
              <a:spcAft>
                <a:spcPts val="600"/>
              </a:spcAft>
              <a:buClr>
                <a:srgbClr val="0432FF"/>
              </a:buClr>
              <a:buAutoNum type="arabicParenR"/>
            </a:pPr>
            <a:r>
              <a:rPr lang="en-US" dirty="0">
                <a:latin typeface="Arial" panose="020B0604020202020204" pitchFamily="34" charset="0"/>
                <a:cs typeface="Arial" panose="020B0604020202020204" pitchFamily="34" charset="0"/>
              </a:rPr>
              <a:t>The collaboration technical board or equivalent ensures the change is consistent with the NAS science requirements and initiates the change request</a:t>
            </a:r>
          </a:p>
          <a:p>
            <a:pPr marL="342900" marR="0" indent="-342900">
              <a:spcAft>
                <a:spcPts val="600"/>
              </a:spcAft>
              <a:buClr>
                <a:srgbClr val="0432FF"/>
              </a:buClr>
              <a:buAutoNum type="arabicParenR"/>
            </a:pPr>
            <a:r>
              <a:rPr lang="en-US" dirty="0">
                <a:latin typeface="Arial" panose="020B0604020202020204" pitchFamily="34" charset="0"/>
                <a:cs typeface="Arial" panose="020B0604020202020204" pitchFamily="34" charset="0"/>
              </a:rPr>
              <a:t>The detector TCCB collects wide input, discusses, and gives advise</a:t>
            </a:r>
          </a:p>
          <a:p>
            <a:pPr marL="342900" marR="0" indent="-342900">
              <a:spcAft>
                <a:spcPts val="600"/>
              </a:spcAft>
              <a:buClr>
                <a:srgbClr val="0432FF"/>
              </a:buClr>
              <a:buAutoNum type="arabicParenR"/>
            </a:pPr>
            <a:r>
              <a:rPr lang="en-US" dirty="0">
                <a:latin typeface="Arial" panose="020B0604020202020204" pitchFamily="34" charset="0"/>
                <a:cs typeface="Arial" panose="020B0604020202020204" pitchFamily="34" charset="0"/>
              </a:rPr>
              <a:t>The Project Technical Director gives approval</a:t>
            </a:r>
          </a:p>
          <a:p>
            <a:pPr marL="342900" marR="0" indent="-342900">
              <a:spcAft>
                <a:spcPts val="600"/>
              </a:spcAft>
              <a:buClr>
                <a:srgbClr val="0432FF"/>
              </a:buClr>
              <a:buAutoNum type="arabicParenR"/>
            </a:pPr>
            <a:r>
              <a:rPr lang="en-US" dirty="0">
                <a:latin typeface="Arial" panose="020B0604020202020204" pitchFamily="34" charset="0"/>
                <a:cs typeface="Arial" panose="020B0604020202020204" pitchFamily="34" charset="0"/>
              </a:rPr>
              <a:t>The EIC Management Team needs to approve the formal baseline change control</a:t>
            </a:r>
          </a:p>
          <a:p>
            <a:pPr marL="342900" marR="0" indent="-342900">
              <a:spcAft>
                <a:spcPts val="600"/>
              </a:spcAft>
              <a:buClr>
                <a:srgbClr val="0432FF"/>
              </a:buClr>
              <a:buAutoNum type="arabicParenR"/>
            </a:pPr>
            <a:endParaRPr lang="en-US" dirty="0">
              <a:latin typeface="Arial" panose="020B0604020202020204" pitchFamily="34" charset="0"/>
              <a:cs typeface="Arial" panose="020B0604020202020204" pitchFamily="34" charset="0"/>
            </a:endParaRPr>
          </a:p>
        </p:txBody>
      </p:sp>
      <p:sp>
        <p:nvSpPr>
          <p:cNvPr id="4" name="Slide Number Placeholder 1">
            <a:extLst>
              <a:ext uri="{FF2B5EF4-FFF2-40B4-BE49-F238E27FC236}">
                <a16:creationId xmlns:a16="http://schemas.microsoft.com/office/drawing/2014/main" id="{CB41F3B0-CED3-39F3-B235-75860420D280}"/>
              </a:ext>
            </a:extLst>
          </p:cNvPr>
          <p:cNvSpPr>
            <a:spLocks noGrp="1"/>
          </p:cNvSpPr>
          <p:nvPr>
            <p:ph type="sldNum" sz="quarter" idx="12"/>
          </p:nvPr>
        </p:nvSpPr>
        <p:spPr>
          <a:xfrm>
            <a:off x="0" y="6592569"/>
            <a:ext cx="2057400" cy="26051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034D8C-3CB4-402A-BC46-2AB14C0FE90A}" type="slidenum">
              <a:rPr kumimoji="0" lang="en-US" sz="1200" b="0" i="0" u="none" strike="noStrike" kern="1200" cap="none" spc="0" normalizeH="0" baseline="0" noProof="0" smtClean="0">
                <a:ln>
                  <a:noFill/>
                </a:ln>
                <a:solidFill>
                  <a:prstClr val="white"/>
                </a:solidFill>
                <a:effectLst/>
                <a:uLnTx/>
                <a:uFillTx/>
                <a:latin typeface="Calibri Light" panose="020F0302020204030204"/>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solidFill>
              <a:effectLst/>
              <a:uLnTx/>
              <a:uFillTx/>
              <a:latin typeface="Calibri Light" panose="020F0302020204030204"/>
              <a:cs typeface="Arial" charset="0"/>
            </a:endParaRPr>
          </a:p>
        </p:txBody>
      </p:sp>
    </p:spTree>
    <p:extLst>
      <p:ext uri="{BB962C8B-B14F-4D97-AF65-F5344CB8AC3E}">
        <p14:creationId xmlns:p14="http://schemas.microsoft.com/office/powerpoint/2010/main" val="1332393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058C8C-8DD8-AA4A-B88B-D8F9FCF87F6E}"/>
              </a:ext>
            </a:extLst>
          </p:cNvPr>
          <p:cNvSpPr>
            <a:spLocks noGrp="1"/>
          </p:cNvSpPr>
          <p:nvPr>
            <p:ph idx="1"/>
          </p:nvPr>
        </p:nvSpPr>
        <p:spPr/>
        <p:txBody>
          <a:bodyPr>
            <a:normAutofit/>
          </a:bodyPr>
          <a:lstStyle/>
          <a:p>
            <a:pPr marL="285750" indent="-285750">
              <a:buFont typeface="Wingdings" pitchFamily="2" charset="2"/>
              <a:buChar char="q"/>
            </a:pPr>
            <a:r>
              <a:rPr lang="en-US" dirty="0"/>
              <a:t>All Info can be found here: </a:t>
            </a:r>
            <a:r>
              <a:rPr lang="en-US" dirty="0">
                <a:hlinkClick r:id="rId2"/>
              </a:rPr>
              <a:t>https://wiki.bnl.gov/conferences/index.php?title=General_Info</a:t>
            </a:r>
            <a:endParaRPr lang="en-US" dirty="0"/>
          </a:p>
          <a:p>
            <a:pPr marL="0" indent="0">
              <a:lnSpc>
                <a:spcPct val="110000"/>
              </a:lnSpc>
              <a:buNone/>
            </a:pPr>
            <a:r>
              <a:rPr lang="en-US" b="1" dirty="0">
                <a:solidFill>
                  <a:srgbClr val="0432FF"/>
                </a:solidFill>
              </a:rPr>
              <a:t>Note:</a:t>
            </a:r>
          </a:p>
          <a:p>
            <a:pPr marL="0" indent="0">
              <a:lnSpc>
                <a:spcPct val="110000"/>
              </a:lnSpc>
              <a:spcBef>
                <a:spcPts val="0"/>
              </a:spcBef>
              <a:buNone/>
            </a:pPr>
            <a:r>
              <a:rPr lang="en-US" sz="1500" dirty="0"/>
              <a:t>Project R&amp;D support innovative and critical conceptual designs by prototyping of components. The initial design process with calculations, simulations and layouts is only one element and means to achieve the maturity required to carry out preliminary and final design and eventually construction of the project scope elements. The focus of the R&amp;D projects is to demonstrate a solution to the fundamental challenges. </a:t>
            </a:r>
            <a:br>
              <a:rPr lang="en-US" sz="1500" dirty="0"/>
            </a:br>
            <a:r>
              <a:rPr lang="en-US" sz="1500" dirty="0"/>
              <a:t>Thus, project R&amp;D is very focused on the needs of the project to advance to manufacturing the novel and challenging system components.</a:t>
            </a:r>
          </a:p>
          <a:p>
            <a:pPr marL="0" indent="0">
              <a:buNone/>
            </a:pPr>
            <a:endParaRPr lang="en-US" dirty="0"/>
          </a:p>
          <a:p>
            <a:pPr marL="285750" indent="-285750">
              <a:buFont typeface="Wingdings" pitchFamily="2" charset="2"/>
              <a:buChar char="q"/>
            </a:pPr>
            <a:endParaRPr lang="en-US" dirty="0"/>
          </a:p>
          <a:p>
            <a:pPr marL="285750" indent="-285750">
              <a:buFont typeface="Wingdings" pitchFamily="2" charset="2"/>
              <a:buChar char="q"/>
            </a:pPr>
            <a:endParaRPr lang="en-US" dirty="0"/>
          </a:p>
          <a:p>
            <a:pPr marL="285750" indent="-285750">
              <a:buFont typeface="Wingdings" pitchFamily="2" charset="2"/>
              <a:buChar char="q"/>
            </a:pPr>
            <a:endParaRPr lang="en-US" dirty="0"/>
          </a:p>
          <a:p>
            <a:pPr marL="285750" indent="-285750">
              <a:buFont typeface="Wingdings" pitchFamily="2" charset="2"/>
              <a:buChar char="q"/>
            </a:pPr>
            <a:endParaRPr lang="en-US" dirty="0"/>
          </a:p>
          <a:p>
            <a:pPr marL="0" indent="0">
              <a:buNone/>
            </a:pPr>
            <a:endParaRPr lang="en-US" dirty="0"/>
          </a:p>
          <a:p>
            <a:pPr marL="285750" indent="-285750">
              <a:buFont typeface="Wingdings" pitchFamily="2" charset="2"/>
              <a:buChar char="q"/>
            </a:pPr>
            <a:r>
              <a:rPr lang="en-US" dirty="0"/>
              <a:t>If you want to help to answer the critical EIC Project R&amp;D questions, contact PIs listed in table</a:t>
            </a:r>
            <a:endParaRPr lang="en-US" sz="1600" dirty="0"/>
          </a:p>
        </p:txBody>
      </p:sp>
      <p:sp>
        <p:nvSpPr>
          <p:cNvPr id="4" name="Slide Number Placeholder 3">
            <a:extLst>
              <a:ext uri="{FF2B5EF4-FFF2-40B4-BE49-F238E27FC236}">
                <a16:creationId xmlns:a16="http://schemas.microsoft.com/office/drawing/2014/main" id="{57ECAB95-8910-6A44-94A0-1154CD54257D}"/>
              </a:ext>
            </a:extLst>
          </p:cNvPr>
          <p:cNvSpPr>
            <a:spLocks noGrp="1"/>
          </p:cNvSpPr>
          <p:nvPr>
            <p:ph type="sldNum" sz="quarter" idx="12"/>
          </p:nvPr>
        </p:nvSpPr>
        <p:spPr/>
        <p:txBody>
          <a:bodyPr/>
          <a:lstStyle/>
          <a:p>
            <a:fld id="{893C5830-40F3-F04E-B2E3-10E6672BA8FF}" type="slidenum">
              <a:rPr lang="en-US" smtClean="0"/>
              <a:pPr/>
              <a:t>11</a:t>
            </a:fld>
            <a:endParaRPr lang="en-US"/>
          </a:p>
        </p:txBody>
      </p:sp>
      <p:sp>
        <p:nvSpPr>
          <p:cNvPr id="5" name="Title 4">
            <a:extLst>
              <a:ext uri="{FF2B5EF4-FFF2-40B4-BE49-F238E27FC236}">
                <a16:creationId xmlns:a16="http://schemas.microsoft.com/office/drawing/2014/main" id="{72FE35CF-F382-6048-A1E6-5165D8FA455D}"/>
              </a:ext>
            </a:extLst>
          </p:cNvPr>
          <p:cNvSpPr>
            <a:spLocks noGrp="1"/>
          </p:cNvSpPr>
          <p:nvPr>
            <p:ph type="title"/>
          </p:nvPr>
        </p:nvSpPr>
        <p:spPr/>
        <p:txBody>
          <a:bodyPr/>
          <a:lstStyle/>
          <a:p>
            <a:r>
              <a:rPr lang="en-US" dirty="0"/>
              <a:t>EIC Project R&amp;D</a:t>
            </a:r>
          </a:p>
        </p:txBody>
      </p:sp>
      <p:pic>
        <p:nvPicPr>
          <p:cNvPr id="6" name="Picture 5" descr="Table&#10;&#10;Description automatically generated">
            <a:extLst>
              <a:ext uri="{FF2B5EF4-FFF2-40B4-BE49-F238E27FC236}">
                <a16:creationId xmlns:a16="http://schemas.microsoft.com/office/drawing/2014/main" id="{D878776B-B070-FD4F-B5A8-B7F5707BB05F}"/>
              </a:ext>
            </a:extLst>
          </p:cNvPr>
          <p:cNvPicPr>
            <a:picLocks noChangeAspect="1"/>
          </p:cNvPicPr>
          <p:nvPr/>
        </p:nvPicPr>
        <p:blipFill>
          <a:blip r:embed="rId3"/>
          <a:stretch>
            <a:fillRect/>
          </a:stretch>
        </p:blipFill>
        <p:spPr>
          <a:xfrm>
            <a:off x="0" y="3146529"/>
            <a:ext cx="9144000" cy="1769806"/>
          </a:xfrm>
          <a:prstGeom prst="rect">
            <a:avLst/>
          </a:prstGeom>
        </p:spPr>
      </p:pic>
      <p:sp>
        <p:nvSpPr>
          <p:cNvPr id="7" name="TextBox 6">
            <a:extLst>
              <a:ext uri="{FF2B5EF4-FFF2-40B4-BE49-F238E27FC236}">
                <a16:creationId xmlns:a16="http://schemas.microsoft.com/office/drawing/2014/main" id="{9B4AD836-ED90-FE47-A9CA-9D6D16F6C449}"/>
              </a:ext>
            </a:extLst>
          </p:cNvPr>
          <p:cNvSpPr txBox="1"/>
          <p:nvPr/>
        </p:nvSpPr>
        <p:spPr>
          <a:xfrm>
            <a:off x="8372853" y="4839035"/>
            <a:ext cx="696024" cy="461665"/>
          </a:xfrm>
          <a:prstGeom prst="rect">
            <a:avLst/>
          </a:prstGeom>
          <a:noFill/>
        </p:spPr>
        <p:txBody>
          <a:bodyPr wrap="none" rtlCol="0">
            <a:spAutoFit/>
          </a:bodyPr>
          <a:lstStyle/>
          <a:p>
            <a:pPr algn="ctr"/>
            <a:r>
              <a:rPr lang="en-US" sz="1200" dirty="0">
                <a:solidFill>
                  <a:srgbClr val="0432FF"/>
                </a:solidFill>
                <a:latin typeface="Arial" panose="020B0604020202020204" pitchFamily="34" charset="0"/>
                <a:cs typeface="Arial" panose="020B0604020202020204" pitchFamily="34" charset="0"/>
              </a:rPr>
              <a:t>New in </a:t>
            </a:r>
          </a:p>
          <a:p>
            <a:pPr algn="ctr"/>
            <a:r>
              <a:rPr lang="en-US" sz="1200" dirty="0">
                <a:solidFill>
                  <a:srgbClr val="0432FF"/>
                </a:solidFill>
                <a:latin typeface="Arial" panose="020B0604020202020204" pitchFamily="34" charset="0"/>
                <a:cs typeface="Arial" panose="020B0604020202020204" pitchFamily="34" charset="0"/>
              </a:rPr>
              <a:t>2023</a:t>
            </a:r>
          </a:p>
        </p:txBody>
      </p:sp>
      <p:sp>
        <p:nvSpPr>
          <p:cNvPr id="8" name="TextBox 7">
            <a:extLst>
              <a:ext uri="{FF2B5EF4-FFF2-40B4-BE49-F238E27FC236}">
                <a16:creationId xmlns:a16="http://schemas.microsoft.com/office/drawing/2014/main" id="{E12B4B20-E564-6840-9EE3-6258BFC4C786}"/>
              </a:ext>
            </a:extLst>
          </p:cNvPr>
          <p:cNvSpPr txBox="1"/>
          <p:nvPr/>
        </p:nvSpPr>
        <p:spPr>
          <a:xfrm>
            <a:off x="5642276" y="4839034"/>
            <a:ext cx="696024" cy="461665"/>
          </a:xfrm>
          <a:prstGeom prst="rect">
            <a:avLst/>
          </a:prstGeom>
          <a:noFill/>
        </p:spPr>
        <p:txBody>
          <a:bodyPr wrap="none" rtlCol="0">
            <a:spAutoFit/>
          </a:bodyPr>
          <a:lstStyle/>
          <a:p>
            <a:pPr algn="ctr"/>
            <a:r>
              <a:rPr lang="en-US" sz="1200" dirty="0">
                <a:solidFill>
                  <a:srgbClr val="0432FF"/>
                </a:solidFill>
                <a:latin typeface="Arial" panose="020B0604020202020204" pitchFamily="34" charset="0"/>
                <a:cs typeface="Arial" panose="020B0604020202020204" pitchFamily="34" charset="0"/>
              </a:rPr>
              <a:t>New in </a:t>
            </a:r>
          </a:p>
          <a:p>
            <a:pPr algn="ctr"/>
            <a:r>
              <a:rPr lang="en-US" sz="1200" dirty="0">
                <a:solidFill>
                  <a:srgbClr val="0432FF"/>
                </a:solidFill>
                <a:latin typeface="Arial" panose="020B0604020202020204" pitchFamily="34" charset="0"/>
                <a:cs typeface="Arial" panose="020B0604020202020204" pitchFamily="34" charset="0"/>
              </a:rPr>
              <a:t>2023</a:t>
            </a:r>
          </a:p>
        </p:txBody>
      </p:sp>
      <p:sp>
        <p:nvSpPr>
          <p:cNvPr id="9" name="TextBox 8">
            <a:extLst>
              <a:ext uri="{FF2B5EF4-FFF2-40B4-BE49-F238E27FC236}">
                <a16:creationId xmlns:a16="http://schemas.microsoft.com/office/drawing/2014/main" id="{FC62263D-A9F0-074A-A847-F2155A4A5884}"/>
              </a:ext>
            </a:extLst>
          </p:cNvPr>
          <p:cNvSpPr txBox="1"/>
          <p:nvPr/>
        </p:nvSpPr>
        <p:spPr>
          <a:xfrm>
            <a:off x="4284819" y="4822055"/>
            <a:ext cx="885179" cy="461665"/>
          </a:xfrm>
          <a:prstGeom prst="rect">
            <a:avLst/>
          </a:prstGeom>
          <a:noFill/>
        </p:spPr>
        <p:txBody>
          <a:bodyPr wrap="none" rtlCol="0">
            <a:spAutoFit/>
          </a:bodyPr>
          <a:lstStyle/>
          <a:p>
            <a:pPr algn="ctr"/>
            <a:r>
              <a:rPr lang="en-US" sz="1200" dirty="0">
                <a:solidFill>
                  <a:srgbClr val="0432FF"/>
                </a:solidFill>
                <a:latin typeface="Arial" panose="020B0604020202020204" pitchFamily="34" charset="0"/>
                <a:cs typeface="Arial" panose="020B0604020202020204" pitchFamily="34" charset="0"/>
              </a:rPr>
              <a:t>Started in </a:t>
            </a:r>
          </a:p>
          <a:p>
            <a:pPr algn="ctr"/>
            <a:r>
              <a:rPr lang="en-US" sz="1200" dirty="0">
                <a:solidFill>
                  <a:srgbClr val="0432FF"/>
                </a:solidFill>
                <a:latin typeface="Arial" panose="020B0604020202020204" pitchFamily="34" charset="0"/>
                <a:cs typeface="Arial" panose="020B0604020202020204" pitchFamily="34" charset="0"/>
              </a:rPr>
              <a:t>2023</a:t>
            </a:r>
          </a:p>
        </p:txBody>
      </p:sp>
    </p:spTree>
    <p:extLst>
      <p:ext uri="{BB962C8B-B14F-4D97-AF65-F5344CB8AC3E}">
        <p14:creationId xmlns:p14="http://schemas.microsoft.com/office/powerpoint/2010/main" val="1636487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C75F09-ECB6-3B47-A675-843590F68CC7}"/>
              </a:ext>
            </a:extLst>
          </p:cNvPr>
          <p:cNvSpPr>
            <a:spLocks noGrp="1"/>
          </p:cNvSpPr>
          <p:nvPr>
            <p:ph idx="1"/>
          </p:nvPr>
        </p:nvSpPr>
        <p:spPr>
          <a:xfrm>
            <a:off x="0" y="479794"/>
            <a:ext cx="9144000" cy="1651426"/>
          </a:xfrm>
        </p:spPr>
        <p:txBody>
          <a:bodyPr/>
          <a:lstStyle/>
          <a:p>
            <a:r>
              <a:rPr lang="en-US" dirty="0"/>
              <a:t>EIC Project R&amp;D - DAC Meeting 19</a:t>
            </a:r>
            <a:r>
              <a:rPr lang="en-US" baseline="30000" dirty="0"/>
              <a:t>th</a:t>
            </a:r>
            <a:r>
              <a:rPr lang="en-US" dirty="0"/>
              <a:t> – 21</a:t>
            </a:r>
            <a:r>
              <a:rPr lang="en-US" baseline="30000" dirty="0"/>
              <a:t>st</a:t>
            </a:r>
            <a:r>
              <a:rPr lang="en-US" dirty="0"/>
              <a:t> October </a:t>
            </a:r>
          </a:p>
          <a:p>
            <a:pPr marL="0" indent="0">
              <a:spcBef>
                <a:spcPts val="0"/>
              </a:spcBef>
              <a:buNone/>
            </a:pPr>
            <a:r>
              <a:rPr lang="en-US" sz="1600" dirty="0"/>
              <a:t>    </a:t>
            </a:r>
            <a:r>
              <a:rPr lang="en-US" sz="1600" dirty="0">
                <a:solidFill>
                  <a:srgbClr val="0432FF"/>
                </a:solidFill>
              </a:rPr>
              <a:t>Final Report: </a:t>
            </a:r>
            <a:r>
              <a:rPr lang="en-US" sz="1400" dirty="0">
                <a:hlinkClick r:id="rId2"/>
              </a:rPr>
              <a:t>https://indico.bnl.gov/event/17159/attachments/43857/76048/DAC-Report-Oct22-vf.pdf</a:t>
            </a:r>
            <a:r>
              <a:rPr lang="en-US" sz="1400" dirty="0"/>
              <a:t> </a:t>
            </a:r>
          </a:p>
        </p:txBody>
      </p:sp>
      <p:sp>
        <p:nvSpPr>
          <p:cNvPr id="4" name="Slide Number Placeholder 3">
            <a:extLst>
              <a:ext uri="{FF2B5EF4-FFF2-40B4-BE49-F238E27FC236}">
                <a16:creationId xmlns:a16="http://schemas.microsoft.com/office/drawing/2014/main" id="{5C5FF36A-0D7B-8D40-A36E-D06EA1EE63DA}"/>
              </a:ext>
            </a:extLst>
          </p:cNvPr>
          <p:cNvSpPr>
            <a:spLocks noGrp="1"/>
          </p:cNvSpPr>
          <p:nvPr>
            <p:ph type="sldNum" sz="quarter" idx="12"/>
          </p:nvPr>
        </p:nvSpPr>
        <p:spPr/>
        <p:txBody>
          <a:bodyPr/>
          <a:lstStyle/>
          <a:p>
            <a:fld id="{893C5830-40F3-F04E-B2E3-10E6672BA8FF}" type="slidenum">
              <a:rPr lang="en-US" smtClean="0"/>
              <a:pPr/>
              <a:t>12</a:t>
            </a:fld>
            <a:endParaRPr lang="en-US"/>
          </a:p>
        </p:txBody>
      </p:sp>
      <p:sp>
        <p:nvSpPr>
          <p:cNvPr id="5" name="Title 4">
            <a:extLst>
              <a:ext uri="{FF2B5EF4-FFF2-40B4-BE49-F238E27FC236}">
                <a16:creationId xmlns:a16="http://schemas.microsoft.com/office/drawing/2014/main" id="{B2333902-6431-9E4E-8021-FA5E487FF14B}"/>
              </a:ext>
            </a:extLst>
          </p:cNvPr>
          <p:cNvSpPr>
            <a:spLocks noGrp="1"/>
          </p:cNvSpPr>
          <p:nvPr>
            <p:ph type="title"/>
          </p:nvPr>
        </p:nvSpPr>
        <p:spPr/>
        <p:txBody>
          <a:bodyPr/>
          <a:lstStyle/>
          <a:p>
            <a:r>
              <a:rPr lang="en-US" dirty="0"/>
              <a:t>EIC Project R&amp;D</a:t>
            </a:r>
          </a:p>
        </p:txBody>
      </p:sp>
      <p:sp>
        <p:nvSpPr>
          <p:cNvPr id="8" name="TextBox 7">
            <a:extLst>
              <a:ext uri="{FF2B5EF4-FFF2-40B4-BE49-F238E27FC236}">
                <a16:creationId xmlns:a16="http://schemas.microsoft.com/office/drawing/2014/main" id="{18875C1F-6744-2341-A5AD-094BE3900AB2}"/>
              </a:ext>
            </a:extLst>
          </p:cNvPr>
          <p:cNvSpPr txBox="1"/>
          <p:nvPr/>
        </p:nvSpPr>
        <p:spPr>
          <a:xfrm>
            <a:off x="0" y="6022071"/>
            <a:ext cx="9206366" cy="646331"/>
          </a:xfrm>
          <a:prstGeom prst="rect">
            <a:avLst/>
          </a:prstGeom>
          <a:noFill/>
        </p:spPr>
        <p:txBody>
          <a:bodyPr wrap="none" rtlCol="0">
            <a:spAutoFit/>
          </a:bodyPr>
          <a:lstStyle/>
          <a:p>
            <a:pPr marL="285750" indent="-285750" algn="l">
              <a:buFont typeface="Arial" panose="020B0604020202020204" pitchFamily="34" charset="0"/>
              <a:buChar char="•"/>
            </a:pPr>
            <a:r>
              <a:rPr lang="en-US" b="1" dirty="0">
                <a:solidFill>
                  <a:srgbClr val="0432FF"/>
                </a:solidFill>
                <a:latin typeface="Arial" panose="020B0604020202020204" pitchFamily="34" charset="0"/>
                <a:cs typeface="Arial" panose="020B0604020202020204" pitchFamily="34" charset="0"/>
              </a:rPr>
              <a:t>Follows EIC detector R&amp;D plan with Si/MAPS and LAPPD moved to project R&amp;D</a:t>
            </a:r>
          </a:p>
          <a:p>
            <a:pPr marL="285750" indent="-285750" algn="l">
              <a:buFont typeface="Arial" panose="020B0604020202020204" pitchFamily="34" charset="0"/>
              <a:buChar char="•"/>
            </a:pPr>
            <a:r>
              <a:rPr lang="en-US" b="1" dirty="0">
                <a:solidFill>
                  <a:srgbClr val="0432FF"/>
                </a:solidFill>
                <a:latin typeface="Arial" panose="020B0604020202020204" pitchFamily="34" charset="0"/>
                <a:cs typeface="Arial" panose="020B0604020202020204" pitchFamily="34" charset="0"/>
              </a:rPr>
              <a:t>Cuts to fit in the box of $3M and to obey the Project R&amp;D definition</a:t>
            </a:r>
          </a:p>
        </p:txBody>
      </p:sp>
      <p:graphicFrame>
        <p:nvGraphicFramePr>
          <p:cNvPr id="6" name="Table 5">
            <a:extLst>
              <a:ext uri="{FF2B5EF4-FFF2-40B4-BE49-F238E27FC236}">
                <a16:creationId xmlns:a16="http://schemas.microsoft.com/office/drawing/2014/main" id="{02A4053C-F919-1E7B-6CDC-B791E300BBF1}"/>
              </a:ext>
            </a:extLst>
          </p:cNvPr>
          <p:cNvGraphicFramePr>
            <a:graphicFrameLocks noGrp="1"/>
          </p:cNvGraphicFramePr>
          <p:nvPr>
            <p:extLst>
              <p:ext uri="{D42A27DB-BD31-4B8C-83A1-F6EECF244321}">
                <p14:modId xmlns:p14="http://schemas.microsoft.com/office/powerpoint/2010/main" val="3329778190"/>
              </p:ext>
            </p:extLst>
          </p:nvPr>
        </p:nvGraphicFramePr>
        <p:xfrm>
          <a:off x="538480" y="1051507"/>
          <a:ext cx="7975599" cy="4970385"/>
        </p:xfrm>
        <a:graphic>
          <a:graphicData uri="http://schemas.openxmlformats.org/drawingml/2006/table">
            <a:tbl>
              <a:tblPr/>
              <a:tblGrid>
                <a:gridCol w="572986">
                  <a:extLst>
                    <a:ext uri="{9D8B030D-6E8A-4147-A177-3AD203B41FA5}">
                      <a16:colId xmlns:a16="http://schemas.microsoft.com/office/drawing/2014/main" val="2397035788"/>
                    </a:ext>
                  </a:extLst>
                </a:gridCol>
                <a:gridCol w="1011974">
                  <a:extLst>
                    <a:ext uri="{9D8B030D-6E8A-4147-A177-3AD203B41FA5}">
                      <a16:colId xmlns:a16="http://schemas.microsoft.com/office/drawing/2014/main" val="2557622522"/>
                    </a:ext>
                  </a:extLst>
                </a:gridCol>
                <a:gridCol w="1798320">
                  <a:extLst>
                    <a:ext uri="{9D8B030D-6E8A-4147-A177-3AD203B41FA5}">
                      <a16:colId xmlns:a16="http://schemas.microsoft.com/office/drawing/2014/main" val="1031549600"/>
                    </a:ext>
                  </a:extLst>
                </a:gridCol>
                <a:gridCol w="1607246">
                  <a:extLst>
                    <a:ext uri="{9D8B030D-6E8A-4147-A177-3AD203B41FA5}">
                      <a16:colId xmlns:a16="http://schemas.microsoft.com/office/drawing/2014/main" val="1743917634"/>
                    </a:ext>
                  </a:extLst>
                </a:gridCol>
                <a:gridCol w="2985073">
                  <a:extLst>
                    <a:ext uri="{9D8B030D-6E8A-4147-A177-3AD203B41FA5}">
                      <a16:colId xmlns:a16="http://schemas.microsoft.com/office/drawing/2014/main" val="2000338121"/>
                    </a:ext>
                  </a:extLst>
                </a:gridCol>
              </a:tblGrid>
              <a:tr h="169217">
                <a:tc>
                  <a:txBody>
                    <a:bodyPr/>
                    <a:lstStyle/>
                    <a:p>
                      <a:pPr algn="l" fontAlgn="t"/>
                      <a:r>
                        <a:rPr lang="en-US" sz="800" b="0" i="0" u="none" strike="noStrike">
                          <a:solidFill>
                            <a:srgbClr val="000000"/>
                          </a:solidFill>
                          <a:effectLst/>
                          <a:latin typeface="Arial" panose="020B0604020202020204" pitchFamily="34" charset="0"/>
                        </a:rPr>
                        <a:t>ID</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BDCDA"/>
                    </a:solidFill>
                  </a:tcPr>
                </a:tc>
                <a:tc>
                  <a:txBody>
                    <a:bodyPr/>
                    <a:lstStyle/>
                    <a:p>
                      <a:pPr algn="ctr" fontAlgn="t"/>
                      <a:r>
                        <a:rPr lang="en-US" sz="800" b="1" i="0" u="none" strike="noStrike">
                          <a:solidFill>
                            <a:srgbClr val="000000"/>
                          </a:solidFill>
                          <a:effectLst/>
                          <a:latin typeface="Arial" panose="020B0604020202020204" pitchFamily="34" charset="0"/>
                        </a:rPr>
                        <a:t>R&amp;D Subject</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BDCDA"/>
                    </a:solidFill>
                  </a:tcPr>
                </a:tc>
                <a:tc>
                  <a:txBody>
                    <a:bodyPr/>
                    <a:lstStyle/>
                    <a:p>
                      <a:pPr algn="ctr" fontAlgn="t"/>
                      <a:r>
                        <a:rPr lang="en-US" sz="800" b="1" i="0" u="none" strike="noStrike">
                          <a:solidFill>
                            <a:srgbClr val="000000"/>
                          </a:solidFill>
                          <a:effectLst/>
                          <a:latin typeface="Arial" panose="020B0604020202020204" pitchFamily="34" charset="0"/>
                        </a:rPr>
                        <a:t>Contacts</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BDCDA"/>
                    </a:solidFill>
                  </a:tcPr>
                </a:tc>
                <a:tc>
                  <a:txBody>
                    <a:bodyPr/>
                    <a:lstStyle/>
                    <a:p>
                      <a:pPr algn="ctr" fontAlgn="t"/>
                      <a:r>
                        <a:rPr lang="en-US" sz="800" b="1" i="0" u="none" strike="noStrike">
                          <a:solidFill>
                            <a:srgbClr val="000000"/>
                          </a:solidFill>
                          <a:effectLst/>
                          <a:latin typeface="Arial" panose="020B0604020202020204" pitchFamily="34" charset="0"/>
                        </a:rPr>
                        <a:t>Institutions that receive funding (need contracts)</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BDCDA"/>
                    </a:solidFill>
                  </a:tcPr>
                </a:tc>
                <a:tc>
                  <a:txBody>
                    <a:bodyPr/>
                    <a:lstStyle/>
                    <a:p>
                      <a:pPr algn="l" fontAlgn="t"/>
                      <a:r>
                        <a:rPr lang="en-US" sz="800" b="1" i="0" u="none" strike="noStrike">
                          <a:solidFill>
                            <a:srgbClr val="000000"/>
                          </a:solidFill>
                          <a:effectLst/>
                          <a:latin typeface="Arial" panose="020B0604020202020204" pitchFamily="34" charset="0"/>
                        </a:rPr>
                        <a:t>Comments</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BDC0BF"/>
                    </a:solidFill>
                  </a:tcPr>
                </a:tc>
                <a:extLst>
                  <a:ext uri="{0D108BD9-81ED-4DB2-BD59-A6C34878D82A}">
                    <a16:rowId xmlns:a16="http://schemas.microsoft.com/office/drawing/2014/main" val="1653404251"/>
                  </a:ext>
                </a:extLst>
              </a:tr>
              <a:tr h="381593">
                <a:tc>
                  <a:txBody>
                    <a:bodyPr/>
                    <a:lstStyle/>
                    <a:p>
                      <a:pPr algn="l" fontAlgn="t"/>
                      <a:r>
                        <a:rPr lang="en-US" sz="800" b="0" i="0" u="none" strike="noStrike">
                          <a:solidFill>
                            <a:srgbClr val="000000"/>
                          </a:solidFill>
                          <a:effectLst/>
                          <a:latin typeface="Arial" panose="020B0604020202020204" pitchFamily="34" charset="0"/>
                        </a:rPr>
                        <a:t>eRD101</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BDCDA"/>
                    </a:solidFill>
                  </a:tcPr>
                </a:tc>
                <a:tc>
                  <a:txBody>
                    <a:bodyPr/>
                    <a:lstStyle/>
                    <a:p>
                      <a:pPr algn="l" fontAlgn="t"/>
                      <a:r>
                        <a:rPr lang="en-US" sz="800" b="0" i="0" u="none" strike="noStrike">
                          <a:solidFill>
                            <a:srgbClr val="000000"/>
                          </a:solidFill>
                          <a:effectLst/>
                          <a:latin typeface="Arial" panose="020B0604020202020204" pitchFamily="34" charset="0"/>
                        </a:rPr>
                        <a:t>mRICH</a:t>
                      </a:r>
                    </a:p>
                  </a:txBody>
                  <a:tcPr marL="2441" marR="2441" marT="2441" marB="0">
                    <a:lnL w="6350" cap="flat" cmpd="sng" algn="ctr">
                      <a:solidFill>
                        <a:srgbClr val="3F3F3F"/>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sng" strike="noStrike" dirty="0">
                          <a:solidFill>
                            <a:srgbClr val="000000"/>
                          </a:solidFill>
                          <a:effectLst/>
                          <a:latin typeface="Arial" panose="020B0604020202020204" pitchFamily="34" charset="0"/>
                        </a:rPr>
                        <a:t>Prof. </a:t>
                      </a:r>
                      <a:r>
                        <a:rPr lang="en-US" sz="800" b="0" i="0" u="sng" strike="noStrike" dirty="0" err="1">
                          <a:solidFill>
                            <a:srgbClr val="000000"/>
                          </a:solidFill>
                          <a:effectLst/>
                          <a:latin typeface="Arial" panose="020B0604020202020204" pitchFamily="34" charset="0"/>
                        </a:rPr>
                        <a:t>Xiaochun</a:t>
                      </a:r>
                      <a:r>
                        <a:rPr lang="en-US" sz="800" b="0" i="0" u="sng" strike="noStrike" dirty="0">
                          <a:solidFill>
                            <a:srgbClr val="000000"/>
                          </a:solidFill>
                          <a:effectLst/>
                          <a:latin typeface="Arial" panose="020B0604020202020204" pitchFamily="34" charset="0"/>
                        </a:rPr>
                        <a:t> He </a:t>
                      </a:r>
                      <a:br>
                        <a:rPr lang="en-US" sz="800" b="0" i="0" u="sng" strike="noStrike" dirty="0">
                          <a:solidFill>
                            <a:srgbClr val="000000"/>
                          </a:solidFill>
                          <a:effectLst/>
                          <a:latin typeface="Arial" panose="020B0604020202020204" pitchFamily="34" charset="0"/>
                        </a:rPr>
                      </a:br>
                      <a:r>
                        <a:rPr lang="en-US" sz="800" b="0" i="0" u="sng" strike="noStrike" dirty="0">
                          <a:solidFill>
                            <a:srgbClr val="000000"/>
                          </a:solidFill>
                          <a:effectLst/>
                          <a:latin typeface="Arial" panose="020B0604020202020204" pitchFamily="34" charset="0"/>
                        </a:rPr>
                        <a:t>(Georgia State University)</a:t>
                      </a:r>
                      <a:r>
                        <a:rPr lang="en-US" sz="800" b="0" i="0" u="none" strike="noStrike" dirty="0">
                          <a:solidFill>
                            <a:srgbClr val="000000"/>
                          </a:solidFill>
                          <a:effectLst/>
                          <a:latin typeface="Arial" panose="020B0604020202020204" pitchFamily="34" charset="0"/>
                        </a:rPr>
                        <a:t>,</a:t>
                      </a:r>
                      <a:br>
                        <a:rPr lang="en-US" sz="800" b="0" i="0" u="none"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Dr. Marco </a:t>
                      </a:r>
                      <a:r>
                        <a:rPr lang="en-US" sz="800" b="0" i="0" u="none" strike="noStrike" dirty="0" err="1">
                          <a:solidFill>
                            <a:srgbClr val="000000"/>
                          </a:solidFill>
                          <a:effectLst/>
                          <a:latin typeface="Arial" panose="020B0604020202020204" pitchFamily="34" charset="0"/>
                        </a:rPr>
                        <a:t>Contalbrigo</a:t>
                      </a:r>
                      <a:r>
                        <a:rPr lang="en-US" sz="800" b="0" i="0" u="none" strike="noStrike" dirty="0">
                          <a:solidFill>
                            <a:srgbClr val="000000"/>
                          </a:solidFill>
                          <a:effectLst/>
                          <a:latin typeface="Arial" panose="020B0604020202020204" pitchFamily="34" charset="0"/>
                        </a:rPr>
                        <a:t> (INFN Ferrara)</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rtl="0" fontAlgn="t"/>
                      <a:r>
                        <a:rPr lang="en-US" sz="800" b="0" i="0" u="none" strike="noStrike">
                          <a:solidFill>
                            <a:srgbClr val="000000"/>
                          </a:solidFill>
                          <a:effectLst/>
                          <a:latin typeface="Arial" panose="020B0604020202020204" pitchFamily="34" charset="0"/>
                        </a:rPr>
                        <a:t>Georgia State University, Glasgow</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Reduced funding as compared to proposal. Focus on to critical project detector R&amp;D.</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281200469"/>
                  </a:ext>
                </a:extLst>
              </a:tr>
              <a:tr h="433899">
                <a:tc>
                  <a:txBody>
                    <a:bodyPr/>
                    <a:lstStyle/>
                    <a:p>
                      <a:pPr algn="l" fontAlgn="t"/>
                      <a:r>
                        <a:rPr lang="en-US" sz="800" b="0" i="0" u="none" strike="noStrike">
                          <a:solidFill>
                            <a:srgbClr val="000000"/>
                          </a:solidFill>
                          <a:effectLst/>
                          <a:latin typeface="Arial" panose="020B0604020202020204" pitchFamily="34" charset="0"/>
                        </a:rPr>
                        <a:t>eRD102</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BDCDA"/>
                    </a:solidFill>
                  </a:tcPr>
                </a:tc>
                <a:tc>
                  <a:txBody>
                    <a:bodyPr/>
                    <a:lstStyle/>
                    <a:p>
                      <a:pPr algn="l" fontAlgn="t"/>
                      <a:r>
                        <a:rPr lang="en-US" sz="800" b="0" i="0" u="none" strike="noStrike">
                          <a:solidFill>
                            <a:srgbClr val="000000"/>
                          </a:solidFill>
                          <a:effectLst/>
                          <a:latin typeface="Arial" panose="020B0604020202020204" pitchFamily="34" charset="0"/>
                        </a:rPr>
                        <a:t>dRICH</a:t>
                      </a:r>
                    </a:p>
                  </a:txBody>
                  <a:tcPr marL="2441" marR="2441" marT="2441" marB="0">
                    <a:lnL w="6350" cap="flat" cmpd="sng" algn="ctr">
                      <a:solidFill>
                        <a:srgbClr val="3F3F3F"/>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rPr>
                        <a:t>Dr. </a:t>
                      </a:r>
                      <a:r>
                        <a:rPr lang="en-US" sz="800" b="0" i="0" u="none" strike="noStrike" dirty="0" err="1">
                          <a:solidFill>
                            <a:srgbClr val="000000"/>
                          </a:solidFill>
                          <a:effectLst/>
                          <a:latin typeface="Arial" panose="020B0604020202020204" pitchFamily="34" charset="0"/>
                        </a:rPr>
                        <a:t>Evaristo</a:t>
                      </a:r>
                      <a:r>
                        <a:rPr lang="en-US" sz="800" b="0" i="0" u="none" strike="noStrike" dirty="0">
                          <a:solidFill>
                            <a:srgbClr val="000000"/>
                          </a:solidFill>
                          <a:effectLst/>
                          <a:latin typeface="Arial" panose="020B0604020202020204" pitchFamily="34" charset="0"/>
                        </a:rPr>
                        <a:t> </a:t>
                      </a:r>
                      <a:r>
                        <a:rPr lang="en-US" sz="800" b="0" i="0" u="none" strike="noStrike" dirty="0" err="1">
                          <a:solidFill>
                            <a:srgbClr val="000000"/>
                          </a:solidFill>
                          <a:effectLst/>
                          <a:latin typeface="Arial" panose="020B0604020202020204" pitchFamily="34" charset="0"/>
                        </a:rPr>
                        <a:t>Cisbani</a:t>
                      </a:r>
                      <a:r>
                        <a:rPr lang="en-US" sz="800" b="0" i="0" u="none" strike="noStrike" dirty="0">
                          <a:solidFill>
                            <a:srgbClr val="000000"/>
                          </a:solidFill>
                          <a:effectLst/>
                          <a:latin typeface="Arial" panose="020B0604020202020204" pitchFamily="34" charset="0"/>
                        </a:rPr>
                        <a:t> (INFN Roma),</a:t>
                      </a:r>
                      <a:br>
                        <a:rPr lang="en-US" sz="800" b="0" i="0" u="none" strike="noStrike" dirty="0">
                          <a:solidFill>
                            <a:srgbClr val="000000"/>
                          </a:solidFill>
                          <a:effectLst/>
                          <a:latin typeface="Arial" panose="020B0604020202020204" pitchFamily="34" charset="0"/>
                        </a:rPr>
                      </a:br>
                      <a:r>
                        <a:rPr lang="en-US" sz="800" b="0" i="0" u="sng" strike="noStrike" dirty="0">
                          <a:solidFill>
                            <a:srgbClr val="000000"/>
                          </a:solidFill>
                          <a:effectLst/>
                          <a:latin typeface="Arial" panose="020B0604020202020204" pitchFamily="34" charset="0"/>
                        </a:rPr>
                        <a:t>Dr. Marco </a:t>
                      </a:r>
                      <a:r>
                        <a:rPr lang="en-US" sz="800" b="0" i="0" u="sng" strike="noStrike" dirty="0" err="1">
                          <a:solidFill>
                            <a:srgbClr val="000000"/>
                          </a:solidFill>
                          <a:effectLst/>
                          <a:latin typeface="Arial" panose="020B0604020202020204" pitchFamily="34" charset="0"/>
                        </a:rPr>
                        <a:t>Contalbrigo</a:t>
                      </a:r>
                      <a:r>
                        <a:rPr lang="en-US" sz="800" b="0" i="0" u="sng" strike="noStrike" dirty="0">
                          <a:solidFill>
                            <a:srgbClr val="000000"/>
                          </a:solidFill>
                          <a:effectLst/>
                          <a:latin typeface="Arial" panose="020B0604020202020204" pitchFamily="34" charset="0"/>
                        </a:rPr>
                        <a:t> (INFN Ferrara)</a:t>
                      </a:r>
                      <a:r>
                        <a:rPr lang="en-US" sz="800" b="0" i="0" u="none" strike="noStrike" dirty="0">
                          <a:solidFill>
                            <a:srgbClr val="000000"/>
                          </a:solidFill>
                          <a:effectLst/>
                          <a:latin typeface="Arial" panose="020B0604020202020204" pitchFamily="34" charset="0"/>
                        </a:rPr>
                        <a:t>,</a:t>
                      </a:r>
                      <a:br>
                        <a:rPr lang="en-US" sz="800" b="0" i="0" u="none"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Prof. Anselm </a:t>
                      </a:r>
                      <a:r>
                        <a:rPr lang="en-US" sz="800" b="0" i="0" u="none" strike="noStrike" dirty="0" err="1">
                          <a:solidFill>
                            <a:srgbClr val="000000"/>
                          </a:solidFill>
                          <a:effectLst/>
                          <a:latin typeface="Arial" panose="020B0604020202020204" pitchFamily="34" charset="0"/>
                        </a:rPr>
                        <a:t>Vossen</a:t>
                      </a:r>
                      <a:r>
                        <a:rPr lang="en-US" sz="800" b="0" i="0" u="none" strike="noStrike" dirty="0">
                          <a:solidFill>
                            <a:srgbClr val="000000"/>
                          </a:solidFill>
                          <a:effectLst/>
                          <a:latin typeface="Arial" panose="020B0604020202020204" pitchFamily="34" charset="0"/>
                        </a:rPr>
                        <a:t> (Duke University)</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Duke University, INFN Ferrara</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Funded.</a:t>
                      </a:r>
                      <a:br>
                        <a:rPr lang="en-US" sz="800" b="0" i="0" u="none" strike="noStrike">
                          <a:solidFill>
                            <a:srgbClr val="000000"/>
                          </a:solidFill>
                          <a:effectLst/>
                          <a:latin typeface="Arial" panose="020B0604020202020204" pitchFamily="34" charset="0"/>
                        </a:rPr>
                      </a:br>
                      <a:endParaRPr lang="en-US" sz="800" b="0" i="0" u="none" strike="noStrike">
                        <a:solidFill>
                          <a:srgbClr val="000000"/>
                        </a:solidFill>
                        <a:effectLst/>
                        <a:latin typeface="Arial" panose="020B0604020202020204" pitchFamily="34" charset="0"/>
                      </a:endParaRP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107902920"/>
                  </a:ext>
                </a:extLst>
              </a:tr>
              <a:tr h="310263">
                <a:tc>
                  <a:txBody>
                    <a:bodyPr/>
                    <a:lstStyle/>
                    <a:p>
                      <a:pPr algn="l" fontAlgn="t"/>
                      <a:r>
                        <a:rPr lang="en-US" sz="800" b="0" i="0" u="none" strike="noStrike">
                          <a:solidFill>
                            <a:srgbClr val="000000"/>
                          </a:solidFill>
                          <a:effectLst/>
                          <a:latin typeface="Arial" panose="020B0604020202020204" pitchFamily="34" charset="0"/>
                        </a:rPr>
                        <a:t>eRD103</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BDCDA"/>
                    </a:solidFill>
                  </a:tcPr>
                </a:tc>
                <a:tc>
                  <a:txBody>
                    <a:bodyPr/>
                    <a:lstStyle/>
                    <a:p>
                      <a:pPr algn="l" fontAlgn="t"/>
                      <a:r>
                        <a:rPr lang="en-US" sz="800" b="0" i="0" u="none" strike="noStrike">
                          <a:solidFill>
                            <a:srgbClr val="000000"/>
                          </a:solidFill>
                          <a:effectLst/>
                          <a:latin typeface="Arial" panose="020B0604020202020204" pitchFamily="34" charset="0"/>
                        </a:rPr>
                        <a:t>hpDIRC</a:t>
                      </a:r>
                    </a:p>
                  </a:txBody>
                  <a:tcPr marL="2441" marR="2441" marT="2441" marB="0">
                    <a:lnL w="6350" cap="flat" cmpd="sng" algn="ctr">
                      <a:solidFill>
                        <a:srgbClr val="3F3F3F"/>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sng" strike="noStrike" dirty="0">
                          <a:solidFill>
                            <a:srgbClr val="000000"/>
                          </a:solidFill>
                          <a:effectLst/>
                          <a:latin typeface="Arial" panose="020B0604020202020204" pitchFamily="34" charset="0"/>
                        </a:rPr>
                        <a:t>Dr. Gregor </a:t>
                      </a:r>
                      <a:r>
                        <a:rPr lang="en-US" sz="800" b="0" i="0" u="sng" strike="noStrike" dirty="0" err="1">
                          <a:solidFill>
                            <a:srgbClr val="000000"/>
                          </a:solidFill>
                          <a:effectLst/>
                          <a:latin typeface="Arial" panose="020B0604020202020204" pitchFamily="34" charset="0"/>
                        </a:rPr>
                        <a:t>Kalicy</a:t>
                      </a:r>
                      <a:br>
                        <a:rPr lang="en-US" sz="800" b="0" i="0" u="sng" strike="noStrike" dirty="0">
                          <a:solidFill>
                            <a:srgbClr val="000000"/>
                          </a:solidFill>
                          <a:effectLst/>
                          <a:latin typeface="Arial" panose="020B0604020202020204" pitchFamily="34" charset="0"/>
                        </a:rPr>
                      </a:br>
                      <a:r>
                        <a:rPr lang="en-US" sz="800" b="0" i="0" u="sng" strike="noStrike" dirty="0">
                          <a:solidFill>
                            <a:srgbClr val="000000"/>
                          </a:solidFill>
                          <a:effectLst/>
                          <a:latin typeface="Arial" panose="020B0604020202020204" pitchFamily="34" charset="0"/>
                        </a:rPr>
                        <a:t>(Catholic University of America)</a:t>
                      </a:r>
                      <a:r>
                        <a:rPr lang="en-US" sz="800" b="0" i="0" u="none" strike="noStrike" dirty="0">
                          <a:solidFill>
                            <a:srgbClr val="000000"/>
                          </a:solidFill>
                          <a:effectLst/>
                          <a:latin typeface="Arial" panose="020B0604020202020204" pitchFamily="34" charset="0"/>
                        </a:rPr>
                        <a:t>,</a:t>
                      </a:r>
                      <a:br>
                        <a:rPr lang="en-US" sz="800" b="0" i="0" u="none"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Dr. Jochen </a:t>
                      </a:r>
                      <a:r>
                        <a:rPr lang="en-US" sz="800" b="0" i="0" u="none" strike="noStrike" dirty="0" err="1">
                          <a:solidFill>
                            <a:srgbClr val="000000"/>
                          </a:solidFill>
                          <a:effectLst/>
                          <a:latin typeface="Arial" panose="020B0604020202020204" pitchFamily="34" charset="0"/>
                        </a:rPr>
                        <a:t>Schwiening</a:t>
                      </a:r>
                      <a:r>
                        <a:rPr lang="en-US" sz="800" b="0" i="0" u="none" strike="noStrike" dirty="0">
                          <a:solidFill>
                            <a:srgbClr val="000000"/>
                          </a:solidFill>
                          <a:effectLst/>
                          <a:latin typeface="Arial" panose="020B0604020202020204" pitchFamily="34" charset="0"/>
                        </a:rPr>
                        <a:t> (GSI)</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rtl="0" fontAlgn="t"/>
                      <a:r>
                        <a:rPr lang="en-US" sz="800" b="0" i="0" u="none" strike="noStrike">
                          <a:solidFill>
                            <a:srgbClr val="000000"/>
                          </a:solidFill>
                          <a:effectLst/>
                          <a:latin typeface="Arial" panose="020B0604020202020204" pitchFamily="34" charset="0"/>
                        </a:rPr>
                        <a:t>Catholic University of America, Old Dominion University, Stony Brook University</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Funded. Note that work to move ex-BABAR DIRC bars from SLAC to JLab is done separate</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756479634"/>
                  </a:ext>
                </a:extLst>
              </a:tr>
              <a:tr h="167900">
                <a:tc>
                  <a:txBody>
                    <a:bodyPr/>
                    <a:lstStyle/>
                    <a:p>
                      <a:pPr algn="l" fontAlgn="t"/>
                      <a:r>
                        <a:rPr lang="en-US" sz="800" b="0" i="0" u="none" strike="noStrike">
                          <a:solidFill>
                            <a:srgbClr val="000000"/>
                          </a:solidFill>
                          <a:effectLst/>
                          <a:latin typeface="Arial" panose="020B0604020202020204" pitchFamily="34" charset="0"/>
                        </a:rPr>
                        <a:t>eRD104</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BDCDA"/>
                    </a:solidFill>
                  </a:tcPr>
                </a:tc>
                <a:tc>
                  <a:txBody>
                    <a:bodyPr/>
                    <a:lstStyle/>
                    <a:p>
                      <a:pPr algn="l" fontAlgn="t"/>
                      <a:r>
                        <a:rPr lang="en-US" sz="800" b="0" i="0" u="none" strike="noStrike">
                          <a:solidFill>
                            <a:srgbClr val="000000"/>
                          </a:solidFill>
                          <a:effectLst/>
                          <a:latin typeface="Arial" panose="020B0604020202020204" pitchFamily="34" charset="0"/>
                        </a:rPr>
                        <a:t>Service reduction</a:t>
                      </a:r>
                    </a:p>
                  </a:txBody>
                  <a:tcPr marL="2441" marR="2441" marT="2441" marB="0">
                    <a:lnL w="6350" cap="flat" cmpd="sng" algn="ctr">
                      <a:solidFill>
                        <a:srgbClr val="3F3F3F"/>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sng" strike="noStrike">
                          <a:solidFill>
                            <a:srgbClr val="000000"/>
                          </a:solidFill>
                          <a:effectLst/>
                          <a:latin typeface="Arial" panose="020B0604020202020204" pitchFamily="34" charset="0"/>
                        </a:rPr>
                        <a:t>Laura Gonella (Birmingham)</a:t>
                      </a:r>
                      <a:endParaRPr lang="en-US" sz="800" b="0" i="0" u="none" strike="noStrike">
                        <a:solidFill>
                          <a:srgbClr val="000000"/>
                        </a:solidFill>
                        <a:effectLst/>
                        <a:latin typeface="Arial" panose="020B0604020202020204" pitchFamily="34" charset="0"/>
                      </a:endParaRP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Oak Ridge National Laboratory</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Funded.</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407366830"/>
                  </a:ext>
                </a:extLst>
              </a:tr>
              <a:tr h="132735">
                <a:tc>
                  <a:txBody>
                    <a:bodyPr/>
                    <a:lstStyle/>
                    <a:p>
                      <a:pPr algn="l" fontAlgn="t"/>
                      <a:r>
                        <a:rPr lang="en-US" sz="800" b="0" i="0" u="none" strike="noStrike">
                          <a:solidFill>
                            <a:srgbClr val="000000"/>
                          </a:solidFill>
                          <a:effectLst/>
                          <a:latin typeface="Arial" panose="020B0604020202020204" pitchFamily="34" charset="0"/>
                        </a:rPr>
                        <a:t>eRD105</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BDCDA"/>
                    </a:solidFill>
                  </a:tcPr>
                </a:tc>
                <a:tc>
                  <a:txBody>
                    <a:bodyPr/>
                    <a:lstStyle/>
                    <a:p>
                      <a:pPr algn="l" fontAlgn="t"/>
                      <a:r>
                        <a:rPr lang="en-US" sz="800" b="0" i="0" u="none" strike="noStrike">
                          <a:solidFill>
                            <a:srgbClr val="000000"/>
                          </a:solidFill>
                          <a:effectLst/>
                          <a:latin typeface="Arial" panose="020B0604020202020204" pitchFamily="34" charset="0"/>
                        </a:rPr>
                        <a:t>SciGlass</a:t>
                      </a:r>
                    </a:p>
                  </a:txBody>
                  <a:tcPr marL="2441" marR="2441" marT="2441" marB="0">
                    <a:lnL w="6350" cap="flat" cmpd="sng" algn="ctr">
                      <a:solidFill>
                        <a:srgbClr val="3F3F3F"/>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sng" strike="noStrike" dirty="0">
                          <a:solidFill>
                            <a:srgbClr val="000000"/>
                          </a:solidFill>
                          <a:effectLst/>
                          <a:latin typeface="Arial" panose="020B0604020202020204" pitchFamily="34" charset="0"/>
                        </a:rPr>
                        <a:t>Prof. Tanja Horn </a:t>
                      </a:r>
                      <a:br>
                        <a:rPr lang="en-US" sz="800" b="0" i="0" u="sng" strike="noStrike" dirty="0">
                          <a:solidFill>
                            <a:srgbClr val="000000"/>
                          </a:solidFill>
                          <a:effectLst/>
                          <a:latin typeface="Arial" panose="020B0604020202020204" pitchFamily="34" charset="0"/>
                        </a:rPr>
                      </a:br>
                      <a:r>
                        <a:rPr lang="en-US" sz="800" b="0" i="0" u="sng" strike="noStrike" dirty="0">
                          <a:solidFill>
                            <a:srgbClr val="000000"/>
                          </a:solidFill>
                          <a:effectLst/>
                          <a:latin typeface="Arial" panose="020B0604020202020204" pitchFamily="34" charset="0"/>
                        </a:rPr>
                        <a:t>(Catholic University of America)</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rtl="0" fontAlgn="t"/>
                      <a:r>
                        <a:rPr lang="en-US" sz="800" b="0" i="0" u="none" strike="noStrike" dirty="0">
                          <a:solidFill>
                            <a:srgbClr val="000000"/>
                          </a:solidFill>
                          <a:effectLst/>
                          <a:latin typeface="Arial" panose="020B0604020202020204" pitchFamily="34" charset="0"/>
                        </a:rPr>
                        <a:t>Catholic University of America,  </a:t>
                      </a:r>
                      <a:r>
                        <a:rPr lang="en-US" sz="800" b="0" i="0" u="none" strike="noStrike" dirty="0" err="1">
                          <a:solidFill>
                            <a:srgbClr val="000000"/>
                          </a:solidFill>
                          <a:effectLst/>
                          <a:latin typeface="Arial" panose="020B0604020202020204" pitchFamily="34" charset="0"/>
                        </a:rPr>
                        <a:t>IJCLab</a:t>
                      </a:r>
                      <a:r>
                        <a:rPr lang="en-US" sz="800" b="0" i="0" u="none" strike="noStrike" dirty="0">
                          <a:solidFill>
                            <a:srgbClr val="000000"/>
                          </a:solidFill>
                          <a:effectLst/>
                          <a:latin typeface="Arial" panose="020B0604020202020204" pitchFamily="34" charset="0"/>
                        </a:rPr>
                        <a:t>-Orsay, INFN-Genova, Kansas University, AANL/Armenia </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Funded.</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986787637"/>
                  </a:ext>
                </a:extLst>
              </a:tr>
              <a:tr h="158697">
                <a:tc>
                  <a:txBody>
                    <a:bodyPr/>
                    <a:lstStyle/>
                    <a:p>
                      <a:pPr algn="l" fontAlgn="t"/>
                      <a:r>
                        <a:rPr lang="en-US" sz="800" b="0" i="0" u="none" strike="noStrike">
                          <a:solidFill>
                            <a:srgbClr val="000000"/>
                          </a:solidFill>
                          <a:effectLst/>
                          <a:latin typeface="Arial" panose="020B0604020202020204" pitchFamily="34" charset="0"/>
                        </a:rPr>
                        <a:t>eRD106</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BDCDA"/>
                    </a:solidFill>
                  </a:tcPr>
                </a:tc>
                <a:tc>
                  <a:txBody>
                    <a:bodyPr/>
                    <a:lstStyle/>
                    <a:p>
                      <a:pPr algn="l" fontAlgn="t"/>
                      <a:r>
                        <a:rPr lang="en-US" sz="800" b="0" i="0" u="none" strike="noStrike">
                          <a:solidFill>
                            <a:srgbClr val="000000"/>
                          </a:solidFill>
                          <a:effectLst/>
                          <a:latin typeface="Arial" panose="020B0604020202020204" pitchFamily="34" charset="0"/>
                        </a:rPr>
                        <a:t>Forward EMCAL</a:t>
                      </a:r>
                    </a:p>
                  </a:txBody>
                  <a:tcPr marL="2441" marR="2441" marT="2441" marB="0">
                    <a:lnL w="6350" cap="flat" cmpd="sng" algn="ctr">
                      <a:solidFill>
                        <a:srgbClr val="3F3F3F"/>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rPr>
                        <a:t>Prof. Huan Z. Huang, </a:t>
                      </a:r>
                      <a:br>
                        <a:rPr lang="en-US" sz="800" b="0" i="0" u="none"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Dr. Oleg Tsai (UCLA)</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UCLA, BNL, UCR</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Funded.</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873458662"/>
                  </a:ext>
                </a:extLst>
              </a:tr>
              <a:tr h="242114">
                <a:tc>
                  <a:txBody>
                    <a:bodyPr/>
                    <a:lstStyle/>
                    <a:p>
                      <a:pPr algn="l" fontAlgn="t"/>
                      <a:r>
                        <a:rPr lang="en-US" sz="800" b="0" i="0" u="none" strike="noStrike">
                          <a:solidFill>
                            <a:srgbClr val="000000"/>
                          </a:solidFill>
                          <a:effectLst/>
                          <a:latin typeface="Arial" panose="020B0604020202020204" pitchFamily="34" charset="0"/>
                        </a:rPr>
                        <a:t>eRD107</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BDCDA"/>
                    </a:solidFill>
                  </a:tcPr>
                </a:tc>
                <a:tc>
                  <a:txBody>
                    <a:bodyPr/>
                    <a:lstStyle/>
                    <a:p>
                      <a:pPr algn="l" fontAlgn="t"/>
                      <a:r>
                        <a:rPr lang="en-US" sz="800" b="0" i="0" u="none" strike="noStrike">
                          <a:solidFill>
                            <a:srgbClr val="000000"/>
                          </a:solidFill>
                          <a:effectLst/>
                          <a:latin typeface="Arial" panose="020B0604020202020204" pitchFamily="34" charset="0"/>
                        </a:rPr>
                        <a:t>Forward HCAL</a:t>
                      </a:r>
                    </a:p>
                  </a:txBody>
                  <a:tcPr marL="2441" marR="2441" marT="2441" marB="0">
                    <a:lnL w="6350" cap="flat" cmpd="sng" algn="ctr">
                      <a:solidFill>
                        <a:srgbClr val="3F3F3F"/>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Friederike Bock (ORNL)</a:t>
                      </a:r>
                      <a:br>
                        <a:rPr lang="en-US" sz="800" b="0" i="0" u="none" strike="noStrike">
                          <a:solidFill>
                            <a:srgbClr val="000000"/>
                          </a:solidFill>
                          <a:effectLst/>
                          <a:latin typeface="Arial" panose="020B0604020202020204" pitchFamily="34" charset="0"/>
                        </a:rPr>
                      </a:br>
                      <a:endParaRPr lang="en-US" sz="800" b="0" i="0" u="none" strike="noStrike">
                        <a:solidFill>
                          <a:srgbClr val="000000"/>
                        </a:solidFill>
                        <a:effectLst/>
                        <a:latin typeface="Arial" panose="020B0604020202020204" pitchFamily="34" charset="0"/>
                      </a:endParaRP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sng" strike="noStrike">
                          <a:solidFill>
                            <a:srgbClr val="000000"/>
                          </a:solidFill>
                          <a:effectLst/>
                          <a:latin typeface="Arial" panose="020B0604020202020204" pitchFamily="34" charset="0"/>
                        </a:rPr>
                        <a:t>ORNL, FNAL</a:t>
                      </a:r>
                      <a:r>
                        <a:rPr lang="en-US" sz="800" b="0" i="0" u="none" strike="noStrike">
                          <a:solidFill>
                            <a:srgbClr val="000000"/>
                          </a:solidFill>
                          <a:effectLst/>
                          <a:latin typeface="Arial" panose="020B0604020202020204" pitchFamily="34" charset="0"/>
                        </a:rPr>
                        <a:t>, UTK, GSU, Yale, ISU, Valp, UCR</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Reduced funding as compared to proposal. Focus on injection molding. Working on PED part.</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872641480"/>
                  </a:ext>
                </a:extLst>
              </a:tr>
              <a:tr h="315801">
                <a:tc>
                  <a:txBody>
                    <a:bodyPr/>
                    <a:lstStyle/>
                    <a:p>
                      <a:pPr algn="l" fontAlgn="t"/>
                      <a:r>
                        <a:rPr lang="en-US" sz="800" b="0" i="0" u="none" strike="noStrike">
                          <a:solidFill>
                            <a:srgbClr val="000000"/>
                          </a:solidFill>
                          <a:effectLst/>
                          <a:latin typeface="Arial" panose="020B0604020202020204" pitchFamily="34" charset="0"/>
                        </a:rPr>
                        <a:t>eRD108</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BDCDA"/>
                    </a:solidFill>
                  </a:tcPr>
                </a:tc>
                <a:tc>
                  <a:txBody>
                    <a:bodyPr/>
                    <a:lstStyle/>
                    <a:p>
                      <a:pPr algn="l" fontAlgn="t"/>
                      <a:r>
                        <a:rPr lang="en-US" sz="800" b="0" i="0" u="none" strike="noStrike">
                          <a:solidFill>
                            <a:srgbClr val="000000"/>
                          </a:solidFill>
                          <a:effectLst/>
                          <a:latin typeface="Arial" panose="020B0604020202020204" pitchFamily="34" charset="0"/>
                        </a:rPr>
                        <a:t>MPGDs</a:t>
                      </a:r>
                    </a:p>
                  </a:txBody>
                  <a:tcPr marL="2441" marR="2441" marT="2441" marB="0">
                    <a:lnL w="6350" cap="flat" cmpd="sng" algn="ctr">
                      <a:solidFill>
                        <a:srgbClr val="3F3F3F"/>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Dr. Kondo Gnanvo</a:t>
                      </a:r>
                      <a:br>
                        <a:rPr lang="en-US" sz="800" b="0" i="0" u="none" strike="noStrike">
                          <a:solidFill>
                            <a:srgbClr val="000000"/>
                          </a:solidFill>
                          <a:effectLst/>
                          <a:latin typeface="Arial" panose="020B0604020202020204" pitchFamily="34" charset="0"/>
                        </a:rPr>
                      </a:br>
                      <a:r>
                        <a:rPr lang="en-US" sz="800" b="0" i="0" u="none" strike="noStrike">
                          <a:solidFill>
                            <a:srgbClr val="000000"/>
                          </a:solidFill>
                          <a:effectLst/>
                          <a:latin typeface="Arial" panose="020B0604020202020204" pitchFamily="34" charset="0"/>
                        </a:rPr>
                        <a:t>(Thomas Jefferson National Accelerator Facility)</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rPr>
                        <a:t>BNL, Florida Institute of Technology, </a:t>
                      </a:r>
                      <a:r>
                        <a:rPr lang="en-US" sz="800" b="0" i="0" u="none" strike="noStrike" dirty="0" err="1">
                          <a:solidFill>
                            <a:srgbClr val="000000"/>
                          </a:solidFill>
                          <a:effectLst/>
                          <a:latin typeface="Arial" panose="020B0604020202020204" pitchFamily="34" charset="0"/>
                        </a:rPr>
                        <a:t>Saclay</a:t>
                      </a:r>
                      <a:r>
                        <a:rPr lang="en-US" sz="800" b="0" i="0" u="none" strike="noStrike" dirty="0">
                          <a:solidFill>
                            <a:srgbClr val="000000"/>
                          </a:solidFill>
                          <a:effectLst/>
                          <a:latin typeface="Arial" panose="020B0604020202020204" pitchFamily="34" charset="0"/>
                        </a:rPr>
                        <a:t>, Temple University</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No funding for Planar, considered (and supported through) EIC generic detector R&amp;D. Funded to complete GEM/muRWELL test at FNAL and for MM-based work.</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779684829"/>
                  </a:ext>
                </a:extLst>
              </a:tr>
              <a:tr h="315801">
                <a:tc>
                  <a:txBody>
                    <a:bodyPr/>
                    <a:lstStyle/>
                    <a:p>
                      <a:pPr algn="l" fontAlgn="t"/>
                      <a:r>
                        <a:rPr lang="en-US" sz="800" b="0" i="0" u="none" strike="noStrike">
                          <a:solidFill>
                            <a:srgbClr val="000000"/>
                          </a:solidFill>
                          <a:effectLst/>
                          <a:latin typeface="Arial" panose="020B0604020202020204" pitchFamily="34" charset="0"/>
                        </a:rPr>
                        <a:t>eRD109</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BDCDA"/>
                    </a:solidFill>
                  </a:tcPr>
                </a:tc>
                <a:tc>
                  <a:txBody>
                    <a:bodyPr/>
                    <a:lstStyle/>
                    <a:p>
                      <a:pPr algn="l" fontAlgn="t"/>
                      <a:r>
                        <a:rPr lang="en-US" sz="800" b="0" i="0" u="none" strike="noStrike">
                          <a:solidFill>
                            <a:srgbClr val="000000"/>
                          </a:solidFill>
                          <a:effectLst/>
                          <a:latin typeface="Arial" panose="020B0604020202020204" pitchFamily="34" charset="0"/>
                        </a:rPr>
                        <a:t>ASICs/Electronics</a:t>
                      </a:r>
                    </a:p>
                  </a:txBody>
                  <a:tcPr marL="2441" marR="2441" marT="2441" marB="0">
                    <a:lnL w="6350" cap="flat" cmpd="sng" algn="ctr">
                      <a:solidFill>
                        <a:srgbClr val="3F3F3F"/>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Fernando Barbosa (Thomas Jefferson National Accelerator Facility)</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rPr>
                        <a:t>1) Indiana; 2) ORNL; 3) INFN-Torino; 4) UIC et al; 5) CEA-</a:t>
                      </a:r>
                      <a:r>
                        <a:rPr lang="en-US" sz="800" b="0" i="0" u="none" strike="noStrike" dirty="0" err="1">
                          <a:solidFill>
                            <a:srgbClr val="000000"/>
                          </a:solidFill>
                          <a:effectLst/>
                          <a:latin typeface="Arial" panose="020B0604020202020204" pitchFamily="34" charset="0"/>
                        </a:rPr>
                        <a:t>Saclay</a:t>
                      </a:r>
                      <a:r>
                        <a:rPr lang="en-US" sz="800" b="0" i="0" u="none" strike="noStrike" dirty="0">
                          <a:solidFill>
                            <a:srgbClr val="000000"/>
                          </a:solidFill>
                          <a:effectLst/>
                          <a:latin typeface="Arial" panose="020B0604020202020204" pitchFamily="34" charset="0"/>
                        </a:rPr>
                        <a:t> &amp; USP/Brazil</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Fully funded but reduced funding as compared to detector R&amp;D plan. Five subprojects: 1) ECAL discrete/COTS; 2) HGCROCv3; 3) ALCOR; 4) EICROC1/FCFD1; 5) SALSA.</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56594902"/>
                  </a:ext>
                </a:extLst>
              </a:tr>
              <a:tr h="453702">
                <a:tc>
                  <a:txBody>
                    <a:bodyPr/>
                    <a:lstStyle/>
                    <a:p>
                      <a:pPr algn="l" fontAlgn="t"/>
                      <a:r>
                        <a:rPr lang="en-US" sz="800" b="0" i="0" u="none" strike="noStrike">
                          <a:solidFill>
                            <a:srgbClr val="000000"/>
                          </a:solidFill>
                          <a:effectLst/>
                          <a:latin typeface="Arial" panose="020B0604020202020204" pitchFamily="34" charset="0"/>
                        </a:rPr>
                        <a:t>eRD110</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BDCDA"/>
                    </a:solidFill>
                  </a:tcPr>
                </a:tc>
                <a:tc>
                  <a:txBody>
                    <a:bodyPr/>
                    <a:lstStyle/>
                    <a:p>
                      <a:pPr algn="l" fontAlgn="t"/>
                      <a:r>
                        <a:rPr lang="en-US" sz="800" b="0" i="0" u="none" strike="noStrike">
                          <a:solidFill>
                            <a:srgbClr val="000000"/>
                          </a:solidFill>
                          <a:effectLst/>
                          <a:latin typeface="Arial" panose="020B0604020202020204" pitchFamily="34" charset="0"/>
                        </a:rPr>
                        <a:t>Photosensors</a:t>
                      </a:r>
                    </a:p>
                  </a:txBody>
                  <a:tcPr marL="2441" marR="2441" marT="2441" marB="0">
                    <a:lnL w="6350" cap="flat" cmpd="sng" algn="ctr">
                      <a:solidFill>
                        <a:srgbClr val="3F3F3F"/>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sng" strike="noStrike" dirty="0">
                          <a:solidFill>
                            <a:srgbClr val="000000"/>
                          </a:solidFill>
                          <a:effectLst/>
                          <a:latin typeface="Arial" panose="020B0604020202020204" pitchFamily="34" charset="0"/>
                        </a:rPr>
                        <a:t>Dr. Pietro </a:t>
                      </a:r>
                      <a:r>
                        <a:rPr lang="en-US" sz="800" b="0" i="0" u="sng" strike="noStrike" dirty="0" err="1">
                          <a:solidFill>
                            <a:srgbClr val="000000"/>
                          </a:solidFill>
                          <a:effectLst/>
                          <a:latin typeface="Arial" panose="020B0604020202020204" pitchFamily="34" charset="0"/>
                        </a:rPr>
                        <a:t>Antonioli</a:t>
                      </a:r>
                      <a:r>
                        <a:rPr lang="en-US" sz="800" b="0" i="0" u="sng" strike="noStrike" dirty="0">
                          <a:solidFill>
                            <a:srgbClr val="000000"/>
                          </a:solidFill>
                          <a:effectLst/>
                          <a:latin typeface="Arial" panose="020B0604020202020204" pitchFamily="34" charset="0"/>
                        </a:rPr>
                        <a:t> (INFN),</a:t>
                      </a:r>
                      <a:br>
                        <a:rPr lang="en-US" sz="800" b="0" i="0" u="none"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Prof. </a:t>
                      </a:r>
                      <a:r>
                        <a:rPr lang="en-US" sz="800" b="0" i="0" u="none" strike="noStrike" dirty="0" err="1">
                          <a:solidFill>
                            <a:srgbClr val="000000"/>
                          </a:solidFill>
                          <a:effectLst/>
                          <a:latin typeface="Arial" panose="020B0604020202020204" pitchFamily="34" charset="0"/>
                        </a:rPr>
                        <a:t>Yordanka</a:t>
                      </a:r>
                      <a:r>
                        <a:rPr lang="en-US" sz="800" b="0" i="0" u="none" strike="noStrike" dirty="0">
                          <a:solidFill>
                            <a:srgbClr val="000000"/>
                          </a:solidFill>
                          <a:effectLst/>
                          <a:latin typeface="Arial" panose="020B0604020202020204" pitchFamily="34" charset="0"/>
                        </a:rPr>
                        <a:t> </a:t>
                      </a:r>
                      <a:r>
                        <a:rPr lang="en-US" sz="800" b="0" i="0" u="none" strike="noStrike" dirty="0" err="1">
                          <a:solidFill>
                            <a:srgbClr val="000000"/>
                          </a:solidFill>
                          <a:effectLst/>
                          <a:latin typeface="Arial" panose="020B0604020202020204" pitchFamily="34" charset="0"/>
                        </a:rPr>
                        <a:t>Ilieva</a:t>
                      </a:r>
                      <a:r>
                        <a:rPr lang="en-US" sz="800" b="0" i="0" u="none" strike="noStrike" dirty="0">
                          <a:solidFill>
                            <a:srgbClr val="000000"/>
                          </a:solidFill>
                          <a:effectLst/>
                          <a:latin typeface="Arial" panose="020B0604020202020204" pitchFamily="34" charset="0"/>
                        </a:rPr>
                        <a:t> (USC)</a:t>
                      </a:r>
                      <a:br>
                        <a:rPr lang="en-US" sz="800" b="0" i="0" u="none"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Dr. Alexander Kiselev (BNL), </a:t>
                      </a:r>
                      <a:br>
                        <a:rPr lang="en-US" sz="800" b="0" i="0" u="none"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Dr. </a:t>
                      </a:r>
                      <a:r>
                        <a:rPr lang="en-US" sz="800" b="0" i="0" u="none" strike="noStrike" dirty="0" err="1">
                          <a:solidFill>
                            <a:srgbClr val="000000"/>
                          </a:solidFill>
                          <a:effectLst/>
                          <a:latin typeface="Arial" panose="020B0604020202020204" pitchFamily="34" charset="0"/>
                        </a:rPr>
                        <a:t>Junqi</a:t>
                      </a:r>
                      <a:r>
                        <a:rPr lang="en-US" sz="800" b="0" i="0" u="none" strike="noStrike" dirty="0">
                          <a:solidFill>
                            <a:srgbClr val="000000"/>
                          </a:solidFill>
                          <a:effectLst/>
                          <a:latin typeface="Arial" panose="020B0604020202020204" pitchFamily="34" charset="0"/>
                        </a:rPr>
                        <a:t> </a:t>
                      </a:r>
                      <a:r>
                        <a:rPr lang="en-US" sz="800" b="0" i="0" u="none" strike="noStrike" dirty="0" err="1">
                          <a:solidFill>
                            <a:srgbClr val="000000"/>
                          </a:solidFill>
                          <a:effectLst/>
                          <a:latin typeface="Arial" panose="020B0604020202020204" pitchFamily="34" charset="0"/>
                        </a:rPr>
                        <a:t>Xie</a:t>
                      </a:r>
                      <a:r>
                        <a:rPr lang="en-US" sz="800" b="0" i="0" u="none" strike="noStrike" dirty="0">
                          <a:solidFill>
                            <a:srgbClr val="000000"/>
                          </a:solidFill>
                          <a:effectLst/>
                          <a:latin typeface="Arial" panose="020B0604020202020204" pitchFamily="34" charset="0"/>
                        </a:rPr>
                        <a:t> (ANL),</a:t>
                      </a:r>
                      <a:br>
                        <a:rPr lang="en-US" sz="800" b="0" i="0" u="none" strike="noStrike" dirty="0">
                          <a:solidFill>
                            <a:srgbClr val="000000"/>
                          </a:solidFill>
                          <a:effectLst/>
                          <a:latin typeface="Arial" panose="020B0604020202020204" pitchFamily="34" charset="0"/>
                        </a:rPr>
                      </a:br>
                      <a:r>
                        <a:rPr lang="en-US" sz="800" b="0" i="0" u="none" strike="noStrike" dirty="0">
                          <a:solidFill>
                            <a:srgbClr val="000000"/>
                          </a:solidFill>
                          <a:effectLst/>
                          <a:latin typeface="Arial" panose="020B0604020202020204" pitchFamily="34" charset="0"/>
                        </a:rPr>
                        <a:t>Dr. Carl Zorn (TJNAF), </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rPr>
                        <a:t>ANL, INFN (GE/TS), INFN (BO/FE/CS), MSU, BNL, </a:t>
                      </a:r>
                      <a:r>
                        <a:rPr lang="en-US" sz="800" b="0" i="0" u="none" strike="noStrike" dirty="0" err="1">
                          <a:solidFill>
                            <a:srgbClr val="000000"/>
                          </a:solidFill>
                          <a:effectLst/>
                          <a:latin typeface="Arial" panose="020B0604020202020204" pitchFamily="34" charset="0"/>
                        </a:rPr>
                        <a:t>JLab</a:t>
                      </a:r>
                      <a:r>
                        <a:rPr lang="en-US" sz="800" b="0" i="0" u="none" strike="noStrike" dirty="0">
                          <a:solidFill>
                            <a:srgbClr val="000000"/>
                          </a:solidFill>
                          <a:effectLst/>
                          <a:latin typeface="Arial" panose="020B0604020202020204" pitchFamily="34" charset="0"/>
                        </a:rPr>
                        <a:t>, UC-EIC, USC</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Reduced funding as compared to proposal. Focus on LAPPD.</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394841560"/>
                  </a:ext>
                </a:extLst>
              </a:tr>
              <a:tr h="381593">
                <a:tc>
                  <a:txBody>
                    <a:bodyPr/>
                    <a:lstStyle/>
                    <a:p>
                      <a:pPr algn="l" fontAlgn="t"/>
                      <a:r>
                        <a:rPr lang="en-US" sz="800" b="0" i="0" u="none" strike="noStrike">
                          <a:solidFill>
                            <a:srgbClr val="000000"/>
                          </a:solidFill>
                          <a:effectLst/>
                          <a:latin typeface="Arial" panose="020B0604020202020204" pitchFamily="34" charset="0"/>
                        </a:rPr>
                        <a:t>eRD111</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BDCDA"/>
                    </a:solidFill>
                  </a:tcPr>
                </a:tc>
                <a:tc>
                  <a:txBody>
                    <a:bodyPr/>
                    <a:lstStyle/>
                    <a:p>
                      <a:pPr algn="l" fontAlgn="t"/>
                      <a:r>
                        <a:rPr lang="en-US" sz="800" b="0" i="0" u="none" strike="noStrike">
                          <a:solidFill>
                            <a:srgbClr val="000000"/>
                          </a:solidFill>
                          <a:effectLst/>
                          <a:latin typeface="Arial" panose="020B0604020202020204" pitchFamily="34" charset="0"/>
                        </a:rPr>
                        <a:t>Si-Tracker/no sensors</a:t>
                      </a:r>
                    </a:p>
                  </a:txBody>
                  <a:tcPr marL="2441" marR="2441" marT="2441" marB="0">
                    <a:lnL w="6350" cap="flat" cmpd="sng" algn="ctr">
                      <a:solidFill>
                        <a:srgbClr val="3F3F3F"/>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Nikki Apadula (LBL)</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rPr>
                        <a:t>INFN, LANL, LBL, ORNL</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rPr>
                        <a:t>Funded R&amp;D part of proposal. Moved as much as possible to PED apart from stitching and air cooling as latter was started as R&amp;D - follows discussions with Nikki/Ernst. Waiting for completion of PED contract with LBL.</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117347200"/>
                  </a:ext>
                </a:extLst>
              </a:tr>
              <a:tr h="410542">
                <a:tc>
                  <a:txBody>
                    <a:bodyPr/>
                    <a:lstStyle/>
                    <a:p>
                      <a:pPr algn="l" fontAlgn="t"/>
                      <a:r>
                        <a:rPr lang="en-US" sz="800" b="0" i="0" u="none" strike="noStrike">
                          <a:solidFill>
                            <a:srgbClr val="000000"/>
                          </a:solidFill>
                          <a:effectLst/>
                          <a:latin typeface="Arial" panose="020B0604020202020204" pitchFamily="34" charset="0"/>
                        </a:rPr>
                        <a:t>eRD112</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BDCDA"/>
                    </a:solidFill>
                  </a:tcPr>
                </a:tc>
                <a:tc>
                  <a:txBody>
                    <a:bodyPr/>
                    <a:lstStyle/>
                    <a:p>
                      <a:pPr algn="l" fontAlgn="t"/>
                      <a:r>
                        <a:rPr lang="en-US" sz="800" b="0" i="0" u="none" strike="noStrike">
                          <a:solidFill>
                            <a:srgbClr val="000000"/>
                          </a:solidFill>
                          <a:effectLst/>
                          <a:latin typeface="Arial" panose="020B0604020202020204" pitchFamily="34" charset="0"/>
                        </a:rPr>
                        <a:t>AC-LGAD</a:t>
                      </a:r>
                    </a:p>
                  </a:txBody>
                  <a:tcPr marL="2441" marR="2441" marT="2441" marB="0">
                    <a:lnL w="6350" cap="flat" cmpd="sng" algn="ctr">
                      <a:solidFill>
                        <a:srgbClr val="3F3F3F"/>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Prof. Zhenyu Ye</a:t>
                      </a:r>
                      <a:br>
                        <a:rPr lang="en-US" sz="800" b="0" i="0" u="none" strike="noStrike">
                          <a:solidFill>
                            <a:srgbClr val="000000"/>
                          </a:solidFill>
                          <a:effectLst/>
                          <a:latin typeface="Arial" panose="020B0604020202020204" pitchFamily="34" charset="0"/>
                        </a:rPr>
                      </a:br>
                      <a:r>
                        <a:rPr lang="en-US" sz="800" b="0" i="0" u="none" strike="noStrike">
                          <a:solidFill>
                            <a:srgbClr val="000000"/>
                          </a:solidFill>
                          <a:effectLst/>
                          <a:latin typeface="Arial" panose="020B0604020202020204" pitchFamily="34" charset="0"/>
                        </a:rPr>
                        <a:t>(University of Illinois Chicago)</a:t>
                      </a:r>
                      <a:br>
                        <a:rPr lang="en-US" sz="800" b="0" i="0" u="none" strike="noStrike">
                          <a:solidFill>
                            <a:srgbClr val="000000"/>
                          </a:solidFill>
                          <a:effectLst/>
                          <a:latin typeface="Arial" panose="020B0604020202020204" pitchFamily="34" charset="0"/>
                        </a:rPr>
                      </a:br>
                      <a:endParaRPr lang="en-US" sz="800" b="0" i="0" u="none" strike="noStrike">
                        <a:solidFill>
                          <a:srgbClr val="000000"/>
                        </a:solidFill>
                        <a:effectLst/>
                        <a:latin typeface="Arial" panose="020B0604020202020204" pitchFamily="34" charset="0"/>
                      </a:endParaRP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rPr>
                        <a:t>BNL, University of Illinois Chicago, Rice University, UC Santa Cruz (SCIPP), LANL, Purdue</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On hold until questions on requirements following FY22 R&amp;D are clarified.</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026571904"/>
                  </a:ext>
                </a:extLst>
              </a:tr>
              <a:tr h="262642">
                <a:tc>
                  <a:txBody>
                    <a:bodyPr/>
                    <a:lstStyle/>
                    <a:p>
                      <a:pPr algn="l" fontAlgn="t"/>
                      <a:r>
                        <a:rPr lang="en-US" sz="800" b="0" i="0" u="none" strike="noStrike">
                          <a:solidFill>
                            <a:srgbClr val="000000"/>
                          </a:solidFill>
                          <a:effectLst/>
                          <a:latin typeface="Arial" panose="020B0604020202020204" pitchFamily="34" charset="0"/>
                        </a:rPr>
                        <a:t>eRD113</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BDCDA"/>
                    </a:solidFill>
                  </a:tcPr>
                </a:tc>
                <a:tc>
                  <a:txBody>
                    <a:bodyPr/>
                    <a:lstStyle/>
                    <a:p>
                      <a:pPr algn="l" fontAlgn="t"/>
                      <a:r>
                        <a:rPr lang="en-US" sz="800" b="0" i="0" u="none" strike="noStrike">
                          <a:solidFill>
                            <a:srgbClr val="000000"/>
                          </a:solidFill>
                          <a:effectLst/>
                          <a:latin typeface="Arial" panose="020B0604020202020204" pitchFamily="34" charset="0"/>
                        </a:rPr>
                        <a:t>MAPS sensors (ITS3)</a:t>
                      </a:r>
                    </a:p>
                  </a:txBody>
                  <a:tcPr marL="2441" marR="2441" marT="2441" marB="0">
                    <a:lnL w="6350" cap="flat" cmpd="sng" algn="ctr">
                      <a:solidFill>
                        <a:srgbClr val="3F3F3F"/>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Dr. Grzegorz Deptuch (BNL)</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Arial" panose="020B0604020202020204" pitchFamily="34" charset="0"/>
                        </a:rPr>
                        <a:t>INFN, BNL, LBL, ORNL, LANL</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rPr>
                        <a:t>Reduced funding compared to proposal.</a:t>
                      </a:r>
                    </a:p>
                  </a:txBody>
                  <a:tcPr marL="2441" marR="2441" marT="2441"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181464731"/>
                  </a:ext>
                </a:extLst>
              </a:tr>
            </a:tbl>
          </a:graphicData>
        </a:graphic>
      </p:graphicFrame>
    </p:spTree>
    <p:extLst>
      <p:ext uri="{BB962C8B-B14F-4D97-AF65-F5344CB8AC3E}">
        <p14:creationId xmlns:p14="http://schemas.microsoft.com/office/powerpoint/2010/main" val="3070615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A6310E-B7F6-F242-A4A1-F3FC60821955}"/>
              </a:ext>
            </a:extLst>
          </p:cNvPr>
          <p:cNvSpPr>
            <a:spLocks noGrp="1"/>
          </p:cNvSpPr>
          <p:nvPr>
            <p:ph type="sldNum" sz="quarter" idx="12"/>
          </p:nvPr>
        </p:nvSpPr>
        <p:spPr/>
        <p:txBody>
          <a:bodyPr/>
          <a:lstStyle/>
          <a:p>
            <a:fld id="{893C5830-40F3-F04E-B2E3-10E6672BA8FF}" type="slidenum">
              <a:rPr lang="en-US" smtClean="0"/>
              <a:pPr/>
              <a:t>13</a:t>
            </a:fld>
            <a:endParaRPr lang="en-US"/>
          </a:p>
        </p:txBody>
      </p:sp>
      <p:sp>
        <p:nvSpPr>
          <p:cNvPr id="5" name="Title 4">
            <a:extLst>
              <a:ext uri="{FF2B5EF4-FFF2-40B4-BE49-F238E27FC236}">
                <a16:creationId xmlns:a16="http://schemas.microsoft.com/office/drawing/2014/main" id="{42276D51-AFB0-FC43-BD7D-929E8E1A6947}"/>
              </a:ext>
            </a:extLst>
          </p:cNvPr>
          <p:cNvSpPr>
            <a:spLocks noGrp="1"/>
          </p:cNvSpPr>
          <p:nvPr>
            <p:ph type="title"/>
          </p:nvPr>
        </p:nvSpPr>
        <p:spPr/>
        <p:txBody>
          <a:bodyPr>
            <a:normAutofit fontScale="90000"/>
          </a:bodyPr>
          <a:lstStyle/>
          <a:p>
            <a:r>
              <a:rPr lang="en-US" dirty="0"/>
              <a:t>International Engagement DOE, EIC Project, Host Labs </a:t>
            </a:r>
          </a:p>
        </p:txBody>
      </p:sp>
      <p:sp>
        <p:nvSpPr>
          <p:cNvPr id="6" name="Content Placeholder 2">
            <a:extLst>
              <a:ext uri="{FF2B5EF4-FFF2-40B4-BE49-F238E27FC236}">
                <a16:creationId xmlns:a16="http://schemas.microsoft.com/office/drawing/2014/main" id="{4A0E86F0-B9DE-764F-A870-CA3F2719B83E}"/>
              </a:ext>
            </a:extLst>
          </p:cNvPr>
          <p:cNvSpPr txBox="1">
            <a:spLocks/>
          </p:cNvSpPr>
          <p:nvPr/>
        </p:nvSpPr>
        <p:spPr>
          <a:xfrm>
            <a:off x="0" y="711201"/>
            <a:ext cx="9144000" cy="562530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432FF"/>
              </a:buClr>
              <a:buFont typeface="Wingdings" charset="2"/>
              <a:buChar char="q"/>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rgbClr val="0432FF"/>
              </a:buClr>
              <a:buFont typeface="Wingdings" charset="2"/>
              <a:buChar char="Ø"/>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Clr>
                <a:srgbClr val="0432FF"/>
              </a:buClr>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rgbClr val="0432FF"/>
              </a:buClr>
              <a:buFont typeface="Wingdings" charset="2"/>
              <a:buChar char="ü"/>
              <a:defRPr sz="12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Clr>
                <a:srgbClr val="0432FF"/>
              </a:buClr>
              <a:buFont typeface="Wingdings" charset="2"/>
              <a:buChar char="§"/>
              <a:defRPr sz="10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432FF"/>
                </a:solidFill>
              </a:rPr>
              <a:t>EIC International Boards</a:t>
            </a:r>
          </a:p>
          <a:p>
            <a:r>
              <a:rPr lang="en-US" dirty="0"/>
              <a:t>EIC Advisory Board</a:t>
            </a:r>
          </a:p>
          <a:p>
            <a:pPr lvl="1"/>
            <a:r>
              <a:rPr lang="en-US" dirty="0"/>
              <a:t>Includes leaders of international and domestic partner institutions</a:t>
            </a:r>
          </a:p>
          <a:p>
            <a:pPr lvl="1"/>
            <a:r>
              <a:rPr lang="en-US" dirty="0"/>
              <a:t>BNL Director welcoming new members interested in contributing to the EIC accelerator facility</a:t>
            </a:r>
          </a:p>
          <a:p>
            <a:r>
              <a:rPr lang="en-US" dirty="0"/>
              <a:t>Resource Review Board (RRB) for the EIC experiments</a:t>
            </a:r>
          </a:p>
          <a:p>
            <a:pPr lvl="1"/>
            <a:r>
              <a:rPr lang="en-US" dirty="0"/>
              <a:t>Similar to the LHC RRBs, includes funding agency reps</a:t>
            </a:r>
          </a:p>
          <a:p>
            <a:pPr lvl="1"/>
            <a:r>
              <a:rPr lang="en-US" dirty="0"/>
              <a:t>EIC RRB pre-planning meeting October 12-13, 2022</a:t>
            </a:r>
          </a:p>
          <a:p>
            <a:pPr lvl="1"/>
            <a:r>
              <a:rPr lang="en-US" dirty="0"/>
              <a:t>1</a:t>
            </a:r>
            <a:r>
              <a:rPr lang="en-US" baseline="30000" dirty="0"/>
              <a:t>st </a:t>
            </a:r>
            <a:r>
              <a:rPr lang="en-US" dirty="0"/>
              <a:t>EIC RRB meeting in person April 3-4, 2023 on Long Island</a:t>
            </a:r>
          </a:p>
          <a:p>
            <a:pPr lvl="2"/>
            <a:r>
              <a:rPr lang="en-US" dirty="0"/>
              <a:t>Charter being drafted by host labs (BNL &amp; </a:t>
            </a:r>
            <a:r>
              <a:rPr lang="en-US" dirty="0" err="1"/>
              <a:t>JLab</a:t>
            </a:r>
            <a:r>
              <a:rPr lang="en-US" dirty="0"/>
              <a:t>) and one international partner</a:t>
            </a:r>
          </a:p>
          <a:p>
            <a:pPr marL="914400" lvl="2" indent="0">
              <a:buNone/>
            </a:pPr>
            <a:r>
              <a:rPr lang="en-US" dirty="0"/>
              <a:t>     </a:t>
            </a:r>
            <a:r>
              <a:rPr lang="en-US" dirty="0">
                <a:sym typeface="Wingdings" pitchFamily="2" charset="2"/>
              </a:rPr>
              <a:t> will be ratified at the next meeting</a:t>
            </a:r>
          </a:p>
          <a:p>
            <a:pPr lvl="2">
              <a:buFont typeface="Arial" panose="020B0604020202020204" pitchFamily="34" charset="0"/>
              <a:buChar char="•"/>
            </a:pPr>
            <a:r>
              <a:rPr lang="en-US" dirty="0">
                <a:solidFill>
                  <a:srgbClr val="0432FF"/>
                </a:solidFill>
              </a:rPr>
              <a:t>Attendance: </a:t>
            </a:r>
            <a:r>
              <a:rPr lang="en-US" dirty="0"/>
              <a:t>one representative by funding agency as member </a:t>
            </a:r>
            <a:r>
              <a:rPr lang="en-US" dirty="0">
                <a:sym typeface="Wingdings" pitchFamily="2" charset="2"/>
              </a:rPr>
              <a:t> can be several per country</a:t>
            </a:r>
          </a:p>
          <a:p>
            <a:pPr marL="914400" lvl="2" indent="0">
              <a:buNone/>
            </a:pPr>
            <a:r>
              <a:rPr lang="en-US" dirty="0">
                <a:sym typeface="Wingdings" pitchFamily="2" charset="2"/>
              </a:rPr>
              <a:t>                         one Principal Investigator per agency as observer</a:t>
            </a:r>
          </a:p>
          <a:p>
            <a:pPr marL="914400" lvl="2" indent="0">
              <a:buNone/>
            </a:pPr>
            <a:r>
              <a:rPr lang="en-US" dirty="0">
                <a:sym typeface="Wingdings" pitchFamily="2" charset="2"/>
              </a:rPr>
              <a:t>	(for this first meeting we may invite a handful “extra” countries/agencies as observer)</a:t>
            </a:r>
          </a:p>
          <a:p>
            <a:pPr marL="0" indent="0">
              <a:buNone/>
            </a:pPr>
            <a:r>
              <a:rPr lang="en-US" b="1" dirty="0">
                <a:solidFill>
                  <a:srgbClr val="0432FF"/>
                </a:solidFill>
                <a:sym typeface="Wingdings" pitchFamily="2" charset="2"/>
              </a:rPr>
              <a:t>DOE International Funding agency meetings</a:t>
            </a:r>
          </a:p>
          <a:p>
            <a:pPr>
              <a:buFont typeface="Wingdings" pitchFamily="2" charset="2"/>
              <a:buChar char="q"/>
            </a:pPr>
            <a:r>
              <a:rPr lang="en-US" dirty="0"/>
              <a:t> had by now several meetings with international funding agency representatives</a:t>
            </a:r>
          </a:p>
          <a:p>
            <a:pPr lvl="1">
              <a:buFont typeface="Wingdings" pitchFamily="2" charset="2"/>
              <a:buChar char="q"/>
            </a:pPr>
            <a:r>
              <a:rPr lang="en-US" dirty="0"/>
              <a:t>Most recent one: 11/17/2022 in person in Washington DC</a:t>
            </a:r>
          </a:p>
          <a:p>
            <a:pPr lvl="1">
              <a:buFont typeface="Wingdings" pitchFamily="2" charset="2"/>
              <a:buChar char="q"/>
            </a:pPr>
            <a:r>
              <a:rPr lang="en-US" dirty="0"/>
              <a:t>next one planned late spring 2023</a:t>
            </a:r>
          </a:p>
          <a:p>
            <a:pPr>
              <a:buFont typeface="Wingdings" pitchFamily="2" charset="2"/>
              <a:buChar char="q"/>
            </a:pPr>
            <a:r>
              <a:rPr lang="en-US" dirty="0"/>
              <a:t> Many meetings with individual country representatives, i.e., scientific attaches, funding agency representatives, ……</a:t>
            </a:r>
          </a:p>
        </p:txBody>
      </p:sp>
    </p:spTree>
    <p:extLst>
      <p:ext uri="{BB962C8B-B14F-4D97-AF65-F5344CB8AC3E}">
        <p14:creationId xmlns:p14="http://schemas.microsoft.com/office/powerpoint/2010/main" val="1636539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3A9447-66F7-5843-90D3-B708A9866D25}"/>
              </a:ext>
            </a:extLst>
          </p:cNvPr>
          <p:cNvPicPr>
            <a:picLocks noChangeAspect="1"/>
          </p:cNvPicPr>
          <p:nvPr/>
        </p:nvPicPr>
        <p:blipFill rotWithShape="1">
          <a:blip r:embed="rId2"/>
          <a:srcRect l="68563" t="45942" r="16435" b="12283"/>
          <a:stretch/>
        </p:blipFill>
        <p:spPr>
          <a:xfrm>
            <a:off x="3082178" y="1602887"/>
            <a:ext cx="2976741" cy="4673792"/>
          </a:xfrm>
          <a:prstGeom prst="rect">
            <a:avLst/>
          </a:prstGeom>
        </p:spPr>
      </p:pic>
      <p:sp>
        <p:nvSpPr>
          <p:cNvPr id="2" name="Title 1">
            <a:extLst>
              <a:ext uri="{FF2B5EF4-FFF2-40B4-BE49-F238E27FC236}">
                <a16:creationId xmlns:a16="http://schemas.microsoft.com/office/drawing/2014/main" id="{2F087269-E363-7140-B4DA-158212CE7B4D}"/>
              </a:ext>
            </a:extLst>
          </p:cNvPr>
          <p:cNvSpPr>
            <a:spLocks noGrp="1"/>
          </p:cNvSpPr>
          <p:nvPr>
            <p:ph type="title"/>
          </p:nvPr>
        </p:nvSpPr>
        <p:spPr/>
        <p:txBody>
          <a:bodyPr/>
          <a:lstStyle/>
          <a:p>
            <a:r>
              <a:rPr lang="en-US" dirty="0"/>
              <a:t>Technical Progress</a:t>
            </a:r>
          </a:p>
        </p:txBody>
      </p:sp>
      <p:sp>
        <p:nvSpPr>
          <p:cNvPr id="3" name="Slide Number Placeholder 2">
            <a:extLst>
              <a:ext uri="{FF2B5EF4-FFF2-40B4-BE49-F238E27FC236}">
                <a16:creationId xmlns:a16="http://schemas.microsoft.com/office/drawing/2014/main" id="{97381BB4-F15C-C148-8167-4232DE6A978F}"/>
              </a:ext>
            </a:extLst>
          </p:cNvPr>
          <p:cNvSpPr>
            <a:spLocks noGrp="1"/>
          </p:cNvSpPr>
          <p:nvPr>
            <p:ph type="sldNum" sz="quarter" idx="12"/>
          </p:nvPr>
        </p:nvSpPr>
        <p:spPr/>
        <p:txBody>
          <a:bodyPr/>
          <a:lstStyle/>
          <a:p>
            <a:fld id="{893C5830-40F3-F04E-B2E3-10E6672BA8FF}" type="slidenum">
              <a:rPr lang="en-US" smtClean="0"/>
              <a:pPr/>
              <a:t>14</a:t>
            </a:fld>
            <a:endParaRPr lang="en-US"/>
          </a:p>
        </p:txBody>
      </p:sp>
      <p:sp>
        <p:nvSpPr>
          <p:cNvPr id="7" name="TextBox 6">
            <a:extLst>
              <a:ext uri="{FF2B5EF4-FFF2-40B4-BE49-F238E27FC236}">
                <a16:creationId xmlns:a16="http://schemas.microsoft.com/office/drawing/2014/main" id="{ACFB2750-33ED-8241-8089-9B0F8C3BF348}"/>
              </a:ext>
            </a:extLst>
          </p:cNvPr>
          <p:cNvSpPr txBox="1"/>
          <p:nvPr/>
        </p:nvSpPr>
        <p:spPr>
          <a:xfrm>
            <a:off x="0" y="5488594"/>
            <a:ext cx="3140441" cy="1107996"/>
          </a:xfrm>
          <a:prstGeom prst="rect">
            <a:avLst/>
          </a:prstGeom>
          <a:noFill/>
          <a:ln w="38100">
            <a:solidFill>
              <a:srgbClr val="FF40FF"/>
            </a:solidFill>
          </a:ln>
        </p:spPr>
        <p:txBody>
          <a:bodyPr wrap="square" rtlCol="0">
            <a:spAutoFit/>
          </a:bodyPr>
          <a:lstStyle/>
          <a:p>
            <a:pPr marL="91440" lvl="0" indent="-91440">
              <a:buClr>
                <a:srgbClr val="0000FF"/>
              </a:buClr>
              <a:buFont typeface="Wingdings" pitchFamily="2" charset="2"/>
              <a:buChar char="§"/>
              <a:defRPr/>
            </a:pPr>
            <a:r>
              <a:rPr lang="en-US" sz="1100" dirty="0">
                <a:solidFill>
                  <a:prstClr val="black"/>
                </a:solidFill>
                <a:latin typeface="Arial" panose="020B0604020202020204" pitchFamily="34" charset="0"/>
                <a:cs typeface="Arial" panose="020B0604020202020204" pitchFamily="34" charset="0"/>
              </a:rPr>
              <a:t>60% design finalized barring </a:t>
            </a:r>
            <a:r>
              <a:rPr lang="en-US" sz="1100" dirty="0" err="1">
                <a:solidFill>
                  <a:prstClr val="black"/>
                </a:solidFill>
                <a:latin typeface="Arial" panose="020B0604020202020204" pitchFamily="34" charset="0"/>
                <a:cs typeface="Arial" panose="020B0604020202020204" pitchFamily="34" charset="0"/>
              </a:rPr>
              <a:t>punchlist</a:t>
            </a:r>
            <a:endParaRPr lang="en-US" sz="1100" dirty="0">
              <a:solidFill>
                <a:prstClr val="black"/>
              </a:solidFill>
              <a:latin typeface="Arial" panose="020B0604020202020204" pitchFamily="34" charset="0"/>
              <a:cs typeface="Arial" panose="020B0604020202020204" pitchFamily="34" charset="0"/>
            </a:endParaRPr>
          </a:p>
          <a:p>
            <a:pPr marL="91440" indent="-91440">
              <a:buClr>
                <a:srgbClr val="0000FF"/>
              </a:buClr>
              <a:buFont typeface="Wingdings" pitchFamily="2" charset="2"/>
              <a:buChar char="§"/>
              <a:defRPr/>
            </a:pPr>
            <a:r>
              <a:rPr lang="en-US" sz="1100" dirty="0">
                <a:solidFill>
                  <a:prstClr val="black"/>
                </a:solidFill>
                <a:latin typeface="Arial" panose="020B0604020202020204" pitchFamily="34" charset="0"/>
                <a:cs typeface="Arial" panose="020B0604020202020204" pitchFamily="34" charset="0"/>
              </a:rPr>
              <a:t>Eased design, use </a:t>
            </a:r>
            <a:r>
              <a:rPr lang="en-US" sz="1100" dirty="0">
                <a:latin typeface="Arial" panose="020B0604020202020204" pitchFamily="34" charset="0"/>
                <a:cs typeface="Arial" panose="020B0604020202020204" pitchFamily="34" charset="0"/>
              </a:rPr>
              <a:t>Cu-stabilized conductor – working on conductor test contract</a:t>
            </a:r>
            <a:endParaRPr lang="en-US" sz="1100" dirty="0">
              <a:solidFill>
                <a:prstClr val="black"/>
              </a:solidFill>
              <a:latin typeface="Arial" panose="020B0604020202020204" pitchFamily="34" charset="0"/>
              <a:cs typeface="Arial" panose="020B0604020202020204" pitchFamily="34" charset="0"/>
            </a:endParaRPr>
          </a:p>
          <a:p>
            <a:pPr marL="91440" lvl="0" indent="-91440">
              <a:buClr>
                <a:srgbClr val="0000FF"/>
              </a:buClr>
              <a:buFont typeface="Wingdings" pitchFamily="2" charset="2"/>
              <a:buChar char="§"/>
              <a:defRPr/>
            </a:pPr>
            <a:r>
              <a:rPr lang="en-US" sz="1100" dirty="0">
                <a:solidFill>
                  <a:prstClr val="black"/>
                </a:solidFill>
                <a:latin typeface="Arial" panose="020B0604020202020204" pitchFamily="34" charset="0"/>
                <a:cs typeface="Arial" panose="020B0604020202020204" pitchFamily="34" charset="0"/>
              </a:rPr>
              <a:t>Contract with </a:t>
            </a:r>
            <a:r>
              <a:rPr lang="en-US" sz="1100" dirty="0" err="1">
                <a:solidFill>
                  <a:prstClr val="black"/>
                </a:solidFill>
                <a:latin typeface="Arial" panose="020B0604020202020204" pitchFamily="34" charset="0"/>
                <a:cs typeface="Arial" panose="020B0604020202020204" pitchFamily="34" charset="0"/>
              </a:rPr>
              <a:t>Saclay</a:t>
            </a:r>
            <a:r>
              <a:rPr lang="en-US" sz="1100" dirty="0">
                <a:solidFill>
                  <a:prstClr val="black"/>
                </a:solidFill>
                <a:latin typeface="Arial" panose="020B0604020202020204" pitchFamily="34" charset="0"/>
                <a:cs typeface="Arial" panose="020B0604020202020204" pitchFamily="34" charset="0"/>
              </a:rPr>
              <a:t> to continue final design for a 1.7 - 2 T Solenoid established</a:t>
            </a:r>
          </a:p>
          <a:p>
            <a:pPr marL="91440" lvl="0" indent="-91440">
              <a:buClr>
                <a:srgbClr val="0000FF"/>
              </a:buClr>
              <a:buFont typeface="Wingdings" pitchFamily="2" charset="2"/>
              <a:buChar char="§"/>
              <a:defRPr/>
            </a:pPr>
            <a:r>
              <a:rPr lang="en-US" sz="1100" dirty="0" err="1">
                <a:solidFill>
                  <a:prstClr val="black"/>
                </a:solidFill>
                <a:latin typeface="Arial" panose="020B0604020202020204" pitchFamily="34" charset="0"/>
                <a:cs typeface="Arial" panose="020B0604020202020204" pitchFamily="34" charset="0"/>
              </a:rPr>
              <a:t>BaBAR</a:t>
            </a:r>
            <a:r>
              <a:rPr lang="en-US" sz="1100" dirty="0">
                <a:solidFill>
                  <a:prstClr val="black"/>
                </a:solidFill>
                <a:latin typeface="Arial" panose="020B0604020202020204" pitchFamily="34" charset="0"/>
                <a:cs typeface="Arial" panose="020B0604020202020204" pitchFamily="34" charset="0"/>
              </a:rPr>
              <a:t> Solenoid cannot be used B</a:t>
            </a:r>
            <a:r>
              <a:rPr lang="en-US" sz="1100" baseline="-25000" dirty="0">
                <a:solidFill>
                  <a:prstClr val="black"/>
                </a:solidFill>
                <a:latin typeface="Arial" panose="020B0604020202020204" pitchFamily="34" charset="0"/>
                <a:cs typeface="Arial" panose="020B0604020202020204" pitchFamily="34" charset="0"/>
              </a:rPr>
              <a:t>max</a:t>
            </a:r>
            <a:r>
              <a:rPr lang="en-US" sz="1100" dirty="0">
                <a:solidFill>
                  <a:prstClr val="black"/>
                </a:solidFill>
                <a:latin typeface="Arial" panose="020B0604020202020204" pitchFamily="34" charset="0"/>
                <a:cs typeface="Arial" panose="020B0604020202020204" pitchFamily="34" charset="0"/>
              </a:rPr>
              <a:t>~1.1 T</a:t>
            </a:r>
          </a:p>
        </p:txBody>
      </p:sp>
      <p:sp>
        <p:nvSpPr>
          <p:cNvPr id="8" name="TextBox 7">
            <a:extLst>
              <a:ext uri="{FF2B5EF4-FFF2-40B4-BE49-F238E27FC236}">
                <a16:creationId xmlns:a16="http://schemas.microsoft.com/office/drawing/2014/main" id="{EA3545F8-590C-7740-899B-D1290F25E71C}"/>
              </a:ext>
            </a:extLst>
          </p:cNvPr>
          <p:cNvSpPr txBox="1"/>
          <p:nvPr/>
        </p:nvSpPr>
        <p:spPr>
          <a:xfrm>
            <a:off x="5146776" y="618208"/>
            <a:ext cx="3846830" cy="646331"/>
          </a:xfrm>
          <a:prstGeom prst="rect">
            <a:avLst/>
          </a:prstGeom>
          <a:noFill/>
          <a:ln w="19050">
            <a:noFill/>
          </a:ln>
        </p:spPr>
        <p:txBody>
          <a:bodyPr wrap="square" rtlCol="0">
            <a:spAutoFit/>
          </a:bodyPr>
          <a:lstStyle/>
          <a:p>
            <a:pPr marL="171450" indent="-171450">
              <a:buClr>
                <a:srgbClr val="0000FF"/>
              </a:buClr>
              <a:buFont typeface="Wingdings" pitchFamily="2" charset="2"/>
              <a:buChar char="§"/>
            </a:pPr>
            <a:r>
              <a:rPr lang="en-US" sz="1200" dirty="0">
                <a:latin typeface="Arial" panose="020B0604020202020204" pitchFamily="34" charset="0"/>
                <a:cs typeface="Arial" panose="020B0604020202020204" pitchFamily="34" charset="0"/>
              </a:rPr>
              <a:t>Defined and documented system requirements down to L4</a:t>
            </a:r>
          </a:p>
          <a:p>
            <a:pPr marL="171450" indent="-171450" algn="l">
              <a:buClr>
                <a:srgbClr val="0000FF"/>
              </a:buClr>
              <a:buFont typeface="Wingdings" pitchFamily="2" charset="2"/>
              <a:buChar char="§"/>
            </a:pPr>
            <a:endParaRPr lang="en-US" sz="1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67759F9-2AFC-8B46-B89D-BB2265265D27}"/>
              </a:ext>
            </a:extLst>
          </p:cNvPr>
          <p:cNvSpPr txBox="1"/>
          <p:nvPr/>
        </p:nvSpPr>
        <p:spPr>
          <a:xfrm>
            <a:off x="14392" y="1988568"/>
            <a:ext cx="3162587" cy="1015663"/>
          </a:xfrm>
          <a:prstGeom prst="rect">
            <a:avLst/>
          </a:prstGeom>
          <a:noFill/>
          <a:ln w="38100">
            <a:solidFill>
              <a:srgbClr val="FFC000"/>
            </a:solidFill>
          </a:ln>
        </p:spPr>
        <p:txBody>
          <a:bodyPr wrap="square" rtlCol="0">
            <a:spAutoFit/>
          </a:bodyPr>
          <a:lstStyle/>
          <a:p>
            <a:pPr marL="91440" indent="-91440" algn="l">
              <a:buClr>
                <a:srgbClr val="0000FF"/>
              </a:buClr>
              <a:buFont typeface="Wingdings" pitchFamily="2" charset="2"/>
              <a:buChar char="§"/>
            </a:pPr>
            <a:r>
              <a:rPr lang="en-US" sz="1200" dirty="0">
                <a:latin typeface="Arial" panose="020B0604020202020204" pitchFamily="34" charset="0"/>
                <a:cs typeface="Arial" panose="020B0604020202020204" pitchFamily="34" charset="0"/>
              </a:rPr>
              <a:t>test stand to calibrate ANSYS simulations with measurements to verify technical solution to bake-out beam pipe with </a:t>
            </a:r>
            <a:r>
              <a:rPr lang="en-US" sz="1200" dirty="0">
                <a:latin typeface="Symbol" pitchFamily="2" charset="2"/>
                <a:cs typeface="Arial" panose="020B0604020202020204" pitchFamily="34" charset="0"/>
              </a:rPr>
              <a:t>m</a:t>
            </a:r>
            <a:r>
              <a:rPr lang="en-US" sz="1200" dirty="0">
                <a:latin typeface="Arial" panose="020B0604020202020204" pitchFamily="34" charset="0"/>
                <a:cs typeface="Arial" panose="020B0604020202020204" pitchFamily="34" charset="0"/>
              </a:rPr>
              <a:t>-vertex in-situ</a:t>
            </a:r>
          </a:p>
          <a:p>
            <a:pPr marL="91440" indent="-91440">
              <a:buClr>
                <a:srgbClr val="0000FF"/>
              </a:buClr>
              <a:buFont typeface="Wingdings" pitchFamily="2" charset="2"/>
              <a:buChar char="§"/>
            </a:pPr>
            <a:r>
              <a:rPr lang="en-US" sz="1200" dirty="0">
                <a:latin typeface="Arial" panose="020B0604020202020204" pitchFamily="34" charset="0"/>
                <a:cs typeface="Arial" panose="020B0604020202020204" pitchFamily="34" charset="0"/>
              </a:rPr>
              <a:t>develop beam pipe support</a:t>
            </a:r>
          </a:p>
        </p:txBody>
      </p:sp>
      <p:sp>
        <p:nvSpPr>
          <p:cNvPr id="10" name="TextBox 9">
            <a:extLst>
              <a:ext uri="{FF2B5EF4-FFF2-40B4-BE49-F238E27FC236}">
                <a16:creationId xmlns:a16="http://schemas.microsoft.com/office/drawing/2014/main" id="{8DC36DCF-F1BD-7F41-9EBA-2202CB210F12}"/>
              </a:ext>
            </a:extLst>
          </p:cNvPr>
          <p:cNvSpPr txBox="1"/>
          <p:nvPr/>
        </p:nvSpPr>
        <p:spPr>
          <a:xfrm>
            <a:off x="-6708" y="3195765"/>
            <a:ext cx="3162587" cy="769441"/>
          </a:xfrm>
          <a:prstGeom prst="rect">
            <a:avLst/>
          </a:prstGeom>
          <a:noFill/>
          <a:ln w="38100">
            <a:solidFill>
              <a:srgbClr val="00FA00"/>
            </a:solidFill>
          </a:ln>
        </p:spPr>
        <p:txBody>
          <a:bodyPr wrap="square" rtlCol="0">
            <a:spAutoFit/>
          </a:bodyPr>
          <a:lstStyle/>
          <a:p>
            <a:pPr marL="91440" indent="-91440" algn="l">
              <a:buClr>
                <a:srgbClr val="0000FF"/>
              </a:buClr>
              <a:buFont typeface="Wingdings" pitchFamily="2" charset="2"/>
              <a:buChar char="§"/>
            </a:pPr>
            <a:r>
              <a:rPr lang="en-US" sz="1100" dirty="0">
                <a:latin typeface="Arial" panose="020B0604020202020204" pitchFamily="34" charset="0"/>
                <a:cs typeface="Arial" panose="020B0604020202020204" pitchFamily="34" charset="0"/>
              </a:rPr>
              <a:t>synchronize aerogel requirements and contacts with producers</a:t>
            </a:r>
          </a:p>
          <a:p>
            <a:pPr marL="91440" indent="-91440" algn="l">
              <a:buClr>
                <a:srgbClr val="0000FF"/>
              </a:buClr>
              <a:buFont typeface="Wingdings" pitchFamily="2" charset="2"/>
              <a:buChar char="§"/>
            </a:pPr>
            <a:r>
              <a:rPr lang="en-US" sz="1100" dirty="0">
                <a:latin typeface="Arial" panose="020B0604020202020204" pitchFamily="34" charset="0"/>
                <a:cs typeface="Arial" panose="020B0604020202020204" pitchFamily="34" charset="0"/>
              </a:rPr>
              <a:t>working on preliminary mechanical design of </a:t>
            </a:r>
            <a:r>
              <a:rPr lang="en-US" sz="1100" dirty="0" err="1">
                <a:latin typeface="Arial" panose="020B0604020202020204" pitchFamily="34" charset="0"/>
                <a:cs typeface="Arial" panose="020B0604020202020204" pitchFamily="34" charset="0"/>
              </a:rPr>
              <a:t>mRICH</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dRICH</a:t>
            </a:r>
            <a:r>
              <a:rPr lang="en-US" sz="1100" dirty="0">
                <a:latin typeface="Arial" panose="020B0604020202020204" pitchFamily="34" charset="0"/>
                <a:cs typeface="Arial" panose="020B0604020202020204" pitchFamily="34" charset="0"/>
              </a:rPr>
              <a:t> and </a:t>
            </a:r>
            <a:r>
              <a:rPr lang="en-US" sz="1100" dirty="0" err="1">
                <a:latin typeface="Arial" panose="020B0604020202020204" pitchFamily="34" charset="0"/>
                <a:cs typeface="Arial" panose="020B0604020202020204" pitchFamily="34" charset="0"/>
              </a:rPr>
              <a:t>pfRICH</a:t>
            </a:r>
            <a:endParaRPr lang="en-US" sz="11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63B00DC2-9794-424A-838D-6FAFC2D084C8}"/>
              </a:ext>
            </a:extLst>
          </p:cNvPr>
          <p:cNvSpPr/>
          <p:nvPr/>
        </p:nvSpPr>
        <p:spPr>
          <a:xfrm>
            <a:off x="3161182" y="2965053"/>
            <a:ext cx="1326912" cy="60043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5094682-C23F-B04E-8091-E778FDA91FD3}"/>
              </a:ext>
            </a:extLst>
          </p:cNvPr>
          <p:cNvSpPr/>
          <p:nvPr/>
        </p:nvSpPr>
        <p:spPr>
          <a:xfrm>
            <a:off x="3161182" y="3607747"/>
            <a:ext cx="1326912" cy="600439"/>
          </a:xfrm>
          <a:prstGeom prst="rect">
            <a:avLst/>
          </a:prstGeom>
          <a:noFill/>
          <a:ln w="38100">
            <a:solidFill>
              <a:srgbClr val="00F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72708FB-7F83-DB4C-B054-BE1E6DC9D3D9}"/>
              </a:ext>
            </a:extLst>
          </p:cNvPr>
          <p:cNvSpPr txBox="1"/>
          <p:nvPr/>
        </p:nvSpPr>
        <p:spPr>
          <a:xfrm>
            <a:off x="0" y="4251129"/>
            <a:ext cx="3162587" cy="430887"/>
          </a:xfrm>
          <a:prstGeom prst="rect">
            <a:avLst/>
          </a:prstGeom>
          <a:noFill/>
          <a:ln w="38100">
            <a:solidFill>
              <a:srgbClr val="FF0000"/>
            </a:solidFill>
          </a:ln>
        </p:spPr>
        <p:txBody>
          <a:bodyPr wrap="square" rtlCol="0">
            <a:spAutoFit/>
          </a:bodyPr>
          <a:lstStyle/>
          <a:p>
            <a:pPr marL="91440" indent="-91440" algn="l">
              <a:buClr>
                <a:srgbClr val="0000FF"/>
              </a:buClr>
              <a:buFont typeface="Wingdings" pitchFamily="2" charset="2"/>
              <a:buChar char="§"/>
            </a:pPr>
            <a:r>
              <a:rPr lang="en-US" sz="1100" dirty="0">
                <a:latin typeface="Arial" panose="020B0604020202020204" pitchFamily="34" charset="0"/>
                <a:cs typeface="Arial" panose="020B0604020202020204" pitchFamily="34" charset="0"/>
              </a:rPr>
              <a:t>progress on mechanical design and integration for all </a:t>
            </a:r>
            <a:r>
              <a:rPr lang="en-US" sz="1100" dirty="0" err="1">
                <a:latin typeface="Arial" panose="020B0604020202020204" pitchFamily="34" charset="0"/>
                <a:cs typeface="Arial" panose="020B0604020202020204" pitchFamily="34" charset="0"/>
              </a:rPr>
              <a:t>ECals</a:t>
            </a:r>
            <a:r>
              <a:rPr lang="en-US" sz="1100" dirty="0">
                <a:latin typeface="Arial" panose="020B0604020202020204" pitchFamily="34" charset="0"/>
                <a:cs typeface="Arial" panose="020B0604020202020204" pitchFamily="34" charset="0"/>
              </a:rPr>
              <a:t> </a:t>
            </a:r>
          </a:p>
        </p:txBody>
      </p:sp>
      <p:sp>
        <p:nvSpPr>
          <p:cNvPr id="16" name="Rectangle 15">
            <a:extLst>
              <a:ext uri="{FF2B5EF4-FFF2-40B4-BE49-F238E27FC236}">
                <a16:creationId xmlns:a16="http://schemas.microsoft.com/office/drawing/2014/main" id="{D75E2559-50F4-9446-A2C3-D595AD295125}"/>
              </a:ext>
            </a:extLst>
          </p:cNvPr>
          <p:cNvSpPr/>
          <p:nvPr/>
        </p:nvSpPr>
        <p:spPr>
          <a:xfrm>
            <a:off x="3155879" y="4244219"/>
            <a:ext cx="1326912" cy="6004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5EC8777-535C-4C49-B3F0-11B15139DE73}"/>
              </a:ext>
            </a:extLst>
          </p:cNvPr>
          <p:cNvSpPr/>
          <p:nvPr/>
        </p:nvSpPr>
        <p:spPr>
          <a:xfrm>
            <a:off x="3167613" y="5486040"/>
            <a:ext cx="1326912" cy="600439"/>
          </a:xfrm>
          <a:prstGeom prst="rect">
            <a:avLst/>
          </a:prstGeom>
          <a:noFill/>
          <a:ln w="3810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B182438-CB36-B641-B753-B80BAFA99302}"/>
              </a:ext>
            </a:extLst>
          </p:cNvPr>
          <p:cNvSpPr txBox="1"/>
          <p:nvPr/>
        </p:nvSpPr>
        <p:spPr>
          <a:xfrm>
            <a:off x="5964119" y="1595690"/>
            <a:ext cx="3162585" cy="600164"/>
          </a:xfrm>
          <a:prstGeom prst="rect">
            <a:avLst/>
          </a:prstGeom>
          <a:noFill/>
          <a:ln w="38100">
            <a:solidFill>
              <a:srgbClr val="9437FF"/>
            </a:solidFill>
          </a:ln>
        </p:spPr>
        <p:txBody>
          <a:bodyPr wrap="square" rtlCol="0">
            <a:spAutoFit/>
          </a:bodyPr>
          <a:lstStyle/>
          <a:p>
            <a:pPr marL="91440" indent="-91440" algn="l">
              <a:buClr>
                <a:srgbClr val="0000FF"/>
              </a:buClr>
              <a:buFont typeface="Wingdings" pitchFamily="2" charset="2"/>
              <a:buChar char="§"/>
            </a:pPr>
            <a:r>
              <a:rPr lang="en-US" sz="1100" dirty="0">
                <a:latin typeface="Arial" panose="020B0604020202020204" pitchFamily="34" charset="0"/>
                <a:cs typeface="Arial" panose="020B0604020202020204" pitchFamily="34" charset="0"/>
              </a:rPr>
              <a:t>Work defining electronics needs &amp; standards, i.e. ASICs</a:t>
            </a:r>
          </a:p>
          <a:p>
            <a:pPr marL="91440" indent="-91440" algn="l">
              <a:buClr>
                <a:srgbClr val="0000FF"/>
              </a:buClr>
              <a:buFont typeface="Wingdings" pitchFamily="2" charset="2"/>
              <a:buChar char="§"/>
            </a:pPr>
            <a:r>
              <a:rPr lang="en-US" sz="1100" dirty="0">
                <a:latin typeface="Arial" panose="020B0604020202020204" pitchFamily="34" charset="0"/>
                <a:cs typeface="Arial" panose="020B0604020202020204" pitchFamily="34" charset="0"/>
              </a:rPr>
              <a:t>Work </a:t>
            </a:r>
            <a:r>
              <a:rPr lang="en-US" sz="1100" dirty="0" err="1">
                <a:latin typeface="Arial" panose="020B0604020202020204" pitchFamily="34" charset="0"/>
                <a:cs typeface="Arial" panose="020B0604020202020204" pitchFamily="34" charset="0"/>
              </a:rPr>
              <a:t>fo</a:t>
            </a:r>
            <a:r>
              <a:rPr lang="en-US" sz="1100" dirty="0">
                <a:latin typeface="Arial" panose="020B0604020202020204" pitchFamily="34" charset="0"/>
                <a:cs typeface="Arial" panose="020B0604020202020204" pitchFamily="34" charset="0"/>
              </a:rPr>
              <a:t> complete readout specifications</a:t>
            </a:r>
          </a:p>
        </p:txBody>
      </p:sp>
      <p:sp>
        <p:nvSpPr>
          <p:cNvPr id="20" name="TextBox 19">
            <a:extLst>
              <a:ext uri="{FF2B5EF4-FFF2-40B4-BE49-F238E27FC236}">
                <a16:creationId xmlns:a16="http://schemas.microsoft.com/office/drawing/2014/main" id="{0385910C-2919-AD4A-B175-CE7AC8D2B41B}"/>
              </a:ext>
            </a:extLst>
          </p:cNvPr>
          <p:cNvSpPr txBox="1"/>
          <p:nvPr/>
        </p:nvSpPr>
        <p:spPr>
          <a:xfrm>
            <a:off x="5978512" y="2215130"/>
            <a:ext cx="3162585" cy="600164"/>
          </a:xfrm>
          <a:prstGeom prst="rect">
            <a:avLst/>
          </a:prstGeom>
          <a:noFill/>
          <a:ln w="38100">
            <a:solidFill>
              <a:srgbClr val="9437FF"/>
            </a:solidFill>
          </a:ln>
        </p:spPr>
        <p:txBody>
          <a:bodyPr wrap="square" rtlCol="0">
            <a:spAutoFit/>
          </a:bodyPr>
          <a:lstStyle/>
          <a:p>
            <a:pPr marL="91440" indent="-91440" algn="l">
              <a:buClr>
                <a:srgbClr val="0000FF"/>
              </a:buClr>
              <a:buFont typeface="Wingdings" pitchFamily="2" charset="2"/>
              <a:buChar char="§"/>
            </a:pPr>
            <a:r>
              <a:rPr lang="en-US" sz="1100" dirty="0">
                <a:latin typeface="Arial" panose="020B0604020202020204" pitchFamily="34" charset="0"/>
                <a:cs typeface="Arial" panose="020B0604020202020204" pitchFamily="34" charset="0"/>
              </a:rPr>
              <a:t>Define Streaming readout needs and standards</a:t>
            </a:r>
          </a:p>
          <a:p>
            <a:pPr marL="91440" indent="-91440" algn="l">
              <a:buClr>
                <a:srgbClr val="0000FF"/>
              </a:buClr>
              <a:buFont typeface="Wingdings" pitchFamily="2" charset="2"/>
              <a:buChar char="§"/>
            </a:pPr>
            <a:r>
              <a:rPr lang="en-US" sz="1100" dirty="0">
                <a:latin typeface="Arial" panose="020B0604020202020204" pitchFamily="34" charset="0"/>
                <a:cs typeface="Arial" panose="020B0604020202020204" pitchFamily="34" charset="0"/>
              </a:rPr>
              <a:t>Support timing and streaming DAQ test stands</a:t>
            </a:r>
          </a:p>
        </p:txBody>
      </p:sp>
      <p:sp>
        <p:nvSpPr>
          <p:cNvPr id="21" name="Rectangle 20">
            <a:extLst>
              <a:ext uri="{FF2B5EF4-FFF2-40B4-BE49-F238E27FC236}">
                <a16:creationId xmlns:a16="http://schemas.microsoft.com/office/drawing/2014/main" id="{7540E5B6-4989-5744-945A-045085F03EF8}"/>
              </a:ext>
            </a:extLst>
          </p:cNvPr>
          <p:cNvSpPr/>
          <p:nvPr/>
        </p:nvSpPr>
        <p:spPr>
          <a:xfrm>
            <a:off x="4637208" y="1713499"/>
            <a:ext cx="1326912" cy="1230419"/>
          </a:xfrm>
          <a:prstGeom prst="rect">
            <a:avLst/>
          </a:prstGeom>
          <a:noFill/>
          <a:ln w="38100">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0AE860E-3B67-9B4F-B9C5-F9B6A598D29C}"/>
              </a:ext>
            </a:extLst>
          </p:cNvPr>
          <p:cNvSpPr txBox="1"/>
          <p:nvPr/>
        </p:nvSpPr>
        <p:spPr>
          <a:xfrm>
            <a:off x="5956366" y="2961279"/>
            <a:ext cx="3162585" cy="600164"/>
          </a:xfrm>
          <a:prstGeom prst="rect">
            <a:avLst/>
          </a:prstGeom>
          <a:noFill/>
          <a:ln w="38100">
            <a:solidFill>
              <a:srgbClr val="76D6FF"/>
            </a:solidFill>
          </a:ln>
        </p:spPr>
        <p:txBody>
          <a:bodyPr wrap="square" rtlCol="0">
            <a:spAutoFit/>
          </a:bodyPr>
          <a:lstStyle/>
          <a:p>
            <a:pPr marL="91440" indent="-91440" algn="l">
              <a:buClr>
                <a:srgbClr val="0000FF"/>
              </a:buClr>
              <a:buFont typeface="Wingdings" pitchFamily="2" charset="2"/>
              <a:buChar char="§"/>
            </a:pPr>
            <a:r>
              <a:rPr lang="en-US" sz="1100" dirty="0">
                <a:latin typeface="Arial" panose="020B0604020202020204" pitchFamily="34" charset="0"/>
                <a:cs typeface="Arial" panose="020B0604020202020204" pitchFamily="34" charset="0"/>
              </a:rPr>
              <a:t>Working on many fronts on the infrastructure layout, reuse and modification of platforms and so on</a:t>
            </a:r>
          </a:p>
        </p:txBody>
      </p:sp>
      <p:sp>
        <p:nvSpPr>
          <p:cNvPr id="23" name="Rectangle 22">
            <a:extLst>
              <a:ext uri="{FF2B5EF4-FFF2-40B4-BE49-F238E27FC236}">
                <a16:creationId xmlns:a16="http://schemas.microsoft.com/office/drawing/2014/main" id="{7D63C73F-C031-EB4E-9FAD-BF3EE02BF3D6}"/>
              </a:ext>
            </a:extLst>
          </p:cNvPr>
          <p:cNvSpPr/>
          <p:nvPr/>
        </p:nvSpPr>
        <p:spPr>
          <a:xfrm>
            <a:off x="4648907" y="2983531"/>
            <a:ext cx="1311115" cy="554248"/>
          </a:xfrm>
          <a:prstGeom prst="rect">
            <a:avLst/>
          </a:prstGeom>
          <a:noFill/>
          <a:ln w="38100">
            <a:solidFill>
              <a:srgbClr val="76D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05B5EE9-FA00-8145-A8E3-C4DEA868F146}"/>
              </a:ext>
            </a:extLst>
          </p:cNvPr>
          <p:cNvSpPr txBox="1"/>
          <p:nvPr/>
        </p:nvSpPr>
        <p:spPr>
          <a:xfrm>
            <a:off x="5964118" y="3746875"/>
            <a:ext cx="3162585" cy="769441"/>
          </a:xfrm>
          <a:prstGeom prst="rect">
            <a:avLst/>
          </a:prstGeom>
          <a:noFill/>
          <a:ln w="38100">
            <a:solidFill>
              <a:srgbClr val="008F00"/>
            </a:solidFill>
          </a:ln>
        </p:spPr>
        <p:txBody>
          <a:bodyPr wrap="square" rtlCol="0">
            <a:spAutoFit/>
          </a:bodyPr>
          <a:lstStyle/>
          <a:p>
            <a:pPr marL="91440" indent="-91440" algn="l">
              <a:buClr>
                <a:srgbClr val="0000FF"/>
              </a:buClr>
              <a:buFont typeface="Wingdings" pitchFamily="2" charset="2"/>
              <a:buChar char="§"/>
            </a:pPr>
            <a:r>
              <a:rPr lang="en-US" sz="1100" dirty="0">
                <a:latin typeface="Arial" panose="020B0604020202020204" pitchFamily="34" charset="0"/>
                <a:cs typeface="Arial" panose="020B0604020202020204" pitchFamily="34" charset="0"/>
              </a:rPr>
              <a:t>Focusing on design of all far-forward &amp; backward detectors and impedance calculations and screening of in-vacuum detectors</a:t>
            </a:r>
          </a:p>
        </p:txBody>
      </p:sp>
      <p:sp>
        <p:nvSpPr>
          <p:cNvPr id="25" name="Rectangle 24">
            <a:extLst>
              <a:ext uri="{FF2B5EF4-FFF2-40B4-BE49-F238E27FC236}">
                <a16:creationId xmlns:a16="http://schemas.microsoft.com/office/drawing/2014/main" id="{72934666-1B34-5342-86C4-7646A8E8641E}"/>
              </a:ext>
            </a:extLst>
          </p:cNvPr>
          <p:cNvSpPr/>
          <p:nvPr/>
        </p:nvSpPr>
        <p:spPr>
          <a:xfrm>
            <a:off x="4637208" y="3613024"/>
            <a:ext cx="1326912" cy="554248"/>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5D75407-06E8-F24A-8431-D6BF563ECD71}"/>
              </a:ext>
            </a:extLst>
          </p:cNvPr>
          <p:cNvSpPr txBox="1"/>
          <p:nvPr/>
        </p:nvSpPr>
        <p:spPr>
          <a:xfrm>
            <a:off x="5964120" y="4862783"/>
            <a:ext cx="3162585" cy="430887"/>
          </a:xfrm>
          <a:prstGeom prst="rect">
            <a:avLst/>
          </a:prstGeom>
          <a:noFill/>
          <a:ln w="38100">
            <a:solidFill>
              <a:srgbClr val="AAAAAA"/>
            </a:solidFill>
          </a:ln>
        </p:spPr>
        <p:txBody>
          <a:bodyPr wrap="square" rtlCol="0">
            <a:spAutoFit/>
          </a:bodyPr>
          <a:lstStyle/>
          <a:p>
            <a:pPr marL="91440" indent="-91440" algn="l">
              <a:buClr>
                <a:srgbClr val="0000FF"/>
              </a:buClr>
              <a:buFont typeface="Wingdings" pitchFamily="2" charset="2"/>
              <a:buChar char="§"/>
            </a:pPr>
            <a:r>
              <a:rPr lang="en-US" sz="1100" dirty="0">
                <a:latin typeface="Arial" panose="020B0604020202020204" pitchFamily="34" charset="0"/>
                <a:cs typeface="Arial" panose="020B0604020202020204" pitchFamily="34" charset="0"/>
              </a:rPr>
              <a:t>Provided input for far-forward &amp; backward simulations</a:t>
            </a:r>
          </a:p>
        </p:txBody>
      </p:sp>
      <p:sp>
        <p:nvSpPr>
          <p:cNvPr id="27" name="Rectangle 26">
            <a:extLst>
              <a:ext uri="{FF2B5EF4-FFF2-40B4-BE49-F238E27FC236}">
                <a16:creationId xmlns:a16="http://schemas.microsoft.com/office/drawing/2014/main" id="{6D90D83D-392C-C143-867E-792BF0A44D28}"/>
              </a:ext>
            </a:extLst>
          </p:cNvPr>
          <p:cNvSpPr/>
          <p:nvPr/>
        </p:nvSpPr>
        <p:spPr>
          <a:xfrm>
            <a:off x="4637208" y="4858671"/>
            <a:ext cx="1312520" cy="585290"/>
          </a:xfrm>
          <a:prstGeom prst="rect">
            <a:avLst/>
          </a:prstGeom>
          <a:no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4225B07-5CA2-E241-ABA5-ED16D43C2FBE}"/>
              </a:ext>
            </a:extLst>
          </p:cNvPr>
          <p:cNvSpPr txBox="1"/>
          <p:nvPr/>
        </p:nvSpPr>
        <p:spPr>
          <a:xfrm>
            <a:off x="5964120" y="5495992"/>
            <a:ext cx="3162585" cy="938719"/>
          </a:xfrm>
          <a:prstGeom prst="rect">
            <a:avLst/>
          </a:prstGeom>
          <a:noFill/>
          <a:ln w="38100">
            <a:solidFill>
              <a:srgbClr val="FF9300"/>
            </a:solidFill>
          </a:ln>
        </p:spPr>
        <p:txBody>
          <a:bodyPr wrap="square" rtlCol="0">
            <a:spAutoFit/>
          </a:bodyPr>
          <a:lstStyle/>
          <a:p>
            <a:pPr marL="91440" indent="-91440" algn="l">
              <a:buClr>
                <a:srgbClr val="0000FF"/>
              </a:buClr>
              <a:buFont typeface="Wingdings" pitchFamily="2" charset="2"/>
              <a:buChar char="§"/>
            </a:pPr>
            <a:r>
              <a:rPr lang="en-US" sz="1100" dirty="0" err="1">
                <a:latin typeface="Arial" panose="020B0604020202020204" pitchFamily="34" charset="0"/>
                <a:cs typeface="Arial" panose="020B0604020202020204" pitchFamily="34" charset="0"/>
              </a:rPr>
              <a:t>ePol</a:t>
            </a:r>
            <a:r>
              <a:rPr lang="en-US" sz="1100" dirty="0">
                <a:latin typeface="Arial" panose="020B0604020202020204" pitchFamily="34" charset="0"/>
                <a:cs typeface="Arial" panose="020B0604020202020204" pitchFamily="34" charset="0"/>
              </a:rPr>
              <a:t>: Compton polarimeter is integrated in IR; layout &amp; technical definition are further refined </a:t>
            </a:r>
          </a:p>
          <a:p>
            <a:pPr marL="91440" indent="-91440" algn="l">
              <a:buClr>
                <a:srgbClr val="0000FF"/>
              </a:buClr>
              <a:buFont typeface="Wingdings" pitchFamily="2" charset="2"/>
              <a:buChar char="§"/>
            </a:pPr>
            <a:r>
              <a:rPr lang="en-US" sz="1100" dirty="0" err="1">
                <a:latin typeface="Arial" panose="020B0604020202020204" pitchFamily="34" charset="0"/>
                <a:cs typeface="Arial" panose="020B0604020202020204" pitchFamily="34" charset="0"/>
              </a:rPr>
              <a:t>HPol</a:t>
            </a:r>
            <a:r>
              <a:rPr lang="en-US" sz="1100" dirty="0">
                <a:latin typeface="Arial" panose="020B0604020202020204" pitchFamily="34" charset="0"/>
                <a:cs typeface="Arial" panose="020B0604020202020204" pitchFamily="34" charset="0"/>
              </a:rPr>
              <a:t>: worked with accelerator to find new location at IP-4, integration finalized for p and He-3 polarimeter</a:t>
            </a:r>
          </a:p>
        </p:txBody>
      </p:sp>
      <p:sp>
        <p:nvSpPr>
          <p:cNvPr id="29" name="Rectangle 28">
            <a:extLst>
              <a:ext uri="{FF2B5EF4-FFF2-40B4-BE49-F238E27FC236}">
                <a16:creationId xmlns:a16="http://schemas.microsoft.com/office/drawing/2014/main" id="{63CECD84-8514-E74D-B2CD-01FE11951F1B}"/>
              </a:ext>
            </a:extLst>
          </p:cNvPr>
          <p:cNvSpPr/>
          <p:nvPr/>
        </p:nvSpPr>
        <p:spPr>
          <a:xfrm>
            <a:off x="4622816" y="5500195"/>
            <a:ext cx="1326912" cy="600439"/>
          </a:xfrm>
          <a:prstGeom prst="rect">
            <a:avLst/>
          </a:prstGeom>
          <a:noFill/>
          <a:ln w="38100">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A8E35A39-1CE2-DE40-9611-BF7719EF94B1}"/>
              </a:ext>
            </a:extLst>
          </p:cNvPr>
          <p:cNvPicPr>
            <a:picLocks noChangeAspect="1"/>
          </p:cNvPicPr>
          <p:nvPr/>
        </p:nvPicPr>
        <p:blipFill rotWithShape="1">
          <a:blip r:embed="rId2"/>
          <a:srcRect l="68563" t="33192" r="16435" b="57920"/>
          <a:stretch/>
        </p:blipFill>
        <p:spPr>
          <a:xfrm>
            <a:off x="3083629" y="601267"/>
            <a:ext cx="2976741" cy="994423"/>
          </a:xfrm>
          <a:prstGeom prst="rect">
            <a:avLst/>
          </a:prstGeom>
        </p:spPr>
      </p:pic>
      <p:sp>
        <p:nvSpPr>
          <p:cNvPr id="32" name="TextBox 31">
            <a:extLst>
              <a:ext uri="{FF2B5EF4-FFF2-40B4-BE49-F238E27FC236}">
                <a16:creationId xmlns:a16="http://schemas.microsoft.com/office/drawing/2014/main" id="{78986EA7-7C59-9A4E-BDED-461F9331E2CD}"/>
              </a:ext>
            </a:extLst>
          </p:cNvPr>
          <p:cNvSpPr txBox="1"/>
          <p:nvPr/>
        </p:nvSpPr>
        <p:spPr>
          <a:xfrm>
            <a:off x="0" y="4872234"/>
            <a:ext cx="3162587" cy="430887"/>
          </a:xfrm>
          <a:prstGeom prst="rect">
            <a:avLst/>
          </a:prstGeom>
          <a:noFill/>
          <a:ln w="38100">
            <a:solidFill>
              <a:srgbClr val="0432FF"/>
            </a:solidFill>
          </a:ln>
        </p:spPr>
        <p:txBody>
          <a:bodyPr wrap="square" rtlCol="0">
            <a:spAutoFit/>
          </a:bodyPr>
          <a:lstStyle/>
          <a:p>
            <a:pPr marL="91440" indent="-91440" algn="l">
              <a:buClr>
                <a:srgbClr val="0000FF"/>
              </a:buClr>
              <a:buFont typeface="Wingdings" pitchFamily="2" charset="2"/>
              <a:buChar char="§"/>
            </a:pPr>
            <a:r>
              <a:rPr lang="en-US" sz="1100" dirty="0">
                <a:latin typeface="Arial" panose="020B0604020202020204" pitchFamily="34" charset="0"/>
                <a:cs typeface="Arial" panose="020B0604020202020204" pitchFamily="34" charset="0"/>
              </a:rPr>
              <a:t>progress on mechanical design and integration for all </a:t>
            </a:r>
            <a:r>
              <a:rPr lang="en-US" sz="1100" dirty="0" err="1">
                <a:latin typeface="Arial" panose="020B0604020202020204" pitchFamily="34" charset="0"/>
                <a:cs typeface="Arial" panose="020B0604020202020204" pitchFamily="34" charset="0"/>
              </a:rPr>
              <a:t>HCals</a:t>
            </a:r>
            <a:r>
              <a:rPr lang="en-US" sz="1100" dirty="0">
                <a:latin typeface="Arial" panose="020B0604020202020204" pitchFamily="34" charset="0"/>
                <a:cs typeface="Arial" panose="020B0604020202020204" pitchFamily="34" charset="0"/>
              </a:rPr>
              <a:t> </a:t>
            </a:r>
          </a:p>
        </p:txBody>
      </p:sp>
      <p:sp>
        <p:nvSpPr>
          <p:cNvPr id="33" name="Rectangle 32">
            <a:extLst>
              <a:ext uri="{FF2B5EF4-FFF2-40B4-BE49-F238E27FC236}">
                <a16:creationId xmlns:a16="http://schemas.microsoft.com/office/drawing/2014/main" id="{C73E83AE-95DF-B44E-A9D9-4A293FE9DF5B}"/>
              </a:ext>
            </a:extLst>
          </p:cNvPr>
          <p:cNvSpPr/>
          <p:nvPr/>
        </p:nvSpPr>
        <p:spPr>
          <a:xfrm>
            <a:off x="3155879" y="4865324"/>
            <a:ext cx="1326912" cy="600439"/>
          </a:xfrm>
          <a:prstGeom prst="rect">
            <a:avLst/>
          </a:prstGeom>
          <a:noFill/>
          <a:ln w="381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7225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D26915-DC04-A44F-9C13-F79274973A67}"/>
              </a:ext>
            </a:extLst>
          </p:cNvPr>
          <p:cNvSpPr>
            <a:spLocks noGrp="1"/>
          </p:cNvSpPr>
          <p:nvPr>
            <p:ph type="sldNum" sz="quarter" idx="12"/>
          </p:nvPr>
        </p:nvSpPr>
        <p:spPr/>
        <p:txBody>
          <a:bodyPr/>
          <a:lstStyle/>
          <a:p>
            <a:fld id="{893C5830-40F3-F04E-B2E3-10E6672BA8FF}" type="slidenum">
              <a:rPr lang="en-US" smtClean="0"/>
              <a:pPr/>
              <a:t>15</a:t>
            </a:fld>
            <a:endParaRPr lang="en-US"/>
          </a:p>
        </p:txBody>
      </p:sp>
      <p:sp>
        <p:nvSpPr>
          <p:cNvPr id="3" name="Title 2">
            <a:extLst>
              <a:ext uri="{FF2B5EF4-FFF2-40B4-BE49-F238E27FC236}">
                <a16:creationId xmlns:a16="http://schemas.microsoft.com/office/drawing/2014/main" id="{7109F5CC-1BBF-5442-86AE-C3F346409A36}"/>
              </a:ext>
            </a:extLst>
          </p:cNvPr>
          <p:cNvSpPr>
            <a:spLocks noGrp="1"/>
          </p:cNvSpPr>
          <p:nvPr>
            <p:ph type="title"/>
          </p:nvPr>
        </p:nvSpPr>
        <p:spPr/>
        <p:txBody>
          <a:bodyPr/>
          <a:lstStyle/>
          <a:p>
            <a:r>
              <a:rPr lang="en-US"/>
              <a:t>Technical Progress</a:t>
            </a:r>
            <a:endParaRPr lang="en-US" dirty="0"/>
          </a:p>
        </p:txBody>
      </p:sp>
      <p:sp>
        <p:nvSpPr>
          <p:cNvPr id="4" name="TextBox 3">
            <a:extLst>
              <a:ext uri="{FF2B5EF4-FFF2-40B4-BE49-F238E27FC236}">
                <a16:creationId xmlns:a16="http://schemas.microsoft.com/office/drawing/2014/main" id="{455F115D-9DFD-E84D-B4A9-64854F712181}"/>
              </a:ext>
            </a:extLst>
          </p:cNvPr>
          <p:cNvSpPr txBox="1"/>
          <p:nvPr/>
        </p:nvSpPr>
        <p:spPr>
          <a:xfrm>
            <a:off x="164387" y="586952"/>
            <a:ext cx="8218917" cy="646331"/>
          </a:xfrm>
          <a:prstGeom prst="rect">
            <a:avLst/>
          </a:prstGeom>
          <a:noFill/>
        </p:spPr>
        <p:txBody>
          <a:bodyPr wrap="none" rtlCol="0">
            <a:spAutoFit/>
          </a:bodyPr>
          <a:lstStyle/>
          <a:p>
            <a:pPr algn="l"/>
            <a:r>
              <a:rPr lang="en-US" dirty="0">
                <a:solidFill>
                  <a:srgbClr val="0432FF"/>
                </a:solidFill>
                <a:latin typeface="Arial" panose="020B0604020202020204" pitchFamily="34" charset="0"/>
                <a:cs typeface="Arial" panose="020B0604020202020204" pitchFamily="34" charset="0"/>
              </a:rPr>
              <a:t>Remember:</a:t>
            </a:r>
          </a:p>
          <a:p>
            <a:r>
              <a:rPr lang="en-US" dirty="0">
                <a:latin typeface="Arial" panose="020B0604020202020204" pitchFamily="34" charset="0"/>
                <a:cs typeface="Arial" panose="020B0604020202020204" pitchFamily="34" charset="0"/>
              </a:rPr>
              <a:t>Fill excel-sheet at https://</a:t>
            </a:r>
            <a:r>
              <a:rPr lang="en-US" dirty="0" err="1">
                <a:latin typeface="Arial" panose="020B0604020202020204" pitchFamily="34" charset="0"/>
                <a:cs typeface="Arial" panose="020B0604020202020204" pitchFamily="34" charset="0"/>
              </a:rPr>
              <a:t>wiki.bnl.gov</a:t>
            </a:r>
            <a:r>
              <a:rPr lang="en-US" dirty="0">
                <a:latin typeface="Arial" panose="020B0604020202020204" pitchFamily="34" charset="0"/>
                <a:cs typeface="Arial" panose="020B0604020202020204" pitchFamily="34" charset="0"/>
              </a:rPr>
              <a:t>/EPIC/</a:t>
            </a:r>
            <a:r>
              <a:rPr lang="en-US" dirty="0" err="1">
                <a:latin typeface="Arial" panose="020B0604020202020204" pitchFamily="34" charset="0"/>
                <a:cs typeface="Arial" panose="020B0604020202020204" pitchFamily="34" charset="0"/>
              </a:rPr>
              <a:t>index.php?title</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Project_Information</a:t>
            </a:r>
            <a:endParaRPr lang="en-US" dirty="0">
              <a:latin typeface="Arial" panose="020B0604020202020204" pitchFamily="34" charset="0"/>
              <a:cs typeface="Arial" panose="020B0604020202020204" pitchFamily="34" charset="0"/>
            </a:endParaRPr>
          </a:p>
        </p:txBody>
      </p:sp>
      <p:pic>
        <p:nvPicPr>
          <p:cNvPr id="6" name="Picture 5" descr="A close-up of a machine&#10;&#10;Description automatically generated with low confidence">
            <a:extLst>
              <a:ext uri="{FF2B5EF4-FFF2-40B4-BE49-F238E27FC236}">
                <a16:creationId xmlns:a16="http://schemas.microsoft.com/office/drawing/2014/main" id="{9E97ACBC-49A9-364C-A61E-9613492581CE}"/>
              </a:ext>
            </a:extLst>
          </p:cNvPr>
          <p:cNvPicPr>
            <a:picLocks noChangeAspect="1"/>
          </p:cNvPicPr>
          <p:nvPr/>
        </p:nvPicPr>
        <p:blipFill>
          <a:blip r:embed="rId2"/>
          <a:stretch>
            <a:fillRect/>
          </a:stretch>
        </p:blipFill>
        <p:spPr>
          <a:xfrm>
            <a:off x="27398" y="1363181"/>
            <a:ext cx="4979743" cy="3527318"/>
          </a:xfrm>
          <a:prstGeom prst="rect">
            <a:avLst/>
          </a:prstGeom>
        </p:spPr>
      </p:pic>
      <p:sp>
        <p:nvSpPr>
          <p:cNvPr id="7" name="TextBox 6">
            <a:extLst>
              <a:ext uri="{FF2B5EF4-FFF2-40B4-BE49-F238E27FC236}">
                <a16:creationId xmlns:a16="http://schemas.microsoft.com/office/drawing/2014/main" id="{E87F8825-CF3E-9249-9FD3-D1FDFF76F3EE}"/>
              </a:ext>
            </a:extLst>
          </p:cNvPr>
          <p:cNvSpPr txBox="1"/>
          <p:nvPr/>
        </p:nvSpPr>
        <p:spPr>
          <a:xfrm>
            <a:off x="4963844" y="1371192"/>
            <a:ext cx="4152758" cy="5355312"/>
          </a:xfrm>
          <a:prstGeom prst="rect">
            <a:avLst/>
          </a:prstGeom>
          <a:noFill/>
        </p:spPr>
        <p:txBody>
          <a:bodyPr wrap="square" rtlCol="0">
            <a:spAutoFit/>
          </a:bodyPr>
          <a:lstStyle/>
          <a:p>
            <a:pPr marL="285750" indent="-285750" algn="l">
              <a:buClr>
                <a:srgbClr val="0432FF"/>
              </a:buClr>
              <a:buFont typeface="Wingdings" pitchFamily="2" charset="2"/>
              <a:buChar char="§"/>
            </a:pPr>
            <a:r>
              <a:rPr lang="en-US" dirty="0">
                <a:latin typeface="Arial" panose="020B0604020202020204" pitchFamily="34" charset="0"/>
                <a:cs typeface="Arial" panose="020B0604020202020204" pitchFamily="34" charset="0"/>
              </a:rPr>
              <a:t>Define choke points</a:t>
            </a:r>
          </a:p>
          <a:p>
            <a:pPr marL="285750" indent="-285750" algn="l">
              <a:buClr>
                <a:srgbClr val="0432FF"/>
              </a:buClr>
              <a:buFont typeface="Wingdings" pitchFamily="2" charset="2"/>
              <a:buChar char="§"/>
            </a:pPr>
            <a:r>
              <a:rPr lang="en-US" dirty="0">
                <a:latin typeface="Arial" panose="020B0604020202020204" pitchFamily="34" charset="0"/>
                <a:cs typeface="Arial" panose="020B0604020202020204" pitchFamily="34" charset="0"/>
              </a:rPr>
              <a:t>layout conduits </a:t>
            </a:r>
          </a:p>
          <a:p>
            <a:pPr marL="285750" indent="-285750" algn="l">
              <a:buClr>
                <a:srgbClr val="0432FF"/>
              </a:buClr>
              <a:buFont typeface="Wingdings" pitchFamily="2" charset="2"/>
              <a:buChar char="§"/>
            </a:pPr>
            <a:r>
              <a:rPr lang="en-US" dirty="0">
                <a:latin typeface="Arial" panose="020B0604020202020204" pitchFamily="34" charset="0"/>
                <a:cs typeface="Arial" panose="020B0604020202020204" pitchFamily="34" charset="0"/>
              </a:rPr>
              <a:t>separate services, signal cables, HV&amp;LV, cooling</a:t>
            </a:r>
          </a:p>
          <a:p>
            <a:pPr marL="285750" indent="-285750" algn="l">
              <a:buClr>
                <a:srgbClr val="0432FF"/>
              </a:buClr>
              <a:buFont typeface="Wingdings" pitchFamily="2" charset="2"/>
              <a:buChar char="§"/>
            </a:pPr>
            <a:r>
              <a:rPr lang="en-US" dirty="0">
                <a:latin typeface="Arial" panose="020B0604020202020204" pitchFamily="34" charset="0"/>
                <a:cs typeface="Arial" panose="020B0604020202020204" pitchFamily="34" charset="0"/>
              </a:rPr>
              <a:t>calculate cooling </a:t>
            </a:r>
            <a:r>
              <a:rPr lang="en-US" dirty="0">
                <a:latin typeface="Arial" panose="020B0604020202020204" pitchFamily="34" charset="0"/>
                <a:cs typeface="Arial" panose="020B0604020202020204" pitchFamily="34" charset="0"/>
                <a:sym typeface="Wingdings" pitchFamily="2" charset="2"/>
              </a:rPr>
              <a:t>current through HV and LV cables</a:t>
            </a:r>
          </a:p>
          <a:p>
            <a:pPr marL="285750" indent="-285750" algn="l">
              <a:buClr>
                <a:srgbClr val="0432FF"/>
              </a:buClr>
              <a:buFont typeface="Wingdings" pitchFamily="2" charset="2"/>
              <a:buChar char="§"/>
            </a:pPr>
            <a:r>
              <a:rPr lang="en-US" dirty="0">
                <a:latin typeface="Arial" panose="020B0604020202020204" pitchFamily="34" charset="0"/>
                <a:cs typeface="Arial" panose="020B0604020202020204" pitchFamily="34" charset="0"/>
                <a:sym typeface="Wingdings" pitchFamily="2" charset="2"/>
              </a:rPr>
              <a:t>Currently a factor 2-3 over space budget </a:t>
            </a:r>
          </a:p>
          <a:p>
            <a:pPr algn="l">
              <a:buClr>
                <a:srgbClr val="0432FF"/>
              </a:buClr>
            </a:pPr>
            <a:r>
              <a:rPr lang="en-US" dirty="0">
                <a:latin typeface="Arial" panose="020B0604020202020204" pitchFamily="34" charset="0"/>
                <a:cs typeface="Arial" panose="020B0604020202020204" pitchFamily="34" charset="0"/>
                <a:sym typeface="Wingdings" pitchFamily="2" charset="2"/>
              </a:rPr>
              <a:t>      will need to iterate</a:t>
            </a:r>
          </a:p>
          <a:p>
            <a:pPr algn="l">
              <a:buClr>
                <a:srgbClr val="0432FF"/>
              </a:buClr>
            </a:pPr>
            <a:r>
              <a:rPr lang="en-US" dirty="0">
                <a:latin typeface="Arial" panose="020B0604020202020204" pitchFamily="34" charset="0"/>
                <a:cs typeface="Arial" panose="020B0604020202020204" pitchFamily="34" charset="0"/>
                <a:sym typeface="Wingdings" pitchFamily="2" charset="2"/>
              </a:rPr>
              <a:t>      might need to integrate DC-DC </a:t>
            </a:r>
          </a:p>
          <a:p>
            <a:pPr algn="l">
              <a:buClr>
                <a:srgbClr val="0432FF"/>
              </a:buClr>
            </a:pPr>
            <a:r>
              <a:rPr lang="en-US" dirty="0">
                <a:latin typeface="Arial" panose="020B0604020202020204" pitchFamily="34" charset="0"/>
                <a:cs typeface="Arial" panose="020B0604020202020204" pitchFamily="34" charset="0"/>
                <a:sym typeface="Wingdings" pitchFamily="2" charset="2"/>
              </a:rPr>
              <a:t>          converters and other means to </a:t>
            </a:r>
          </a:p>
          <a:p>
            <a:pPr algn="l">
              <a:buClr>
                <a:srgbClr val="0432FF"/>
              </a:buClr>
            </a:pPr>
            <a:r>
              <a:rPr lang="en-US" dirty="0">
                <a:latin typeface="Arial" panose="020B0604020202020204" pitchFamily="34" charset="0"/>
                <a:cs typeface="Arial" panose="020B0604020202020204" pitchFamily="34" charset="0"/>
                <a:sym typeface="Wingdings" pitchFamily="2" charset="2"/>
              </a:rPr>
              <a:t>          split the HV &amp; LV out inside the </a:t>
            </a:r>
          </a:p>
          <a:p>
            <a:pPr algn="l">
              <a:buClr>
                <a:srgbClr val="0432FF"/>
              </a:buClr>
            </a:pPr>
            <a:r>
              <a:rPr lang="en-US" dirty="0">
                <a:latin typeface="Arial" panose="020B0604020202020204" pitchFamily="34" charset="0"/>
                <a:cs typeface="Arial" panose="020B0604020202020204" pitchFamily="34" charset="0"/>
                <a:sym typeface="Wingdings" pitchFamily="2" charset="2"/>
              </a:rPr>
              <a:t>          detector</a:t>
            </a:r>
          </a:p>
          <a:p>
            <a:pPr algn="l">
              <a:buClr>
                <a:srgbClr val="0432FF"/>
              </a:buClr>
            </a:pPr>
            <a:r>
              <a:rPr lang="en-US" dirty="0">
                <a:latin typeface="Arial" panose="020B0604020202020204" pitchFamily="34" charset="0"/>
                <a:cs typeface="Arial" panose="020B0604020202020204" pitchFamily="34" charset="0"/>
                <a:sym typeface="Wingdings" pitchFamily="2" charset="2"/>
              </a:rPr>
              <a:t>      material budget</a:t>
            </a:r>
          </a:p>
          <a:p>
            <a:pPr algn="l">
              <a:buClr>
                <a:srgbClr val="0432FF"/>
              </a:buClr>
            </a:pPr>
            <a:r>
              <a:rPr lang="en-US" dirty="0">
                <a:latin typeface="Arial" panose="020B0604020202020204" pitchFamily="34" charset="0"/>
                <a:cs typeface="Arial" panose="020B0604020202020204" pitchFamily="34" charset="0"/>
                <a:sym typeface="Wingdings" pitchFamily="2" charset="2"/>
              </a:rPr>
              <a:t>      will meet with individual sub-       </a:t>
            </a:r>
          </a:p>
          <a:p>
            <a:pPr algn="l">
              <a:buClr>
                <a:srgbClr val="0432FF"/>
              </a:buClr>
            </a:pPr>
            <a:r>
              <a:rPr lang="en-US" dirty="0">
                <a:latin typeface="Arial" panose="020B0604020202020204" pitchFamily="34" charset="0"/>
                <a:cs typeface="Arial" panose="020B0604020202020204" pitchFamily="34" charset="0"/>
                <a:sym typeface="Wingdings" pitchFamily="2" charset="2"/>
              </a:rPr>
              <a:t>         detector groups</a:t>
            </a:r>
          </a:p>
          <a:p>
            <a:pPr algn="l">
              <a:buClr>
                <a:srgbClr val="0432FF"/>
              </a:buClr>
            </a:pPr>
            <a:endParaRPr lang="en-US" dirty="0">
              <a:latin typeface="Arial" panose="020B0604020202020204" pitchFamily="34" charset="0"/>
              <a:cs typeface="Arial" panose="020B0604020202020204" pitchFamily="34" charset="0"/>
              <a:sym typeface="Wingdings" pitchFamily="2" charset="2"/>
            </a:endParaRPr>
          </a:p>
          <a:p>
            <a:pPr algn="l">
              <a:buClr>
                <a:srgbClr val="0432FF"/>
              </a:buClr>
            </a:pPr>
            <a:r>
              <a:rPr lang="en-US" dirty="0">
                <a:solidFill>
                  <a:srgbClr val="0432FF"/>
                </a:solidFill>
                <a:latin typeface="Arial" panose="020B0604020202020204" pitchFamily="34" charset="0"/>
                <a:cs typeface="Arial" panose="020B0604020202020204" pitchFamily="34" charset="0"/>
                <a:sym typeface="Wingdings" pitchFamily="2" charset="2"/>
              </a:rPr>
              <a:t>For details see presentation at GDI 12</a:t>
            </a:r>
            <a:r>
              <a:rPr lang="en-US" baseline="30000" dirty="0">
                <a:solidFill>
                  <a:srgbClr val="0432FF"/>
                </a:solidFill>
                <a:latin typeface="Arial" panose="020B0604020202020204" pitchFamily="34" charset="0"/>
                <a:cs typeface="Arial" panose="020B0604020202020204" pitchFamily="34" charset="0"/>
                <a:sym typeface="Wingdings" pitchFamily="2" charset="2"/>
              </a:rPr>
              <a:t>th</a:t>
            </a:r>
            <a:r>
              <a:rPr lang="en-US" dirty="0">
                <a:solidFill>
                  <a:srgbClr val="0432FF"/>
                </a:solidFill>
                <a:latin typeface="Arial" panose="020B0604020202020204" pitchFamily="34" charset="0"/>
                <a:cs typeface="Arial" panose="020B0604020202020204" pitchFamily="34" charset="0"/>
                <a:sym typeface="Wingdings" pitchFamily="2" charset="2"/>
              </a:rPr>
              <a:t> of December 2022</a:t>
            </a:r>
            <a:endParaRPr lang="en-US" dirty="0">
              <a:solidFill>
                <a:srgbClr val="0432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240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676C3F-41E5-3040-ACAF-954CF9B1D7F4}"/>
              </a:ext>
            </a:extLst>
          </p:cNvPr>
          <p:cNvSpPr>
            <a:spLocks noGrp="1"/>
          </p:cNvSpPr>
          <p:nvPr>
            <p:ph type="dt" sz="half" idx="10"/>
          </p:nvPr>
        </p:nvSpPr>
        <p:spPr/>
        <p:txBody>
          <a:bodyPr/>
          <a:lstStyle/>
          <a:p>
            <a:r>
              <a:rPr lang="en-US"/>
              <a:t>E.C. Aschenauer</a:t>
            </a:r>
            <a:endParaRPr lang="en-US" dirty="0"/>
          </a:p>
        </p:txBody>
      </p:sp>
      <p:sp>
        <p:nvSpPr>
          <p:cNvPr id="3" name="Slide Number Placeholder 2">
            <a:extLst>
              <a:ext uri="{FF2B5EF4-FFF2-40B4-BE49-F238E27FC236}">
                <a16:creationId xmlns:a16="http://schemas.microsoft.com/office/drawing/2014/main" id="{5C822412-F3A9-8F4F-AB3B-A9169E27D4EC}"/>
              </a:ext>
            </a:extLst>
          </p:cNvPr>
          <p:cNvSpPr>
            <a:spLocks noGrp="1"/>
          </p:cNvSpPr>
          <p:nvPr>
            <p:ph type="sldNum" sz="quarter" idx="12"/>
          </p:nvPr>
        </p:nvSpPr>
        <p:spPr/>
        <p:txBody>
          <a:bodyPr/>
          <a:lstStyle/>
          <a:p>
            <a:fld id="{893C5830-40F3-F04E-B2E3-10E6672BA8FF}" type="slidenum">
              <a:rPr lang="en-US" smtClean="0"/>
              <a:pPr/>
              <a:t>16</a:t>
            </a:fld>
            <a:endParaRPr lang="en-US"/>
          </a:p>
        </p:txBody>
      </p:sp>
      <p:sp>
        <p:nvSpPr>
          <p:cNvPr id="4" name="Title 3">
            <a:extLst>
              <a:ext uri="{FF2B5EF4-FFF2-40B4-BE49-F238E27FC236}">
                <a16:creationId xmlns:a16="http://schemas.microsoft.com/office/drawing/2014/main" id="{51D34E75-8E89-A440-8A04-0E80A5BF652C}"/>
              </a:ext>
            </a:extLst>
          </p:cNvPr>
          <p:cNvSpPr>
            <a:spLocks noGrp="1"/>
          </p:cNvSpPr>
          <p:nvPr>
            <p:ph type="title"/>
          </p:nvPr>
        </p:nvSpPr>
        <p:spPr/>
        <p:txBody>
          <a:bodyPr/>
          <a:lstStyle/>
          <a:p>
            <a:r>
              <a:rPr lang="en-US" dirty="0" err="1"/>
              <a:t>ePIC</a:t>
            </a:r>
            <a:r>
              <a:rPr lang="en-US" dirty="0"/>
              <a:t> Readout Chain</a:t>
            </a:r>
          </a:p>
        </p:txBody>
      </p:sp>
      <p:sp>
        <p:nvSpPr>
          <p:cNvPr id="7" name="TextBox 6">
            <a:extLst>
              <a:ext uri="{FF2B5EF4-FFF2-40B4-BE49-F238E27FC236}">
                <a16:creationId xmlns:a16="http://schemas.microsoft.com/office/drawing/2014/main" id="{42DBECA0-88C0-B04C-B550-BD684ABB1836}"/>
              </a:ext>
            </a:extLst>
          </p:cNvPr>
          <p:cNvSpPr txBox="1"/>
          <p:nvPr/>
        </p:nvSpPr>
        <p:spPr>
          <a:xfrm>
            <a:off x="4905357" y="868006"/>
            <a:ext cx="4194904" cy="1257300"/>
          </a:xfrm>
          <a:prstGeom prst="rect">
            <a:avLst/>
          </a:prstGeom>
          <a:solidFill>
            <a:schemeClr val="accent4">
              <a:lumMod val="20000"/>
              <a:lumOff val="80000"/>
            </a:schemeClr>
          </a:solidFill>
          <a:ln>
            <a:solidFill>
              <a:schemeClr val="tx1"/>
            </a:solidFill>
          </a:ln>
        </p:spPr>
        <p:txBody>
          <a:bodyPr wrap="square" rtlCol="0">
            <a:spAutoFit/>
          </a:bodyPr>
          <a:lstStyle/>
          <a:p>
            <a:endParaRPr lang="en-US" dirty="0"/>
          </a:p>
        </p:txBody>
      </p:sp>
      <p:sp>
        <p:nvSpPr>
          <p:cNvPr id="8" name="Rectangle 7">
            <a:extLst>
              <a:ext uri="{FF2B5EF4-FFF2-40B4-BE49-F238E27FC236}">
                <a16:creationId xmlns:a16="http://schemas.microsoft.com/office/drawing/2014/main" id="{620D6796-A92C-3F43-A0C0-01FB9FCD31BB}"/>
              </a:ext>
            </a:extLst>
          </p:cNvPr>
          <p:cNvSpPr/>
          <p:nvPr/>
        </p:nvSpPr>
        <p:spPr>
          <a:xfrm>
            <a:off x="0" y="2226567"/>
            <a:ext cx="9144000" cy="462915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DEAF0D7-0486-B249-B6FA-9D80D870163A}"/>
              </a:ext>
            </a:extLst>
          </p:cNvPr>
          <p:cNvSpPr/>
          <p:nvPr/>
        </p:nvSpPr>
        <p:spPr>
          <a:xfrm>
            <a:off x="987185" y="2646524"/>
            <a:ext cx="1093510" cy="65044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C4C8FA-559F-4049-BC85-7613565A75D4}"/>
              </a:ext>
            </a:extLst>
          </p:cNvPr>
          <p:cNvSpPr/>
          <p:nvPr/>
        </p:nvSpPr>
        <p:spPr>
          <a:xfrm>
            <a:off x="3764921" y="2692306"/>
            <a:ext cx="1093510" cy="65044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525526-686A-8549-830A-727A4355D92A}"/>
              </a:ext>
            </a:extLst>
          </p:cNvPr>
          <p:cNvSpPr/>
          <p:nvPr/>
        </p:nvSpPr>
        <p:spPr>
          <a:xfrm>
            <a:off x="5068432" y="2692305"/>
            <a:ext cx="1093510" cy="65044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B2D5667-910E-794F-B7E3-1951D4138261}"/>
              </a:ext>
            </a:extLst>
          </p:cNvPr>
          <p:cNvSpPr/>
          <p:nvPr/>
        </p:nvSpPr>
        <p:spPr>
          <a:xfrm>
            <a:off x="6378918" y="2692305"/>
            <a:ext cx="1093510" cy="65044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CC3A58-29FC-2F4C-B182-8C9A021882C7}"/>
              </a:ext>
            </a:extLst>
          </p:cNvPr>
          <p:cNvSpPr/>
          <p:nvPr/>
        </p:nvSpPr>
        <p:spPr>
          <a:xfrm>
            <a:off x="7724310" y="2692304"/>
            <a:ext cx="1093510" cy="65044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5B26853-EEBF-0D4D-B805-B90C7A82345F}"/>
              </a:ext>
            </a:extLst>
          </p:cNvPr>
          <p:cNvSpPr txBox="1"/>
          <p:nvPr/>
        </p:nvSpPr>
        <p:spPr>
          <a:xfrm>
            <a:off x="244848" y="3765633"/>
            <a:ext cx="627095" cy="2400657"/>
          </a:xfrm>
          <a:prstGeom prst="rect">
            <a:avLst/>
          </a:prstGeom>
          <a:noFill/>
        </p:spPr>
        <p:txBody>
          <a:bodyPr wrap="none" rtlCol="0">
            <a:spAutoFit/>
          </a:bodyPr>
          <a:lstStyle/>
          <a:p>
            <a:r>
              <a:rPr lang="en-US" sz="1000" dirty="0">
                <a:solidFill>
                  <a:schemeClr val="accent1">
                    <a:lumMod val="75000"/>
                  </a:schemeClr>
                </a:solidFill>
                <a:latin typeface="Arial Narrow" panose="020B0606020202030204" pitchFamily="34" charset="0"/>
                <a:cs typeface="Arial" panose="020B0604020202020204" pitchFamily="34" charset="0"/>
              </a:rPr>
              <a:t>Name</a:t>
            </a:r>
          </a:p>
          <a:p>
            <a:endParaRPr lang="en-US" sz="1000" dirty="0">
              <a:solidFill>
                <a:schemeClr val="accent1">
                  <a:lumMod val="75000"/>
                </a:schemeClr>
              </a:solidFill>
              <a:latin typeface="Arial Narrow" panose="020B0606020202030204" pitchFamily="34" charset="0"/>
              <a:cs typeface="Arial" panose="020B0604020202020204" pitchFamily="34" charset="0"/>
            </a:endParaRPr>
          </a:p>
          <a:p>
            <a:endParaRPr lang="en-US" sz="1000" dirty="0">
              <a:solidFill>
                <a:schemeClr val="accent1">
                  <a:lumMod val="75000"/>
                </a:schemeClr>
              </a:solidFill>
              <a:latin typeface="Arial Narrow" panose="020B0606020202030204" pitchFamily="34" charset="0"/>
              <a:cs typeface="Arial" panose="020B0604020202020204" pitchFamily="34" charset="0"/>
            </a:endParaRPr>
          </a:p>
          <a:p>
            <a:r>
              <a:rPr lang="en-US" sz="1000" dirty="0">
                <a:solidFill>
                  <a:schemeClr val="accent1">
                    <a:lumMod val="75000"/>
                  </a:schemeClr>
                </a:solidFill>
                <a:latin typeface="Arial Narrow" panose="020B0606020202030204" pitchFamily="34" charset="0"/>
                <a:cs typeface="Arial" panose="020B0604020202020204" pitchFamily="34" charset="0"/>
              </a:rPr>
              <a:t>Sharing</a:t>
            </a:r>
          </a:p>
          <a:p>
            <a:endParaRPr lang="en-US" sz="1000" dirty="0">
              <a:solidFill>
                <a:schemeClr val="accent1">
                  <a:lumMod val="75000"/>
                </a:schemeClr>
              </a:solidFill>
              <a:latin typeface="Arial Narrow" panose="020B0606020202030204" pitchFamily="34" charset="0"/>
              <a:cs typeface="Arial" panose="020B0604020202020204" pitchFamily="34" charset="0"/>
            </a:endParaRPr>
          </a:p>
          <a:p>
            <a:endParaRPr lang="en-US" sz="1000" dirty="0">
              <a:solidFill>
                <a:schemeClr val="accent1">
                  <a:lumMod val="75000"/>
                </a:schemeClr>
              </a:solidFill>
              <a:latin typeface="Arial Narrow" panose="020B0606020202030204" pitchFamily="34" charset="0"/>
              <a:cs typeface="Arial" panose="020B0604020202020204" pitchFamily="34" charset="0"/>
            </a:endParaRPr>
          </a:p>
          <a:p>
            <a:r>
              <a:rPr lang="en-US" sz="1000" dirty="0">
                <a:solidFill>
                  <a:schemeClr val="accent1">
                    <a:lumMod val="75000"/>
                  </a:schemeClr>
                </a:solidFill>
                <a:latin typeface="Arial Narrow" panose="020B0606020202030204" pitchFamily="34" charset="0"/>
                <a:cs typeface="Arial" panose="020B0604020202020204" pitchFamily="34" charset="0"/>
              </a:rPr>
              <a:t>Function</a:t>
            </a:r>
          </a:p>
          <a:p>
            <a:endParaRPr lang="en-US" sz="1000" dirty="0">
              <a:solidFill>
                <a:schemeClr val="accent1">
                  <a:lumMod val="75000"/>
                </a:schemeClr>
              </a:solidFill>
              <a:latin typeface="Arial Narrow" panose="020B0606020202030204" pitchFamily="34" charset="0"/>
              <a:cs typeface="Arial" panose="020B0604020202020204" pitchFamily="34" charset="0"/>
            </a:endParaRPr>
          </a:p>
          <a:p>
            <a:endParaRPr lang="en-US" sz="1000" dirty="0">
              <a:solidFill>
                <a:schemeClr val="accent1">
                  <a:lumMod val="75000"/>
                </a:schemeClr>
              </a:solidFill>
              <a:latin typeface="Arial Narrow" panose="020B0606020202030204" pitchFamily="34" charset="0"/>
              <a:cs typeface="Arial" panose="020B0604020202020204" pitchFamily="34" charset="0"/>
            </a:endParaRPr>
          </a:p>
          <a:p>
            <a:endParaRPr lang="en-US" sz="1000" dirty="0">
              <a:solidFill>
                <a:schemeClr val="accent1">
                  <a:lumMod val="75000"/>
                </a:schemeClr>
              </a:solidFill>
              <a:latin typeface="Arial Narrow" panose="020B0606020202030204" pitchFamily="34" charset="0"/>
              <a:cs typeface="Arial" panose="020B0604020202020204" pitchFamily="34" charset="0"/>
            </a:endParaRPr>
          </a:p>
          <a:p>
            <a:endParaRPr lang="en-US" sz="1000" dirty="0">
              <a:solidFill>
                <a:schemeClr val="accent1">
                  <a:lumMod val="75000"/>
                </a:schemeClr>
              </a:solidFill>
              <a:latin typeface="Arial Narrow" panose="020B0606020202030204" pitchFamily="34" charset="0"/>
              <a:cs typeface="Arial" panose="020B0604020202020204" pitchFamily="34" charset="0"/>
            </a:endParaRPr>
          </a:p>
          <a:p>
            <a:endParaRPr lang="en-US" sz="1000" dirty="0">
              <a:solidFill>
                <a:schemeClr val="accent1">
                  <a:lumMod val="75000"/>
                </a:schemeClr>
              </a:solidFill>
              <a:latin typeface="Arial Narrow" panose="020B0606020202030204" pitchFamily="34" charset="0"/>
              <a:cs typeface="Arial" panose="020B0604020202020204" pitchFamily="34" charset="0"/>
            </a:endParaRPr>
          </a:p>
          <a:p>
            <a:endParaRPr lang="en-US" sz="1000" dirty="0">
              <a:solidFill>
                <a:schemeClr val="accent1">
                  <a:lumMod val="75000"/>
                </a:schemeClr>
              </a:solidFill>
              <a:latin typeface="Arial Narrow" panose="020B0606020202030204" pitchFamily="34" charset="0"/>
              <a:cs typeface="Arial" panose="020B0604020202020204" pitchFamily="34" charset="0"/>
            </a:endParaRPr>
          </a:p>
          <a:p>
            <a:endParaRPr lang="en-US" sz="1000" dirty="0">
              <a:solidFill>
                <a:schemeClr val="accent1">
                  <a:lumMod val="75000"/>
                </a:schemeClr>
              </a:solidFill>
              <a:latin typeface="Arial Narrow" panose="020B0606020202030204" pitchFamily="34" charset="0"/>
              <a:cs typeface="Arial" panose="020B0604020202020204" pitchFamily="34" charset="0"/>
            </a:endParaRPr>
          </a:p>
          <a:p>
            <a:r>
              <a:rPr lang="en-US" sz="1000" dirty="0">
                <a:solidFill>
                  <a:schemeClr val="accent1">
                    <a:lumMod val="75000"/>
                  </a:schemeClr>
                </a:solidFill>
                <a:latin typeface="Arial Narrow" panose="020B0606020202030204" pitchFamily="34" charset="0"/>
                <a:cs typeface="Arial" panose="020B0604020202020204" pitchFamily="34" charset="0"/>
              </a:rPr>
              <a:t>Attributes</a:t>
            </a:r>
          </a:p>
        </p:txBody>
      </p:sp>
      <p:sp>
        <p:nvSpPr>
          <p:cNvPr id="15" name="TextBox 14">
            <a:extLst>
              <a:ext uri="{FF2B5EF4-FFF2-40B4-BE49-F238E27FC236}">
                <a16:creationId xmlns:a16="http://schemas.microsoft.com/office/drawing/2014/main" id="{FDCF0E72-D5C5-D34E-BDAC-2C7462AB7116}"/>
              </a:ext>
            </a:extLst>
          </p:cNvPr>
          <p:cNvSpPr txBox="1"/>
          <p:nvPr/>
        </p:nvSpPr>
        <p:spPr>
          <a:xfrm>
            <a:off x="2394724" y="3760329"/>
            <a:ext cx="1141659" cy="2554545"/>
          </a:xfrm>
          <a:prstGeom prst="rect">
            <a:avLst/>
          </a:prstGeom>
          <a:noFill/>
        </p:spPr>
        <p:txBody>
          <a:bodyPr wrap="none" rtlCol="0">
            <a:spAutoFit/>
          </a:bodyPr>
          <a:lstStyle/>
          <a:p>
            <a:r>
              <a:rPr lang="en-US" sz="1000" dirty="0">
                <a:solidFill>
                  <a:schemeClr val="accent1">
                    <a:lumMod val="75000"/>
                  </a:schemeClr>
                </a:solidFill>
                <a:latin typeface="Arial Narrow" panose="020B0606020202030204" pitchFamily="34" charset="0"/>
                <a:cs typeface="Arial" panose="020B0604020202020204" pitchFamily="34" charset="0"/>
              </a:rPr>
              <a:t>Adapter</a:t>
            </a:r>
          </a:p>
          <a:p>
            <a:endParaRPr lang="en-US" sz="1000" dirty="0">
              <a:solidFill>
                <a:schemeClr val="accent1">
                  <a:lumMod val="75000"/>
                </a:schemeClr>
              </a:solidFill>
              <a:latin typeface="Arial Narrow" panose="020B0606020202030204" pitchFamily="34" charset="0"/>
              <a:cs typeface="Arial" panose="020B0604020202020204" pitchFamily="34" charset="0"/>
            </a:endParaRPr>
          </a:p>
          <a:p>
            <a:endParaRPr lang="en-US" sz="1000" dirty="0">
              <a:solidFill>
                <a:schemeClr val="accent1">
                  <a:lumMod val="75000"/>
                </a:schemeClr>
              </a:solidFill>
              <a:latin typeface="Arial Narrow" panose="020B0606020202030204" pitchFamily="34" charset="0"/>
              <a:cs typeface="Arial" panose="020B0604020202020204" pitchFamily="34" charset="0"/>
            </a:endParaRPr>
          </a:p>
          <a:p>
            <a:r>
              <a:rPr lang="en-US" sz="1000" dirty="0">
                <a:latin typeface="Arial Narrow" panose="020B0606020202030204" pitchFamily="34" charset="0"/>
                <a:cs typeface="Arial" panose="020B0604020202020204" pitchFamily="34" charset="0"/>
              </a:rPr>
              <a:t>Detector Specific</a:t>
            </a:r>
          </a:p>
          <a:p>
            <a:endParaRPr lang="en-US" sz="1000" dirty="0">
              <a:latin typeface="Arial Narrow" panose="020B0606020202030204" pitchFamily="34" charset="0"/>
              <a:cs typeface="Arial" panose="020B0604020202020204" pitchFamily="34" charset="0"/>
            </a:endParaRPr>
          </a:p>
          <a:p>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cs typeface="Arial" panose="020B0604020202020204" pitchFamily="34" charset="0"/>
              </a:rPr>
              <a:t>-HV/Bias distribution</a:t>
            </a:r>
          </a:p>
          <a:p>
            <a:r>
              <a:rPr lang="en-US" sz="1000" dirty="0">
                <a:latin typeface="Arial Narrow" panose="020B0606020202030204" pitchFamily="34" charset="0"/>
                <a:cs typeface="Arial" panose="020B0604020202020204" pitchFamily="34" charset="0"/>
              </a:rPr>
              <a:t>-HV divider</a:t>
            </a:r>
          </a:p>
          <a:p>
            <a:r>
              <a:rPr lang="en-US" sz="1000" dirty="0">
                <a:latin typeface="Arial Narrow" panose="020B0606020202030204" pitchFamily="34" charset="0"/>
                <a:cs typeface="Arial" panose="020B0604020202020204" pitchFamily="34" charset="0"/>
              </a:rPr>
              <a:t>-Interconnect routing</a:t>
            </a:r>
          </a:p>
          <a:p>
            <a:endParaRPr lang="en-US" sz="1000" dirty="0">
              <a:latin typeface="Arial Narrow" panose="020B0606020202030204" pitchFamily="34" charset="0"/>
              <a:cs typeface="Arial" panose="020B0604020202020204" pitchFamily="34" charset="0"/>
            </a:endParaRPr>
          </a:p>
          <a:p>
            <a:endParaRPr lang="en-US" sz="1000" dirty="0">
              <a:latin typeface="Arial Narrow" panose="020B0606020202030204" pitchFamily="34" charset="0"/>
              <a:cs typeface="Arial" panose="020B0604020202020204" pitchFamily="34" charset="0"/>
            </a:endParaRPr>
          </a:p>
          <a:p>
            <a:endParaRPr lang="en-US" sz="1000" dirty="0">
              <a:latin typeface="Arial Narrow" panose="020B0606020202030204" pitchFamily="34" charset="0"/>
              <a:cs typeface="Arial" panose="020B0604020202020204" pitchFamily="34" charset="0"/>
            </a:endParaRPr>
          </a:p>
          <a:p>
            <a:endParaRPr lang="en-US" sz="1000" dirty="0">
              <a:latin typeface="Arial Narrow" panose="020B0606020202030204" pitchFamily="34" charset="0"/>
              <a:cs typeface="Arial" panose="020B0604020202020204" pitchFamily="34" charset="0"/>
            </a:endParaRPr>
          </a:p>
          <a:p>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cs typeface="Arial" panose="020B0604020202020204" pitchFamily="34" charset="0"/>
              </a:rPr>
              <a:t>-Sensor Specific</a:t>
            </a:r>
          </a:p>
          <a:p>
            <a:r>
              <a:rPr lang="en-US" sz="1000" dirty="0">
                <a:latin typeface="Arial Narrow" panose="020B0606020202030204" pitchFamily="34" charset="0"/>
                <a:cs typeface="Arial" panose="020B0604020202020204" pitchFamily="34" charset="0"/>
              </a:rPr>
              <a:t>-Passive</a:t>
            </a:r>
          </a:p>
        </p:txBody>
      </p:sp>
      <p:sp>
        <p:nvSpPr>
          <p:cNvPr id="16" name="Rectangle 15">
            <a:extLst>
              <a:ext uri="{FF2B5EF4-FFF2-40B4-BE49-F238E27FC236}">
                <a16:creationId xmlns:a16="http://schemas.microsoft.com/office/drawing/2014/main" id="{F7E4B4EB-AEEE-8647-A155-45F79351408C}"/>
              </a:ext>
            </a:extLst>
          </p:cNvPr>
          <p:cNvSpPr/>
          <p:nvPr/>
        </p:nvSpPr>
        <p:spPr>
          <a:xfrm>
            <a:off x="821056" y="2542771"/>
            <a:ext cx="2748057" cy="9412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0A60B2A-0B42-ED40-8707-C671BFD36D9B}"/>
              </a:ext>
            </a:extLst>
          </p:cNvPr>
          <p:cNvSpPr txBox="1"/>
          <p:nvPr/>
        </p:nvSpPr>
        <p:spPr>
          <a:xfrm>
            <a:off x="1130194" y="3761687"/>
            <a:ext cx="976549" cy="3016210"/>
          </a:xfrm>
          <a:prstGeom prst="rect">
            <a:avLst/>
          </a:prstGeom>
          <a:noFill/>
        </p:spPr>
        <p:txBody>
          <a:bodyPr wrap="none" rtlCol="0">
            <a:spAutoFit/>
          </a:bodyPr>
          <a:lstStyle/>
          <a:p>
            <a:r>
              <a:rPr lang="en-US" sz="1000" dirty="0">
                <a:solidFill>
                  <a:schemeClr val="accent1">
                    <a:lumMod val="75000"/>
                  </a:schemeClr>
                </a:solidFill>
                <a:latin typeface="Arial Narrow" panose="020B0606020202030204" pitchFamily="34" charset="0"/>
                <a:cs typeface="Arial" panose="020B0604020202020204" pitchFamily="34" charset="0"/>
              </a:rPr>
              <a:t>Sensor</a:t>
            </a:r>
          </a:p>
          <a:p>
            <a:endParaRPr lang="en-US" sz="1000" dirty="0">
              <a:latin typeface="Arial Narrow" panose="020B0606020202030204" pitchFamily="34" charset="0"/>
              <a:cs typeface="Arial" panose="020B0604020202020204" pitchFamily="34" charset="0"/>
            </a:endParaRPr>
          </a:p>
          <a:p>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cs typeface="Arial" panose="020B0604020202020204" pitchFamily="34" charset="0"/>
              </a:rPr>
              <a:t>Detector Specific</a:t>
            </a:r>
          </a:p>
          <a:p>
            <a:endParaRPr lang="en-US" sz="1000" dirty="0">
              <a:latin typeface="Arial Narrow" panose="020B0606020202030204" pitchFamily="34" charset="0"/>
              <a:cs typeface="Arial" panose="020B0604020202020204" pitchFamily="34" charset="0"/>
            </a:endParaRPr>
          </a:p>
          <a:p>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cs typeface="Arial" panose="020B0604020202020204" pitchFamily="34" charset="0"/>
              </a:rPr>
              <a:t>-Multi-Channel </a:t>
            </a:r>
          </a:p>
          <a:p>
            <a:r>
              <a:rPr lang="en-US" sz="1000" dirty="0">
                <a:latin typeface="Arial Narrow" panose="020B0606020202030204" pitchFamily="34" charset="0"/>
                <a:cs typeface="Arial" panose="020B0604020202020204" pitchFamily="34" charset="0"/>
              </a:rPr>
              <a:t>Sensor</a:t>
            </a:r>
          </a:p>
          <a:p>
            <a:endParaRPr lang="en-US" sz="1000" dirty="0">
              <a:latin typeface="Arial Narrow" panose="020B0606020202030204" pitchFamily="34" charset="0"/>
              <a:cs typeface="Arial" panose="020B0604020202020204" pitchFamily="34" charset="0"/>
            </a:endParaRPr>
          </a:p>
          <a:p>
            <a:endParaRPr lang="en-US" sz="1000" dirty="0">
              <a:latin typeface="Arial Narrow" panose="020B0606020202030204" pitchFamily="34" charset="0"/>
              <a:cs typeface="Arial" panose="020B0604020202020204" pitchFamily="34" charset="0"/>
            </a:endParaRPr>
          </a:p>
          <a:p>
            <a:endParaRPr lang="en-US" sz="1000" dirty="0">
              <a:latin typeface="Arial Narrow" panose="020B0606020202030204" pitchFamily="34" charset="0"/>
              <a:cs typeface="Arial" panose="020B0604020202020204" pitchFamily="34" charset="0"/>
            </a:endParaRPr>
          </a:p>
          <a:p>
            <a:endParaRPr lang="en-US" sz="1000" dirty="0">
              <a:latin typeface="Arial Narrow" panose="020B0606020202030204" pitchFamily="34" charset="0"/>
              <a:cs typeface="Arial" panose="020B0604020202020204" pitchFamily="34" charset="0"/>
            </a:endParaRPr>
          </a:p>
          <a:p>
            <a:endParaRPr lang="en-US" sz="1000" dirty="0">
              <a:latin typeface="Arial Narrow" panose="020B0606020202030204" pitchFamily="34" charset="0"/>
              <a:cs typeface="Arial" panose="020B0604020202020204" pitchFamily="34" charset="0"/>
            </a:endParaRPr>
          </a:p>
          <a:p>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cs typeface="Arial" panose="020B0604020202020204" pitchFamily="34" charset="0"/>
              </a:rPr>
              <a:t>-MAPS</a:t>
            </a:r>
          </a:p>
          <a:p>
            <a:r>
              <a:rPr lang="en-US" sz="1000" dirty="0">
                <a:latin typeface="Arial Narrow" panose="020B0606020202030204" pitchFamily="34" charset="0"/>
                <a:cs typeface="Arial" panose="020B0604020202020204" pitchFamily="34" charset="0"/>
              </a:rPr>
              <a:t>-AC-LGAD</a:t>
            </a:r>
          </a:p>
          <a:p>
            <a:r>
              <a:rPr lang="en-US" sz="1000" dirty="0">
                <a:latin typeface="Arial Narrow" panose="020B0606020202030204" pitchFamily="34" charset="0"/>
                <a:cs typeface="Arial" panose="020B0604020202020204" pitchFamily="34" charset="0"/>
              </a:rPr>
              <a:t>-MCP-PMT</a:t>
            </a:r>
          </a:p>
          <a:p>
            <a:r>
              <a:rPr lang="en-US" sz="1000" dirty="0">
                <a:latin typeface="Arial Narrow" panose="020B0606020202030204" pitchFamily="34" charset="0"/>
                <a:cs typeface="Arial" panose="020B0604020202020204" pitchFamily="34" charset="0"/>
              </a:rPr>
              <a:t>-</a:t>
            </a:r>
            <a:r>
              <a:rPr lang="en-US" sz="1000" dirty="0" err="1">
                <a:latin typeface="Arial Narrow" panose="020B0606020202030204" pitchFamily="34" charset="0"/>
                <a:cs typeface="Arial" panose="020B0604020202020204" pitchFamily="34" charset="0"/>
              </a:rPr>
              <a:t>SiPM</a:t>
            </a:r>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cs typeface="Arial" panose="020B0604020202020204" pitchFamily="34" charset="0"/>
              </a:rPr>
              <a:t>-LAPPD</a:t>
            </a:r>
          </a:p>
        </p:txBody>
      </p:sp>
      <p:sp>
        <p:nvSpPr>
          <p:cNvPr id="18" name="TextBox 17">
            <a:extLst>
              <a:ext uri="{FF2B5EF4-FFF2-40B4-BE49-F238E27FC236}">
                <a16:creationId xmlns:a16="http://schemas.microsoft.com/office/drawing/2014/main" id="{121BA4D0-E20F-9E40-99F2-61058FC5831D}"/>
              </a:ext>
            </a:extLst>
          </p:cNvPr>
          <p:cNvSpPr txBox="1"/>
          <p:nvPr/>
        </p:nvSpPr>
        <p:spPr>
          <a:xfrm>
            <a:off x="3823401" y="3760330"/>
            <a:ext cx="1045479" cy="2708434"/>
          </a:xfrm>
          <a:prstGeom prst="rect">
            <a:avLst/>
          </a:prstGeom>
          <a:noFill/>
        </p:spPr>
        <p:txBody>
          <a:bodyPr wrap="none" rtlCol="0">
            <a:spAutoFit/>
          </a:bodyPr>
          <a:lstStyle/>
          <a:p>
            <a:r>
              <a:rPr lang="en-US" sz="1000" dirty="0">
                <a:solidFill>
                  <a:schemeClr val="accent1">
                    <a:lumMod val="75000"/>
                  </a:schemeClr>
                </a:solidFill>
                <a:latin typeface="Arial Narrow" panose="020B0606020202030204" pitchFamily="34" charset="0"/>
                <a:cs typeface="Arial" panose="020B0604020202020204" pitchFamily="34" charset="0"/>
              </a:rPr>
              <a:t>Front End Board</a:t>
            </a:r>
          </a:p>
          <a:p>
            <a:r>
              <a:rPr lang="en-US" sz="1000" dirty="0">
                <a:solidFill>
                  <a:schemeClr val="accent1">
                    <a:lumMod val="75000"/>
                  </a:schemeClr>
                </a:solidFill>
                <a:latin typeface="Arial Narrow" panose="020B0606020202030204" pitchFamily="34" charset="0"/>
                <a:cs typeface="Arial" panose="020B0604020202020204" pitchFamily="34" charset="0"/>
              </a:rPr>
              <a:t>(FEB)</a:t>
            </a:r>
          </a:p>
          <a:p>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cs typeface="Arial" panose="020B0604020202020204" pitchFamily="34" charset="0"/>
              </a:rPr>
              <a:t>Detector Specific</a:t>
            </a:r>
          </a:p>
          <a:p>
            <a:endParaRPr lang="en-US" sz="1000" dirty="0">
              <a:latin typeface="Arial Narrow" panose="020B0606020202030204" pitchFamily="34" charset="0"/>
              <a:cs typeface="Arial" panose="020B0604020202020204" pitchFamily="34" charset="0"/>
            </a:endParaRPr>
          </a:p>
          <a:p>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cs typeface="Arial" panose="020B0604020202020204" pitchFamily="34" charset="0"/>
              </a:rPr>
              <a:t>-Amplification</a:t>
            </a:r>
          </a:p>
          <a:p>
            <a:r>
              <a:rPr lang="en-US" sz="1000" dirty="0">
                <a:latin typeface="Arial Narrow" panose="020B0606020202030204" pitchFamily="34" charset="0"/>
                <a:cs typeface="Arial" panose="020B0604020202020204" pitchFamily="34" charset="0"/>
              </a:rPr>
              <a:t>-Shaping</a:t>
            </a:r>
          </a:p>
          <a:p>
            <a:r>
              <a:rPr lang="en-US" sz="1000" dirty="0">
                <a:latin typeface="Arial Narrow" panose="020B0606020202030204" pitchFamily="34" charset="0"/>
                <a:cs typeface="Arial" panose="020B0604020202020204" pitchFamily="34" charset="0"/>
              </a:rPr>
              <a:t>-Digitization</a:t>
            </a:r>
          </a:p>
          <a:p>
            <a:r>
              <a:rPr lang="en-US" sz="1000" dirty="0">
                <a:latin typeface="Arial Narrow" panose="020B0606020202030204" pitchFamily="34" charset="0"/>
                <a:cs typeface="Arial" panose="020B0604020202020204" pitchFamily="34" charset="0"/>
              </a:rPr>
              <a:t>-Zero Suppression</a:t>
            </a:r>
          </a:p>
          <a:p>
            <a:endParaRPr lang="en-US" sz="1000" dirty="0">
              <a:latin typeface="Arial Narrow" panose="020B0606020202030204" pitchFamily="34" charset="0"/>
              <a:cs typeface="Arial" panose="020B0604020202020204" pitchFamily="34" charset="0"/>
            </a:endParaRPr>
          </a:p>
          <a:p>
            <a:endParaRPr lang="en-US" sz="1000" dirty="0">
              <a:latin typeface="Arial Narrow" panose="020B0606020202030204" pitchFamily="34" charset="0"/>
              <a:cs typeface="Arial" panose="020B0604020202020204" pitchFamily="34" charset="0"/>
            </a:endParaRPr>
          </a:p>
          <a:p>
            <a:endParaRPr lang="en-US" sz="1000" dirty="0">
              <a:latin typeface="Arial Narrow" panose="020B0606020202030204" pitchFamily="34" charset="0"/>
              <a:cs typeface="Arial" panose="020B0604020202020204" pitchFamily="34" charset="0"/>
            </a:endParaRPr>
          </a:p>
          <a:p>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cs typeface="Arial" panose="020B0604020202020204" pitchFamily="34" charset="0"/>
              </a:rPr>
              <a:t>-ASIC/ADC</a:t>
            </a:r>
          </a:p>
          <a:p>
            <a:r>
              <a:rPr lang="en-US" sz="1000" dirty="0">
                <a:latin typeface="Arial Narrow" panose="020B0606020202030204" pitchFamily="34" charset="0"/>
                <a:cs typeface="Arial" panose="020B0604020202020204" pitchFamily="34" charset="0"/>
              </a:rPr>
              <a:t>-Discrete</a:t>
            </a:r>
          </a:p>
          <a:p>
            <a:r>
              <a:rPr lang="en-US" sz="1000" dirty="0">
                <a:latin typeface="Arial Narrow" panose="020B0606020202030204" pitchFamily="34" charset="0"/>
                <a:cs typeface="Arial" panose="020B0604020202020204" pitchFamily="34" charset="0"/>
              </a:rPr>
              <a:t>-Serial Link</a:t>
            </a:r>
          </a:p>
        </p:txBody>
      </p:sp>
      <p:sp>
        <p:nvSpPr>
          <p:cNvPr id="19" name="TextBox 18">
            <a:extLst>
              <a:ext uri="{FF2B5EF4-FFF2-40B4-BE49-F238E27FC236}">
                <a16:creationId xmlns:a16="http://schemas.microsoft.com/office/drawing/2014/main" id="{50BEA7FB-22F0-AA44-8B8E-F9A6A02B52E6}"/>
              </a:ext>
            </a:extLst>
          </p:cNvPr>
          <p:cNvSpPr txBox="1"/>
          <p:nvPr/>
        </p:nvSpPr>
        <p:spPr>
          <a:xfrm>
            <a:off x="5068432" y="3760330"/>
            <a:ext cx="1093511" cy="2554545"/>
          </a:xfrm>
          <a:prstGeom prst="rect">
            <a:avLst/>
          </a:prstGeom>
          <a:noFill/>
        </p:spPr>
        <p:txBody>
          <a:bodyPr wrap="square" rtlCol="0">
            <a:spAutoFit/>
          </a:bodyPr>
          <a:lstStyle/>
          <a:p>
            <a:r>
              <a:rPr lang="en-US" sz="1000" dirty="0">
                <a:solidFill>
                  <a:schemeClr val="accent1">
                    <a:lumMod val="75000"/>
                  </a:schemeClr>
                </a:solidFill>
                <a:latin typeface="Arial Narrow" panose="020B0606020202030204" pitchFamily="34" charset="0"/>
                <a:cs typeface="Arial" panose="020B0604020202020204" pitchFamily="34" charset="0"/>
              </a:rPr>
              <a:t>Readout Board</a:t>
            </a:r>
          </a:p>
          <a:p>
            <a:r>
              <a:rPr lang="en-US" sz="1000" dirty="0">
                <a:solidFill>
                  <a:schemeClr val="accent1">
                    <a:lumMod val="75000"/>
                  </a:schemeClr>
                </a:solidFill>
                <a:latin typeface="Arial Narrow" panose="020B0606020202030204" pitchFamily="34" charset="0"/>
                <a:cs typeface="Arial" panose="020B0604020202020204" pitchFamily="34" charset="0"/>
              </a:rPr>
              <a:t>(RDO)</a:t>
            </a:r>
          </a:p>
          <a:p>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cs typeface="Arial" panose="020B0604020202020204" pitchFamily="34" charset="0"/>
              </a:rPr>
              <a:t>Shared / (potential variations)</a:t>
            </a:r>
          </a:p>
          <a:p>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cs typeface="Arial" panose="020B0604020202020204" pitchFamily="34" charset="0"/>
              </a:rPr>
              <a:t>-Communication</a:t>
            </a:r>
          </a:p>
          <a:p>
            <a:r>
              <a:rPr lang="en-US" sz="1000" dirty="0">
                <a:latin typeface="Arial Narrow" panose="020B0606020202030204" pitchFamily="34" charset="0"/>
                <a:cs typeface="Arial" panose="020B0604020202020204" pitchFamily="34" charset="0"/>
              </a:rPr>
              <a:t>-Aggregation</a:t>
            </a:r>
          </a:p>
          <a:p>
            <a:r>
              <a:rPr lang="en-US" sz="1000" dirty="0">
                <a:latin typeface="Arial Narrow" panose="020B0606020202030204" pitchFamily="34" charset="0"/>
                <a:cs typeface="Arial" panose="020B0604020202020204" pitchFamily="34" charset="0"/>
              </a:rPr>
              <a:t>-Formatting</a:t>
            </a:r>
          </a:p>
          <a:p>
            <a:r>
              <a:rPr lang="en-US" sz="1000" dirty="0">
                <a:latin typeface="Arial Narrow" panose="020B0606020202030204" pitchFamily="34" charset="0"/>
                <a:cs typeface="Arial" panose="020B0604020202020204" pitchFamily="34" charset="0"/>
              </a:rPr>
              <a:t>-Data Readout</a:t>
            </a:r>
          </a:p>
          <a:p>
            <a:r>
              <a:rPr lang="en-US" sz="1000" dirty="0">
                <a:latin typeface="Arial Narrow" panose="020B0606020202030204" pitchFamily="34" charset="0"/>
                <a:cs typeface="Arial" panose="020B0604020202020204" pitchFamily="34" charset="0"/>
              </a:rPr>
              <a:t>-Config &amp; Control</a:t>
            </a:r>
          </a:p>
          <a:p>
            <a:r>
              <a:rPr lang="en-US" sz="1000" dirty="0">
                <a:latin typeface="Arial Narrow" panose="020B0606020202030204" pitchFamily="34" charset="0"/>
                <a:cs typeface="Arial" panose="020B0604020202020204" pitchFamily="34" charset="0"/>
              </a:rPr>
              <a:t>-Clock &amp;Timing</a:t>
            </a:r>
          </a:p>
          <a:p>
            <a:endParaRPr lang="en-US" sz="1000" dirty="0">
              <a:latin typeface="Arial Narrow" panose="020B0606020202030204" pitchFamily="34" charset="0"/>
              <a:cs typeface="Arial" panose="020B0604020202020204" pitchFamily="34" charset="0"/>
            </a:endParaRPr>
          </a:p>
          <a:p>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cs typeface="Arial" panose="020B0604020202020204" pitchFamily="34" charset="0"/>
              </a:rPr>
              <a:t>-FPGA</a:t>
            </a:r>
          </a:p>
          <a:p>
            <a:r>
              <a:rPr lang="en-US" sz="1000" dirty="0">
                <a:latin typeface="Arial Narrow" panose="020B0606020202030204" pitchFamily="34" charset="0"/>
                <a:cs typeface="Arial" panose="020B0604020202020204" pitchFamily="34" charset="0"/>
              </a:rPr>
              <a:t>-Fiber Link</a:t>
            </a:r>
          </a:p>
        </p:txBody>
      </p:sp>
      <p:sp>
        <p:nvSpPr>
          <p:cNvPr id="20" name="TextBox 19">
            <a:extLst>
              <a:ext uri="{FF2B5EF4-FFF2-40B4-BE49-F238E27FC236}">
                <a16:creationId xmlns:a16="http://schemas.microsoft.com/office/drawing/2014/main" id="{3B5A3590-EF13-5D4B-B7CE-B79986A0A6DC}"/>
              </a:ext>
            </a:extLst>
          </p:cNvPr>
          <p:cNvSpPr txBox="1"/>
          <p:nvPr/>
        </p:nvSpPr>
        <p:spPr>
          <a:xfrm>
            <a:off x="6368470" y="3760330"/>
            <a:ext cx="1169699" cy="2708434"/>
          </a:xfrm>
          <a:prstGeom prst="rect">
            <a:avLst/>
          </a:prstGeom>
          <a:noFill/>
        </p:spPr>
        <p:txBody>
          <a:bodyPr wrap="square" rtlCol="0">
            <a:spAutoFit/>
          </a:bodyPr>
          <a:lstStyle/>
          <a:p>
            <a:r>
              <a:rPr lang="en-US" sz="1000" dirty="0">
                <a:solidFill>
                  <a:schemeClr val="accent1">
                    <a:lumMod val="75000"/>
                  </a:schemeClr>
                </a:solidFill>
                <a:latin typeface="Arial Narrow" panose="020B0606020202030204" pitchFamily="34" charset="0"/>
                <a:cs typeface="Arial" panose="020B0604020202020204" pitchFamily="34" charset="0"/>
              </a:rPr>
              <a:t>Data Aggregation Module (DAM)</a:t>
            </a:r>
          </a:p>
          <a:p>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cs typeface="Arial" panose="020B0604020202020204" pitchFamily="34" charset="0"/>
              </a:rPr>
              <a:t>Shared / (FELIX)</a:t>
            </a:r>
          </a:p>
          <a:p>
            <a:endParaRPr lang="en-US" sz="1000" dirty="0">
              <a:latin typeface="Arial Narrow" panose="020B0606020202030204" pitchFamily="34" charset="0"/>
              <a:cs typeface="Arial" panose="020B0604020202020204" pitchFamily="34" charset="0"/>
            </a:endParaRPr>
          </a:p>
          <a:p>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cs typeface="Arial" panose="020B0604020202020204" pitchFamily="34" charset="0"/>
              </a:rPr>
              <a:t>-Computing Interface</a:t>
            </a:r>
          </a:p>
          <a:p>
            <a:r>
              <a:rPr lang="en-US" sz="1000" dirty="0">
                <a:latin typeface="Arial Narrow" panose="020B0606020202030204" pitchFamily="34" charset="0"/>
                <a:cs typeface="Arial" panose="020B0604020202020204" pitchFamily="34" charset="0"/>
              </a:rPr>
              <a:t>-Aggregation</a:t>
            </a:r>
          </a:p>
          <a:p>
            <a:r>
              <a:rPr lang="en-US" sz="1000" dirty="0">
                <a:latin typeface="Arial Narrow" panose="020B0606020202030204" pitchFamily="34" charset="0"/>
                <a:cs typeface="Arial" panose="020B0604020202020204" pitchFamily="34" charset="0"/>
              </a:rPr>
              <a:t>-Software Trigger</a:t>
            </a:r>
          </a:p>
          <a:p>
            <a:r>
              <a:rPr lang="en-US" sz="1000" dirty="0">
                <a:latin typeface="Arial Narrow" panose="020B0606020202030204" pitchFamily="34" charset="0"/>
                <a:cs typeface="Arial" panose="020B0604020202020204" pitchFamily="34" charset="0"/>
              </a:rPr>
              <a:t>-Clock &amp; Timing</a:t>
            </a:r>
          </a:p>
          <a:p>
            <a:r>
              <a:rPr lang="en-US" sz="1000" dirty="0">
                <a:latin typeface="Arial Narrow" panose="020B0606020202030204" pitchFamily="34" charset="0"/>
                <a:cs typeface="Arial" panose="020B0604020202020204" pitchFamily="34" charset="0"/>
              </a:rPr>
              <a:t>-Config &amp; Control</a:t>
            </a:r>
          </a:p>
          <a:p>
            <a:endParaRPr lang="en-US" sz="1000" dirty="0">
              <a:latin typeface="Arial Narrow" panose="020B0606020202030204" pitchFamily="34" charset="0"/>
              <a:cs typeface="Arial" panose="020B0604020202020204" pitchFamily="34" charset="0"/>
            </a:endParaRPr>
          </a:p>
          <a:p>
            <a:endParaRPr lang="en-US" sz="1000" dirty="0">
              <a:latin typeface="Arial Narrow" panose="020B0606020202030204" pitchFamily="34" charset="0"/>
              <a:cs typeface="Arial" panose="020B0604020202020204" pitchFamily="34" charset="0"/>
            </a:endParaRPr>
          </a:p>
          <a:p>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cs typeface="Arial" panose="020B0604020202020204" pitchFamily="34" charset="0"/>
              </a:rPr>
              <a:t>-Large FPGA</a:t>
            </a:r>
          </a:p>
          <a:p>
            <a:r>
              <a:rPr lang="en-US" sz="1000" dirty="0">
                <a:latin typeface="Arial Narrow" panose="020B0606020202030204" pitchFamily="34" charset="0"/>
                <a:cs typeface="Arial" panose="020B0604020202020204" pitchFamily="34" charset="0"/>
              </a:rPr>
              <a:t>-PCIe</a:t>
            </a:r>
          </a:p>
          <a:p>
            <a:r>
              <a:rPr lang="en-US" sz="1000" dirty="0">
                <a:latin typeface="Arial Narrow" panose="020B0606020202030204" pitchFamily="34" charset="0"/>
                <a:cs typeface="Arial" panose="020B0604020202020204" pitchFamily="34" charset="0"/>
              </a:rPr>
              <a:t>-Potentially Ethernet</a:t>
            </a:r>
          </a:p>
        </p:txBody>
      </p:sp>
      <p:sp>
        <p:nvSpPr>
          <p:cNvPr id="21" name="TextBox 20">
            <a:extLst>
              <a:ext uri="{FF2B5EF4-FFF2-40B4-BE49-F238E27FC236}">
                <a16:creationId xmlns:a16="http://schemas.microsoft.com/office/drawing/2014/main" id="{752F387C-42DE-364A-A10A-74EEB092E926}"/>
              </a:ext>
            </a:extLst>
          </p:cNvPr>
          <p:cNvSpPr txBox="1"/>
          <p:nvPr/>
        </p:nvSpPr>
        <p:spPr>
          <a:xfrm>
            <a:off x="7608843" y="3405382"/>
            <a:ext cx="1654821" cy="2246769"/>
          </a:xfrm>
          <a:prstGeom prst="rect">
            <a:avLst/>
          </a:prstGeom>
          <a:noFill/>
        </p:spPr>
        <p:txBody>
          <a:bodyPr wrap="square" rtlCol="0">
            <a:spAutoFit/>
          </a:bodyPr>
          <a:lstStyle/>
          <a:p>
            <a:r>
              <a:rPr lang="en-US" sz="1000" dirty="0">
                <a:solidFill>
                  <a:schemeClr val="accent1">
                    <a:lumMod val="75000"/>
                  </a:schemeClr>
                </a:solidFill>
                <a:latin typeface="Arial Narrow" panose="020B0606020202030204" pitchFamily="34" charset="0"/>
                <a:cs typeface="Arial" panose="020B0604020202020204" pitchFamily="34" charset="0"/>
              </a:rPr>
              <a:t>Computing</a:t>
            </a:r>
          </a:p>
          <a:p>
            <a:endParaRPr lang="en-US" sz="1000" dirty="0">
              <a:solidFill>
                <a:schemeClr val="accent1">
                  <a:lumMod val="75000"/>
                </a:schemeClr>
              </a:solidFill>
              <a:latin typeface="Arial Narrow" panose="020B0606020202030204" pitchFamily="34" charset="0"/>
              <a:cs typeface="Arial" panose="020B0604020202020204" pitchFamily="34" charset="0"/>
            </a:endParaRPr>
          </a:p>
          <a:p>
            <a:endParaRPr lang="en-US" sz="1000" dirty="0">
              <a:solidFill>
                <a:schemeClr val="accent1">
                  <a:lumMod val="75000"/>
                </a:schemeClr>
              </a:solidFill>
              <a:latin typeface="Arial Narrow" panose="020B0606020202030204" pitchFamily="34" charset="0"/>
              <a:cs typeface="Arial" panose="020B0604020202020204" pitchFamily="34" charset="0"/>
            </a:endParaRPr>
          </a:p>
          <a:p>
            <a:r>
              <a:rPr lang="en-US" sz="1000" dirty="0">
                <a:latin typeface="Arial Narrow" panose="020B0606020202030204" pitchFamily="34" charset="0"/>
                <a:cs typeface="Arial" panose="020B0604020202020204" pitchFamily="34" charset="0"/>
              </a:rPr>
              <a:t>COTS / Ethernet</a:t>
            </a:r>
          </a:p>
          <a:p>
            <a:endParaRPr lang="en-US" sz="1000" dirty="0">
              <a:latin typeface="Arial Narrow" panose="020B0606020202030204" pitchFamily="34" charset="0"/>
              <a:cs typeface="Arial" panose="020B0604020202020204" pitchFamily="34" charset="0"/>
            </a:endParaRPr>
          </a:p>
          <a:p>
            <a:endParaRPr lang="en-US" sz="1000" dirty="0">
              <a:latin typeface="Arial Narrow" panose="020B0606020202030204" pitchFamily="34" charset="0"/>
              <a:cs typeface="Arial" panose="020B0604020202020204" pitchFamily="34" charset="0"/>
            </a:endParaRPr>
          </a:p>
          <a:p>
            <a:r>
              <a:rPr lang="en-US" sz="1000" dirty="0">
                <a:latin typeface="Arial Narrow" panose="020B0606020202030204" pitchFamily="34" charset="0"/>
                <a:cs typeface="Arial" panose="020B0604020202020204" pitchFamily="34" charset="0"/>
              </a:rPr>
              <a:t>-Data buffering and sinking</a:t>
            </a:r>
          </a:p>
          <a:p>
            <a:r>
              <a:rPr lang="en-US" sz="1000" dirty="0">
                <a:latin typeface="Arial Narrow" panose="020B0606020202030204" pitchFamily="34" charset="0"/>
                <a:cs typeface="Arial" panose="020B0604020202020204" pitchFamily="34" charset="0"/>
              </a:rPr>
              <a:t>-Run Control</a:t>
            </a:r>
          </a:p>
          <a:p>
            <a:r>
              <a:rPr lang="en-US" sz="1000" dirty="0">
                <a:latin typeface="Arial Narrow" panose="020B0606020202030204" pitchFamily="34" charset="0"/>
                <a:cs typeface="Arial" panose="020B0604020202020204" pitchFamily="34" charset="0"/>
              </a:rPr>
              <a:t>-Calibration Support</a:t>
            </a:r>
          </a:p>
          <a:p>
            <a:r>
              <a:rPr lang="en-US" sz="1000" dirty="0">
                <a:latin typeface="Arial Narrow" panose="020B0606020202030204" pitchFamily="34" charset="0"/>
                <a:cs typeface="Arial" panose="020B0604020202020204" pitchFamily="34" charset="0"/>
              </a:rPr>
              <a:t>-QA / Scalers</a:t>
            </a:r>
          </a:p>
          <a:p>
            <a:r>
              <a:rPr lang="en-US" sz="1000" dirty="0">
                <a:latin typeface="Arial Narrow" panose="020B0606020202030204" pitchFamily="34" charset="0"/>
                <a:cs typeface="Arial" panose="020B0604020202020204" pitchFamily="34" charset="0"/>
              </a:rPr>
              <a:t>-Collider Feedback</a:t>
            </a:r>
          </a:p>
          <a:p>
            <a:r>
              <a:rPr lang="en-US" sz="1000" dirty="0">
                <a:latin typeface="Arial Narrow" panose="020B0606020202030204" pitchFamily="34" charset="0"/>
                <a:cs typeface="Arial" panose="020B0604020202020204" pitchFamily="34" charset="0"/>
              </a:rPr>
              <a:t>-Event ID/Building?</a:t>
            </a:r>
          </a:p>
          <a:p>
            <a:r>
              <a:rPr lang="en-US" sz="1000" dirty="0">
                <a:latin typeface="Arial Narrow" panose="020B0606020202030204" pitchFamily="34" charset="0"/>
                <a:cs typeface="Arial" panose="020B0604020202020204" pitchFamily="34" charset="0"/>
              </a:rPr>
              <a:t>-Software Trigger</a:t>
            </a:r>
          </a:p>
          <a:p>
            <a:r>
              <a:rPr lang="en-US" sz="1000" dirty="0">
                <a:latin typeface="Arial Narrow" panose="020B0606020202030204" pitchFamily="34" charset="0"/>
                <a:cs typeface="Arial" panose="020B0604020202020204" pitchFamily="34" charset="0"/>
              </a:rPr>
              <a:t>-Monitoring</a:t>
            </a:r>
          </a:p>
        </p:txBody>
      </p:sp>
      <p:sp>
        <p:nvSpPr>
          <p:cNvPr id="22" name="Rectangle 21">
            <a:extLst>
              <a:ext uri="{FF2B5EF4-FFF2-40B4-BE49-F238E27FC236}">
                <a16:creationId xmlns:a16="http://schemas.microsoft.com/office/drawing/2014/main" id="{E42D5037-EBA7-E142-802D-6E0DE55A3A47}"/>
              </a:ext>
            </a:extLst>
          </p:cNvPr>
          <p:cNvSpPr/>
          <p:nvPr/>
        </p:nvSpPr>
        <p:spPr>
          <a:xfrm>
            <a:off x="5167951" y="1107938"/>
            <a:ext cx="1093510" cy="65044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F4BEFE4-D9DA-6242-ACBC-8FE386C1FEFD}"/>
              </a:ext>
            </a:extLst>
          </p:cNvPr>
          <p:cNvSpPr txBox="1"/>
          <p:nvPr/>
        </p:nvSpPr>
        <p:spPr>
          <a:xfrm>
            <a:off x="6685816" y="1002275"/>
            <a:ext cx="2414444" cy="861774"/>
          </a:xfrm>
          <a:prstGeom prst="rect">
            <a:avLst/>
          </a:prstGeom>
          <a:noFill/>
        </p:spPr>
        <p:txBody>
          <a:bodyPr wrap="none" rtlCol="0">
            <a:spAutoFit/>
          </a:bodyPr>
          <a:lstStyle/>
          <a:p>
            <a:r>
              <a:rPr lang="en-US" sz="1000" dirty="0">
                <a:solidFill>
                  <a:schemeClr val="accent1">
                    <a:lumMod val="75000"/>
                  </a:schemeClr>
                </a:solidFill>
                <a:latin typeface="Arial Narrow" panose="020B0606020202030204" pitchFamily="34" charset="0"/>
                <a:cs typeface="Arial" panose="020B0604020202020204" pitchFamily="34" charset="0"/>
              </a:rPr>
              <a:t>Global Timing Unit (GTU)</a:t>
            </a:r>
          </a:p>
          <a:p>
            <a:endParaRPr lang="en-US" sz="1000" dirty="0">
              <a:solidFill>
                <a:schemeClr val="accent1">
                  <a:lumMod val="75000"/>
                </a:schemeClr>
              </a:solidFill>
              <a:latin typeface="Arial Narrow" panose="020B0606020202030204" pitchFamily="34" charset="0"/>
              <a:cs typeface="Arial" panose="020B0604020202020204" pitchFamily="34" charset="0"/>
            </a:endParaRPr>
          </a:p>
          <a:p>
            <a:r>
              <a:rPr lang="en-US" sz="1000" dirty="0">
                <a:latin typeface="Arial Narrow" panose="020B0606020202030204" pitchFamily="34" charset="0"/>
                <a:cs typeface="Arial" panose="020B0604020202020204" pitchFamily="34" charset="0"/>
              </a:rPr>
              <a:t>-Interface between collider, Run Control, &amp; DAM</a:t>
            </a:r>
          </a:p>
          <a:p>
            <a:r>
              <a:rPr lang="en-US" sz="1000" dirty="0">
                <a:latin typeface="Arial Narrow" panose="020B0606020202030204" pitchFamily="34" charset="0"/>
                <a:cs typeface="Arial" panose="020B0604020202020204" pitchFamily="34" charset="0"/>
              </a:rPr>
              <a:t>-Config &amp; Control</a:t>
            </a:r>
          </a:p>
          <a:p>
            <a:r>
              <a:rPr lang="en-US" sz="1000" dirty="0">
                <a:latin typeface="Arial Narrow" panose="020B0606020202030204" pitchFamily="34" charset="0"/>
                <a:cs typeface="Arial" panose="020B0604020202020204" pitchFamily="34" charset="0"/>
              </a:rPr>
              <a:t>-Clock &amp; Timing</a:t>
            </a:r>
          </a:p>
        </p:txBody>
      </p:sp>
      <p:sp>
        <p:nvSpPr>
          <p:cNvPr id="24" name="TextBox 23">
            <a:extLst>
              <a:ext uri="{FF2B5EF4-FFF2-40B4-BE49-F238E27FC236}">
                <a16:creationId xmlns:a16="http://schemas.microsoft.com/office/drawing/2014/main" id="{DB2A1F20-716D-CC44-8ACA-C006D92A2239}"/>
              </a:ext>
            </a:extLst>
          </p:cNvPr>
          <p:cNvSpPr txBox="1"/>
          <p:nvPr/>
        </p:nvSpPr>
        <p:spPr>
          <a:xfrm>
            <a:off x="0" y="421182"/>
            <a:ext cx="4868880" cy="1600438"/>
          </a:xfrm>
          <a:prstGeom prst="rect">
            <a:avLst/>
          </a:prstGeom>
          <a:noFill/>
        </p:spPr>
        <p:txBody>
          <a:bodyPr wrap="square" rtlCol="0">
            <a:spAutoFit/>
          </a:bodyPr>
          <a:lstStyle/>
          <a:p>
            <a:pPr algn="l"/>
            <a:r>
              <a:rPr lang="en-US" sz="1400" dirty="0">
                <a:latin typeface="Arial" panose="020B0604020202020204" pitchFamily="34" charset="0"/>
                <a:cs typeface="Arial" panose="020B0604020202020204" pitchFamily="34" charset="0"/>
              </a:rPr>
              <a:t>Collaboration between </a:t>
            </a:r>
            <a:r>
              <a:rPr lang="en-US" sz="1400" dirty="0" err="1">
                <a:latin typeface="Arial" panose="020B0604020202020204" pitchFamily="34" charset="0"/>
                <a:cs typeface="Arial" panose="020B0604020202020204" pitchFamily="34" charset="0"/>
              </a:rPr>
              <a:t>ePIC</a:t>
            </a:r>
            <a:r>
              <a:rPr lang="en-US" sz="1400" dirty="0">
                <a:latin typeface="Arial" panose="020B0604020202020204" pitchFamily="34" charset="0"/>
                <a:cs typeface="Arial" panose="020B0604020202020204" pitchFamily="34" charset="0"/>
              </a:rPr>
              <a:t> DAQ/Electronics WG and Project Electronics &amp; DAQ CAMs</a:t>
            </a:r>
          </a:p>
          <a:p>
            <a:pPr algn="l"/>
            <a:r>
              <a:rPr lang="en-US" sz="1400" dirty="0">
                <a:solidFill>
                  <a:srgbClr val="0432FF"/>
                </a:solidFill>
                <a:latin typeface="Arial" panose="020B0604020202020204" pitchFamily="34" charset="0"/>
                <a:cs typeface="Arial" panose="020B0604020202020204" pitchFamily="34" charset="0"/>
              </a:rPr>
              <a:t>Goal:</a:t>
            </a:r>
          </a:p>
          <a:p>
            <a:pPr algn="l"/>
            <a:r>
              <a:rPr lang="en-US" sz="1400" dirty="0">
                <a:latin typeface="Arial" panose="020B0604020202020204" pitchFamily="34" charset="0"/>
                <a:cs typeface="Arial" panose="020B0604020202020204" pitchFamily="34" charset="0"/>
              </a:rPr>
              <a:t>define readout chain for each subdetector</a:t>
            </a:r>
          </a:p>
          <a:p>
            <a:pPr marL="285750" indent="-285750">
              <a:buClr>
                <a:srgbClr val="0432FF"/>
              </a:buClr>
              <a:buFont typeface="Wingdings" pitchFamily="2" charset="2"/>
              <a:buChar char="Ø"/>
            </a:pPr>
            <a:r>
              <a:rPr lang="en-US" sz="1400" dirty="0">
                <a:latin typeface="Arial" panose="020B0604020202020204" pitchFamily="34" charset="0"/>
                <a:cs typeface="Arial" panose="020B0604020202020204" pitchFamily="34" charset="0"/>
              </a:rPr>
              <a:t>determine synergies between different subdetectors</a:t>
            </a:r>
          </a:p>
          <a:p>
            <a:pPr marL="285750" indent="-285750">
              <a:buClr>
                <a:srgbClr val="0432FF"/>
              </a:buClr>
              <a:buFont typeface="Wingdings" pitchFamily="2" charset="2"/>
              <a:buChar char="Ø"/>
            </a:pPr>
            <a:r>
              <a:rPr lang="en-US" sz="1400" dirty="0">
                <a:latin typeface="Arial" panose="020B0604020202020204" pitchFamily="34" charset="0"/>
                <a:cs typeface="Arial" panose="020B0604020202020204" pitchFamily="34" charset="0"/>
              </a:rPr>
              <a:t>determine what support is needed from the project in design of front-end-electronics</a:t>
            </a:r>
          </a:p>
        </p:txBody>
      </p:sp>
    </p:spTree>
    <p:extLst>
      <p:ext uri="{BB962C8B-B14F-4D97-AF65-F5344CB8AC3E}">
        <p14:creationId xmlns:p14="http://schemas.microsoft.com/office/powerpoint/2010/main" val="1195175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with medium confidence">
            <a:extLst>
              <a:ext uri="{FF2B5EF4-FFF2-40B4-BE49-F238E27FC236}">
                <a16:creationId xmlns:a16="http://schemas.microsoft.com/office/drawing/2014/main" id="{8983D1EA-1438-0E49-8D21-62EACC7D9B50}"/>
              </a:ext>
            </a:extLst>
          </p:cNvPr>
          <p:cNvPicPr>
            <a:picLocks noChangeAspect="1"/>
          </p:cNvPicPr>
          <p:nvPr/>
        </p:nvPicPr>
        <p:blipFill>
          <a:blip r:embed="rId2"/>
          <a:stretch>
            <a:fillRect/>
          </a:stretch>
        </p:blipFill>
        <p:spPr>
          <a:xfrm>
            <a:off x="173256" y="1910185"/>
            <a:ext cx="5324165" cy="4686580"/>
          </a:xfrm>
          <a:prstGeom prst="rect">
            <a:avLst/>
          </a:prstGeom>
        </p:spPr>
      </p:pic>
      <p:sp>
        <p:nvSpPr>
          <p:cNvPr id="3" name="Slide Number Placeholder 2">
            <a:extLst>
              <a:ext uri="{FF2B5EF4-FFF2-40B4-BE49-F238E27FC236}">
                <a16:creationId xmlns:a16="http://schemas.microsoft.com/office/drawing/2014/main" id="{90F8657E-DD69-D04D-B42A-66CA517FBBDC}"/>
              </a:ext>
            </a:extLst>
          </p:cNvPr>
          <p:cNvSpPr>
            <a:spLocks noGrp="1"/>
          </p:cNvSpPr>
          <p:nvPr>
            <p:ph type="sldNum" sz="quarter" idx="12"/>
          </p:nvPr>
        </p:nvSpPr>
        <p:spPr/>
        <p:txBody>
          <a:bodyPr/>
          <a:lstStyle/>
          <a:p>
            <a:fld id="{893C5830-40F3-F04E-B2E3-10E6672BA8FF}" type="slidenum">
              <a:rPr lang="en-US" smtClean="0"/>
              <a:pPr/>
              <a:t>17</a:t>
            </a:fld>
            <a:endParaRPr lang="en-US"/>
          </a:p>
        </p:txBody>
      </p:sp>
      <p:sp>
        <p:nvSpPr>
          <p:cNvPr id="4" name="Title 3">
            <a:extLst>
              <a:ext uri="{FF2B5EF4-FFF2-40B4-BE49-F238E27FC236}">
                <a16:creationId xmlns:a16="http://schemas.microsoft.com/office/drawing/2014/main" id="{112091A1-0F27-DA45-B7B2-AA834D17B9A1}"/>
              </a:ext>
            </a:extLst>
          </p:cNvPr>
          <p:cNvSpPr>
            <a:spLocks noGrp="1"/>
          </p:cNvSpPr>
          <p:nvPr>
            <p:ph type="title"/>
          </p:nvPr>
        </p:nvSpPr>
        <p:spPr/>
        <p:txBody>
          <a:bodyPr>
            <a:normAutofit fontScale="90000"/>
          </a:bodyPr>
          <a:lstStyle/>
          <a:p>
            <a:r>
              <a:rPr lang="en-US" dirty="0"/>
              <a:t>Next “</a:t>
            </a:r>
            <a:r>
              <a:rPr lang="en-US" dirty="0" err="1"/>
              <a:t>ePIC</a:t>
            </a:r>
            <a:r>
              <a:rPr lang="en-US" dirty="0"/>
              <a:t> – Project” Project: Subdetector Readout Chains</a:t>
            </a:r>
          </a:p>
        </p:txBody>
      </p:sp>
      <p:sp>
        <p:nvSpPr>
          <p:cNvPr id="7" name="TextBox 6">
            <a:extLst>
              <a:ext uri="{FF2B5EF4-FFF2-40B4-BE49-F238E27FC236}">
                <a16:creationId xmlns:a16="http://schemas.microsoft.com/office/drawing/2014/main" id="{5EA07B90-28DF-884F-A56B-F41C05C5B4BF}"/>
              </a:ext>
            </a:extLst>
          </p:cNvPr>
          <p:cNvSpPr txBox="1"/>
          <p:nvPr/>
        </p:nvSpPr>
        <p:spPr>
          <a:xfrm>
            <a:off x="132750" y="498611"/>
            <a:ext cx="3946358" cy="1200329"/>
          </a:xfrm>
          <a:prstGeom prst="rect">
            <a:avLst/>
          </a:prstGeom>
          <a:noFill/>
        </p:spPr>
        <p:txBody>
          <a:bodyPr wrap="square" rtlCol="0">
            <a:spAutoFit/>
          </a:bodyPr>
          <a:lstStyle/>
          <a:p>
            <a:pPr algn="l"/>
            <a:r>
              <a:rPr lang="en-US" dirty="0">
                <a:latin typeface="Arial" panose="020B0604020202020204" pitchFamily="34" charset="0"/>
                <a:cs typeface="Arial" panose="020B0604020202020204" pitchFamily="34" charset="0"/>
              </a:rPr>
              <a:t>Have integrate read-out chain questionnaire for all subdetectors following this example to be filled by experts in the service excel-sheet</a:t>
            </a:r>
          </a:p>
        </p:txBody>
      </p:sp>
      <p:sp>
        <p:nvSpPr>
          <p:cNvPr id="8" name="Rectangle 7">
            <a:extLst>
              <a:ext uri="{FF2B5EF4-FFF2-40B4-BE49-F238E27FC236}">
                <a16:creationId xmlns:a16="http://schemas.microsoft.com/office/drawing/2014/main" id="{3C6A0D16-6A07-B64B-A9D1-DD1BF60DE863}"/>
              </a:ext>
            </a:extLst>
          </p:cNvPr>
          <p:cNvSpPr/>
          <p:nvPr/>
        </p:nvSpPr>
        <p:spPr>
          <a:xfrm>
            <a:off x="2" y="5799075"/>
            <a:ext cx="5178392" cy="369332"/>
          </a:xfrm>
          <a:prstGeom prst="rect">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9066BB6-11B7-814E-9AA4-0ED80097876F}"/>
              </a:ext>
            </a:extLst>
          </p:cNvPr>
          <p:cNvSpPr/>
          <p:nvPr/>
        </p:nvSpPr>
        <p:spPr>
          <a:xfrm>
            <a:off x="2" y="3550196"/>
            <a:ext cx="5324166" cy="2058196"/>
          </a:xfrm>
          <a:prstGeom prst="rect">
            <a:avLst/>
          </a:prstGeom>
          <a:no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BC2C1B-B12E-F444-8800-E40B50491CB2}"/>
              </a:ext>
            </a:extLst>
          </p:cNvPr>
          <p:cNvSpPr/>
          <p:nvPr/>
        </p:nvSpPr>
        <p:spPr>
          <a:xfrm>
            <a:off x="0" y="2394446"/>
            <a:ext cx="4572001" cy="1126386"/>
          </a:xfrm>
          <a:prstGeom prst="rect">
            <a:avLst/>
          </a:prstGeom>
          <a:noFill/>
          <a:ln w="349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A334FA4-DD01-7D48-B052-5BDDC6F4B964}"/>
              </a:ext>
            </a:extLst>
          </p:cNvPr>
          <p:cNvSpPr txBox="1"/>
          <p:nvPr/>
        </p:nvSpPr>
        <p:spPr>
          <a:xfrm>
            <a:off x="5321971" y="3932963"/>
            <a:ext cx="2082621" cy="646331"/>
          </a:xfrm>
          <a:prstGeom prst="rect">
            <a:avLst/>
          </a:prstGeom>
          <a:noFill/>
        </p:spPr>
        <p:txBody>
          <a:bodyPr wrap="none" rtlCol="0">
            <a:spAutoFit/>
          </a:bodyPr>
          <a:lstStyle/>
          <a:p>
            <a:pPr algn="l"/>
            <a:r>
              <a:rPr lang="en-US" b="1" dirty="0">
                <a:solidFill>
                  <a:srgbClr val="00B0F0"/>
                </a:solidFill>
                <a:latin typeface="Arial" panose="020B0604020202020204" pitchFamily="34" charset="0"/>
                <a:cs typeface="Arial" panose="020B0604020202020204" pitchFamily="34" charset="0"/>
              </a:rPr>
              <a:t>FEB:</a:t>
            </a:r>
          </a:p>
          <a:p>
            <a:pPr algn="l"/>
            <a:r>
              <a:rPr lang="en-US" b="1" dirty="0">
                <a:solidFill>
                  <a:srgbClr val="00B0F0"/>
                </a:solidFill>
                <a:latin typeface="Arial" panose="020B0604020202020204" pitchFamily="34" charset="0"/>
                <a:cs typeface="Arial" panose="020B0604020202020204" pitchFamily="34" charset="0"/>
              </a:rPr>
              <a:t>detector specific</a:t>
            </a:r>
          </a:p>
        </p:txBody>
      </p:sp>
      <p:sp>
        <p:nvSpPr>
          <p:cNvPr id="11" name="TextBox 10">
            <a:extLst>
              <a:ext uri="{FF2B5EF4-FFF2-40B4-BE49-F238E27FC236}">
                <a16:creationId xmlns:a16="http://schemas.microsoft.com/office/drawing/2014/main" id="{0343C7D9-4B70-CB47-AB71-56A3338D23DA}"/>
              </a:ext>
            </a:extLst>
          </p:cNvPr>
          <p:cNvSpPr txBox="1"/>
          <p:nvPr/>
        </p:nvSpPr>
        <p:spPr>
          <a:xfrm>
            <a:off x="4525541" y="2827267"/>
            <a:ext cx="2082621" cy="646331"/>
          </a:xfrm>
          <a:prstGeom prst="rect">
            <a:avLst/>
          </a:prstGeom>
          <a:noFill/>
        </p:spPr>
        <p:txBody>
          <a:bodyPr wrap="none" rtlCol="0">
            <a:spAutoFit/>
          </a:bodyPr>
          <a:lstStyle/>
          <a:p>
            <a:pPr algn="l"/>
            <a:r>
              <a:rPr lang="en-US" b="1" dirty="0">
                <a:solidFill>
                  <a:srgbClr val="FFC000"/>
                </a:solidFill>
                <a:latin typeface="Arial" panose="020B0604020202020204" pitchFamily="34" charset="0"/>
                <a:cs typeface="Arial" panose="020B0604020202020204" pitchFamily="34" charset="0"/>
              </a:rPr>
              <a:t>Sensor </a:t>
            </a:r>
          </a:p>
          <a:p>
            <a:pPr algn="l"/>
            <a:r>
              <a:rPr lang="en-US" b="1" dirty="0">
                <a:solidFill>
                  <a:srgbClr val="FFC000"/>
                </a:solidFill>
                <a:latin typeface="Arial" panose="020B0604020202020204" pitchFamily="34" charset="0"/>
                <a:cs typeface="Arial" panose="020B0604020202020204" pitchFamily="34" charset="0"/>
              </a:rPr>
              <a:t>detector specific</a:t>
            </a:r>
          </a:p>
        </p:txBody>
      </p:sp>
      <p:sp>
        <p:nvSpPr>
          <p:cNvPr id="13" name="TextBox 12">
            <a:extLst>
              <a:ext uri="{FF2B5EF4-FFF2-40B4-BE49-F238E27FC236}">
                <a16:creationId xmlns:a16="http://schemas.microsoft.com/office/drawing/2014/main" id="{0E58BE60-7806-6644-88E9-EAB1064EDF8F}"/>
              </a:ext>
            </a:extLst>
          </p:cNvPr>
          <p:cNvSpPr txBox="1"/>
          <p:nvPr/>
        </p:nvSpPr>
        <p:spPr>
          <a:xfrm>
            <a:off x="5178394" y="5614965"/>
            <a:ext cx="2454518" cy="1200329"/>
          </a:xfrm>
          <a:prstGeom prst="rect">
            <a:avLst/>
          </a:prstGeom>
          <a:noFill/>
        </p:spPr>
        <p:txBody>
          <a:bodyPr wrap="none" rtlCol="0">
            <a:spAutoFit/>
          </a:bodyPr>
          <a:lstStyle/>
          <a:p>
            <a:pPr algn="l"/>
            <a:r>
              <a:rPr lang="en-US" b="1" dirty="0">
                <a:solidFill>
                  <a:srgbClr val="00B050"/>
                </a:solidFill>
                <a:latin typeface="Arial" panose="020B0604020202020204" pitchFamily="34" charset="0"/>
                <a:cs typeface="Arial" panose="020B0604020202020204" pitchFamily="34" charset="0"/>
              </a:rPr>
              <a:t>RDO:</a:t>
            </a:r>
          </a:p>
          <a:p>
            <a:pPr algn="l"/>
            <a:r>
              <a:rPr lang="en-US" b="1" dirty="0">
                <a:solidFill>
                  <a:srgbClr val="00B050"/>
                </a:solidFill>
                <a:latin typeface="Arial" panose="020B0604020202020204" pitchFamily="34" charset="0"/>
                <a:cs typeface="Arial" panose="020B0604020202020204" pitchFamily="34" charset="0"/>
              </a:rPr>
              <a:t>hopefully one board </a:t>
            </a:r>
          </a:p>
          <a:p>
            <a:pPr algn="l"/>
            <a:r>
              <a:rPr lang="en-US" b="1" dirty="0">
                <a:solidFill>
                  <a:srgbClr val="00B050"/>
                </a:solidFill>
                <a:latin typeface="Arial" panose="020B0604020202020204" pitchFamily="34" charset="0"/>
                <a:cs typeface="Arial" panose="020B0604020202020204" pitchFamily="34" charset="0"/>
              </a:rPr>
              <a:t>common to many</a:t>
            </a:r>
          </a:p>
          <a:p>
            <a:pPr algn="l"/>
            <a:r>
              <a:rPr lang="en-US" b="1" dirty="0">
                <a:solidFill>
                  <a:srgbClr val="00B050"/>
                </a:solidFill>
                <a:latin typeface="Arial" panose="020B0604020202020204" pitchFamily="34" charset="0"/>
                <a:cs typeface="Arial" panose="020B0604020202020204" pitchFamily="34" charset="0"/>
              </a:rPr>
              <a:t>subdetectors</a:t>
            </a:r>
          </a:p>
        </p:txBody>
      </p:sp>
      <p:pic>
        <p:nvPicPr>
          <p:cNvPr id="14" name="Picture 13" descr="Timeline&#10;&#10;Description automatically generated">
            <a:extLst>
              <a:ext uri="{FF2B5EF4-FFF2-40B4-BE49-F238E27FC236}">
                <a16:creationId xmlns:a16="http://schemas.microsoft.com/office/drawing/2014/main" id="{53886E0C-084B-B34E-AB13-37F21E3E6C80}"/>
              </a:ext>
            </a:extLst>
          </p:cNvPr>
          <p:cNvPicPr>
            <a:picLocks noChangeAspect="1"/>
          </p:cNvPicPr>
          <p:nvPr/>
        </p:nvPicPr>
        <p:blipFill>
          <a:blip r:embed="rId3"/>
          <a:stretch>
            <a:fillRect/>
          </a:stretch>
        </p:blipFill>
        <p:spPr>
          <a:xfrm>
            <a:off x="4311066" y="531874"/>
            <a:ext cx="4774131" cy="1976894"/>
          </a:xfrm>
          <a:prstGeom prst="rect">
            <a:avLst/>
          </a:prstGeom>
        </p:spPr>
      </p:pic>
      <p:sp>
        <p:nvSpPr>
          <p:cNvPr id="15" name="Rectangle 14">
            <a:extLst>
              <a:ext uri="{FF2B5EF4-FFF2-40B4-BE49-F238E27FC236}">
                <a16:creationId xmlns:a16="http://schemas.microsoft.com/office/drawing/2014/main" id="{B6E6E84C-2763-AA43-8FAA-D464E76CEE99}"/>
              </a:ext>
            </a:extLst>
          </p:cNvPr>
          <p:cNvSpPr/>
          <p:nvPr/>
        </p:nvSpPr>
        <p:spPr>
          <a:xfrm>
            <a:off x="4629226" y="600497"/>
            <a:ext cx="1319187" cy="1603688"/>
          </a:xfrm>
          <a:prstGeom prst="rect">
            <a:avLst/>
          </a:prstGeom>
          <a:no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8964A7-8ECC-B24D-BB12-C8D5B9588B44}"/>
              </a:ext>
            </a:extLst>
          </p:cNvPr>
          <p:cNvSpPr/>
          <p:nvPr/>
        </p:nvSpPr>
        <p:spPr>
          <a:xfrm>
            <a:off x="6412329" y="598189"/>
            <a:ext cx="1319187" cy="1603688"/>
          </a:xfrm>
          <a:prstGeom prst="rect">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18F543B-AE27-D447-9B68-F388562FD712}"/>
              </a:ext>
            </a:extLst>
          </p:cNvPr>
          <p:cNvSpPr txBox="1"/>
          <p:nvPr/>
        </p:nvSpPr>
        <p:spPr>
          <a:xfrm>
            <a:off x="4745262" y="616133"/>
            <a:ext cx="433132" cy="246221"/>
          </a:xfrm>
          <a:prstGeom prst="rect">
            <a:avLst/>
          </a:prstGeom>
          <a:solidFill>
            <a:schemeClr val="bg1"/>
          </a:solidFill>
        </p:spPr>
        <p:txBody>
          <a:bodyPr wrap="none" rtlCol="0">
            <a:spAutoFit/>
          </a:bodyPr>
          <a:lstStyle/>
          <a:p>
            <a:pPr algn="l"/>
            <a:r>
              <a:rPr lang="en-US" sz="1000" dirty="0">
                <a:latin typeface="Arial" panose="020B0604020202020204" pitchFamily="34" charset="0"/>
                <a:cs typeface="Arial" panose="020B0604020202020204" pitchFamily="34" charset="0"/>
              </a:rPr>
              <a:t>FEB</a:t>
            </a:r>
          </a:p>
        </p:txBody>
      </p:sp>
      <p:sp>
        <p:nvSpPr>
          <p:cNvPr id="17" name="TextBox 16">
            <a:extLst>
              <a:ext uri="{FF2B5EF4-FFF2-40B4-BE49-F238E27FC236}">
                <a16:creationId xmlns:a16="http://schemas.microsoft.com/office/drawing/2014/main" id="{5C9961FF-AFD0-0E4F-B671-FD49D70C06D1}"/>
              </a:ext>
            </a:extLst>
          </p:cNvPr>
          <p:cNvSpPr txBox="1"/>
          <p:nvPr/>
        </p:nvSpPr>
        <p:spPr>
          <a:xfrm>
            <a:off x="6851895" y="624755"/>
            <a:ext cx="470000" cy="246221"/>
          </a:xfrm>
          <a:prstGeom prst="rect">
            <a:avLst/>
          </a:prstGeom>
          <a:solidFill>
            <a:schemeClr val="bg1"/>
          </a:solidFill>
        </p:spPr>
        <p:txBody>
          <a:bodyPr wrap="none" rtlCol="0">
            <a:spAutoFit/>
          </a:bodyPr>
          <a:lstStyle/>
          <a:p>
            <a:pPr algn="l"/>
            <a:r>
              <a:rPr lang="en-US" sz="1000" dirty="0">
                <a:latin typeface="Arial" panose="020B0604020202020204" pitchFamily="34" charset="0"/>
                <a:cs typeface="Arial" panose="020B0604020202020204" pitchFamily="34" charset="0"/>
              </a:rPr>
              <a:t>RDO</a:t>
            </a:r>
          </a:p>
        </p:txBody>
      </p:sp>
      <p:sp>
        <p:nvSpPr>
          <p:cNvPr id="18" name="TextBox 17">
            <a:extLst>
              <a:ext uri="{FF2B5EF4-FFF2-40B4-BE49-F238E27FC236}">
                <a16:creationId xmlns:a16="http://schemas.microsoft.com/office/drawing/2014/main" id="{E80A2E09-E99F-7A4E-8F05-1C7C1B4417D6}"/>
              </a:ext>
            </a:extLst>
          </p:cNvPr>
          <p:cNvSpPr txBox="1"/>
          <p:nvPr/>
        </p:nvSpPr>
        <p:spPr>
          <a:xfrm rot="21189209">
            <a:off x="240079" y="2287708"/>
            <a:ext cx="8141972" cy="1200329"/>
          </a:xfrm>
          <a:prstGeom prst="rect">
            <a:avLst/>
          </a:prstGeom>
          <a:solidFill>
            <a:schemeClr val="bg1">
              <a:lumMod val="75000"/>
            </a:schemeClr>
          </a:solidFill>
          <a:effectLst>
            <a:outerShdw blurRad="50800" dist="38100" dir="2700000" algn="tl" rotWithShape="0">
              <a:prstClr val="black">
                <a:alpha val="40000"/>
              </a:prstClr>
            </a:outerShdw>
          </a:effectLst>
          <a:scene3d>
            <a:camera prst="orthographicFront"/>
            <a:lightRig rig="threePt" dir="t"/>
          </a:scene3d>
          <a:sp3d>
            <a:bevelB w="165100" prst="coolSlant"/>
          </a:sp3d>
        </p:spPr>
        <p:txBody>
          <a:bodyPr wrap="none" rtlCol="0">
            <a:spAutoFit/>
          </a:bodyPr>
          <a:lstStyle/>
          <a:p>
            <a:pPr algn="l"/>
            <a:r>
              <a:rPr lang="en-US" dirty="0">
                <a:latin typeface="Arial" panose="020B0604020202020204" pitchFamily="34" charset="0"/>
                <a:cs typeface="Arial" panose="020B0604020202020204" pitchFamily="34" charset="0"/>
              </a:rPr>
              <a:t>All linked to:</a:t>
            </a:r>
          </a:p>
          <a:p>
            <a:r>
              <a:rPr lang="en-US" dirty="0">
                <a:latin typeface="Arial" panose="020B0604020202020204" pitchFamily="34" charset="0"/>
                <a:cs typeface="Arial" panose="020B0604020202020204" pitchFamily="34" charset="0"/>
                <a:hlinkClick r:id="rId4"/>
              </a:rPr>
              <a:t>https://wiki.bnl.gov/EPIC/index.php?title=Project_Information#Documents%3A</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Deadline: 9</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of January 2023</a:t>
            </a:r>
          </a:p>
        </p:txBody>
      </p:sp>
    </p:spTree>
    <p:extLst>
      <p:ext uri="{BB962C8B-B14F-4D97-AF65-F5344CB8AC3E}">
        <p14:creationId xmlns:p14="http://schemas.microsoft.com/office/powerpoint/2010/main" val="344498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86FDA3-956F-DD4F-82A8-17A17CE88FDD}"/>
              </a:ext>
            </a:extLst>
          </p:cNvPr>
          <p:cNvSpPr>
            <a:spLocks noGrp="1"/>
          </p:cNvSpPr>
          <p:nvPr>
            <p:ph idx="1"/>
          </p:nvPr>
        </p:nvSpPr>
        <p:spPr>
          <a:xfrm>
            <a:off x="0" y="485973"/>
            <a:ext cx="9144000" cy="5886054"/>
          </a:xfrm>
        </p:spPr>
        <p:txBody>
          <a:bodyPr>
            <a:normAutofit fontScale="92500" lnSpcReduction="10000"/>
          </a:bodyPr>
          <a:lstStyle/>
          <a:p>
            <a:r>
              <a:rPr lang="en-US" dirty="0"/>
              <a:t> Need info on is the current machine design for vacuum and SR good enough to operate </a:t>
            </a:r>
            <a:r>
              <a:rPr lang="en-US" dirty="0" err="1"/>
              <a:t>ePIC</a:t>
            </a:r>
            <a:r>
              <a:rPr lang="en-US" dirty="0"/>
              <a:t> </a:t>
            </a:r>
            <a:r>
              <a:rPr lang="en-US" dirty="0">
                <a:sym typeface="Wingdings" pitchFamily="2" charset="2"/>
              </a:rPr>
              <a:t> questions during technical reviews</a:t>
            </a:r>
            <a:endParaRPr lang="en-US" dirty="0"/>
          </a:p>
          <a:p>
            <a:pPr lvl="1"/>
            <a:r>
              <a:rPr lang="en-US" dirty="0"/>
              <a:t>need SR rate in detectors</a:t>
            </a:r>
          </a:p>
          <a:p>
            <a:pPr lvl="1"/>
            <a:r>
              <a:rPr lang="en-US" dirty="0"/>
              <a:t>beam gas background rates</a:t>
            </a:r>
          </a:p>
          <a:p>
            <a:pPr lvl="1"/>
            <a:r>
              <a:rPr lang="en-US" dirty="0"/>
              <a:t>total hadronic and electromagnetic radiation load</a:t>
            </a:r>
          </a:p>
          <a:p>
            <a:pPr lvl="1"/>
            <a:r>
              <a:rPr lang="en-US" dirty="0"/>
              <a:t>neutron fluence </a:t>
            </a:r>
            <a:r>
              <a:rPr lang="en-US" dirty="0">
                <a:sym typeface="Wingdings" pitchFamily="2" charset="2"/>
              </a:rPr>
              <a:t> SIPMs, Silicon, ….</a:t>
            </a:r>
          </a:p>
          <a:p>
            <a:pPr lvl="1"/>
            <a:r>
              <a:rPr lang="en-US" dirty="0">
                <a:sym typeface="Wingdings" pitchFamily="2" charset="2"/>
              </a:rPr>
              <a:t>impact on track seeding and finding</a:t>
            </a:r>
          </a:p>
          <a:p>
            <a:pPr lvl="1"/>
            <a:r>
              <a:rPr lang="en-US" dirty="0">
                <a:sym typeface="Wingdings" pitchFamily="2" charset="2"/>
              </a:rPr>
              <a:t>overall rates as </a:t>
            </a:r>
            <a:r>
              <a:rPr lang="en-US" dirty="0" err="1">
                <a:sym typeface="Wingdings" pitchFamily="2" charset="2"/>
              </a:rPr>
              <a:t>fct</a:t>
            </a:r>
            <a:r>
              <a:rPr lang="en-US" dirty="0">
                <a:sym typeface="Wingdings" pitchFamily="2" charset="2"/>
              </a:rPr>
              <a:t>. of </a:t>
            </a:r>
            <a:r>
              <a:rPr lang="en-US" dirty="0">
                <a:latin typeface="Symbol" pitchFamily="2" charset="2"/>
                <a:sym typeface="Wingdings" pitchFamily="2" charset="2"/>
              </a:rPr>
              <a:t>h</a:t>
            </a:r>
            <a:r>
              <a:rPr lang="en-US" dirty="0">
                <a:sym typeface="Wingdings" pitchFamily="2" charset="2"/>
              </a:rPr>
              <a:t> and </a:t>
            </a:r>
            <a:r>
              <a:rPr lang="en-US" dirty="0">
                <a:latin typeface="Symbol" pitchFamily="2" charset="2"/>
                <a:sym typeface="Wingdings" pitchFamily="2" charset="2"/>
              </a:rPr>
              <a:t>F</a:t>
            </a:r>
          </a:p>
          <a:p>
            <a:pPr lvl="1"/>
            <a:r>
              <a:rPr lang="en-US" dirty="0">
                <a:latin typeface="+mj-lt"/>
              </a:rPr>
              <a:t>…………</a:t>
            </a:r>
          </a:p>
          <a:p>
            <a:r>
              <a:rPr lang="en-US" dirty="0">
                <a:latin typeface="+mj-lt"/>
              </a:rPr>
              <a:t> formed a taskforce of people working on these tasks at the project and </a:t>
            </a:r>
            <a:r>
              <a:rPr lang="en-US" dirty="0" err="1">
                <a:latin typeface="+mj-lt"/>
              </a:rPr>
              <a:t>ePIC</a:t>
            </a:r>
            <a:endParaRPr lang="en-US" dirty="0">
              <a:latin typeface="+mj-lt"/>
            </a:endParaRPr>
          </a:p>
          <a:p>
            <a:pPr marL="0" indent="0">
              <a:buNone/>
            </a:pPr>
            <a:r>
              <a:rPr lang="en-US" dirty="0">
                <a:latin typeface="+mj-lt"/>
              </a:rPr>
              <a:t>     </a:t>
            </a:r>
            <a:r>
              <a:rPr lang="en-US" sz="1600" dirty="0" err="1">
                <a:latin typeface="+mj-lt"/>
              </a:rPr>
              <a:t>Jarda</a:t>
            </a:r>
            <a:r>
              <a:rPr lang="en-US" sz="1600" dirty="0">
                <a:latin typeface="+mj-lt"/>
              </a:rPr>
              <a:t>, </a:t>
            </a:r>
            <a:r>
              <a:rPr lang="en-US" sz="1600" dirty="0" err="1">
                <a:latin typeface="+mj-lt"/>
              </a:rPr>
              <a:t>Zhengqiao</a:t>
            </a:r>
            <a:r>
              <a:rPr lang="en-US" sz="1600" dirty="0">
                <a:latin typeface="+mj-lt"/>
              </a:rPr>
              <a:t>, Alex, </a:t>
            </a:r>
            <a:r>
              <a:rPr lang="en-US" sz="1600" dirty="0" err="1">
                <a:latin typeface="+mj-lt"/>
              </a:rPr>
              <a:t>Kolja</a:t>
            </a:r>
            <a:r>
              <a:rPr lang="en-US" sz="1600" dirty="0">
                <a:latin typeface="+mj-lt"/>
              </a:rPr>
              <a:t>, Joe, Jae, </a:t>
            </a:r>
            <a:r>
              <a:rPr lang="en-US" sz="1600" dirty="0" err="1">
                <a:latin typeface="+mj-lt"/>
              </a:rPr>
              <a:t>Wouter</a:t>
            </a:r>
            <a:r>
              <a:rPr lang="en-US" sz="1600" dirty="0">
                <a:latin typeface="+mj-lt"/>
              </a:rPr>
              <a:t>, David L., Rey, Benjamin, Jakub, Elke</a:t>
            </a:r>
          </a:p>
          <a:p>
            <a:r>
              <a:rPr lang="en-US" dirty="0">
                <a:latin typeface="+mj-lt"/>
              </a:rPr>
              <a:t> welcome everybody who wants to do concrete work</a:t>
            </a:r>
          </a:p>
          <a:p>
            <a:r>
              <a:rPr lang="en-US" dirty="0">
                <a:latin typeface="+mj-lt"/>
              </a:rPr>
              <a:t> have met three times till now Friday 12/2 &amp; 12/16 9:30 am, and Friday 01/6</a:t>
            </a:r>
            <a:r>
              <a:rPr lang="en-US" baseline="30000" dirty="0">
                <a:latin typeface="+mj-lt"/>
              </a:rPr>
              <a:t>th</a:t>
            </a:r>
            <a:endParaRPr lang="en-US" dirty="0">
              <a:latin typeface="+mj-lt"/>
            </a:endParaRPr>
          </a:p>
          <a:p>
            <a:r>
              <a:rPr lang="en-US" dirty="0">
                <a:latin typeface="+mj-lt"/>
              </a:rPr>
              <a:t> will report results to </a:t>
            </a:r>
            <a:r>
              <a:rPr lang="en-US" dirty="0" err="1">
                <a:latin typeface="+mj-lt"/>
              </a:rPr>
              <a:t>ePIC</a:t>
            </a:r>
            <a:r>
              <a:rPr lang="en-US" dirty="0">
                <a:latin typeface="+mj-lt"/>
              </a:rPr>
              <a:t> GDI and respective detector WGs and Project Accelerator WG</a:t>
            </a:r>
          </a:p>
          <a:p>
            <a:pPr>
              <a:buFont typeface="Wingdings" pitchFamily="2" charset="2"/>
              <a:buChar char="Ø"/>
            </a:pPr>
            <a:r>
              <a:rPr lang="en-US" dirty="0">
                <a:latin typeface="+mj-lt"/>
              </a:rPr>
              <a:t> Wiki: </a:t>
            </a:r>
            <a:r>
              <a:rPr lang="en-US" dirty="0">
                <a:latin typeface="+mj-lt"/>
                <a:hlinkClick r:id="rId2"/>
              </a:rPr>
              <a:t>https://wiki.bnl.gov/EPIC/index.php?title=Background</a:t>
            </a:r>
            <a:endParaRPr lang="en-US" dirty="0">
              <a:latin typeface="+mj-lt"/>
            </a:endParaRPr>
          </a:p>
          <a:p>
            <a:pPr marL="0" indent="0">
              <a:buNone/>
            </a:pPr>
            <a:r>
              <a:rPr lang="en-US" dirty="0">
                <a:latin typeface="+mj-lt"/>
              </a:rPr>
              <a:t>     Indigo: </a:t>
            </a:r>
            <a:r>
              <a:rPr lang="en-US" dirty="0">
                <a:latin typeface="+mj-lt"/>
                <a:hlinkClick r:id="rId3"/>
              </a:rPr>
              <a:t>https://indico.bnl.gov/category/461/</a:t>
            </a:r>
            <a:endParaRPr lang="en-US" dirty="0">
              <a:latin typeface="+mj-lt"/>
            </a:endParaRPr>
          </a:p>
          <a:p>
            <a:pPr marL="0" indent="0">
              <a:buNone/>
            </a:pPr>
            <a:r>
              <a:rPr lang="en-US" dirty="0">
                <a:latin typeface="+mj-lt"/>
              </a:rPr>
              <a:t>     </a:t>
            </a:r>
            <a:r>
              <a:rPr lang="en-US" dirty="0" err="1">
                <a:latin typeface="+mj-lt"/>
              </a:rPr>
              <a:t>Mattermost</a:t>
            </a:r>
            <a:r>
              <a:rPr lang="en-US" dirty="0">
                <a:latin typeface="+mj-lt"/>
              </a:rPr>
              <a:t>: https://</a:t>
            </a:r>
            <a:r>
              <a:rPr lang="en-US" dirty="0" err="1">
                <a:latin typeface="+mj-lt"/>
              </a:rPr>
              <a:t>eic.cloud.mattermost.com</a:t>
            </a:r>
            <a:r>
              <a:rPr lang="en-US" dirty="0">
                <a:latin typeface="+mj-lt"/>
              </a:rPr>
              <a:t>/main/channels/background-embedding</a:t>
            </a:r>
          </a:p>
          <a:p>
            <a:pPr marL="0" indent="0">
              <a:buNone/>
            </a:pPr>
            <a:r>
              <a:rPr lang="en-US" dirty="0">
                <a:latin typeface="+mj-lt"/>
              </a:rPr>
              <a:t>     email-list coming</a:t>
            </a:r>
          </a:p>
          <a:p>
            <a:pPr marL="0" indent="0" algn="ctr">
              <a:buNone/>
            </a:pPr>
            <a:r>
              <a:rPr lang="en-US" dirty="0"/>
              <a:t>      </a:t>
            </a:r>
            <a:r>
              <a:rPr lang="en-US" b="1" dirty="0">
                <a:solidFill>
                  <a:srgbClr val="0432FF"/>
                </a:solidFill>
              </a:rPr>
              <a:t>For more details see Rey’s talk</a:t>
            </a:r>
          </a:p>
        </p:txBody>
      </p:sp>
      <p:sp>
        <p:nvSpPr>
          <p:cNvPr id="5" name="Title 4">
            <a:extLst>
              <a:ext uri="{FF2B5EF4-FFF2-40B4-BE49-F238E27FC236}">
                <a16:creationId xmlns:a16="http://schemas.microsoft.com/office/drawing/2014/main" id="{9D8F5294-DC49-8F41-8953-F997A187D0EB}"/>
              </a:ext>
            </a:extLst>
          </p:cNvPr>
          <p:cNvSpPr>
            <a:spLocks noGrp="1"/>
          </p:cNvSpPr>
          <p:nvPr>
            <p:ph type="title"/>
          </p:nvPr>
        </p:nvSpPr>
        <p:spPr/>
        <p:txBody>
          <a:bodyPr/>
          <a:lstStyle/>
          <a:p>
            <a:r>
              <a:rPr lang="en-US" dirty="0"/>
              <a:t>Background Taskforce</a:t>
            </a:r>
          </a:p>
        </p:txBody>
      </p:sp>
      <p:sp>
        <p:nvSpPr>
          <p:cNvPr id="6" name="Slide Number Placeholder 1">
            <a:extLst>
              <a:ext uri="{FF2B5EF4-FFF2-40B4-BE49-F238E27FC236}">
                <a16:creationId xmlns:a16="http://schemas.microsoft.com/office/drawing/2014/main" id="{D6D331D6-DDC0-16E5-7C7A-E61D254D58FA}"/>
              </a:ext>
            </a:extLst>
          </p:cNvPr>
          <p:cNvSpPr>
            <a:spLocks noGrp="1"/>
          </p:cNvSpPr>
          <p:nvPr>
            <p:ph type="sldNum" sz="quarter" idx="12"/>
          </p:nvPr>
        </p:nvSpPr>
        <p:spPr>
          <a:xfrm>
            <a:off x="0" y="6592569"/>
            <a:ext cx="2057400" cy="26051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034D8C-3CB4-402A-BC46-2AB14C0FE90A}" type="slidenum">
              <a:rPr kumimoji="0" lang="en-US" sz="1200" b="0" i="0" u="none" strike="noStrike" kern="1200" cap="none" spc="0" normalizeH="0" baseline="0" noProof="0" smtClean="0">
                <a:ln>
                  <a:noFill/>
                </a:ln>
                <a:solidFill>
                  <a:prstClr val="white"/>
                </a:solidFill>
                <a:effectLst/>
                <a:uLnTx/>
                <a:uFillTx/>
                <a:latin typeface="Calibri Light" panose="020F0302020204030204"/>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white"/>
              </a:solidFill>
              <a:effectLst/>
              <a:uLnTx/>
              <a:uFillTx/>
              <a:latin typeface="Calibri Light" panose="020F0302020204030204"/>
              <a:cs typeface="Arial" charset="0"/>
            </a:endParaRPr>
          </a:p>
        </p:txBody>
      </p:sp>
    </p:spTree>
    <p:extLst>
      <p:ext uri="{BB962C8B-B14F-4D97-AF65-F5344CB8AC3E}">
        <p14:creationId xmlns:p14="http://schemas.microsoft.com/office/powerpoint/2010/main" val="2832591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7638E1-6AB9-054F-871F-70FC4604A2C4}"/>
              </a:ext>
            </a:extLst>
          </p:cNvPr>
          <p:cNvSpPr>
            <a:spLocks noGrp="1"/>
          </p:cNvSpPr>
          <p:nvPr>
            <p:ph idx="1"/>
          </p:nvPr>
        </p:nvSpPr>
        <p:spPr/>
        <p:txBody>
          <a:bodyPr/>
          <a:lstStyle/>
          <a:p>
            <a:pPr>
              <a:lnSpc>
                <a:spcPct val="100000"/>
              </a:lnSpc>
              <a:spcBef>
                <a:spcPts val="0"/>
              </a:spcBef>
            </a:pPr>
            <a:r>
              <a:rPr lang="en-US" dirty="0"/>
              <a:t>Requirement for fringe field: &lt;10 Gauss at forward and backward side </a:t>
            </a:r>
          </a:p>
          <a:p>
            <a:pPr marL="0" indent="0">
              <a:lnSpc>
                <a:spcPct val="100000"/>
              </a:lnSpc>
              <a:spcBef>
                <a:spcPts val="0"/>
              </a:spcBef>
              <a:buNone/>
            </a:pPr>
            <a:r>
              <a:rPr lang="en-US" dirty="0"/>
              <a:t>                                                 and at RCS location</a:t>
            </a:r>
          </a:p>
          <a:p>
            <a:r>
              <a:rPr lang="en-US" dirty="0"/>
              <a:t>Challenges detector design not symmetric</a:t>
            </a:r>
          </a:p>
          <a:p>
            <a:pPr marL="0" indent="0">
              <a:buNone/>
            </a:pPr>
            <a:r>
              <a:rPr lang="en-US" dirty="0">
                <a:sym typeface="Wingdings" pitchFamily="2" charset="2"/>
              </a:rPr>
              <a:t>    </a:t>
            </a:r>
            <a:r>
              <a:rPr lang="en-US" dirty="0">
                <a:solidFill>
                  <a:srgbClr val="0432FF"/>
                </a:solidFill>
                <a:sym typeface="Wingdings" pitchFamily="2" charset="2"/>
              </a:rPr>
              <a:t></a:t>
            </a:r>
            <a:r>
              <a:rPr lang="en-US" dirty="0">
                <a:sym typeface="Wingdings" pitchFamily="2" charset="2"/>
              </a:rPr>
              <a:t> </a:t>
            </a:r>
            <a:r>
              <a:rPr lang="en-US" dirty="0"/>
              <a:t>critical that forces get balanced</a:t>
            </a:r>
          </a:p>
          <a:p>
            <a:pPr>
              <a:buFont typeface="Wingdings" pitchFamily="2" charset="2"/>
              <a:buChar char="q"/>
            </a:pPr>
            <a:r>
              <a:rPr lang="en-US" dirty="0"/>
              <a:t> </a:t>
            </a:r>
            <a:r>
              <a:rPr lang="en-US" dirty="0">
                <a:solidFill>
                  <a:srgbClr val="0432FF"/>
                </a:solidFill>
              </a:rPr>
              <a:t>Consequences on design:</a:t>
            </a:r>
          </a:p>
          <a:p>
            <a:pPr>
              <a:lnSpc>
                <a:spcPct val="100000"/>
              </a:lnSpc>
              <a:spcBef>
                <a:spcPts val="0"/>
              </a:spcBef>
              <a:buFont typeface="Wingdings" pitchFamily="2" charset="2"/>
              <a:buChar char="Ø"/>
            </a:pPr>
            <a:r>
              <a:rPr lang="en-US" dirty="0"/>
              <a:t>backward </a:t>
            </a:r>
            <a:r>
              <a:rPr lang="en-US" dirty="0" err="1"/>
              <a:t>HCal</a:t>
            </a:r>
            <a:r>
              <a:rPr lang="en-US" dirty="0"/>
              <a:t> moved as far back as possible</a:t>
            </a:r>
          </a:p>
          <a:p>
            <a:pPr marL="0" indent="0">
              <a:lnSpc>
                <a:spcPct val="100000"/>
              </a:lnSpc>
              <a:spcBef>
                <a:spcPts val="0"/>
              </a:spcBef>
              <a:buNone/>
            </a:pPr>
            <a:r>
              <a:rPr lang="en-US" dirty="0"/>
              <a:t>    add both </a:t>
            </a:r>
            <a:r>
              <a:rPr lang="en-US" dirty="0" err="1"/>
              <a:t>sPHENIX</a:t>
            </a:r>
            <a:r>
              <a:rPr lang="en-US" dirty="0"/>
              <a:t> flux return doors behind </a:t>
            </a:r>
            <a:r>
              <a:rPr lang="en-US" dirty="0" err="1"/>
              <a:t>bHCal</a:t>
            </a:r>
            <a:endParaRPr lang="en-US" dirty="0"/>
          </a:p>
          <a:p>
            <a:pPr>
              <a:lnSpc>
                <a:spcPct val="100000"/>
              </a:lnSpc>
              <a:spcBef>
                <a:spcPts val="0"/>
              </a:spcBef>
              <a:buFont typeface="Wingdings" pitchFamily="2" charset="2"/>
              <a:buChar char="Ø"/>
            </a:pPr>
            <a:r>
              <a:rPr lang="en-US" dirty="0"/>
              <a:t>forward </a:t>
            </a:r>
            <a:r>
              <a:rPr lang="en-US" dirty="0" err="1"/>
              <a:t>HCal</a:t>
            </a:r>
            <a:r>
              <a:rPr lang="en-US" dirty="0"/>
              <a:t> need to have first tungsten </a:t>
            </a:r>
          </a:p>
          <a:p>
            <a:pPr marL="0" indent="0">
              <a:lnSpc>
                <a:spcPct val="100000"/>
              </a:lnSpc>
              <a:spcBef>
                <a:spcPts val="0"/>
              </a:spcBef>
              <a:buNone/>
            </a:pPr>
            <a:r>
              <a:rPr lang="en-US" dirty="0"/>
              <a:t>    plates and then steel ones</a:t>
            </a:r>
          </a:p>
          <a:p>
            <a:pPr>
              <a:lnSpc>
                <a:spcPct val="100000"/>
              </a:lnSpc>
              <a:spcBef>
                <a:spcPts val="0"/>
              </a:spcBef>
              <a:buFont typeface="Wingdings" pitchFamily="2" charset="2"/>
              <a:buChar char="Ø"/>
            </a:pPr>
            <a:r>
              <a:rPr lang="en-US" dirty="0"/>
              <a:t>add additional steel around barrel </a:t>
            </a:r>
            <a:r>
              <a:rPr lang="en-US" dirty="0" err="1"/>
              <a:t>HCal</a:t>
            </a:r>
            <a:r>
              <a:rPr lang="en-US" dirty="0"/>
              <a:t> </a:t>
            </a:r>
          </a:p>
          <a:p>
            <a:pPr>
              <a:lnSpc>
                <a:spcPct val="100000"/>
              </a:lnSpc>
              <a:spcBef>
                <a:spcPts val="0"/>
              </a:spcBef>
              <a:buFont typeface="Wingdings" pitchFamily="2" charset="2"/>
              <a:buChar char="Ø"/>
            </a:pPr>
            <a:endParaRPr lang="en-US" dirty="0"/>
          </a:p>
          <a:p>
            <a:pPr lvl="1">
              <a:buFont typeface="Wingdings" pitchFamily="2" charset="2"/>
              <a:buChar char="Ø"/>
            </a:pPr>
            <a:endParaRPr lang="en-US" dirty="0"/>
          </a:p>
          <a:p>
            <a:pPr marL="0" indent="0">
              <a:buNone/>
            </a:pPr>
            <a:r>
              <a:rPr lang="en-US" dirty="0"/>
              <a:t>    </a:t>
            </a:r>
          </a:p>
          <a:p>
            <a:pPr marL="0" indent="0">
              <a:buNone/>
            </a:pPr>
            <a:r>
              <a:rPr lang="en-US" dirty="0"/>
              <a:t>    </a:t>
            </a:r>
          </a:p>
        </p:txBody>
      </p:sp>
      <p:sp>
        <p:nvSpPr>
          <p:cNvPr id="4" name="Slide Number Placeholder 3">
            <a:extLst>
              <a:ext uri="{FF2B5EF4-FFF2-40B4-BE49-F238E27FC236}">
                <a16:creationId xmlns:a16="http://schemas.microsoft.com/office/drawing/2014/main" id="{52441339-5E56-8545-8052-EF2B7E77E2E9}"/>
              </a:ext>
            </a:extLst>
          </p:cNvPr>
          <p:cNvSpPr>
            <a:spLocks noGrp="1"/>
          </p:cNvSpPr>
          <p:nvPr>
            <p:ph type="sldNum" sz="quarter" idx="12"/>
          </p:nvPr>
        </p:nvSpPr>
        <p:spPr/>
        <p:txBody>
          <a:bodyPr/>
          <a:lstStyle/>
          <a:p>
            <a:fld id="{893C5830-40F3-F04E-B2E3-10E6672BA8FF}" type="slidenum">
              <a:rPr lang="en-US" smtClean="0"/>
              <a:pPr/>
              <a:t>19</a:t>
            </a:fld>
            <a:endParaRPr lang="en-US"/>
          </a:p>
        </p:txBody>
      </p:sp>
      <p:sp>
        <p:nvSpPr>
          <p:cNvPr id="5" name="Title 4">
            <a:extLst>
              <a:ext uri="{FF2B5EF4-FFF2-40B4-BE49-F238E27FC236}">
                <a16:creationId xmlns:a16="http://schemas.microsoft.com/office/drawing/2014/main" id="{F9480AF4-1CCA-CA48-BC82-92B4AB8E7CCC}"/>
              </a:ext>
            </a:extLst>
          </p:cNvPr>
          <p:cNvSpPr>
            <a:spLocks noGrp="1"/>
          </p:cNvSpPr>
          <p:nvPr>
            <p:ph type="title"/>
          </p:nvPr>
        </p:nvSpPr>
        <p:spPr/>
        <p:txBody>
          <a:bodyPr/>
          <a:lstStyle/>
          <a:p>
            <a:r>
              <a:rPr lang="en-US" dirty="0"/>
              <a:t>Flux Return layout</a:t>
            </a:r>
          </a:p>
        </p:txBody>
      </p:sp>
      <p:pic>
        <p:nvPicPr>
          <p:cNvPr id="6" name="Picture 5">
            <a:extLst>
              <a:ext uri="{FF2B5EF4-FFF2-40B4-BE49-F238E27FC236}">
                <a16:creationId xmlns:a16="http://schemas.microsoft.com/office/drawing/2014/main" id="{DB89FB5F-5BD0-FD48-A9DC-E5F5AB21CB4D}"/>
              </a:ext>
            </a:extLst>
          </p:cNvPr>
          <p:cNvPicPr>
            <a:picLocks noChangeAspect="1"/>
          </p:cNvPicPr>
          <p:nvPr/>
        </p:nvPicPr>
        <p:blipFill>
          <a:blip r:embed="rId2"/>
          <a:srcRect/>
          <a:stretch/>
        </p:blipFill>
        <p:spPr>
          <a:xfrm>
            <a:off x="5444862" y="919640"/>
            <a:ext cx="3651327" cy="1972894"/>
          </a:xfrm>
          <a:prstGeom prst="rect">
            <a:avLst/>
          </a:prstGeom>
        </p:spPr>
      </p:pic>
      <p:pic>
        <p:nvPicPr>
          <p:cNvPr id="7" name="Picture 6">
            <a:extLst>
              <a:ext uri="{FF2B5EF4-FFF2-40B4-BE49-F238E27FC236}">
                <a16:creationId xmlns:a16="http://schemas.microsoft.com/office/drawing/2014/main" id="{87EB3E66-D0C0-044C-8BC6-A632BE038F86}"/>
              </a:ext>
            </a:extLst>
          </p:cNvPr>
          <p:cNvPicPr>
            <a:picLocks noChangeAspect="1"/>
          </p:cNvPicPr>
          <p:nvPr/>
        </p:nvPicPr>
        <p:blipFill>
          <a:blip r:embed="rId3"/>
          <a:stretch>
            <a:fillRect/>
          </a:stretch>
        </p:blipFill>
        <p:spPr>
          <a:xfrm>
            <a:off x="291107" y="3768773"/>
            <a:ext cx="1818800" cy="2908185"/>
          </a:xfrm>
          <a:prstGeom prst="rect">
            <a:avLst/>
          </a:prstGeom>
        </p:spPr>
      </p:pic>
      <p:pic>
        <p:nvPicPr>
          <p:cNvPr id="8" name="Picture 7">
            <a:extLst>
              <a:ext uri="{FF2B5EF4-FFF2-40B4-BE49-F238E27FC236}">
                <a16:creationId xmlns:a16="http://schemas.microsoft.com/office/drawing/2014/main" id="{01BCF0FB-138B-734D-9BDB-67E1BFB69A77}"/>
              </a:ext>
            </a:extLst>
          </p:cNvPr>
          <p:cNvPicPr>
            <a:picLocks noChangeAspect="1"/>
          </p:cNvPicPr>
          <p:nvPr/>
        </p:nvPicPr>
        <p:blipFill>
          <a:blip r:embed="rId4"/>
          <a:stretch>
            <a:fillRect/>
          </a:stretch>
        </p:blipFill>
        <p:spPr>
          <a:xfrm rot="16200000">
            <a:off x="2703984" y="3912027"/>
            <a:ext cx="1368936" cy="2330293"/>
          </a:xfrm>
          <a:prstGeom prst="rect">
            <a:avLst/>
          </a:prstGeom>
        </p:spPr>
      </p:pic>
      <p:sp>
        <p:nvSpPr>
          <p:cNvPr id="10" name="Oval 9">
            <a:extLst>
              <a:ext uri="{FF2B5EF4-FFF2-40B4-BE49-F238E27FC236}">
                <a16:creationId xmlns:a16="http://schemas.microsoft.com/office/drawing/2014/main" id="{447F430F-C5ED-3446-82CD-E1DEB60AB09F}"/>
              </a:ext>
            </a:extLst>
          </p:cNvPr>
          <p:cNvSpPr/>
          <p:nvPr/>
        </p:nvSpPr>
        <p:spPr>
          <a:xfrm>
            <a:off x="1405053" y="4381422"/>
            <a:ext cx="237893" cy="16625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794A6A22-830C-3048-A480-DA7174160115}"/>
              </a:ext>
            </a:extLst>
          </p:cNvPr>
          <p:cNvCxnSpPr/>
          <p:nvPr/>
        </p:nvCxnSpPr>
        <p:spPr>
          <a:xfrm flipV="1">
            <a:off x="1650380" y="4802459"/>
            <a:ext cx="676508" cy="4014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E607002-E8DA-4A49-A96E-CA7694E64C30}"/>
              </a:ext>
            </a:extLst>
          </p:cNvPr>
          <p:cNvPicPr>
            <a:picLocks noChangeAspect="1"/>
          </p:cNvPicPr>
          <p:nvPr/>
        </p:nvPicPr>
        <p:blipFill>
          <a:blip r:embed="rId5"/>
          <a:stretch>
            <a:fillRect/>
          </a:stretch>
        </p:blipFill>
        <p:spPr>
          <a:xfrm>
            <a:off x="6596651" y="3950518"/>
            <a:ext cx="2547349" cy="2651666"/>
          </a:xfrm>
          <a:prstGeom prst="rect">
            <a:avLst/>
          </a:prstGeom>
        </p:spPr>
      </p:pic>
      <p:pic>
        <p:nvPicPr>
          <p:cNvPr id="13" name="Picture 12">
            <a:extLst>
              <a:ext uri="{FF2B5EF4-FFF2-40B4-BE49-F238E27FC236}">
                <a16:creationId xmlns:a16="http://schemas.microsoft.com/office/drawing/2014/main" id="{8814130A-9E71-5140-AC5E-1F39AF24473F}"/>
              </a:ext>
            </a:extLst>
          </p:cNvPr>
          <p:cNvPicPr>
            <a:picLocks noChangeAspect="1"/>
          </p:cNvPicPr>
          <p:nvPr/>
        </p:nvPicPr>
        <p:blipFill>
          <a:blip r:embed="rId6"/>
          <a:stretch>
            <a:fillRect/>
          </a:stretch>
        </p:blipFill>
        <p:spPr>
          <a:xfrm>
            <a:off x="4666997" y="2971506"/>
            <a:ext cx="2022830" cy="2105667"/>
          </a:xfrm>
          <a:prstGeom prst="rect">
            <a:avLst/>
          </a:prstGeom>
        </p:spPr>
      </p:pic>
      <p:sp>
        <p:nvSpPr>
          <p:cNvPr id="9" name="TextBox 8">
            <a:extLst>
              <a:ext uri="{FF2B5EF4-FFF2-40B4-BE49-F238E27FC236}">
                <a16:creationId xmlns:a16="http://schemas.microsoft.com/office/drawing/2014/main" id="{313DD796-01AD-2849-9A7F-B914D4CCC0D0}"/>
              </a:ext>
            </a:extLst>
          </p:cNvPr>
          <p:cNvSpPr txBox="1"/>
          <p:nvPr/>
        </p:nvSpPr>
        <p:spPr>
          <a:xfrm>
            <a:off x="2109907" y="3897100"/>
            <a:ext cx="2680542" cy="523220"/>
          </a:xfrm>
          <a:prstGeom prst="rect">
            <a:avLst/>
          </a:prstGeom>
          <a:noFill/>
        </p:spPr>
        <p:txBody>
          <a:bodyPr wrap="none" rtlCol="0">
            <a:spAutoFit/>
          </a:bodyPr>
          <a:lstStyle/>
          <a:p>
            <a:pPr algn="l"/>
            <a:r>
              <a:rPr lang="en-US" sz="1400" dirty="0">
                <a:latin typeface="Arial" panose="020B0604020202020204" pitchFamily="34" charset="0"/>
                <a:cs typeface="Arial" panose="020B0604020202020204" pitchFamily="34" charset="0"/>
              </a:rPr>
              <a:t>layered barrel extra flux return </a:t>
            </a:r>
          </a:p>
          <a:p>
            <a:pPr algn="l"/>
            <a:r>
              <a:rPr lang="en-US" sz="1400" dirty="0">
                <a:latin typeface="Arial" panose="020B0604020202020204" pitchFamily="34" charset="0"/>
                <a:cs typeface="Arial" panose="020B0604020202020204" pitchFamily="34" charset="0"/>
              </a:rPr>
              <a:t>6 layers 50 mm steel 40 mm air</a:t>
            </a:r>
          </a:p>
        </p:txBody>
      </p:sp>
      <p:sp>
        <p:nvSpPr>
          <p:cNvPr id="15" name="TextBox 14">
            <a:extLst>
              <a:ext uri="{FF2B5EF4-FFF2-40B4-BE49-F238E27FC236}">
                <a16:creationId xmlns:a16="http://schemas.microsoft.com/office/drawing/2014/main" id="{E117CE31-6AD7-F54D-A499-53376ABA6796}"/>
              </a:ext>
            </a:extLst>
          </p:cNvPr>
          <p:cNvSpPr txBox="1"/>
          <p:nvPr/>
        </p:nvSpPr>
        <p:spPr>
          <a:xfrm>
            <a:off x="2958789" y="5983966"/>
            <a:ext cx="2916183" cy="369332"/>
          </a:xfrm>
          <a:prstGeom prst="rect">
            <a:avLst/>
          </a:prstGeom>
          <a:noFill/>
        </p:spPr>
        <p:txBody>
          <a:bodyPr wrap="none" rtlCol="0">
            <a:spAutoFit/>
          </a:bodyPr>
          <a:lstStyle/>
          <a:p>
            <a:pPr algn="l"/>
            <a:r>
              <a:rPr lang="en-US" dirty="0">
                <a:solidFill>
                  <a:srgbClr val="0432FF"/>
                </a:solidFill>
                <a:latin typeface="Arial" panose="020B0604020202020204" pitchFamily="34" charset="0"/>
                <a:cs typeface="Arial" panose="020B0604020202020204" pitchFamily="34" charset="0"/>
              </a:rPr>
              <a:t>Reach 14 gauss and lower</a:t>
            </a:r>
          </a:p>
        </p:txBody>
      </p:sp>
    </p:spTree>
    <p:extLst>
      <p:ext uri="{BB962C8B-B14F-4D97-AF65-F5344CB8AC3E}">
        <p14:creationId xmlns:p14="http://schemas.microsoft.com/office/powerpoint/2010/main" val="3681650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A6FCA1EB-1B17-640E-E96B-F1C3C3ED4D2A}"/>
              </a:ext>
            </a:extLst>
          </p:cNvPr>
          <p:cNvSpPr txBox="1">
            <a:spLocks/>
          </p:cNvSpPr>
          <p:nvPr/>
        </p:nvSpPr>
        <p:spPr>
          <a:xfrm>
            <a:off x="0" y="0"/>
            <a:ext cx="9133727" cy="470895"/>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mj-lt"/>
                <a:ea typeface="Arial" charset="0"/>
                <a:cs typeface="Comic Sans MS"/>
              </a:defRPr>
            </a:lvl1pPr>
          </a:lstStyle>
          <a:p>
            <a:pPr>
              <a:defRPr/>
            </a:pPr>
            <a:r>
              <a:rPr lang="en-US" dirty="0">
                <a:effectLst/>
              </a:rPr>
              <a:t>Jim </a:t>
            </a:r>
            <a:r>
              <a:rPr lang="en-US" dirty="0" err="1">
                <a:effectLst/>
              </a:rPr>
              <a:t>Yeck</a:t>
            </a:r>
            <a:r>
              <a:rPr lang="en-US" dirty="0">
                <a:effectLst/>
              </a:rPr>
              <a:t> Mail to EIC Project 11/26/22</a:t>
            </a:r>
          </a:p>
        </p:txBody>
      </p:sp>
      <p:sp>
        <p:nvSpPr>
          <p:cNvPr id="4" name="Slide Number Placeholder 1">
            <a:extLst>
              <a:ext uri="{FF2B5EF4-FFF2-40B4-BE49-F238E27FC236}">
                <a16:creationId xmlns:a16="http://schemas.microsoft.com/office/drawing/2014/main" id="{CB41F3B0-CED3-39F3-B235-75860420D280}"/>
              </a:ext>
            </a:extLst>
          </p:cNvPr>
          <p:cNvSpPr>
            <a:spLocks noGrp="1"/>
          </p:cNvSpPr>
          <p:nvPr>
            <p:ph type="sldNum" sz="quarter" idx="12"/>
          </p:nvPr>
        </p:nvSpPr>
        <p:spPr>
          <a:xfrm>
            <a:off x="0" y="6592569"/>
            <a:ext cx="2057400" cy="26051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034D8C-3CB4-402A-BC46-2AB14C0FE90A}" type="slidenum">
              <a:rPr kumimoji="0" lang="en-US" sz="1200" b="0" i="0" u="none" strike="noStrike" kern="1200" cap="none" spc="0" normalizeH="0" baseline="0" noProof="0" smtClean="0">
                <a:ln>
                  <a:noFill/>
                </a:ln>
                <a:solidFill>
                  <a:prstClr val="white"/>
                </a:solidFill>
                <a:effectLst/>
                <a:uLnTx/>
                <a:uFillTx/>
                <a:latin typeface="Calibri Light" panose="020F0302020204030204"/>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Calibri Light" panose="020F0302020204030204"/>
              <a:cs typeface="Arial" charset="0"/>
            </a:endParaRPr>
          </a:p>
        </p:txBody>
      </p:sp>
      <p:sp>
        <p:nvSpPr>
          <p:cNvPr id="5" name="TextBox 4">
            <a:extLst>
              <a:ext uri="{FF2B5EF4-FFF2-40B4-BE49-F238E27FC236}">
                <a16:creationId xmlns:a16="http://schemas.microsoft.com/office/drawing/2014/main" id="{9C6818AA-82A4-F6FE-8264-DF2823E8C03B}"/>
              </a:ext>
            </a:extLst>
          </p:cNvPr>
          <p:cNvSpPr txBox="1"/>
          <p:nvPr/>
        </p:nvSpPr>
        <p:spPr>
          <a:xfrm>
            <a:off x="10273" y="302359"/>
            <a:ext cx="9133727" cy="6555641"/>
          </a:xfrm>
          <a:prstGeom prst="rect">
            <a:avLst/>
          </a:prstGeom>
          <a:noFill/>
        </p:spPr>
        <p:txBody>
          <a:bodyPr wrap="square" rtlCol="0">
            <a:spAutoFit/>
          </a:bodyPr>
          <a:lstStyle/>
          <a:p>
            <a:pPr algn="l"/>
            <a:r>
              <a:rPr lang="en-US" sz="1200" dirty="0">
                <a:latin typeface="Arial" panose="020B0604020202020204" pitchFamily="34" charset="0"/>
                <a:cs typeface="Arial" panose="020B0604020202020204" pitchFamily="34" charset="0"/>
              </a:rPr>
              <a:t>Dear EIC Project Team, </a:t>
            </a:r>
          </a:p>
          <a:p>
            <a:pPr algn="l"/>
            <a:endParaRPr lang="en-US"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Good news!  I am happy to report that the slower than planned ramp up of the EIC start-up phase is resolved by the Inflation Reduction Act (IRA) funding.  We are restoring our momentum and remain committed to expeditiously achieving the upcoming DOE Critical Decision (CD) milestones.  We continue to plan according to our Reference Funding Profile Version 3’ (V3 plus IRA), which assumes $90M in the FY2023 annual appropriation and subsequently ramping up to $300M per year by FY2026.</a:t>
            </a:r>
          </a:p>
          <a:p>
            <a:pPr algn="l"/>
            <a:endParaRPr lang="en-US"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We are preparing for a major DOE status review scheduled for January 31 – February 2, 2023.  The primary focus of this review is to provide an update on status since CD-1 and our plans to achieve CD-3a, CD-2, and CD-3.  In consideration of our current status and the funding plans, we are making an adjustment to our CD plans as described below: </a:t>
            </a:r>
          </a:p>
          <a:p>
            <a:pPr algn="l"/>
            <a:endParaRPr lang="en-US"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    </a:t>
            </a:r>
            <a:r>
              <a:rPr lang="en-US" sz="1200" dirty="0">
                <a:solidFill>
                  <a:srgbClr val="0432FF"/>
                </a:solidFill>
                <a:latin typeface="Arial" panose="020B0604020202020204" pitchFamily="34" charset="0"/>
                <a:cs typeface="Arial" panose="020B0604020202020204" pitchFamily="34" charset="0"/>
              </a:rPr>
              <a:t>CD-3a, Long Lead Procurement Approval = No Change.  DOE review in October 2023 and DOE approval of CD-3a in January 2024. </a:t>
            </a:r>
          </a:p>
          <a:p>
            <a:pPr algn="l"/>
            <a:r>
              <a:rPr lang="en-US" sz="1200" dirty="0">
                <a:solidFill>
                  <a:srgbClr val="0432FF"/>
                </a:solidFill>
                <a:latin typeface="Arial" panose="020B0604020202020204" pitchFamily="34" charset="0"/>
                <a:cs typeface="Arial" panose="020B0604020202020204" pitchFamily="34" charset="0"/>
              </a:rPr>
              <a:t>    CD-2, Performance Baseline Approval = Revised.  DOE review in October 2024 and CD-2 approval in January 2025. </a:t>
            </a:r>
          </a:p>
          <a:p>
            <a:pPr algn="l"/>
            <a:r>
              <a:rPr lang="en-US" sz="1200" dirty="0">
                <a:solidFill>
                  <a:srgbClr val="0432FF"/>
                </a:solidFill>
                <a:latin typeface="Arial" panose="020B0604020202020204" pitchFamily="34" charset="0"/>
                <a:cs typeface="Arial" panose="020B0604020202020204" pitchFamily="34" charset="0"/>
              </a:rPr>
              <a:t>    CD-3, Start of Construction Approval = No Change.  DOE review TBD and CD-3 approval in April 2025 prior to RHIC Shutdown in June 2025. </a:t>
            </a:r>
          </a:p>
          <a:p>
            <a:pPr algn="l"/>
            <a:endParaRPr lang="en-US"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After consultation with DOE, we are accepting a later date for CD-2 given the limited people resources available and our priority on completing preliminary and final design of CD-3a Long Lead Procurement items.  This schedule acknowledges slower than planned progress in the last two years including:  ramp-up of staff, execution of contracts, securing international partners, and a delay in securing the $100M of New York State funding for an EIC Infrastructure Project. </a:t>
            </a:r>
          </a:p>
          <a:p>
            <a:pPr algn="l"/>
            <a:endParaRPr lang="en-US"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We will continue to manage to our preliminary baseline, using formal change control and EVMS starting in July 2023.  This is essential in order to maintain the CD-3a approval date as it drives the overall schedule and requires a clear understanding of the baseline technical scope.</a:t>
            </a:r>
          </a:p>
          <a:p>
            <a:pPr algn="l"/>
            <a:endParaRPr lang="en-US"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There are important details to work out concerning the sequence of activities, particularly reviews after CD-2 approval and prior to CD-3 approval.  Plans for the CD approvals in 2025 will continue to develop as we discuss the details with DOE.  Please continue to hire, partner, collaborate, and define in-kind deliverables /institutions.  The pace of the project will be determined by our ability to grow the effort dedicated to project activities and schedule performance.</a:t>
            </a:r>
          </a:p>
          <a:p>
            <a:pPr algn="l"/>
            <a:endParaRPr lang="en-US"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Best wishes for this Thanksgiving holiday break!</a:t>
            </a:r>
          </a:p>
          <a:p>
            <a:pPr algn="l"/>
            <a:endParaRPr lang="en-US"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Sincerely,    Jim</a:t>
            </a:r>
          </a:p>
        </p:txBody>
      </p:sp>
    </p:spTree>
    <p:extLst>
      <p:ext uri="{BB962C8B-B14F-4D97-AF65-F5344CB8AC3E}">
        <p14:creationId xmlns:p14="http://schemas.microsoft.com/office/powerpoint/2010/main" val="1624863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model of a building&#10;&#10;Description automatically generated with low confidence">
            <a:extLst>
              <a:ext uri="{FF2B5EF4-FFF2-40B4-BE49-F238E27FC236}">
                <a16:creationId xmlns:a16="http://schemas.microsoft.com/office/drawing/2014/main" id="{E48FE1FE-BA13-1DBC-5126-1C63E5ECE08E}"/>
              </a:ext>
            </a:extLst>
          </p:cNvPr>
          <p:cNvPicPr>
            <a:picLocks noChangeAspect="1"/>
          </p:cNvPicPr>
          <p:nvPr/>
        </p:nvPicPr>
        <p:blipFill>
          <a:blip r:embed="rId2"/>
          <a:stretch>
            <a:fillRect/>
          </a:stretch>
        </p:blipFill>
        <p:spPr>
          <a:xfrm>
            <a:off x="988853" y="2044952"/>
            <a:ext cx="6899148" cy="4475988"/>
          </a:xfrm>
          <a:prstGeom prst="rect">
            <a:avLst/>
          </a:prstGeom>
        </p:spPr>
      </p:pic>
      <p:sp>
        <p:nvSpPr>
          <p:cNvPr id="4" name="Slide Number Placeholder 3">
            <a:extLst>
              <a:ext uri="{FF2B5EF4-FFF2-40B4-BE49-F238E27FC236}">
                <a16:creationId xmlns:a16="http://schemas.microsoft.com/office/drawing/2014/main" id="{52441339-5E56-8545-8052-EF2B7E77E2E9}"/>
              </a:ext>
            </a:extLst>
          </p:cNvPr>
          <p:cNvSpPr>
            <a:spLocks noGrp="1"/>
          </p:cNvSpPr>
          <p:nvPr>
            <p:ph type="sldNum" sz="quarter" idx="12"/>
          </p:nvPr>
        </p:nvSpPr>
        <p:spPr/>
        <p:txBody>
          <a:bodyPr/>
          <a:lstStyle/>
          <a:p>
            <a:fld id="{893C5830-40F3-F04E-B2E3-10E6672BA8FF}" type="slidenum">
              <a:rPr lang="en-US" smtClean="0"/>
              <a:pPr/>
              <a:t>20</a:t>
            </a:fld>
            <a:endParaRPr lang="en-US"/>
          </a:p>
        </p:txBody>
      </p:sp>
      <p:sp>
        <p:nvSpPr>
          <p:cNvPr id="5" name="Title 4">
            <a:extLst>
              <a:ext uri="{FF2B5EF4-FFF2-40B4-BE49-F238E27FC236}">
                <a16:creationId xmlns:a16="http://schemas.microsoft.com/office/drawing/2014/main" id="{F9480AF4-1CCA-CA48-BC82-92B4AB8E7CCC}"/>
              </a:ext>
            </a:extLst>
          </p:cNvPr>
          <p:cNvSpPr>
            <a:spLocks noGrp="1"/>
          </p:cNvSpPr>
          <p:nvPr>
            <p:ph type="title"/>
          </p:nvPr>
        </p:nvSpPr>
        <p:spPr/>
        <p:txBody>
          <a:bodyPr/>
          <a:lstStyle/>
          <a:p>
            <a:r>
              <a:rPr lang="en-US" dirty="0"/>
              <a:t>New Release Geometry Database &amp; SketchUp</a:t>
            </a:r>
          </a:p>
        </p:txBody>
      </p:sp>
      <p:sp>
        <p:nvSpPr>
          <p:cNvPr id="11" name="Content Placeholder 10">
            <a:extLst>
              <a:ext uri="{FF2B5EF4-FFF2-40B4-BE49-F238E27FC236}">
                <a16:creationId xmlns:a16="http://schemas.microsoft.com/office/drawing/2014/main" id="{C2645695-9B40-1E28-1E13-515329A7B3C2}"/>
              </a:ext>
            </a:extLst>
          </p:cNvPr>
          <p:cNvSpPr>
            <a:spLocks noGrp="1"/>
          </p:cNvSpPr>
          <p:nvPr>
            <p:ph idx="1"/>
          </p:nvPr>
        </p:nvSpPr>
        <p:spPr>
          <a:xfrm>
            <a:off x="0" y="587688"/>
            <a:ext cx="9144000" cy="6089271"/>
          </a:xfrm>
        </p:spPr>
        <p:txBody>
          <a:bodyPr>
            <a:normAutofit lnSpcReduction="10000"/>
          </a:bodyPr>
          <a:lstStyle/>
          <a:p>
            <a:r>
              <a:rPr lang="en-US" dirty="0"/>
              <a:t>The geometry database has been updated as follows:</a:t>
            </a:r>
          </a:p>
          <a:p>
            <a:pPr lvl="1"/>
            <a:r>
              <a:rPr lang="en-US" dirty="0"/>
              <a:t>Consistency with CAD (Tanja, with input from Roland W, Elke)</a:t>
            </a:r>
          </a:p>
          <a:p>
            <a:pPr lvl="1"/>
            <a:r>
              <a:rPr lang="en-US" dirty="0"/>
              <a:t>Included dynamic model for Si tracker (Walt A., with input from Ernst S)</a:t>
            </a:r>
          </a:p>
          <a:p>
            <a:pPr lvl="1"/>
            <a:r>
              <a:rPr lang="en-US" dirty="0"/>
              <a:t>Included initial model for MPGD </a:t>
            </a:r>
            <a:r>
              <a:rPr lang="en-US" dirty="0" err="1"/>
              <a:t>MicroMegas</a:t>
            </a:r>
            <a:r>
              <a:rPr lang="en-US" dirty="0"/>
              <a:t> (Walt A.)</a:t>
            </a:r>
          </a:p>
          <a:p>
            <a:pPr lvl="1"/>
            <a:r>
              <a:rPr lang="en-US" dirty="0"/>
              <a:t>Updated backward </a:t>
            </a:r>
            <a:r>
              <a:rPr lang="en-US" dirty="0" err="1"/>
              <a:t>EMCal</a:t>
            </a:r>
            <a:r>
              <a:rPr lang="en-US" dirty="0"/>
              <a:t> and beam pipe with custom made flange (Carlos Munoz C et al)</a:t>
            </a:r>
          </a:p>
          <a:p>
            <a:pPr lvl="1"/>
            <a:endParaRPr lang="en-US" dirty="0"/>
          </a:p>
          <a:p>
            <a:endParaRPr lang="en-US" dirty="0"/>
          </a:p>
          <a:p>
            <a:pPr marL="0" indent="0">
              <a:buNone/>
            </a:pPr>
            <a:r>
              <a:rPr lang="en-US" dirty="0"/>
              <a:t> </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r>
              <a:rPr lang="en-US" dirty="0"/>
              <a:t> Release information will be on the menagerie: </a:t>
            </a:r>
            <a:r>
              <a:rPr lang="en-US" dirty="0">
                <a:hlinkClick r:id="rId3">
                  <a:extLst>
                    <a:ext uri="{A12FA001-AC4F-418D-AE19-62706E023703}">
                      <ahyp:hlinkClr xmlns:ahyp="http://schemas.microsoft.com/office/drawing/2018/hyperlinkcolor" val="tx"/>
                    </a:ext>
                  </a:extLst>
                </a:hlinkClick>
              </a:rPr>
              <a:t>https://eic.jlab.org/Geometry/Detector/</a:t>
            </a:r>
            <a:endParaRPr lang="en-US" dirty="0"/>
          </a:p>
          <a:p>
            <a:pPr lvl="1"/>
            <a:r>
              <a:rPr lang="en-US" dirty="0"/>
              <a:t>Perhaps some further minor fixes this week taking advantage of experts on site </a:t>
            </a:r>
          </a:p>
        </p:txBody>
      </p:sp>
    </p:spTree>
    <p:extLst>
      <p:ext uri="{BB962C8B-B14F-4D97-AF65-F5344CB8AC3E}">
        <p14:creationId xmlns:p14="http://schemas.microsoft.com/office/powerpoint/2010/main" val="1041713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266601-BE10-40AF-8825-BF9FB1C0D70E}"/>
              </a:ext>
            </a:extLst>
          </p:cNvPr>
          <p:cNvSpPr>
            <a:spLocks noGrp="1"/>
          </p:cNvSpPr>
          <p:nvPr>
            <p:ph type="sldNum" sz="quarter" idx="12"/>
          </p:nvPr>
        </p:nvSpPr>
        <p:spPr/>
        <p:txBody>
          <a:bodyPr/>
          <a:lstStyle/>
          <a:p>
            <a:fld id="{893C5830-40F3-F04E-B2E3-10E6672BA8FF}" type="slidenum">
              <a:rPr lang="en-US" smtClean="0"/>
              <a:t>21</a:t>
            </a:fld>
            <a:endParaRPr lang="en-US" dirty="0"/>
          </a:p>
        </p:txBody>
      </p:sp>
      <p:pic>
        <p:nvPicPr>
          <p:cNvPr id="5" name="Picture 4">
            <a:extLst>
              <a:ext uri="{FF2B5EF4-FFF2-40B4-BE49-F238E27FC236}">
                <a16:creationId xmlns:a16="http://schemas.microsoft.com/office/drawing/2014/main" id="{CAFBA1FA-4115-6041-BBB0-D6A901BE491E}"/>
              </a:ext>
            </a:extLst>
          </p:cNvPr>
          <p:cNvPicPr>
            <a:picLocks noChangeAspect="1"/>
          </p:cNvPicPr>
          <p:nvPr/>
        </p:nvPicPr>
        <p:blipFill rotWithShape="1">
          <a:blip r:embed="rId2"/>
          <a:srcRect b="18643"/>
          <a:stretch/>
        </p:blipFill>
        <p:spPr>
          <a:xfrm>
            <a:off x="320807" y="1138065"/>
            <a:ext cx="8481002" cy="4293250"/>
          </a:xfrm>
          <a:prstGeom prst="rect">
            <a:avLst/>
          </a:prstGeom>
        </p:spPr>
      </p:pic>
    </p:spTree>
    <p:extLst>
      <p:ext uri="{BB962C8B-B14F-4D97-AF65-F5344CB8AC3E}">
        <p14:creationId xmlns:p14="http://schemas.microsoft.com/office/powerpoint/2010/main" val="1507079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3C5830-40F3-F04E-B2E3-10E6672BA8FF}" type="slidenum">
              <a:rPr lang="en-US" smtClean="0"/>
              <a:pPr/>
              <a:t>22</a:t>
            </a:fld>
            <a:endParaRPr lang="en-US"/>
          </a:p>
        </p:txBody>
      </p:sp>
      <p:pic>
        <p:nvPicPr>
          <p:cNvPr id="6"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308" y="2791630"/>
            <a:ext cx="9052560" cy="2637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00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36085-75E7-E84E-B281-761C480C332F}"/>
              </a:ext>
            </a:extLst>
          </p:cNvPr>
          <p:cNvSpPr>
            <a:spLocks noGrp="1"/>
          </p:cNvSpPr>
          <p:nvPr>
            <p:ph type="title"/>
          </p:nvPr>
        </p:nvSpPr>
        <p:spPr>
          <a:xfrm>
            <a:off x="-1" y="9526"/>
            <a:ext cx="9144001" cy="1111052"/>
          </a:xfrm>
        </p:spPr>
        <p:txBody>
          <a:bodyPr>
            <a:noAutofit/>
          </a:bodyPr>
          <a:lstStyle/>
          <a:p>
            <a:r>
              <a:rPr lang="en-US" sz="3600" dirty="0">
                <a:latin typeface="Arial" panose="020B0604020202020204" pitchFamily="34" charset="0"/>
                <a:cs typeface="Arial" panose="020B0604020202020204" pitchFamily="34" charset="0"/>
              </a:rPr>
              <a:t>(Draft) TDR – more details on section on Experimental Systems </a:t>
            </a:r>
          </a:p>
        </p:txBody>
      </p:sp>
      <p:sp>
        <p:nvSpPr>
          <p:cNvPr id="6" name="TextBox 5">
            <a:extLst>
              <a:ext uri="{FF2B5EF4-FFF2-40B4-BE49-F238E27FC236}">
                <a16:creationId xmlns:a16="http://schemas.microsoft.com/office/drawing/2014/main" id="{5F97684D-F233-4640-8386-2C0602E23EBD}"/>
              </a:ext>
            </a:extLst>
          </p:cNvPr>
          <p:cNvSpPr txBox="1"/>
          <p:nvPr/>
        </p:nvSpPr>
        <p:spPr>
          <a:xfrm>
            <a:off x="-307645" y="2964999"/>
            <a:ext cx="8639393" cy="1154162"/>
          </a:xfrm>
          <a:prstGeom prst="rect">
            <a:avLst/>
          </a:prstGeom>
          <a:noFill/>
        </p:spPr>
        <p:txBody>
          <a:bodyPr wrap="square" rtlCol="0">
            <a:spAutoFit/>
          </a:bodyPr>
          <a:lstStyle/>
          <a:p>
            <a:pPr algn="ctr">
              <a:spcAft>
                <a:spcPts val="600"/>
              </a:spcAft>
              <a:buClr>
                <a:srgbClr val="0432FF"/>
              </a:buClr>
              <a:defRPr/>
            </a:pPr>
            <a:endParaRPr lang="en-US" sz="3200" dirty="0">
              <a:solidFill>
                <a:prstClr val="black"/>
              </a:solidFill>
              <a:latin typeface="Arial" panose="020B0604020202020204" pitchFamily="34" charset="0"/>
              <a:cs typeface="Arial" panose="020B0604020202020204" pitchFamily="34" charset="0"/>
            </a:endParaRPr>
          </a:p>
          <a:p>
            <a:pPr algn="ctr">
              <a:spcAft>
                <a:spcPts val="600"/>
              </a:spcAft>
              <a:buClr>
                <a:srgbClr val="0432FF"/>
              </a:buClr>
              <a:defRPr/>
            </a:pPr>
            <a:endParaRPr lang="en-US" sz="3200" dirty="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161635" y="1156186"/>
            <a:ext cx="8820727" cy="532453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8.1 Experimental Equipment Requirements Summary (like CDR 8.2)</a:t>
            </a:r>
          </a:p>
          <a:p>
            <a:r>
              <a:rPr lang="en-US" sz="1400" dirty="0">
                <a:latin typeface="Arial" panose="020B0604020202020204" pitchFamily="34" charset="0"/>
                <a:cs typeface="Arial" panose="020B0604020202020204" pitchFamily="34" charset="0"/>
              </a:rPr>
              <a:t>8.2 General Detector Considerations and Operations Challenges (YR 10 and CDR 8.3)</a:t>
            </a:r>
          </a:p>
          <a:p>
            <a:r>
              <a:rPr lang="en-US" sz="14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8.2.1 Beam Energies, Polarization, Versatility, Luminosities (like YR 10.1)</a:t>
            </a:r>
          </a:p>
          <a:p>
            <a:r>
              <a:rPr lang="en-US" sz="1200" dirty="0">
                <a:latin typeface="Arial" panose="020B0604020202020204" pitchFamily="34" charset="0"/>
                <a:cs typeface="Arial" panose="020B0604020202020204" pitchFamily="34" charset="0"/>
              </a:rPr>
              <a:t>	8.2.2 Rates and Multiplicities (like CDR 8.3.1)</a:t>
            </a:r>
          </a:p>
          <a:p>
            <a:r>
              <a:rPr lang="en-US" sz="1200" dirty="0">
                <a:latin typeface="Arial" panose="020B0604020202020204" pitchFamily="34" charset="0"/>
                <a:cs typeface="Arial" panose="020B0604020202020204" pitchFamily="34" charset="0"/>
              </a:rPr>
              <a:t>	8.2.3 Interaction Region Integration, Vacuum and Backgrounds (like CDR 8.3.2)</a:t>
            </a:r>
          </a:p>
          <a:p>
            <a:r>
              <a:rPr lang="en-US" sz="1200" dirty="0">
                <a:latin typeface="Arial" panose="020B0604020202020204" pitchFamily="34" charset="0"/>
                <a:cs typeface="Arial" panose="020B0604020202020204" pitchFamily="34" charset="0"/>
              </a:rPr>
              <a:t>	8.2.4 Systematic Uncertainties (like YR 10.5)</a:t>
            </a:r>
          </a:p>
          <a:p>
            <a:r>
              <a:rPr lang="en-US" sz="1400" dirty="0">
                <a:latin typeface="Arial" panose="020B0604020202020204" pitchFamily="34" charset="0"/>
                <a:cs typeface="Arial" panose="020B0604020202020204" pitchFamily="34" charset="0"/>
              </a:rPr>
              <a:t>8.3 EPIC Detector		</a:t>
            </a:r>
            <a:r>
              <a:rPr lang="en-US" sz="1400" b="1" dirty="0">
                <a:latin typeface="Arial" panose="020B0604020202020204" pitchFamily="34" charset="0"/>
                <a:cs typeface="Arial" panose="020B0604020202020204" pitchFamily="34" charset="0"/>
              </a:rPr>
              <a:t>CAM(s) and collaboration contact(s)</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8.3.1 Magnet	</a:t>
            </a:r>
            <a:r>
              <a:rPr lang="en-US" sz="1200" b="1" dirty="0">
                <a:latin typeface="Arial" panose="020B0604020202020204" pitchFamily="34" charset="0"/>
                <a:cs typeface="Arial" panose="020B0604020202020204" pitchFamily="34" charset="0"/>
              </a:rPr>
              <a:t>For each subsection end with R&amp;D and design maturity</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8.3.2 Tracking</a:t>
            </a:r>
          </a:p>
          <a:p>
            <a:r>
              <a:rPr lang="en-US" sz="1200" dirty="0">
                <a:latin typeface="Arial" panose="020B0604020202020204" pitchFamily="34" charset="0"/>
                <a:cs typeface="Arial" panose="020B0604020202020204" pitchFamily="34" charset="0"/>
              </a:rPr>
              <a:t>	8.3.3 Electromagnetic Calorimetry</a:t>
            </a:r>
          </a:p>
          <a:p>
            <a:r>
              <a:rPr lang="en-US" sz="1200" dirty="0">
                <a:latin typeface="Arial" panose="020B0604020202020204" pitchFamily="34" charset="0"/>
                <a:cs typeface="Arial" panose="020B0604020202020204" pitchFamily="34" charset="0"/>
              </a:rPr>
              <a:t>	8.3.4 Hadronic Calorimetry</a:t>
            </a:r>
          </a:p>
          <a:p>
            <a:r>
              <a:rPr lang="en-US" sz="1200" dirty="0">
                <a:latin typeface="Arial" panose="020B0604020202020204" pitchFamily="34" charset="0"/>
                <a:cs typeface="Arial" panose="020B0604020202020204" pitchFamily="34" charset="0"/>
              </a:rPr>
              <a:t>	8.3.5 Particle Identification</a:t>
            </a:r>
          </a:p>
          <a:p>
            <a:r>
              <a:rPr lang="en-US" sz="1200" dirty="0">
                <a:latin typeface="Arial" panose="020B0604020202020204" pitchFamily="34" charset="0"/>
                <a:cs typeface="Arial" panose="020B0604020202020204" pitchFamily="34" charset="0"/>
              </a:rPr>
              <a:t>	8.3.6 Far-Forward Detectors</a:t>
            </a:r>
          </a:p>
          <a:p>
            <a:r>
              <a:rPr lang="en-US" sz="1200" dirty="0">
                <a:latin typeface="Arial" panose="020B0604020202020204" pitchFamily="34" charset="0"/>
                <a:cs typeface="Arial" panose="020B0604020202020204" pitchFamily="34" charset="0"/>
              </a:rPr>
              <a:t>	8.3.7 Far-Backward Detectors</a:t>
            </a:r>
          </a:p>
          <a:p>
            <a:r>
              <a:rPr lang="en-US" sz="1200" dirty="0">
                <a:latin typeface="Arial" panose="020B0604020202020204" pitchFamily="34" charset="0"/>
                <a:cs typeface="Arial" panose="020B0604020202020204" pitchFamily="34" charset="0"/>
              </a:rPr>
              <a:t>	8.3.8 Polarimetry and Luminosity Detector</a:t>
            </a:r>
          </a:p>
          <a:p>
            <a:r>
              <a:rPr lang="en-US" sz="1200" dirty="0">
                <a:latin typeface="Arial" panose="020B0604020202020204" pitchFamily="34" charset="0"/>
                <a:cs typeface="Arial" panose="020B0604020202020204" pitchFamily="34" charset="0"/>
              </a:rPr>
              <a:t>	8.3.9 Readout Electronics and Data Acquisition</a:t>
            </a:r>
          </a:p>
          <a:p>
            <a:r>
              <a:rPr lang="en-US" sz="1200" dirty="0">
                <a:latin typeface="Arial" panose="020B0604020202020204" pitchFamily="34" charset="0"/>
                <a:cs typeface="Arial" panose="020B0604020202020204" pitchFamily="34" charset="0"/>
              </a:rPr>
              <a:t>	8.3.10 Software, Data Analysis and Data Preservation </a:t>
            </a:r>
            <a:r>
              <a:rPr lang="en-US" sz="1200" b="1" dirty="0">
                <a:latin typeface="Arial" panose="020B0604020202020204" pitchFamily="34" charset="0"/>
                <a:cs typeface="Arial" panose="020B0604020202020204" pitchFamily="34" charset="0"/>
              </a:rPr>
              <a:t>(EICUG SWG?)</a:t>
            </a:r>
            <a:endParaRPr lang="en-US" sz="12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8.4 Detector R&amp;D Summary</a:t>
            </a:r>
          </a:p>
          <a:p>
            <a:r>
              <a:rPr lang="en-US" sz="1400" dirty="0">
                <a:latin typeface="Arial" panose="020B0604020202020204" pitchFamily="34" charset="0"/>
                <a:cs typeface="Arial" panose="020B0604020202020204" pitchFamily="34" charset="0"/>
              </a:rPr>
              <a:t>8.5 Detector Integration</a:t>
            </a:r>
            <a:r>
              <a:rPr lang="en-US" sz="1400" b="1" i="1"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(Walt, Rahul, Tim/Christian, Fernando, Roland, </a:t>
            </a:r>
            <a:r>
              <a:rPr lang="en-US" sz="1400" b="1" dirty="0" err="1">
                <a:latin typeface="Arial" panose="020B0604020202020204" pitchFamily="34" charset="0"/>
                <a:cs typeface="Arial" panose="020B0604020202020204" pitchFamily="34" charset="0"/>
              </a:rPr>
              <a:t>Elke</a:t>
            </a:r>
            <a:r>
              <a:rPr lang="en-US" sz="1400" b="1" dirty="0">
                <a:latin typeface="Arial" panose="020B0604020202020204" pitchFamily="34" charset="0"/>
                <a:cs typeface="Arial" panose="020B0604020202020204" pitchFamily="34" charset="0"/>
              </a:rPr>
              <a:t>, Rolf)</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8.5.1 Experimental and Assembly Hall Infrastructure (like CDR 8.7.1, YR 13.1)</a:t>
            </a:r>
          </a:p>
          <a:p>
            <a:r>
              <a:rPr lang="en-US" sz="1200" dirty="0">
                <a:latin typeface="Arial" panose="020B0604020202020204" pitchFamily="34" charset="0"/>
                <a:cs typeface="Arial" panose="020B0604020202020204" pitchFamily="34" charset="0"/>
              </a:rPr>
              <a:t>	8.5.2 Interaction Region and Protection (include also YR 13.2)</a:t>
            </a:r>
          </a:p>
          <a:p>
            <a:r>
              <a:rPr lang="en-US" sz="1200" dirty="0">
                <a:latin typeface="Arial" panose="020B0604020202020204" pitchFamily="34" charset="0"/>
                <a:cs typeface="Arial" panose="020B0604020202020204" pitchFamily="34" charset="0"/>
              </a:rPr>
              <a:t>	8.5.3 Support Frames and Installation Fixtures </a:t>
            </a:r>
            <a:r>
              <a:rPr lang="en-US" sz="1200" i="1" dirty="0">
                <a:latin typeface="Arial" panose="020B0604020202020204" pitchFamily="34" charset="0"/>
                <a:cs typeface="Arial" panose="020B0604020202020204" pitchFamily="34" charset="0"/>
              </a:rPr>
              <a:t>(new, ask Roland and Walt to draft?)</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8.5.4 Detector Alignment (like YR 13.4)</a:t>
            </a:r>
          </a:p>
          <a:p>
            <a:r>
              <a:rPr lang="en-US" sz="1200" dirty="0">
                <a:latin typeface="Arial" panose="020B0604020202020204" pitchFamily="34" charset="0"/>
                <a:cs typeface="Arial" panose="020B0604020202020204" pitchFamily="34" charset="0"/>
              </a:rPr>
              <a:t>	8.5.5 Schedule and Installation (like CDR 8.7.2, YR 13.3)</a:t>
            </a:r>
          </a:p>
          <a:p>
            <a:r>
              <a:rPr lang="en-US" sz="1200" dirty="0">
                <a:latin typeface="Arial" panose="020B0604020202020204" pitchFamily="34" charset="0"/>
                <a:cs typeface="Arial" panose="020B0604020202020204" pitchFamily="34" charset="0"/>
              </a:rPr>
              <a:t>	8.5.6 Access and Maintenance (like CDR 8.7.3, YR 13.5)</a:t>
            </a:r>
          </a:p>
          <a:p>
            <a:r>
              <a:rPr lang="en-US" sz="1200" dirty="0">
                <a:latin typeface="Arial" panose="020B0604020202020204" pitchFamily="34" charset="0"/>
                <a:cs typeface="Arial" panose="020B0604020202020204" pitchFamily="34" charset="0"/>
              </a:rPr>
              <a:t>	8.5.7 System Engineering and Interface Controls </a:t>
            </a:r>
            <a:r>
              <a:rPr lang="en-US" sz="1200" i="1" dirty="0">
                <a:latin typeface="Arial" panose="020B0604020202020204" pitchFamily="34" charset="0"/>
                <a:cs typeface="Arial" panose="020B0604020202020204" pitchFamily="34" charset="0"/>
              </a:rPr>
              <a:t>(links to later global Section 12 on System Engineering)</a:t>
            </a:r>
            <a:endParaRPr lang="en-US" sz="12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8.6 Detector Commissioning and Pre-Operations	</a:t>
            </a:r>
          </a:p>
        </p:txBody>
      </p:sp>
      <p:sp>
        <p:nvSpPr>
          <p:cNvPr id="8" name="TextBox 7"/>
          <p:cNvSpPr txBox="1"/>
          <p:nvPr/>
        </p:nvSpPr>
        <p:spPr>
          <a:xfrm>
            <a:off x="102632" y="-50891"/>
            <a:ext cx="4752110" cy="369332"/>
          </a:xfrm>
          <a:prstGeom prst="rect">
            <a:avLst/>
          </a:prstGeom>
          <a:noFill/>
        </p:spPr>
        <p:txBody>
          <a:bodyPr wrap="square" rtlCol="0">
            <a:spAutoFit/>
          </a:bodyPr>
          <a:lstStyle/>
          <a:p>
            <a:r>
              <a:rPr lang="en-US" i="1" dirty="0"/>
              <a:t>.</a:t>
            </a:r>
          </a:p>
        </p:txBody>
      </p:sp>
      <p:sp>
        <p:nvSpPr>
          <p:cNvPr id="9" name="Slide Number Placeholder 4"/>
          <p:cNvSpPr>
            <a:spLocks noGrp="1"/>
          </p:cNvSpPr>
          <p:nvPr>
            <p:ph type="sldNum" sz="quarter" idx="12"/>
          </p:nvPr>
        </p:nvSpPr>
        <p:spPr>
          <a:xfrm>
            <a:off x="0" y="6588684"/>
            <a:ext cx="2057400" cy="282094"/>
          </a:xfrm>
        </p:spPr>
        <p:txBody>
          <a:bodyPr/>
          <a:lstStyle/>
          <a:p>
            <a:fld id="{E7C2DFF1-6A7E-5841-980E-96BA788216E4}" type="slidenum">
              <a:rPr lang="en-US" smtClean="0"/>
              <a:pPr/>
              <a:t>23</a:t>
            </a:fld>
            <a:endParaRPr lang="en-US"/>
          </a:p>
        </p:txBody>
      </p:sp>
    </p:spTree>
    <p:extLst>
      <p:ext uri="{BB962C8B-B14F-4D97-AF65-F5344CB8AC3E}">
        <p14:creationId xmlns:p14="http://schemas.microsoft.com/office/powerpoint/2010/main" val="105086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58CCF3-404B-DD45-A377-EB8EB1B0A3FB}"/>
              </a:ext>
            </a:extLst>
          </p:cNvPr>
          <p:cNvSpPr>
            <a:spLocks noGrp="1"/>
          </p:cNvSpPr>
          <p:nvPr>
            <p:ph idx="1"/>
          </p:nvPr>
        </p:nvSpPr>
        <p:spPr>
          <a:xfrm>
            <a:off x="0" y="485973"/>
            <a:ext cx="9144000" cy="5886054"/>
          </a:xfrm>
        </p:spPr>
        <p:txBody>
          <a:bodyPr>
            <a:noAutofit/>
          </a:bodyPr>
          <a:lstStyle/>
          <a:p>
            <a:pPr marL="0" indent="0">
              <a:spcAft>
                <a:spcPts val="600"/>
              </a:spcAft>
              <a:buNone/>
            </a:pPr>
            <a:r>
              <a:rPr lang="en-US" dirty="0">
                <a:solidFill>
                  <a:srgbClr val="0432FF"/>
                </a:solidFill>
              </a:rPr>
              <a:t>Example based on EIC accelerator</a:t>
            </a:r>
          </a:p>
          <a:p>
            <a:pPr marL="0" indent="0">
              <a:lnSpc>
                <a:spcPct val="100000"/>
              </a:lnSpc>
              <a:spcBef>
                <a:spcPts val="0"/>
              </a:spcBef>
              <a:buNone/>
            </a:pPr>
            <a:r>
              <a:rPr lang="en-US" dirty="0"/>
              <a:t>This procedure shall be invoked if any of the following conditions are met:</a:t>
            </a:r>
          </a:p>
          <a:p>
            <a:pPr lvl="0">
              <a:lnSpc>
                <a:spcPct val="100000"/>
              </a:lnSpc>
              <a:spcBef>
                <a:spcPts val="0"/>
              </a:spcBef>
              <a:buFont typeface="Wingdings" pitchFamily="2" charset="2"/>
              <a:buChar char="q"/>
            </a:pPr>
            <a:r>
              <a:rPr lang="en-US" dirty="0"/>
              <a:t> The change will result in changing of a global design parameter from the list below:</a:t>
            </a:r>
          </a:p>
          <a:p>
            <a:pPr lvl="1">
              <a:lnSpc>
                <a:spcPct val="100000"/>
              </a:lnSpc>
              <a:spcBef>
                <a:spcPts val="0"/>
              </a:spcBef>
              <a:buFont typeface="Wingdings" pitchFamily="2" charset="2"/>
              <a:buChar char="§"/>
            </a:pPr>
            <a:r>
              <a:rPr lang="en-US" dirty="0"/>
              <a:t>beam energy</a:t>
            </a:r>
          </a:p>
          <a:p>
            <a:pPr lvl="1">
              <a:lnSpc>
                <a:spcPct val="100000"/>
              </a:lnSpc>
              <a:spcBef>
                <a:spcPts val="0"/>
              </a:spcBef>
              <a:buFont typeface="Wingdings" pitchFamily="2" charset="2"/>
              <a:buChar char="§"/>
            </a:pPr>
            <a:r>
              <a:rPr lang="en-US" dirty="0"/>
              <a:t>range of beam energy</a:t>
            </a:r>
          </a:p>
          <a:p>
            <a:pPr lvl="1">
              <a:lnSpc>
                <a:spcPct val="100000"/>
              </a:lnSpc>
              <a:spcBef>
                <a:spcPts val="0"/>
              </a:spcBef>
              <a:buFont typeface="Wingdings" pitchFamily="2" charset="2"/>
              <a:buChar char="§"/>
            </a:pPr>
            <a:r>
              <a:rPr lang="en-US" dirty="0"/>
              <a:t>design luminosity</a:t>
            </a:r>
          </a:p>
          <a:p>
            <a:pPr lvl="1">
              <a:lnSpc>
                <a:spcPct val="100000"/>
              </a:lnSpc>
              <a:spcBef>
                <a:spcPts val="0"/>
              </a:spcBef>
              <a:buFont typeface="Wingdings" pitchFamily="2" charset="2"/>
              <a:buChar char="§"/>
            </a:pPr>
            <a:r>
              <a:rPr lang="en-US" dirty="0"/>
              <a:t>design polarization</a:t>
            </a:r>
          </a:p>
          <a:p>
            <a:pPr lvl="1">
              <a:lnSpc>
                <a:spcPct val="100000"/>
              </a:lnSpc>
              <a:spcBef>
                <a:spcPts val="0"/>
              </a:spcBef>
              <a:buFont typeface="Wingdings" pitchFamily="2" charset="2"/>
              <a:buChar char="§"/>
            </a:pPr>
            <a:r>
              <a:rPr lang="en-US" dirty="0"/>
              <a:t>bunch frequency</a:t>
            </a:r>
          </a:p>
          <a:p>
            <a:pPr lvl="1">
              <a:lnSpc>
                <a:spcPct val="100000"/>
              </a:lnSpc>
              <a:spcBef>
                <a:spcPts val="0"/>
              </a:spcBef>
              <a:buFont typeface="Wingdings" pitchFamily="2" charset="2"/>
              <a:buChar char="§"/>
            </a:pPr>
            <a:r>
              <a:rPr lang="en-US" dirty="0"/>
              <a:t>bunch charge</a:t>
            </a:r>
          </a:p>
          <a:p>
            <a:pPr lvl="1">
              <a:lnSpc>
                <a:spcPct val="100000"/>
              </a:lnSpc>
              <a:spcBef>
                <a:spcPts val="0"/>
              </a:spcBef>
              <a:buFont typeface="Wingdings" pitchFamily="2" charset="2"/>
              <a:buChar char="§"/>
            </a:pPr>
            <a:r>
              <a:rPr lang="en-US" dirty="0"/>
              <a:t>beam-beam parameters including crossing angle</a:t>
            </a:r>
          </a:p>
          <a:p>
            <a:pPr lvl="1">
              <a:lnSpc>
                <a:spcPct val="100000"/>
              </a:lnSpc>
              <a:spcBef>
                <a:spcPts val="0"/>
              </a:spcBef>
              <a:buFont typeface="Wingdings" pitchFamily="2" charset="2"/>
              <a:buChar char="§"/>
            </a:pPr>
            <a:r>
              <a:rPr lang="en-US" dirty="0"/>
              <a:t>major technology changes for magnets, RF, vacuum, instrumentation and controls</a:t>
            </a:r>
          </a:p>
          <a:p>
            <a:pPr marL="457200" lvl="1" indent="0">
              <a:lnSpc>
                <a:spcPct val="100000"/>
              </a:lnSpc>
              <a:spcBef>
                <a:spcPts val="0"/>
              </a:spcBef>
              <a:buNone/>
            </a:pPr>
            <a:endParaRPr lang="en-US" dirty="0"/>
          </a:p>
          <a:p>
            <a:pPr lvl="0">
              <a:lnSpc>
                <a:spcPct val="100000"/>
              </a:lnSpc>
              <a:spcBef>
                <a:spcPts val="0"/>
              </a:spcBef>
              <a:buFont typeface="Wingdings" pitchFamily="2" charset="2"/>
              <a:buChar char="q"/>
            </a:pPr>
            <a:r>
              <a:rPr lang="en-US" dirty="0"/>
              <a:t> The change will require a cost change which is greater than 5M $ or 20% of the contingency fund in its WBS level 3 category. </a:t>
            </a:r>
          </a:p>
          <a:p>
            <a:pPr lvl="0">
              <a:lnSpc>
                <a:spcPct val="100000"/>
              </a:lnSpc>
              <a:spcBef>
                <a:spcPts val="0"/>
              </a:spcBef>
              <a:buFont typeface="Wingdings" pitchFamily="2" charset="2"/>
              <a:buChar char="q"/>
            </a:pPr>
            <a:r>
              <a:rPr lang="en-US" dirty="0"/>
              <a:t> The change will affect the design progress of systems in other WBS level 2 categories.</a:t>
            </a:r>
          </a:p>
          <a:p>
            <a:pPr lvl="0">
              <a:lnSpc>
                <a:spcPct val="100000"/>
              </a:lnSpc>
              <a:spcBef>
                <a:spcPts val="0"/>
              </a:spcBef>
              <a:buFont typeface="Wingdings" pitchFamily="2" charset="2"/>
              <a:buChar char="q"/>
            </a:pPr>
            <a:r>
              <a:rPr lang="en-US" dirty="0"/>
              <a:t> The change may cause a schedule delay of more than 30 days.</a:t>
            </a:r>
          </a:p>
          <a:p>
            <a:pPr lvl="0">
              <a:lnSpc>
                <a:spcPct val="100000"/>
              </a:lnSpc>
              <a:spcBef>
                <a:spcPts val="0"/>
              </a:spcBef>
              <a:buFont typeface="Wingdings" pitchFamily="2" charset="2"/>
              <a:buChar char="q"/>
            </a:pPr>
            <a:r>
              <a:rPr lang="en-US" dirty="0"/>
              <a:t> The change will constitute an increase of performance risk of 10% measured in  integrated luminosity, or cost risk which is greater than 20 M$ or 60% of the contingency fund in its WBS level 3 category or a schedule risk of greater the 60 days. </a:t>
            </a:r>
          </a:p>
        </p:txBody>
      </p:sp>
      <p:sp>
        <p:nvSpPr>
          <p:cNvPr id="4" name="Slide Number Placeholder 3">
            <a:extLst>
              <a:ext uri="{FF2B5EF4-FFF2-40B4-BE49-F238E27FC236}">
                <a16:creationId xmlns:a16="http://schemas.microsoft.com/office/drawing/2014/main" id="{813062D2-CEE5-A440-BA7D-8CC2CAF9763F}"/>
              </a:ext>
            </a:extLst>
          </p:cNvPr>
          <p:cNvSpPr>
            <a:spLocks noGrp="1"/>
          </p:cNvSpPr>
          <p:nvPr>
            <p:ph type="sldNum" sz="quarter" idx="12"/>
          </p:nvPr>
        </p:nvSpPr>
        <p:spPr/>
        <p:txBody>
          <a:bodyPr/>
          <a:lstStyle/>
          <a:p>
            <a:fld id="{893C5830-40F3-F04E-B2E3-10E6672BA8FF}" type="slidenum">
              <a:rPr lang="en-US" smtClean="0"/>
              <a:pPr/>
              <a:t>24</a:t>
            </a:fld>
            <a:endParaRPr lang="en-US"/>
          </a:p>
        </p:txBody>
      </p:sp>
      <p:sp>
        <p:nvSpPr>
          <p:cNvPr id="5" name="Title 4">
            <a:extLst>
              <a:ext uri="{FF2B5EF4-FFF2-40B4-BE49-F238E27FC236}">
                <a16:creationId xmlns:a16="http://schemas.microsoft.com/office/drawing/2014/main" id="{BEC3FFEA-F482-2C41-8316-EA084E3770F0}"/>
              </a:ext>
            </a:extLst>
          </p:cNvPr>
          <p:cNvSpPr>
            <a:spLocks noGrp="1"/>
          </p:cNvSpPr>
          <p:nvPr>
            <p:ph type="title"/>
          </p:nvPr>
        </p:nvSpPr>
        <p:spPr/>
        <p:txBody>
          <a:bodyPr/>
          <a:lstStyle/>
          <a:p>
            <a:r>
              <a:rPr lang="en-US" dirty="0"/>
              <a:t>Accelerator Technical Change Control Process</a:t>
            </a:r>
          </a:p>
        </p:txBody>
      </p:sp>
      <p:sp>
        <p:nvSpPr>
          <p:cNvPr id="3" name="TextBox 2">
            <a:extLst>
              <a:ext uri="{FF2B5EF4-FFF2-40B4-BE49-F238E27FC236}">
                <a16:creationId xmlns:a16="http://schemas.microsoft.com/office/drawing/2014/main" id="{4B43EAB8-56CB-3E1B-B458-45362D118342}"/>
              </a:ext>
            </a:extLst>
          </p:cNvPr>
          <p:cNvSpPr txBox="1"/>
          <p:nvPr/>
        </p:nvSpPr>
        <p:spPr>
          <a:xfrm>
            <a:off x="1228090" y="5938296"/>
            <a:ext cx="6687820" cy="738664"/>
          </a:xfrm>
          <a:prstGeom prst="rect">
            <a:avLst/>
          </a:prstGeom>
          <a:solidFill>
            <a:schemeClr val="bg1"/>
          </a:solidFill>
        </p:spPr>
        <p:txBody>
          <a:bodyPr wrap="square" rtlCol="0">
            <a:spAutoFit/>
          </a:bodyPr>
          <a:lstStyle/>
          <a:p>
            <a:pPr algn="l"/>
            <a:r>
              <a:rPr lang="en-US" sz="1400" i="1" dirty="0">
                <a:latin typeface="Arial" panose="020B0604020202020204" pitchFamily="34" charset="0"/>
                <a:cs typeface="Arial" panose="020B0604020202020204" pitchFamily="34" charset="0"/>
              </a:rPr>
              <a:t>This is used for EIC accelerator scope presently. The latter bullets will need to be modified after CD-2 as cost and schedule contingencies are not defined system by system anymore, and the various numbers used are moot.</a:t>
            </a:r>
          </a:p>
        </p:txBody>
      </p:sp>
    </p:spTree>
    <p:extLst>
      <p:ext uri="{BB962C8B-B14F-4D97-AF65-F5344CB8AC3E}">
        <p14:creationId xmlns:p14="http://schemas.microsoft.com/office/powerpoint/2010/main" val="3993299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A6FCA1EB-1B17-640E-E96B-F1C3C3ED4D2A}"/>
              </a:ext>
            </a:extLst>
          </p:cNvPr>
          <p:cNvSpPr txBox="1">
            <a:spLocks/>
          </p:cNvSpPr>
          <p:nvPr/>
        </p:nvSpPr>
        <p:spPr>
          <a:xfrm>
            <a:off x="0" y="0"/>
            <a:ext cx="9133727" cy="58466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mj-lt"/>
                <a:ea typeface="Arial" charset="0"/>
                <a:cs typeface="Comic Sans M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2400" noProof="0" dirty="0">
                <a:latin typeface="Arial"/>
              </a:rPr>
              <a:t>Technical Change Control</a:t>
            </a:r>
            <a:endParaRPr kumimoji="0" lang="en-US" sz="2400" b="1" u="none" strike="noStrike" kern="1200" cap="none" spc="0" normalizeH="0" baseline="0" noProof="0" dirty="0">
              <a:ln>
                <a:noFill/>
              </a:ln>
              <a:solidFill>
                <a:srgbClr val="1200B4"/>
              </a:solidFill>
              <a:effectLst>
                <a:reflection stA="50000" endPos="50000" dist="5080" dir="5400000" sy="-100000" algn="bl" rotWithShape="0"/>
              </a:effectLst>
              <a:uLnTx/>
              <a:uFillTx/>
              <a:latin typeface="Arial"/>
            </a:endParaRPr>
          </a:p>
        </p:txBody>
      </p:sp>
      <p:pic>
        <p:nvPicPr>
          <p:cNvPr id="18" name="Picture 17">
            <a:extLst>
              <a:ext uri="{FF2B5EF4-FFF2-40B4-BE49-F238E27FC236}">
                <a16:creationId xmlns:a16="http://schemas.microsoft.com/office/drawing/2014/main" id="{DB68B566-7086-4D4C-B35F-400D3F18FC29}"/>
              </a:ext>
            </a:extLst>
          </p:cNvPr>
          <p:cNvPicPr>
            <a:picLocks noChangeAspect="1"/>
          </p:cNvPicPr>
          <p:nvPr/>
        </p:nvPicPr>
        <p:blipFill rotWithShape="1">
          <a:blip r:embed="rId3"/>
          <a:srcRect b="2954"/>
          <a:stretch/>
        </p:blipFill>
        <p:spPr>
          <a:xfrm>
            <a:off x="3924" y="14019"/>
            <a:ext cx="4437529" cy="6655454"/>
          </a:xfrm>
          <a:prstGeom prst="rect">
            <a:avLst/>
          </a:prstGeom>
        </p:spPr>
      </p:pic>
      <p:sp>
        <p:nvSpPr>
          <p:cNvPr id="19" name="Rectangle: Rounded Corners 30">
            <a:extLst>
              <a:ext uri="{FF2B5EF4-FFF2-40B4-BE49-F238E27FC236}">
                <a16:creationId xmlns:a16="http://schemas.microsoft.com/office/drawing/2014/main" id="{3BEE3DE5-5049-6C46-B795-29A03AF0F09A}"/>
              </a:ext>
            </a:extLst>
          </p:cNvPr>
          <p:cNvSpPr/>
          <p:nvPr/>
        </p:nvSpPr>
        <p:spPr>
          <a:xfrm>
            <a:off x="39025" y="5066252"/>
            <a:ext cx="4449452" cy="1791993"/>
          </a:xfrm>
          <a:prstGeom prst="round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30">
            <a:extLst>
              <a:ext uri="{FF2B5EF4-FFF2-40B4-BE49-F238E27FC236}">
                <a16:creationId xmlns:a16="http://schemas.microsoft.com/office/drawing/2014/main" id="{FA5541B9-C60A-A64F-BDB4-C6B9964B8E1A}"/>
              </a:ext>
            </a:extLst>
          </p:cNvPr>
          <p:cNvSpPr/>
          <p:nvPr/>
        </p:nvSpPr>
        <p:spPr>
          <a:xfrm>
            <a:off x="0" y="3595"/>
            <a:ext cx="4449452" cy="2042054"/>
          </a:xfrm>
          <a:prstGeom prst="round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30">
            <a:extLst>
              <a:ext uri="{FF2B5EF4-FFF2-40B4-BE49-F238E27FC236}">
                <a16:creationId xmlns:a16="http://schemas.microsoft.com/office/drawing/2014/main" id="{F3E3DCFC-065E-EC44-A83E-ED486E3FA502}"/>
              </a:ext>
            </a:extLst>
          </p:cNvPr>
          <p:cNvSpPr/>
          <p:nvPr/>
        </p:nvSpPr>
        <p:spPr>
          <a:xfrm>
            <a:off x="-21594" y="2056143"/>
            <a:ext cx="4449452" cy="1921048"/>
          </a:xfrm>
          <a:prstGeom prst="round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Rounded Corners 30">
            <a:extLst>
              <a:ext uri="{FF2B5EF4-FFF2-40B4-BE49-F238E27FC236}">
                <a16:creationId xmlns:a16="http://schemas.microsoft.com/office/drawing/2014/main" id="{508677F9-DB3C-0741-BDBD-A1AD09B0F561}"/>
              </a:ext>
            </a:extLst>
          </p:cNvPr>
          <p:cNvSpPr/>
          <p:nvPr/>
        </p:nvSpPr>
        <p:spPr>
          <a:xfrm>
            <a:off x="63373" y="3964722"/>
            <a:ext cx="4449452" cy="1098180"/>
          </a:xfrm>
          <a:prstGeom prst="round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 name="Straight Arrow Connector 22">
            <a:extLst>
              <a:ext uri="{FF2B5EF4-FFF2-40B4-BE49-F238E27FC236}">
                <a16:creationId xmlns:a16="http://schemas.microsoft.com/office/drawing/2014/main" id="{7BB73A44-FD20-B343-9F82-DC26A517CD9F}"/>
              </a:ext>
            </a:extLst>
          </p:cNvPr>
          <p:cNvCxnSpPr>
            <a:cxnSpLocks/>
          </p:cNvCxnSpPr>
          <p:nvPr/>
        </p:nvCxnSpPr>
        <p:spPr>
          <a:xfrm flipV="1">
            <a:off x="4472509" y="1290637"/>
            <a:ext cx="715700" cy="255120"/>
          </a:xfrm>
          <a:prstGeom prst="straightConnector1">
            <a:avLst/>
          </a:prstGeom>
          <a:ln w="76200">
            <a:gradFill>
              <a:gsLst>
                <a:gs pos="0">
                  <a:schemeClr val="accent1">
                    <a:lumMod val="40000"/>
                    <a:lumOff val="60000"/>
                  </a:schemeClr>
                </a:gs>
                <a:gs pos="100000">
                  <a:schemeClr val="tx1"/>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78C447B-82DC-4E4E-9D5C-9F36D63E833B}"/>
              </a:ext>
            </a:extLst>
          </p:cNvPr>
          <p:cNvSpPr txBox="1"/>
          <p:nvPr/>
        </p:nvSpPr>
        <p:spPr>
          <a:xfrm>
            <a:off x="5175394" y="534236"/>
            <a:ext cx="3793968" cy="5509200"/>
          </a:xfrm>
          <a:prstGeom prst="rect">
            <a:avLst/>
          </a:prstGeom>
          <a:solidFill>
            <a:schemeClr val="bg1"/>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Initiating Stage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 proposed change initiated by a requester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change is discussed among home WBS level 3 and level 2 category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Preparation Stage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requester generates the form and collects all supporting material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Pre-TCCB review if needed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Review Stage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All material regarding the change is submitted to the TCCB</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TCCB review meeting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TCCB provides recommendations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Complete Stage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TCCB submits recommendations to the EIC Technical Director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New baseline announced if change accepted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Case documented</a:t>
            </a:r>
          </a:p>
        </p:txBody>
      </p:sp>
      <p:cxnSp>
        <p:nvCxnSpPr>
          <p:cNvPr id="25" name="Straight Arrow Connector 24">
            <a:extLst>
              <a:ext uri="{FF2B5EF4-FFF2-40B4-BE49-F238E27FC236}">
                <a16:creationId xmlns:a16="http://schemas.microsoft.com/office/drawing/2014/main" id="{58A36AA0-229B-494E-9652-04025BCF892A}"/>
              </a:ext>
            </a:extLst>
          </p:cNvPr>
          <p:cNvCxnSpPr>
            <a:cxnSpLocks/>
          </p:cNvCxnSpPr>
          <p:nvPr/>
        </p:nvCxnSpPr>
        <p:spPr>
          <a:xfrm flipV="1">
            <a:off x="4472509" y="2713175"/>
            <a:ext cx="777879" cy="310394"/>
          </a:xfrm>
          <a:prstGeom prst="straightConnector1">
            <a:avLst/>
          </a:prstGeom>
          <a:ln w="76200">
            <a:gradFill>
              <a:gsLst>
                <a:gs pos="0">
                  <a:schemeClr val="accent1">
                    <a:lumMod val="40000"/>
                    <a:lumOff val="60000"/>
                  </a:schemeClr>
                </a:gs>
                <a:gs pos="100000">
                  <a:schemeClr val="tx1"/>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1AFEE3A-F62B-F643-B586-6DA7DAF0A448}"/>
              </a:ext>
            </a:extLst>
          </p:cNvPr>
          <p:cNvCxnSpPr>
            <a:cxnSpLocks/>
          </p:cNvCxnSpPr>
          <p:nvPr/>
        </p:nvCxnSpPr>
        <p:spPr>
          <a:xfrm flipV="1">
            <a:off x="4472509" y="4190987"/>
            <a:ext cx="767549" cy="427285"/>
          </a:xfrm>
          <a:prstGeom prst="straightConnector1">
            <a:avLst/>
          </a:prstGeom>
          <a:ln w="76200">
            <a:gradFill>
              <a:gsLst>
                <a:gs pos="0">
                  <a:schemeClr val="accent1">
                    <a:lumMod val="40000"/>
                    <a:lumOff val="60000"/>
                  </a:schemeClr>
                </a:gs>
                <a:gs pos="100000">
                  <a:schemeClr val="tx1"/>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DFD089-DB83-6D42-9FB5-B1F6C06D3621}"/>
              </a:ext>
            </a:extLst>
          </p:cNvPr>
          <p:cNvCxnSpPr>
            <a:cxnSpLocks/>
          </p:cNvCxnSpPr>
          <p:nvPr/>
        </p:nvCxnSpPr>
        <p:spPr>
          <a:xfrm flipV="1">
            <a:off x="4442535" y="5785690"/>
            <a:ext cx="837838" cy="397157"/>
          </a:xfrm>
          <a:prstGeom prst="straightConnector1">
            <a:avLst/>
          </a:prstGeom>
          <a:ln w="76200">
            <a:gradFill>
              <a:gsLst>
                <a:gs pos="0">
                  <a:schemeClr val="accent1">
                    <a:lumMod val="40000"/>
                    <a:lumOff val="60000"/>
                  </a:schemeClr>
                </a:gs>
                <a:gs pos="100000">
                  <a:schemeClr val="tx1"/>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5DA986D1-9563-004C-9337-7209A253FAA9}"/>
              </a:ext>
            </a:extLst>
          </p:cNvPr>
          <p:cNvGrpSpPr/>
          <p:nvPr/>
        </p:nvGrpSpPr>
        <p:grpSpPr>
          <a:xfrm>
            <a:off x="5219265" y="592341"/>
            <a:ext cx="4027096" cy="5451095"/>
            <a:chOff x="6322691" y="758374"/>
            <a:chExt cx="4027096" cy="5451095"/>
          </a:xfrm>
        </p:grpSpPr>
        <p:sp>
          <p:nvSpPr>
            <p:cNvPr id="29" name="Rectangle: Rounded Corners 35">
              <a:extLst>
                <a:ext uri="{FF2B5EF4-FFF2-40B4-BE49-F238E27FC236}">
                  <a16:creationId xmlns:a16="http://schemas.microsoft.com/office/drawing/2014/main" id="{65B4D112-FB54-5F43-9BDC-5016FC6F43C9}"/>
                </a:ext>
              </a:extLst>
            </p:cNvPr>
            <p:cNvSpPr/>
            <p:nvPr/>
          </p:nvSpPr>
          <p:spPr>
            <a:xfrm>
              <a:off x="6366920" y="3416749"/>
              <a:ext cx="3865829" cy="1267012"/>
            </a:xfrm>
            <a:prstGeom prst="roundRect">
              <a:avLst>
                <a:gd name="adj" fmla="val 0"/>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309E0EAF-9793-D644-AE84-205809036861}"/>
                </a:ext>
              </a:extLst>
            </p:cNvPr>
            <p:cNvGrpSpPr/>
            <p:nvPr/>
          </p:nvGrpSpPr>
          <p:grpSpPr>
            <a:xfrm>
              <a:off x="6322691" y="758374"/>
              <a:ext cx="4027096" cy="5451095"/>
              <a:chOff x="6322691" y="758374"/>
              <a:chExt cx="4027096" cy="5451095"/>
            </a:xfrm>
          </p:grpSpPr>
          <p:sp>
            <p:nvSpPr>
              <p:cNvPr id="35" name="TextBox 34">
                <a:extLst>
                  <a:ext uri="{FF2B5EF4-FFF2-40B4-BE49-F238E27FC236}">
                    <a16:creationId xmlns:a16="http://schemas.microsoft.com/office/drawing/2014/main" id="{9CEC606E-9D55-3443-84E2-0D71451227CE}"/>
                  </a:ext>
                </a:extLst>
              </p:cNvPr>
              <p:cNvSpPr txBox="1"/>
              <p:nvPr/>
            </p:nvSpPr>
            <p:spPr>
              <a:xfrm>
                <a:off x="9292001" y="4715698"/>
                <a:ext cx="923330" cy="1493771"/>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437FF"/>
                    </a:solidFill>
                    <a:effectLst/>
                    <a:uLnTx/>
                    <a:uFillTx/>
                    <a:latin typeface="Calibri" panose="020F0502020204030204"/>
                    <a:ea typeface="+mn-ea"/>
                    <a:cs typeface="+mn-cs"/>
                  </a:rPr>
                  <a:t>TCCB Chair + TD</a:t>
                </a:r>
              </a:p>
            </p:txBody>
          </p:sp>
          <p:sp>
            <p:nvSpPr>
              <p:cNvPr id="31" name="Rectangle: Rounded Corners 34">
                <a:extLst>
                  <a:ext uri="{FF2B5EF4-FFF2-40B4-BE49-F238E27FC236}">
                    <a16:creationId xmlns:a16="http://schemas.microsoft.com/office/drawing/2014/main" id="{3C4AE2F0-6D95-3D4F-96F3-C76BC1344AF3}"/>
                  </a:ext>
                </a:extLst>
              </p:cNvPr>
              <p:cNvSpPr/>
              <p:nvPr/>
            </p:nvSpPr>
            <p:spPr>
              <a:xfrm>
                <a:off x="6322691" y="758374"/>
                <a:ext cx="3924735" cy="2650854"/>
              </a:xfrm>
              <a:prstGeom prst="roundRect">
                <a:avLst>
                  <a:gd name="adj" fmla="val 0"/>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9">
                <a:extLst>
                  <a:ext uri="{FF2B5EF4-FFF2-40B4-BE49-F238E27FC236}">
                    <a16:creationId xmlns:a16="http://schemas.microsoft.com/office/drawing/2014/main" id="{B04BEBC1-06EE-5F4D-8285-1FD652EDD2AB}"/>
                  </a:ext>
                </a:extLst>
              </p:cNvPr>
              <p:cNvSpPr/>
              <p:nvPr/>
            </p:nvSpPr>
            <p:spPr>
              <a:xfrm>
                <a:off x="6363787" y="4683762"/>
                <a:ext cx="3868962" cy="1525707"/>
              </a:xfrm>
              <a:prstGeom prst="roundRect">
                <a:avLst>
                  <a:gd name="adj" fmla="val 0"/>
                </a:avLst>
              </a:prstGeom>
              <a:noFill/>
              <a:ln w="38100">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9E69E0A0-271C-004D-94A9-6EF71E9D5D4E}"/>
                  </a:ext>
                </a:extLst>
              </p:cNvPr>
              <p:cNvSpPr txBox="1"/>
              <p:nvPr/>
            </p:nvSpPr>
            <p:spPr>
              <a:xfrm>
                <a:off x="9795789" y="1228227"/>
                <a:ext cx="553998" cy="1362552"/>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Calibri" panose="020F0502020204030204"/>
                    <a:ea typeface="+mn-ea"/>
                    <a:cs typeface="+mn-cs"/>
                  </a:rPr>
                  <a:t>Requester</a:t>
                </a:r>
              </a:p>
            </p:txBody>
          </p:sp>
          <p:sp>
            <p:nvSpPr>
              <p:cNvPr id="34" name="TextBox 33">
                <a:extLst>
                  <a:ext uri="{FF2B5EF4-FFF2-40B4-BE49-F238E27FC236}">
                    <a16:creationId xmlns:a16="http://schemas.microsoft.com/office/drawing/2014/main" id="{20AF5F08-C40D-D240-8008-32AC9A55AC9C}"/>
                  </a:ext>
                </a:extLst>
              </p:cNvPr>
              <p:cNvSpPr txBox="1"/>
              <p:nvPr/>
            </p:nvSpPr>
            <p:spPr>
              <a:xfrm>
                <a:off x="9809084" y="3458583"/>
                <a:ext cx="461665" cy="1180901"/>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B050"/>
                    </a:solidFill>
                    <a:effectLst/>
                    <a:uLnTx/>
                    <a:uFillTx/>
                    <a:latin typeface="Calibri" panose="020F0502020204030204"/>
                    <a:ea typeface="+mn-ea"/>
                    <a:cs typeface="+mn-cs"/>
                  </a:rPr>
                  <a:t>TCCB Board</a:t>
                </a:r>
              </a:p>
            </p:txBody>
          </p:sp>
        </p:grpSp>
      </p:grpSp>
      <p:sp>
        <p:nvSpPr>
          <p:cNvPr id="36" name="Slide Number Placeholder 1">
            <a:extLst>
              <a:ext uri="{FF2B5EF4-FFF2-40B4-BE49-F238E27FC236}">
                <a16:creationId xmlns:a16="http://schemas.microsoft.com/office/drawing/2014/main" id="{CB41F3B0-CED3-39F3-B235-75860420D280}"/>
              </a:ext>
            </a:extLst>
          </p:cNvPr>
          <p:cNvSpPr>
            <a:spLocks noGrp="1"/>
          </p:cNvSpPr>
          <p:nvPr>
            <p:ph type="sldNum" sz="quarter" idx="12"/>
          </p:nvPr>
        </p:nvSpPr>
        <p:spPr>
          <a:xfrm>
            <a:off x="0" y="6592569"/>
            <a:ext cx="2057400" cy="26051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034D8C-3CB4-402A-BC46-2AB14C0FE90A}" type="slidenum">
              <a:rPr kumimoji="0" lang="en-US" sz="1200" b="0" i="0" u="none" strike="noStrike" kern="1200" cap="none" spc="0" normalizeH="0" baseline="0" noProof="0" smtClean="0">
                <a:ln>
                  <a:noFill/>
                </a:ln>
                <a:solidFill>
                  <a:prstClr val="white"/>
                </a:solidFill>
                <a:effectLst/>
                <a:uLnTx/>
                <a:uFillTx/>
                <a:latin typeface="Calibri Light" panose="020F0302020204030204"/>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white"/>
              </a:solidFill>
              <a:effectLst/>
              <a:uLnTx/>
              <a:uFillTx/>
              <a:latin typeface="Calibri Light" panose="020F0302020204030204"/>
              <a:cs typeface="Arial" charset="0"/>
            </a:endParaRPr>
          </a:p>
        </p:txBody>
      </p:sp>
      <p:sp>
        <p:nvSpPr>
          <p:cNvPr id="37" name="TextBox 36"/>
          <p:cNvSpPr txBox="1"/>
          <p:nvPr/>
        </p:nvSpPr>
        <p:spPr>
          <a:xfrm>
            <a:off x="4856283" y="6124273"/>
            <a:ext cx="4287717" cy="738664"/>
          </a:xfrm>
          <a:prstGeom prst="rect">
            <a:avLst/>
          </a:prstGeom>
          <a:solidFill>
            <a:schemeClr val="bg1"/>
          </a:solidFill>
        </p:spPr>
        <p:txBody>
          <a:bodyPr wrap="square" rtlCol="0">
            <a:spAutoFit/>
          </a:bodyPr>
          <a:lstStyle/>
          <a:p>
            <a:pPr algn="l"/>
            <a:r>
              <a:rPr lang="en-US" sz="1400" i="1" dirty="0">
                <a:latin typeface="Arial" panose="020B0604020202020204" pitchFamily="34" charset="0"/>
                <a:cs typeface="Arial" panose="020B0604020202020204" pitchFamily="34" charset="0"/>
              </a:rPr>
              <a:t>This is used for EIC accelerator scope.</a:t>
            </a:r>
          </a:p>
          <a:p>
            <a:pPr algn="l"/>
            <a:r>
              <a:rPr lang="en-US" sz="1400" i="1" dirty="0">
                <a:latin typeface="Arial" panose="020B0604020202020204" pitchFamily="34" charset="0"/>
                <a:cs typeface="Arial" panose="020B0604020202020204" pitchFamily="34" charset="0"/>
              </a:rPr>
              <a:t>An equivalent for EIC detector may make direct use of technical work done within </a:t>
            </a:r>
            <a:r>
              <a:rPr lang="en-US" sz="1400" i="1" dirty="0" err="1">
                <a:latin typeface="Arial" panose="020B0604020202020204" pitchFamily="34" charset="0"/>
                <a:cs typeface="Arial" panose="020B0604020202020204" pitchFamily="34" charset="0"/>
              </a:rPr>
              <a:t>ePIC</a:t>
            </a:r>
            <a:r>
              <a:rPr lang="en-US" sz="1400" i="1" dirty="0">
                <a:latin typeface="Arial" panose="020B0604020202020204" pitchFamily="34" charset="0"/>
                <a:cs typeface="Arial" panose="020B0604020202020204" pitchFamily="34" charset="0"/>
              </a:rPr>
              <a:t> collaboration.</a:t>
            </a:r>
          </a:p>
        </p:txBody>
      </p:sp>
    </p:spTree>
    <p:extLst>
      <p:ext uri="{BB962C8B-B14F-4D97-AF65-F5344CB8AC3E}">
        <p14:creationId xmlns:p14="http://schemas.microsoft.com/office/powerpoint/2010/main" val="3660549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A6FCA1EB-1B17-640E-E96B-F1C3C3ED4D2A}"/>
              </a:ext>
            </a:extLst>
          </p:cNvPr>
          <p:cNvSpPr txBox="1">
            <a:spLocks/>
          </p:cNvSpPr>
          <p:nvPr/>
        </p:nvSpPr>
        <p:spPr>
          <a:xfrm>
            <a:off x="0" y="0"/>
            <a:ext cx="9133727" cy="58466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mj-lt"/>
                <a:ea typeface="Arial" charset="0"/>
                <a:cs typeface="Comic Sans M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2400" noProof="0" dirty="0">
                <a:latin typeface="Arial"/>
              </a:rPr>
              <a:t>DOE Order Change Control Process</a:t>
            </a:r>
            <a:endParaRPr kumimoji="0" lang="en-US" sz="2400" b="1" u="none" strike="noStrike" kern="1200" cap="none" spc="0" normalizeH="0" baseline="0" noProof="0" dirty="0">
              <a:ln>
                <a:noFill/>
              </a:ln>
              <a:solidFill>
                <a:srgbClr val="1200B4"/>
              </a:solidFill>
              <a:effectLst>
                <a:reflection stA="50000" endPos="50000" dist="5080" dir="5400000" sy="-100000" algn="bl" rotWithShape="0"/>
              </a:effectLst>
              <a:uLnTx/>
              <a:uFillTx/>
              <a:latin typeface="Arial"/>
            </a:endParaRPr>
          </a:p>
        </p:txBody>
      </p:sp>
      <p:sp>
        <p:nvSpPr>
          <p:cNvPr id="4" name="Slide Number Placeholder 1">
            <a:extLst>
              <a:ext uri="{FF2B5EF4-FFF2-40B4-BE49-F238E27FC236}">
                <a16:creationId xmlns:a16="http://schemas.microsoft.com/office/drawing/2014/main" id="{CB41F3B0-CED3-39F3-B235-75860420D280}"/>
              </a:ext>
            </a:extLst>
          </p:cNvPr>
          <p:cNvSpPr>
            <a:spLocks noGrp="1"/>
          </p:cNvSpPr>
          <p:nvPr>
            <p:ph type="sldNum" sz="quarter" idx="12"/>
          </p:nvPr>
        </p:nvSpPr>
        <p:spPr>
          <a:xfrm>
            <a:off x="0" y="6592569"/>
            <a:ext cx="2057400" cy="26051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034D8C-3CB4-402A-BC46-2AB14C0FE90A}" type="slidenum">
              <a:rPr kumimoji="0" lang="en-US" sz="1200" b="0" i="0" u="none" strike="noStrike" kern="1200" cap="none" spc="0" normalizeH="0" baseline="0" noProof="0" smtClean="0">
                <a:ln>
                  <a:noFill/>
                </a:ln>
                <a:solidFill>
                  <a:prstClr val="white"/>
                </a:solidFill>
                <a:effectLst/>
                <a:uLnTx/>
                <a:uFillTx/>
                <a:latin typeface="Calibri Light" panose="020F0302020204030204"/>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white"/>
              </a:solidFill>
              <a:effectLst/>
              <a:uLnTx/>
              <a:uFillTx/>
              <a:latin typeface="Calibri Light" panose="020F0302020204030204"/>
              <a:cs typeface="Arial" charset="0"/>
            </a:endParaRPr>
          </a:p>
        </p:txBody>
      </p:sp>
      <p:sp>
        <p:nvSpPr>
          <p:cNvPr id="7" name="TextBox 6"/>
          <p:cNvSpPr txBox="1"/>
          <p:nvPr/>
        </p:nvSpPr>
        <p:spPr>
          <a:xfrm>
            <a:off x="3262660" y="6407903"/>
            <a:ext cx="2839239" cy="369332"/>
          </a:xfrm>
          <a:prstGeom prst="rect">
            <a:avLst/>
          </a:prstGeom>
          <a:solidFill>
            <a:schemeClr val="bg1"/>
          </a:solidFill>
        </p:spPr>
        <p:txBody>
          <a:bodyPr wrap="none" rtlCol="0">
            <a:spAutoFit/>
          </a:bodyPr>
          <a:lstStyle/>
          <a:p>
            <a:pPr algn="l"/>
            <a:r>
              <a:rPr lang="en-US" i="1" dirty="0">
                <a:latin typeface="Arial" panose="020B0604020202020204" pitchFamily="34" charset="0"/>
                <a:cs typeface="Arial" panose="020B0604020202020204" pitchFamily="34" charset="0"/>
              </a:rPr>
              <a:t>Not for the faint of heart…</a:t>
            </a:r>
          </a:p>
        </p:txBody>
      </p:sp>
      <p:pic>
        <p:nvPicPr>
          <p:cNvPr id="2" name="Picture 1"/>
          <p:cNvPicPr>
            <a:picLocks noChangeAspect="1"/>
          </p:cNvPicPr>
          <p:nvPr/>
        </p:nvPicPr>
        <p:blipFill>
          <a:blip r:embed="rId3"/>
          <a:stretch>
            <a:fillRect/>
          </a:stretch>
        </p:blipFill>
        <p:spPr>
          <a:xfrm rot="5400000">
            <a:off x="1759352" y="-8681"/>
            <a:ext cx="5625296" cy="6875362"/>
          </a:xfrm>
          <a:prstGeom prst="rect">
            <a:avLst/>
          </a:prstGeom>
        </p:spPr>
      </p:pic>
    </p:spTree>
    <p:extLst>
      <p:ext uri="{BB962C8B-B14F-4D97-AF65-F5344CB8AC3E}">
        <p14:creationId xmlns:p14="http://schemas.microsoft.com/office/powerpoint/2010/main" val="3198747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A6FCA1EB-1B17-640E-E96B-F1C3C3ED4D2A}"/>
              </a:ext>
            </a:extLst>
          </p:cNvPr>
          <p:cNvSpPr txBox="1">
            <a:spLocks/>
          </p:cNvSpPr>
          <p:nvPr/>
        </p:nvSpPr>
        <p:spPr>
          <a:xfrm>
            <a:off x="0" y="0"/>
            <a:ext cx="9133727" cy="58466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mj-lt"/>
                <a:ea typeface="Arial" charset="0"/>
                <a:cs typeface="Comic Sans M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2400" noProof="0" dirty="0">
                <a:latin typeface="Arial"/>
              </a:rPr>
              <a:t>Baseline Change Control – from Project Execution Plan</a:t>
            </a:r>
            <a:endParaRPr kumimoji="0" lang="en-US" sz="2400" b="1" u="none" strike="noStrike" kern="1200" cap="none" spc="0" normalizeH="0" baseline="0" noProof="0" dirty="0">
              <a:ln>
                <a:noFill/>
              </a:ln>
              <a:solidFill>
                <a:srgbClr val="1200B4"/>
              </a:solidFill>
              <a:effectLst>
                <a:reflection stA="50000" endPos="50000" dist="5080" dir="5400000" sy="-100000" algn="bl" rotWithShape="0"/>
              </a:effectLst>
              <a:uLnTx/>
              <a:uFillTx/>
              <a:latin typeface="Arial"/>
            </a:endParaRPr>
          </a:p>
        </p:txBody>
      </p:sp>
      <p:sp>
        <p:nvSpPr>
          <p:cNvPr id="4" name="Slide Number Placeholder 1">
            <a:extLst>
              <a:ext uri="{FF2B5EF4-FFF2-40B4-BE49-F238E27FC236}">
                <a16:creationId xmlns:a16="http://schemas.microsoft.com/office/drawing/2014/main" id="{CB41F3B0-CED3-39F3-B235-75860420D280}"/>
              </a:ext>
            </a:extLst>
          </p:cNvPr>
          <p:cNvSpPr>
            <a:spLocks noGrp="1"/>
          </p:cNvSpPr>
          <p:nvPr>
            <p:ph type="sldNum" sz="quarter" idx="12"/>
          </p:nvPr>
        </p:nvSpPr>
        <p:spPr>
          <a:xfrm>
            <a:off x="0" y="6592569"/>
            <a:ext cx="2057400" cy="26051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034D8C-3CB4-402A-BC46-2AB14C0FE90A}" type="slidenum">
              <a:rPr kumimoji="0" lang="en-US" sz="1200" b="0" i="0" u="none" strike="noStrike" kern="1200" cap="none" spc="0" normalizeH="0" baseline="0" noProof="0" smtClean="0">
                <a:ln>
                  <a:noFill/>
                </a:ln>
                <a:solidFill>
                  <a:prstClr val="white"/>
                </a:solidFill>
                <a:effectLst/>
                <a:uLnTx/>
                <a:uFillTx/>
                <a:latin typeface="Calibri Light" panose="020F0302020204030204"/>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white"/>
              </a:solidFill>
              <a:effectLst/>
              <a:uLnTx/>
              <a:uFillTx/>
              <a:latin typeface="Calibri Light" panose="020F0302020204030204"/>
              <a:cs typeface="Arial" charset="0"/>
            </a:endParaRPr>
          </a:p>
        </p:txBody>
      </p:sp>
      <p:pic>
        <p:nvPicPr>
          <p:cNvPr id="3" name="Picture 2"/>
          <p:cNvPicPr>
            <a:picLocks noChangeAspect="1"/>
          </p:cNvPicPr>
          <p:nvPr/>
        </p:nvPicPr>
        <p:blipFill>
          <a:blip r:embed="rId3"/>
          <a:stretch>
            <a:fillRect/>
          </a:stretch>
        </p:blipFill>
        <p:spPr>
          <a:xfrm>
            <a:off x="879676" y="925974"/>
            <a:ext cx="7384648" cy="5006051"/>
          </a:xfrm>
          <a:prstGeom prst="rect">
            <a:avLst/>
          </a:prstGeom>
        </p:spPr>
      </p:pic>
      <p:sp>
        <p:nvSpPr>
          <p:cNvPr id="6" name="Rectangle 5"/>
          <p:cNvSpPr/>
          <p:nvPr/>
        </p:nvSpPr>
        <p:spPr>
          <a:xfrm>
            <a:off x="6801395" y="1994262"/>
            <a:ext cx="1393261" cy="1097278"/>
          </a:xfrm>
          <a:prstGeom prst="rect">
            <a:avLst/>
          </a:prstGeom>
          <a:noFill/>
          <a:ln w="381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73041" y="3091541"/>
            <a:ext cx="1528354" cy="2316481"/>
          </a:xfrm>
          <a:prstGeom prst="rect">
            <a:avLst/>
          </a:prstGeom>
          <a:noFill/>
          <a:ln w="3810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87635" y="3091542"/>
            <a:ext cx="1885405" cy="1010196"/>
          </a:xfrm>
          <a:prstGeom prst="rect">
            <a:avLst/>
          </a:prstGeom>
          <a:noFill/>
          <a:ln w="38100">
            <a:solidFill>
              <a:srgbClr val="A05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8898" y="5932025"/>
            <a:ext cx="8084329" cy="923330"/>
          </a:xfrm>
          <a:prstGeom prst="rect">
            <a:avLst/>
          </a:prstGeom>
          <a:solidFill>
            <a:schemeClr val="bg1"/>
          </a:solidFill>
        </p:spPr>
        <p:txBody>
          <a:bodyPr wrap="none" rtlCol="0">
            <a:spAutoFit/>
          </a:bodyPr>
          <a:lstStyle/>
          <a:p>
            <a:pPr algn="l"/>
            <a:r>
              <a:rPr lang="en-US" i="1" dirty="0">
                <a:latin typeface="Arial" panose="020B0604020202020204" pitchFamily="34" charset="0"/>
                <a:cs typeface="Arial" panose="020B0604020202020204" pitchFamily="34" charset="0"/>
              </a:rPr>
              <a:t>Changes in technology require DOE Federal Project Director approval.</a:t>
            </a:r>
          </a:p>
          <a:p>
            <a:pPr algn="l"/>
            <a:r>
              <a:rPr lang="en-US" i="1" dirty="0">
                <a:latin typeface="Arial" panose="020B0604020202020204" pitchFamily="34" charset="0"/>
                <a:cs typeface="Arial" panose="020B0604020202020204" pitchFamily="34" charset="0"/>
              </a:rPr>
              <a:t>After baselining contingency is owned by DOE – they need to approve use.</a:t>
            </a:r>
          </a:p>
          <a:p>
            <a:pPr algn="l"/>
            <a:r>
              <a:rPr lang="en-US" i="1" dirty="0">
                <a:latin typeface="Arial" panose="020B0604020202020204" pitchFamily="34" charset="0"/>
                <a:cs typeface="Arial" panose="020B0604020202020204" pitchFamily="34" charset="0"/>
              </a:rPr>
              <a:t>You build management reserve (MR) by having items come in below estimate.</a:t>
            </a:r>
          </a:p>
        </p:txBody>
      </p:sp>
      <p:sp>
        <p:nvSpPr>
          <p:cNvPr id="12" name="Rectangle 11"/>
          <p:cNvSpPr/>
          <p:nvPr/>
        </p:nvSpPr>
        <p:spPr>
          <a:xfrm>
            <a:off x="6801395" y="3091542"/>
            <a:ext cx="1393261" cy="1097278"/>
          </a:xfrm>
          <a:prstGeom prst="rect">
            <a:avLst/>
          </a:prstGeom>
          <a:noFill/>
          <a:ln w="381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273040" y="1994262"/>
            <a:ext cx="1528354" cy="1097278"/>
          </a:xfrm>
          <a:prstGeom prst="rect">
            <a:avLst/>
          </a:prstGeom>
          <a:noFill/>
          <a:ln w="3810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341357" y="562302"/>
            <a:ext cx="1931683" cy="307777"/>
          </a:xfrm>
          <a:prstGeom prst="rect">
            <a:avLst/>
          </a:prstGeom>
          <a:noFill/>
        </p:spPr>
        <p:txBody>
          <a:bodyPr wrap="none" rtlCol="0">
            <a:spAutoFit/>
          </a:bodyPr>
          <a:lstStyle/>
          <a:p>
            <a:pPr algn="l"/>
            <a:r>
              <a:rPr lang="en-US" sz="1400" dirty="0">
                <a:latin typeface="Arial" panose="020B0604020202020204" pitchFamily="34" charset="0"/>
                <a:cs typeface="Arial" panose="020B0604020202020204" pitchFamily="34" charset="0"/>
              </a:rPr>
              <a:t>Tim Hallman/DOE-NP</a:t>
            </a:r>
          </a:p>
        </p:txBody>
      </p:sp>
      <p:sp>
        <p:nvSpPr>
          <p:cNvPr id="14" name="TextBox 13"/>
          <p:cNvSpPr txBox="1"/>
          <p:nvPr/>
        </p:nvSpPr>
        <p:spPr>
          <a:xfrm>
            <a:off x="5209105" y="556642"/>
            <a:ext cx="1656223" cy="307777"/>
          </a:xfrm>
          <a:prstGeom prst="rect">
            <a:avLst/>
          </a:prstGeom>
          <a:noFill/>
        </p:spPr>
        <p:txBody>
          <a:bodyPr wrap="none" rtlCol="0">
            <a:spAutoFit/>
          </a:bodyPr>
          <a:lstStyle/>
          <a:p>
            <a:pPr algn="l"/>
            <a:r>
              <a:rPr lang="en-US" sz="1400" dirty="0">
                <a:latin typeface="Arial" panose="020B0604020202020204" pitchFamily="34" charset="0"/>
                <a:cs typeface="Arial" panose="020B0604020202020204" pitchFamily="34" charset="0"/>
              </a:rPr>
              <a:t>Robert </a:t>
            </a:r>
            <a:r>
              <a:rPr lang="en-US" sz="1400" dirty="0" err="1">
                <a:latin typeface="Arial" panose="020B0604020202020204" pitchFamily="34" charset="0"/>
                <a:cs typeface="Arial" panose="020B0604020202020204" pitchFamily="34" charset="0"/>
              </a:rPr>
              <a:t>Caradonna</a:t>
            </a:r>
            <a:endParaRPr lang="en-US" sz="1400" dirty="0">
              <a:latin typeface="Arial" panose="020B0604020202020204" pitchFamily="34" charset="0"/>
              <a:cs typeface="Arial" panose="020B0604020202020204" pitchFamily="34" charset="0"/>
            </a:endParaRPr>
          </a:p>
        </p:txBody>
      </p:sp>
      <p:sp>
        <p:nvSpPr>
          <p:cNvPr id="15" name="TextBox 14"/>
          <p:cNvSpPr txBox="1"/>
          <p:nvPr/>
        </p:nvSpPr>
        <p:spPr>
          <a:xfrm>
            <a:off x="6801395" y="556642"/>
            <a:ext cx="1849674" cy="307777"/>
          </a:xfrm>
          <a:prstGeom prst="rect">
            <a:avLst/>
          </a:prstGeom>
          <a:noFill/>
        </p:spPr>
        <p:txBody>
          <a:bodyPr wrap="none" rtlCol="0">
            <a:spAutoFit/>
          </a:bodyPr>
          <a:lstStyle/>
          <a:p>
            <a:pPr algn="l"/>
            <a:r>
              <a:rPr lang="en-US" sz="1400" dirty="0">
                <a:latin typeface="Arial" panose="020B0604020202020204" pitchFamily="34" charset="0"/>
                <a:cs typeface="Arial" panose="020B0604020202020204" pitchFamily="34" charset="0"/>
              </a:rPr>
              <a:t>Jim </a:t>
            </a:r>
            <a:r>
              <a:rPr lang="en-US" sz="1400" dirty="0" err="1">
                <a:latin typeface="Arial" panose="020B0604020202020204" pitchFamily="34" charset="0"/>
                <a:cs typeface="Arial" panose="020B0604020202020204" pitchFamily="34" charset="0"/>
              </a:rPr>
              <a:t>Yeck</a:t>
            </a:r>
            <a:r>
              <a:rPr lang="en-US" sz="1400" dirty="0">
                <a:latin typeface="Arial" panose="020B0604020202020204" pitchFamily="34" charset="0"/>
                <a:cs typeface="Arial" panose="020B0604020202020204" pitchFamily="34" charset="0"/>
              </a:rPr>
              <a:t>/EIC Project</a:t>
            </a:r>
          </a:p>
        </p:txBody>
      </p:sp>
    </p:spTree>
    <p:extLst>
      <p:ext uri="{BB962C8B-B14F-4D97-AF65-F5344CB8AC3E}">
        <p14:creationId xmlns:p14="http://schemas.microsoft.com/office/powerpoint/2010/main" val="2618481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A6FCA1EB-1B17-640E-E96B-F1C3C3ED4D2A}"/>
              </a:ext>
            </a:extLst>
          </p:cNvPr>
          <p:cNvSpPr txBox="1">
            <a:spLocks/>
          </p:cNvSpPr>
          <p:nvPr/>
        </p:nvSpPr>
        <p:spPr>
          <a:xfrm>
            <a:off x="0" y="0"/>
            <a:ext cx="9133727" cy="58466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mj-lt"/>
                <a:ea typeface="Arial" charset="0"/>
                <a:cs typeface="Comic Sans M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2400" noProof="0" dirty="0">
                <a:latin typeface="Arial"/>
              </a:rPr>
              <a:t>Baseline Change Control – from Project Execution Plan</a:t>
            </a:r>
            <a:endParaRPr kumimoji="0" lang="en-US" sz="2400" b="1" u="none" strike="noStrike" kern="1200" cap="none" spc="0" normalizeH="0" baseline="0" noProof="0" dirty="0">
              <a:ln>
                <a:noFill/>
              </a:ln>
              <a:solidFill>
                <a:srgbClr val="1200B4"/>
              </a:solidFill>
              <a:effectLst>
                <a:reflection stA="50000" endPos="50000" dist="5080" dir="5400000" sy="-100000" algn="bl" rotWithShape="0"/>
              </a:effectLst>
              <a:uLnTx/>
              <a:uFillTx/>
              <a:latin typeface="Arial"/>
            </a:endParaRPr>
          </a:p>
        </p:txBody>
      </p:sp>
      <p:sp>
        <p:nvSpPr>
          <p:cNvPr id="4" name="Slide Number Placeholder 1">
            <a:extLst>
              <a:ext uri="{FF2B5EF4-FFF2-40B4-BE49-F238E27FC236}">
                <a16:creationId xmlns:a16="http://schemas.microsoft.com/office/drawing/2014/main" id="{CB41F3B0-CED3-39F3-B235-75860420D280}"/>
              </a:ext>
            </a:extLst>
          </p:cNvPr>
          <p:cNvSpPr>
            <a:spLocks noGrp="1"/>
          </p:cNvSpPr>
          <p:nvPr>
            <p:ph type="sldNum" sz="quarter" idx="12"/>
          </p:nvPr>
        </p:nvSpPr>
        <p:spPr>
          <a:xfrm>
            <a:off x="0" y="6592569"/>
            <a:ext cx="2057400" cy="26051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034D8C-3CB4-402A-BC46-2AB14C0FE90A}" type="slidenum">
              <a:rPr kumimoji="0" lang="en-US" sz="1200" b="0" i="0" u="none" strike="noStrike" kern="1200" cap="none" spc="0" normalizeH="0" baseline="0" noProof="0" smtClean="0">
                <a:ln>
                  <a:noFill/>
                </a:ln>
                <a:solidFill>
                  <a:prstClr val="white"/>
                </a:solidFill>
                <a:effectLst/>
                <a:uLnTx/>
                <a:uFillTx/>
                <a:latin typeface="Calibri Light" panose="020F0302020204030204"/>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white"/>
              </a:solidFill>
              <a:effectLst/>
              <a:uLnTx/>
              <a:uFillTx/>
              <a:latin typeface="Calibri Light" panose="020F0302020204030204"/>
              <a:cs typeface="Arial" charset="0"/>
            </a:endParaRPr>
          </a:p>
        </p:txBody>
      </p:sp>
      <p:pic>
        <p:nvPicPr>
          <p:cNvPr id="2" name="Picture 1"/>
          <p:cNvPicPr>
            <a:picLocks noChangeAspect="1"/>
          </p:cNvPicPr>
          <p:nvPr/>
        </p:nvPicPr>
        <p:blipFill>
          <a:blip r:embed="rId3"/>
          <a:stretch>
            <a:fillRect/>
          </a:stretch>
        </p:blipFill>
        <p:spPr>
          <a:xfrm>
            <a:off x="879676" y="1160362"/>
            <a:ext cx="7384648" cy="4537276"/>
          </a:xfrm>
          <a:prstGeom prst="rect">
            <a:avLst/>
          </a:prstGeom>
        </p:spPr>
      </p:pic>
      <p:sp>
        <p:nvSpPr>
          <p:cNvPr id="6" name="Rectangle 5"/>
          <p:cNvSpPr/>
          <p:nvPr/>
        </p:nvSpPr>
        <p:spPr>
          <a:xfrm>
            <a:off x="6818813" y="2203269"/>
            <a:ext cx="1393261" cy="1889760"/>
          </a:xfrm>
          <a:prstGeom prst="rect">
            <a:avLst/>
          </a:prstGeom>
          <a:noFill/>
          <a:ln w="381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73041" y="2203269"/>
            <a:ext cx="1528354" cy="2383971"/>
          </a:xfrm>
          <a:prstGeom prst="rect">
            <a:avLst/>
          </a:prstGeom>
          <a:noFill/>
          <a:ln w="3810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99458" y="5932025"/>
            <a:ext cx="6455613" cy="369332"/>
          </a:xfrm>
          <a:prstGeom prst="rect">
            <a:avLst/>
          </a:prstGeom>
          <a:solidFill>
            <a:schemeClr val="bg1"/>
          </a:solidFill>
        </p:spPr>
        <p:txBody>
          <a:bodyPr wrap="none" rtlCol="0">
            <a:spAutoFit/>
          </a:bodyPr>
          <a:lstStyle/>
          <a:p>
            <a:pPr algn="l"/>
            <a:r>
              <a:rPr lang="en-US" i="1" dirty="0">
                <a:latin typeface="Arial" panose="020B0604020202020204" pitchFamily="34" charset="0"/>
                <a:cs typeface="Arial" panose="020B0604020202020204" pitchFamily="34" charset="0"/>
              </a:rPr>
              <a:t>After baselining schedule contingency is also owned by DOE</a:t>
            </a:r>
          </a:p>
        </p:txBody>
      </p:sp>
    </p:spTree>
    <p:extLst>
      <p:ext uri="{BB962C8B-B14F-4D97-AF65-F5344CB8AC3E}">
        <p14:creationId xmlns:p14="http://schemas.microsoft.com/office/powerpoint/2010/main" val="3074533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8101" y="870995"/>
            <a:ext cx="7407797" cy="5116010"/>
          </a:xfrm>
          <a:prstGeom prst="rect">
            <a:avLst/>
          </a:prstGeom>
        </p:spPr>
      </p:pic>
      <p:sp>
        <p:nvSpPr>
          <p:cNvPr id="11" name="Title 4">
            <a:extLst>
              <a:ext uri="{FF2B5EF4-FFF2-40B4-BE49-F238E27FC236}">
                <a16:creationId xmlns:a16="http://schemas.microsoft.com/office/drawing/2014/main" id="{A6FCA1EB-1B17-640E-E96B-F1C3C3ED4D2A}"/>
              </a:ext>
            </a:extLst>
          </p:cNvPr>
          <p:cNvSpPr txBox="1">
            <a:spLocks/>
          </p:cNvSpPr>
          <p:nvPr/>
        </p:nvSpPr>
        <p:spPr>
          <a:xfrm>
            <a:off x="0" y="0"/>
            <a:ext cx="9133727" cy="58466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mj-lt"/>
                <a:ea typeface="Arial" charset="0"/>
                <a:cs typeface="Comic Sans M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2400" noProof="0" dirty="0">
                <a:latin typeface="Arial"/>
              </a:rPr>
              <a:t>Baseline Change Control – from Project Execution Plan</a:t>
            </a:r>
            <a:endParaRPr kumimoji="0" lang="en-US" sz="2400" b="1" u="none" strike="noStrike" kern="1200" cap="none" spc="0" normalizeH="0" baseline="0" noProof="0" dirty="0">
              <a:ln>
                <a:noFill/>
              </a:ln>
              <a:solidFill>
                <a:srgbClr val="1200B4"/>
              </a:solidFill>
              <a:effectLst>
                <a:reflection stA="50000" endPos="50000" dist="5080" dir="5400000" sy="-100000" algn="bl" rotWithShape="0"/>
              </a:effectLst>
              <a:uLnTx/>
              <a:uFillTx/>
              <a:latin typeface="Arial"/>
            </a:endParaRPr>
          </a:p>
        </p:txBody>
      </p:sp>
      <p:sp>
        <p:nvSpPr>
          <p:cNvPr id="4" name="Slide Number Placeholder 1">
            <a:extLst>
              <a:ext uri="{FF2B5EF4-FFF2-40B4-BE49-F238E27FC236}">
                <a16:creationId xmlns:a16="http://schemas.microsoft.com/office/drawing/2014/main" id="{CB41F3B0-CED3-39F3-B235-75860420D280}"/>
              </a:ext>
            </a:extLst>
          </p:cNvPr>
          <p:cNvSpPr>
            <a:spLocks noGrp="1"/>
          </p:cNvSpPr>
          <p:nvPr>
            <p:ph type="sldNum" sz="quarter" idx="12"/>
          </p:nvPr>
        </p:nvSpPr>
        <p:spPr>
          <a:xfrm>
            <a:off x="0" y="6592569"/>
            <a:ext cx="2057400" cy="26051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034D8C-3CB4-402A-BC46-2AB14C0FE90A}" type="slidenum">
              <a:rPr kumimoji="0" lang="en-US" sz="1200" b="0" i="0" u="none" strike="noStrike" kern="1200" cap="none" spc="0" normalizeH="0" baseline="0" noProof="0" smtClean="0">
                <a:ln>
                  <a:noFill/>
                </a:ln>
                <a:solidFill>
                  <a:prstClr val="white"/>
                </a:solidFill>
                <a:effectLst/>
                <a:uLnTx/>
                <a:uFillTx/>
                <a:latin typeface="Calibri Light" panose="020F0302020204030204"/>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white"/>
              </a:solidFill>
              <a:effectLst/>
              <a:uLnTx/>
              <a:uFillTx/>
              <a:latin typeface="Calibri Light" panose="020F0302020204030204"/>
              <a:cs typeface="Arial" charset="0"/>
            </a:endParaRPr>
          </a:p>
        </p:txBody>
      </p:sp>
      <p:sp>
        <p:nvSpPr>
          <p:cNvPr id="6" name="Oval 5"/>
          <p:cNvSpPr/>
          <p:nvPr/>
        </p:nvSpPr>
        <p:spPr>
          <a:xfrm>
            <a:off x="801189" y="1619795"/>
            <a:ext cx="1097280" cy="1062446"/>
          </a:xfrm>
          <a:prstGeom prst="ellipse">
            <a:avLst/>
          </a:prstGeom>
          <a:noFill/>
          <a:ln w="3810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66011" y="1759131"/>
            <a:ext cx="1807029" cy="2673532"/>
          </a:xfrm>
          <a:prstGeom prst="rect">
            <a:avLst/>
          </a:prstGeom>
          <a:noFill/>
          <a:ln w="38100">
            <a:solidFill>
              <a:srgbClr val="A05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418011" y="4859383"/>
            <a:ext cx="1001486" cy="870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18011" y="5410131"/>
            <a:ext cx="1001486" cy="8709"/>
          </a:xfrm>
          <a:prstGeom prst="straightConnector1">
            <a:avLst/>
          </a:prstGeom>
          <a:ln w="76200">
            <a:solidFill>
              <a:srgbClr val="0432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012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A4E884-852B-E84E-9605-0B53A780595A}"/>
              </a:ext>
            </a:extLst>
          </p:cNvPr>
          <p:cNvSpPr>
            <a:spLocks noGrp="1"/>
          </p:cNvSpPr>
          <p:nvPr>
            <p:ph type="sldNum" sz="quarter" idx="12"/>
          </p:nvPr>
        </p:nvSpPr>
        <p:spPr/>
        <p:txBody>
          <a:bodyPr/>
          <a:lstStyle/>
          <a:p>
            <a:fld id="{893C5830-40F3-F04E-B2E3-10E6672BA8FF}" type="slidenum">
              <a:rPr lang="en-US" smtClean="0"/>
              <a:pPr/>
              <a:t>3</a:t>
            </a:fld>
            <a:endParaRPr lang="en-US"/>
          </a:p>
        </p:txBody>
      </p:sp>
      <p:sp>
        <p:nvSpPr>
          <p:cNvPr id="4" name="Title 3">
            <a:extLst>
              <a:ext uri="{FF2B5EF4-FFF2-40B4-BE49-F238E27FC236}">
                <a16:creationId xmlns:a16="http://schemas.microsoft.com/office/drawing/2014/main" id="{5DBA3D5C-DA11-7F4F-8B99-B3906CA2662C}"/>
              </a:ext>
            </a:extLst>
          </p:cNvPr>
          <p:cNvSpPr>
            <a:spLocks noGrp="1"/>
          </p:cNvSpPr>
          <p:nvPr>
            <p:ph type="title"/>
          </p:nvPr>
        </p:nvSpPr>
        <p:spPr/>
        <p:txBody>
          <a:bodyPr>
            <a:normAutofit/>
          </a:bodyPr>
          <a:lstStyle/>
          <a:p>
            <a:r>
              <a:rPr lang="en-US" dirty="0">
                <a:effectLst/>
              </a:rPr>
              <a:t>Jim </a:t>
            </a:r>
            <a:r>
              <a:rPr lang="en-US" dirty="0" err="1">
                <a:effectLst/>
              </a:rPr>
              <a:t>Yeck</a:t>
            </a:r>
            <a:r>
              <a:rPr lang="en-US" dirty="0">
                <a:effectLst/>
              </a:rPr>
              <a:t> Mail 12/02/22</a:t>
            </a:r>
            <a:endParaRPr lang="en-US" dirty="0"/>
          </a:p>
        </p:txBody>
      </p:sp>
      <p:sp>
        <p:nvSpPr>
          <p:cNvPr id="5" name="TextBox 4">
            <a:extLst>
              <a:ext uri="{FF2B5EF4-FFF2-40B4-BE49-F238E27FC236}">
                <a16:creationId xmlns:a16="http://schemas.microsoft.com/office/drawing/2014/main" id="{3825F84C-5CAC-B345-8E6C-D59D67615B25}"/>
              </a:ext>
            </a:extLst>
          </p:cNvPr>
          <p:cNvSpPr txBox="1"/>
          <p:nvPr/>
        </p:nvSpPr>
        <p:spPr>
          <a:xfrm>
            <a:off x="267129" y="817194"/>
            <a:ext cx="8609741" cy="5632311"/>
          </a:xfrm>
          <a:prstGeom prst="rect">
            <a:avLst/>
          </a:prstGeom>
          <a:noFill/>
        </p:spPr>
        <p:txBody>
          <a:bodyPr wrap="square" rtlCol="0">
            <a:spAutoFit/>
          </a:bodyPr>
          <a:lstStyle/>
          <a:p>
            <a:r>
              <a:rPr lang="en-US" dirty="0"/>
              <a:t>Dear Rolf,</a:t>
            </a:r>
          </a:p>
          <a:p>
            <a:r>
              <a:rPr lang="en-US" dirty="0"/>
              <a:t>Dear Elke,</a:t>
            </a:r>
          </a:p>
          <a:p>
            <a:r>
              <a:rPr lang="en-US" dirty="0"/>
              <a:t> </a:t>
            </a:r>
          </a:p>
          <a:p>
            <a:pPr algn="just"/>
            <a:r>
              <a:rPr lang="en-US" dirty="0"/>
              <a:t>This short note provides further clarification on project plans and the EIC Critical Decision schedule.  There is very little change in the project plans.  We will develop the project performance baseline (scope, technical performance, cost, and schedule) on the original schedule.  DOE approval of the performance baseline, Critical Decision 2, will be one year later.  The additional time results in a higher level of project design maturity and a higher quality baseline at the time of approval.  We will request CD-2 and CD-3 approval prior to the RHIC shutdown in summer of 2025. A change in the RHIC shutdown plans is extremely unlikely as the cost-effective construction of the EIC depends on the redirection of RHIC operations funding to EIC construction. </a:t>
            </a:r>
          </a:p>
          <a:p>
            <a:pPr algn="just"/>
            <a:r>
              <a:rPr lang="en-US" dirty="0"/>
              <a:t> </a:t>
            </a:r>
          </a:p>
          <a:p>
            <a:pPr algn="just"/>
            <a:r>
              <a:rPr lang="en-US" dirty="0"/>
              <a:t>The progress defining the EIC Project Detector scope has well aligned with the project schedule.  The Project Detector performance baseline preparation should not be altered or slowed as a consequence of the change in the CD-2 approval timeline.</a:t>
            </a:r>
          </a:p>
          <a:p>
            <a:r>
              <a:rPr lang="en-US" dirty="0"/>
              <a:t> </a:t>
            </a:r>
          </a:p>
          <a:p>
            <a:r>
              <a:rPr lang="en-US" dirty="0"/>
              <a:t>Sincerely,</a:t>
            </a:r>
          </a:p>
          <a:p>
            <a:r>
              <a:rPr lang="en-US" dirty="0"/>
              <a:t>Jim</a:t>
            </a:r>
          </a:p>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372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19ACEB-46F4-3346-A2DD-CA77E723861B}"/>
              </a:ext>
            </a:extLst>
          </p:cNvPr>
          <p:cNvSpPr>
            <a:spLocks noGrp="1"/>
          </p:cNvSpPr>
          <p:nvPr>
            <p:ph type="sldNum" sz="quarter" idx="12"/>
          </p:nvPr>
        </p:nvSpPr>
        <p:spPr/>
        <p:txBody>
          <a:bodyPr/>
          <a:lstStyle/>
          <a:p>
            <a:fld id="{893C5830-40F3-F04E-B2E3-10E6672BA8FF}" type="slidenum">
              <a:rPr lang="en-US" smtClean="0"/>
              <a:pPr/>
              <a:t>4</a:t>
            </a:fld>
            <a:endParaRPr lang="en-US"/>
          </a:p>
        </p:txBody>
      </p:sp>
      <p:sp>
        <p:nvSpPr>
          <p:cNvPr id="6" name="Title 5">
            <a:extLst>
              <a:ext uri="{FF2B5EF4-FFF2-40B4-BE49-F238E27FC236}">
                <a16:creationId xmlns:a16="http://schemas.microsoft.com/office/drawing/2014/main" id="{3861E525-522B-1A4A-9EC8-89D51D18A48F}"/>
              </a:ext>
            </a:extLst>
          </p:cNvPr>
          <p:cNvSpPr>
            <a:spLocks noGrp="1"/>
          </p:cNvSpPr>
          <p:nvPr>
            <p:ph type="title"/>
          </p:nvPr>
        </p:nvSpPr>
        <p:spPr>
          <a:xfrm>
            <a:off x="-8581" y="544"/>
            <a:ext cx="9144000" cy="584669"/>
          </a:xfrm>
        </p:spPr>
        <p:txBody>
          <a:bodyPr/>
          <a:lstStyle/>
          <a:p>
            <a:r>
              <a:rPr lang="en-US" dirty="0"/>
              <a:t>Schedule till a week ago</a:t>
            </a:r>
          </a:p>
        </p:txBody>
      </p:sp>
      <p:sp>
        <p:nvSpPr>
          <p:cNvPr id="7" name="Right Arrow 6">
            <a:extLst>
              <a:ext uri="{FF2B5EF4-FFF2-40B4-BE49-F238E27FC236}">
                <a16:creationId xmlns:a16="http://schemas.microsoft.com/office/drawing/2014/main" id="{0DE7D179-8996-AB46-AC07-358D2496992E}"/>
              </a:ext>
            </a:extLst>
          </p:cNvPr>
          <p:cNvSpPr/>
          <p:nvPr/>
        </p:nvSpPr>
        <p:spPr>
          <a:xfrm>
            <a:off x="213359" y="2286000"/>
            <a:ext cx="8936729" cy="481584"/>
          </a:xfrm>
          <a:prstGeom prst="rightArrow">
            <a:avLst/>
          </a:prstGeom>
          <a:gradFill flip="none" rotWithShape="1">
            <a:gsLst>
              <a:gs pos="0">
                <a:srgbClr val="0432FF"/>
              </a:gs>
              <a:gs pos="54000">
                <a:srgbClr val="0096FF"/>
              </a:gs>
              <a:gs pos="10000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09AAC72-045D-864C-A673-802DE8AE2F8C}"/>
              </a:ext>
            </a:extLst>
          </p:cNvPr>
          <p:cNvCxnSpPr>
            <a:cxnSpLocks/>
          </p:cNvCxnSpPr>
          <p:nvPr/>
        </p:nvCxnSpPr>
        <p:spPr>
          <a:xfrm>
            <a:off x="219456" y="2081784"/>
            <a:ext cx="0" cy="103632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AF44FA9-3FB4-C840-A45C-90D4A5290844}"/>
              </a:ext>
            </a:extLst>
          </p:cNvPr>
          <p:cNvSpPr txBox="1"/>
          <p:nvPr/>
        </p:nvSpPr>
        <p:spPr>
          <a:xfrm>
            <a:off x="-56783" y="1627582"/>
            <a:ext cx="737701" cy="461665"/>
          </a:xfrm>
          <a:prstGeom prst="rect">
            <a:avLst/>
          </a:prstGeom>
          <a:noFill/>
        </p:spPr>
        <p:txBody>
          <a:bodyPr wrap="none" rtlCol="0">
            <a:spAutoFit/>
          </a:bodyPr>
          <a:lstStyle/>
          <a:p>
            <a:pPr algn="ctr"/>
            <a:r>
              <a:rPr lang="en-US" sz="1200" dirty="0">
                <a:latin typeface="+mj-lt"/>
              </a:rPr>
              <a:t>CD-0</a:t>
            </a:r>
          </a:p>
          <a:p>
            <a:pPr algn="ctr"/>
            <a:r>
              <a:rPr lang="en-US" sz="1200" dirty="0">
                <a:latin typeface="+mj-lt"/>
              </a:rPr>
              <a:t>12/2019</a:t>
            </a:r>
          </a:p>
        </p:txBody>
      </p:sp>
      <p:cxnSp>
        <p:nvCxnSpPr>
          <p:cNvPr id="13" name="Straight Arrow Connector 12">
            <a:extLst>
              <a:ext uri="{FF2B5EF4-FFF2-40B4-BE49-F238E27FC236}">
                <a16:creationId xmlns:a16="http://schemas.microsoft.com/office/drawing/2014/main" id="{AD69E0D3-812D-8641-A1DE-3FAC24DB9DF6}"/>
              </a:ext>
            </a:extLst>
          </p:cNvPr>
          <p:cNvCxnSpPr>
            <a:cxnSpLocks/>
          </p:cNvCxnSpPr>
          <p:nvPr/>
        </p:nvCxnSpPr>
        <p:spPr>
          <a:xfrm>
            <a:off x="1233938" y="2078185"/>
            <a:ext cx="0" cy="103632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ACC7D00-B0BE-1E48-A9A9-890EFB26794C}"/>
              </a:ext>
            </a:extLst>
          </p:cNvPr>
          <p:cNvSpPr txBox="1"/>
          <p:nvPr/>
        </p:nvSpPr>
        <p:spPr>
          <a:xfrm>
            <a:off x="872353" y="1630079"/>
            <a:ext cx="737702" cy="461665"/>
          </a:xfrm>
          <a:prstGeom prst="rect">
            <a:avLst/>
          </a:prstGeom>
          <a:noFill/>
        </p:spPr>
        <p:txBody>
          <a:bodyPr wrap="none" rtlCol="0">
            <a:spAutoFit/>
          </a:bodyPr>
          <a:lstStyle/>
          <a:p>
            <a:pPr algn="ctr"/>
            <a:r>
              <a:rPr lang="en-US" sz="1200" dirty="0">
                <a:latin typeface="+mj-lt"/>
              </a:rPr>
              <a:t>CD-1</a:t>
            </a:r>
          </a:p>
          <a:p>
            <a:pPr algn="ctr"/>
            <a:r>
              <a:rPr lang="en-US" sz="1200" dirty="0">
                <a:latin typeface="+mj-lt"/>
              </a:rPr>
              <a:t>06/2021</a:t>
            </a:r>
          </a:p>
        </p:txBody>
      </p:sp>
      <p:cxnSp>
        <p:nvCxnSpPr>
          <p:cNvPr id="15" name="Straight Arrow Connector 14">
            <a:extLst>
              <a:ext uri="{FF2B5EF4-FFF2-40B4-BE49-F238E27FC236}">
                <a16:creationId xmlns:a16="http://schemas.microsoft.com/office/drawing/2014/main" id="{AEE398FA-BEF0-1442-9F23-19C07444E17B}"/>
              </a:ext>
            </a:extLst>
          </p:cNvPr>
          <p:cNvCxnSpPr>
            <a:cxnSpLocks/>
            <a:endCxn id="39" idx="0"/>
          </p:cNvCxnSpPr>
          <p:nvPr/>
        </p:nvCxnSpPr>
        <p:spPr>
          <a:xfrm flipH="1">
            <a:off x="2519072" y="2076226"/>
            <a:ext cx="4840" cy="2413031"/>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68F5E42-0AED-E744-BA68-8ABA4FDE3E64}"/>
              </a:ext>
            </a:extLst>
          </p:cNvPr>
          <p:cNvSpPr txBox="1"/>
          <p:nvPr/>
        </p:nvSpPr>
        <p:spPr>
          <a:xfrm>
            <a:off x="2144694" y="1628120"/>
            <a:ext cx="772969" cy="461665"/>
          </a:xfrm>
          <a:prstGeom prst="rect">
            <a:avLst/>
          </a:prstGeom>
          <a:noFill/>
        </p:spPr>
        <p:txBody>
          <a:bodyPr wrap="none" rtlCol="0">
            <a:spAutoFit/>
          </a:bodyPr>
          <a:lstStyle/>
          <a:p>
            <a:pPr algn="ctr"/>
            <a:r>
              <a:rPr lang="en-US" sz="1200" dirty="0">
                <a:latin typeface="+mj-lt"/>
              </a:rPr>
              <a:t>CD-2/3A</a:t>
            </a:r>
          </a:p>
          <a:p>
            <a:pPr algn="ctr"/>
            <a:r>
              <a:rPr lang="en-US" sz="1200" dirty="0">
                <a:latin typeface="+mj-lt"/>
              </a:rPr>
              <a:t>01/2024</a:t>
            </a:r>
          </a:p>
        </p:txBody>
      </p:sp>
      <p:cxnSp>
        <p:nvCxnSpPr>
          <p:cNvPr id="17" name="Straight Arrow Connector 16">
            <a:extLst>
              <a:ext uri="{FF2B5EF4-FFF2-40B4-BE49-F238E27FC236}">
                <a16:creationId xmlns:a16="http://schemas.microsoft.com/office/drawing/2014/main" id="{B19F85A1-1B05-9E4A-8CD7-896ECD999BFA}"/>
              </a:ext>
            </a:extLst>
          </p:cNvPr>
          <p:cNvCxnSpPr>
            <a:cxnSpLocks/>
          </p:cNvCxnSpPr>
          <p:nvPr/>
        </p:nvCxnSpPr>
        <p:spPr>
          <a:xfrm>
            <a:off x="3672253" y="2077647"/>
            <a:ext cx="0" cy="1319339"/>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94690EC-4BF6-2745-8E8B-6F67B67E8C05}"/>
              </a:ext>
            </a:extLst>
          </p:cNvPr>
          <p:cNvSpPr txBox="1"/>
          <p:nvPr/>
        </p:nvSpPr>
        <p:spPr>
          <a:xfrm>
            <a:off x="3310668" y="1629541"/>
            <a:ext cx="737702" cy="461665"/>
          </a:xfrm>
          <a:prstGeom prst="rect">
            <a:avLst/>
          </a:prstGeom>
          <a:noFill/>
        </p:spPr>
        <p:txBody>
          <a:bodyPr wrap="none" rtlCol="0">
            <a:spAutoFit/>
          </a:bodyPr>
          <a:lstStyle/>
          <a:p>
            <a:pPr algn="ctr"/>
            <a:r>
              <a:rPr lang="en-US" sz="1200" dirty="0">
                <a:latin typeface="+mj-lt"/>
              </a:rPr>
              <a:t>CD-3</a:t>
            </a:r>
          </a:p>
          <a:p>
            <a:pPr algn="ctr"/>
            <a:r>
              <a:rPr lang="en-US" sz="1200" dirty="0">
                <a:latin typeface="+mj-lt"/>
              </a:rPr>
              <a:t>04/2025</a:t>
            </a:r>
          </a:p>
        </p:txBody>
      </p:sp>
      <p:cxnSp>
        <p:nvCxnSpPr>
          <p:cNvPr id="19" name="Straight Arrow Connector 18">
            <a:extLst>
              <a:ext uri="{FF2B5EF4-FFF2-40B4-BE49-F238E27FC236}">
                <a16:creationId xmlns:a16="http://schemas.microsoft.com/office/drawing/2014/main" id="{8494FC79-BC39-1F45-B2F7-CF3C421B3EE8}"/>
              </a:ext>
            </a:extLst>
          </p:cNvPr>
          <p:cNvCxnSpPr>
            <a:cxnSpLocks/>
          </p:cNvCxnSpPr>
          <p:nvPr/>
        </p:nvCxnSpPr>
        <p:spPr>
          <a:xfrm>
            <a:off x="6632509" y="2092659"/>
            <a:ext cx="0" cy="103632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7617D2B-F52C-E846-B0A9-FFB6809D68DF}"/>
              </a:ext>
            </a:extLst>
          </p:cNvPr>
          <p:cNvSpPr txBox="1"/>
          <p:nvPr/>
        </p:nvSpPr>
        <p:spPr>
          <a:xfrm>
            <a:off x="6258734" y="1449481"/>
            <a:ext cx="737702" cy="646331"/>
          </a:xfrm>
          <a:prstGeom prst="rect">
            <a:avLst/>
          </a:prstGeom>
          <a:noFill/>
        </p:spPr>
        <p:txBody>
          <a:bodyPr wrap="none" rtlCol="0">
            <a:spAutoFit/>
          </a:bodyPr>
          <a:lstStyle/>
          <a:p>
            <a:pPr algn="ctr"/>
            <a:r>
              <a:rPr lang="en-US" sz="1200" dirty="0">
                <a:latin typeface="+mj-lt"/>
              </a:rPr>
              <a:t>early</a:t>
            </a:r>
          </a:p>
          <a:p>
            <a:pPr algn="ctr"/>
            <a:r>
              <a:rPr lang="en-US" sz="1200" dirty="0">
                <a:latin typeface="+mj-lt"/>
              </a:rPr>
              <a:t>CD-4A</a:t>
            </a:r>
          </a:p>
          <a:p>
            <a:pPr algn="ctr"/>
            <a:r>
              <a:rPr lang="en-US" sz="1200" dirty="0">
                <a:latin typeface="+mj-lt"/>
              </a:rPr>
              <a:t>04/2031</a:t>
            </a:r>
          </a:p>
        </p:txBody>
      </p:sp>
      <p:cxnSp>
        <p:nvCxnSpPr>
          <p:cNvPr id="21" name="Straight Arrow Connector 20">
            <a:extLst>
              <a:ext uri="{FF2B5EF4-FFF2-40B4-BE49-F238E27FC236}">
                <a16:creationId xmlns:a16="http://schemas.microsoft.com/office/drawing/2014/main" id="{D1FF51AB-725D-C34F-B025-C34B985FA3FC}"/>
              </a:ext>
            </a:extLst>
          </p:cNvPr>
          <p:cNvCxnSpPr>
            <a:cxnSpLocks/>
          </p:cNvCxnSpPr>
          <p:nvPr/>
        </p:nvCxnSpPr>
        <p:spPr>
          <a:xfrm>
            <a:off x="7545958" y="2088553"/>
            <a:ext cx="0" cy="103632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CE378DF-A18F-9747-8711-10CA9CD91173}"/>
              </a:ext>
            </a:extLst>
          </p:cNvPr>
          <p:cNvSpPr txBox="1"/>
          <p:nvPr/>
        </p:nvSpPr>
        <p:spPr>
          <a:xfrm>
            <a:off x="7094607" y="1451471"/>
            <a:ext cx="917239" cy="646331"/>
          </a:xfrm>
          <a:prstGeom prst="rect">
            <a:avLst/>
          </a:prstGeom>
          <a:noFill/>
        </p:spPr>
        <p:txBody>
          <a:bodyPr wrap="none" rtlCol="0">
            <a:spAutoFit/>
          </a:bodyPr>
          <a:lstStyle/>
          <a:p>
            <a:pPr algn="ctr"/>
            <a:r>
              <a:rPr lang="en-US" sz="1200" dirty="0">
                <a:latin typeface="+mj-lt"/>
              </a:rPr>
              <a:t>early CD-4</a:t>
            </a:r>
          </a:p>
          <a:p>
            <a:pPr algn="ctr"/>
            <a:r>
              <a:rPr lang="en-US" sz="1200" dirty="0">
                <a:latin typeface="+mj-lt"/>
              </a:rPr>
              <a:t>CD-4A</a:t>
            </a:r>
          </a:p>
          <a:p>
            <a:pPr algn="ctr"/>
            <a:r>
              <a:rPr lang="en-US" sz="1200" dirty="0">
                <a:latin typeface="+mj-lt"/>
              </a:rPr>
              <a:t>04/2032</a:t>
            </a:r>
          </a:p>
        </p:txBody>
      </p:sp>
      <p:cxnSp>
        <p:nvCxnSpPr>
          <p:cNvPr id="23" name="Straight Arrow Connector 22">
            <a:extLst>
              <a:ext uri="{FF2B5EF4-FFF2-40B4-BE49-F238E27FC236}">
                <a16:creationId xmlns:a16="http://schemas.microsoft.com/office/drawing/2014/main" id="{4FE9B78B-5E2E-A646-9934-85EFC9F7B846}"/>
              </a:ext>
            </a:extLst>
          </p:cNvPr>
          <p:cNvCxnSpPr>
            <a:cxnSpLocks/>
          </p:cNvCxnSpPr>
          <p:nvPr/>
        </p:nvCxnSpPr>
        <p:spPr>
          <a:xfrm>
            <a:off x="8721535" y="2089839"/>
            <a:ext cx="0" cy="103632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4C14F2A-85F7-A84E-81D3-4C70A4479B6F}"/>
              </a:ext>
            </a:extLst>
          </p:cNvPr>
          <p:cNvSpPr txBox="1"/>
          <p:nvPr/>
        </p:nvSpPr>
        <p:spPr>
          <a:xfrm>
            <a:off x="8359952" y="1629541"/>
            <a:ext cx="737702" cy="461665"/>
          </a:xfrm>
          <a:prstGeom prst="rect">
            <a:avLst/>
          </a:prstGeom>
          <a:noFill/>
        </p:spPr>
        <p:txBody>
          <a:bodyPr wrap="none" rtlCol="0">
            <a:spAutoFit/>
          </a:bodyPr>
          <a:lstStyle/>
          <a:p>
            <a:pPr algn="ctr"/>
            <a:r>
              <a:rPr lang="en-US" sz="1200" dirty="0">
                <a:latin typeface="+mj-lt"/>
              </a:rPr>
              <a:t>CD-4</a:t>
            </a:r>
          </a:p>
          <a:p>
            <a:pPr algn="ctr"/>
            <a:r>
              <a:rPr lang="en-US" sz="1200" dirty="0">
                <a:latin typeface="+mj-lt"/>
              </a:rPr>
              <a:t>04/2034</a:t>
            </a:r>
          </a:p>
        </p:txBody>
      </p:sp>
      <p:cxnSp>
        <p:nvCxnSpPr>
          <p:cNvPr id="26" name="Straight Arrow Connector 25">
            <a:extLst>
              <a:ext uri="{FF2B5EF4-FFF2-40B4-BE49-F238E27FC236}">
                <a16:creationId xmlns:a16="http://schemas.microsoft.com/office/drawing/2014/main" id="{3FB0388E-7799-814E-AAE1-2C6916D9E889}"/>
              </a:ext>
            </a:extLst>
          </p:cNvPr>
          <p:cNvCxnSpPr/>
          <p:nvPr/>
        </p:nvCxnSpPr>
        <p:spPr>
          <a:xfrm>
            <a:off x="310896" y="2882196"/>
            <a:ext cx="841248" cy="0"/>
          </a:xfrm>
          <a:prstGeom prst="straightConnector1">
            <a:avLst/>
          </a:prstGeom>
          <a:ln w="19050">
            <a:solidFill>
              <a:srgbClr val="00FA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C039C7F-FC41-9441-8060-F070E0884072}"/>
              </a:ext>
            </a:extLst>
          </p:cNvPr>
          <p:cNvSpPr txBox="1"/>
          <p:nvPr/>
        </p:nvSpPr>
        <p:spPr>
          <a:xfrm>
            <a:off x="327208" y="2966099"/>
            <a:ext cx="899605" cy="430887"/>
          </a:xfrm>
          <a:prstGeom prst="rect">
            <a:avLst/>
          </a:prstGeom>
          <a:noFill/>
        </p:spPr>
        <p:txBody>
          <a:bodyPr wrap="none" rtlCol="0">
            <a:spAutoFit/>
          </a:bodyPr>
          <a:lstStyle/>
          <a:p>
            <a:pPr algn="ctr"/>
            <a:r>
              <a:rPr lang="en-US" sz="1100" dirty="0">
                <a:solidFill>
                  <a:srgbClr val="00FA00"/>
                </a:solidFill>
                <a:latin typeface="+mj-lt"/>
              </a:rPr>
              <a:t>Conceptual</a:t>
            </a:r>
          </a:p>
          <a:p>
            <a:pPr algn="ctr"/>
            <a:r>
              <a:rPr lang="en-US" sz="1100" dirty="0">
                <a:solidFill>
                  <a:srgbClr val="00FA00"/>
                </a:solidFill>
                <a:latin typeface="+mj-lt"/>
              </a:rPr>
              <a:t>Design</a:t>
            </a:r>
          </a:p>
        </p:txBody>
      </p:sp>
      <p:cxnSp>
        <p:nvCxnSpPr>
          <p:cNvPr id="28" name="Straight Arrow Connector 27">
            <a:extLst>
              <a:ext uri="{FF2B5EF4-FFF2-40B4-BE49-F238E27FC236}">
                <a16:creationId xmlns:a16="http://schemas.microsoft.com/office/drawing/2014/main" id="{DA038138-A9E3-3B4B-A1D4-9742D035B1E4}"/>
              </a:ext>
            </a:extLst>
          </p:cNvPr>
          <p:cNvCxnSpPr>
            <a:cxnSpLocks/>
          </p:cNvCxnSpPr>
          <p:nvPr/>
        </p:nvCxnSpPr>
        <p:spPr>
          <a:xfrm>
            <a:off x="1369617" y="2896263"/>
            <a:ext cx="1044399" cy="0"/>
          </a:xfrm>
          <a:prstGeom prst="straightConnector1">
            <a:avLst/>
          </a:prstGeom>
          <a:ln w="19050">
            <a:solidFill>
              <a:srgbClr val="0432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0597316-CE71-5A4B-8676-F25D5686D73A}"/>
              </a:ext>
            </a:extLst>
          </p:cNvPr>
          <p:cNvSpPr txBox="1"/>
          <p:nvPr/>
        </p:nvSpPr>
        <p:spPr>
          <a:xfrm>
            <a:off x="1444800" y="2870438"/>
            <a:ext cx="891591" cy="430887"/>
          </a:xfrm>
          <a:prstGeom prst="rect">
            <a:avLst/>
          </a:prstGeom>
          <a:noFill/>
        </p:spPr>
        <p:txBody>
          <a:bodyPr wrap="none" rtlCol="0">
            <a:spAutoFit/>
          </a:bodyPr>
          <a:lstStyle/>
          <a:p>
            <a:pPr algn="ctr"/>
            <a:r>
              <a:rPr lang="en-US" sz="1100" dirty="0">
                <a:solidFill>
                  <a:srgbClr val="0432FF"/>
                </a:solidFill>
                <a:latin typeface="+mj-lt"/>
              </a:rPr>
              <a:t>Preliminary</a:t>
            </a:r>
          </a:p>
          <a:p>
            <a:pPr algn="ctr"/>
            <a:r>
              <a:rPr lang="en-US" sz="1100" dirty="0">
                <a:solidFill>
                  <a:srgbClr val="0432FF"/>
                </a:solidFill>
                <a:latin typeface="+mj-lt"/>
              </a:rPr>
              <a:t>Design</a:t>
            </a:r>
          </a:p>
        </p:txBody>
      </p:sp>
      <p:cxnSp>
        <p:nvCxnSpPr>
          <p:cNvPr id="30" name="Straight Arrow Connector 29">
            <a:extLst>
              <a:ext uri="{FF2B5EF4-FFF2-40B4-BE49-F238E27FC236}">
                <a16:creationId xmlns:a16="http://schemas.microsoft.com/office/drawing/2014/main" id="{2C2C7094-11EB-324A-BF23-68EDCF609006}"/>
              </a:ext>
            </a:extLst>
          </p:cNvPr>
          <p:cNvCxnSpPr>
            <a:cxnSpLocks/>
          </p:cNvCxnSpPr>
          <p:nvPr/>
        </p:nvCxnSpPr>
        <p:spPr>
          <a:xfrm>
            <a:off x="2594292" y="2984832"/>
            <a:ext cx="921592"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3FF9E36-C002-AC4B-85B2-D8FBCD4F5F6C}"/>
              </a:ext>
            </a:extLst>
          </p:cNvPr>
          <p:cNvSpPr txBox="1"/>
          <p:nvPr/>
        </p:nvSpPr>
        <p:spPr>
          <a:xfrm>
            <a:off x="2697472" y="2973592"/>
            <a:ext cx="625492" cy="430887"/>
          </a:xfrm>
          <a:prstGeom prst="rect">
            <a:avLst/>
          </a:prstGeom>
          <a:noFill/>
        </p:spPr>
        <p:txBody>
          <a:bodyPr wrap="none" rtlCol="0">
            <a:spAutoFit/>
          </a:bodyPr>
          <a:lstStyle/>
          <a:p>
            <a:pPr algn="ctr"/>
            <a:r>
              <a:rPr lang="en-US" sz="1100" dirty="0">
                <a:solidFill>
                  <a:srgbClr val="FF0000"/>
                </a:solidFill>
                <a:latin typeface="+mj-lt"/>
              </a:rPr>
              <a:t>Final</a:t>
            </a:r>
          </a:p>
          <a:p>
            <a:pPr algn="ctr"/>
            <a:r>
              <a:rPr lang="en-US" sz="1100" dirty="0">
                <a:solidFill>
                  <a:srgbClr val="FF0000"/>
                </a:solidFill>
                <a:latin typeface="+mj-lt"/>
              </a:rPr>
              <a:t>Design</a:t>
            </a:r>
          </a:p>
        </p:txBody>
      </p:sp>
      <p:cxnSp>
        <p:nvCxnSpPr>
          <p:cNvPr id="32" name="Straight Arrow Connector 31">
            <a:extLst>
              <a:ext uri="{FF2B5EF4-FFF2-40B4-BE49-F238E27FC236}">
                <a16:creationId xmlns:a16="http://schemas.microsoft.com/office/drawing/2014/main" id="{00BDCC36-D88D-C747-A202-4F5C6652E7D1}"/>
              </a:ext>
            </a:extLst>
          </p:cNvPr>
          <p:cNvCxnSpPr>
            <a:cxnSpLocks/>
          </p:cNvCxnSpPr>
          <p:nvPr/>
        </p:nvCxnSpPr>
        <p:spPr>
          <a:xfrm>
            <a:off x="3842800" y="2896263"/>
            <a:ext cx="2545808" cy="0"/>
          </a:xfrm>
          <a:prstGeom prst="straightConnector1">
            <a:avLst/>
          </a:prstGeom>
          <a:ln w="19050">
            <a:solidFill>
              <a:srgbClr val="FF40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681585F-19B5-D548-96BD-8868F59D849C}"/>
              </a:ext>
            </a:extLst>
          </p:cNvPr>
          <p:cNvSpPr txBox="1"/>
          <p:nvPr/>
        </p:nvSpPr>
        <p:spPr>
          <a:xfrm>
            <a:off x="4547230" y="2942812"/>
            <a:ext cx="976549" cy="261610"/>
          </a:xfrm>
          <a:prstGeom prst="rect">
            <a:avLst/>
          </a:prstGeom>
          <a:noFill/>
        </p:spPr>
        <p:txBody>
          <a:bodyPr wrap="none" rtlCol="0">
            <a:spAutoFit/>
          </a:bodyPr>
          <a:lstStyle/>
          <a:p>
            <a:pPr algn="ctr"/>
            <a:r>
              <a:rPr lang="en-US" sz="1100" dirty="0">
                <a:solidFill>
                  <a:srgbClr val="FF40FF"/>
                </a:solidFill>
                <a:latin typeface="+mj-lt"/>
              </a:rPr>
              <a:t>Construction</a:t>
            </a:r>
          </a:p>
        </p:txBody>
      </p:sp>
      <p:cxnSp>
        <p:nvCxnSpPr>
          <p:cNvPr id="35" name="Straight Arrow Connector 34">
            <a:extLst>
              <a:ext uri="{FF2B5EF4-FFF2-40B4-BE49-F238E27FC236}">
                <a16:creationId xmlns:a16="http://schemas.microsoft.com/office/drawing/2014/main" id="{0E060621-165D-D148-9D1F-35D6748CEDF7}"/>
              </a:ext>
            </a:extLst>
          </p:cNvPr>
          <p:cNvCxnSpPr>
            <a:cxnSpLocks/>
          </p:cNvCxnSpPr>
          <p:nvPr/>
        </p:nvCxnSpPr>
        <p:spPr>
          <a:xfrm>
            <a:off x="6388608" y="2896263"/>
            <a:ext cx="2261616" cy="0"/>
          </a:xfrm>
          <a:prstGeom prst="straightConnector1">
            <a:avLst/>
          </a:prstGeom>
          <a:ln w="19050">
            <a:solidFill>
              <a:srgbClr val="FF40FF"/>
            </a:solidFill>
            <a:prstDash val="lgDash"/>
            <a:headEnd type="none"/>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5A6A148-1F51-2A48-BA83-379FF353FECA}"/>
              </a:ext>
            </a:extLst>
          </p:cNvPr>
          <p:cNvSpPr txBox="1"/>
          <p:nvPr/>
        </p:nvSpPr>
        <p:spPr>
          <a:xfrm>
            <a:off x="1573139" y="4489257"/>
            <a:ext cx="1891865" cy="1477328"/>
          </a:xfrm>
          <a:prstGeom prst="rect">
            <a:avLst/>
          </a:prstGeom>
          <a:noFill/>
        </p:spPr>
        <p:txBody>
          <a:bodyPr wrap="none" rtlCol="0">
            <a:spAutoFit/>
          </a:bodyPr>
          <a:lstStyle/>
          <a:p>
            <a:pPr algn="l"/>
            <a:r>
              <a:rPr lang="en-US" sz="1000" dirty="0">
                <a:latin typeface="+mj-lt"/>
              </a:rPr>
              <a:t>Define Baseline:</a:t>
            </a:r>
          </a:p>
          <a:p>
            <a:pPr algn="l"/>
            <a:r>
              <a:rPr lang="en-US" sz="1000" dirty="0">
                <a:latin typeface="+mj-lt"/>
              </a:rPr>
              <a:t>Subdetector technologies, </a:t>
            </a:r>
          </a:p>
          <a:p>
            <a:pPr algn="l"/>
            <a:r>
              <a:rPr lang="en-US" sz="1000" dirty="0">
                <a:latin typeface="+mj-lt"/>
              </a:rPr>
              <a:t>Scope, Cost  &amp; Schedule</a:t>
            </a:r>
          </a:p>
          <a:p>
            <a:pPr algn="l"/>
            <a:r>
              <a:rPr lang="en-US" sz="1000" dirty="0">
                <a:latin typeface="+mj-lt"/>
              </a:rPr>
              <a:t>Design Maturity: 50% – 60%</a:t>
            </a:r>
          </a:p>
          <a:p>
            <a:pPr algn="l"/>
            <a:r>
              <a:rPr lang="en-US" sz="1000" dirty="0">
                <a:latin typeface="+mj-lt"/>
              </a:rPr>
              <a:t>Long Lead Procurement items</a:t>
            </a:r>
          </a:p>
          <a:p>
            <a:r>
              <a:rPr lang="en-US" sz="1000" dirty="0">
                <a:latin typeface="+mj-lt"/>
              </a:rPr>
              <a:t>Design Maturity: ~90%</a:t>
            </a:r>
          </a:p>
          <a:p>
            <a:r>
              <a:rPr lang="en-US" sz="1000" dirty="0">
                <a:latin typeface="+mj-lt"/>
              </a:rPr>
              <a:t>Plan is tracked through EVMS</a:t>
            </a:r>
          </a:p>
          <a:p>
            <a:r>
              <a:rPr lang="en-US" sz="1000" dirty="0">
                <a:latin typeface="+mj-lt"/>
              </a:rPr>
              <a:t>&amp; Change control process</a:t>
            </a:r>
          </a:p>
          <a:p>
            <a:r>
              <a:rPr lang="en-US" sz="1000" dirty="0">
                <a:latin typeface="+mj-lt"/>
              </a:rPr>
              <a:t>Need Pre-TDR</a:t>
            </a:r>
          </a:p>
        </p:txBody>
      </p:sp>
      <p:sp>
        <p:nvSpPr>
          <p:cNvPr id="41" name="TextBox 40">
            <a:extLst>
              <a:ext uri="{FF2B5EF4-FFF2-40B4-BE49-F238E27FC236}">
                <a16:creationId xmlns:a16="http://schemas.microsoft.com/office/drawing/2014/main" id="{05223820-4384-8745-8ED5-22C382874DB1}"/>
              </a:ext>
            </a:extLst>
          </p:cNvPr>
          <p:cNvSpPr txBox="1"/>
          <p:nvPr/>
        </p:nvSpPr>
        <p:spPr>
          <a:xfrm>
            <a:off x="3537295" y="3361133"/>
            <a:ext cx="1473480" cy="707886"/>
          </a:xfrm>
          <a:prstGeom prst="rect">
            <a:avLst/>
          </a:prstGeom>
          <a:noFill/>
        </p:spPr>
        <p:txBody>
          <a:bodyPr wrap="none" rtlCol="0">
            <a:spAutoFit/>
          </a:bodyPr>
          <a:lstStyle/>
          <a:p>
            <a:r>
              <a:rPr lang="en-US" sz="1000" dirty="0">
                <a:latin typeface="+mj-lt"/>
              </a:rPr>
              <a:t>Approve final design</a:t>
            </a:r>
          </a:p>
          <a:p>
            <a:r>
              <a:rPr lang="en-US" sz="1000" dirty="0">
                <a:latin typeface="+mj-lt"/>
              </a:rPr>
              <a:t>for all subdetectors</a:t>
            </a:r>
          </a:p>
          <a:p>
            <a:r>
              <a:rPr lang="en-US" sz="1000" dirty="0">
                <a:latin typeface="+mj-lt"/>
              </a:rPr>
              <a:t>Design Maturity: ~90%</a:t>
            </a:r>
          </a:p>
          <a:p>
            <a:r>
              <a:rPr lang="en-US" sz="1000" dirty="0">
                <a:latin typeface="+mj-lt"/>
              </a:rPr>
              <a:t>Need TDR</a:t>
            </a:r>
          </a:p>
        </p:txBody>
      </p:sp>
      <p:cxnSp>
        <p:nvCxnSpPr>
          <p:cNvPr id="43" name="Straight Arrow Connector 42">
            <a:extLst>
              <a:ext uri="{FF2B5EF4-FFF2-40B4-BE49-F238E27FC236}">
                <a16:creationId xmlns:a16="http://schemas.microsoft.com/office/drawing/2014/main" id="{B247E1A2-02DD-7142-967F-E0F3034AA4E9}"/>
              </a:ext>
            </a:extLst>
          </p:cNvPr>
          <p:cNvCxnSpPr>
            <a:cxnSpLocks/>
          </p:cNvCxnSpPr>
          <p:nvPr/>
        </p:nvCxnSpPr>
        <p:spPr>
          <a:xfrm>
            <a:off x="1890595" y="2394033"/>
            <a:ext cx="0" cy="1287951"/>
          </a:xfrm>
          <a:prstGeom prst="straightConnector1">
            <a:avLst/>
          </a:prstGeom>
          <a:ln w="31750">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C8CBA22-C41A-3C4A-946C-B1046ACF0E5A}"/>
              </a:ext>
            </a:extLst>
          </p:cNvPr>
          <p:cNvSpPr txBox="1"/>
          <p:nvPr/>
        </p:nvSpPr>
        <p:spPr>
          <a:xfrm>
            <a:off x="997562" y="3581583"/>
            <a:ext cx="1338828" cy="861774"/>
          </a:xfrm>
          <a:prstGeom prst="rect">
            <a:avLst/>
          </a:prstGeom>
          <a:noFill/>
        </p:spPr>
        <p:txBody>
          <a:bodyPr wrap="none" rtlCol="0">
            <a:spAutoFit/>
          </a:bodyPr>
          <a:lstStyle/>
          <a:p>
            <a:pPr algn="l"/>
            <a:r>
              <a:rPr lang="en-US" sz="1000" dirty="0">
                <a:solidFill>
                  <a:srgbClr val="0432FF"/>
                </a:solidFill>
                <a:latin typeface="+mj-lt"/>
              </a:rPr>
              <a:t>January 2023:</a:t>
            </a:r>
          </a:p>
          <a:p>
            <a:pPr algn="l"/>
            <a:r>
              <a:rPr lang="en-US" sz="1000" dirty="0">
                <a:latin typeface="+mj-lt"/>
              </a:rPr>
              <a:t>start change control </a:t>
            </a:r>
          </a:p>
          <a:p>
            <a:pPr algn="l"/>
            <a:r>
              <a:rPr lang="en-US" sz="1000" dirty="0">
                <a:latin typeface="+mj-lt"/>
              </a:rPr>
              <a:t>process for detector</a:t>
            </a:r>
          </a:p>
          <a:p>
            <a:pPr algn="l"/>
            <a:r>
              <a:rPr lang="en-US" sz="1000" dirty="0">
                <a:solidFill>
                  <a:srgbClr val="0432FF"/>
                </a:solidFill>
                <a:latin typeface="+mj-lt"/>
              </a:rPr>
              <a:t>April 2023:</a:t>
            </a:r>
          </a:p>
          <a:p>
            <a:pPr algn="l"/>
            <a:r>
              <a:rPr lang="en-US" sz="1000" dirty="0">
                <a:latin typeface="+mj-lt"/>
              </a:rPr>
              <a:t>train EVMS process</a:t>
            </a:r>
          </a:p>
        </p:txBody>
      </p:sp>
      <p:sp>
        <p:nvSpPr>
          <p:cNvPr id="49" name="TextBox 48">
            <a:extLst>
              <a:ext uri="{FF2B5EF4-FFF2-40B4-BE49-F238E27FC236}">
                <a16:creationId xmlns:a16="http://schemas.microsoft.com/office/drawing/2014/main" id="{507EA2FF-922E-A14B-82E7-00EE6BE4F4B6}"/>
              </a:ext>
            </a:extLst>
          </p:cNvPr>
          <p:cNvSpPr txBox="1"/>
          <p:nvPr/>
        </p:nvSpPr>
        <p:spPr>
          <a:xfrm>
            <a:off x="6116101" y="3163345"/>
            <a:ext cx="1021433" cy="400110"/>
          </a:xfrm>
          <a:prstGeom prst="rect">
            <a:avLst/>
          </a:prstGeom>
          <a:noFill/>
        </p:spPr>
        <p:txBody>
          <a:bodyPr wrap="none" rtlCol="0">
            <a:spAutoFit/>
          </a:bodyPr>
          <a:lstStyle/>
          <a:p>
            <a:pPr algn="ctr"/>
            <a:r>
              <a:rPr lang="en-US" sz="1000" dirty="0">
                <a:latin typeface="+mj-lt"/>
              </a:rPr>
              <a:t>Transition into </a:t>
            </a:r>
          </a:p>
          <a:p>
            <a:pPr algn="ctr"/>
            <a:r>
              <a:rPr lang="en-US" sz="1000" dirty="0">
                <a:latin typeface="+mj-lt"/>
              </a:rPr>
              <a:t>Operations</a:t>
            </a:r>
          </a:p>
        </p:txBody>
      </p:sp>
      <p:sp>
        <p:nvSpPr>
          <p:cNvPr id="50" name="TextBox 49">
            <a:extLst>
              <a:ext uri="{FF2B5EF4-FFF2-40B4-BE49-F238E27FC236}">
                <a16:creationId xmlns:a16="http://schemas.microsoft.com/office/drawing/2014/main" id="{A1D975AB-7114-5048-BBE5-D61ADF4C5AE6}"/>
              </a:ext>
            </a:extLst>
          </p:cNvPr>
          <p:cNvSpPr txBox="1"/>
          <p:nvPr/>
        </p:nvSpPr>
        <p:spPr>
          <a:xfrm>
            <a:off x="8324685" y="3133048"/>
            <a:ext cx="808235" cy="707886"/>
          </a:xfrm>
          <a:prstGeom prst="rect">
            <a:avLst/>
          </a:prstGeom>
          <a:noFill/>
        </p:spPr>
        <p:txBody>
          <a:bodyPr wrap="none" rtlCol="0">
            <a:spAutoFit/>
          </a:bodyPr>
          <a:lstStyle/>
          <a:p>
            <a:pPr algn="ctr"/>
            <a:r>
              <a:rPr lang="en-US" sz="1000" dirty="0">
                <a:latin typeface="+mj-lt"/>
              </a:rPr>
              <a:t>Start of</a:t>
            </a:r>
          </a:p>
          <a:p>
            <a:pPr algn="ctr"/>
            <a:r>
              <a:rPr lang="en-US" sz="1000" dirty="0">
                <a:latin typeface="+mj-lt"/>
              </a:rPr>
              <a:t>Operations</a:t>
            </a:r>
          </a:p>
          <a:p>
            <a:pPr algn="ctr"/>
            <a:r>
              <a:rPr lang="en-US" sz="1000" dirty="0">
                <a:latin typeface="+mj-lt"/>
              </a:rPr>
              <a:t>&amp;</a:t>
            </a:r>
          </a:p>
          <a:p>
            <a:pPr algn="ctr"/>
            <a:r>
              <a:rPr lang="en-US" sz="1000" dirty="0">
                <a:latin typeface="+mj-lt"/>
              </a:rPr>
              <a:t>Science</a:t>
            </a:r>
          </a:p>
        </p:txBody>
      </p:sp>
      <p:cxnSp>
        <p:nvCxnSpPr>
          <p:cNvPr id="51" name="Straight Arrow Connector 50">
            <a:extLst>
              <a:ext uri="{FF2B5EF4-FFF2-40B4-BE49-F238E27FC236}">
                <a16:creationId xmlns:a16="http://schemas.microsoft.com/office/drawing/2014/main" id="{1D0842DC-320C-964E-9AF1-38F18B049F0F}"/>
              </a:ext>
            </a:extLst>
          </p:cNvPr>
          <p:cNvCxnSpPr>
            <a:cxnSpLocks/>
          </p:cNvCxnSpPr>
          <p:nvPr/>
        </p:nvCxnSpPr>
        <p:spPr>
          <a:xfrm flipV="1">
            <a:off x="1303572" y="3313083"/>
            <a:ext cx="1127313" cy="1"/>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67A2DB6-F996-9E40-9D01-3030DB49CAF6}"/>
              </a:ext>
            </a:extLst>
          </p:cNvPr>
          <p:cNvSpPr txBox="1"/>
          <p:nvPr/>
        </p:nvSpPr>
        <p:spPr>
          <a:xfrm>
            <a:off x="1194165" y="3343840"/>
            <a:ext cx="1332416" cy="261610"/>
          </a:xfrm>
          <a:prstGeom prst="rect">
            <a:avLst/>
          </a:prstGeom>
          <a:noFill/>
        </p:spPr>
        <p:txBody>
          <a:bodyPr wrap="none" rtlCol="0">
            <a:spAutoFit/>
          </a:bodyPr>
          <a:lstStyle/>
          <a:p>
            <a:pPr algn="ctr"/>
            <a:r>
              <a:rPr lang="en-US" sz="1100" dirty="0">
                <a:solidFill>
                  <a:srgbClr val="FF0000"/>
                </a:solidFill>
                <a:latin typeface="+mj-lt"/>
              </a:rPr>
              <a:t>Final Design LLPs</a:t>
            </a:r>
          </a:p>
        </p:txBody>
      </p:sp>
      <p:sp>
        <p:nvSpPr>
          <p:cNvPr id="37" name="Title 5">
            <a:extLst>
              <a:ext uri="{FF2B5EF4-FFF2-40B4-BE49-F238E27FC236}">
                <a16:creationId xmlns:a16="http://schemas.microsoft.com/office/drawing/2014/main" id="{1F80FF82-ADE4-1D4B-8B87-462A9C8B77C5}"/>
              </a:ext>
            </a:extLst>
          </p:cNvPr>
          <p:cNvSpPr txBox="1">
            <a:spLocks/>
          </p:cNvSpPr>
          <p:nvPr/>
        </p:nvSpPr>
        <p:spPr>
          <a:xfrm>
            <a:off x="-8581" y="-11214"/>
            <a:ext cx="9144000" cy="58466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Arial" panose="020B0604020202020204" pitchFamily="34" charset="0"/>
                <a:ea typeface="Arial" panose="020B0604020202020204" pitchFamily="34" charset="0"/>
                <a:cs typeface="Arial" panose="020B0604020202020204" pitchFamily="34" charset="0"/>
              </a:defRPr>
            </a:lvl1pPr>
          </a:lstStyle>
          <a:p>
            <a:r>
              <a:rPr lang="en-US"/>
              <a:t>Schedule Now</a:t>
            </a:r>
            <a:endParaRPr lang="en-US" dirty="0"/>
          </a:p>
        </p:txBody>
      </p:sp>
      <p:sp>
        <p:nvSpPr>
          <p:cNvPr id="65" name="TextBox 64">
            <a:extLst>
              <a:ext uri="{FF2B5EF4-FFF2-40B4-BE49-F238E27FC236}">
                <a16:creationId xmlns:a16="http://schemas.microsoft.com/office/drawing/2014/main" id="{C3856308-3369-F141-98AD-DFFFC1B14FFF}"/>
              </a:ext>
            </a:extLst>
          </p:cNvPr>
          <p:cNvSpPr txBox="1"/>
          <p:nvPr/>
        </p:nvSpPr>
        <p:spPr>
          <a:xfrm>
            <a:off x="2162328" y="1628120"/>
            <a:ext cx="737701" cy="461665"/>
          </a:xfrm>
          <a:prstGeom prst="rect">
            <a:avLst/>
          </a:prstGeom>
          <a:noFill/>
        </p:spPr>
        <p:txBody>
          <a:bodyPr wrap="none" rtlCol="0">
            <a:spAutoFit/>
          </a:bodyPr>
          <a:lstStyle/>
          <a:p>
            <a:pPr algn="ctr"/>
            <a:r>
              <a:rPr lang="en-US" sz="1200" dirty="0">
                <a:latin typeface="+mj-lt"/>
              </a:rPr>
              <a:t>CD-3A</a:t>
            </a:r>
          </a:p>
          <a:p>
            <a:pPr algn="ctr"/>
            <a:r>
              <a:rPr lang="en-US" sz="1200" dirty="0">
                <a:latin typeface="+mj-lt"/>
              </a:rPr>
              <a:t>01/2024</a:t>
            </a:r>
          </a:p>
        </p:txBody>
      </p:sp>
      <p:cxnSp>
        <p:nvCxnSpPr>
          <p:cNvPr id="66" name="Straight Arrow Connector 65">
            <a:extLst>
              <a:ext uri="{FF2B5EF4-FFF2-40B4-BE49-F238E27FC236}">
                <a16:creationId xmlns:a16="http://schemas.microsoft.com/office/drawing/2014/main" id="{7B02CC87-E4E7-CD4B-937C-41B3B2F53757}"/>
              </a:ext>
            </a:extLst>
          </p:cNvPr>
          <p:cNvCxnSpPr>
            <a:cxnSpLocks/>
          </p:cNvCxnSpPr>
          <p:nvPr/>
        </p:nvCxnSpPr>
        <p:spPr>
          <a:xfrm flipV="1">
            <a:off x="1369617" y="2895600"/>
            <a:ext cx="1849071" cy="663"/>
          </a:xfrm>
          <a:prstGeom prst="straightConnector1">
            <a:avLst/>
          </a:prstGeom>
          <a:ln w="19050">
            <a:solidFill>
              <a:srgbClr val="0432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B39F3E86-92C0-5A48-BB26-A79E5F0A6BD8}"/>
              </a:ext>
            </a:extLst>
          </p:cNvPr>
          <p:cNvSpPr txBox="1"/>
          <p:nvPr/>
        </p:nvSpPr>
        <p:spPr>
          <a:xfrm>
            <a:off x="1762792" y="2882196"/>
            <a:ext cx="891591" cy="430887"/>
          </a:xfrm>
          <a:prstGeom prst="rect">
            <a:avLst/>
          </a:prstGeom>
          <a:noFill/>
        </p:spPr>
        <p:txBody>
          <a:bodyPr wrap="none" rtlCol="0">
            <a:spAutoFit/>
          </a:bodyPr>
          <a:lstStyle/>
          <a:p>
            <a:pPr algn="ctr"/>
            <a:r>
              <a:rPr lang="en-US" sz="1100" dirty="0">
                <a:solidFill>
                  <a:srgbClr val="0432FF"/>
                </a:solidFill>
                <a:latin typeface="+mj-lt"/>
              </a:rPr>
              <a:t>Preliminary</a:t>
            </a:r>
          </a:p>
          <a:p>
            <a:pPr algn="ctr"/>
            <a:r>
              <a:rPr lang="en-US" sz="1100" dirty="0">
                <a:solidFill>
                  <a:srgbClr val="0432FF"/>
                </a:solidFill>
                <a:latin typeface="+mj-lt"/>
              </a:rPr>
              <a:t>Design</a:t>
            </a:r>
          </a:p>
        </p:txBody>
      </p:sp>
      <p:sp>
        <p:nvSpPr>
          <p:cNvPr id="69" name="TextBox 68">
            <a:extLst>
              <a:ext uri="{FF2B5EF4-FFF2-40B4-BE49-F238E27FC236}">
                <a16:creationId xmlns:a16="http://schemas.microsoft.com/office/drawing/2014/main" id="{6CBCCC00-6EED-854E-B410-390DC5068145}"/>
              </a:ext>
            </a:extLst>
          </p:cNvPr>
          <p:cNvSpPr txBox="1"/>
          <p:nvPr/>
        </p:nvSpPr>
        <p:spPr>
          <a:xfrm>
            <a:off x="1573139" y="4489257"/>
            <a:ext cx="1891865" cy="1323439"/>
          </a:xfrm>
          <a:prstGeom prst="rect">
            <a:avLst/>
          </a:prstGeom>
          <a:noFill/>
        </p:spPr>
        <p:txBody>
          <a:bodyPr wrap="none" rtlCol="0">
            <a:spAutoFit/>
          </a:bodyPr>
          <a:lstStyle/>
          <a:p>
            <a:pPr algn="l"/>
            <a:r>
              <a:rPr lang="en-US" sz="1000" dirty="0">
                <a:latin typeface="+mj-lt"/>
              </a:rPr>
              <a:t>Define Baseline:</a:t>
            </a:r>
          </a:p>
          <a:p>
            <a:pPr algn="l"/>
            <a:r>
              <a:rPr lang="en-US" sz="1000" dirty="0">
                <a:latin typeface="+mj-lt"/>
              </a:rPr>
              <a:t>Subdetector technologies, </a:t>
            </a:r>
          </a:p>
          <a:p>
            <a:pPr algn="l"/>
            <a:r>
              <a:rPr lang="en-US" sz="1000" dirty="0">
                <a:latin typeface="+mj-lt"/>
              </a:rPr>
              <a:t>Scope, Cost  &amp; Schedule</a:t>
            </a:r>
          </a:p>
          <a:p>
            <a:pPr algn="l"/>
            <a:r>
              <a:rPr lang="en-US" sz="1000" dirty="0">
                <a:latin typeface="+mj-lt"/>
              </a:rPr>
              <a:t>Long Lead Procurement items</a:t>
            </a:r>
          </a:p>
          <a:p>
            <a:r>
              <a:rPr lang="en-US" sz="1000" dirty="0">
                <a:latin typeface="+mj-lt"/>
              </a:rPr>
              <a:t>Design Maturity: ~90%</a:t>
            </a:r>
          </a:p>
          <a:p>
            <a:r>
              <a:rPr lang="en-US" sz="1000" dirty="0">
                <a:latin typeface="+mj-lt"/>
              </a:rPr>
              <a:t>Plan is tracked through EVMS</a:t>
            </a:r>
          </a:p>
          <a:p>
            <a:r>
              <a:rPr lang="en-US" sz="1000" dirty="0">
                <a:latin typeface="+mj-lt"/>
              </a:rPr>
              <a:t>&amp; Change control process</a:t>
            </a:r>
          </a:p>
          <a:p>
            <a:r>
              <a:rPr lang="en-US" sz="1000" dirty="0">
                <a:latin typeface="+mj-lt"/>
              </a:rPr>
              <a:t>Need TDR for LLPs</a:t>
            </a:r>
          </a:p>
        </p:txBody>
      </p:sp>
      <p:cxnSp>
        <p:nvCxnSpPr>
          <p:cNvPr id="70" name="Straight Arrow Connector 69">
            <a:extLst>
              <a:ext uri="{FF2B5EF4-FFF2-40B4-BE49-F238E27FC236}">
                <a16:creationId xmlns:a16="http://schemas.microsoft.com/office/drawing/2014/main" id="{730BD1DD-F149-3C4F-ADF7-D5512139F63D}"/>
              </a:ext>
            </a:extLst>
          </p:cNvPr>
          <p:cNvCxnSpPr>
            <a:cxnSpLocks/>
            <a:stCxn id="71" idx="2"/>
          </p:cNvCxnSpPr>
          <p:nvPr/>
        </p:nvCxnSpPr>
        <p:spPr>
          <a:xfrm>
            <a:off x="3278502" y="1766956"/>
            <a:ext cx="11497" cy="230433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C04D53F0-5381-0C40-BBD3-F9D50DB84254}"/>
              </a:ext>
            </a:extLst>
          </p:cNvPr>
          <p:cNvSpPr txBox="1"/>
          <p:nvPr/>
        </p:nvSpPr>
        <p:spPr>
          <a:xfrm>
            <a:off x="2909651" y="1305291"/>
            <a:ext cx="737702" cy="461665"/>
          </a:xfrm>
          <a:prstGeom prst="rect">
            <a:avLst/>
          </a:prstGeom>
          <a:noFill/>
        </p:spPr>
        <p:txBody>
          <a:bodyPr wrap="none" rtlCol="0">
            <a:spAutoFit/>
          </a:bodyPr>
          <a:lstStyle/>
          <a:p>
            <a:pPr algn="ctr"/>
            <a:r>
              <a:rPr lang="en-US" sz="1200" dirty="0">
                <a:latin typeface="+mj-lt"/>
              </a:rPr>
              <a:t>CD-2</a:t>
            </a:r>
          </a:p>
          <a:p>
            <a:pPr algn="ctr"/>
            <a:r>
              <a:rPr lang="en-US" sz="1200" dirty="0">
                <a:latin typeface="+mj-lt"/>
              </a:rPr>
              <a:t>01/2025</a:t>
            </a:r>
          </a:p>
        </p:txBody>
      </p:sp>
      <p:sp>
        <p:nvSpPr>
          <p:cNvPr id="72" name="TextBox 71">
            <a:extLst>
              <a:ext uri="{FF2B5EF4-FFF2-40B4-BE49-F238E27FC236}">
                <a16:creationId xmlns:a16="http://schemas.microsoft.com/office/drawing/2014/main" id="{94F62426-80C9-9244-AB65-771DD0B316D0}"/>
              </a:ext>
            </a:extLst>
          </p:cNvPr>
          <p:cNvSpPr txBox="1"/>
          <p:nvPr/>
        </p:nvSpPr>
        <p:spPr>
          <a:xfrm>
            <a:off x="3152388" y="4059033"/>
            <a:ext cx="1731564" cy="707886"/>
          </a:xfrm>
          <a:prstGeom prst="rect">
            <a:avLst/>
          </a:prstGeom>
          <a:noFill/>
        </p:spPr>
        <p:txBody>
          <a:bodyPr wrap="none" rtlCol="0">
            <a:spAutoFit/>
          </a:bodyPr>
          <a:lstStyle/>
          <a:p>
            <a:pPr algn="l"/>
            <a:r>
              <a:rPr lang="en-US" sz="1000" dirty="0">
                <a:latin typeface="+mj-lt"/>
              </a:rPr>
              <a:t>Approve preliminary design</a:t>
            </a:r>
          </a:p>
          <a:p>
            <a:pPr algn="l"/>
            <a:r>
              <a:rPr lang="en-US" sz="1000" dirty="0">
                <a:latin typeface="+mj-lt"/>
              </a:rPr>
              <a:t>for all subdetectors</a:t>
            </a:r>
          </a:p>
          <a:p>
            <a:r>
              <a:rPr lang="en-US" sz="1000" dirty="0">
                <a:latin typeface="+mj-lt"/>
              </a:rPr>
              <a:t>Design Maturity: &gt;60%</a:t>
            </a:r>
          </a:p>
          <a:p>
            <a:r>
              <a:rPr lang="en-US" sz="1000" dirty="0">
                <a:latin typeface="+mj-lt"/>
              </a:rPr>
              <a:t>Need “pre-”TDR</a:t>
            </a:r>
          </a:p>
        </p:txBody>
      </p:sp>
      <p:cxnSp>
        <p:nvCxnSpPr>
          <p:cNvPr id="45" name="Straight Arrow Connector 44">
            <a:extLst>
              <a:ext uri="{FF2B5EF4-FFF2-40B4-BE49-F238E27FC236}">
                <a16:creationId xmlns:a16="http://schemas.microsoft.com/office/drawing/2014/main" id="{65148027-664C-D34A-9484-54715FBDE889}"/>
              </a:ext>
            </a:extLst>
          </p:cNvPr>
          <p:cNvCxnSpPr>
            <a:cxnSpLocks/>
          </p:cNvCxnSpPr>
          <p:nvPr/>
        </p:nvCxnSpPr>
        <p:spPr>
          <a:xfrm>
            <a:off x="3842800" y="1327016"/>
            <a:ext cx="0" cy="1308737"/>
          </a:xfrm>
          <a:prstGeom prst="straightConnector1">
            <a:avLst/>
          </a:prstGeom>
          <a:ln w="31750">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2CAE27A1-CC00-5043-AA8A-343A48C3A541}"/>
              </a:ext>
            </a:extLst>
          </p:cNvPr>
          <p:cNvSpPr txBox="1"/>
          <p:nvPr/>
        </p:nvSpPr>
        <p:spPr>
          <a:xfrm>
            <a:off x="3166174" y="788630"/>
            <a:ext cx="1353256" cy="64633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Conclusion of</a:t>
            </a:r>
          </a:p>
          <a:p>
            <a:pPr algn="ctr"/>
            <a:r>
              <a:rPr lang="en-US" sz="1200" dirty="0">
                <a:latin typeface="Arial" panose="020B0604020202020204" pitchFamily="34" charset="0"/>
                <a:cs typeface="Arial" panose="020B0604020202020204" pitchFamily="34" charset="0"/>
              </a:rPr>
              <a:t>RHIC Operations</a:t>
            </a:r>
          </a:p>
          <a:p>
            <a:pPr algn="ctr"/>
            <a:r>
              <a:rPr lang="en-US" sz="1200" dirty="0">
                <a:latin typeface="Arial" panose="020B0604020202020204" pitchFamily="34" charset="0"/>
                <a:cs typeface="Arial" panose="020B0604020202020204" pitchFamily="34" charset="0"/>
              </a:rPr>
              <a:t>06/2025</a:t>
            </a:r>
          </a:p>
        </p:txBody>
      </p:sp>
      <p:sp>
        <p:nvSpPr>
          <p:cNvPr id="2" name="TextBox 1">
            <a:extLst>
              <a:ext uri="{FF2B5EF4-FFF2-40B4-BE49-F238E27FC236}">
                <a16:creationId xmlns:a16="http://schemas.microsoft.com/office/drawing/2014/main" id="{0F72BB24-51FF-F14C-9ADB-8B93705EE6B6}"/>
              </a:ext>
            </a:extLst>
          </p:cNvPr>
          <p:cNvSpPr txBox="1"/>
          <p:nvPr/>
        </p:nvSpPr>
        <p:spPr>
          <a:xfrm>
            <a:off x="4341575" y="5360468"/>
            <a:ext cx="4570483" cy="707886"/>
          </a:xfrm>
          <a:prstGeom prst="rect">
            <a:avLst/>
          </a:prstGeom>
          <a:noFill/>
        </p:spPr>
        <p:txBody>
          <a:bodyPr wrap="none" rtlCol="0">
            <a:spAutoFit/>
          </a:bodyPr>
          <a:lstStyle/>
          <a:p>
            <a:pPr algn="ctr"/>
            <a:r>
              <a:rPr lang="en-US" sz="2000" b="1" dirty="0">
                <a:solidFill>
                  <a:srgbClr val="0432FF"/>
                </a:solidFill>
                <a:latin typeface="Arial" panose="020B0604020202020204" pitchFamily="34" charset="0"/>
                <a:cs typeface="Arial" panose="020B0604020202020204" pitchFamily="34" charset="0"/>
              </a:rPr>
              <a:t>No Impact on experimental program</a:t>
            </a:r>
          </a:p>
          <a:p>
            <a:pPr algn="ctr"/>
            <a:r>
              <a:rPr lang="en-US" sz="2000" b="1" dirty="0">
                <a:solidFill>
                  <a:srgbClr val="0432FF"/>
                </a:solidFill>
                <a:latin typeface="Arial" panose="020B0604020202020204" pitchFamily="34" charset="0"/>
                <a:cs typeface="Arial" panose="020B0604020202020204" pitchFamily="34" charset="0"/>
              </a:rPr>
              <a:t>time to full design remains short</a:t>
            </a:r>
          </a:p>
        </p:txBody>
      </p:sp>
    </p:spTree>
    <p:extLst>
      <p:ext uri="{BB962C8B-B14F-4D97-AF65-F5344CB8AC3E}">
        <p14:creationId xmlns:p14="http://schemas.microsoft.com/office/powerpoint/2010/main" val="419315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childTnLst>
                          </p:cTn>
                        </p:par>
                        <p:par>
                          <p:cTn id="31" fill="hold">
                            <p:stCondLst>
                              <p:cond delay="0"/>
                            </p:stCondLst>
                            <p:childTnLst>
                              <p:par>
                                <p:cTn id="32" presetID="16" presetClass="entr" presetSubtype="21"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29" grpId="0"/>
      <p:bldP spid="39" grpId="0"/>
      <p:bldP spid="37" grpId="0"/>
      <p:bldP spid="65" grpId="0"/>
      <p:bldP spid="67" grpId="0"/>
      <p:bldP spid="69" grpId="0"/>
      <p:bldP spid="71" grpId="0"/>
      <p:bldP spid="7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C7D824-7AF2-044F-8BB0-E7C78473CAF6}"/>
              </a:ext>
            </a:extLst>
          </p:cNvPr>
          <p:cNvSpPr>
            <a:spLocks noGrp="1"/>
          </p:cNvSpPr>
          <p:nvPr>
            <p:ph type="sldNum" sz="quarter" idx="12"/>
          </p:nvPr>
        </p:nvSpPr>
        <p:spPr/>
        <p:txBody>
          <a:bodyPr/>
          <a:lstStyle/>
          <a:p>
            <a:fld id="{893C5830-40F3-F04E-B2E3-10E6672BA8FF}" type="slidenum">
              <a:rPr lang="en-US" smtClean="0"/>
              <a:pPr/>
              <a:t>5</a:t>
            </a:fld>
            <a:endParaRPr lang="en-US"/>
          </a:p>
        </p:txBody>
      </p:sp>
      <p:sp>
        <p:nvSpPr>
          <p:cNvPr id="4" name="Title 3">
            <a:extLst>
              <a:ext uri="{FF2B5EF4-FFF2-40B4-BE49-F238E27FC236}">
                <a16:creationId xmlns:a16="http://schemas.microsoft.com/office/drawing/2014/main" id="{86EB909F-B9B7-9042-98EB-BC737C3115CB}"/>
              </a:ext>
            </a:extLst>
          </p:cNvPr>
          <p:cNvSpPr>
            <a:spLocks noGrp="1"/>
          </p:cNvSpPr>
          <p:nvPr>
            <p:ph type="title"/>
          </p:nvPr>
        </p:nvSpPr>
        <p:spPr/>
        <p:txBody>
          <a:bodyPr/>
          <a:lstStyle/>
          <a:p>
            <a:r>
              <a:rPr lang="en-US" dirty="0"/>
              <a:t>Technical Review Milestones as </a:t>
            </a:r>
            <a:r>
              <a:rPr lang="en-US" dirty="0" err="1"/>
              <a:t>fct</a:t>
            </a:r>
            <a:r>
              <a:rPr lang="en-US" dirty="0"/>
              <a:t>. of Time</a:t>
            </a:r>
          </a:p>
        </p:txBody>
      </p:sp>
      <p:sp>
        <p:nvSpPr>
          <p:cNvPr id="5" name="Content Placeholder 2">
            <a:extLst>
              <a:ext uri="{FF2B5EF4-FFF2-40B4-BE49-F238E27FC236}">
                <a16:creationId xmlns:a16="http://schemas.microsoft.com/office/drawing/2014/main" id="{60ED39C5-E19D-0845-A919-800E33BCEC72}"/>
              </a:ext>
            </a:extLst>
          </p:cNvPr>
          <p:cNvSpPr txBox="1">
            <a:spLocks/>
          </p:cNvSpPr>
          <p:nvPr/>
        </p:nvSpPr>
        <p:spPr>
          <a:xfrm>
            <a:off x="0" y="667656"/>
            <a:ext cx="9144000" cy="914479"/>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0432FF"/>
              </a:buClr>
              <a:buFont typeface="Wingdings" pitchFamily="2" charset="2"/>
              <a:buChar char="q"/>
            </a:pPr>
            <a:r>
              <a:rPr lang="en-US" sz="1600" dirty="0">
                <a:latin typeface="Arial" panose="020B0604020202020204" pitchFamily="34" charset="0"/>
                <a:ea typeface="Calibri" panose="020F0502020204030204" pitchFamily="34" charset="0"/>
                <a:cs typeface="Arial" panose="020B0604020202020204" pitchFamily="34" charset="0"/>
              </a:rPr>
              <a:t>Example of a technical review milestone path from conceptual design through handoff to installation.</a:t>
            </a:r>
          </a:p>
          <a:p>
            <a:pPr>
              <a:spcBef>
                <a:spcPts val="0"/>
              </a:spcBef>
              <a:buClr>
                <a:srgbClr val="0432FF"/>
              </a:buClr>
              <a:buFont typeface="Wingdings" pitchFamily="2" charset="2"/>
              <a:buChar char="q"/>
            </a:pPr>
            <a:r>
              <a:rPr lang="en-US" sz="1600" dirty="0">
                <a:latin typeface="Arial" panose="020B0604020202020204" pitchFamily="34" charset="0"/>
                <a:ea typeface="Calibri" panose="020F0502020204030204" pitchFamily="34" charset="0"/>
                <a:cs typeface="Arial" panose="020B0604020202020204" pitchFamily="34" charset="0"/>
              </a:rPr>
              <a:t>Reviews are defined in the ”EIC Technical Review Plan”.</a:t>
            </a:r>
            <a:endParaRPr lang="en-US" sz="16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145CF49-152B-274E-9683-61EFFD493B80}"/>
              </a:ext>
            </a:extLst>
          </p:cNvPr>
          <p:cNvPicPr>
            <a:picLocks noChangeAspect="1"/>
          </p:cNvPicPr>
          <p:nvPr/>
        </p:nvPicPr>
        <p:blipFill>
          <a:blip r:embed="rId2"/>
          <a:stretch>
            <a:fillRect/>
          </a:stretch>
        </p:blipFill>
        <p:spPr>
          <a:xfrm>
            <a:off x="227106" y="1786843"/>
            <a:ext cx="8534400" cy="3834979"/>
          </a:xfrm>
          <a:prstGeom prst="rect">
            <a:avLst/>
          </a:prstGeom>
          <a:ln w="19050">
            <a:solidFill>
              <a:schemeClr val="accent1"/>
            </a:solidFill>
          </a:ln>
        </p:spPr>
      </p:pic>
      <p:cxnSp>
        <p:nvCxnSpPr>
          <p:cNvPr id="7" name="Straight Connector 6">
            <a:extLst>
              <a:ext uri="{FF2B5EF4-FFF2-40B4-BE49-F238E27FC236}">
                <a16:creationId xmlns:a16="http://schemas.microsoft.com/office/drawing/2014/main" id="{1AABF0E2-6CD0-1142-93CA-D427D3390A65}"/>
              </a:ext>
            </a:extLst>
          </p:cNvPr>
          <p:cNvCxnSpPr>
            <a:cxnSpLocks/>
          </p:cNvCxnSpPr>
          <p:nvPr/>
        </p:nvCxnSpPr>
        <p:spPr>
          <a:xfrm>
            <a:off x="2233915" y="1786843"/>
            <a:ext cx="0" cy="2688257"/>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EE3E2CD-846E-F343-8A1B-33012A5FD831}"/>
              </a:ext>
            </a:extLst>
          </p:cNvPr>
          <p:cNvSpPr txBox="1"/>
          <p:nvPr/>
        </p:nvSpPr>
        <p:spPr>
          <a:xfrm>
            <a:off x="729794" y="1465288"/>
            <a:ext cx="3008242" cy="338554"/>
          </a:xfrm>
          <a:prstGeom prst="rect">
            <a:avLst/>
          </a:prstGeom>
          <a:noFill/>
          <a:ln w="25400">
            <a:solidFill>
              <a:srgbClr val="00B0F0"/>
            </a:solidFill>
          </a:ln>
        </p:spPr>
        <p:txBody>
          <a:bodyPr wrap="square">
            <a:spAutoFit/>
          </a:bodyPr>
          <a:lstStyle/>
          <a:p>
            <a:pPr algn="ctr">
              <a:spcBef>
                <a:spcPts val="0"/>
              </a:spcBef>
            </a:pPr>
            <a:r>
              <a:rPr lang="en-US" sz="1600" dirty="0">
                <a:latin typeface="Arial" panose="020B0604020202020204" pitchFamily="34" charset="0"/>
                <a:ea typeface="Calibri" panose="020F0502020204030204" pitchFamily="34" charset="0"/>
                <a:cs typeface="Arial" panose="020B0604020202020204" pitchFamily="34" charset="0"/>
              </a:rPr>
              <a:t>Technical Status Reviews</a:t>
            </a:r>
          </a:p>
        </p:txBody>
      </p:sp>
    </p:spTree>
    <p:extLst>
      <p:ext uri="{BB962C8B-B14F-4D97-AF65-F5344CB8AC3E}">
        <p14:creationId xmlns:p14="http://schemas.microsoft.com/office/powerpoint/2010/main" val="4042432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A6FCA1EB-1B17-640E-E96B-F1C3C3ED4D2A}"/>
              </a:ext>
            </a:extLst>
          </p:cNvPr>
          <p:cNvSpPr txBox="1">
            <a:spLocks/>
          </p:cNvSpPr>
          <p:nvPr/>
        </p:nvSpPr>
        <p:spPr>
          <a:xfrm>
            <a:off x="0" y="0"/>
            <a:ext cx="9133727" cy="58466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mj-lt"/>
                <a:ea typeface="Arial" charset="0"/>
                <a:cs typeface="Comic Sans MS"/>
              </a:defRPr>
            </a:lvl1pPr>
          </a:lstStyle>
          <a:p>
            <a:pPr lvl="0">
              <a:defRPr/>
            </a:pPr>
            <a:r>
              <a:rPr lang="en-US" dirty="0"/>
              <a:t>Reviews: Completed, Upcoming </a:t>
            </a:r>
            <a:r>
              <a:rPr lang="en-US" noProof="0" dirty="0">
                <a:latin typeface="Arial"/>
              </a:rPr>
              <a:t>and Planned</a:t>
            </a:r>
            <a:endParaRPr kumimoji="0" lang="en-US" b="1" u="none" strike="noStrike" kern="1200" cap="none" spc="0" normalizeH="0" baseline="0" noProof="0" dirty="0">
              <a:ln>
                <a:noFill/>
              </a:ln>
              <a:solidFill>
                <a:srgbClr val="1200B4"/>
              </a:solidFill>
              <a:effectLst>
                <a:reflection stA="50000" endPos="50000" dist="5080" dir="5400000" sy="-100000" algn="bl" rotWithShape="0"/>
              </a:effectLst>
              <a:uLnTx/>
              <a:uFillTx/>
              <a:latin typeface="Arial"/>
            </a:endParaRPr>
          </a:p>
        </p:txBody>
      </p:sp>
      <p:sp>
        <p:nvSpPr>
          <p:cNvPr id="2" name="TextBox 1">
            <a:extLst>
              <a:ext uri="{FF2B5EF4-FFF2-40B4-BE49-F238E27FC236}">
                <a16:creationId xmlns:a16="http://schemas.microsoft.com/office/drawing/2014/main" id="{D9EF63A7-63B1-B90D-67F4-BD0115586AD4}"/>
              </a:ext>
            </a:extLst>
          </p:cNvPr>
          <p:cNvSpPr txBox="1"/>
          <p:nvPr/>
        </p:nvSpPr>
        <p:spPr>
          <a:xfrm>
            <a:off x="-1" y="492203"/>
            <a:ext cx="9133727" cy="6192144"/>
          </a:xfrm>
          <a:prstGeom prst="rect">
            <a:avLst/>
          </a:prstGeom>
          <a:noFill/>
        </p:spPr>
        <p:txBody>
          <a:bodyPr wrap="square" rtlCol="0">
            <a:spAutoFit/>
          </a:bodyPr>
          <a:lstStyle/>
          <a:p>
            <a:pPr marL="285750" marR="0" indent="-285750">
              <a:buClr>
                <a:srgbClr val="0432FF"/>
              </a:buClr>
              <a:buFont typeface="Wingdings" panose="05000000000000000000" pitchFamily="2" charset="2"/>
              <a:buChar char="q"/>
            </a:pPr>
            <a:r>
              <a:rPr lang="en-US" dirty="0">
                <a:latin typeface="Arial" panose="020B0604020202020204" pitchFamily="34" charset="0"/>
                <a:cs typeface="Arial" panose="020B0604020202020204" pitchFamily="34" charset="0"/>
              </a:rPr>
              <a:t>October-December – EIC Subsystem Status Reviews on Tracking, Particle Identification Systems, Electromagnetic Calorimetry, Hadronic Calorimetry, Infrastructure/Installation, Polarimetry</a:t>
            </a:r>
          </a:p>
          <a:p>
            <a:pPr marL="742950" lvl="1" indent="-285750">
              <a:buClr>
                <a:srgbClr val="0432FF"/>
              </a:buClr>
              <a:buFont typeface="Wingdings" pitchFamily="2" charset="2"/>
              <a:buChar char="Ø"/>
            </a:pPr>
            <a:r>
              <a:rPr lang="en-US" sz="1600" dirty="0">
                <a:latin typeface="Arial" panose="020B0604020202020204" pitchFamily="34" charset="0"/>
                <a:cs typeface="Arial" panose="020B0604020202020204" pitchFamily="34" charset="0"/>
              </a:rPr>
              <a:t>already completed</a:t>
            </a:r>
          </a:p>
          <a:p>
            <a:pPr marL="1200150" lvl="2" indent="-285750">
              <a:buClr>
                <a:srgbClr val="0432FF"/>
              </a:buClr>
              <a:buFont typeface="Wingdings" pitchFamily="2" charset="2"/>
              <a:buChar char="Ø"/>
            </a:pPr>
            <a:r>
              <a:rPr lang="en-US" sz="1400" dirty="0">
                <a:latin typeface="Arial" panose="020B0604020202020204" pitchFamily="34" charset="0"/>
                <a:cs typeface="Arial" panose="020B0604020202020204" pitchFamily="34" charset="0"/>
              </a:rPr>
              <a:t>Magnet Incremental Design and Safety Review (6.10.07) – Preliminary 30% Design</a:t>
            </a:r>
          </a:p>
          <a:p>
            <a:pPr marL="1200150" lvl="2" indent="-285750">
              <a:buClr>
                <a:srgbClr val="0432FF"/>
              </a:buClr>
              <a:buFont typeface="Wingdings" pitchFamily="2" charset="2"/>
              <a:buChar char="Ø"/>
            </a:pPr>
            <a:r>
              <a:rPr lang="en-US" sz="1400" dirty="0">
                <a:latin typeface="Arial" panose="020B0604020202020204" pitchFamily="34" charset="0"/>
                <a:cs typeface="Arial" panose="020B0604020202020204" pitchFamily="34" charset="0"/>
              </a:rPr>
              <a:t>IR Integration and Ancillary detectors (6.10.11)</a:t>
            </a:r>
          </a:p>
          <a:p>
            <a:pPr marL="1200150" lvl="2" indent="-285750">
              <a:buClr>
                <a:srgbClr val="0432FF"/>
              </a:buClr>
              <a:buFont typeface="Wingdings" pitchFamily="2" charset="2"/>
              <a:buChar char="Ø"/>
            </a:pPr>
            <a:r>
              <a:rPr lang="en-US" sz="1400" dirty="0">
                <a:latin typeface="Arial" panose="020B0604020202020204" pitchFamily="34" charset="0"/>
                <a:cs typeface="Arial" panose="020B0604020202020204" pitchFamily="34" charset="0"/>
              </a:rPr>
              <a:t>Electronics/Computing Subsystem Status Review (6.10.08 &amp; 6.10.09)</a:t>
            </a:r>
          </a:p>
          <a:p>
            <a:pPr marL="1200150" lvl="2" indent="-285750">
              <a:buClr>
                <a:srgbClr val="0432FF"/>
              </a:buClr>
              <a:buFont typeface="Wingdings" pitchFamily="2" charset="2"/>
              <a:buChar char="Ø"/>
            </a:pPr>
            <a:r>
              <a:rPr lang="en-US" sz="1400" dirty="0">
                <a:latin typeface="Arial" panose="020B0604020202020204" pitchFamily="34" charset="0"/>
                <a:cs typeface="Arial" panose="020B0604020202020204" pitchFamily="34" charset="0"/>
              </a:rPr>
              <a:t>Magnet Incremental Design and Safety Review (6.10.07) – 60% Design</a:t>
            </a:r>
          </a:p>
          <a:p>
            <a:pPr marL="1200150" lvl="2" indent="-285750">
              <a:buClr>
                <a:srgbClr val="0432FF"/>
              </a:buClr>
              <a:buFont typeface="Wingdings" pitchFamily="2" charset="2"/>
              <a:buChar char="Ø"/>
            </a:pPr>
            <a:r>
              <a:rPr lang="en-US" sz="1400" dirty="0">
                <a:latin typeface="Arial" panose="020B0604020202020204" pitchFamily="34" charset="0"/>
                <a:cs typeface="Arial" panose="020B0604020202020204" pitchFamily="34" charset="0"/>
              </a:rPr>
              <a:t>Calorimetry Review (6.10.05 &amp; 6.10.06) – </a:t>
            </a:r>
            <a:r>
              <a:rPr lang="en-US" sz="1400" b="1" dirty="0">
                <a:solidFill>
                  <a:srgbClr val="FF0000"/>
                </a:solidFill>
                <a:latin typeface="Arial" panose="020B0604020202020204" pitchFamily="34" charset="0"/>
                <a:cs typeface="Arial" panose="020B0604020202020204" pitchFamily="34" charset="0"/>
              </a:rPr>
              <a:t>6</a:t>
            </a:r>
            <a:r>
              <a:rPr lang="en-US" sz="1400" b="1" baseline="30000" dirty="0">
                <a:solidFill>
                  <a:srgbClr val="FF0000"/>
                </a:solidFill>
                <a:latin typeface="Arial" panose="020B0604020202020204" pitchFamily="34" charset="0"/>
                <a:cs typeface="Arial" panose="020B0604020202020204" pitchFamily="34" charset="0"/>
              </a:rPr>
              <a:t>th</a:t>
            </a:r>
            <a:r>
              <a:rPr lang="en-US" sz="1400" b="1" dirty="0">
                <a:solidFill>
                  <a:srgbClr val="FF0000"/>
                </a:solidFill>
                <a:latin typeface="Arial" panose="020B0604020202020204" pitchFamily="34" charset="0"/>
                <a:cs typeface="Arial" panose="020B0604020202020204" pitchFamily="34" charset="0"/>
              </a:rPr>
              <a:t> and 7</a:t>
            </a:r>
            <a:r>
              <a:rPr lang="en-US" sz="1400" b="1" baseline="30000" dirty="0">
                <a:solidFill>
                  <a:srgbClr val="FF0000"/>
                </a:solidFill>
                <a:latin typeface="Arial" panose="020B0604020202020204" pitchFamily="34" charset="0"/>
                <a:cs typeface="Arial" panose="020B0604020202020204" pitchFamily="34" charset="0"/>
              </a:rPr>
              <a:t>th</a:t>
            </a:r>
            <a:r>
              <a:rPr lang="en-US" sz="1400" b="1" dirty="0">
                <a:solidFill>
                  <a:srgbClr val="FF0000"/>
                </a:solidFill>
                <a:latin typeface="Arial" panose="020B0604020202020204" pitchFamily="34" charset="0"/>
                <a:cs typeface="Arial" panose="020B0604020202020204" pitchFamily="34" charset="0"/>
              </a:rPr>
              <a:t> of December</a:t>
            </a:r>
            <a:endParaRPr lang="en-US" sz="1400" dirty="0">
              <a:latin typeface="Arial" panose="020B0604020202020204" pitchFamily="34" charset="0"/>
              <a:cs typeface="Arial" panose="020B0604020202020204" pitchFamily="34" charset="0"/>
            </a:endParaRPr>
          </a:p>
          <a:p>
            <a:pPr marL="742950" lvl="1" indent="-285750">
              <a:buClr>
                <a:srgbClr val="0432FF"/>
              </a:buClr>
              <a:buFont typeface="Wingdings" pitchFamily="2" charset="2"/>
              <a:buChar char="Ø"/>
            </a:pPr>
            <a:r>
              <a:rPr lang="en-US" sz="1600" dirty="0">
                <a:latin typeface="Arial" panose="020B0604020202020204" pitchFamily="34" charset="0"/>
                <a:cs typeface="Arial" panose="020B0604020202020204" pitchFamily="34" charset="0"/>
              </a:rPr>
              <a:t>in planning stage</a:t>
            </a:r>
          </a:p>
          <a:p>
            <a:pPr marL="1200150" lvl="2" indent="-285750">
              <a:buClr>
                <a:srgbClr val="0432FF"/>
              </a:buClr>
              <a:buFont typeface="Wingdings" pitchFamily="2" charset="2"/>
              <a:buChar char="Ø"/>
            </a:pPr>
            <a:r>
              <a:rPr lang="en-US" sz="1400" dirty="0">
                <a:latin typeface="Arial" panose="020B0604020202020204" pitchFamily="34" charset="0"/>
                <a:cs typeface="Arial" panose="020B0604020202020204" pitchFamily="34" charset="0"/>
              </a:rPr>
              <a:t>Polarimetry Review (6.10.14) – </a:t>
            </a:r>
            <a:r>
              <a:rPr lang="en-US" sz="1400" b="1" dirty="0">
                <a:solidFill>
                  <a:srgbClr val="FF0000"/>
                </a:solidFill>
                <a:latin typeface="Arial" panose="020B0604020202020204" pitchFamily="34" charset="0"/>
                <a:cs typeface="Arial" panose="020B0604020202020204" pitchFamily="34" charset="0"/>
              </a:rPr>
              <a:t>17</a:t>
            </a:r>
            <a:r>
              <a:rPr lang="en-US" sz="1400" b="1" baseline="30000" dirty="0">
                <a:solidFill>
                  <a:srgbClr val="FF0000"/>
                </a:solidFill>
                <a:latin typeface="Arial" panose="020B0604020202020204" pitchFamily="34" charset="0"/>
                <a:cs typeface="Arial" panose="020B0604020202020204" pitchFamily="34" charset="0"/>
              </a:rPr>
              <a:t>th</a:t>
            </a:r>
            <a:r>
              <a:rPr lang="en-US" sz="1400" b="1" dirty="0">
                <a:solidFill>
                  <a:srgbClr val="FF0000"/>
                </a:solidFill>
                <a:latin typeface="Arial" panose="020B0604020202020204" pitchFamily="34" charset="0"/>
                <a:cs typeface="Arial" panose="020B0604020202020204" pitchFamily="34" charset="0"/>
              </a:rPr>
              <a:t> of January</a:t>
            </a:r>
          </a:p>
          <a:p>
            <a:pPr marL="1200150" lvl="2" indent="-285750">
              <a:buClr>
                <a:srgbClr val="0432FF"/>
              </a:buClr>
              <a:buFont typeface="Wingdings" pitchFamily="2" charset="2"/>
              <a:buChar char="Ø"/>
            </a:pPr>
            <a:r>
              <a:rPr lang="en-US" sz="1400" dirty="0">
                <a:latin typeface="Arial" panose="020B0604020202020204" pitchFamily="34" charset="0"/>
                <a:cs typeface="Arial" panose="020B0604020202020204" pitchFamily="34" charset="0"/>
              </a:rPr>
              <a:t>Incremental Integration/Installation Review – waiting for </a:t>
            </a:r>
            <a:r>
              <a:rPr lang="en-US" sz="1400" dirty="0" err="1">
                <a:latin typeface="Arial" panose="020B0604020202020204" pitchFamily="34" charset="0"/>
                <a:cs typeface="Arial" panose="020B0604020202020204" pitchFamily="34" charset="0"/>
              </a:rPr>
              <a:t>sPHENIX</a:t>
            </a:r>
            <a:r>
              <a:rPr lang="en-US" sz="1400" dirty="0">
                <a:latin typeface="Arial" panose="020B0604020202020204" pitchFamily="34" charset="0"/>
                <a:cs typeface="Arial" panose="020B0604020202020204" pitchFamily="34" charset="0"/>
              </a:rPr>
              <a:t> installation schedule</a:t>
            </a:r>
          </a:p>
          <a:p>
            <a:pPr marL="742950" lvl="1" indent="-285750">
              <a:buClr>
                <a:srgbClr val="0432FF"/>
              </a:buClr>
              <a:buFont typeface="Wingdings" pitchFamily="2" charset="2"/>
              <a:buChar char="Ø"/>
            </a:pPr>
            <a:r>
              <a:rPr lang="en-US" sz="1600" dirty="0">
                <a:latin typeface="Arial" panose="020B0604020202020204" pitchFamily="34" charset="0"/>
                <a:cs typeface="Arial" panose="020B0604020202020204" pitchFamily="34" charset="0"/>
              </a:rPr>
              <a:t>To do beyond</a:t>
            </a:r>
          </a:p>
          <a:p>
            <a:pPr marL="1200150" lvl="2" indent="-285750">
              <a:buClr>
                <a:srgbClr val="0432FF"/>
              </a:buClr>
              <a:buFont typeface="Wingdings" pitchFamily="2" charset="2"/>
              <a:buChar char="Ø"/>
            </a:pPr>
            <a:r>
              <a:rPr lang="en-US" sz="1400" dirty="0">
                <a:latin typeface="Arial" panose="020B0604020202020204" pitchFamily="34" charset="0"/>
                <a:cs typeface="Arial" panose="020B0604020202020204" pitchFamily="34" charset="0"/>
              </a:rPr>
              <a:t>Tracking Review (6.10.03)</a:t>
            </a:r>
          </a:p>
          <a:p>
            <a:pPr marL="1200150" lvl="2" indent="-285750">
              <a:buClr>
                <a:srgbClr val="0432FF"/>
              </a:buClr>
              <a:buFont typeface="Wingdings" pitchFamily="2" charset="2"/>
              <a:buChar char="Ø"/>
            </a:pPr>
            <a:r>
              <a:rPr lang="en-US" sz="1400" dirty="0">
                <a:latin typeface="Arial" panose="020B0604020202020204" pitchFamily="34" charset="0"/>
                <a:cs typeface="Arial" panose="020B0604020202020204" pitchFamily="34" charset="0"/>
              </a:rPr>
              <a:t>Particle Identification Review (6.10.04) </a:t>
            </a:r>
            <a:r>
              <a:rPr lang="en-US" sz="1400" dirty="0">
                <a:latin typeface="Arial" panose="020B0604020202020204" pitchFamily="34" charset="0"/>
                <a:cs typeface="Arial" panose="020B0604020202020204" pitchFamily="34" charset="0"/>
                <a:sym typeface="Wingdings" pitchFamily="2" charset="2"/>
              </a:rPr>
              <a:t> </a:t>
            </a:r>
            <a:r>
              <a:rPr lang="en-US" sz="1400" b="1" dirty="0">
                <a:solidFill>
                  <a:srgbClr val="FF0000"/>
                </a:solidFill>
                <a:latin typeface="Arial" panose="020B0604020202020204" pitchFamily="34" charset="0"/>
                <a:cs typeface="Arial" panose="020B0604020202020204" pitchFamily="34" charset="0"/>
              </a:rPr>
              <a:t>after </a:t>
            </a:r>
            <a:r>
              <a:rPr lang="en-US" sz="1400" b="1" dirty="0" err="1">
                <a:solidFill>
                  <a:srgbClr val="FF0000"/>
                </a:solidFill>
                <a:latin typeface="Arial" panose="020B0604020202020204" pitchFamily="34" charset="0"/>
                <a:cs typeface="Arial" panose="020B0604020202020204" pitchFamily="34" charset="0"/>
              </a:rPr>
              <a:t>ePIC</a:t>
            </a:r>
            <a:r>
              <a:rPr lang="en-US" sz="1400" b="1" dirty="0">
                <a:solidFill>
                  <a:srgbClr val="FF0000"/>
                </a:solidFill>
                <a:latin typeface="Arial" panose="020B0604020202020204" pitchFamily="34" charset="0"/>
                <a:cs typeface="Arial" panose="020B0604020202020204" pitchFamily="34" charset="0"/>
              </a:rPr>
              <a:t> internal Review</a:t>
            </a:r>
            <a:endParaRPr lang="en-US" sz="1400" dirty="0">
              <a:latin typeface="Arial" panose="020B0604020202020204" pitchFamily="34" charset="0"/>
              <a:cs typeface="Arial" panose="020B0604020202020204" pitchFamily="34" charset="0"/>
            </a:endParaRPr>
          </a:p>
          <a:p>
            <a:pPr marL="1200150" lvl="2" indent="-285750">
              <a:buClr>
                <a:srgbClr val="0432FF"/>
              </a:buClr>
              <a:buFont typeface="Wingdings" pitchFamily="2" charset="2"/>
              <a:buChar char="Ø"/>
            </a:pPr>
            <a:r>
              <a:rPr lang="en-US" sz="1400" dirty="0">
                <a:latin typeface="Arial" panose="020B0604020202020204" pitchFamily="34" charset="0"/>
                <a:cs typeface="Arial" panose="020B0604020202020204" pitchFamily="34" charset="0"/>
              </a:rPr>
              <a:t>Infrastructure Review (6.10.10)</a:t>
            </a:r>
          </a:p>
          <a:p>
            <a:pPr marL="1200150" lvl="2" indent="-285750">
              <a:buClr>
                <a:srgbClr val="0432FF"/>
              </a:buClr>
              <a:buFont typeface="Wingdings" pitchFamily="2" charset="2"/>
              <a:buChar char="Ø"/>
            </a:pPr>
            <a:r>
              <a:rPr lang="en-US" sz="1400" dirty="0">
                <a:latin typeface="Arial" panose="020B0604020202020204" pitchFamily="34" charset="0"/>
                <a:cs typeface="Arial" panose="020B0604020202020204" pitchFamily="34" charset="0"/>
              </a:rPr>
              <a:t>Magnet Incremental Design and Safety Review (6.10.07) – 90% Design ~September 2023</a:t>
            </a:r>
          </a:p>
          <a:p>
            <a:pPr lvl="2">
              <a:buClr>
                <a:srgbClr val="0432FF"/>
              </a:buClr>
            </a:pPr>
            <a:endParaRPr lang="en-US" sz="1400" dirty="0">
              <a:latin typeface="Arial" panose="020B0604020202020204" pitchFamily="34" charset="0"/>
              <a:cs typeface="Arial" panose="020B0604020202020204" pitchFamily="34" charset="0"/>
            </a:endParaRPr>
          </a:p>
          <a:p>
            <a:pPr lvl="1">
              <a:buClr>
                <a:srgbClr val="0432FF"/>
              </a:buClr>
            </a:pPr>
            <a:r>
              <a:rPr lang="en-US" sz="1400" b="1" dirty="0">
                <a:solidFill>
                  <a:srgbClr val="0432FF"/>
                </a:solidFill>
                <a:latin typeface="Arial" panose="020B0604020202020204" pitchFamily="34" charset="0"/>
                <a:cs typeface="Arial" panose="020B0604020202020204" pitchFamily="34" charset="0"/>
              </a:rPr>
              <a:t>Note that we use incremental design reviews, at some stage before CD-3A some will serve as (and be called) Preliminary Design Review, and similar before CD-3 some will serve as Final Design Reviews, to fulfill the project requirements. For you nothing will change.</a:t>
            </a:r>
          </a:p>
          <a:p>
            <a:pPr>
              <a:buClr>
                <a:srgbClr val="0432FF"/>
              </a:buClr>
            </a:pPr>
            <a:endParaRPr lang="en-US" sz="1400" dirty="0">
              <a:latin typeface="Arial" panose="020B0604020202020204" pitchFamily="34" charset="0"/>
              <a:cs typeface="Arial" panose="020B0604020202020204" pitchFamily="34" charset="0"/>
            </a:endParaRPr>
          </a:p>
          <a:p>
            <a:pPr marL="285750" marR="0" indent="-285750">
              <a:lnSpc>
                <a:spcPct val="107000"/>
              </a:lnSpc>
              <a:buClr>
                <a:srgbClr val="0432FF"/>
              </a:buClr>
              <a:buFont typeface="Wingdings" panose="05000000000000000000" pitchFamily="2" charset="2"/>
              <a:buChar char="q"/>
            </a:pPr>
            <a:r>
              <a:rPr lang="en-US" dirty="0">
                <a:latin typeface="Arial" panose="020B0604020202020204" pitchFamily="34" charset="0"/>
                <a:cs typeface="Arial" panose="020B0604020202020204" pitchFamily="34" charset="0"/>
              </a:rPr>
              <a:t>DOE OPA Status Review - Confirm CD-3A Plans		Jan. 31 – Feb. 2, 2023</a:t>
            </a:r>
          </a:p>
          <a:p>
            <a:pPr marL="285750" marR="0" indent="-285750">
              <a:lnSpc>
                <a:spcPct val="107000"/>
              </a:lnSpc>
              <a:buClr>
                <a:srgbClr val="0432FF"/>
              </a:buClr>
              <a:buFont typeface="Wingdings" panose="05000000000000000000" pitchFamily="2" charset="2"/>
              <a:buChar char="q"/>
            </a:pPr>
            <a:r>
              <a:rPr lang="en-US" dirty="0">
                <a:latin typeface="Arial" panose="020B0604020202020204" pitchFamily="34" charset="0"/>
                <a:cs typeface="Arial" panose="020B0604020202020204" pitchFamily="34" charset="0"/>
              </a:rPr>
              <a:t>DOE CD3A OPA Review and ICR        			October 2023</a:t>
            </a:r>
          </a:p>
          <a:p>
            <a:pPr marL="285750" marR="0" indent="-285750">
              <a:lnSpc>
                <a:spcPct val="107000"/>
              </a:lnSpc>
              <a:buClr>
                <a:srgbClr val="0432FF"/>
              </a:buClr>
              <a:buFont typeface="Wingdings" panose="05000000000000000000" pitchFamily="2" charset="2"/>
              <a:buChar char="q"/>
            </a:pPr>
            <a:r>
              <a:rPr lang="en-US" dirty="0">
                <a:latin typeface="Arial" panose="020B0604020202020204" pitchFamily="34" charset="0"/>
                <a:cs typeface="Arial" panose="020B0604020202020204" pitchFamily="34" charset="0"/>
              </a:rPr>
              <a:t>DOE CD 3A ESAAB Approval                                  		January 2024</a:t>
            </a:r>
          </a:p>
        </p:txBody>
      </p:sp>
      <p:sp>
        <p:nvSpPr>
          <p:cNvPr id="4" name="Slide Number Placeholder 1">
            <a:extLst>
              <a:ext uri="{FF2B5EF4-FFF2-40B4-BE49-F238E27FC236}">
                <a16:creationId xmlns:a16="http://schemas.microsoft.com/office/drawing/2014/main" id="{CB41F3B0-CED3-39F3-B235-75860420D280}"/>
              </a:ext>
            </a:extLst>
          </p:cNvPr>
          <p:cNvSpPr>
            <a:spLocks noGrp="1"/>
          </p:cNvSpPr>
          <p:nvPr>
            <p:ph type="sldNum" sz="quarter" idx="12"/>
          </p:nvPr>
        </p:nvSpPr>
        <p:spPr>
          <a:xfrm>
            <a:off x="0" y="6592569"/>
            <a:ext cx="2057400" cy="26051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034D8C-3CB4-402A-BC46-2AB14C0FE90A}" type="slidenum">
              <a:rPr kumimoji="0" lang="en-US" sz="1200" b="0" i="0" u="none" strike="noStrike" kern="1200" cap="none" spc="0" normalizeH="0" baseline="0" noProof="0" smtClean="0">
                <a:ln>
                  <a:noFill/>
                </a:ln>
                <a:solidFill>
                  <a:prstClr val="white"/>
                </a:solidFill>
                <a:effectLst/>
                <a:uLnTx/>
                <a:uFillTx/>
                <a:latin typeface="Calibri Light" panose="020F0302020204030204"/>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white"/>
              </a:solidFill>
              <a:effectLst/>
              <a:uLnTx/>
              <a:uFillTx/>
              <a:latin typeface="Calibri Light" panose="020F0302020204030204"/>
              <a:cs typeface="Arial" charset="0"/>
            </a:endParaRPr>
          </a:p>
        </p:txBody>
      </p:sp>
    </p:spTree>
    <p:extLst>
      <p:ext uri="{BB962C8B-B14F-4D97-AF65-F5344CB8AC3E}">
        <p14:creationId xmlns:p14="http://schemas.microsoft.com/office/powerpoint/2010/main" val="2310078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36085-75E7-E84E-B281-761C480C332F}"/>
              </a:ext>
            </a:extLst>
          </p:cNvPr>
          <p:cNvSpPr>
            <a:spLocks noGrp="1"/>
          </p:cNvSpPr>
          <p:nvPr>
            <p:ph type="title"/>
          </p:nvPr>
        </p:nvSpPr>
        <p:spPr>
          <a:xfrm>
            <a:off x="0" y="-94"/>
            <a:ext cx="9144001" cy="582395"/>
          </a:xfrm>
        </p:spPr>
        <p:txBody>
          <a:bodyPr>
            <a:noAutofit/>
          </a:bodyPr>
          <a:lstStyle/>
          <a:p>
            <a:r>
              <a:rPr lang="en-US" dirty="0">
                <a:latin typeface="Arial" panose="020B0604020202020204" pitchFamily="34" charset="0"/>
                <a:cs typeface="Arial" panose="020B0604020202020204" pitchFamily="34" charset="0"/>
              </a:rPr>
              <a:t>Plan for (Draft) TDR </a:t>
            </a:r>
          </a:p>
        </p:txBody>
      </p:sp>
      <p:sp>
        <p:nvSpPr>
          <p:cNvPr id="6" name="TextBox 5">
            <a:extLst>
              <a:ext uri="{FF2B5EF4-FFF2-40B4-BE49-F238E27FC236}">
                <a16:creationId xmlns:a16="http://schemas.microsoft.com/office/drawing/2014/main" id="{5F97684D-F233-4640-8386-2C0602E23EBD}"/>
              </a:ext>
            </a:extLst>
          </p:cNvPr>
          <p:cNvSpPr txBox="1"/>
          <p:nvPr/>
        </p:nvSpPr>
        <p:spPr>
          <a:xfrm>
            <a:off x="-307645" y="2964999"/>
            <a:ext cx="8639393" cy="1154162"/>
          </a:xfrm>
          <a:prstGeom prst="rect">
            <a:avLst/>
          </a:prstGeom>
          <a:noFill/>
        </p:spPr>
        <p:txBody>
          <a:bodyPr wrap="square" rtlCol="0">
            <a:spAutoFit/>
          </a:bodyPr>
          <a:lstStyle/>
          <a:p>
            <a:pPr algn="ctr">
              <a:spcAft>
                <a:spcPts val="600"/>
              </a:spcAft>
              <a:buClr>
                <a:srgbClr val="0432FF"/>
              </a:buClr>
              <a:defRPr/>
            </a:pPr>
            <a:endParaRPr lang="en-US" sz="3200" dirty="0">
              <a:solidFill>
                <a:prstClr val="black"/>
              </a:solidFill>
              <a:latin typeface="Arial" panose="020B0604020202020204" pitchFamily="34" charset="0"/>
              <a:cs typeface="Arial" panose="020B0604020202020204" pitchFamily="34" charset="0"/>
            </a:endParaRPr>
          </a:p>
          <a:p>
            <a:pPr algn="ctr">
              <a:spcAft>
                <a:spcPts val="600"/>
              </a:spcAft>
              <a:buClr>
                <a:srgbClr val="0432FF"/>
              </a:buClr>
              <a:defRPr/>
            </a:pPr>
            <a:endParaRPr lang="en-US" sz="3200" dirty="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0" y="486418"/>
            <a:ext cx="9144000" cy="6217087"/>
          </a:xfrm>
          <a:prstGeom prst="rect">
            <a:avLst/>
          </a:prstGeom>
          <a:noFill/>
        </p:spPr>
        <p:txBody>
          <a:bodyPr wrap="square" rtlCol="0">
            <a:spAutoFit/>
          </a:bodyPr>
          <a:lstStyle/>
          <a:p>
            <a:r>
              <a:rPr lang="en-US" b="1" dirty="0">
                <a:solidFill>
                  <a:srgbClr val="0432FF"/>
                </a:solidFill>
                <a:latin typeface="Arial" panose="020B0604020202020204" pitchFamily="34" charset="0"/>
                <a:cs typeface="Arial" panose="020B0604020202020204" pitchFamily="34" charset="0"/>
              </a:rPr>
              <a:t>With CD-2 and CD-3 combined, the formal Pre-TDR and TDR need now closely coincide. We will simply start writing a draft TDR this year, and then this will become a TDR in 2024. Nothing changes in our planning</a:t>
            </a:r>
            <a:r>
              <a:rPr lang="en-US" b="1" dirty="0">
                <a:solidFill>
                  <a:srgbClr val="FF0000"/>
                </a:solidFill>
                <a:latin typeface="Arial" panose="020B0604020202020204" pitchFamily="34" charset="0"/>
                <a:cs typeface="Arial" panose="020B0604020202020204" pitchFamily="34" charset="0"/>
              </a:rPr>
              <a:t>.</a:t>
            </a:r>
          </a:p>
          <a:p>
            <a:endParaRPr lang="en-US" sz="800"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Working model will be similar as we used to create the CDR</a:t>
            </a:r>
            <a:r>
              <a:rPr lang="en-US" dirty="0">
                <a:latin typeface="Arial" panose="020B0604020202020204" pitchFamily="34" charset="0"/>
                <a:cs typeface="Arial" panose="020B0604020202020204" pitchFamily="34" charset="0"/>
              </a:rPr>
              <a:t>, Elke/Rolf with engagement of EPIC leadership, and a mix of the project CAMs and EPIC WG representatives. At the late phases the editing rights will become more restricted. We plan to use where we can input from the CDR, YR, proposals, technical notes, etc.</a:t>
            </a:r>
          </a:p>
          <a:p>
            <a:endParaRPr lang="en-US" sz="800" dirty="0">
              <a:latin typeface="Arial" panose="020B0604020202020204" pitchFamily="34" charset="0"/>
              <a:cs typeface="Arial" panose="020B0604020202020204" pitchFamily="34" charset="0"/>
            </a:endParaRPr>
          </a:p>
          <a:p>
            <a:r>
              <a:rPr lang="en-US" sz="1600" dirty="0">
                <a:solidFill>
                  <a:srgbClr val="0432FF"/>
                </a:solidFill>
                <a:latin typeface="Arial" panose="020B0604020202020204" pitchFamily="34" charset="0"/>
                <a:cs typeface="Arial" panose="020B0604020202020204" pitchFamily="34" charset="0"/>
              </a:rPr>
              <a:t>Chapter 2: </a:t>
            </a:r>
            <a:r>
              <a:rPr lang="en-US" sz="1600" dirty="0">
                <a:latin typeface="Arial" panose="020B0604020202020204" pitchFamily="34" charset="0"/>
                <a:cs typeface="Arial" panose="020B0604020202020204" pitchFamily="34" charset="0"/>
              </a:rPr>
              <a:t>Physics Goals and Requirements (should be short, &lt; 50 pages)</a:t>
            </a:r>
          </a:p>
          <a:p>
            <a:r>
              <a:rPr lang="en-US" sz="1600" dirty="0">
                <a:latin typeface="Arial" panose="020B0604020202020204" pitchFamily="34" charset="0"/>
                <a:cs typeface="Arial" panose="020B0604020202020204" pitchFamily="34" charset="0"/>
              </a:rPr>
              <a:t>	2.1 EIC Context and History (like CDR 2.2 or YR section 1)</a:t>
            </a:r>
          </a:p>
          <a:p>
            <a:r>
              <a:rPr lang="en-US" sz="1600" dirty="0">
                <a:latin typeface="Arial" panose="020B0604020202020204" pitchFamily="34" charset="0"/>
                <a:cs typeface="Arial" panose="020B0604020202020204" pitchFamily="34" charset="0"/>
              </a:rPr>
              <a:t>	2.2 The Science Goals of the EIC and the Machine Parameters (like CDR 2.3)</a:t>
            </a:r>
          </a:p>
          <a:p>
            <a:r>
              <a:rPr lang="en-US" sz="1600" dirty="0">
                <a:latin typeface="Arial" panose="020B0604020202020204" pitchFamily="34" charset="0"/>
                <a:cs typeface="Arial" panose="020B0604020202020204" pitchFamily="34" charset="0"/>
              </a:rPr>
              <a:t>	2.3 The EIC Science (follow YR structure)</a:t>
            </a:r>
          </a:p>
          <a:p>
            <a:r>
              <a:rPr lang="en-US" sz="1600" dirty="0">
                <a:latin typeface="Arial" panose="020B0604020202020204" pitchFamily="34" charset="0"/>
                <a:cs typeface="Arial" panose="020B0604020202020204" pitchFamily="34" charset="0"/>
              </a:rPr>
              <a:t>	2.4 Scientific Requirements</a:t>
            </a:r>
          </a:p>
          <a:p>
            <a:r>
              <a:rPr lang="en-US" sz="1600" dirty="0">
                <a:solidFill>
                  <a:srgbClr val="0432FF"/>
                </a:solidFill>
                <a:latin typeface="Arial" panose="020B0604020202020204" pitchFamily="34" charset="0"/>
                <a:cs typeface="Arial" panose="020B0604020202020204" pitchFamily="34" charset="0"/>
              </a:rPr>
              <a:t>Chapter 3: </a:t>
            </a:r>
            <a:r>
              <a:rPr lang="en-US" sz="1600" dirty="0">
                <a:latin typeface="Arial" panose="020B0604020202020204" pitchFamily="34" charset="0"/>
                <a:cs typeface="Arial" panose="020B0604020202020204" pitchFamily="34" charset="0"/>
              </a:rPr>
              <a:t>Interaction Region 6 Overview (</a:t>
            </a:r>
            <a:r>
              <a:rPr lang="en-US" sz="1600" dirty="0" err="1">
                <a:latin typeface="Arial" panose="020B0604020202020204" pitchFamily="34" charset="0"/>
                <a:cs typeface="Arial" panose="020B0604020202020204" pitchFamily="34" charset="0"/>
              </a:rPr>
              <a:t>Elke</a:t>
            </a:r>
            <a:r>
              <a:rPr lang="en-US" sz="1600" dirty="0">
                <a:latin typeface="Arial" panose="020B0604020202020204" pitchFamily="34" charset="0"/>
                <a:cs typeface="Arial" panose="020B0604020202020204" pitchFamily="34" charset="0"/>
              </a:rPr>
              <a:t>/Rolf contributing)</a:t>
            </a:r>
          </a:p>
          <a:p>
            <a:r>
              <a:rPr lang="en-US" sz="1600" dirty="0">
                <a:solidFill>
                  <a:srgbClr val="0432FF"/>
                </a:solidFill>
                <a:latin typeface="Arial" panose="020B0604020202020204" pitchFamily="34" charset="0"/>
                <a:cs typeface="Arial" panose="020B0604020202020204" pitchFamily="34" charset="0"/>
              </a:rPr>
              <a:t>Chapter 8: </a:t>
            </a:r>
            <a:r>
              <a:rPr lang="en-US" sz="1600" dirty="0">
                <a:latin typeface="Arial" panose="020B0604020202020204" pitchFamily="34" charset="0"/>
                <a:cs typeface="Arial" panose="020B0604020202020204" pitchFamily="34" charset="0"/>
              </a:rPr>
              <a:t>Experimental Systems </a:t>
            </a:r>
          </a:p>
          <a:p>
            <a:r>
              <a:rPr lang="en-US" sz="1600" dirty="0">
                <a:latin typeface="Arial" panose="020B0604020202020204" pitchFamily="34" charset="0"/>
                <a:cs typeface="Arial" panose="020B0604020202020204" pitchFamily="34" charset="0"/>
              </a:rPr>
              <a:t>	8.1 Experimental Equipment Requirements Summary (like CDR 8.2)</a:t>
            </a:r>
          </a:p>
          <a:p>
            <a:r>
              <a:rPr lang="en-US" sz="1600" dirty="0">
                <a:latin typeface="Arial" panose="020B0604020202020204" pitchFamily="34" charset="0"/>
                <a:cs typeface="Arial" panose="020B0604020202020204" pitchFamily="34" charset="0"/>
              </a:rPr>
              <a:t>	8.2 General Detector Considerations and Operations Challenges (YR 10, CDR 8.3)</a:t>
            </a:r>
          </a:p>
          <a:p>
            <a:r>
              <a:rPr lang="en-US" sz="1600" dirty="0">
                <a:latin typeface="Arial" panose="020B0604020202020204" pitchFamily="34" charset="0"/>
                <a:cs typeface="Arial" panose="020B0604020202020204" pitchFamily="34" charset="0"/>
              </a:rPr>
              <a:t>	8.3 EIC Detector	</a:t>
            </a:r>
          </a:p>
          <a:p>
            <a:r>
              <a:rPr lang="en-US" sz="1600" dirty="0">
                <a:latin typeface="Arial" panose="020B0604020202020204" pitchFamily="34" charset="0"/>
                <a:cs typeface="Arial" panose="020B0604020202020204" pitchFamily="34" charset="0"/>
              </a:rPr>
              <a:t>	8.4 Detector R&amp;D Summary</a:t>
            </a:r>
          </a:p>
          <a:p>
            <a:r>
              <a:rPr lang="en-US" sz="1600" dirty="0">
                <a:latin typeface="Arial" panose="020B0604020202020204" pitchFamily="34" charset="0"/>
                <a:cs typeface="Arial" panose="020B0604020202020204" pitchFamily="34" charset="0"/>
              </a:rPr>
              <a:t>	8.5 Detector Integration</a:t>
            </a:r>
          </a:p>
          <a:p>
            <a:r>
              <a:rPr lang="en-US" sz="1600" dirty="0">
                <a:latin typeface="Arial" panose="020B0604020202020204" pitchFamily="34" charset="0"/>
                <a:cs typeface="Arial" panose="020B0604020202020204" pitchFamily="34" charset="0"/>
              </a:rPr>
              <a:t>	8.6 Detector Commissioning and Pre-Operations</a:t>
            </a:r>
          </a:p>
          <a:p>
            <a:r>
              <a:rPr lang="en-US" sz="1600" dirty="0">
                <a:solidFill>
                  <a:srgbClr val="0432FF"/>
                </a:solidFill>
                <a:latin typeface="Arial" panose="020B0604020202020204" pitchFamily="34" charset="0"/>
                <a:cs typeface="Arial" panose="020B0604020202020204" pitchFamily="34" charset="0"/>
              </a:rPr>
              <a:t>Chapter 11: </a:t>
            </a:r>
            <a:r>
              <a:rPr lang="en-US" sz="1600" dirty="0">
                <a:latin typeface="Arial" panose="020B0604020202020204" pitchFamily="34" charset="0"/>
                <a:cs typeface="Arial" panose="020B0604020202020204" pitchFamily="34" charset="0"/>
              </a:rPr>
              <a:t>Commissioning (</a:t>
            </a:r>
            <a:r>
              <a:rPr lang="en-US" sz="1600" dirty="0" err="1">
                <a:latin typeface="Arial" panose="020B0604020202020204" pitchFamily="34" charset="0"/>
                <a:cs typeface="Arial" panose="020B0604020202020204" pitchFamily="34" charset="0"/>
              </a:rPr>
              <a:t>Elke</a:t>
            </a:r>
            <a:r>
              <a:rPr lang="en-US" sz="1600" dirty="0">
                <a:latin typeface="Arial" panose="020B0604020202020204" pitchFamily="34" charset="0"/>
                <a:cs typeface="Arial" panose="020B0604020202020204" pitchFamily="34" charset="0"/>
              </a:rPr>
              <a:t>/Rolf contributing)</a:t>
            </a:r>
          </a:p>
          <a:p>
            <a:r>
              <a:rPr lang="en-US" sz="1600" dirty="0">
                <a:solidFill>
                  <a:srgbClr val="0432FF"/>
                </a:solidFill>
                <a:latin typeface="Arial" panose="020B0604020202020204" pitchFamily="34" charset="0"/>
                <a:cs typeface="Arial" panose="020B0604020202020204" pitchFamily="34" charset="0"/>
              </a:rPr>
              <a:t>Appendix-B: </a:t>
            </a:r>
            <a:r>
              <a:rPr lang="en-US" sz="1600" dirty="0">
                <a:latin typeface="Arial" panose="020B0604020202020204" pitchFamily="34" charset="0"/>
                <a:cs typeface="Arial" panose="020B0604020202020204" pitchFamily="34" charset="0"/>
              </a:rPr>
              <a:t>Integration of a Second Experiment (mainly emphasizing feasibility, luminosity sharing, polarization with two experiments, and first-order checks of magnets/acceptance)</a:t>
            </a:r>
          </a:p>
        </p:txBody>
      </p:sp>
      <p:sp>
        <p:nvSpPr>
          <p:cNvPr id="8" name="TextBox 7"/>
          <p:cNvSpPr txBox="1"/>
          <p:nvPr/>
        </p:nvSpPr>
        <p:spPr>
          <a:xfrm>
            <a:off x="102632" y="-31243"/>
            <a:ext cx="4752110" cy="369332"/>
          </a:xfrm>
          <a:prstGeom prst="rect">
            <a:avLst/>
          </a:prstGeom>
          <a:noFill/>
        </p:spPr>
        <p:txBody>
          <a:bodyPr wrap="square" rtlCol="0">
            <a:spAutoFit/>
          </a:bodyPr>
          <a:lstStyle/>
          <a:p>
            <a:r>
              <a:rPr lang="en-US" i="1" dirty="0"/>
              <a:t>.</a:t>
            </a:r>
          </a:p>
        </p:txBody>
      </p:sp>
      <p:sp>
        <p:nvSpPr>
          <p:cNvPr id="9" name="Slide Number Placeholder 4"/>
          <p:cNvSpPr>
            <a:spLocks noGrp="1"/>
          </p:cNvSpPr>
          <p:nvPr>
            <p:ph type="sldNum" sz="quarter" idx="12"/>
          </p:nvPr>
        </p:nvSpPr>
        <p:spPr>
          <a:xfrm>
            <a:off x="0" y="6588684"/>
            <a:ext cx="2057400" cy="282094"/>
          </a:xfrm>
        </p:spPr>
        <p:txBody>
          <a:bodyPr/>
          <a:lstStyle/>
          <a:p>
            <a:fld id="{E7C2DFF1-6A7E-5841-980E-96BA788216E4}" type="slidenum">
              <a:rPr lang="en-US" smtClean="0"/>
              <a:pPr/>
              <a:t>7</a:t>
            </a:fld>
            <a:endParaRPr lang="en-US" dirty="0"/>
          </a:p>
        </p:txBody>
      </p:sp>
    </p:spTree>
    <p:extLst>
      <p:ext uri="{BB962C8B-B14F-4D97-AF65-F5344CB8AC3E}">
        <p14:creationId xmlns:p14="http://schemas.microsoft.com/office/powerpoint/2010/main" val="708880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128AE2-8E6E-844A-BBBD-E3599938E39E}"/>
              </a:ext>
            </a:extLst>
          </p:cNvPr>
          <p:cNvSpPr>
            <a:spLocks noGrp="1"/>
          </p:cNvSpPr>
          <p:nvPr>
            <p:ph idx="1"/>
          </p:nvPr>
        </p:nvSpPr>
        <p:spPr/>
        <p:txBody>
          <a:bodyPr>
            <a:normAutofit/>
          </a:bodyPr>
          <a:lstStyle/>
          <a:p>
            <a:r>
              <a:rPr lang="en-US" dirty="0"/>
              <a:t>Need to define Long Lead Procurements (LLP)</a:t>
            </a:r>
          </a:p>
          <a:p>
            <a:pPr lvl="1"/>
            <a:r>
              <a:rPr lang="en-US" dirty="0"/>
              <a:t>Detector LLPs </a:t>
            </a:r>
          </a:p>
          <a:p>
            <a:pPr lvl="2"/>
            <a:r>
              <a:rPr lang="en-US" dirty="0"/>
              <a:t>1.7 T Solenoid</a:t>
            </a:r>
          </a:p>
          <a:p>
            <a:pPr lvl="2"/>
            <a:r>
              <a:rPr lang="en-US" dirty="0"/>
              <a:t>subdetector parts limited by vendor capabilities</a:t>
            </a:r>
          </a:p>
          <a:p>
            <a:pPr marL="914400" lvl="2" indent="0">
              <a:buNone/>
            </a:pPr>
            <a:r>
              <a:rPr lang="en-US" dirty="0"/>
              <a:t>     </a:t>
            </a:r>
            <a:r>
              <a:rPr lang="en-US" dirty="0" err="1"/>
              <a:t>SiPMs</a:t>
            </a:r>
            <a:r>
              <a:rPr lang="en-US" dirty="0"/>
              <a:t> for calorimeters and </a:t>
            </a:r>
            <a:r>
              <a:rPr lang="en-US" dirty="0" err="1"/>
              <a:t>dRICH</a:t>
            </a:r>
            <a:endParaRPr lang="en-US" dirty="0"/>
          </a:p>
          <a:p>
            <a:pPr marL="914400" lvl="2" indent="0">
              <a:buNone/>
            </a:pPr>
            <a:r>
              <a:rPr lang="en-US" dirty="0"/>
              <a:t>     PbWO4 – crystals</a:t>
            </a:r>
          </a:p>
          <a:p>
            <a:pPr marL="914400" lvl="2" indent="0">
              <a:buNone/>
            </a:pPr>
            <a:r>
              <a:rPr lang="en-US" dirty="0"/>
              <a:t>     </a:t>
            </a:r>
            <a:r>
              <a:rPr lang="en-US" dirty="0" err="1"/>
              <a:t>fHCal</a:t>
            </a:r>
            <a:r>
              <a:rPr lang="en-US" dirty="0"/>
              <a:t>: Steel – plates, WSF, and scintillator plates</a:t>
            </a:r>
          </a:p>
          <a:p>
            <a:pPr marL="457200" lvl="1" indent="0">
              <a:buNone/>
            </a:pPr>
            <a:r>
              <a:rPr lang="en-US" dirty="0"/>
              <a:t>the parts need to have a 90% design by October 2023 </a:t>
            </a:r>
          </a:p>
          <a:p>
            <a:pPr lvl="1">
              <a:buFont typeface="Wingdings" pitchFamily="2" charset="2"/>
              <a:buChar char="à"/>
            </a:pPr>
            <a:r>
              <a:rPr lang="en-US" dirty="0">
                <a:sym typeface="Wingdings" pitchFamily="2" charset="2"/>
              </a:rPr>
              <a:t>requirements for procurement need to be fully defined</a:t>
            </a:r>
          </a:p>
          <a:p>
            <a:pPr>
              <a:buFont typeface="Wingdings" pitchFamily="2" charset="2"/>
              <a:buChar char="q"/>
            </a:pPr>
            <a:r>
              <a:rPr lang="en-US" dirty="0">
                <a:sym typeface="Wingdings" pitchFamily="2" charset="2"/>
              </a:rPr>
              <a:t> Define technical baseline for all subdetectors (scope, cost, schedule)</a:t>
            </a:r>
          </a:p>
          <a:p>
            <a:pPr>
              <a:buFont typeface="Wingdings" pitchFamily="2" charset="2"/>
              <a:buChar char="à"/>
            </a:pPr>
            <a:r>
              <a:rPr lang="en-US" dirty="0"/>
              <a:t>This has implications for any change in scope, cost and schedule </a:t>
            </a:r>
            <a:r>
              <a:rPr lang="en-US" dirty="0">
                <a:sym typeface="Wingdings" pitchFamily="2" charset="2"/>
              </a:rPr>
              <a:t> will now </a:t>
            </a:r>
            <a:r>
              <a:rPr lang="en-US" dirty="0"/>
              <a:t>go through a formal change control process with thresholds for approval defined in the Project Execution Plan – a formal document signed off by DOE</a:t>
            </a:r>
          </a:p>
          <a:p>
            <a:pPr>
              <a:buFont typeface="Wingdings" pitchFamily="2" charset="2"/>
              <a:buChar char="à"/>
            </a:pPr>
            <a:r>
              <a:rPr lang="en-US" dirty="0"/>
              <a:t> It is good practice to start using the change control process well in advance</a:t>
            </a:r>
          </a:p>
          <a:p>
            <a:pPr lvl="1">
              <a:buFont typeface="Wingdings" pitchFamily="2" charset="2"/>
              <a:buChar char="à"/>
            </a:pPr>
            <a:r>
              <a:rPr lang="en-US" sz="1400" dirty="0"/>
              <a:t> For accelerator scope this has been in use for the last years</a:t>
            </a:r>
          </a:p>
          <a:p>
            <a:pPr lvl="1">
              <a:buFont typeface="Wingdings" pitchFamily="2" charset="2"/>
              <a:buChar char="à"/>
            </a:pPr>
            <a:r>
              <a:rPr lang="en-US" sz="1400" dirty="0"/>
              <a:t> For detector scope this will start January 2023 </a:t>
            </a:r>
          </a:p>
          <a:p>
            <a:pPr>
              <a:buFont typeface="Wingdings" pitchFamily="2" charset="2"/>
              <a:buChar char="q"/>
            </a:pPr>
            <a:endParaRPr lang="en-US" dirty="0">
              <a:sym typeface="Wingdings" pitchFamily="2" charset="2"/>
            </a:endParaRPr>
          </a:p>
          <a:p>
            <a:pPr marL="0" indent="0">
              <a:buNone/>
            </a:pPr>
            <a:r>
              <a:rPr lang="en-US" dirty="0">
                <a:sym typeface="Wingdings" pitchFamily="2" charset="2"/>
              </a:rPr>
              <a:t>      </a:t>
            </a:r>
          </a:p>
          <a:p>
            <a:pPr>
              <a:buFont typeface="Wingdings" pitchFamily="2" charset="2"/>
              <a:buChar char="q"/>
            </a:pPr>
            <a:endParaRPr lang="en-US" dirty="0"/>
          </a:p>
        </p:txBody>
      </p:sp>
      <p:sp>
        <p:nvSpPr>
          <p:cNvPr id="4" name="Slide Number Placeholder 3">
            <a:extLst>
              <a:ext uri="{FF2B5EF4-FFF2-40B4-BE49-F238E27FC236}">
                <a16:creationId xmlns:a16="http://schemas.microsoft.com/office/drawing/2014/main" id="{F17C5F2A-F8E6-5E40-8A12-8EB0DFA9A841}"/>
              </a:ext>
            </a:extLst>
          </p:cNvPr>
          <p:cNvSpPr>
            <a:spLocks noGrp="1"/>
          </p:cNvSpPr>
          <p:nvPr>
            <p:ph type="sldNum" sz="quarter" idx="12"/>
          </p:nvPr>
        </p:nvSpPr>
        <p:spPr/>
        <p:txBody>
          <a:bodyPr/>
          <a:lstStyle/>
          <a:p>
            <a:fld id="{893C5830-40F3-F04E-B2E3-10E6672BA8FF}" type="slidenum">
              <a:rPr lang="en-US" smtClean="0"/>
              <a:pPr/>
              <a:t>8</a:t>
            </a:fld>
            <a:endParaRPr lang="en-US"/>
          </a:p>
        </p:txBody>
      </p:sp>
      <p:sp>
        <p:nvSpPr>
          <p:cNvPr id="5" name="Title 4">
            <a:extLst>
              <a:ext uri="{FF2B5EF4-FFF2-40B4-BE49-F238E27FC236}">
                <a16:creationId xmlns:a16="http://schemas.microsoft.com/office/drawing/2014/main" id="{D0BB33F2-003C-D249-996D-8A73B6786DB5}"/>
              </a:ext>
            </a:extLst>
          </p:cNvPr>
          <p:cNvSpPr>
            <a:spLocks noGrp="1"/>
          </p:cNvSpPr>
          <p:nvPr>
            <p:ph type="title"/>
          </p:nvPr>
        </p:nvSpPr>
        <p:spPr/>
        <p:txBody>
          <a:bodyPr/>
          <a:lstStyle/>
          <a:p>
            <a:r>
              <a:rPr lang="en-US" dirty="0"/>
              <a:t>Planning for CD-3A</a:t>
            </a:r>
          </a:p>
        </p:txBody>
      </p:sp>
    </p:spTree>
    <p:extLst>
      <p:ext uri="{BB962C8B-B14F-4D97-AF65-F5344CB8AC3E}">
        <p14:creationId xmlns:p14="http://schemas.microsoft.com/office/powerpoint/2010/main" val="3014389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A6FCA1EB-1B17-640E-E96B-F1C3C3ED4D2A}"/>
              </a:ext>
            </a:extLst>
          </p:cNvPr>
          <p:cNvSpPr txBox="1">
            <a:spLocks/>
          </p:cNvSpPr>
          <p:nvPr/>
        </p:nvSpPr>
        <p:spPr>
          <a:xfrm>
            <a:off x="0" y="0"/>
            <a:ext cx="9133727" cy="58466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mj-lt"/>
                <a:ea typeface="Arial" charset="0"/>
                <a:cs typeface="Comic Sans M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b="1" u="none" strike="noStrike" kern="1200" cap="none" spc="0" normalizeH="0" baseline="0" dirty="0">
                <a:ln>
                  <a:noFill/>
                </a:ln>
                <a:solidFill>
                  <a:srgbClr val="1200B4"/>
                </a:solidFill>
                <a:effectLst>
                  <a:reflection stA="50000" endPos="50000" dist="5080" dir="5400000" sy="-100000" algn="bl" rotWithShape="0"/>
                </a:effectLst>
                <a:uLnTx/>
                <a:uFillTx/>
                <a:latin typeface="Arial"/>
              </a:rPr>
              <a:t>Technical Change Control Process - Detector</a:t>
            </a:r>
            <a:endParaRPr kumimoji="0" lang="en-US" b="1" u="none" strike="noStrike" kern="1200" cap="none" spc="0" normalizeH="0" baseline="0" noProof="0" dirty="0">
              <a:ln>
                <a:noFill/>
              </a:ln>
              <a:solidFill>
                <a:srgbClr val="1200B4"/>
              </a:solidFill>
              <a:effectLst>
                <a:reflection stA="50000" endPos="50000" dist="5080" dir="5400000" sy="-100000" algn="bl" rotWithShape="0"/>
              </a:effectLst>
              <a:uLnTx/>
              <a:uFillTx/>
              <a:latin typeface="Arial"/>
            </a:endParaRPr>
          </a:p>
        </p:txBody>
      </p:sp>
      <p:sp>
        <p:nvSpPr>
          <p:cNvPr id="2" name="TextBox 1">
            <a:extLst>
              <a:ext uri="{FF2B5EF4-FFF2-40B4-BE49-F238E27FC236}">
                <a16:creationId xmlns:a16="http://schemas.microsoft.com/office/drawing/2014/main" id="{D9EF63A7-63B1-B90D-67F4-BD0115586AD4}"/>
              </a:ext>
            </a:extLst>
          </p:cNvPr>
          <p:cNvSpPr txBox="1"/>
          <p:nvPr/>
        </p:nvSpPr>
        <p:spPr>
          <a:xfrm>
            <a:off x="156703" y="412270"/>
            <a:ext cx="8987297" cy="6309420"/>
          </a:xfrm>
          <a:prstGeom prst="rect">
            <a:avLst/>
          </a:prstGeom>
          <a:noFill/>
        </p:spPr>
        <p:txBody>
          <a:bodyPr wrap="square" rtlCol="0">
            <a:spAutoFit/>
          </a:bodyPr>
          <a:lstStyle/>
          <a:p>
            <a:pPr marL="342900" marR="0" indent="-342900">
              <a:buClr>
                <a:srgbClr val="0432FF"/>
              </a:buClr>
              <a:buFont typeface="Wingdings" pitchFamily="2" charset="2"/>
              <a:buChar char="q"/>
            </a:pPr>
            <a:r>
              <a:rPr lang="en-US" dirty="0">
                <a:latin typeface="Arial" panose="020B0604020202020204" pitchFamily="34" charset="0"/>
                <a:cs typeface="Arial" panose="020B0604020202020204" pitchFamily="34" charset="0"/>
              </a:rPr>
              <a:t>Copy process as has been used for the accelerator as it works well.</a:t>
            </a:r>
          </a:p>
          <a:p>
            <a:pPr marL="342900" marR="0" indent="-342900">
              <a:buClr>
                <a:srgbClr val="0432FF"/>
              </a:buClr>
              <a:buFont typeface="Wingdings" pitchFamily="2" charset="2"/>
              <a:buChar char="q"/>
            </a:pPr>
            <a:r>
              <a:rPr lang="en-US" dirty="0">
                <a:latin typeface="Arial" panose="020B0604020202020204" pitchFamily="34" charset="0"/>
                <a:cs typeface="Arial" panose="020B0604020202020204" pitchFamily="34" charset="0"/>
              </a:rPr>
              <a:t>will have more people with detector expertise in the TCCB for such change requests. We need to involve the detector collaboration to </a:t>
            </a:r>
            <a:r>
              <a:rPr lang="en-US" i="1" dirty="0">
                <a:latin typeface="Arial" panose="020B0604020202020204" pitchFamily="34" charset="0"/>
                <a:cs typeface="Arial" panose="020B0604020202020204" pitchFamily="34" charset="0"/>
              </a:rPr>
              <a:t>initiate documentation </a:t>
            </a:r>
            <a:r>
              <a:rPr lang="en-US" dirty="0">
                <a:latin typeface="Arial" panose="020B0604020202020204" pitchFamily="34" charset="0"/>
                <a:cs typeface="Arial" panose="020B0604020202020204" pitchFamily="34" charset="0"/>
              </a:rPr>
              <a:t>for change requests and use their technical board or equivalent to ensure the change request is consistent with the NAS science requirements, and then use the "detector TCCB" to ensure the project part. </a:t>
            </a:r>
          </a:p>
          <a:p>
            <a:pPr marR="0">
              <a:buClr>
                <a:srgbClr val="0432FF"/>
              </a:buClr>
            </a:pPr>
            <a:r>
              <a:rPr lang="en-US" dirty="0">
                <a:latin typeface="Arial" panose="020B0604020202020204" pitchFamily="34" charset="0"/>
                <a:cs typeface="Arial" panose="020B0604020202020204" pitchFamily="34" charset="0"/>
              </a:rPr>
              <a:t>      </a:t>
            </a:r>
            <a:r>
              <a:rPr lang="en-US" dirty="0">
                <a:solidFill>
                  <a:srgbClr val="0432FF"/>
                </a:solidFill>
                <a:latin typeface="Arial" panose="020B0604020202020204" pitchFamily="34" charset="0"/>
                <a:cs typeface="Arial" panose="020B0604020202020204" pitchFamily="34" charset="0"/>
              </a:rPr>
              <a:t>As final step it goes to the EMT for the formal approval.</a:t>
            </a:r>
          </a:p>
          <a:p>
            <a:pPr marR="0">
              <a:buClr>
                <a:srgbClr val="0432FF"/>
              </a:buClr>
            </a:pPr>
            <a:endParaRPr lang="en-US" sz="1200" dirty="0">
              <a:latin typeface="Arial" panose="020B0604020202020204" pitchFamily="34" charset="0"/>
              <a:cs typeface="Arial" panose="020B0604020202020204" pitchFamily="34" charset="0"/>
            </a:endParaRPr>
          </a:p>
          <a:p>
            <a:pPr marR="0">
              <a:buClr>
                <a:srgbClr val="0432FF"/>
              </a:buClr>
            </a:pPr>
            <a:r>
              <a:rPr lang="en-US" dirty="0">
                <a:latin typeface="Arial" panose="020B0604020202020204" pitchFamily="34" charset="0"/>
                <a:cs typeface="Arial" panose="020B0604020202020204" pitchFamily="34" charset="0"/>
              </a:rPr>
              <a:t>Proposed detector TCCB:</a:t>
            </a:r>
          </a:p>
          <a:p>
            <a:pPr marL="742950" lvl="1" indent="-285750">
              <a:buClr>
                <a:srgbClr val="0432FF"/>
              </a:buClr>
              <a:buFont typeface="Arial" panose="020B0604020202020204" pitchFamily="34" charset="0"/>
              <a:buChar char="•"/>
            </a:pPr>
            <a:r>
              <a:rPr lang="en-US" sz="1600" dirty="0" err="1">
                <a:latin typeface="Arial" panose="020B0604020202020204" pitchFamily="34" charset="0"/>
                <a:cs typeface="Arial" panose="020B0604020202020204" pitchFamily="34" charset="0"/>
              </a:rPr>
              <a:t>Qiong</a:t>
            </a:r>
            <a:r>
              <a:rPr lang="en-US" sz="1600" dirty="0">
                <a:latin typeface="Arial" panose="020B0604020202020204" pitchFamily="34" charset="0"/>
                <a:cs typeface="Arial" panose="020B0604020202020204" pitchFamily="34" charset="0"/>
              </a:rPr>
              <a:t> Wu (chair)</a:t>
            </a:r>
          </a:p>
          <a:p>
            <a:pPr marL="742950" lvl="1" indent="-285750">
              <a:buClr>
                <a:srgbClr val="0432FF"/>
              </a:buClr>
              <a:buFont typeface="Arial" panose="020B0604020202020204" pitchFamily="34" charset="0"/>
              <a:buChar char="•"/>
            </a:pPr>
            <a:r>
              <a:rPr lang="en-US" sz="1600" dirty="0">
                <a:latin typeface="Arial" panose="020B0604020202020204" pitchFamily="34" charset="0"/>
                <a:cs typeface="Arial" panose="020B0604020202020204" pitchFamily="34" charset="0"/>
              </a:rPr>
              <a:t>Person with detector experience to take notes and help </a:t>
            </a:r>
            <a:r>
              <a:rPr lang="en-US" sz="1600" dirty="0" err="1">
                <a:latin typeface="Arial" panose="020B0604020202020204" pitchFamily="34" charset="0"/>
                <a:cs typeface="Arial" panose="020B0604020202020204" pitchFamily="34" charset="0"/>
              </a:rPr>
              <a:t>Qiong</a:t>
            </a:r>
            <a:endParaRPr lang="en-US" sz="1600" dirty="0">
              <a:latin typeface="Arial" panose="020B0604020202020204" pitchFamily="34" charset="0"/>
              <a:cs typeface="Arial" panose="020B0604020202020204" pitchFamily="34" charset="0"/>
            </a:endParaRPr>
          </a:p>
          <a:p>
            <a:pPr marL="742950" lvl="1" indent="-285750">
              <a:buClr>
                <a:srgbClr val="0432FF"/>
              </a:buClr>
              <a:buFont typeface="Arial" panose="020B0604020202020204" pitchFamily="34" charset="0"/>
              <a:buChar char="•"/>
            </a:pPr>
            <a:r>
              <a:rPr lang="en-US" sz="1600" dirty="0">
                <a:latin typeface="Arial" panose="020B0604020202020204" pitchFamily="34" charset="0"/>
                <a:cs typeface="Arial" panose="020B0604020202020204" pitchFamily="34" charset="0"/>
              </a:rPr>
              <a:t>Elke </a:t>
            </a:r>
            <a:r>
              <a:rPr lang="en-US" sz="1600" dirty="0" err="1">
                <a:latin typeface="Arial" panose="020B0604020202020204" pitchFamily="34" charset="0"/>
                <a:cs typeface="Arial" panose="020B0604020202020204" pitchFamily="34" charset="0"/>
              </a:rPr>
              <a:t>Aschenauer</a:t>
            </a:r>
            <a:endParaRPr lang="en-US" sz="1600" dirty="0">
              <a:latin typeface="Arial" panose="020B0604020202020204" pitchFamily="34" charset="0"/>
              <a:cs typeface="Arial" panose="020B0604020202020204" pitchFamily="34" charset="0"/>
            </a:endParaRPr>
          </a:p>
          <a:p>
            <a:pPr marL="742950" lvl="1" indent="-285750">
              <a:buClr>
                <a:srgbClr val="0432FF"/>
              </a:buClr>
              <a:buFont typeface="Arial" panose="020B0604020202020204" pitchFamily="34" charset="0"/>
              <a:buChar char="•"/>
            </a:pPr>
            <a:r>
              <a:rPr lang="en-US" sz="1600" dirty="0">
                <a:latin typeface="Arial" panose="020B0604020202020204" pitchFamily="34" charset="0"/>
                <a:cs typeface="Arial" panose="020B0604020202020204" pitchFamily="34" charset="0"/>
              </a:rPr>
              <a:t>Rolf Ent</a:t>
            </a:r>
          </a:p>
          <a:p>
            <a:pPr marL="742950" lvl="1" indent="-285750">
              <a:buClr>
                <a:srgbClr val="0432FF"/>
              </a:buClr>
              <a:buFont typeface="Arial" panose="020B0604020202020204" pitchFamily="34" charset="0"/>
              <a:buChar char="•"/>
            </a:pPr>
            <a:r>
              <a:rPr lang="en-US" sz="1600" dirty="0">
                <a:latin typeface="Arial" panose="020B0604020202020204" pitchFamily="34" charset="0"/>
                <a:cs typeface="Arial" panose="020B0604020202020204" pitchFamily="34" charset="0"/>
              </a:rPr>
              <a:t>detector lead mechanical engineer (Rahul Sharma, 6.10.10 CAM)</a:t>
            </a:r>
          </a:p>
          <a:p>
            <a:pPr marL="742950" lvl="1" indent="-285750">
              <a:buClr>
                <a:srgbClr val="0432FF"/>
              </a:buClr>
              <a:buFont typeface="Arial" panose="020B0604020202020204" pitchFamily="34" charset="0"/>
              <a:buChar char="•"/>
            </a:pPr>
            <a:r>
              <a:rPr lang="en-US" sz="1600" dirty="0">
                <a:latin typeface="Arial" panose="020B0604020202020204" pitchFamily="34" charset="0"/>
                <a:cs typeface="Arial" panose="020B0604020202020204" pitchFamily="34" charset="0"/>
              </a:rPr>
              <a:t>detector lead electronics engineer (Fernando Barbosa, 6.10.08 CAM)</a:t>
            </a:r>
          </a:p>
          <a:p>
            <a:pPr marL="742950" lvl="1" indent="-285750">
              <a:buClr>
                <a:srgbClr val="0432FF"/>
              </a:buClr>
              <a:buFont typeface="Arial" panose="020B0604020202020204" pitchFamily="34" charset="0"/>
              <a:buChar char="•"/>
            </a:pPr>
            <a:r>
              <a:rPr lang="en-US" sz="1600" dirty="0">
                <a:latin typeface="Arial" panose="020B0604020202020204" pitchFamily="34" charset="0"/>
                <a:cs typeface="Arial" panose="020B0604020202020204" pitchFamily="34" charset="0"/>
              </a:rPr>
              <a:t>two members of the </a:t>
            </a:r>
            <a:r>
              <a:rPr lang="en-US" sz="1600" dirty="0" err="1">
                <a:latin typeface="Arial" panose="020B0604020202020204" pitchFamily="34" charset="0"/>
                <a:cs typeface="Arial" panose="020B0604020202020204" pitchFamily="34" charset="0"/>
              </a:rPr>
              <a:t>ePIC</a:t>
            </a:r>
            <a:r>
              <a:rPr lang="en-US" sz="1600" dirty="0">
                <a:latin typeface="Arial" panose="020B0604020202020204" pitchFamily="34" charset="0"/>
                <a:cs typeface="Arial" panose="020B0604020202020204" pitchFamily="34" charset="0"/>
              </a:rPr>
              <a:t> collaboration (for example the lead of the detector/technical board, perhaps a technical coordinator if there is one)</a:t>
            </a:r>
          </a:p>
          <a:p>
            <a:pPr marL="742950" lvl="1" indent="-285750">
              <a:buClr>
                <a:srgbClr val="0432FF"/>
              </a:buClr>
              <a:buFont typeface="Arial" panose="020B0604020202020204" pitchFamily="34" charset="0"/>
              <a:buChar char="•"/>
            </a:pPr>
            <a:r>
              <a:rPr lang="en-US" sz="1600" dirty="0">
                <a:latin typeface="Arial" panose="020B0604020202020204" pitchFamily="34" charset="0"/>
                <a:cs typeface="Arial" panose="020B0604020202020204" pitchFamily="34" charset="0"/>
              </a:rPr>
              <a:t>three accelerator L2 leads or alternate: HSR, ESR and IR to ensure overlap</a:t>
            </a:r>
          </a:p>
          <a:p>
            <a:pPr marL="742950" lvl="1" indent="-285750">
              <a:buClr>
                <a:srgbClr val="0432FF"/>
              </a:buClr>
              <a:buFont typeface="Arial" panose="020B0604020202020204" pitchFamily="34" charset="0"/>
              <a:buChar char="•"/>
            </a:pPr>
            <a:r>
              <a:rPr lang="en-US" sz="1600" dirty="0">
                <a:latin typeface="Arial" panose="020B0604020202020204" pitchFamily="34" charset="0"/>
                <a:cs typeface="Arial" panose="020B0604020202020204" pitchFamily="34" charset="0"/>
              </a:rPr>
              <a:t>relevant L3 CAM of the WBS the change is requested for</a:t>
            </a:r>
          </a:p>
          <a:p>
            <a:pPr marL="742950" lvl="1" indent="-285750">
              <a:buClr>
                <a:srgbClr val="0432FF"/>
              </a:buClr>
              <a:buFont typeface="Arial" panose="020B0604020202020204" pitchFamily="34" charset="0"/>
              <a:buChar char="•"/>
            </a:pPr>
            <a:r>
              <a:rPr lang="en-US" sz="1600" dirty="0">
                <a:latin typeface="Arial" panose="020B0604020202020204" pitchFamily="34" charset="0"/>
                <a:cs typeface="Arial" panose="020B0604020202020204" pitchFamily="34" charset="0"/>
              </a:rPr>
              <a:t>add subject matter experts as needed (for example Charlie </a:t>
            </a:r>
            <a:r>
              <a:rPr lang="en-US" sz="1600" dirty="0" err="1">
                <a:latin typeface="Arial" panose="020B0604020202020204" pitchFamily="34" charset="0"/>
                <a:cs typeface="Arial" panose="020B0604020202020204" pitchFamily="34" charset="0"/>
              </a:rPr>
              <a:t>Folz</a:t>
            </a:r>
            <a:r>
              <a:rPr lang="en-US" sz="1600" dirty="0">
                <a:latin typeface="Arial" panose="020B0604020202020204" pitchFamily="34" charset="0"/>
                <a:cs typeface="Arial" panose="020B0604020202020204" pitchFamily="34" charset="0"/>
              </a:rPr>
              <a:t> for infrastructure).</a:t>
            </a:r>
          </a:p>
          <a:p>
            <a:pPr marR="0">
              <a:buClr>
                <a:srgbClr val="0432FF"/>
              </a:buClr>
            </a:pPr>
            <a:r>
              <a:rPr lang="en-US" dirty="0">
                <a:latin typeface="Arial" panose="020B0604020202020204" pitchFamily="34" charset="0"/>
                <a:cs typeface="Arial" panose="020B0604020202020204" pitchFamily="34" charset="0"/>
              </a:rPr>
              <a:t>Always included in TCCB process: Ferdinand </a:t>
            </a:r>
            <a:r>
              <a:rPr lang="en-US" dirty="0" err="1">
                <a:latin typeface="Arial" panose="020B0604020202020204" pitchFamily="34" charset="0"/>
                <a:cs typeface="Arial" panose="020B0604020202020204" pitchFamily="34" charset="0"/>
              </a:rPr>
              <a:t>Willeke</a:t>
            </a:r>
            <a:r>
              <a:rPr lang="en-US" dirty="0">
                <a:latin typeface="Arial" panose="020B0604020202020204" pitchFamily="34" charset="0"/>
                <a:cs typeface="Arial" panose="020B0604020202020204" pitchFamily="34" charset="0"/>
              </a:rPr>
              <a:t> and Todd </a:t>
            </a:r>
            <a:r>
              <a:rPr lang="en-US" dirty="0" err="1">
                <a:latin typeface="Arial" panose="020B0604020202020204" pitchFamily="34" charset="0"/>
                <a:cs typeface="Arial" panose="020B0604020202020204" pitchFamily="34" charset="0"/>
              </a:rPr>
              <a:t>Satogata</a:t>
            </a:r>
            <a:endParaRPr lang="en-US" dirty="0">
              <a:latin typeface="Arial" panose="020B0604020202020204" pitchFamily="34" charset="0"/>
              <a:cs typeface="Arial" panose="020B0604020202020204" pitchFamily="34" charset="0"/>
            </a:endParaRPr>
          </a:p>
          <a:p>
            <a:pPr marR="0">
              <a:buClr>
                <a:srgbClr val="0432FF"/>
              </a:buClr>
            </a:pPr>
            <a:endParaRPr lang="en-US" sz="1200" dirty="0">
              <a:latin typeface="Arial" panose="020B0604020202020204" pitchFamily="34" charset="0"/>
              <a:cs typeface="Arial" panose="020B0604020202020204" pitchFamily="34" charset="0"/>
            </a:endParaRPr>
          </a:p>
          <a:p>
            <a:pPr marR="0">
              <a:buClr>
                <a:srgbClr val="0432FF"/>
              </a:buClr>
            </a:pPr>
            <a:r>
              <a:rPr lang="en-US" b="1" dirty="0">
                <a:solidFill>
                  <a:srgbClr val="0432FF"/>
                </a:solidFill>
                <a:latin typeface="Arial" panose="020B0604020202020204" pitchFamily="34" charset="0"/>
                <a:cs typeface="Arial" panose="020B0604020202020204" pitchFamily="34" charset="0"/>
              </a:rPr>
              <a:t>Note: </a:t>
            </a:r>
            <a:r>
              <a:rPr lang="en-US" b="1" dirty="0">
                <a:latin typeface="Arial" panose="020B0604020202020204" pitchFamily="34" charset="0"/>
                <a:cs typeface="Arial" panose="020B0604020202020204" pitchFamily="34" charset="0"/>
              </a:rPr>
              <a:t>After the TCCB advise, the formal baseline change control is done through the EMT but in obeyance of the various thresholds in the Project Execution Plan</a:t>
            </a:r>
            <a:r>
              <a:rPr lang="en-US" dirty="0">
                <a:latin typeface="Arial" panose="020B0604020202020204" pitchFamily="34" charset="0"/>
                <a:cs typeface="Arial" panose="020B0604020202020204" pitchFamily="34" charset="0"/>
              </a:rPr>
              <a:t>.</a:t>
            </a:r>
          </a:p>
        </p:txBody>
      </p:sp>
      <p:sp>
        <p:nvSpPr>
          <p:cNvPr id="4" name="Slide Number Placeholder 1">
            <a:extLst>
              <a:ext uri="{FF2B5EF4-FFF2-40B4-BE49-F238E27FC236}">
                <a16:creationId xmlns:a16="http://schemas.microsoft.com/office/drawing/2014/main" id="{CB41F3B0-CED3-39F3-B235-75860420D280}"/>
              </a:ext>
            </a:extLst>
          </p:cNvPr>
          <p:cNvSpPr>
            <a:spLocks noGrp="1"/>
          </p:cNvSpPr>
          <p:nvPr>
            <p:ph type="sldNum" sz="quarter" idx="12"/>
          </p:nvPr>
        </p:nvSpPr>
        <p:spPr>
          <a:xfrm>
            <a:off x="0" y="6592569"/>
            <a:ext cx="2057400" cy="26051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034D8C-3CB4-402A-BC46-2AB14C0FE90A}" type="slidenum">
              <a:rPr kumimoji="0" lang="en-US" sz="1200" b="0" i="0" u="none" strike="noStrike" kern="1200" cap="none" spc="0" normalizeH="0" baseline="0" noProof="0" smtClean="0">
                <a:ln>
                  <a:noFill/>
                </a:ln>
                <a:solidFill>
                  <a:prstClr val="white"/>
                </a:solidFill>
                <a:effectLst/>
                <a:uLnTx/>
                <a:uFillTx/>
                <a:latin typeface="Calibri Light" panose="020F0302020204030204"/>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Calibri Light" panose="020F0302020204030204"/>
              <a:cs typeface="Arial" charset="0"/>
            </a:endParaRPr>
          </a:p>
        </p:txBody>
      </p:sp>
    </p:spTree>
    <p:extLst>
      <p:ext uri="{BB962C8B-B14F-4D97-AF65-F5344CB8AC3E}">
        <p14:creationId xmlns:p14="http://schemas.microsoft.com/office/powerpoint/2010/main" val="24810075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EIC_PPT_Template_EditableTextLogos" id="{00FAD509-D349-8A47-998B-D6A9B09DAFE7}" vid="{C82AAD2E-8960-DB40-8700-990D4EEA0AB7}"/>
    </a:ext>
  </a:extLst>
</a:theme>
</file>

<file path=ppt/theme/theme2.xml><?xml version="1.0" encoding="utf-8"?>
<a:theme xmlns:a="http://schemas.openxmlformats.org/drawingml/2006/main" name="Presentation Page-DOE bot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14426</TotalTime>
  <Words>4760</Words>
  <Application>Microsoft Macintosh PowerPoint</Application>
  <PresentationFormat>On-screen Show (4:3)</PresentationFormat>
  <Paragraphs>662</Paragraphs>
  <Slides>29</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Arial Narrow</vt:lpstr>
      <vt:lpstr>Calibri</vt:lpstr>
      <vt:lpstr>Calibri Light</vt:lpstr>
      <vt:lpstr>Symbol</vt:lpstr>
      <vt:lpstr>Times New Roman</vt:lpstr>
      <vt:lpstr>Wingdings</vt:lpstr>
      <vt:lpstr>Office Theme</vt:lpstr>
      <vt:lpstr>Presentation Page-DOE bottom</vt:lpstr>
      <vt:lpstr>EIC Project Update </vt:lpstr>
      <vt:lpstr>PowerPoint Presentation</vt:lpstr>
      <vt:lpstr>Jim Yeck Mail 12/02/22</vt:lpstr>
      <vt:lpstr>Schedule till a week ago</vt:lpstr>
      <vt:lpstr>Technical Review Milestones as fct. of Time</vt:lpstr>
      <vt:lpstr>PowerPoint Presentation</vt:lpstr>
      <vt:lpstr>Plan for (Draft) TDR </vt:lpstr>
      <vt:lpstr>Planning for CD-3A</vt:lpstr>
      <vt:lpstr>PowerPoint Presentation</vt:lpstr>
      <vt:lpstr>PowerPoint Presentation</vt:lpstr>
      <vt:lpstr>EIC Project R&amp;D</vt:lpstr>
      <vt:lpstr>EIC Project R&amp;D</vt:lpstr>
      <vt:lpstr>International Engagement DOE, EIC Project, Host Labs </vt:lpstr>
      <vt:lpstr>Technical Progress</vt:lpstr>
      <vt:lpstr>Technical Progress</vt:lpstr>
      <vt:lpstr>ePIC Readout Chain</vt:lpstr>
      <vt:lpstr>Next “ePIC – Project” Project: Subdetector Readout Chains</vt:lpstr>
      <vt:lpstr>Background Taskforce</vt:lpstr>
      <vt:lpstr>Flux Return layout</vt:lpstr>
      <vt:lpstr>New Release Geometry Database &amp; SketchUp</vt:lpstr>
      <vt:lpstr>PowerPoint Presentation</vt:lpstr>
      <vt:lpstr>PowerPoint Presentation</vt:lpstr>
      <vt:lpstr>(Draft) TDR – more details on section on Experimental Systems </vt:lpstr>
      <vt:lpstr>Accelerator Technical Change Control Process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EIC: A collider to map initial and final state correlations with high precision</dc:title>
  <dc:creator>Aschenauer, Elke</dc:creator>
  <cp:lastModifiedBy>Elke-Caroline Aschenauer</cp:lastModifiedBy>
  <cp:revision>978</cp:revision>
  <cp:lastPrinted>2023-01-08T21:12:37Z</cp:lastPrinted>
  <dcterms:created xsi:type="dcterms:W3CDTF">2019-04-29T20:50:32Z</dcterms:created>
  <dcterms:modified xsi:type="dcterms:W3CDTF">2023-01-09T12:36:36Z</dcterms:modified>
</cp:coreProperties>
</file>