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58" r:id="rId4"/>
    <p:sldId id="259" r:id="rId5"/>
    <p:sldId id="285" r:id="rId6"/>
    <p:sldId id="286" r:id="rId7"/>
    <p:sldId id="265" r:id="rId8"/>
    <p:sldId id="261" r:id="rId9"/>
    <p:sldId id="260" r:id="rId10"/>
    <p:sldId id="332" r:id="rId11"/>
    <p:sldId id="334" r:id="rId12"/>
    <p:sldId id="335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46"/>
    <p:restoredTop sz="96918"/>
  </p:normalViewPr>
  <p:slideViewPr>
    <p:cSldViewPr snapToGrid="0" snapToObjects="1">
      <p:cViewPr varScale="1">
        <p:scale>
          <a:sx n="67" d="100"/>
          <a:sy n="67" d="100"/>
        </p:scale>
        <p:origin x="8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C8D25-07D6-F046-89CB-0B0C773A5982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D2EC4-A0DB-3A40-A949-CBD19B50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55948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655948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66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39bbcf817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39bbcf817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30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39bbcf817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39bbcf817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36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55948535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655948535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64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9fa7d234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9fa7d234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55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9fa7d234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9fa7d234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51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55948535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g655948535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395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23aa88a4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23aa88a4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55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559485353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559485353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9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139bbcf817c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139bbcf817c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94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E28F-AF3A-F94A-ACA4-56AC1D0FB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DBE28-50C3-604C-BDE3-CB7AF4FFD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D7BB2-CA75-AF45-B672-FE39481D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965C4-357F-A64C-8CCD-CC3DCAD3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61038-345C-7349-B33F-BBAEA90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6317-6F3E-524C-AA35-578793B3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CFDF5-AF7B-EC4C-9BCD-6C0165B31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578A4-071D-3A44-893C-47A5EE4B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3ED4B-06B8-4F4C-8E0C-ADD17B80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BA47E-9D6E-5D45-BA8A-CE39F046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7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1EC71-D37D-DD4F-BA56-04B936B3C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C25A2-CE61-B146-93BA-91A9CEE42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453AF-705B-1E41-833F-A8F7AD9E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6FA4F-2E70-B340-AE28-89ADD6B0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B780-8DFE-FF48-9D77-CDFB8847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6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2270" y="2866618"/>
            <a:ext cx="4317561" cy="431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7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0"/>
          <p:cNvSpPr txBox="1">
            <a:spLocks noGrp="1"/>
          </p:cNvSpPr>
          <p:nvPr>
            <p:ph type="ctrTitle"/>
          </p:nvPr>
        </p:nvSpPr>
        <p:spPr>
          <a:xfrm>
            <a:off x="443181" y="505595"/>
            <a:ext cx="10583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subTitle" idx="1"/>
          </p:nvPr>
        </p:nvSpPr>
        <p:spPr>
          <a:xfrm>
            <a:off x="443181" y="1720793"/>
            <a:ext cx="5876000" cy="3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267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dt" idx="10"/>
          </p:nvPr>
        </p:nvSpPr>
        <p:spPr>
          <a:xfrm>
            <a:off x="443181" y="5560503"/>
            <a:ext cx="3208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6" name="Google Shape;22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82" y="6178122"/>
            <a:ext cx="1948204" cy="63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11392" y="6434371"/>
            <a:ext cx="1622936" cy="27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64686" y="6425551"/>
            <a:ext cx="506188" cy="339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>
            <a:spLocks noGrp="1"/>
          </p:cNvSpPr>
          <p:nvPr>
            <p:ph type="pic" idx="2"/>
          </p:nvPr>
        </p:nvSpPr>
        <p:spPr>
          <a:xfrm>
            <a:off x="6572251" y="1720851"/>
            <a:ext cx="5619600" cy="38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733">
                <a:solidFill>
                  <a:schemeClr val="accent6"/>
                </a:solidFill>
              </a:defRPr>
            </a:lvl1pPr>
            <a:lvl2pPr lvl="1">
              <a:buNone/>
              <a:defRPr sz="1733">
                <a:solidFill>
                  <a:schemeClr val="accent6"/>
                </a:solidFill>
              </a:defRPr>
            </a:lvl2pPr>
            <a:lvl3pPr lvl="2">
              <a:buNone/>
              <a:defRPr sz="1733">
                <a:solidFill>
                  <a:schemeClr val="accent6"/>
                </a:solidFill>
              </a:defRPr>
            </a:lvl3pPr>
            <a:lvl4pPr lvl="3">
              <a:buNone/>
              <a:defRPr sz="1733">
                <a:solidFill>
                  <a:schemeClr val="accent6"/>
                </a:solidFill>
              </a:defRPr>
            </a:lvl4pPr>
            <a:lvl5pPr lvl="4">
              <a:buNone/>
              <a:defRPr sz="1733">
                <a:solidFill>
                  <a:schemeClr val="accent6"/>
                </a:solidFill>
              </a:defRPr>
            </a:lvl5pPr>
            <a:lvl6pPr lvl="5">
              <a:buNone/>
              <a:defRPr sz="1733">
                <a:solidFill>
                  <a:schemeClr val="accent6"/>
                </a:solidFill>
              </a:defRPr>
            </a:lvl6pPr>
            <a:lvl7pPr lvl="6">
              <a:buNone/>
              <a:defRPr sz="1733">
                <a:solidFill>
                  <a:schemeClr val="accent6"/>
                </a:solidFill>
              </a:defRPr>
            </a:lvl7pPr>
            <a:lvl8pPr lvl="7">
              <a:buNone/>
              <a:defRPr sz="1733">
                <a:solidFill>
                  <a:schemeClr val="accent6"/>
                </a:solidFill>
              </a:defRPr>
            </a:lvl8pPr>
            <a:lvl9pPr lvl="8">
              <a:buNone/>
              <a:defRPr sz="1733">
                <a:solidFill>
                  <a:schemeClr val="accent6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1" name="Google Shape;231;p40"/>
          <p:cNvSpPr txBox="1"/>
          <p:nvPr/>
        </p:nvSpPr>
        <p:spPr>
          <a:xfrm>
            <a:off x="2379233" y="6584867"/>
            <a:ext cx="71736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/>
              <a:t>JANA2: Multi-threaded Event Reconstruction  -  David Lawrence - JLab  - HSF Framework WG  Sep. 21, 2022 </a:t>
            </a:r>
            <a:endParaRPr sz="1067"/>
          </a:p>
        </p:txBody>
      </p:sp>
    </p:spTree>
    <p:extLst>
      <p:ext uri="{BB962C8B-B14F-4D97-AF65-F5344CB8AC3E}">
        <p14:creationId xmlns:p14="http://schemas.microsoft.com/office/powerpoint/2010/main" val="155318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>
            <a:spLocks noGrp="1"/>
          </p:cNvSpPr>
          <p:nvPr>
            <p:ph type="title"/>
          </p:nvPr>
        </p:nvSpPr>
        <p:spPr>
          <a:xfrm>
            <a:off x="1654133" y="139033"/>
            <a:ext cx="8599600" cy="76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96" name="Google Shape;396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81333" y="0"/>
            <a:ext cx="1801464" cy="8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2"/>
          <p:cNvSpPr txBox="1"/>
          <p:nvPr/>
        </p:nvSpPr>
        <p:spPr>
          <a:xfrm>
            <a:off x="10217200" y="659700"/>
            <a:ext cx="197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7" b="1">
                <a:solidFill>
                  <a:srgbClr val="0097A7"/>
                </a:solidFill>
                <a:latin typeface="Syncopate"/>
                <a:ea typeface="Syncopate"/>
                <a:cs typeface="Syncopate"/>
                <a:sym typeface="Syncopate"/>
              </a:rPr>
              <a:t>Experimental Physics Software and Computing Infrastructure</a:t>
            </a:r>
            <a:endParaRPr sz="667" b="1">
              <a:solidFill>
                <a:srgbClr val="0097A7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398" name="Google Shape;398;p62"/>
          <p:cNvSpPr txBox="1"/>
          <p:nvPr/>
        </p:nvSpPr>
        <p:spPr>
          <a:xfrm>
            <a:off x="2379233" y="6584867"/>
            <a:ext cx="71736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/>
              <a:t>JANA2: Multi-threaded Event Reconstruction  -  David Lawrence - JLab  - HSF Framework WG  Sep. 21, 2022 </a:t>
            </a:r>
            <a:endParaRPr sz="1067"/>
          </a:p>
        </p:txBody>
      </p:sp>
    </p:spTree>
    <p:extLst>
      <p:ext uri="{BB962C8B-B14F-4D97-AF65-F5344CB8AC3E}">
        <p14:creationId xmlns:p14="http://schemas.microsoft.com/office/powerpoint/2010/main" val="306170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0" y="-5397"/>
            <a:ext cx="105156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6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6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6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6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6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6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6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6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6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5" name="Google Shape;75;p16"/>
          <p:cNvSpPr txBox="1"/>
          <p:nvPr/>
        </p:nvSpPr>
        <p:spPr>
          <a:xfrm>
            <a:off x="2379233" y="6584867"/>
            <a:ext cx="71736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/>
              <a:t>JANA2: Multi-threaded Event Reconstruction  -  David Lawrence - JLab  - HSF Framework WG  Sep. 21, 2022 </a:t>
            </a:r>
            <a:endParaRPr sz="1067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81333" y="0"/>
            <a:ext cx="1801464" cy="8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10217200" y="659700"/>
            <a:ext cx="197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7" b="1">
                <a:solidFill>
                  <a:srgbClr val="0097A7"/>
                </a:solidFill>
                <a:latin typeface="Syncopate"/>
                <a:ea typeface="Syncopate"/>
                <a:cs typeface="Syncopate"/>
                <a:sym typeface="Syncopate"/>
              </a:rPr>
              <a:t>Experimental Physics Software and Computing Infrastructure</a:t>
            </a:r>
            <a:endParaRPr sz="667" b="1">
              <a:solidFill>
                <a:srgbClr val="0097A7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</p:spTree>
    <p:extLst>
      <p:ext uri="{BB962C8B-B14F-4D97-AF65-F5344CB8AC3E}">
        <p14:creationId xmlns:p14="http://schemas.microsoft.com/office/powerpoint/2010/main" val="334123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4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152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972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5817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903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A168-8A96-2846-8943-8650A98A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20AB8-B991-D045-9723-384CD284E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8B07-9776-D847-879D-AFEF4268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56E5B-1648-AF44-9464-0865AA7F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145C7-6347-654A-A442-AA6F9FDE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9045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461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9724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4895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8312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8608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180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892D-DD97-F64D-A387-04C51677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555DB-CE7E-F844-982E-8EF452BA3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EF0E5-4AE0-514E-A653-5697D3F2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39788-1025-884D-AC54-CBF36DD2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DA41A-C0B0-7E49-81C3-0C48F54C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D41A-5F18-8B44-99FD-B2CE3335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2E29-3ECA-D34B-96A7-62D2F41F4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BDABE-0952-244F-BC96-169BAB6C9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7E691-F920-514F-A971-51D588EF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F0E2B-8A03-6A45-B159-9A519B5C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E1576-4663-244C-A88D-F288156C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1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C2B6-FE34-FD47-B0DD-0E6282B6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A0744-6183-9D4E-8403-D205AE48A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B2336-A11E-E843-9422-BF25706B6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EED68-6CC6-D14F-A9F8-660FA7DC2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FFCF7-39A3-9A4C-922A-37ED1CB71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BD4D7-00A8-DE44-A204-8B7F0899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E7113-1CF1-DA43-992E-FF720F30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7A2C5-30A2-9640-81A6-A649509A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2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0555-EFF7-3E4B-B2B8-7E3FECCC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D4C15-0317-3645-A9C6-8A3FA5E4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FBD4F-415A-C840-A6E3-528BA337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E2A84-FB02-4248-9FD3-294D0903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FE952-224D-8C46-A8B6-7C20B8B9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031C90-6A43-8E40-A244-0203B7B6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0541C-D6D9-E649-B5FD-4EC65870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A0A1-8C0A-C448-98EE-33A06B8B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C7AC-B130-1548-B9C0-20467F289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2632E-F11E-8D4F-8548-8CF001F89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0CE90-C32F-FC41-8FEB-724145F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36F31-8296-D84A-8D7B-C36E5402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ED480-0B1B-E144-B941-3281CF0C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1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0F0C-3248-D947-9ACE-481FE001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A886B3-007E-2E4E-81B0-2981D5844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AD6FD-F6FD-2146-98BB-B4A76F563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5CFE2-2CDE-1F4C-BD9D-29CD742B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700DF-5938-2E4C-A827-D2F41198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3CA1F-F5F0-D646-A13F-25010CCB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BE78E-15B4-DE4B-8420-F72DEF66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1D749-C602-DA4B-82EA-8B644584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3FEF6-DB6C-924C-B491-7873EB593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CE04-F9D3-D14C-B28F-293B680DF350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24915-A33C-5F4D-9A22-9E8FE9C15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51D37-6139-C044-9592-7F8AC6CA4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13B1-E8BA-2144-9776-DA054F27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3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9367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1/epjconf/202125104011" TargetMode="External"/><Relationship Id="rId2" Type="http://schemas.openxmlformats.org/officeDocument/2006/relationships/hyperlink" Target="https://arxiv.org/abs/2202.03085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doi.org/10.2172/1735849" TargetMode="External"/><Relationship Id="rId4" Type="http://schemas.openxmlformats.org/officeDocument/2006/relationships/hyperlink" Target="https://doi.org/10.1051/epjconf/20202450102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65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6211467" y="1357067"/>
            <a:ext cx="5083267" cy="492333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5"/>
          <p:cNvSpPr txBox="1">
            <a:spLocks noGrp="1"/>
          </p:cNvSpPr>
          <p:nvPr>
            <p:ph type="ctrTitle"/>
          </p:nvPr>
        </p:nvSpPr>
        <p:spPr>
          <a:xfrm>
            <a:off x="443181" y="505595"/>
            <a:ext cx="10583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en-US" sz="3467" dirty="0"/>
              <a:t>Heterogeneous Computing and SRO in JANA2</a:t>
            </a:r>
            <a:endParaRPr sz="3467" dirty="0"/>
          </a:p>
        </p:txBody>
      </p:sp>
      <p:sp>
        <p:nvSpPr>
          <p:cNvPr id="413" name="Google Shape;413;p65"/>
          <p:cNvSpPr txBox="1">
            <a:spLocks noGrp="1"/>
          </p:cNvSpPr>
          <p:nvPr>
            <p:ph type="subTitle" idx="1"/>
          </p:nvPr>
        </p:nvSpPr>
        <p:spPr>
          <a:xfrm>
            <a:off x="443181" y="1720793"/>
            <a:ext cx="5876000" cy="324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725"/>
              </a:spcBef>
              <a:buClr>
                <a:srgbClr val="3F3F3F"/>
              </a:buClr>
              <a:buSzPts val="2720"/>
            </a:pPr>
            <a:endParaRPr sz="3093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725"/>
              </a:spcBef>
              <a:buClr>
                <a:srgbClr val="3F3F3F"/>
              </a:buClr>
              <a:buSzPts val="2720"/>
            </a:pPr>
            <a:r>
              <a:rPr lang="en-US" sz="2827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Nathan </a:t>
            </a:r>
            <a:r>
              <a:rPr lang="en-US" sz="2827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Brei</a:t>
            </a:r>
            <a:endParaRPr sz="2827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2720"/>
            </a:pPr>
            <a:r>
              <a:rPr lang="en" sz="2827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Jefferson Lab</a:t>
            </a:r>
            <a:endParaRPr sz="2827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2720"/>
            </a:pPr>
            <a:endParaRPr sz="2693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2720"/>
            </a:pPr>
            <a:r>
              <a:rPr lang="en" sz="2693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January 9, 2023</a:t>
            </a:r>
            <a:endParaRPr sz="2000" dirty="0"/>
          </a:p>
        </p:txBody>
      </p:sp>
      <p:sp>
        <p:nvSpPr>
          <p:cNvPr id="414" name="Google Shape;414;p65"/>
          <p:cNvSpPr txBox="1">
            <a:spLocks noGrp="1"/>
          </p:cNvSpPr>
          <p:nvPr>
            <p:ph type="body" idx="4294967295"/>
          </p:nvPr>
        </p:nvSpPr>
        <p:spPr>
          <a:xfrm>
            <a:off x="988881" y="5275113"/>
            <a:ext cx="5876000" cy="42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126997" indent="0">
              <a:buNone/>
            </a:pPr>
            <a:r>
              <a:rPr lang="en-US" dirty="0" err="1"/>
              <a:t>ePIC</a:t>
            </a:r>
            <a:r>
              <a:rPr lang="en-US" dirty="0"/>
              <a:t> Collaboration Meeting</a:t>
            </a:r>
            <a:br>
              <a:rPr lang="en-US" dirty="0"/>
            </a:br>
            <a:endParaRPr lang="en-US" dirty="0">
              <a:effectLst/>
            </a:endParaRPr>
          </a:p>
        </p:txBody>
      </p:sp>
      <p:pic>
        <p:nvPicPr>
          <p:cNvPr id="415" name="Google Shape;415;p65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7387665" y="1668319"/>
            <a:ext cx="4535336" cy="2302167"/>
          </a:xfrm>
          <a:prstGeom prst="rect">
            <a:avLst/>
          </a:prstGeom>
          <a:noFill/>
          <a:ln>
            <a:noFill/>
          </a:ln>
          <a:effectLst>
            <a:reflection endPos="27000" dist="66675" dir="5400000" fadeDir="5400012" sy="-100000" algn="bl" rotWithShape="0"/>
          </a:effectLst>
        </p:spPr>
      </p:pic>
      <p:sp>
        <p:nvSpPr>
          <p:cNvPr id="416" name="Google Shape;416;p6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  <p:sp>
        <p:nvSpPr>
          <p:cNvPr id="417" name="Google Shape;417;p65"/>
          <p:cNvSpPr txBox="1"/>
          <p:nvPr/>
        </p:nvSpPr>
        <p:spPr>
          <a:xfrm>
            <a:off x="2379233" y="6584867"/>
            <a:ext cx="67756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/>
              <a:t>JANA2: Multi-threaded Event Reconstruction  -  David Lawrence - JLab  - HSF Framework WG  Apr. 1, 2020 </a:t>
            </a:r>
            <a:endParaRPr sz="1067"/>
          </a:p>
        </p:txBody>
      </p:sp>
    </p:spTree>
    <p:extLst>
      <p:ext uri="{BB962C8B-B14F-4D97-AF65-F5344CB8AC3E}">
        <p14:creationId xmlns:p14="http://schemas.microsoft.com/office/powerpoint/2010/main" val="221284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SRO: Event selection and filtering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BD40C9-4D9F-4742-BA22-3F78ECC7A5E4}"/>
              </a:ext>
            </a:extLst>
          </p:cNvPr>
          <p:cNvCxnSpPr/>
          <p:nvPr/>
        </p:nvCxnSpPr>
        <p:spPr>
          <a:xfrm flipV="1">
            <a:off x="941261" y="4755856"/>
            <a:ext cx="897836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Cylinder 25">
            <a:extLst>
              <a:ext uri="{FF2B5EF4-FFF2-40B4-BE49-F238E27FC236}">
                <a16:creationId xmlns:a16="http://schemas.microsoft.com/office/drawing/2014/main" id="{96811219-AE8B-4F4F-97A2-B15074064CBC}"/>
              </a:ext>
            </a:extLst>
          </p:cNvPr>
          <p:cNvSpPr/>
          <p:nvPr/>
        </p:nvSpPr>
        <p:spPr>
          <a:xfrm rot="16200000">
            <a:off x="1997294" y="4489849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7F3BA464-29E8-466A-8714-5C5C93ABB486}"/>
              </a:ext>
            </a:extLst>
          </p:cNvPr>
          <p:cNvSpPr/>
          <p:nvPr/>
        </p:nvSpPr>
        <p:spPr>
          <a:xfrm rot="16200000">
            <a:off x="3678663" y="4489849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93B805-D975-486D-A1BB-67A2D73A3A22}"/>
              </a:ext>
            </a:extLst>
          </p:cNvPr>
          <p:cNvSpPr txBox="1"/>
          <p:nvPr/>
        </p:nvSpPr>
        <p:spPr>
          <a:xfrm>
            <a:off x="686095" y="4968410"/>
            <a:ext cx="14536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Read stream of time slices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D13140-AF2C-4469-84F1-1128716A597A}"/>
              </a:ext>
            </a:extLst>
          </p:cNvPr>
          <p:cNvSpPr txBox="1"/>
          <p:nvPr/>
        </p:nvSpPr>
        <p:spPr>
          <a:xfrm>
            <a:off x="2435034" y="5028934"/>
            <a:ext cx="16316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Reconstruct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5162633-D609-48F2-9BB8-1C1D3CBEF6B3}"/>
              </a:ext>
            </a:extLst>
          </p:cNvPr>
          <p:cNvCxnSpPr>
            <a:cxnSpLocks/>
          </p:cNvCxnSpPr>
          <p:nvPr/>
        </p:nvCxnSpPr>
        <p:spPr>
          <a:xfrm flipV="1">
            <a:off x="2581218" y="4714443"/>
            <a:ext cx="897836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5D6EC9-02CA-45B3-B174-B7B0D54F098A}"/>
              </a:ext>
            </a:extLst>
          </p:cNvPr>
          <p:cNvCxnSpPr>
            <a:cxnSpLocks/>
          </p:cNvCxnSpPr>
          <p:nvPr/>
        </p:nvCxnSpPr>
        <p:spPr>
          <a:xfrm flipV="1">
            <a:off x="2581217" y="4838681"/>
            <a:ext cx="897836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7677F9-9E62-4B85-A09F-6BAEABEDD6E0}"/>
              </a:ext>
            </a:extLst>
          </p:cNvPr>
          <p:cNvCxnSpPr>
            <a:cxnSpLocks/>
          </p:cNvCxnSpPr>
          <p:nvPr/>
        </p:nvCxnSpPr>
        <p:spPr>
          <a:xfrm flipV="1">
            <a:off x="4295718" y="4714442"/>
            <a:ext cx="897836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EDA20B2-85B0-44BB-903C-543E1F0C41A9}"/>
              </a:ext>
            </a:extLst>
          </p:cNvPr>
          <p:cNvCxnSpPr>
            <a:cxnSpLocks/>
          </p:cNvCxnSpPr>
          <p:nvPr/>
        </p:nvCxnSpPr>
        <p:spPr>
          <a:xfrm flipV="1">
            <a:off x="4295717" y="4822115"/>
            <a:ext cx="897836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Cylinder 42">
            <a:extLst>
              <a:ext uri="{FF2B5EF4-FFF2-40B4-BE49-F238E27FC236}">
                <a16:creationId xmlns:a16="http://schemas.microsoft.com/office/drawing/2014/main" id="{9FB673B9-A88E-46E2-A993-4851AE0092C9}"/>
              </a:ext>
            </a:extLst>
          </p:cNvPr>
          <p:cNvSpPr/>
          <p:nvPr/>
        </p:nvSpPr>
        <p:spPr>
          <a:xfrm rot="16200000">
            <a:off x="5401445" y="4514696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020023-28BD-437B-8B7B-CFB8DF370704}"/>
              </a:ext>
            </a:extLst>
          </p:cNvPr>
          <p:cNvSpPr txBox="1"/>
          <p:nvPr/>
        </p:nvSpPr>
        <p:spPr>
          <a:xfrm>
            <a:off x="5920387" y="5030155"/>
            <a:ext cx="12806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PID, filter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899162-75BC-FB45-9D62-12A8B1FED3E7}"/>
              </a:ext>
            </a:extLst>
          </p:cNvPr>
          <p:cNvSpPr txBox="1"/>
          <p:nvPr/>
        </p:nvSpPr>
        <p:spPr>
          <a:xfrm>
            <a:off x="4122617" y="5010797"/>
            <a:ext cx="16316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Select events</a:t>
            </a:r>
          </a:p>
        </p:txBody>
      </p:sp>
      <p:grpSp>
        <p:nvGrpSpPr>
          <p:cNvPr id="62" name="Google Shape;513;p71">
            <a:extLst>
              <a:ext uri="{FF2B5EF4-FFF2-40B4-BE49-F238E27FC236}">
                <a16:creationId xmlns:a16="http://schemas.microsoft.com/office/drawing/2014/main" id="{41E794E3-E6FE-2948-8EFB-C4594712AD03}"/>
              </a:ext>
            </a:extLst>
          </p:cNvPr>
          <p:cNvGrpSpPr/>
          <p:nvPr/>
        </p:nvGrpSpPr>
        <p:grpSpPr>
          <a:xfrm>
            <a:off x="272560" y="892012"/>
            <a:ext cx="9282577" cy="2657453"/>
            <a:chOff x="-724953" y="1322465"/>
            <a:chExt cx="9149603" cy="2619385"/>
          </a:xfrm>
        </p:grpSpPr>
        <p:grpSp>
          <p:nvGrpSpPr>
            <p:cNvPr id="63" name="Google Shape;514;p71">
              <a:extLst>
                <a:ext uri="{FF2B5EF4-FFF2-40B4-BE49-F238E27FC236}">
                  <a16:creationId xmlns:a16="http://schemas.microsoft.com/office/drawing/2014/main" id="{176E25F3-BDAA-7A49-B855-D93E0E437A8C}"/>
                </a:ext>
              </a:extLst>
            </p:cNvPr>
            <p:cNvGrpSpPr/>
            <p:nvPr/>
          </p:nvGrpSpPr>
          <p:grpSpPr>
            <a:xfrm>
              <a:off x="397675" y="1451294"/>
              <a:ext cx="7950775" cy="473025"/>
              <a:chOff x="321475" y="1222694"/>
              <a:chExt cx="7950775" cy="473025"/>
            </a:xfrm>
          </p:grpSpPr>
          <p:sp>
            <p:nvSpPr>
              <p:cNvPr id="110" name="Google Shape;515;p71">
                <a:extLst>
                  <a:ext uri="{FF2B5EF4-FFF2-40B4-BE49-F238E27FC236}">
                    <a16:creationId xmlns:a16="http://schemas.microsoft.com/office/drawing/2014/main" id="{6726C6DB-8342-B64F-B81F-BC68F3591395}"/>
                  </a:ext>
                </a:extLst>
              </p:cNvPr>
              <p:cNvSpPr/>
              <p:nvPr/>
            </p:nvSpPr>
            <p:spPr>
              <a:xfrm>
                <a:off x="321475" y="1222694"/>
                <a:ext cx="1168975" cy="473025"/>
              </a:xfrm>
              <a:custGeom>
                <a:avLst/>
                <a:gdLst/>
                <a:ahLst/>
                <a:cxnLst/>
                <a:rect l="l" t="t" r="r" b="b"/>
                <a:pathLst>
                  <a:path w="46759" h="18921" extrusionOk="0">
                    <a:moveTo>
                      <a:pt x="0" y="17161"/>
                    </a:moveTo>
                    <a:cubicBezTo>
                      <a:pt x="3182" y="17161"/>
                      <a:pt x="15067" y="17161"/>
                      <a:pt x="19093" y="17161"/>
                    </a:cubicBezTo>
                    <a:cubicBezTo>
                      <a:pt x="23120" y="17161"/>
                      <a:pt x="22860" y="20019"/>
                      <a:pt x="24159" y="17161"/>
                    </a:cubicBezTo>
                    <a:cubicBezTo>
                      <a:pt x="25458" y="14304"/>
                      <a:pt x="25912" y="-49"/>
                      <a:pt x="26886" y="16"/>
                    </a:cubicBezTo>
                    <a:cubicBezTo>
                      <a:pt x="27860" y="81"/>
                      <a:pt x="28705" y="14629"/>
                      <a:pt x="30004" y="17551"/>
                    </a:cubicBezTo>
                    <a:cubicBezTo>
                      <a:pt x="31303" y="20474"/>
                      <a:pt x="31887" y="17551"/>
                      <a:pt x="34679" y="17551"/>
                    </a:cubicBezTo>
                    <a:cubicBezTo>
                      <a:pt x="37472" y="17551"/>
                      <a:pt x="44746" y="17551"/>
                      <a:pt x="46759" y="1755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1" name="Google Shape;516;p71">
                <a:extLst>
                  <a:ext uri="{FF2B5EF4-FFF2-40B4-BE49-F238E27FC236}">
                    <a16:creationId xmlns:a16="http://schemas.microsoft.com/office/drawing/2014/main" id="{6B893AF1-396B-F249-983B-0477C9657E18}"/>
                  </a:ext>
                </a:extLst>
              </p:cNvPr>
              <p:cNvSpPr/>
              <p:nvPr/>
            </p:nvSpPr>
            <p:spPr>
              <a:xfrm>
                <a:off x="1540675" y="1222694"/>
                <a:ext cx="1168975" cy="473025"/>
              </a:xfrm>
              <a:custGeom>
                <a:avLst/>
                <a:gdLst/>
                <a:ahLst/>
                <a:cxnLst/>
                <a:rect l="l" t="t" r="r" b="b"/>
                <a:pathLst>
                  <a:path w="46759" h="18921" extrusionOk="0">
                    <a:moveTo>
                      <a:pt x="0" y="17161"/>
                    </a:moveTo>
                    <a:cubicBezTo>
                      <a:pt x="3182" y="17161"/>
                      <a:pt x="15067" y="17161"/>
                      <a:pt x="19093" y="17161"/>
                    </a:cubicBezTo>
                    <a:cubicBezTo>
                      <a:pt x="23120" y="17161"/>
                      <a:pt x="22860" y="20019"/>
                      <a:pt x="24159" y="17161"/>
                    </a:cubicBezTo>
                    <a:cubicBezTo>
                      <a:pt x="25458" y="14304"/>
                      <a:pt x="25912" y="-49"/>
                      <a:pt x="26886" y="16"/>
                    </a:cubicBezTo>
                    <a:cubicBezTo>
                      <a:pt x="27860" y="81"/>
                      <a:pt x="28705" y="14629"/>
                      <a:pt x="30004" y="17551"/>
                    </a:cubicBezTo>
                    <a:cubicBezTo>
                      <a:pt x="31303" y="20474"/>
                      <a:pt x="31887" y="17551"/>
                      <a:pt x="34679" y="17551"/>
                    </a:cubicBezTo>
                    <a:cubicBezTo>
                      <a:pt x="37472" y="17551"/>
                      <a:pt x="44746" y="17551"/>
                      <a:pt x="46759" y="1755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2" name="Google Shape;517;p71">
                <a:extLst>
                  <a:ext uri="{FF2B5EF4-FFF2-40B4-BE49-F238E27FC236}">
                    <a16:creationId xmlns:a16="http://schemas.microsoft.com/office/drawing/2014/main" id="{1E252AAB-6223-664E-8113-CE5E18C30D5B}"/>
                  </a:ext>
                </a:extLst>
              </p:cNvPr>
              <p:cNvSpPr/>
              <p:nvPr/>
            </p:nvSpPr>
            <p:spPr>
              <a:xfrm>
                <a:off x="4512475" y="1222694"/>
                <a:ext cx="1168975" cy="473025"/>
              </a:xfrm>
              <a:custGeom>
                <a:avLst/>
                <a:gdLst/>
                <a:ahLst/>
                <a:cxnLst/>
                <a:rect l="l" t="t" r="r" b="b"/>
                <a:pathLst>
                  <a:path w="46759" h="18921" extrusionOk="0">
                    <a:moveTo>
                      <a:pt x="0" y="17161"/>
                    </a:moveTo>
                    <a:cubicBezTo>
                      <a:pt x="3182" y="17161"/>
                      <a:pt x="15067" y="17161"/>
                      <a:pt x="19093" y="17161"/>
                    </a:cubicBezTo>
                    <a:cubicBezTo>
                      <a:pt x="23120" y="17161"/>
                      <a:pt x="22860" y="20019"/>
                      <a:pt x="24159" y="17161"/>
                    </a:cubicBezTo>
                    <a:cubicBezTo>
                      <a:pt x="25458" y="14304"/>
                      <a:pt x="25912" y="-49"/>
                      <a:pt x="26886" y="16"/>
                    </a:cubicBezTo>
                    <a:cubicBezTo>
                      <a:pt x="27860" y="81"/>
                      <a:pt x="28705" y="14629"/>
                      <a:pt x="30004" y="17551"/>
                    </a:cubicBezTo>
                    <a:cubicBezTo>
                      <a:pt x="31303" y="20474"/>
                      <a:pt x="31887" y="17551"/>
                      <a:pt x="34679" y="17551"/>
                    </a:cubicBezTo>
                    <a:cubicBezTo>
                      <a:pt x="37472" y="17551"/>
                      <a:pt x="44746" y="17551"/>
                      <a:pt x="46759" y="1755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3" name="Google Shape;518;p71">
                <a:extLst>
                  <a:ext uri="{FF2B5EF4-FFF2-40B4-BE49-F238E27FC236}">
                    <a16:creationId xmlns:a16="http://schemas.microsoft.com/office/drawing/2014/main" id="{54937448-097E-054E-8B27-C7AA568B494C}"/>
                  </a:ext>
                </a:extLst>
              </p:cNvPr>
              <p:cNvSpPr/>
              <p:nvPr/>
            </p:nvSpPr>
            <p:spPr>
              <a:xfrm>
                <a:off x="7103275" y="1222694"/>
                <a:ext cx="1168975" cy="473025"/>
              </a:xfrm>
              <a:custGeom>
                <a:avLst/>
                <a:gdLst/>
                <a:ahLst/>
                <a:cxnLst/>
                <a:rect l="l" t="t" r="r" b="b"/>
                <a:pathLst>
                  <a:path w="46759" h="18921" extrusionOk="0">
                    <a:moveTo>
                      <a:pt x="0" y="17161"/>
                    </a:moveTo>
                    <a:cubicBezTo>
                      <a:pt x="3182" y="17161"/>
                      <a:pt x="15067" y="17161"/>
                      <a:pt x="19093" y="17161"/>
                    </a:cubicBezTo>
                    <a:cubicBezTo>
                      <a:pt x="23120" y="17161"/>
                      <a:pt x="22860" y="20019"/>
                      <a:pt x="24159" y="17161"/>
                    </a:cubicBezTo>
                    <a:cubicBezTo>
                      <a:pt x="25458" y="14304"/>
                      <a:pt x="25912" y="-49"/>
                      <a:pt x="26886" y="16"/>
                    </a:cubicBezTo>
                    <a:cubicBezTo>
                      <a:pt x="27860" y="81"/>
                      <a:pt x="28705" y="14629"/>
                      <a:pt x="30004" y="17551"/>
                    </a:cubicBezTo>
                    <a:cubicBezTo>
                      <a:pt x="31303" y="20474"/>
                      <a:pt x="31887" y="17551"/>
                      <a:pt x="34679" y="17551"/>
                    </a:cubicBezTo>
                    <a:cubicBezTo>
                      <a:pt x="37472" y="17551"/>
                      <a:pt x="44746" y="17551"/>
                      <a:pt x="46759" y="1755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114" name="Google Shape;519;p71">
                <a:extLst>
                  <a:ext uri="{FF2B5EF4-FFF2-40B4-BE49-F238E27FC236}">
                    <a16:creationId xmlns:a16="http://schemas.microsoft.com/office/drawing/2014/main" id="{9B4604BA-C0E3-4E4F-AAA6-C5B42E8670C5}"/>
                  </a:ext>
                </a:extLst>
              </p:cNvPr>
              <p:cNvCxnSpPr/>
              <p:nvPr/>
            </p:nvCxnSpPr>
            <p:spPr>
              <a:xfrm rot="10800000" flipH="1">
                <a:off x="2691450" y="1651575"/>
                <a:ext cx="1851000" cy="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520;p71">
                <a:extLst>
                  <a:ext uri="{FF2B5EF4-FFF2-40B4-BE49-F238E27FC236}">
                    <a16:creationId xmlns:a16="http://schemas.microsoft.com/office/drawing/2014/main" id="{ACCFE6A9-FA25-EA47-BBEF-8074C41652CF}"/>
                  </a:ext>
                </a:extLst>
              </p:cNvPr>
              <p:cNvCxnSpPr/>
              <p:nvPr/>
            </p:nvCxnSpPr>
            <p:spPr>
              <a:xfrm rot="10800000" flipH="1">
                <a:off x="5682100" y="1661600"/>
                <a:ext cx="1461300" cy="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521;p71">
                <a:extLst>
                  <a:ext uri="{FF2B5EF4-FFF2-40B4-BE49-F238E27FC236}">
                    <a16:creationId xmlns:a16="http://schemas.microsoft.com/office/drawing/2014/main" id="{7B8C79FF-1D6D-E142-BC2C-EEDA22E4FC69}"/>
                  </a:ext>
                </a:extLst>
              </p:cNvPr>
              <p:cNvCxnSpPr/>
              <p:nvPr/>
            </p:nvCxnSpPr>
            <p:spPr>
              <a:xfrm rot="10800000" flipH="1">
                <a:off x="1480700" y="1651575"/>
                <a:ext cx="117000" cy="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4" name="Google Shape;522;p71">
              <a:extLst>
                <a:ext uri="{FF2B5EF4-FFF2-40B4-BE49-F238E27FC236}">
                  <a16:creationId xmlns:a16="http://schemas.microsoft.com/office/drawing/2014/main" id="{350DC052-6C35-7C49-A0B5-BA8EE966C537}"/>
                </a:ext>
              </a:extLst>
            </p:cNvPr>
            <p:cNvGrpSpPr/>
            <p:nvPr/>
          </p:nvGrpSpPr>
          <p:grpSpPr>
            <a:xfrm>
              <a:off x="397675" y="2060900"/>
              <a:ext cx="8015916" cy="473025"/>
              <a:chOff x="321475" y="1832300"/>
              <a:chExt cx="8015916" cy="473025"/>
            </a:xfrm>
          </p:grpSpPr>
          <p:grpSp>
            <p:nvGrpSpPr>
              <p:cNvPr id="93" name="Google Shape;523;p71">
                <a:extLst>
                  <a:ext uri="{FF2B5EF4-FFF2-40B4-BE49-F238E27FC236}">
                    <a16:creationId xmlns:a16="http://schemas.microsoft.com/office/drawing/2014/main" id="{5204728E-9677-6F42-9257-E0EEB1E0EC29}"/>
                  </a:ext>
                </a:extLst>
              </p:cNvPr>
              <p:cNvGrpSpPr/>
              <p:nvPr/>
            </p:nvGrpSpPr>
            <p:grpSpPr>
              <a:xfrm flipH="1">
                <a:off x="321475" y="1832300"/>
                <a:ext cx="3672516" cy="473025"/>
                <a:chOff x="321475" y="2137100"/>
                <a:chExt cx="3672516" cy="473025"/>
              </a:xfrm>
            </p:grpSpPr>
            <p:sp>
              <p:nvSpPr>
                <p:cNvPr id="103" name="Google Shape;524;p71">
                  <a:extLst>
                    <a:ext uri="{FF2B5EF4-FFF2-40B4-BE49-F238E27FC236}">
                      <a16:creationId xmlns:a16="http://schemas.microsoft.com/office/drawing/2014/main" id="{BBA05869-FF11-A84E-9F40-B41B7A14BE7E}"/>
                    </a:ext>
                  </a:extLst>
                </p:cNvPr>
                <p:cNvSpPr/>
                <p:nvPr/>
              </p:nvSpPr>
              <p:spPr>
                <a:xfrm>
                  <a:off x="321475" y="2137100"/>
                  <a:ext cx="539950" cy="4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9" h="18921" extrusionOk="0">
                      <a:moveTo>
                        <a:pt x="0" y="17161"/>
                      </a:moveTo>
                      <a:cubicBezTo>
                        <a:pt x="3182" y="17161"/>
                        <a:pt x="15067" y="17161"/>
                        <a:pt x="19093" y="17161"/>
                      </a:cubicBezTo>
                      <a:cubicBezTo>
                        <a:pt x="23120" y="17161"/>
                        <a:pt x="22860" y="20019"/>
                        <a:pt x="24159" y="17161"/>
                      </a:cubicBezTo>
                      <a:cubicBezTo>
                        <a:pt x="25458" y="14304"/>
                        <a:pt x="25912" y="-49"/>
                        <a:pt x="26886" y="16"/>
                      </a:cubicBezTo>
                      <a:cubicBezTo>
                        <a:pt x="27860" y="81"/>
                        <a:pt x="28705" y="14629"/>
                        <a:pt x="30004" y="17551"/>
                      </a:cubicBezTo>
                      <a:cubicBezTo>
                        <a:pt x="31303" y="20474"/>
                        <a:pt x="31887" y="17551"/>
                        <a:pt x="34679" y="17551"/>
                      </a:cubicBezTo>
                      <a:cubicBezTo>
                        <a:pt x="37472" y="17551"/>
                        <a:pt x="44746" y="17551"/>
                        <a:pt x="46759" y="1755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04" name="Google Shape;525;p71">
                  <a:extLst>
                    <a:ext uri="{FF2B5EF4-FFF2-40B4-BE49-F238E27FC236}">
                      <a16:creationId xmlns:a16="http://schemas.microsoft.com/office/drawing/2014/main" id="{054DE857-1822-B742-A73E-458DAEB56585}"/>
                    </a:ext>
                  </a:extLst>
                </p:cNvPr>
                <p:cNvSpPr/>
                <p:nvPr/>
              </p:nvSpPr>
              <p:spPr>
                <a:xfrm>
                  <a:off x="884633" y="2137100"/>
                  <a:ext cx="539950" cy="4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9" h="18921" extrusionOk="0">
                      <a:moveTo>
                        <a:pt x="0" y="17161"/>
                      </a:moveTo>
                      <a:cubicBezTo>
                        <a:pt x="3182" y="17161"/>
                        <a:pt x="15067" y="17161"/>
                        <a:pt x="19093" y="17161"/>
                      </a:cubicBezTo>
                      <a:cubicBezTo>
                        <a:pt x="23120" y="17161"/>
                        <a:pt x="22860" y="20019"/>
                        <a:pt x="24159" y="17161"/>
                      </a:cubicBezTo>
                      <a:cubicBezTo>
                        <a:pt x="25458" y="14304"/>
                        <a:pt x="25912" y="-49"/>
                        <a:pt x="26886" y="16"/>
                      </a:cubicBezTo>
                      <a:cubicBezTo>
                        <a:pt x="27860" y="81"/>
                        <a:pt x="28705" y="14629"/>
                        <a:pt x="30004" y="17551"/>
                      </a:cubicBezTo>
                      <a:cubicBezTo>
                        <a:pt x="31303" y="20474"/>
                        <a:pt x="31887" y="17551"/>
                        <a:pt x="34679" y="17551"/>
                      </a:cubicBezTo>
                      <a:cubicBezTo>
                        <a:pt x="37472" y="17551"/>
                        <a:pt x="44746" y="17551"/>
                        <a:pt x="46759" y="1755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05" name="Google Shape;526;p71">
                  <a:extLst>
                    <a:ext uri="{FF2B5EF4-FFF2-40B4-BE49-F238E27FC236}">
                      <a16:creationId xmlns:a16="http://schemas.microsoft.com/office/drawing/2014/main" id="{FC6AD5D0-FEFA-6149-8AB5-578DC743BC46}"/>
                    </a:ext>
                  </a:extLst>
                </p:cNvPr>
                <p:cNvSpPr/>
                <p:nvPr/>
              </p:nvSpPr>
              <p:spPr>
                <a:xfrm>
                  <a:off x="2257331" y="2137100"/>
                  <a:ext cx="539950" cy="4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9" h="18921" extrusionOk="0">
                      <a:moveTo>
                        <a:pt x="0" y="17161"/>
                      </a:moveTo>
                      <a:cubicBezTo>
                        <a:pt x="3182" y="17161"/>
                        <a:pt x="15067" y="17161"/>
                        <a:pt x="19093" y="17161"/>
                      </a:cubicBezTo>
                      <a:cubicBezTo>
                        <a:pt x="23120" y="17161"/>
                        <a:pt x="22860" y="20019"/>
                        <a:pt x="24159" y="17161"/>
                      </a:cubicBezTo>
                      <a:cubicBezTo>
                        <a:pt x="25458" y="14304"/>
                        <a:pt x="25912" y="-49"/>
                        <a:pt x="26886" y="16"/>
                      </a:cubicBezTo>
                      <a:cubicBezTo>
                        <a:pt x="27860" y="81"/>
                        <a:pt x="28705" y="14629"/>
                        <a:pt x="30004" y="17551"/>
                      </a:cubicBezTo>
                      <a:cubicBezTo>
                        <a:pt x="31303" y="20474"/>
                        <a:pt x="31887" y="17551"/>
                        <a:pt x="34679" y="17551"/>
                      </a:cubicBezTo>
                      <a:cubicBezTo>
                        <a:pt x="37472" y="17551"/>
                        <a:pt x="44746" y="17551"/>
                        <a:pt x="46759" y="1755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06" name="Google Shape;527;p71">
                  <a:extLst>
                    <a:ext uri="{FF2B5EF4-FFF2-40B4-BE49-F238E27FC236}">
                      <a16:creationId xmlns:a16="http://schemas.microsoft.com/office/drawing/2014/main" id="{52125385-E72D-A049-A021-E34D9B46D72B}"/>
                    </a:ext>
                  </a:extLst>
                </p:cNvPr>
                <p:cNvSpPr/>
                <p:nvPr/>
              </p:nvSpPr>
              <p:spPr>
                <a:xfrm>
                  <a:off x="3454041" y="2137100"/>
                  <a:ext cx="539950" cy="4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9" h="18921" extrusionOk="0">
                      <a:moveTo>
                        <a:pt x="0" y="17161"/>
                      </a:moveTo>
                      <a:cubicBezTo>
                        <a:pt x="3182" y="17161"/>
                        <a:pt x="15067" y="17161"/>
                        <a:pt x="19093" y="17161"/>
                      </a:cubicBezTo>
                      <a:cubicBezTo>
                        <a:pt x="23120" y="17161"/>
                        <a:pt x="22860" y="20019"/>
                        <a:pt x="24159" y="17161"/>
                      </a:cubicBezTo>
                      <a:cubicBezTo>
                        <a:pt x="25458" y="14304"/>
                        <a:pt x="25912" y="-49"/>
                        <a:pt x="26886" y="16"/>
                      </a:cubicBezTo>
                      <a:cubicBezTo>
                        <a:pt x="27860" y="81"/>
                        <a:pt x="28705" y="14629"/>
                        <a:pt x="30004" y="17551"/>
                      </a:cubicBezTo>
                      <a:cubicBezTo>
                        <a:pt x="31303" y="20474"/>
                        <a:pt x="31887" y="17551"/>
                        <a:pt x="34679" y="17551"/>
                      </a:cubicBezTo>
                      <a:cubicBezTo>
                        <a:pt x="37472" y="17551"/>
                        <a:pt x="44746" y="17551"/>
                        <a:pt x="46759" y="1755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cxnSp>
              <p:nvCxnSpPr>
                <p:cNvPr id="107" name="Google Shape;528;p71">
                  <a:extLst>
                    <a:ext uri="{FF2B5EF4-FFF2-40B4-BE49-F238E27FC236}">
                      <a16:creationId xmlns:a16="http://schemas.microsoft.com/office/drawing/2014/main" id="{508A480A-144C-0F4D-8D5B-0A0D61270B2E}"/>
                    </a:ext>
                  </a:extLst>
                </p:cNvPr>
                <p:cNvCxnSpPr/>
                <p:nvPr/>
              </p:nvCxnSpPr>
              <p:spPr>
                <a:xfrm rot="10800000" flipH="1">
                  <a:off x="1416185" y="2565981"/>
                  <a:ext cx="855000" cy="9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" name="Google Shape;529;p71">
                  <a:extLst>
                    <a:ext uri="{FF2B5EF4-FFF2-40B4-BE49-F238E27FC236}">
                      <a16:creationId xmlns:a16="http://schemas.microsoft.com/office/drawing/2014/main" id="{66DF4233-77E5-674D-BAEA-711A2F3AE689}"/>
                    </a:ext>
                  </a:extLst>
                </p:cNvPr>
                <p:cNvCxnSpPr/>
                <p:nvPr/>
              </p:nvCxnSpPr>
              <p:spPr>
                <a:xfrm rot="10800000" flipH="1">
                  <a:off x="2797590" y="2576006"/>
                  <a:ext cx="675000" cy="9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" name="Google Shape;530;p71">
                  <a:extLst>
                    <a:ext uri="{FF2B5EF4-FFF2-40B4-BE49-F238E27FC236}">
                      <a16:creationId xmlns:a16="http://schemas.microsoft.com/office/drawing/2014/main" id="{1AE3437D-3011-E447-BC9F-61543BE9C0DC}"/>
                    </a:ext>
                  </a:extLst>
                </p:cNvPr>
                <p:cNvCxnSpPr/>
                <p:nvPr/>
              </p:nvCxnSpPr>
              <p:spPr>
                <a:xfrm rot="10800000" flipH="1">
                  <a:off x="856930" y="2565981"/>
                  <a:ext cx="54000" cy="9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4" name="Google Shape;531;p71">
                <a:extLst>
                  <a:ext uri="{FF2B5EF4-FFF2-40B4-BE49-F238E27FC236}">
                    <a16:creationId xmlns:a16="http://schemas.microsoft.com/office/drawing/2014/main" id="{37F849C5-8F5D-694A-AF61-91F29A415E10}"/>
                  </a:ext>
                </a:extLst>
              </p:cNvPr>
              <p:cNvGrpSpPr/>
              <p:nvPr/>
            </p:nvGrpSpPr>
            <p:grpSpPr>
              <a:xfrm>
                <a:off x="4664875" y="1832300"/>
                <a:ext cx="3672516" cy="473025"/>
                <a:chOff x="321475" y="2137100"/>
                <a:chExt cx="3672516" cy="473025"/>
              </a:xfrm>
            </p:grpSpPr>
            <p:sp>
              <p:nvSpPr>
                <p:cNvPr id="96" name="Google Shape;532;p71">
                  <a:extLst>
                    <a:ext uri="{FF2B5EF4-FFF2-40B4-BE49-F238E27FC236}">
                      <a16:creationId xmlns:a16="http://schemas.microsoft.com/office/drawing/2014/main" id="{5B21391C-DAEA-0B49-BF93-FB23967B5D77}"/>
                    </a:ext>
                  </a:extLst>
                </p:cNvPr>
                <p:cNvSpPr/>
                <p:nvPr/>
              </p:nvSpPr>
              <p:spPr>
                <a:xfrm>
                  <a:off x="321475" y="2137100"/>
                  <a:ext cx="539950" cy="4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9" h="18921" extrusionOk="0">
                      <a:moveTo>
                        <a:pt x="0" y="17161"/>
                      </a:moveTo>
                      <a:cubicBezTo>
                        <a:pt x="3182" y="17161"/>
                        <a:pt x="15067" y="17161"/>
                        <a:pt x="19093" y="17161"/>
                      </a:cubicBezTo>
                      <a:cubicBezTo>
                        <a:pt x="23120" y="17161"/>
                        <a:pt x="22860" y="20019"/>
                        <a:pt x="24159" y="17161"/>
                      </a:cubicBezTo>
                      <a:cubicBezTo>
                        <a:pt x="25458" y="14304"/>
                        <a:pt x="25912" y="-49"/>
                        <a:pt x="26886" y="16"/>
                      </a:cubicBezTo>
                      <a:cubicBezTo>
                        <a:pt x="27860" y="81"/>
                        <a:pt x="28705" y="14629"/>
                        <a:pt x="30004" y="17551"/>
                      </a:cubicBezTo>
                      <a:cubicBezTo>
                        <a:pt x="31303" y="20474"/>
                        <a:pt x="31887" y="17551"/>
                        <a:pt x="34679" y="17551"/>
                      </a:cubicBezTo>
                      <a:cubicBezTo>
                        <a:pt x="37472" y="17551"/>
                        <a:pt x="44746" y="17551"/>
                        <a:pt x="46759" y="1755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7" name="Google Shape;533;p71">
                  <a:extLst>
                    <a:ext uri="{FF2B5EF4-FFF2-40B4-BE49-F238E27FC236}">
                      <a16:creationId xmlns:a16="http://schemas.microsoft.com/office/drawing/2014/main" id="{11C33746-140B-1944-B018-B0D25A94A354}"/>
                    </a:ext>
                  </a:extLst>
                </p:cNvPr>
                <p:cNvSpPr/>
                <p:nvPr/>
              </p:nvSpPr>
              <p:spPr>
                <a:xfrm>
                  <a:off x="884633" y="2137100"/>
                  <a:ext cx="539950" cy="4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9" h="18921" extrusionOk="0">
                      <a:moveTo>
                        <a:pt x="0" y="17161"/>
                      </a:moveTo>
                      <a:cubicBezTo>
                        <a:pt x="3182" y="17161"/>
                        <a:pt x="15067" y="17161"/>
                        <a:pt x="19093" y="17161"/>
                      </a:cubicBezTo>
                      <a:cubicBezTo>
                        <a:pt x="23120" y="17161"/>
                        <a:pt x="22860" y="20019"/>
                        <a:pt x="24159" y="17161"/>
                      </a:cubicBezTo>
                      <a:cubicBezTo>
                        <a:pt x="25458" y="14304"/>
                        <a:pt x="25912" y="-49"/>
                        <a:pt x="26886" y="16"/>
                      </a:cubicBezTo>
                      <a:cubicBezTo>
                        <a:pt x="27860" y="81"/>
                        <a:pt x="28705" y="14629"/>
                        <a:pt x="30004" y="17551"/>
                      </a:cubicBezTo>
                      <a:cubicBezTo>
                        <a:pt x="31303" y="20474"/>
                        <a:pt x="31887" y="17551"/>
                        <a:pt x="34679" y="17551"/>
                      </a:cubicBezTo>
                      <a:cubicBezTo>
                        <a:pt x="37472" y="17551"/>
                        <a:pt x="44746" y="17551"/>
                        <a:pt x="46759" y="1755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8" name="Google Shape;534;p71">
                  <a:extLst>
                    <a:ext uri="{FF2B5EF4-FFF2-40B4-BE49-F238E27FC236}">
                      <a16:creationId xmlns:a16="http://schemas.microsoft.com/office/drawing/2014/main" id="{07415011-A761-7C45-AA22-EB72EEF24FA1}"/>
                    </a:ext>
                  </a:extLst>
                </p:cNvPr>
                <p:cNvSpPr/>
                <p:nvPr/>
              </p:nvSpPr>
              <p:spPr>
                <a:xfrm>
                  <a:off x="2257331" y="2137100"/>
                  <a:ext cx="539950" cy="4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9" h="18921" extrusionOk="0">
                      <a:moveTo>
                        <a:pt x="0" y="17161"/>
                      </a:moveTo>
                      <a:cubicBezTo>
                        <a:pt x="3182" y="17161"/>
                        <a:pt x="15067" y="17161"/>
                        <a:pt x="19093" y="17161"/>
                      </a:cubicBezTo>
                      <a:cubicBezTo>
                        <a:pt x="23120" y="17161"/>
                        <a:pt x="22860" y="20019"/>
                        <a:pt x="24159" y="17161"/>
                      </a:cubicBezTo>
                      <a:cubicBezTo>
                        <a:pt x="25458" y="14304"/>
                        <a:pt x="25912" y="-49"/>
                        <a:pt x="26886" y="16"/>
                      </a:cubicBezTo>
                      <a:cubicBezTo>
                        <a:pt x="27860" y="81"/>
                        <a:pt x="28705" y="14629"/>
                        <a:pt x="30004" y="17551"/>
                      </a:cubicBezTo>
                      <a:cubicBezTo>
                        <a:pt x="31303" y="20474"/>
                        <a:pt x="31887" y="17551"/>
                        <a:pt x="34679" y="17551"/>
                      </a:cubicBezTo>
                      <a:cubicBezTo>
                        <a:pt x="37472" y="17551"/>
                        <a:pt x="44746" y="17551"/>
                        <a:pt x="46759" y="1755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9" name="Google Shape;535;p71">
                  <a:extLst>
                    <a:ext uri="{FF2B5EF4-FFF2-40B4-BE49-F238E27FC236}">
                      <a16:creationId xmlns:a16="http://schemas.microsoft.com/office/drawing/2014/main" id="{A62C2565-B0B8-D743-B56C-E39A6BC77CC6}"/>
                    </a:ext>
                  </a:extLst>
                </p:cNvPr>
                <p:cNvSpPr/>
                <p:nvPr/>
              </p:nvSpPr>
              <p:spPr>
                <a:xfrm>
                  <a:off x="3454041" y="2137100"/>
                  <a:ext cx="539950" cy="4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9" h="18921" extrusionOk="0">
                      <a:moveTo>
                        <a:pt x="0" y="17161"/>
                      </a:moveTo>
                      <a:cubicBezTo>
                        <a:pt x="3182" y="17161"/>
                        <a:pt x="15067" y="17161"/>
                        <a:pt x="19093" y="17161"/>
                      </a:cubicBezTo>
                      <a:cubicBezTo>
                        <a:pt x="23120" y="17161"/>
                        <a:pt x="22860" y="20019"/>
                        <a:pt x="24159" y="17161"/>
                      </a:cubicBezTo>
                      <a:cubicBezTo>
                        <a:pt x="25458" y="14304"/>
                        <a:pt x="25912" y="-49"/>
                        <a:pt x="26886" y="16"/>
                      </a:cubicBezTo>
                      <a:cubicBezTo>
                        <a:pt x="27860" y="81"/>
                        <a:pt x="28705" y="14629"/>
                        <a:pt x="30004" y="17551"/>
                      </a:cubicBezTo>
                      <a:cubicBezTo>
                        <a:pt x="31303" y="20474"/>
                        <a:pt x="31887" y="17551"/>
                        <a:pt x="34679" y="17551"/>
                      </a:cubicBezTo>
                      <a:cubicBezTo>
                        <a:pt x="37472" y="17551"/>
                        <a:pt x="44746" y="17551"/>
                        <a:pt x="46759" y="17551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cxnSp>
              <p:nvCxnSpPr>
                <p:cNvPr id="100" name="Google Shape;536;p71">
                  <a:extLst>
                    <a:ext uri="{FF2B5EF4-FFF2-40B4-BE49-F238E27FC236}">
                      <a16:creationId xmlns:a16="http://schemas.microsoft.com/office/drawing/2014/main" id="{AF3A60D5-7857-204C-BAE5-6620272524E1}"/>
                    </a:ext>
                  </a:extLst>
                </p:cNvPr>
                <p:cNvCxnSpPr/>
                <p:nvPr/>
              </p:nvCxnSpPr>
              <p:spPr>
                <a:xfrm rot="10800000" flipH="1">
                  <a:off x="1416185" y="2565981"/>
                  <a:ext cx="855000" cy="9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" name="Google Shape;537;p71">
                  <a:extLst>
                    <a:ext uri="{FF2B5EF4-FFF2-40B4-BE49-F238E27FC236}">
                      <a16:creationId xmlns:a16="http://schemas.microsoft.com/office/drawing/2014/main" id="{01B72194-4AB8-AA4A-8E90-7A73A423C720}"/>
                    </a:ext>
                  </a:extLst>
                </p:cNvPr>
                <p:cNvCxnSpPr/>
                <p:nvPr/>
              </p:nvCxnSpPr>
              <p:spPr>
                <a:xfrm rot="10800000" flipH="1">
                  <a:off x="2797590" y="2576006"/>
                  <a:ext cx="675000" cy="9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" name="Google Shape;538;p71">
                  <a:extLst>
                    <a:ext uri="{FF2B5EF4-FFF2-40B4-BE49-F238E27FC236}">
                      <a16:creationId xmlns:a16="http://schemas.microsoft.com/office/drawing/2014/main" id="{90A413A6-F8AE-0348-8E9C-FB445A5C470E}"/>
                    </a:ext>
                  </a:extLst>
                </p:cNvPr>
                <p:cNvCxnSpPr/>
                <p:nvPr/>
              </p:nvCxnSpPr>
              <p:spPr>
                <a:xfrm rot="10800000" flipH="1">
                  <a:off x="856930" y="2565981"/>
                  <a:ext cx="54000" cy="9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95" name="Google Shape;539;p71">
                <a:extLst>
                  <a:ext uri="{FF2B5EF4-FFF2-40B4-BE49-F238E27FC236}">
                    <a16:creationId xmlns:a16="http://schemas.microsoft.com/office/drawing/2014/main" id="{3054A7D8-E78F-DC42-B656-307E86D86C24}"/>
                  </a:ext>
                </a:extLst>
              </p:cNvPr>
              <p:cNvCxnSpPr/>
              <p:nvPr/>
            </p:nvCxnSpPr>
            <p:spPr>
              <a:xfrm>
                <a:off x="4003750" y="2257200"/>
                <a:ext cx="720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5" name="Google Shape;540;p71">
              <a:extLst>
                <a:ext uri="{FF2B5EF4-FFF2-40B4-BE49-F238E27FC236}">
                  <a16:creationId xmlns:a16="http://schemas.microsoft.com/office/drawing/2014/main" id="{DA318352-9564-7E42-835A-471104040093}"/>
                </a:ext>
              </a:extLst>
            </p:cNvPr>
            <p:cNvGrpSpPr/>
            <p:nvPr/>
          </p:nvGrpSpPr>
          <p:grpSpPr>
            <a:xfrm>
              <a:off x="446375" y="2670494"/>
              <a:ext cx="7978275" cy="473025"/>
              <a:chOff x="370175" y="2899094"/>
              <a:chExt cx="7978275" cy="473025"/>
            </a:xfrm>
          </p:grpSpPr>
          <p:sp>
            <p:nvSpPr>
              <p:cNvPr id="88" name="Google Shape;541;p71">
                <a:extLst>
                  <a:ext uri="{FF2B5EF4-FFF2-40B4-BE49-F238E27FC236}">
                    <a16:creationId xmlns:a16="http://schemas.microsoft.com/office/drawing/2014/main" id="{C85DA931-C7A2-1047-98A7-A25499F2295E}"/>
                  </a:ext>
                </a:extLst>
              </p:cNvPr>
              <p:cNvSpPr/>
              <p:nvPr/>
            </p:nvSpPr>
            <p:spPr>
              <a:xfrm>
                <a:off x="1540675" y="2899094"/>
                <a:ext cx="1168975" cy="473025"/>
              </a:xfrm>
              <a:custGeom>
                <a:avLst/>
                <a:gdLst/>
                <a:ahLst/>
                <a:cxnLst/>
                <a:rect l="l" t="t" r="r" b="b"/>
                <a:pathLst>
                  <a:path w="46759" h="18921" extrusionOk="0">
                    <a:moveTo>
                      <a:pt x="0" y="17161"/>
                    </a:moveTo>
                    <a:cubicBezTo>
                      <a:pt x="3182" y="17161"/>
                      <a:pt x="15067" y="17161"/>
                      <a:pt x="19093" y="17161"/>
                    </a:cubicBezTo>
                    <a:cubicBezTo>
                      <a:pt x="23120" y="17161"/>
                      <a:pt x="22860" y="20019"/>
                      <a:pt x="24159" y="17161"/>
                    </a:cubicBezTo>
                    <a:cubicBezTo>
                      <a:pt x="25458" y="14304"/>
                      <a:pt x="25912" y="-49"/>
                      <a:pt x="26886" y="16"/>
                    </a:cubicBezTo>
                    <a:cubicBezTo>
                      <a:pt x="27860" y="81"/>
                      <a:pt x="28705" y="14629"/>
                      <a:pt x="30004" y="17551"/>
                    </a:cubicBezTo>
                    <a:cubicBezTo>
                      <a:pt x="31303" y="20474"/>
                      <a:pt x="31887" y="17551"/>
                      <a:pt x="34679" y="17551"/>
                    </a:cubicBezTo>
                    <a:cubicBezTo>
                      <a:pt x="37472" y="17551"/>
                      <a:pt x="44746" y="17551"/>
                      <a:pt x="46759" y="1755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542;p71">
                <a:extLst>
                  <a:ext uri="{FF2B5EF4-FFF2-40B4-BE49-F238E27FC236}">
                    <a16:creationId xmlns:a16="http://schemas.microsoft.com/office/drawing/2014/main" id="{4E863A1B-6B74-6E47-816C-4EE2C3EB821B}"/>
                  </a:ext>
                </a:extLst>
              </p:cNvPr>
              <p:cNvSpPr/>
              <p:nvPr/>
            </p:nvSpPr>
            <p:spPr>
              <a:xfrm>
                <a:off x="7179475" y="2899094"/>
                <a:ext cx="1168975" cy="473025"/>
              </a:xfrm>
              <a:custGeom>
                <a:avLst/>
                <a:gdLst/>
                <a:ahLst/>
                <a:cxnLst/>
                <a:rect l="l" t="t" r="r" b="b"/>
                <a:pathLst>
                  <a:path w="46759" h="18921" extrusionOk="0">
                    <a:moveTo>
                      <a:pt x="0" y="17161"/>
                    </a:moveTo>
                    <a:cubicBezTo>
                      <a:pt x="3182" y="17161"/>
                      <a:pt x="15067" y="17161"/>
                      <a:pt x="19093" y="17161"/>
                    </a:cubicBezTo>
                    <a:cubicBezTo>
                      <a:pt x="23120" y="17161"/>
                      <a:pt x="22860" y="20019"/>
                      <a:pt x="24159" y="17161"/>
                    </a:cubicBezTo>
                    <a:cubicBezTo>
                      <a:pt x="25458" y="14304"/>
                      <a:pt x="25912" y="-49"/>
                      <a:pt x="26886" y="16"/>
                    </a:cubicBezTo>
                    <a:cubicBezTo>
                      <a:pt x="27860" y="81"/>
                      <a:pt x="28705" y="14629"/>
                      <a:pt x="30004" y="17551"/>
                    </a:cubicBezTo>
                    <a:cubicBezTo>
                      <a:pt x="31303" y="20474"/>
                      <a:pt x="31887" y="17551"/>
                      <a:pt x="34679" y="17551"/>
                    </a:cubicBezTo>
                    <a:cubicBezTo>
                      <a:pt x="37472" y="17551"/>
                      <a:pt x="44746" y="17551"/>
                      <a:pt x="46759" y="17551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90" name="Google Shape;543;p71">
                <a:extLst>
                  <a:ext uri="{FF2B5EF4-FFF2-40B4-BE49-F238E27FC236}">
                    <a16:creationId xmlns:a16="http://schemas.microsoft.com/office/drawing/2014/main" id="{3BF0BDBB-E7FB-C84F-B5C4-2BF9281B4BD4}"/>
                  </a:ext>
                </a:extLst>
              </p:cNvPr>
              <p:cNvCxnSpPr/>
              <p:nvPr/>
            </p:nvCxnSpPr>
            <p:spPr>
              <a:xfrm>
                <a:off x="2691450" y="3337875"/>
                <a:ext cx="4517400" cy="3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544;p71">
                <a:extLst>
                  <a:ext uri="{FF2B5EF4-FFF2-40B4-BE49-F238E27FC236}">
                    <a16:creationId xmlns:a16="http://schemas.microsoft.com/office/drawing/2014/main" id="{C13B8C0E-5339-364D-ADCF-3336B15098C7}"/>
                  </a:ext>
                </a:extLst>
              </p:cNvPr>
              <p:cNvCxnSpPr/>
              <p:nvPr/>
            </p:nvCxnSpPr>
            <p:spPr>
              <a:xfrm rot="10800000" flipH="1">
                <a:off x="1480700" y="3327975"/>
                <a:ext cx="117000" cy="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545;p71">
                <a:extLst>
                  <a:ext uri="{FF2B5EF4-FFF2-40B4-BE49-F238E27FC236}">
                    <a16:creationId xmlns:a16="http://schemas.microsoft.com/office/drawing/2014/main" id="{D7B9138F-2B84-9B47-8544-423955CA6231}"/>
                  </a:ext>
                </a:extLst>
              </p:cNvPr>
              <p:cNvCxnSpPr/>
              <p:nvPr/>
            </p:nvCxnSpPr>
            <p:spPr>
              <a:xfrm>
                <a:off x="370175" y="3341175"/>
                <a:ext cx="1161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" name="Google Shape;546;p71">
              <a:extLst>
                <a:ext uri="{FF2B5EF4-FFF2-40B4-BE49-F238E27FC236}">
                  <a16:creationId xmlns:a16="http://schemas.microsoft.com/office/drawing/2014/main" id="{A061F49A-6A88-D343-9577-D444973DD5F8}"/>
                </a:ext>
              </a:extLst>
            </p:cNvPr>
            <p:cNvGrpSpPr/>
            <p:nvPr/>
          </p:nvGrpSpPr>
          <p:grpSpPr>
            <a:xfrm>
              <a:off x="1330025" y="1322465"/>
              <a:ext cx="1552350" cy="2325461"/>
              <a:chOff x="1253825" y="789065"/>
              <a:chExt cx="1552350" cy="2325461"/>
            </a:xfrm>
          </p:grpSpPr>
          <p:cxnSp>
            <p:nvCxnSpPr>
              <p:cNvPr id="84" name="Google Shape;547;p71">
                <a:extLst>
                  <a:ext uri="{FF2B5EF4-FFF2-40B4-BE49-F238E27FC236}">
                    <a16:creationId xmlns:a16="http://schemas.microsoft.com/office/drawing/2014/main" id="{2932BA54-9C71-F341-94FF-3E28477952F3}"/>
                  </a:ext>
                </a:extLst>
              </p:cNvPr>
              <p:cNvCxnSpPr/>
              <p:nvPr/>
            </p:nvCxnSpPr>
            <p:spPr>
              <a:xfrm>
                <a:off x="1253825" y="789065"/>
                <a:ext cx="0" cy="213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900FF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548;p71">
                <a:extLst>
                  <a:ext uri="{FF2B5EF4-FFF2-40B4-BE49-F238E27FC236}">
                    <a16:creationId xmlns:a16="http://schemas.microsoft.com/office/drawing/2014/main" id="{5EABACB2-C565-A749-9759-929CE29AB45E}"/>
                  </a:ext>
                </a:extLst>
              </p:cNvPr>
              <p:cNvCxnSpPr/>
              <p:nvPr/>
            </p:nvCxnSpPr>
            <p:spPr>
              <a:xfrm>
                <a:off x="2701625" y="789065"/>
                <a:ext cx="0" cy="213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900FF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549;p71">
                <a:extLst>
                  <a:ext uri="{FF2B5EF4-FFF2-40B4-BE49-F238E27FC236}">
                    <a16:creationId xmlns:a16="http://schemas.microsoft.com/office/drawing/2014/main" id="{EE4B231C-CBA2-9F42-8C4D-87C0FDF14E28}"/>
                  </a:ext>
                </a:extLst>
              </p:cNvPr>
              <p:cNvCxnSpPr/>
              <p:nvPr/>
            </p:nvCxnSpPr>
            <p:spPr>
              <a:xfrm>
                <a:off x="1256650" y="2737350"/>
                <a:ext cx="14418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900FF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87" name="Google Shape;550;p71">
                <a:extLst>
                  <a:ext uri="{FF2B5EF4-FFF2-40B4-BE49-F238E27FC236}">
                    <a16:creationId xmlns:a16="http://schemas.microsoft.com/office/drawing/2014/main" id="{95F0CD78-063C-0942-A86C-C954DBCD67C6}"/>
                  </a:ext>
                </a:extLst>
              </p:cNvPr>
              <p:cNvSpPr txBox="1"/>
              <p:nvPr/>
            </p:nvSpPr>
            <p:spPr>
              <a:xfrm>
                <a:off x="1364375" y="2685826"/>
                <a:ext cx="1441800" cy="42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1333" b="1">
                    <a:solidFill>
                      <a:srgbClr val="99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“event t1eN”</a:t>
                </a:r>
                <a:endParaRPr sz="1333" b="1">
                  <a:solidFill>
                    <a:srgbClr val="990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" name="Google Shape;551;p71">
              <a:extLst>
                <a:ext uri="{FF2B5EF4-FFF2-40B4-BE49-F238E27FC236}">
                  <a16:creationId xmlns:a16="http://schemas.microsoft.com/office/drawing/2014/main" id="{3A232936-89A2-394A-A40F-EB0B965C1633}"/>
                </a:ext>
              </a:extLst>
            </p:cNvPr>
            <p:cNvGrpSpPr/>
            <p:nvPr/>
          </p:nvGrpSpPr>
          <p:grpSpPr>
            <a:xfrm>
              <a:off x="6892625" y="1322465"/>
              <a:ext cx="1447800" cy="2325461"/>
              <a:chOff x="1253825" y="789065"/>
              <a:chExt cx="1447800" cy="2325461"/>
            </a:xfrm>
          </p:grpSpPr>
          <p:cxnSp>
            <p:nvCxnSpPr>
              <p:cNvPr id="80" name="Google Shape;552;p71">
                <a:extLst>
                  <a:ext uri="{FF2B5EF4-FFF2-40B4-BE49-F238E27FC236}">
                    <a16:creationId xmlns:a16="http://schemas.microsoft.com/office/drawing/2014/main" id="{3F89B852-00F4-8A41-9394-1281EF4A7F47}"/>
                  </a:ext>
                </a:extLst>
              </p:cNvPr>
              <p:cNvCxnSpPr/>
              <p:nvPr/>
            </p:nvCxnSpPr>
            <p:spPr>
              <a:xfrm>
                <a:off x="1253825" y="789065"/>
                <a:ext cx="0" cy="213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900FF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553;p71">
                <a:extLst>
                  <a:ext uri="{FF2B5EF4-FFF2-40B4-BE49-F238E27FC236}">
                    <a16:creationId xmlns:a16="http://schemas.microsoft.com/office/drawing/2014/main" id="{C747D710-C2B0-3D43-AF89-EE20103BEEF9}"/>
                  </a:ext>
                </a:extLst>
              </p:cNvPr>
              <p:cNvCxnSpPr/>
              <p:nvPr/>
            </p:nvCxnSpPr>
            <p:spPr>
              <a:xfrm>
                <a:off x="2701625" y="789065"/>
                <a:ext cx="0" cy="213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900FF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554;p71">
                <a:extLst>
                  <a:ext uri="{FF2B5EF4-FFF2-40B4-BE49-F238E27FC236}">
                    <a16:creationId xmlns:a16="http://schemas.microsoft.com/office/drawing/2014/main" id="{FC9045F4-EC45-6D41-8F9D-F3F5F9EB27CD}"/>
                  </a:ext>
                </a:extLst>
              </p:cNvPr>
              <p:cNvCxnSpPr/>
              <p:nvPr/>
            </p:nvCxnSpPr>
            <p:spPr>
              <a:xfrm>
                <a:off x="1256650" y="2737350"/>
                <a:ext cx="14418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900FF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83" name="Google Shape;555;p71">
                <a:extLst>
                  <a:ext uri="{FF2B5EF4-FFF2-40B4-BE49-F238E27FC236}">
                    <a16:creationId xmlns:a16="http://schemas.microsoft.com/office/drawing/2014/main" id="{DFC30F0A-5A92-C04E-95E2-C2F9823FFECA}"/>
                  </a:ext>
                </a:extLst>
              </p:cNvPr>
              <p:cNvSpPr txBox="1"/>
              <p:nvPr/>
            </p:nvSpPr>
            <p:spPr>
              <a:xfrm>
                <a:off x="1461585" y="2685826"/>
                <a:ext cx="1206600" cy="42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1333" b="1">
                    <a:solidFill>
                      <a:srgbClr val="99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“event t2e2”</a:t>
                </a:r>
                <a:endParaRPr sz="1333" b="1">
                  <a:solidFill>
                    <a:srgbClr val="990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" name="Google Shape;556;p71">
              <a:extLst>
                <a:ext uri="{FF2B5EF4-FFF2-40B4-BE49-F238E27FC236}">
                  <a16:creationId xmlns:a16="http://schemas.microsoft.com/office/drawing/2014/main" id="{8AF16C67-5C5F-5142-BCFD-202227B1349F}"/>
                </a:ext>
              </a:extLst>
            </p:cNvPr>
            <p:cNvSpPr txBox="1"/>
            <p:nvPr/>
          </p:nvSpPr>
          <p:spPr>
            <a:xfrm>
              <a:off x="-649054" y="1372375"/>
              <a:ext cx="112843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 b="1" dirty="0" err="1">
                  <a:latin typeface="Calibri"/>
                  <a:ea typeface="Calibri"/>
                  <a:cs typeface="Calibri"/>
                  <a:sym typeface="Calibri"/>
                </a:rPr>
                <a:t>Det</a:t>
              </a:r>
              <a:r>
                <a:rPr lang="en" sz="2400" b="1" dirty="0">
                  <a:latin typeface="Calibri"/>
                  <a:ea typeface="Calibri"/>
                  <a:cs typeface="Calibri"/>
                  <a:sym typeface="Calibri"/>
                </a:rPr>
                <a:t> A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557;p71">
              <a:extLst>
                <a:ext uri="{FF2B5EF4-FFF2-40B4-BE49-F238E27FC236}">
                  <a16:creationId xmlns:a16="http://schemas.microsoft.com/office/drawing/2014/main" id="{277ED003-43EE-F84A-9DA0-C50C6E92139F}"/>
                </a:ext>
              </a:extLst>
            </p:cNvPr>
            <p:cNvSpPr txBox="1"/>
            <p:nvPr/>
          </p:nvSpPr>
          <p:spPr>
            <a:xfrm>
              <a:off x="-669125" y="1971675"/>
              <a:ext cx="1072603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 b="1">
                  <a:latin typeface="Calibri"/>
                  <a:ea typeface="Calibri"/>
                  <a:cs typeface="Calibri"/>
                  <a:sym typeface="Calibri"/>
                </a:rPr>
                <a:t>Det B</a:t>
              </a:r>
              <a:endParaRPr sz="24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58;p71">
              <a:extLst>
                <a:ext uri="{FF2B5EF4-FFF2-40B4-BE49-F238E27FC236}">
                  <a16:creationId xmlns:a16="http://schemas.microsoft.com/office/drawing/2014/main" id="{4766B7BA-44B0-AA41-A495-79E4EAEF1BDC}"/>
                </a:ext>
              </a:extLst>
            </p:cNvPr>
            <p:cNvSpPr txBox="1"/>
            <p:nvPr/>
          </p:nvSpPr>
          <p:spPr>
            <a:xfrm>
              <a:off x="-724953" y="2670500"/>
              <a:ext cx="14418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600" b="1">
                  <a:latin typeface="Calibri"/>
                  <a:ea typeface="Calibri"/>
                  <a:cs typeface="Calibri"/>
                  <a:sym typeface="Calibri"/>
                </a:rPr>
                <a:t>Recon. Tracks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" name="Google Shape;559;p71">
              <a:extLst>
                <a:ext uri="{FF2B5EF4-FFF2-40B4-BE49-F238E27FC236}">
                  <a16:creationId xmlns:a16="http://schemas.microsoft.com/office/drawing/2014/main" id="{2FA4E8BB-E84D-BC40-8384-5F9B85B2DDE2}"/>
                </a:ext>
              </a:extLst>
            </p:cNvPr>
            <p:cNvCxnSpPr/>
            <p:nvPr/>
          </p:nvCxnSpPr>
          <p:spPr>
            <a:xfrm>
              <a:off x="4301825" y="1322465"/>
              <a:ext cx="0" cy="2280600"/>
            </a:xfrm>
            <a:prstGeom prst="straightConnector1">
              <a:avLst/>
            </a:prstGeom>
            <a:noFill/>
            <a:ln w="38100" cap="flat" cmpd="sng">
              <a:solidFill>
                <a:srgbClr val="E6913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560;p71">
              <a:extLst>
                <a:ext uri="{FF2B5EF4-FFF2-40B4-BE49-F238E27FC236}">
                  <a16:creationId xmlns:a16="http://schemas.microsoft.com/office/drawing/2014/main" id="{9BD5D0AC-FAF9-D845-A91C-E895E66D5294}"/>
                </a:ext>
              </a:extLst>
            </p:cNvPr>
            <p:cNvCxnSpPr/>
            <p:nvPr/>
          </p:nvCxnSpPr>
          <p:spPr>
            <a:xfrm>
              <a:off x="451750" y="3575550"/>
              <a:ext cx="3794700" cy="0"/>
            </a:xfrm>
            <a:prstGeom prst="straightConnector1">
              <a:avLst/>
            </a:prstGeom>
            <a:noFill/>
            <a:ln w="28575" cap="flat" cmpd="sng">
              <a:solidFill>
                <a:srgbClr val="B45F0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73" name="Google Shape;561;p71">
              <a:extLst>
                <a:ext uri="{FF2B5EF4-FFF2-40B4-BE49-F238E27FC236}">
                  <a16:creationId xmlns:a16="http://schemas.microsoft.com/office/drawing/2014/main" id="{6031B4CC-577E-0D41-AC68-9E33DFD4337B}"/>
                </a:ext>
              </a:extLst>
            </p:cNvPr>
            <p:cNvSpPr txBox="1"/>
            <p:nvPr/>
          </p:nvSpPr>
          <p:spPr>
            <a:xfrm>
              <a:off x="2030176" y="3513150"/>
              <a:ext cx="15729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733" b="1">
                  <a:solidFill>
                    <a:srgbClr val="B45F06"/>
                  </a:solidFill>
                  <a:latin typeface="Calibri"/>
                  <a:ea typeface="Calibri"/>
                  <a:cs typeface="Calibri"/>
                  <a:sym typeface="Calibri"/>
                </a:rPr>
                <a:t>“time slice 1”</a:t>
              </a:r>
              <a:endParaRPr sz="1733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4" name="Google Shape;562;p71">
              <a:extLst>
                <a:ext uri="{FF2B5EF4-FFF2-40B4-BE49-F238E27FC236}">
                  <a16:creationId xmlns:a16="http://schemas.microsoft.com/office/drawing/2014/main" id="{227A8DB4-BC0D-CC43-A0CC-0DD8B436D449}"/>
                </a:ext>
              </a:extLst>
            </p:cNvPr>
            <p:cNvCxnSpPr/>
            <p:nvPr/>
          </p:nvCxnSpPr>
          <p:spPr>
            <a:xfrm>
              <a:off x="4337950" y="3575550"/>
              <a:ext cx="3846900" cy="0"/>
            </a:xfrm>
            <a:prstGeom prst="straightConnector1">
              <a:avLst/>
            </a:prstGeom>
            <a:noFill/>
            <a:ln w="28575" cap="flat" cmpd="sng">
              <a:solidFill>
                <a:srgbClr val="B45F0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75" name="Google Shape;563;p71">
              <a:extLst>
                <a:ext uri="{FF2B5EF4-FFF2-40B4-BE49-F238E27FC236}">
                  <a16:creationId xmlns:a16="http://schemas.microsoft.com/office/drawing/2014/main" id="{1C280B05-30FC-8849-BC6D-9C9D0B2F90F4}"/>
                </a:ext>
              </a:extLst>
            </p:cNvPr>
            <p:cNvSpPr txBox="1"/>
            <p:nvPr/>
          </p:nvSpPr>
          <p:spPr>
            <a:xfrm>
              <a:off x="5845625" y="3513150"/>
              <a:ext cx="15021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733" b="1">
                  <a:solidFill>
                    <a:srgbClr val="B45F06"/>
                  </a:solidFill>
                  <a:latin typeface="Calibri"/>
                  <a:ea typeface="Calibri"/>
                  <a:cs typeface="Calibri"/>
                  <a:sym typeface="Calibri"/>
                </a:rPr>
                <a:t>“time slice 2”</a:t>
              </a:r>
              <a:endParaRPr sz="1733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6" name="Google Shape;564;p71">
              <a:extLst>
                <a:ext uri="{FF2B5EF4-FFF2-40B4-BE49-F238E27FC236}">
                  <a16:creationId xmlns:a16="http://schemas.microsoft.com/office/drawing/2014/main" id="{8C05C8A6-4ABC-7C43-8A4E-E3542778C343}"/>
                </a:ext>
              </a:extLst>
            </p:cNvPr>
            <p:cNvCxnSpPr/>
            <p:nvPr/>
          </p:nvCxnSpPr>
          <p:spPr>
            <a:xfrm>
              <a:off x="4835225" y="1322465"/>
              <a:ext cx="0" cy="2133300"/>
            </a:xfrm>
            <a:prstGeom prst="straightConnector1">
              <a:avLst/>
            </a:prstGeom>
            <a:noFill/>
            <a:ln w="28575" cap="flat" cmpd="sng">
              <a:solidFill>
                <a:srgbClr val="9900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565;p71">
              <a:extLst>
                <a:ext uri="{FF2B5EF4-FFF2-40B4-BE49-F238E27FC236}">
                  <a16:creationId xmlns:a16="http://schemas.microsoft.com/office/drawing/2014/main" id="{20198856-068B-8E4B-BD4D-9B2253792EA8}"/>
                </a:ext>
              </a:extLst>
            </p:cNvPr>
            <p:cNvCxnSpPr/>
            <p:nvPr/>
          </p:nvCxnSpPr>
          <p:spPr>
            <a:xfrm>
              <a:off x="5825825" y="1322465"/>
              <a:ext cx="0" cy="2133300"/>
            </a:xfrm>
            <a:prstGeom prst="straightConnector1">
              <a:avLst/>
            </a:prstGeom>
            <a:noFill/>
            <a:ln w="28575" cap="flat" cmpd="sng">
              <a:solidFill>
                <a:srgbClr val="9900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566;p71">
              <a:extLst>
                <a:ext uri="{FF2B5EF4-FFF2-40B4-BE49-F238E27FC236}">
                  <a16:creationId xmlns:a16="http://schemas.microsoft.com/office/drawing/2014/main" id="{7FF15CCA-B154-9D48-A5AC-6759C08CD5B0}"/>
                </a:ext>
              </a:extLst>
            </p:cNvPr>
            <p:cNvCxnSpPr/>
            <p:nvPr/>
          </p:nvCxnSpPr>
          <p:spPr>
            <a:xfrm rot="10800000" flipH="1">
              <a:off x="4838050" y="3265650"/>
              <a:ext cx="958500" cy="5100"/>
            </a:xfrm>
            <a:prstGeom prst="straightConnector1">
              <a:avLst/>
            </a:prstGeom>
            <a:noFill/>
            <a:ln w="28575" cap="flat" cmpd="sng">
              <a:solidFill>
                <a:srgbClr val="9900F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79" name="Google Shape;567;p71">
              <a:extLst>
                <a:ext uri="{FF2B5EF4-FFF2-40B4-BE49-F238E27FC236}">
                  <a16:creationId xmlns:a16="http://schemas.microsoft.com/office/drawing/2014/main" id="{349AB407-0F5F-CE4F-B36D-D5944378DAB6}"/>
                </a:ext>
              </a:extLst>
            </p:cNvPr>
            <p:cNvSpPr txBox="1"/>
            <p:nvPr/>
          </p:nvSpPr>
          <p:spPr>
            <a:xfrm>
              <a:off x="4838065" y="3219226"/>
              <a:ext cx="1161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333" b="1">
                  <a:solidFill>
                    <a:srgbClr val="9900FF"/>
                  </a:solidFill>
                  <a:latin typeface="Calibri"/>
                  <a:ea typeface="Calibri"/>
                  <a:cs typeface="Calibri"/>
                  <a:sym typeface="Calibri"/>
                </a:rPr>
                <a:t>“event t2e1”</a:t>
              </a:r>
              <a:endParaRPr sz="1333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Cylinder 42">
            <a:extLst>
              <a:ext uri="{FF2B5EF4-FFF2-40B4-BE49-F238E27FC236}">
                <a16:creationId xmlns:a16="http://schemas.microsoft.com/office/drawing/2014/main" id="{D6937F6D-C432-084F-A5C6-8AEF0952AD60}"/>
              </a:ext>
            </a:extLst>
          </p:cNvPr>
          <p:cNvSpPr/>
          <p:nvPr/>
        </p:nvSpPr>
        <p:spPr>
          <a:xfrm rot="16200000">
            <a:off x="7124227" y="4504374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2DD1F72-3781-8C46-84E7-9908D3F3BF1E}"/>
              </a:ext>
            </a:extLst>
          </p:cNvPr>
          <p:cNvCxnSpPr>
            <a:cxnSpLocks/>
          </p:cNvCxnSpPr>
          <p:nvPr/>
        </p:nvCxnSpPr>
        <p:spPr>
          <a:xfrm flipV="1">
            <a:off x="7729114" y="4753372"/>
            <a:ext cx="1123394" cy="49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3953B2B8-5837-A845-994C-24ACDED2B6E9}"/>
              </a:ext>
            </a:extLst>
          </p:cNvPr>
          <p:cNvCxnSpPr>
            <a:cxnSpLocks/>
          </p:cNvCxnSpPr>
          <p:nvPr/>
        </p:nvCxnSpPr>
        <p:spPr>
          <a:xfrm flipV="1">
            <a:off x="6008431" y="4723083"/>
            <a:ext cx="897836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ED50A7B-43A7-E544-93CD-942425A4BD24}"/>
              </a:ext>
            </a:extLst>
          </p:cNvPr>
          <p:cNvCxnSpPr>
            <a:cxnSpLocks/>
          </p:cNvCxnSpPr>
          <p:nvPr/>
        </p:nvCxnSpPr>
        <p:spPr>
          <a:xfrm flipV="1">
            <a:off x="6008430" y="4830756"/>
            <a:ext cx="897836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C92D2EC-C485-334E-BF26-1E6DCDB39EE4}"/>
              </a:ext>
            </a:extLst>
          </p:cNvPr>
          <p:cNvSpPr/>
          <p:nvPr/>
        </p:nvSpPr>
        <p:spPr>
          <a:xfrm>
            <a:off x="7581249" y="4979841"/>
            <a:ext cx="1400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Write DST/</a:t>
            </a:r>
            <a:r>
              <a:rPr lang="en-US" sz="1400" dirty="0" err="1"/>
              <a:t>histos</a:t>
            </a:r>
            <a:endParaRPr lang="en-US" sz="1400" dirty="0"/>
          </a:p>
          <a:p>
            <a:r>
              <a:rPr lang="en-US" sz="1400" dirty="0"/>
              <a:t>of events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645E6F2-BF1A-9342-86FE-485D7ADEA6A4}"/>
              </a:ext>
            </a:extLst>
          </p:cNvPr>
          <p:cNvSpPr txBox="1"/>
          <p:nvPr/>
        </p:nvSpPr>
        <p:spPr>
          <a:xfrm>
            <a:off x="1685401" y="4116506"/>
            <a:ext cx="14536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Timeslices</a:t>
            </a:r>
            <a:endParaRPr lang="en-US" sz="14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1530B2-C850-584D-BFD9-96D0FEDCADF1}"/>
              </a:ext>
            </a:extLst>
          </p:cNvPr>
          <p:cNvSpPr txBox="1"/>
          <p:nvPr/>
        </p:nvSpPr>
        <p:spPr>
          <a:xfrm>
            <a:off x="3250870" y="4042054"/>
            <a:ext cx="19840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Timeslices</a:t>
            </a:r>
            <a:r>
              <a:rPr lang="en-US" sz="1400" dirty="0"/>
              <a:t> </a:t>
            </a:r>
          </a:p>
          <a:p>
            <a:r>
              <a:rPr lang="en-US" sz="1400" dirty="0"/>
              <a:t>(+ tracks, clusters)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62CF8F5-834C-434A-8B0A-41F378518F28}"/>
              </a:ext>
            </a:extLst>
          </p:cNvPr>
          <p:cNvSpPr txBox="1"/>
          <p:nvPr/>
        </p:nvSpPr>
        <p:spPr>
          <a:xfrm>
            <a:off x="5186712" y="4029699"/>
            <a:ext cx="14536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Event </a:t>
            </a:r>
          </a:p>
          <a:p>
            <a:r>
              <a:rPr lang="en-US" sz="1400" dirty="0"/>
              <a:t>candidates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6D98C76-F319-CD4B-A8B8-790039417B68}"/>
              </a:ext>
            </a:extLst>
          </p:cNvPr>
          <p:cNvSpPr txBox="1"/>
          <p:nvPr/>
        </p:nvSpPr>
        <p:spPr>
          <a:xfrm>
            <a:off x="6835327" y="4028826"/>
            <a:ext cx="14536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Events </a:t>
            </a:r>
          </a:p>
          <a:p>
            <a:r>
              <a:rPr lang="en-US" sz="1400" dirty="0"/>
              <a:t>(+jets, kin fits)</a:t>
            </a:r>
          </a:p>
        </p:txBody>
      </p:sp>
      <p:sp>
        <p:nvSpPr>
          <p:cNvPr id="126" name="Google Shape;590;p71">
            <a:extLst>
              <a:ext uri="{FF2B5EF4-FFF2-40B4-BE49-F238E27FC236}">
                <a16:creationId xmlns:a16="http://schemas.microsoft.com/office/drawing/2014/main" id="{A3630E71-AA42-F447-B55B-8C784B0DF9B4}"/>
              </a:ext>
            </a:extLst>
          </p:cNvPr>
          <p:cNvSpPr txBox="1"/>
          <p:nvPr/>
        </p:nvSpPr>
        <p:spPr>
          <a:xfrm>
            <a:off x="486214" y="5738295"/>
            <a:ext cx="96600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lang="en" sz="1200" u="sng" dirty="0">
              <a:solidFill>
                <a:schemeClr val="hlink"/>
              </a:solidFill>
              <a:hlinkClick r:id="rId2"/>
            </a:endParaRPr>
          </a:p>
          <a:p>
            <a:r>
              <a:rPr lang="en" sz="1200" u="sng" dirty="0">
                <a:solidFill>
                  <a:schemeClr val="hlink"/>
                </a:solidFill>
                <a:hlinkClick r:id="rId2"/>
              </a:rPr>
              <a:t>https://arxiv.org/abs/2202.03085</a:t>
            </a:r>
            <a:r>
              <a:rPr lang="en" sz="1200" dirty="0"/>
              <a:t>  </a:t>
            </a:r>
            <a:r>
              <a:rPr lang="en" sz="1200" i="1" dirty="0"/>
              <a:t>Streaming readout for next generation electron scattering experiments</a:t>
            </a:r>
            <a:endParaRPr sz="1200" dirty="0"/>
          </a:p>
          <a:p>
            <a:r>
              <a:rPr lang="en" sz="1200" u="sng" dirty="0">
                <a:solidFill>
                  <a:schemeClr val="hlink"/>
                </a:solidFill>
                <a:hlinkClick r:id="rId3"/>
              </a:rPr>
              <a:t>https://doi.org/10.1051/epjconf/202125104011</a:t>
            </a:r>
            <a:r>
              <a:rPr lang="en" sz="1200" dirty="0"/>
              <a:t> </a:t>
            </a:r>
            <a:r>
              <a:rPr lang="en" sz="1200" i="1" dirty="0"/>
              <a:t>Streaming Readout of the CLAS12 Forward Tagger Using </a:t>
            </a:r>
            <a:r>
              <a:rPr lang="en" sz="1200" i="1" dirty="0" err="1"/>
              <a:t>TriDAS</a:t>
            </a:r>
            <a:r>
              <a:rPr lang="en" sz="1200" i="1" dirty="0"/>
              <a:t> and JANA2</a:t>
            </a:r>
            <a:endParaRPr sz="1200" dirty="0"/>
          </a:p>
          <a:p>
            <a:r>
              <a:rPr lang="en" sz="1200" u="sng" dirty="0">
                <a:solidFill>
                  <a:schemeClr val="hlink"/>
                </a:solidFill>
                <a:hlinkClick r:id="rId4"/>
              </a:rPr>
              <a:t>https://doi.org/10.1051/epjconf/202024501022</a:t>
            </a:r>
            <a:r>
              <a:rPr lang="en" sz="1200" dirty="0"/>
              <a:t> </a:t>
            </a:r>
            <a:r>
              <a:rPr lang="en" sz="1200" i="1" dirty="0"/>
              <a:t>JANA2 Framework for Event Based and </a:t>
            </a:r>
            <a:r>
              <a:rPr lang="en" sz="1200" i="1" dirty="0" err="1"/>
              <a:t>Triggerless</a:t>
            </a:r>
            <a:r>
              <a:rPr lang="en" sz="1200" i="1" dirty="0"/>
              <a:t> Data Processing</a:t>
            </a:r>
            <a:endParaRPr sz="1200" i="1" dirty="0"/>
          </a:p>
          <a:p>
            <a:r>
              <a:rPr lang="en" sz="1200" u="sng" dirty="0">
                <a:solidFill>
                  <a:schemeClr val="hlink"/>
                </a:solidFill>
                <a:hlinkClick r:id="rId5"/>
              </a:rPr>
              <a:t>https://doi.org/10.2172/1735849</a:t>
            </a:r>
            <a:r>
              <a:rPr lang="en" sz="1200" dirty="0"/>
              <a:t> </a:t>
            </a:r>
            <a:r>
              <a:rPr lang="en" sz="1200" i="1" dirty="0"/>
              <a:t>Evaluation &amp; Development of Algorithms &amp; Techniques for Streaming Detector Readout</a:t>
            </a:r>
            <a:endParaRPr sz="1200" i="1" dirty="0"/>
          </a:p>
        </p:txBody>
      </p:sp>
    </p:spTree>
    <p:extLst>
      <p:ext uri="{BB962C8B-B14F-4D97-AF65-F5344CB8AC3E}">
        <p14:creationId xmlns:p14="http://schemas.microsoft.com/office/powerpoint/2010/main" val="100565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F080AAA8-77E1-F245-9429-29FA86F45944}"/>
              </a:ext>
            </a:extLst>
          </p:cNvPr>
          <p:cNvSpPr txBox="1"/>
          <p:nvPr/>
        </p:nvSpPr>
        <p:spPr>
          <a:xfrm>
            <a:off x="280991" y="937964"/>
            <a:ext cx="1051023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Problem: </a:t>
            </a:r>
            <a:r>
              <a:rPr lang="en-US" dirty="0">
                <a:cs typeface="Calibri"/>
              </a:rPr>
              <a:t>Offloading the data to a GPU/TPU/</a:t>
            </a:r>
            <a:r>
              <a:rPr lang="en-US" dirty="0" err="1">
                <a:cs typeface="Calibri"/>
              </a:rPr>
              <a:t>etc</a:t>
            </a:r>
            <a:r>
              <a:rPr lang="en-US" dirty="0">
                <a:cs typeface="Calibri"/>
              </a:rPr>
              <a:t> is a </a:t>
            </a:r>
            <a:r>
              <a:rPr lang="en-US" b="1" dirty="0">
                <a:cs typeface="Calibri"/>
              </a:rPr>
              <a:t>sequential bottleneck</a:t>
            </a:r>
            <a:r>
              <a:rPr lang="en-US" dirty="0">
                <a:cs typeface="Calibri"/>
              </a:rPr>
              <a:t>! We want to </a:t>
            </a:r>
            <a:r>
              <a:rPr lang="en-US" b="1" dirty="0">
                <a:cs typeface="Calibri"/>
              </a:rPr>
              <a:t>batch</a:t>
            </a:r>
            <a:r>
              <a:rPr lang="en-US" dirty="0">
                <a:cs typeface="Calibri"/>
              </a:rPr>
              <a:t> our data so that we can utilize the full parallelism of the heterogeneous hardware. 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Solution: </a:t>
            </a:r>
            <a:r>
              <a:rPr lang="en-US" dirty="0">
                <a:cs typeface="Calibri"/>
              </a:rPr>
              <a:t>Split/merge pattern: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Split each event into subtasks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Batch subtasks together, </a:t>
            </a:r>
            <a:r>
              <a:rPr lang="en-US" b="1" dirty="0">
                <a:cs typeface="Calibri"/>
              </a:rPr>
              <a:t>possibly across event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Send the batched subtasks to the hardware and wait for the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Attach the subtask results to their corresponding event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3" name="Process 42">
            <a:extLst>
              <a:ext uri="{FF2B5EF4-FFF2-40B4-BE49-F238E27FC236}">
                <a16:creationId xmlns:a16="http://schemas.microsoft.com/office/drawing/2014/main" id="{50EA2E56-9EA6-064F-AE15-0070E2B0524B}"/>
              </a:ext>
            </a:extLst>
          </p:cNvPr>
          <p:cNvSpPr/>
          <p:nvPr/>
        </p:nvSpPr>
        <p:spPr>
          <a:xfrm>
            <a:off x="280991" y="3339953"/>
            <a:ext cx="11385225" cy="2098396"/>
          </a:xfrm>
          <a:prstGeom prst="flowChartProcess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cess 7">
            <a:extLst>
              <a:ext uri="{FF2B5EF4-FFF2-40B4-BE49-F238E27FC236}">
                <a16:creationId xmlns:a16="http://schemas.microsoft.com/office/drawing/2014/main" id="{8C55753C-D49C-274F-A00E-6996EE6C1CF3}"/>
              </a:ext>
            </a:extLst>
          </p:cNvPr>
          <p:cNvSpPr/>
          <p:nvPr/>
        </p:nvSpPr>
        <p:spPr>
          <a:xfrm>
            <a:off x="4243418" y="5689970"/>
            <a:ext cx="3292156" cy="840573"/>
          </a:xfrm>
          <a:prstGeom prst="flowChartProcess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Google Shape;1182;p92"/>
          <p:cNvSpPr txBox="1">
            <a:spLocks noGrp="1"/>
          </p:cNvSpPr>
          <p:nvPr>
            <p:ph type="title"/>
          </p:nvPr>
        </p:nvSpPr>
        <p:spPr>
          <a:xfrm>
            <a:off x="386499" y="139033"/>
            <a:ext cx="9867234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/>
              <a:t>Het Hardware: Subevents/Event collating</a:t>
            </a:r>
            <a:endParaRPr sz="4000" dirty="0"/>
          </a:p>
        </p:txBody>
      </p:sp>
      <p:cxnSp>
        <p:nvCxnSpPr>
          <p:cNvPr id="1183" name="Google Shape;1183;p92"/>
          <p:cNvCxnSpPr/>
          <p:nvPr/>
        </p:nvCxnSpPr>
        <p:spPr>
          <a:xfrm>
            <a:off x="937817" y="3723000"/>
            <a:ext cx="2137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4" name="Google Shape;1184;p92"/>
          <p:cNvCxnSpPr/>
          <p:nvPr/>
        </p:nvCxnSpPr>
        <p:spPr>
          <a:xfrm>
            <a:off x="5936728" y="5848146"/>
            <a:ext cx="885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5" name="Google Shape;1185;p92"/>
          <p:cNvCxnSpPr/>
          <p:nvPr/>
        </p:nvCxnSpPr>
        <p:spPr>
          <a:xfrm>
            <a:off x="9077203" y="3649038"/>
            <a:ext cx="16624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0" name="Google Shape;1190;p92"/>
          <p:cNvSpPr txBox="1"/>
          <p:nvPr/>
        </p:nvSpPr>
        <p:spPr>
          <a:xfrm>
            <a:off x="5269678" y="6070525"/>
            <a:ext cx="2094376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600" b="1" dirty="0"/>
              <a:t>subevent</a:t>
            </a:r>
            <a:endParaRPr sz="1600" b="1" dirty="0"/>
          </a:p>
          <a:p>
            <a:pPr algn="ctr"/>
            <a:endParaRPr lang="en-US" sz="1600" b="1" dirty="0"/>
          </a:p>
          <a:p>
            <a:pPr algn="ctr"/>
            <a:endParaRPr sz="1600" b="1" dirty="0"/>
          </a:p>
        </p:txBody>
      </p:sp>
      <p:sp>
        <p:nvSpPr>
          <p:cNvPr id="1195" name="Google Shape;1195;p92"/>
          <p:cNvSpPr txBox="1"/>
          <p:nvPr/>
        </p:nvSpPr>
        <p:spPr>
          <a:xfrm>
            <a:off x="1007521" y="3918577"/>
            <a:ext cx="11684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600" b="1" dirty="0"/>
              <a:t>recon</a:t>
            </a:r>
            <a:endParaRPr sz="1600" b="1" dirty="0"/>
          </a:p>
        </p:txBody>
      </p:sp>
      <p:sp>
        <p:nvSpPr>
          <p:cNvPr id="1196" name="Google Shape;1196;p92"/>
          <p:cNvSpPr txBox="1"/>
          <p:nvPr/>
        </p:nvSpPr>
        <p:spPr>
          <a:xfrm>
            <a:off x="7634940" y="4123341"/>
            <a:ext cx="1625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600" b="1" dirty="0"/>
              <a:t>merge</a:t>
            </a:r>
            <a:endParaRPr sz="1600" b="1" dirty="0"/>
          </a:p>
          <a:p>
            <a:pPr algn="ctr"/>
            <a:endParaRPr sz="1600" b="1" dirty="0"/>
          </a:p>
        </p:txBody>
      </p:sp>
      <p:sp>
        <p:nvSpPr>
          <p:cNvPr id="1197" name="Google Shape;1197;p92"/>
          <p:cNvSpPr txBox="1"/>
          <p:nvPr/>
        </p:nvSpPr>
        <p:spPr>
          <a:xfrm>
            <a:off x="9161411" y="3800885"/>
            <a:ext cx="1168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600" b="1" dirty="0"/>
              <a:t>recon</a:t>
            </a:r>
            <a:endParaRPr sz="1600" b="1" dirty="0"/>
          </a:p>
          <a:p>
            <a:pPr algn="ctr"/>
            <a:endParaRPr sz="1600" b="1" dirty="0"/>
          </a:p>
        </p:txBody>
      </p:sp>
      <p:sp>
        <p:nvSpPr>
          <p:cNvPr id="1198" name="Google Shape;1198;p9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19" name="Cylinder 25">
            <a:extLst>
              <a:ext uri="{FF2B5EF4-FFF2-40B4-BE49-F238E27FC236}">
                <a16:creationId xmlns:a16="http://schemas.microsoft.com/office/drawing/2014/main" id="{C985E942-2B34-D14C-AF6F-AF288B8B32AF}"/>
              </a:ext>
            </a:extLst>
          </p:cNvPr>
          <p:cNvSpPr/>
          <p:nvPr/>
        </p:nvSpPr>
        <p:spPr>
          <a:xfrm rot="16200000">
            <a:off x="3287614" y="3531852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Cylinder 25">
            <a:extLst>
              <a:ext uri="{FF2B5EF4-FFF2-40B4-BE49-F238E27FC236}">
                <a16:creationId xmlns:a16="http://schemas.microsoft.com/office/drawing/2014/main" id="{FB4BCA83-2FC2-614A-9DB2-948FDDC4E7AE}"/>
              </a:ext>
            </a:extLst>
          </p:cNvPr>
          <p:cNvSpPr/>
          <p:nvPr/>
        </p:nvSpPr>
        <p:spPr>
          <a:xfrm rot="16200000">
            <a:off x="8384313" y="3519462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1" name="Google Shape;1184;p92">
            <a:extLst>
              <a:ext uri="{FF2B5EF4-FFF2-40B4-BE49-F238E27FC236}">
                <a16:creationId xmlns:a16="http://schemas.microsoft.com/office/drawing/2014/main" id="{CF7E215D-C854-5541-9743-B3E21C5151D8}"/>
              </a:ext>
            </a:extLst>
          </p:cNvPr>
          <p:cNvCxnSpPr/>
          <p:nvPr/>
        </p:nvCxnSpPr>
        <p:spPr>
          <a:xfrm>
            <a:off x="5936728" y="5959226"/>
            <a:ext cx="885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1184;p92">
            <a:extLst>
              <a:ext uri="{FF2B5EF4-FFF2-40B4-BE49-F238E27FC236}">
                <a16:creationId xmlns:a16="http://schemas.microsoft.com/office/drawing/2014/main" id="{6ED91A65-F3A6-964A-A68D-0B12296B4D69}"/>
              </a:ext>
            </a:extLst>
          </p:cNvPr>
          <p:cNvCxnSpPr/>
          <p:nvPr/>
        </p:nvCxnSpPr>
        <p:spPr>
          <a:xfrm>
            <a:off x="5936728" y="6070862"/>
            <a:ext cx="885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Cylinder 25">
            <a:extLst>
              <a:ext uri="{FF2B5EF4-FFF2-40B4-BE49-F238E27FC236}">
                <a16:creationId xmlns:a16="http://schemas.microsoft.com/office/drawing/2014/main" id="{1CA2588D-9B21-DA4B-B525-201F6433D317}"/>
              </a:ext>
            </a:extLst>
          </p:cNvPr>
          <p:cNvSpPr/>
          <p:nvPr/>
        </p:nvSpPr>
        <p:spPr>
          <a:xfrm rot="16200000">
            <a:off x="5035140" y="4833204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Google Shape;1183;p92">
            <a:extLst>
              <a:ext uri="{FF2B5EF4-FFF2-40B4-BE49-F238E27FC236}">
                <a16:creationId xmlns:a16="http://schemas.microsoft.com/office/drawing/2014/main" id="{2418BBB0-AEA4-F64F-A217-E716FC8B3FDB}"/>
              </a:ext>
            </a:extLst>
          </p:cNvPr>
          <p:cNvCxnSpPr/>
          <p:nvPr/>
        </p:nvCxnSpPr>
        <p:spPr>
          <a:xfrm>
            <a:off x="937817" y="3904532"/>
            <a:ext cx="2137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1183;p92">
            <a:extLst>
              <a:ext uri="{FF2B5EF4-FFF2-40B4-BE49-F238E27FC236}">
                <a16:creationId xmlns:a16="http://schemas.microsoft.com/office/drawing/2014/main" id="{AAF59D56-FDEA-6442-9367-FEF7089810B5}"/>
              </a:ext>
            </a:extLst>
          </p:cNvPr>
          <p:cNvCxnSpPr>
            <a:cxnSpLocks/>
          </p:cNvCxnSpPr>
          <p:nvPr/>
        </p:nvCxnSpPr>
        <p:spPr>
          <a:xfrm>
            <a:off x="4171232" y="3830490"/>
            <a:ext cx="793505" cy="94006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" name="Google Shape;1195;p92">
            <a:extLst>
              <a:ext uri="{FF2B5EF4-FFF2-40B4-BE49-F238E27FC236}">
                <a16:creationId xmlns:a16="http://schemas.microsoft.com/office/drawing/2014/main" id="{052D5DA4-E747-A44E-9113-EC1F05DA607C}"/>
              </a:ext>
            </a:extLst>
          </p:cNvPr>
          <p:cNvSpPr txBox="1"/>
          <p:nvPr/>
        </p:nvSpPr>
        <p:spPr>
          <a:xfrm>
            <a:off x="3378804" y="4167577"/>
            <a:ext cx="11684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1600" b="1" dirty="0"/>
              <a:t>split</a:t>
            </a:r>
            <a:endParaRPr sz="1600" b="1" dirty="0"/>
          </a:p>
        </p:txBody>
      </p:sp>
      <p:sp>
        <p:nvSpPr>
          <p:cNvPr id="33" name="Cylinder 25">
            <a:extLst>
              <a:ext uri="{FF2B5EF4-FFF2-40B4-BE49-F238E27FC236}">
                <a16:creationId xmlns:a16="http://schemas.microsoft.com/office/drawing/2014/main" id="{DC1CBB34-EE9F-FA40-B7B0-9918AB9A5A32}"/>
              </a:ext>
            </a:extLst>
          </p:cNvPr>
          <p:cNvSpPr/>
          <p:nvPr/>
        </p:nvSpPr>
        <p:spPr>
          <a:xfrm rot="16200000">
            <a:off x="7362061" y="4777817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Google Shape;1195;p92">
            <a:extLst>
              <a:ext uri="{FF2B5EF4-FFF2-40B4-BE49-F238E27FC236}">
                <a16:creationId xmlns:a16="http://schemas.microsoft.com/office/drawing/2014/main" id="{D78E2581-38AB-7745-AA8A-2F2E4D1187BF}"/>
              </a:ext>
            </a:extLst>
          </p:cNvPr>
          <p:cNvSpPr txBox="1"/>
          <p:nvPr/>
        </p:nvSpPr>
        <p:spPr>
          <a:xfrm>
            <a:off x="5690593" y="4594485"/>
            <a:ext cx="11684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1600" b="1" dirty="0"/>
              <a:t>offload</a:t>
            </a:r>
            <a:endParaRPr sz="1600" b="1" dirty="0"/>
          </a:p>
        </p:txBody>
      </p:sp>
      <p:cxnSp>
        <p:nvCxnSpPr>
          <p:cNvPr id="35" name="Google Shape;1185;p92">
            <a:extLst>
              <a:ext uri="{FF2B5EF4-FFF2-40B4-BE49-F238E27FC236}">
                <a16:creationId xmlns:a16="http://schemas.microsoft.com/office/drawing/2014/main" id="{28F887EB-09D1-7848-B21A-D1A3C6379A94}"/>
              </a:ext>
            </a:extLst>
          </p:cNvPr>
          <p:cNvCxnSpPr/>
          <p:nvPr/>
        </p:nvCxnSpPr>
        <p:spPr>
          <a:xfrm>
            <a:off x="9077203" y="3808945"/>
            <a:ext cx="16624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1183;p92">
            <a:extLst>
              <a:ext uri="{FF2B5EF4-FFF2-40B4-BE49-F238E27FC236}">
                <a16:creationId xmlns:a16="http://schemas.microsoft.com/office/drawing/2014/main" id="{243914EF-DA4D-C84E-BAF0-AAA16DD4D7E3}"/>
              </a:ext>
            </a:extLst>
          </p:cNvPr>
          <p:cNvCxnSpPr>
            <a:cxnSpLocks/>
          </p:cNvCxnSpPr>
          <p:nvPr/>
        </p:nvCxnSpPr>
        <p:spPr>
          <a:xfrm>
            <a:off x="5718233" y="5047003"/>
            <a:ext cx="134386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Google Shape;1183;p92">
            <a:extLst>
              <a:ext uri="{FF2B5EF4-FFF2-40B4-BE49-F238E27FC236}">
                <a16:creationId xmlns:a16="http://schemas.microsoft.com/office/drawing/2014/main" id="{1564ADBC-27CE-D540-95AC-AF38AB05CC3F}"/>
              </a:ext>
            </a:extLst>
          </p:cNvPr>
          <p:cNvCxnSpPr>
            <a:cxnSpLocks/>
          </p:cNvCxnSpPr>
          <p:nvPr/>
        </p:nvCxnSpPr>
        <p:spPr>
          <a:xfrm flipV="1">
            <a:off x="7855473" y="3852259"/>
            <a:ext cx="370352" cy="83094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" name="Google Shape;1183;p92">
            <a:extLst>
              <a:ext uri="{FF2B5EF4-FFF2-40B4-BE49-F238E27FC236}">
                <a16:creationId xmlns:a16="http://schemas.microsoft.com/office/drawing/2014/main" id="{44338A06-D5A6-8D4B-96C1-A68D7C390570}"/>
              </a:ext>
            </a:extLst>
          </p:cNvPr>
          <p:cNvCxnSpPr>
            <a:cxnSpLocks/>
          </p:cNvCxnSpPr>
          <p:nvPr/>
        </p:nvCxnSpPr>
        <p:spPr>
          <a:xfrm>
            <a:off x="4030978" y="3918577"/>
            <a:ext cx="814198" cy="96457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" name="Google Shape;1195;p92">
            <a:extLst>
              <a:ext uri="{FF2B5EF4-FFF2-40B4-BE49-F238E27FC236}">
                <a16:creationId xmlns:a16="http://schemas.microsoft.com/office/drawing/2014/main" id="{BF6BD0E2-146C-5E40-AB22-368DB5AB504F}"/>
              </a:ext>
            </a:extLst>
          </p:cNvPr>
          <p:cNvSpPr txBox="1"/>
          <p:nvPr/>
        </p:nvSpPr>
        <p:spPr>
          <a:xfrm>
            <a:off x="66084" y="4893455"/>
            <a:ext cx="1168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400" b="1" dirty="0"/>
              <a:t>CPU</a:t>
            </a:r>
            <a:endParaRPr sz="2400" b="1" dirty="0"/>
          </a:p>
        </p:txBody>
      </p:sp>
      <p:sp>
        <p:nvSpPr>
          <p:cNvPr id="49" name="Google Shape;1190;p92">
            <a:extLst>
              <a:ext uri="{FF2B5EF4-FFF2-40B4-BE49-F238E27FC236}">
                <a16:creationId xmlns:a16="http://schemas.microsoft.com/office/drawing/2014/main" id="{0A1A7FAC-5B64-864C-8F6F-BBCE5645C34D}"/>
              </a:ext>
            </a:extLst>
          </p:cNvPr>
          <p:cNvSpPr txBox="1"/>
          <p:nvPr/>
        </p:nvSpPr>
        <p:spPr>
          <a:xfrm>
            <a:off x="3596217" y="6003117"/>
            <a:ext cx="209437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400" b="1" dirty="0"/>
              <a:t>GPU</a:t>
            </a:r>
          </a:p>
        </p:txBody>
      </p:sp>
      <p:cxnSp>
        <p:nvCxnSpPr>
          <p:cNvPr id="29" name="Google Shape;1183;p92">
            <a:extLst>
              <a:ext uri="{FF2B5EF4-FFF2-40B4-BE49-F238E27FC236}">
                <a16:creationId xmlns:a16="http://schemas.microsoft.com/office/drawing/2014/main" id="{885D3D98-696C-D241-A4E4-974D3F0C87C2}"/>
              </a:ext>
            </a:extLst>
          </p:cNvPr>
          <p:cNvCxnSpPr>
            <a:cxnSpLocks/>
          </p:cNvCxnSpPr>
          <p:nvPr/>
        </p:nvCxnSpPr>
        <p:spPr>
          <a:xfrm>
            <a:off x="5718233" y="5265605"/>
            <a:ext cx="0" cy="693621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Google Shape;1183;p92">
            <a:extLst>
              <a:ext uri="{FF2B5EF4-FFF2-40B4-BE49-F238E27FC236}">
                <a16:creationId xmlns:a16="http://schemas.microsoft.com/office/drawing/2014/main" id="{B7B3D87E-00F2-C643-BF4F-18F451188D28}"/>
              </a:ext>
            </a:extLst>
          </p:cNvPr>
          <p:cNvCxnSpPr>
            <a:cxnSpLocks/>
          </p:cNvCxnSpPr>
          <p:nvPr/>
        </p:nvCxnSpPr>
        <p:spPr>
          <a:xfrm flipH="1" flipV="1">
            <a:off x="6951278" y="5253321"/>
            <a:ext cx="4359" cy="65899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" name="Google Shape;1183;p92">
            <a:extLst>
              <a:ext uri="{FF2B5EF4-FFF2-40B4-BE49-F238E27FC236}">
                <a16:creationId xmlns:a16="http://schemas.microsoft.com/office/drawing/2014/main" id="{894CD58D-D283-E34B-A828-F89425FE4584}"/>
              </a:ext>
            </a:extLst>
          </p:cNvPr>
          <p:cNvCxnSpPr>
            <a:cxnSpLocks/>
          </p:cNvCxnSpPr>
          <p:nvPr/>
        </p:nvCxnSpPr>
        <p:spPr>
          <a:xfrm>
            <a:off x="4532121" y="3801037"/>
            <a:ext cx="3508528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1" name="Google Shape;1195;p92">
            <a:extLst>
              <a:ext uri="{FF2B5EF4-FFF2-40B4-BE49-F238E27FC236}">
                <a16:creationId xmlns:a16="http://schemas.microsoft.com/office/drawing/2014/main" id="{00EBAFAD-B69A-E64D-A806-FB6F25F8339D}"/>
              </a:ext>
            </a:extLst>
          </p:cNvPr>
          <p:cNvSpPr txBox="1"/>
          <p:nvPr/>
        </p:nvSpPr>
        <p:spPr>
          <a:xfrm>
            <a:off x="2902196" y="3224903"/>
            <a:ext cx="11684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1600" b="1" dirty="0"/>
              <a:t>event</a:t>
            </a:r>
            <a:endParaRPr sz="1600" b="1" dirty="0"/>
          </a:p>
        </p:txBody>
      </p:sp>
      <p:sp>
        <p:nvSpPr>
          <p:cNvPr id="42" name="Google Shape;1195;p92">
            <a:extLst>
              <a:ext uri="{FF2B5EF4-FFF2-40B4-BE49-F238E27FC236}">
                <a16:creationId xmlns:a16="http://schemas.microsoft.com/office/drawing/2014/main" id="{9BB9D518-20B7-EB46-8073-936CAE98C118}"/>
              </a:ext>
            </a:extLst>
          </p:cNvPr>
          <p:cNvSpPr txBox="1"/>
          <p:nvPr/>
        </p:nvSpPr>
        <p:spPr>
          <a:xfrm>
            <a:off x="8012368" y="3221238"/>
            <a:ext cx="11684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1600" b="1" dirty="0"/>
              <a:t>event</a:t>
            </a:r>
            <a:endParaRPr sz="1600" b="1" dirty="0"/>
          </a:p>
        </p:txBody>
      </p:sp>
      <p:sp>
        <p:nvSpPr>
          <p:cNvPr id="44" name="Google Shape;1195;p92">
            <a:extLst>
              <a:ext uri="{FF2B5EF4-FFF2-40B4-BE49-F238E27FC236}">
                <a16:creationId xmlns:a16="http://schemas.microsoft.com/office/drawing/2014/main" id="{45FCB9EB-9F26-0840-9769-8E137FF4A3DD}"/>
              </a:ext>
            </a:extLst>
          </p:cNvPr>
          <p:cNvSpPr txBox="1"/>
          <p:nvPr/>
        </p:nvSpPr>
        <p:spPr>
          <a:xfrm>
            <a:off x="3873349" y="4782599"/>
            <a:ext cx="1168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1600" b="1" dirty="0"/>
              <a:t>subevent input</a:t>
            </a:r>
            <a:endParaRPr sz="1600" b="1" dirty="0"/>
          </a:p>
        </p:txBody>
      </p:sp>
      <p:sp>
        <p:nvSpPr>
          <p:cNvPr id="45" name="Google Shape;1195;p92">
            <a:extLst>
              <a:ext uri="{FF2B5EF4-FFF2-40B4-BE49-F238E27FC236}">
                <a16:creationId xmlns:a16="http://schemas.microsoft.com/office/drawing/2014/main" id="{3CDB79B2-91D2-074F-B4EC-B8D811CAE042}"/>
              </a:ext>
            </a:extLst>
          </p:cNvPr>
          <p:cNvSpPr txBox="1"/>
          <p:nvPr/>
        </p:nvSpPr>
        <p:spPr>
          <a:xfrm>
            <a:off x="7780665" y="4706152"/>
            <a:ext cx="1168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1600" b="1" dirty="0"/>
              <a:t>subevent output</a:t>
            </a:r>
            <a:endParaRPr sz="1600" b="1" dirty="0"/>
          </a:p>
        </p:txBody>
      </p:sp>
    </p:spTree>
    <p:extLst>
      <p:ext uri="{BB962C8B-B14F-4D97-AF65-F5344CB8AC3E}">
        <p14:creationId xmlns:p14="http://schemas.microsoft.com/office/powerpoint/2010/main" val="72636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6"/>
          <p:cNvSpPr txBox="1">
            <a:spLocks noGrp="1"/>
          </p:cNvSpPr>
          <p:nvPr>
            <p:ph type="title"/>
          </p:nvPr>
        </p:nvSpPr>
        <p:spPr>
          <a:xfrm>
            <a:off x="786256" y="333017"/>
            <a:ext cx="8877508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-US" dirty="0"/>
              <a:t>Next steps for </a:t>
            </a:r>
            <a:r>
              <a:rPr lang="en-US" dirty="0" err="1"/>
              <a:t>JANA+SRO+HetHW</a:t>
            </a:r>
            <a:endParaRPr dirty="0"/>
          </a:p>
        </p:txBody>
      </p:sp>
      <p:sp>
        <p:nvSpPr>
          <p:cNvPr id="425" name="Google Shape;425;p6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649A69-1EF6-4342-AE2F-0560599466AD}"/>
              </a:ext>
            </a:extLst>
          </p:cNvPr>
          <p:cNvSpPr txBox="1">
            <a:spLocks/>
          </p:cNvSpPr>
          <p:nvPr/>
        </p:nvSpPr>
        <p:spPr>
          <a:xfrm>
            <a:off x="713633" y="122391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/>
              <a:t>EIC ML+FPGA R&amp;D project with Sergey </a:t>
            </a:r>
            <a:r>
              <a:rPr lang="en-US" dirty="0" err="1"/>
              <a:t>Furletov</a:t>
            </a:r>
            <a:r>
              <a:rPr lang="en-US" dirty="0"/>
              <a:t> &amp; Dmitry Romanov</a:t>
            </a:r>
          </a:p>
          <a:p>
            <a:endParaRPr lang="en-US" dirty="0"/>
          </a:p>
          <a:p>
            <a:r>
              <a:rPr lang="en-US" dirty="0"/>
              <a:t>PHASM LDRD project</a:t>
            </a:r>
          </a:p>
          <a:p>
            <a:pPr lvl="1"/>
            <a:r>
              <a:rPr lang="en-US" dirty="0"/>
              <a:t>A toolkit for creating AI surrogate models of legacy code</a:t>
            </a:r>
          </a:p>
          <a:p>
            <a:pPr lvl="1"/>
            <a:r>
              <a:rPr lang="en-US" dirty="0"/>
              <a:t>Tight integration with JANA</a:t>
            </a:r>
          </a:p>
          <a:p>
            <a:pPr lvl="1"/>
            <a:r>
              <a:rPr lang="en-US" dirty="0"/>
              <a:t>Performance analysis of offloading onto heterogeneous hardware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Continuing support for </a:t>
            </a:r>
            <a:r>
              <a:rPr lang="en-US" dirty="0" err="1"/>
              <a:t>EICRecon</a:t>
            </a:r>
            <a:r>
              <a:rPr lang="en-US" dirty="0"/>
              <a:t>, </a:t>
            </a:r>
            <a:r>
              <a:rPr lang="en-US" dirty="0" err="1"/>
              <a:t>GlueX</a:t>
            </a:r>
            <a:endParaRPr lang="en-US" dirty="0"/>
          </a:p>
          <a:p>
            <a:pPr lvl="1"/>
            <a:r>
              <a:rPr lang="en-US" dirty="0"/>
              <a:t>First-class PODIO, key4hep support</a:t>
            </a:r>
          </a:p>
        </p:txBody>
      </p:sp>
    </p:spTree>
    <p:extLst>
      <p:ext uri="{BB962C8B-B14F-4D97-AF65-F5344CB8AC3E}">
        <p14:creationId xmlns:p14="http://schemas.microsoft.com/office/powerpoint/2010/main" val="198003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6"/>
          <p:cNvSpPr txBox="1">
            <a:spLocks noGrp="1"/>
          </p:cNvSpPr>
          <p:nvPr>
            <p:ph type="title"/>
          </p:nvPr>
        </p:nvSpPr>
        <p:spPr>
          <a:xfrm>
            <a:off x="1654133" y="139033"/>
            <a:ext cx="859960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dirty="0"/>
              <a:t>What is JANA2?</a:t>
            </a:r>
            <a:endParaRPr dirty="0"/>
          </a:p>
        </p:txBody>
      </p:sp>
      <p:sp>
        <p:nvSpPr>
          <p:cNvPr id="423" name="Google Shape;423;p66"/>
          <p:cNvSpPr txBox="1"/>
          <p:nvPr/>
        </p:nvSpPr>
        <p:spPr>
          <a:xfrm>
            <a:off x="393589" y="1044501"/>
            <a:ext cx="10180844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buSzPts val="1400"/>
              <a:buChar char="●"/>
            </a:pPr>
            <a:r>
              <a:rPr lang="en" sz="2400" dirty="0"/>
              <a:t>JANA is a multithreaded reconstruction framework project with nearly 2 decades of experience behind it, written in optimized low-level C++.</a:t>
            </a:r>
            <a:br>
              <a:rPr lang="en" sz="2400" dirty="0"/>
            </a:br>
            <a:endParaRPr sz="2400" dirty="0"/>
          </a:p>
          <a:p>
            <a:pPr marL="609585" indent="-423323">
              <a:buSzPts val="1400"/>
              <a:buChar char="●"/>
            </a:pPr>
            <a:r>
              <a:rPr lang="en" sz="2400" dirty="0"/>
              <a:t>JANA2 is a rewrite that incorporates modern CS practices. Aims to be clean, lightweight, a</a:t>
            </a:r>
            <a:r>
              <a:rPr lang="en-US" sz="2400" dirty="0" err="1"/>
              <a:t>nd</a:t>
            </a:r>
            <a:r>
              <a:rPr lang="en" sz="2400" dirty="0"/>
              <a:t> user-friendly. “Paying off technical debt”</a:t>
            </a:r>
          </a:p>
          <a:p>
            <a:pPr marL="609585" indent="-423323">
              <a:buSzPts val="1400"/>
              <a:buChar char="●"/>
            </a:pPr>
            <a:endParaRPr lang="en" sz="2400" dirty="0"/>
          </a:p>
          <a:p>
            <a:pPr marL="609585" indent="-423323">
              <a:buSzPts val="1400"/>
              <a:buChar char="●"/>
            </a:pPr>
            <a:r>
              <a:rPr lang="en-US" sz="2400" dirty="0"/>
              <a:t>JANA2 introduces an innovative dataflow parallelism paradigm under the hood, which has implications for streaming readout and heterogeneous hardware utilization</a:t>
            </a:r>
          </a:p>
          <a:p>
            <a:pPr marL="609585" indent="-423323">
              <a:buSzPts val="1400"/>
              <a:buChar char="●"/>
            </a:pPr>
            <a:endParaRPr sz="2400" dirty="0"/>
          </a:p>
        </p:txBody>
      </p:sp>
      <p:sp>
        <p:nvSpPr>
          <p:cNvPr id="424" name="Google Shape;424;p66"/>
          <p:cNvSpPr txBox="1"/>
          <p:nvPr/>
        </p:nvSpPr>
        <p:spPr>
          <a:xfrm>
            <a:off x="588811" y="4649583"/>
            <a:ext cx="110736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Projects using JANA</a:t>
            </a:r>
            <a:endParaRPr sz="2400" dirty="0"/>
          </a:p>
          <a:p>
            <a:pPr marL="609585" indent="-423323">
              <a:buSzPts val="1400"/>
              <a:buChar char="●"/>
            </a:pPr>
            <a:r>
              <a:rPr lang="en" sz="2400" dirty="0" err="1"/>
              <a:t>GlueX</a:t>
            </a:r>
            <a:endParaRPr sz="2400" dirty="0"/>
          </a:p>
          <a:p>
            <a:pPr marL="609585" indent="-423323">
              <a:buSzPts val="1400"/>
              <a:buChar char="●"/>
            </a:pPr>
            <a:r>
              <a:rPr lang="en" sz="2400" dirty="0"/>
              <a:t>INDRA-ASTRA </a:t>
            </a:r>
            <a:r>
              <a:rPr lang="en" sz="1600" i="1" dirty="0"/>
              <a:t>(near-</a:t>
            </a:r>
            <a:r>
              <a:rPr lang="en" sz="1600" i="1" dirty="0" err="1"/>
              <a:t>realtime</a:t>
            </a:r>
            <a:r>
              <a:rPr lang="en" sz="1600" i="1" dirty="0"/>
              <a:t> calibrations using AI/ML)</a:t>
            </a:r>
            <a:endParaRPr sz="1600" i="1" dirty="0"/>
          </a:p>
          <a:p>
            <a:pPr marL="609585" indent="-423323">
              <a:buSzPts val="1400"/>
              <a:buChar char="●"/>
            </a:pPr>
            <a:r>
              <a:rPr lang="en" sz="2400" dirty="0"/>
              <a:t>BDX</a:t>
            </a:r>
            <a:endParaRPr sz="2400" dirty="0"/>
          </a:p>
          <a:p>
            <a:pPr marL="609585" indent="-423323">
              <a:buSzPts val="1400"/>
              <a:buChar char="●"/>
            </a:pPr>
            <a:r>
              <a:rPr lang="en" sz="2400" dirty="0" err="1"/>
              <a:t>TriDAS</a:t>
            </a:r>
            <a:r>
              <a:rPr lang="en" sz="2400" dirty="0"/>
              <a:t> (+ERSAP) + JANA2 Streaming DAQ </a:t>
            </a:r>
            <a:endParaRPr sz="2400" dirty="0"/>
          </a:p>
        </p:txBody>
      </p:sp>
      <p:sp>
        <p:nvSpPr>
          <p:cNvPr id="425" name="Google Shape;425;p6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8"/>
          <p:cNvSpPr txBox="1">
            <a:spLocks noGrp="1"/>
          </p:cNvSpPr>
          <p:nvPr>
            <p:ph type="title"/>
          </p:nvPr>
        </p:nvSpPr>
        <p:spPr>
          <a:xfrm>
            <a:off x="0" y="-5397"/>
            <a:ext cx="10515600" cy="6864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" b="0">
                <a:solidFill>
                  <a:schemeClr val="dk1"/>
                </a:solidFill>
              </a:rPr>
              <a:t>JANA’s Role in Data Processing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445" name="Google Shape;445;p6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3</a:t>
            </a:fld>
            <a:endParaRPr/>
          </a:p>
        </p:txBody>
      </p:sp>
      <p:sp>
        <p:nvSpPr>
          <p:cNvPr id="446" name="Google Shape;446;p68"/>
          <p:cNvSpPr/>
          <p:nvPr/>
        </p:nvSpPr>
        <p:spPr>
          <a:xfrm>
            <a:off x="231044" y="1799833"/>
            <a:ext cx="1379200" cy="919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DAQ</a:t>
            </a:r>
            <a:endParaRPr sz="2400"/>
          </a:p>
        </p:txBody>
      </p:sp>
      <p:sp>
        <p:nvSpPr>
          <p:cNvPr id="447" name="Google Shape;447;p68"/>
          <p:cNvSpPr/>
          <p:nvPr/>
        </p:nvSpPr>
        <p:spPr>
          <a:xfrm rot="10800000">
            <a:off x="1027760" y="3348920"/>
            <a:ext cx="715200" cy="842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8" name="Google Shape;448;p68"/>
          <p:cNvSpPr/>
          <p:nvPr/>
        </p:nvSpPr>
        <p:spPr>
          <a:xfrm rot="10800000">
            <a:off x="1230960" y="3552120"/>
            <a:ext cx="715200" cy="842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9" name="Google Shape;449;p68"/>
          <p:cNvSpPr/>
          <p:nvPr/>
        </p:nvSpPr>
        <p:spPr>
          <a:xfrm rot="10800000">
            <a:off x="1434160" y="3755320"/>
            <a:ext cx="715200" cy="842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0" name="Google Shape;450;p68"/>
          <p:cNvSpPr/>
          <p:nvPr/>
        </p:nvSpPr>
        <p:spPr>
          <a:xfrm rot="10800000">
            <a:off x="1637360" y="3958520"/>
            <a:ext cx="715200" cy="8428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1" name="Google Shape;451;p68"/>
          <p:cNvSpPr/>
          <p:nvPr/>
        </p:nvSpPr>
        <p:spPr>
          <a:xfrm>
            <a:off x="3231067" y="2085000"/>
            <a:ext cx="791600" cy="686400"/>
          </a:xfrm>
          <a:prstGeom prst="teardrop">
            <a:avLst>
              <a:gd name="adj" fmla="val 10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733"/>
              <a:t>obj</a:t>
            </a:r>
            <a:endParaRPr sz="1733"/>
          </a:p>
        </p:txBody>
      </p:sp>
      <p:sp>
        <p:nvSpPr>
          <p:cNvPr id="452" name="Google Shape;452;p68"/>
          <p:cNvSpPr/>
          <p:nvPr/>
        </p:nvSpPr>
        <p:spPr>
          <a:xfrm rot="10800000">
            <a:off x="9854533" y="3937500"/>
            <a:ext cx="1000800" cy="3236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3" name="Google Shape;453;p68"/>
          <p:cNvSpPr/>
          <p:nvPr/>
        </p:nvSpPr>
        <p:spPr>
          <a:xfrm rot="10800000">
            <a:off x="10057733" y="4140700"/>
            <a:ext cx="1000800" cy="3236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4" name="Google Shape;454;p68"/>
          <p:cNvSpPr/>
          <p:nvPr/>
        </p:nvSpPr>
        <p:spPr>
          <a:xfrm rot="10800000">
            <a:off x="10260933" y="4343900"/>
            <a:ext cx="1000800" cy="3236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5" name="Google Shape;455;p68"/>
          <p:cNvSpPr/>
          <p:nvPr/>
        </p:nvSpPr>
        <p:spPr>
          <a:xfrm>
            <a:off x="5201732" y="2009800"/>
            <a:ext cx="1834267" cy="2056000"/>
          </a:xfrm>
          <a:prstGeom prst="cube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333" dirty="0"/>
              <a:t>reconstruction algorithms</a:t>
            </a:r>
            <a:endParaRPr sz="1333" dirty="0"/>
          </a:p>
        </p:txBody>
      </p:sp>
      <p:sp>
        <p:nvSpPr>
          <p:cNvPr id="456" name="Google Shape;456;p68"/>
          <p:cNvSpPr/>
          <p:nvPr/>
        </p:nvSpPr>
        <p:spPr>
          <a:xfrm>
            <a:off x="7775200" y="2448800"/>
            <a:ext cx="1085544" cy="365184"/>
          </a:xfrm>
          <a:prstGeom prst="flowChartTermina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track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457" name="Google Shape;457;p68"/>
          <p:cNvSpPr/>
          <p:nvPr/>
        </p:nvSpPr>
        <p:spPr>
          <a:xfrm>
            <a:off x="7978400" y="2652000"/>
            <a:ext cx="1085544" cy="365184"/>
          </a:xfrm>
          <a:prstGeom prst="flowChartTermina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track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458" name="Google Shape;458;p68"/>
          <p:cNvSpPr/>
          <p:nvPr/>
        </p:nvSpPr>
        <p:spPr>
          <a:xfrm>
            <a:off x="8181600" y="2855200"/>
            <a:ext cx="1085544" cy="365184"/>
          </a:xfrm>
          <a:prstGeom prst="flowChartTermina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track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459" name="Google Shape;459;p68"/>
          <p:cNvSpPr/>
          <p:nvPr/>
        </p:nvSpPr>
        <p:spPr>
          <a:xfrm>
            <a:off x="3434267" y="2288200"/>
            <a:ext cx="791600" cy="686400"/>
          </a:xfrm>
          <a:prstGeom prst="teardrop">
            <a:avLst>
              <a:gd name="adj" fmla="val 10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733"/>
              <a:t>obj</a:t>
            </a:r>
            <a:endParaRPr sz="1733"/>
          </a:p>
        </p:txBody>
      </p:sp>
      <p:sp>
        <p:nvSpPr>
          <p:cNvPr id="460" name="Google Shape;460;p68"/>
          <p:cNvSpPr/>
          <p:nvPr/>
        </p:nvSpPr>
        <p:spPr>
          <a:xfrm>
            <a:off x="3637467" y="2491400"/>
            <a:ext cx="791600" cy="686400"/>
          </a:xfrm>
          <a:prstGeom prst="teardrop">
            <a:avLst>
              <a:gd name="adj" fmla="val 10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733"/>
              <a:t>obj</a:t>
            </a:r>
            <a:endParaRPr sz="1733"/>
          </a:p>
        </p:txBody>
      </p:sp>
      <p:cxnSp>
        <p:nvCxnSpPr>
          <p:cNvPr id="461" name="Google Shape;461;p68"/>
          <p:cNvCxnSpPr>
            <a:cxnSpLocks/>
          </p:cNvCxnSpPr>
          <p:nvPr/>
        </p:nvCxnSpPr>
        <p:spPr>
          <a:xfrm>
            <a:off x="783610" y="2776410"/>
            <a:ext cx="549200" cy="562000"/>
          </a:xfrm>
          <a:prstGeom prst="straightConnector1">
            <a:avLst/>
          </a:prstGeom>
          <a:noFill/>
          <a:ln w="38100" cap="flat" cmpd="sng">
            <a:solidFill>
              <a:srgbClr val="0118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p68"/>
          <p:cNvCxnSpPr>
            <a:endCxn id="459" idx="3"/>
          </p:cNvCxnSpPr>
          <p:nvPr/>
        </p:nvCxnSpPr>
        <p:spPr>
          <a:xfrm rot="10800000" flipH="1">
            <a:off x="2438193" y="2874079"/>
            <a:ext cx="1112000" cy="1266800"/>
          </a:xfrm>
          <a:prstGeom prst="straightConnector1">
            <a:avLst/>
          </a:prstGeom>
          <a:noFill/>
          <a:ln w="38100" cap="flat" cmpd="sng">
            <a:solidFill>
              <a:srgbClr val="0118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3" name="Google Shape;463;p68"/>
          <p:cNvCxnSpPr>
            <a:cxnSpLocks/>
          </p:cNvCxnSpPr>
          <p:nvPr/>
        </p:nvCxnSpPr>
        <p:spPr>
          <a:xfrm>
            <a:off x="7036000" y="2974600"/>
            <a:ext cx="739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4" name="Google Shape;464;p68"/>
          <p:cNvCxnSpPr>
            <a:cxnSpLocks/>
          </p:cNvCxnSpPr>
          <p:nvPr/>
        </p:nvCxnSpPr>
        <p:spPr>
          <a:xfrm>
            <a:off x="4225867" y="3017184"/>
            <a:ext cx="965266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5" name="Google Shape;465;p68"/>
          <p:cNvSpPr/>
          <p:nvPr/>
        </p:nvSpPr>
        <p:spPr>
          <a:xfrm>
            <a:off x="3840667" y="2694600"/>
            <a:ext cx="791600" cy="686400"/>
          </a:xfrm>
          <a:prstGeom prst="teardrop">
            <a:avLst>
              <a:gd name="adj" fmla="val 10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733" dirty="0"/>
              <a:t>hit</a:t>
            </a:r>
            <a:endParaRPr sz="1733" dirty="0"/>
          </a:p>
        </p:txBody>
      </p:sp>
      <p:cxnSp>
        <p:nvCxnSpPr>
          <p:cNvPr id="466" name="Google Shape;466;p68"/>
          <p:cNvCxnSpPr>
            <a:endCxn id="452" idx="3"/>
          </p:cNvCxnSpPr>
          <p:nvPr/>
        </p:nvCxnSpPr>
        <p:spPr>
          <a:xfrm>
            <a:off x="9168133" y="3237700"/>
            <a:ext cx="686400" cy="861600"/>
          </a:xfrm>
          <a:prstGeom prst="straightConnector1">
            <a:avLst/>
          </a:prstGeom>
          <a:noFill/>
          <a:ln w="38100" cap="flat" cmpd="sng">
            <a:solidFill>
              <a:srgbClr val="01189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7" name="Google Shape;467;p68"/>
          <p:cNvSpPr/>
          <p:nvPr/>
        </p:nvSpPr>
        <p:spPr>
          <a:xfrm rot="-5400000">
            <a:off x="5970533" y="1376333"/>
            <a:ext cx="587200" cy="63216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8" name="Google Shape;468;p68"/>
          <p:cNvSpPr txBox="1"/>
          <p:nvPr/>
        </p:nvSpPr>
        <p:spPr>
          <a:xfrm>
            <a:off x="5590853" y="4670467"/>
            <a:ext cx="1379200" cy="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133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 sz="4133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68"/>
          <p:cNvSpPr txBox="1"/>
          <p:nvPr/>
        </p:nvSpPr>
        <p:spPr>
          <a:xfrm>
            <a:off x="1173800" y="4708233"/>
            <a:ext cx="1622000" cy="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raw data files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68"/>
          <p:cNvSpPr txBox="1"/>
          <p:nvPr/>
        </p:nvSpPr>
        <p:spPr>
          <a:xfrm>
            <a:off x="2971041" y="1188767"/>
            <a:ext cx="2714386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C++ objects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(low level)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8"/>
          <p:cNvSpPr txBox="1"/>
          <p:nvPr/>
        </p:nvSpPr>
        <p:spPr>
          <a:xfrm>
            <a:off x="7507200" y="1164771"/>
            <a:ext cx="1858667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C++ objects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(refined)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68"/>
          <p:cNvSpPr txBox="1"/>
          <p:nvPr/>
        </p:nvSpPr>
        <p:spPr>
          <a:xfrm>
            <a:off x="9526000" y="4667500"/>
            <a:ext cx="2656000" cy="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reconstructed data files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3" name="Google Shape;473;p68"/>
          <p:cNvCxnSpPr/>
          <p:nvPr/>
        </p:nvCxnSpPr>
        <p:spPr>
          <a:xfrm>
            <a:off x="1683793" y="2306712"/>
            <a:ext cx="1366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4" name="Google Shape;474;p68"/>
          <p:cNvSpPr txBox="1"/>
          <p:nvPr/>
        </p:nvSpPr>
        <p:spPr>
          <a:xfrm>
            <a:off x="2052817" y="2605301"/>
            <a:ext cx="549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i="1">
                <a:latin typeface="Calibri"/>
                <a:ea typeface="Calibri"/>
                <a:cs typeface="Calibri"/>
                <a:sym typeface="Calibri"/>
              </a:rPr>
              <a:t>or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8"/>
          <p:cNvSpPr txBox="1"/>
          <p:nvPr/>
        </p:nvSpPr>
        <p:spPr>
          <a:xfrm>
            <a:off x="1706204" y="1741026"/>
            <a:ext cx="1174400" cy="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stream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6" name="Google Shape;476;p68"/>
          <p:cNvCxnSpPr/>
          <p:nvPr/>
        </p:nvCxnSpPr>
        <p:spPr>
          <a:xfrm>
            <a:off x="9122700" y="2814700"/>
            <a:ext cx="1750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7" name="Google Shape;477;p68"/>
          <p:cNvSpPr txBox="1"/>
          <p:nvPr/>
        </p:nvSpPr>
        <p:spPr>
          <a:xfrm>
            <a:off x="9876017" y="3113301"/>
            <a:ext cx="549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i="1">
                <a:latin typeface="Calibri"/>
                <a:ea typeface="Calibri"/>
                <a:cs typeface="Calibri"/>
                <a:sym typeface="Calibri"/>
              </a:rPr>
              <a:t>or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8"/>
          <p:cNvSpPr txBox="1"/>
          <p:nvPr/>
        </p:nvSpPr>
        <p:spPr>
          <a:xfrm>
            <a:off x="9673733" y="2242759"/>
            <a:ext cx="1174400" cy="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stream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03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"/>
          <p:cNvSpPr/>
          <p:nvPr/>
        </p:nvSpPr>
        <p:spPr>
          <a:xfrm>
            <a:off x="4362600" y="132467"/>
            <a:ext cx="3077600" cy="6725600"/>
          </a:xfrm>
          <a:prstGeom prst="roundRect">
            <a:avLst>
              <a:gd name="adj" fmla="val 6452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07" name="Google Shape;407;p40"/>
          <p:cNvGrpSpPr/>
          <p:nvPr/>
        </p:nvGrpSpPr>
        <p:grpSpPr>
          <a:xfrm>
            <a:off x="4603833" y="2489967"/>
            <a:ext cx="2547400" cy="2053200"/>
            <a:chOff x="3376675" y="1867475"/>
            <a:chExt cx="1910550" cy="1539900"/>
          </a:xfrm>
        </p:grpSpPr>
        <p:sp>
          <p:nvSpPr>
            <p:cNvPr id="408" name="Google Shape;408;p40"/>
            <p:cNvSpPr/>
            <p:nvPr/>
          </p:nvSpPr>
          <p:spPr>
            <a:xfrm>
              <a:off x="3393325" y="1867475"/>
              <a:ext cx="1893900" cy="1539900"/>
            </a:xfrm>
            <a:prstGeom prst="cube">
              <a:avLst>
                <a:gd name="adj" fmla="val 7087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0"/>
            <p:cNvSpPr txBox="1"/>
            <p:nvPr/>
          </p:nvSpPr>
          <p:spPr>
            <a:xfrm>
              <a:off x="3376675" y="1922125"/>
              <a:ext cx="1893900" cy="1477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Common Algorithms: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digitization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clusterizer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tracking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PID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4603834" y="4725167"/>
            <a:ext cx="2719835" cy="2053200"/>
            <a:chOff x="3376675" y="3467675"/>
            <a:chExt cx="2039876" cy="1539900"/>
          </a:xfrm>
        </p:grpSpPr>
        <p:sp>
          <p:nvSpPr>
            <p:cNvPr id="411" name="Google Shape;411;p40"/>
            <p:cNvSpPr/>
            <p:nvPr/>
          </p:nvSpPr>
          <p:spPr>
            <a:xfrm>
              <a:off x="3393325" y="3467675"/>
              <a:ext cx="1893900" cy="1539900"/>
            </a:xfrm>
            <a:prstGeom prst="cube">
              <a:avLst>
                <a:gd name="adj" fmla="val 7087"/>
              </a:avLst>
            </a:prstGeom>
            <a:solidFill>
              <a:srgbClr val="C27BA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0"/>
            <p:cNvSpPr txBox="1"/>
            <p:nvPr/>
          </p:nvSpPr>
          <p:spPr>
            <a:xfrm>
              <a:off x="3376675" y="3601525"/>
              <a:ext cx="2039876" cy="1262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Detector Specific:</a:t>
              </a:r>
              <a:endParaRPr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FFFFFF"/>
                </a:buClr>
                <a:buSzPts val="1400"/>
                <a:buFont typeface="Arial"/>
                <a:buChar char="●"/>
              </a:pPr>
              <a:r>
                <a:rPr lang="en" sz="1867" kern="0" dirty="0" err="1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EcalEndcapN</a:t>
              </a:r>
              <a:endParaRPr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FFFFFF"/>
                </a:buClr>
                <a:buSzPts val="1400"/>
                <a:buFont typeface="Arial"/>
                <a:buChar char="●"/>
              </a:pPr>
              <a:r>
                <a:rPr lang="en" sz="1867" kern="0" dirty="0" err="1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HcalEndcapN</a:t>
              </a:r>
              <a:endParaRPr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FFFFFF"/>
                </a:buClr>
                <a:buSzPts val="1400"/>
                <a:buFont typeface="Arial"/>
                <a:buChar char="●"/>
              </a:pPr>
              <a:r>
                <a:rPr lang="en" sz="18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HPDIRC</a:t>
              </a:r>
              <a:endParaRPr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FFFFFF"/>
                </a:buClr>
                <a:buSzPts val="1400"/>
                <a:buFont typeface="Arial"/>
                <a:buChar char="●"/>
              </a:pPr>
              <a:r>
                <a:rPr lang="en" sz="18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…</a:t>
              </a:r>
              <a:endParaRPr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491233" y="4007597"/>
            <a:ext cx="1518667" cy="601200"/>
            <a:chOff x="252200" y="412715"/>
            <a:chExt cx="1139000" cy="450900"/>
          </a:xfrm>
        </p:grpSpPr>
        <p:sp>
          <p:nvSpPr>
            <p:cNvPr id="414" name="Google Shape;414;p40"/>
            <p:cNvSpPr/>
            <p:nvPr/>
          </p:nvSpPr>
          <p:spPr>
            <a:xfrm>
              <a:off x="252200" y="412715"/>
              <a:ext cx="1092900" cy="450900"/>
            </a:xfrm>
            <a:prstGeom prst="foldedCorner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0"/>
            <p:cNvSpPr txBox="1"/>
            <p:nvPr/>
          </p:nvSpPr>
          <p:spPr>
            <a:xfrm>
              <a:off x="298300" y="413184"/>
              <a:ext cx="1092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Geometry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40"/>
          <p:cNvGrpSpPr/>
          <p:nvPr/>
        </p:nvGrpSpPr>
        <p:grpSpPr>
          <a:xfrm>
            <a:off x="2241251" y="4007598"/>
            <a:ext cx="1457200" cy="601200"/>
            <a:chOff x="1928738" y="3005697"/>
            <a:chExt cx="1092900" cy="450900"/>
          </a:xfrm>
        </p:grpSpPr>
        <p:sp>
          <p:nvSpPr>
            <p:cNvPr id="417" name="Google Shape;417;p40"/>
            <p:cNvSpPr/>
            <p:nvPr/>
          </p:nvSpPr>
          <p:spPr>
            <a:xfrm>
              <a:off x="2005088" y="3005697"/>
              <a:ext cx="940200" cy="450900"/>
            </a:xfrm>
            <a:prstGeom prst="bevel">
              <a:avLst>
                <a:gd name="adj" fmla="val 12500"/>
              </a:avLst>
            </a:pr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0"/>
            <p:cNvSpPr txBox="1"/>
            <p:nvPr/>
          </p:nvSpPr>
          <p:spPr>
            <a:xfrm>
              <a:off x="1928738" y="3031047"/>
              <a:ext cx="1092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DD4hep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4603833" y="254767"/>
            <a:ext cx="2547400" cy="2053200"/>
            <a:chOff x="3376675" y="191075"/>
            <a:chExt cx="1910550" cy="1539900"/>
          </a:xfrm>
        </p:grpSpPr>
        <p:sp>
          <p:nvSpPr>
            <p:cNvPr id="420" name="Google Shape;420;p40"/>
            <p:cNvSpPr/>
            <p:nvPr/>
          </p:nvSpPr>
          <p:spPr>
            <a:xfrm>
              <a:off x="3393325" y="191075"/>
              <a:ext cx="1893900" cy="1539900"/>
            </a:xfrm>
            <a:prstGeom prst="cube">
              <a:avLst>
                <a:gd name="adj" fmla="val 7087"/>
              </a:avLst>
            </a:prstGeom>
            <a:solidFill>
              <a:srgbClr val="EAD1D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0"/>
            <p:cNvSpPr txBox="1"/>
            <p:nvPr/>
          </p:nvSpPr>
          <p:spPr>
            <a:xfrm>
              <a:off x="3376675" y="245725"/>
              <a:ext cx="1773600" cy="1477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Services: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geometry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configuration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calibration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I/O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logging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40"/>
          <p:cNvGrpSpPr/>
          <p:nvPr/>
        </p:nvGrpSpPr>
        <p:grpSpPr>
          <a:xfrm>
            <a:off x="1263300" y="1776400"/>
            <a:ext cx="2525200" cy="1869493"/>
            <a:chOff x="337875" y="2170500"/>
            <a:chExt cx="1893900" cy="1402120"/>
          </a:xfrm>
        </p:grpSpPr>
        <p:sp>
          <p:nvSpPr>
            <p:cNvPr id="423" name="Google Shape;423;p40"/>
            <p:cNvSpPr/>
            <p:nvPr/>
          </p:nvSpPr>
          <p:spPr>
            <a:xfrm>
              <a:off x="337875" y="2170500"/>
              <a:ext cx="1808100" cy="1338000"/>
            </a:xfrm>
            <a:prstGeom prst="can">
              <a:avLst>
                <a:gd name="adj" fmla="val 11778"/>
              </a:avLst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0"/>
            <p:cNvSpPr txBox="1"/>
            <p:nvPr/>
          </p:nvSpPr>
          <p:spPr>
            <a:xfrm>
              <a:off x="337875" y="2310525"/>
              <a:ext cx="1893900" cy="1262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Resources: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Field Maps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Material Maps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AI/ML Models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40"/>
          <p:cNvGrpSpPr/>
          <p:nvPr/>
        </p:nvGrpSpPr>
        <p:grpSpPr>
          <a:xfrm>
            <a:off x="7926309" y="4881833"/>
            <a:ext cx="3904937" cy="1682793"/>
            <a:chOff x="6249300" y="3890100"/>
            <a:chExt cx="2730725" cy="1463637"/>
          </a:xfrm>
        </p:grpSpPr>
        <p:sp>
          <p:nvSpPr>
            <p:cNvPr id="426" name="Google Shape;426;p40"/>
            <p:cNvSpPr/>
            <p:nvPr/>
          </p:nvSpPr>
          <p:spPr>
            <a:xfrm>
              <a:off x="6259325" y="3943600"/>
              <a:ext cx="2720700" cy="1363500"/>
            </a:xfrm>
            <a:prstGeom prst="round1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0"/>
            <p:cNvSpPr txBox="1"/>
            <p:nvPr/>
          </p:nvSpPr>
          <p:spPr>
            <a:xfrm>
              <a:off x="6249300" y="3890100"/>
              <a:ext cx="2676300" cy="1463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Utilities: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Background event merger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cull_events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geometry query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40"/>
          <p:cNvGrpSpPr/>
          <p:nvPr/>
        </p:nvGrpSpPr>
        <p:grpSpPr>
          <a:xfrm>
            <a:off x="7763667" y="368179"/>
            <a:ext cx="3795600" cy="1723451"/>
            <a:chOff x="6127550" y="848275"/>
            <a:chExt cx="2846700" cy="1117769"/>
          </a:xfrm>
        </p:grpSpPr>
        <p:sp>
          <p:nvSpPr>
            <p:cNvPr id="429" name="Google Shape;429;p40"/>
            <p:cNvSpPr/>
            <p:nvPr/>
          </p:nvSpPr>
          <p:spPr>
            <a:xfrm>
              <a:off x="6127550" y="848275"/>
              <a:ext cx="2846700" cy="1110900"/>
            </a:xfrm>
            <a:prstGeom prst="trapezoid">
              <a:avLst>
                <a:gd name="adj" fmla="val 15303"/>
              </a:avLst>
            </a:prstGeom>
            <a:solidFill>
              <a:srgbClr val="D9D2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0"/>
            <p:cNvSpPr txBox="1"/>
            <p:nvPr/>
          </p:nvSpPr>
          <p:spPr>
            <a:xfrm>
              <a:off x="6419150" y="874644"/>
              <a:ext cx="2331600" cy="109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Plugins: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Stream Monitoring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Benchmarking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DST writer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40"/>
          <p:cNvGrpSpPr/>
          <p:nvPr/>
        </p:nvGrpSpPr>
        <p:grpSpPr>
          <a:xfrm>
            <a:off x="1263297" y="570334"/>
            <a:ext cx="2364651" cy="533504"/>
            <a:chOff x="168150" y="1113550"/>
            <a:chExt cx="1627800" cy="400128"/>
          </a:xfrm>
        </p:grpSpPr>
        <p:sp>
          <p:nvSpPr>
            <p:cNvPr id="432" name="Google Shape;432;p40"/>
            <p:cNvSpPr/>
            <p:nvPr/>
          </p:nvSpPr>
          <p:spPr>
            <a:xfrm>
              <a:off x="168150" y="1115825"/>
              <a:ext cx="1627800" cy="351600"/>
            </a:xfrm>
            <a:prstGeom prst="can">
              <a:avLst>
                <a:gd name="adj" fmla="val 25000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 txBox="1"/>
            <p:nvPr/>
          </p:nvSpPr>
          <p:spPr>
            <a:xfrm>
              <a:off x="285150" y="1113550"/>
              <a:ext cx="14193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Conditions DB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40"/>
          <p:cNvGrpSpPr/>
          <p:nvPr/>
        </p:nvGrpSpPr>
        <p:grpSpPr>
          <a:xfrm>
            <a:off x="2241251" y="4694625"/>
            <a:ext cx="1457200" cy="601200"/>
            <a:chOff x="865913" y="3632182"/>
            <a:chExt cx="1092900" cy="450900"/>
          </a:xfrm>
        </p:grpSpPr>
        <p:sp>
          <p:nvSpPr>
            <p:cNvPr id="435" name="Google Shape;435;p40"/>
            <p:cNvSpPr/>
            <p:nvPr/>
          </p:nvSpPr>
          <p:spPr>
            <a:xfrm>
              <a:off x="942263" y="3632182"/>
              <a:ext cx="940200" cy="450900"/>
            </a:xfrm>
            <a:prstGeom prst="bevel">
              <a:avLst>
                <a:gd name="adj" fmla="val 12500"/>
              </a:avLst>
            </a:pr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0"/>
            <p:cNvSpPr txBox="1"/>
            <p:nvPr/>
          </p:nvSpPr>
          <p:spPr>
            <a:xfrm>
              <a:off x="865913" y="3657532"/>
              <a:ext cx="1092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ACTS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40"/>
          <p:cNvGrpSpPr/>
          <p:nvPr/>
        </p:nvGrpSpPr>
        <p:grpSpPr>
          <a:xfrm>
            <a:off x="7837869" y="2441501"/>
            <a:ext cx="3846168" cy="2334148"/>
            <a:chOff x="6183202" y="2059725"/>
            <a:chExt cx="2884626" cy="1750611"/>
          </a:xfrm>
        </p:grpSpPr>
        <p:sp>
          <p:nvSpPr>
            <p:cNvPr id="438" name="Google Shape;438;p40"/>
            <p:cNvSpPr/>
            <p:nvPr/>
          </p:nvSpPr>
          <p:spPr>
            <a:xfrm>
              <a:off x="6183202" y="2059725"/>
              <a:ext cx="2884626" cy="1729836"/>
            </a:xfrm>
            <a:prstGeom prst="flowChartMultidocumen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0"/>
            <p:cNvSpPr txBox="1"/>
            <p:nvPr/>
          </p:nvSpPr>
          <p:spPr>
            <a:xfrm>
              <a:off x="6190550" y="2332750"/>
              <a:ext cx="2491500" cy="1477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Configuration: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User supplied (custom)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Simulation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Real data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Bench tests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0" name="Google Shape;440;p40"/>
          <p:cNvGrpSpPr/>
          <p:nvPr/>
        </p:nvGrpSpPr>
        <p:grpSpPr>
          <a:xfrm>
            <a:off x="2241251" y="5381652"/>
            <a:ext cx="1457200" cy="601200"/>
            <a:chOff x="865913" y="3632182"/>
            <a:chExt cx="1092900" cy="450900"/>
          </a:xfrm>
        </p:grpSpPr>
        <p:sp>
          <p:nvSpPr>
            <p:cNvPr id="441" name="Google Shape;441;p40"/>
            <p:cNvSpPr/>
            <p:nvPr/>
          </p:nvSpPr>
          <p:spPr>
            <a:xfrm>
              <a:off x="942263" y="3632182"/>
              <a:ext cx="940200" cy="450900"/>
            </a:xfrm>
            <a:prstGeom prst="bevel">
              <a:avLst>
                <a:gd name="adj" fmla="val 12500"/>
              </a:avLst>
            </a:pr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0"/>
            <p:cNvSpPr txBox="1"/>
            <p:nvPr/>
          </p:nvSpPr>
          <p:spPr>
            <a:xfrm>
              <a:off x="865913" y="3657532"/>
              <a:ext cx="1092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PODIO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40"/>
          <p:cNvGrpSpPr/>
          <p:nvPr/>
        </p:nvGrpSpPr>
        <p:grpSpPr>
          <a:xfrm>
            <a:off x="2241251" y="6068678"/>
            <a:ext cx="1457200" cy="601200"/>
            <a:chOff x="865913" y="3632182"/>
            <a:chExt cx="1092900" cy="450900"/>
          </a:xfrm>
        </p:grpSpPr>
        <p:sp>
          <p:nvSpPr>
            <p:cNvPr id="444" name="Google Shape;444;p40"/>
            <p:cNvSpPr/>
            <p:nvPr/>
          </p:nvSpPr>
          <p:spPr>
            <a:xfrm>
              <a:off x="942263" y="3632182"/>
              <a:ext cx="940200" cy="450900"/>
            </a:xfrm>
            <a:prstGeom prst="bevel">
              <a:avLst>
                <a:gd name="adj" fmla="val 12500"/>
              </a:avLst>
            </a:pr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0"/>
            <p:cNvSpPr txBox="1"/>
            <p:nvPr/>
          </p:nvSpPr>
          <p:spPr>
            <a:xfrm>
              <a:off x="865913" y="3657532"/>
              <a:ext cx="1092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JANA2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0"/>
          <p:cNvGrpSpPr/>
          <p:nvPr/>
        </p:nvGrpSpPr>
        <p:grpSpPr>
          <a:xfrm>
            <a:off x="1263309" y="1179934"/>
            <a:ext cx="2364651" cy="533504"/>
            <a:chOff x="168150" y="1113550"/>
            <a:chExt cx="1627800" cy="400128"/>
          </a:xfrm>
        </p:grpSpPr>
        <p:sp>
          <p:nvSpPr>
            <p:cNvPr id="447" name="Google Shape;447;p40"/>
            <p:cNvSpPr/>
            <p:nvPr/>
          </p:nvSpPr>
          <p:spPr>
            <a:xfrm>
              <a:off x="168150" y="1115825"/>
              <a:ext cx="1627800" cy="351600"/>
            </a:xfrm>
            <a:prstGeom prst="can">
              <a:avLst>
                <a:gd name="adj" fmla="val 25000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 txBox="1"/>
            <p:nvPr/>
          </p:nvSpPr>
          <p:spPr>
            <a:xfrm>
              <a:off x="285150" y="1113550"/>
              <a:ext cx="14193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Calibrations DB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9" name="Google Shape;449;p40"/>
          <p:cNvSpPr/>
          <p:nvPr/>
        </p:nvSpPr>
        <p:spPr>
          <a:xfrm>
            <a:off x="2048849" y="4189967"/>
            <a:ext cx="224000" cy="28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50" name="Google Shape;450;p40"/>
          <p:cNvCxnSpPr/>
          <p:nvPr/>
        </p:nvCxnSpPr>
        <p:spPr>
          <a:xfrm>
            <a:off x="3618733" y="4310467"/>
            <a:ext cx="764000" cy="1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40"/>
          <p:cNvCxnSpPr/>
          <p:nvPr/>
        </p:nvCxnSpPr>
        <p:spPr>
          <a:xfrm>
            <a:off x="3618733" y="5021667"/>
            <a:ext cx="764000" cy="1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40"/>
          <p:cNvCxnSpPr/>
          <p:nvPr/>
        </p:nvCxnSpPr>
        <p:spPr>
          <a:xfrm>
            <a:off x="3618733" y="5702296"/>
            <a:ext cx="764000" cy="1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40"/>
          <p:cNvCxnSpPr/>
          <p:nvPr/>
        </p:nvCxnSpPr>
        <p:spPr>
          <a:xfrm>
            <a:off x="3618733" y="6332276"/>
            <a:ext cx="764000" cy="1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4" name="Google Shape;454;p40"/>
          <p:cNvSpPr/>
          <p:nvPr/>
        </p:nvSpPr>
        <p:spPr>
          <a:xfrm>
            <a:off x="5473633" y="2307967"/>
            <a:ext cx="764000" cy="23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5" name="Google Shape;455;p40"/>
          <p:cNvSpPr/>
          <p:nvPr/>
        </p:nvSpPr>
        <p:spPr>
          <a:xfrm>
            <a:off x="5473633" y="4543167"/>
            <a:ext cx="764000" cy="23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56" name="Google Shape;456;p40"/>
          <p:cNvCxnSpPr>
            <a:stCxn id="432" idx="4"/>
          </p:cNvCxnSpPr>
          <p:nvPr/>
        </p:nvCxnSpPr>
        <p:spPr>
          <a:xfrm>
            <a:off x="3627948" y="807767"/>
            <a:ext cx="988400" cy="4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7" name="Google Shape;457;p40"/>
          <p:cNvCxnSpPr>
            <a:stCxn id="447" idx="4"/>
          </p:cNvCxnSpPr>
          <p:nvPr/>
        </p:nvCxnSpPr>
        <p:spPr>
          <a:xfrm rot="10800000" flipH="1">
            <a:off x="3627960" y="1334967"/>
            <a:ext cx="998400" cy="8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8" name="Google Shape;458;p40"/>
          <p:cNvCxnSpPr/>
          <p:nvPr/>
        </p:nvCxnSpPr>
        <p:spPr>
          <a:xfrm rot="10800000" flipH="1">
            <a:off x="3720633" y="1477433"/>
            <a:ext cx="875200" cy="112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9" name="Google Shape;459;p40"/>
          <p:cNvSpPr txBox="1"/>
          <p:nvPr/>
        </p:nvSpPr>
        <p:spPr>
          <a:xfrm>
            <a:off x="2213068" y="3668767"/>
            <a:ext cx="1620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2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external packages</a:t>
            </a:r>
            <a:endParaRPr sz="12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40"/>
          <p:cNvSpPr txBox="1"/>
          <p:nvPr/>
        </p:nvSpPr>
        <p:spPr>
          <a:xfrm>
            <a:off x="1777980" y="234067"/>
            <a:ext cx="1620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2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cloud services</a:t>
            </a:r>
            <a:endParaRPr sz="12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1" name="Google Shape;461;p40"/>
          <p:cNvSpPr/>
          <p:nvPr/>
        </p:nvSpPr>
        <p:spPr>
          <a:xfrm>
            <a:off x="7469400" y="896733"/>
            <a:ext cx="456800" cy="43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2" name="Google Shape;462;p40"/>
          <p:cNvSpPr/>
          <p:nvPr/>
        </p:nvSpPr>
        <p:spPr>
          <a:xfrm>
            <a:off x="7469400" y="3495233"/>
            <a:ext cx="377200" cy="387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63" name="Google Shape;463;p40"/>
          <p:cNvGrpSpPr/>
          <p:nvPr/>
        </p:nvGrpSpPr>
        <p:grpSpPr>
          <a:xfrm>
            <a:off x="491233" y="5328397"/>
            <a:ext cx="1518667" cy="601200"/>
            <a:chOff x="252200" y="412715"/>
            <a:chExt cx="1139000" cy="450900"/>
          </a:xfrm>
        </p:grpSpPr>
        <p:sp>
          <p:nvSpPr>
            <p:cNvPr id="464" name="Google Shape;464;p40"/>
            <p:cNvSpPr/>
            <p:nvPr/>
          </p:nvSpPr>
          <p:spPr>
            <a:xfrm>
              <a:off x="252200" y="412715"/>
              <a:ext cx="1092900" cy="450900"/>
            </a:xfrm>
            <a:prstGeom prst="foldedCorner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0"/>
            <p:cNvSpPr txBox="1"/>
            <p:nvPr/>
          </p:nvSpPr>
          <p:spPr>
            <a:xfrm>
              <a:off x="298300" y="413184"/>
              <a:ext cx="1092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Data Model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40"/>
          <p:cNvSpPr/>
          <p:nvPr/>
        </p:nvSpPr>
        <p:spPr>
          <a:xfrm>
            <a:off x="2048849" y="5510767"/>
            <a:ext cx="224000" cy="28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70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406;p40">
            <a:extLst>
              <a:ext uri="{FF2B5EF4-FFF2-40B4-BE49-F238E27FC236}">
                <a16:creationId xmlns:a16="http://schemas.microsoft.com/office/drawing/2014/main" id="{17EA460B-A0A7-504C-A8DD-DA8495C8A54C}"/>
              </a:ext>
            </a:extLst>
          </p:cNvPr>
          <p:cNvSpPr/>
          <p:nvPr/>
        </p:nvSpPr>
        <p:spPr>
          <a:xfrm>
            <a:off x="4362600" y="143903"/>
            <a:ext cx="7468646" cy="2085499"/>
          </a:xfrm>
          <a:prstGeom prst="roundRect">
            <a:avLst>
              <a:gd name="adj" fmla="val 6452"/>
            </a:avLst>
          </a:prstGeom>
          <a:solidFill>
            <a:schemeClr val="accent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406;p40">
            <a:extLst>
              <a:ext uri="{FF2B5EF4-FFF2-40B4-BE49-F238E27FC236}">
                <a16:creationId xmlns:a16="http://schemas.microsoft.com/office/drawing/2014/main" id="{EB97C42B-AEEA-9446-92B8-43C8A82BB072}"/>
              </a:ext>
            </a:extLst>
          </p:cNvPr>
          <p:cNvSpPr/>
          <p:nvPr/>
        </p:nvSpPr>
        <p:spPr>
          <a:xfrm>
            <a:off x="2272849" y="6112761"/>
            <a:ext cx="5167351" cy="459029"/>
          </a:xfrm>
          <a:prstGeom prst="roundRect">
            <a:avLst>
              <a:gd name="adj" fmla="val 6452"/>
            </a:avLst>
          </a:prstGeom>
          <a:solidFill>
            <a:schemeClr val="accent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4362600" y="132467"/>
            <a:ext cx="3077600" cy="6725600"/>
          </a:xfrm>
          <a:prstGeom prst="roundRect">
            <a:avLst>
              <a:gd name="adj" fmla="val 6452"/>
            </a:avLst>
          </a:prstGeom>
          <a:solidFill>
            <a:schemeClr val="accent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07" name="Google Shape;407;p40"/>
          <p:cNvGrpSpPr/>
          <p:nvPr/>
        </p:nvGrpSpPr>
        <p:grpSpPr>
          <a:xfrm>
            <a:off x="4603833" y="2489967"/>
            <a:ext cx="2547400" cy="2053200"/>
            <a:chOff x="3376675" y="1867475"/>
            <a:chExt cx="1910550" cy="1539900"/>
          </a:xfrm>
        </p:grpSpPr>
        <p:sp>
          <p:nvSpPr>
            <p:cNvPr id="408" name="Google Shape;408;p40"/>
            <p:cNvSpPr/>
            <p:nvPr/>
          </p:nvSpPr>
          <p:spPr>
            <a:xfrm>
              <a:off x="3393325" y="1867475"/>
              <a:ext cx="1893900" cy="1539900"/>
            </a:xfrm>
            <a:prstGeom prst="cube">
              <a:avLst>
                <a:gd name="adj" fmla="val 7087"/>
              </a:avLst>
            </a:prstGeom>
            <a:solidFill>
              <a:srgbClr val="D5A6B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0"/>
            <p:cNvSpPr txBox="1"/>
            <p:nvPr/>
          </p:nvSpPr>
          <p:spPr>
            <a:xfrm>
              <a:off x="3376675" y="1922125"/>
              <a:ext cx="1893900" cy="1477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Common Algorithms: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digitization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clusterizer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tracking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PID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4603834" y="4725167"/>
            <a:ext cx="2719835" cy="2053200"/>
            <a:chOff x="3376675" y="3467675"/>
            <a:chExt cx="2039876" cy="1539900"/>
          </a:xfrm>
        </p:grpSpPr>
        <p:sp>
          <p:nvSpPr>
            <p:cNvPr id="411" name="Google Shape;411;p40"/>
            <p:cNvSpPr/>
            <p:nvPr/>
          </p:nvSpPr>
          <p:spPr>
            <a:xfrm>
              <a:off x="3393325" y="3467675"/>
              <a:ext cx="1893900" cy="1539900"/>
            </a:xfrm>
            <a:prstGeom prst="cube">
              <a:avLst>
                <a:gd name="adj" fmla="val 7087"/>
              </a:avLst>
            </a:prstGeom>
            <a:solidFill>
              <a:srgbClr val="C27BA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0"/>
            <p:cNvSpPr txBox="1"/>
            <p:nvPr/>
          </p:nvSpPr>
          <p:spPr>
            <a:xfrm>
              <a:off x="3376675" y="3601525"/>
              <a:ext cx="2039876" cy="1262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Detector Specific:</a:t>
              </a:r>
              <a:endParaRPr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FFFFFF"/>
                </a:buClr>
                <a:buSzPts val="1400"/>
                <a:buFont typeface="Arial"/>
                <a:buChar char="●"/>
              </a:pPr>
              <a:r>
                <a:rPr lang="en" sz="1867" kern="0" dirty="0" err="1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EcalEndcapN</a:t>
              </a:r>
              <a:endParaRPr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FFFFFF"/>
                </a:buClr>
                <a:buSzPts val="1400"/>
                <a:buFont typeface="Arial"/>
                <a:buChar char="●"/>
              </a:pPr>
              <a:r>
                <a:rPr lang="en" sz="1867" kern="0" dirty="0" err="1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HcalEndcapN</a:t>
              </a:r>
              <a:endParaRPr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FFFFFF"/>
                </a:buClr>
                <a:buSzPts val="1400"/>
                <a:buFont typeface="Arial"/>
                <a:buChar char="●"/>
              </a:pPr>
              <a:r>
                <a:rPr lang="en" sz="1867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HPDIRC</a:t>
              </a:r>
            </a:p>
            <a:p>
              <a:pPr marL="609585" indent="-423323" defTabSz="1219170">
                <a:buClr>
                  <a:srgbClr val="FFFFFF"/>
                </a:buClr>
                <a:buSzPts val="1400"/>
                <a:buFont typeface="Arial"/>
                <a:buChar char="●"/>
              </a:pPr>
              <a:r>
                <a:rPr lang="en" sz="1867" kern="0" dirty="0" err="1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etc</a:t>
              </a:r>
              <a:endParaRPr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491233" y="4007597"/>
            <a:ext cx="1518667" cy="601200"/>
            <a:chOff x="252200" y="412715"/>
            <a:chExt cx="1139000" cy="450900"/>
          </a:xfrm>
        </p:grpSpPr>
        <p:sp>
          <p:nvSpPr>
            <p:cNvPr id="414" name="Google Shape;414;p40"/>
            <p:cNvSpPr/>
            <p:nvPr/>
          </p:nvSpPr>
          <p:spPr>
            <a:xfrm>
              <a:off x="252200" y="412715"/>
              <a:ext cx="1092900" cy="450900"/>
            </a:xfrm>
            <a:prstGeom prst="foldedCorner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0"/>
            <p:cNvSpPr txBox="1"/>
            <p:nvPr/>
          </p:nvSpPr>
          <p:spPr>
            <a:xfrm>
              <a:off x="298300" y="413184"/>
              <a:ext cx="1092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Geometry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40"/>
          <p:cNvGrpSpPr/>
          <p:nvPr/>
        </p:nvGrpSpPr>
        <p:grpSpPr>
          <a:xfrm>
            <a:off x="2241251" y="4007598"/>
            <a:ext cx="1457200" cy="601200"/>
            <a:chOff x="1928738" y="3005697"/>
            <a:chExt cx="1092900" cy="450900"/>
          </a:xfrm>
        </p:grpSpPr>
        <p:sp>
          <p:nvSpPr>
            <p:cNvPr id="417" name="Google Shape;417;p40"/>
            <p:cNvSpPr/>
            <p:nvPr/>
          </p:nvSpPr>
          <p:spPr>
            <a:xfrm>
              <a:off x="2005088" y="3005697"/>
              <a:ext cx="940200" cy="450900"/>
            </a:xfrm>
            <a:prstGeom prst="bevel">
              <a:avLst>
                <a:gd name="adj" fmla="val 12500"/>
              </a:avLst>
            </a:pr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0"/>
            <p:cNvSpPr txBox="1"/>
            <p:nvPr/>
          </p:nvSpPr>
          <p:spPr>
            <a:xfrm>
              <a:off x="1928738" y="3031047"/>
              <a:ext cx="1092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DD4hep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4603833" y="254767"/>
            <a:ext cx="2547400" cy="2053200"/>
            <a:chOff x="3376675" y="191075"/>
            <a:chExt cx="1910550" cy="1539900"/>
          </a:xfrm>
        </p:grpSpPr>
        <p:sp>
          <p:nvSpPr>
            <p:cNvPr id="420" name="Google Shape;420;p40"/>
            <p:cNvSpPr/>
            <p:nvPr/>
          </p:nvSpPr>
          <p:spPr>
            <a:xfrm>
              <a:off x="3393325" y="191075"/>
              <a:ext cx="1893900" cy="1539900"/>
            </a:xfrm>
            <a:prstGeom prst="cube">
              <a:avLst>
                <a:gd name="adj" fmla="val 7087"/>
              </a:avLst>
            </a:prstGeom>
            <a:solidFill>
              <a:srgbClr val="EAD1D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0"/>
            <p:cNvSpPr txBox="1"/>
            <p:nvPr/>
          </p:nvSpPr>
          <p:spPr>
            <a:xfrm>
              <a:off x="3376675" y="245725"/>
              <a:ext cx="1773600" cy="1477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Services: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geometry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configuration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calibration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I/O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logging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40"/>
          <p:cNvGrpSpPr/>
          <p:nvPr/>
        </p:nvGrpSpPr>
        <p:grpSpPr>
          <a:xfrm>
            <a:off x="1263300" y="1776400"/>
            <a:ext cx="2525200" cy="1869493"/>
            <a:chOff x="337875" y="2170500"/>
            <a:chExt cx="1893900" cy="1402120"/>
          </a:xfrm>
        </p:grpSpPr>
        <p:sp>
          <p:nvSpPr>
            <p:cNvPr id="423" name="Google Shape;423;p40"/>
            <p:cNvSpPr/>
            <p:nvPr/>
          </p:nvSpPr>
          <p:spPr>
            <a:xfrm>
              <a:off x="337875" y="2170500"/>
              <a:ext cx="1808100" cy="1338000"/>
            </a:xfrm>
            <a:prstGeom prst="can">
              <a:avLst>
                <a:gd name="adj" fmla="val 11778"/>
              </a:avLst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0"/>
            <p:cNvSpPr txBox="1"/>
            <p:nvPr/>
          </p:nvSpPr>
          <p:spPr>
            <a:xfrm>
              <a:off x="337875" y="2310525"/>
              <a:ext cx="1893900" cy="1262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Resources: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Field Maps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Material Maps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AI/ML Models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40"/>
          <p:cNvGrpSpPr/>
          <p:nvPr/>
        </p:nvGrpSpPr>
        <p:grpSpPr>
          <a:xfrm>
            <a:off x="7926309" y="4881833"/>
            <a:ext cx="3904937" cy="1682793"/>
            <a:chOff x="6249300" y="3890100"/>
            <a:chExt cx="2730725" cy="1463637"/>
          </a:xfrm>
        </p:grpSpPr>
        <p:sp>
          <p:nvSpPr>
            <p:cNvPr id="426" name="Google Shape;426;p40"/>
            <p:cNvSpPr/>
            <p:nvPr/>
          </p:nvSpPr>
          <p:spPr>
            <a:xfrm>
              <a:off x="6259325" y="3943600"/>
              <a:ext cx="2720700" cy="1363500"/>
            </a:xfrm>
            <a:prstGeom prst="round1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0"/>
            <p:cNvSpPr txBox="1"/>
            <p:nvPr/>
          </p:nvSpPr>
          <p:spPr>
            <a:xfrm>
              <a:off x="6249300" y="3890100"/>
              <a:ext cx="2676300" cy="1463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Utilities: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Background event merger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cull_events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geometry query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40"/>
          <p:cNvGrpSpPr/>
          <p:nvPr/>
        </p:nvGrpSpPr>
        <p:grpSpPr>
          <a:xfrm>
            <a:off x="7763667" y="368179"/>
            <a:ext cx="3795600" cy="1723451"/>
            <a:chOff x="6127550" y="848275"/>
            <a:chExt cx="2846700" cy="1117769"/>
          </a:xfrm>
        </p:grpSpPr>
        <p:sp>
          <p:nvSpPr>
            <p:cNvPr id="429" name="Google Shape;429;p40"/>
            <p:cNvSpPr/>
            <p:nvPr/>
          </p:nvSpPr>
          <p:spPr>
            <a:xfrm>
              <a:off x="6127550" y="848275"/>
              <a:ext cx="2846700" cy="1110900"/>
            </a:xfrm>
            <a:prstGeom prst="trapezoid">
              <a:avLst>
                <a:gd name="adj" fmla="val 15303"/>
              </a:avLst>
            </a:prstGeom>
            <a:solidFill>
              <a:srgbClr val="D9D2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0"/>
            <p:cNvSpPr txBox="1"/>
            <p:nvPr/>
          </p:nvSpPr>
          <p:spPr>
            <a:xfrm>
              <a:off x="6419150" y="874644"/>
              <a:ext cx="2331600" cy="109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Plugins: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Stream Monitoring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Benchmarking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DST writer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40"/>
          <p:cNvGrpSpPr/>
          <p:nvPr/>
        </p:nvGrpSpPr>
        <p:grpSpPr>
          <a:xfrm>
            <a:off x="1263297" y="570334"/>
            <a:ext cx="2364651" cy="533504"/>
            <a:chOff x="168150" y="1113550"/>
            <a:chExt cx="1627800" cy="400128"/>
          </a:xfrm>
        </p:grpSpPr>
        <p:sp>
          <p:nvSpPr>
            <p:cNvPr id="432" name="Google Shape;432;p40"/>
            <p:cNvSpPr/>
            <p:nvPr/>
          </p:nvSpPr>
          <p:spPr>
            <a:xfrm>
              <a:off x="168150" y="1115825"/>
              <a:ext cx="1627800" cy="351600"/>
            </a:xfrm>
            <a:prstGeom prst="can">
              <a:avLst>
                <a:gd name="adj" fmla="val 25000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 txBox="1"/>
            <p:nvPr/>
          </p:nvSpPr>
          <p:spPr>
            <a:xfrm>
              <a:off x="285150" y="1113550"/>
              <a:ext cx="14193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Conditions DB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40"/>
          <p:cNvGrpSpPr/>
          <p:nvPr/>
        </p:nvGrpSpPr>
        <p:grpSpPr>
          <a:xfrm>
            <a:off x="2241251" y="4694625"/>
            <a:ext cx="1457200" cy="601200"/>
            <a:chOff x="865913" y="3632182"/>
            <a:chExt cx="1092900" cy="450900"/>
          </a:xfrm>
        </p:grpSpPr>
        <p:sp>
          <p:nvSpPr>
            <p:cNvPr id="435" name="Google Shape;435;p40"/>
            <p:cNvSpPr/>
            <p:nvPr/>
          </p:nvSpPr>
          <p:spPr>
            <a:xfrm>
              <a:off x="942263" y="3632182"/>
              <a:ext cx="940200" cy="450900"/>
            </a:xfrm>
            <a:prstGeom prst="bevel">
              <a:avLst>
                <a:gd name="adj" fmla="val 12500"/>
              </a:avLst>
            </a:pr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0"/>
            <p:cNvSpPr txBox="1"/>
            <p:nvPr/>
          </p:nvSpPr>
          <p:spPr>
            <a:xfrm>
              <a:off x="865913" y="3657532"/>
              <a:ext cx="1092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ACTS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40"/>
          <p:cNvGrpSpPr/>
          <p:nvPr/>
        </p:nvGrpSpPr>
        <p:grpSpPr>
          <a:xfrm>
            <a:off x="7837869" y="2441501"/>
            <a:ext cx="3846168" cy="2334148"/>
            <a:chOff x="6183202" y="2059725"/>
            <a:chExt cx="2884626" cy="1750611"/>
          </a:xfrm>
        </p:grpSpPr>
        <p:sp>
          <p:nvSpPr>
            <p:cNvPr id="438" name="Google Shape;438;p40"/>
            <p:cNvSpPr/>
            <p:nvPr/>
          </p:nvSpPr>
          <p:spPr>
            <a:xfrm>
              <a:off x="6183202" y="2059725"/>
              <a:ext cx="2884626" cy="1729836"/>
            </a:xfrm>
            <a:prstGeom prst="flowChartMultidocumen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0"/>
            <p:cNvSpPr txBox="1"/>
            <p:nvPr/>
          </p:nvSpPr>
          <p:spPr>
            <a:xfrm>
              <a:off x="6190550" y="2332750"/>
              <a:ext cx="2491500" cy="1477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Configuration: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User supplied (custom)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Simulation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Real data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Bench tests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609585" indent="-423323" defTabSz="1219170"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…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0" name="Google Shape;440;p40"/>
          <p:cNvGrpSpPr/>
          <p:nvPr/>
        </p:nvGrpSpPr>
        <p:grpSpPr>
          <a:xfrm>
            <a:off x="2241251" y="5381652"/>
            <a:ext cx="1457200" cy="601200"/>
            <a:chOff x="865913" y="3632182"/>
            <a:chExt cx="1092900" cy="450900"/>
          </a:xfrm>
        </p:grpSpPr>
        <p:sp>
          <p:nvSpPr>
            <p:cNvPr id="441" name="Google Shape;441;p40"/>
            <p:cNvSpPr/>
            <p:nvPr/>
          </p:nvSpPr>
          <p:spPr>
            <a:xfrm>
              <a:off x="942263" y="3632182"/>
              <a:ext cx="940200" cy="450900"/>
            </a:xfrm>
            <a:prstGeom prst="bevel">
              <a:avLst>
                <a:gd name="adj" fmla="val 12500"/>
              </a:avLst>
            </a:pr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0"/>
            <p:cNvSpPr txBox="1"/>
            <p:nvPr/>
          </p:nvSpPr>
          <p:spPr>
            <a:xfrm>
              <a:off x="865913" y="3657532"/>
              <a:ext cx="1092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PODIO</a:t>
              </a: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0"/>
          <p:cNvGrpSpPr/>
          <p:nvPr/>
        </p:nvGrpSpPr>
        <p:grpSpPr>
          <a:xfrm>
            <a:off x="1263309" y="1179934"/>
            <a:ext cx="2364651" cy="533504"/>
            <a:chOff x="168150" y="1113550"/>
            <a:chExt cx="1627800" cy="400128"/>
          </a:xfrm>
        </p:grpSpPr>
        <p:sp>
          <p:nvSpPr>
            <p:cNvPr id="447" name="Google Shape;447;p40"/>
            <p:cNvSpPr/>
            <p:nvPr/>
          </p:nvSpPr>
          <p:spPr>
            <a:xfrm>
              <a:off x="168150" y="1115825"/>
              <a:ext cx="1627800" cy="351600"/>
            </a:xfrm>
            <a:prstGeom prst="can">
              <a:avLst>
                <a:gd name="adj" fmla="val 25000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 txBox="1"/>
            <p:nvPr/>
          </p:nvSpPr>
          <p:spPr>
            <a:xfrm>
              <a:off x="285150" y="1113550"/>
              <a:ext cx="14193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Calibrations DB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9" name="Google Shape;449;p40"/>
          <p:cNvSpPr/>
          <p:nvPr/>
        </p:nvSpPr>
        <p:spPr>
          <a:xfrm>
            <a:off x="2048849" y="4189967"/>
            <a:ext cx="224000" cy="28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50" name="Google Shape;450;p40"/>
          <p:cNvCxnSpPr/>
          <p:nvPr/>
        </p:nvCxnSpPr>
        <p:spPr>
          <a:xfrm>
            <a:off x="3618733" y="4310467"/>
            <a:ext cx="764000" cy="1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40"/>
          <p:cNvCxnSpPr/>
          <p:nvPr/>
        </p:nvCxnSpPr>
        <p:spPr>
          <a:xfrm>
            <a:off x="3618733" y="5021667"/>
            <a:ext cx="764000" cy="1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40"/>
          <p:cNvCxnSpPr/>
          <p:nvPr/>
        </p:nvCxnSpPr>
        <p:spPr>
          <a:xfrm>
            <a:off x="3618733" y="5702296"/>
            <a:ext cx="764000" cy="1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4" name="Google Shape;454;p40"/>
          <p:cNvSpPr/>
          <p:nvPr/>
        </p:nvSpPr>
        <p:spPr>
          <a:xfrm>
            <a:off x="5473633" y="2307967"/>
            <a:ext cx="764000" cy="23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5" name="Google Shape;455;p40"/>
          <p:cNvSpPr/>
          <p:nvPr/>
        </p:nvSpPr>
        <p:spPr>
          <a:xfrm>
            <a:off x="5473633" y="4543167"/>
            <a:ext cx="764000" cy="23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56" name="Google Shape;456;p40"/>
          <p:cNvCxnSpPr>
            <a:stCxn id="432" idx="4"/>
          </p:cNvCxnSpPr>
          <p:nvPr/>
        </p:nvCxnSpPr>
        <p:spPr>
          <a:xfrm>
            <a:off x="3627948" y="807767"/>
            <a:ext cx="988400" cy="4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7" name="Google Shape;457;p40"/>
          <p:cNvCxnSpPr>
            <a:stCxn id="447" idx="4"/>
          </p:cNvCxnSpPr>
          <p:nvPr/>
        </p:nvCxnSpPr>
        <p:spPr>
          <a:xfrm rot="10800000" flipH="1">
            <a:off x="3627960" y="1334967"/>
            <a:ext cx="998400" cy="8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8" name="Google Shape;458;p40"/>
          <p:cNvCxnSpPr/>
          <p:nvPr/>
        </p:nvCxnSpPr>
        <p:spPr>
          <a:xfrm rot="10800000" flipH="1">
            <a:off x="3720633" y="1477433"/>
            <a:ext cx="875200" cy="112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9" name="Google Shape;459;p40"/>
          <p:cNvSpPr txBox="1"/>
          <p:nvPr/>
        </p:nvSpPr>
        <p:spPr>
          <a:xfrm>
            <a:off x="2213068" y="3668767"/>
            <a:ext cx="1620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2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external packages</a:t>
            </a:r>
            <a:endParaRPr sz="12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40"/>
          <p:cNvSpPr txBox="1"/>
          <p:nvPr/>
        </p:nvSpPr>
        <p:spPr>
          <a:xfrm>
            <a:off x="1777980" y="234067"/>
            <a:ext cx="1620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2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cloud services</a:t>
            </a:r>
            <a:endParaRPr sz="12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1" name="Google Shape;461;p40"/>
          <p:cNvSpPr/>
          <p:nvPr/>
        </p:nvSpPr>
        <p:spPr>
          <a:xfrm>
            <a:off x="7469400" y="896733"/>
            <a:ext cx="456800" cy="43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2" name="Google Shape;462;p40"/>
          <p:cNvSpPr/>
          <p:nvPr/>
        </p:nvSpPr>
        <p:spPr>
          <a:xfrm>
            <a:off x="7469400" y="3495233"/>
            <a:ext cx="377200" cy="387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63" name="Google Shape;463;p40"/>
          <p:cNvGrpSpPr/>
          <p:nvPr/>
        </p:nvGrpSpPr>
        <p:grpSpPr>
          <a:xfrm>
            <a:off x="491233" y="5328397"/>
            <a:ext cx="1518667" cy="601200"/>
            <a:chOff x="252200" y="412715"/>
            <a:chExt cx="1139000" cy="450900"/>
          </a:xfrm>
        </p:grpSpPr>
        <p:sp>
          <p:nvSpPr>
            <p:cNvPr id="464" name="Google Shape;464;p40"/>
            <p:cNvSpPr/>
            <p:nvPr/>
          </p:nvSpPr>
          <p:spPr>
            <a:xfrm>
              <a:off x="252200" y="412715"/>
              <a:ext cx="1092900" cy="450900"/>
            </a:xfrm>
            <a:prstGeom prst="foldedCorner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0"/>
            <p:cNvSpPr txBox="1"/>
            <p:nvPr/>
          </p:nvSpPr>
          <p:spPr>
            <a:xfrm>
              <a:off x="298300" y="413184"/>
              <a:ext cx="1092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Data Model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40"/>
          <p:cNvSpPr/>
          <p:nvPr/>
        </p:nvSpPr>
        <p:spPr>
          <a:xfrm>
            <a:off x="2048849" y="5510767"/>
            <a:ext cx="224000" cy="28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442;p40">
            <a:extLst>
              <a:ext uri="{FF2B5EF4-FFF2-40B4-BE49-F238E27FC236}">
                <a16:creationId xmlns:a16="http://schemas.microsoft.com/office/drawing/2014/main" id="{C2AB728F-40BF-1F49-BAFB-5E96FC455FB0}"/>
              </a:ext>
            </a:extLst>
          </p:cNvPr>
          <p:cNvSpPr txBox="1"/>
          <p:nvPr/>
        </p:nvSpPr>
        <p:spPr>
          <a:xfrm>
            <a:off x="2213068" y="6078167"/>
            <a:ext cx="14572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JANA2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56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74"/>
          <p:cNvSpPr txBox="1">
            <a:spLocks noGrp="1"/>
          </p:cNvSpPr>
          <p:nvPr>
            <p:ph type="title"/>
          </p:nvPr>
        </p:nvSpPr>
        <p:spPr>
          <a:xfrm>
            <a:off x="1663333" y="139033"/>
            <a:ext cx="859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" sz="4267" dirty="0">
                <a:solidFill>
                  <a:schemeClr val="dk1"/>
                </a:solidFill>
              </a:rPr>
              <a:t>Multi-threading in JANA2</a:t>
            </a:r>
            <a:endParaRPr sz="4267" dirty="0">
              <a:solidFill>
                <a:schemeClr val="dk1"/>
              </a:solidFill>
            </a:endParaRPr>
          </a:p>
        </p:txBody>
      </p:sp>
      <p:sp>
        <p:nvSpPr>
          <p:cNvPr id="716" name="Google Shape;716;p74"/>
          <p:cNvSpPr/>
          <p:nvPr/>
        </p:nvSpPr>
        <p:spPr>
          <a:xfrm>
            <a:off x="4728820" y="3986392"/>
            <a:ext cx="1727200" cy="77280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660066"/>
              </a:gs>
              <a:gs pos="100000">
                <a:srgbClr val="B2A0C7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 Processor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74"/>
          <p:cNvSpPr/>
          <p:nvPr/>
        </p:nvSpPr>
        <p:spPr>
          <a:xfrm>
            <a:off x="4932020" y="1987855"/>
            <a:ext cx="1524000" cy="947600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FFFF00"/>
              </a:gs>
              <a:gs pos="100000">
                <a:schemeClr val="accent6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" sz="2267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Event Source</a:t>
            </a:r>
            <a:endParaRPr sz="2267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8" name="Google Shape;718;p74"/>
          <p:cNvGrpSpPr/>
          <p:nvPr/>
        </p:nvGrpSpPr>
        <p:grpSpPr>
          <a:xfrm>
            <a:off x="7636753" y="880945"/>
            <a:ext cx="1933623" cy="1595967"/>
            <a:chOff x="5867400" y="457200"/>
            <a:chExt cx="1807800" cy="2022600"/>
          </a:xfrm>
        </p:grpSpPr>
        <p:grpSp>
          <p:nvGrpSpPr>
            <p:cNvPr id="719" name="Google Shape;719;p74"/>
            <p:cNvGrpSpPr/>
            <p:nvPr/>
          </p:nvGrpSpPr>
          <p:grpSpPr>
            <a:xfrm>
              <a:off x="5961109" y="562354"/>
              <a:ext cx="1591105" cy="1852695"/>
              <a:chOff x="5257800" y="621158"/>
              <a:chExt cx="2494676" cy="2787264"/>
            </a:xfrm>
          </p:grpSpPr>
          <p:grpSp>
            <p:nvGrpSpPr>
              <p:cNvPr id="720" name="Google Shape;720;p74"/>
              <p:cNvGrpSpPr/>
              <p:nvPr/>
            </p:nvGrpSpPr>
            <p:grpSpPr>
              <a:xfrm>
                <a:off x="6990324" y="2393310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21" name="Google Shape;721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5" name="Google Shape;725;p74"/>
              <p:cNvSpPr/>
              <p:nvPr/>
            </p:nvSpPr>
            <p:spPr>
              <a:xfrm>
                <a:off x="5257800" y="1399807"/>
                <a:ext cx="1295400" cy="1295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40" y="83802"/>
                    </a:moveTo>
                    <a:cubicBezTo>
                      <a:pt x="96765" y="105830"/>
                      <a:pt x="70887" y="117061"/>
                      <a:pt x="46198" y="110771"/>
                    </a:cubicBezTo>
                    <a:cubicBezTo>
                      <a:pt x="21508" y="104482"/>
                      <a:pt x="4693" y="82375"/>
                      <a:pt x="5819" y="57685"/>
                    </a:cubicBezTo>
                    <a:cubicBezTo>
                      <a:pt x="6945" y="32995"/>
                      <a:pt x="25707" y="12408"/>
                      <a:pt x="50873" y="8249"/>
                    </a:cubicBezTo>
                    <a:cubicBezTo>
                      <a:pt x="76039" y="4090"/>
                      <a:pt x="100794" y="17485"/>
                      <a:pt x="110319" y="40414"/>
                    </a:cubicBezTo>
                    <a:lnTo>
                      <a:pt x="115169" y="40414"/>
                    </a:lnTo>
                    <a:lnTo>
                      <a:pt x="108467" y="60000"/>
                    </a:lnTo>
                    <a:lnTo>
                      <a:pt x="92104" y="40414"/>
                    </a:lnTo>
                    <a:lnTo>
                      <a:pt x="96414" y="40414"/>
                    </a:lnTo>
                    <a:lnTo>
                      <a:pt x="96414" y="40414"/>
                    </a:lnTo>
                    <a:cubicBezTo>
                      <a:pt x="86348" y="25980"/>
                      <a:pt x="66519" y="19257"/>
                      <a:pt x="48019" y="24006"/>
                    </a:cubicBezTo>
                    <a:cubicBezTo>
                      <a:pt x="29519" y="28755"/>
                      <a:pt x="16936" y="43799"/>
                      <a:pt x="17307" y="60722"/>
                    </a:cubicBezTo>
                    <a:cubicBezTo>
                      <a:pt x="17678" y="77645"/>
                      <a:pt x="30912" y="92252"/>
                      <a:pt x="49607" y="96372"/>
                    </a:cubicBezTo>
                    <a:cubicBezTo>
                      <a:pt x="68301" y="100492"/>
                      <a:pt x="87820" y="93103"/>
                      <a:pt x="97246" y="783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38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6" name="Google Shape;726;p74"/>
              <p:cNvGrpSpPr/>
              <p:nvPr/>
            </p:nvGrpSpPr>
            <p:grpSpPr>
              <a:xfrm>
                <a:off x="6338684" y="621158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27" name="Google Shape;727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1" name="Google Shape;731;p74"/>
              <p:cNvGrpSpPr/>
              <p:nvPr/>
            </p:nvGrpSpPr>
            <p:grpSpPr>
              <a:xfrm>
                <a:off x="6983116" y="169128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32" name="Google Shape;732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6" name="Google Shape;736;p74"/>
              <p:cNvGrpSpPr/>
              <p:nvPr/>
            </p:nvGrpSpPr>
            <p:grpSpPr>
              <a:xfrm>
                <a:off x="6376144" y="275826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37" name="Google Shape;737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Google Shape;738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1" name="Google Shape;741;p74"/>
              <p:cNvGrpSpPr/>
              <p:nvPr/>
            </p:nvGrpSpPr>
            <p:grpSpPr>
              <a:xfrm>
                <a:off x="6976985" y="973263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42" name="Google Shape;742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746" name="Google Shape;746;p74"/>
              <p:cNvCxnSpPr>
                <a:stCxn id="727" idx="2"/>
              </p:cNvCxnSpPr>
              <p:nvPr/>
            </p:nvCxnSpPr>
            <p:spPr>
              <a:xfrm flipH="1">
                <a:off x="6216150" y="1271319"/>
                <a:ext cx="247500" cy="2868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747" name="Google Shape;747;p74"/>
              <p:cNvCxnSpPr/>
              <p:nvPr/>
            </p:nvCxnSpPr>
            <p:spPr>
              <a:xfrm flipH="1">
                <a:off x="6405931" y="1471448"/>
                <a:ext cx="636000" cy="2400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748" name="Google Shape;748;p74"/>
              <p:cNvCxnSpPr>
                <a:stCxn id="732" idx="3"/>
              </p:cNvCxnSpPr>
              <p:nvPr/>
            </p:nvCxnSpPr>
            <p:spPr>
              <a:xfrm rot="10800000">
                <a:off x="6471316" y="1992661"/>
                <a:ext cx="511800" cy="23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749" name="Google Shape;749;p74"/>
              <p:cNvCxnSpPr/>
              <p:nvPr/>
            </p:nvCxnSpPr>
            <p:spPr>
              <a:xfrm rot="10800000">
                <a:off x="6419974" y="2338576"/>
                <a:ext cx="613200" cy="227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750" name="Google Shape;750;p74"/>
              <p:cNvCxnSpPr>
                <a:stCxn id="737" idx="4"/>
              </p:cNvCxnSpPr>
              <p:nvPr/>
            </p:nvCxnSpPr>
            <p:spPr>
              <a:xfrm rot="10800000">
                <a:off x="6242511" y="2514961"/>
                <a:ext cx="258600" cy="2433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sp>
          <p:nvSpPr>
            <p:cNvPr id="751" name="Google Shape;751;p74"/>
            <p:cNvSpPr/>
            <p:nvPr/>
          </p:nvSpPr>
          <p:spPr>
            <a:xfrm>
              <a:off x="5867400" y="457200"/>
              <a:ext cx="1807800" cy="20226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74"/>
          <p:cNvGrpSpPr/>
          <p:nvPr/>
        </p:nvGrpSpPr>
        <p:grpSpPr>
          <a:xfrm>
            <a:off x="9855063" y="1920641"/>
            <a:ext cx="1933623" cy="1595967"/>
            <a:chOff x="5867400" y="457200"/>
            <a:chExt cx="1807800" cy="2022600"/>
          </a:xfrm>
        </p:grpSpPr>
        <p:grpSp>
          <p:nvGrpSpPr>
            <p:cNvPr id="753" name="Google Shape;753;p74"/>
            <p:cNvGrpSpPr/>
            <p:nvPr/>
          </p:nvGrpSpPr>
          <p:grpSpPr>
            <a:xfrm>
              <a:off x="5961109" y="562353"/>
              <a:ext cx="1591105" cy="1852695"/>
              <a:chOff x="5257800" y="621158"/>
              <a:chExt cx="2494676" cy="2787264"/>
            </a:xfrm>
          </p:grpSpPr>
          <p:grpSp>
            <p:nvGrpSpPr>
              <p:cNvPr id="754" name="Google Shape;754;p74"/>
              <p:cNvGrpSpPr/>
              <p:nvPr/>
            </p:nvGrpSpPr>
            <p:grpSpPr>
              <a:xfrm>
                <a:off x="6990324" y="2393310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55" name="Google Shape;755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Google Shape;757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Google Shape;758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59" name="Google Shape;759;p74"/>
              <p:cNvSpPr/>
              <p:nvPr/>
            </p:nvSpPr>
            <p:spPr>
              <a:xfrm>
                <a:off x="5257800" y="1399807"/>
                <a:ext cx="1295400" cy="1295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40" y="83802"/>
                    </a:moveTo>
                    <a:cubicBezTo>
                      <a:pt x="96765" y="105830"/>
                      <a:pt x="70887" y="117061"/>
                      <a:pt x="46198" y="110771"/>
                    </a:cubicBezTo>
                    <a:cubicBezTo>
                      <a:pt x="21508" y="104482"/>
                      <a:pt x="4693" y="82375"/>
                      <a:pt x="5819" y="57685"/>
                    </a:cubicBezTo>
                    <a:cubicBezTo>
                      <a:pt x="6945" y="32995"/>
                      <a:pt x="25707" y="12408"/>
                      <a:pt x="50873" y="8249"/>
                    </a:cubicBezTo>
                    <a:cubicBezTo>
                      <a:pt x="76039" y="4090"/>
                      <a:pt x="100794" y="17485"/>
                      <a:pt x="110319" y="40414"/>
                    </a:cubicBezTo>
                    <a:lnTo>
                      <a:pt x="115169" y="40414"/>
                    </a:lnTo>
                    <a:lnTo>
                      <a:pt x="108467" y="60000"/>
                    </a:lnTo>
                    <a:lnTo>
                      <a:pt x="92104" y="40414"/>
                    </a:lnTo>
                    <a:lnTo>
                      <a:pt x="96414" y="40414"/>
                    </a:lnTo>
                    <a:lnTo>
                      <a:pt x="96414" y="40414"/>
                    </a:lnTo>
                    <a:cubicBezTo>
                      <a:pt x="86348" y="25980"/>
                      <a:pt x="66519" y="19257"/>
                      <a:pt x="48019" y="24006"/>
                    </a:cubicBezTo>
                    <a:cubicBezTo>
                      <a:pt x="29519" y="28755"/>
                      <a:pt x="16936" y="43799"/>
                      <a:pt x="17307" y="60722"/>
                    </a:cubicBezTo>
                    <a:cubicBezTo>
                      <a:pt x="17678" y="77645"/>
                      <a:pt x="30912" y="92252"/>
                      <a:pt x="49607" y="96372"/>
                    </a:cubicBezTo>
                    <a:cubicBezTo>
                      <a:pt x="68301" y="100492"/>
                      <a:pt x="87820" y="93103"/>
                      <a:pt x="97246" y="783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38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0" name="Google Shape;760;p74"/>
              <p:cNvGrpSpPr/>
              <p:nvPr/>
            </p:nvGrpSpPr>
            <p:grpSpPr>
              <a:xfrm>
                <a:off x="6338684" y="621158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61" name="Google Shape;761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Google Shape;762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5" name="Google Shape;765;p74"/>
              <p:cNvGrpSpPr/>
              <p:nvPr/>
            </p:nvGrpSpPr>
            <p:grpSpPr>
              <a:xfrm>
                <a:off x="6983116" y="169128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66" name="Google Shape;766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0" name="Google Shape;770;p74"/>
              <p:cNvGrpSpPr/>
              <p:nvPr/>
            </p:nvGrpSpPr>
            <p:grpSpPr>
              <a:xfrm>
                <a:off x="6376144" y="275826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71" name="Google Shape;771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5" name="Google Shape;775;p74"/>
              <p:cNvGrpSpPr/>
              <p:nvPr/>
            </p:nvGrpSpPr>
            <p:grpSpPr>
              <a:xfrm>
                <a:off x="6976985" y="973263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76" name="Google Shape;776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780" name="Google Shape;780;p74"/>
              <p:cNvCxnSpPr>
                <a:stCxn id="761" idx="2"/>
              </p:cNvCxnSpPr>
              <p:nvPr/>
            </p:nvCxnSpPr>
            <p:spPr>
              <a:xfrm flipH="1">
                <a:off x="6216150" y="1271319"/>
                <a:ext cx="247500" cy="2868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781" name="Google Shape;781;p74"/>
              <p:cNvCxnSpPr/>
              <p:nvPr/>
            </p:nvCxnSpPr>
            <p:spPr>
              <a:xfrm flipH="1">
                <a:off x="6405931" y="1471448"/>
                <a:ext cx="636000" cy="2400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782" name="Google Shape;782;p74"/>
              <p:cNvCxnSpPr>
                <a:stCxn id="766" idx="3"/>
              </p:cNvCxnSpPr>
              <p:nvPr/>
            </p:nvCxnSpPr>
            <p:spPr>
              <a:xfrm rot="10800000">
                <a:off x="6471316" y="1992661"/>
                <a:ext cx="511800" cy="23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783" name="Google Shape;783;p74"/>
              <p:cNvCxnSpPr/>
              <p:nvPr/>
            </p:nvCxnSpPr>
            <p:spPr>
              <a:xfrm rot="10800000">
                <a:off x="6419974" y="2338576"/>
                <a:ext cx="613200" cy="227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784" name="Google Shape;784;p74"/>
              <p:cNvCxnSpPr>
                <a:stCxn id="771" idx="4"/>
              </p:cNvCxnSpPr>
              <p:nvPr/>
            </p:nvCxnSpPr>
            <p:spPr>
              <a:xfrm rot="10800000">
                <a:off x="6242511" y="2514961"/>
                <a:ext cx="258600" cy="2433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sp>
          <p:nvSpPr>
            <p:cNvPr id="785" name="Google Shape;785;p74"/>
            <p:cNvSpPr/>
            <p:nvPr/>
          </p:nvSpPr>
          <p:spPr>
            <a:xfrm>
              <a:off x="5867400" y="457200"/>
              <a:ext cx="1807800" cy="20226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74"/>
          <p:cNvGrpSpPr/>
          <p:nvPr/>
        </p:nvGrpSpPr>
        <p:grpSpPr>
          <a:xfrm>
            <a:off x="9433985" y="3733805"/>
            <a:ext cx="1933623" cy="1595967"/>
            <a:chOff x="5867400" y="457200"/>
            <a:chExt cx="1807800" cy="2022600"/>
          </a:xfrm>
        </p:grpSpPr>
        <p:grpSp>
          <p:nvGrpSpPr>
            <p:cNvPr id="787" name="Google Shape;787;p74"/>
            <p:cNvGrpSpPr/>
            <p:nvPr/>
          </p:nvGrpSpPr>
          <p:grpSpPr>
            <a:xfrm>
              <a:off x="5961109" y="562353"/>
              <a:ext cx="1591105" cy="1852695"/>
              <a:chOff x="5257800" y="621158"/>
              <a:chExt cx="2494676" cy="2787264"/>
            </a:xfrm>
          </p:grpSpPr>
          <p:grpSp>
            <p:nvGrpSpPr>
              <p:cNvPr id="788" name="Google Shape;788;p74"/>
              <p:cNvGrpSpPr/>
              <p:nvPr/>
            </p:nvGrpSpPr>
            <p:grpSpPr>
              <a:xfrm>
                <a:off x="6990324" y="2393310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89" name="Google Shape;789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93" name="Google Shape;793;p74"/>
              <p:cNvSpPr/>
              <p:nvPr/>
            </p:nvSpPr>
            <p:spPr>
              <a:xfrm>
                <a:off x="5257800" y="1399807"/>
                <a:ext cx="1295400" cy="1295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40" y="83802"/>
                    </a:moveTo>
                    <a:cubicBezTo>
                      <a:pt x="96765" y="105830"/>
                      <a:pt x="70887" y="117061"/>
                      <a:pt x="46198" y="110771"/>
                    </a:cubicBezTo>
                    <a:cubicBezTo>
                      <a:pt x="21508" y="104482"/>
                      <a:pt x="4693" y="82375"/>
                      <a:pt x="5819" y="57685"/>
                    </a:cubicBezTo>
                    <a:cubicBezTo>
                      <a:pt x="6945" y="32995"/>
                      <a:pt x="25707" y="12408"/>
                      <a:pt x="50873" y="8249"/>
                    </a:cubicBezTo>
                    <a:cubicBezTo>
                      <a:pt x="76039" y="4090"/>
                      <a:pt x="100794" y="17485"/>
                      <a:pt x="110319" y="40414"/>
                    </a:cubicBezTo>
                    <a:lnTo>
                      <a:pt x="115169" y="40414"/>
                    </a:lnTo>
                    <a:lnTo>
                      <a:pt x="108467" y="60000"/>
                    </a:lnTo>
                    <a:lnTo>
                      <a:pt x="92104" y="40414"/>
                    </a:lnTo>
                    <a:lnTo>
                      <a:pt x="96414" y="40414"/>
                    </a:lnTo>
                    <a:lnTo>
                      <a:pt x="96414" y="40414"/>
                    </a:lnTo>
                    <a:cubicBezTo>
                      <a:pt x="86348" y="25980"/>
                      <a:pt x="66519" y="19257"/>
                      <a:pt x="48019" y="24006"/>
                    </a:cubicBezTo>
                    <a:cubicBezTo>
                      <a:pt x="29519" y="28755"/>
                      <a:pt x="16936" y="43799"/>
                      <a:pt x="17307" y="60722"/>
                    </a:cubicBezTo>
                    <a:cubicBezTo>
                      <a:pt x="17678" y="77645"/>
                      <a:pt x="30912" y="92252"/>
                      <a:pt x="49607" y="96372"/>
                    </a:cubicBezTo>
                    <a:cubicBezTo>
                      <a:pt x="68301" y="100492"/>
                      <a:pt x="87820" y="93103"/>
                      <a:pt x="97246" y="783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38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4" name="Google Shape;794;p74"/>
              <p:cNvGrpSpPr/>
              <p:nvPr/>
            </p:nvGrpSpPr>
            <p:grpSpPr>
              <a:xfrm>
                <a:off x="6338684" y="621158"/>
                <a:ext cx="762152" cy="650161"/>
                <a:chOff x="2051269" y="1524000"/>
                <a:chExt cx="4572000" cy="3886200"/>
              </a:xfrm>
            </p:grpSpPr>
            <p:sp>
              <p:nvSpPr>
                <p:cNvPr id="795" name="Google Shape;795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Google Shape;797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9" name="Google Shape;799;p74"/>
              <p:cNvGrpSpPr/>
              <p:nvPr/>
            </p:nvGrpSpPr>
            <p:grpSpPr>
              <a:xfrm>
                <a:off x="6983116" y="169128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800" name="Google Shape;800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Google Shape;801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Google Shape;802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Google Shape;803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04" name="Google Shape;804;p74"/>
              <p:cNvGrpSpPr/>
              <p:nvPr/>
            </p:nvGrpSpPr>
            <p:grpSpPr>
              <a:xfrm>
                <a:off x="6376144" y="275826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805" name="Google Shape;805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Google Shape;807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Google Shape;808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09" name="Google Shape;809;p74"/>
              <p:cNvGrpSpPr/>
              <p:nvPr/>
            </p:nvGrpSpPr>
            <p:grpSpPr>
              <a:xfrm>
                <a:off x="6976985" y="973263"/>
                <a:ext cx="762152" cy="650161"/>
                <a:chOff x="2051269" y="1524000"/>
                <a:chExt cx="4572000" cy="3886200"/>
              </a:xfrm>
            </p:grpSpPr>
            <p:sp>
              <p:nvSpPr>
                <p:cNvPr id="810" name="Google Shape;810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814" name="Google Shape;814;p74"/>
              <p:cNvCxnSpPr>
                <a:stCxn id="795" idx="2"/>
              </p:cNvCxnSpPr>
              <p:nvPr/>
            </p:nvCxnSpPr>
            <p:spPr>
              <a:xfrm flipH="1">
                <a:off x="6216150" y="1271319"/>
                <a:ext cx="247500" cy="2868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815" name="Google Shape;815;p74"/>
              <p:cNvCxnSpPr/>
              <p:nvPr/>
            </p:nvCxnSpPr>
            <p:spPr>
              <a:xfrm flipH="1">
                <a:off x="6405931" y="1471448"/>
                <a:ext cx="636000" cy="2400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816" name="Google Shape;816;p74"/>
              <p:cNvCxnSpPr>
                <a:stCxn id="800" idx="3"/>
              </p:cNvCxnSpPr>
              <p:nvPr/>
            </p:nvCxnSpPr>
            <p:spPr>
              <a:xfrm rot="10800000">
                <a:off x="6471316" y="1992661"/>
                <a:ext cx="511800" cy="23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817" name="Google Shape;817;p74"/>
              <p:cNvCxnSpPr/>
              <p:nvPr/>
            </p:nvCxnSpPr>
            <p:spPr>
              <a:xfrm rot="10800000">
                <a:off x="6419974" y="2338576"/>
                <a:ext cx="613200" cy="227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818" name="Google Shape;818;p74"/>
              <p:cNvCxnSpPr>
                <a:stCxn id="805" idx="4"/>
              </p:cNvCxnSpPr>
              <p:nvPr/>
            </p:nvCxnSpPr>
            <p:spPr>
              <a:xfrm rot="10800000">
                <a:off x="6242511" y="2514961"/>
                <a:ext cx="258600" cy="2433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sp>
          <p:nvSpPr>
            <p:cNvPr id="819" name="Google Shape;819;p74"/>
            <p:cNvSpPr/>
            <p:nvPr/>
          </p:nvSpPr>
          <p:spPr>
            <a:xfrm>
              <a:off x="5867400" y="457200"/>
              <a:ext cx="1807800" cy="20226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74"/>
          <p:cNvGrpSpPr/>
          <p:nvPr/>
        </p:nvGrpSpPr>
        <p:grpSpPr>
          <a:xfrm>
            <a:off x="7146911" y="4661925"/>
            <a:ext cx="1933623" cy="1595967"/>
            <a:chOff x="5867400" y="457200"/>
            <a:chExt cx="1807800" cy="2022600"/>
          </a:xfrm>
        </p:grpSpPr>
        <p:grpSp>
          <p:nvGrpSpPr>
            <p:cNvPr id="821" name="Google Shape;821;p74"/>
            <p:cNvGrpSpPr/>
            <p:nvPr/>
          </p:nvGrpSpPr>
          <p:grpSpPr>
            <a:xfrm>
              <a:off x="5961109" y="562353"/>
              <a:ext cx="1591105" cy="1852695"/>
              <a:chOff x="5257800" y="621158"/>
              <a:chExt cx="2494676" cy="2787264"/>
            </a:xfrm>
          </p:grpSpPr>
          <p:grpSp>
            <p:nvGrpSpPr>
              <p:cNvPr id="822" name="Google Shape;822;p74"/>
              <p:cNvGrpSpPr/>
              <p:nvPr/>
            </p:nvGrpSpPr>
            <p:grpSpPr>
              <a:xfrm>
                <a:off x="6990324" y="2393310"/>
                <a:ext cx="762152" cy="650161"/>
                <a:chOff x="2051269" y="1524000"/>
                <a:chExt cx="4572000" cy="3886200"/>
              </a:xfrm>
            </p:grpSpPr>
            <p:sp>
              <p:nvSpPr>
                <p:cNvPr id="823" name="Google Shape;823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7" name="Google Shape;827;p74"/>
              <p:cNvSpPr/>
              <p:nvPr/>
            </p:nvSpPr>
            <p:spPr>
              <a:xfrm>
                <a:off x="5257800" y="1399807"/>
                <a:ext cx="1295400" cy="1295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40" y="83802"/>
                    </a:moveTo>
                    <a:cubicBezTo>
                      <a:pt x="96765" y="105830"/>
                      <a:pt x="70887" y="117061"/>
                      <a:pt x="46198" y="110771"/>
                    </a:cubicBezTo>
                    <a:cubicBezTo>
                      <a:pt x="21508" y="104482"/>
                      <a:pt x="4693" y="82375"/>
                      <a:pt x="5819" y="57685"/>
                    </a:cubicBezTo>
                    <a:cubicBezTo>
                      <a:pt x="6945" y="32995"/>
                      <a:pt x="25707" y="12408"/>
                      <a:pt x="50873" y="8249"/>
                    </a:cubicBezTo>
                    <a:cubicBezTo>
                      <a:pt x="76039" y="4090"/>
                      <a:pt x="100794" y="17485"/>
                      <a:pt x="110319" y="40414"/>
                    </a:cubicBezTo>
                    <a:lnTo>
                      <a:pt x="115169" y="40414"/>
                    </a:lnTo>
                    <a:lnTo>
                      <a:pt x="108467" y="60000"/>
                    </a:lnTo>
                    <a:lnTo>
                      <a:pt x="92104" y="40414"/>
                    </a:lnTo>
                    <a:lnTo>
                      <a:pt x="96414" y="40414"/>
                    </a:lnTo>
                    <a:lnTo>
                      <a:pt x="96414" y="40414"/>
                    </a:lnTo>
                    <a:cubicBezTo>
                      <a:pt x="86348" y="25980"/>
                      <a:pt x="66519" y="19257"/>
                      <a:pt x="48019" y="24006"/>
                    </a:cubicBezTo>
                    <a:cubicBezTo>
                      <a:pt x="29519" y="28755"/>
                      <a:pt x="16936" y="43799"/>
                      <a:pt x="17307" y="60722"/>
                    </a:cubicBezTo>
                    <a:cubicBezTo>
                      <a:pt x="17678" y="77645"/>
                      <a:pt x="30912" y="92252"/>
                      <a:pt x="49607" y="96372"/>
                    </a:cubicBezTo>
                    <a:cubicBezTo>
                      <a:pt x="68301" y="100492"/>
                      <a:pt x="87820" y="93103"/>
                      <a:pt x="97246" y="783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38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8" name="Google Shape;828;p74"/>
              <p:cNvGrpSpPr/>
              <p:nvPr/>
            </p:nvGrpSpPr>
            <p:grpSpPr>
              <a:xfrm>
                <a:off x="6338684" y="621158"/>
                <a:ext cx="762152" cy="650161"/>
                <a:chOff x="2051269" y="1524000"/>
                <a:chExt cx="4572000" cy="3886200"/>
              </a:xfrm>
            </p:grpSpPr>
            <p:sp>
              <p:nvSpPr>
                <p:cNvPr id="829" name="Google Shape;829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33" name="Google Shape;833;p74"/>
              <p:cNvGrpSpPr/>
              <p:nvPr/>
            </p:nvGrpSpPr>
            <p:grpSpPr>
              <a:xfrm>
                <a:off x="6983116" y="169128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834" name="Google Shape;834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38" name="Google Shape;838;p74"/>
              <p:cNvGrpSpPr/>
              <p:nvPr/>
            </p:nvGrpSpPr>
            <p:grpSpPr>
              <a:xfrm>
                <a:off x="6376144" y="275826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839" name="Google Shape;839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Google Shape;841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842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43" name="Google Shape;843;p74"/>
              <p:cNvGrpSpPr/>
              <p:nvPr/>
            </p:nvGrpSpPr>
            <p:grpSpPr>
              <a:xfrm>
                <a:off x="6976985" y="973263"/>
                <a:ext cx="762152" cy="650161"/>
                <a:chOff x="2051269" y="1524000"/>
                <a:chExt cx="4572000" cy="3886200"/>
              </a:xfrm>
            </p:grpSpPr>
            <p:sp>
              <p:nvSpPr>
                <p:cNvPr id="844" name="Google Shape;844;p74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74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74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74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848" name="Google Shape;848;p74"/>
              <p:cNvCxnSpPr>
                <a:stCxn id="829" idx="2"/>
              </p:cNvCxnSpPr>
              <p:nvPr/>
            </p:nvCxnSpPr>
            <p:spPr>
              <a:xfrm flipH="1">
                <a:off x="6216150" y="1271319"/>
                <a:ext cx="247500" cy="2868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849" name="Google Shape;849;p74"/>
              <p:cNvCxnSpPr/>
              <p:nvPr/>
            </p:nvCxnSpPr>
            <p:spPr>
              <a:xfrm flipH="1">
                <a:off x="6405931" y="1471448"/>
                <a:ext cx="636000" cy="2400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850" name="Google Shape;850;p74"/>
              <p:cNvCxnSpPr>
                <a:stCxn id="834" idx="3"/>
              </p:cNvCxnSpPr>
              <p:nvPr/>
            </p:nvCxnSpPr>
            <p:spPr>
              <a:xfrm rot="10800000">
                <a:off x="6471316" y="1992661"/>
                <a:ext cx="511800" cy="23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851" name="Google Shape;851;p74"/>
              <p:cNvCxnSpPr/>
              <p:nvPr/>
            </p:nvCxnSpPr>
            <p:spPr>
              <a:xfrm rot="10800000">
                <a:off x="6419974" y="2338576"/>
                <a:ext cx="613200" cy="227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852" name="Google Shape;852;p74"/>
              <p:cNvCxnSpPr>
                <a:stCxn id="839" idx="4"/>
              </p:cNvCxnSpPr>
              <p:nvPr/>
            </p:nvCxnSpPr>
            <p:spPr>
              <a:xfrm rot="10800000">
                <a:off x="6242511" y="2514961"/>
                <a:ext cx="258600" cy="2433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sp>
          <p:nvSpPr>
            <p:cNvPr id="853" name="Google Shape;853;p74"/>
            <p:cNvSpPr/>
            <p:nvPr/>
          </p:nvSpPr>
          <p:spPr>
            <a:xfrm>
              <a:off x="5867400" y="457200"/>
              <a:ext cx="1807800" cy="20226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4" name="Google Shape;854;p74"/>
          <p:cNvCxnSpPr/>
          <p:nvPr/>
        </p:nvCxnSpPr>
        <p:spPr>
          <a:xfrm rot="-5400000">
            <a:off x="6855000" y="2288821"/>
            <a:ext cx="1392800" cy="878800"/>
          </a:xfrm>
          <a:prstGeom prst="straightConnector1">
            <a:avLst/>
          </a:prstGeom>
          <a:noFill/>
          <a:ln w="76200" cap="flat" cmpd="sng">
            <a:solidFill>
              <a:srgbClr val="660066"/>
            </a:solidFill>
            <a:prstDash val="solid"/>
            <a:round/>
            <a:headEnd type="none" w="sm" len="sm"/>
            <a:tailEnd type="stealth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55" name="Google Shape;855;p74"/>
          <p:cNvCxnSpPr/>
          <p:nvPr/>
        </p:nvCxnSpPr>
        <p:spPr>
          <a:xfrm rot="-5400000">
            <a:off x="6771936" y="2205641"/>
            <a:ext cx="1357600" cy="817600"/>
          </a:xfrm>
          <a:prstGeom prst="straightConnector1">
            <a:avLst/>
          </a:prstGeom>
          <a:noFill/>
          <a:ln w="57150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56" name="Google Shape;856;p74"/>
          <p:cNvCxnSpPr/>
          <p:nvPr/>
        </p:nvCxnSpPr>
        <p:spPr>
          <a:xfrm rot="10800000" flipH="1">
            <a:off x="7088644" y="2899021"/>
            <a:ext cx="2908000" cy="525600"/>
          </a:xfrm>
          <a:prstGeom prst="straightConnector1">
            <a:avLst/>
          </a:prstGeom>
          <a:noFill/>
          <a:ln w="76200" cap="flat" cmpd="sng">
            <a:solidFill>
              <a:srgbClr val="660066"/>
            </a:solidFill>
            <a:prstDash val="solid"/>
            <a:round/>
            <a:headEnd type="none" w="sm" len="sm"/>
            <a:tailEnd type="stealth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57" name="Google Shape;857;p74"/>
          <p:cNvCxnSpPr/>
          <p:nvPr/>
        </p:nvCxnSpPr>
        <p:spPr>
          <a:xfrm flipH="1">
            <a:off x="5721201" y="3415863"/>
            <a:ext cx="1390800" cy="17200"/>
          </a:xfrm>
          <a:prstGeom prst="straightConnector1">
            <a:avLst/>
          </a:prstGeom>
          <a:noFill/>
          <a:ln w="762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58" name="Google Shape;858;p74"/>
          <p:cNvCxnSpPr/>
          <p:nvPr/>
        </p:nvCxnSpPr>
        <p:spPr>
          <a:xfrm>
            <a:off x="7123679" y="3424621"/>
            <a:ext cx="2440800" cy="1077200"/>
          </a:xfrm>
          <a:prstGeom prst="straightConnector1">
            <a:avLst/>
          </a:prstGeom>
          <a:noFill/>
          <a:ln w="76200" cap="flat" cmpd="sng">
            <a:solidFill>
              <a:srgbClr val="660066"/>
            </a:solidFill>
            <a:prstDash val="solid"/>
            <a:round/>
            <a:headEnd type="none" w="sm" len="sm"/>
            <a:tailEnd type="stealth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59" name="Google Shape;859;p74"/>
          <p:cNvCxnSpPr/>
          <p:nvPr/>
        </p:nvCxnSpPr>
        <p:spPr>
          <a:xfrm rot="-5400000" flipH="1">
            <a:off x="6293253" y="4170379"/>
            <a:ext cx="1812800" cy="338800"/>
          </a:xfrm>
          <a:prstGeom prst="straightConnector1">
            <a:avLst/>
          </a:prstGeom>
          <a:noFill/>
          <a:ln w="76200" cap="flat" cmpd="sng">
            <a:solidFill>
              <a:srgbClr val="660066"/>
            </a:solidFill>
            <a:prstDash val="solid"/>
            <a:round/>
            <a:headEnd type="none" w="sm" len="sm"/>
            <a:tailEnd type="stealth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60" name="Google Shape;860;p74"/>
          <p:cNvCxnSpPr/>
          <p:nvPr/>
        </p:nvCxnSpPr>
        <p:spPr>
          <a:xfrm rot="10800000" flipH="1">
            <a:off x="7106085" y="2788559"/>
            <a:ext cx="2849600" cy="514000"/>
          </a:xfrm>
          <a:prstGeom prst="straightConnector1">
            <a:avLst/>
          </a:prstGeom>
          <a:noFill/>
          <a:ln w="57150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61" name="Google Shape;861;p74"/>
          <p:cNvCxnSpPr/>
          <p:nvPr/>
        </p:nvCxnSpPr>
        <p:spPr>
          <a:xfrm>
            <a:off x="7106085" y="3294112"/>
            <a:ext cx="2464400" cy="1094400"/>
          </a:xfrm>
          <a:prstGeom prst="straightConnector1">
            <a:avLst/>
          </a:prstGeom>
          <a:noFill/>
          <a:ln w="57150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62" name="Google Shape;862;p74"/>
          <p:cNvCxnSpPr/>
          <p:nvPr/>
        </p:nvCxnSpPr>
        <p:spPr>
          <a:xfrm rot="-5400000" flipH="1">
            <a:off x="6370851" y="4078761"/>
            <a:ext cx="1891200" cy="338800"/>
          </a:xfrm>
          <a:prstGeom prst="straightConnector1">
            <a:avLst/>
          </a:prstGeom>
          <a:noFill/>
          <a:ln w="57150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63" name="Google Shape;863;p74"/>
          <p:cNvCxnSpPr/>
          <p:nvPr/>
        </p:nvCxnSpPr>
        <p:spPr>
          <a:xfrm rot="10800000">
            <a:off x="5692887" y="3293357"/>
            <a:ext cx="1413200" cy="9200"/>
          </a:xfrm>
          <a:prstGeom prst="straightConnector1">
            <a:avLst/>
          </a:prstGeom>
          <a:noFill/>
          <a:ln w="5715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64" name="Google Shape;864;p74"/>
          <p:cNvCxnSpPr>
            <a:stCxn id="716" idx="0"/>
          </p:cNvCxnSpPr>
          <p:nvPr/>
        </p:nvCxnSpPr>
        <p:spPr>
          <a:xfrm rot="10800000">
            <a:off x="5689020" y="3401592"/>
            <a:ext cx="0" cy="584800"/>
          </a:xfrm>
          <a:prstGeom prst="straightConnector1">
            <a:avLst/>
          </a:prstGeom>
          <a:noFill/>
          <a:ln w="762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65" name="Google Shape;865;p74"/>
          <p:cNvCxnSpPr>
            <a:stCxn id="717" idx="3"/>
          </p:cNvCxnSpPr>
          <p:nvPr/>
        </p:nvCxnSpPr>
        <p:spPr>
          <a:xfrm flipH="1">
            <a:off x="5692820" y="2935455"/>
            <a:ext cx="1200" cy="362000"/>
          </a:xfrm>
          <a:prstGeom prst="straightConnector1">
            <a:avLst/>
          </a:prstGeom>
          <a:noFill/>
          <a:ln w="5715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866" name="Google Shape;866;p74"/>
          <p:cNvSpPr txBox="1"/>
          <p:nvPr/>
        </p:nvSpPr>
        <p:spPr>
          <a:xfrm>
            <a:off x="7687733" y="957565"/>
            <a:ext cx="81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74"/>
          <p:cNvSpPr txBox="1"/>
          <p:nvPr/>
        </p:nvSpPr>
        <p:spPr>
          <a:xfrm>
            <a:off x="9934555" y="1981941"/>
            <a:ext cx="81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74"/>
          <p:cNvSpPr txBox="1"/>
          <p:nvPr/>
        </p:nvSpPr>
        <p:spPr>
          <a:xfrm>
            <a:off x="9462999" y="4906416"/>
            <a:ext cx="81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74"/>
          <p:cNvSpPr txBox="1"/>
          <p:nvPr/>
        </p:nvSpPr>
        <p:spPr>
          <a:xfrm>
            <a:off x="7232469" y="5855411"/>
            <a:ext cx="81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74"/>
          <p:cNvSpPr txBox="1"/>
          <p:nvPr/>
        </p:nvSpPr>
        <p:spPr>
          <a:xfrm>
            <a:off x="609600" y="930333"/>
            <a:ext cx="4044800" cy="1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8466"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2267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complete set of factories is assigned to an event giving it exclusive use while that event is processed</a:t>
            </a:r>
            <a:endParaRPr sz="2267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74"/>
          <p:cNvSpPr txBox="1"/>
          <p:nvPr/>
        </p:nvSpPr>
        <p:spPr>
          <a:xfrm>
            <a:off x="609600" y="2574768"/>
            <a:ext cx="3962400" cy="18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8466"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2267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Factories only work with other factories in the same thread eliminating the need for expensive mutex locking within the factories</a:t>
            </a:r>
            <a:endParaRPr sz="2267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74"/>
          <p:cNvSpPr txBox="1"/>
          <p:nvPr/>
        </p:nvSpPr>
        <p:spPr>
          <a:xfrm>
            <a:off x="609600" y="4548463"/>
            <a:ext cx="3962400" cy="1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8466"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2267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events are seen by all Event Processors (multiple processors can exist in a program)</a:t>
            </a:r>
            <a:endParaRPr sz="2267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74"/>
          <p:cNvSpPr txBox="1">
            <a:spLocks noGrp="1"/>
          </p:cNvSpPr>
          <p:nvPr>
            <p:ph type="sldNum" idx="4294967295"/>
          </p:nvPr>
        </p:nvSpPr>
        <p:spPr>
          <a:xfrm>
            <a:off x="11499811" y="6420823"/>
            <a:ext cx="731600" cy="5248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73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0"/>
          <p:cNvSpPr txBox="1">
            <a:spLocks noGrp="1"/>
          </p:cNvSpPr>
          <p:nvPr>
            <p:ph type="title"/>
          </p:nvPr>
        </p:nvSpPr>
        <p:spPr>
          <a:xfrm>
            <a:off x="365760" y="285260"/>
            <a:ext cx="9794240" cy="763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/>
            <a:r>
              <a:rPr lang="en" sz="4000" dirty="0"/>
              <a:t>Looking under the hood: Dataflow Parallelism</a:t>
            </a:r>
            <a:endParaRPr sz="4000" dirty="0"/>
          </a:p>
        </p:txBody>
      </p:sp>
      <p:sp>
        <p:nvSpPr>
          <p:cNvPr id="504" name="Google Shape;504;p70"/>
          <p:cNvSpPr txBox="1">
            <a:spLocks noGrp="1"/>
          </p:cNvSpPr>
          <p:nvPr>
            <p:ph type="body" idx="4294967295"/>
          </p:nvPr>
        </p:nvSpPr>
        <p:spPr>
          <a:xfrm>
            <a:off x="284986" y="1212731"/>
            <a:ext cx="7629280" cy="5183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609585" indent="-474121">
              <a:spcBef>
                <a:spcPts val="853"/>
              </a:spcBef>
              <a:buSzPts val="2000"/>
            </a:pPr>
            <a:r>
              <a:rPr lang="en" sz="2000" dirty="0"/>
              <a:t>JANA2 avoids locks in favor of a network of ‘queues and arrows’. </a:t>
            </a:r>
            <a:br>
              <a:rPr lang="en" sz="2000" dirty="0"/>
            </a:br>
            <a:endParaRPr sz="2000" dirty="0"/>
          </a:p>
          <a:p>
            <a:pPr marL="609585" indent="-474121">
              <a:spcBef>
                <a:spcPts val="0"/>
              </a:spcBef>
              <a:buSzPts val="2000"/>
            </a:pPr>
            <a:r>
              <a:rPr lang="en" sz="2000" dirty="0"/>
              <a:t>This is analogous to an assembly line in a real-world factory</a:t>
            </a:r>
          </a:p>
          <a:p>
            <a:pPr marL="609585" indent="-474121">
              <a:spcBef>
                <a:spcPts val="0"/>
              </a:spcBef>
              <a:buSzPts val="2000"/>
            </a:pPr>
            <a:endParaRPr lang="en" sz="2000" dirty="0"/>
          </a:p>
          <a:p>
            <a:pPr marL="609585" indent="-474121">
              <a:spcBef>
                <a:spcPts val="0"/>
              </a:spcBef>
              <a:buSzPts val="2000"/>
            </a:pPr>
            <a:r>
              <a:rPr lang="en" sz="2000" dirty="0"/>
              <a:t>Each worker (thread) is assigned an </a:t>
            </a:r>
            <a:r>
              <a:rPr lang="en" sz="2000" b="1" dirty="0"/>
              <a:t>arrow</a:t>
            </a:r>
            <a:r>
              <a:rPr lang="en" sz="2000" dirty="0"/>
              <a:t>, conceptually like a conveyor belt</a:t>
            </a:r>
          </a:p>
          <a:p>
            <a:pPr marL="609585" indent="-474121">
              <a:spcBef>
                <a:spcPts val="0"/>
              </a:spcBef>
              <a:buSzPts val="2000"/>
            </a:pPr>
            <a:endParaRPr lang="en" sz="2000" dirty="0"/>
          </a:p>
          <a:p>
            <a:pPr marL="609585" indent="-474121">
              <a:spcBef>
                <a:spcPts val="0"/>
              </a:spcBef>
              <a:buSzPts val="2000"/>
            </a:pPr>
            <a:r>
              <a:rPr lang="en" sz="2000" dirty="0"/>
              <a:t>Arrows can be either </a:t>
            </a:r>
            <a:r>
              <a:rPr lang="en" sz="2000" b="1" dirty="0"/>
              <a:t>sequential</a:t>
            </a:r>
            <a:r>
              <a:rPr lang="en" sz="2000" dirty="0"/>
              <a:t> (only one worker at a time) or </a:t>
            </a:r>
            <a:r>
              <a:rPr lang="en" sz="2000" b="1" dirty="0"/>
              <a:t>parallel</a:t>
            </a:r>
            <a:r>
              <a:rPr lang="en" sz="2000" dirty="0"/>
              <a:t> (many workers can perform these tasks at once)</a:t>
            </a:r>
            <a:br>
              <a:rPr lang="en" sz="2000" dirty="0"/>
            </a:br>
            <a:endParaRPr sz="2000" dirty="0"/>
          </a:p>
          <a:p>
            <a:pPr marL="609585" indent="-474121">
              <a:spcBef>
                <a:spcPts val="0"/>
              </a:spcBef>
              <a:buSzPts val="2000"/>
            </a:pPr>
            <a:r>
              <a:rPr lang="en" sz="2000" dirty="0"/>
              <a:t>Between each arrow lies a </a:t>
            </a:r>
            <a:r>
              <a:rPr lang="en" sz="2000" b="1" dirty="0"/>
              <a:t>queue</a:t>
            </a:r>
            <a:r>
              <a:rPr lang="en" sz="2000" dirty="0"/>
              <a:t>. Workers don’t need to coordinate with each other, just pick up new tasks off their input queue and put finish tasks onto their output queue.</a:t>
            </a:r>
          </a:p>
          <a:p>
            <a:pPr marL="609585" indent="-474121">
              <a:spcBef>
                <a:spcPts val="0"/>
              </a:spcBef>
              <a:buSzPts val="2000"/>
            </a:pPr>
            <a:endParaRPr lang="en" sz="2000" dirty="0"/>
          </a:p>
          <a:p>
            <a:pPr marL="609585" indent="-474121">
              <a:spcBef>
                <a:spcPts val="0"/>
              </a:spcBef>
              <a:buSzPts val="2000"/>
            </a:pPr>
            <a:r>
              <a:rPr lang="en" sz="2000" dirty="0"/>
              <a:t>If a queue backs up, some of the workers move to a different arrow (backpressure!)</a:t>
            </a:r>
            <a:br>
              <a:rPr lang="en" sz="2000" dirty="0"/>
            </a:br>
            <a:endParaRPr sz="2000" dirty="0"/>
          </a:p>
          <a:p>
            <a:pPr marL="609585" indent="-474121">
              <a:spcBef>
                <a:spcPts val="0"/>
              </a:spcBef>
              <a:buSzPts val="2000"/>
            </a:pPr>
            <a:endParaRPr sz="2000" dirty="0"/>
          </a:p>
        </p:txBody>
      </p:sp>
      <p:sp>
        <p:nvSpPr>
          <p:cNvPr id="505" name="Google Shape;505;p70"/>
          <p:cNvSpPr txBox="1">
            <a:spLocks noGrp="1"/>
          </p:cNvSpPr>
          <p:nvPr>
            <p:ph type="sldNum" idx="4294967295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7</a:t>
            </a:fld>
            <a:endParaRPr/>
          </a:p>
        </p:txBody>
      </p:sp>
      <p:pic>
        <p:nvPicPr>
          <p:cNvPr id="506" name="Google Shape;50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266" y="1212731"/>
            <a:ext cx="4010100" cy="3228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5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ocument 119">
            <a:extLst>
              <a:ext uri="{FF2B5EF4-FFF2-40B4-BE49-F238E27FC236}">
                <a16:creationId xmlns:a16="http://schemas.microsoft.com/office/drawing/2014/main" id="{50759D75-BEE6-B147-B378-61E7BA9B7C14}"/>
              </a:ext>
            </a:extLst>
          </p:cNvPr>
          <p:cNvSpPr/>
          <p:nvPr/>
        </p:nvSpPr>
        <p:spPr>
          <a:xfrm>
            <a:off x="6200172" y="5312734"/>
            <a:ext cx="1024467" cy="77931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cument 14">
            <a:extLst>
              <a:ext uri="{FF2B5EF4-FFF2-40B4-BE49-F238E27FC236}">
                <a16:creationId xmlns:a16="http://schemas.microsoft.com/office/drawing/2014/main" id="{ED57DB54-C276-0E40-8F37-83677537AFEE}"/>
              </a:ext>
            </a:extLst>
          </p:cNvPr>
          <p:cNvSpPr/>
          <p:nvPr/>
        </p:nvSpPr>
        <p:spPr>
          <a:xfrm>
            <a:off x="1238597" y="5406999"/>
            <a:ext cx="1024467" cy="77931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1854EE-2951-914A-ACB7-12CC59EE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306" y="4050528"/>
            <a:ext cx="584200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49C98-5A15-4149-85C2-FD6FF6F83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289" y="3918401"/>
            <a:ext cx="698500" cy="825500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9A60499-7FA8-7440-94D0-86F8E17045FC}"/>
              </a:ext>
            </a:extLst>
          </p:cNvPr>
          <p:cNvCxnSpPr>
            <a:cxnSpLocks/>
          </p:cNvCxnSpPr>
          <p:nvPr/>
        </p:nvCxnSpPr>
        <p:spPr>
          <a:xfrm flipV="1">
            <a:off x="3430327" y="4619662"/>
            <a:ext cx="1684683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A8120FE9-10F1-6A4D-8ACE-68B326F94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169" y="4025128"/>
            <a:ext cx="698500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331BBB-FD5F-B44C-9ADE-B04E6B0ED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831" y="4077445"/>
            <a:ext cx="508000" cy="812800"/>
          </a:xfrm>
          <a:prstGeom prst="rect">
            <a:avLst/>
          </a:prstGeom>
        </p:spPr>
      </p:pic>
      <p:sp>
        <p:nvSpPr>
          <p:cNvPr id="483" name="Google Shape;483;p69"/>
          <p:cNvSpPr txBox="1">
            <a:spLocks noGrp="1"/>
          </p:cNvSpPr>
          <p:nvPr>
            <p:ph type="sldNum" idx="4294967295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8</a:t>
            </a:fld>
            <a:endParaRPr/>
          </a:p>
        </p:txBody>
      </p:sp>
      <p:sp>
        <p:nvSpPr>
          <p:cNvPr id="497" name="Google Shape;497;p69"/>
          <p:cNvSpPr txBox="1"/>
          <p:nvPr/>
        </p:nvSpPr>
        <p:spPr>
          <a:xfrm>
            <a:off x="523388" y="208319"/>
            <a:ext cx="10745600" cy="8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A graphical notation for queues and arrows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16DF08-CBD6-2B49-A76B-7A7B5C38FC35}"/>
              </a:ext>
            </a:extLst>
          </p:cNvPr>
          <p:cNvCxnSpPr/>
          <p:nvPr/>
        </p:nvCxnSpPr>
        <p:spPr>
          <a:xfrm flipV="1">
            <a:off x="1078067" y="1846388"/>
            <a:ext cx="1684683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ylinder 25">
            <a:extLst>
              <a:ext uri="{FF2B5EF4-FFF2-40B4-BE49-F238E27FC236}">
                <a16:creationId xmlns:a16="http://schemas.microsoft.com/office/drawing/2014/main" id="{B2D7AB8B-4B50-D24C-A74D-2BEFE2CBB8B8}"/>
              </a:ext>
            </a:extLst>
          </p:cNvPr>
          <p:cNvSpPr/>
          <p:nvPr/>
        </p:nvSpPr>
        <p:spPr>
          <a:xfrm rot="-5400000">
            <a:off x="2879535" y="1580382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Cylinder 29">
            <a:extLst>
              <a:ext uri="{FF2B5EF4-FFF2-40B4-BE49-F238E27FC236}">
                <a16:creationId xmlns:a16="http://schemas.microsoft.com/office/drawing/2014/main" id="{BB6464EF-04D8-824D-8968-B56D4756343B}"/>
              </a:ext>
            </a:extLst>
          </p:cNvPr>
          <p:cNvSpPr/>
          <p:nvPr/>
        </p:nvSpPr>
        <p:spPr>
          <a:xfrm rot="-5400000">
            <a:off x="5256643" y="1580382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3B7C5C-7187-6E47-B734-7BA145436009}"/>
              </a:ext>
            </a:extLst>
          </p:cNvPr>
          <p:cNvCxnSpPr>
            <a:cxnSpLocks/>
          </p:cNvCxnSpPr>
          <p:nvPr/>
        </p:nvCxnSpPr>
        <p:spPr>
          <a:xfrm flipV="1">
            <a:off x="5807436" y="1838104"/>
            <a:ext cx="1684683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8C1FCD-89EA-AD41-A7AD-461BD07BDF6D}"/>
              </a:ext>
            </a:extLst>
          </p:cNvPr>
          <p:cNvSpPr txBox="1"/>
          <p:nvPr/>
        </p:nvSpPr>
        <p:spPr>
          <a:xfrm>
            <a:off x="1113269" y="2257632"/>
            <a:ext cx="191231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Sequentially, read events from input file (e.g. sim or DAQ)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7D67F1-625F-874F-972A-1076442BB185}"/>
              </a:ext>
            </a:extLst>
          </p:cNvPr>
          <p:cNvSpPr txBox="1"/>
          <p:nvPr/>
        </p:nvSpPr>
        <p:spPr>
          <a:xfrm>
            <a:off x="3554364" y="2223822"/>
            <a:ext cx="169282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In parallel, run all algorithms for one event (in parallel)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3F3EEB-C495-864C-BFD8-AB23BF2BE0A1}"/>
              </a:ext>
            </a:extLst>
          </p:cNvPr>
          <p:cNvGrpSpPr/>
          <p:nvPr/>
        </p:nvGrpSpPr>
        <p:grpSpPr>
          <a:xfrm>
            <a:off x="3430326" y="1780126"/>
            <a:ext cx="1684684" cy="251441"/>
            <a:chOff x="4825874" y="3305530"/>
            <a:chExt cx="1684684" cy="25144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EB8427A-6238-9C48-AF88-38B11B2B3861}"/>
                </a:ext>
              </a:extLst>
            </p:cNvPr>
            <p:cNvGrpSpPr/>
            <p:nvPr/>
          </p:nvGrpSpPr>
          <p:grpSpPr>
            <a:xfrm>
              <a:off x="4825875" y="3305530"/>
              <a:ext cx="1684683" cy="129209"/>
              <a:chOff x="3216137" y="4312753"/>
              <a:chExt cx="1684683" cy="129209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5271CDC-93A1-944E-823A-AE74E8EF13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6137" y="4312753"/>
                <a:ext cx="1684683" cy="497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5F7612F-4120-9446-9CC3-5BDD6C47D1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6137" y="4436992"/>
                <a:ext cx="1684683" cy="497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ED5F3F3-827F-EF43-A97F-9D36B457D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5874" y="3552001"/>
              <a:ext cx="1684683" cy="49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6542FB-40BE-0E41-A390-0C4CDFFF0280}"/>
              </a:ext>
            </a:extLst>
          </p:cNvPr>
          <p:cNvSpPr txBox="1"/>
          <p:nvPr/>
        </p:nvSpPr>
        <p:spPr>
          <a:xfrm>
            <a:off x="5807436" y="2223822"/>
            <a:ext cx="15529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Sequentially, write events to output file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F0C2EBB-A0F1-934C-90B4-9348287B1CCC}"/>
              </a:ext>
            </a:extLst>
          </p:cNvPr>
          <p:cNvCxnSpPr/>
          <p:nvPr/>
        </p:nvCxnSpPr>
        <p:spPr>
          <a:xfrm flipV="1">
            <a:off x="1078067" y="4685924"/>
            <a:ext cx="1684683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Cylinder 25">
            <a:extLst>
              <a:ext uri="{FF2B5EF4-FFF2-40B4-BE49-F238E27FC236}">
                <a16:creationId xmlns:a16="http://schemas.microsoft.com/office/drawing/2014/main" id="{512A3491-1488-4444-B767-0D10BE12C36E}"/>
              </a:ext>
            </a:extLst>
          </p:cNvPr>
          <p:cNvSpPr/>
          <p:nvPr/>
        </p:nvSpPr>
        <p:spPr>
          <a:xfrm rot="-5400000">
            <a:off x="2879535" y="4419918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" name="Cylinder 29">
            <a:extLst>
              <a:ext uri="{FF2B5EF4-FFF2-40B4-BE49-F238E27FC236}">
                <a16:creationId xmlns:a16="http://schemas.microsoft.com/office/drawing/2014/main" id="{9ABC9666-8E6F-B04A-AF03-8FB8CBEBB3B6}"/>
              </a:ext>
            </a:extLst>
          </p:cNvPr>
          <p:cNvSpPr/>
          <p:nvPr/>
        </p:nvSpPr>
        <p:spPr>
          <a:xfrm rot="-5400000">
            <a:off x="5256643" y="4419918"/>
            <a:ext cx="397565" cy="538370"/>
          </a:xfrm>
          <a:prstGeom prst="ca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76A95A2-BC09-4F4B-A078-BFF087E0EA91}"/>
              </a:ext>
            </a:extLst>
          </p:cNvPr>
          <p:cNvCxnSpPr>
            <a:cxnSpLocks/>
          </p:cNvCxnSpPr>
          <p:nvPr/>
        </p:nvCxnSpPr>
        <p:spPr>
          <a:xfrm flipV="1">
            <a:off x="5807436" y="4677640"/>
            <a:ext cx="1684683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5E3D9F6-042D-EF48-AD32-E69D6E8A6A09}"/>
              </a:ext>
            </a:extLst>
          </p:cNvPr>
          <p:cNvCxnSpPr>
            <a:cxnSpLocks/>
          </p:cNvCxnSpPr>
          <p:nvPr/>
        </p:nvCxnSpPr>
        <p:spPr>
          <a:xfrm flipV="1">
            <a:off x="3430327" y="4743901"/>
            <a:ext cx="1684683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D1CFB7D-961A-034A-BD5C-B5C5C2B94A49}"/>
              </a:ext>
            </a:extLst>
          </p:cNvPr>
          <p:cNvCxnSpPr>
            <a:cxnSpLocks/>
          </p:cNvCxnSpPr>
          <p:nvPr/>
        </p:nvCxnSpPr>
        <p:spPr>
          <a:xfrm flipV="1">
            <a:off x="3430326" y="4866133"/>
            <a:ext cx="1684683" cy="49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07ADB05-97CE-924A-9869-E8024B3A079A}"/>
              </a:ext>
            </a:extLst>
          </p:cNvPr>
          <p:cNvSpPr/>
          <p:nvPr/>
        </p:nvSpPr>
        <p:spPr>
          <a:xfrm>
            <a:off x="2866760" y="4272826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857B9FA-96D8-0A47-80FD-BC14E6E90784}"/>
              </a:ext>
            </a:extLst>
          </p:cNvPr>
          <p:cNvSpPr/>
          <p:nvPr/>
        </p:nvSpPr>
        <p:spPr>
          <a:xfrm>
            <a:off x="3025587" y="4272825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7995C64-C109-704D-9110-954BAFDB701B}"/>
              </a:ext>
            </a:extLst>
          </p:cNvPr>
          <p:cNvSpPr/>
          <p:nvPr/>
        </p:nvSpPr>
        <p:spPr>
          <a:xfrm>
            <a:off x="3184414" y="4272825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7BD9C9-B7EE-5940-B3C1-2412EA237D90}"/>
              </a:ext>
            </a:extLst>
          </p:cNvPr>
          <p:cNvGrpSpPr/>
          <p:nvPr/>
        </p:nvGrpSpPr>
        <p:grpSpPr>
          <a:xfrm>
            <a:off x="5186240" y="4272825"/>
            <a:ext cx="238070" cy="136575"/>
            <a:chOff x="7814738" y="3521025"/>
            <a:chExt cx="238070" cy="13657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1C8BAE0-3E98-C641-AA90-D2EE94D611F8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D97E990-6A09-AD4A-A185-DA2519AA9D5A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1C99506-D2A4-E84A-BCA8-A63F2ED1EDEA}"/>
              </a:ext>
            </a:extLst>
          </p:cNvPr>
          <p:cNvGrpSpPr/>
          <p:nvPr/>
        </p:nvGrpSpPr>
        <p:grpSpPr>
          <a:xfrm>
            <a:off x="5486541" y="4271511"/>
            <a:ext cx="238070" cy="136575"/>
            <a:chOff x="7814738" y="3521025"/>
            <a:chExt cx="238070" cy="13657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78971B-1738-0649-8279-930E320C8D0A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1F26C7E-2518-3649-8A56-2FC9CF81923A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B89387-3D4B-C549-9D9E-6152724DA4E7}"/>
              </a:ext>
            </a:extLst>
          </p:cNvPr>
          <p:cNvGrpSpPr/>
          <p:nvPr/>
        </p:nvGrpSpPr>
        <p:grpSpPr>
          <a:xfrm>
            <a:off x="3933704" y="4460994"/>
            <a:ext cx="233034" cy="136575"/>
            <a:chOff x="3924898" y="4081419"/>
            <a:chExt cx="233034" cy="136575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10D99E0-CBFB-3049-9AD7-27C56437C90E}"/>
                </a:ext>
              </a:extLst>
            </p:cNvPr>
            <p:cNvSpPr/>
            <p:nvPr/>
          </p:nvSpPr>
          <p:spPr>
            <a:xfrm>
              <a:off x="3924898" y="4081419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DFED9FB0-6F2B-F046-91BC-C358A0BA9339}"/>
                </a:ext>
              </a:extLst>
            </p:cNvPr>
            <p:cNvSpPr/>
            <p:nvPr/>
          </p:nvSpPr>
          <p:spPr>
            <a:xfrm>
              <a:off x="4040512" y="4081419"/>
              <a:ext cx="117420" cy="136575"/>
            </a:xfrm>
            <a:prstGeom prst="rt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F97A346-5D70-9946-8C68-349D75400CB3}"/>
              </a:ext>
            </a:extLst>
          </p:cNvPr>
          <p:cNvSpPr/>
          <p:nvPr/>
        </p:nvSpPr>
        <p:spPr>
          <a:xfrm>
            <a:off x="2004831" y="4524802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E597F76-614C-A84F-8C39-4596E7FDAFDD}"/>
              </a:ext>
            </a:extLst>
          </p:cNvPr>
          <p:cNvSpPr/>
          <p:nvPr/>
        </p:nvSpPr>
        <p:spPr>
          <a:xfrm>
            <a:off x="2866760" y="4084168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A71CC62-B8A2-C44C-AE89-DB6D30FCC734}"/>
              </a:ext>
            </a:extLst>
          </p:cNvPr>
          <p:cNvSpPr/>
          <p:nvPr/>
        </p:nvSpPr>
        <p:spPr>
          <a:xfrm>
            <a:off x="3025587" y="4084167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BE754AB-428E-6349-84E6-7AC6FCC0EC33}"/>
              </a:ext>
            </a:extLst>
          </p:cNvPr>
          <p:cNvSpPr/>
          <p:nvPr/>
        </p:nvSpPr>
        <p:spPr>
          <a:xfrm>
            <a:off x="3184414" y="4084167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7F0C7ED-0A5A-6A46-9A9D-C01DA23211A8}"/>
              </a:ext>
            </a:extLst>
          </p:cNvPr>
          <p:cNvGrpSpPr/>
          <p:nvPr/>
        </p:nvGrpSpPr>
        <p:grpSpPr>
          <a:xfrm>
            <a:off x="4600842" y="4591821"/>
            <a:ext cx="233034" cy="136575"/>
            <a:chOff x="3924898" y="4081419"/>
            <a:chExt cx="233034" cy="13657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A2DA063-93B6-B34A-B532-7620057BCE98}"/>
                </a:ext>
              </a:extLst>
            </p:cNvPr>
            <p:cNvSpPr/>
            <p:nvPr/>
          </p:nvSpPr>
          <p:spPr>
            <a:xfrm>
              <a:off x="3924898" y="4081419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AC9B9C3F-CD00-EB4F-A253-B3C0E2BD0C19}"/>
                </a:ext>
              </a:extLst>
            </p:cNvPr>
            <p:cNvSpPr/>
            <p:nvPr/>
          </p:nvSpPr>
          <p:spPr>
            <a:xfrm>
              <a:off x="4040512" y="4081419"/>
              <a:ext cx="117420" cy="136575"/>
            </a:xfrm>
            <a:prstGeom prst="rt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9DA4626-C87B-8944-9003-3ACA53A60AEC}"/>
              </a:ext>
            </a:extLst>
          </p:cNvPr>
          <p:cNvGrpSpPr/>
          <p:nvPr/>
        </p:nvGrpSpPr>
        <p:grpSpPr>
          <a:xfrm>
            <a:off x="5301854" y="4092101"/>
            <a:ext cx="238070" cy="136575"/>
            <a:chOff x="7814738" y="3521025"/>
            <a:chExt cx="238070" cy="13657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91B2332-9851-2648-AA7A-0E52FB3B36C3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3F82E45-4E78-304C-8FEC-172BBE9A6D20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0D8BA24-E785-F14C-ABA0-6F9FBF85B931}"/>
              </a:ext>
            </a:extLst>
          </p:cNvPr>
          <p:cNvGrpSpPr/>
          <p:nvPr/>
        </p:nvGrpSpPr>
        <p:grpSpPr>
          <a:xfrm>
            <a:off x="5308696" y="3895324"/>
            <a:ext cx="238070" cy="136575"/>
            <a:chOff x="7814738" y="3521025"/>
            <a:chExt cx="238070" cy="13657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3A481A2-9BBB-E54C-A4CE-F7AD38326A35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C523A19-1315-B543-AF6C-AA01757E6857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D1D7B04-4068-6949-B59D-F09F9E9BA114}"/>
              </a:ext>
            </a:extLst>
          </p:cNvPr>
          <p:cNvGrpSpPr/>
          <p:nvPr/>
        </p:nvGrpSpPr>
        <p:grpSpPr>
          <a:xfrm>
            <a:off x="6577088" y="5393905"/>
            <a:ext cx="238070" cy="136575"/>
            <a:chOff x="7814738" y="3521025"/>
            <a:chExt cx="238070" cy="13657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913BCF7-15E3-664F-ABED-7339968049B2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ADD99A6-9DB1-864F-B184-87D72288B14E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B85F11D-D6A6-0F42-846F-A42EF5994BDD}"/>
              </a:ext>
            </a:extLst>
          </p:cNvPr>
          <p:cNvGrpSpPr/>
          <p:nvPr/>
        </p:nvGrpSpPr>
        <p:grpSpPr>
          <a:xfrm>
            <a:off x="6573667" y="5523580"/>
            <a:ext cx="238070" cy="136575"/>
            <a:chOff x="7814738" y="3521025"/>
            <a:chExt cx="238070" cy="13657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3D2FCDF-8335-B54C-9B2C-10B267A76F62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055B61E-CE62-144B-B24C-445A4647053F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FC35ED2-82F4-A34E-ADCE-41FFA4526EA1}"/>
              </a:ext>
            </a:extLst>
          </p:cNvPr>
          <p:cNvGrpSpPr/>
          <p:nvPr/>
        </p:nvGrpSpPr>
        <p:grpSpPr>
          <a:xfrm>
            <a:off x="6577088" y="5660155"/>
            <a:ext cx="238070" cy="136575"/>
            <a:chOff x="7814738" y="3521025"/>
            <a:chExt cx="238070" cy="13657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23F19B4-9362-C642-BD82-13D591D7D5FF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530298D-8CDD-834B-A69E-8FB762CAFAD5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F31392C-0525-7E49-BE82-8D15A2618CE3}"/>
              </a:ext>
            </a:extLst>
          </p:cNvPr>
          <p:cNvGrpSpPr/>
          <p:nvPr/>
        </p:nvGrpSpPr>
        <p:grpSpPr>
          <a:xfrm>
            <a:off x="6579687" y="5796730"/>
            <a:ext cx="238070" cy="136575"/>
            <a:chOff x="7814738" y="3521025"/>
            <a:chExt cx="238070" cy="13657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361C46B-4834-BC4A-9B29-E8A1ABED7630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420024E-FE4E-A441-B8C8-149ED4B93D2F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E313231-A905-2A49-9F4B-C39C621C46AB}"/>
              </a:ext>
            </a:extLst>
          </p:cNvPr>
          <p:cNvSpPr/>
          <p:nvPr/>
        </p:nvSpPr>
        <p:spPr>
          <a:xfrm>
            <a:off x="1559017" y="5456816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DE585FE-E6D2-DC4B-AAC7-3482B276EFA4}"/>
              </a:ext>
            </a:extLst>
          </p:cNvPr>
          <p:cNvSpPr/>
          <p:nvPr/>
        </p:nvSpPr>
        <p:spPr>
          <a:xfrm>
            <a:off x="1681473" y="5457348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5D46934-130B-4242-AC8E-8A9EEB270B12}"/>
              </a:ext>
            </a:extLst>
          </p:cNvPr>
          <p:cNvSpPr/>
          <p:nvPr/>
        </p:nvSpPr>
        <p:spPr>
          <a:xfrm>
            <a:off x="1813017" y="5456816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0C3AF23-81DB-E347-BAD2-59F484CB4962}"/>
              </a:ext>
            </a:extLst>
          </p:cNvPr>
          <p:cNvSpPr/>
          <p:nvPr/>
        </p:nvSpPr>
        <p:spPr>
          <a:xfrm>
            <a:off x="1559017" y="5592859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425614C-7468-4242-8D2C-E00E360BC18E}"/>
              </a:ext>
            </a:extLst>
          </p:cNvPr>
          <p:cNvSpPr/>
          <p:nvPr/>
        </p:nvSpPr>
        <p:spPr>
          <a:xfrm>
            <a:off x="1681473" y="5593391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36700D3-CA94-1042-BD0C-56D4D8D514F9}"/>
              </a:ext>
            </a:extLst>
          </p:cNvPr>
          <p:cNvSpPr/>
          <p:nvPr/>
        </p:nvSpPr>
        <p:spPr>
          <a:xfrm>
            <a:off x="1813017" y="5592859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759DE39-A845-7F47-BC49-26C09C281480}"/>
              </a:ext>
            </a:extLst>
          </p:cNvPr>
          <p:cNvSpPr/>
          <p:nvPr/>
        </p:nvSpPr>
        <p:spPr>
          <a:xfrm>
            <a:off x="1559017" y="5728370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34DD92-F6C3-2242-8F4B-3F9F18EF28D7}"/>
              </a:ext>
            </a:extLst>
          </p:cNvPr>
          <p:cNvSpPr/>
          <p:nvPr/>
        </p:nvSpPr>
        <p:spPr>
          <a:xfrm>
            <a:off x="1681473" y="5728902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11F55DD-B1FF-5540-ABBE-1400187A0505}"/>
              </a:ext>
            </a:extLst>
          </p:cNvPr>
          <p:cNvSpPr/>
          <p:nvPr/>
        </p:nvSpPr>
        <p:spPr>
          <a:xfrm>
            <a:off x="1813017" y="5728370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951D4E1-27AE-A24D-989D-5509C708BDD8}"/>
              </a:ext>
            </a:extLst>
          </p:cNvPr>
          <p:cNvSpPr/>
          <p:nvPr/>
        </p:nvSpPr>
        <p:spPr>
          <a:xfrm>
            <a:off x="1559017" y="5857410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D1A4E96-A211-5147-93C8-595518F95004}"/>
              </a:ext>
            </a:extLst>
          </p:cNvPr>
          <p:cNvSpPr/>
          <p:nvPr/>
        </p:nvSpPr>
        <p:spPr>
          <a:xfrm>
            <a:off x="1681473" y="5857942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82B159-1881-154F-BD30-9DE802092EB7}"/>
              </a:ext>
            </a:extLst>
          </p:cNvPr>
          <p:cNvSpPr/>
          <p:nvPr/>
        </p:nvSpPr>
        <p:spPr>
          <a:xfrm>
            <a:off x="1813017" y="5857410"/>
            <a:ext cx="115614" cy="1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9E6C10F-6AB5-3448-8566-618BF333A9C5}"/>
              </a:ext>
            </a:extLst>
          </p:cNvPr>
          <p:cNvCxnSpPr>
            <a:cxnSpLocks/>
          </p:cNvCxnSpPr>
          <p:nvPr/>
        </p:nvCxnSpPr>
        <p:spPr>
          <a:xfrm flipH="1" flipV="1">
            <a:off x="1731311" y="4893667"/>
            <a:ext cx="7969" cy="47744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429B58B-E497-DE42-96EA-95DAA7ADF3C9}"/>
              </a:ext>
            </a:extLst>
          </p:cNvPr>
          <p:cNvCxnSpPr>
            <a:cxnSpLocks/>
          </p:cNvCxnSpPr>
          <p:nvPr/>
        </p:nvCxnSpPr>
        <p:spPr>
          <a:xfrm>
            <a:off x="6696123" y="4879419"/>
            <a:ext cx="0" cy="40333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AFB0ED-0A0C-DD49-ABFC-097A19D3462B}"/>
              </a:ext>
            </a:extLst>
          </p:cNvPr>
          <p:cNvSpPr txBox="1"/>
          <p:nvPr/>
        </p:nvSpPr>
        <p:spPr>
          <a:xfrm>
            <a:off x="8388325" y="1379244"/>
            <a:ext cx="34323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Arrows are allowed produce a different number of output objects than they consume, and to choose from different output queues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allows us to do things like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Split/merge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Gather/scatter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Filtering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Streaming joins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lets us have different units of parallelism at different points in our computation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Event blocks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B0B51A1-1F25-CC45-B82F-EBE1F5D16B3C}"/>
              </a:ext>
            </a:extLst>
          </p:cNvPr>
          <p:cNvGrpSpPr/>
          <p:nvPr/>
        </p:nvGrpSpPr>
        <p:grpSpPr>
          <a:xfrm>
            <a:off x="6401191" y="4656437"/>
            <a:ext cx="238070" cy="136575"/>
            <a:chOff x="7814738" y="3521025"/>
            <a:chExt cx="238070" cy="136575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C23D9EC-9BE7-2E45-A502-EE8B387EAEC2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B0A5C5C-6561-D941-8BCA-379882C9EE00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oogle Shape;718;p74">
            <a:extLst>
              <a:ext uri="{FF2B5EF4-FFF2-40B4-BE49-F238E27FC236}">
                <a16:creationId xmlns:a16="http://schemas.microsoft.com/office/drawing/2014/main" id="{61EB3EAF-46DF-6F48-9FF5-7D56E3AE3816}"/>
              </a:ext>
            </a:extLst>
          </p:cNvPr>
          <p:cNvGrpSpPr/>
          <p:nvPr/>
        </p:nvGrpSpPr>
        <p:grpSpPr>
          <a:xfrm>
            <a:off x="3702092" y="5096637"/>
            <a:ext cx="860135" cy="709935"/>
            <a:chOff x="5867400" y="457200"/>
            <a:chExt cx="1807800" cy="2022600"/>
          </a:xfrm>
        </p:grpSpPr>
        <p:grpSp>
          <p:nvGrpSpPr>
            <p:cNvPr id="126" name="Google Shape;719;p74">
              <a:extLst>
                <a:ext uri="{FF2B5EF4-FFF2-40B4-BE49-F238E27FC236}">
                  <a16:creationId xmlns:a16="http://schemas.microsoft.com/office/drawing/2014/main" id="{1A15A541-4ED1-AF4D-AF90-33C9A284496B}"/>
                </a:ext>
              </a:extLst>
            </p:cNvPr>
            <p:cNvGrpSpPr/>
            <p:nvPr/>
          </p:nvGrpSpPr>
          <p:grpSpPr>
            <a:xfrm>
              <a:off x="5961109" y="562354"/>
              <a:ext cx="1591105" cy="1852695"/>
              <a:chOff x="5257800" y="621158"/>
              <a:chExt cx="2494676" cy="2787264"/>
            </a:xfrm>
          </p:grpSpPr>
          <p:grpSp>
            <p:nvGrpSpPr>
              <p:cNvPr id="128" name="Google Shape;720;p74">
                <a:extLst>
                  <a:ext uri="{FF2B5EF4-FFF2-40B4-BE49-F238E27FC236}">
                    <a16:creationId xmlns:a16="http://schemas.microsoft.com/office/drawing/2014/main" id="{F418C72C-7EFF-504C-8651-E41D996E2FE8}"/>
                  </a:ext>
                </a:extLst>
              </p:cNvPr>
              <p:cNvGrpSpPr/>
              <p:nvPr/>
            </p:nvGrpSpPr>
            <p:grpSpPr>
              <a:xfrm>
                <a:off x="6990324" y="2393310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55" name="Google Shape;721;p74">
                  <a:extLst>
                    <a:ext uri="{FF2B5EF4-FFF2-40B4-BE49-F238E27FC236}">
                      <a16:creationId xmlns:a16="http://schemas.microsoft.com/office/drawing/2014/main" id="{55A2A8F3-CF43-B74A-9D5C-7F65F97497D5}"/>
                    </a:ext>
                  </a:extLst>
                </p:cNvPr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722;p74">
                  <a:extLst>
                    <a:ext uri="{FF2B5EF4-FFF2-40B4-BE49-F238E27FC236}">
                      <a16:creationId xmlns:a16="http://schemas.microsoft.com/office/drawing/2014/main" id="{3ED77431-677D-4840-9B86-BF47AC538971}"/>
                    </a:ext>
                  </a:extLst>
                </p:cNvPr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723;p74">
                  <a:extLst>
                    <a:ext uri="{FF2B5EF4-FFF2-40B4-BE49-F238E27FC236}">
                      <a16:creationId xmlns:a16="http://schemas.microsoft.com/office/drawing/2014/main" id="{CD8E5616-6ADF-144C-81CD-4FD6A6285EA1}"/>
                    </a:ext>
                  </a:extLst>
                </p:cNvPr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724;p74">
                  <a:extLst>
                    <a:ext uri="{FF2B5EF4-FFF2-40B4-BE49-F238E27FC236}">
                      <a16:creationId xmlns:a16="http://schemas.microsoft.com/office/drawing/2014/main" id="{CF0F0F67-F588-364D-A92C-36C64447D902}"/>
                    </a:ext>
                  </a:extLst>
                </p:cNvPr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9" name="Google Shape;725;p74">
                <a:extLst>
                  <a:ext uri="{FF2B5EF4-FFF2-40B4-BE49-F238E27FC236}">
                    <a16:creationId xmlns:a16="http://schemas.microsoft.com/office/drawing/2014/main" id="{1140A06A-47ED-3C4B-8EEF-2A46EB88FA8E}"/>
                  </a:ext>
                </a:extLst>
              </p:cNvPr>
              <p:cNvSpPr/>
              <p:nvPr/>
            </p:nvSpPr>
            <p:spPr>
              <a:xfrm>
                <a:off x="5257800" y="1399807"/>
                <a:ext cx="1295400" cy="12954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40" y="83802"/>
                    </a:moveTo>
                    <a:cubicBezTo>
                      <a:pt x="96765" y="105830"/>
                      <a:pt x="70887" y="117061"/>
                      <a:pt x="46198" y="110771"/>
                    </a:cubicBezTo>
                    <a:cubicBezTo>
                      <a:pt x="21508" y="104482"/>
                      <a:pt x="4693" y="82375"/>
                      <a:pt x="5819" y="57685"/>
                    </a:cubicBezTo>
                    <a:cubicBezTo>
                      <a:pt x="6945" y="32995"/>
                      <a:pt x="25707" y="12408"/>
                      <a:pt x="50873" y="8249"/>
                    </a:cubicBezTo>
                    <a:cubicBezTo>
                      <a:pt x="76039" y="4090"/>
                      <a:pt x="100794" y="17485"/>
                      <a:pt x="110319" y="40414"/>
                    </a:cubicBezTo>
                    <a:lnTo>
                      <a:pt x="115169" y="40414"/>
                    </a:lnTo>
                    <a:lnTo>
                      <a:pt x="108467" y="60000"/>
                    </a:lnTo>
                    <a:lnTo>
                      <a:pt x="92104" y="40414"/>
                    </a:lnTo>
                    <a:lnTo>
                      <a:pt x="96414" y="40414"/>
                    </a:lnTo>
                    <a:lnTo>
                      <a:pt x="96414" y="40414"/>
                    </a:lnTo>
                    <a:cubicBezTo>
                      <a:pt x="86348" y="25980"/>
                      <a:pt x="66519" y="19257"/>
                      <a:pt x="48019" y="24006"/>
                    </a:cubicBezTo>
                    <a:cubicBezTo>
                      <a:pt x="29519" y="28755"/>
                      <a:pt x="16936" y="43799"/>
                      <a:pt x="17307" y="60722"/>
                    </a:cubicBezTo>
                    <a:cubicBezTo>
                      <a:pt x="17678" y="77645"/>
                      <a:pt x="30912" y="92252"/>
                      <a:pt x="49607" y="96372"/>
                    </a:cubicBezTo>
                    <a:cubicBezTo>
                      <a:pt x="68301" y="100492"/>
                      <a:pt x="87820" y="93103"/>
                      <a:pt x="97246" y="783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38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/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0" name="Google Shape;726;p74">
                <a:extLst>
                  <a:ext uri="{FF2B5EF4-FFF2-40B4-BE49-F238E27FC236}">
                    <a16:creationId xmlns:a16="http://schemas.microsoft.com/office/drawing/2014/main" id="{D7087BAD-BAF9-B143-B584-A2681A734474}"/>
                  </a:ext>
                </a:extLst>
              </p:cNvPr>
              <p:cNvGrpSpPr/>
              <p:nvPr/>
            </p:nvGrpSpPr>
            <p:grpSpPr>
              <a:xfrm>
                <a:off x="6338684" y="621158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51" name="Google Shape;727;p74">
                  <a:extLst>
                    <a:ext uri="{FF2B5EF4-FFF2-40B4-BE49-F238E27FC236}">
                      <a16:creationId xmlns:a16="http://schemas.microsoft.com/office/drawing/2014/main" id="{9F9710B7-4684-3B42-AAC0-3378643DA60C}"/>
                    </a:ext>
                  </a:extLst>
                </p:cNvPr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728;p74">
                  <a:extLst>
                    <a:ext uri="{FF2B5EF4-FFF2-40B4-BE49-F238E27FC236}">
                      <a16:creationId xmlns:a16="http://schemas.microsoft.com/office/drawing/2014/main" id="{A34A92D2-27A4-A342-96E7-99351191DF92}"/>
                    </a:ext>
                  </a:extLst>
                </p:cNvPr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729;p74">
                  <a:extLst>
                    <a:ext uri="{FF2B5EF4-FFF2-40B4-BE49-F238E27FC236}">
                      <a16:creationId xmlns:a16="http://schemas.microsoft.com/office/drawing/2014/main" id="{8C04E6E1-67F7-C442-AE88-7AE3A6557D2F}"/>
                    </a:ext>
                  </a:extLst>
                </p:cNvPr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730;p74">
                  <a:extLst>
                    <a:ext uri="{FF2B5EF4-FFF2-40B4-BE49-F238E27FC236}">
                      <a16:creationId xmlns:a16="http://schemas.microsoft.com/office/drawing/2014/main" id="{C149C634-0E73-1B45-8161-07C0E73319DB}"/>
                    </a:ext>
                  </a:extLst>
                </p:cNvPr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731;p74">
                <a:extLst>
                  <a:ext uri="{FF2B5EF4-FFF2-40B4-BE49-F238E27FC236}">
                    <a16:creationId xmlns:a16="http://schemas.microsoft.com/office/drawing/2014/main" id="{78D22884-6BD2-A642-9349-E2CF328D4A80}"/>
                  </a:ext>
                </a:extLst>
              </p:cNvPr>
              <p:cNvGrpSpPr/>
              <p:nvPr/>
            </p:nvGrpSpPr>
            <p:grpSpPr>
              <a:xfrm>
                <a:off x="6983116" y="169128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47" name="Google Shape;732;p74">
                  <a:extLst>
                    <a:ext uri="{FF2B5EF4-FFF2-40B4-BE49-F238E27FC236}">
                      <a16:creationId xmlns:a16="http://schemas.microsoft.com/office/drawing/2014/main" id="{3DB25DEC-C2ED-8A43-B0F4-2B10EB6B68CB}"/>
                    </a:ext>
                  </a:extLst>
                </p:cNvPr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733;p74">
                  <a:extLst>
                    <a:ext uri="{FF2B5EF4-FFF2-40B4-BE49-F238E27FC236}">
                      <a16:creationId xmlns:a16="http://schemas.microsoft.com/office/drawing/2014/main" id="{9622A3DC-1EC6-6446-9412-3DD43E18A20C}"/>
                    </a:ext>
                  </a:extLst>
                </p:cNvPr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734;p74">
                  <a:extLst>
                    <a:ext uri="{FF2B5EF4-FFF2-40B4-BE49-F238E27FC236}">
                      <a16:creationId xmlns:a16="http://schemas.microsoft.com/office/drawing/2014/main" id="{AD049E99-CC9C-1047-B5A0-0E79F0C7AF96}"/>
                    </a:ext>
                  </a:extLst>
                </p:cNvPr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735;p74">
                  <a:extLst>
                    <a:ext uri="{FF2B5EF4-FFF2-40B4-BE49-F238E27FC236}">
                      <a16:creationId xmlns:a16="http://schemas.microsoft.com/office/drawing/2014/main" id="{ECDAB3F9-CDE5-A140-B8E3-2A698BFB099A}"/>
                    </a:ext>
                  </a:extLst>
                </p:cNvPr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2" name="Google Shape;736;p74">
                <a:extLst>
                  <a:ext uri="{FF2B5EF4-FFF2-40B4-BE49-F238E27FC236}">
                    <a16:creationId xmlns:a16="http://schemas.microsoft.com/office/drawing/2014/main" id="{A6310A0D-FC18-9C4D-A9DE-8734012FC949}"/>
                  </a:ext>
                </a:extLst>
              </p:cNvPr>
              <p:cNvGrpSpPr/>
              <p:nvPr/>
            </p:nvGrpSpPr>
            <p:grpSpPr>
              <a:xfrm>
                <a:off x="6376144" y="275826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43" name="Google Shape;737;p74">
                  <a:extLst>
                    <a:ext uri="{FF2B5EF4-FFF2-40B4-BE49-F238E27FC236}">
                      <a16:creationId xmlns:a16="http://schemas.microsoft.com/office/drawing/2014/main" id="{1C8B1257-1D20-814B-88CE-EE596CCD497D}"/>
                    </a:ext>
                  </a:extLst>
                </p:cNvPr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738;p74">
                  <a:extLst>
                    <a:ext uri="{FF2B5EF4-FFF2-40B4-BE49-F238E27FC236}">
                      <a16:creationId xmlns:a16="http://schemas.microsoft.com/office/drawing/2014/main" id="{8FA346C6-358E-8C49-8341-15D77E405DC8}"/>
                    </a:ext>
                  </a:extLst>
                </p:cNvPr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739;p74">
                  <a:extLst>
                    <a:ext uri="{FF2B5EF4-FFF2-40B4-BE49-F238E27FC236}">
                      <a16:creationId xmlns:a16="http://schemas.microsoft.com/office/drawing/2014/main" id="{2CC48195-195F-6F4F-84C1-6851E34A34BF}"/>
                    </a:ext>
                  </a:extLst>
                </p:cNvPr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740;p74">
                  <a:extLst>
                    <a:ext uri="{FF2B5EF4-FFF2-40B4-BE49-F238E27FC236}">
                      <a16:creationId xmlns:a16="http://schemas.microsoft.com/office/drawing/2014/main" id="{30076C37-01D2-CB4B-B4ED-0BA629B20833}"/>
                    </a:ext>
                  </a:extLst>
                </p:cNvPr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" name="Google Shape;741;p74">
                <a:extLst>
                  <a:ext uri="{FF2B5EF4-FFF2-40B4-BE49-F238E27FC236}">
                    <a16:creationId xmlns:a16="http://schemas.microsoft.com/office/drawing/2014/main" id="{38A5B977-F99E-0347-85A0-D08BC7C5C24B}"/>
                  </a:ext>
                </a:extLst>
              </p:cNvPr>
              <p:cNvGrpSpPr/>
              <p:nvPr/>
            </p:nvGrpSpPr>
            <p:grpSpPr>
              <a:xfrm>
                <a:off x="6976985" y="973263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39" name="Google Shape;742;p74">
                  <a:extLst>
                    <a:ext uri="{FF2B5EF4-FFF2-40B4-BE49-F238E27FC236}">
                      <a16:creationId xmlns:a16="http://schemas.microsoft.com/office/drawing/2014/main" id="{3C1B2362-AC53-FC4D-885A-83E780AC7255}"/>
                    </a:ext>
                  </a:extLst>
                </p:cNvPr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743;p74">
                  <a:extLst>
                    <a:ext uri="{FF2B5EF4-FFF2-40B4-BE49-F238E27FC236}">
                      <a16:creationId xmlns:a16="http://schemas.microsoft.com/office/drawing/2014/main" id="{3BBFC9BF-E1A3-C84F-A0DD-97FBBE1118FB}"/>
                    </a:ext>
                  </a:extLst>
                </p:cNvPr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b" anchorCtr="0">
                  <a:noAutofit/>
                </a:bodyPr>
                <a:lstStyle/>
                <a:p>
                  <a:pPr algn="ctr"/>
                  <a:endParaRPr sz="32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744;p74">
                  <a:extLst>
                    <a:ext uri="{FF2B5EF4-FFF2-40B4-BE49-F238E27FC236}">
                      <a16:creationId xmlns:a16="http://schemas.microsoft.com/office/drawing/2014/main" id="{1168FDD2-2961-B042-9C39-FBF9FE04D4DC}"/>
                    </a:ext>
                  </a:extLst>
                </p:cNvPr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745;p74">
                  <a:extLst>
                    <a:ext uri="{FF2B5EF4-FFF2-40B4-BE49-F238E27FC236}">
                      <a16:creationId xmlns:a16="http://schemas.microsoft.com/office/drawing/2014/main" id="{34E0FE38-1F45-614B-948D-886B93590D5B}"/>
                    </a:ext>
                  </a:extLst>
                </p:cNvPr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w="9525" cap="flat" cmpd="sng">
                  <a:solidFill>
                    <a:srgbClr val="4A7DB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0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/>
                  <a:endParaRPr sz="24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34" name="Google Shape;746;p74">
                <a:extLst>
                  <a:ext uri="{FF2B5EF4-FFF2-40B4-BE49-F238E27FC236}">
                    <a16:creationId xmlns:a16="http://schemas.microsoft.com/office/drawing/2014/main" id="{3921CEB7-5711-1244-BED3-961462287A2A}"/>
                  </a:ext>
                </a:extLst>
              </p:cNvPr>
              <p:cNvCxnSpPr>
                <a:stCxn id="151" idx="2"/>
              </p:cNvCxnSpPr>
              <p:nvPr/>
            </p:nvCxnSpPr>
            <p:spPr>
              <a:xfrm flipH="1">
                <a:off x="6216150" y="1271319"/>
                <a:ext cx="247500" cy="2868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35" name="Google Shape;747;p74">
                <a:extLst>
                  <a:ext uri="{FF2B5EF4-FFF2-40B4-BE49-F238E27FC236}">
                    <a16:creationId xmlns:a16="http://schemas.microsoft.com/office/drawing/2014/main" id="{A92AA750-9A5C-414E-8D70-8F81018F11C1}"/>
                  </a:ext>
                </a:extLst>
              </p:cNvPr>
              <p:cNvCxnSpPr/>
              <p:nvPr/>
            </p:nvCxnSpPr>
            <p:spPr>
              <a:xfrm flipH="1">
                <a:off x="6405931" y="1471448"/>
                <a:ext cx="636000" cy="2400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36" name="Google Shape;748;p74">
                <a:extLst>
                  <a:ext uri="{FF2B5EF4-FFF2-40B4-BE49-F238E27FC236}">
                    <a16:creationId xmlns:a16="http://schemas.microsoft.com/office/drawing/2014/main" id="{360EFC5E-F6D4-D544-9BFF-9CF5A8DBEA7E}"/>
                  </a:ext>
                </a:extLst>
              </p:cNvPr>
              <p:cNvCxnSpPr>
                <a:stCxn id="147" idx="3"/>
              </p:cNvCxnSpPr>
              <p:nvPr/>
            </p:nvCxnSpPr>
            <p:spPr>
              <a:xfrm rot="10800000">
                <a:off x="6471316" y="1992661"/>
                <a:ext cx="511800" cy="23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37" name="Google Shape;749;p74">
                <a:extLst>
                  <a:ext uri="{FF2B5EF4-FFF2-40B4-BE49-F238E27FC236}">
                    <a16:creationId xmlns:a16="http://schemas.microsoft.com/office/drawing/2014/main" id="{4CB1E7E7-7A63-7C4F-B656-6CBCCE01F98D}"/>
                  </a:ext>
                </a:extLst>
              </p:cNvPr>
              <p:cNvCxnSpPr/>
              <p:nvPr/>
            </p:nvCxnSpPr>
            <p:spPr>
              <a:xfrm rot="10800000">
                <a:off x="6419974" y="2338576"/>
                <a:ext cx="613200" cy="2277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38" name="Google Shape;750;p74">
                <a:extLst>
                  <a:ext uri="{FF2B5EF4-FFF2-40B4-BE49-F238E27FC236}">
                    <a16:creationId xmlns:a16="http://schemas.microsoft.com/office/drawing/2014/main" id="{D00590D0-0FCE-994F-AA32-ECCE22BC8B0C}"/>
                  </a:ext>
                </a:extLst>
              </p:cNvPr>
              <p:cNvCxnSpPr>
                <a:stCxn id="143" idx="4"/>
              </p:cNvCxnSpPr>
              <p:nvPr/>
            </p:nvCxnSpPr>
            <p:spPr>
              <a:xfrm rot="10800000">
                <a:off x="6242511" y="2514961"/>
                <a:ext cx="258600" cy="2433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sp>
          <p:nvSpPr>
            <p:cNvPr id="127" name="Google Shape;751;p74">
              <a:extLst>
                <a:ext uri="{FF2B5EF4-FFF2-40B4-BE49-F238E27FC236}">
                  <a16:creationId xmlns:a16="http://schemas.microsoft.com/office/drawing/2014/main" id="{BA7C757F-9657-BA4E-9ED7-37F7E023445E}"/>
                </a:ext>
              </a:extLst>
            </p:cNvPr>
            <p:cNvSpPr/>
            <p:nvPr/>
          </p:nvSpPr>
          <p:spPr>
            <a:xfrm>
              <a:off x="5867400" y="457200"/>
              <a:ext cx="1807800" cy="20226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A79E376-13F0-8643-997D-20FC6E0DAFCE}"/>
              </a:ext>
            </a:extLst>
          </p:cNvPr>
          <p:cNvGrpSpPr/>
          <p:nvPr/>
        </p:nvGrpSpPr>
        <p:grpSpPr>
          <a:xfrm>
            <a:off x="6881895" y="5384165"/>
            <a:ext cx="238070" cy="136575"/>
            <a:chOff x="7814738" y="3521025"/>
            <a:chExt cx="238070" cy="136575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801C15D-D610-244F-8021-1CC5A44027BE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306D9411-AB5A-704D-8E7C-9535CBA659C3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3209DE4-6675-4042-A35C-29F6AC807BE2}"/>
              </a:ext>
            </a:extLst>
          </p:cNvPr>
          <p:cNvGrpSpPr/>
          <p:nvPr/>
        </p:nvGrpSpPr>
        <p:grpSpPr>
          <a:xfrm>
            <a:off x="6878474" y="5513840"/>
            <a:ext cx="238070" cy="136575"/>
            <a:chOff x="7814738" y="3521025"/>
            <a:chExt cx="238070" cy="136575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36239A2-55F0-964F-B724-2AFBB5BDC684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D0EA42C-911D-BC4E-BFD8-C7619DB9F48B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8F80C5B-9BF2-5C4D-B472-5CDE95CF8B88}"/>
              </a:ext>
            </a:extLst>
          </p:cNvPr>
          <p:cNvGrpSpPr/>
          <p:nvPr/>
        </p:nvGrpSpPr>
        <p:grpSpPr>
          <a:xfrm>
            <a:off x="6881895" y="5650415"/>
            <a:ext cx="238070" cy="136575"/>
            <a:chOff x="7814738" y="3521025"/>
            <a:chExt cx="238070" cy="13657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849D93-661E-0A4D-B3B0-854E3625CF35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889A0C6F-4214-1D43-9E3D-20F797A79A3F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3F60E36-5DAB-7940-B3DD-75EEECEAFBB9}"/>
              </a:ext>
            </a:extLst>
          </p:cNvPr>
          <p:cNvGrpSpPr/>
          <p:nvPr/>
        </p:nvGrpSpPr>
        <p:grpSpPr>
          <a:xfrm>
            <a:off x="6884494" y="5786990"/>
            <a:ext cx="238070" cy="136575"/>
            <a:chOff x="7814738" y="3521025"/>
            <a:chExt cx="238070" cy="136575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1CE8139C-C68B-BB43-9EE1-BBCF9D85044D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015AA07-1AF2-7C45-884E-CD2E2DB7AC0A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2F28B2F-13BA-C346-989A-AE2BF6D435F5}"/>
              </a:ext>
            </a:extLst>
          </p:cNvPr>
          <p:cNvGrpSpPr/>
          <p:nvPr/>
        </p:nvGrpSpPr>
        <p:grpSpPr>
          <a:xfrm>
            <a:off x="6257849" y="5392301"/>
            <a:ext cx="238070" cy="136575"/>
            <a:chOff x="7814738" y="3521025"/>
            <a:chExt cx="238070" cy="136575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3C5D6B5A-2DE0-E74C-91F0-90C761189250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915D13F-4863-E940-952D-E94586F065FF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99724C90-1742-9340-AD31-4CFA402B1D46}"/>
              </a:ext>
            </a:extLst>
          </p:cNvPr>
          <p:cNvGrpSpPr/>
          <p:nvPr/>
        </p:nvGrpSpPr>
        <p:grpSpPr>
          <a:xfrm>
            <a:off x="6254428" y="5521976"/>
            <a:ext cx="238070" cy="136575"/>
            <a:chOff x="7814738" y="3521025"/>
            <a:chExt cx="238070" cy="136575"/>
          </a:xfrm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B8E80584-530E-E648-8078-6F3CBCC39034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A188413-3A6E-0C46-BC9C-C7EE90EBFD55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7BA4415-64A1-C54F-A603-C5ECDC3DE910}"/>
              </a:ext>
            </a:extLst>
          </p:cNvPr>
          <p:cNvGrpSpPr/>
          <p:nvPr/>
        </p:nvGrpSpPr>
        <p:grpSpPr>
          <a:xfrm>
            <a:off x="6257849" y="5658551"/>
            <a:ext cx="238070" cy="136575"/>
            <a:chOff x="7814738" y="3521025"/>
            <a:chExt cx="238070" cy="136575"/>
          </a:xfrm>
        </p:grpSpPr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E9B25517-2109-BA4F-AFA2-D49BE5422010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C82CA8D-EE60-2B4E-B0D6-18FBB0657047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8BAC1599-CB57-8949-9B60-EFC4DDDF8B67}"/>
              </a:ext>
            </a:extLst>
          </p:cNvPr>
          <p:cNvGrpSpPr/>
          <p:nvPr/>
        </p:nvGrpSpPr>
        <p:grpSpPr>
          <a:xfrm>
            <a:off x="6260448" y="5795126"/>
            <a:ext cx="238070" cy="136575"/>
            <a:chOff x="7814738" y="3521025"/>
            <a:chExt cx="238070" cy="136575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CD6882A5-939D-9C40-A895-603EE50173A4}"/>
                </a:ext>
              </a:extLst>
            </p:cNvPr>
            <p:cNvSpPr/>
            <p:nvPr/>
          </p:nvSpPr>
          <p:spPr>
            <a:xfrm>
              <a:off x="7814738" y="3521025"/>
              <a:ext cx="115614" cy="1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7E06CB7-5799-9449-B963-6EAE0E192D5A}"/>
                </a:ext>
              </a:extLst>
            </p:cNvPr>
            <p:cNvSpPr/>
            <p:nvPr/>
          </p:nvSpPr>
          <p:spPr>
            <a:xfrm>
              <a:off x="7937194" y="3521025"/>
              <a:ext cx="115614" cy="1365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474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Event blocks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682F18-8BB6-4B24-84B3-54DBCB13FCEE}"/>
              </a:ext>
            </a:extLst>
          </p:cNvPr>
          <p:cNvSpPr txBox="1"/>
          <p:nvPr/>
        </p:nvSpPr>
        <p:spPr>
          <a:xfrm>
            <a:off x="500269" y="1245704"/>
            <a:ext cx="744772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Problem: </a:t>
            </a:r>
            <a:r>
              <a:rPr lang="en-US" dirty="0">
                <a:ea typeface="+mn-lt"/>
                <a:cs typeface="+mn-lt"/>
              </a:rPr>
              <a:t>GlueX stores entangled events. Disentangling is expensive and ought to be done in parallel. In the current GlueX codebase, this is accomplished by a separate thread team that JANA knows nothing about.</a:t>
            </a:r>
            <a:endParaRPr lang="en-US" b="1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cs typeface="Calibri"/>
              </a:rPr>
              <a:t>Solution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Flatmap</a:t>
            </a:r>
            <a:r>
              <a:rPr lang="en-US" dirty="0">
                <a:cs typeface="Calibri"/>
              </a:rPr>
              <a:t> pattern:</a:t>
            </a:r>
          </a:p>
          <a:p>
            <a:endParaRPr lang="en-US" dirty="0">
              <a:ea typeface="+mn-lt"/>
              <a:cs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2EA6B1-53A5-4EDF-B671-DF8B6F1CE223}"/>
              </a:ext>
            </a:extLst>
          </p:cNvPr>
          <p:cNvGrpSpPr/>
          <p:nvPr/>
        </p:nvGrpSpPr>
        <p:grpSpPr>
          <a:xfrm>
            <a:off x="804655" y="3914302"/>
            <a:ext cx="6322051" cy="1705527"/>
            <a:chOff x="673376" y="2949302"/>
            <a:chExt cx="6322051" cy="170552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2BD40C9-4D9F-4742-BA22-3F78ECC7A5E4}"/>
                </a:ext>
              </a:extLst>
            </p:cNvPr>
            <p:cNvCxnSpPr/>
            <p:nvPr/>
          </p:nvCxnSpPr>
          <p:spPr>
            <a:xfrm flipV="1">
              <a:off x="673376" y="3144907"/>
              <a:ext cx="897836" cy="49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ylinder 25">
              <a:extLst>
                <a:ext uri="{FF2B5EF4-FFF2-40B4-BE49-F238E27FC236}">
                  <a16:creationId xmlns:a16="http://schemas.microsoft.com/office/drawing/2014/main" id="{96811219-AE8B-4F4F-97A2-B15074064CBC}"/>
                </a:ext>
              </a:extLst>
            </p:cNvPr>
            <p:cNvSpPr/>
            <p:nvPr/>
          </p:nvSpPr>
          <p:spPr>
            <a:xfrm rot="16200000">
              <a:off x="1729409" y="2878900"/>
              <a:ext cx="397565" cy="538370"/>
            </a:xfrm>
            <a:prstGeom prst="ca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Cylinder 29">
              <a:extLst>
                <a:ext uri="{FF2B5EF4-FFF2-40B4-BE49-F238E27FC236}">
                  <a16:creationId xmlns:a16="http://schemas.microsoft.com/office/drawing/2014/main" id="{7F3BA464-29E8-466A-8714-5C5C93ABB486}"/>
                </a:ext>
              </a:extLst>
            </p:cNvPr>
            <p:cNvSpPr/>
            <p:nvPr/>
          </p:nvSpPr>
          <p:spPr>
            <a:xfrm rot="16200000">
              <a:off x="3410778" y="2878900"/>
              <a:ext cx="397565" cy="538370"/>
            </a:xfrm>
            <a:prstGeom prst="ca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93B805-D975-486D-A1BB-67A2D73A3A22}"/>
                </a:ext>
              </a:extLst>
            </p:cNvPr>
            <p:cNvSpPr txBox="1"/>
            <p:nvPr/>
          </p:nvSpPr>
          <p:spPr>
            <a:xfrm>
              <a:off x="751179" y="3521090"/>
              <a:ext cx="995570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Read event block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AD13140-AF2C-4469-84F1-1128716A597A}"/>
                </a:ext>
              </a:extLst>
            </p:cNvPr>
            <p:cNvSpPr txBox="1"/>
            <p:nvPr/>
          </p:nvSpPr>
          <p:spPr>
            <a:xfrm>
              <a:off x="2145140" y="3454500"/>
              <a:ext cx="1631673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Calibri"/>
                </a:rPr>
                <a:t>Disentangle (split) block into individual events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5162633-D609-48F2-9BB8-1C1D3CBEF6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3333" y="3103494"/>
              <a:ext cx="897836" cy="49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E5D6EC9-02CA-45B3-B174-B7B0D54F09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3332" y="3227732"/>
              <a:ext cx="897836" cy="49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57677F9-9E62-4B85-A09F-6BAEABEDD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7833" y="3103493"/>
              <a:ext cx="897836" cy="49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EDA20B2-85B0-44BB-903C-543E1F0C41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7832" y="3211166"/>
              <a:ext cx="897836" cy="49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ylinder 42">
              <a:extLst>
                <a:ext uri="{FF2B5EF4-FFF2-40B4-BE49-F238E27FC236}">
                  <a16:creationId xmlns:a16="http://schemas.microsoft.com/office/drawing/2014/main" id="{9FB673B9-A88E-46E2-A993-4851AE0092C9}"/>
                </a:ext>
              </a:extLst>
            </p:cNvPr>
            <p:cNvSpPr/>
            <p:nvPr/>
          </p:nvSpPr>
          <p:spPr>
            <a:xfrm rot="16200000">
              <a:off x="5133560" y="2903747"/>
              <a:ext cx="397565" cy="538370"/>
            </a:xfrm>
            <a:prstGeom prst="ca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945F31A-358B-436A-A3FA-EC52D4AD98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5767" y="3144905"/>
              <a:ext cx="897836" cy="49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2020023-28BD-437B-8B7B-CFB8DF370704}"/>
                </a:ext>
              </a:extLst>
            </p:cNvPr>
            <p:cNvSpPr txBox="1"/>
            <p:nvPr/>
          </p:nvSpPr>
          <p:spPr>
            <a:xfrm>
              <a:off x="5714774" y="3435203"/>
              <a:ext cx="1280653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Calibri"/>
                </a:rPr>
                <a:t>Write processed event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23EA02-03F7-6C46-92D7-E7CA1092582E}"/>
              </a:ext>
            </a:extLst>
          </p:cNvPr>
          <p:cNvSpPr txBox="1"/>
          <p:nvPr/>
        </p:nvSpPr>
        <p:spPr>
          <a:xfrm>
            <a:off x="3344415" y="2342830"/>
            <a:ext cx="477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block_source.get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:: () -&gt; block</a:t>
            </a:r>
          </a:p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block_source.disentangle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:: block -&gt; [event]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553C2C-6FF7-AB41-86D8-B6281066CF28}"/>
              </a:ext>
            </a:extLst>
          </p:cNvPr>
          <p:cNvSpPr/>
          <p:nvPr/>
        </p:nvSpPr>
        <p:spPr>
          <a:xfrm>
            <a:off x="3538432" y="3506783"/>
            <a:ext cx="154004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EBE6EE-5A88-CA49-A293-A058AF140643}"/>
              </a:ext>
            </a:extLst>
          </p:cNvPr>
          <p:cNvSpPr/>
          <p:nvPr/>
        </p:nvSpPr>
        <p:spPr>
          <a:xfrm>
            <a:off x="1809213" y="3479699"/>
            <a:ext cx="500513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41BC7E-5CE1-B34D-BFED-25C3CFA0ECE2}"/>
              </a:ext>
            </a:extLst>
          </p:cNvPr>
          <p:cNvSpPr/>
          <p:nvPr/>
        </p:nvSpPr>
        <p:spPr>
          <a:xfrm>
            <a:off x="3755987" y="3506783"/>
            <a:ext cx="154004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F52340-1E66-5149-BF0F-393DFA4EF35F}"/>
              </a:ext>
            </a:extLst>
          </p:cNvPr>
          <p:cNvSpPr/>
          <p:nvPr/>
        </p:nvSpPr>
        <p:spPr>
          <a:xfrm>
            <a:off x="1809213" y="3178203"/>
            <a:ext cx="500513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FC1FBC-C642-8648-ADF0-DC65E0C0FAC2}"/>
              </a:ext>
            </a:extLst>
          </p:cNvPr>
          <p:cNvSpPr/>
          <p:nvPr/>
        </p:nvSpPr>
        <p:spPr>
          <a:xfrm>
            <a:off x="3540036" y="3179751"/>
            <a:ext cx="152400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3B2A6D-8680-3A43-9B66-2169D192BCF5}"/>
              </a:ext>
            </a:extLst>
          </p:cNvPr>
          <p:cNvSpPr/>
          <p:nvPr/>
        </p:nvSpPr>
        <p:spPr>
          <a:xfrm>
            <a:off x="3757591" y="3179751"/>
            <a:ext cx="152400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E9DB5C-4E57-4B41-B1FF-45C459C52DE2}"/>
              </a:ext>
            </a:extLst>
          </p:cNvPr>
          <p:cNvSpPr/>
          <p:nvPr/>
        </p:nvSpPr>
        <p:spPr>
          <a:xfrm>
            <a:off x="5254019" y="3210083"/>
            <a:ext cx="152400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092F05-03AF-4147-94D8-2051F45C1EF4}"/>
              </a:ext>
            </a:extLst>
          </p:cNvPr>
          <p:cNvSpPr/>
          <p:nvPr/>
        </p:nvSpPr>
        <p:spPr>
          <a:xfrm>
            <a:off x="5407198" y="3209559"/>
            <a:ext cx="152400" cy="23966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E87460-732D-A144-9050-B1F7FA7B69D5}"/>
              </a:ext>
            </a:extLst>
          </p:cNvPr>
          <p:cNvSpPr/>
          <p:nvPr/>
        </p:nvSpPr>
        <p:spPr>
          <a:xfrm>
            <a:off x="5258548" y="3527285"/>
            <a:ext cx="152400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EDDE33-5C9F-464C-AFF6-9151D77103CE}"/>
              </a:ext>
            </a:extLst>
          </p:cNvPr>
          <p:cNvSpPr/>
          <p:nvPr/>
        </p:nvSpPr>
        <p:spPr>
          <a:xfrm>
            <a:off x="5411727" y="3526761"/>
            <a:ext cx="152400" cy="23966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899162-75BC-FB45-9D62-12A8B1FED3E7}"/>
              </a:ext>
            </a:extLst>
          </p:cNvPr>
          <p:cNvSpPr txBox="1"/>
          <p:nvPr/>
        </p:nvSpPr>
        <p:spPr>
          <a:xfrm>
            <a:off x="4015140" y="4699257"/>
            <a:ext cx="1631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Process event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A9C7E2-7C64-9640-BE93-E3107F585956}"/>
              </a:ext>
            </a:extLst>
          </p:cNvPr>
          <p:cNvSpPr/>
          <p:nvPr/>
        </p:nvSpPr>
        <p:spPr>
          <a:xfrm>
            <a:off x="2194354" y="5739693"/>
            <a:ext cx="500513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203DFFE-F425-1B4D-9094-37A22B3584F7}"/>
              </a:ext>
            </a:extLst>
          </p:cNvPr>
          <p:cNvCxnSpPr>
            <a:cxnSpLocks/>
          </p:cNvCxnSpPr>
          <p:nvPr/>
        </p:nvCxnSpPr>
        <p:spPr>
          <a:xfrm>
            <a:off x="2800875" y="5870696"/>
            <a:ext cx="35114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913C0FB-2733-334C-8031-E3000510FC8F}"/>
              </a:ext>
            </a:extLst>
          </p:cNvPr>
          <p:cNvSpPr/>
          <p:nvPr/>
        </p:nvSpPr>
        <p:spPr>
          <a:xfrm>
            <a:off x="3647408" y="5735288"/>
            <a:ext cx="154004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19241B-ED3F-B848-804E-A77C272D1BCE}"/>
              </a:ext>
            </a:extLst>
          </p:cNvPr>
          <p:cNvSpPr/>
          <p:nvPr/>
        </p:nvSpPr>
        <p:spPr>
          <a:xfrm>
            <a:off x="3210010" y="5735289"/>
            <a:ext cx="152400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B6CA3A-D01C-254D-999C-7EA4529246C3}"/>
              </a:ext>
            </a:extLst>
          </p:cNvPr>
          <p:cNvSpPr/>
          <p:nvPr/>
        </p:nvSpPr>
        <p:spPr>
          <a:xfrm>
            <a:off x="3427565" y="5735289"/>
            <a:ext cx="152400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20EDC9-3438-9543-8E96-00ACC35CE055}"/>
              </a:ext>
            </a:extLst>
          </p:cNvPr>
          <p:cNvSpPr/>
          <p:nvPr/>
        </p:nvSpPr>
        <p:spPr>
          <a:xfrm>
            <a:off x="4258001" y="5728703"/>
            <a:ext cx="152400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D637A61-DE99-4F40-807E-D13081D8E270}"/>
              </a:ext>
            </a:extLst>
          </p:cNvPr>
          <p:cNvCxnSpPr>
            <a:cxnSpLocks/>
          </p:cNvCxnSpPr>
          <p:nvPr/>
        </p:nvCxnSpPr>
        <p:spPr>
          <a:xfrm>
            <a:off x="4525924" y="5870696"/>
            <a:ext cx="35114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20D6F292-4034-4840-9341-3033818FFC51}"/>
              </a:ext>
            </a:extLst>
          </p:cNvPr>
          <p:cNvSpPr/>
          <p:nvPr/>
        </p:nvSpPr>
        <p:spPr>
          <a:xfrm>
            <a:off x="4965057" y="5729569"/>
            <a:ext cx="152400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6E4222-97F5-6547-B66E-9E1BCFAC66D4}"/>
              </a:ext>
            </a:extLst>
          </p:cNvPr>
          <p:cNvSpPr/>
          <p:nvPr/>
        </p:nvSpPr>
        <p:spPr>
          <a:xfrm>
            <a:off x="5118236" y="5729045"/>
            <a:ext cx="152400" cy="23966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00E39A7-3421-7843-A3EF-F328E4C47EDE}"/>
              </a:ext>
            </a:extLst>
          </p:cNvPr>
          <p:cNvSpPr/>
          <p:nvPr/>
        </p:nvSpPr>
        <p:spPr>
          <a:xfrm>
            <a:off x="1201978" y="5735288"/>
            <a:ext cx="500513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cument 9">
            <a:extLst>
              <a:ext uri="{FF2B5EF4-FFF2-40B4-BE49-F238E27FC236}">
                <a16:creationId xmlns:a16="http://schemas.microsoft.com/office/drawing/2014/main" id="{699F90CF-82AD-6B42-BA86-DBFD7B06DBAC}"/>
              </a:ext>
            </a:extLst>
          </p:cNvPr>
          <p:cNvSpPr/>
          <p:nvPr/>
        </p:nvSpPr>
        <p:spPr>
          <a:xfrm>
            <a:off x="557255" y="5741289"/>
            <a:ext cx="221381" cy="23966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96574FA-CA86-924F-B9F0-CDAE804C8707}"/>
              </a:ext>
            </a:extLst>
          </p:cNvPr>
          <p:cNvCxnSpPr>
            <a:cxnSpLocks/>
          </p:cNvCxnSpPr>
          <p:nvPr/>
        </p:nvCxnSpPr>
        <p:spPr>
          <a:xfrm>
            <a:off x="836398" y="5848536"/>
            <a:ext cx="35114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14C2E34-4962-F542-B0B1-1DFB22C0CE30}"/>
              </a:ext>
            </a:extLst>
          </p:cNvPr>
          <p:cNvSpPr/>
          <p:nvPr/>
        </p:nvSpPr>
        <p:spPr>
          <a:xfrm>
            <a:off x="5975523" y="5729226"/>
            <a:ext cx="152400" cy="239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E354F09-2595-1046-91E4-4A051B8EA6AE}"/>
              </a:ext>
            </a:extLst>
          </p:cNvPr>
          <p:cNvSpPr/>
          <p:nvPr/>
        </p:nvSpPr>
        <p:spPr>
          <a:xfrm>
            <a:off x="6128702" y="5728702"/>
            <a:ext cx="152400" cy="23966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53B539F-375F-9147-91BF-655B874FCD9E}"/>
              </a:ext>
            </a:extLst>
          </p:cNvPr>
          <p:cNvCxnSpPr>
            <a:cxnSpLocks/>
          </p:cNvCxnSpPr>
          <p:nvPr/>
        </p:nvCxnSpPr>
        <p:spPr>
          <a:xfrm>
            <a:off x="6350620" y="5848536"/>
            <a:ext cx="35114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Document 60">
            <a:extLst>
              <a:ext uri="{FF2B5EF4-FFF2-40B4-BE49-F238E27FC236}">
                <a16:creationId xmlns:a16="http://schemas.microsoft.com/office/drawing/2014/main" id="{2EF23964-E231-B546-9B58-1E01049C38C5}"/>
              </a:ext>
            </a:extLst>
          </p:cNvPr>
          <p:cNvSpPr/>
          <p:nvPr/>
        </p:nvSpPr>
        <p:spPr>
          <a:xfrm>
            <a:off x="6775082" y="5728701"/>
            <a:ext cx="221381" cy="23966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9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1021</Words>
  <Application>Microsoft Office PowerPoint</Application>
  <PresentationFormat>Widescreen</PresentationFormat>
  <Paragraphs>251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Consolas</vt:lpstr>
      <vt:lpstr>Courier New</vt:lpstr>
      <vt:lpstr>PingFangSC-Regular</vt:lpstr>
      <vt:lpstr>Syncopate</vt:lpstr>
      <vt:lpstr>Office Theme</vt:lpstr>
      <vt:lpstr>Simple Light</vt:lpstr>
      <vt:lpstr>Heterogeneous Computing and SRO in JANA2</vt:lpstr>
      <vt:lpstr>What is JANA2?</vt:lpstr>
      <vt:lpstr>JANA’s Role in Data Processing</vt:lpstr>
      <vt:lpstr>PowerPoint Presentation</vt:lpstr>
      <vt:lpstr>PowerPoint Presentation</vt:lpstr>
      <vt:lpstr>Multi-threading in JANA2</vt:lpstr>
      <vt:lpstr>Looking under the hood: Dataflow Parallelism</vt:lpstr>
      <vt:lpstr>PowerPoint Presentation</vt:lpstr>
      <vt:lpstr>Event blocks</vt:lpstr>
      <vt:lpstr>SRO: Event selection and filtering</vt:lpstr>
      <vt:lpstr>Het Hardware: Subevents/Event collating</vt:lpstr>
      <vt:lpstr>Next steps for JANA+SRO+HetHW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JANA2: Multi-threaded Event Reconstruction</dc:title>
  <dc:creator>Nathan Brei</dc:creator>
  <cp:lastModifiedBy>Sadie Cherry</cp:lastModifiedBy>
  <cp:revision>142</cp:revision>
  <dcterms:created xsi:type="dcterms:W3CDTF">2023-01-09T03:00:05Z</dcterms:created>
  <dcterms:modified xsi:type="dcterms:W3CDTF">2023-01-09T15:49:57Z</dcterms:modified>
</cp:coreProperties>
</file>