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54.png" ContentType="image/png"/>
  <Override PartName="/ppt/media/image53.png" ContentType="image/png"/>
  <Override PartName="/ppt/media/image52.png" ContentType="image/png"/>
  <Override PartName="/ppt/media/image51.png" ContentType="image/png"/>
  <Override PartName="/ppt/media/image50.png" ContentType="image/png"/>
  <Override PartName="/ppt/media/image44.png" ContentType="image/png"/>
  <Override PartName="/ppt/media/image43.png" ContentType="image/png"/>
  <Override PartName="/ppt/media/image42.png" ContentType="image/png"/>
  <Override PartName="/ppt/media/image41.png" ContentType="image/png"/>
  <Override PartName="/ppt/media/image65.png" ContentType="image/png"/>
  <Override PartName="/ppt/media/image40.png" ContentType="image/png"/>
  <Override PartName="/ppt/media/image16.png" ContentType="image/png"/>
  <Override PartName="/ppt/media/image15.png" ContentType="image/png"/>
  <Override PartName="/ppt/media/image39.png" ContentType="image/png"/>
  <Override PartName="/ppt/media/image14.png" ContentType="image/png"/>
  <Override PartName="/ppt/media/image38.png" ContentType="image/png"/>
  <Override PartName="/ppt/media/image13.png" ContentType="image/png"/>
  <Override PartName="/ppt/media/image37.png" ContentType="image/png"/>
  <Override PartName="/ppt/media/image12.png" ContentType="image/png"/>
  <Override PartName="/ppt/media/image2.jpeg" ContentType="image/jpeg"/>
  <Override PartName="/ppt/media/image1.jpeg" ContentType="image/jpeg"/>
  <Override PartName="/ppt/media/image3.jpeg" ContentType="image/jpeg"/>
  <Override PartName="/ppt/media/image17.png" ContentType="image/png"/>
  <Override PartName="/ppt/media/image18.png" ContentType="image/png"/>
  <Override PartName="/ppt/media/image19.png" ContentType="image/png"/>
  <Override PartName="/ppt/media/image45.png" ContentType="image/png"/>
  <Override PartName="/ppt/media/image20.png" ContentType="image/png"/>
  <Override PartName="/ppt/media/image46.png" ContentType="image/png"/>
  <Override PartName="/ppt/media/image21.png" ContentType="image/png"/>
  <Override PartName="/ppt/media/image47.png" ContentType="image/png"/>
  <Override PartName="/ppt/media/image22.png" ContentType="image/png"/>
  <Override PartName="/ppt/media/image48.png" ContentType="image/png"/>
  <Override PartName="/ppt/media/image23.png" ContentType="image/png"/>
  <Override PartName="/ppt/media/image49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55.png" ContentType="image/png"/>
  <Override PartName="/ppt/media/image30.png" ContentType="image/png"/>
  <Override PartName="/ppt/media/image56.png" ContentType="image/png"/>
  <Override PartName="/ppt/media/image31.png" ContentType="image/png"/>
  <Override PartName="/ppt/media/image57.png" ContentType="image/png"/>
  <Override PartName="/ppt/media/image32.png" ContentType="image/png"/>
  <Override PartName="/ppt/media/image58.png" ContentType="image/png"/>
  <Override PartName="/ppt/media/image33.png" ContentType="image/png"/>
  <Override PartName="/ppt/media/image59.png" ContentType="image/png"/>
  <Override PartName="/ppt/media/image34.png" ContentType="image/png"/>
  <Override PartName="/ppt/media/image10.png" ContentType="image/png"/>
  <Override PartName="/ppt/media/image35.png" ContentType="image/png"/>
  <Override PartName="/ppt/media/image11.png" ContentType="image/png"/>
  <Override PartName="/ppt/media/image36.png" ContentType="image/png"/>
  <Override PartName="/ppt/media/image64.png" ContentType="image/png"/>
  <Override PartName="/ppt/media/image9.png" ContentType="image/png"/>
  <Override PartName="/ppt/media/image62.png" ContentType="image/png"/>
  <Override PartName="/ppt/media/image7.png" ContentType="image/png"/>
  <Override PartName="/ppt/media/image63.png" ContentType="image/png"/>
  <Override PartName="/ppt/media/image8.png" ContentType="image/png"/>
  <Override PartName="/ppt/media/image61.png" ContentType="image/png"/>
  <Override PartName="/ppt/media/image6.png" ContentType="image/png"/>
  <Override PartName="/ppt/media/image4.png" ContentType="image/png"/>
  <Override PartName="/ppt/media/image60.png" ContentType="image/png"/>
  <Override PartName="/ppt/media/image5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_rels/slide23.xml.rels" ContentType="application/vnd.openxmlformats-package.relationships+xml"/>
  <Override PartName="/ppt/slides/_rels/slide22.xml.rels" ContentType="application/vnd.openxmlformats-package.relationships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hyperlink" Target="https://indico.bnl.gov/event/15486/contributions/62590/attachments/40656/67919/EIC-Sensors-Jones.pdf" TargetMode="External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hyperlink" Target="https://github.com/eic/documents/blob/master/reports/general/Note-Simulations-BeamEffects.pdf" TargetMode="External"/><Relationship Id="rId4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277200" y="1227240"/>
            <a:ext cx="5860080" cy="141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CustomShape 2"/>
          <p:cNvSpPr/>
          <p:nvPr/>
        </p:nvSpPr>
        <p:spPr>
          <a:xfrm>
            <a:off x="276120" y="2715840"/>
            <a:ext cx="5860440" cy="93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" name="CustomShape 3"/>
          <p:cNvSpPr/>
          <p:nvPr/>
        </p:nvSpPr>
        <p:spPr>
          <a:xfrm>
            <a:off x="252000" y="872640"/>
            <a:ext cx="5641920" cy="171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690034"/>
                </a:solidFill>
                <a:latin typeface="Georgia"/>
                <a:ea typeface="DejaVu Sans"/>
              </a:rPr>
              <a:t>Tracker Performance Simulations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79" name="CustomShape 4"/>
          <p:cNvSpPr/>
          <p:nvPr/>
        </p:nvSpPr>
        <p:spPr>
          <a:xfrm>
            <a:off x="250920" y="2709000"/>
            <a:ext cx="6863760" cy="11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  <a:ea typeface="DejaVu Sans"/>
              </a:rPr>
              <a:t>L. Gonella, P. G. Jones, </a:t>
            </a:r>
            <a:r>
              <a:rPr b="0" lang="en-GB" sz="20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S. Maple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  <a:ea typeface="DejaVu Sans"/>
              </a:rPr>
              <a:t>, P. R. Newman</a:t>
            </a:r>
            <a:endParaRPr b="0" lang="en-GB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" descr=""/>
          <p:cNvPicPr/>
          <p:nvPr/>
        </p:nvPicPr>
        <p:blipFill>
          <a:blip r:embed="rId1"/>
          <a:stretch/>
        </p:blipFill>
        <p:spPr>
          <a:xfrm>
            <a:off x="357840" y="839160"/>
            <a:ext cx="9505800" cy="4749120"/>
          </a:xfrm>
          <a:prstGeom prst="rect">
            <a:avLst/>
          </a:prstGeom>
          <a:ln>
            <a:noFill/>
          </a:ln>
        </p:spPr>
      </p:pic>
      <p:sp>
        <p:nvSpPr>
          <p:cNvPr id="154" name="CustomShape 1"/>
          <p:cNvSpPr/>
          <p:nvPr/>
        </p:nvSpPr>
        <p:spPr>
          <a:xfrm>
            <a:off x="8447400" y="5504760"/>
            <a:ext cx="1034280" cy="14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F5AEC2DC-7C86-4F5D-A9D8-E962C86C39D3}" type="slidenum">
              <a:rPr b="1" lang="en-GB" sz="1100" spc="-1" strike="noStrike">
                <a:solidFill>
                  <a:srgbClr val="767676"/>
                </a:solidFill>
                <a:latin typeface="Calibri"/>
                <a:ea typeface="ＭＳ Ｐゴシック"/>
              </a:rPr>
              <a:t>1</a:t>
            </a:fld>
            <a:endParaRPr b="0" lang="en-GB" sz="1100" spc="-1" strike="noStrike"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395640" y="101520"/>
            <a:ext cx="9169920" cy="76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690034"/>
                </a:solidFill>
                <a:latin typeface="Georgia"/>
                <a:ea typeface="DejaVu Sans"/>
              </a:rPr>
              <a:t>Detector layout</a:t>
            </a:r>
            <a:endParaRPr b="0" lang="en-GB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8447400" y="5504760"/>
            <a:ext cx="1034280" cy="14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54437638-B2CD-4DAD-8000-637CEB099CD3}" type="slidenum">
              <a:rPr b="1" lang="en-GB" sz="1100" spc="-1" strike="noStrike">
                <a:solidFill>
                  <a:srgbClr val="767676"/>
                </a:solidFill>
                <a:latin typeface="Calibri"/>
                <a:ea typeface="ＭＳ Ｐゴシック"/>
              </a:rPr>
              <a:t>1</a:t>
            </a:fld>
            <a:endParaRPr b="0" lang="en-GB" sz="1100" spc="-1" strike="noStrike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395640" y="101520"/>
            <a:ext cx="9169920" cy="76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690034"/>
                </a:solidFill>
                <a:latin typeface="Georgia"/>
                <a:ea typeface="DejaVu Sans"/>
              </a:rPr>
              <a:t>Before Support Cone Momentum Resolution</a:t>
            </a:r>
            <a:endParaRPr b="0" lang="en-GB" sz="2400" spc="-1" strike="noStrike">
              <a:latin typeface="Arial"/>
            </a:endParaRPr>
          </a:p>
        </p:txBody>
      </p:sp>
      <p:pic>
        <p:nvPicPr>
          <p:cNvPr id="158" name="" descr=""/>
          <p:cNvPicPr/>
          <p:nvPr/>
        </p:nvPicPr>
        <p:blipFill>
          <a:blip r:embed="rId1"/>
          <a:stretch/>
        </p:blipFill>
        <p:spPr>
          <a:xfrm>
            <a:off x="414000" y="1440000"/>
            <a:ext cx="4265640" cy="2879640"/>
          </a:xfrm>
          <a:prstGeom prst="rect">
            <a:avLst/>
          </a:prstGeom>
          <a:ln>
            <a:noFill/>
          </a:ln>
        </p:spPr>
      </p:pic>
      <p:pic>
        <p:nvPicPr>
          <p:cNvPr id="159" name="" descr=""/>
          <p:cNvPicPr/>
          <p:nvPr/>
        </p:nvPicPr>
        <p:blipFill>
          <a:blip r:embed="rId2"/>
          <a:stretch/>
        </p:blipFill>
        <p:spPr>
          <a:xfrm>
            <a:off x="4966920" y="1440000"/>
            <a:ext cx="4265640" cy="2879640"/>
          </a:xfrm>
          <a:prstGeom prst="rect">
            <a:avLst/>
          </a:prstGeom>
          <a:ln>
            <a:noFill/>
          </a:ln>
        </p:spPr>
      </p:pic>
      <p:sp>
        <p:nvSpPr>
          <p:cNvPr id="160" name="CustomShape 3"/>
          <p:cNvSpPr/>
          <p:nvPr/>
        </p:nvSpPr>
        <p:spPr>
          <a:xfrm>
            <a:off x="1656000" y="4464000"/>
            <a:ext cx="568764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Arial"/>
              </a:rPr>
              <a:t>Momentum resolution consistent with requirements up to η=0.88 (support cone)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8447400" y="5504760"/>
            <a:ext cx="1034280" cy="14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91477E4B-7039-42B2-9B4F-89F4645E9C4D}" type="slidenum">
              <a:rPr b="1" lang="en-GB" sz="1100" spc="-1" strike="noStrike">
                <a:solidFill>
                  <a:srgbClr val="767676"/>
                </a:solidFill>
                <a:latin typeface="Calibri"/>
                <a:ea typeface="ＭＳ Ｐゴシック"/>
              </a:rPr>
              <a:t>1</a:t>
            </a:fld>
            <a:endParaRPr b="0" lang="en-GB" sz="1100" spc="-1" strike="noStrike"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395640" y="101520"/>
            <a:ext cx="9169920" cy="76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690034"/>
                </a:solidFill>
                <a:latin typeface="Georgia"/>
                <a:ea typeface="DejaVu Sans"/>
              </a:rPr>
              <a:t>Longitudinal Pointing Resolution</a:t>
            </a:r>
            <a:endParaRPr b="0" lang="en-GB" sz="2400" spc="-1" strike="noStrike">
              <a:latin typeface="Arial"/>
            </a:endParaRPr>
          </a:p>
        </p:txBody>
      </p:sp>
      <p:pic>
        <p:nvPicPr>
          <p:cNvPr id="163" name="" descr=""/>
          <p:cNvPicPr/>
          <p:nvPr/>
        </p:nvPicPr>
        <p:blipFill>
          <a:blip r:embed="rId1"/>
          <a:stretch/>
        </p:blipFill>
        <p:spPr>
          <a:xfrm>
            <a:off x="0" y="720000"/>
            <a:ext cx="3200040" cy="2159640"/>
          </a:xfrm>
          <a:prstGeom prst="rect">
            <a:avLst/>
          </a:prstGeom>
          <a:ln>
            <a:noFill/>
          </a:ln>
        </p:spPr>
      </p:pic>
      <p:pic>
        <p:nvPicPr>
          <p:cNvPr id="164" name="" descr=""/>
          <p:cNvPicPr/>
          <p:nvPr/>
        </p:nvPicPr>
        <p:blipFill>
          <a:blip r:embed="rId2"/>
          <a:stretch/>
        </p:blipFill>
        <p:spPr>
          <a:xfrm>
            <a:off x="3240000" y="720000"/>
            <a:ext cx="3200040" cy="2159640"/>
          </a:xfrm>
          <a:prstGeom prst="rect">
            <a:avLst/>
          </a:prstGeom>
          <a:ln>
            <a:noFill/>
          </a:ln>
        </p:spPr>
      </p:pic>
      <p:pic>
        <p:nvPicPr>
          <p:cNvPr id="165" name="" descr=""/>
          <p:cNvPicPr/>
          <p:nvPr/>
        </p:nvPicPr>
        <p:blipFill>
          <a:blip r:embed="rId3"/>
          <a:stretch/>
        </p:blipFill>
        <p:spPr>
          <a:xfrm>
            <a:off x="6480000" y="720000"/>
            <a:ext cx="3200040" cy="2159640"/>
          </a:xfrm>
          <a:prstGeom prst="rect">
            <a:avLst/>
          </a:prstGeom>
          <a:ln>
            <a:noFill/>
          </a:ln>
        </p:spPr>
      </p:pic>
      <p:pic>
        <p:nvPicPr>
          <p:cNvPr id="166" name="" descr=""/>
          <p:cNvPicPr/>
          <p:nvPr/>
        </p:nvPicPr>
        <p:blipFill>
          <a:blip r:embed="rId4"/>
          <a:stretch/>
        </p:blipFill>
        <p:spPr>
          <a:xfrm>
            <a:off x="0" y="2880000"/>
            <a:ext cx="3200040" cy="2159640"/>
          </a:xfrm>
          <a:prstGeom prst="rect">
            <a:avLst/>
          </a:prstGeom>
          <a:ln>
            <a:noFill/>
          </a:ln>
        </p:spPr>
      </p:pic>
      <p:pic>
        <p:nvPicPr>
          <p:cNvPr id="167" name="" descr=""/>
          <p:cNvPicPr/>
          <p:nvPr/>
        </p:nvPicPr>
        <p:blipFill>
          <a:blip r:embed="rId5"/>
          <a:stretch/>
        </p:blipFill>
        <p:spPr>
          <a:xfrm>
            <a:off x="3240000" y="2880000"/>
            <a:ext cx="3200040" cy="2159640"/>
          </a:xfrm>
          <a:prstGeom prst="rect">
            <a:avLst/>
          </a:prstGeom>
          <a:ln>
            <a:noFill/>
          </a:ln>
        </p:spPr>
      </p:pic>
      <p:pic>
        <p:nvPicPr>
          <p:cNvPr id="168" name="" descr=""/>
          <p:cNvPicPr/>
          <p:nvPr/>
        </p:nvPicPr>
        <p:blipFill>
          <a:blip r:embed="rId6"/>
          <a:stretch/>
        </p:blipFill>
        <p:spPr>
          <a:xfrm>
            <a:off x="6480000" y="2880000"/>
            <a:ext cx="3200040" cy="215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435960" y="39960"/>
            <a:ext cx="9056520" cy="63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CustomShape 2"/>
          <p:cNvSpPr/>
          <p:nvPr/>
        </p:nvSpPr>
        <p:spPr>
          <a:xfrm>
            <a:off x="435960" y="5252760"/>
            <a:ext cx="7999920" cy="15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CustomShape 3"/>
          <p:cNvSpPr/>
          <p:nvPr/>
        </p:nvSpPr>
        <p:spPr>
          <a:xfrm>
            <a:off x="395640" y="101520"/>
            <a:ext cx="9169920" cy="76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690034"/>
                </a:solidFill>
                <a:latin typeface="Georgia"/>
                <a:ea typeface="DejaVu Sans"/>
              </a:rPr>
              <a:t>Acceptance around beampipe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172" name="CustomShape 4"/>
          <p:cNvSpPr/>
          <p:nvPr/>
        </p:nvSpPr>
        <p:spPr>
          <a:xfrm>
            <a:off x="36000" y="612000"/>
            <a:ext cx="9754920" cy="328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endParaRPr b="0" lang="en-GB" sz="1800" spc="-1" strike="noStrike">
              <a:latin typeface="Arial"/>
            </a:endParaRPr>
          </a:p>
          <a:p>
            <a:pPr marL="343080" indent="-328680">
              <a:lnSpc>
                <a:spcPct val="100000"/>
              </a:lnSpc>
              <a:spcBef>
                <a:spcPts val="400"/>
              </a:spcBef>
              <a:buClr>
                <a:srgbClr val="690034"/>
              </a:buClr>
              <a:buFont typeface="Wingdings" charset="2"/>
              <a:buChar char="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Disks consist of tiles of ITS3-like sensors, with length and width determined by the ITS3 reticle</a:t>
            </a:r>
            <a:endParaRPr b="0" lang="en-GB" sz="1800" spc="-1" strike="noStrike">
              <a:latin typeface="Arial"/>
            </a:endParaRPr>
          </a:p>
          <a:p>
            <a:pPr lvl="1" marL="432000" indent="-2098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DejaVu Sans"/>
              </a:rPr>
              <a:t>The result is that the inner opening of the disks is not perfectly circular → instead they are squared off</a:t>
            </a:r>
            <a:endParaRPr b="0" lang="en-GB" sz="1600" spc="-1" strike="noStrike">
              <a:latin typeface="Arial"/>
            </a:endParaRPr>
          </a:p>
          <a:p>
            <a:pPr lvl="1" marL="432000" indent="-2098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DejaVu Sans"/>
              </a:rPr>
              <a:t>This means that there isn’t full azimuthal acceptance at the inner radii we’ve been using (</a:t>
            </a:r>
            <a:r>
              <a:rPr b="0" lang="en-GB" sz="1600" spc="-1" strike="noStrike">
                <a:solidFill>
                  <a:srgbClr val="ff0000"/>
                </a:solidFill>
                <a:latin typeface="Arial"/>
                <a:ea typeface="DejaVu Sans"/>
              </a:rPr>
              <a:t>beampipe radius +5mm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GB" sz="1800" spc="-1" strike="noStrike">
              <a:latin typeface="Arial"/>
            </a:endParaRPr>
          </a:p>
        </p:txBody>
      </p:sp>
      <p:sp>
        <p:nvSpPr>
          <p:cNvPr id="173" name="CustomShape 5"/>
          <p:cNvSpPr/>
          <p:nvPr/>
        </p:nvSpPr>
        <p:spPr>
          <a:xfrm>
            <a:off x="360000" y="2448000"/>
            <a:ext cx="8991000" cy="103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GB" sz="1800" spc="-1" strike="noStrike">
              <a:latin typeface="Arial"/>
            </a:endParaRPr>
          </a:p>
        </p:txBody>
      </p:sp>
      <p:sp>
        <p:nvSpPr>
          <p:cNvPr id="174" name="CustomShape 6"/>
          <p:cNvSpPr/>
          <p:nvPr/>
        </p:nvSpPr>
        <p:spPr>
          <a:xfrm>
            <a:off x="8807400" y="5396760"/>
            <a:ext cx="1044360" cy="15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1FCB23B7-E798-42D7-BAD7-B6315840ADF8}" type="slidenum">
              <a:rPr b="1" lang="en-GB" sz="1100" spc="-1" strike="noStrike">
                <a:solidFill>
                  <a:srgbClr val="767676"/>
                </a:solidFill>
                <a:latin typeface="Calibri"/>
                <a:ea typeface="ＭＳ Ｐゴシック"/>
              </a:rPr>
              <a:t>1</a:t>
            </a:fld>
            <a:endParaRPr b="0" lang="en-GB" sz="1100" spc="-1" strike="noStrike">
              <a:latin typeface="Arial"/>
            </a:endParaRPr>
          </a:p>
        </p:txBody>
      </p:sp>
      <p:sp>
        <p:nvSpPr>
          <p:cNvPr id="175" name="CustomShape 7"/>
          <p:cNvSpPr/>
          <p:nvPr/>
        </p:nvSpPr>
        <p:spPr>
          <a:xfrm>
            <a:off x="8807400" y="5397120"/>
            <a:ext cx="1043640" cy="15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5FB6EB51-7E4A-41F8-A6D9-EC9F3135FFAB}" type="slidenum">
              <a:rPr b="1" lang="en-GB" sz="1100" spc="-1" strike="noStrike">
                <a:solidFill>
                  <a:srgbClr val="767676"/>
                </a:solidFill>
                <a:latin typeface="Calibri"/>
                <a:ea typeface="ＭＳ Ｐゴシック"/>
              </a:rPr>
              <a:t>1</a:t>
            </a:fld>
            <a:endParaRPr b="0" lang="en-GB" sz="1100" spc="-1" strike="noStrike">
              <a:latin typeface="Arial"/>
            </a:endParaRPr>
          </a:p>
        </p:txBody>
      </p:sp>
      <p:sp>
        <p:nvSpPr>
          <p:cNvPr id="176" name="CustomShape 8"/>
          <p:cNvSpPr/>
          <p:nvPr/>
        </p:nvSpPr>
        <p:spPr>
          <a:xfrm>
            <a:off x="7776000" y="4320360"/>
            <a:ext cx="1431720" cy="7837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CustomShape 9"/>
          <p:cNvSpPr/>
          <p:nvPr/>
        </p:nvSpPr>
        <p:spPr>
          <a:xfrm>
            <a:off x="7776000" y="4320360"/>
            <a:ext cx="1431720" cy="7837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78" name="" descr=""/>
          <p:cNvPicPr/>
          <p:nvPr/>
        </p:nvPicPr>
        <p:blipFill>
          <a:blip r:embed="rId1"/>
          <a:stretch/>
        </p:blipFill>
        <p:spPr>
          <a:xfrm>
            <a:off x="5976000" y="2740320"/>
            <a:ext cx="2302920" cy="2226600"/>
          </a:xfrm>
          <a:prstGeom prst="rect">
            <a:avLst/>
          </a:prstGeom>
          <a:ln>
            <a:noFill/>
          </a:ln>
        </p:spPr>
      </p:pic>
      <p:sp>
        <p:nvSpPr>
          <p:cNvPr id="179" name="CustomShape 10"/>
          <p:cNvSpPr/>
          <p:nvPr/>
        </p:nvSpPr>
        <p:spPr>
          <a:xfrm>
            <a:off x="4644000" y="4741200"/>
            <a:ext cx="4894920" cy="48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1300" spc="-1" strike="noStrike">
                <a:solidFill>
                  <a:srgbClr val="000000"/>
                </a:solidFill>
                <a:latin typeface="Arial"/>
                <a:ea typeface="DejaVu Sans"/>
              </a:rPr>
              <a:t>* P. G. Jones </a:t>
            </a:r>
            <a:r>
              <a:rPr b="0" lang="en-GB" sz="13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https://indico.bnl.gov/event/15486/contributions/62590/attachments/40656/67919/EIC-Sensors-Jones.pdf</a:t>
            </a:r>
            <a:endParaRPr b="0" lang="en-GB" sz="1300" spc="-1" strike="noStrike">
              <a:latin typeface="Arial"/>
            </a:endParaRPr>
          </a:p>
        </p:txBody>
      </p:sp>
      <p:sp>
        <p:nvSpPr>
          <p:cNvPr id="180" name="CustomShape 11"/>
          <p:cNvSpPr/>
          <p:nvPr/>
        </p:nvSpPr>
        <p:spPr>
          <a:xfrm>
            <a:off x="1262160" y="2952000"/>
            <a:ext cx="1793160" cy="1793160"/>
          </a:xfrm>
          <a:prstGeom prst="ellipse">
            <a:avLst/>
          </a:prstGeom>
          <a:solidFill>
            <a:srgbClr val="ff4000"/>
          </a:solidFill>
          <a:ln>
            <a:solidFill>
              <a:srgbClr val="ff4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CustomShape 12"/>
          <p:cNvSpPr/>
          <p:nvPr/>
        </p:nvSpPr>
        <p:spPr>
          <a:xfrm>
            <a:off x="1980000" y="3674160"/>
            <a:ext cx="353160" cy="353160"/>
          </a:xfrm>
          <a:prstGeom prst="ellipse">
            <a:avLst/>
          </a:prstGeom>
          <a:solidFill>
            <a:srgbClr val="ffffff"/>
          </a:solidFill>
          <a:ln w="12600">
            <a:solidFill>
              <a:srgbClr val="ce181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Line 13"/>
          <p:cNvSpPr/>
          <p:nvPr/>
        </p:nvSpPr>
        <p:spPr>
          <a:xfrm>
            <a:off x="3815640" y="3815640"/>
            <a:ext cx="1728360" cy="36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CustomShape 14"/>
          <p:cNvSpPr/>
          <p:nvPr/>
        </p:nvSpPr>
        <p:spPr>
          <a:xfrm>
            <a:off x="1116000" y="4824000"/>
            <a:ext cx="259092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Disks in simulations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84" name="CustomShape 15"/>
          <p:cNvSpPr/>
          <p:nvPr/>
        </p:nvSpPr>
        <p:spPr>
          <a:xfrm>
            <a:off x="8352000" y="3636360"/>
            <a:ext cx="143532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Realistic disks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85" name="CustomShape 16"/>
          <p:cNvSpPr/>
          <p:nvPr/>
        </p:nvSpPr>
        <p:spPr>
          <a:xfrm>
            <a:off x="4953600" y="2324160"/>
            <a:ext cx="21096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1000" spc="-1" strike="noStrike">
                <a:solidFill>
                  <a:srgbClr val="000000"/>
                </a:solidFill>
                <a:latin typeface="Arial"/>
                <a:ea typeface="DejaVu Sans"/>
              </a:rPr>
              <a:t> </a:t>
            </a:r>
            <a:endParaRPr b="0" lang="en-GB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436320" y="39960"/>
            <a:ext cx="9056520" cy="63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CustomShape 2"/>
          <p:cNvSpPr/>
          <p:nvPr/>
        </p:nvSpPr>
        <p:spPr>
          <a:xfrm>
            <a:off x="436320" y="5252760"/>
            <a:ext cx="7999920" cy="15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CustomShape 3"/>
          <p:cNvSpPr/>
          <p:nvPr/>
        </p:nvSpPr>
        <p:spPr>
          <a:xfrm>
            <a:off x="396000" y="101520"/>
            <a:ext cx="9169920" cy="76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690034"/>
                </a:solidFill>
                <a:latin typeface="Georgia"/>
                <a:ea typeface="DejaVu Sans"/>
              </a:rPr>
              <a:t>Disk acceptance vs η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189" name="CustomShape 4"/>
          <p:cNvSpPr/>
          <p:nvPr/>
        </p:nvSpPr>
        <p:spPr>
          <a:xfrm>
            <a:off x="36360" y="144000"/>
            <a:ext cx="9751320" cy="328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GB" sz="1800" spc="-1" strike="noStrike">
              <a:latin typeface="Arial"/>
            </a:endParaRPr>
          </a:p>
          <a:p>
            <a:pPr marL="343080" indent="-328680">
              <a:lnSpc>
                <a:spcPct val="100000"/>
              </a:lnSpc>
              <a:spcBef>
                <a:spcPts val="400"/>
              </a:spcBef>
              <a:buClr>
                <a:srgbClr val="690034"/>
              </a:buClr>
              <a:buFont typeface="Wingdings" charset="2"/>
              <a:buChar char="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Implemented disk modules in Fun4All with inner cutouts in the same shape as the “realistic” disks as produced by the tiling algorithm</a:t>
            </a:r>
            <a:endParaRPr b="0" lang="en-GB" sz="1800" spc="-1" strike="noStrike">
              <a:latin typeface="Arial"/>
            </a:endParaRPr>
          </a:p>
          <a:p>
            <a:pPr lvl="1" marL="432000" indent="-2149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DejaVu Sans"/>
              </a:rPr>
              <a:t>Particles propagated by Geant4, tracks reconstructed by Genfit (instead of ACTS)</a:t>
            </a:r>
            <a:endParaRPr b="0" lang="en-GB" sz="1600" spc="-1" strike="noStrike">
              <a:latin typeface="Arial"/>
            </a:endParaRPr>
          </a:p>
          <a:p>
            <a:pPr marL="343080" indent="-328680">
              <a:lnSpc>
                <a:spcPct val="100000"/>
              </a:lnSpc>
              <a:spcBef>
                <a:spcPts val="400"/>
              </a:spcBef>
              <a:buClr>
                <a:srgbClr val="690034"/>
              </a:buClr>
              <a:buFont typeface="Wingdings" charset="2"/>
              <a:buChar char="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Generated events in far forward/backward region and studied acceptance in η bins: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GB" sz="1800" spc="-1" strike="noStrike">
              <a:latin typeface="Arial"/>
            </a:endParaRPr>
          </a:p>
        </p:txBody>
      </p:sp>
      <p:sp>
        <p:nvSpPr>
          <p:cNvPr id="190" name="CustomShape 5"/>
          <p:cNvSpPr/>
          <p:nvPr/>
        </p:nvSpPr>
        <p:spPr>
          <a:xfrm>
            <a:off x="360360" y="2448000"/>
            <a:ext cx="8991000" cy="103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GB" sz="1800" spc="-1" strike="noStrike">
              <a:latin typeface="Arial"/>
            </a:endParaRPr>
          </a:p>
        </p:txBody>
      </p:sp>
      <p:sp>
        <p:nvSpPr>
          <p:cNvPr id="191" name="CustomShape 6"/>
          <p:cNvSpPr/>
          <p:nvPr/>
        </p:nvSpPr>
        <p:spPr>
          <a:xfrm>
            <a:off x="8807760" y="5396760"/>
            <a:ext cx="1044360" cy="15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F7C76A58-D046-42C1-B9FD-7FEE880B1D9B}" type="slidenum">
              <a:rPr b="1" lang="en-GB" sz="1100" spc="-1" strike="noStrike">
                <a:solidFill>
                  <a:srgbClr val="767676"/>
                </a:solidFill>
                <a:latin typeface="Calibri"/>
                <a:ea typeface="ＭＳ Ｐゴシック"/>
              </a:rPr>
              <a:t>1</a:t>
            </a:fld>
            <a:endParaRPr b="0" lang="en-GB" sz="1100" spc="-1" strike="noStrike">
              <a:latin typeface="Arial"/>
            </a:endParaRPr>
          </a:p>
        </p:txBody>
      </p:sp>
      <p:sp>
        <p:nvSpPr>
          <p:cNvPr id="192" name="CustomShape 7"/>
          <p:cNvSpPr/>
          <p:nvPr/>
        </p:nvSpPr>
        <p:spPr>
          <a:xfrm>
            <a:off x="8807760" y="5397120"/>
            <a:ext cx="1043640" cy="15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6082AEBC-F903-4097-B3EE-DDBBA6752250}" type="slidenum">
              <a:rPr b="1" lang="en-GB" sz="1100" spc="-1" strike="noStrike">
                <a:solidFill>
                  <a:srgbClr val="767676"/>
                </a:solidFill>
                <a:latin typeface="Calibri"/>
                <a:ea typeface="ＭＳ Ｐゴシック"/>
              </a:rPr>
              <a:t>1</a:t>
            </a:fld>
            <a:endParaRPr b="0" lang="en-GB" sz="1100" spc="-1" strike="noStrike">
              <a:latin typeface="Arial"/>
            </a:endParaRPr>
          </a:p>
        </p:txBody>
      </p:sp>
      <p:sp>
        <p:nvSpPr>
          <p:cNvPr id="193" name="CustomShape 8"/>
          <p:cNvSpPr/>
          <p:nvPr/>
        </p:nvSpPr>
        <p:spPr>
          <a:xfrm>
            <a:off x="4953960" y="2324160"/>
            <a:ext cx="21096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1000" spc="-1" strike="noStrike">
                <a:solidFill>
                  <a:srgbClr val="000000"/>
                </a:solidFill>
                <a:latin typeface="Arial"/>
                <a:ea typeface="DejaVu Sans"/>
              </a:rPr>
              <a:t> </a:t>
            </a:r>
            <a:endParaRPr b="0" lang="en-GB" sz="1000" spc="-1" strike="noStrike">
              <a:latin typeface="Arial"/>
            </a:endParaRPr>
          </a:p>
        </p:txBody>
      </p:sp>
      <p:pic>
        <p:nvPicPr>
          <p:cNvPr id="194" name="" descr=""/>
          <p:cNvPicPr/>
          <p:nvPr/>
        </p:nvPicPr>
        <p:blipFill>
          <a:blip r:embed="rId1"/>
          <a:stretch/>
        </p:blipFill>
        <p:spPr>
          <a:xfrm>
            <a:off x="803520" y="2810160"/>
            <a:ext cx="2360160" cy="2009160"/>
          </a:xfrm>
          <a:prstGeom prst="rect">
            <a:avLst/>
          </a:prstGeom>
          <a:ln>
            <a:noFill/>
          </a:ln>
        </p:spPr>
      </p:pic>
      <p:sp>
        <p:nvSpPr>
          <p:cNvPr id="195" name="Line 9"/>
          <p:cNvSpPr/>
          <p:nvPr/>
        </p:nvSpPr>
        <p:spPr>
          <a:xfrm>
            <a:off x="2880360" y="3888000"/>
            <a:ext cx="720000" cy="36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196" name="" descr=""/>
          <p:cNvPicPr/>
          <p:nvPr/>
        </p:nvPicPr>
        <p:blipFill>
          <a:blip r:embed="rId2"/>
          <a:stretch/>
        </p:blipFill>
        <p:spPr>
          <a:xfrm>
            <a:off x="3672000" y="3024000"/>
            <a:ext cx="2896920" cy="1978920"/>
          </a:xfrm>
          <a:prstGeom prst="rect">
            <a:avLst/>
          </a:prstGeom>
          <a:ln>
            <a:noFill/>
          </a:ln>
        </p:spPr>
      </p:pic>
      <p:pic>
        <p:nvPicPr>
          <p:cNvPr id="197" name="" descr=""/>
          <p:cNvPicPr/>
          <p:nvPr/>
        </p:nvPicPr>
        <p:blipFill>
          <a:blip r:embed="rId3"/>
          <a:stretch/>
        </p:blipFill>
        <p:spPr>
          <a:xfrm>
            <a:off x="6581160" y="3024000"/>
            <a:ext cx="2925720" cy="1996920"/>
          </a:xfrm>
          <a:prstGeom prst="rect">
            <a:avLst/>
          </a:prstGeom>
          <a:ln>
            <a:noFill/>
          </a:ln>
        </p:spPr>
      </p:pic>
      <mc:AlternateContent>
        <mc:Choice xmlns:a14="http://schemas.microsoft.com/office/drawing/2010/main" Requires="a14">
          <p:sp>
            <p:nvSpPr>
              <p:cNvPr id="198" name="Formula 10"/>
              <p:cNvSpPr txBox="1"/>
              <p:nvPr/>
            </p:nvSpPr>
            <p:spPr>
              <a:xfrm>
                <a:off x="720000" y="2091960"/>
                <a:ext cx="3100680" cy="3549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Acceptance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Number</m:t>
                        </m:r>
                        <m:r>
                          <m:t xml:space="preserve">of</m:t>
                        </m:r>
                        <m:r>
                          <m:t xml:space="preserve">events</m:t>
                        </m:r>
                        <m:r>
                          <m:t xml:space="preserve">with</m:t>
                        </m:r>
                        <m:r>
                          <m:t xml:space="preserve">at</m:t>
                        </m:r>
                        <m:r>
                          <m:t xml:space="preserve">least</m:t>
                        </m:r>
                        <m:r>
                          <m:t xml:space="preserve">3</m:t>
                        </m:r>
                        <m:r>
                          <m:t xml:space="preserve">hits</m:t>
                        </m:r>
                      </m:num>
                      <m:den>
                        <m:r>
                          <m:t xml:space="preserve">Total</m:t>
                        </m:r>
                        <m:r>
                          <m:t xml:space="preserve">number</m:t>
                        </m:r>
                        <m:r>
                          <m:t xml:space="preserve">of</m:t>
                        </m:r>
                        <m:r>
                          <m:t xml:space="preserve">events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199" name="CustomShape 11"/>
          <p:cNvSpPr/>
          <p:nvPr/>
        </p:nvSpPr>
        <p:spPr>
          <a:xfrm>
            <a:off x="5796360" y="2482920"/>
            <a:ext cx="2012400" cy="30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1400" spc="-1" strike="noStrike">
                <a:solidFill>
                  <a:srgbClr val="ff0000"/>
                </a:solidFill>
                <a:latin typeface="Arial"/>
                <a:ea typeface="DejaVu Sans"/>
              </a:rPr>
              <a:t>95% efficient disks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200" name="CustomShape 12"/>
          <p:cNvSpPr/>
          <p:nvPr/>
        </p:nvSpPr>
        <p:spPr>
          <a:xfrm>
            <a:off x="5796360" y="2698920"/>
            <a:ext cx="2012400" cy="30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DejaVu Sans"/>
              </a:rPr>
              <a:t>100% efficient disks</a:t>
            </a:r>
            <a:endParaRPr b="0" lang="en-GB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436320" y="39960"/>
            <a:ext cx="9056520" cy="63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CustomShape 2"/>
          <p:cNvSpPr/>
          <p:nvPr/>
        </p:nvSpPr>
        <p:spPr>
          <a:xfrm>
            <a:off x="436320" y="5144760"/>
            <a:ext cx="7999920" cy="15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CustomShape 3"/>
          <p:cNvSpPr/>
          <p:nvPr/>
        </p:nvSpPr>
        <p:spPr>
          <a:xfrm>
            <a:off x="396000" y="101520"/>
            <a:ext cx="9169920" cy="76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690034"/>
                </a:solidFill>
                <a:latin typeface="Georgia"/>
                <a:ea typeface="DejaVu Sans"/>
              </a:rPr>
              <a:t>Disk acceptance vs (x-)Q</a:t>
            </a:r>
            <a:r>
              <a:rPr b="0" lang="en-GB" sz="2400" spc="-1" strike="noStrike" baseline="33000">
                <a:solidFill>
                  <a:srgbClr val="690034"/>
                </a:solidFill>
                <a:latin typeface="Georgia"/>
                <a:ea typeface="DejaVu Sans"/>
              </a:rPr>
              <a:t>2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204" name="CustomShape 4"/>
          <p:cNvSpPr/>
          <p:nvPr/>
        </p:nvSpPr>
        <p:spPr>
          <a:xfrm>
            <a:off x="36360" y="216000"/>
            <a:ext cx="9751320" cy="328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GB" sz="1800" spc="-1" strike="noStrike">
              <a:latin typeface="Arial"/>
            </a:endParaRPr>
          </a:p>
          <a:p>
            <a:pPr marL="343080" indent="-328680">
              <a:lnSpc>
                <a:spcPct val="100000"/>
              </a:lnSpc>
              <a:spcBef>
                <a:spcPts val="400"/>
              </a:spcBef>
              <a:buClr>
                <a:srgbClr val="690034"/>
              </a:buClr>
              <a:buFont typeface="Wingdings" charset="2"/>
              <a:buChar char="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Considered only 18x275 GeV</a:t>
            </a:r>
            <a:r>
              <a:rPr b="0" lang="en-GB" sz="18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NC-DIS events (Pythia8, Q</a:t>
            </a:r>
            <a:r>
              <a:rPr b="0" lang="en-GB" sz="18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&gt; 1 GeV</a:t>
            </a:r>
            <a:r>
              <a:rPr b="0" lang="en-GB" sz="18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b="0" lang="en-GB" sz="1800" spc="-1" strike="noStrike">
              <a:latin typeface="Arial"/>
            </a:endParaRPr>
          </a:p>
          <a:p>
            <a:pPr lvl="1" marL="432000" indent="-2113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Scattered electron mapped to relevant η bin and weighted number of reconstructed events by acceptance in this η bin and recorded x-Q</a:t>
            </a:r>
            <a:r>
              <a:rPr b="0" lang="en-GB" sz="18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for the event</a:t>
            </a:r>
            <a:br/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→ Acceptance here is fraction of events reconstructed in a given x-Q</a:t>
            </a:r>
            <a:r>
              <a:rPr b="0" lang="en-GB" sz="18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range  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GB" sz="1800" spc="-1" strike="noStrike">
              <a:latin typeface="Arial"/>
            </a:endParaRPr>
          </a:p>
        </p:txBody>
      </p:sp>
      <p:sp>
        <p:nvSpPr>
          <p:cNvPr id="205" name="CustomShape 5"/>
          <p:cNvSpPr/>
          <p:nvPr/>
        </p:nvSpPr>
        <p:spPr>
          <a:xfrm>
            <a:off x="8807760" y="5397120"/>
            <a:ext cx="1043640" cy="15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07DC3C38-507C-4E69-9DEA-C21110637970}" type="slidenum">
              <a:rPr b="1" lang="en-GB" sz="1100" spc="-1" strike="noStrike">
                <a:solidFill>
                  <a:srgbClr val="767676"/>
                </a:solidFill>
                <a:latin typeface="Calibri"/>
                <a:ea typeface="ＭＳ Ｐゴシック"/>
              </a:rPr>
              <a:t>1</a:t>
            </a:fld>
            <a:endParaRPr b="0" lang="en-GB" sz="1100" spc="-1" strike="noStrike">
              <a:latin typeface="Arial"/>
            </a:endParaRPr>
          </a:p>
        </p:txBody>
      </p:sp>
      <p:pic>
        <p:nvPicPr>
          <p:cNvPr id="206" name="" descr=""/>
          <p:cNvPicPr/>
          <p:nvPr/>
        </p:nvPicPr>
        <p:blipFill>
          <a:blip r:embed="rId1"/>
          <a:stretch/>
        </p:blipFill>
        <p:spPr>
          <a:xfrm>
            <a:off x="108360" y="2736000"/>
            <a:ext cx="3196800" cy="2156400"/>
          </a:xfrm>
          <a:prstGeom prst="rect">
            <a:avLst/>
          </a:prstGeom>
          <a:ln>
            <a:noFill/>
          </a:ln>
        </p:spPr>
      </p:pic>
      <p:pic>
        <p:nvPicPr>
          <p:cNvPr id="207" name="" descr=""/>
          <p:cNvPicPr/>
          <p:nvPr/>
        </p:nvPicPr>
        <p:blipFill>
          <a:blip r:embed="rId2"/>
          <a:stretch/>
        </p:blipFill>
        <p:spPr>
          <a:xfrm>
            <a:off x="3348360" y="2736000"/>
            <a:ext cx="3196800" cy="2156400"/>
          </a:xfrm>
          <a:prstGeom prst="rect">
            <a:avLst/>
          </a:prstGeom>
          <a:ln>
            <a:noFill/>
          </a:ln>
        </p:spPr>
      </p:pic>
      <p:pic>
        <p:nvPicPr>
          <p:cNvPr id="208" name="" descr=""/>
          <p:cNvPicPr/>
          <p:nvPr/>
        </p:nvPicPr>
        <p:blipFill>
          <a:blip r:embed="rId3"/>
          <a:stretch/>
        </p:blipFill>
        <p:spPr>
          <a:xfrm>
            <a:off x="6588360" y="2736000"/>
            <a:ext cx="3196800" cy="2156400"/>
          </a:xfrm>
          <a:prstGeom prst="rect">
            <a:avLst/>
          </a:prstGeom>
          <a:ln>
            <a:noFill/>
          </a:ln>
        </p:spPr>
      </p:pic>
      <p:sp>
        <p:nvSpPr>
          <p:cNvPr id="209" name="CustomShape 6"/>
          <p:cNvSpPr/>
          <p:nvPr/>
        </p:nvSpPr>
        <p:spPr>
          <a:xfrm>
            <a:off x="4212360" y="3096000"/>
            <a:ext cx="1436400" cy="25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1100" spc="-1" strike="noStrike">
                <a:solidFill>
                  <a:srgbClr val="000000"/>
                </a:solidFill>
                <a:latin typeface="Arial"/>
                <a:ea typeface="DejaVu Sans"/>
              </a:rPr>
              <a:t>95% efficient disks</a:t>
            </a:r>
            <a:endParaRPr b="0" lang="en-GB" sz="1100" spc="-1" strike="noStrike">
              <a:latin typeface="Arial"/>
            </a:endParaRPr>
          </a:p>
        </p:txBody>
      </p:sp>
      <p:sp>
        <p:nvSpPr>
          <p:cNvPr id="210" name="CustomShape 7"/>
          <p:cNvSpPr/>
          <p:nvPr/>
        </p:nvSpPr>
        <p:spPr>
          <a:xfrm>
            <a:off x="7560360" y="3096360"/>
            <a:ext cx="1436400" cy="25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1100" spc="-1" strike="noStrike">
                <a:solidFill>
                  <a:srgbClr val="000000"/>
                </a:solidFill>
                <a:latin typeface="Arial"/>
                <a:ea typeface="DejaVu Sans"/>
              </a:rPr>
              <a:t>100% efficient disks</a:t>
            </a:r>
            <a:endParaRPr b="0" lang="en-GB" sz="1100" spc="-1" strike="noStrike">
              <a:latin typeface="Arial"/>
            </a:endParaRPr>
          </a:p>
        </p:txBody>
      </p:sp>
      <p:sp>
        <p:nvSpPr>
          <p:cNvPr id="211" name="CustomShape 8"/>
          <p:cNvSpPr/>
          <p:nvPr/>
        </p:nvSpPr>
        <p:spPr>
          <a:xfrm>
            <a:off x="1728360" y="3346920"/>
            <a:ext cx="2012400" cy="25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1100" spc="-1" strike="noStrike">
                <a:solidFill>
                  <a:srgbClr val="ff0000"/>
                </a:solidFill>
                <a:latin typeface="Arial"/>
                <a:ea typeface="DejaVu Sans"/>
              </a:rPr>
              <a:t>95% efficient disks</a:t>
            </a:r>
            <a:endParaRPr b="0" lang="en-GB" sz="1100" spc="-1" strike="noStrike">
              <a:latin typeface="Arial"/>
            </a:endParaRPr>
          </a:p>
        </p:txBody>
      </p:sp>
      <p:sp>
        <p:nvSpPr>
          <p:cNvPr id="212" name="CustomShape 9"/>
          <p:cNvSpPr/>
          <p:nvPr/>
        </p:nvSpPr>
        <p:spPr>
          <a:xfrm>
            <a:off x="1728360" y="3562920"/>
            <a:ext cx="2012400" cy="25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1100" spc="-1" strike="noStrike">
                <a:solidFill>
                  <a:srgbClr val="000000"/>
                </a:solidFill>
                <a:latin typeface="Arial"/>
                <a:ea typeface="DejaVu Sans"/>
              </a:rPr>
              <a:t>100% efficient disks</a:t>
            </a:r>
            <a:endParaRPr b="0" lang="en-GB" sz="1100" spc="-1" strike="noStrike">
              <a:latin typeface="Arial"/>
            </a:endParaRPr>
          </a:p>
        </p:txBody>
      </p:sp>
      <p:sp>
        <p:nvSpPr>
          <p:cNvPr id="213" name="CustomShape 10"/>
          <p:cNvSpPr/>
          <p:nvPr/>
        </p:nvSpPr>
        <p:spPr>
          <a:xfrm>
            <a:off x="2448000" y="2317320"/>
            <a:ext cx="4534200" cy="38268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>
            <a:sp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0000"/>
                </a:solidFill>
                <a:latin typeface="Arial"/>
                <a:ea typeface="DejaVu Sans"/>
              </a:rPr>
              <a:t>Higher x lower Q</a:t>
            </a:r>
            <a:r>
              <a:rPr b="0" lang="en-GB" sz="1800" spc="-1" strike="noStrike" baseline="33000">
                <a:solidFill>
                  <a:srgbClr val="ff0000"/>
                </a:solidFill>
                <a:latin typeface="Arial"/>
                <a:ea typeface="DejaVu Sans"/>
              </a:rPr>
              <a:t>2</a:t>
            </a:r>
            <a:r>
              <a:rPr b="0" lang="en-GB" sz="1800" spc="-1" strike="noStrike">
                <a:solidFill>
                  <a:srgbClr val="ff0000"/>
                </a:solidFill>
                <a:latin typeface="Arial"/>
                <a:ea typeface="DejaVu Sans"/>
              </a:rPr>
              <a:t> bins lose acceptance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214" name="CustomShape 11"/>
          <p:cNvSpPr/>
          <p:nvPr/>
        </p:nvSpPr>
        <p:spPr>
          <a:xfrm>
            <a:off x="864000" y="4893480"/>
            <a:ext cx="7126920" cy="38268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>
            <a:sp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0000"/>
                </a:solidFill>
                <a:latin typeface="Arial"/>
                <a:ea typeface="DejaVu Sans"/>
              </a:rPr>
              <a:t>Acceptance &gt; ~80% for all bins Q</a:t>
            </a:r>
            <a:r>
              <a:rPr b="0" lang="en-GB" sz="1800" spc="-1" strike="noStrike" baseline="33000">
                <a:solidFill>
                  <a:srgbClr val="ff0000"/>
                </a:solidFill>
                <a:latin typeface="Arial"/>
                <a:ea typeface="DejaVu Sans"/>
              </a:rPr>
              <a:t>2</a:t>
            </a:r>
            <a:r>
              <a:rPr b="0" lang="en-GB" sz="1800" spc="-1" strike="noStrike">
                <a:solidFill>
                  <a:srgbClr val="ff0000"/>
                </a:solidFill>
                <a:latin typeface="Arial"/>
                <a:ea typeface="DejaVu Sans"/>
              </a:rPr>
              <a:t>&gt;1GeV</a:t>
            </a:r>
            <a:r>
              <a:rPr b="0" lang="en-GB" sz="1800" spc="-1" strike="noStrike" baseline="33000">
                <a:solidFill>
                  <a:srgbClr val="ff0000"/>
                </a:solidFill>
                <a:latin typeface="Arial"/>
                <a:ea typeface="DejaVu Sans"/>
              </a:rPr>
              <a:t>2 </a:t>
            </a:r>
            <a:r>
              <a:rPr b="0" lang="en-GB" sz="1800" spc="-1" strike="noStrike">
                <a:solidFill>
                  <a:srgbClr val="ff0000"/>
                </a:solidFill>
                <a:latin typeface="Arial"/>
                <a:ea typeface="DejaVu Sans"/>
              </a:rPr>
              <a:t>for 100% efficient disks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395640" y="101520"/>
            <a:ext cx="9170280" cy="76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690034"/>
                </a:solidFill>
                <a:latin typeface="Georgia"/>
                <a:ea typeface="DejaVu Sans"/>
              </a:rPr>
              <a:t>Effect of beamspot on tracking performance   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216" name="CustomShape 2"/>
          <p:cNvSpPr/>
          <p:nvPr/>
        </p:nvSpPr>
        <p:spPr>
          <a:xfrm>
            <a:off x="36000" y="576000"/>
            <a:ext cx="5144760" cy="328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endParaRPr b="0" lang="en-GB" sz="1800" spc="-1" strike="noStrike">
              <a:latin typeface="Arial"/>
            </a:endParaRPr>
          </a:p>
          <a:p>
            <a:pPr marL="343080" indent="-329040">
              <a:lnSpc>
                <a:spcPct val="100000"/>
              </a:lnSpc>
              <a:spcBef>
                <a:spcPts val="400"/>
              </a:spcBef>
              <a:buClr>
                <a:srgbClr val="690034"/>
              </a:buClr>
              <a:buFont typeface="Wingdings" charset="2"/>
              <a:buChar char="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A very helpful report on beam conditions at EIC was produced last year</a:t>
            </a:r>
            <a:endParaRPr b="0" lang="en-GB" sz="1800" spc="-1" strike="noStrike">
              <a:latin typeface="Arial"/>
            </a:endParaRPr>
          </a:p>
          <a:p>
            <a:pPr lvl="1" marL="432000" indent="-2127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This included a transport model which allows one to obtain the primary vertex distribution in terms of x, y, z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GB" sz="1800" spc="-1" strike="noStrike">
              <a:latin typeface="Arial"/>
            </a:endParaRPr>
          </a:p>
        </p:txBody>
      </p:sp>
      <p:sp>
        <p:nvSpPr>
          <p:cNvPr id="217" name="CustomShape 3"/>
          <p:cNvSpPr/>
          <p:nvPr/>
        </p:nvSpPr>
        <p:spPr>
          <a:xfrm>
            <a:off x="8807400" y="5397120"/>
            <a:ext cx="1044000" cy="15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7268929B-9B5C-48D5-9C1D-971F0E0FAFCF}" type="slidenum">
              <a:rPr b="1" lang="en-GB" sz="1100" spc="-1" strike="noStrike">
                <a:solidFill>
                  <a:srgbClr val="767676"/>
                </a:solidFill>
                <a:latin typeface="Calibri"/>
                <a:ea typeface="ＭＳ Ｐゴシック"/>
              </a:rPr>
              <a:t>1</a:t>
            </a:fld>
            <a:endParaRPr b="0" lang="en-GB" sz="1100" spc="-1" strike="noStrike">
              <a:latin typeface="Arial"/>
            </a:endParaRPr>
          </a:p>
        </p:txBody>
      </p:sp>
      <p:pic>
        <p:nvPicPr>
          <p:cNvPr id="218" name="" descr=""/>
          <p:cNvPicPr/>
          <p:nvPr/>
        </p:nvPicPr>
        <p:blipFill>
          <a:blip r:embed="rId1"/>
          <a:stretch/>
        </p:blipFill>
        <p:spPr>
          <a:xfrm>
            <a:off x="5904000" y="731160"/>
            <a:ext cx="3308760" cy="4521600"/>
          </a:xfrm>
          <a:prstGeom prst="rect">
            <a:avLst/>
          </a:prstGeom>
          <a:ln>
            <a:noFill/>
          </a:ln>
        </p:spPr>
      </p:pic>
      <p:sp>
        <p:nvSpPr>
          <p:cNvPr id="219" name="CustomShape 4"/>
          <p:cNvSpPr/>
          <p:nvPr/>
        </p:nvSpPr>
        <p:spPr>
          <a:xfrm>
            <a:off x="5976000" y="792000"/>
            <a:ext cx="3236760" cy="438876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Line 5"/>
          <p:cNvSpPr/>
          <p:nvPr/>
        </p:nvSpPr>
        <p:spPr>
          <a:xfrm>
            <a:off x="3456000" y="1350000"/>
            <a:ext cx="2520000" cy="36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221" name="" descr=""/>
          <p:cNvPicPr/>
          <p:nvPr/>
        </p:nvPicPr>
        <p:blipFill>
          <a:blip r:embed="rId2"/>
          <a:stretch/>
        </p:blipFill>
        <p:spPr>
          <a:xfrm>
            <a:off x="144000" y="2484000"/>
            <a:ext cx="5483160" cy="1616760"/>
          </a:xfrm>
          <a:prstGeom prst="rect">
            <a:avLst/>
          </a:prstGeom>
          <a:ln>
            <a:noFill/>
          </a:ln>
        </p:spPr>
      </p:pic>
      <p:sp>
        <p:nvSpPr>
          <p:cNvPr id="222" name="CustomShape 6"/>
          <p:cNvSpPr/>
          <p:nvPr/>
        </p:nvSpPr>
        <p:spPr>
          <a:xfrm>
            <a:off x="6336000" y="0"/>
            <a:ext cx="3740760" cy="2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1300" spc="-1" strike="noStrike" u="sng">
                <a:solidFill>
                  <a:srgbClr val="0000ff"/>
                </a:solidFill>
                <a:uFillTx/>
                <a:latin typeface="Times New Roman"/>
                <a:ea typeface="DejaVu Sans"/>
                <a:hlinkClick r:id="rId3"/>
              </a:rPr>
              <a:t>https://github.com/eic/documents/blob/master/reports/general/Note-Simulations-BeamEffects.pdf</a:t>
            </a:r>
            <a:endParaRPr b="0" lang="en-GB" sz="1300" spc="-1" strike="noStrike">
              <a:latin typeface="Arial"/>
            </a:endParaRPr>
          </a:p>
        </p:txBody>
      </p:sp>
      <p:sp>
        <p:nvSpPr>
          <p:cNvPr id="223" name="CustomShape 7"/>
          <p:cNvSpPr/>
          <p:nvPr/>
        </p:nvSpPr>
        <p:spPr>
          <a:xfrm>
            <a:off x="144000" y="3924000"/>
            <a:ext cx="5036760" cy="114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endParaRPr b="0" lang="en-GB" sz="1800" spc="-1" strike="noStrike">
              <a:latin typeface="Arial"/>
            </a:endParaRPr>
          </a:p>
          <a:p>
            <a:pPr marL="343080" indent="-329040">
              <a:lnSpc>
                <a:spcPct val="100000"/>
              </a:lnSpc>
              <a:spcBef>
                <a:spcPts val="400"/>
              </a:spcBef>
              <a:buClr>
                <a:srgbClr val="690034"/>
              </a:buClr>
              <a:buFont typeface="Wingdings" charset="2"/>
              <a:buChar char="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→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Generated single particle events in Fun4All with the origin vertex distributed according to these distributions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395640" y="101520"/>
            <a:ext cx="9170280" cy="76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690034"/>
                </a:solidFill>
                <a:latin typeface="Georgia"/>
                <a:ea typeface="DejaVu Sans"/>
              </a:rPr>
              <a:t>Momentum resolution - Backward   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225" name="CustomShape 2"/>
          <p:cNvSpPr/>
          <p:nvPr/>
        </p:nvSpPr>
        <p:spPr>
          <a:xfrm>
            <a:off x="8807400" y="5397120"/>
            <a:ext cx="1044000" cy="15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F0A16834-9C91-4989-B783-043C740FC596}" type="slidenum">
              <a:rPr b="1" lang="en-GB" sz="1100" spc="-1" strike="noStrike">
                <a:solidFill>
                  <a:srgbClr val="767676"/>
                </a:solidFill>
                <a:latin typeface="Calibri"/>
                <a:ea typeface="ＭＳ Ｐゴシック"/>
              </a:rPr>
              <a:t>1</a:t>
            </a:fld>
            <a:endParaRPr b="0" lang="en-GB" sz="1100" spc="-1" strike="noStrike">
              <a:latin typeface="Arial"/>
            </a:endParaRPr>
          </a:p>
        </p:txBody>
      </p:sp>
      <p:pic>
        <p:nvPicPr>
          <p:cNvPr id="226" name="" descr=""/>
          <p:cNvPicPr/>
          <p:nvPr/>
        </p:nvPicPr>
        <p:blipFill>
          <a:blip r:embed="rId1"/>
          <a:stretch/>
        </p:blipFill>
        <p:spPr>
          <a:xfrm>
            <a:off x="0" y="720000"/>
            <a:ext cx="3161160" cy="2156760"/>
          </a:xfrm>
          <a:prstGeom prst="rect">
            <a:avLst/>
          </a:prstGeom>
          <a:ln>
            <a:noFill/>
          </a:ln>
        </p:spPr>
      </p:pic>
      <p:pic>
        <p:nvPicPr>
          <p:cNvPr id="227" name="" descr=""/>
          <p:cNvPicPr/>
          <p:nvPr/>
        </p:nvPicPr>
        <p:blipFill>
          <a:blip r:embed="rId2"/>
          <a:stretch/>
        </p:blipFill>
        <p:spPr>
          <a:xfrm>
            <a:off x="3240000" y="720000"/>
            <a:ext cx="3161160" cy="2156760"/>
          </a:xfrm>
          <a:prstGeom prst="rect">
            <a:avLst/>
          </a:prstGeom>
          <a:ln>
            <a:noFill/>
          </a:ln>
        </p:spPr>
      </p:pic>
      <p:pic>
        <p:nvPicPr>
          <p:cNvPr id="228" name="" descr=""/>
          <p:cNvPicPr/>
          <p:nvPr/>
        </p:nvPicPr>
        <p:blipFill>
          <a:blip r:embed="rId3"/>
          <a:stretch/>
        </p:blipFill>
        <p:spPr>
          <a:xfrm>
            <a:off x="6480000" y="720000"/>
            <a:ext cx="3161160" cy="2156760"/>
          </a:xfrm>
          <a:prstGeom prst="rect">
            <a:avLst/>
          </a:prstGeom>
          <a:ln>
            <a:noFill/>
          </a:ln>
        </p:spPr>
      </p:pic>
      <p:pic>
        <p:nvPicPr>
          <p:cNvPr id="229" name="" descr=""/>
          <p:cNvPicPr/>
          <p:nvPr/>
        </p:nvPicPr>
        <p:blipFill>
          <a:blip r:embed="rId4"/>
          <a:stretch/>
        </p:blipFill>
        <p:spPr>
          <a:xfrm>
            <a:off x="0" y="2880000"/>
            <a:ext cx="3161160" cy="2156760"/>
          </a:xfrm>
          <a:prstGeom prst="rect">
            <a:avLst/>
          </a:prstGeom>
          <a:ln>
            <a:noFill/>
          </a:ln>
        </p:spPr>
      </p:pic>
      <p:pic>
        <p:nvPicPr>
          <p:cNvPr id="230" name="" descr=""/>
          <p:cNvPicPr/>
          <p:nvPr/>
        </p:nvPicPr>
        <p:blipFill>
          <a:blip r:embed="rId5"/>
          <a:stretch/>
        </p:blipFill>
        <p:spPr>
          <a:xfrm>
            <a:off x="3240000" y="2880000"/>
            <a:ext cx="3161160" cy="2156760"/>
          </a:xfrm>
          <a:prstGeom prst="rect">
            <a:avLst/>
          </a:prstGeom>
          <a:ln>
            <a:noFill/>
          </a:ln>
        </p:spPr>
      </p:pic>
      <p:sp>
        <p:nvSpPr>
          <p:cNvPr id="231" name="CustomShape 3"/>
          <p:cNvSpPr/>
          <p:nvPr/>
        </p:nvSpPr>
        <p:spPr>
          <a:xfrm>
            <a:off x="6405120" y="2614320"/>
            <a:ext cx="3311640" cy="249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endParaRPr b="0" lang="en-GB" sz="1800" spc="-1" strike="noStrike">
              <a:latin typeface="Arial"/>
            </a:endParaRPr>
          </a:p>
          <a:p>
            <a:pPr marL="343080" indent="-329040">
              <a:lnSpc>
                <a:spcPct val="100000"/>
              </a:lnSpc>
              <a:spcBef>
                <a:spcPts val="400"/>
              </a:spcBef>
              <a:buClr>
                <a:srgbClr val="690034"/>
              </a:buClr>
              <a:buFont typeface="Wingdings" charset="2"/>
              <a:buChar char="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A very small loss of performance for -1.5&lt;η&lt;-1, with other regions being mostly the same 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395640" y="101520"/>
            <a:ext cx="9170280" cy="76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690034"/>
                </a:solidFill>
                <a:latin typeface="Georgia"/>
                <a:ea typeface="DejaVu Sans"/>
              </a:rPr>
              <a:t>Momentum resolution - Central   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233" name="CustomShape 2"/>
          <p:cNvSpPr/>
          <p:nvPr/>
        </p:nvSpPr>
        <p:spPr>
          <a:xfrm>
            <a:off x="8807400" y="5397120"/>
            <a:ext cx="1044000" cy="15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8BF7619C-3F31-4C03-B36D-1B8907C530E9}" type="slidenum">
              <a:rPr b="1" lang="en-GB" sz="1100" spc="-1" strike="noStrike">
                <a:solidFill>
                  <a:srgbClr val="767676"/>
                </a:solidFill>
                <a:latin typeface="Calibri"/>
                <a:ea typeface="ＭＳ Ｐゴシック"/>
              </a:rPr>
              <a:t>1</a:t>
            </a:fld>
            <a:endParaRPr b="0" lang="en-GB" sz="1100" spc="-1" strike="noStrike">
              <a:latin typeface="Arial"/>
            </a:endParaRPr>
          </a:p>
        </p:txBody>
      </p:sp>
      <p:pic>
        <p:nvPicPr>
          <p:cNvPr id="234" name="" descr=""/>
          <p:cNvPicPr/>
          <p:nvPr/>
        </p:nvPicPr>
        <p:blipFill>
          <a:blip r:embed="rId1"/>
          <a:stretch/>
        </p:blipFill>
        <p:spPr>
          <a:xfrm>
            <a:off x="0" y="720000"/>
            <a:ext cx="3161160" cy="2156760"/>
          </a:xfrm>
          <a:prstGeom prst="rect">
            <a:avLst/>
          </a:prstGeom>
          <a:ln>
            <a:noFill/>
          </a:ln>
        </p:spPr>
      </p:pic>
      <p:pic>
        <p:nvPicPr>
          <p:cNvPr id="235" name="" descr=""/>
          <p:cNvPicPr/>
          <p:nvPr/>
        </p:nvPicPr>
        <p:blipFill>
          <a:blip r:embed="rId2"/>
          <a:stretch/>
        </p:blipFill>
        <p:spPr>
          <a:xfrm>
            <a:off x="3240000" y="720000"/>
            <a:ext cx="3161160" cy="2156760"/>
          </a:xfrm>
          <a:prstGeom prst="rect">
            <a:avLst/>
          </a:prstGeom>
          <a:ln>
            <a:noFill/>
          </a:ln>
        </p:spPr>
      </p:pic>
      <p:pic>
        <p:nvPicPr>
          <p:cNvPr id="236" name="" descr=""/>
          <p:cNvPicPr/>
          <p:nvPr/>
        </p:nvPicPr>
        <p:blipFill>
          <a:blip r:embed="rId3"/>
          <a:stretch/>
        </p:blipFill>
        <p:spPr>
          <a:xfrm>
            <a:off x="0" y="2880000"/>
            <a:ext cx="3161160" cy="2156760"/>
          </a:xfrm>
          <a:prstGeom prst="rect">
            <a:avLst/>
          </a:prstGeom>
          <a:ln>
            <a:noFill/>
          </a:ln>
        </p:spPr>
      </p:pic>
      <p:pic>
        <p:nvPicPr>
          <p:cNvPr id="237" name="" descr=""/>
          <p:cNvPicPr/>
          <p:nvPr/>
        </p:nvPicPr>
        <p:blipFill>
          <a:blip r:embed="rId4"/>
          <a:stretch/>
        </p:blipFill>
        <p:spPr>
          <a:xfrm>
            <a:off x="3240000" y="2880000"/>
            <a:ext cx="3161160" cy="2156760"/>
          </a:xfrm>
          <a:prstGeom prst="rect">
            <a:avLst/>
          </a:prstGeom>
          <a:ln>
            <a:noFill/>
          </a:ln>
        </p:spPr>
      </p:pic>
      <p:sp>
        <p:nvSpPr>
          <p:cNvPr id="238" name="CustomShape 3"/>
          <p:cNvSpPr/>
          <p:nvPr/>
        </p:nvSpPr>
        <p:spPr>
          <a:xfrm>
            <a:off x="6480000" y="747360"/>
            <a:ext cx="3560760" cy="328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endParaRPr b="0" lang="en-GB" sz="1800" spc="-1" strike="noStrike">
              <a:latin typeface="Arial"/>
            </a:endParaRPr>
          </a:p>
          <a:p>
            <a:pPr marL="343080" indent="-329040">
              <a:lnSpc>
                <a:spcPct val="100000"/>
              </a:lnSpc>
              <a:spcBef>
                <a:spcPts val="400"/>
              </a:spcBef>
              <a:buClr>
                <a:srgbClr val="690034"/>
              </a:buClr>
              <a:buFont typeface="Wingdings" charset="2"/>
              <a:buChar char="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Small difference in performance for 0.5&lt;|η|&lt;1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395640" y="101520"/>
            <a:ext cx="9170280" cy="76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690034"/>
                </a:solidFill>
                <a:latin typeface="Georgia"/>
                <a:ea typeface="DejaVu Sans"/>
              </a:rPr>
              <a:t>Momentum resolution - Forward   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240" name="CustomShape 2"/>
          <p:cNvSpPr/>
          <p:nvPr/>
        </p:nvSpPr>
        <p:spPr>
          <a:xfrm>
            <a:off x="8807400" y="5397120"/>
            <a:ext cx="1044000" cy="15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0F53967A-DBA8-4FB1-AF34-C85347514072}" type="slidenum">
              <a:rPr b="1" lang="en-GB" sz="1100" spc="-1" strike="noStrike">
                <a:solidFill>
                  <a:srgbClr val="767676"/>
                </a:solidFill>
                <a:latin typeface="Calibri"/>
                <a:ea typeface="ＭＳ Ｐゴシック"/>
              </a:rPr>
              <a:t>1</a:t>
            </a:fld>
            <a:endParaRPr b="0" lang="en-GB" sz="1100" spc="-1" strike="noStrike">
              <a:latin typeface="Arial"/>
            </a:endParaRPr>
          </a:p>
        </p:txBody>
      </p:sp>
      <p:pic>
        <p:nvPicPr>
          <p:cNvPr id="241" name="" descr=""/>
          <p:cNvPicPr/>
          <p:nvPr/>
        </p:nvPicPr>
        <p:blipFill>
          <a:blip r:embed="rId1"/>
          <a:stretch/>
        </p:blipFill>
        <p:spPr>
          <a:xfrm>
            <a:off x="0" y="720000"/>
            <a:ext cx="3161160" cy="2156760"/>
          </a:xfrm>
          <a:prstGeom prst="rect">
            <a:avLst/>
          </a:prstGeom>
          <a:ln>
            <a:noFill/>
          </a:ln>
        </p:spPr>
      </p:pic>
      <p:pic>
        <p:nvPicPr>
          <p:cNvPr id="242" name="" descr=""/>
          <p:cNvPicPr/>
          <p:nvPr/>
        </p:nvPicPr>
        <p:blipFill>
          <a:blip r:embed="rId2"/>
          <a:stretch/>
        </p:blipFill>
        <p:spPr>
          <a:xfrm>
            <a:off x="3240000" y="720000"/>
            <a:ext cx="3161160" cy="2156760"/>
          </a:xfrm>
          <a:prstGeom prst="rect">
            <a:avLst/>
          </a:prstGeom>
          <a:ln>
            <a:noFill/>
          </a:ln>
        </p:spPr>
      </p:pic>
      <p:pic>
        <p:nvPicPr>
          <p:cNvPr id="243" name="" descr=""/>
          <p:cNvPicPr/>
          <p:nvPr/>
        </p:nvPicPr>
        <p:blipFill>
          <a:blip r:embed="rId3"/>
          <a:stretch/>
        </p:blipFill>
        <p:spPr>
          <a:xfrm>
            <a:off x="6480000" y="720000"/>
            <a:ext cx="3161160" cy="2156760"/>
          </a:xfrm>
          <a:prstGeom prst="rect">
            <a:avLst/>
          </a:prstGeom>
          <a:ln>
            <a:noFill/>
          </a:ln>
        </p:spPr>
      </p:pic>
      <p:pic>
        <p:nvPicPr>
          <p:cNvPr id="244" name="" descr=""/>
          <p:cNvPicPr/>
          <p:nvPr/>
        </p:nvPicPr>
        <p:blipFill>
          <a:blip r:embed="rId4"/>
          <a:stretch/>
        </p:blipFill>
        <p:spPr>
          <a:xfrm>
            <a:off x="0" y="2880000"/>
            <a:ext cx="3161160" cy="2156760"/>
          </a:xfrm>
          <a:prstGeom prst="rect">
            <a:avLst/>
          </a:prstGeom>
          <a:ln>
            <a:noFill/>
          </a:ln>
        </p:spPr>
      </p:pic>
      <p:pic>
        <p:nvPicPr>
          <p:cNvPr id="245" name="" descr=""/>
          <p:cNvPicPr/>
          <p:nvPr/>
        </p:nvPicPr>
        <p:blipFill>
          <a:blip r:embed="rId5"/>
          <a:stretch/>
        </p:blipFill>
        <p:spPr>
          <a:xfrm>
            <a:off x="3240000" y="2880000"/>
            <a:ext cx="3161160" cy="2156760"/>
          </a:xfrm>
          <a:prstGeom prst="rect">
            <a:avLst/>
          </a:prstGeom>
          <a:ln>
            <a:noFill/>
          </a:ln>
        </p:spPr>
      </p:pic>
      <p:sp>
        <p:nvSpPr>
          <p:cNvPr id="246" name="CustomShape 3"/>
          <p:cNvSpPr/>
          <p:nvPr/>
        </p:nvSpPr>
        <p:spPr>
          <a:xfrm>
            <a:off x="6405120" y="2614320"/>
            <a:ext cx="3311640" cy="249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endParaRPr b="0" lang="en-GB" sz="1800" spc="-1" strike="noStrike">
              <a:latin typeface="Arial"/>
            </a:endParaRPr>
          </a:p>
          <a:p>
            <a:pPr marL="343080" indent="-329040">
              <a:lnSpc>
                <a:spcPct val="100000"/>
              </a:lnSpc>
              <a:spcBef>
                <a:spcPts val="400"/>
              </a:spcBef>
              <a:buClr>
                <a:srgbClr val="690034"/>
              </a:buClr>
              <a:buFont typeface="Wingdings" charset="2"/>
              <a:buChar char="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Same trend as for Backward: only 1&lt;η&lt;1.5 shows a small loss of performance</a:t>
            </a:r>
            <a:endParaRPr b="0" lang="en-GB" sz="1800" spc="-1" strike="noStrike">
              <a:latin typeface="Arial"/>
            </a:endParaRPr>
          </a:p>
          <a:p>
            <a:pPr marL="343080" indent="-329040">
              <a:lnSpc>
                <a:spcPct val="100000"/>
              </a:lnSpc>
              <a:spcBef>
                <a:spcPts val="400"/>
              </a:spcBef>
              <a:buClr>
                <a:srgbClr val="690034"/>
              </a:buClr>
              <a:buFont typeface="Wingdings" charset="2"/>
              <a:buChar char="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Can attribute this to extra material seen when crossing over service cone 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" descr=""/>
          <p:cNvPicPr/>
          <p:nvPr/>
        </p:nvPicPr>
        <p:blipFill>
          <a:blip r:embed="rId1"/>
          <a:srcRect l="6495" t="7406" r="7957" b="5143"/>
          <a:stretch/>
        </p:blipFill>
        <p:spPr>
          <a:xfrm>
            <a:off x="7596000" y="975240"/>
            <a:ext cx="2433240" cy="1111680"/>
          </a:xfrm>
          <a:prstGeom prst="rect">
            <a:avLst/>
          </a:prstGeom>
          <a:ln>
            <a:noFill/>
          </a:ln>
        </p:spPr>
      </p:pic>
      <p:sp>
        <p:nvSpPr>
          <p:cNvPr id="81" name="CustomShape 1"/>
          <p:cNvSpPr/>
          <p:nvPr/>
        </p:nvSpPr>
        <p:spPr>
          <a:xfrm>
            <a:off x="8447400" y="5504760"/>
            <a:ext cx="1034280" cy="14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02B63B06-67BD-4326-90E9-BF48BEA55D6A}" type="slidenum">
              <a:rPr b="1" lang="en-GB" sz="1100" spc="-1" strike="noStrike">
                <a:solidFill>
                  <a:srgbClr val="767676"/>
                </a:solidFill>
                <a:latin typeface="Calibri"/>
                <a:ea typeface="ＭＳ Ｐゴシック"/>
              </a:rPr>
              <a:t>1</a:t>
            </a:fld>
            <a:endParaRPr b="0" lang="en-GB" sz="1100" spc="-1" strike="noStrike"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324000" y="432000"/>
            <a:ext cx="8206200" cy="251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endParaRPr b="0" lang="en-GB" sz="1800" spc="-1" strike="noStrike">
              <a:latin typeface="Arial"/>
            </a:endParaRPr>
          </a:p>
          <a:p>
            <a:pPr marL="343080" indent="-318600">
              <a:lnSpc>
                <a:spcPct val="100000"/>
              </a:lnSpc>
              <a:spcBef>
                <a:spcPts val="400"/>
              </a:spcBef>
              <a:buClr>
                <a:srgbClr val="690034"/>
              </a:buClr>
              <a:buFont typeface="Wingdings" charset="2"/>
              <a:buChar char="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High precision tracking measurements required for EIC physics program</a:t>
            </a:r>
            <a:endParaRPr b="0" lang="en-GB" sz="1800" spc="-1" strike="noStrike">
              <a:latin typeface="Arial"/>
            </a:endParaRPr>
          </a:p>
          <a:p>
            <a:pPr lvl="1" marL="432000" indent="-2149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DejaVu Sans"/>
              </a:rPr>
              <a:t>Precise measurement of scattered electron (or hadrons) to reconstruct DIS kinematics</a:t>
            </a:r>
            <a:endParaRPr b="0" lang="en-GB" sz="1600" spc="-1" strike="noStrike">
              <a:latin typeface="Arial"/>
            </a:endParaRPr>
          </a:p>
          <a:p>
            <a:pPr lvl="1" marL="432000" indent="-2149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DejaVu Sans"/>
              </a:rPr>
              <a:t>Momentum measurements for e.g. invariant mass resolution, E/p etc</a:t>
            </a:r>
            <a:endParaRPr b="0" lang="en-GB" sz="1600" spc="-1" strike="noStrike">
              <a:latin typeface="Arial"/>
            </a:endParaRPr>
          </a:p>
          <a:p>
            <a:pPr lvl="1" marL="432000" indent="-2149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DejaVu Sans"/>
              </a:rPr>
              <a:t>Jet measurements (need tracks for particle-flow)</a:t>
            </a:r>
            <a:endParaRPr b="0" lang="en-GB" sz="1600" spc="-1" strike="noStrike">
              <a:latin typeface="Arial"/>
            </a:endParaRPr>
          </a:p>
          <a:p>
            <a:pPr lvl="1" marL="432000" indent="-2149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DejaVu Sans"/>
              </a:rPr>
              <a:t>Determination of primary vertex, secondary vertex separation</a:t>
            </a:r>
            <a:endParaRPr b="0" lang="en-GB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GB" sz="1600" spc="-1" strike="noStrike">
              <a:latin typeface="Arial"/>
            </a:endParaRPr>
          </a:p>
        </p:txBody>
      </p:sp>
      <p:sp>
        <p:nvSpPr>
          <p:cNvPr id="83" name="CustomShape 3"/>
          <p:cNvSpPr/>
          <p:nvPr/>
        </p:nvSpPr>
        <p:spPr>
          <a:xfrm>
            <a:off x="395640" y="29520"/>
            <a:ext cx="9164520" cy="76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690034"/>
                </a:solidFill>
                <a:latin typeface="Georgia"/>
                <a:ea typeface="DejaVu Sans"/>
              </a:rPr>
              <a:t>Tracking requirements</a:t>
            </a:r>
            <a:endParaRPr b="0" lang="en-GB" sz="2400" spc="-1" strike="noStrike">
              <a:latin typeface="Arial"/>
            </a:endParaRPr>
          </a:p>
        </p:txBody>
      </p:sp>
      <p:pic>
        <p:nvPicPr>
          <p:cNvPr id="84" name="" descr=""/>
          <p:cNvPicPr/>
          <p:nvPr/>
        </p:nvPicPr>
        <p:blipFill>
          <a:blip r:embed="rId2"/>
          <a:stretch/>
        </p:blipFill>
        <p:spPr>
          <a:xfrm>
            <a:off x="360000" y="2736000"/>
            <a:ext cx="6550920" cy="2431800"/>
          </a:xfrm>
          <a:prstGeom prst="rect">
            <a:avLst/>
          </a:prstGeom>
          <a:ln>
            <a:noFill/>
          </a:ln>
        </p:spPr>
      </p:pic>
      <p:sp>
        <p:nvSpPr>
          <p:cNvPr id="85" name="CustomShape 4"/>
          <p:cNvSpPr/>
          <p:nvPr/>
        </p:nvSpPr>
        <p:spPr>
          <a:xfrm>
            <a:off x="2196000" y="2952000"/>
            <a:ext cx="1186920" cy="221580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CustomShape 5"/>
          <p:cNvSpPr/>
          <p:nvPr/>
        </p:nvSpPr>
        <p:spPr>
          <a:xfrm>
            <a:off x="5472000" y="2952000"/>
            <a:ext cx="1438920" cy="221580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CustomShape 6"/>
          <p:cNvSpPr/>
          <p:nvPr/>
        </p:nvSpPr>
        <p:spPr>
          <a:xfrm>
            <a:off x="7164000" y="2736000"/>
            <a:ext cx="2410920" cy="179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0000"/>
                </a:solidFill>
                <a:latin typeface="Arial"/>
                <a:ea typeface="DejaVu Sans"/>
              </a:rPr>
              <a:t>EPIC tracker design informed by desire to meet momentum and DCA</a:t>
            </a:r>
            <a:r>
              <a:rPr b="0" lang="en-GB" sz="1800" spc="-1" strike="noStrike" baseline="-33000">
                <a:solidFill>
                  <a:srgbClr val="ff0000"/>
                </a:solidFill>
                <a:latin typeface="Arial"/>
                <a:ea typeface="DejaVu Sans"/>
              </a:rPr>
              <a:t>T</a:t>
            </a:r>
            <a:r>
              <a:rPr b="0" lang="en-GB" sz="1800" spc="-1" strike="noStrike">
                <a:solidFill>
                  <a:srgbClr val="ff0000"/>
                </a:solidFill>
                <a:latin typeface="Arial"/>
                <a:ea typeface="DejaVu Sans"/>
              </a:rPr>
              <a:t> requirements set by physics working groups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88" name="CustomShape 7"/>
          <p:cNvSpPr/>
          <p:nvPr/>
        </p:nvSpPr>
        <p:spPr>
          <a:xfrm>
            <a:off x="7164000" y="2736000"/>
            <a:ext cx="2338920" cy="179892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CustomShape 8"/>
          <p:cNvSpPr/>
          <p:nvPr/>
        </p:nvSpPr>
        <p:spPr>
          <a:xfrm>
            <a:off x="7704000" y="1080000"/>
            <a:ext cx="2230920" cy="934920"/>
          </a:xfrm>
          <a:prstGeom prst="rect">
            <a:avLst/>
          </a:prstGeom>
          <a:noFill/>
          <a:ln w="1908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8807400" y="5397120"/>
            <a:ext cx="1044000" cy="15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C5A5EF54-2CE9-4009-878F-309CE3EF5916}" type="slidenum">
              <a:rPr b="1" lang="en-GB" sz="1100" spc="-1" strike="noStrike">
                <a:solidFill>
                  <a:srgbClr val="767676"/>
                </a:solidFill>
                <a:latin typeface="Calibri"/>
                <a:ea typeface="ＭＳ Ｐゴシック"/>
              </a:rPr>
              <a:t>1</a:t>
            </a:fld>
            <a:endParaRPr b="0" lang="en-GB" sz="1100" spc="-1" strike="noStrike">
              <a:latin typeface="Arial"/>
            </a:endParaRPr>
          </a:p>
        </p:txBody>
      </p:sp>
      <p:pic>
        <p:nvPicPr>
          <p:cNvPr id="248" name="" descr=""/>
          <p:cNvPicPr/>
          <p:nvPr/>
        </p:nvPicPr>
        <p:blipFill>
          <a:blip r:embed="rId1"/>
          <a:stretch/>
        </p:blipFill>
        <p:spPr>
          <a:xfrm>
            <a:off x="19800" y="621360"/>
            <a:ext cx="10077120" cy="4809600"/>
          </a:xfrm>
          <a:prstGeom prst="rect">
            <a:avLst/>
          </a:prstGeom>
          <a:ln>
            <a:noFill/>
          </a:ln>
        </p:spPr>
      </p:pic>
      <p:sp>
        <p:nvSpPr>
          <p:cNvPr id="249" name="CustomShape 2"/>
          <p:cNvSpPr/>
          <p:nvPr/>
        </p:nvSpPr>
        <p:spPr>
          <a:xfrm>
            <a:off x="1692000" y="72000"/>
            <a:ext cx="669276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Extra material seen by particles from offset vertex if they traverse service cone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250" name="Line 3"/>
          <p:cNvSpPr/>
          <p:nvPr/>
        </p:nvSpPr>
        <p:spPr>
          <a:xfrm flipH="1" flipV="1">
            <a:off x="3528000" y="1728000"/>
            <a:ext cx="1800000" cy="1152000"/>
          </a:xfrm>
          <a:prstGeom prst="line">
            <a:avLst/>
          </a:prstGeom>
          <a:ln w="1908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1" name="Line 4"/>
          <p:cNvSpPr/>
          <p:nvPr/>
        </p:nvSpPr>
        <p:spPr>
          <a:xfrm flipV="1">
            <a:off x="5328000" y="1368000"/>
            <a:ext cx="936000" cy="1512000"/>
          </a:xfrm>
          <a:prstGeom prst="line">
            <a:avLst/>
          </a:prstGeom>
          <a:ln w="1908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2" name="CustomShape 5"/>
          <p:cNvSpPr/>
          <p:nvPr/>
        </p:nvSpPr>
        <p:spPr>
          <a:xfrm>
            <a:off x="5256000" y="2736000"/>
            <a:ext cx="213480" cy="213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1464" y="4340"/>
                </a:moveTo>
                <a:lnTo>
                  <a:pt x="9722" y="1887"/>
                </a:lnTo>
                <a:lnTo>
                  <a:pt x="8548" y="6383"/>
                </a:lnTo>
                <a:lnTo>
                  <a:pt x="4503" y="3626"/>
                </a:lnTo>
                <a:lnTo>
                  <a:pt x="5373" y="7816"/>
                </a:lnTo>
                <a:lnTo>
                  <a:pt x="1174" y="8270"/>
                </a:lnTo>
                <a:lnTo>
                  <a:pt x="3934" y="11592"/>
                </a:lnTo>
                <a:lnTo>
                  <a:pt x="0" y="12875"/>
                </a:lnTo>
                <a:lnTo>
                  <a:pt x="3329" y="15372"/>
                </a:lnTo>
                <a:lnTo>
                  <a:pt x="1283" y="17824"/>
                </a:lnTo>
                <a:lnTo>
                  <a:pt x="4804" y="18239"/>
                </a:lnTo>
                <a:lnTo>
                  <a:pt x="4918" y="21600"/>
                </a:lnTo>
                <a:lnTo>
                  <a:pt x="7525" y="18125"/>
                </a:lnTo>
                <a:lnTo>
                  <a:pt x="8698" y="19712"/>
                </a:lnTo>
                <a:lnTo>
                  <a:pt x="9871" y="17371"/>
                </a:lnTo>
                <a:lnTo>
                  <a:pt x="11614" y="18844"/>
                </a:lnTo>
                <a:lnTo>
                  <a:pt x="12178" y="15937"/>
                </a:lnTo>
                <a:lnTo>
                  <a:pt x="14943" y="17371"/>
                </a:lnTo>
                <a:lnTo>
                  <a:pt x="14640" y="14348"/>
                </a:lnTo>
                <a:lnTo>
                  <a:pt x="18878" y="15632"/>
                </a:lnTo>
                <a:lnTo>
                  <a:pt x="16382" y="12311"/>
                </a:lnTo>
                <a:lnTo>
                  <a:pt x="18270" y="11292"/>
                </a:lnTo>
                <a:lnTo>
                  <a:pt x="16986" y="9404"/>
                </a:lnTo>
                <a:lnTo>
                  <a:pt x="21600" y="6646"/>
                </a:lnTo>
                <a:lnTo>
                  <a:pt x="16382" y="6533"/>
                </a:lnTo>
                <a:lnTo>
                  <a:pt x="18005" y="3172"/>
                </a:lnTo>
                <a:lnTo>
                  <a:pt x="14524" y="5778"/>
                </a:lnTo>
                <a:lnTo>
                  <a:pt x="14789" y="0"/>
                </a:lnTo>
                <a:lnTo>
                  <a:pt x="11464" y="4340"/>
                </a:lnTo>
                <a:close/>
              </a:path>
            </a:pathLst>
          </a:custGeom>
          <a:solidFill>
            <a:srgbClr val="ff8000"/>
          </a:solidFill>
          <a:ln>
            <a:solidFill>
              <a:srgbClr val="ffff00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395640" y="101520"/>
            <a:ext cx="9170280" cy="76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690034"/>
                </a:solidFill>
                <a:latin typeface="Georgia"/>
                <a:ea typeface="DejaVu Sans"/>
              </a:rPr>
              <a:t>Transverse pointing resolution - Backward   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254" name="CustomShape 2"/>
          <p:cNvSpPr/>
          <p:nvPr/>
        </p:nvSpPr>
        <p:spPr>
          <a:xfrm>
            <a:off x="8807400" y="5397120"/>
            <a:ext cx="1044000" cy="15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F3A5EFBC-91D8-469E-9CA4-8687D0311C03}" type="slidenum">
              <a:rPr b="1" lang="en-GB" sz="1100" spc="-1" strike="noStrike">
                <a:solidFill>
                  <a:srgbClr val="767676"/>
                </a:solidFill>
                <a:latin typeface="Calibri"/>
                <a:ea typeface="ＭＳ Ｐゴシック"/>
              </a:rPr>
              <a:t>1</a:t>
            </a:fld>
            <a:endParaRPr b="0" lang="en-GB" sz="1100" spc="-1" strike="noStrike">
              <a:latin typeface="Arial"/>
            </a:endParaRPr>
          </a:p>
        </p:txBody>
      </p:sp>
      <p:pic>
        <p:nvPicPr>
          <p:cNvPr id="255" name="" descr=""/>
          <p:cNvPicPr/>
          <p:nvPr/>
        </p:nvPicPr>
        <p:blipFill>
          <a:blip r:embed="rId1"/>
          <a:stretch/>
        </p:blipFill>
        <p:spPr>
          <a:xfrm>
            <a:off x="0" y="720000"/>
            <a:ext cx="3161160" cy="2156760"/>
          </a:xfrm>
          <a:prstGeom prst="rect">
            <a:avLst/>
          </a:prstGeom>
          <a:ln>
            <a:noFill/>
          </a:ln>
        </p:spPr>
      </p:pic>
      <p:pic>
        <p:nvPicPr>
          <p:cNvPr id="256" name="" descr=""/>
          <p:cNvPicPr/>
          <p:nvPr/>
        </p:nvPicPr>
        <p:blipFill>
          <a:blip r:embed="rId2"/>
          <a:stretch/>
        </p:blipFill>
        <p:spPr>
          <a:xfrm>
            <a:off x="3240000" y="720000"/>
            <a:ext cx="3161160" cy="2156760"/>
          </a:xfrm>
          <a:prstGeom prst="rect">
            <a:avLst/>
          </a:prstGeom>
          <a:ln>
            <a:noFill/>
          </a:ln>
        </p:spPr>
      </p:pic>
      <p:pic>
        <p:nvPicPr>
          <p:cNvPr id="257" name="" descr=""/>
          <p:cNvPicPr/>
          <p:nvPr/>
        </p:nvPicPr>
        <p:blipFill>
          <a:blip r:embed="rId3"/>
          <a:stretch/>
        </p:blipFill>
        <p:spPr>
          <a:xfrm>
            <a:off x="6480000" y="720000"/>
            <a:ext cx="3161160" cy="2156760"/>
          </a:xfrm>
          <a:prstGeom prst="rect">
            <a:avLst/>
          </a:prstGeom>
          <a:ln>
            <a:noFill/>
          </a:ln>
        </p:spPr>
      </p:pic>
      <p:pic>
        <p:nvPicPr>
          <p:cNvPr id="258" name="" descr=""/>
          <p:cNvPicPr/>
          <p:nvPr/>
        </p:nvPicPr>
        <p:blipFill>
          <a:blip r:embed="rId4"/>
          <a:stretch/>
        </p:blipFill>
        <p:spPr>
          <a:xfrm>
            <a:off x="0" y="2880000"/>
            <a:ext cx="3161160" cy="2156760"/>
          </a:xfrm>
          <a:prstGeom prst="rect">
            <a:avLst/>
          </a:prstGeom>
          <a:ln>
            <a:noFill/>
          </a:ln>
        </p:spPr>
      </p:pic>
      <p:pic>
        <p:nvPicPr>
          <p:cNvPr id="259" name="" descr=""/>
          <p:cNvPicPr/>
          <p:nvPr/>
        </p:nvPicPr>
        <p:blipFill>
          <a:blip r:embed="rId5"/>
          <a:stretch/>
        </p:blipFill>
        <p:spPr>
          <a:xfrm>
            <a:off x="3240000" y="2880000"/>
            <a:ext cx="3161160" cy="2156760"/>
          </a:xfrm>
          <a:prstGeom prst="rect">
            <a:avLst/>
          </a:prstGeom>
          <a:ln>
            <a:noFill/>
          </a:ln>
        </p:spPr>
      </p:pic>
      <p:sp>
        <p:nvSpPr>
          <p:cNvPr id="260" name="CustomShape 3"/>
          <p:cNvSpPr/>
          <p:nvPr/>
        </p:nvSpPr>
        <p:spPr>
          <a:xfrm>
            <a:off x="6264000" y="2650320"/>
            <a:ext cx="3311640" cy="249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endParaRPr b="0" lang="en-GB" sz="1800" spc="-1" strike="noStrike">
              <a:latin typeface="Arial"/>
            </a:endParaRPr>
          </a:p>
          <a:p>
            <a:pPr marL="343080" indent="-329040">
              <a:lnSpc>
                <a:spcPct val="100000"/>
              </a:lnSpc>
              <a:spcBef>
                <a:spcPts val="400"/>
              </a:spcBef>
              <a:buClr>
                <a:srgbClr val="690034"/>
              </a:buClr>
              <a:buFont typeface="Wingdings" charset="2"/>
              <a:buChar char="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No significant differences in transverse pointing resolution 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1" dur="indefinite" restart="never" nodeType="tmRoot">
          <p:childTnLst>
            <p:seq>
              <p:cTn id="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395640" y="101520"/>
            <a:ext cx="9170280" cy="76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690034"/>
                </a:solidFill>
                <a:latin typeface="Georgia"/>
                <a:ea typeface="DejaVu Sans"/>
              </a:rPr>
              <a:t>Transverse pointing resolution - Central   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262" name="CustomShape 2"/>
          <p:cNvSpPr/>
          <p:nvPr/>
        </p:nvSpPr>
        <p:spPr>
          <a:xfrm>
            <a:off x="8807400" y="5397120"/>
            <a:ext cx="1044000" cy="15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DA84ABDC-685E-415F-8160-704A99B268E4}" type="slidenum">
              <a:rPr b="1" lang="en-GB" sz="1100" spc="-1" strike="noStrike">
                <a:solidFill>
                  <a:srgbClr val="767676"/>
                </a:solidFill>
                <a:latin typeface="Calibri"/>
                <a:ea typeface="ＭＳ Ｐゴシック"/>
              </a:rPr>
              <a:t>1</a:t>
            </a:fld>
            <a:endParaRPr b="0" lang="en-GB" sz="1100" spc="-1" strike="noStrike">
              <a:latin typeface="Arial"/>
            </a:endParaRPr>
          </a:p>
        </p:txBody>
      </p:sp>
      <p:pic>
        <p:nvPicPr>
          <p:cNvPr id="263" name="" descr=""/>
          <p:cNvPicPr/>
          <p:nvPr/>
        </p:nvPicPr>
        <p:blipFill>
          <a:blip r:embed="rId1"/>
          <a:stretch/>
        </p:blipFill>
        <p:spPr>
          <a:xfrm>
            <a:off x="0" y="720000"/>
            <a:ext cx="3161160" cy="2156760"/>
          </a:xfrm>
          <a:prstGeom prst="rect">
            <a:avLst/>
          </a:prstGeom>
          <a:ln>
            <a:noFill/>
          </a:ln>
        </p:spPr>
      </p:pic>
      <p:pic>
        <p:nvPicPr>
          <p:cNvPr id="264" name="" descr=""/>
          <p:cNvPicPr/>
          <p:nvPr/>
        </p:nvPicPr>
        <p:blipFill>
          <a:blip r:embed="rId2"/>
          <a:stretch/>
        </p:blipFill>
        <p:spPr>
          <a:xfrm>
            <a:off x="3240000" y="720000"/>
            <a:ext cx="3161160" cy="2156760"/>
          </a:xfrm>
          <a:prstGeom prst="rect">
            <a:avLst/>
          </a:prstGeom>
          <a:ln>
            <a:noFill/>
          </a:ln>
        </p:spPr>
      </p:pic>
      <p:pic>
        <p:nvPicPr>
          <p:cNvPr id="265" name="" descr=""/>
          <p:cNvPicPr/>
          <p:nvPr/>
        </p:nvPicPr>
        <p:blipFill>
          <a:blip r:embed="rId3"/>
          <a:stretch/>
        </p:blipFill>
        <p:spPr>
          <a:xfrm>
            <a:off x="0" y="2880000"/>
            <a:ext cx="3161160" cy="2156760"/>
          </a:xfrm>
          <a:prstGeom prst="rect">
            <a:avLst/>
          </a:prstGeom>
          <a:ln>
            <a:noFill/>
          </a:ln>
        </p:spPr>
      </p:pic>
      <p:pic>
        <p:nvPicPr>
          <p:cNvPr id="266" name="" descr=""/>
          <p:cNvPicPr/>
          <p:nvPr/>
        </p:nvPicPr>
        <p:blipFill>
          <a:blip r:embed="rId4"/>
          <a:stretch/>
        </p:blipFill>
        <p:spPr>
          <a:xfrm>
            <a:off x="3240000" y="2880000"/>
            <a:ext cx="3161160" cy="2156760"/>
          </a:xfrm>
          <a:prstGeom prst="rect">
            <a:avLst/>
          </a:prstGeom>
          <a:ln>
            <a:noFill/>
          </a:ln>
        </p:spPr>
      </p:pic>
      <p:sp>
        <p:nvSpPr>
          <p:cNvPr id="267" name="CustomShape 3"/>
          <p:cNvSpPr/>
          <p:nvPr/>
        </p:nvSpPr>
        <p:spPr>
          <a:xfrm>
            <a:off x="6264000" y="2038320"/>
            <a:ext cx="3311640" cy="249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endParaRPr b="0" lang="en-GB" sz="1800" spc="-1" strike="noStrike">
              <a:latin typeface="Arial"/>
            </a:endParaRPr>
          </a:p>
          <a:p>
            <a:pPr marL="343080" indent="-329040">
              <a:lnSpc>
                <a:spcPct val="100000"/>
              </a:lnSpc>
              <a:spcBef>
                <a:spcPts val="400"/>
              </a:spcBef>
              <a:buClr>
                <a:srgbClr val="690034"/>
              </a:buClr>
              <a:buFont typeface="Wingdings" charset="2"/>
              <a:buChar char="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No significant differences in transverse pointing resolution 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3" dur="indefinite" restart="never" nodeType="tmRoot">
          <p:childTnLst>
            <p:seq>
              <p:cTn id="4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395640" y="101520"/>
            <a:ext cx="9170280" cy="76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690034"/>
                </a:solidFill>
                <a:latin typeface="Georgia"/>
                <a:ea typeface="DejaVu Sans"/>
              </a:rPr>
              <a:t>Transverse pointing resolution - Forward   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269" name="CustomShape 2"/>
          <p:cNvSpPr/>
          <p:nvPr/>
        </p:nvSpPr>
        <p:spPr>
          <a:xfrm>
            <a:off x="8807400" y="5397120"/>
            <a:ext cx="1044000" cy="15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FE862824-4B94-4897-9497-372F792F7809}" type="slidenum">
              <a:rPr b="1" lang="en-GB" sz="1100" spc="-1" strike="noStrike">
                <a:solidFill>
                  <a:srgbClr val="767676"/>
                </a:solidFill>
                <a:latin typeface="Calibri"/>
                <a:ea typeface="ＭＳ Ｐゴシック"/>
              </a:rPr>
              <a:t>1</a:t>
            </a:fld>
            <a:endParaRPr b="0" lang="en-GB" sz="1100" spc="-1" strike="noStrike">
              <a:latin typeface="Arial"/>
            </a:endParaRPr>
          </a:p>
        </p:txBody>
      </p:sp>
      <p:pic>
        <p:nvPicPr>
          <p:cNvPr id="270" name="" descr=""/>
          <p:cNvPicPr/>
          <p:nvPr/>
        </p:nvPicPr>
        <p:blipFill>
          <a:blip r:embed="rId1"/>
          <a:stretch/>
        </p:blipFill>
        <p:spPr>
          <a:xfrm>
            <a:off x="0" y="720000"/>
            <a:ext cx="3161160" cy="2156760"/>
          </a:xfrm>
          <a:prstGeom prst="rect">
            <a:avLst/>
          </a:prstGeom>
          <a:ln>
            <a:noFill/>
          </a:ln>
        </p:spPr>
      </p:pic>
      <p:pic>
        <p:nvPicPr>
          <p:cNvPr id="271" name="" descr=""/>
          <p:cNvPicPr/>
          <p:nvPr/>
        </p:nvPicPr>
        <p:blipFill>
          <a:blip r:embed="rId2"/>
          <a:stretch/>
        </p:blipFill>
        <p:spPr>
          <a:xfrm>
            <a:off x="3240000" y="720000"/>
            <a:ext cx="3161160" cy="2156760"/>
          </a:xfrm>
          <a:prstGeom prst="rect">
            <a:avLst/>
          </a:prstGeom>
          <a:ln>
            <a:noFill/>
          </a:ln>
        </p:spPr>
      </p:pic>
      <p:pic>
        <p:nvPicPr>
          <p:cNvPr id="272" name="" descr=""/>
          <p:cNvPicPr/>
          <p:nvPr/>
        </p:nvPicPr>
        <p:blipFill>
          <a:blip r:embed="rId3"/>
          <a:stretch/>
        </p:blipFill>
        <p:spPr>
          <a:xfrm>
            <a:off x="6480000" y="720000"/>
            <a:ext cx="3161160" cy="2156760"/>
          </a:xfrm>
          <a:prstGeom prst="rect">
            <a:avLst/>
          </a:prstGeom>
          <a:ln>
            <a:noFill/>
          </a:ln>
        </p:spPr>
      </p:pic>
      <p:pic>
        <p:nvPicPr>
          <p:cNvPr id="273" name="" descr=""/>
          <p:cNvPicPr/>
          <p:nvPr/>
        </p:nvPicPr>
        <p:blipFill>
          <a:blip r:embed="rId4"/>
          <a:stretch/>
        </p:blipFill>
        <p:spPr>
          <a:xfrm>
            <a:off x="0" y="2880000"/>
            <a:ext cx="3161160" cy="2156760"/>
          </a:xfrm>
          <a:prstGeom prst="rect">
            <a:avLst/>
          </a:prstGeom>
          <a:ln>
            <a:noFill/>
          </a:ln>
        </p:spPr>
      </p:pic>
      <p:pic>
        <p:nvPicPr>
          <p:cNvPr id="274" name="" descr=""/>
          <p:cNvPicPr/>
          <p:nvPr/>
        </p:nvPicPr>
        <p:blipFill>
          <a:blip r:embed="rId5"/>
          <a:stretch/>
        </p:blipFill>
        <p:spPr>
          <a:xfrm>
            <a:off x="3240000" y="2880000"/>
            <a:ext cx="3161160" cy="2156760"/>
          </a:xfrm>
          <a:prstGeom prst="rect">
            <a:avLst/>
          </a:prstGeom>
          <a:ln>
            <a:noFill/>
          </a:ln>
        </p:spPr>
      </p:pic>
      <p:sp>
        <p:nvSpPr>
          <p:cNvPr id="275" name="CustomShape 3"/>
          <p:cNvSpPr/>
          <p:nvPr/>
        </p:nvSpPr>
        <p:spPr>
          <a:xfrm>
            <a:off x="6264000" y="2938320"/>
            <a:ext cx="3311640" cy="249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endParaRPr b="0" lang="en-GB" sz="1800" spc="-1" strike="noStrike">
              <a:latin typeface="Arial"/>
            </a:endParaRPr>
          </a:p>
          <a:p>
            <a:pPr marL="343080" indent="-329040">
              <a:lnSpc>
                <a:spcPct val="100000"/>
              </a:lnSpc>
              <a:spcBef>
                <a:spcPts val="400"/>
              </a:spcBef>
              <a:buClr>
                <a:srgbClr val="690034"/>
              </a:buClr>
              <a:buFont typeface="Wingdings" charset="2"/>
              <a:buChar char="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No significant differences in transverse pointing resolution 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5" dur="indefinite" restart="never" nodeType="tmRoot">
          <p:childTnLst>
            <p:seq>
              <p:cTn id="4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" descr=""/>
          <p:cNvPicPr/>
          <p:nvPr/>
        </p:nvPicPr>
        <p:blipFill>
          <a:blip r:embed="rId1"/>
          <a:srcRect l="11457" t="15102" r="2163" b="7293"/>
          <a:stretch/>
        </p:blipFill>
        <p:spPr>
          <a:xfrm>
            <a:off x="432000" y="2448000"/>
            <a:ext cx="5487480" cy="2811240"/>
          </a:xfrm>
          <a:prstGeom prst="rect">
            <a:avLst/>
          </a:prstGeom>
          <a:ln>
            <a:noFill/>
          </a:ln>
        </p:spPr>
      </p:pic>
      <p:sp>
        <p:nvSpPr>
          <p:cNvPr id="91" name="CustomShape 1"/>
          <p:cNvSpPr/>
          <p:nvPr/>
        </p:nvSpPr>
        <p:spPr>
          <a:xfrm>
            <a:off x="8447400" y="5504760"/>
            <a:ext cx="1034280" cy="14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FD8D95E1-0999-4B00-BA62-D124A04D0D56}" type="slidenum">
              <a:rPr b="1" lang="en-GB" sz="1100" spc="-1" strike="noStrike">
                <a:solidFill>
                  <a:srgbClr val="767676"/>
                </a:solidFill>
                <a:latin typeface="Calibri"/>
                <a:ea typeface="ＭＳ Ｐゴシック"/>
              </a:rPr>
              <a:t>1</a:t>
            </a:fld>
            <a:endParaRPr b="0" lang="en-GB" sz="1100" spc="-1" strike="noStrike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324000" y="324000"/>
            <a:ext cx="8206200" cy="251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endParaRPr b="0" lang="en-GB" sz="1800" spc="-1" strike="noStrike">
              <a:latin typeface="Arial"/>
            </a:endParaRPr>
          </a:p>
          <a:p>
            <a:pPr marL="343080" indent="-318600">
              <a:lnSpc>
                <a:spcPct val="100000"/>
              </a:lnSpc>
              <a:spcBef>
                <a:spcPts val="400"/>
              </a:spcBef>
              <a:buClr>
                <a:srgbClr val="690034"/>
              </a:buClr>
              <a:buFont typeface="Wingdings" charset="2"/>
              <a:buChar char="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Results shown in following slides use the single pion simulation files available on S3 (EPIC Brycecanyon 22.11.2)</a:t>
            </a:r>
            <a:endParaRPr b="0" lang="en-GB" sz="1800" spc="-1" strike="noStrike">
              <a:latin typeface="Arial"/>
            </a:endParaRPr>
          </a:p>
          <a:p>
            <a:pPr lvl="1" marL="432000" indent="-214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DejaVu Sans"/>
              </a:rPr>
              <a:t>Simulation geometry defined with layers positioned as detailed in summary talk</a:t>
            </a:r>
            <a:endParaRPr b="0" lang="en-GB" sz="1600" spc="-1" strike="noStrike">
              <a:latin typeface="Arial"/>
            </a:endParaRPr>
          </a:p>
          <a:p>
            <a:pPr lvl="1" marL="432000" indent="-214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DejaVu Sans"/>
              </a:rPr>
              <a:t>Pions of energies between 100MeV and 20GeV fired from particle gun at origin</a:t>
            </a:r>
            <a:endParaRPr b="0" lang="en-GB" sz="1600" spc="-1" strike="noStrike">
              <a:latin typeface="Arial"/>
            </a:endParaRPr>
          </a:p>
          <a:p>
            <a:pPr lvl="1" marL="432000" indent="-214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DejaVu Sans"/>
              </a:rPr>
              <a:t>Hits recorded and tracks reconstructed with EICrecon/Juggler* (</a:t>
            </a:r>
            <a:r>
              <a:rPr b="0" lang="en-GB" sz="1600" spc="-1" strike="noStrike">
                <a:solidFill>
                  <a:srgbClr val="ff0000"/>
                </a:solidFill>
                <a:latin typeface="Arial"/>
                <a:ea typeface="DejaVu Sans"/>
              </a:rPr>
              <a:t>ACTS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GB" sz="1800" spc="-1" strike="noStrike"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395640" y="29520"/>
            <a:ext cx="9164520" cy="76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690034"/>
                </a:solidFill>
                <a:latin typeface="Georgia"/>
                <a:ea typeface="DejaVu Sans"/>
              </a:rPr>
              <a:t>Tracker Simulation Configuration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94" name="Line 4"/>
          <p:cNvSpPr/>
          <p:nvPr/>
        </p:nvSpPr>
        <p:spPr>
          <a:xfrm flipV="1">
            <a:off x="2376000" y="4032000"/>
            <a:ext cx="360000" cy="864000"/>
          </a:xfrm>
          <a:prstGeom prst="line">
            <a:avLst/>
          </a:prstGeom>
          <a:ln>
            <a:solidFill>
              <a:srgbClr val="e8a202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CustomShape 5"/>
          <p:cNvSpPr/>
          <p:nvPr/>
        </p:nvSpPr>
        <p:spPr>
          <a:xfrm>
            <a:off x="1800000" y="4896000"/>
            <a:ext cx="1726920" cy="321480"/>
          </a:xfrm>
          <a:prstGeom prst="rect">
            <a:avLst/>
          </a:prstGeom>
          <a:noFill/>
          <a:ln w="19080">
            <a:solidFill>
              <a:srgbClr val="e8a20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>
            <a:spAutoFit/>
          </a:bodyPr>
          <a:p>
            <a:pPr>
              <a:lnSpc>
                <a:spcPct val="100000"/>
              </a:lnSpc>
            </a:pPr>
            <a:r>
              <a:rPr b="0" lang="en-GB" sz="1400" spc="-1" strike="noStrike">
                <a:solidFill>
                  <a:srgbClr val="e8a202"/>
                </a:solidFill>
                <a:latin typeface="Arial"/>
                <a:ea typeface="DejaVu Sans"/>
              </a:rPr>
              <a:t>5 Si Barrel layers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96" name="CustomShape 6"/>
          <p:cNvSpPr/>
          <p:nvPr/>
        </p:nvSpPr>
        <p:spPr>
          <a:xfrm>
            <a:off x="3780000" y="5112000"/>
            <a:ext cx="1726920" cy="534600"/>
          </a:xfrm>
          <a:prstGeom prst="rect">
            <a:avLst/>
          </a:prstGeom>
          <a:noFill/>
          <a:ln w="19080">
            <a:solidFill>
              <a:srgbClr val="e8a20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>
            <a:spAutoFit/>
          </a:bodyPr>
          <a:p>
            <a:pPr>
              <a:lnSpc>
                <a:spcPct val="100000"/>
              </a:lnSpc>
            </a:pPr>
            <a:r>
              <a:rPr b="0" lang="en-GB" sz="1400" spc="-1" strike="noStrike">
                <a:solidFill>
                  <a:srgbClr val="e8a202"/>
                </a:solidFill>
                <a:latin typeface="Arial"/>
                <a:ea typeface="DejaVu Sans"/>
              </a:rPr>
              <a:t>5 “forward” Si disks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97" name="CustomShape 7"/>
          <p:cNvSpPr/>
          <p:nvPr/>
        </p:nvSpPr>
        <p:spPr>
          <a:xfrm>
            <a:off x="288000" y="2304000"/>
            <a:ext cx="2014920" cy="321480"/>
          </a:xfrm>
          <a:prstGeom prst="rect">
            <a:avLst/>
          </a:prstGeom>
          <a:noFill/>
          <a:ln w="19080">
            <a:solidFill>
              <a:srgbClr val="e8a20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>
            <a:spAutoFit/>
          </a:bodyPr>
          <a:p>
            <a:pPr>
              <a:lnSpc>
                <a:spcPct val="100000"/>
              </a:lnSpc>
            </a:pPr>
            <a:r>
              <a:rPr b="0" lang="en-GB" sz="1400" spc="-1" strike="noStrike">
                <a:solidFill>
                  <a:srgbClr val="e8a202"/>
                </a:solidFill>
                <a:latin typeface="Arial"/>
                <a:ea typeface="DejaVu Sans"/>
              </a:rPr>
              <a:t>5 “backward” Si disks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98" name="Line 8"/>
          <p:cNvSpPr/>
          <p:nvPr/>
        </p:nvSpPr>
        <p:spPr>
          <a:xfrm flipH="1" flipV="1">
            <a:off x="3456000" y="3744000"/>
            <a:ext cx="792000" cy="1368000"/>
          </a:xfrm>
          <a:prstGeom prst="line">
            <a:avLst/>
          </a:prstGeom>
          <a:ln>
            <a:solidFill>
              <a:srgbClr val="e8a202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Line 9"/>
          <p:cNvSpPr/>
          <p:nvPr/>
        </p:nvSpPr>
        <p:spPr>
          <a:xfrm>
            <a:off x="1512000" y="2611440"/>
            <a:ext cx="360000" cy="916560"/>
          </a:xfrm>
          <a:prstGeom prst="line">
            <a:avLst/>
          </a:prstGeom>
          <a:ln>
            <a:solidFill>
              <a:srgbClr val="e8a202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CustomShape 10"/>
          <p:cNvSpPr/>
          <p:nvPr/>
        </p:nvSpPr>
        <p:spPr>
          <a:xfrm>
            <a:off x="3240000" y="2230200"/>
            <a:ext cx="2230920" cy="534600"/>
          </a:xfrm>
          <a:prstGeom prst="rect">
            <a:avLst/>
          </a:prstGeom>
          <a:noFill/>
          <a:ln w="19080">
            <a:solidFill>
              <a:srgbClr val="8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>
            <a:spAutoFit/>
          </a:bodyPr>
          <a:p>
            <a:pPr>
              <a:lnSpc>
                <a:spcPct val="100000"/>
              </a:lnSpc>
            </a:pPr>
            <a:r>
              <a:rPr b="0" lang="en-GB" sz="1400" spc="-1" strike="noStrike">
                <a:solidFill>
                  <a:srgbClr val="800080"/>
                </a:solidFill>
                <a:latin typeface="Arial"/>
                <a:ea typeface="DejaVu Sans"/>
              </a:rPr>
              <a:t>Service cones + cylinders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01" name="Line 11"/>
          <p:cNvSpPr/>
          <p:nvPr/>
        </p:nvSpPr>
        <p:spPr>
          <a:xfrm flipH="1">
            <a:off x="1080000" y="2537640"/>
            <a:ext cx="2160000" cy="375480"/>
          </a:xfrm>
          <a:prstGeom prst="line">
            <a:avLst/>
          </a:prstGeom>
          <a:ln>
            <a:solidFill>
              <a:srgbClr val="80008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Line 12"/>
          <p:cNvSpPr/>
          <p:nvPr/>
        </p:nvSpPr>
        <p:spPr>
          <a:xfrm>
            <a:off x="4824000" y="2537640"/>
            <a:ext cx="432000" cy="774360"/>
          </a:xfrm>
          <a:prstGeom prst="line">
            <a:avLst/>
          </a:prstGeom>
          <a:ln>
            <a:solidFill>
              <a:srgbClr val="80008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CustomShape 13"/>
          <p:cNvSpPr/>
          <p:nvPr/>
        </p:nvSpPr>
        <p:spPr>
          <a:xfrm>
            <a:off x="216000" y="4896000"/>
            <a:ext cx="1294920" cy="32148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>
            <a:spAutoFit/>
          </a:bodyPr>
          <a:p>
            <a:pPr>
              <a:lnSpc>
                <a:spcPct val="100000"/>
              </a:lnSpc>
            </a:pPr>
            <a:r>
              <a:rPr b="0" lang="en-GB" sz="1400" spc="-1" strike="noStrike">
                <a:solidFill>
                  <a:srgbClr val="ff0000"/>
                </a:solidFill>
                <a:latin typeface="Arial"/>
                <a:ea typeface="DejaVu Sans"/>
              </a:rPr>
              <a:t>MPGD Barrel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04" name="Line 14"/>
          <p:cNvSpPr/>
          <p:nvPr/>
        </p:nvSpPr>
        <p:spPr>
          <a:xfrm flipV="1">
            <a:off x="1152000" y="4392000"/>
            <a:ext cx="648000" cy="504000"/>
          </a:xfrm>
          <a:prstGeom prst="line">
            <a:avLst/>
          </a:prstGeom>
          <a:ln>
            <a:solidFill>
              <a:srgbClr val="ff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CustomShape 15"/>
          <p:cNvSpPr/>
          <p:nvPr/>
        </p:nvSpPr>
        <p:spPr>
          <a:xfrm>
            <a:off x="5832000" y="4444560"/>
            <a:ext cx="2230920" cy="321480"/>
          </a:xfrm>
          <a:prstGeom prst="rect">
            <a:avLst/>
          </a:prstGeom>
          <a:noFill/>
          <a:ln w="1908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>
            <a:spAutoFit/>
          </a:bodyPr>
          <a:p>
            <a:pPr>
              <a:lnSpc>
                <a:spcPct val="100000"/>
              </a:lnSpc>
            </a:pPr>
            <a:r>
              <a:rPr b="0" lang="en-GB" sz="1400" spc="-1" strike="noStrike">
                <a:solidFill>
                  <a:srgbClr val="2a6099"/>
                </a:solidFill>
                <a:latin typeface="Arial"/>
                <a:ea typeface="DejaVu Sans"/>
              </a:rPr>
              <a:t>Barrel AC-LGAD ToF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06" name="Line 16"/>
          <p:cNvSpPr/>
          <p:nvPr/>
        </p:nvSpPr>
        <p:spPr>
          <a:xfrm flipH="1">
            <a:off x="4464000" y="4680000"/>
            <a:ext cx="1368000" cy="360"/>
          </a:xfrm>
          <a:prstGeom prst="line">
            <a:avLst/>
          </a:prstGeom>
          <a:ln>
            <a:solidFill>
              <a:srgbClr val="2a6099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CustomShape 17"/>
          <p:cNvSpPr/>
          <p:nvPr/>
        </p:nvSpPr>
        <p:spPr>
          <a:xfrm>
            <a:off x="6912000" y="2251080"/>
            <a:ext cx="2662920" cy="1205640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>
            <a:sp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Note: Hits in the </a:t>
            </a:r>
            <a:r>
              <a:rPr b="0" lang="en-GB" sz="1800" spc="-1" strike="noStrike">
                <a:solidFill>
                  <a:srgbClr val="2a6099"/>
                </a:solidFill>
                <a:latin typeface="Arial"/>
                <a:ea typeface="DejaVu Sans"/>
              </a:rPr>
              <a:t>ToF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are not used during track reconstruction in these simulations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8447400" y="5504760"/>
            <a:ext cx="1034280" cy="14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1F4D8A71-DE3C-4EE5-B97B-CBA9D6D97289}" type="slidenum">
              <a:rPr b="1" lang="en-GB" sz="1100" spc="-1" strike="noStrike">
                <a:solidFill>
                  <a:srgbClr val="767676"/>
                </a:solidFill>
                <a:latin typeface="Calibri"/>
                <a:ea typeface="ＭＳ Ｐゴシック"/>
              </a:rPr>
              <a:t>1</a:t>
            </a:fld>
            <a:endParaRPr b="0" lang="en-GB" sz="1100" spc="-1" strike="noStrike">
              <a:latin typeface="Arial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288000" y="1476000"/>
            <a:ext cx="5039640" cy="251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endParaRPr b="0" lang="en-GB" sz="1800" spc="-1" strike="noStrike">
              <a:latin typeface="Arial"/>
            </a:endParaRPr>
          </a:p>
          <a:p>
            <a:pPr marL="343080" indent="-318600">
              <a:lnSpc>
                <a:spcPct val="100000"/>
              </a:lnSpc>
              <a:spcBef>
                <a:spcPts val="400"/>
              </a:spcBef>
              <a:buClr>
                <a:srgbClr val="690034"/>
              </a:buClr>
              <a:buFont typeface="Wingdings" charset="2"/>
              <a:buChar char="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PWG requirement met for |η| &lt; 0.5 for all momenta</a:t>
            </a:r>
            <a:endParaRPr b="0" lang="en-GB" sz="1800" spc="-1" strike="noStrike">
              <a:latin typeface="Arial"/>
            </a:endParaRPr>
          </a:p>
          <a:p>
            <a:pPr marL="343080" indent="-318600">
              <a:lnSpc>
                <a:spcPct val="100000"/>
              </a:lnSpc>
              <a:spcBef>
                <a:spcPts val="400"/>
              </a:spcBef>
              <a:buClr>
                <a:srgbClr val="690034"/>
              </a:buClr>
              <a:buFont typeface="Wingdings" charset="2"/>
              <a:buChar char="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Requirement not met for 0.5 &lt; |η| &lt; 1</a:t>
            </a:r>
            <a:endParaRPr b="0" lang="en-GB" sz="1800" spc="-1" strike="noStrike">
              <a:latin typeface="Arial"/>
            </a:endParaRPr>
          </a:p>
          <a:p>
            <a:pPr lvl="1" marL="432000" indent="-2149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Note: Service cone begins at η = 0.88 therefore extra material seen in range 0.5 &lt; |η| &lt; 1</a:t>
            </a:r>
            <a:endParaRPr b="0" lang="en-GB" sz="1800" spc="-1" strike="noStrike">
              <a:latin typeface="Arial"/>
            </a:endParaRPr>
          </a:p>
          <a:p>
            <a:pPr lvl="1" marL="432000" indent="-2149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Requirement met for -0.88 &lt; |η| &lt; 0.88 (see backup)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GB" sz="1800" spc="-1" strike="noStrike">
              <a:latin typeface="Arial"/>
            </a:endParaRPr>
          </a:p>
        </p:txBody>
      </p:sp>
      <p:sp>
        <p:nvSpPr>
          <p:cNvPr id="110" name="CustomShape 3"/>
          <p:cNvSpPr/>
          <p:nvPr/>
        </p:nvSpPr>
        <p:spPr>
          <a:xfrm>
            <a:off x="395640" y="29520"/>
            <a:ext cx="9164520" cy="76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690034"/>
                </a:solidFill>
                <a:latin typeface="Georgia"/>
                <a:ea typeface="DejaVu Sans"/>
              </a:rPr>
              <a:t>Relative Momentum Resolution (Central)</a:t>
            </a:r>
            <a:endParaRPr b="0" lang="en-GB" sz="2400" spc="-1" strike="noStrike">
              <a:latin typeface="Arial"/>
            </a:endParaRPr>
          </a:p>
        </p:txBody>
      </p:sp>
      <p:pic>
        <p:nvPicPr>
          <p:cNvPr id="111" name="" descr=""/>
          <p:cNvPicPr/>
          <p:nvPr/>
        </p:nvPicPr>
        <p:blipFill>
          <a:blip r:embed="rId1"/>
          <a:stretch/>
        </p:blipFill>
        <p:spPr>
          <a:xfrm>
            <a:off x="5400000" y="3132000"/>
            <a:ext cx="3731400" cy="2518200"/>
          </a:xfrm>
          <a:prstGeom prst="rect">
            <a:avLst/>
          </a:prstGeom>
          <a:ln>
            <a:noFill/>
          </a:ln>
        </p:spPr>
      </p:pic>
      <p:pic>
        <p:nvPicPr>
          <p:cNvPr id="112" name="" descr=""/>
          <p:cNvPicPr/>
          <p:nvPr/>
        </p:nvPicPr>
        <p:blipFill>
          <a:blip r:embed="rId2"/>
          <a:stretch/>
        </p:blipFill>
        <p:spPr>
          <a:xfrm>
            <a:off x="5400000" y="612000"/>
            <a:ext cx="3727800" cy="2518200"/>
          </a:xfrm>
          <a:prstGeom prst="rect">
            <a:avLst/>
          </a:prstGeom>
          <a:ln>
            <a:noFill/>
          </a:ln>
        </p:spPr>
      </p:pic>
      <p:sp>
        <p:nvSpPr>
          <p:cNvPr id="113" name="CustomShape 4"/>
          <p:cNvSpPr/>
          <p:nvPr/>
        </p:nvSpPr>
        <p:spPr>
          <a:xfrm>
            <a:off x="9000000" y="1512000"/>
            <a:ext cx="934200" cy="48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1300" spc="-1" strike="noStrike">
                <a:solidFill>
                  <a:srgbClr val="000000"/>
                </a:solidFill>
                <a:latin typeface="Arial"/>
                <a:ea typeface="DejaVu Sans"/>
              </a:rPr>
              <a:t>Hadron going</a:t>
            </a:r>
            <a:endParaRPr b="0" lang="en-GB" sz="1300" spc="-1" strike="noStrike">
              <a:latin typeface="Arial"/>
            </a:endParaRPr>
          </a:p>
        </p:txBody>
      </p:sp>
      <p:sp>
        <p:nvSpPr>
          <p:cNvPr id="114" name="CustomShape 5"/>
          <p:cNvSpPr/>
          <p:nvPr/>
        </p:nvSpPr>
        <p:spPr>
          <a:xfrm>
            <a:off x="9000000" y="3996360"/>
            <a:ext cx="934200" cy="48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1300" spc="-1" strike="noStrike">
                <a:solidFill>
                  <a:srgbClr val="000000"/>
                </a:solidFill>
                <a:latin typeface="Arial"/>
                <a:ea typeface="DejaVu Sans"/>
              </a:rPr>
              <a:t>Electron going</a:t>
            </a:r>
            <a:endParaRPr b="0" lang="en-GB" sz="1300" spc="-1" strike="noStrike">
              <a:latin typeface="Arial"/>
            </a:endParaRPr>
          </a:p>
        </p:txBody>
      </p:sp>
      <p:sp>
        <p:nvSpPr>
          <p:cNvPr id="115" name="CustomShape 6"/>
          <p:cNvSpPr/>
          <p:nvPr/>
        </p:nvSpPr>
        <p:spPr>
          <a:xfrm>
            <a:off x="8928000" y="684000"/>
            <a:ext cx="135000" cy="2086200"/>
          </a:xfrm>
          <a:custGeom>
            <a:avLst/>
            <a:gdLst/>
            <a:ahLst/>
            <a:rect l="l" t="t" r="r" b="b"/>
            <a:pathLst>
              <a:path w="382" h="5802">
                <a:moveTo>
                  <a:pt x="0" y="0"/>
                </a:moveTo>
                <a:cubicBezTo>
                  <a:pt x="95" y="0"/>
                  <a:pt x="190" y="241"/>
                  <a:pt x="190" y="483"/>
                </a:cubicBezTo>
                <a:lnTo>
                  <a:pt x="190" y="2417"/>
                </a:lnTo>
                <a:cubicBezTo>
                  <a:pt x="190" y="2658"/>
                  <a:pt x="285" y="2900"/>
                  <a:pt x="381" y="2900"/>
                </a:cubicBezTo>
                <a:cubicBezTo>
                  <a:pt x="285" y="2900"/>
                  <a:pt x="190" y="3142"/>
                  <a:pt x="190" y="3383"/>
                </a:cubicBezTo>
                <a:lnTo>
                  <a:pt x="190" y="5317"/>
                </a:lnTo>
                <a:cubicBezTo>
                  <a:pt x="190" y="5559"/>
                  <a:pt x="95" y="5801"/>
                  <a:pt x="0" y="5801"/>
                </a:cubicBezTo>
              </a:path>
            </a:pathLst>
          </a:cu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CustomShape 7"/>
          <p:cNvSpPr/>
          <p:nvPr/>
        </p:nvSpPr>
        <p:spPr>
          <a:xfrm>
            <a:off x="8928360" y="3204000"/>
            <a:ext cx="135000" cy="2086200"/>
          </a:xfrm>
          <a:custGeom>
            <a:avLst/>
            <a:gdLst/>
            <a:ahLst/>
            <a:rect l="l" t="t" r="r" b="b"/>
            <a:pathLst>
              <a:path w="382" h="5802">
                <a:moveTo>
                  <a:pt x="0" y="0"/>
                </a:moveTo>
                <a:cubicBezTo>
                  <a:pt x="95" y="0"/>
                  <a:pt x="190" y="241"/>
                  <a:pt x="190" y="483"/>
                </a:cubicBezTo>
                <a:lnTo>
                  <a:pt x="190" y="2417"/>
                </a:lnTo>
                <a:cubicBezTo>
                  <a:pt x="190" y="2658"/>
                  <a:pt x="285" y="2900"/>
                  <a:pt x="381" y="2900"/>
                </a:cubicBezTo>
                <a:cubicBezTo>
                  <a:pt x="285" y="2900"/>
                  <a:pt x="190" y="3142"/>
                  <a:pt x="190" y="3383"/>
                </a:cubicBezTo>
                <a:lnTo>
                  <a:pt x="190" y="5317"/>
                </a:lnTo>
                <a:cubicBezTo>
                  <a:pt x="190" y="5559"/>
                  <a:pt x="95" y="5801"/>
                  <a:pt x="0" y="5801"/>
                </a:cubicBezTo>
              </a:path>
            </a:pathLst>
          </a:cu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8447400" y="5504760"/>
            <a:ext cx="1034280" cy="14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A7B421FD-F791-4443-A6B3-31CC84428D9C}" type="slidenum">
              <a:rPr b="1" lang="en-GB" sz="1100" spc="-1" strike="noStrike">
                <a:solidFill>
                  <a:srgbClr val="767676"/>
                </a:solidFill>
                <a:latin typeface="Calibri"/>
                <a:ea typeface="ＭＳ Ｐゴシック"/>
              </a:rPr>
              <a:t>1</a:t>
            </a:fld>
            <a:endParaRPr b="0" lang="en-GB" sz="1100" spc="-1" strike="noStrike"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0" y="504000"/>
            <a:ext cx="3274920" cy="313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endParaRPr b="0" lang="en-GB" sz="1800" spc="-1" strike="noStrike">
              <a:latin typeface="Arial"/>
            </a:endParaRPr>
          </a:p>
          <a:p>
            <a:pPr marL="343080" indent="-318600">
              <a:lnSpc>
                <a:spcPct val="100000"/>
              </a:lnSpc>
              <a:spcBef>
                <a:spcPts val="400"/>
              </a:spcBef>
              <a:buClr>
                <a:srgbClr val="690034"/>
              </a:buClr>
              <a:buFont typeface="Wingdings" charset="2"/>
              <a:buChar char="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Smaller lever arm for disks in the electron going direction → worse resolution compared to hadron going direction</a:t>
            </a:r>
            <a:endParaRPr b="0" lang="en-GB" sz="1800" spc="-1" strike="noStrike">
              <a:latin typeface="Arial"/>
            </a:endParaRPr>
          </a:p>
          <a:p>
            <a:pPr marL="343080" indent="-318600">
              <a:lnSpc>
                <a:spcPct val="100000"/>
              </a:lnSpc>
              <a:spcBef>
                <a:spcPts val="400"/>
              </a:spcBef>
              <a:buClr>
                <a:srgbClr val="690034"/>
              </a:buClr>
              <a:buFont typeface="Wingdings" charset="2"/>
              <a:buChar char="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Different amount of support and service material crossed in different η ranges (See diagram in backup) </a:t>
            </a:r>
            <a:endParaRPr b="0" lang="en-GB" sz="1800" spc="-1" strike="noStrike">
              <a:latin typeface="Arial"/>
            </a:endParaRPr>
          </a:p>
          <a:p>
            <a:pPr marL="343080" indent="-318600">
              <a:lnSpc>
                <a:spcPct val="100000"/>
              </a:lnSpc>
              <a:spcBef>
                <a:spcPts val="400"/>
              </a:spcBef>
              <a:buClr>
                <a:srgbClr val="690034"/>
              </a:buClr>
              <a:buFont typeface="Wingdings" charset="2"/>
              <a:buChar char="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Fwd/Bwd requirements only met over full momentum range for 1.5 &lt; η &lt; 3</a:t>
            </a:r>
            <a:endParaRPr b="0" lang="en-GB" sz="18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DejaVu Sans"/>
              </a:rPr>
              <a:t>Different reqs for Fwd/Bwd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GB" sz="1800" spc="-1" strike="noStrike">
              <a:latin typeface="Arial"/>
            </a:endParaRPr>
          </a:p>
        </p:txBody>
      </p:sp>
      <p:sp>
        <p:nvSpPr>
          <p:cNvPr id="119" name="CustomShape 3"/>
          <p:cNvSpPr/>
          <p:nvPr/>
        </p:nvSpPr>
        <p:spPr>
          <a:xfrm>
            <a:off x="395640" y="29520"/>
            <a:ext cx="9164520" cy="76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690034"/>
                </a:solidFill>
                <a:latin typeface="Georgia"/>
                <a:ea typeface="DejaVu Sans"/>
              </a:rPr>
              <a:t>Relative Momentum Resolution (Forward/Backward)</a:t>
            </a:r>
            <a:endParaRPr b="0" lang="en-GB" sz="2400" spc="-1" strike="noStrike">
              <a:latin typeface="Arial"/>
            </a:endParaRPr>
          </a:p>
        </p:txBody>
      </p:sp>
      <p:pic>
        <p:nvPicPr>
          <p:cNvPr id="120" name="" descr=""/>
          <p:cNvPicPr/>
          <p:nvPr/>
        </p:nvPicPr>
        <p:blipFill>
          <a:blip r:embed="rId1"/>
          <a:stretch/>
        </p:blipFill>
        <p:spPr>
          <a:xfrm>
            <a:off x="3168000" y="720000"/>
            <a:ext cx="3198600" cy="2158200"/>
          </a:xfrm>
          <a:prstGeom prst="rect">
            <a:avLst/>
          </a:prstGeom>
          <a:ln>
            <a:noFill/>
          </a:ln>
        </p:spPr>
      </p:pic>
      <p:pic>
        <p:nvPicPr>
          <p:cNvPr id="121" name="" descr=""/>
          <p:cNvPicPr/>
          <p:nvPr/>
        </p:nvPicPr>
        <p:blipFill>
          <a:blip r:embed="rId2"/>
          <a:stretch/>
        </p:blipFill>
        <p:spPr>
          <a:xfrm>
            <a:off x="3168000" y="2880000"/>
            <a:ext cx="3198600" cy="2158200"/>
          </a:xfrm>
          <a:prstGeom prst="rect">
            <a:avLst/>
          </a:prstGeom>
          <a:ln>
            <a:noFill/>
          </a:ln>
        </p:spPr>
      </p:pic>
      <p:pic>
        <p:nvPicPr>
          <p:cNvPr id="122" name="" descr=""/>
          <p:cNvPicPr/>
          <p:nvPr/>
        </p:nvPicPr>
        <p:blipFill>
          <a:blip r:embed="rId3"/>
          <a:stretch/>
        </p:blipFill>
        <p:spPr>
          <a:xfrm>
            <a:off x="6264000" y="2880000"/>
            <a:ext cx="3198600" cy="2158200"/>
          </a:xfrm>
          <a:prstGeom prst="rect">
            <a:avLst/>
          </a:prstGeom>
          <a:ln>
            <a:noFill/>
          </a:ln>
        </p:spPr>
      </p:pic>
      <p:pic>
        <p:nvPicPr>
          <p:cNvPr id="123" name="" descr=""/>
          <p:cNvPicPr/>
          <p:nvPr/>
        </p:nvPicPr>
        <p:blipFill>
          <a:blip r:embed="rId4"/>
          <a:stretch/>
        </p:blipFill>
        <p:spPr>
          <a:xfrm>
            <a:off x="6264000" y="720000"/>
            <a:ext cx="3198600" cy="2158200"/>
          </a:xfrm>
          <a:prstGeom prst="rect">
            <a:avLst/>
          </a:prstGeom>
          <a:ln>
            <a:noFill/>
          </a:ln>
        </p:spPr>
      </p:pic>
      <p:sp>
        <p:nvSpPr>
          <p:cNvPr id="124" name="CustomShape 4"/>
          <p:cNvSpPr/>
          <p:nvPr/>
        </p:nvSpPr>
        <p:spPr>
          <a:xfrm>
            <a:off x="9396000" y="1512360"/>
            <a:ext cx="934200" cy="48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1300" spc="-1" strike="noStrike">
                <a:solidFill>
                  <a:srgbClr val="000000"/>
                </a:solidFill>
                <a:latin typeface="Arial"/>
                <a:ea typeface="DejaVu Sans"/>
              </a:rPr>
              <a:t>Hadron going</a:t>
            </a:r>
            <a:endParaRPr b="0" lang="en-GB" sz="1300" spc="-1" strike="noStrike">
              <a:latin typeface="Arial"/>
            </a:endParaRPr>
          </a:p>
        </p:txBody>
      </p:sp>
      <p:sp>
        <p:nvSpPr>
          <p:cNvPr id="125" name="CustomShape 5"/>
          <p:cNvSpPr/>
          <p:nvPr/>
        </p:nvSpPr>
        <p:spPr>
          <a:xfrm>
            <a:off x="9360000" y="3636720"/>
            <a:ext cx="934200" cy="48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1300" spc="-1" strike="noStrike">
                <a:solidFill>
                  <a:srgbClr val="000000"/>
                </a:solidFill>
                <a:latin typeface="Arial"/>
                <a:ea typeface="DejaVu Sans"/>
              </a:rPr>
              <a:t>Electron going</a:t>
            </a:r>
            <a:endParaRPr b="0" lang="en-GB" sz="1300" spc="-1" strike="noStrike">
              <a:latin typeface="Arial"/>
            </a:endParaRPr>
          </a:p>
        </p:txBody>
      </p:sp>
      <p:sp>
        <p:nvSpPr>
          <p:cNvPr id="126" name="CustomShape 6"/>
          <p:cNvSpPr/>
          <p:nvPr/>
        </p:nvSpPr>
        <p:spPr>
          <a:xfrm>
            <a:off x="9324000" y="756000"/>
            <a:ext cx="124200" cy="1942200"/>
          </a:xfrm>
          <a:custGeom>
            <a:avLst/>
            <a:gdLst/>
            <a:ahLst/>
            <a:rect l="l" t="t" r="r" b="b"/>
            <a:pathLst>
              <a:path w="352" h="5402">
                <a:moveTo>
                  <a:pt x="0" y="0"/>
                </a:moveTo>
                <a:cubicBezTo>
                  <a:pt x="87" y="0"/>
                  <a:pt x="175" y="225"/>
                  <a:pt x="175" y="450"/>
                </a:cubicBezTo>
                <a:lnTo>
                  <a:pt x="175" y="2250"/>
                </a:lnTo>
                <a:cubicBezTo>
                  <a:pt x="175" y="2475"/>
                  <a:pt x="263" y="2700"/>
                  <a:pt x="351" y="2700"/>
                </a:cubicBezTo>
                <a:cubicBezTo>
                  <a:pt x="263" y="2700"/>
                  <a:pt x="175" y="2925"/>
                  <a:pt x="175" y="3150"/>
                </a:cubicBezTo>
                <a:lnTo>
                  <a:pt x="175" y="4950"/>
                </a:lnTo>
                <a:cubicBezTo>
                  <a:pt x="175" y="5175"/>
                  <a:pt x="87" y="5401"/>
                  <a:pt x="0" y="5401"/>
                </a:cubicBezTo>
              </a:path>
            </a:pathLst>
          </a:cu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CustomShape 7"/>
          <p:cNvSpPr/>
          <p:nvPr/>
        </p:nvSpPr>
        <p:spPr>
          <a:xfrm>
            <a:off x="9324360" y="2916360"/>
            <a:ext cx="117000" cy="1906200"/>
          </a:xfrm>
          <a:custGeom>
            <a:avLst/>
            <a:gdLst/>
            <a:ahLst/>
            <a:rect l="l" t="t" r="r" b="b"/>
            <a:pathLst>
              <a:path w="332" h="5302">
                <a:moveTo>
                  <a:pt x="0" y="0"/>
                </a:moveTo>
                <a:cubicBezTo>
                  <a:pt x="82" y="0"/>
                  <a:pt x="165" y="220"/>
                  <a:pt x="165" y="441"/>
                </a:cubicBezTo>
                <a:lnTo>
                  <a:pt x="165" y="2208"/>
                </a:lnTo>
                <a:cubicBezTo>
                  <a:pt x="165" y="2429"/>
                  <a:pt x="248" y="2650"/>
                  <a:pt x="331" y="2650"/>
                </a:cubicBezTo>
                <a:cubicBezTo>
                  <a:pt x="248" y="2650"/>
                  <a:pt x="165" y="2871"/>
                  <a:pt x="165" y="3092"/>
                </a:cubicBezTo>
                <a:lnTo>
                  <a:pt x="165" y="4859"/>
                </a:lnTo>
                <a:cubicBezTo>
                  <a:pt x="165" y="5080"/>
                  <a:pt x="82" y="5301"/>
                  <a:pt x="0" y="5301"/>
                </a:cubicBezTo>
              </a:path>
            </a:pathLst>
          </a:cu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5400000" y="3132000"/>
            <a:ext cx="3732840" cy="2519640"/>
          </a:xfrm>
          <a:prstGeom prst="rect">
            <a:avLst/>
          </a:prstGeom>
          <a:ln>
            <a:noFill/>
          </a:ln>
        </p:spPr>
      </p:pic>
      <p:pic>
        <p:nvPicPr>
          <p:cNvPr id="129" name="" descr=""/>
          <p:cNvPicPr/>
          <p:nvPr/>
        </p:nvPicPr>
        <p:blipFill>
          <a:blip r:embed="rId2"/>
          <a:stretch/>
        </p:blipFill>
        <p:spPr>
          <a:xfrm>
            <a:off x="5400000" y="612000"/>
            <a:ext cx="3731400" cy="2518200"/>
          </a:xfrm>
          <a:prstGeom prst="rect">
            <a:avLst/>
          </a:prstGeom>
          <a:ln>
            <a:noFill/>
          </a:ln>
        </p:spPr>
      </p:pic>
      <p:sp>
        <p:nvSpPr>
          <p:cNvPr id="130" name="CustomShape 1"/>
          <p:cNvSpPr/>
          <p:nvPr/>
        </p:nvSpPr>
        <p:spPr>
          <a:xfrm>
            <a:off x="8447400" y="5504760"/>
            <a:ext cx="1034280" cy="14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73501CDF-E80E-4D68-9044-6629C1143CCE}" type="slidenum">
              <a:rPr b="1" lang="en-GB" sz="1100" spc="-1" strike="noStrike">
                <a:solidFill>
                  <a:srgbClr val="767676"/>
                </a:solidFill>
                <a:latin typeface="Calibri"/>
                <a:ea typeface="ＭＳ Ｐゴシック"/>
              </a:rPr>
              <a:t>1</a:t>
            </a:fld>
            <a:endParaRPr b="0" lang="en-GB" sz="1100" spc="-1" strike="noStrike">
              <a:latin typeface="Arial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432000" y="1440000"/>
            <a:ext cx="4606200" cy="251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endParaRPr b="0" lang="en-GB" sz="1800" spc="-1" strike="noStrike">
              <a:latin typeface="Arial"/>
            </a:endParaRPr>
          </a:p>
          <a:p>
            <a:pPr marL="343080" indent="-318600">
              <a:lnSpc>
                <a:spcPct val="100000"/>
              </a:lnSpc>
              <a:spcBef>
                <a:spcPts val="400"/>
              </a:spcBef>
              <a:buClr>
                <a:srgbClr val="690034"/>
              </a:buClr>
              <a:buFont typeface="Wingdings" charset="2"/>
              <a:buChar char="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Performance consistent with requirement for |η| &lt; 0.5 at all momenta</a:t>
            </a:r>
            <a:endParaRPr b="0" lang="en-GB" sz="1800" spc="-1" strike="noStrike">
              <a:latin typeface="Arial"/>
            </a:endParaRPr>
          </a:p>
          <a:p>
            <a:pPr marL="343080" indent="-318600">
              <a:lnSpc>
                <a:spcPct val="100000"/>
              </a:lnSpc>
              <a:spcBef>
                <a:spcPts val="400"/>
              </a:spcBef>
              <a:buClr>
                <a:srgbClr val="690034"/>
              </a:buClr>
              <a:buFont typeface="Wingdings" charset="2"/>
              <a:buChar char="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Requirement not met for |η| &gt; 0.5 in barrel region below ~8 GeV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GB" sz="1800" spc="-1" strike="noStrike">
              <a:latin typeface="Arial"/>
            </a:endParaRPr>
          </a:p>
        </p:txBody>
      </p:sp>
      <p:sp>
        <p:nvSpPr>
          <p:cNvPr id="132" name="CustomShape 3"/>
          <p:cNvSpPr/>
          <p:nvPr/>
        </p:nvSpPr>
        <p:spPr>
          <a:xfrm>
            <a:off x="395640" y="29520"/>
            <a:ext cx="9164520" cy="76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690034"/>
                </a:solidFill>
                <a:latin typeface="Georgia"/>
                <a:ea typeface="DejaVu Sans"/>
              </a:rPr>
              <a:t>Transverse Pointing Resolution (Central)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133" name="CustomShape 4"/>
          <p:cNvSpPr/>
          <p:nvPr/>
        </p:nvSpPr>
        <p:spPr>
          <a:xfrm>
            <a:off x="9000000" y="1512000"/>
            <a:ext cx="934200" cy="48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1300" spc="-1" strike="noStrike">
                <a:solidFill>
                  <a:srgbClr val="000000"/>
                </a:solidFill>
                <a:latin typeface="Arial"/>
                <a:ea typeface="DejaVu Sans"/>
              </a:rPr>
              <a:t>Hadron going</a:t>
            </a:r>
            <a:endParaRPr b="0" lang="en-GB" sz="1300" spc="-1" strike="noStrike">
              <a:latin typeface="Arial"/>
            </a:endParaRPr>
          </a:p>
        </p:txBody>
      </p:sp>
      <p:sp>
        <p:nvSpPr>
          <p:cNvPr id="134" name="CustomShape 5"/>
          <p:cNvSpPr/>
          <p:nvPr/>
        </p:nvSpPr>
        <p:spPr>
          <a:xfrm>
            <a:off x="9000000" y="3996360"/>
            <a:ext cx="934200" cy="48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1300" spc="-1" strike="noStrike">
                <a:solidFill>
                  <a:srgbClr val="000000"/>
                </a:solidFill>
                <a:latin typeface="Arial"/>
                <a:ea typeface="DejaVu Sans"/>
              </a:rPr>
              <a:t>Electron going</a:t>
            </a:r>
            <a:endParaRPr b="0" lang="en-GB" sz="1300" spc="-1" strike="noStrike">
              <a:latin typeface="Arial"/>
            </a:endParaRPr>
          </a:p>
        </p:txBody>
      </p:sp>
      <p:sp>
        <p:nvSpPr>
          <p:cNvPr id="135" name="CustomShape 6"/>
          <p:cNvSpPr/>
          <p:nvPr/>
        </p:nvSpPr>
        <p:spPr>
          <a:xfrm>
            <a:off x="8928000" y="684000"/>
            <a:ext cx="135000" cy="2086200"/>
          </a:xfrm>
          <a:custGeom>
            <a:avLst/>
            <a:gdLst/>
            <a:ahLst/>
            <a:rect l="l" t="t" r="r" b="b"/>
            <a:pathLst>
              <a:path w="382" h="5802">
                <a:moveTo>
                  <a:pt x="0" y="0"/>
                </a:moveTo>
                <a:cubicBezTo>
                  <a:pt x="95" y="0"/>
                  <a:pt x="190" y="241"/>
                  <a:pt x="190" y="483"/>
                </a:cubicBezTo>
                <a:lnTo>
                  <a:pt x="190" y="2417"/>
                </a:lnTo>
                <a:cubicBezTo>
                  <a:pt x="190" y="2658"/>
                  <a:pt x="285" y="2900"/>
                  <a:pt x="381" y="2900"/>
                </a:cubicBezTo>
                <a:cubicBezTo>
                  <a:pt x="285" y="2900"/>
                  <a:pt x="190" y="3142"/>
                  <a:pt x="190" y="3383"/>
                </a:cubicBezTo>
                <a:lnTo>
                  <a:pt x="190" y="5317"/>
                </a:lnTo>
                <a:cubicBezTo>
                  <a:pt x="190" y="5559"/>
                  <a:pt x="95" y="5801"/>
                  <a:pt x="0" y="5801"/>
                </a:cubicBezTo>
              </a:path>
            </a:pathLst>
          </a:cu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CustomShape 7"/>
          <p:cNvSpPr/>
          <p:nvPr/>
        </p:nvSpPr>
        <p:spPr>
          <a:xfrm>
            <a:off x="8928360" y="3204000"/>
            <a:ext cx="135000" cy="2086200"/>
          </a:xfrm>
          <a:custGeom>
            <a:avLst/>
            <a:gdLst/>
            <a:ahLst/>
            <a:rect l="l" t="t" r="r" b="b"/>
            <a:pathLst>
              <a:path w="382" h="5802">
                <a:moveTo>
                  <a:pt x="0" y="0"/>
                </a:moveTo>
                <a:cubicBezTo>
                  <a:pt x="95" y="0"/>
                  <a:pt x="190" y="241"/>
                  <a:pt x="190" y="483"/>
                </a:cubicBezTo>
                <a:lnTo>
                  <a:pt x="190" y="2417"/>
                </a:lnTo>
                <a:cubicBezTo>
                  <a:pt x="190" y="2658"/>
                  <a:pt x="285" y="2900"/>
                  <a:pt x="381" y="2900"/>
                </a:cubicBezTo>
                <a:cubicBezTo>
                  <a:pt x="285" y="2900"/>
                  <a:pt x="190" y="3142"/>
                  <a:pt x="190" y="3383"/>
                </a:cubicBezTo>
                <a:lnTo>
                  <a:pt x="190" y="5317"/>
                </a:lnTo>
                <a:cubicBezTo>
                  <a:pt x="190" y="5559"/>
                  <a:pt x="95" y="5801"/>
                  <a:pt x="0" y="5801"/>
                </a:cubicBezTo>
              </a:path>
            </a:pathLst>
          </a:cu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CustomShape 8"/>
          <p:cNvSpPr/>
          <p:nvPr/>
        </p:nvSpPr>
        <p:spPr>
          <a:xfrm>
            <a:off x="792000" y="3407040"/>
            <a:ext cx="3454920" cy="69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0000"/>
                </a:solidFill>
                <a:latin typeface="Arial"/>
                <a:ea typeface="DejaVu Sans"/>
              </a:rPr>
              <a:t>Note: x-axes are p</a:t>
            </a:r>
            <a:r>
              <a:rPr b="0" lang="en-GB" sz="1800" spc="-1" strike="noStrike" baseline="-33000">
                <a:solidFill>
                  <a:srgbClr val="ff0000"/>
                </a:solidFill>
                <a:latin typeface="Arial"/>
                <a:ea typeface="DejaVu Sans"/>
              </a:rPr>
              <a:t>T</a:t>
            </a:r>
            <a:r>
              <a:rPr b="0" lang="en-GB" sz="1800" spc="-1" strike="noStrike">
                <a:solidFill>
                  <a:srgbClr val="ff0000"/>
                </a:solidFill>
                <a:latin typeface="Arial"/>
                <a:ea typeface="DejaVu Sans"/>
              </a:rPr>
              <a:t> for DCA</a:t>
            </a:r>
            <a:r>
              <a:rPr b="0" lang="en-GB" sz="1800" spc="-1" strike="noStrike" baseline="-33000">
                <a:solidFill>
                  <a:srgbClr val="ff0000"/>
                </a:solidFill>
                <a:latin typeface="Arial"/>
                <a:ea typeface="DejaVu Sans"/>
              </a:rPr>
              <a:t>T</a:t>
            </a:r>
            <a:r>
              <a:rPr b="0" lang="en-GB" sz="1800" spc="-1" strike="noStrike">
                <a:solidFill>
                  <a:srgbClr val="ff0000"/>
                </a:solidFill>
                <a:latin typeface="Arial"/>
                <a:ea typeface="DejaVu Sans"/>
              </a:rPr>
              <a:t> resolutions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3168000" y="2880000"/>
            <a:ext cx="3200040" cy="2159640"/>
          </a:xfrm>
          <a:prstGeom prst="rect">
            <a:avLst/>
          </a:prstGeom>
          <a:ln>
            <a:noFill/>
          </a:ln>
        </p:spPr>
      </p:pic>
      <p:pic>
        <p:nvPicPr>
          <p:cNvPr id="139" name="" descr=""/>
          <p:cNvPicPr/>
          <p:nvPr/>
        </p:nvPicPr>
        <p:blipFill>
          <a:blip r:embed="rId2"/>
          <a:stretch/>
        </p:blipFill>
        <p:spPr>
          <a:xfrm>
            <a:off x="6264000" y="2880000"/>
            <a:ext cx="3200040" cy="2159640"/>
          </a:xfrm>
          <a:prstGeom prst="rect">
            <a:avLst/>
          </a:prstGeom>
          <a:ln>
            <a:noFill/>
          </a:ln>
        </p:spPr>
      </p:pic>
      <p:pic>
        <p:nvPicPr>
          <p:cNvPr id="140" name="" descr=""/>
          <p:cNvPicPr/>
          <p:nvPr/>
        </p:nvPicPr>
        <p:blipFill>
          <a:blip r:embed="rId3"/>
          <a:stretch/>
        </p:blipFill>
        <p:spPr>
          <a:xfrm>
            <a:off x="3168000" y="720000"/>
            <a:ext cx="3198600" cy="2158200"/>
          </a:xfrm>
          <a:prstGeom prst="rect">
            <a:avLst/>
          </a:prstGeom>
          <a:ln>
            <a:noFill/>
          </a:ln>
        </p:spPr>
      </p:pic>
      <p:pic>
        <p:nvPicPr>
          <p:cNvPr id="141" name="" descr=""/>
          <p:cNvPicPr/>
          <p:nvPr/>
        </p:nvPicPr>
        <p:blipFill>
          <a:blip r:embed="rId4"/>
          <a:stretch/>
        </p:blipFill>
        <p:spPr>
          <a:xfrm>
            <a:off x="6264000" y="720000"/>
            <a:ext cx="3198600" cy="2158200"/>
          </a:xfrm>
          <a:prstGeom prst="rect">
            <a:avLst/>
          </a:prstGeom>
          <a:ln>
            <a:noFill/>
          </a:ln>
        </p:spPr>
      </p:pic>
      <p:sp>
        <p:nvSpPr>
          <p:cNvPr id="142" name="CustomShape 1"/>
          <p:cNvSpPr/>
          <p:nvPr/>
        </p:nvSpPr>
        <p:spPr>
          <a:xfrm>
            <a:off x="8447400" y="5504760"/>
            <a:ext cx="1034280" cy="14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57005146-EDE9-44FB-B32E-9FC31AD61856}" type="slidenum">
              <a:rPr b="1" lang="en-GB" sz="1100" spc="-1" strike="noStrike">
                <a:solidFill>
                  <a:srgbClr val="767676"/>
                </a:solidFill>
                <a:latin typeface="Calibri"/>
                <a:ea typeface="ＭＳ Ｐゴシック"/>
              </a:rPr>
              <a:t>1</a:t>
            </a:fld>
            <a:endParaRPr b="0" lang="en-GB" sz="1100" spc="-1" strike="noStrike">
              <a:latin typeface="Arial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-108000" y="1260000"/>
            <a:ext cx="3455640" cy="313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endParaRPr b="0" lang="en-GB" sz="1800" spc="-1" strike="noStrike">
              <a:latin typeface="Arial"/>
            </a:endParaRPr>
          </a:p>
          <a:p>
            <a:pPr marL="343080" indent="-318600">
              <a:lnSpc>
                <a:spcPct val="100000"/>
              </a:lnSpc>
              <a:spcBef>
                <a:spcPts val="400"/>
              </a:spcBef>
              <a:buClr>
                <a:srgbClr val="690034"/>
              </a:buClr>
              <a:buFont typeface="Wingdings" charset="2"/>
              <a:buChar char=""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DejaVu Sans"/>
              </a:rPr>
              <a:t>Fwd/Bwd pointing resolution consistent with requirements at all momenta for 1 &lt; |η| &lt; 2</a:t>
            </a:r>
            <a:endParaRPr b="0" lang="en-GB" sz="1600" spc="-1" strike="noStrike">
              <a:latin typeface="Arial"/>
            </a:endParaRPr>
          </a:p>
          <a:p>
            <a:pPr marL="343080" indent="-318600">
              <a:lnSpc>
                <a:spcPct val="100000"/>
              </a:lnSpc>
              <a:spcBef>
                <a:spcPts val="400"/>
              </a:spcBef>
              <a:buClr>
                <a:srgbClr val="690034"/>
              </a:buClr>
              <a:buFont typeface="Wingdings" charset="2"/>
              <a:buChar char=""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DejaVu Sans"/>
              </a:rPr>
              <a:t>Requirements met at |η| &gt; 2 for p</a:t>
            </a:r>
            <a:r>
              <a:rPr b="0" lang="en-GB" sz="1600" spc="-1" strike="noStrike" baseline="-33000">
                <a:solidFill>
                  <a:srgbClr val="000000"/>
                </a:solidFill>
                <a:latin typeface="Arial"/>
                <a:ea typeface="DejaVu Sans"/>
              </a:rPr>
              <a:t>T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DejaVu Sans"/>
              </a:rPr>
              <a:t> &gt; ~2 GeV </a:t>
            </a:r>
            <a:endParaRPr b="0" lang="en-GB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GB" sz="1600" spc="-1" strike="noStrike">
              <a:latin typeface="Arial"/>
            </a:endParaRPr>
          </a:p>
        </p:txBody>
      </p:sp>
      <p:sp>
        <p:nvSpPr>
          <p:cNvPr id="144" name="CustomShape 3"/>
          <p:cNvSpPr/>
          <p:nvPr/>
        </p:nvSpPr>
        <p:spPr>
          <a:xfrm>
            <a:off x="395640" y="29520"/>
            <a:ext cx="9164520" cy="76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690034"/>
                </a:solidFill>
                <a:latin typeface="Georgia"/>
                <a:ea typeface="DejaVu Sans"/>
              </a:rPr>
              <a:t>Transverse Pointing Resolution (Forward/Backward)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145" name="CustomShape 4"/>
          <p:cNvSpPr/>
          <p:nvPr/>
        </p:nvSpPr>
        <p:spPr>
          <a:xfrm>
            <a:off x="9396000" y="1512360"/>
            <a:ext cx="934200" cy="48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1300" spc="-1" strike="noStrike">
                <a:solidFill>
                  <a:srgbClr val="000000"/>
                </a:solidFill>
                <a:latin typeface="Arial"/>
                <a:ea typeface="DejaVu Sans"/>
              </a:rPr>
              <a:t>Hadron going</a:t>
            </a:r>
            <a:endParaRPr b="0" lang="en-GB" sz="1300" spc="-1" strike="noStrike">
              <a:latin typeface="Arial"/>
            </a:endParaRPr>
          </a:p>
        </p:txBody>
      </p:sp>
      <p:sp>
        <p:nvSpPr>
          <p:cNvPr id="146" name="CustomShape 5"/>
          <p:cNvSpPr/>
          <p:nvPr/>
        </p:nvSpPr>
        <p:spPr>
          <a:xfrm>
            <a:off x="9360000" y="3636720"/>
            <a:ext cx="934200" cy="48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1300" spc="-1" strike="noStrike">
                <a:solidFill>
                  <a:srgbClr val="000000"/>
                </a:solidFill>
                <a:latin typeface="Arial"/>
                <a:ea typeface="DejaVu Sans"/>
              </a:rPr>
              <a:t>Electron going</a:t>
            </a:r>
            <a:endParaRPr b="0" lang="en-GB" sz="1300" spc="-1" strike="noStrike">
              <a:latin typeface="Arial"/>
            </a:endParaRPr>
          </a:p>
        </p:txBody>
      </p:sp>
      <p:sp>
        <p:nvSpPr>
          <p:cNvPr id="147" name="CustomShape 6"/>
          <p:cNvSpPr/>
          <p:nvPr/>
        </p:nvSpPr>
        <p:spPr>
          <a:xfrm>
            <a:off x="9324000" y="756000"/>
            <a:ext cx="124200" cy="1942200"/>
          </a:xfrm>
          <a:custGeom>
            <a:avLst/>
            <a:gdLst/>
            <a:ahLst/>
            <a:rect l="l" t="t" r="r" b="b"/>
            <a:pathLst>
              <a:path w="352" h="5402">
                <a:moveTo>
                  <a:pt x="0" y="0"/>
                </a:moveTo>
                <a:cubicBezTo>
                  <a:pt x="87" y="0"/>
                  <a:pt x="175" y="225"/>
                  <a:pt x="175" y="450"/>
                </a:cubicBezTo>
                <a:lnTo>
                  <a:pt x="175" y="2250"/>
                </a:lnTo>
                <a:cubicBezTo>
                  <a:pt x="175" y="2475"/>
                  <a:pt x="263" y="2700"/>
                  <a:pt x="351" y="2700"/>
                </a:cubicBezTo>
                <a:cubicBezTo>
                  <a:pt x="263" y="2700"/>
                  <a:pt x="175" y="2925"/>
                  <a:pt x="175" y="3150"/>
                </a:cubicBezTo>
                <a:lnTo>
                  <a:pt x="175" y="4950"/>
                </a:lnTo>
                <a:cubicBezTo>
                  <a:pt x="175" y="5175"/>
                  <a:pt x="87" y="5401"/>
                  <a:pt x="0" y="5401"/>
                </a:cubicBezTo>
              </a:path>
            </a:pathLst>
          </a:cu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CustomShape 7"/>
          <p:cNvSpPr/>
          <p:nvPr/>
        </p:nvSpPr>
        <p:spPr>
          <a:xfrm>
            <a:off x="9324360" y="2916360"/>
            <a:ext cx="117000" cy="1906200"/>
          </a:xfrm>
          <a:custGeom>
            <a:avLst/>
            <a:gdLst/>
            <a:ahLst/>
            <a:rect l="l" t="t" r="r" b="b"/>
            <a:pathLst>
              <a:path w="332" h="5302">
                <a:moveTo>
                  <a:pt x="0" y="0"/>
                </a:moveTo>
                <a:cubicBezTo>
                  <a:pt x="82" y="0"/>
                  <a:pt x="165" y="220"/>
                  <a:pt x="165" y="441"/>
                </a:cubicBezTo>
                <a:lnTo>
                  <a:pt x="165" y="2208"/>
                </a:lnTo>
                <a:cubicBezTo>
                  <a:pt x="165" y="2429"/>
                  <a:pt x="248" y="2650"/>
                  <a:pt x="331" y="2650"/>
                </a:cubicBezTo>
                <a:cubicBezTo>
                  <a:pt x="248" y="2650"/>
                  <a:pt x="165" y="2871"/>
                  <a:pt x="165" y="3092"/>
                </a:cubicBezTo>
                <a:lnTo>
                  <a:pt x="165" y="4859"/>
                </a:lnTo>
                <a:cubicBezTo>
                  <a:pt x="165" y="5080"/>
                  <a:pt x="82" y="5301"/>
                  <a:pt x="0" y="5301"/>
                </a:cubicBezTo>
              </a:path>
            </a:pathLst>
          </a:cu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324000" y="144000"/>
            <a:ext cx="9236520" cy="92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690034"/>
                </a:solidFill>
                <a:latin typeface="Georgia"/>
                <a:ea typeface="DejaVu Sans"/>
              </a:rPr>
              <a:t>Summary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8447400" y="5504760"/>
            <a:ext cx="1034280" cy="14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07724533-70D3-4C65-80F1-D5BA6F730B00}" type="slidenum">
              <a:rPr b="1" lang="en-GB" sz="1100" spc="-1" strike="noStrike">
                <a:solidFill>
                  <a:srgbClr val="767676"/>
                </a:solidFill>
                <a:latin typeface="Calibri"/>
                <a:ea typeface="ＭＳ Ｐゴシック"/>
              </a:rPr>
              <a:t>1</a:t>
            </a:fld>
            <a:endParaRPr b="0" lang="en-GB" sz="1100" spc="-1" strike="noStrike">
              <a:latin typeface="Arial"/>
            </a:endParaRPr>
          </a:p>
        </p:txBody>
      </p:sp>
      <p:sp>
        <p:nvSpPr>
          <p:cNvPr id="151" name="CustomShape 3"/>
          <p:cNvSpPr/>
          <p:nvPr/>
        </p:nvSpPr>
        <p:spPr>
          <a:xfrm>
            <a:off x="432000" y="1260000"/>
            <a:ext cx="8552520" cy="251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endParaRPr b="0" lang="en-GB" sz="1800" spc="-1" strike="noStrike">
              <a:latin typeface="Arial"/>
            </a:endParaRPr>
          </a:p>
          <a:p>
            <a:pPr marL="343080" indent="-318600">
              <a:lnSpc>
                <a:spcPct val="100000"/>
              </a:lnSpc>
              <a:spcBef>
                <a:spcPts val="400"/>
              </a:spcBef>
              <a:buClr>
                <a:srgbClr val="690034"/>
              </a:buClr>
              <a:buFont typeface="Wingdings" charset="2"/>
              <a:buChar char="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The measurements necessary for the EIC physics program impose stringent requirements on the momentum and pointing resolution of the EPIC detector</a:t>
            </a:r>
            <a:endParaRPr b="0" lang="en-GB" sz="1800" spc="-1" strike="noStrike">
              <a:latin typeface="Arial"/>
            </a:endParaRPr>
          </a:p>
          <a:p>
            <a:pPr lvl="1" marL="432000" indent="-2149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For both momentum and DCA</a:t>
            </a:r>
            <a:r>
              <a:rPr b="0" lang="en-GB" sz="1800" spc="-1" strike="noStrike" baseline="-33000">
                <a:solidFill>
                  <a:srgbClr val="000000"/>
                </a:solidFill>
                <a:latin typeface="Arial"/>
                <a:ea typeface="DejaVu Sans"/>
              </a:rPr>
              <a:t>T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resolution there are challenges meeting requirements in the forward and backwards directions, this has been the case for previous configurations studied in the yellow report and detector proposals</a:t>
            </a:r>
            <a:endParaRPr b="0" lang="en-GB" sz="1800" spc="-1" strike="noStrike">
              <a:latin typeface="Arial"/>
            </a:endParaRPr>
          </a:p>
          <a:p>
            <a:pPr marL="343080" indent="-318600">
              <a:lnSpc>
                <a:spcPct val="100000"/>
              </a:lnSpc>
              <a:spcBef>
                <a:spcPts val="400"/>
              </a:spcBef>
              <a:buClr>
                <a:srgbClr val="690034"/>
              </a:buClr>
              <a:buFont typeface="Wingdings" charset="2"/>
              <a:buChar char="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Effect from passive material on tracking and vertex performance is notable. Geometry description to be kept up to date with R&amp;D progress on low material solutions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3528000" y="1944000"/>
            <a:ext cx="1943640" cy="92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4000" spc="-1" strike="noStrike">
                <a:solidFill>
                  <a:srgbClr val="690034"/>
                </a:solidFill>
                <a:latin typeface="Georgia"/>
                <a:ea typeface="DejaVu Sans"/>
              </a:rPr>
              <a:t>Backup</a:t>
            </a:r>
            <a:endParaRPr b="0" lang="en-GB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UOB_PJ</Template>
  <TotalTime>2169</TotalTime>
  <Application>LibreOffice/6.1.5.2$Linux_X86_64 LibreOffice_project/10$Build-2</Application>
  <Words>4</Words>
  <Paragraphs>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2021-05-14T08:39:33Z</dcterms:created>
  <dc:creator>Laura Gonella (Physics and Astronomy)</dc:creator>
  <dc:description/>
  <dc:language>en-GB</dc:language>
  <cp:lastModifiedBy/>
  <dcterms:modified xsi:type="dcterms:W3CDTF">2023-01-09T14:07:51Z</dcterms:modified>
  <cp:revision>281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5</vt:i4>
  </property>
</Properties>
</file>