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8"/>
  </p:notesMasterIdLst>
  <p:sldIdLst>
    <p:sldId id="258" r:id="rId2"/>
    <p:sldId id="4736" r:id="rId3"/>
    <p:sldId id="276" r:id="rId4"/>
    <p:sldId id="4733" r:id="rId5"/>
    <p:sldId id="303" r:id="rId6"/>
    <p:sldId id="4726" r:id="rId7"/>
    <p:sldId id="284" r:id="rId8"/>
    <p:sldId id="4732" r:id="rId9"/>
    <p:sldId id="4735" r:id="rId10"/>
    <p:sldId id="4739" r:id="rId11"/>
    <p:sldId id="325" r:id="rId12"/>
    <p:sldId id="3895" r:id="rId13"/>
    <p:sldId id="3894" r:id="rId14"/>
    <p:sldId id="4740" r:id="rId15"/>
    <p:sldId id="4723" r:id="rId16"/>
    <p:sldId id="4737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F809F8-6BA8-4948-86F1-FB98DF415B97}">
          <p14:sldIdLst>
            <p14:sldId id="258"/>
            <p14:sldId id="4736"/>
          </p14:sldIdLst>
        </p14:section>
        <p14:section name="E&amp;M Calorimetry" id="{D366F60F-C660-8242-981B-AC5AD1B05383}">
          <p14:sldIdLst>
            <p14:sldId id="276"/>
            <p14:sldId id="4733"/>
            <p14:sldId id="303"/>
            <p14:sldId id="4726"/>
            <p14:sldId id="284"/>
            <p14:sldId id="4732"/>
          </p14:sldIdLst>
        </p14:section>
        <p14:section name="Hadronic Calorimetry" id="{C72AA63C-7141-5C47-B477-448D3DB0AD2D}">
          <p14:sldIdLst>
            <p14:sldId id="4735"/>
            <p14:sldId id="4739"/>
            <p14:sldId id="325"/>
            <p14:sldId id="3895"/>
            <p14:sldId id="3894"/>
            <p14:sldId id="4740"/>
          </p14:sldIdLst>
        </p14:section>
        <p14:section name="Summary" id="{DD812B08-CB84-6840-B252-A8C3DE6F2EB0}">
          <p14:sldIdLst>
            <p14:sldId id="4723"/>
            <p14:sldId id="47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32FF"/>
    <a:srgbClr val="0B1F8F"/>
    <a:srgbClr val="A12B2F"/>
    <a:srgbClr val="007836"/>
    <a:srgbClr val="ECAA00"/>
    <a:srgbClr val="76777B"/>
    <a:srgbClr val="00609C"/>
    <a:srgbClr val="ECAC00"/>
    <a:srgbClr val="00A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 autoAdjust="0"/>
    <p:restoredTop sz="96327" autoAdjust="0"/>
  </p:normalViewPr>
  <p:slideViewPr>
    <p:cSldViewPr snapToGrid="0" showGuides="1">
      <p:cViewPr varScale="1">
        <p:scale>
          <a:sx n="142" d="100"/>
          <a:sy n="142" d="100"/>
        </p:scale>
        <p:origin x="0" y="176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Paul E Reimer, EPIC collaboration meeting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771505"/>
            <a:ext cx="2057400" cy="273844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4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8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e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gif"/><Relationship Id="rId7" Type="http://schemas.openxmlformats.org/officeDocument/2006/relationships/image" Target="../media/image13.e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err="1"/>
              <a:t>ePIC</a:t>
            </a:r>
            <a:r>
              <a:rPr lang="en-US" cap="small" dirty="0"/>
              <a:t> Calorimetry WG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69900" y="606067"/>
            <a:ext cx="2692871" cy="295275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Paul E Reimer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69900" y="3732484"/>
            <a:ext cx="5651290" cy="763945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Newport News, VA</a:t>
            </a:r>
          </a:p>
          <a:p>
            <a:r>
              <a:rPr lang="en-US" dirty="0">
                <a:solidFill>
                  <a:srgbClr val="002060"/>
                </a:solidFill>
              </a:rPr>
              <a:t>10 January 2023</a:t>
            </a:r>
          </a:p>
          <a:p>
            <a:r>
              <a:rPr lang="en-US" dirty="0">
                <a:solidFill>
                  <a:srgbClr val="002060"/>
                </a:solidFill>
              </a:rPr>
              <a:t>Thanks to Calo WG, Conveners and esp. Alexander Kiselev, Alexander </a:t>
            </a:r>
            <a:r>
              <a:rPr lang="en-US" dirty="0" err="1">
                <a:solidFill>
                  <a:srgbClr val="002060"/>
                </a:solidFill>
              </a:rPr>
              <a:t>Baxilevsky</a:t>
            </a:r>
            <a:r>
              <a:rPr lang="en-US" dirty="0">
                <a:solidFill>
                  <a:srgbClr val="002060"/>
                </a:solidFill>
              </a:rPr>
              <a:t> and Elke C  </a:t>
            </a:r>
            <a:r>
              <a:rPr lang="en-US" dirty="0" err="1">
                <a:solidFill>
                  <a:srgbClr val="002060"/>
                </a:solidFill>
              </a:rPr>
              <a:t>Aschenauer</a:t>
            </a:r>
            <a:r>
              <a:rPr lang="en-US" dirty="0">
                <a:solidFill>
                  <a:srgbClr val="002060"/>
                </a:solidFill>
              </a:rPr>
              <a:t> whose slides I’ve borrowed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9C96B-F84C-59A6-79B9-040D10FE916A}"/>
              </a:ext>
            </a:extLst>
          </p:cNvPr>
          <p:cNvSpPr txBox="1"/>
          <p:nvPr/>
        </p:nvSpPr>
        <p:spPr>
          <a:xfrm>
            <a:off x="2529857" y="4577522"/>
            <a:ext cx="4084286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This work was partially supported under grant DE-AC02-06CH11357 from the US Department of Energy, Office of Nuclear Physics</a:t>
            </a:r>
          </a:p>
        </p:txBody>
      </p:sp>
      <p:pic>
        <p:nvPicPr>
          <p:cNvPr id="5" name="Picture Placeholder 4" descr="A picture containing printer&#10;&#10;Description automatically generated">
            <a:extLst>
              <a:ext uri="{FF2B5EF4-FFF2-40B4-BE49-F238E27FC236}">
                <a16:creationId xmlns:a16="http://schemas.microsoft.com/office/drawing/2014/main" id="{9D87BC67-4C47-6E12-49D9-1B0E3E1E231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4460" b="144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E04F-D621-F697-5799-B7F50117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2" y="74089"/>
            <a:ext cx="8372901" cy="428257"/>
          </a:xfrm>
        </p:spPr>
        <p:txBody>
          <a:bodyPr/>
          <a:lstStyle/>
          <a:p>
            <a:r>
              <a:rPr lang="en-US" cap="small" dirty="0"/>
              <a:t>Hadronic Calorimetry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9BE1A2F-003E-0C49-E478-93AF700CB0FB}"/>
              </a:ext>
            </a:extLst>
          </p:cNvPr>
          <p:cNvSpPr txBox="1">
            <a:spLocks/>
          </p:cNvSpPr>
          <p:nvPr/>
        </p:nvSpPr>
        <p:spPr>
          <a:xfrm>
            <a:off x="3746699" y="533388"/>
            <a:ext cx="4314762" cy="657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</a:rPr>
              <a:t>Yields vs momentum for a 20 x 250 GeV configuration, -4 &lt; </a:t>
            </a:r>
            <a:r>
              <a:rPr lang="en-US" sz="1800" dirty="0">
                <a:solidFill>
                  <a:srgbClr val="000000"/>
                </a:solidFill>
                <a:latin typeface="Symbol" pitchFamily="2" charset="2"/>
              </a:rPr>
              <a:t>h</a:t>
            </a:r>
            <a:r>
              <a:rPr lang="en-US" sz="1800" dirty="0">
                <a:solidFill>
                  <a:srgbClr val="000000"/>
                </a:solidFill>
              </a:rPr>
              <a:t> &lt; 4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5F2519-B417-67B6-8FAD-9A412FE061EA}"/>
              </a:ext>
            </a:extLst>
          </p:cNvPr>
          <p:cNvGrpSpPr/>
          <p:nvPr/>
        </p:nvGrpSpPr>
        <p:grpSpPr>
          <a:xfrm>
            <a:off x="4713050" y="23958"/>
            <a:ext cx="4430950" cy="4831324"/>
            <a:chOff x="4713050" y="23958"/>
            <a:chExt cx="4430950" cy="4831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1913F2F-9519-4A30-9D40-367121EAA1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13050" y="1055620"/>
              <a:ext cx="4398797" cy="3776516"/>
              <a:chOff x="4419600" y="1460035"/>
              <a:chExt cx="5370576" cy="4610822"/>
            </a:xfrm>
          </p:grpSpPr>
          <p:pic>
            <p:nvPicPr>
              <p:cNvPr id="20" name="Picture 19" descr="Multiplicity20x250.png">
                <a:extLst>
                  <a:ext uri="{FF2B5EF4-FFF2-40B4-BE49-F238E27FC236}">
                    <a16:creationId xmlns:a16="http://schemas.microsoft.com/office/drawing/2014/main" id="{B9007928-5D4A-73FC-1C55-72960EA616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19600" y="1460035"/>
                <a:ext cx="5370576" cy="3238500"/>
              </a:xfrm>
              <a:prstGeom prst="rect">
                <a:avLst/>
              </a:prstGeom>
            </p:spPr>
          </p:pic>
          <p:pic>
            <p:nvPicPr>
              <p:cNvPr id="23" name="Picture 22" descr="Multiplicity20x250.png">
                <a:extLst>
                  <a:ext uri="{FF2B5EF4-FFF2-40B4-BE49-F238E27FC236}">
                    <a16:creationId xmlns:a16="http://schemas.microsoft.com/office/drawing/2014/main" id="{99664F04-3B3B-16D8-F33E-3E9784C394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58228" y="4629984"/>
                <a:ext cx="990600" cy="1440873"/>
              </a:xfrm>
              <a:prstGeom prst="rect">
                <a:avLst/>
              </a:prstGeom>
            </p:spPr>
          </p:pic>
        </p:grpSp>
        <p:pic>
          <p:nvPicPr>
            <p:cNvPr id="3" name="Picture 2" descr="Multiplicity20x250.png">
              <a:extLst>
                <a:ext uri="{FF2B5EF4-FFF2-40B4-BE49-F238E27FC236}">
                  <a16:creationId xmlns:a16="http://schemas.microsoft.com/office/drawing/2014/main" id="{F05B1BBF-8A90-AC40-1410-FEDA6F4D0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9412" y="3507751"/>
              <a:ext cx="1474588" cy="1347531"/>
            </a:xfrm>
            <a:prstGeom prst="rect">
              <a:avLst/>
            </a:prstGeom>
          </p:spPr>
        </p:pic>
        <p:pic>
          <p:nvPicPr>
            <p:cNvPr id="5" name="Picture 4" descr="Multiplicity20x250.png">
              <a:extLst>
                <a:ext uri="{FF2B5EF4-FFF2-40B4-BE49-F238E27FC236}">
                  <a16:creationId xmlns:a16="http://schemas.microsoft.com/office/drawing/2014/main" id="{18CE4F70-C7C3-8EFB-90DA-6B915AFFE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9412" y="23958"/>
              <a:ext cx="1474588" cy="115555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4">
                <a:extLst>
                  <a:ext uri="{FF2B5EF4-FFF2-40B4-BE49-F238E27FC236}">
                    <a16:creationId xmlns:a16="http://schemas.microsoft.com/office/drawing/2014/main" id="{EF569B35-DB38-3B18-5E49-4DFE2AF67E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7985611"/>
                  </p:ext>
                </p:extLst>
              </p:nvPr>
            </p:nvGraphicFramePr>
            <p:xfrm>
              <a:off x="315485" y="1380698"/>
              <a:ext cx="4314762" cy="22054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2029">
                      <a:extLst>
                        <a:ext uri="{9D8B030D-6E8A-4147-A177-3AD203B41FA5}">
                          <a16:colId xmlns:a16="http://schemas.microsoft.com/office/drawing/2014/main" val="4161005525"/>
                        </a:ext>
                      </a:extLst>
                    </a:gridCol>
                    <a:gridCol w="1168654">
                      <a:extLst>
                        <a:ext uri="{9D8B030D-6E8A-4147-A177-3AD203B41FA5}">
                          <a16:colId xmlns:a16="http://schemas.microsoft.com/office/drawing/2014/main" val="2249405628"/>
                        </a:ext>
                      </a:extLst>
                    </a:gridCol>
                    <a:gridCol w="1394079">
                      <a:extLst>
                        <a:ext uri="{9D8B030D-6E8A-4147-A177-3AD203B41FA5}">
                          <a16:colId xmlns:a16="http://schemas.microsoft.com/office/drawing/2014/main" val="1143465740"/>
                        </a:ext>
                      </a:extLst>
                    </a:gridCol>
                  </a:tblGrid>
                  <a:tr h="24845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1600" b="1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𝐦𝐢𝐧</m:t>
                                    </m:r>
                                  </m:sub>
                                </m:sSub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𝟓𝟎𝟎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𝐌𝐞𝐕</m:t>
                                </m:r>
                              </m:oMath>
                            </m:oMathPara>
                          </a14:m>
                          <a:endParaRPr lang="en-US" sz="1600" i="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000000"/>
                              </a:solidFill>
                            </a:rPr>
                            <a:t>Ideal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000000"/>
                              </a:solidFill>
                            </a:rPr>
                            <a:t>Acceptable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6838649"/>
                      </a:ext>
                    </a:extLst>
                  </a:tr>
                  <a:tr h="2741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𝜼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en-US" sz="1600" b="1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%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en-US" sz="1600" b="1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  <m:r>
                                  <a:rPr lang="en-US" sz="16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%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3742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−3.5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&lt;−1.0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+7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+10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24158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1.0&lt;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&lt;+1.0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85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+7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+10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18860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+1.0&lt;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&lt;+3.5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+10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77934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4">
                <a:extLst>
                  <a:ext uri="{FF2B5EF4-FFF2-40B4-BE49-F238E27FC236}">
                    <a16:creationId xmlns:a16="http://schemas.microsoft.com/office/drawing/2014/main" id="{EF569B35-DB38-3B18-5E49-4DFE2AF67E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7985611"/>
                  </p:ext>
                </p:extLst>
              </p:nvPr>
            </p:nvGraphicFramePr>
            <p:xfrm>
              <a:off x="315485" y="1380698"/>
              <a:ext cx="4314762" cy="22054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2029">
                      <a:extLst>
                        <a:ext uri="{9D8B030D-6E8A-4147-A177-3AD203B41FA5}">
                          <a16:colId xmlns:a16="http://schemas.microsoft.com/office/drawing/2014/main" val="4161005525"/>
                        </a:ext>
                      </a:extLst>
                    </a:gridCol>
                    <a:gridCol w="1168654">
                      <a:extLst>
                        <a:ext uri="{9D8B030D-6E8A-4147-A177-3AD203B41FA5}">
                          <a16:colId xmlns:a16="http://schemas.microsoft.com/office/drawing/2014/main" val="2249405628"/>
                        </a:ext>
                      </a:extLst>
                    </a:gridCol>
                    <a:gridCol w="1394079">
                      <a:extLst>
                        <a:ext uri="{9D8B030D-6E8A-4147-A177-3AD203B41FA5}">
                          <a16:colId xmlns:a16="http://schemas.microsoft.com/office/drawing/2014/main" val="114346574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40741" r="-147826" b="-7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000000"/>
                              </a:solidFill>
                            </a:rPr>
                            <a:t>Ideal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000000"/>
                              </a:solidFill>
                            </a:rPr>
                            <a:t>Acceptable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6838649"/>
                      </a:ext>
                    </a:extLst>
                  </a:tr>
                  <a:tr h="4097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118750" r="-147826" b="-5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48387" t="-118750" r="-119355" b="-5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0000" t="-118750" r="-909" b="-528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3742841"/>
                      </a:ext>
                    </a:extLst>
                  </a:tr>
                  <a:tr h="4867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179487" r="-147826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48387" t="-179487" r="-119355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0000" t="-179487" r="-909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2415811"/>
                      </a:ext>
                    </a:extLst>
                  </a:tr>
                  <a:tr h="4867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286842" r="-147826" b="-2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48387" t="-286842" r="-119355" b="-2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0000" t="-286842" r="-909" b="-2421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1886052"/>
                      </a:ext>
                    </a:extLst>
                  </a:tr>
                  <a:tr h="4867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376923" r="-147826" b="-135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48387" t="-376923" r="-119355" b="-135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0000" t="-376923" r="-909" b="-135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779349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160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11" y="55679"/>
            <a:ext cx="6508977" cy="526937"/>
          </a:xfrm>
        </p:spPr>
        <p:txBody>
          <a:bodyPr>
            <a:normAutofit/>
          </a:bodyPr>
          <a:lstStyle/>
          <a:p>
            <a:r>
              <a:rPr lang="en-US" cap="small" dirty="0"/>
              <a:t>Backward Hadronic Calorimeter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0199B-1F23-0825-582B-A2226A56E516}"/>
              </a:ext>
            </a:extLst>
          </p:cNvPr>
          <p:cNvSpPr txBox="1"/>
          <p:nvPr/>
        </p:nvSpPr>
        <p:spPr>
          <a:xfrm>
            <a:off x="4015526" y="4685914"/>
            <a:ext cx="1319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ighlight>
                  <a:srgbClr val="00FFFF"/>
                </a:highlight>
              </a:rPr>
              <a:t>Talk by Leszek</a:t>
            </a:r>
          </a:p>
        </p:txBody>
      </p:sp>
      <p:pic>
        <p:nvPicPr>
          <p:cNvPr id="9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46ABE88-145A-F81D-24CE-1AF1F2033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0826" y="1052757"/>
            <a:ext cx="3087305" cy="326350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200107-3BB8-0812-3123-F658E951D57E}"/>
              </a:ext>
            </a:extLst>
          </p:cNvPr>
          <p:cNvSpPr txBox="1"/>
          <p:nvPr/>
        </p:nvSpPr>
        <p:spPr>
          <a:xfrm>
            <a:off x="5984422" y="813770"/>
            <a:ext cx="11817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STAR EEMC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9A7CF7-86EE-8ED1-0687-342ABAFDC1E6}"/>
              </a:ext>
            </a:extLst>
          </p:cNvPr>
          <p:cNvSpPr txBox="1">
            <a:spLocks/>
          </p:cNvSpPr>
          <p:nvPr/>
        </p:nvSpPr>
        <p:spPr>
          <a:xfrm>
            <a:off x="1210042" y="767443"/>
            <a:ext cx="4086968" cy="307793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25" dirty="0"/>
              <a:t>Recycle scintillating plates from STAR</a:t>
            </a:r>
          </a:p>
          <a:p>
            <a:pPr marL="377190"/>
            <a:r>
              <a:rPr lang="en-US" sz="1500" dirty="0"/>
              <a:t>Embedded WLS fibers</a:t>
            </a:r>
          </a:p>
          <a:p>
            <a:pPr marL="377190"/>
            <a:r>
              <a:rPr lang="en-US" sz="1500" dirty="0"/>
              <a:t>SiPM readout</a:t>
            </a:r>
          </a:p>
          <a:p>
            <a:r>
              <a:rPr lang="en-US" sz="1725" dirty="0"/>
              <a:t>Replace lead absorber by steel</a:t>
            </a:r>
          </a:p>
          <a:p>
            <a:endParaRPr lang="en-US" sz="1725" dirty="0"/>
          </a:p>
          <a:p>
            <a:r>
              <a:rPr lang="en-US" sz="1725" dirty="0"/>
              <a:t>Full depth ~440mm only</a:t>
            </a:r>
          </a:p>
          <a:p>
            <a:pPr marL="377190"/>
            <a:r>
              <a:rPr lang="en-US" sz="1500" dirty="0"/>
              <a:t>It is indeed a tail catcher </a:t>
            </a:r>
          </a:p>
          <a:p>
            <a:pPr marL="377190"/>
            <a:r>
              <a:rPr lang="en-US" sz="1500" dirty="0"/>
              <a:t>High energy resolution is not needed</a:t>
            </a:r>
          </a:p>
          <a:p>
            <a:r>
              <a:rPr lang="en-US" sz="1725" dirty="0"/>
              <a:t>Acceptance -4 &lt; </a:t>
            </a:r>
            <a:r>
              <a:rPr lang="en-US" sz="1725" dirty="0">
                <a:latin typeface="Symbol" pitchFamily="2" charset="2"/>
              </a:rPr>
              <a:t>h</a:t>
            </a:r>
            <a:r>
              <a:rPr lang="en-US" sz="1725" dirty="0"/>
              <a:t> &lt; -1</a:t>
            </a:r>
          </a:p>
          <a:p>
            <a:endParaRPr lang="en-US" sz="1725" dirty="0"/>
          </a:p>
          <a:p>
            <a:endParaRPr lang="en-US" sz="1725" dirty="0"/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63128760-6958-D089-B2E3-43B356ACF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210042" y="3758551"/>
            <a:ext cx="2011275" cy="807537"/>
          </a:xfrm>
          <a:prstGeom prst="rect">
            <a:avLst/>
          </a:prstGeo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8AB3AA00-A0C5-6BF2-B7DB-9EDB8A8ED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3285734" y="3767123"/>
            <a:ext cx="2011276" cy="807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BEF1C-AC54-9B8A-86F9-97B2B4573B64}"/>
              </a:ext>
            </a:extLst>
          </p:cNvPr>
          <p:cNvSpPr txBox="1"/>
          <p:nvPr/>
        </p:nvSpPr>
        <p:spPr>
          <a:xfrm>
            <a:off x="1210042" y="4233815"/>
            <a:ext cx="20665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ighlight>
                  <a:srgbClr val="FFFF00"/>
                </a:highlight>
              </a:rPr>
              <a:t>Fe/Sc sandwich , ~2.0 </a:t>
            </a:r>
            <a:r>
              <a:rPr lang="en-US" sz="1350" dirty="0"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en-US" sz="1350" baseline="-25000" dirty="0">
                <a:highlight>
                  <a:srgbClr val="FFFF00"/>
                </a:highlight>
              </a:rPr>
              <a:t>I</a:t>
            </a:r>
            <a:endParaRPr lang="en-US" sz="135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5085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11" y="0"/>
            <a:ext cx="6508977" cy="526937"/>
          </a:xfrm>
        </p:spPr>
        <p:txBody>
          <a:bodyPr>
            <a:normAutofit/>
          </a:bodyPr>
          <a:lstStyle/>
          <a:p>
            <a:r>
              <a:rPr lang="en-US" cap="small" dirty="0"/>
              <a:t>Barrel Hadronic Calorimeter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20AC6-3EB8-F072-426A-A89BA02632AE}"/>
              </a:ext>
            </a:extLst>
          </p:cNvPr>
          <p:cNvSpPr txBox="1">
            <a:spLocks/>
          </p:cNvSpPr>
          <p:nvPr/>
        </p:nvSpPr>
        <p:spPr>
          <a:xfrm>
            <a:off x="1210041" y="767443"/>
            <a:ext cx="4284523" cy="195004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25" dirty="0">
                <a:solidFill>
                  <a:srgbClr val="000000"/>
                </a:solidFill>
              </a:rPr>
              <a:t>Partly reuse sPHENIX barrel calorimeter</a:t>
            </a:r>
          </a:p>
          <a:p>
            <a:pPr marL="434340" indent="-28575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</a:rPr>
              <a:t>Replace SiPMs</a:t>
            </a:r>
          </a:p>
          <a:p>
            <a:pPr marL="434340" indent="-28575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</a:rPr>
              <a:t>Upgrade electronics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endParaRPr lang="en-US" sz="1725" dirty="0">
              <a:solidFill>
                <a:srgbClr val="000000"/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25" dirty="0">
                <a:solidFill>
                  <a:srgbClr val="000000"/>
                </a:solidFill>
              </a:rPr>
              <a:t>Moderate energy resolution suffices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25" dirty="0">
                <a:solidFill>
                  <a:srgbClr val="000000"/>
                </a:solidFill>
              </a:rPr>
              <a:t>Acceptance -1 &lt; </a:t>
            </a:r>
            <a:r>
              <a:rPr lang="en-US" sz="1725" dirty="0">
                <a:solidFill>
                  <a:srgbClr val="000000"/>
                </a:solidFill>
                <a:latin typeface="Symbol" pitchFamily="2" charset="2"/>
              </a:rPr>
              <a:t>h</a:t>
            </a:r>
            <a:r>
              <a:rPr lang="en-US" sz="1725" dirty="0">
                <a:solidFill>
                  <a:srgbClr val="000000"/>
                </a:solidFill>
              </a:rPr>
              <a:t> &lt; 1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endParaRPr lang="en-US" sz="1725" dirty="0">
              <a:solidFill>
                <a:srgbClr val="000000"/>
              </a:solidFill>
            </a:endParaRPr>
          </a:p>
          <a:p>
            <a:endParaRPr lang="en-US" sz="1725" dirty="0"/>
          </a:p>
        </p:txBody>
      </p:sp>
      <p:pic>
        <p:nvPicPr>
          <p:cNvPr id="6" name="Picture 5" descr="calorimeter_schematic.pdf">
            <a:extLst>
              <a:ext uri="{FF2B5EF4-FFF2-40B4-BE49-F238E27FC236}">
                <a16:creationId xmlns:a16="http://schemas.microsoft.com/office/drawing/2014/main" id="{738C2C98-4871-385C-535D-306DFC312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75" y="630065"/>
            <a:ext cx="1714500" cy="2218765"/>
          </a:xfrm>
          <a:prstGeom prst="rect">
            <a:avLst/>
          </a:prstGeom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5384DCC-57B8-15E4-EEEA-4D632161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361" y="2777490"/>
            <a:ext cx="1794466" cy="174670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1BB555-AC4D-1CDD-E9D7-60E1C9A684D7}"/>
              </a:ext>
            </a:extLst>
          </p:cNvPr>
          <p:cNvSpPr/>
          <p:nvPr/>
        </p:nvSpPr>
        <p:spPr>
          <a:xfrm>
            <a:off x="5875886" y="767443"/>
            <a:ext cx="1697924" cy="1012372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F2091F-5248-5E44-6A5F-612F3FD0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352" y="2777490"/>
            <a:ext cx="2328938" cy="1746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C58210-301F-6BD0-20A1-6F03413F0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804" y="2777490"/>
            <a:ext cx="934044" cy="1746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779A7-FE47-BFC8-0B06-873319D7DB37}"/>
              </a:ext>
            </a:extLst>
          </p:cNvPr>
          <p:cNvSpPr txBox="1"/>
          <p:nvPr/>
        </p:nvSpPr>
        <p:spPr>
          <a:xfrm>
            <a:off x="1658024" y="4213064"/>
            <a:ext cx="2018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ighlight>
                  <a:srgbClr val="FFFF00"/>
                </a:highlight>
              </a:rPr>
              <a:t>Fe/Sc sandwich, ~3.5 </a:t>
            </a:r>
            <a:r>
              <a:rPr lang="en-US" sz="1350" dirty="0"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en-US" sz="1350" baseline="-25000" dirty="0">
                <a:highlight>
                  <a:srgbClr val="FFFF00"/>
                </a:highlight>
              </a:rPr>
              <a:t>I</a:t>
            </a:r>
            <a:endParaRPr lang="en-US" sz="135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3869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11" y="86967"/>
            <a:ext cx="6508977" cy="526937"/>
          </a:xfrm>
        </p:spPr>
        <p:txBody>
          <a:bodyPr>
            <a:normAutofit/>
          </a:bodyPr>
          <a:lstStyle/>
          <a:p>
            <a:r>
              <a:rPr lang="en-US" cap="small" dirty="0"/>
              <a:t>Forward Hadronic Calorimeter</a:t>
            </a: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219976BB-DC62-4D25-4DBB-0ED5D09B9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30" y="613904"/>
            <a:ext cx="3964973" cy="34862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95B85-D613-3E59-43FC-7B8322D37FC9}"/>
              </a:ext>
            </a:extLst>
          </p:cNvPr>
          <p:cNvSpPr txBox="1">
            <a:spLocks/>
          </p:cNvSpPr>
          <p:nvPr/>
        </p:nvSpPr>
        <p:spPr>
          <a:xfrm>
            <a:off x="5191149" y="827413"/>
            <a:ext cx="3355845" cy="19796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25" dirty="0">
                <a:solidFill>
                  <a:srgbClr val="000000"/>
                </a:solidFill>
              </a:rPr>
              <a:t>New innovative design</a:t>
            </a:r>
          </a:p>
          <a:p>
            <a:pPr marL="434340" indent="-285750"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</a:rPr>
              <a:t>High 3D granularity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endParaRPr lang="en-US" sz="1725" dirty="0">
              <a:solidFill>
                <a:srgbClr val="000000"/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25" dirty="0">
                <a:solidFill>
                  <a:srgbClr val="000000"/>
                </a:solidFill>
              </a:rPr>
              <a:t>High energy resolution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725" dirty="0">
                <a:solidFill>
                  <a:srgbClr val="000000"/>
                </a:solidFill>
              </a:rPr>
              <a:t>Acceptance 1 &lt; </a:t>
            </a:r>
            <a:r>
              <a:rPr lang="en-US" sz="1725" dirty="0">
                <a:solidFill>
                  <a:srgbClr val="000000"/>
                </a:solidFill>
                <a:latin typeface="Symbol" pitchFamily="2" charset="2"/>
              </a:rPr>
              <a:t>h</a:t>
            </a:r>
            <a:r>
              <a:rPr lang="en-US" sz="1725" dirty="0">
                <a:solidFill>
                  <a:srgbClr val="000000"/>
                </a:solidFill>
              </a:rPr>
              <a:t> &lt;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5277C-14CE-1B9A-FA0A-1D7289EA6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6" r="11388"/>
          <a:stretch/>
        </p:blipFill>
        <p:spPr>
          <a:xfrm>
            <a:off x="5617028" y="2955576"/>
            <a:ext cx="2068633" cy="1558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E448F03-1D89-133F-FF0D-41357CA3C263}"/>
              </a:ext>
            </a:extLst>
          </p:cNvPr>
          <p:cNvSpPr/>
          <p:nvPr/>
        </p:nvSpPr>
        <p:spPr>
          <a:xfrm>
            <a:off x="5010868" y="3510179"/>
            <a:ext cx="425879" cy="277000"/>
          </a:xfrm>
          <a:prstGeom prst="rightArrow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8E6BB-E442-C108-A67F-ECA4DDB24744}"/>
              </a:ext>
            </a:extLst>
          </p:cNvPr>
          <p:cNvSpPr txBox="1"/>
          <p:nvPr/>
        </p:nvSpPr>
        <p:spPr>
          <a:xfrm>
            <a:off x="1143000" y="4325661"/>
            <a:ext cx="26773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ighlight>
                  <a:srgbClr val="FFFF00"/>
                </a:highlight>
              </a:rPr>
              <a:t>Fe/Sc + W/Sc sandwich , ~6.9 </a:t>
            </a:r>
            <a:r>
              <a:rPr lang="en-US" sz="1350" dirty="0"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en-US" sz="1350" baseline="-25000" dirty="0">
                <a:highlight>
                  <a:srgbClr val="FFFF00"/>
                </a:highlight>
              </a:rPr>
              <a:t>I</a:t>
            </a:r>
            <a:endParaRPr lang="en-US" sz="135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65858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CAC09-6AC3-E1CB-CA1C-3F2927F6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3" y="0"/>
            <a:ext cx="8372901" cy="621711"/>
          </a:xfrm>
        </p:spPr>
        <p:txBody>
          <a:bodyPr/>
          <a:lstStyle/>
          <a:p>
            <a:r>
              <a:rPr lang="en-US" cap="small" dirty="0"/>
              <a:t>Forward </a:t>
            </a:r>
            <a:r>
              <a:rPr lang="en-US" cap="small" dirty="0" err="1"/>
              <a:t>Hcal</a:t>
            </a:r>
            <a:r>
              <a:rPr lang="en-US" cap="small" dirty="0"/>
              <a:t> Insert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CBE38D-DBC2-CDD8-3A48-148E7D0BC9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5550" y="817370"/>
                <a:ext cx="3342408" cy="3969783"/>
              </a:xfrm>
            </p:spPr>
            <p:txBody>
              <a:bodyPr/>
              <a:lstStyle/>
              <a:p>
                <a:r>
                  <a:rPr lang="en-US" dirty="0"/>
                  <a:t>Measure low angle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particles</a:t>
                </a:r>
              </a:p>
              <a:p>
                <a:r>
                  <a:rPr lang="en-US" dirty="0"/>
                  <a:t>See final talk by </a:t>
                </a:r>
                <a:r>
                  <a:rPr lang="en-US" sz="1800" dirty="0">
                    <a:effectLst/>
                    <a:latin typeface="ArialMT"/>
                  </a:rPr>
                  <a:t>Miguel Arratia</a:t>
                </a:r>
                <a:br>
                  <a:rPr lang="en-US" sz="1800" dirty="0">
                    <a:effectLst/>
                    <a:latin typeface="ArialMT"/>
                  </a:rPr>
                </a:br>
                <a:r>
                  <a:rPr lang="en-US" dirty="0"/>
                  <a:t> </a:t>
                </a:r>
                <a:r>
                  <a:rPr lang="en-US"/>
                  <a:t>in this session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CBE38D-DBC2-CDD8-3A48-148E7D0BC9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5550" y="817370"/>
                <a:ext cx="3342408" cy="3969783"/>
              </a:xfrm>
              <a:blipFill>
                <a:blip r:embed="rId2"/>
                <a:stretch>
                  <a:fillRect l="-3788" t="-1917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" name="Picture 1" descr="page2image17500192">
            <a:extLst>
              <a:ext uri="{FF2B5EF4-FFF2-40B4-BE49-F238E27FC236}">
                <a16:creationId xmlns:a16="http://schemas.microsoft.com/office/drawing/2014/main" id="{F56CB7BD-2373-C536-5A1D-9523774B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87" y="134470"/>
            <a:ext cx="49403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17499568">
            <a:extLst>
              <a:ext uri="{FF2B5EF4-FFF2-40B4-BE49-F238E27FC236}">
                <a16:creationId xmlns:a16="http://schemas.microsoft.com/office/drawing/2014/main" id="{225D78C5-C204-DD2B-26B0-9BD23FA1B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87" y="134470"/>
            <a:ext cx="38862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image17499152">
            <a:extLst>
              <a:ext uri="{FF2B5EF4-FFF2-40B4-BE49-F238E27FC236}">
                <a16:creationId xmlns:a16="http://schemas.microsoft.com/office/drawing/2014/main" id="{1B022970-6F6A-5EFF-821D-E2E36F17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87" y="134470"/>
            <a:ext cx="5461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1image3423552">
            <a:extLst>
              <a:ext uri="{FF2B5EF4-FFF2-40B4-BE49-F238E27FC236}">
                <a16:creationId xmlns:a16="http://schemas.microsoft.com/office/drawing/2014/main" id="{AD87ADD9-606D-0BA6-3D99-C621A8C8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117" y="2571750"/>
            <a:ext cx="2460397" cy="213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3image3363424">
            <a:extLst>
              <a:ext uri="{FF2B5EF4-FFF2-40B4-BE49-F238E27FC236}">
                <a16:creationId xmlns:a16="http://schemas.microsoft.com/office/drawing/2014/main" id="{FD5E6997-D580-40F3-F4D8-71AFBDAA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37" y="2972412"/>
            <a:ext cx="2159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3image3366672">
            <a:extLst>
              <a:ext uri="{FF2B5EF4-FFF2-40B4-BE49-F238E27FC236}">
                <a16:creationId xmlns:a16="http://schemas.microsoft.com/office/drawing/2014/main" id="{4E88E2C7-EBE6-90D6-E7C1-959F69CA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02" y="215153"/>
            <a:ext cx="2561313" cy="26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5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78FF318-CC31-F472-74DA-BF8332FCFBE4}"/>
              </a:ext>
            </a:extLst>
          </p:cNvPr>
          <p:cNvSpPr/>
          <p:nvPr/>
        </p:nvSpPr>
        <p:spPr bwMode="auto">
          <a:xfrm>
            <a:off x="2260200" y="3550445"/>
            <a:ext cx="5251409" cy="1563053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  <a:lumMod val="23012"/>
                  <a:lumOff val="76988"/>
                </a:schemeClr>
              </a:gs>
              <a:gs pos="0">
                <a:schemeClr val="accent1">
                  <a:lumMod val="7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765" tIns="31883" rIns="63765" bIns="31883" numCol="1" rtlCol="0" anchor="ctr" anchorCtr="0" compatLnSpc="1">
            <a:prstTxWarp prst="textNoShape">
              <a:avLst/>
            </a:prstTxWarp>
          </a:bodyPr>
          <a:lstStyle/>
          <a:p>
            <a:pPr defTabSz="6332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43" name="Picture 42" descr="A picture containing person, colorful, fabric&#10;&#10;Description automatically generated">
            <a:extLst>
              <a:ext uri="{FF2B5EF4-FFF2-40B4-BE49-F238E27FC236}">
                <a16:creationId xmlns:a16="http://schemas.microsoft.com/office/drawing/2014/main" id="{9F2942A7-1C21-1AFD-3AA4-CD3D34F811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1465" y="3673642"/>
            <a:ext cx="2103015" cy="1366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ECD90E-2816-35D8-A842-D8251B35D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231" y="-20214"/>
            <a:ext cx="3563431" cy="56182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EPIC Calorimetry</a:t>
            </a:r>
          </a:p>
        </p:txBody>
      </p:sp>
      <p:pic>
        <p:nvPicPr>
          <p:cNvPr id="6" name="Picture 5" descr="A picture containing printer&#10;&#10;Description automatically generated">
            <a:extLst>
              <a:ext uri="{FF2B5EF4-FFF2-40B4-BE49-F238E27FC236}">
                <a16:creationId xmlns:a16="http://schemas.microsoft.com/office/drawing/2014/main" id="{DE79AC84-5AF1-12DB-E957-77537824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904" y="1146304"/>
            <a:ext cx="3078539" cy="205471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A1B4D1-A4B2-7FA4-2521-0995174F7607}"/>
              </a:ext>
            </a:extLst>
          </p:cNvPr>
          <p:cNvCxnSpPr>
            <a:cxnSpLocks/>
          </p:cNvCxnSpPr>
          <p:nvPr/>
        </p:nvCxnSpPr>
        <p:spPr>
          <a:xfrm flipV="1">
            <a:off x="2209378" y="2028061"/>
            <a:ext cx="1462114" cy="18432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6CE341-48C8-C7A7-08A6-C3C7F3A46BD3}"/>
              </a:ext>
            </a:extLst>
          </p:cNvPr>
          <p:cNvCxnSpPr>
            <a:cxnSpLocks/>
          </p:cNvCxnSpPr>
          <p:nvPr/>
        </p:nvCxnSpPr>
        <p:spPr>
          <a:xfrm flipV="1">
            <a:off x="2209378" y="2260998"/>
            <a:ext cx="1537123" cy="1951877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3317C7-F229-7F3B-E53A-A783CD580C45}"/>
              </a:ext>
            </a:extLst>
          </p:cNvPr>
          <p:cNvSpPr txBox="1"/>
          <p:nvPr/>
        </p:nvSpPr>
        <p:spPr>
          <a:xfrm>
            <a:off x="373886" y="1801110"/>
            <a:ext cx="146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Backwards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EMCal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PbW04 crystals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7FE688-AC33-8E57-1026-C7E5E0B5BC79}"/>
              </a:ext>
            </a:extLst>
          </p:cNvPr>
          <p:cNvCxnSpPr>
            <a:cxnSpLocks/>
          </p:cNvCxnSpPr>
          <p:nvPr/>
        </p:nvCxnSpPr>
        <p:spPr>
          <a:xfrm flipV="1">
            <a:off x="5824271" y="699288"/>
            <a:ext cx="1170011" cy="67594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E3EB59-925B-6416-43AF-D44A41BE1D53}"/>
              </a:ext>
            </a:extLst>
          </p:cNvPr>
          <p:cNvCxnSpPr>
            <a:cxnSpLocks/>
          </p:cNvCxnSpPr>
          <p:nvPr/>
        </p:nvCxnSpPr>
        <p:spPr>
          <a:xfrm flipV="1">
            <a:off x="5844007" y="2173660"/>
            <a:ext cx="1183507" cy="50180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35279F-742C-58FE-E14A-362A6BB99B34}"/>
              </a:ext>
            </a:extLst>
          </p:cNvPr>
          <p:cNvCxnSpPr>
            <a:cxnSpLocks/>
          </p:cNvCxnSpPr>
          <p:nvPr/>
        </p:nvCxnSpPr>
        <p:spPr>
          <a:xfrm flipV="1">
            <a:off x="2251607" y="2346722"/>
            <a:ext cx="1580619" cy="122682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CFCCB3-0F4A-59AA-26D9-E9C91B407A0B}"/>
              </a:ext>
            </a:extLst>
          </p:cNvPr>
          <p:cNvCxnSpPr>
            <a:cxnSpLocks/>
          </p:cNvCxnSpPr>
          <p:nvPr/>
        </p:nvCxnSpPr>
        <p:spPr>
          <a:xfrm flipH="1" flipV="1">
            <a:off x="4718297" y="2254943"/>
            <a:ext cx="2750125" cy="129090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93AD47D-5B82-2287-B61E-D39D7D5338BB}"/>
              </a:ext>
            </a:extLst>
          </p:cNvPr>
          <p:cNvSpPr txBox="1"/>
          <p:nvPr/>
        </p:nvSpPr>
        <p:spPr>
          <a:xfrm>
            <a:off x="3971398" y="4018473"/>
            <a:ext cx="1705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Complementary options for BECAL:</a:t>
            </a:r>
          </a:p>
          <a:p>
            <a:pPr algn="ctr"/>
            <a:r>
              <a:rPr lang="en-US" sz="1200" dirty="0" err="1">
                <a:solidFill>
                  <a:srgbClr val="000000"/>
                </a:solidFill>
                <a:latin typeface="+mj-lt"/>
              </a:rPr>
              <a:t>SciGlass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or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dirty="0">
                <a:solidFill>
                  <a:srgbClr val="000000"/>
                </a:solidFill>
                <a:latin typeface="+mj-lt"/>
              </a:rPr>
              <a:t>Imaging Calorimeter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47397B-8EEB-D1F5-2DD0-18B7D96A315D}"/>
              </a:ext>
            </a:extLst>
          </p:cNvPr>
          <p:cNvSpPr txBox="1"/>
          <p:nvPr/>
        </p:nvSpPr>
        <p:spPr>
          <a:xfrm>
            <a:off x="7489029" y="3396386"/>
            <a:ext cx="68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+mj-lt"/>
              </a:rPr>
              <a:t>PbSc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Layer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FFCD30F-3155-0E4C-04EA-3BD95DF4B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16" y="2217667"/>
            <a:ext cx="1789933" cy="20025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B2697B-A0BA-84B2-B2B5-38F6C059A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397" y="123449"/>
            <a:ext cx="873855" cy="86583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F44A04-9834-7158-BE38-9741A173D118}"/>
              </a:ext>
            </a:extLst>
          </p:cNvPr>
          <p:cNvCxnSpPr>
            <a:cxnSpLocks/>
          </p:cNvCxnSpPr>
          <p:nvPr/>
        </p:nvCxnSpPr>
        <p:spPr>
          <a:xfrm flipV="1">
            <a:off x="3473253" y="994957"/>
            <a:ext cx="736160" cy="38028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7F9474-2B38-1E5B-46D6-EDBF30AE01F9}"/>
              </a:ext>
            </a:extLst>
          </p:cNvPr>
          <p:cNvCxnSpPr>
            <a:cxnSpLocks/>
          </p:cNvCxnSpPr>
          <p:nvPr/>
        </p:nvCxnSpPr>
        <p:spPr>
          <a:xfrm flipH="1" flipV="1">
            <a:off x="5062252" y="988628"/>
            <a:ext cx="203890" cy="38660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E4D3CEF-7E5D-925C-D937-2E6621593B18}"/>
              </a:ext>
            </a:extLst>
          </p:cNvPr>
          <p:cNvSpPr txBox="1"/>
          <p:nvPr/>
        </p:nvSpPr>
        <p:spPr>
          <a:xfrm>
            <a:off x="2665709" y="123449"/>
            <a:ext cx="141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Barrel HCAL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dirty="0">
                <a:solidFill>
                  <a:srgbClr val="000000"/>
                </a:solidFill>
                <a:latin typeface="+mj-lt"/>
              </a:rPr>
              <a:t>(sPHENIX re-use)</a:t>
            </a:r>
          </a:p>
        </p:txBody>
      </p:sp>
      <p:sp>
        <p:nvSpPr>
          <p:cNvPr id="21" name="Arrow: Right 65">
            <a:extLst>
              <a:ext uri="{FF2B5EF4-FFF2-40B4-BE49-F238E27FC236}">
                <a16:creationId xmlns:a16="http://schemas.microsoft.com/office/drawing/2014/main" id="{BADA7068-5B64-4295-66F5-3C9F9217BC03}"/>
              </a:ext>
            </a:extLst>
          </p:cNvPr>
          <p:cNvSpPr/>
          <p:nvPr/>
        </p:nvSpPr>
        <p:spPr>
          <a:xfrm>
            <a:off x="5570596" y="4640249"/>
            <a:ext cx="154804" cy="108368"/>
          </a:xfrm>
          <a:prstGeom prst="rightArrow">
            <a:avLst/>
          </a:prstGeom>
          <a:solidFill>
            <a:srgbClr val="0432FF"/>
          </a:solidFill>
          <a:ln>
            <a:solidFill>
              <a:srgbClr val="12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" name="Arrow: Right 66">
            <a:extLst>
              <a:ext uri="{FF2B5EF4-FFF2-40B4-BE49-F238E27FC236}">
                <a16:creationId xmlns:a16="http://schemas.microsoft.com/office/drawing/2014/main" id="{00D26B18-DC1C-7691-09D2-A66E8B55F384}"/>
              </a:ext>
            </a:extLst>
          </p:cNvPr>
          <p:cNvSpPr/>
          <p:nvPr/>
        </p:nvSpPr>
        <p:spPr>
          <a:xfrm rot="10800000">
            <a:off x="4060695" y="4491820"/>
            <a:ext cx="154804" cy="108368"/>
          </a:xfrm>
          <a:prstGeom prst="rightArrow">
            <a:avLst/>
          </a:prstGeom>
          <a:solidFill>
            <a:srgbClr val="0432FF"/>
          </a:solidFill>
          <a:ln>
            <a:solidFill>
              <a:srgbClr val="12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B70D9E-47A7-CF47-4356-8D166EA081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8" t="34141" r="65510" b="2870"/>
          <a:stretch/>
        </p:blipFill>
        <p:spPr>
          <a:xfrm>
            <a:off x="738641" y="270659"/>
            <a:ext cx="630079" cy="138487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D992C0-05B3-A27D-9E86-8B4712547C32}"/>
              </a:ext>
            </a:extLst>
          </p:cNvPr>
          <p:cNvCxnSpPr>
            <a:cxnSpLocks/>
          </p:cNvCxnSpPr>
          <p:nvPr/>
        </p:nvCxnSpPr>
        <p:spPr>
          <a:xfrm>
            <a:off x="1368720" y="284605"/>
            <a:ext cx="1916008" cy="8983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152784-4055-B325-4061-127741E31FB5}"/>
              </a:ext>
            </a:extLst>
          </p:cNvPr>
          <p:cNvCxnSpPr>
            <a:cxnSpLocks/>
          </p:cNvCxnSpPr>
          <p:nvPr/>
        </p:nvCxnSpPr>
        <p:spPr>
          <a:xfrm>
            <a:off x="1358853" y="1655530"/>
            <a:ext cx="1730223" cy="115662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5DADD9A-06AB-883E-27F0-F59CFF679106}"/>
              </a:ext>
            </a:extLst>
          </p:cNvPr>
          <p:cNvSpPr txBox="1"/>
          <p:nvPr/>
        </p:nvSpPr>
        <p:spPr>
          <a:xfrm>
            <a:off x="1273082" y="843822"/>
            <a:ext cx="150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Backwards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HCal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Steel/Sc Sandwich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tail catcher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CA46B0A-1936-A42E-11D3-8A5E1CA681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94282" y="699288"/>
            <a:ext cx="1638308" cy="14763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BAA5EA6-4296-01F2-F81B-D7C45288D33E}"/>
              </a:ext>
            </a:extLst>
          </p:cNvPr>
          <p:cNvSpPr txBox="1"/>
          <p:nvPr/>
        </p:nvSpPr>
        <p:spPr>
          <a:xfrm>
            <a:off x="6695497" y="2258464"/>
            <a:ext cx="2354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High granularity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dirty="0">
                <a:solidFill>
                  <a:srgbClr val="000000"/>
                </a:solidFill>
                <a:latin typeface="+mj-lt"/>
              </a:rPr>
              <a:t>W/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SciFi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EMCal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</a:rPr>
              <a:t>Longitudinally separated HCAL with high-</a:t>
            </a:r>
            <a:r>
              <a:rPr lang="en-US" sz="1200" dirty="0">
                <a:solidFill>
                  <a:srgbClr val="000000"/>
                </a:solidFill>
                <a:latin typeface="Symbol" pitchFamily="2" charset="2"/>
              </a:rPr>
              <a:t>h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insert</a:t>
            </a:r>
          </a:p>
        </p:txBody>
      </p:sp>
      <p:pic>
        <p:nvPicPr>
          <p:cNvPr id="38" name="Picture 3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6479D91A-C45C-3C4F-780A-0F2DA05A69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9318" y="3586499"/>
            <a:ext cx="1836776" cy="149094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2647714-CDC6-9ED2-7C3C-826D9F2428BD}"/>
              </a:ext>
            </a:extLst>
          </p:cNvPr>
          <p:cNvSpPr txBox="1"/>
          <p:nvPr/>
        </p:nvSpPr>
        <p:spPr>
          <a:xfrm>
            <a:off x="7468422" y="4462197"/>
            <a:ext cx="80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Imaging Layer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DD13F7-8BAB-454C-C03A-570B6EC8BB15}"/>
              </a:ext>
            </a:extLst>
          </p:cNvPr>
          <p:cNvSpPr txBox="1"/>
          <p:nvPr/>
        </p:nvSpPr>
        <p:spPr>
          <a:xfrm rot="16200000">
            <a:off x="7834495" y="3796276"/>
            <a:ext cx="22492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slide from E.C. </a:t>
            </a:r>
            <a:r>
              <a:rPr lang="en-US" sz="1200" dirty="0" err="1">
                <a:solidFill>
                  <a:srgbClr val="000000"/>
                </a:solidFill>
              </a:rPr>
              <a:t>Aschenauer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07A514C-500C-7821-4121-8035B05B92EE}"/>
              </a:ext>
            </a:extLst>
          </p:cNvPr>
          <p:cNvGrpSpPr>
            <a:grpSpLocks noChangeAspect="1"/>
          </p:cNvGrpSpPr>
          <p:nvPr/>
        </p:nvGrpSpPr>
        <p:grpSpPr>
          <a:xfrm>
            <a:off x="1264674" y="576959"/>
            <a:ext cx="6770990" cy="6525046"/>
            <a:chOff x="1264674" y="576959"/>
            <a:chExt cx="6770990" cy="65250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72FBBE-B639-6FB5-E500-EE1F3D5C475D}"/>
                </a:ext>
              </a:extLst>
            </p:cNvPr>
            <p:cNvSpPr/>
            <p:nvPr/>
          </p:nvSpPr>
          <p:spPr>
            <a:xfrm>
              <a:off x="4202566" y="1801437"/>
              <a:ext cx="455473" cy="2407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6F8874-256B-933D-0E59-3EA22DFE05B9}"/>
                </a:ext>
              </a:extLst>
            </p:cNvPr>
            <p:cNvSpPr/>
            <p:nvPr/>
          </p:nvSpPr>
          <p:spPr>
            <a:xfrm>
              <a:off x="1736832" y="3882102"/>
              <a:ext cx="455473" cy="142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240ED4-C229-2A24-8448-A5DBEC85F044}"/>
                </a:ext>
              </a:extLst>
            </p:cNvPr>
            <p:cNvSpPr txBox="1"/>
            <p:nvPr/>
          </p:nvSpPr>
          <p:spPr>
            <a:xfrm>
              <a:off x="6607782" y="4087350"/>
              <a:ext cx="7296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15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2</a:t>
              </a:r>
              <a:r>
                <a:rPr lang="en-US" sz="15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E5C2FE-03CA-C4A0-3D1F-8F1E6F91BEEE}"/>
                </a:ext>
              </a:extLst>
            </p:cNvPr>
            <p:cNvSpPr txBox="1"/>
            <p:nvPr/>
          </p:nvSpPr>
          <p:spPr>
            <a:xfrm>
              <a:off x="5660508" y="2566623"/>
              <a:ext cx="83708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15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45</a:t>
              </a:r>
              <a:r>
                <a:rPr lang="en-US" sz="15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946E70-FE28-8959-9384-3D7344046590}"/>
                </a:ext>
              </a:extLst>
            </p:cNvPr>
            <p:cNvSpPr/>
            <p:nvPr/>
          </p:nvSpPr>
          <p:spPr>
            <a:xfrm>
              <a:off x="6952402" y="3950678"/>
              <a:ext cx="455473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A6C6CC4-0C06-1151-B4FB-AD7C1F7D5B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062" y="2814345"/>
              <a:ext cx="1649735" cy="1651641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BFE01D-C841-9CB8-9831-DE883204B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061" y="2091013"/>
              <a:ext cx="0" cy="2374973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3B5B3D-D799-316F-B5CC-C3483E53C2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5464" y="2814345"/>
              <a:ext cx="1647597" cy="1651641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7D40AC-FF1F-1B6E-3E9E-7A55B15F067C}"/>
                </a:ext>
              </a:extLst>
            </p:cNvPr>
            <p:cNvSpPr txBox="1"/>
            <p:nvPr/>
          </p:nvSpPr>
          <p:spPr>
            <a:xfrm>
              <a:off x="4240134" y="1861852"/>
              <a:ext cx="83708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15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90</a:t>
              </a:r>
              <a:r>
                <a:rPr lang="en-US" sz="15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E2B01E-AE04-F433-4767-F6CC8F3B7ABE}"/>
                </a:ext>
              </a:extLst>
            </p:cNvPr>
            <p:cNvSpPr txBox="1"/>
            <p:nvPr/>
          </p:nvSpPr>
          <p:spPr>
            <a:xfrm>
              <a:off x="2795277" y="2524770"/>
              <a:ext cx="94448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15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135</a:t>
              </a:r>
              <a:r>
                <a:rPr lang="en-US" sz="15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CA4B44-FF91-2880-D5AD-F8177ED1AC3E}"/>
                </a:ext>
              </a:extLst>
            </p:cNvPr>
            <p:cNvSpPr txBox="1"/>
            <p:nvPr/>
          </p:nvSpPr>
          <p:spPr>
            <a:xfrm>
              <a:off x="1945782" y="4078794"/>
              <a:ext cx="94448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15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178</a:t>
              </a:r>
              <a:r>
                <a:rPr lang="en-US" sz="15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CF500-2D7D-58C8-BCE7-F192843D1179}"/>
                </a:ext>
              </a:extLst>
            </p:cNvPr>
            <p:cNvSpPr txBox="1"/>
            <p:nvPr/>
          </p:nvSpPr>
          <p:spPr>
            <a:xfrm>
              <a:off x="7716346" y="4255984"/>
              <a:ext cx="31931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b="1" dirty="0">
                  <a:cs typeface="Arial" panose="020B0604020202020204" pitchFamily="34" charset="0"/>
                </a:rPr>
                <a:t>z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47D4A8-9088-903A-3567-8C5BA6ABF346}"/>
                </a:ext>
              </a:extLst>
            </p:cNvPr>
            <p:cNvSpPr txBox="1"/>
            <p:nvPr/>
          </p:nvSpPr>
          <p:spPr>
            <a:xfrm rot="4317460">
              <a:off x="6957586" y="344146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9300"/>
                  </a:solidFill>
                  <a:cs typeface="Arial" panose="020B0604020202020204" pitchFamily="34" charset="0"/>
                </a:rPr>
                <a:t>high x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C3F191-81E9-140E-71A1-C08C5403FD1C}"/>
                </a:ext>
              </a:extLst>
            </p:cNvPr>
            <p:cNvSpPr txBox="1"/>
            <p:nvPr/>
          </p:nvSpPr>
          <p:spPr>
            <a:xfrm>
              <a:off x="4006430" y="1397400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9300"/>
                  </a:solidFill>
                  <a:cs typeface="Arial" panose="020B0604020202020204" pitchFamily="34" charset="0"/>
                </a:rPr>
                <a:t>medium x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8F361C-DC91-90FC-A5B3-D43DD49A7AEE}"/>
                </a:ext>
              </a:extLst>
            </p:cNvPr>
            <p:cNvSpPr txBox="1"/>
            <p:nvPr/>
          </p:nvSpPr>
          <p:spPr>
            <a:xfrm rot="17280000">
              <a:off x="1441376" y="3415408"/>
              <a:ext cx="728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9300"/>
                  </a:solidFill>
                  <a:cs typeface="Arial" panose="020B0604020202020204" pitchFamily="34" charset="0"/>
                </a:rPr>
                <a:t>low x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033DFB-519F-AD38-5A74-FB39B1B0D897}"/>
                </a:ext>
              </a:extLst>
            </p:cNvPr>
            <p:cNvSpPr txBox="1"/>
            <p:nvPr/>
          </p:nvSpPr>
          <p:spPr>
            <a:xfrm rot="19417635">
              <a:off x="2400911" y="1917837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9300"/>
                  </a:solidFill>
                </a:rPr>
                <a:t>hadrons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88CAE-B8A2-89C2-1C7F-526448DEDA3D}"/>
                </a:ext>
              </a:extLst>
            </p:cNvPr>
            <p:cNvSpPr txBox="1"/>
            <p:nvPr/>
          </p:nvSpPr>
          <p:spPr>
            <a:xfrm rot="2400000">
              <a:off x="5963312" y="2088276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9300"/>
                  </a:solidFill>
                </a:rPr>
                <a:t>hadrons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BB3203-EC56-AAB2-9C7D-F20354A19A7D}"/>
                </a:ext>
              </a:extLst>
            </p:cNvPr>
            <p:cNvSpPr txBox="1"/>
            <p:nvPr/>
          </p:nvSpPr>
          <p:spPr>
            <a:xfrm rot="17436423">
              <a:off x="1012169" y="2853858"/>
              <a:ext cx="1021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432FF"/>
                  </a:solidFill>
                  <a:cs typeface="Arial" panose="020B0604020202020204" pitchFamily="34" charset="0"/>
                </a:rPr>
                <a:t>low</a:t>
              </a:r>
              <a:r>
                <a:rPr lang="en-US" dirty="0">
                  <a:solidFill>
                    <a:srgbClr val="FF9300"/>
                  </a:solidFill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432FF"/>
                  </a:solidFill>
                  <a:cs typeface="Arial" panose="020B0604020202020204" pitchFamily="34" charset="0"/>
                </a:rPr>
                <a:t>Q</a:t>
              </a:r>
              <a:r>
                <a:rPr lang="en-US" baseline="30000" dirty="0">
                  <a:solidFill>
                    <a:srgbClr val="0432FF"/>
                  </a:solidFill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0432FF"/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825984-0DC0-3E94-3D60-E2D63499088B}"/>
                </a:ext>
              </a:extLst>
            </p:cNvPr>
            <p:cNvSpPr txBox="1"/>
            <p:nvPr/>
          </p:nvSpPr>
          <p:spPr>
            <a:xfrm>
              <a:off x="4174012" y="946924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432FF"/>
                  </a:solidFill>
                  <a:cs typeface="Arial" panose="020B0604020202020204" pitchFamily="34" charset="0"/>
                </a:rPr>
                <a:t>high Q</a:t>
              </a:r>
              <a:r>
                <a:rPr lang="en-US" baseline="30000" dirty="0">
                  <a:solidFill>
                    <a:srgbClr val="0432FF"/>
                  </a:solidFill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0432FF"/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72AD42C-DCB4-527E-B473-EC22E445BE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3235" y="819965"/>
              <a:ext cx="1245777" cy="21971"/>
            </a:xfrm>
            <a:prstGeom prst="straightConnector1">
              <a:avLst/>
            </a:prstGeom>
            <a:ln w="3175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CBD9C13-92B0-E416-FC90-7D1BCF5CD5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0399" y="807952"/>
              <a:ext cx="1398721" cy="6040"/>
            </a:xfrm>
            <a:prstGeom prst="straightConnector1">
              <a:avLst/>
            </a:prstGeom>
            <a:ln w="317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231FE1-5B34-8BE6-FB46-763FDC3B2E86}"/>
                </a:ext>
              </a:extLst>
            </p:cNvPr>
            <p:cNvSpPr txBox="1"/>
            <p:nvPr/>
          </p:nvSpPr>
          <p:spPr>
            <a:xfrm>
              <a:off x="4940783" y="576959"/>
              <a:ext cx="128112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/>
                <a:t>electron beam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2DBB03-80E9-D568-AA42-44575C99BEDB}"/>
                </a:ext>
              </a:extLst>
            </p:cNvPr>
            <p:cNvSpPr txBox="1"/>
            <p:nvPr/>
          </p:nvSpPr>
          <p:spPr>
            <a:xfrm>
              <a:off x="3131825" y="595267"/>
              <a:ext cx="92342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350" dirty="0"/>
                <a:t>p/A beam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78E473F-8664-DB91-9E4D-F72EE49806D3}"/>
                </a:ext>
              </a:extLst>
            </p:cNvPr>
            <p:cNvSpPr/>
            <p:nvPr/>
          </p:nvSpPr>
          <p:spPr>
            <a:xfrm>
              <a:off x="3735475" y="3779911"/>
              <a:ext cx="1680587" cy="680420"/>
            </a:xfrm>
            <a:prstGeom prst="rect">
              <a:avLst/>
            </a:prstGeom>
            <a:gradFill>
              <a:gsLst>
                <a:gs pos="0">
                  <a:srgbClr val="0432FF">
                    <a:alpha val="50000"/>
                  </a:srgbClr>
                </a:gs>
                <a:gs pos="70000">
                  <a:srgbClr val="0096FF"/>
                </a:gs>
                <a:gs pos="30000">
                  <a:srgbClr val="0096FF"/>
                </a:gs>
                <a:gs pos="100000">
                  <a:srgbClr val="0432FF">
                    <a:alpha val="80000"/>
                  </a:srgbClr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CA66C2-90D8-6E0B-5B16-1206149B9161}"/>
                </a:ext>
              </a:extLst>
            </p:cNvPr>
            <p:cNvSpPr/>
            <p:nvPr/>
          </p:nvSpPr>
          <p:spPr>
            <a:xfrm>
              <a:off x="3569677" y="3641421"/>
              <a:ext cx="158260" cy="791554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A09B92-E27E-2C36-2CE4-AD7FA72A6CE5}"/>
                </a:ext>
              </a:extLst>
            </p:cNvPr>
            <p:cNvSpPr/>
            <p:nvPr/>
          </p:nvSpPr>
          <p:spPr>
            <a:xfrm>
              <a:off x="3209760" y="3330868"/>
              <a:ext cx="177305" cy="109487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2A387F-23E3-DFC4-7CC0-DCED9A8E1F5D}"/>
                </a:ext>
              </a:extLst>
            </p:cNvPr>
            <p:cNvSpPr/>
            <p:nvPr/>
          </p:nvSpPr>
          <p:spPr>
            <a:xfrm>
              <a:off x="3386955" y="3510208"/>
              <a:ext cx="177305" cy="91997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D7CFD63-5A9A-FF06-F3D6-C34F5C66EE32}"/>
                </a:ext>
              </a:extLst>
            </p:cNvPr>
            <p:cNvSpPr/>
            <p:nvPr/>
          </p:nvSpPr>
          <p:spPr>
            <a:xfrm>
              <a:off x="5423488" y="3649266"/>
              <a:ext cx="158260" cy="791554"/>
            </a:xfrm>
            <a:prstGeom prst="rect">
              <a:avLst/>
            </a:prstGeom>
            <a:gradFill>
              <a:gsLst>
                <a:gs pos="0">
                  <a:srgbClr val="008F0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95D0446-AA61-D453-7871-9EA2EF17FE9D}"/>
                </a:ext>
              </a:extLst>
            </p:cNvPr>
            <p:cNvSpPr/>
            <p:nvPr/>
          </p:nvSpPr>
          <p:spPr>
            <a:xfrm>
              <a:off x="5790154" y="3327772"/>
              <a:ext cx="177305" cy="1094879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CF6F4D4-1496-F333-C9EA-33C512CC05F1}"/>
                </a:ext>
              </a:extLst>
            </p:cNvPr>
            <p:cNvSpPr/>
            <p:nvPr/>
          </p:nvSpPr>
          <p:spPr>
            <a:xfrm>
              <a:off x="5599255" y="3510208"/>
              <a:ext cx="177305" cy="919979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74FC71-5E33-D01F-94F8-656EE0EC9E4C}"/>
                </a:ext>
              </a:extLst>
            </p:cNvPr>
            <p:cNvSpPr txBox="1"/>
            <p:nvPr/>
          </p:nvSpPr>
          <p:spPr>
            <a:xfrm>
              <a:off x="4192823" y="3887647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Central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Detector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BB858C-F20B-E009-0FC2-0ED28C86CB8B}"/>
                </a:ext>
              </a:extLst>
            </p:cNvPr>
            <p:cNvSpPr txBox="1"/>
            <p:nvPr/>
          </p:nvSpPr>
          <p:spPr>
            <a:xfrm>
              <a:off x="5352565" y="3908798"/>
              <a:ext cx="67037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Hadron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Endcap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DEE7A35-CCDC-0102-C53F-32C32DEF6E72}"/>
                </a:ext>
              </a:extLst>
            </p:cNvPr>
            <p:cNvSpPr txBox="1"/>
            <p:nvPr/>
          </p:nvSpPr>
          <p:spPr>
            <a:xfrm>
              <a:off x="3129909" y="3908798"/>
              <a:ext cx="67037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Lepton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Endcap</a:t>
              </a:r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43E14ECA-DD7F-C49A-AB82-982732F22C16}"/>
                </a:ext>
              </a:extLst>
            </p:cNvPr>
            <p:cNvSpPr/>
            <p:nvPr/>
          </p:nvSpPr>
          <p:spPr>
            <a:xfrm rot="5400000">
              <a:off x="2895186" y="2919481"/>
              <a:ext cx="272004" cy="3099209"/>
            </a:xfrm>
            <a:prstGeom prst="triangle">
              <a:avLst/>
            </a:prstGeom>
            <a:gradFill>
              <a:gsLst>
                <a:gs pos="0">
                  <a:srgbClr val="FFC000"/>
                </a:gs>
                <a:gs pos="70000">
                  <a:srgbClr val="FFFD78"/>
                </a:gs>
                <a:gs pos="30000">
                  <a:srgbClr val="FFFD78"/>
                </a:gs>
                <a:gs pos="99000">
                  <a:srgbClr val="FFC0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48174F6E-6B0C-909B-F56C-5570A1D920EF}"/>
                </a:ext>
              </a:extLst>
            </p:cNvPr>
            <p:cNvSpPr/>
            <p:nvPr/>
          </p:nvSpPr>
          <p:spPr>
            <a:xfrm rot="5400000" flipV="1">
              <a:off x="5883794" y="2990706"/>
              <a:ext cx="256932" cy="2975076"/>
            </a:xfrm>
            <a:prstGeom prst="triangle">
              <a:avLst/>
            </a:prstGeom>
            <a:gradFill>
              <a:gsLst>
                <a:gs pos="0">
                  <a:srgbClr val="FFC000"/>
                </a:gs>
                <a:gs pos="70000">
                  <a:srgbClr val="FFFD78"/>
                </a:gs>
                <a:gs pos="30000">
                  <a:srgbClr val="FFFD78"/>
                </a:gs>
                <a:gs pos="99000">
                  <a:srgbClr val="FFC0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CAF2B0B-CA40-8173-FFEA-77823B20BA6C}"/>
                </a:ext>
              </a:extLst>
            </p:cNvPr>
            <p:cNvCxnSpPr>
              <a:cxnSpLocks/>
            </p:cNvCxnSpPr>
            <p:nvPr/>
          </p:nvCxnSpPr>
          <p:spPr>
            <a:xfrm>
              <a:off x="1264674" y="4465986"/>
              <a:ext cx="64155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67EEC7-EBDD-3F12-B94D-A1BE037B84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061" y="4391893"/>
              <a:ext cx="2377608" cy="74093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87CCAC5-1577-2DFA-99CF-A5EC3640A5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265" y="4381011"/>
              <a:ext cx="2385795" cy="84976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72D1E0D-82D6-AE54-0DBD-EAA6EC1F9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212" r="18018" b="10531"/>
            <a:stretch/>
          </p:blipFill>
          <p:spPr>
            <a:xfrm flipH="1">
              <a:off x="4311437" y="611607"/>
              <a:ext cx="527325" cy="40413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387A2DE-1258-ACD4-1558-A02E52C53929}"/>
                </a:ext>
              </a:extLst>
            </p:cNvPr>
            <p:cNvSpPr txBox="1"/>
            <p:nvPr/>
          </p:nvSpPr>
          <p:spPr>
            <a:xfrm rot="18871276">
              <a:off x="1592157" y="1942488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432FF"/>
                  </a:solidFill>
                </a:rPr>
                <a:t>scattered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241BDFB-8D39-7E0F-5327-CBF4E4E3033E}"/>
                </a:ext>
              </a:extLst>
            </p:cNvPr>
            <p:cNvSpPr txBox="1"/>
            <p:nvPr/>
          </p:nvSpPr>
          <p:spPr>
            <a:xfrm rot="19740000">
              <a:off x="2409799" y="141710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432FF"/>
                  </a:solidFill>
                </a:rPr>
                <a:t>lepton</a:t>
              </a:r>
            </a:p>
          </p:txBody>
        </p:sp>
        <p:sp>
          <p:nvSpPr>
            <p:cNvPr id="47" name="Curved Right Arrow 46">
              <a:extLst>
                <a:ext uri="{FF2B5EF4-FFF2-40B4-BE49-F238E27FC236}">
                  <a16:creationId xmlns:a16="http://schemas.microsoft.com/office/drawing/2014/main" id="{C86D56AF-0240-E879-183B-7012183F60DD}"/>
                </a:ext>
              </a:extLst>
            </p:cNvPr>
            <p:cNvSpPr/>
            <p:nvPr/>
          </p:nvSpPr>
          <p:spPr bwMode="auto">
            <a:xfrm>
              <a:off x="2014293" y="4601150"/>
              <a:ext cx="266228" cy="266741"/>
            </a:xfrm>
            <a:prstGeom prst="curvedRightArrow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0000FF"/>
                </a:gs>
                <a:gs pos="50000">
                  <a:schemeClr val="bg1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124D7A-F22D-6481-F71F-046F9EF41FCF}"/>
                </a:ext>
              </a:extLst>
            </p:cNvPr>
            <p:cNvSpPr txBox="1"/>
            <p:nvPr/>
          </p:nvSpPr>
          <p:spPr>
            <a:xfrm>
              <a:off x="2428343" y="4645751"/>
              <a:ext cx="43300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0432FF"/>
                  </a:solidFill>
                </a:rPr>
                <a:t>and all the detectors integrated in the IR along the beam line 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61554A7-A77E-D583-2F36-C99982F695C2}"/>
                </a:ext>
              </a:extLst>
            </p:cNvPr>
            <p:cNvGrpSpPr/>
            <p:nvPr/>
          </p:nvGrpSpPr>
          <p:grpSpPr>
            <a:xfrm>
              <a:off x="1428611" y="1283578"/>
              <a:ext cx="6106955" cy="5818427"/>
              <a:chOff x="1428611" y="1283578"/>
              <a:chExt cx="6106955" cy="5818427"/>
            </a:xfrm>
          </p:grpSpPr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83871F4E-579A-D75B-168B-B064ED709EA6}"/>
                  </a:ext>
                </a:extLst>
              </p:cNvPr>
              <p:cNvSpPr/>
              <p:nvPr/>
            </p:nvSpPr>
            <p:spPr>
              <a:xfrm>
                <a:off x="1811796" y="1700544"/>
                <a:ext cx="5537994" cy="5381572"/>
              </a:xfrm>
              <a:prstGeom prst="blockArc">
                <a:avLst>
                  <a:gd name="adj1" fmla="val 10745695"/>
                  <a:gd name="adj2" fmla="val 66467"/>
                  <a:gd name="adj3" fmla="val 1447"/>
                </a:avLst>
              </a:prstGeom>
              <a:gradFill>
                <a:gsLst>
                  <a:gs pos="0">
                    <a:srgbClr val="FF9300"/>
                  </a:gs>
                  <a:gs pos="32000">
                    <a:schemeClr val="bg1"/>
                  </a:gs>
                  <a:gs pos="66000">
                    <a:srgbClr val="FF9300"/>
                  </a:gs>
                  <a:gs pos="99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2697146B-E68E-7E78-0AFB-A0DF71D36647}"/>
                  </a:ext>
                </a:extLst>
              </p:cNvPr>
              <p:cNvSpPr/>
              <p:nvPr/>
            </p:nvSpPr>
            <p:spPr>
              <a:xfrm>
                <a:off x="1428611" y="1283578"/>
                <a:ext cx="6106955" cy="5818427"/>
              </a:xfrm>
              <a:prstGeom prst="blockArc">
                <a:avLst>
                  <a:gd name="adj1" fmla="val 10526789"/>
                  <a:gd name="adj2" fmla="val 16448395"/>
                  <a:gd name="adj3" fmla="val 1105"/>
                </a:avLst>
              </a:prstGeom>
              <a:gradFill>
                <a:gsLst>
                  <a:gs pos="0">
                    <a:srgbClr val="0432FF"/>
                  </a:gs>
                  <a:gs pos="31000">
                    <a:schemeClr val="bg1"/>
                  </a:gs>
                  <a:gs pos="66000">
                    <a:srgbClr val="0432FF"/>
                  </a:gs>
                  <a:gs pos="99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39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49BA-1D77-EEA3-5516-79B318FF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21" y="56161"/>
            <a:ext cx="8372901" cy="621711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Calorimetry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B2CD3B-9531-2CF9-F818-7AC559802599}"/>
              </a:ext>
            </a:extLst>
          </p:cNvPr>
          <p:cNvSpPr txBox="1"/>
          <p:nvPr/>
        </p:nvSpPr>
        <p:spPr>
          <a:xfrm>
            <a:off x="435003" y="1037253"/>
            <a:ext cx="302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Why do we need what we need where it is?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6F65B3-66FB-578A-8B40-1FFBF073F6AA}"/>
              </a:ext>
            </a:extLst>
          </p:cNvPr>
          <p:cNvSpPr txBox="1"/>
          <p:nvPr/>
        </p:nvSpPr>
        <p:spPr>
          <a:xfrm>
            <a:off x="3678159" y="2406095"/>
            <a:ext cx="545553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Electromagnetic calorimeter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Measure photons (E, angle), identify electrons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+mj-lt"/>
              </a:rPr>
              <a:t>PbWO</a:t>
            </a:r>
            <a:r>
              <a:rPr lang="en-US" sz="1200" baseline="-25000" dirty="0">
                <a:solidFill>
                  <a:srgbClr val="000000"/>
                </a:solidFill>
                <a:latin typeface="+mj-lt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Crystals (backward), W/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SciFi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Spacal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(forward)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+mj-lt"/>
              </a:rPr>
              <a:t>Barrel: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Pb/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SciFi+imaging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or new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Scintillating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glass</a:t>
            </a:r>
          </a:p>
          <a:p>
            <a:pPr lvl="1"/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Hadron calorimeter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Measure charged hadrons, neutrons and K</a:t>
            </a:r>
            <a:r>
              <a:rPr lang="en-US" sz="1200" baseline="-25000" dirty="0">
                <a:solidFill>
                  <a:srgbClr val="000000"/>
                </a:solidFill>
                <a:latin typeface="+mj-lt"/>
              </a:rPr>
              <a:t>L</a:t>
            </a:r>
            <a:r>
              <a:rPr lang="en-US" sz="1200" baseline="30000" dirty="0">
                <a:solidFill>
                  <a:srgbClr val="000000"/>
                </a:solidFill>
                <a:latin typeface="+mj-lt"/>
              </a:rPr>
              <a:t>0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+mj-lt"/>
              </a:rPr>
              <a:t>challenge achieve ~50%/√E + 10% for low E hadrons (&lt;E&gt; ~ 20 GeV)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Fe/Sc sandwich with longitudinal segmentation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69D944-8050-0186-1D60-7BEC2D66370E}"/>
              </a:ext>
            </a:extLst>
          </p:cNvPr>
          <p:cNvGrpSpPr>
            <a:grpSpLocks noChangeAspect="1"/>
          </p:cNvGrpSpPr>
          <p:nvPr/>
        </p:nvGrpSpPr>
        <p:grpSpPr>
          <a:xfrm>
            <a:off x="381880" y="2178141"/>
            <a:ext cx="3628821" cy="3389869"/>
            <a:chOff x="1264674" y="576959"/>
            <a:chExt cx="6984998" cy="65250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4FDF3E-8B31-8C1D-09EA-C3FA54A24FB2}"/>
                </a:ext>
              </a:extLst>
            </p:cNvPr>
            <p:cNvSpPr/>
            <p:nvPr/>
          </p:nvSpPr>
          <p:spPr>
            <a:xfrm>
              <a:off x="4202566" y="1801437"/>
              <a:ext cx="455473" cy="2407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12B9CE8-D915-7CF4-44B1-B548C8395B8E}"/>
                </a:ext>
              </a:extLst>
            </p:cNvPr>
            <p:cNvSpPr/>
            <p:nvPr/>
          </p:nvSpPr>
          <p:spPr>
            <a:xfrm>
              <a:off x="1736832" y="3882102"/>
              <a:ext cx="455473" cy="142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FCCB74-046E-2D98-C5A2-7D1150544F0F}"/>
                </a:ext>
              </a:extLst>
            </p:cNvPr>
            <p:cNvSpPr txBox="1"/>
            <p:nvPr/>
          </p:nvSpPr>
          <p:spPr>
            <a:xfrm>
              <a:off x="6509049" y="4042603"/>
              <a:ext cx="920117" cy="414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8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2</a:t>
              </a:r>
              <a:r>
                <a:rPr lang="en-US" sz="8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B7179A5-D821-9C17-5184-EAA8F6384321}"/>
                </a:ext>
              </a:extLst>
            </p:cNvPr>
            <p:cNvSpPr txBox="1"/>
            <p:nvPr/>
          </p:nvSpPr>
          <p:spPr>
            <a:xfrm>
              <a:off x="5639191" y="2566623"/>
              <a:ext cx="1031198" cy="414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8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45</a:t>
              </a:r>
              <a:r>
                <a:rPr lang="en-US" sz="8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D5E0E23-911A-1F93-1766-4B51CC38068A}"/>
                </a:ext>
              </a:extLst>
            </p:cNvPr>
            <p:cNvSpPr/>
            <p:nvPr/>
          </p:nvSpPr>
          <p:spPr>
            <a:xfrm>
              <a:off x="6952402" y="3950678"/>
              <a:ext cx="455473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7F19EBD-AB3C-1F6E-9439-D0F3021F8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062" y="2814345"/>
              <a:ext cx="1649735" cy="1651641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09398CC-82EA-3C3B-8D4C-581F3FA63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061" y="2091013"/>
              <a:ext cx="0" cy="2374973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FA1A9E7-B202-7BBA-CC26-6B0A988963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5464" y="2814345"/>
              <a:ext cx="1647597" cy="1651641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D952360-4A75-221E-9CFD-896E99375152}"/>
                </a:ext>
              </a:extLst>
            </p:cNvPr>
            <p:cNvSpPr txBox="1"/>
            <p:nvPr/>
          </p:nvSpPr>
          <p:spPr>
            <a:xfrm>
              <a:off x="4218818" y="1861852"/>
              <a:ext cx="1031198" cy="414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8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90</a:t>
              </a:r>
              <a:r>
                <a:rPr lang="en-US" sz="8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3B19D92-685E-5735-C119-148E3142FD10}"/>
                </a:ext>
              </a:extLst>
            </p:cNvPr>
            <p:cNvSpPr txBox="1"/>
            <p:nvPr/>
          </p:nvSpPr>
          <p:spPr>
            <a:xfrm>
              <a:off x="2761880" y="2524770"/>
              <a:ext cx="1142278" cy="414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8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135</a:t>
              </a:r>
              <a:r>
                <a:rPr lang="en-US" sz="8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C85EF28-DB1A-2A57-D0D8-636F0C16A9F6}"/>
                </a:ext>
              </a:extLst>
            </p:cNvPr>
            <p:cNvSpPr txBox="1"/>
            <p:nvPr/>
          </p:nvSpPr>
          <p:spPr>
            <a:xfrm>
              <a:off x="1912384" y="4078794"/>
              <a:ext cx="1142278" cy="414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Θ</a:t>
              </a:r>
              <a:r>
                <a:rPr lang="en-US" sz="8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= 178</a:t>
              </a:r>
              <a:r>
                <a:rPr lang="en-US" sz="800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5EC50BC-73D1-A644-838D-3178792B21A0}"/>
                </a:ext>
              </a:extLst>
            </p:cNvPr>
            <p:cNvSpPr txBox="1"/>
            <p:nvPr/>
          </p:nvSpPr>
          <p:spPr>
            <a:xfrm>
              <a:off x="7764621" y="4255984"/>
              <a:ext cx="485051" cy="48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z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A233BE1-CD31-26CA-F3AF-A88D47FC1895}"/>
                </a:ext>
              </a:extLst>
            </p:cNvPr>
            <p:cNvSpPr txBox="1"/>
            <p:nvPr/>
          </p:nvSpPr>
          <p:spPr>
            <a:xfrm rot="4317460">
              <a:off x="6884949" y="3403968"/>
              <a:ext cx="1009598" cy="444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9300"/>
                  </a:solidFill>
                  <a:cs typeface="Arial" panose="020B0604020202020204" pitchFamily="34" charset="0"/>
                </a:rPr>
                <a:t>high x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07026D8-1CC1-3E88-469B-17CB924D7724}"/>
                </a:ext>
              </a:extLst>
            </p:cNvPr>
            <p:cNvSpPr txBox="1"/>
            <p:nvPr/>
          </p:nvSpPr>
          <p:spPr>
            <a:xfrm>
              <a:off x="3982648" y="1397401"/>
              <a:ext cx="1379866" cy="444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9300"/>
                  </a:solidFill>
                  <a:cs typeface="Arial" panose="020B0604020202020204" pitchFamily="34" charset="0"/>
                </a:rPr>
                <a:t>medium x 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F1285CB-5450-0991-4900-6EEF42812716}"/>
                </a:ext>
              </a:extLst>
            </p:cNvPr>
            <p:cNvSpPr txBox="1"/>
            <p:nvPr/>
          </p:nvSpPr>
          <p:spPr>
            <a:xfrm rot="17280000">
              <a:off x="1381381" y="3295340"/>
              <a:ext cx="902451" cy="444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9300"/>
                  </a:solidFill>
                  <a:cs typeface="Arial" panose="020B0604020202020204" pitchFamily="34" charset="0"/>
                </a:rPr>
                <a:t>low x 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B43A913-CF8A-3D24-4EA2-7E6ADDA5C7D2}"/>
                </a:ext>
              </a:extLst>
            </p:cNvPr>
            <p:cNvSpPr txBox="1"/>
            <p:nvPr/>
          </p:nvSpPr>
          <p:spPr>
            <a:xfrm rot="19417635">
              <a:off x="2331164" y="1880338"/>
              <a:ext cx="1157706" cy="444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9300"/>
                  </a:solidFill>
                </a:rPr>
                <a:t>hadrons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4E16DE-DE8E-2A96-466F-99646F41099E}"/>
                </a:ext>
              </a:extLst>
            </p:cNvPr>
            <p:cNvSpPr txBox="1"/>
            <p:nvPr/>
          </p:nvSpPr>
          <p:spPr>
            <a:xfrm rot="2400000">
              <a:off x="5893565" y="2050776"/>
              <a:ext cx="1157706" cy="444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9300"/>
                  </a:solidFill>
                </a:rPr>
                <a:t>hadrons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8103153-44E3-4951-5517-386B55828B09}"/>
                </a:ext>
              </a:extLst>
            </p:cNvPr>
            <p:cNvSpPr txBox="1"/>
            <p:nvPr/>
          </p:nvSpPr>
          <p:spPr>
            <a:xfrm rot="17436423">
              <a:off x="1012168" y="2816360"/>
              <a:ext cx="1021740" cy="444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432FF"/>
                  </a:solidFill>
                  <a:cs typeface="Arial" panose="020B0604020202020204" pitchFamily="34" charset="0"/>
                </a:rPr>
                <a:t>low</a:t>
              </a:r>
              <a:r>
                <a:rPr lang="en-US" sz="900" dirty="0">
                  <a:solidFill>
                    <a:srgbClr val="FF9300"/>
                  </a:solidFill>
                  <a:cs typeface="Arial" panose="020B0604020202020204" pitchFamily="34" charset="0"/>
                </a:rPr>
                <a:t> </a:t>
              </a:r>
              <a:r>
                <a:rPr lang="en-US" sz="900" dirty="0">
                  <a:solidFill>
                    <a:srgbClr val="0432FF"/>
                  </a:solidFill>
                  <a:cs typeface="Arial" panose="020B0604020202020204" pitchFamily="34" charset="0"/>
                </a:rPr>
                <a:t>Q</a:t>
              </a:r>
              <a:r>
                <a:rPr lang="en-US" sz="900" baseline="30000" dirty="0">
                  <a:solidFill>
                    <a:srgbClr val="0432FF"/>
                  </a:solidFill>
                  <a:cs typeface="Arial" panose="020B0604020202020204" pitchFamily="34" charset="0"/>
                </a:rPr>
                <a:t>2</a:t>
              </a:r>
              <a:r>
                <a:rPr lang="en-US" sz="900" dirty="0">
                  <a:solidFill>
                    <a:srgbClr val="0432FF"/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BF211EC-6C11-A424-0E84-11F5063C4F3B}"/>
                </a:ext>
              </a:extLst>
            </p:cNvPr>
            <p:cNvSpPr txBox="1"/>
            <p:nvPr/>
          </p:nvSpPr>
          <p:spPr>
            <a:xfrm>
              <a:off x="4166051" y="946922"/>
              <a:ext cx="1154620" cy="444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432FF"/>
                  </a:solidFill>
                  <a:cs typeface="Arial" panose="020B0604020202020204" pitchFamily="34" charset="0"/>
                </a:rPr>
                <a:t>high Q</a:t>
              </a:r>
              <a:r>
                <a:rPr lang="en-US" sz="900" baseline="30000" dirty="0">
                  <a:solidFill>
                    <a:srgbClr val="0432FF"/>
                  </a:solidFill>
                  <a:cs typeface="Arial" panose="020B0604020202020204" pitchFamily="34" charset="0"/>
                </a:rPr>
                <a:t>2</a:t>
              </a:r>
              <a:r>
                <a:rPr lang="en-US" sz="900" dirty="0">
                  <a:solidFill>
                    <a:srgbClr val="0432FF"/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65B7B41-BD64-AFBA-0466-78CC746112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3235" y="819965"/>
              <a:ext cx="1245777" cy="21971"/>
            </a:xfrm>
            <a:prstGeom prst="straightConnector1">
              <a:avLst/>
            </a:prstGeom>
            <a:ln w="3175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DD044AC-62F6-3489-E205-873A086D4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0399" y="807952"/>
              <a:ext cx="1398721" cy="6040"/>
            </a:xfrm>
            <a:prstGeom prst="straightConnector1">
              <a:avLst/>
            </a:prstGeom>
            <a:ln w="317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01AFB9A-652B-864A-80D6-1470650FCC24}"/>
                </a:ext>
              </a:extLst>
            </p:cNvPr>
            <p:cNvSpPr txBox="1"/>
            <p:nvPr/>
          </p:nvSpPr>
          <p:spPr>
            <a:xfrm>
              <a:off x="4847931" y="576959"/>
              <a:ext cx="1450834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/>
                <a:t>electron beam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75A3BD9-CB40-8A26-D71B-C2DB7692AEB2}"/>
                </a:ext>
              </a:extLst>
            </p:cNvPr>
            <p:cNvSpPr txBox="1"/>
            <p:nvPr/>
          </p:nvSpPr>
          <p:spPr>
            <a:xfrm>
              <a:off x="3131824" y="595268"/>
              <a:ext cx="923424" cy="592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p/A beam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E109635-2702-E6CE-1D89-E8A00BEC4FE3}"/>
                </a:ext>
              </a:extLst>
            </p:cNvPr>
            <p:cNvSpPr/>
            <p:nvPr/>
          </p:nvSpPr>
          <p:spPr>
            <a:xfrm>
              <a:off x="3735475" y="3779911"/>
              <a:ext cx="1680587" cy="680420"/>
            </a:xfrm>
            <a:prstGeom prst="rect">
              <a:avLst/>
            </a:prstGeom>
            <a:gradFill>
              <a:gsLst>
                <a:gs pos="0">
                  <a:srgbClr val="0432FF">
                    <a:alpha val="50000"/>
                  </a:srgbClr>
                </a:gs>
                <a:gs pos="70000">
                  <a:srgbClr val="0096FF"/>
                </a:gs>
                <a:gs pos="30000">
                  <a:srgbClr val="0096FF"/>
                </a:gs>
                <a:gs pos="100000">
                  <a:srgbClr val="0432FF">
                    <a:alpha val="80000"/>
                  </a:srgbClr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889EB9E-2A38-1650-2AC2-F18B5BB62E71}"/>
                </a:ext>
              </a:extLst>
            </p:cNvPr>
            <p:cNvSpPr/>
            <p:nvPr/>
          </p:nvSpPr>
          <p:spPr>
            <a:xfrm>
              <a:off x="3569677" y="3641421"/>
              <a:ext cx="158260" cy="791554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6152F3F-186A-FC29-D6C5-D2EABBD9E600}"/>
                </a:ext>
              </a:extLst>
            </p:cNvPr>
            <p:cNvSpPr/>
            <p:nvPr/>
          </p:nvSpPr>
          <p:spPr>
            <a:xfrm>
              <a:off x="3209760" y="3330868"/>
              <a:ext cx="177305" cy="109487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4D8FAC1-3357-E61C-0CF5-0110182ECB8D}"/>
                </a:ext>
              </a:extLst>
            </p:cNvPr>
            <p:cNvSpPr/>
            <p:nvPr/>
          </p:nvSpPr>
          <p:spPr>
            <a:xfrm>
              <a:off x="3386955" y="3510208"/>
              <a:ext cx="177305" cy="91997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B7499F5-66BA-E57F-6CA6-A1AB417C3AB6}"/>
                </a:ext>
              </a:extLst>
            </p:cNvPr>
            <p:cNvSpPr/>
            <p:nvPr/>
          </p:nvSpPr>
          <p:spPr>
            <a:xfrm>
              <a:off x="5423488" y="3649266"/>
              <a:ext cx="158260" cy="791554"/>
            </a:xfrm>
            <a:prstGeom prst="rect">
              <a:avLst/>
            </a:prstGeom>
            <a:gradFill>
              <a:gsLst>
                <a:gs pos="0">
                  <a:srgbClr val="008F0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5065B65-B02B-46AF-E431-8243F162AE40}"/>
                </a:ext>
              </a:extLst>
            </p:cNvPr>
            <p:cNvSpPr/>
            <p:nvPr/>
          </p:nvSpPr>
          <p:spPr>
            <a:xfrm>
              <a:off x="5790154" y="3327772"/>
              <a:ext cx="177305" cy="1094879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5F74BB-E86F-01FF-5C98-ABB4F71B7123}"/>
                </a:ext>
              </a:extLst>
            </p:cNvPr>
            <p:cNvSpPr/>
            <p:nvPr/>
          </p:nvSpPr>
          <p:spPr>
            <a:xfrm>
              <a:off x="5599255" y="3510208"/>
              <a:ext cx="177305" cy="919979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6330159-C4D2-220E-3AF8-D87F26B90C8A}"/>
                </a:ext>
              </a:extLst>
            </p:cNvPr>
            <p:cNvSpPr txBox="1"/>
            <p:nvPr/>
          </p:nvSpPr>
          <p:spPr>
            <a:xfrm>
              <a:off x="4116780" y="3887647"/>
              <a:ext cx="917032" cy="53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Central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Detector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EB37AD8-BA6B-28A8-CF7A-6D167CB02C4A}"/>
                </a:ext>
              </a:extLst>
            </p:cNvPr>
            <p:cNvSpPr txBox="1"/>
            <p:nvPr/>
          </p:nvSpPr>
          <p:spPr>
            <a:xfrm>
              <a:off x="5243118" y="3908797"/>
              <a:ext cx="889262" cy="53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>
                  <a:solidFill>
                    <a:schemeClr val="bg1"/>
                  </a:solidFill>
                </a:rPr>
                <a:t>Hadron</a:t>
              </a:r>
            </a:p>
            <a:p>
              <a:pPr algn="ctr"/>
              <a:r>
                <a:rPr lang="en-US" sz="600" b="1" dirty="0">
                  <a:solidFill>
                    <a:schemeClr val="bg1"/>
                  </a:solidFill>
                </a:rPr>
                <a:t>Endcap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E8723F5-086F-9978-D4C6-7D9CCEFC53FA}"/>
                </a:ext>
              </a:extLst>
            </p:cNvPr>
            <p:cNvSpPr txBox="1"/>
            <p:nvPr/>
          </p:nvSpPr>
          <p:spPr>
            <a:xfrm>
              <a:off x="3020461" y="3908797"/>
              <a:ext cx="889262" cy="53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>
                  <a:solidFill>
                    <a:schemeClr val="bg1"/>
                  </a:solidFill>
                </a:rPr>
                <a:t>Lepton</a:t>
              </a:r>
            </a:p>
            <a:p>
              <a:pPr algn="ctr"/>
              <a:r>
                <a:rPr lang="en-US" sz="600" b="1" dirty="0">
                  <a:solidFill>
                    <a:schemeClr val="bg1"/>
                  </a:solidFill>
                </a:rPr>
                <a:t>Endcap</a:t>
              </a:r>
            </a:p>
          </p:txBody>
        </p:sp>
        <p:sp>
          <p:nvSpPr>
            <p:cNvPr id="86" name="Triangle 85">
              <a:extLst>
                <a:ext uri="{FF2B5EF4-FFF2-40B4-BE49-F238E27FC236}">
                  <a16:creationId xmlns:a16="http://schemas.microsoft.com/office/drawing/2014/main" id="{4849B707-1FC4-5F3F-4862-8CBEA5DBA440}"/>
                </a:ext>
              </a:extLst>
            </p:cNvPr>
            <p:cNvSpPr/>
            <p:nvPr/>
          </p:nvSpPr>
          <p:spPr>
            <a:xfrm rot="5400000">
              <a:off x="2895186" y="2919481"/>
              <a:ext cx="272004" cy="3099209"/>
            </a:xfrm>
            <a:prstGeom prst="triangle">
              <a:avLst/>
            </a:prstGeom>
            <a:gradFill>
              <a:gsLst>
                <a:gs pos="0">
                  <a:srgbClr val="FFC000"/>
                </a:gs>
                <a:gs pos="70000">
                  <a:srgbClr val="FFFD78"/>
                </a:gs>
                <a:gs pos="30000">
                  <a:srgbClr val="FFFD78"/>
                </a:gs>
                <a:gs pos="99000">
                  <a:srgbClr val="FFC0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32E44507-3587-4DC8-EF0E-D8FE5F312BBA}"/>
                </a:ext>
              </a:extLst>
            </p:cNvPr>
            <p:cNvSpPr/>
            <p:nvPr/>
          </p:nvSpPr>
          <p:spPr>
            <a:xfrm rot="5400000" flipV="1">
              <a:off x="5883794" y="2990706"/>
              <a:ext cx="256932" cy="2975076"/>
            </a:xfrm>
            <a:prstGeom prst="triangle">
              <a:avLst/>
            </a:prstGeom>
            <a:gradFill>
              <a:gsLst>
                <a:gs pos="0">
                  <a:srgbClr val="FFC000"/>
                </a:gs>
                <a:gs pos="70000">
                  <a:srgbClr val="FFFD78"/>
                </a:gs>
                <a:gs pos="30000">
                  <a:srgbClr val="FFFD78"/>
                </a:gs>
                <a:gs pos="99000">
                  <a:srgbClr val="FFC0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FD4C4FDA-C310-C365-CB16-6A23B3F6C743}"/>
                </a:ext>
              </a:extLst>
            </p:cNvPr>
            <p:cNvCxnSpPr>
              <a:cxnSpLocks/>
            </p:cNvCxnSpPr>
            <p:nvPr/>
          </p:nvCxnSpPr>
          <p:spPr>
            <a:xfrm>
              <a:off x="1264674" y="4465986"/>
              <a:ext cx="64155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A8A5FB5-A494-E91D-CFED-9B90A5269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061" y="4391893"/>
              <a:ext cx="2377608" cy="74093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AEBDE8D-E41D-57C5-F2C6-2792BCD48A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7265" y="4381011"/>
              <a:ext cx="2385795" cy="84976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2498FB3-013F-B415-4DB0-C5169FDAD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212" r="18018" b="10531"/>
            <a:stretch/>
          </p:blipFill>
          <p:spPr>
            <a:xfrm flipH="1">
              <a:off x="4311437" y="611607"/>
              <a:ext cx="527325" cy="404134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8491001-7FA7-B589-2FFA-2D4B5DAA0BA2}"/>
                </a:ext>
              </a:extLst>
            </p:cNvPr>
            <p:cNvSpPr txBox="1"/>
            <p:nvPr/>
          </p:nvSpPr>
          <p:spPr>
            <a:xfrm rot="18871276">
              <a:off x="1524577" y="1904988"/>
              <a:ext cx="1268786" cy="444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432FF"/>
                  </a:solidFill>
                </a:rPr>
                <a:t>scattered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62DEEC2-3952-0508-62ED-59DBDC480C20}"/>
                </a:ext>
              </a:extLst>
            </p:cNvPr>
            <p:cNvSpPr txBox="1"/>
            <p:nvPr/>
          </p:nvSpPr>
          <p:spPr>
            <a:xfrm rot="19740000">
              <a:off x="2336205" y="1379601"/>
              <a:ext cx="960231" cy="444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432FF"/>
                  </a:solidFill>
                </a:rPr>
                <a:t>lepton</a:t>
              </a:r>
            </a:p>
          </p:txBody>
        </p:sp>
        <p:sp>
          <p:nvSpPr>
            <p:cNvPr id="94" name="Curved Right Arrow 93">
              <a:extLst>
                <a:ext uri="{FF2B5EF4-FFF2-40B4-BE49-F238E27FC236}">
                  <a16:creationId xmlns:a16="http://schemas.microsoft.com/office/drawing/2014/main" id="{BE99C43A-15DB-FC10-A48F-59E0EEAB1CAC}"/>
                </a:ext>
              </a:extLst>
            </p:cNvPr>
            <p:cNvSpPr/>
            <p:nvPr/>
          </p:nvSpPr>
          <p:spPr bwMode="auto">
            <a:xfrm>
              <a:off x="2014293" y="4601150"/>
              <a:ext cx="266228" cy="266741"/>
            </a:xfrm>
            <a:prstGeom prst="curvedRightArrow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0000FF"/>
                </a:gs>
                <a:gs pos="50000">
                  <a:schemeClr val="bg1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EC4A7AF-AB94-F3E2-330F-0EFD6890353E}"/>
                </a:ext>
              </a:extLst>
            </p:cNvPr>
            <p:cNvSpPr txBox="1"/>
            <p:nvPr/>
          </p:nvSpPr>
          <p:spPr>
            <a:xfrm>
              <a:off x="1737789" y="4645750"/>
              <a:ext cx="4372867" cy="355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432FF"/>
                  </a:solidFill>
                </a:rPr>
                <a:t>and all the detectors integrated in the IR along the beam line 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0999C09-6A59-B752-BB9D-80F1315F5BBB}"/>
                </a:ext>
              </a:extLst>
            </p:cNvPr>
            <p:cNvGrpSpPr/>
            <p:nvPr/>
          </p:nvGrpSpPr>
          <p:grpSpPr>
            <a:xfrm>
              <a:off x="1428611" y="1283578"/>
              <a:ext cx="6106955" cy="5818427"/>
              <a:chOff x="1428611" y="1283578"/>
              <a:chExt cx="6106955" cy="5818427"/>
            </a:xfrm>
          </p:grpSpPr>
          <p:sp>
            <p:nvSpPr>
              <p:cNvPr id="97" name="Block Arc 96">
                <a:extLst>
                  <a:ext uri="{FF2B5EF4-FFF2-40B4-BE49-F238E27FC236}">
                    <a16:creationId xmlns:a16="http://schemas.microsoft.com/office/drawing/2014/main" id="{EAB59644-1C24-838E-FC0A-9BDE597AD605}"/>
                  </a:ext>
                </a:extLst>
              </p:cNvPr>
              <p:cNvSpPr/>
              <p:nvPr/>
            </p:nvSpPr>
            <p:spPr>
              <a:xfrm>
                <a:off x="1811796" y="1700544"/>
                <a:ext cx="5537994" cy="5381572"/>
              </a:xfrm>
              <a:prstGeom prst="blockArc">
                <a:avLst>
                  <a:gd name="adj1" fmla="val 10745695"/>
                  <a:gd name="adj2" fmla="val 66467"/>
                  <a:gd name="adj3" fmla="val 1447"/>
                </a:avLst>
              </a:prstGeom>
              <a:gradFill>
                <a:gsLst>
                  <a:gs pos="0">
                    <a:srgbClr val="FF9300"/>
                  </a:gs>
                  <a:gs pos="32000">
                    <a:schemeClr val="bg1"/>
                  </a:gs>
                  <a:gs pos="66000">
                    <a:srgbClr val="FF9300"/>
                  </a:gs>
                  <a:gs pos="99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Block Arc 97">
                <a:extLst>
                  <a:ext uri="{FF2B5EF4-FFF2-40B4-BE49-F238E27FC236}">
                    <a16:creationId xmlns:a16="http://schemas.microsoft.com/office/drawing/2014/main" id="{43297ECC-C32C-76AB-76DA-7A675EFA4A2F}"/>
                  </a:ext>
                </a:extLst>
              </p:cNvPr>
              <p:cNvSpPr/>
              <p:nvPr/>
            </p:nvSpPr>
            <p:spPr>
              <a:xfrm>
                <a:off x="1428611" y="1283578"/>
                <a:ext cx="6106955" cy="5818427"/>
              </a:xfrm>
              <a:prstGeom prst="blockArc">
                <a:avLst>
                  <a:gd name="adj1" fmla="val 10526789"/>
                  <a:gd name="adj2" fmla="val 16448395"/>
                  <a:gd name="adj3" fmla="val 1105"/>
                </a:avLst>
              </a:prstGeom>
              <a:gradFill>
                <a:gsLst>
                  <a:gs pos="0">
                    <a:srgbClr val="0432FF"/>
                  </a:gs>
                  <a:gs pos="31000">
                    <a:schemeClr val="bg1"/>
                  </a:gs>
                  <a:gs pos="66000">
                    <a:srgbClr val="0432FF"/>
                  </a:gs>
                  <a:gs pos="99000">
                    <a:schemeClr val="bg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99" name="Picture 9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4048C7B9-0E67-61B4-2F3B-AA41FA0D3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58" y="141248"/>
            <a:ext cx="4404426" cy="17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1E5EAB-E6AE-950E-0B5C-28086A9D83CD}"/>
              </a:ext>
            </a:extLst>
          </p:cNvPr>
          <p:cNvSpPr txBox="1"/>
          <p:nvPr/>
        </p:nvSpPr>
        <p:spPr>
          <a:xfrm>
            <a:off x="249743" y="931257"/>
            <a:ext cx="31180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Electron/photon PID, energy, angle/position:</a:t>
            </a:r>
          </a:p>
          <a:p>
            <a:r>
              <a:rPr lang="en-US" sz="1350" dirty="0">
                <a:solidFill>
                  <a:srgbClr val="000000"/>
                </a:solidFill>
              </a:rPr>
              <a:t>Coverage (in rapidity and energy), resolution, e/𝜋, granularity, projectivity</a:t>
            </a:r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18086A-329E-E3D7-DE84-6A3D14092BB1}"/>
              </a:ext>
            </a:extLst>
          </p:cNvPr>
          <p:cNvSpPr txBox="1"/>
          <p:nvPr/>
        </p:nvSpPr>
        <p:spPr>
          <a:xfrm>
            <a:off x="2430567" y="3645954"/>
            <a:ext cx="744439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PYTHIA</a:t>
            </a:r>
          </a:p>
          <a:p>
            <a:r>
              <a:rPr lang="en-US" sz="825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18 x 275 GeV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290A61-78F3-23DE-7AFE-04BA22485411}"/>
              </a:ext>
            </a:extLst>
          </p:cNvPr>
          <p:cNvGrpSpPr>
            <a:grpSpLocks noChangeAspect="1"/>
          </p:cNvGrpSpPr>
          <p:nvPr/>
        </p:nvGrpSpPr>
        <p:grpSpPr>
          <a:xfrm>
            <a:off x="207453" y="1798444"/>
            <a:ext cx="8914123" cy="3267769"/>
            <a:chOff x="2103502" y="2688191"/>
            <a:chExt cx="6486988" cy="2378022"/>
          </a:xfrm>
        </p:grpSpPr>
        <p:pic>
          <p:nvPicPr>
            <p:cNvPr id="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527F46E9-AA66-A6CC-48A6-4C9B7AB27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3502" y="3436022"/>
              <a:ext cx="2158300" cy="163019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946A50-9FDB-5AB8-8FE0-EC5086CEE596}"/>
                </a:ext>
              </a:extLst>
            </p:cNvPr>
            <p:cNvSpPr txBox="1"/>
            <p:nvPr/>
          </p:nvSpPr>
          <p:spPr>
            <a:xfrm>
              <a:off x="2979426" y="3353627"/>
              <a:ext cx="424853" cy="218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DIS 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75E36E-4F22-66B0-2DC3-06E47AC2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375" y="3450932"/>
              <a:ext cx="2161775" cy="1571602"/>
            </a:xfrm>
            <a:prstGeom prst="rect">
              <a:avLst/>
            </a:prstGeom>
            <a:noFill/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F682DC-6235-DEE4-5412-9AC5D499F6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33043" y="2785315"/>
              <a:ext cx="952922" cy="650405"/>
              <a:chOff x="-1261487" y="1304904"/>
              <a:chExt cx="8109515" cy="5620456"/>
            </a:xfrm>
            <a:noFill/>
          </p:grpSpPr>
          <p:pic>
            <p:nvPicPr>
              <p:cNvPr id="7" name="Picture 6" descr="DISdiagram.png">
                <a:extLst>
                  <a:ext uri="{FF2B5EF4-FFF2-40B4-BE49-F238E27FC236}">
                    <a16:creationId xmlns:a16="http://schemas.microsoft.com/office/drawing/2014/main" id="{D3281C40-12BE-AA17-2B50-2ABDC40B1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61487" y="1304904"/>
                <a:ext cx="8109515" cy="5620456"/>
              </a:xfrm>
              <a:prstGeom prst="rect">
                <a:avLst/>
              </a:prstGeom>
              <a:grpFill/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4E79664-1C74-CB85-E5B2-15CB9C6AD8DE}"/>
                  </a:ext>
                </a:extLst>
              </p:cNvPr>
              <p:cNvSpPr/>
              <p:nvPr/>
            </p:nvSpPr>
            <p:spPr>
              <a:xfrm>
                <a:off x="1715219" y="4595691"/>
                <a:ext cx="731957" cy="59613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80A339-35CB-8E89-2194-E0095CA673D1}"/>
                  </a:ext>
                </a:extLst>
              </p:cNvPr>
              <p:cNvSpPr/>
              <p:nvPr/>
            </p:nvSpPr>
            <p:spPr>
              <a:xfrm>
                <a:off x="-15744" y="1362880"/>
                <a:ext cx="731957" cy="59613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" name="Picture 9" descr="DVCSdiagram.png">
              <a:extLst>
                <a:ext uri="{FF2B5EF4-FFF2-40B4-BE49-F238E27FC236}">
                  <a16:creationId xmlns:a16="http://schemas.microsoft.com/office/drawing/2014/main" id="{B8C344B4-C9B4-3E18-0B57-2D73CD2C0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34"/>
            <a:stretch/>
          </p:blipFill>
          <p:spPr>
            <a:xfrm>
              <a:off x="4817139" y="2734920"/>
              <a:ext cx="1189272" cy="687517"/>
            </a:xfrm>
            <a:prstGeom prst="rect">
              <a:avLst/>
            </a:prstGeom>
            <a:noFill/>
          </p:spPr>
        </p:pic>
        <p:pic>
          <p:nvPicPr>
            <p:cNvPr id="11" name="Picture 10" descr="SIDISdiagram.png">
              <a:extLst>
                <a:ext uri="{FF2B5EF4-FFF2-40B4-BE49-F238E27FC236}">
                  <a16:creationId xmlns:a16="http://schemas.microsoft.com/office/drawing/2014/main" id="{4D8C1DB5-539F-DDD4-66EF-FCC5187E7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702" y="2688191"/>
              <a:ext cx="1111364" cy="880791"/>
            </a:xfrm>
            <a:prstGeom prst="rect">
              <a:avLst/>
            </a:prstGeom>
            <a:no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8B83AA-1E91-4311-32FB-922F10225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28715" y="3504352"/>
              <a:ext cx="2161775" cy="1518182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AAB3C4-D8C8-7AD1-2CB8-9561F675655F}"/>
                </a:ext>
              </a:extLst>
            </p:cNvPr>
            <p:cNvSpPr txBox="1"/>
            <p:nvPr/>
          </p:nvSpPr>
          <p:spPr>
            <a:xfrm>
              <a:off x="4817139" y="3642149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MILOU DVCS</a:t>
              </a:r>
            </a:p>
            <a:p>
              <a:r>
                <a:rPr lang="en-US" sz="900" dirty="0" err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e+p</a:t>
              </a:r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18×275 GeV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2B0D99-8136-3894-B4CA-30976FE6C368}"/>
                </a:ext>
              </a:extLst>
            </p:cNvPr>
            <p:cNvSpPr txBox="1"/>
            <p:nvPr/>
          </p:nvSpPr>
          <p:spPr>
            <a:xfrm>
              <a:off x="5006728" y="3354615"/>
              <a:ext cx="900800" cy="218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DVCS photons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827B9C-707E-F14E-5CAA-134D8F088715}"/>
                </a:ext>
              </a:extLst>
            </p:cNvPr>
            <p:cNvSpPr txBox="1"/>
            <p:nvPr/>
          </p:nvSpPr>
          <p:spPr>
            <a:xfrm>
              <a:off x="7192451" y="3422898"/>
              <a:ext cx="639575" cy="218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SIDIS π0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76F3A2-5947-F528-C46F-BAC20D499DE9}"/>
                </a:ext>
              </a:extLst>
            </p:cNvPr>
            <p:cNvSpPr txBox="1"/>
            <p:nvPr/>
          </p:nvSpPr>
          <p:spPr>
            <a:xfrm>
              <a:off x="6748091" y="3667983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PYTHIA</a:t>
              </a:r>
            </a:p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 x 275 GeV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F4F06C6-AA21-D868-8F27-F84C744BFD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8580" y="4046343"/>
              <a:ext cx="0" cy="7424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05AC04-8E9D-D8A9-9086-01FEE67A92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0860" y="4046611"/>
              <a:ext cx="5371" cy="73211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CA948A-BC20-5AA7-577C-2A58AF053678}"/>
                </a:ext>
              </a:extLst>
            </p:cNvPr>
            <p:cNvSpPr txBox="1"/>
            <p:nvPr/>
          </p:nvSpPr>
          <p:spPr>
            <a:xfrm>
              <a:off x="3471905" y="4463930"/>
              <a:ext cx="74892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h-endcap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114657-392E-DF8D-6C46-3FDA87EE51A0}"/>
                </a:ext>
              </a:extLst>
            </p:cNvPr>
            <p:cNvSpPr txBox="1"/>
            <p:nvPr/>
          </p:nvSpPr>
          <p:spPr>
            <a:xfrm>
              <a:off x="2372333" y="4473710"/>
              <a:ext cx="74892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e-endcap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45E3BE-BB6C-59E1-D383-B787CCFAC2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2256" y="3969119"/>
              <a:ext cx="10814" cy="83019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6A690B-F5A0-8317-2018-EEAE1AD25F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98217" y="3988397"/>
              <a:ext cx="2502" cy="80082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D0E11E-3CF7-64CB-385E-1203E45F2A51}"/>
                </a:ext>
              </a:extLst>
            </p:cNvPr>
            <p:cNvSpPr txBox="1"/>
            <p:nvPr/>
          </p:nvSpPr>
          <p:spPr>
            <a:xfrm>
              <a:off x="3013126" y="4456570"/>
              <a:ext cx="5453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Barrel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216AA65-3B44-93ED-56C5-94D3C2F355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0776" y="4034296"/>
              <a:ext cx="0" cy="7424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510F82-1E63-98BB-36A8-3D9C44C011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3055" y="4034564"/>
              <a:ext cx="5371" cy="73211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8E3682DC-3A9E-BDF8-8A53-87976060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43" y="98152"/>
            <a:ext cx="3787565" cy="525422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cap="small" dirty="0"/>
              <a:t>&amp;M Calorimetry</a:t>
            </a:r>
          </a:p>
        </p:txBody>
      </p:sp>
    </p:spTree>
    <p:extLst>
      <p:ext uri="{BB962C8B-B14F-4D97-AF65-F5344CB8AC3E}">
        <p14:creationId xmlns:p14="http://schemas.microsoft.com/office/powerpoint/2010/main" val="116358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DDA8-D8F3-3BFC-60E3-54F4DFD85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43" y="98152"/>
            <a:ext cx="3787565" cy="525422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cap="small" dirty="0"/>
              <a:t>&amp;M Calorimetry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E5EAB-E6AE-950E-0B5C-28086A9D83CD}"/>
              </a:ext>
            </a:extLst>
          </p:cNvPr>
          <p:cNvSpPr txBox="1"/>
          <p:nvPr/>
        </p:nvSpPr>
        <p:spPr>
          <a:xfrm>
            <a:off x="249743" y="931257"/>
            <a:ext cx="31180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Electron/photon PID, energy, angle/position:</a:t>
            </a:r>
          </a:p>
          <a:p>
            <a:r>
              <a:rPr lang="en-US" sz="1350" dirty="0">
                <a:solidFill>
                  <a:srgbClr val="000000"/>
                </a:solidFill>
              </a:rPr>
              <a:t>Coverage (in rapidity and energy), resolution, e/𝜋, granularity, projectivity</a:t>
            </a:r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18086A-329E-E3D7-DE84-6A3D14092BB1}"/>
              </a:ext>
            </a:extLst>
          </p:cNvPr>
          <p:cNvSpPr txBox="1"/>
          <p:nvPr/>
        </p:nvSpPr>
        <p:spPr>
          <a:xfrm>
            <a:off x="2430567" y="3645954"/>
            <a:ext cx="744439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PYTHIA</a:t>
            </a:r>
          </a:p>
          <a:p>
            <a:r>
              <a:rPr lang="en-US" sz="825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18 x 275 GeV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290A61-78F3-23DE-7AFE-04BA22485411}"/>
              </a:ext>
            </a:extLst>
          </p:cNvPr>
          <p:cNvGrpSpPr>
            <a:grpSpLocks noChangeAspect="1"/>
          </p:cNvGrpSpPr>
          <p:nvPr/>
        </p:nvGrpSpPr>
        <p:grpSpPr>
          <a:xfrm>
            <a:off x="207453" y="1798444"/>
            <a:ext cx="8914123" cy="3267769"/>
            <a:chOff x="2103502" y="2688191"/>
            <a:chExt cx="6486988" cy="2378022"/>
          </a:xfrm>
        </p:grpSpPr>
        <p:pic>
          <p:nvPicPr>
            <p:cNvPr id="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527F46E9-AA66-A6CC-48A6-4C9B7AB27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3502" y="3436022"/>
              <a:ext cx="2158300" cy="163019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946A50-9FDB-5AB8-8FE0-EC5086CEE596}"/>
                </a:ext>
              </a:extLst>
            </p:cNvPr>
            <p:cNvSpPr txBox="1"/>
            <p:nvPr/>
          </p:nvSpPr>
          <p:spPr>
            <a:xfrm>
              <a:off x="2979426" y="3353627"/>
              <a:ext cx="424853" cy="218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DIS 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75E36E-4F22-66B0-2DC3-06E47AC2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375" y="3450932"/>
              <a:ext cx="2161775" cy="1571602"/>
            </a:xfrm>
            <a:prstGeom prst="rect">
              <a:avLst/>
            </a:prstGeom>
            <a:noFill/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F682DC-6235-DEE4-5412-9AC5D499F6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33043" y="2785315"/>
              <a:ext cx="952922" cy="650405"/>
              <a:chOff x="-1261487" y="1304904"/>
              <a:chExt cx="8109515" cy="5620456"/>
            </a:xfrm>
            <a:noFill/>
          </p:grpSpPr>
          <p:pic>
            <p:nvPicPr>
              <p:cNvPr id="7" name="Picture 6" descr="DISdiagram.png">
                <a:extLst>
                  <a:ext uri="{FF2B5EF4-FFF2-40B4-BE49-F238E27FC236}">
                    <a16:creationId xmlns:a16="http://schemas.microsoft.com/office/drawing/2014/main" id="{D3281C40-12BE-AA17-2B50-2ABDC40B1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61487" y="1304904"/>
                <a:ext cx="8109515" cy="5620456"/>
              </a:xfrm>
              <a:prstGeom prst="rect">
                <a:avLst/>
              </a:prstGeom>
              <a:grpFill/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4E79664-1C74-CB85-E5B2-15CB9C6AD8DE}"/>
                  </a:ext>
                </a:extLst>
              </p:cNvPr>
              <p:cNvSpPr/>
              <p:nvPr/>
            </p:nvSpPr>
            <p:spPr>
              <a:xfrm>
                <a:off x="1715219" y="4595691"/>
                <a:ext cx="731957" cy="59613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80A339-35CB-8E89-2194-E0095CA673D1}"/>
                  </a:ext>
                </a:extLst>
              </p:cNvPr>
              <p:cNvSpPr/>
              <p:nvPr/>
            </p:nvSpPr>
            <p:spPr>
              <a:xfrm>
                <a:off x="-15744" y="1362880"/>
                <a:ext cx="731957" cy="59613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" name="Picture 9" descr="DVCSdiagram.png">
              <a:extLst>
                <a:ext uri="{FF2B5EF4-FFF2-40B4-BE49-F238E27FC236}">
                  <a16:creationId xmlns:a16="http://schemas.microsoft.com/office/drawing/2014/main" id="{B8C344B4-C9B4-3E18-0B57-2D73CD2C0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34"/>
            <a:stretch/>
          </p:blipFill>
          <p:spPr>
            <a:xfrm>
              <a:off x="4817139" y="2734920"/>
              <a:ext cx="1189272" cy="687517"/>
            </a:xfrm>
            <a:prstGeom prst="rect">
              <a:avLst/>
            </a:prstGeom>
            <a:noFill/>
          </p:spPr>
        </p:pic>
        <p:pic>
          <p:nvPicPr>
            <p:cNvPr id="11" name="Picture 10" descr="SIDISdiagram.png">
              <a:extLst>
                <a:ext uri="{FF2B5EF4-FFF2-40B4-BE49-F238E27FC236}">
                  <a16:creationId xmlns:a16="http://schemas.microsoft.com/office/drawing/2014/main" id="{4D8C1DB5-539F-DDD4-66EF-FCC5187E7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702" y="2688191"/>
              <a:ext cx="1111364" cy="880791"/>
            </a:xfrm>
            <a:prstGeom prst="rect">
              <a:avLst/>
            </a:prstGeom>
            <a:no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8B83AA-1E91-4311-32FB-922F10225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28715" y="3504352"/>
              <a:ext cx="2161775" cy="1518182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AAB3C4-D8C8-7AD1-2CB8-9561F675655F}"/>
                </a:ext>
              </a:extLst>
            </p:cNvPr>
            <p:cNvSpPr txBox="1"/>
            <p:nvPr/>
          </p:nvSpPr>
          <p:spPr>
            <a:xfrm>
              <a:off x="4817139" y="3642149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MILOU DVCS</a:t>
              </a:r>
            </a:p>
            <a:p>
              <a:r>
                <a:rPr lang="en-US" sz="900" dirty="0" err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e+p</a:t>
              </a:r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18×275 GeV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2B0D99-8136-3894-B4CA-30976FE6C368}"/>
                </a:ext>
              </a:extLst>
            </p:cNvPr>
            <p:cNvSpPr txBox="1"/>
            <p:nvPr/>
          </p:nvSpPr>
          <p:spPr>
            <a:xfrm>
              <a:off x="5006728" y="3354615"/>
              <a:ext cx="900800" cy="218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DVCS photons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827B9C-707E-F14E-5CAA-134D8F088715}"/>
                </a:ext>
              </a:extLst>
            </p:cNvPr>
            <p:cNvSpPr txBox="1"/>
            <p:nvPr/>
          </p:nvSpPr>
          <p:spPr>
            <a:xfrm>
              <a:off x="7192451" y="3422898"/>
              <a:ext cx="639575" cy="218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SIDIS π0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76F3A2-5947-F528-C46F-BAC20D499DE9}"/>
                </a:ext>
              </a:extLst>
            </p:cNvPr>
            <p:cNvSpPr txBox="1"/>
            <p:nvPr/>
          </p:nvSpPr>
          <p:spPr>
            <a:xfrm>
              <a:off x="6748091" y="3667983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PYTHIA</a:t>
              </a:r>
            </a:p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 x 275 GeV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F4F06C6-AA21-D868-8F27-F84C744BFD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8580" y="4046343"/>
              <a:ext cx="0" cy="7424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05AC04-8E9D-D8A9-9086-01FEE67A92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0860" y="4046611"/>
              <a:ext cx="5371" cy="73211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CA948A-BC20-5AA7-577C-2A58AF053678}"/>
                </a:ext>
              </a:extLst>
            </p:cNvPr>
            <p:cNvSpPr txBox="1"/>
            <p:nvPr/>
          </p:nvSpPr>
          <p:spPr>
            <a:xfrm>
              <a:off x="3471905" y="4463930"/>
              <a:ext cx="74892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h-endcap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114657-392E-DF8D-6C46-3FDA87EE51A0}"/>
                </a:ext>
              </a:extLst>
            </p:cNvPr>
            <p:cNvSpPr txBox="1"/>
            <p:nvPr/>
          </p:nvSpPr>
          <p:spPr>
            <a:xfrm>
              <a:off x="2372333" y="4473710"/>
              <a:ext cx="74892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e-endcap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45E3BE-BB6C-59E1-D383-B787CCFAC2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2256" y="3969119"/>
              <a:ext cx="10814" cy="83019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6A690B-F5A0-8317-2018-EEAE1AD25F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98217" y="3988397"/>
              <a:ext cx="2502" cy="80082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D0E11E-3CF7-64CB-385E-1203E45F2A51}"/>
                </a:ext>
              </a:extLst>
            </p:cNvPr>
            <p:cNvSpPr txBox="1"/>
            <p:nvPr/>
          </p:nvSpPr>
          <p:spPr>
            <a:xfrm>
              <a:off x="3013126" y="4456570"/>
              <a:ext cx="5453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Barrel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216AA65-3B44-93ED-56C5-94D3C2F355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0776" y="4034296"/>
              <a:ext cx="0" cy="7424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510F82-1E63-98BB-36A8-3D9C44C011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3055" y="4034564"/>
              <a:ext cx="5371" cy="73211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CEE078C-6C38-24D2-94F8-C826F1BC8EC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1251" y="-8365"/>
            <a:ext cx="5794391" cy="22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5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653323AF-E1AA-AA75-C786-94DF399135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2367503"/>
                  </p:ext>
                </p:extLst>
              </p:nvPr>
            </p:nvGraphicFramePr>
            <p:xfrm>
              <a:off x="953928" y="1385761"/>
              <a:ext cx="7236144" cy="20844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4560">
                      <a:extLst>
                        <a:ext uri="{9D8B030D-6E8A-4147-A177-3AD203B41FA5}">
                          <a16:colId xmlns:a16="http://schemas.microsoft.com/office/drawing/2014/main" val="1463746321"/>
                        </a:ext>
                      </a:extLst>
                    </a:gridCol>
                    <a:gridCol w="1994853">
                      <a:extLst>
                        <a:ext uri="{9D8B030D-6E8A-4147-A177-3AD203B41FA5}">
                          <a16:colId xmlns:a16="http://schemas.microsoft.com/office/drawing/2014/main" val="1767397155"/>
                        </a:ext>
                      </a:extLst>
                    </a:gridCol>
                    <a:gridCol w="1291273">
                      <a:extLst>
                        <a:ext uri="{9D8B030D-6E8A-4147-A177-3AD203B41FA5}">
                          <a16:colId xmlns:a16="http://schemas.microsoft.com/office/drawing/2014/main" val="3703457334"/>
                        </a:ext>
                      </a:extLst>
                    </a:gridCol>
                    <a:gridCol w="1626235">
                      <a:extLst>
                        <a:ext uri="{9D8B030D-6E8A-4147-A177-3AD203B41FA5}">
                          <a16:colId xmlns:a16="http://schemas.microsoft.com/office/drawing/2014/main" val="52471905"/>
                        </a:ext>
                      </a:extLst>
                    </a:gridCol>
                    <a:gridCol w="1399223">
                      <a:extLst>
                        <a:ext uri="{9D8B030D-6E8A-4147-A177-3AD203B41FA5}">
                          <a16:colId xmlns:a16="http://schemas.microsoft.com/office/drawing/2014/main" val="3498201570"/>
                        </a:ext>
                      </a:extLst>
                    </a:gridCol>
                  </a:tblGrid>
                  <a:tr h="539873">
                    <a:tc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𝜎</a:t>
                          </a:r>
                          <a:r>
                            <a:rPr lang="en-US" sz="1400" baseline="-25000" dirty="0">
                              <a:solidFill>
                                <a:srgbClr val="000000"/>
                              </a:solidFill>
                            </a:rPr>
                            <a:t>E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/E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E range, GeV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𝜋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±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 suppression</a:t>
                          </a:r>
                        </a:p>
                        <a:p>
                          <a:pPr algn="ctr"/>
                          <a:r>
                            <a:rPr lang="en-US" sz="1200" b="0" dirty="0">
                              <a:solidFill>
                                <a:srgbClr val="000000"/>
                              </a:solidFill>
                            </a:rPr>
                            <a:t>(w/other subsystems)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𝜋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0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/𝜸 </a:t>
                          </a:r>
                          <a:r>
                            <a:rPr lang="en-US" sz="1400" dirty="0" err="1">
                              <a:solidFill>
                                <a:srgbClr val="000000"/>
                              </a:solidFill>
                            </a:rPr>
                            <a:t>discr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.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98071579"/>
                      </a:ext>
                    </a:extLst>
                  </a:tr>
                  <a:tr h="38862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e-endcap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bg-BG" sz="1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(2−3)</m:t>
                                    </m:r>
                                    <m:r>
                                      <a:rPr lang="en-US" sz="1400" i="1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bg-BG" sz="14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i="1">
                                            <a:solidFill>
                                              <a:srgbClr val="0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140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⨁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0.05−18 GeV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10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7 GeV/c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83425555"/>
                      </a:ext>
                    </a:extLst>
                  </a:tr>
                  <a:tr h="38862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Barrel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bg-BG" sz="1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7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10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  <m:r>
                                      <a:rPr lang="en-US" sz="1400" i="1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bg-BG" sz="14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i="1">
                                            <a:solidFill>
                                              <a:srgbClr val="0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140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⨁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3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0.05−50 GeV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10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10 GeV/c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3455794"/>
                      </a:ext>
                    </a:extLst>
                  </a:tr>
                  <a:tr h="38862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h-endcap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bg-BG" sz="1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10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12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  <m:r>
                                      <a:rPr lang="en-US" sz="1400" i="1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bg-BG" sz="14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i="1">
                                            <a:solidFill>
                                              <a:srgbClr val="0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140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⨁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3</m:t>
                                </m:r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0.1−100 GeV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10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50 GeV/c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5635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653323AF-E1AA-AA75-C786-94DF399135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2367503"/>
                  </p:ext>
                </p:extLst>
              </p:nvPr>
            </p:nvGraphicFramePr>
            <p:xfrm>
              <a:off x="953928" y="1385761"/>
              <a:ext cx="7236144" cy="20844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4560">
                      <a:extLst>
                        <a:ext uri="{9D8B030D-6E8A-4147-A177-3AD203B41FA5}">
                          <a16:colId xmlns:a16="http://schemas.microsoft.com/office/drawing/2014/main" val="1463746321"/>
                        </a:ext>
                      </a:extLst>
                    </a:gridCol>
                    <a:gridCol w="1994853">
                      <a:extLst>
                        <a:ext uri="{9D8B030D-6E8A-4147-A177-3AD203B41FA5}">
                          <a16:colId xmlns:a16="http://schemas.microsoft.com/office/drawing/2014/main" val="1767397155"/>
                        </a:ext>
                      </a:extLst>
                    </a:gridCol>
                    <a:gridCol w="1291273">
                      <a:extLst>
                        <a:ext uri="{9D8B030D-6E8A-4147-A177-3AD203B41FA5}">
                          <a16:colId xmlns:a16="http://schemas.microsoft.com/office/drawing/2014/main" val="3703457334"/>
                        </a:ext>
                      </a:extLst>
                    </a:gridCol>
                    <a:gridCol w="1626235">
                      <a:extLst>
                        <a:ext uri="{9D8B030D-6E8A-4147-A177-3AD203B41FA5}">
                          <a16:colId xmlns:a16="http://schemas.microsoft.com/office/drawing/2014/main" val="52471905"/>
                        </a:ext>
                      </a:extLst>
                    </a:gridCol>
                    <a:gridCol w="1399223">
                      <a:extLst>
                        <a:ext uri="{9D8B030D-6E8A-4147-A177-3AD203B41FA5}">
                          <a16:colId xmlns:a16="http://schemas.microsoft.com/office/drawing/2014/main" val="3498201570"/>
                        </a:ext>
                      </a:extLst>
                    </a:gridCol>
                  </a:tblGrid>
                  <a:tr h="539873">
                    <a:tc>
                      <a:txBody>
                        <a:bodyPr/>
                        <a:lstStyle/>
                        <a:p>
                          <a:endParaRPr 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𝜎</a:t>
                          </a:r>
                          <a:r>
                            <a:rPr lang="en-US" sz="1400" baseline="-25000" dirty="0">
                              <a:solidFill>
                                <a:srgbClr val="000000"/>
                              </a:solidFill>
                            </a:rPr>
                            <a:t>E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/E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E range, GeV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𝜋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±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 suppression</a:t>
                          </a:r>
                        </a:p>
                        <a:p>
                          <a:pPr algn="ctr"/>
                          <a:r>
                            <a:rPr lang="en-US" sz="1200" b="0" dirty="0">
                              <a:solidFill>
                                <a:srgbClr val="000000"/>
                              </a:solidFill>
                            </a:rPr>
                            <a:t>(w/other subsystems)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𝜋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0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/𝜸 </a:t>
                          </a:r>
                          <a:r>
                            <a:rPr lang="en-US" sz="1400" dirty="0" err="1">
                              <a:solidFill>
                                <a:srgbClr val="000000"/>
                              </a:solidFill>
                            </a:rPr>
                            <a:t>discr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.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98071579"/>
                      </a:ext>
                    </a:extLst>
                  </a:tr>
                  <a:tr h="514858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e-endcap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7134" t="-110000" r="-217834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0.05−18 GeV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10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7 GeV/c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83425555"/>
                      </a:ext>
                    </a:extLst>
                  </a:tr>
                  <a:tr h="514858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Barrel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7134" t="-204878" r="-217834" b="-1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0.05−50 GeV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10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10 GeV/c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3455794"/>
                      </a:ext>
                    </a:extLst>
                  </a:tr>
                  <a:tr h="514858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h-endcap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7134" t="-304878" r="-217834" b="-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0.1−100 GeV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10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</a:rPr>
                            <a:t>4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</a:rPr>
                            <a:t>Up to 50 GeV/c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5635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1C0E43D-B13D-E695-2872-BC5F9A0B62BD}"/>
              </a:ext>
            </a:extLst>
          </p:cNvPr>
          <p:cNvSpPr txBox="1"/>
          <p:nvPr/>
        </p:nvSpPr>
        <p:spPr>
          <a:xfrm>
            <a:off x="681926" y="750752"/>
            <a:ext cx="85938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documented in YR and 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“General, Functional, and Performance Requirements for the EIC Detector Systems</a:t>
            </a:r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5E60A-8E4B-96C0-1998-C3D789ABA7EA}"/>
              </a:ext>
            </a:extLst>
          </p:cNvPr>
          <p:cNvSpPr txBox="1"/>
          <p:nvPr/>
        </p:nvSpPr>
        <p:spPr>
          <a:xfrm>
            <a:off x="252734" y="3749258"/>
            <a:ext cx="8818114" cy="156966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71450" indent="-163513"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Continuous acceptance (particularly from e-endcap to barrel)</a:t>
            </a:r>
          </a:p>
          <a:p>
            <a:pPr marL="171450" indent="-163513"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Minimal material budget on the way from the vertex (particularly for e-endcap to barrel)</a:t>
            </a:r>
          </a:p>
          <a:p>
            <a:pPr marL="171450" indent="-163513">
              <a:buFont typeface="Wingdings" pitchFamily="2" charset="2"/>
              <a:buChar char="§"/>
            </a:pPr>
            <a:endParaRPr lang="en-US" sz="1600" dirty="0">
              <a:solidFill>
                <a:srgbClr val="000000"/>
              </a:solidFill>
            </a:endParaRPr>
          </a:p>
          <a:p>
            <a:pPr marL="171450" indent="-163513">
              <a:buFont typeface="Wingdings" pitchFamily="2" charset="2"/>
              <a:buChar char="§"/>
            </a:pPr>
            <a:endParaRPr lang="en-US" sz="1600" dirty="0">
              <a:solidFill>
                <a:srgbClr val="000000"/>
              </a:solidFill>
            </a:endParaRPr>
          </a:p>
          <a:p>
            <a:pPr marL="171450" indent="-163513"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Photosensors and FEE tolerate magnetic field</a:t>
            </a:r>
          </a:p>
          <a:p>
            <a:pPr marL="171450" indent="-163513"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Operate at full luminosity and expected background conditions (rad. dose, neutron flux)</a:t>
            </a:r>
          </a:p>
          <a:p>
            <a:pPr marL="7937"/>
            <a:endParaRPr lang="en-US" sz="1600" dirty="0">
              <a:solidFill>
                <a:srgbClr val="000000"/>
              </a:solidFill>
            </a:endParaRPr>
          </a:p>
          <a:p>
            <a:pPr marL="7937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E57FAA-BA00-DEAB-BD42-39F18BE932EE}"/>
              </a:ext>
            </a:extLst>
          </p:cNvPr>
          <p:cNvSpPr txBox="1">
            <a:spLocks/>
          </p:cNvSpPr>
          <p:nvPr/>
        </p:nvSpPr>
        <p:spPr>
          <a:xfrm>
            <a:off x="249743" y="98152"/>
            <a:ext cx="3787565" cy="5254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</a:t>
            </a:r>
            <a:r>
              <a:rPr lang="en-US" cap="small"/>
              <a:t>&amp;M Calorimetry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230873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6C65-6E6C-714B-8682-CDDE55EE7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60" y="31703"/>
            <a:ext cx="5915025" cy="523146"/>
          </a:xfrm>
        </p:spPr>
        <p:txBody>
          <a:bodyPr/>
          <a:lstStyle/>
          <a:p>
            <a:r>
              <a:rPr lang="en-US" dirty="0"/>
              <a:t>e-endcap: PbWO</a:t>
            </a:r>
            <a:r>
              <a:rPr lang="en-US" baseline="-25000" dirty="0"/>
              <a:t>4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10B04-D6B6-924D-BE41-41294DAD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95" y="188027"/>
            <a:ext cx="2873752" cy="2153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A5D550-D053-A948-9B52-6690445C890D}"/>
                  </a:ext>
                </a:extLst>
              </p:cNvPr>
              <p:cNvSpPr txBox="1"/>
              <p:nvPr/>
            </p:nvSpPr>
            <p:spPr>
              <a:xfrm>
                <a:off x="262360" y="504976"/>
                <a:ext cx="6727376" cy="2385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0432FF"/>
                    </a:solidFill>
                    <a:ea typeface="Times New Roman" charset="0"/>
                    <a:cs typeface="Times New Roman" charset="0"/>
                  </a:rPr>
                  <a:t>Well established technology</a:t>
                </a:r>
              </a:p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0432FF"/>
                    </a:solidFill>
                    <a:ea typeface="Times New Roman" charset="0"/>
                    <a:cs typeface="Times New Roman" charset="0"/>
                  </a:rPr>
                  <a:t>Compact &amp; High granularity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Times New Roman" charset="0"/>
                    <a:cs typeface="Times New Roman" charset="0"/>
                  </a:rPr>
                  <a:t>: 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×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×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20 cm</a:t>
                </a:r>
                <a:r>
                  <a:rPr lang="en-US" sz="2000" baseline="30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3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 </a:t>
                </a:r>
                <a:endParaRPr lang="en-US" sz="2000" dirty="0">
                  <a:ea typeface="Times New Roman" charset="0"/>
                  <a:cs typeface="Times New Roman" charset="0"/>
                </a:endParaRPr>
              </a:p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0432FF"/>
                    </a:solidFill>
                    <a:ea typeface="Times New Roman" charset="0"/>
                    <a:cs typeface="Times New Roman" charset="0"/>
                  </a:rPr>
                  <a:t>High resolution: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den>
                    </m:f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=(0.4−1)%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⨁</m:t>
                    </m:r>
                    <m:f>
                      <m:fPr>
                        <m:ctrlPr>
                          <a:rPr lang="bg-BG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(2−3)%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bg-BG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0432FF"/>
                    </a:solidFill>
                    <a:ea typeface="Times New Roman" charset="0"/>
                    <a:cs typeface="Times New Roman" charset="0"/>
                  </a:rPr>
                  <a:t>Excellent e/𝜋 capabilities: 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𝜋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suppres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. a few 10</a:t>
                </a:r>
                <a:r>
                  <a:rPr lang="en-US" sz="2000" baseline="30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3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0432FF"/>
                    </a:solidFill>
                    <a:ea typeface="Times New Roman" charset="0"/>
                    <a:cs typeface="Times New Roman" charset="0"/>
                  </a:rPr>
                  <a:t>Radiation hard: 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&gt;1000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krad</a:t>
                </a:r>
                <a:endPara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endParaRPr>
              </a:p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Temperature sensitive</a:t>
                </a:r>
                <a:r>
                  <a:rPr lang="en-US" sz="2400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: 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d(</a:t>
                </a:r>
                <a:r>
                  <a:rPr lang="en-US" sz="1600" dirty="0" err="1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LightYield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)/d</a:t>
                </a:r>
                <a:r>
                  <a:rPr lang="en-US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 = -(2-3)%/℃ </a:t>
                </a:r>
                <a:endParaRPr lang="en-US" sz="1200" dirty="0">
                  <a:solidFill>
                    <a:srgbClr val="000000"/>
                  </a:solidFill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A5D550-D053-A948-9B52-6690445C8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60" y="504976"/>
                <a:ext cx="6727376" cy="2385012"/>
              </a:xfrm>
              <a:prstGeom prst="rect">
                <a:avLst/>
              </a:prstGeom>
              <a:blipFill>
                <a:blip r:embed="rId3"/>
                <a:stretch>
                  <a:fillRect l="-942" t="-158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0DD7CAD-670A-E64D-9712-6B3B7A46CFF3}"/>
              </a:ext>
            </a:extLst>
          </p:cNvPr>
          <p:cNvSpPr/>
          <p:nvPr/>
        </p:nvSpPr>
        <p:spPr>
          <a:xfrm>
            <a:off x="3858191" y="3066109"/>
            <a:ext cx="4638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en-US" sz="1600" dirty="0" err="1">
                <a:solidFill>
                  <a:srgbClr val="0B1F8F"/>
                </a:solidFill>
              </a:rPr>
              <a:t>Jlab-</a:t>
            </a:r>
            <a:r>
              <a:rPr lang="en-US" sz="1600" dirty="0" err="1">
                <a:solidFill>
                  <a:srgbClr val="0B1F8F"/>
                </a:solidFill>
              </a:rPr>
              <a:t>PrimEx</a:t>
            </a:r>
            <a:r>
              <a:rPr lang="en-US" sz="1600" dirty="0">
                <a:solidFill>
                  <a:srgbClr val="0B1F8F"/>
                </a:solidFill>
              </a:rPr>
              <a:t> eta/NPS PWO </a:t>
            </a:r>
            <a:r>
              <a:rPr lang="en-US" sz="1600" dirty="0" err="1">
                <a:solidFill>
                  <a:srgbClr val="0B1F8F"/>
                </a:solidFill>
              </a:rPr>
              <a:t>EMCal</a:t>
            </a:r>
            <a:r>
              <a:rPr lang="en-US" sz="1600" dirty="0">
                <a:solidFill>
                  <a:srgbClr val="0B1F8F"/>
                </a:solidFill>
              </a:rPr>
              <a:t> prototype</a:t>
            </a:r>
            <a:endParaRPr lang="en-US" altLang="en-US" sz="1600" dirty="0">
              <a:solidFill>
                <a:srgbClr val="0B1F8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65ADB0-4FAA-334A-BFA0-EB4090A60FA3}"/>
              </a:ext>
            </a:extLst>
          </p:cNvPr>
          <p:cNvSpPr txBox="1"/>
          <p:nvPr/>
        </p:nvSpPr>
        <p:spPr>
          <a:xfrm>
            <a:off x="3341466" y="3651074"/>
            <a:ext cx="5518705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Consortium with &gt;10 institutions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Extensive experience from recent PANDA (GSI) and CMS (CERN)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480995-D8E4-BDA7-985D-1E48285D718F}"/>
              </a:ext>
            </a:extLst>
          </p:cNvPr>
          <p:cNvGrpSpPr/>
          <p:nvPr/>
        </p:nvGrpSpPr>
        <p:grpSpPr>
          <a:xfrm>
            <a:off x="219307" y="2780400"/>
            <a:ext cx="3154829" cy="2275193"/>
            <a:chOff x="357026" y="3358233"/>
            <a:chExt cx="2622885" cy="16871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522A3B-BD72-8446-A9F4-5F724C4DC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026" y="3358233"/>
              <a:ext cx="2622885" cy="16871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EC77C2-D70F-E341-8FE5-E984F289F1DA}"/>
                </a:ext>
              </a:extLst>
            </p:cNvPr>
            <p:cNvSpPr txBox="1"/>
            <p:nvPr/>
          </p:nvSpPr>
          <p:spPr>
            <a:xfrm>
              <a:off x="683779" y="4442703"/>
              <a:ext cx="206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NIM A 1013 (2021), 165683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EE1F03-7650-15A5-DB2A-3253A34E8791}"/>
                </a:ext>
              </a:extLst>
            </p:cNvPr>
            <p:cNvSpPr/>
            <p:nvPr/>
          </p:nvSpPr>
          <p:spPr>
            <a:xfrm>
              <a:off x="1997075" y="3476625"/>
              <a:ext cx="955675" cy="2836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39F6B85-0396-4949-AC18-2B8B6C419F6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142553" y="3415413"/>
                  <a:ext cx="1730772" cy="3984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bg-BG" sz="140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𝐸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𝐸</m:t>
                            </m:r>
                          </m:den>
                        </m:f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=0.</m:t>
                        </m:r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5</m:t>
                        </m:r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%</m:t>
                        </m:r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⨁</m:t>
                        </m:r>
                        <m:f>
                          <m:fPr>
                            <m:ctrlPr>
                              <a:rPr lang="bg-BG" sz="14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2.6%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bg-BG" sz="14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4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𝐸</m:t>
                                </m:r>
                              </m:e>
                            </m:rad>
                          </m:den>
                        </m:f>
                        <m:r>
                          <a:rPr lang="bg-BG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⨁</m:t>
                        </m:r>
                        <m:f>
                          <m:fPr>
                            <m:ctrlPr>
                              <a:rPr lang="bg-BG" sz="14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1.</m:t>
                            </m:r>
                            <m:r>
                              <a:rPr lang="en-US" sz="14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den>
                        </m:f>
                      </m:oMath>
                    </m:oMathPara>
                  </a14:m>
                  <a:endParaRPr lang="en-US" sz="900" dirty="0">
                    <a:solidFill>
                      <a:schemeClr val="tx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39F6B85-0396-4949-AC18-2B8B6C419F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553" y="3415413"/>
                  <a:ext cx="1730772" cy="39844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A7099D5-2414-D906-823A-BD70E58CCA29}"/>
              </a:ext>
            </a:extLst>
          </p:cNvPr>
          <p:cNvSpPr/>
          <p:nvPr/>
        </p:nvSpPr>
        <p:spPr>
          <a:xfrm rot="9878979">
            <a:off x="3407542" y="3225949"/>
            <a:ext cx="636521" cy="338173"/>
          </a:xfrm>
          <a:prstGeom prst="rightArrow">
            <a:avLst/>
          </a:prstGeom>
          <a:noFill/>
          <a:ln>
            <a:solidFill>
              <a:srgbClr val="0B1F8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5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393DA3-EFD8-F21E-11D6-073B44A5BF58}"/>
                  </a:ext>
                </a:extLst>
              </p:cNvPr>
              <p:cNvSpPr txBox="1"/>
              <p:nvPr/>
            </p:nvSpPr>
            <p:spPr>
              <a:xfrm>
                <a:off x="237343" y="586584"/>
                <a:ext cx="5772680" cy="2041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0432FF"/>
                    </a:solidFill>
                    <a:ea typeface="Times New Roman" charset="0"/>
                    <a:cs typeface="Times New Roman" charset="0"/>
                  </a:rPr>
                  <a:t>Established technology: </a:t>
                </a:r>
                <a:r>
                  <a:rPr lang="en-US" sz="2000" b="0" i="0" u="none" strike="noStrike" kern="1200" baseline="0" dirty="0" err="1">
                    <a:solidFill>
                      <a:srgbClr val="000000"/>
                    </a:solidFill>
                  </a:rPr>
                  <a:t>sPHENIX</a:t>
                </a:r>
                <a:r>
                  <a:rPr lang="en-US" sz="2000" b="0" i="0" u="none" strike="noStrike" kern="1200" baseline="0" dirty="0">
                    <a:solidFill>
                      <a:srgbClr val="000000"/>
                    </a:solidFill>
                  </a:rPr>
                  <a:t> barrel </a:t>
                </a:r>
                <a:r>
                  <a:rPr lang="en-US" sz="2000" b="0" i="0" u="none" strike="noStrike" kern="1200" baseline="0" dirty="0" err="1">
                    <a:solidFill>
                      <a:srgbClr val="000000"/>
                    </a:solidFill>
                  </a:rPr>
                  <a:t>EMCal</a:t>
                </a:r>
                <a:r>
                  <a:rPr lang="en-US" sz="2000" b="0" i="0" u="none" strike="noStrike" kern="1200" baseline="0" dirty="0">
                    <a:solidFill>
                      <a:srgbClr val="000000"/>
                    </a:solidFill>
                  </a:rPr>
                  <a:t> </a:t>
                </a:r>
                <a:endParaRPr lang="en-US" sz="2000" dirty="0">
                  <a:solidFill>
                    <a:srgbClr val="0B1F8F"/>
                  </a:solidFill>
                  <a:ea typeface="Times New Roman" charset="0"/>
                  <a:cs typeface="Times New Roman" charset="0"/>
                </a:endParaRPr>
              </a:p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0432FF"/>
                    </a:solidFill>
                    <a:ea typeface="Times New Roman" charset="0"/>
                    <a:cs typeface="Times New Roman" charset="0"/>
                  </a:rPr>
                  <a:t>Compact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Times New Roman" charset="0"/>
                    <a:cs typeface="Times New Roman" charset="0"/>
                  </a:rPr>
                  <a:t>: </a:t>
                </a:r>
                <a:r>
                  <a:rPr lang="en-US" sz="2000" dirty="0">
                    <a:solidFill>
                      <a:srgbClr val="000000"/>
                    </a:solidFill>
                  </a:rPr>
                  <a:t>X</a:t>
                </a:r>
                <a:r>
                  <a:rPr lang="en-US" sz="2000" baseline="-25000" dirty="0">
                    <a:solidFill>
                      <a:srgbClr val="000000"/>
                    </a:solidFill>
                  </a:rPr>
                  <a:t>0</a:t>
                </a:r>
                <a:r>
                  <a:rPr lang="en-US" sz="2000" dirty="0">
                    <a:solidFill>
                      <a:srgbClr val="000000"/>
                    </a:solidFill>
                  </a:rPr>
                  <a:t> = 0.7cm</a:t>
                </a:r>
              </a:p>
              <a:p>
                <a:pPr>
                  <a:spcAft>
                    <a:spcPts val="450"/>
                  </a:spcAft>
                </a:pPr>
                <a:r>
                  <a:rPr lang="en-US" sz="2000" b="0" i="0" u="none" strike="noStrike" kern="1200" baseline="0" dirty="0">
                    <a:solidFill>
                      <a:srgbClr val="0432FF"/>
                    </a:solidFill>
                  </a:rPr>
                  <a:t>High granularity</a:t>
                </a:r>
                <a:r>
                  <a:rPr lang="en-US" sz="2000" b="0" i="0" u="none" strike="noStrike" kern="1200" baseline="0" dirty="0">
                    <a:solidFill>
                      <a:srgbClr val="47484A"/>
                    </a:solidFill>
                  </a:rPr>
                  <a:t>: </a:t>
                </a:r>
                <a:r>
                  <a:rPr lang="en-US" sz="2000" b="0" i="0" u="none" strike="noStrike" kern="1200" baseline="0" dirty="0">
                    <a:solidFill>
                      <a:srgbClr val="000000"/>
                    </a:solidFill>
                  </a:rPr>
                  <a:t>R</a:t>
                </a:r>
                <a:r>
                  <a:rPr lang="en-US" sz="2000" b="0" i="0" u="none" strike="noStrike" kern="1200" baseline="-25000" dirty="0">
                    <a:solidFill>
                      <a:srgbClr val="000000"/>
                    </a:solidFill>
                  </a:rPr>
                  <a:t>m</a:t>
                </a:r>
                <a:r>
                  <a:rPr lang="en-US" sz="2000" b="0" i="0" u="none" strike="noStrike" kern="1200" baseline="0" dirty="0">
                    <a:solidFill>
                      <a:srgbClr val="000000"/>
                    </a:solidFill>
                  </a:rPr>
                  <a:t> = 2cm</a:t>
                </a:r>
              </a:p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rgbClr val="0432FF"/>
                    </a:solidFill>
                    <a:ea typeface="Times New Roman" charset="0"/>
                    <a:cs typeface="Times New Roman" charset="0"/>
                  </a:rPr>
                  <a:t>Sampling Fraction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: 2-3%</a:t>
                </a:r>
                <a:endParaRPr lang="en-US" sz="2000" dirty="0">
                  <a:ea typeface="Times New Roman" charset="0"/>
                  <a:cs typeface="Times New Roman" charset="0"/>
                </a:endParaRPr>
              </a:p>
              <a:p>
                <a:pPr>
                  <a:spcAft>
                    <a:spcPts val="450"/>
                  </a:spcAft>
                </a:pP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ea typeface="Times New Roman" charset="0"/>
                    <a:cs typeface="Times New Roman" charset="0"/>
                  </a:rPr>
                  <a:t>Modest Resolution: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den>
                    </m:f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~3%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⨁</m:t>
                    </m:r>
                    <m:f>
                      <m:fPr>
                        <m:ctrlPr>
                          <a:rPr lang="bg-BG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13%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bg-BG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endParaRPr lang="en-US" sz="160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393DA3-EFD8-F21E-11D6-073B44A5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43" y="586584"/>
                <a:ext cx="5772680" cy="2041713"/>
              </a:xfrm>
              <a:prstGeom prst="rect">
                <a:avLst/>
              </a:prstGeom>
              <a:blipFill>
                <a:blip r:embed="rId2"/>
                <a:stretch>
                  <a:fillRect l="-1096" t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6DFEC2C-EAA2-777B-DE8A-B473ADE84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995" y="188027"/>
            <a:ext cx="2873752" cy="2153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065FD8-AA5A-17A5-B8F5-290FD482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42" y="-22577"/>
            <a:ext cx="5915025" cy="532108"/>
          </a:xfrm>
        </p:spPr>
        <p:txBody>
          <a:bodyPr/>
          <a:lstStyle/>
          <a:p>
            <a:r>
              <a:rPr lang="en-US" dirty="0"/>
              <a:t>h-endcap: W/</a:t>
            </a:r>
            <a:r>
              <a:rPr lang="en-US" dirty="0" err="1"/>
              <a:t>SciFi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99DDA-EDD9-6F6D-603F-1D0885FC1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867" y="204556"/>
            <a:ext cx="2857880" cy="2143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BCBF4-7CBF-EFAA-A960-D0671E15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108" y="2495547"/>
            <a:ext cx="2717412" cy="2412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CEAE9D-D65E-0BFC-DAF6-529DC82C630A}"/>
                  </a:ext>
                </a:extLst>
              </p:cNvPr>
              <p:cNvSpPr txBox="1"/>
              <p:nvPr/>
            </p:nvSpPr>
            <p:spPr>
              <a:xfrm>
                <a:off x="1343078" y="3230907"/>
                <a:ext cx="1381404" cy="537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</m:den>
                      </m:f>
                      <m:r>
                        <a:rPr lang="en-US" sz="1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~3%</m:t>
                      </m:r>
                      <m:r>
                        <a:rPr lang="en-US" sz="1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⨁</m:t>
                      </m:r>
                      <m:f>
                        <m:fPr>
                          <m:ctrlPr>
                            <a:rPr lang="bg-BG" sz="1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13%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bg-BG" sz="14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CEAE9D-D65E-0BFC-DAF6-529DC82C6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078" y="3230907"/>
                <a:ext cx="1381404" cy="5373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A10E731-DCBF-967B-ACCC-D25195F3BDD5}"/>
              </a:ext>
            </a:extLst>
          </p:cNvPr>
          <p:cNvSpPr txBox="1"/>
          <p:nvPr/>
        </p:nvSpPr>
        <p:spPr>
          <a:xfrm>
            <a:off x="3501748" y="2665887"/>
            <a:ext cx="179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BNL-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sPHENIX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: W/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SciFi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C7202-895A-22C3-8ABB-419B84E1B4A9}"/>
              </a:ext>
            </a:extLst>
          </p:cNvPr>
          <p:cNvSpPr txBox="1"/>
          <p:nvPr/>
        </p:nvSpPr>
        <p:spPr>
          <a:xfrm>
            <a:off x="3017520" y="3449441"/>
            <a:ext cx="2505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R&amp;D: </a:t>
            </a:r>
          </a:p>
          <a:p>
            <a:pPr marL="234950" lvl="1"/>
            <a:r>
              <a:rPr lang="en-US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Improve light collection eff. and uniformity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495C35-E575-09FD-911A-5E27A3BC81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2101" y="2795534"/>
            <a:ext cx="3509583" cy="2255632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B36697D5-8C94-53B1-AAB9-59D5A10966B6}"/>
              </a:ext>
            </a:extLst>
          </p:cNvPr>
          <p:cNvSpPr/>
          <p:nvPr/>
        </p:nvSpPr>
        <p:spPr>
          <a:xfrm rot="9878979">
            <a:off x="2962151" y="2987270"/>
            <a:ext cx="636521" cy="338173"/>
          </a:xfrm>
          <a:prstGeom prst="rightArrow">
            <a:avLst/>
          </a:prstGeom>
          <a:noFill/>
          <a:ln>
            <a:solidFill>
              <a:srgbClr val="0B1F8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2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5FD8-AA5A-17A5-B8F5-290FD482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42" y="-22577"/>
            <a:ext cx="8772905" cy="532108"/>
          </a:xfrm>
        </p:spPr>
        <p:txBody>
          <a:bodyPr/>
          <a:lstStyle/>
          <a:p>
            <a:r>
              <a:rPr lang="en-US" cap="small" dirty="0"/>
              <a:t>Barrel:  Two Options</a:t>
            </a:r>
          </a:p>
        </p:txBody>
      </p:sp>
      <p:pic>
        <p:nvPicPr>
          <p:cNvPr id="6" name="Picture 5" descr="A picture containing person, colorful, fabric&#10;&#10;Description automatically generated">
            <a:extLst>
              <a:ext uri="{FF2B5EF4-FFF2-40B4-BE49-F238E27FC236}">
                <a16:creationId xmlns:a16="http://schemas.microsoft.com/office/drawing/2014/main" id="{0AFB8AEA-CCAB-C694-76F5-C1417ED05F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581" y="748915"/>
            <a:ext cx="4211878" cy="2736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46B24F-1981-6E3D-E37B-D6E3A905D00B}"/>
              </a:ext>
            </a:extLst>
          </p:cNvPr>
          <p:cNvSpPr txBox="1">
            <a:spLocks noChangeAspect="1"/>
          </p:cNvSpPr>
          <p:nvPr/>
        </p:nvSpPr>
        <p:spPr>
          <a:xfrm>
            <a:off x="2998608" y="2461793"/>
            <a:ext cx="2160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+mj-lt"/>
              </a:rPr>
              <a:t>Complementary options for BECAL:</a:t>
            </a:r>
          </a:p>
          <a:p>
            <a:pPr algn="ctr"/>
            <a:r>
              <a:rPr lang="en-US" sz="1600" dirty="0" err="1">
                <a:solidFill>
                  <a:srgbClr val="000000"/>
                </a:solidFill>
                <a:latin typeface="+mj-lt"/>
              </a:rPr>
              <a:t>SciGlass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or </a:t>
            </a:r>
            <a:br>
              <a:rPr lang="en-US" sz="1600" dirty="0">
                <a:solidFill>
                  <a:srgbClr val="000000"/>
                </a:solidFill>
                <a:latin typeface="+mj-lt"/>
              </a:rPr>
            </a:br>
            <a:r>
              <a:rPr lang="en-US" sz="1600" dirty="0">
                <a:solidFill>
                  <a:srgbClr val="000000"/>
                </a:solidFill>
                <a:latin typeface="+mj-lt"/>
              </a:rPr>
              <a:t>Imaging Calorimeter</a:t>
            </a:r>
          </a:p>
        </p:txBody>
      </p:sp>
      <p:sp>
        <p:nvSpPr>
          <p:cNvPr id="12" name="Arrow: Right 65">
            <a:extLst>
              <a:ext uri="{FF2B5EF4-FFF2-40B4-BE49-F238E27FC236}">
                <a16:creationId xmlns:a16="http://schemas.microsoft.com/office/drawing/2014/main" id="{194D7AFC-A0AD-2D81-5FC7-9752EC66A4DC}"/>
              </a:ext>
            </a:extLst>
          </p:cNvPr>
          <p:cNvSpPr>
            <a:spLocks noChangeAspect="1"/>
          </p:cNvSpPr>
          <p:nvPr/>
        </p:nvSpPr>
        <p:spPr>
          <a:xfrm>
            <a:off x="5048494" y="3268003"/>
            <a:ext cx="310038" cy="217037"/>
          </a:xfrm>
          <a:prstGeom prst="rightArrow">
            <a:avLst/>
          </a:prstGeom>
          <a:solidFill>
            <a:srgbClr val="0432FF"/>
          </a:solidFill>
          <a:ln>
            <a:solidFill>
              <a:srgbClr val="12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Arrow: Right 66">
            <a:extLst>
              <a:ext uri="{FF2B5EF4-FFF2-40B4-BE49-F238E27FC236}">
                <a16:creationId xmlns:a16="http://schemas.microsoft.com/office/drawing/2014/main" id="{57D874ED-4825-2D5A-40C6-BE21ACD70BC0}"/>
              </a:ext>
            </a:extLst>
          </p:cNvPr>
          <p:cNvSpPr>
            <a:spLocks noChangeAspect="1"/>
          </p:cNvSpPr>
          <p:nvPr/>
        </p:nvSpPr>
        <p:spPr>
          <a:xfrm rot="10800000">
            <a:off x="2998608" y="2992625"/>
            <a:ext cx="310038" cy="217037"/>
          </a:xfrm>
          <a:prstGeom prst="rightArrow">
            <a:avLst/>
          </a:prstGeom>
          <a:solidFill>
            <a:srgbClr val="0432FF"/>
          </a:solidFill>
          <a:ln>
            <a:solidFill>
              <a:srgbClr val="12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6" name="Picture 1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BE10C023-CD0B-5859-26B6-FF2A051392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7568" y="1716645"/>
            <a:ext cx="3678660" cy="29860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B46D9A-ACF8-2404-34F8-5551F0AAA320}"/>
              </a:ext>
            </a:extLst>
          </p:cNvPr>
          <p:cNvSpPr txBox="1"/>
          <p:nvPr/>
        </p:nvSpPr>
        <p:spPr>
          <a:xfrm>
            <a:off x="4478618" y="562332"/>
            <a:ext cx="3368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Discussion in the following two talks by Joshua Crafts (CUA) and by Maria Zurek (ANL)</a:t>
            </a:r>
          </a:p>
        </p:txBody>
      </p:sp>
    </p:spTree>
    <p:extLst>
      <p:ext uri="{BB962C8B-B14F-4D97-AF65-F5344CB8AC3E}">
        <p14:creationId xmlns:p14="http://schemas.microsoft.com/office/powerpoint/2010/main" val="287246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E04F-D621-F697-5799-B7F50117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0" y="0"/>
            <a:ext cx="8372901" cy="534133"/>
          </a:xfrm>
        </p:spPr>
        <p:txBody>
          <a:bodyPr/>
          <a:lstStyle/>
          <a:p>
            <a:r>
              <a:rPr lang="en-US" cap="small" dirty="0"/>
              <a:t>Hadronic Calorimetry</a:t>
            </a:r>
          </a:p>
        </p:txBody>
      </p:sp>
      <p:pic>
        <p:nvPicPr>
          <p:cNvPr id="6" name="Picture 5" descr="Chart, diagram, radar chart&#10;&#10;Description automatically generated">
            <a:extLst>
              <a:ext uri="{FF2B5EF4-FFF2-40B4-BE49-F238E27FC236}">
                <a16:creationId xmlns:a16="http://schemas.microsoft.com/office/drawing/2014/main" id="{246B86C6-F894-062B-07D8-029C2962D04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472" y="1286911"/>
            <a:ext cx="8809576" cy="2928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182A48-BFD6-C5DD-845C-76E0DC679A0B}"/>
              </a:ext>
            </a:extLst>
          </p:cNvPr>
          <p:cNvSpPr txBox="1"/>
          <p:nvPr/>
        </p:nvSpPr>
        <p:spPr>
          <a:xfrm>
            <a:off x="1714147" y="4104819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soft, low multiplicity jets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6238AF-4206-55CB-40A8-2EA34075E2BF}"/>
              </a:ext>
            </a:extLst>
          </p:cNvPr>
          <p:cNvSpPr txBox="1"/>
          <p:nvPr/>
        </p:nvSpPr>
        <p:spPr>
          <a:xfrm>
            <a:off x="5178979" y="410481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low energy hadrons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345B8-0F06-2E0A-7906-CBF0B88B9CC0}"/>
              </a:ext>
            </a:extLst>
          </p:cNvPr>
          <p:cNvSpPr txBox="1"/>
          <p:nvPr/>
        </p:nvSpPr>
        <p:spPr>
          <a:xfrm>
            <a:off x="2872920" y="4410690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(except for the very forward region)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5CD0B4-51BA-2DFD-E074-26D9AC987E7A}"/>
              </a:ext>
            </a:extLst>
          </p:cNvPr>
          <p:cNvSpPr txBox="1"/>
          <p:nvPr/>
        </p:nvSpPr>
        <p:spPr>
          <a:xfrm>
            <a:off x="263472" y="565320"/>
            <a:ext cx="870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Energy resolution driven by particle flow reconstruction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Granularity driven by neutral cluster isolation and jet substructure measurements</a:t>
            </a:r>
          </a:p>
        </p:txBody>
      </p:sp>
    </p:spTree>
    <p:extLst>
      <p:ext uri="{BB962C8B-B14F-4D97-AF65-F5344CB8AC3E}">
        <p14:creationId xmlns:p14="http://schemas.microsoft.com/office/powerpoint/2010/main" val="7048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AD630A1-2894-DE49-8AFD-ED6165C14459}" vid="{48932E00-0EB1-1047-917A-87DC143EA1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</Template>
  <TotalTime>3613</TotalTime>
  <Words>1001</Words>
  <Application>Microsoft Macintosh PowerPoint</Application>
  <PresentationFormat>On-screen Show (16:9)</PresentationFormat>
  <Paragraphs>217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ArialMT</vt:lpstr>
      <vt:lpstr>Calibri</vt:lpstr>
      <vt:lpstr>Cambria Math</vt:lpstr>
      <vt:lpstr>Helvetica</vt:lpstr>
      <vt:lpstr>Symbol</vt:lpstr>
      <vt:lpstr>Times New Roman</vt:lpstr>
      <vt:lpstr>Wingdings</vt:lpstr>
      <vt:lpstr>presentation_16x9</vt:lpstr>
      <vt:lpstr>ePIC Calorimetry WG</vt:lpstr>
      <vt:lpstr>Calorimetry</vt:lpstr>
      <vt:lpstr>E&amp;M Calorimetry</vt:lpstr>
      <vt:lpstr>E&amp;M Calorimetry</vt:lpstr>
      <vt:lpstr>PowerPoint Presentation</vt:lpstr>
      <vt:lpstr>e-endcap: PbWO4 </vt:lpstr>
      <vt:lpstr>h-endcap: W/SciFi</vt:lpstr>
      <vt:lpstr>Barrel:  Two Options</vt:lpstr>
      <vt:lpstr>Hadronic Calorimetry</vt:lpstr>
      <vt:lpstr>Hadronic Calorimetry</vt:lpstr>
      <vt:lpstr>Backward Hadronic Calorimeter</vt:lpstr>
      <vt:lpstr>Barrel Hadronic Calorimeter</vt:lpstr>
      <vt:lpstr>Forward Hadronic Calorimeter</vt:lpstr>
      <vt:lpstr>Forward Hcal Insert</vt:lpstr>
      <vt:lpstr>EPIC Calorimetry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Calorimetry WG</dc:title>
  <dc:creator>Reimer, Paul E.</dc:creator>
  <cp:lastModifiedBy>Reimer, Paul E.</cp:lastModifiedBy>
  <cp:revision>4</cp:revision>
  <cp:lastPrinted>2015-09-08T15:35:42Z</cp:lastPrinted>
  <dcterms:created xsi:type="dcterms:W3CDTF">2023-01-04T20:27:18Z</dcterms:created>
  <dcterms:modified xsi:type="dcterms:W3CDTF">2023-01-10T13:18:33Z</dcterms:modified>
</cp:coreProperties>
</file>