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0" r:id="rId3"/>
    <p:sldId id="281" r:id="rId4"/>
    <p:sldId id="286" r:id="rId5"/>
    <p:sldId id="276" r:id="rId6"/>
    <p:sldId id="279" r:id="rId7"/>
    <p:sldId id="271" r:id="rId8"/>
    <p:sldId id="283" r:id="rId9"/>
    <p:sldId id="284" r:id="rId10"/>
    <p:sldId id="285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34447-5C4B-4F42-91CF-5A25F94D7817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CA971-8CAF-4EE3-ACAA-C98CAB36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50E0-FB84-488F-BF5D-188DD4DD7BC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738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2873"/>
            <a:ext cx="7886700" cy="52440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28C4-35C5-432F-8E3D-4F576198BAF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F71F-0535-4322-8153-019CBBCF69CD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D55C-0EA1-4644-8F41-A6A96684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bnl.gov/event/1202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ds.cern.ch/record/2694236?ln=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bnl.gov/event/12026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5FF3-F107-58DA-391C-B2EB211B8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Far-Backward</a:t>
            </a:r>
            <a:br>
              <a:rPr lang="en-US" dirty="0"/>
            </a:br>
            <a:r>
              <a:rPr lang="en-US" dirty="0"/>
              <a:t>Direct Photon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05DF9-29F1-02CB-2296-A4A239234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665" y="4236098"/>
            <a:ext cx="6876662" cy="1753540"/>
          </a:xfrm>
        </p:spPr>
        <p:txBody>
          <a:bodyPr>
            <a:normAutofit/>
          </a:bodyPr>
          <a:lstStyle/>
          <a:p>
            <a:r>
              <a:rPr lang="en-US" dirty="0"/>
              <a:t>A. Kowalewska</a:t>
            </a:r>
            <a:r>
              <a:rPr lang="en-US" baseline="30000" dirty="0"/>
              <a:t>1</a:t>
            </a:r>
            <a:r>
              <a:rPr lang="en-US" dirty="0"/>
              <a:t>, J. Nam</a:t>
            </a:r>
            <a:r>
              <a:rPr lang="en-US" baseline="30000" dirty="0"/>
              <a:t>2</a:t>
            </a:r>
            <a:r>
              <a:rPr lang="en-US" dirty="0"/>
              <a:t>, K. Piotrzkowski</a:t>
            </a:r>
            <a:r>
              <a:rPr lang="en-US" baseline="30000" dirty="0"/>
              <a:t>1</a:t>
            </a:r>
            <a:r>
              <a:rPr lang="en-US" dirty="0"/>
              <a:t>, B. Surrow</a:t>
            </a:r>
            <a:r>
              <a:rPr lang="en-US" baseline="30000" dirty="0"/>
              <a:t>2</a:t>
            </a:r>
          </a:p>
          <a:p>
            <a:pPr algn="l"/>
            <a:endParaRPr lang="en-US" dirty="0"/>
          </a:p>
          <a:p>
            <a:pPr algn="l"/>
            <a:r>
              <a:rPr lang="en-US" sz="1400" dirty="0"/>
              <a:t>1. AGH University of Science and Technology, Krakow</a:t>
            </a:r>
          </a:p>
          <a:p>
            <a:pPr algn="l"/>
            <a:r>
              <a:rPr lang="en-US" sz="1400" dirty="0"/>
              <a:t>2. Temple University, Philadelphia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22DC6-C4C1-56F9-A6EE-C0E6E080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4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Synchrotron Radiation (SR)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456" y="932873"/>
            <a:ext cx="3693894" cy="5244090"/>
          </a:xfrm>
        </p:spPr>
        <p:txBody>
          <a:bodyPr/>
          <a:lstStyle/>
          <a:p>
            <a:r>
              <a:rPr lang="en-US"/>
              <a:t>Pic for tagger</a:t>
            </a:r>
          </a:p>
          <a:p>
            <a:r>
              <a:rPr lang="en-US"/>
              <a:t>Highlight the dipole/quadrupole in the backward electron region.</a:t>
            </a:r>
          </a:p>
          <a:p>
            <a:r>
              <a:rPr lang="en-US"/>
              <a:t>Expected power with 10/18 GeV modes.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A4958-306F-9F4E-8536-1A9EE1D83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7279"/>
            <a:ext cx="4821456" cy="3580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6"/>
          <a:stretch/>
        </p:blipFill>
        <p:spPr>
          <a:xfrm>
            <a:off x="247255" y="4929021"/>
            <a:ext cx="4357511" cy="1928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2" t="5359"/>
          <a:stretch/>
        </p:blipFill>
        <p:spPr>
          <a:xfrm>
            <a:off x="4821456" y="4895867"/>
            <a:ext cx="4075289" cy="18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picture containing sailing vessel&#10;&#10;Description automatically generated">
            <a:extLst>
              <a:ext uri="{FF2B5EF4-FFF2-40B4-BE49-F238E27FC236}">
                <a16:creationId xmlns:a16="http://schemas.microsoft.com/office/drawing/2014/main" id="{23640CBC-CCC5-A7F2-EB62-C2CF265E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7" y="1399266"/>
            <a:ext cx="3448793" cy="4525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8AC61-262F-A5ED-E2E9-E7E22E4173F5}"/>
              </a:ext>
            </a:extLst>
          </p:cNvPr>
          <p:cNvSpPr txBox="1"/>
          <p:nvPr/>
        </p:nvSpPr>
        <p:spPr>
          <a:xfrm>
            <a:off x="2615312" y="1942855"/>
            <a:ext cx="694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Q1eR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32EB8-C231-51B4-8C3E-664368FFAB33}"/>
              </a:ext>
            </a:extLst>
          </p:cNvPr>
          <p:cNvSpPr txBox="1"/>
          <p:nvPr/>
        </p:nvSpPr>
        <p:spPr>
          <a:xfrm>
            <a:off x="2615312" y="2504563"/>
            <a:ext cx="694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Q2eR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D7F10-1C5B-92AA-BCDC-906570EEA236}"/>
              </a:ext>
            </a:extLst>
          </p:cNvPr>
          <p:cNvSpPr txBox="1"/>
          <p:nvPr/>
        </p:nvSpPr>
        <p:spPr>
          <a:xfrm>
            <a:off x="502684" y="2479041"/>
            <a:ext cx="8002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B2AeR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2F7EA-67A7-A1DC-ABB7-13A73F547D9A}"/>
              </a:ext>
            </a:extLst>
          </p:cNvPr>
          <p:cNvSpPr txBox="1"/>
          <p:nvPr/>
        </p:nvSpPr>
        <p:spPr>
          <a:xfrm>
            <a:off x="502684" y="3040749"/>
            <a:ext cx="7922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B2BeR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5126D-E79C-928C-8413-AEB7DDD18EC6}"/>
              </a:ext>
            </a:extLst>
          </p:cNvPr>
          <p:cNvSpPr txBox="1"/>
          <p:nvPr/>
        </p:nvSpPr>
        <p:spPr>
          <a:xfrm>
            <a:off x="2615312" y="3595223"/>
            <a:ext cx="889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Taggers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31EAB-34C9-A47C-A274-7741405651D3}"/>
              </a:ext>
            </a:extLst>
          </p:cNvPr>
          <p:cNvSpPr txBox="1"/>
          <p:nvPr/>
        </p:nvSpPr>
        <p:spPr>
          <a:xfrm>
            <a:off x="432600" y="3660182"/>
            <a:ext cx="932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Exit</a:t>
            </a:r>
          </a:p>
          <a:p>
            <a:pPr algn="ctr"/>
            <a:r>
              <a:rPr lang="en-US"/>
              <a:t>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0BD5E-23C7-F1F9-E4E7-7475140D7C91}"/>
              </a:ext>
            </a:extLst>
          </p:cNvPr>
          <p:cNvSpPr txBox="1"/>
          <p:nvPr/>
        </p:nvSpPr>
        <p:spPr>
          <a:xfrm>
            <a:off x="577767" y="4899416"/>
            <a:ext cx="6420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SPEC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CE34C-EC45-A761-7D61-B231791DEC61}"/>
              </a:ext>
            </a:extLst>
          </p:cNvPr>
          <p:cNvSpPr txBox="1"/>
          <p:nvPr/>
        </p:nvSpPr>
        <p:spPr>
          <a:xfrm>
            <a:off x="2645561" y="4924425"/>
            <a:ext cx="865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Direct</a:t>
            </a:r>
          </a:p>
          <a:p>
            <a:pPr algn="ctr"/>
            <a:r>
              <a:rPr lang="en-US"/>
              <a:t>Photon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5CD48F-28C9-0C51-C80C-2DDAD35E1DD8}"/>
              </a:ext>
            </a:extLst>
          </p:cNvPr>
          <p:cNvCxnSpPr>
            <a:stCxn id="14" idx="1"/>
          </p:cNvCxnSpPr>
          <p:nvPr/>
        </p:nvCxnSpPr>
        <p:spPr>
          <a:xfrm flipH="1">
            <a:off x="1978413" y="2127521"/>
            <a:ext cx="636899" cy="377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C73818-52DC-2F68-16AA-7806F2F089FE}"/>
              </a:ext>
            </a:extLst>
          </p:cNvPr>
          <p:cNvCxnSpPr>
            <a:cxnSpLocks/>
          </p:cNvCxnSpPr>
          <p:nvPr/>
        </p:nvCxnSpPr>
        <p:spPr>
          <a:xfrm flipH="1">
            <a:off x="1970806" y="2680053"/>
            <a:ext cx="6445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B19427-212C-9035-02A3-1AA5FA35693A}"/>
              </a:ext>
            </a:extLst>
          </p:cNvPr>
          <p:cNvCxnSpPr>
            <a:stCxn id="16" idx="3"/>
          </p:cNvCxnSpPr>
          <p:nvPr/>
        </p:nvCxnSpPr>
        <p:spPr>
          <a:xfrm>
            <a:off x="1302903" y="2663707"/>
            <a:ext cx="593850" cy="201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68296B-B651-F2A5-5611-77248653F5C2}"/>
              </a:ext>
            </a:extLst>
          </p:cNvPr>
          <p:cNvCxnSpPr>
            <a:stCxn id="17" idx="3"/>
          </p:cNvCxnSpPr>
          <p:nvPr/>
        </p:nvCxnSpPr>
        <p:spPr>
          <a:xfrm flipV="1">
            <a:off x="1294889" y="3098474"/>
            <a:ext cx="644913" cy="126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A45D21-1D09-B386-5AC8-17ECDAEE8ADF}"/>
              </a:ext>
            </a:extLst>
          </p:cNvPr>
          <p:cNvCxnSpPr>
            <a:stCxn id="20" idx="3"/>
          </p:cNvCxnSpPr>
          <p:nvPr/>
        </p:nvCxnSpPr>
        <p:spPr>
          <a:xfrm flipV="1">
            <a:off x="1364971" y="3519986"/>
            <a:ext cx="574831" cy="463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9035B-5FBB-ADD8-FF1A-9D0FF1275D34}"/>
              </a:ext>
            </a:extLst>
          </p:cNvPr>
          <p:cNvCxnSpPr>
            <a:stCxn id="18" idx="1"/>
          </p:cNvCxnSpPr>
          <p:nvPr/>
        </p:nvCxnSpPr>
        <p:spPr>
          <a:xfrm flipH="1">
            <a:off x="2246475" y="3779889"/>
            <a:ext cx="3688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E0F4EF-7D0E-1D19-92E6-6F08F720BE11}"/>
              </a:ext>
            </a:extLst>
          </p:cNvPr>
          <p:cNvCxnSpPr/>
          <p:nvPr/>
        </p:nvCxnSpPr>
        <p:spPr>
          <a:xfrm flipH="1">
            <a:off x="2293059" y="3779889"/>
            <a:ext cx="322253" cy="1119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FA752B-8631-6083-D7BE-7D6B9A3A8671}"/>
              </a:ext>
            </a:extLst>
          </p:cNvPr>
          <p:cNvCxnSpPr>
            <a:stCxn id="21" idx="3"/>
          </p:cNvCxnSpPr>
          <p:nvPr/>
        </p:nvCxnSpPr>
        <p:spPr>
          <a:xfrm flipV="1">
            <a:off x="1219802" y="4988059"/>
            <a:ext cx="676951" cy="9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CA443A-DC32-3FD2-CEDF-B055B9F15E6F}"/>
              </a:ext>
            </a:extLst>
          </p:cNvPr>
          <p:cNvCxnSpPr>
            <a:stCxn id="22" idx="1"/>
          </p:cNvCxnSpPr>
          <p:nvPr/>
        </p:nvCxnSpPr>
        <p:spPr>
          <a:xfrm flipH="1">
            <a:off x="1978413" y="5247591"/>
            <a:ext cx="667148" cy="323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3E4DE21-712F-2D96-B82D-30647AC10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1392" y="990600"/>
                <a:ext cx="5262607" cy="5730875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Geometry from November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2 </m:t>
                    </m:r>
                    <m:r>
                      <a:rPr lang="en-US" sz="2000" b="0" i="1" smtClean="0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000"/>
                  <a:t> focusing/defocusing Quad Poles (Q1eR, Q2eR).</a:t>
                </a:r>
              </a:p>
              <a:p>
                <a:pPr lvl="2"/>
                <a:endParaRPr lang="en-US" sz="120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2 ×</m:t>
                    </m:r>
                  </m:oMath>
                </a14:m>
                <a:r>
                  <a:rPr lang="en-US" sz="2000"/>
                  <a:t> dipoles (B2AeR, B2BeR) further separate the outgoing electrons from the incoming hadrons.</a:t>
                </a:r>
              </a:p>
              <a:p>
                <a:pPr lvl="2"/>
                <a:endParaRPr lang="en-US" sz="1200"/>
              </a:p>
              <a:p>
                <a:r>
                  <a:rPr lang="en-US" sz="2000"/>
                  <a:t>Low-</a:t>
                </a:r>
                <a:r>
                  <a:rPr lang="en-US" sz="2000" b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/>
                  <a:t> taggers</a:t>
                </a:r>
              </a:p>
              <a:p>
                <a:pPr lvl="2"/>
                <a:endParaRPr lang="en-US" sz="120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/>
                  <a:t> calorimeters with a separating dipole and 2 electron trackers.</a:t>
                </a:r>
              </a:p>
              <a:p>
                <a:pPr lvl="2"/>
                <a:endParaRPr lang="en-US" sz="1200"/>
              </a:p>
              <a:p>
                <a:r>
                  <a:rPr lang="en-US" sz="2000"/>
                  <a:t>Additional luminosity monitor with direct photons.</a:t>
                </a:r>
              </a:p>
              <a:p>
                <a:pPr lvl="1"/>
                <a:r>
                  <a:rPr lang="en-US" sz="2000"/>
                  <a:t>Not implemented in EIC platform, although relevant parameters exist.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E4DE21-712F-2D96-B82D-30647AC10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1392" y="990600"/>
                <a:ext cx="5262607" cy="5730875"/>
              </a:xfrm>
              <a:blipFill rotWithShape="0">
                <a:blip r:embed="rId3"/>
                <a:stretch>
                  <a:fillRect l="-1043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17892" y="1020759"/>
            <a:ext cx="248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Far backward Geometry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406" y="5930151"/>
            <a:ext cx="366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Geom</a:t>
            </a:r>
            <a:r>
              <a:rPr lang="en-US" sz="1400"/>
              <a:t> generated in the standard EIC framework</a:t>
            </a:r>
            <a:br>
              <a:rPr lang="en-US" sz="1400"/>
            </a:br>
            <a:r>
              <a:rPr lang="en-US" sz="1400"/>
              <a:t>and imported to </a:t>
            </a:r>
            <a:r>
              <a:rPr lang="en-US" sz="1400" err="1"/>
              <a:t>SynRad</a:t>
            </a:r>
            <a:r>
              <a:rPr lang="en-US" sz="14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5956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0A6B6-27C5-6F47-A1ED-3CD4BCC6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1" y="3812487"/>
            <a:ext cx="3240291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" y="640080"/>
            <a:ext cx="3452359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Photon Detection in </a:t>
            </a:r>
            <a:r>
              <a:rPr lang="en-US" dirty="0" err="1"/>
              <a:t>ePIC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6191" y="932873"/>
                <a:ext cx="4939389" cy="56798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The proposed physics programs at EIC require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𝛿</m:t>
                    </m:r>
                    <m:r>
                      <a:rPr lang="en-US" sz="1800" b="0" i="1" smtClean="0">
                        <a:latin typeface="Cambria Math" charset="0"/>
                      </a:rPr>
                      <m:t>𝐿</m:t>
                    </m:r>
                    <m:r>
                      <a:rPr lang="en-US" sz="1800" b="0" i="1" smtClean="0">
                        <a:latin typeface="Cambria Math" charset="0"/>
                      </a:rPr>
                      <m:t>≤1%</m:t>
                    </m:r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𝛿</m:t>
                    </m:r>
                    <m:r>
                      <a:rPr lang="en-US" sz="1800" b="0" i="1" smtClean="0">
                        <a:latin typeface="Cambria Math" charset="0"/>
                      </a:rPr>
                      <m:t>(</m:t>
                    </m:r>
                    <m:r>
                      <a:rPr lang="en-US" sz="1800" b="0" i="1" smtClean="0">
                        <a:latin typeface="Cambria Math" charset="0"/>
                      </a:rPr>
                      <m:t>𝑑𝐿</m:t>
                    </m:r>
                    <m:r>
                      <a:rPr lang="en-US" sz="1800" b="0" i="1" smtClean="0">
                        <a:latin typeface="Cambria Math" charset="0"/>
                      </a:rPr>
                      <m:t>/</m:t>
                    </m:r>
                    <m:r>
                      <a:rPr lang="en-US" sz="1800" b="0" i="1" smtClean="0">
                        <a:latin typeface="Cambria Math" charset="0"/>
                      </a:rPr>
                      <m:t>𝐿</m:t>
                    </m:r>
                    <m:r>
                      <a:rPr lang="en-US" sz="1800" b="0" i="1" smtClean="0">
                        <a:latin typeface="Cambria Math" charset="0"/>
                      </a:rPr>
                      <m:t>)≤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In principle, measurements of direct bremsstrahlung photons should provide a very simple and precise luminosity determination at the EIC, as the photon (geometrical) acceptance is almost 100% then one has to simply account for a photon energy cutoff, which can be well calibrated.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However, using a simple method of photon counting is only possible at low luminosities. For the nominal </a:t>
                </a:r>
                <a:r>
                  <a:rPr lang="en-US" sz="1800" i="1" dirty="0"/>
                  <a:t>L</a:t>
                </a:r>
                <a:r>
                  <a:rPr lang="en-US" sz="1800" dirty="0"/>
                  <a:t> = 10</a:t>
                </a:r>
                <a:r>
                  <a:rPr lang="en-US" sz="1800" baseline="30000" dirty="0"/>
                  <a:t>34</a:t>
                </a:r>
                <a:r>
                  <a:rPr lang="en-US" sz="1800" dirty="0"/>
                  <a:t> cm</a:t>
                </a:r>
                <a:r>
                  <a:rPr lang="en-US" sz="1800" baseline="30000" dirty="0">
                    <a:latin typeface="Symbol" pitchFamily="2" charset="2"/>
                  </a:rPr>
                  <a:t>-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s</a:t>
                </a:r>
                <a:r>
                  <a:rPr lang="en-US" sz="1800" baseline="30000" dirty="0">
                    <a:latin typeface="Symbol" pitchFamily="2" charset="2"/>
                  </a:rPr>
                  <a:t>-1</a:t>
                </a:r>
                <a:r>
                  <a:rPr lang="en-US" sz="1800" dirty="0"/>
                  <a:t> about 23 hard photons on average will be emitted for each bunch crossing, forcing measurements of energy flow instead, which are more difficult.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6191" y="932873"/>
                <a:ext cx="4939389" cy="5679800"/>
              </a:xfrm>
              <a:blipFill rotWithShape="0">
                <a:blip r:embed="rId4"/>
                <a:stretch>
                  <a:fillRect l="-740" t="-966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Photon Detection in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327" y="757383"/>
            <a:ext cx="4114800" cy="652436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Therefore, </a:t>
            </a:r>
            <a:r>
              <a:rPr lang="en-US" sz="1800" b="1" dirty="0"/>
              <a:t>two</a:t>
            </a:r>
            <a:r>
              <a:rPr lang="en-US" sz="1800" dirty="0"/>
              <a:t> separate direct photon calorimeters are proposed:</a:t>
            </a:r>
          </a:p>
          <a:p>
            <a:pPr lvl="1"/>
            <a:r>
              <a:rPr lang="en-US" sz="1800" dirty="0"/>
              <a:t>one with an excellent energy resolution to be used only for the special luminosity calibration runs at low </a:t>
            </a:r>
            <a:r>
              <a:rPr lang="en-US" sz="1800" i="1" dirty="0"/>
              <a:t>L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one which is capable of withstanding &gt; 1 GHz event rates and be used for a robust luminosity monitoring during the nominal </a:t>
            </a:r>
            <a:r>
              <a:rPr lang="en-US" sz="1800" dirty="0" err="1"/>
              <a:t>ePIC</a:t>
            </a:r>
            <a:r>
              <a:rPr lang="en-US" sz="1800" dirty="0"/>
              <a:t> running.</a:t>
            </a:r>
          </a:p>
          <a:p>
            <a:pPr lvl="1"/>
            <a:endParaRPr lang="en-US" sz="1800" dirty="0"/>
          </a:p>
          <a:p>
            <a:r>
              <a:rPr lang="en-US" sz="1800" dirty="0"/>
              <a:t>Direct bremsstrahlung photon calorimeters are inevitably exposed to the direct synchrotron radiation, mostly originating in the electron beam ”separating” dipole B2eR.</a:t>
            </a:r>
          </a:p>
          <a:p>
            <a:endParaRPr lang="en-US" sz="1800" dirty="0"/>
          </a:p>
          <a:p>
            <a:r>
              <a:rPr lang="en-US" sz="1800" dirty="0"/>
              <a:t>For a 18 GeV electron beam that requires using thick absorbers/filters to attenuate SR, at a cost of deteriorating the energy measurements. We therefore need to carefully study the optimal way of configuring such filters.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356"/>
            <a:ext cx="4917174" cy="1893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A4958-306F-9F4E-8536-1A9EE1D830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7279"/>
            <a:ext cx="4821456" cy="35808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956" y="2018371"/>
            <a:ext cx="1739590" cy="9590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1382751" y="2977376"/>
            <a:ext cx="323386" cy="1520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4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sailing vessel&#10;&#10;Description automatically generated">
            <a:extLst>
              <a:ext uri="{FF2B5EF4-FFF2-40B4-BE49-F238E27FC236}">
                <a16:creationId xmlns:a16="http://schemas.microsoft.com/office/drawing/2014/main" id="{23640CBC-CCC5-A7F2-EB62-C2CF265E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7" y="1399266"/>
            <a:ext cx="3448793" cy="4525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8AC61-262F-A5ED-E2E9-E7E22E4173F5}"/>
              </a:ext>
            </a:extLst>
          </p:cNvPr>
          <p:cNvSpPr txBox="1"/>
          <p:nvPr/>
        </p:nvSpPr>
        <p:spPr>
          <a:xfrm>
            <a:off x="2615312" y="1942855"/>
            <a:ext cx="694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Q1eR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32EB8-C231-51B4-8C3E-664368FFAB33}"/>
              </a:ext>
            </a:extLst>
          </p:cNvPr>
          <p:cNvSpPr txBox="1"/>
          <p:nvPr/>
        </p:nvSpPr>
        <p:spPr>
          <a:xfrm>
            <a:off x="2615312" y="2504563"/>
            <a:ext cx="694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Q2eR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D7F10-1C5B-92AA-BCDC-906570EEA236}"/>
              </a:ext>
            </a:extLst>
          </p:cNvPr>
          <p:cNvSpPr txBox="1"/>
          <p:nvPr/>
        </p:nvSpPr>
        <p:spPr>
          <a:xfrm>
            <a:off x="502684" y="2479041"/>
            <a:ext cx="8002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B2AeR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2F7EA-67A7-A1DC-ABB7-13A73F547D9A}"/>
              </a:ext>
            </a:extLst>
          </p:cNvPr>
          <p:cNvSpPr txBox="1"/>
          <p:nvPr/>
        </p:nvSpPr>
        <p:spPr>
          <a:xfrm>
            <a:off x="502684" y="3040749"/>
            <a:ext cx="7922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B2BeR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5126D-E79C-928C-8413-AEB7DDD18EC6}"/>
              </a:ext>
            </a:extLst>
          </p:cNvPr>
          <p:cNvSpPr txBox="1"/>
          <p:nvPr/>
        </p:nvSpPr>
        <p:spPr>
          <a:xfrm>
            <a:off x="2615312" y="3595223"/>
            <a:ext cx="8890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Taggers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31EAB-34C9-A47C-A274-7741405651D3}"/>
              </a:ext>
            </a:extLst>
          </p:cNvPr>
          <p:cNvSpPr txBox="1"/>
          <p:nvPr/>
        </p:nvSpPr>
        <p:spPr>
          <a:xfrm>
            <a:off x="432600" y="3660182"/>
            <a:ext cx="932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Exit</a:t>
            </a:r>
          </a:p>
          <a:p>
            <a:pPr algn="ctr"/>
            <a:r>
              <a:rPr lang="en-US"/>
              <a:t>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0BD5E-23C7-F1F9-E4E7-7475140D7C91}"/>
              </a:ext>
            </a:extLst>
          </p:cNvPr>
          <p:cNvSpPr txBox="1"/>
          <p:nvPr/>
        </p:nvSpPr>
        <p:spPr>
          <a:xfrm>
            <a:off x="577767" y="4899416"/>
            <a:ext cx="6420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SPEC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CE34C-EC45-A761-7D61-B231791DEC61}"/>
              </a:ext>
            </a:extLst>
          </p:cNvPr>
          <p:cNvSpPr txBox="1"/>
          <p:nvPr/>
        </p:nvSpPr>
        <p:spPr>
          <a:xfrm>
            <a:off x="2645561" y="4924425"/>
            <a:ext cx="865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Direct</a:t>
            </a:r>
          </a:p>
          <a:p>
            <a:pPr algn="ctr"/>
            <a:r>
              <a:rPr lang="en-US"/>
              <a:t>Photon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5CD48F-28C9-0C51-C80C-2DDAD35E1DD8}"/>
              </a:ext>
            </a:extLst>
          </p:cNvPr>
          <p:cNvCxnSpPr>
            <a:stCxn id="14" idx="1"/>
          </p:cNvCxnSpPr>
          <p:nvPr/>
        </p:nvCxnSpPr>
        <p:spPr>
          <a:xfrm flipH="1">
            <a:off x="1978413" y="2127521"/>
            <a:ext cx="636899" cy="377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C73818-52DC-2F68-16AA-7806F2F089FE}"/>
              </a:ext>
            </a:extLst>
          </p:cNvPr>
          <p:cNvCxnSpPr>
            <a:cxnSpLocks/>
          </p:cNvCxnSpPr>
          <p:nvPr/>
        </p:nvCxnSpPr>
        <p:spPr>
          <a:xfrm flipH="1">
            <a:off x="1970806" y="2680053"/>
            <a:ext cx="6445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B19427-212C-9035-02A3-1AA5FA35693A}"/>
              </a:ext>
            </a:extLst>
          </p:cNvPr>
          <p:cNvCxnSpPr>
            <a:stCxn id="16" idx="3"/>
          </p:cNvCxnSpPr>
          <p:nvPr/>
        </p:nvCxnSpPr>
        <p:spPr>
          <a:xfrm>
            <a:off x="1302903" y="2663707"/>
            <a:ext cx="593850" cy="201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68296B-B651-F2A5-5611-77248653F5C2}"/>
              </a:ext>
            </a:extLst>
          </p:cNvPr>
          <p:cNvCxnSpPr>
            <a:stCxn id="17" idx="3"/>
          </p:cNvCxnSpPr>
          <p:nvPr/>
        </p:nvCxnSpPr>
        <p:spPr>
          <a:xfrm flipV="1">
            <a:off x="1294889" y="3098474"/>
            <a:ext cx="644913" cy="126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A45D21-1D09-B386-5AC8-17ECDAEE8ADF}"/>
              </a:ext>
            </a:extLst>
          </p:cNvPr>
          <p:cNvCxnSpPr>
            <a:stCxn id="20" idx="3"/>
          </p:cNvCxnSpPr>
          <p:nvPr/>
        </p:nvCxnSpPr>
        <p:spPr>
          <a:xfrm flipV="1">
            <a:off x="1364971" y="3519986"/>
            <a:ext cx="574831" cy="463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9035B-5FBB-ADD8-FF1A-9D0FF1275D34}"/>
              </a:ext>
            </a:extLst>
          </p:cNvPr>
          <p:cNvCxnSpPr>
            <a:stCxn id="18" idx="1"/>
          </p:cNvCxnSpPr>
          <p:nvPr/>
        </p:nvCxnSpPr>
        <p:spPr>
          <a:xfrm flipH="1">
            <a:off x="2246475" y="3779889"/>
            <a:ext cx="3688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E0F4EF-7D0E-1D19-92E6-6F08F720BE11}"/>
              </a:ext>
            </a:extLst>
          </p:cNvPr>
          <p:cNvCxnSpPr/>
          <p:nvPr/>
        </p:nvCxnSpPr>
        <p:spPr>
          <a:xfrm flipH="1">
            <a:off x="2293059" y="3779889"/>
            <a:ext cx="322253" cy="1119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FA752B-8631-6083-D7BE-7D6B9A3A8671}"/>
              </a:ext>
            </a:extLst>
          </p:cNvPr>
          <p:cNvCxnSpPr>
            <a:stCxn id="21" idx="3"/>
          </p:cNvCxnSpPr>
          <p:nvPr/>
        </p:nvCxnSpPr>
        <p:spPr>
          <a:xfrm flipV="1">
            <a:off x="1219802" y="4988059"/>
            <a:ext cx="676951" cy="9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CA443A-DC32-3FD2-CEDF-B055B9F15E6F}"/>
              </a:ext>
            </a:extLst>
          </p:cNvPr>
          <p:cNvCxnSpPr>
            <a:stCxn id="22" idx="1"/>
          </p:cNvCxnSpPr>
          <p:nvPr/>
        </p:nvCxnSpPr>
        <p:spPr>
          <a:xfrm flipH="1">
            <a:off x="1978413" y="5247591"/>
            <a:ext cx="667148" cy="323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3E4DE21-712F-2D96-B82D-30647AC10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1392" y="990600"/>
                <a:ext cx="5262607" cy="5730875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Objectives</a:t>
                </a:r>
              </a:p>
              <a:p>
                <a:pPr lvl="1"/>
                <a:r>
                  <a:rPr lang="en-US" sz="1800" dirty="0"/>
                  <a:t>We aim to study the SR dosage on the photon calorimeters &amp; other sensitive components in the far backward region.</a:t>
                </a:r>
              </a:p>
              <a:p>
                <a:pPr lvl="1"/>
                <a:r>
                  <a:rPr lang="en-US" sz="1800" dirty="0"/>
                  <a:t>We will also study distributions of energy deposited by bremsstrahlung, for various detector types and configurations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Relevant Geometries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charset="0"/>
                      </a:rPr>
                      <m:t>2 </m:t>
                    </m:r>
                    <m:r>
                      <a:rPr lang="en-US" sz="1800" b="0" i="1" smtClean="0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1800" dirty="0"/>
                  <a:t> focusing/defocusing Quad Poles (Q1eR, Q2eR).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2 ×</m:t>
                    </m:r>
                  </m:oMath>
                </a14:m>
                <a:r>
                  <a:rPr lang="en-US" sz="1800" dirty="0"/>
                  <a:t> dipoles (B2AeR, B2BeR) further separate the outgoing electrons from the incoming hadrons.</a:t>
                </a:r>
              </a:p>
              <a:p>
                <a:pPr lvl="1"/>
                <a:r>
                  <a:rPr lang="en-US" sz="1800" dirty="0"/>
                  <a:t>Low-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 taggers (Simon)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dirty="0"/>
                  <a:t> calorimeters with a separating dipole and 2 electron trackers. (</a:t>
                </a:r>
                <a:r>
                  <a:rPr lang="en-US" sz="1800" dirty="0" err="1"/>
                  <a:t>Dhevan</a:t>
                </a:r>
                <a:r>
                  <a:rPr lang="en-US" sz="1800" dirty="0"/>
                  <a:t>)</a:t>
                </a:r>
              </a:p>
              <a:p>
                <a:pPr lvl="1"/>
                <a:r>
                  <a:rPr lang="en-US" sz="1800" dirty="0"/>
                  <a:t>Direct photon detectors.</a:t>
                </a: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E3E4DE21-712F-2D96-B82D-30647AC10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1392" y="990600"/>
                <a:ext cx="5262607" cy="5730875"/>
              </a:xfrm>
              <a:blipFill>
                <a:blip r:embed="rId3"/>
                <a:stretch>
                  <a:fillRect l="-811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17892" y="1020759"/>
            <a:ext cx="248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Far backward Geometry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406" y="5930151"/>
            <a:ext cx="366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Geom</a:t>
            </a:r>
            <a:r>
              <a:rPr lang="en-US" sz="1400"/>
              <a:t> generated in the standard EIC framework</a:t>
            </a:r>
            <a:br>
              <a:rPr lang="en-US" sz="1400"/>
            </a:br>
            <a:r>
              <a:rPr lang="en-US" sz="1400"/>
              <a:t>and imported to </a:t>
            </a:r>
            <a:r>
              <a:rPr lang="en-US" sz="1400" err="1"/>
              <a:t>SynRad</a:t>
            </a:r>
            <a:r>
              <a:rPr lang="en-US" sz="14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9462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D28017-0D82-80DF-9B02-72743E48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488" y="989045"/>
            <a:ext cx="5486400" cy="5868954"/>
          </a:xfrm>
        </p:spPr>
        <p:txBody>
          <a:bodyPr>
            <a:noAutofit/>
          </a:bodyPr>
          <a:lstStyle/>
          <a:p>
            <a:r>
              <a:rPr lang="en-US" sz="1800" dirty="0"/>
              <a:t>Electron beam</a:t>
            </a:r>
          </a:p>
          <a:p>
            <a:pPr lvl="1"/>
            <a:r>
              <a:rPr lang="en-US" sz="1800" dirty="0"/>
              <a:t>18 GeV electron beam at 250 mA current.</a:t>
            </a:r>
          </a:p>
          <a:p>
            <a:r>
              <a:rPr lang="en-US" sz="1800" dirty="0"/>
              <a:t>Magnetic Field</a:t>
            </a:r>
          </a:p>
          <a:p>
            <a:pPr lvl="1"/>
            <a:r>
              <a:rPr lang="en-US" sz="1800" dirty="0"/>
              <a:t>B2AeR/B2BeR</a:t>
            </a:r>
          </a:p>
          <a:p>
            <a:pPr lvl="2"/>
            <a:r>
              <a:rPr lang="en-US" sz="1800" dirty="0"/>
              <a:t>0.192/0.238T dipoles.</a:t>
            </a:r>
          </a:p>
          <a:p>
            <a:pPr lvl="2"/>
            <a:r>
              <a:rPr lang="en-US" sz="1800" dirty="0"/>
              <a:t>Located at 10.5/13.275m downstream.</a:t>
            </a:r>
          </a:p>
          <a:p>
            <a:pPr lvl="1"/>
            <a:r>
              <a:rPr lang="en-US" sz="1800" dirty="0"/>
              <a:t>Q1eR/Q2eR</a:t>
            </a:r>
          </a:p>
          <a:p>
            <a:pPr lvl="2"/>
            <a:r>
              <a:rPr lang="en-US" sz="1800" dirty="0"/>
              <a:t>-13.3/12.1(T/m) focusing/defocusing quad poles.</a:t>
            </a:r>
          </a:p>
          <a:p>
            <a:pPr lvl="2"/>
            <a:r>
              <a:rPr lang="en-US" sz="1800" dirty="0"/>
              <a:t>Located at 6.2/8.3m.</a:t>
            </a:r>
          </a:p>
          <a:p>
            <a:r>
              <a:rPr lang="en-US" sz="1800" dirty="0"/>
              <a:t>Relevant studies</a:t>
            </a:r>
          </a:p>
          <a:p>
            <a:pPr lvl="1"/>
            <a:r>
              <a:rPr lang="en-US" sz="1800" dirty="0"/>
              <a:t>H. Witte et al, </a:t>
            </a:r>
            <a:r>
              <a:rPr lang="en-US" sz="1400" dirty="0"/>
              <a:t>DOI: </a:t>
            </a:r>
            <a:r>
              <a:rPr lang="de-DE" sz="1400" dirty="0"/>
              <a:t>10.18429/JACoW-IPAC2021-WEPAB002</a:t>
            </a:r>
          </a:p>
          <a:p>
            <a:pPr lvl="1"/>
            <a:r>
              <a:rPr lang="en-US" sz="1800" dirty="0"/>
              <a:t>M. Stutzman, </a:t>
            </a:r>
            <a:r>
              <a:rPr lang="en-US" sz="1400" dirty="0"/>
              <a:t>DOI: 10.18429/JACoW-IPAC2021-WEPAB340</a:t>
            </a:r>
            <a:endParaRPr lang="de-DE" sz="1400" dirty="0"/>
          </a:p>
          <a:p>
            <a:pPr lvl="1"/>
            <a:r>
              <a:rPr lang="de-DE" sz="1800" dirty="0"/>
              <a:t>Charles Hetzel, </a:t>
            </a:r>
            <a:r>
              <a:rPr lang="de-DE" sz="1600" dirty="0">
                <a:hlinkClick r:id="rId2"/>
              </a:rPr>
              <a:t>https://indico.bnl.gov/event/12026/</a:t>
            </a:r>
            <a:endParaRPr lang="en-US" sz="1600" dirty="0"/>
          </a:p>
          <a:p>
            <a:pPr lvl="1"/>
            <a:r>
              <a:rPr lang="en-US" sz="1800" dirty="0"/>
              <a:t>Beamline studies </a:t>
            </a:r>
            <a:r>
              <a:rPr lang="de-DE" sz="1800" dirty="0" err="1"/>
              <a:t>aimed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optimize</a:t>
            </a:r>
            <a:r>
              <a:rPr lang="de-DE" sz="1800" dirty="0"/>
              <a:t> beam </a:t>
            </a:r>
            <a:r>
              <a:rPr lang="de-DE" sz="1800" dirty="0" err="1"/>
              <a:t>line</a:t>
            </a:r>
            <a:r>
              <a:rPr lang="de-DE" sz="1800" dirty="0"/>
              <a:t> </a:t>
            </a:r>
            <a:r>
              <a:rPr lang="de-DE" sz="1800" dirty="0" err="1"/>
              <a:t>spacing</a:t>
            </a:r>
            <a:r>
              <a:rPr lang="de-DE" sz="1800" dirty="0"/>
              <a:t>, material, </a:t>
            </a:r>
            <a:r>
              <a:rPr lang="de-DE" sz="1800" dirty="0" err="1"/>
              <a:t>conditioning</a:t>
            </a:r>
            <a:r>
              <a:rPr lang="de-DE" sz="1800" dirty="0"/>
              <a:t> time, </a:t>
            </a:r>
            <a:r>
              <a:rPr lang="de-DE" sz="1800" dirty="0" err="1"/>
              <a:t>pumping</a:t>
            </a:r>
            <a:r>
              <a:rPr lang="de-DE" sz="1800" dirty="0"/>
              <a:t> </a:t>
            </a:r>
            <a:r>
              <a:rPr lang="de-DE" sz="1800" dirty="0" err="1"/>
              <a:t>configuration</a:t>
            </a:r>
            <a:r>
              <a:rPr lang="de-DE" sz="1800" dirty="0"/>
              <a:t>.</a:t>
            </a:r>
          </a:p>
        </p:txBody>
      </p:sp>
      <p:pic>
        <p:nvPicPr>
          <p:cNvPr id="6" name="Picture 5" descr="A picture containing sailing vessel&#10;&#10;Description automatically generated">
            <a:extLst>
              <a:ext uri="{FF2B5EF4-FFF2-40B4-BE49-F238E27FC236}">
                <a16:creationId xmlns:a16="http://schemas.microsoft.com/office/drawing/2014/main" id="{FA74411E-732B-55F0-AC02-905C3308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0" y="1399265"/>
            <a:ext cx="2991763" cy="4525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032" y="815019"/>
            <a:ext cx="248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Far Backward Geometry</a:t>
            </a:r>
          </a:p>
          <a:p>
            <a:r>
              <a:rPr lang="en-US" b="1"/>
              <a:t>w/ Beam and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406" y="5930151"/>
            <a:ext cx="366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Geom</a:t>
            </a:r>
            <a:r>
              <a:rPr lang="en-US" sz="1400"/>
              <a:t> generated in the standard EIC framework</a:t>
            </a:r>
            <a:br>
              <a:rPr lang="en-US" sz="1400"/>
            </a:br>
            <a:r>
              <a:rPr lang="en-US" sz="1400"/>
              <a:t>and imported to </a:t>
            </a:r>
            <a:r>
              <a:rPr lang="en-US" sz="1400" err="1"/>
              <a:t>SynRad</a:t>
            </a:r>
            <a:r>
              <a:rPr lang="en-US" sz="14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4647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683064"/>
            <a:ext cx="8360247" cy="4113976"/>
          </a:xfrm>
        </p:spPr>
        <p:txBody>
          <a:bodyPr>
            <a:noAutofit/>
          </a:bodyPr>
          <a:lstStyle/>
          <a:p>
            <a:r>
              <a:rPr lang="en-US" sz="1500" dirty="0" err="1"/>
              <a:t>SynRad</a:t>
            </a:r>
            <a:r>
              <a:rPr lang="en-US" sz="1500" dirty="0"/>
              <a:t>+</a:t>
            </a:r>
          </a:p>
          <a:p>
            <a:pPr lvl="1"/>
            <a:r>
              <a:rPr lang="en-US" sz="1500" dirty="0">
                <a:hlinkClick r:id="rId2"/>
              </a:rPr>
              <a:t>http://cds.cern.ch/record/2694236?ln=en</a:t>
            </a:r>
            <a:endParaRPr lang="en-US" sz="1500" dirty="0"/>
          </a:p>
          <a:p>
            <a:pPr lvl="1"/>
            <a:r>
              <a:rPr lang="en-US" sz="1500" dirty="0"/>
              <a:t>MC simulator developed by CERN to simulate synchrotron radiation (SR).</a:t>
            </a:r>
          </a:p>
          <a:p>
            <a:pPr lvl="1"/>
            <a:r>
              <a:rPr lang="en-US" sz="1500" dirty="0"/>
              <a:t>Traces photons originating from particles traversing through magnetic regions.</a:t>
            </a:r>
          </a:p>
          <a:p>
            <a:pPr lvl="1"/>
            <a:r>
              <a:rPr lang="en-US" sz="1500" dirty="0"/>
              <a:t>Calculates flux and power distribution/spectrum of SR incident on geometric surfaces.</a:t>
            </a:r>
          </a:p>
          <a:p>
            <a:pPr lvl="1"/>
            <a:r>
              <a:rPr lang="en-US" sz="1500" dirty="0"/>
              <a:t>Geometry can be generated with built-in GUI tools or imported from CAD software (STL format).</a:t>
            </a:r>
          </a:p>
          <a:p>
            <a:r>
              <a:rPr lang="en-US" sz="1500" dirty="0"/>
              <a:t>DD4hep/DDG4 interfaced with </a:t>
            </a:r>
            <a:r>
              <a:rPr lang="en-US" sz="1500" dirty="0" err="1"/>
              <a:t>Ddsim</a:t>
            </a:r>
            <a:endParaRPr lang="en-US" sz="1500" dirty="0"/>
          </a:p>
          <a:p>
            <a:pPr lvl="1"/>
            <a:r>
              <a:rPr lang="en-US" sz="1500" dirty="0"/>
              <a:t>Integrated into standard EIC SW framework.</a:t>
            </a:r>
          </a:p>
          <a:p>
            <a:pPr lvl="1"/>
            <a:r>
              <a:rPr lang="en-US" sz="1500" dirty="0"/>
              <a:t>Generate geometry as input to </a:t>
            </a:r>
            <a:r>
              <a:rPr lang="en-US" sz="1500" dirty="0" err="1"/>
              <a:t>SynRad</a:t>
            </a:r>
            <a:r>
              <a:rPr lang="en-US" sz="1500" dirty="0"/>
              <a:t>+</a:t>
            </a:r>
          </a:p>
          <a:p>
            <a:pPr lvl="1"/>
            <a:r>
              <a:rPr lang="en-US" sz="1500" dirty="0"/>
              <a:t>Handles G4 simulation.</a:t>
            </a:r>
          </a:p>
          <a:p>
            <a:r>
              <a:rPr lang="en-US" sz="1500" dirty="0"/>
              <a:t>Ongoing effort from EIC Background working group.</a:t>
            </a:r>
          </a:p>
          <a:p>
            <a:pPr lvl="1"/>
            <a:r>
              <a:rPr lang="en-US" sz="1500" dirty="0"/>
              <a:t>To produce realistic beam environment, the correct accelerator model is needed.</a:t>
            </a:r>
          </a:p>
          <a:p>
            <a:pPr lvl="1"/>
            <a:r>
              <a:rPr lang="en-US" sz="1500" dirty="0" err="1"/>
              <a:t>ePIC</a:t>
            </a:r>
            <a:r>
              <a:rPr lang="en-US" sz="1500" dirty="0"/>
              <a:t> background group has started investigating the SR with the help of Charles Hetzel, Marcy Stutzman.</a:t>
            </a:r>
          </a:p>
          <a:p>
            <a:pPr lvl="1"/>
            <a:r>
              <a:rPr lang="en-US" sz="1500" dirty="0"/>
              <a:t>The SR in the FB effort will also contribute to this investigation.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4380" y="1027289"/>
            <a:ext cx="1956506" cy="1399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3385" y="1027289"/>
            <a:ext cx="1956506" cy="1399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32391" y="1027289"/>
            <a:ext cx="1956506" cy="1399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53" y="1283243"/>
            <a:ext cx="163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Geometry from</a:t>
            </a:r>
          </a:p>
          <a:p>
            <a:pPr algn="ctr"/>
            <a:r>
              <a:rPr lang="en-US"/>
              <a:t>EIC repository</a:t>
            </a:r>
          </a:p>
          <a:p>
            <a:pPr algn="ctr"/>
            <a:r>
              <a:rPr lang="en-US"/>
              <a:t>(GITHUB)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1849" y="1370151"/>
            <a:ext cx="1452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SR simulation</a:t>
            </a:r>
          </a:p>
          <a:p>
            <a:pPr algn="ctr"/>
            <a:r>
              <a:rPr lang="en-US"/>
              <a:t>w/ </a:t>
            </a:r>
            <a:r>
              <a:rPr lang="en-US" err="1"/>
              <a:t>SynRad</a:t>
            </a:r>
            <a:r>
              <a:rPr lang="en-US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8518" y="1503889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G4 simulation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485436" y="1418822"/>
            <a:ext cx="891822" cy="608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855876" y="1404034"/>
            <a:ext cx="891822" cy="608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13659" y="757383"/>
            <a:ext cx="102605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/>
              <a:t>Geometry</a:t>
            </a:r>
            <a:br>
              <a:rPr lang="en-US" sz="1600" dirty="0"/>
            </a:br>
            <a:r>
              <a:rPr lang="en-US" sz="1600"/>
              <a:t>exported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615822" y="402214"/>
            <a:ext cx="1371929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600"/>
              <a:t>Physics event</a:t>
            </a:r>
          </a:p>
          <a:p>
            <a:r>
              <a:rPr lang="en-US" sz="1600"/>
              <a:t>based on</a:t>
            </a:r>
          </a:p>
          <a:p>
            <a:r>
              <a:rPr lang="en-US" sz="1600"/>
              <a:t>power dist.</a:t>
            </a:r>
          </a:p>
        </p:txBody>
      </p:sp>
    </p:spTree>
    <p:extLst>
      <p:ext uri="{BB962C8B-B14F-4D97-AF65-F5344CB8AC3E}">
        <p14:creationId xmlns:p14="http://schemas.microsoft.com/office/powerpoint/2010/main" val="59347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0BD13FB-6A87-3225-ECA7-DEA4BADC6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26552" r="31978" b="9311"/>
          <a:stretch/>
        </p:blipFill>
        <p:spPr>
          <a:xfrm>
            <a:off x="1614343" y="1338527"/>
            <a:ext cx="2709238" cy="2494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A77520-31A5-BE3A-F30F-E77C1195A08C}"/>
              </a:ext>
            </a:extLst>
          </p:cNvPr>
          <p:cNvSpPr txBox="1"/>
          <p:nvPr/>
        </p:nvSpPr>
        <p:spPr>
          <a:xfrm>
            <a:off x="93519" y="641876"/>
            <a:ext cx="3498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Check:</a:t>
            </a:r>
          </a:p>
          <a:p>
            <a:r>
              <a:rPr lang="en-US" dirty="0"/>
              <a:t>Photon distribution on exit window</a:t>
            </a:r>
          </a:p>
          <a:p>
            <a:r>
              <a:rPr lang="en-US" dirty="0"/>
              <a:t>from </a:t>
            </a:r>
            <a:r>
              <a:rPr lang="en-US" dirty="0" err="1"/>
              <a:t>SynRad</a:t>
            </a:r>
            <a:r>
              <a:rPr lang="en-US" dirty="0"/>
              <a:t>+</a:t>
            </a:r>
          </a:p>
        </p:txBody>
      </p:sp>
      <p:pic>
        <p:nvPicPr>
          <p:cNvPr id="12" name="Picture 11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E02C49EE-7061-344C-C714-932256841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9765" r="2225" b="10320"/>
          <a:stretch/>
        </p:blipFill>
        <p:spPr>
          <a:xfrm>
            <a:off x="4928838" y="785625"/>
            <a:ext cx="3586512" cy="137160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EA9C17F2-7D05-31FA-4F96-43B6898B8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t="3921" r="2192" b="11375"/>
          <a:stretch/>
        </p:blipFill>
        <p:spPr>
          <a:xfrm>
            <a:off x="4928838" y="2421875"/>
            <a:ext cx="3586512" cy="17582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FF6BE9-6ED6-9429-5B43-FBB83EE2F173}"/>
              </a:ext>
            </a:extLst>
          </p:cNvPr>
          <p:cNvSpPr txBox="1"/>
          <p:nvPr/>
        </p:nvSpPr>
        <p:spPr>
          <a:xfrm>
            <a:off x="5576252" y="478065"/>
            <a:ext cx="21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Power/Flux spectrum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7" y="4107506"/>
            <a:ext cx="3356628" cy="27113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2B08BF-532E-FE4D-F6CF-96CD36FF40DA}"/>
              </a:ext>
            </a:extLst>
          </p:cNvPr>
          <p:cNvSpPr txBox="1"/>
          <p:nvPr/>
        </p:nvSpPr>
        <p:spPr>
          <a:xfrm>
            <a:off x="5029201" y="2123773"/>
            <a:ext cx="3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profile along vertical direction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40398" y="5034536"/>
            <a:ext cx="2709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/>
              <a:t>Charles Hetzel,</a:t>
            </a:r>
          </a:p>
          <a:p>
            <a:pPr marL="0" lvl="1"/>
            <a:r>
              <a:rPr lang="de-DE" sz="1200" dirty="0">
                <a:hlinkClick r:id="rId6"/>
              </a:rPr>
              <a:t>https://indico.bnl.gov/event/12026/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4145768" y="4549698"/>
                <a:ext cx="5049836" cy="23083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dirty="0"/>
                  <a:t>A “sanity check“ assuming ideal beam conditions</a:t>
                </a:r>
              </a:p>
              <a:p>
                <a:pPr lvl="1"/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SR incident on the exit window simulated.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180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1800" i="1" smtClean="0">
                        <a:latin typeface="Cambria Math" charset="0"/>
                      </a:rPr>
                      <m:t>=18 </m:t>
                    </m:r>
                    <m:r>
                      <a:rPr lang="en-US" sz="1800" i="1" smtClean="0">
                        <a:latin typeface="Cambria Math" charset="0"/>
                      </a:rPr>
                      <m:t>𝐺𝑒𝑉</m:t>
                    </m:r>
                  </m:oMath>
                </a14:m>
                <a:r>
                  <a:rPr lang="de-DE" sz="1800" dirty="0"/>
                  <a:t> 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180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1800" i="1" smtClean="0">
                        <a:latin typeface="Cambria Math" charset="0"/>
                      </a:rPr>
                      <m:t>=250 </m:t>
                    </m:r>
                    <m:r>
                      <a:rPr lang="en-US" sz="1800" i="1" smtClean="0">
                        <a:latin typeface="Cambria Math" charset="0"/>
                      </a:rPr>
                      <m:t>𝑚𝐴</m:t>
                    </m:r>
                  </m:oMath>
                </a14:m>
                <a:r>
                  <a:rPr lang="de-DE" sz="1800" dirty="0"/>
                  <a:t>.</a:t>
                </a:r>
              </a:p>
              <a:p>
                <a:pPr lvl="1"/>
                <a:r>
                  <a:rPr lang="de-DE" sz="1800" dirty="0" err="1"/>
                  <a:t>Subjected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B2AeR </a:t>
                </a:r>
                <a:r>
                  <a:rPr lang="de-DE" sz="1800" dirty="0" err="1"/>
                  <a:t>and</a:t>
                </a:r>
                <a:r>
                  <a:rPr lang="de-DE" sz="1800" dirty="0"/>
                  <a:t> B2BeR.</a:t>
                </a:r>
              </a:p>
              <a:p>
                <a:pPr lvl="1"/>
                <a:r>
                  <a:rPr lang="de-DE" sz="1800" dirty="0"/>
                  <a:t>The </a:t>
                </a:r>
                <a:r>
                  <a:rPr lang="de-DE" sz="1800" dirty="0" err="1"/>
                  <a:t>resulting</a:t>
                </a:r>
                <a:r>
                  <a:rPr lang="de-DE" sz="1800" dirty="0"/>
                  <a:t> SR power/</a:t>
                </a:r>
                <a:r>
                  <a:rPr lang="de-DE" sz="1800" dirty="0" err="1"/>
                  <a:t>flux</a:t>
                </a:r>
                <a:r>
                  <a:rPr lang="de-DE" sz="1800" dirty="0"/>
                  <a:t> consistent with the </a:t>
                </a:r>
                <a:r>
                  <a:rPr lang="de-DE" sz="1800" dirty="0" err="1"/>
                  <a:t>previous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studies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within</a:t>
                </a:r>
                <a:r>
                  <a:rPr lang="de-DE" sz="1800" dirty="0"/>
                  <a:t> a </a:t>
                </a:r>
                <a:r>
                  <a:rPr lang="de-DE" sz="1800" dirty="0" err="1"/>
                  <a:t>factor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2.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8" y="4549698"/>
                <a:ext cx="5049836" cy="2308302"/>
              </a:xfrm>
              <a:prstGeom prst="rect">
                <a:avLst/>
              </a:prstGeom>
              <a:blipFill>
                <a:blip r:embed="rId7"/>
                <a:stretch>
                  <a:fillRect l="-725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4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32872"/>
                <a:ext cx="7886700" cy="570210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000" dirty="0"/>
                  <a:t>Summary</a:t>
                </a:r>
              </a:p>
              <a:p>
                <a:pPr lvl="1" algn="just"/>
                <a:r>
                  <a:rPr lang="en-US" sz="1800" dirty="0"/>
                  <a:t>Direct photon calorimeters in </a:t>
                </a:r>
                <a:r>
                  <a:rPr lang="en-US" sz="1800" dirty="0" err="1"/>
                  <a:t>ePIC</a:t>
                </a:r>
                <a:r>
                  <a:rPr lang="en-US" sz="1800" dirty="0"/>
                  <a:t> far backward region will help to provide high precision measurement of luminosity, as required by EIC physics programs.</a:t>
                </a:r>
              </a:p>
              <a:p>
                <a:pPr lvl="1" algn="just"/>
                <a:r>
                  <a:rPr lang="en-US" sz="1800" dirty="0"/>
                  <a:t>Studies have been initiated to quantify the dosage of SR in the photon detectors &amp; other sensitive components in FB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sz="1800" dirty="0"/>
                  <a:t> provide context for SR filter design.</a:t>
                </a:r>
              </a:p>
              <a:p>
                <a:pPr lvl="1" algn="just"/>
                <a:r>
                  <a:rPr lang="en-US" sz="1800" dirty="0" err="1"/>
                  <a:t>ePIC</a:t>
                </a:r>
                <a:r>
                  <a:rPr lang="en-US" sz="1800" dirty="0"/>
                  <a:t> Background group has begun the effort to generate realistic SR simulation samples with non-ideal beam properties and complete accelerator modeling.</a:t>
                </a:r>
              </a:p>
              <a:p>
                <a:pPr lvl="1" algn="just"/>
                <a:r>
                  <a:rPr lang="en-US" sz="1800" dirty="0"/>
                  <a:t>Framework for studies of bremsstrahlung energy depositions is being prepared</a:t>
                </a:r>
              </a:p>
              <a:p>
                <a:pPr algn="just"/>
                <a:r>
                  <a:rPr lang="en-US" sz="2000" dirty="0"/>
                  <a:t>Outlook</a:t>
                </a:r>
              </a:p>
              <a:p>
                <a:pPr lvl="1" algn="just"/>
                <a:r>
                  <a:rPr lang="en-US" sz="1800" dirty="0"/>
                  <a:t>Conversion of SR simulation from </a:t>
                </a:r>
                <a:r>
                  <a:rPr lang="en-US" sz="1800" dirty="0" err="1"/>
                  <a:t>SynRad</a:t>
                </a:r>
                <a:r>
                  <a:rPr lang="en-US" sz="1800" dirty="0"/>
                  <a:t> as </a:t>
                </a:r>
                <a:r>
                  <a:rPr lang="en-US" sz="1800" dirty="0" err="1"/>
                  <a:t>DDSim</a:t>
                </a:r>
                <a:r>
                  <a:rPr lang="en-US" sz="1800" dirty="0"/>
                  <a:t> events need to be streamlined (ideally along with bremsstrahlung).</a:t>
                </a:r>
              </a:p>
              <a:p>
                <a:pPr lvl="1" algn="just"/>
                <a:r>
                  <a:rPr lang="en-US" sz="1800" dirty="0"/>
                  <a:t>Choice of SR filter specifications based on energy measurement vs SR dosage.</a:t>
                </a:r>
              </a:p>
              <a:p>
                <a:pPr lvl="1" algn="just"/>
                <a:r>
                  <a:rPr lang="en-US" sz="1800" dirty="0"/>
                  <a:t>Final technology choice for the direct photon detectors will be based on these on-going studies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32872"/>
                <a:ext cx="7886700" cy="5702103"/>
              </a:xfrm>
              <a:blipFill>
                <a:blip r:embed="rId2"/>
                <a:stretch>
                  <a:fillRect l="-696" t="-1070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55C-0EA1-4644-8F41-A6A9668445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9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9234</TotalTime>
  <Words>1058</Words>
  <Application>Microsoft Office PowerPoint</Application>
  <PresentationFormat>On-screen Show (4:3)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Office Theme</vt:lpstr>
      <vt:lpstr>EIC Far-Backward Direct Photon Detector</vt:lpstr>
      <vt:lpstr>Direct Photon Detection in ePIC</vt:lpstr>
      <vt:lpstr>Direct Photon Detection in ePIC</vt:lpstr>
      <vt:lpstr>Introduction</vt:lpstr>
      <vt:lpstr>Beam Information</vt:lpstr>
      <vt:lpstr>SR Simulation</vt:lpstr>
      <vt:lpstr>Test Study</vt:lpstr>
      <vt:lpstr>Summary &amp; Outlook</vt:lpstr>
      <vt:lpstr>PowerPoint Presentation</vt:lpstr>
      <vt:lpstr>PowerPoint Presentation</vt:lpstr>
      <vt:lpstr>Synchrotron Radiation (SR)</vt:lpstr>
      <vt:lpstr>Relevant Geometry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Far-Backward Component Radiation Damage Study</dc:title>
  <dc:creator>Jae D. Nam</dc:creator>
  <cp:lastModifiedBy>Jae D. Nam</cp:lastModifiedBy>
  <cp:revision>30</cp:revision>
  <cp:lastPrinted>2023-01-02T20:15:56Z</cp:lastPrinted>
  <dcterms:created xsi:type="dcterms:W3CDTF">2022-11-15T23:35:45Z</dcterms:created>
  <dcterms:modified xsi:type="dcterms:W3CDTF">2023-01-10T14:11:32Z</dcterms:modified>
</cp:coreProperties>
</file>