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365" r:id="rId2"/>
    <p:sldId id="442" r:id="rId3"/>
    <p:sldId id="433" r:id="rId4"/>
    <p:sldId id="441" r:id="rId5"/>
    <p:sldId id="437" r:id="rId6"/>
    <p:sldId id="434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8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58" autoAdjust="0"/>
    <p:restoredTop sz="96327"/>
  </p:normalViewPr>
  <p:slideViewPr>
    <p:cSldViewPr snapToGrid="0">
      <p:cViewPr varScale="1">
        <p:scale>
          <a:sx n="93" d="100"/>
          <a:sy n="93" d="100"/>
        </p:scale>
        <p:origin x="200" y="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2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645F4A4-699D-424F-9C77-004385CE83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6E3CF3-A3C7-074C-9AAE-0D8552097B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40676-731E-514E-B5FA-68D59D1116B9}" type="datetimeFigureOut">
              <a:rPr lang="en-US" smtClean="0"/>
              <a:t>1/8/23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8F4891-7219-BB44-ACFD-360F78D3BB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DABC00-6F5C-5545-B8F2-ED7C071462B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BD31C-1BAF-C245-AADD-A0824C5C0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12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A7A80-AA02-41B4-A305-13694C00E525}" type="datetimeFigureOut">
              <a:rPr lang="en-US" smtClean="0"/>
              <a:t>1/8/23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FE424-ACAC-4EB4-ADEC-0D3B33EE7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80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2FE424-ACAC-4EB4-ADEC-0D3B33EE75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57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4F24B-BEEE-6A4F-A320-4E54BEDEEAA1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Kenneth N. </a:t>
            </a:r>
            <a:r>
              <a:rPr lang="en-US" dirty="0" err="1"/>
              <a:t>Barish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C5B1-9E02-4745-9441-BCB83D252857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Spin 2018, Ferrara, Italy - Kenneth N. Barish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1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B3B36-BB5F-C744-91E1-F850E1157330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Spin 2018, Ferrara, Italy - Kenneth N. Barish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1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21" y="0"/>
            <a:ext cx="8915401" cy="1325563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156" y="1825625"/>
            <a:ext cx="8837765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57650" y="6469690"/>
            <a:ext cx="2057400" cy="365125"/>
          </a:xfrm>
        </p:spPr>
        <p:txBody>
          <a:bodyPr/>
          <a:lstStyle/>
          <a:p>
            <a:fld id="{239B1706-E835-504B-B840-4DFE4D2D053D}" type="datetime1">
              <a:rPr lang="en-US" smtClean="0"/>
              <a:t>1/8/23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57" y="6490957"/>
            <a:ext cx="3086100" cy="365125"/>
          </a:xfrm>
        </p:spPr>
        <p:txBody>
          <a:bodyPr/>
          <a:lstStyle/>
          <a:p>
            <a:pPr algn="l"/>
            <a:r>
              <a:rPr lang="en-US" dirty="0"/>
              <a:t>Kenneth N. </a:t>
            </a:r>
            <a:r>
              <a:rPr lang="en-US" dirty="0" err="1"/>
              <a:t>Barish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4522" y="6490958"/>
            <a:ext cx="2057400" cy="365125"/>
          </a:xfrm>
        </p:spPr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48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5199E-65DD-3E40-A670-04A9AE6DE783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Spin 2018, Ferrara, Italy - Kenneth N. Barish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0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2729-5FEC-204E-8142-8C01403AE211}" type="datetime1">
              <a:rPr lang="en-US" smtClean="0"/>
              <a:t>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Spin 2018, Ferrara, Italy - Kenneth N. Barish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656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B7F74-89F3-6A47-810E-7D6EFDC0EB99}" type="datetime1">
              <a:rPr lang="en-US" smtClean="0"/>
              <a:t>1/8/23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Spin 2018, Ferrara, Italy - Kenneth N. Barish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9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0E161-9809-AF41-92D4-7EFB94AF43EC}" type="datetime1">
              <a:rPr lang="en-US" smtClean="0"/>
              <a:t>1/8/23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Spin 2018, Ferrara, Italy - Kenneth N. Barish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1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98FA-B329-5440-983D-943002F8D578}" type="datetime1">
              <a:rPr lang="en-US" smtClean="0"/>
              <a:t>1/8/23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Spin 2018, Ferrara, Italy - Kenneth N. Barish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79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2F541-1C6F-7B45-A929-96D6115B948B}" type="datetime1">
              <a:rPr lang="en-US" smtClean="0"/>
              <a:t>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Spin 2018, Ferrara, Italy - Kenneth N. Barish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7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32F87-6C59-B94D-AED6-4EF9E490AA3A}" type="datetime1">
              <a:rPr lang="en-US" smtClean="0"/>
              <a:t>1/8/23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Spin 2018, Ferrara, Italy - Kenneth N. Barish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732F0-4F99-A04C-871F-FD65EDC6DC47}" type="datetime1">
              <a:rPr lang="en-US" smtClean="0"/>
              <a:t>1/8/23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Kenneth N. </a:t>
            </a:r>
            <a:r>
              <a:rPr lang="en-US" dirty="0" err="1"/>
              <a:t>Barish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D4ED-D178-4267-A8A3-708652810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0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7126" y="832368"/>
            <a:ext cx="5421274" cy="2299488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</a:pPr>
            <a:r>
              <a:rPr lang="en-US" b="1" dirty="0">
                <a:solidFill>
                  <a:schemeClr val="accent1"/>
                </a:solidFill>
                <a:latin typeface="Avenir Book" panose="02000503020000020003" pitchFamily="2" charset="0"/>
              </a:rPr>
              <a:t>Spokesperson Statement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59" y="4075381"/>
            <a:ext cx="8662785" cy="1760269"/>
          </a:xfrm>
        </p:spPr>
        <p:txBody>
          <a:bodyPr>
            <a:noAutofit/>
          </a:bodyPr>
          <a:lstStyle/>
          <a:p>
            <a:pPr algn="l"/>
            <a:r>
              <a:rPr lang="en-US" sz="2800" i="1" dirty="0">
                <a:solidFill>
                  <a:srgbClr val="7030A0"/>
                </a:solidFill>
                <a:latin typeface="Avenir Book" panose="02000503020000020003" pitchFamily="2" charset="0"/>
              </a:rPr>
              <a:t>Spokesperson Team:</a:t>
            </a:r>
          </a:p>
          <a:p>
            <a:pPr lvl="1" algn="l"/>
            <a:r>
              <a:rPr lang="en-US" sz="2400" b="1" dirty="0">
                <a:solidFill>
                  <a:srgbClr val="00B050"/>
                </a:solidFill>
                <a:latin typeface="Avenir Book" panose="02000503020000020003" pitchFamily="2" charset="0"/>
              </a:rPr>
              <a:t>Ken </a:t>
            </a:r>
            <a:r>
              <a:rPr lang="en-US" sz="24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Barish</a:t>
            </a:r>
            <a:r>
              <a:rPr lang="en-US" sz="2400" b="1" dirty="0">
                <a:solidFill>
                  <a:srgbClr val="00B050"/>
                </a:solidFill>
                <a:latin typeface="Avenir Book" panose="02000503020000020003" pitchFamily="2" charset="0"/>
              </a:rPr>
              <a:t> (Spokesperson), </a:t>
            </a:r>
            <a:r>
              <a:rPr lang="en-US" sz="2400" b="1" dirty="0">
                <a:latin typeface="Avenir Book" panose="02000503020000020003" pitchFamily="2" charset="0"/>
              </a:rPr>
              <a:t>UC Riverside</a:t>
            </a:r>
          </a:p>
          <a:p>
            <a:pPr lvl="1" algn="l"/>
            <a:r>
              <a:rPr lang="en-US" sz="2400" b="1" dirty="0">
                <a:solidFill>
                  <a:srgbClr val="00B050"/>
                </a:solidFill>
                <a:latin typeface="Avenir Book" panose="02000503020000020003" pitchFamily="2" charset="0"/>
              </a:rPr>
              <a:t>Barbara </a:t>
            </a:r>
            <a:r>
              <a:rPr lang="en-US" sz="2400" b="1" dirty="0" err="1">
                <a:solidFill>
                  <a:srgbClr val="00B050"/>
                </a:solidFill>
                <a:latin typeface="Avenir Book" panose="02000503020000020003" pitchFamily="2" charset="0"/>
              </a:rPr>
              <a:t>Jacak</a:t>
            </a:r>
            <a:r>
              <a:rPr lang="en-US" sz="2400" b="1" dirty="0">
                <a:solidFill>
                  <a:srgbClr val="00B050"/>
                </a:solidFill>
                <a:latin typeface="Avenir Book" panose="02000503020000020003" pitchFamily="2" charset="0"/>
              </a:rPr>
              <a:t> (Deputy Spokesperson), </a:t>
            </a:r>
            <a:r>
              <a:rPr lang="en-US" sz="2400" b="1" dirty="0">
                <a:latin typeface="Avenir Book" panose="02000503020000020003" pitchFamily="2" charset="0"/>
              </a:rPr>
              <a:t>UC Berkeley</a:t>
            </a:r>
          </a:p>
          <a:p>
            <a:pPr lvl="1" algn="l"/>
            <a:r>
              <a:rPr lang="en-US" sz="2400" b="1" dirty="0">
                <a:solidFill>
                  <a:srgbClr val="00B050"/>
                </a:solidFill>
                <a:latin typeface="Avenir Book" panose="02000503020000020003" pitchFamily="2" charset="0"/>
              </a:rPr>
              <a:t>TBN (Deputy Spokesperson)</a:t>
            </a:r>
            <a:endParaRPr lang="en-US" sz="2800" b="1" dirty="0">
              <a:latin typeface="Avenir Book" panose="02000503020000020003" pitchFamily="2" charset="0"/>
            </a:endParaRPr>
          </a:p>
          <a:p>
            <a:pPr algn="l"/>
            <a:endParaRPr lang="en-US" sz="2800" b="1" dirty="0">
              <a:latin typeface="Avenir Book" panose="02000503020000020003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8F2081-33FF-3F72-D1FE-E94C4AA48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00" y="1022350"/>
            <a:ext cx="2692400" cy="197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17CE-DDD2-0B42-9A41-5EBF97ABE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21" y="0"/>
            <a:ext cx="9097479" cy="1325563"/>
          </a:xfrm>
        </p:spPr>
        <p:txBody>
          <a:bodyPr/>
          <a:lstStyle/>
          <a:p>
            <a:r>
              <a:rPr lang="en-US" b="1" dirty="0">
                <a:latin typeface="Avenir Book" panose="02000503020000020003" pitchFamily="2" charset="0"/>
              </a:rPr>
              <a:t>Collaborate: Share Opportunities, Goals, and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8C119-F979-D044-A8D1-6960E9A0D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57" y="1364681"/>
            <a:ext cx="8837765" cy="193201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b="1" dirty="0">
                <a:latin typeface="Avenir Book" panose="02000503020000020003" pitchFamily="2" charset="0"/>
              </a:rPr>
              <a:t>How do nucleons emerge from quarks, gluons, and their interactions?</a:t>
            </a: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Nucleon spin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Nucleon mass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A43B6-D1DB-1C4C-B277-293FA698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2EC901-8EB8-7E34-C601-66E9EACFBFAD}"/>
              </a:ext>
            </a:extLst>
          </p:cNvPr>
          <p:cNvSpPr txBox="1">
            <a:spLocks/>
          </p:cNvSpPr>
          <p:nvPr/>
        </p:nvSpPr>
        <p:spPr>
          <a:xfrm>
            <a:off x="124156" y="3130586"/>
            <a:ext cx="9019844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b="1" dirty="0">
                <a:latin typeface="Avenir Book" panose="02000503020000020003" pitchFamily="2" charset="0"/>
              </a:rPr>
              <a:t>How do </a:t>
            </a:r>
            <a:r>
              <a:rPr lang="en-US" b="1" dirty="0" err="1">
                <a:latin typeface="Avenir Book" panose="02000503020000020003" pitchFamily="2" charset="0"/>
              </a:rPr>
              <a:t>partons</a:t>
            </a:r>
            <a:r>
              <a:rPr lang="en-US" b="1" dirty="0">
                <a:latin typeface="Avenir Book" panose="02000503020000020003" pitchFamily="2" charset="0"/>
              </a:rPr>
              <a:t> interact inside cold dense QCD matter?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Nuclear modification of PDF’s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Physics at high gluon density, saturation (or not…)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Energy loss &amp; transport in dense QCD matter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F36AF0-D51F-E79A-A16F-164AB383B1B4}"/>
              </a:ext>
            </a:extLst>
          </p:cNvPr>
          <p:cNvSpPr txBox="1">
            <a:spLocks/>
          </p:cNvSpPr>
          <p:nvPr/>
        </p:nvSpPr>
        <p:spPr>
          <a:xfrm>
            <a:off x="124155" y="5323401"/>
            <a:ext cx="8837765" cy="1548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SzPct val="70000"/>
              <a:buNone/>
            </a:pPr>
            <a:r>
              <a:rPr lang="en-US" b="1" dirty="0">
                <a:solidFill>
                  <a:srgbClr val="C00000"/>
                </a:solidFill>
                <a:latin typeface="Avenir Book" panose="02000503020000020003" pitchFamily="2" charset="0"/>
              </a:rPr>
              <a:t>We get to build a state-of-the-art detector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accent5"/>
                </a:solidFill>
                <a:latin typeface="Avenir Book" panose="02000503020000020003" pitchFamily="2" charset="0"/>
              </a:rPr>
              <a:t>High rate &amp; precision 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accent5"/>
                </a:solidFill>
                <a:latin typeface="Avenir Book" panose="02000503020000020003" pitchFamily="2" charset="0"/>
              </a:rPr>
              <a:t>Capable of multiple simultaneous physics programs</a:t>
            </a:r>
          </a:p>
        </p:txBody>
      </p:sp>
    </p:spTree>
    <p:extLst>
      <p:ext uri="{BB962C8B-B14F-4D97-AF65-F5344CB8AC3E}">
        <p14:creationId xmlns:p14="http://schemas.microsoft.com/office/powerpoint/2010/main" val="3780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17CE-DDD2-0B42-9A41-5EBF97AB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venir Book" panose="02000503020000020003" pitchFamily="2" charset="0"/>
              </a:rPr>
              <a:t>Goals and Vision (design phase)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8C119-F979-D044-A8D1-6960E9A0D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57" y="990600"/>
            <a:ext cx="8837765" cy="58801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b="1" dirty="0">
                <a:latin typeface="Avenir Book" panose="02000503020000020003" pitchFamily="2" charset="0"/>
              </a:rPr>
              <a:t>Successful Progression to TDR (CD-3A/2/3 Process)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Design that fits inside the budget without compromising the key performance parameters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Performance studies to demonstrate performance at very quantitative level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Demonstrate strength &amp; organization to pull it off</a:t>
            </a:r>
          </a:p>
          <a:p>
            <a:pPr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</a:pPr>
            <a:r>
              <a:rPr lang="en-US" b="1" dirty="0">
                <a:latin typeface="Avenir Book" panose="02000503020000020003" pitchFamily="2" charset="0"/>
              </a:rPr>
              <a:t>Pre-requisites</a:t>
            </a:r>
            <a:endParaRPr lang="en-US" dirty="0">
              <a:latin typeface="Avenir Book" panose="02000503020000020003" pitchFamily="2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Welcoming, inclusive, and transparent environment.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Scientific outreach to expand the science and collaboration.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chemeClr val="accent5"/>
                </a:solidFill>
                <a:latin typeface="Avenir Book" panose="02000503020000020003" pitchFamily="2" charset="0"/>
              </a:rPr>
              <a:t>Engage the heavy ion community more actively (Many-body QCD is key. Complex, interesting, not understood. HI physicists bring experience to EIC.)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chemeClr val="accent5"/>
                </a:solidFill>
                <a:latin typeface="Avenir Book" panose="02000503020000020003" pitchFamily="2" charset="0"/>
              </a:rPr>
              <a:t>High Energy community: evaluate targeted measurements interesting to low energy QCD physicists, high-energy physics community (EIC in Snowmass 2021)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Fully integrate collaboration and project.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Physics performance must drive decisions. Tools must be in place to make informed decisions.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Development and promotion of early career scientists.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dirty="0">
                <a:solidFill>
                  <a:srgbClr val="7030A0"/>
                </a:solidFill>
                <a:latin typeface="Avenir Book" panose="02000503020000020003" pitchFamily="2" charset="0"/>
              </a:rPr>
              <a:t>Continual formal and informal input from CC and Collaboration. </a:t>
            </a:r>
            <a:endParaRPr lang="en-US" dirty="0">
              <a:latin typeface="Avenir Book" panose="02000503020000020003" pitchFamily="2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A43B6-D1DB-1C4C-B277-293FA698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99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BDF6-150D-38A0-4B9A-C539518BF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Proposed Org Chart (initial phase)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6212AD-75E3-A181-B2E1-CDD8EDE6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Kenneth N. </a:t>
            </a:r>
            <a:r>
              <a:rPr lang="en-US" dirty="0" err="1"/>
              <a:t>Barish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7C044-7877-BF9E-C768-8CE0FA3B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DD494-95DA-A150-64B6-FE2EB97AABCE}"/>
              </a:ext>
            </a:extLst>
          </p:cNvPr>
          <p:cNvSpPr/>
          <p:nvPr/>
        </p:nvSpPr>
        <p:spPr>
          <a:xfrm>
            <a:off x="3574492" y="2987705"/>
            <a:ext cx="206892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Spokesperson Team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547596-C62B-BE16-A505-98B506BFABEF}"/>
              </a:ext>
            </a:extLst>
          </p:cNvPr>
          <p:cNvSpPr/>
          <p:nvPr/>
        </p:nvSpPr>
        <p:spPr>
          <a:xfrm>
            <a:off x="3592956" y="4162529"/>
            <a:ext cx="206892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Executive Board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9550F3-11F9-4D1D-775B-9DF46FFFC267}"/>
              </a:ext>
            </a:extLst>
          </p:cNvPr>
          <p:cNvSpPr/>
          <p:nvPr/>
        </p:nvSpPr>
        <p:spPr>
          <a:xfrm>
            <a:off x="6191576" y="3834563"/>
            <a:ext cx="2500947" cy="892724"/>
          </a:xfrm>
          <a:prstGeom prst="rect">
            <a:avLst/>
          </a:prstGeom>
          <a:pattFill prst="dkHorz">
            <a:fgClr>
              <a:schemeClr val="accent1"/>
            </a:fgClr>
            <a:bgClr>
              <a:srgbClr val="FE89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Detector Council/GDI</a:t>
            </a:r>
          </a:p>
          <a:p>
            <a:pPr algn="ctr"/>
            <a:r>
              <a:rPr lang="en-US" dirty="0"/>
              <a:t>(subsystem managers)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B867FC-4BCE-FA09-7EFE-2325C7BF22B0}"/>
              </a:ext>
            </a:extLst>
          </p:cNvPr>
          <p:cNvSpPr/>
          <p:nvPr/>
        </p:nvSpPr>
        <p:spPr>
          <a:xfrm>
            <a:off x="6959942" y="2704800"/>
            <a:ext cx="2068928" cy="5000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EIC Project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1715C7-EFF2-DF05-6C20-BC1024BB17BF}"/>
              </a:ext>
            </a:extLst>
          </p:cNvPr>
          <p:cNvSpPr/>
          <p:nvPr/>
        </p:nvSpPr>
        <p:spPr>
          <a:xfrm>
            <a:off x="3592956" y="3569842"/>
            <a:ext cx="2068928" cy="5000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DEI Committee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EB3BEB-2CC3-93F5-8EB3-07F500ED8269}"/>
              </a:ext>
            </a:extLst>
          </p:cNvPr>
          <p:cNvSpPr/>
          <p:nvPr/>
        </p:nvSpPr>
        <p:spPr>
          <a:xfrm>
            <a:off x="1122220" y="4162529"/>
            <a:ext cx="2200521" cy="5746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Analysis/Simulation Coordinator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E5AB21-C8D1-881D-85D3-AC6F5F76DBEC}"/>
              </a:ext>
            </a:extLst>
          </p:cNvPr>
          <p:cNvSpPr/>
          <p:nvPr/>
        </p:nvSpPr>
        <p:spPr>
          <a:xfrm>
            <a:off x="6451497" y="5951552"/>
            <a:ext cx="2068928" cy="655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Detector Working Group Convenors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446B4FB-344F-8FF3-6D8D-B7A955162D89}"/>
              </a:ext>
            </a:extLst>
          </p:cNvPr>
          <p:cNvSpPr/>
          <p:nvPr/>
        </p:nvSpPr>
        <p:spPr>
          <a:xfrm>
            <a:off x="150572" y="5314614"/>
            <a:ext cx="2068928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Physics Working Group Convenors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F99F720-426E-1615-00F3-A5EF65F622C5}"/>
              </a:ext>
            </a:extLst>
          </p:cNvPr>
          <p:cNvSpPr/>
          <p:nvPr/>
        </p:nvSpPr>
        <p:spPr>
          <a:xfrm>
            <a:off x="2540028" y="5176068"/>
            <a:ext cx="2068928" cy="607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Computer Coordinator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ACA0B58-3C9E-81EC-9AEF-BA26451BAC31}"/>
              </a:ext>
            </a:extLst>
          </p:cNvPr>
          <p:cNvCxnSpPr>
            <a:cxnSpLocks/>
          </p:cNvCxnSpPr>
          <p:nvPr/>
        </p:nvCxnSpPr>
        <p:spPr>
          <a:xfrm>
            <a:off x="5726006" y="3195291"/>
            <a:ext cx="725491" cy="553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0831BEB-230C-3914-52A1-AC2493D0746E}"/>
              </a:ext>
            </a:extLst>
          </p:cNvPr>
          <p:cNvCxnSpPr>
            <a:cxnSpLocks/>
          </p:cNvCxnSpPr>
          <p:nvPr/>
        </p:nvCxnSpPr>
        <p:spPr>
          <a:xfrm flipH="1">
            <a:off x="2506219" y="3339194"/>
            <a:ext cx="1004151" cy="78667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3F3AE2D-4240-ECD3-0BFB-C84EDBF07D59}"/>
              </a:ext>
            </a:extLst>
          </p:cNvPr>
          <p:cNvCxnSpPr>
            <a:cxnSpLocks/>
          </p:cNvCxnSpPr>
          <p:nvPr/>
        </p:nvCxnSpPr>
        <p:spPr>
          <a:xfrm flipH="1">
            <a:off x="7688672" y="3266619"/>
            <a:ext cx="280684" cy="5532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C0D750E-0BB3-19F7-F7F0-3A1678F49671}"/>
              </a:ext>
            </a:extLst>
          </p:cNvPr>
          <p:cNvCxnSpPr>
            <a:cxnSpLocks/>
          </p:cNvCxnSpPr>
          <p:nvPr/>
        </p:nvCxnSpPr>
        <p:spPr>
          <a:xfrm flipH="1">
            <a:off x="1526411" y="4823450"/>
            <a:ext cx="693089" cy="39326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F6D8184-BB48-E549-FB31-C0957E53F7AF}"/>
              </a:ext>
            </a:extLst>
          </p:cNvPr>
          <p:cNvCxnSpPr>
            <a:cxnSpLocks/>
          </p:cNvCxnSpPr>
          <p:nvPr/>
        </p:nvCxnSpPr>
        <p:spPr>
          <a:xfrm>
            <a:off x="2540028" y="4833866"/>
            <a:ext cx="1034464" cy="2452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ACDE1D1-36B7-6B0C-B430-C6AB90B94036}"/>
              </a:ext>
            </a:extLst>
          </p:cNvPr>
          <p:cNvCxnSpPr>
            <a:cxnSpLocks/>
          </p:cNvCxnSpPr>
          <p:nvPr/>
        </p:nvCxnSpPr>
        <p:spPr>
          <a:xfrm>
            <a:off x="7469156" y="4820012"/>
            <a:ext cx="0" cy="10245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9D43508-BD34-CDEE-233D-A3149653A11C}"/>
              </a:ext>
            </a:extLst>
          </p:cNvPr>
          <p:cNvCxnSpPr/>
          <p:nvPr/>
        </p:nvCxnSpPr>
        <p:spPr>
          <a:xfrm flipV="1">
            <a:off x="5874329" y="2987705"/>
            <a:ext cx="955964" cy="207586"/>
          </a:xfrm>
          <a:prstGeom prst="straightConnector1">
            <a:avLst/>
          </a:prstGeom>
          <a:ln w="38100">
            <a:solidFill>
              <a:srgbClr val="FE8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36E4969-82ED-D455-7D93-E5B3FC49A258}"/>
              </a:ext>
            </a:extLst>
          </p:cNvPr>
          <p:cNvCxnSpPr>
            <a:cxnSpLocks/>
          </p:cNvCxnSpPr>
          <p:nvPr/>
        </p:nvCxnSpPr>
        <p:spPr>
          <a:xfrm flipV="1">
            <a:off x="2225599" y="5332264"/>
            <a:ext cx="286719" cy="437443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E38F550-1A29-B3FA-8FFE-10EBD71A48DD}"/>
              </a:ext>
            </a:extLst>
          </p:cNvPr>
          <p:cNvCxnSpPr>
            <a:cxnSpLocks/>
          </p:cNvCxnSpPr>
          <p:nvPr/>
        </p:nvCxnSpPr>
        <p:spPr>
          <a:xfrm>
            <a:off x="4678231" y="5439954"/>
            <a:ext cx="1713398" cy="892692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3221632-277B-DF0B-1AFE-7FE24C435FB9}"/>
              </a:ext>
            </a:extLst>
          </p:cNvPr>
          <p:cNvSpPr/>
          <p:nvPr/>
        </p:nvSpPr>
        <p:spPr>
          <a:xfrm>
            <a:off x="3431257" y="2809093"/>
            <a:ext cx="2443067" cy="1983208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3BF780C-2534-8B29-23EB-F2C4BC61D438}"/>
              </a:ext>
            </a:extLst>
          </p:cNvPr>
          <p:cNvCxnSpPr>
            <a:cxnSpLocks/>
          </p:cNvCxnSpPr>
          <p:nvPr/>
        </p:nvCxnSpPr>
        <p:spPr>
          <a:xfrm>
            <a:off x="1472406" y="5886300"/>
            <a:ext cx="4879905" cy="52341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6B48AE59-3203-F6FA-5C43-9EBEC63947DA}"/>
              </a:ext>
            </a:extLst>
          </p:cNvPr>
          <p:cNvSpPr/>
          <p:nvPr/>
        </p:nvSpPr>
        <p:spPr>
          <a:xfrm>
            <a:off x="3408233" y="1518107"/>
            <a:ext cx="2443047" cy="7074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Collaboration Council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AEA8E45-FFB9-DABE-BF8D-B1F009DC1208}"/>
              </a:ext>
            </a:extLst>
          </p:cNvPr>
          <p:cNvCxnSpPr>
            <a:cxnSpLocks/>
          </p:cNvCxnSpPr>
          <p:nvPr/>
        </p:nvCxnSpPr>
        <p:spPr>
          <a:xfrm>
            <a:off x="4498117" y="2318212"/>
            <a:ext cx="0" cy="44200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>
            <a:extLst>
              <a:ext uri="{FF2B5EF4-FFF2-40B4-BE49-F238E27FC236}">
                <a16:creationId xmlns:a16="http://schemas.microsoft.com/office/drawing/2014/main" id="{2443BF82-AE6E-CA09-8CCB-E47F480B8E0B}"/>
              </a:ext>
            </a:extLst>
          </p:cNvPr>
          <p:cNvSpPr/>
          <p:nvPr/>
        </p:nvSpPr>
        <p:spPr>
          <a:xfrm>
            <a:off x="63149" y="1256926"/>
            <a:ext cx="2443047" cy="70748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ePIC</a:t>
            </a:r>
            <a:r>
              <a:rPr lang="en-US" dirty="0"/>
              <a:t> Collaboration</a:t>
            </a:r>
          </a:p>
        </p:txBody>
      </p:sp>
      <p:sp>
        <p:nvSpPr>
          <p:cNvPr id="56" name="Right Arrow 55">
            <a:extLst>
              <a:ext uri="{FF2B5EF4-FFF2-40B4-BE49-F238E27FC236}">
                <a16:creationId xmlns:a16="http://schemas.microsoft.com/office/drawing/2014/main" id="{1C4ACE0E-9636-9F38-E09E-A68C00C736BE}"/>
              </a:ext>
            </a:extLst>
          </p:cNvPr>
          <p:cNvSpPr/>
          <p:nvPr/>
        </p:nvSpPr>
        <p:spPr>
          <a:xfrm rot="1332265">
            <a:off x="2511301" y="1852113"/>
            <a:ext cx="826558" cy="534633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09C186-A3B8-CE5B-AC6C-DA1B079BE537}"/>
              </a:ext>
            </a:extLst>
          </p:cNvPr>
          <p:cNvSpPr/>
          <p:nvPr/>
        </p:nvSpPr>
        <p:spPr>
          <a:xfrm>
            <a:off x="6574295" y="1527965"/>
            <a:ext cx="2443047" cy="70748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CC Committees (publication,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205121C-E62C-E7F0-943F-A8551D246E19}"/>
              </a:ext>
            </a:extLst>
          </p:cNvPr>
          <p:cNvCxnSpPr>
            <a:cxnSpLocks/>
          </p:cNvCxnSpPr>
          <p:nvPr/>
        </p:nvCxnSpPr>
        <p:spPr>
          <a:xfrm flipV="1">
            <a:off x="4748809" y="2330151"/>
            <a:ext cx="0" cy="34223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B50742E-B953-AEE7-6263-A085D49B23B3}"/>
              </a:ext>
            </a:extLst>
          </p:cNvPr>
          <p:cNvCxnSpPr>
            <a:cxnSpLocks/>
          </p:cNvCxnSpPr>
          <p:nvPr/>
        </p:nvCxnSpPr>
        <p:spPr>
          <a:xfrm>
            <a:off x="6003491" y="1862502"/>
            <a:ext cx="448006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Freeform 95">
            <a:extLst>
              <a:ext uri="{FF2B5EF4-FFF2-40B4-BE49-F238E27FC236}">
                <a16:creationId xmlns:a16="http://schemas.microsoft.com/office/drawing/2014/main" id="{CC36B533-7FFD-2C57-A9B8-FDF6058E1A6B}"/>
              </a:ext>
            </a:extLst>
          </p:cNvPr>
          <p:cNvSpPr/>
          <p:nvPr/>
        </p:nvSpPr>
        <p:spPr>
          <a:xfrm>
            <a:off x="3144982" y="4752108"/>
            <a:ext cx="3671454" cy="315879"/>
          </a:xfrm>
          <a:custGeom>
            <a:avLst/>
            <a:gdLst>
              <a:gd name="connsiteX0" fmla="*/ 0 w 3671454"/>
              <a:gd name="connsiteY0" fmla="*/ 0 h 315879"/>
              <a:gd name="connsiteX1" fmla="*/ 568036 w 3671454"/>
              <a:gd name="connsiteY1" fmla="*/ 235527 h 315879"/>
              <a:gd name="connsiteX2" fmla="*/ 2951018 w 3671454"/>
              <a:gd name="connsiteY2" fmla="*/ 304800 h 315879"/>
              <a:gd name="connsiteX3" fmla="*/ 3671454 w 3671454"/>
              <a:gd name="connsiteY3" fmla="*/ 27709 h 31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71454" h="315879">
                <a:moveTo>
                  <a:pt x="0" y="0"/>
                </a:moveTo>
                <a:cubicBezTo>
                  <a:pt x="38100" y="92363"/>
                  <a:pt x="76200" y="184727"/>
                  <a:pt x="568036" y="235527"/>
                </a:cubicBezTo>
                <a:cubicBezTo>
                  <a:pt x="1059872" y="286327"/>
                  <a:pt x="2433782" y="339436"/>
                  <a:pt x="2951018" y="304800"/>
                </a:cubicBezTo>
                <a:cubicBezTo>
                  <a:pt x="3468254" y="270164"/>
                  <a:pt x="3558309" y="101600"/>
                  <a:pt x="3671454" y="27709"/>
                </a:cubicBezTo>
              </a:path>
            </a:pathLst>
          </a:custGeom>
          <a:noFill/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83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17CE-DDD2-0B42-9A41-5EBF97AB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venir Book" panose="02000503020000020003" pitchFamily="2" charset="0"/>
              </a:rPr>
              <a:t>Committees and Groups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A43B6-D1DB-1C4C-B277-293FA698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83054F3-D4C3-BE45-BD11-28B278941C08}"/>
              </a:ext>
            </a:extLst>
          </p:cNvPr>
          <p:cNvSpPr txBox="1">
            <a:spLocks/>
          </p:cNvSpPr>
          <p:nvPr/>
        </p:nvSpPr>
        <p:spPr>
          <a:xfrm>
            <a:off x="201793" y="1077836"/>
            <a:ext cx="8837765" cy="560466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buSzPct val="75000"/>
              <a:buFont typeface="Wingdings" pitchFamily="2" charset="2"/>
              <a:buChar char="Ø"/>
            </a:pPr>
            <a:r>
              <a:rPr lang="en-US" sz="3200" b="1" dirty="0">
                <a:latin typeface="Avenir Book" panose="02000503020000020003" pitchFamily="2" charset="0"/>
                <a:ea typeface="Cambria Math" panose="02040503050406030204" pitchFamily="18" charset="0"/>
              </a:rPr>
              <a:t>Detector/Technical Council (Proposed)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900" dirty="0">
                <a:solidFill>
                  <a:srgbClr val="7030A0"/>
                </a:solidFill>
                <a:latin typeface="Avenir Book" panose="02000503020000020003" pitchFamily="2" charset="0"/>
                <a:ea typeface="Cambria Math" panose="02040503050406030204" pitchFamily="18" charset="0"/>
              </a:rPr>
              <a:t>Responsibilities &amp; structure of leadership to be decided jointly with the project.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900" dirty="0">
                <a:solidFill>
                  <a:srgbClr val="7030A0"/>
                </a:solidFill>
                <a:latin typeface="Avenir Book" panose="02000503020000020003" pitchFamily="2" charset="0"/>
                <a:ea typeface="Cambria Math" panose="02040503050406030204" pitchFamily="18" charset="0"/>
              </a:rPr>
              <a:t>Proposal: 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sz="2500" dirty="0">
                <a:solidFill>
                  <a:schemeClr val="accent5"/>
                </a:solidFill>
                <a:latin typeface="Avenir Book" panose="02000503020000020003" pitchFamily="2" charset="0"/>
                <a:ea typeface="Cambria Math" panose="02040503050406030204" pitchFamily="18" charset="0"/>
              </a:rPr>
              <a:t>Project manager + physics lead for each detector subsystem</a:t>
            </a:r>
          </a:p>
          <a:p>
            <a:pPr lvl="2">
              <a:lnSpc>
                <a:spcPct val="110000"/>
              </a:lnSpc>
              <a:spcBef>
                <a:spcPts val="600"/>
              </a:spcBef>
            </a:pPr>
            <a:r>
              <a:rPr lang="en-US" sz="2500" dirty="0">
                <a:solidFill>
                  <a:schemeClr val="accent5"/>
                </a:solidFill>
                <a:latin typeface="Avenir Book" panose="02000503020000020003" pitchFamily="2" charset="0"/>
                <a:ea typeface="Cambria Math" panose="02040503050406030204" pitchFamily="18" charset="0"/>
              </a:rPr>
              <a:t>Directly overseen by the spokesperson team and project management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900" dirty="0">
                <a:solidFill>
                  <a:srgbClr val="7030A0"/>
                </a:solidFill>
                <a:latin typeface="Avenir Book" panose="02000503020000020003" pitchFamily="2" charset="0"/>
                <a:ea typeface="Cambria Math" panose="02040503050406030204" pitchFamily="18" charset="0"/>
              </a:rPr>
              <a:t>Sub-detector working groups within its structure.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200" b="1" dirty="0">
                <a:latin typeface="Avenir Book" panose="02000503020000020003" pitchFamily="2" charset="0"/>
                <a:ea typeface="Cambria Math" panose="02040503050406030204" pitchFamily="18" charset="0"/>
              </a:rPr>
              <a:t>Analysis/Simulation Coordinator (Proposed)</a:t>
            </a:r>
            <a:endParaRPr lang="en-US" sz="2800" dirty="0">
              <a:solidFill>
                <a:srgbClr val="7030A0"/>
              </a:solidFill>
              <a:latin typeface="Avenir Book" panose="02000503020000020003" pitchFamily="2" charset="0"/>
              <a:ea typeface="Cambria Math" panose="02040503050406030204" pitchFamily="18" charset="0"/>
            </a:endParaRP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7030A0"/>
                </a:solidFill>
                <a:latin typeface="Avenir Book" panose="02000503020000020003" pitchFamily="2" charset="0"/>
                <a:ea typeface="Cambria Math" panose="02040503050406030204" pitchFamily="18" charset="0"/>
              </a:rPr>
              <a:t>Physics working groups and software coordinator within its structure.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SzPct val="75000"/>
              <a:buFont typeface="Wingdings" pitchFamily="2" charset="2"/>
              <a:buChar char="Ø"/>
            </a:pPr>
            <a:r>
              <a:rPr lang="en-US" sz="3200" b="1" dirty="0">
                <a:latin typeface="Avenir Book" panose="02000503020000020003" pitchFamily="2" charset="0"/>
              </a:rPr>
              <a:t>Grant Support Team (Proposed)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7030A0"/>
                </a:solidFill>
                <a:latin typeface="Avenir Book" panose="02000503020000020003" pitchFamily="2" charset="0"/>
              </a:rPr>
              <a:t>Range of members with a variety of funding agency experience.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7030A0"/>
                </a:solidFill>
                <a:latin typeface="Avenir Book" panose="02000503020000020003" pitchFamily="2" charset="0"/>
              </a:rPr>
              <a:t>Advise and provide feedback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800" dirty="0">
                <a:solidFill>
                  <a:srgbClr val="7030A0"/>
                </a:solidFill>
                <a:latin typeface="Avenir Book" panose="02000503020000020003" pitchFamily="2" charset="0"/>
              </a:rPr>
              <a:t>Particularly valuable to early career scientists and scientists transitioning into EIC science from another field. </a:t>
            </a:r>
          </a:p>
        </p:txBody>
      </p:sp>
    </p:spTree>
    <p:extLst>
      <p:ext uri="{BB962C8B-B14F-4D97-AF65-F5344CB8AC3E}">
        <p14:creationId xmlns:p14="http://schemas.microsoft.com/office/powerpoint/2010/main" val="1639153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317CE-DDD2-0B42-9A41-5EBF97ABE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venir Book" panose="02000503020000020003" pitchFamily="2" charset="0"/>
              </a:rPr>
              <a:t>Selected Biography (Ken)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8C119-F979-D044-A8D1-6960E9A0D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57" y="1094510"/>
            <a:ext cx="8915401" cy="563430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3100" b="1" dirty="0">
                <a:latin typeface="Avenir Book" panose="02000503020000020003" pitchFamily="2" charset="0"/>
              </a:rPr>
              <a:t>Academic history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100000"/>
            </a:pP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UC Santa Cruz (BA), Yale U (MS, </a:t>
            </a:r>
            <a:r>
              <a:rPr lang="en-US" sz="2600" dirty="0" err="1">
                <a:solidFill>
                  <a:srgbClr val="7030A0"/>
                </a:solidFill>
                <a:latin typeface="Avenir Book" panose="02000503020000020003" pitchFamily="2" charset="0"/>
              </a:rPr>
              <a:t>M.Phil</a:t>
            </a: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, PhD)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100000"/>
            </a:pP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UCLA (postdoc), UC Riverside (Professor)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3100" b="1" dirty="0">
                <a:latin typeface="Avenir Book" panose="02000503020000020003" pitchFamily="2" charset="0"/>
              </a:rPr>
              <a:t>Physics background: </a:t>
            </a: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RHIC Cold QCD, Heavy-Ion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100000"/>
            </a:pP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L3 (CERN), E864 (BNL), PHENIX (BNL), STAR (BNL)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100000"/>
            </a:pP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PHENIX central arm (DOE) and muon (NSF) triggers.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100000"/>
            </a:pP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Convenor PHENIX spin physics group, deputy spokesperson STAR.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100000"/>
            </a:pP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BNL RHIC/AGS Users Committee (2 times)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3100" b="1" dirty="0">
                <a:latin typeface="Avenir Book" panose="02000503020000020003" pitchFamily="2" charset="0"/>
              </a:rPr>
              <a:t>EIC: </a:t>
            </a: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YR Detector Group Convenor, ATHENA Charter Committee,  ATHENA spokesperson candidate</a:t>
            </a:r>
          </a:p>
          <a:p>
            <a:pPr>
              <a:lnSpc>
                <a:spcPct val="11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3100" b="1" dirty="0">
                <a:latin typeface="Avenir Book" panose="02000503020000020003" pitchFamily="2" charset="0"/>
              </a:rPr>
              <a:t>Selected administrative experience (UCR)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100000"/>
            </a:pP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Vice chair (4 years) and Chair (6 Years) Dept Phys &amp; Astronomy (45 faculty), Chair Grad admissions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SzPct val="100000"/>
            </a:pPr>
            <a:r>
              <a:rPr lang="en-US" sz="2600" dirty="0">
                <a:solidFill>
                  <a:srgbClr val="7030A0"/>
                </a:solidFill>
                <a:latin typeface="Avenir Book" panose="02000503020000020003" pitchFamily="2" charset="0"/>
              </a:rPr>
              <a:t>University Senate committee on Planning and Budget (chair 3 years), Graduate Council chair, UCOP systemwide committee on Planning and Budget.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1A43B6-D1DB-1C4C-B277-293FA6987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D4ED-D178-4267-A8A3-708652810E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2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18811</TotalTime>
  <Words>574</Words>
  <Application>Microsoft Macintosh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Book</vt:lpstr>
      <vt:lpstr>Calibri</vt:lpstr>
      <vt:lpstr>Calibri Light</vt:lpstr>
      <vt:lpstr>Wingdings</vt:lpstr>
      <vt:lpstr>Office Theme</vt:lpstr>
      <vt:lpstr>Spokesperson Statement</vt:lpstr>
      <vt:lpstr>Collaborate: Share Opportunities, Goals, and Challenges</vt:lpstr>
      <vt:lpstr>Goals and Vision (design phase)</vt:lpstr>
      <vt:lpstr>Proposed Org Chart (initial phase)</vt:lpstr>
      <vt:lpstr>Committees and Groups</vt:lpstr>
      <vt:lpstr>Selected Biography (Ken)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the sPHENIX HCAL</dc:title>
  <dc:creator>Lajoie Admin [PHYSA]</dc:creator>
  <cp:lastModifiedBy>Kenneth Barish</cp:lastModifiedBy>
  <cp:revision>681</cp:revision>
  <cp:lastPrinted>2018-09-11T21:19:11Z</cp:lastPrinted>
  <dcterms:created xsi:type="dcterms:W3CDTF">2015-02-17T16:36:01Z</dcterms:created>
  <dcterms:modified xsi:type="dcterms:W3CDTF">2023-01-09T19:26:18Z</dcterms:modified>
</cp:coreProperties>
</file>