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74" r:id="rId4"/>
    <p:sldId id="295" r:id="rId5"/>
    <p:sldId id="2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48129-4DB2-40F1-8733-A0E582109E14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6292-E945-48B1-95E6-50F01EBC3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7745-C43A-E348-7DEA-C42A64A64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86A1-1148-F587-26AF-9E1484CF3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55850-5361-1022-8CA7-DF16CDDA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6DF1-FA18-D508-E678-EC5338E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F72-55E8-0BD1-8716-89009D86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7347-8E2C-BCC8-5336-E87438A5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A620E-96F0-F315-2764-A27A0BA38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4C60-5079-2D9A-3F82-569DE926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12365-AF06-0817-926F-262D8505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32BBE-5C13-8FB5-6254-B536F6A5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46A85-0A5B-BD24-2450-2AC8B1E8C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C131-4D29-59A8-B18A-F75AC7CA0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EFDA-066D-FCA4-A692-AD63B055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3357-436E-C881-B9A6-1DE5E715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C1EC-FF58-18E3-57A0-F791D70B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01CF-1D88-2E68-CF10-E7D07C14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12F29-0DB0-C74D-8F9E-2C0141A1D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7B6E-670F-2963-F2C9-B7732811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B84B-6808-6861-BAD8-274D5AE7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598F-DBA8-AD85-09C0-DBB30864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4CA8-1A76-BD23-5080-6B663D0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53E3-5B86-C103-0F32-B709219BE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69237-741D-9387-2D7E-8BEE31AF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23DA-FF94-A941-26E7-FEC5CFBE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D6E9B-F12D-425C-2676-AD7130CB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CF25-F2E7-9540-127E-A8603116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78B9-D49F-8118-81D1-3B5B4787E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40279-E8B5-3DDD-A8AD-22F92D29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54194-0ED8-F1D4-71E7-4CE8E197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14703-412F-0806-D7EE-37C25564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DE76-064D-723D-24A3-7443CDCF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D46D-FD30-7E29-60E1-5202F5D2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22BC-9AA6-A813-901F-96E5D1B8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937-F4A6-4D3B-8D49-A48748E53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28BBD-00E8-3EBF-C28B-97EC5745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EA7F0-A5AE-17A3-D58C-7712F6D47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03E64-8858-5911-ADBE-A1A86BD5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D2427-6B7C-4646-5F75-2E5F2BF3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2955A-2C4C-6F2F-8A73-5D9E7CE0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842A-F878-08A9-0FDE-703B0389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13072-EAE3-D335-F4B0-B439C1A4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58F-1588-BC71-70F0-15474782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D706D-4E46-CE1C-15D1-9AE506F2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86920-2CF3-FF01-0F67-99DB9A3F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A3F23-7A54-45DC-3AFB-CDD528C0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8A78-B0A0-1414-C31A-EDB89DB5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9FAD-06A7-DDEE-8D92-FFF4A336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6DB1-FF45-87D1-C7A5-50626495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55B15-EAC4-A29E-9100-30E23A5B6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775B-E7E3-67A8-6CA7-734B204C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90397-F215-433E-0E29-9719BD23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97E32-6DBE-DF1E-0F58-A834E88B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44F-3F74-E292-2380-3CE25301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ED903-0015-2A8C-1B9A-BE1EDA250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6C3C9-5806-E5DD-0318-54F0A3F1A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532E8-DDF3-E278-25DA-A444731F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24C5-EBF3-C9C5-07B1-AA5865A0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D80D-FBD7-1F0B-7985-5C36F291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36086-E253-1335-B127-58D3DCC8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CD5CF-A1F4-CB31-4A68-CF8DA26F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0F83-F0F5-A3F5-C1C6-0AE509B4A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0934-0633-B621-7910-592D9387D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C8264-6847-A28A-FAA9-B6085B2A7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6900-41CA-47E8-A6DD-B5A8D38D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283B-F476-BCF3-D5BC-2CF667D0B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Spokesperson Candidate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F317B-F437-1BC4-D977-88B4DEAE2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 Lajoie</a:t>
            </a:r>
          </a:p>
          <a:p>
            <a:r>
              <a:rPr lang="en-US" i="1" dirty="0"/>
              <a:t>Iowa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9125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67EA-10C4-07A2-686D-1EE83B1D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Spokesperson’s Office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09451F-A798-7F5A-3685-601D5727CCCF}"/>
              </a:ext>
            </a:extLst>
          </p:cNvPr>
          <p:cNvSpPr txBox="1">
            <a:spLocks/>
          </p:cNvSpPr>
          <p:nvPr/>
        </p:nvSpPr>
        <p:spPr>
          <a:xfrm>
            <a:off x="838200" y="1614115"/>
            <a:ext cx="10515600" cy="4685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SP Candidate:  </a:t>
            </a:r>
            <a:r>
              <a:rPr lang="en-US" sz="2800" b="1" dirty="0">
                <a:latin typeface="+mn-lt"/>
                <a:sym typeface="Wingdings" panose="05000000000000000000" pitchFamily="2" charset="2"/>
              </a:rPr>
              <a:t>John Lajoie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Deputy SP:  </a:t>
            </a:r>
            <a:r>
              <a:rPr lang="en-US" sz="2800" b="1" dirty="0">
                <a:latin typeface="+mn-lt"/>
                <a:sym typeface="Wingdings" panose="05000000000000000000" pitchFamily="2" charset="2"/>
              </a:rPr>
              <a:t>Silvia Dalla Torre</a:t>
            </a:r>
          </a:p>
          <a:p>
            <a:endParaRPr lang="en-US" sz="2800" b="1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Both SP and Deputy SP will dedicate to </a:t>
            </a:r>
            <a:r>
              <a:rPr lang="en-US" sz="2800" dirty="0" err="1">
                <a:sym typeface="Wingdings" panose="05000000000000000000" pitchFamily="2" charset="2"/>
              </a:rPr>
              <a:t>ePIC</a:t>
            </a:r>
            <a:r>
              <a:rPr lang="en-US" sz="2800" dirty="0">
                <a:sym typeface="Wingdings" panose="05000000000000000000" pitchFamily="2" charset="2"/>
              </a:rPr>
              <a:t> &gt; 80% of their professional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Well defined distribution of responsibilities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45C51C8-A9F7-5C97-1750-D16AFC834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5"/>
          <a:stretch/>
        </p:blipFill>
        <p:spPr>
          <a:xfrm>
            <a:off x="8731719" y="2315532"/>
            <a:ext cx="2974771" cy="1872035"/>
          </a:xfrm>
          <a:prstGeom prst="rect">
            <a:avLst/>
          </a:prstGeom>
        </p:spPr>
      </p:pic>
      <p:pic>
        <p:nvPicPr>
          <p:cNvPr id="6" name="Picture 5" descr="A person holding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3A46272A-9AF4-EEF5-DC87-5AC03977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5" y="1331471"/>
            <a:ext cx="2896086" cy="19109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CF01C-527B-0A4B-6002-033D7ADC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0A94E-4687-5922-7719-7830F748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3FD59-6D56-C5C5-7DCF-A6C0A38F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AD1DD8-603C-06C9-3ECF-9D43AD559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5" y="1373361"/>
            <a:ext cx="11662472" cy="5056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49EF7-89E2-07DF-6C84-C5734B3E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59" y="345072"/>
            <a:ext cx="10444705" cy="59903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Collaboration Structure </a:t>
            </a:r>
            <a:r>
              <a:rPr lang="en-US" sz="2400" b="1" dirty="0"/>
              <a:t>I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ncluding the Scientific </a:t>
            </a:r>
            <a:r>
              <a:rPr lang="en-US" sz="2400" b="1" dirty="0"/>
              <a:t>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tructure for the Next Two-year Term</a:t>
            </a:r>
            <a:endParaRPr lang="en-US" sz="2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0F127-2457-F2B4-52C7-BE3B55ECCA66}"/>
              </a:ext>
            </a:extLst>
          </p:cNvPr>
          <p:cNvSpPr txBox="1"/>
          <p:nvPr/>
        </p:nvSpPr>
        <p:spPr>
          <a:xfrm>
            <a:off x="9162391" y="3839351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Added scientific </a:t>
            </a:r>
            <a:br>
              <a:rPr lang="en-US" i="1" dirty="0"/>
            </a:br>
            <a:r>
              <a:rPr lang="en-US" i="1" dirty="0"/>
              <a:t>management  structure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4E2C0-0D97-96C5-ADCE-9F33D43D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830-87C3-42F5-865E-35C573BADD1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A08AE-B39D-544B-F56A-FC822725202C}"/>
              </a:ext>
            </a:extLst>
          </p:cNvPr>
          <p:cNvSpPr/>
          <p:nvPr/>
        </p:nvSpPr>
        <p:spPr>
          <a:xfrm>
            <a:off x="1983657" y="3820979"/>
            <a:ext cx="10085725" cy="260931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DF829-B857-21DE-97DF-34D85817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5C098D-5626-7617-F708-67D80C19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Lajoie - Spokesperson Candidate Presentation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40AA6-5D0F-F194-5004-7A744942B77F}"/>
              </a:ext>
            </a:extLst>
          </p:cNvPr>
          <p:cNvSpPr txBox="1"/>
          <p:nvPr/>
        </p:nvSpPr>
        <p:spPr>
          <a:xfrm>
            <a:off x="9696487" y="2485899"/>
            <a:ext cx="2328651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Our proposal for </a:t>
            </a:r>
          </a:p>
          <a:p>
            <a:r>
              <a:rPr lang="en-US" dirty="0">
                <a:solidFill>
                  <a:srgbClr val="0000CC"/>
                </a:solidFill>
              </a:rPr>
              <a:t>the management plan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A6A6D5-4C37-EB05-97C0-0A319180391B}"/>
              </a:ext>
            </a:extLst>
          </p:cNvPr>
          <p:cNvCxnSpPr/>
          <p:nvPr/>
        </p:nvCxnSpPr>
        <p:spPr>
          <a:xfrm flipH="1">
            <a:off x="9779794" y="3132230"/>
            <a:ext cx="1198894" cy="707121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0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2428-FDFF-CE90-0A88-79398C69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Features of the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2F2D-92DF-CB92-E296-1148D8E3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865"/>
            <a:ext cx="10515600" cy="4938098"/>
          </a:xfrm>
        </p:spPr>
        <p:txBody>
          <a:bodyPr/>
          <a:lstStyle/>
          <a:p>
            <a:r>
              <a:rPr lang="en-US" dirty="0"/>
              <a:t>Tailored to the current phase in </a:t>
            </a:r>
            <a:r>
              <a:rPr lang="en-US" dirty="0" err="1"/>
              <a:t>ePIC’s</a:t>
            </a:r>
            <a:r>
              <a:rPr lang="en-US" dirty="0"/>
              <a:t> development</a:t>
            </a:r>
          </a:p>
          <a:p>
            <a:r>
              <a:rPr lang="en-US" dirty="0"/>
              <a:t>Emphasizes distributed leadership:</a:t>
            </a:r>
          </a:p>
          <a:p>
            <a:pPr lvl="1"/>
            <a:r>
              <a:rPr lang="en-US" dirty="0"/>
              <a:t>SP and Deputy SP with clear division in responsibilities</a:t>
            </a:r>
          </a:p>
          <a:p>
            <a:pPr lvl="1"/>
            <a:r>
              <a:rPr lang="en-US" dirty="0"/>
              <a:t>An active Executive Board to support the SP Office</a:t>
            </a:r>
          </a:p>
          <a:p>
            <a:pPr lvl="1"/>
            <a:r>
              <a:rPr lang="en-US" dirty="0"/>
              <a:t>Decision making process flows from management structure</a:t>
            </a:r>
          </a:p>
          <a:p>
            <a:r>
              <a:rPr lang="en-US" dirty="0"/>
              <a:t>Plan to engage international community and enable participation</a:t>
            </a:r>
          </a:p>
          <a:p>
            <a:r>
              <a:rPr lang="en-US" dirty="0"/>
              <a:t>Attention to continuing to develop the culture of ePIC:</a:t>
            </a:r>
          </a:p>
          <a:p>
            <a:pPr lvl="1"/>
            <a:r>
              <a:rPr lang="en-US" dirty="0"/>
              <a:t>Silvia and I are dedicated to making ePIC a collegial, friendly, safe, and welcoming environment for everyone</a:t>
            </a:r>
          </a:p>
          <a:p>
            <a:pPr lvl="1"/>
            <a:r>
              <a:rPr lang="en-US" dirty="0"/>
              <a:t>Support the development of junior scientists</a:t>
            </a:r>
          </a:p>
          <a:p>
            <a:pPr lvl="1"/>
            <a:r>
              <a:rPr lang="en-US" dirty="0"/>
              <a:t>Facilitate participation in ePIC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E7E2-1642-98D0-6F8A-A4D206A4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FC4B9-CFED-FB53-7991-F3824B27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390B2-7110-0D21-2AF8-554A2E3F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DCFB1F-0BE3-1268-5380-86FD4530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87" y="2218045"/>
            <a:ext cx="4922113" cy="3617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579DA-3272-0F68-5996-E283B7B4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962A-A1A4-7E04-1E23-372448C6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2315497"/>
          </a:xfrm>
        </p:spPr>
        <p:txBody>
          <a:bodyPr/>
          <a:lstStyle/>
          <a:p>
            <a:r>
              <a:rPr lang="en-US" dirty="0"/>
              <a:t>Silvia and I will be happy to answer your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A0E3-9054-40BA-7E85-DF4C7BCC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845B8-F211-E7AF-6607-1748A54B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Lajoie - Spokesperson Candidate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77340-5E15-E10B-F194-B723AF67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6900-41CA-47E8-A6DD-B5A8D38D6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198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Spokesperson Candidate Presentation </vt:lpstr>
      <vt:lpstr>The Spokesperson’s Office</vt:lpstr>
      <vt:lpstr>Collaboration Structure Including the Scientific Structure for the Next Two-year Term</vt:lpstr>
      <vt:lpstr>Key Features of the Management Plan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Spokesperson Candidate Statement </dc:title>
  <dc:creator>Lajoie, John G [PHYSA]</dc:creator>
  <cp:lastModifiedBy>Lajoie, John G [PHYSA]</cp:lastModifiedBy>
  <cp:revision>17</cp:revision>
  <dcterms:created xsi:type="dcterms:W3CDTF">2023-01-06T18:08:33Z</dcterms:created>
  <dcterms:modified xsi:type="dcterms:W3CDTF">2023-01-07T22:36:04Z</dcterms:modified>
</cp:coreProperties>
</file>