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media/image1.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 id="316" r:id="rId68"/>
    <p:sldId id="317" r:id="rId69"/>
    <p:sldId id="318" r:id="rId70"/>
    <p:sldId id="319" r:id="rId71"/>
    <p:sldId id="320" r:id="rId72"/>
    <p:sldId id="321" r:id="rId73"/>
    <p:sldId id="322" r:id="rId74"/>
    <p:sldId id="323" r:id="rId75"/>
    <p:sldId id="324" r:id="rId76"/>
    <p:sldId id="325" r:id="rId77"/>
  </p:sldIdLst>
  <p:sldSz cx="10071100" cy="75565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457200" rtl="0" fontAlgn="auto" latinLnBrk="0" hangingPunct="0">
      <a:lnSpc>
        <a:spcPct val="93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Times New Roman"/>
      </a:defRPr>
    </a:lvl1pPr>
    <a:lvl2pPr marL="0" marR="0" indent="0" algn="l" defTabSz="457200" rtl="0" fontAlgn="auto" latinLnBrk="0" hangingPunct="0">
      <a:lnSpc>
        <a:spcPct val="93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Times New Roman"/>
      </a:defRPr>
    </a:lvl2pPr>
    <a:lvl3pPr marL="0" marR="0" indent="0" algn="l" defTabSz="457200" rtl="0" fontAlgn="auto" latinLnBrk="0" hangingPunct="0">
      <a:lnSpc>
        <a:spcPct val="93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Times New Roman"/>
      </a:defRPr>
    </a:lvl3pPr>
    <a:lvl4pPr marL="0" marR="0" indent="0" algn="l" defTabSz="457200" rtl="0" fontAlgn="auto" latinLnBrk="0" hangingPunct="0">
      <a:lnSpc>
        <a:spcPct val="93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Times New Roman"/>
      </a:defRPr>
    </a:lvl4pPr>
    <a:lvl5pPr marL="0" marR="0" indent="0" algn="l" defTabSz="457200" rtl="0" fontAlgn="auto" latinLnBrk="0" hangingPunct="0">
      <a:lnSpc>
        <a:spcPct val="93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Times New Roman"/>
      </a:defRPr>
    </a:lvl5pPr>
    <a:lvl6pPr marL="0" marR="0" indent="0" algn="l" defTabSz="457200" rtl="0" fontAlgn="auto" latinLnBrk="0" hangingPunct="0">
      <a:lnSpc>
        <a:spcPct val="93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Times New Roman"/>
      </a:defRPr>
    </a:lvl6pPr>
    <a:lvl7pPr marL="0" marR="0" indent="0" algn="l" defTabSz="457200" rtl="0" fontAlgn="auto" latinLnBrk="0" hangingPunct="0">
      <a:lnSpc>
        <a:spcPct val="93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Times New Roman"/>
      </a:defRPr>
    </a:lvl7pPr>
    <a:lvl8pPr marL="0" marR="0" indent="0" algn="l" defTabSz="457200" rtl="0" fontAlgn="auto" latinLnBrk="0" hangingPunct="0">
      <a:lnSpc>
        <a:spcPct val="93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Times New Roman"/>
      </a:defRPr>
    </a:lvl8pPr>
    <a:lvl9pPr marL="0" marR="0" indent="0" algn="l" defTabSz="457200" rtl="0" fontAlgn="auto" latinLnBrk="0" hangingPunct="0">
      <a:lnSpc>
        <a:spcPct val="93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Times New Roman"/>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ECDD"/>
          </a:solidFill>
        </a:fill>
      </a:tcStyle>
    </a:wholeTbl>
    <a:band2H>
      <a:tcTxStyle b="def" i="def"/>
      <a:tcStyle>
        <a:tcBdr/>
        <a:fill>
          <a:solidFill>
            <a:srgbClr val="E6F6EF"/>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EE7D0"/>
          </a:solidFill>
        </a:fill>
      </a:tcStyle>
    </a:wholeTbl>
    <a:band2H>
      <a:tcTxStyle b="def" i="def"/>
      <a:tcStyle>
        <a:tcBdr/>
        <a:fill>
          <a:solidFill>
            <a:srgbClr val="EFF3E9"/>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CDCCE"/>
          </a:solidFill>
        </a:fill>
      </a:tcStyle>
    </a:wholeTbl>
    <a:band2H>
      <a:tcTxStyle b="def" i="def"/>
      <a:tcStyle>
        <a:tcBdr/>
        <a:fill>
          <a:solidFill>
            <a:srgbClr val="FDEEE8"/>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b="def" i="def"/>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b="def" i="def"/>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b="def" i="def"/>
      <a:tcStyle>
        <a:tcBdr/>
        <a:fill>
          <a:solidFill>
            <a:srgbClr val="FFFFFF"/>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 Id="rId54" Type="http://schemas.openxmlformats.org/officeDocument/2006/relationships/slide" Target="slides/slide47.xml"/><Relationship Id="rId55" Type="http://schemas.openxmlformats.org/officeDocument/2006/relationships/slide" Target="slides/slide48.xml"/><Relationship Id="rId56" Type="http://schemas.openxmlformats.org/officeDocument/2006/relationships/slide" Target="slides/slide49.xml"/><Relationship Id="rId57" Type="http://schemas.openxmlformats.org/officeDocument/2006/relationships/slide" Target="slides/slide50.xml"/><Relationship Id="rId58" Type="http://schemas.openxmlformats.org/officeDocument/2006/relationships/slide" Target="slides/slide51.xml"/><Relationship Id="rId59" Type="http://schemas.openxmlformats.org/officeDocument/2006/relationships/slide" Target="slides/slide52.xml"/><Relationship Id="rId60" Type="http://schemas.openxmlformats.org/officeDocument/2006/relationships/slide" Target="slides/slide53.xml"/><Relationship Id="rId61" Type="http://schemas.openxmlformats.org/officeDocument/2006/relationships/slide" Target="slides/slide54.xml"/><Relationship Id="rId62" Type="http://schemas.openxmlformats.org/officeDocument/2006/relationships/slide" Target="slides/slide55.xml"/><Relationship Id="rId63" Type="http://schemas.openxmlformats.org/officeDocument/2006/relationships/slide" Target="slides/slide56.xml"/><Relationship Id="rId64" Type="http://schemas.openxmlformats.org/officeDocument/2006/relationships/slide" Target="slides/slide57.xml"/><Relationship Id="rId65" Type="http://schemas.openxmlformats.org/officeDocument/2006/relationships/slide" Target="slides/slide58.xml"/><Relationship Id="rId66" Type="http://schemas.openxmlformats.org/officeDocument/2006/relationships/slide" Target="slides/slide59.xml"/><Relationship Id="rId67" Type="http://schemas.openxmlformats.org/officeDocument/2006/relationships/slide" Target="slides/slide60.xml"/><Relationship Id="rId68" Type="http://schemas.openxmlformats.org/officeDocument/2006/relationships/slide" Target="slides/slide61.xml"/><Relationship Id="rId69" Type="http://schemas.openxmlformats.org/officeDocument/2006/relationships/slide" Target="slides/slide62.xml"/><Relationship Id="rId70" Type="http://schemas.openxmlformats.org/officeDocument/2006/relationships/slide" Target="slides/slide63.xml"/><Relationship Id="rId71" Type="http://schemas.openxmlformats.org/officeDocument/2006/relationships/slide" Target="slides/slide64.xml"/><Relationship Id="rId72" Type="http://schemas.openxmlformats.org/officeDocument/2006/relationships/slide" Target="slides/slide65.xml"/><Relationship Id="rId73" Type="http://schemas.openxmlformats.org/officeDocument/2006/relationships/slide" Target="slides/slide66.xml"/><Relationship Id="rId74" Type="http://schemas.openxmlformats.org/officeDocument/2006/relationships/slide" Target="slides/slide67.xml"/><Relationship Id="rId75" Type="http://schemas.openxmlformats.org/officeDocument/2006/relationships/slide" Target="slides/slide68.xml"/><Relationship Id="rId76" Type="http://schemas.openxmlformats.org/officeDocument/2006/relationships/slide" Target="slides/slide69.xml"/><Relationship Id="rId77" Type="http://schemas.openxmlformats.org/officeDocument/2006/relationships/slide" Target="slides/slide70.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61" name="Shape 61"/>
          <p:cNvSpPr/>
          <p:nvPr>
            <p:ph type="sldImg"/>
          </p:nvPr>
        </p:nvSpPr>
        <p:spPr>
          <a:xfrm>
            <a:off x="1143000" y="685800"/>
            <a:ext cx="4572000" cy="3429000"/>
          </a:xfrm>
          <a:prstGeom prst="rect">
            <a:avLst/>
          </a:prstGeom>
        </p:spPr>
        <p:txBody>
          <a:bodyPr/>
          <a:lstStyle/>
          <a:p>
            <a:pPr/>
          </a:p>
        </p:txBody>
      </p:sp>
      <p:sp>
        <p:nvSpPr>
          <p:cNvPr id="62" name="Shape 62"/>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spcBef>
        <a:spcPts val="400"/>
      </a:spcBef>
      <a:defRPr sz="1200">
        <a:latin typeface="+mn-lt"/>
        <a:ea typeface="+mn-ea"/>
        <a:cs typeface="+mn-cs"/>
        <a:sym typeface="Times New Roman"/>
      </a:defRPr>
    </a:lvl1pPr>
    <a:lvl2pPr indent="228600" defTabSz="457200" latinLnBrk="0">
      <a:spcBef>
        <a:spcPts val="400"/>
      </a:spcBef>
      <a:defRPr sz="1200">
        <a:latin typeface="+mn-lt"/>
        <a:ea typeface="+mn-ea"/>
        <a:cs typeface="+mn-cs"/>
        <a:sym typeface="Times New Roman"/>
      </a:defRPr>
    </a:lvl2pPr>
    <a:lvl3pPr indent="457200" defTabSz="457200" latinLnBrk="0">
      <a:spcBef>
        <a:spcPts val="400"/>
      </a:spcBef>
      <a:defRPr sz="1200">
        <a:latin typeface="+mn-lt"/>
        <a:ea typeface="+mn-ea"/>
        <a:cs typeface="+mn-cs"/>
        <a:sym typeface="Times New Roman"/>
      </a:defRPr>
    </a:lvl3pPr>
    <a:lvl4pPr indent="685800" defTabSz="457200" latinLnBrk="0">
      <a:spcBef>
        <a:spcPts val="400"/>
      </a:spcBef>
      <a:defRPr sz="1200">
        <a:latin typeface="+mn-lt"/>
        <a:ea typeface="+mn-ea"/>
        <a:cs typeface="+mn-cs"/>
        <a:sym typeface="Times New Roman"/>
      </a:defRPr>
    </a:lvl4pPr>
    <a:lvl5pPr indent="914400" defTabSz="457200" latinLnBrk="0">
      <a:spcBef>
        <a:spcPts val="400"/>
      </a:spcBef>
      <a:defRPr sz="1200">
        <a:latin typeface="+mn-lt"/>
        <a:ea typeface="+mn-ea"/>
        <a:cs typeface="+mn-cs"/>
        <a:sym typeface="Times New Roman"/>
      </a:defRPr>
    </a:lvl5pPr>
    <a:lvl6pPr indent="1143000" defTabSz="457200" latinLnBrk="0">
      <a:spcBef>
        <a:spcPts val="400"/>
      </a:spcBef>
      <a:defRPr sz="1200">
        <a:latin typeface="+mn-lt"/>
        <a:ea typeface="+mn-ea"/>
        <a:cs typeface="+mn-cs"/>
        <a:sym typeface="Times New Roman"/>
      </a:defRPr>
    </a:lvl6pPr>
    <a:lvl7pPr indent="1371600" defTabSz="457200" latinLnBrk="0">
      <a:spcBef>
        <a:spcPts val="400"/>
      </a:spcBef>
      <a:defRPr sz="1200">
        <a:latin typeface="+mn-lt"/>
        <a:ea typeface="+mn-ea"/>
        <a:cs typeface="+mn-cs"/>
        <a:sym typeface="Times New Roman"/>
      </a:defRPr>
    </a:lvl7pPr>
    <a:lvl8pPr indent="1600200" defTabSz="457200" latinLnBrk="0">
      <a:spcBef>
        <a:spcPts val="400"/>
      </a:spcBef>
      <a:defRPr sz="1200">
        <a:latin typeface="+mn-lt"/>
        <a:ea typeface="+mn-ea"/>
        <a:cs typeface="+mn-cs"/>
        <a:sym typeface="Times New Roman"/>
      </a:defRPr>
    </a:lvl8pPr>
    <a:lvl9pPr indent="1828800" defTabSz="457200" latinLnBrk="0">
      <a:spcBef>
        <a:spcPts val="400"/>
      </a:spcBef>
      <a:defRPr sz="1200">
        <a:latin typeface="+mn-lt"/>
        <a:ea typeface="+mn-ea"/>
        <a:cs typeface="+mn-cs"/>
        <a:sym typeface="Times New Roman"/>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Default">
    <p:spTree>
      <p:nvGrpSpPr>
        <p:cNvPr id="1" name=""/>
        <p:cNvGrpSpPr/>
        <p:nvPr/>
      </p:nvGrpSpPr>
      <p:grpSpPr>
        <a:xfrm>
          <a:off x="0" y="0"/>
          <a:ext cx="0" cy="0"/>
          <a:chOff x="0" y="0"/>
          <a:chExt cx="0" cy="0"/>
        </a:xfrm>
      </p:grpSpPr>
      <p:sp>
        <p:nvSpPr>
          <p:cNvPr id="1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p:spTree>
      <p:nvGrpSpPr>
        <p:cNvPr id="1" name=""/>
        <p:cNvGrpSpPr/>
        <p:nvPr/>
      </p:nvGrpSpPr>
      <p:grpSpPr>
        <a:xfrm>
          <a:off x="0" y="0"/>
          <a:ext cx="0" cy="0"/>
          <a:chOff x="0" y="0"/>
          <a:chExt cx="0" cy="0"/>
        </a:xfrm>
      </p:grpSpPr>
      <p:sp>
        <p:nvSpPr>
          <p:cNvPr id="18" name="Title Text"/>
          <p:cNvSpPr txBox="1"/>
          <p:nvPr>
            <p:ph type="title"/>
          </p:nvPr>
        </p:nvSpPr>
        <p:spPr>
          <a:prstGeom prst="rect">
            <a:avLst/>
          </a:prstGeom>
        </p:spPr>
        <p:txBody>
          <a:bodyPr/>
          <a:lstStyle/>
          <a:p>
            <a:pPr/>
            <a:r>
              <a:t>Title Text</a:t>
            </a:r>
          </a:p>
        </p:txBody>
      </p:sp>
      <p:sp>
        <p:nvSpPr>
          <p:cNvPr id="19"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2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p:spTree>
      <p:nvGrpSpPr>
        <p:cNvPr id="1" name=""/>
        <p:cNvGrpSpPr/>
        <p:nvPr/>
      </p:nvGrpSpPr>
      <p:grpSpPr>
        <a:xfrm>
          <a:off x="0" y="0"/>
          <a:ext cx="0" cy="0"/>
          <a:chOff x="0" y="0"/>
          <a:chExt cx="0" cy="0"/>
        </a:xfrm>
      </p:grpSpPr>
      <p:sp>
        <p:nvSpPr>
          <p:cNvPr id="27" name="Title Text"/>
          <p:cNvSpPr txBox="1"/>
          <p:nvPr>
            <p:ph type="title"/>
          </p:nvPr>
        </p:nvSpPr>
        <p:spPr>
          <a:prstGeom prst="rect">
            <a:avLst/>
          </a:prstGeom>
        </p:spPr>
        <p:txBody>
          <a:bodyPr/>
          <a:lstStyle/>
          <a:p>
            <a:pPr/>
            <a:r>
              <a:t>Title Text</a:t>
            </a:r>
          </a:p>
        </p:txBody>
      </p:sp>
      <p:sp>
        <p:nvSpPr>
          <p:cNvPr id="28" name="Body Level One…"/>
          <p:cNvSpPr txBox="1"/>
          <p:nvPr>
            <p:ph type="body" sz="half" idx="1"/>
          </p:nvPr>
        </p:nvSpPr>
        <p:spPr>
          <a:xfrm>
            <a:off x="503237" y="1768475"/>
            <a:ext cx="4409429" cy="4903788"/>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29" name="Rectangle"/>
          <p:cNvSpPr/>
          <p:nvPr>
            <p:ph type="body" sz="half" idx="21"/>
          </p:nvPr>
        </p:nvSpPr>
        <p:spPr>
          <a:xfrm>
            <a:off x="5079057" y="1768475"/>
            <a:ext cx="4409431" cy="4903788"/>
          </a:xfrm>
          <a:prstGeom prst="rect">
            <a:avLst/>
          </a:prstGeom>
        </p:spPr>
        <p:txBody>
          <a:bodyPr/>
          <a:lstStyle/>
          <a:p>
            <a:pPr/>
          </a:p>
        </p:txBody>
      </p:sp>
      <p:sp>
        <p:nvSpPr>
          <p:cNvPr id="3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p:bg>
      <p:bgPr>
        <a:blipFill rotWithShape="1">
          <a:blip r:embed="rId2"/>
          <a:srcRect l="0" t="0" r="0" b="0"/>
          <a:tile tx="0" ty="0" sx="100000" sy="100000" flip="none" algn="tl"/>
        </a:blipFill>
      </p:bgPr>
    </p:bg>
    <p:spTree>
      <p:nvGrpSpPr>
        <p:cNvPr id="1" name=""/>
        <p:cNvGrpSpPr/>
        <p:nvPr/>
      </p:nvGrpSpPr>
      <p:grpSpPr>
        <a:xfrm>
          <a:off x="0" y="0"/>
          <a:ext cx="0" cy="0"/>
          <a:chOff x="0" y="0"/>
          <a:chExt cx="0" cy="0"/>
        </a:xfrm>
      </p:grpSpPr>
      <p:sp>
        <p:nvSpPr>
          <p:cNvPr id="37" name="Title Text"/>
          <p:cNvSpPr txBox="1"/>
          <p:nvPr>
            <p:ph type="title"/>
          </p:nvPr>
        </p:nvSpPr>
        <p:spPr>
          <a:prstGeom prst="rect">
            <a:avLst/>
          </a:prstGeom>
        </p:spPr>
        <p:txBody>
          <a:bodyPr/>
          <a:lstStyle>
            <a:lvl1pPr>
              <a:defRPr sz="4100">
                <a:solidFill>
                  <a:srgbClr val="280099"/>
                </a:solidFill>
              </a:defRPr>
            </a:lvl1pPr>
          </a:lstStyle>
          <a:p>
            <a:pPr/>
            <a:r>
              <a:t>Title Text</a:t>
            </a:r>
          </a:p>
        </p:txBody>
      </p:sp>
      <p:sp>
        <p:nvSpPr>
          <p:cNvPr id="38" name="Body Level One…"/>
          <p:cNvSpPr txBox="1"/>
          <p:nvPr>
            <p:ph type="body" idx="1"/>
          </p:nvPr>
        </p:nvSpPr>
        <p:spPr>
          <a:xfrm>
            <a:off x="720725" y="1979611"/>
            <a:ext cx="8769350" cy="4054478"/>
          </a:xfrm>
          <a:prstGeom prst="rect">
            <a:avLst/>
          </a:prstGeom>
        </p:spPr>
        <p:txBody>
          <a:bodyPr/>
          <a:lstStyle>
            <a:lvl1pPr>
              <a:defRPr>
                <a:solidFill>
                  <a:srgbClr val="000080"/>
                </a:solidFill>
              </a:defRPr>
            </a:lvl1pPr>
            <a:lvl2pPr>
              <a:defRPr>
                <a:solidFill>
                  <a:srgbClr val="000080"/>
                </a:solidFill>
              </a:defRPr>
            </a:lvl2pPr>
            <a:lvl3pPr>
              <a:defRPr>
                <a:solidFill>
                  <a:srgbClr val="000080"/>
                </a:solidFill>
              </a:defRPr>
            </a:lvl3pPr>
            <a:lvl4pPr>
              <a:defRPr>
                <a:solidFill>
                  <a:srgbClr val="000080"/>
                </a:solidFill>
              </a:defRPr>
            </a:lvl4pPr>
            <a:lvl5pPr>
              <a:defRPr>
                <a:solidFill>
                  <a:srgbClr val="000080"/>
                </a:solidFill>
              </a:defRPr>
            </a:lvl5pPr>
          </a:lstStyle>
          <a:p>
            <a:pPr/>
            <a:r>
              <a:t>Body Level One</a:t>
            </a:r>
          </a:p>
          <a:p>
            <a:pPr lvl="1"/>
            <a:r>
              <a:t>Body Level Two</a:t>
            </a:r>
          </a:p>
          <a:p>
            <a:pPr lvl="2"/>
            <a:r>
              <a:t>Body Level Three</a:t>
            </a:r>
          </a:p>
          <a:p>
            <a:pPr lvl="3"/>
            <a:r>
              <a:t>Body Level Four</a:t>
            </a:r>
          </a:p>
          <a:p>
            <a:pPr lvl="4"/>
            <a:r>
              <a:t>Body Level Five</a:t>
            </a:r>
          </a:p>
        </p:txBody>
      </p:sp>
      <p:sp>
        <p:nvSpPr>
          <p:cNvPr id="39" name="Slide Number"/>
          <p:cNvSpPr txBox="1"/>
          <p:nvPr>
            <p:ph type="sldNum" sz="quarter" idx="2"/>
          </p:nvPr>
        </p:nvSpPr>
        <p:spPr>
          <a:xfrm>
            <a:off x="9407525" y="6562725"/>
            <a:ext cx="190501" cy="195647"/>
          </a:xfrm>
          <a:prstGeom prst="rect">
            <a:avLst/>
          </a:prstGeom>
        </p:spPr>
        <p:txBody>
          <a:bodyPr/>
          <a:lstStyle>
            <a:lvl1pPr algn="r">
              <a:tabLst>
                <a:tab pos="723900" algn="l"/>
                <a:tab pos="1447800" algn="l"/>
                <a:tab pos="2171700" algn="l"/>
              </a:tabLst>
              <a:defRPr sz="1400">
                <a:latin typeface="+mn-lt"/>
                <a:ea typeface="+mn-ea"/>
                <a:cs typeface="+mn-cs"/>
                <a:sym typeface="Times New Roman"/>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p:bg>
      <p:bgPr>
        <a:blipFill rotWithShape="1">
          <a:blip r:embed="rId2"/>
          <a:srcRect l="0" t="0" r="0" b="0"/>
          <a:tile tx="0" ty="0" sx="100000" sy="100000" flip="none" algn="tl"/>
        </a:blipFill>
      </p:bgPr>
    </p:bg>
    <p:spTree>
      <p:nvGrpSpPr>
        <p:cNvPr id="1" name=""/>
        <p:cNvGrpSpPr/>
        <p:nvPr/>
      </p:nvGrpSpPr>
      <p:grpSpPr>
        <a:xfrm>
          <a:off x="0" y="0"/>
          <a:ext cx="0" cy="0"/>
          <a:chOff x="0" y="0"/>
          <a:chExt cx="0" cy="0"/>
        </a:xfrm>
      </p:grpSpPr>
      <p:sp>
        <p:nvSpPr>
          <p:cNvPr id="46" name="Title Text"/>
          <p:cNvSpPr txBox="1"/>
          <p:nvPr>
            <p:ph type="title"/>
          </p:nvPr>
        </p:nvSpPr>
        <p:spPr>
          <a:xfrm>
            <a:off x="693737" y="5851525"/>
            <a:ext cx="8991601" cy="1182688"/>
          </a:xfrm>
          <a:prstGeom prst="rect">
            <a:avLst/>
          </a:prstGeom>
        </p:spPr>
        <p:txBody>
          <a:bodyPr/>
          <a:lstStyle>
            <a:lvl1pPr>
              <a:defRPr sz="4100">
                <a:solidFill>
                  <a:srgbClr val="280099"/>
                </a:solidFill>
              </a:defRPr>
            </a:lvl1pPr>
          </a:lstStyle>
          <a:p>
            <a:pPr/>
            <a:r>
              <a:t>Title Text</a:t>
            </a:r>
          </a:p>
        </p:txBody>
      </p:sp>
      <p:sp>
        <p:nvSpPr>
          <p:cNvPr id="47" name="Body Level One…"/>
          <p:cNvSpPr txBox="1"/>
          <p:nvPr>
            <p:ph type="body" idx="1"/>
          </p:nvPr>
        </p:nvSpPr>
        <p:spPr>
          <a:xfrm>
            <a:off x="720725" y="1979611"/>
            <a:ext cx="8775700" cy="4060828"/>
          </a:xfrm>
          <a:prstGeom prst="rect">
            <a:avLst/>
          </a:prstGeom>
        </p:spPr>
        <p:txBody>
          <a:bodyPr/>
          <a:lstStyle>
            <a:lvl1pPr>
              <a:defRPr>
                <a:solidFill>
                  <a:srgbClr val="000080"/>
                </a:solidFill>
              </a:defRPr>
            </a:lvl1pPr>
            <a:lvl2pPr>
              <a:defRPr>
                <a:solidFill>
                  <a:srgbClr val="000080"/>
                </a:solidFill>
              </a:defRPr>
            </a:lvl2pPr>
            <a:lvl3pPr>
              <a:defRPr>
                <a:solidFill>
                  <a:srgbClr val="000080"/>
                </a:solidFill>
              </a:defRPr>
            </a:lvl3pPr>
            <a:lvl4pPr>
              <a:defRPr>
                <a:solidFill>
                  <a:srgbClr val="000080"/>
                </a:solidFill>
              </a:defRPr>
            </a:lvl4pPr>
            <a:lvl5pPr>
              <a:defRPr>
                <a:solidFill>
                  <a:srgbClr val="000080"/>
                </a:solidFill>
              </a:defRPr>
            </a:lvl5pPr>
          </a:lstStyle>
          <a:p>
            <a:pPr/>
            <a:r>
              <a:t>Body Level One</a:t>
            </a:r>
          </a:p>
          <a:p>
            <a:pPr lvl="1"/>
            <a:r>
              <a:t>Body Level Two</a:t>
            </a:r>
          </a:p>
          <a:p>
            <a:pPr lvl="2"/>
            <a:r>
              <a:t>Body Level Three</a:t>
            </a:r>
          </a:p>
          <a:p>
            <a:pPr lvl="3"/>
            <a:r>
              <a:t>Body Level Four</a:t>
            </a:r>
          </a:p>
          <a:p>
            <a:pPr lvl="4"/>
            <a:r>
              <a:t>Body Level Five</a:t>
            </a:r>
          </a:p>
        </p:txBody>
      </p:sp>
      <p:sp>
        <p:nvSpPr>
          <p:cNvPr id="48" name="Slide Number"/>
          <p:cNvSpPr txBox="1"/>
          <p:nvPr>
            <p:ph type="sldNum" sz="quarter" idx="2"/>
          </p:nvPr>
        </p:nvSpPr>
        <p:spPr>
          <a:xfrm>
            <a:off x="9413875" y="6562725"/>
            <a:ext cx="190501" cy="195647"/>
          </a:xfrm>
          <a:prstGeom prst="rect">
            <a:avLst/>
          </a:prstGeom>
        </p:spPr>
        <p:txBody>
          <a:bodyPr/>
          <a:lstStyle>
            <a:lvl1pPr algn="r">
              <a:tabLst>
                <a:tab pos="723900" algn="l"/>
                <a:tab pos="1447800" algn="l"/>
                <a:tab pos="2171700" algn="l"/>
              </a:tabLst>
              <a:defRPr sz="1400">
                <a:latin typeface="+mn-lt"/>
                <a:ea typeface="+mn-ea"/>
                <a:cs typeface="+mn-cs"/>
                <a:sym typeface="Times New Roman"/>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p:bg>
      <p:bgPr>
        <a:blipFill rotWithShape="1">
          <a:blip r:embed="rId2"/>
          <a:srcRect l="0" t="0" r="0" b="0"/>
          <a:tile tx="0" ty="0" sx="100000" sy="100000" flip="none" algn="tl"/>
        </a:blipFill>
      </p:bgPr>
    </p:bg>
    <p:spTree>
      <p:nvGrpSpPr>
        <p:cNvPr id="1" name=""/>
        <p:cNvGrpSpPr/>
        <p:nvPr/>
      </p:nvGrpSpPr>
      <p:grpSpPr>
        <a:xfrm>
          <a:off x="0" y="0"/>
          <a:ext cx="0" cy="0"/>
          <a:chOff x="0" y="0"/>
          <a:chExt cx="0" cy="0"/>
        </a:xfrm>
      </p:grpSpPr>
      <p:sp>
        <p:nvSpPr>
          <p:cNvPr id="55" name="Slide Number"/>
          <p:cNvSpPr txBox="1"/>
          <p:nvPr>
            <p:ph type="sldNum" sz="quarter" idx="2"/>
          </p:nvPr>
        </p:nvSpPr>
        <p:spPr>
          <a:xfrm>
            <a:off x="9413875" y="6562725"/>
            <a:ext cx="190501" cy="195647"/>
          </a:xfrm>
          <a:prstGeom prst="rect">
            <a:avLst/>
          </a:prstGeom>
        </p:spPr>
        <p:txBody>
          <a:bodyPr/>
          <a:lstStyle>
            <a:lvl1pPr algn="r">
              <a:tabLst>
                <a:tab pos="723900" algn="l"/>
                <a:tab pos="1447800" algn="l"/>
                <a:tab pos="2171700" algn="l"/>
              </a:tabLst>
              <a:defRPr sz="1400">
                <a:latin typeface="+mn-lt"/>
                <a:ea typeface="+mn-ea"/>
                <a:cs typeface="+mn-cs"/>
                <a:sym typeface="Times New Roman"/>
              </a:defRPr>
            </a:lvl1p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Title Text"/>
          <p:cNvSpPr txBox="1"/>
          <p:nvPr>
            <p:ph type="title"/>
          </p:nvPr>
        </p:nvSpPr>
        <p:spPr>
          <a:xfrm>
            <a:off x="503237" y="301625"/>
            <a:ext cx="8985251" cy="1176338"/>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fontScale="100000" lnSpcReduction="0"/>
          </a:bodyPr>
          <a:lstStyle/>
          <a:p>
            <a:pPr/>
            <a:r>
              <a:t>Title Text</a:t>
            </a:r>
          </a:p>
        </p:txBody>
      </p:sp>
      <p:sp>
        <p:nvSpPr>
          <p:cNvPr id="3" name="Body Level One…"/>
          <p:cNvSpPr txBox="1"/>
          <p:nvPr>
            <p:ph type="body" idx="1"/>
          </p:nvPr>
        </p:nvSpPr>
        <p:spPr>
          <a:xfrm>
            <a:off x="503237" y="1768475"/>
            <a:ext cx="8985251" cy="4903788"/>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lide Number"/>
          <p:cNvSpPr txBox="1"/>
          <p:nvPr>
            <p:ph type="sldNum" sz="quarter" idx="2"/>
          </p:nvPr>
        </p:nvSpPr>
        <p:spPr>
          <a:xfrm>
            <a:off x="7227886" y="6886575"/>
            <a:ext cx="266974" cy="259222"/>
          </a:xfrm>
          <a:prstGeom prst="rect">
            <a:avLst/>
          </a:prstGeom>
          <a:ln w="12700">
            <a:miter lim="400000"/>
          </a:ln>
        </p:spPr>
        <p:txBody>
          <a:bodyPr wrap="none" lIns="0" tIns="0" rIns="0" bIns="0">
            <a:spAutoFit/>
          </a:bodyPr>
          <a:lstStyle>
            <a:lvl1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latin typeface="Arial"/>
                <a:ea typeface="Arial"/>
                <a:cs typeface="Arial"/>
                <a:sym typeface="Arial"/>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Lst>
  <p:transition xmlns:p14="http://schemas.microsoft.com/office/powerpoint/2010/main" spd="med" advClick="1"/>
  <p:txStyles>
    <p:titleStyle>
      <a:lvl1pPr marL="0" marR="0" indent="0" algn="ctr" defTabSz="457200" rtl="0" latinLnBrk="0">
        <a:lnSpc>
          <a:spcPct val="93000"/>
        </a:lnSpc>
        <a:spcBef>
          <a:spcPts val="0"/>
        </a:spcBef>
        <a:spcAft>
          <a:spcPts val="0"/>
        </a:spcAft>
        <a:buClrTx/>
        <a:buSzTx/>
        <a:buFontTx/>
        <a:buNone/>
        <a:tabLst/>
        <a:defRPr b="0" baseline="0" cap="none" i="0" spc="0" strike="noStrike" sz="4400" u="none">
          <a:solidFill>
            <a:srgbClr val="000000"/>
          </a:solidFill>
          <a:uFillTx/>
          <a:latin typeface="Arial"/>
          <a:ea typeface="Arial"/>
          <a:cs typeface="Arial"/>
          <a:sym typeface="Arial"/>
        </a:defRPr>
      </a:lvl1pPr>
      <a:lvl2pPr marL="0" marR="0" indent="0" algn="ctr" defTabSz="457200" rtl="0" latinLnBrk="0">
        <a:lnSpc>
          <a:spcPct val="93000"/>
        </a:lnSpc>
        <a:spcBef>
          <a:spcPts val="0"/>
        </a:spcBef>
        <a:spcAft>
          <a:spcPts val="0"/>
        </a:spcAft>
        <a:buClrTx/>
        <a:buSzTx/>
        <a:buFontTx/>
        <a:buNone/>
        <a:tabLst/>
        <a:defRPr b="0" baseline="0" cap="none" i="0" spc="0" strike="noStrike" sz="4400" u="none">
          <a:solidFill>
            <a:srgbClr val="000000"/>
          </a:solidFill>
          <a:uFillTx/>
          <a:latin typeface="Arial"/>
          <a:ea typeface="Arial"/>
          <a:cs typeface="Arial"/>
          <a:sym typeface="Arial"/>
        </a:defRPr>
      </a:lvl2pPr>
      <a:lvl3pPr marL="0" marR="0" indent="0" algn="ctr" defTabSz="457200" rtl="0" latinLnBrk="0">
        <a:lnSpc>
          <a:spcPct val="93000"/>
        </a:lnSpc>
        <a:spcBef>
          <a:spcPts val="0"/>
        </a:spcBef>
        <a:spcAft>
          <a:spcPts val="0"/>
        </a:spcAft>
        <a:buClrTx/>
        <a:buSzTx/>
        <a:buFontTx/>
        <a:buNone/>
        <a:tabLst/>
        <a:defRPr b="0" baseline="0" cap="none" i="0" spc="0" strike="noStrike" sz="4400" u="none">
          <a:solidFill>
            <a:srgbClr val="000000"/>
          </a:solidFill>
          <a:uFillTx/>
          <a:latin typeface="Arial"/>
          <a:ea typeface="Arial"/>
          <a:cs typeface="Arial"/>
          <a:sym typeface="Arial"/>
        </a:defRPr>
      </a:lvl3pPr>
      <a:lvl4pPr marL="0" marR="0" indent="0" algn="ctr" defTabSz="457200" rtl="0" latinLnBrk="0">
        <a:lnSpc>
          <a:spcPct val="93000"/>
        </a:lnSpc>
        <a:spcBef>
          <a:spcPts val="0"/>
        </a:spcBef>
        <a:spcAft>
          <a:spcPts val="0"/>
        </a:spcAft>
        <a:buClrTx/>
        <a:buSzTx/>
        <a:buFontTx/>
        <a:buNone/>
        <a:tabLst/>
        <a:defRPr b="0" baseline="0" cap="none" i="0" spc="0" strike="noStrike" sz="4400" u="none">
          <a:solidFill>
            <a:srgbClr val="000000"/>
          </a:solidFill>
          <a:uFillTx/>
          <a:latin typeface="Arial"/>
          <a:ea typeface="Arial"/>
          <a:cs typeface="Arial"/>
          <a:sym typeface="Arial"/>
        </a:defRPr>
      </a:lvl4pPr>
      <a:lvl5pPr marL="0" marR="0" indent="0" algn="ctr" defTabSz="457200" rtl="0" latinLnBrk="0">
        <a:lnSpc>
          <a:spcPct val="93000"/>
        </a:lnSpc>
        <a:spcBef>
          <a:spcPts val="0"/>
        </a:spcBef>
        <a:spcAft>
          <a:spcPts val="0"/>
        </a:spcAft>
        <a:buClrTx/>
        <a:buSzTx/>
        <a:buFontTx/>
        <a:buNone/>
        <a:tabLst/>
        <a:defRPr b="0" baseline="0" cap="none" i="0" spc="0" strike="noStrike" sz="4400" u="none">
          <a:solidFill>
            <a:srgbClr val="000000"/>
          </a:solidFill>
          <a:uFillTx/>
          <a:latin typeface="Arial"/>
          <a:ea typeface="Arial"/>
          <a:cs typeface="Arial"/>
          <a:sym typeface="Arial"/>
        </a:defRPr>
      </a:lvl5pPr>
      <a:lvl6pPr marL="0" marR="0" indent="0" algn="ctr" defTabSz="457200" rtl="0" latinLnBrk="0">
        <a:lnSpc>
          <a:spcPct val="93000"/>
        </a:lnSpc>
        <a:spcBef>
          <a:spcPts val="0"/>
        </a:spcBef>
        <a:spcAft>
          <a:spcPts val="0"/>
        </a:spcAft>
        <a:buClrTx/>
        <a:buSzTx/>
        <a:buFontTx/>
        <a:buNone/>
        <a:tabLst/>
        <a:defRPr b="0" baseline="0" cap="none" i="0" spc="0" strike="noStrike" sz="4400" u="none">
          <a:solidFill>
            <a:srgbClr val="000000"/>
          </a:solidFill>
          <a:uFillTx/>
          <a:latin typeface="Arial"/>
          <a:ea typeface="Arial"/>
          <a:cs typeface="Arial"/>
          <a:sym typeface="Arial"/>
        </a:defRPr>
      </a:lvl6pPr>
      <a:lvl7pPr marL="0" marR="0" indent="0" algn="ctr" defTabSz="457200" rtl="0" latinLnBrk="0">
        <a:lnSpc>
          <a:spcPct val="93000"/>
        </a:lnSpc>
        <a:spcBef>
          <a:spcPts val="0"/>
        </a:spcBef>
        <a:spcAft>
          <a:spcPts val="0"/>
        </a:spcAft>
        <a:buClrTx/>
        <a:buSzTx/>
        <a:buFontTx/>
        <a:buNone/>
        <a:tabLst/>
        <a:defRPr b="0" baseline="0" cap="none" i="0" spc="0" strike="noStrike" sz="4400" u="none">
          <a:solidFill>
            <a:srgbClr val="000000"/>
          </a:solidFill>
          <a:uFillTx/>
          <a:latin typeface="Arial"/>
          <a:ea typeface="Arial"/>
          <a:cs typeface="Arial"/>
          <a:sym typeface="Arial"/>
        </a:defRPr>
      </a:lvl7pPr>
      <a:lvl8pPr marL="0" marR="0" indent="0" algn="ctr" defTabSz="457200" rtl="0" latinLnBrk="0">
        <a:lnSpc>
          <a:spcPct val="93000"/>
        </a:lnSpc>
        <a:spcBef>
          <a:spcPts val="0"/>
        </a:spcBef>
        <a:spcAft>
          <a:spcPts val="0"/>
        </a:spcAft>
        <a:buClrTx/>
        <a:buSzTx/>
        <a:buFontTx/>
        <a:buNone/>
        <a:tabLst/>
        <a:defRPr b="0" baseline="0" cap="none" i="0" spc="0" strike="noStrike" sz="4400" u="none">
          <a:solidFill>
            <a:srgbClr val="000000"/>
          </a:solidFill>
          <a:uFillTx/>
          <a:latin typeface="Arial"/>
          <a:ea typeface="Arial"/>
          <a:cs typeface="Arial"/>
          <a:sym typeface="Arial"/>
        </a:defRPr>
      </a:lvl8pPr>
      <a:lvl9pPr marL="0" marR="0" indent="0" algn="ctr" defTabSz="457200" rtl="0" latinLnBrk="0">
        <a:lnSpc>
          <a:spcPct val="93000"/>
        </a:lnSpc>
        <a:spcBef>
          <a:spcPts val="0"/>
        </a:spcBef>
        <a:spcAft>
          <a:spcPts val="0"/>
        </a:spcAft>
        <a:buClrTx/>
        <a:buSzTx/>
        <a:buFontTx/>
        <a:buNone/>
        <a:tabLst/>
        <a:defRPr b="0" baseline="0" cap="none" i="0" spc="0" strike="noStrike" sz="4400" u="none">
          <a:solidFill>
            <a:srgbClr val="000000"/>
          </a:solidFill>
          <a:uFillTx/>
          <a:latin typeface="Arial"/>
          <a:ea typeface="Arial"/>
          <a:cs typeface="Arial"/>
          <a:sym typeface="Arial"/>
        </a:defRPr>
      </a:lvl9pPr>
    </p:titleStyle>
    <p:bodyStyle>
      <a:lvl1pPr marL="342900" marR="0" indent="-342900" algn="l" defTabSz="457200" rtl="0" latinLnBrk="0">
        <a:lnSpc>
          <a:spcPct val="93000"/>
        </a:lnSpc>
        <a:spcBef>
          <a:spcPts val="1400"/>
        </a:spcBef>
        <a:spcAft>
          <a:spcPts val="0"/>
        </a:spcAft>
        <a:buClrTx/>
        <a:buSzTx/>
        <a:buFontTx/>
        <a:buNone/>
        <a:tabLst/>
        <a:defRPr b="0" baseline="0" cap="none" i="0" spc="0" strike="noStrike" sz="3200" u="none">
          <a:solidFill>
            <a:srgbClr val="000000"/>
          </a:solidFill>
          <a:uFillTx/>
          <a:latin typeface="Arial"/>
          <a:ea typeface="Arial"/>
          <a:cs typeface="Arial"/>
          <a:sym typeface="Arial"/>
        </a:defRPr>
      </a:lvl1pPr>
      <a:lvl2pPr marL="342900" marR="0" indent="0" algn="l" defTabSz="457200" rtl="0" latinLnBrk="0">
        <a:lnSpc>
          <a:spcPct val="93000"/>
        </a:lnSpc>
        <a:spcBef>
          <a:spcPts val="1400"/>
        </a:spcBef>
        <a:spcAft>
          <a:spcPts val="0"/>
        </a:spcAft>
        <a:buClrTx/>
        <a:buSzTx/>
        <a:buFontTx/>
        <a:buNone/>
        <a:tabLst/>
        <a:defRPr b="0" baseline="0" cap="none" i="0" spc="0" strike="noStrike" sz="3200" u="none">
          <a:solidFill>
            <a:srgbClr val="000000"/>
          </a:solidFill>
          <a:uFillTx/>
          <a:latin typeface="Arial"/>
          <a:ea typeface="Arial"/>
          <a:cs typeface="Arial"/>
          <a:sym typeface="Arial"/>
        </a:defRPr>
      </a:lvl2pPr>
      <a:lvl3pPr marL="342900" marR="0" indent="0" algn="l" defTabSz="457200" rtl="0" latinLnBrk="0">
        <a:lnSpc>
          <a:spcPct val="93000"/>
        </a:lnSpc>
        <a:spcBef>
          <a:spcPts val="1400"/>
        </a:spcBef>
        <a:spcAft>
          <a:spcPts val="0"/>
        </a:spcAft>
        <a:buClrTx/>
        <a:buSzTx/>
        <a:buFontTx/>
        <a:buNone/>
        <a:tabLst/>
        <a:defRPr b="0" baseline="0" cap="none" i="0" spc="0" strike="noStrike" sz="3200" u="none">
          <a:solidFill>
            <a:srgbClr val="000000"/>
          </a:solidFill>
          <a:uFillTx/>
          <a:latin typeface="Arial"/>
          <a:ea typeface="Arial"/>
          <a:cs typeface="Arial"/>
          <a:sym typeface="Arial"/>
        </a:defRPr>
      </a:lvl3pPr>
      <a:lvl4pPr marL="342900" marR="0" indent="0" algn="l" defTabSz="457200" rtl="0" latinLnBrk="0">
        <a:lnSpc>
          <a:spcPct val="93000"/>
        </a:lnSpc>
        <a:spcBef>
          <a:spcPts val="1400"/>
        </a:spcBef>
        <a:spcAft>
          <a:spcPts val="0"/>
        </a:spcAft>
        <a:buClrTx/>
        <a:buSzTx/>
        <a:buFontTx/>
        <a:buNone/>
        <a:tabLst/>
        <a:defRPr b="0" baseline="0" cap="none" i="0" spc="0" strike="noStrike" sz="3200" u="none">
          <a:solidFill>
            <a:srgbClr val="000000"/>
          </a:solidFill>
          <a:uFillTx/>
          <a:latin typeface="Arial"/>
          <a:ea typeface="Arial"/>
          <a:cs typeface="Arial"/>
          <a:sym typeface="Arial"/>
        </a:defRPr>
      </a:lvl4pPr>
      <a:lvl5pPr marL="342900" marR="0" indent="0" algn="l" defTabSz="457200" rtl="0" latinLnBrk="0">
        <a:lnSpc>
          <a:spcPct val="93000"/>
        </a:lnSpc>
        <a:spcBef>
          <a:spcPts val="1400"/>
        </a:spcBef>
        <a:spcAft>
          <a:spcPts val="0"/>
        </a:spcAft>
        <a:buClrTx/>
        <a:buSzTx/>
        <a:buFontTx/>
        <a:buNone/>
        <a:tabLst/>
        <a:defRPr b="0" baseline="0" cap="none" i="0" spc="0" strike="noStrike" sz="3200" u="none">
          <a:solidFill>
            <a:srgbClr val="000000"/>
          </a:solidFill>
          <a:uFillTx/>
          <a:latin typeface="Arial"/>
          <a:ea typeface="Arial"/>
          <a:cs typeface="Arial"/>
          <a:sym typeface="Arial"/>
        </a:defRPr>
      </a:lvl5pPr>
      <a:lvl6pPr marL="342900" marR="0" indent="0" algn="l" defTabSz="457200" rtl="0" latinLnBrk="0">
        <a:lnSpc>
          <a:spcPct val="93000"/>
        </a:lnSpc>
        <a:spcBef>
          <a:spcPts val="1400"/>
        </a:spcBef>
        <a:spcAft>
          <a:spcPts val="0"/>
        </a:spcAft>
        <a:buClrTx/>
        <a:buSzTx/>
        <a:buFontTx/>
        <a:buNone/>
        <a:tabLst/>
        <a:defRPr b="0" baseline="0" cap="none" i="0" spc="0" strike="noStrike" sz="3200" u="none">
          <a:solidFill>
            <a:srgbClr val="000000"/>
          </a:solidFill>
          <a:uFillTx/>
          <a:latin typeface="Arial"/>
          <a:ea typeface="Arial"/>
          <a:cs typeface="Arial"/>
          <a:sym typeface="Arial"/>
        </a:defRPr>
      </a:lvl6pPr>
      <a:lvl7pPr marL="342900" marR="0" indent="0" algn="l" defTabSz="457200" rtl="0" latinLnBrk="0">
        <a:lnSpc>
          <a:spcPct val="93000"/>
        </a:lnSpc>
        <a:spcBef>
          <a:spcPts val="1400"/>
        </a:spcBef>
        <a:spcAft>
          <a:spcPts val="0"/>
        </a:spcAft>
        <a:buClrTx/>
        <a:buSzTx/>
        <a:buFontTx/>
        <a:buNone/>
        <a:tabLst/>
        <a:defRPr b="0" baseline="0" cap="none" i="0" spc="0" strike="noStrike" sz="3200" u="none">
          <a:solidFill>
            <a:srgbClr val="000000"/>
          </a:solidFill>
          <a:uFillTx/>
          <a:latin typeface="Arial"/>
          <a:ea typeface="Arial"/>
          <a:cs typeface="Arial"/>
          <a:sym typeface="Arial"/>
        </a:defRPr>
      </a:lvl7pPr>
      <a:lvl8pPr marL="342900" marR="0" indent="0" algn="l" defTabSz="457200" rtl="0" latinLnBrk="0">
        <a:lnSpc>
          <a:spcPct val="93000"/>
        </a:lnSpc>
        <a:spcBef>
          <a:spcPts val="1400"/>
        </a:spcBef>
        <a:spcAft>
          <a:spcPts val="0"/>
        </a:spcAft>
        <a:buClrTx/>
        <a:buSzTx/>
        <a:buFontTx/>
        <a:buNone/>
        <a:tabLst/>
        <a:defRPr b="0" baseline="0" cap="none" i="0" spc="0" strike="noStrike" sz="3200" u="none">
          <a:solidFill>
            <a:srgbClr val="000000"/>
          </a:solidFill>
          <a:uFillTx/>
          <a:latin typeface="Arial"/>
          <a:ea typeface="Arial"/>
          <a:cs typeface="Arial"/>
          <a:sym typeface="Arial"/>
        </a:defRPr>
      </a:lvl8pPr>
      <a:lvl9pPr marL="342900" marR="0" indent="0" algn="l" defTabSz="457200" rtl="0" latinLnBrk="0">
        <a:lnSpc>
          <a:spcPct val="93000"/>
        </a:lnSpc>
        <a:spcBef>
          <a:spcPts val="1400"/>
        </a:spcBef>
        <a:spcAft>
          <a:spcPts val="0"/>
        </a:spcAft>
        <a:buClrTx/>
        <a:buSzTx/>
        <a:buFontTx/>
        <a:buNone/>
        <a:tabLst/>
        <a:defRPr b="0" baseline="0" cap="none" i="0" spc="0" strike="noStrike" sz="3200" u="none">
          <a:solidFill>
            <a:srgbClr val="000000"/>
          </a:solidFill>
          <a:uFillTx/>
          <a:latin typeface="Arial"/>
          <a:ea typeface="Arial"/>
          <a:cs typeface="Arial"/>
          <a:sym typeface="Arial"/>
        </a:defRPr>
      </a:lvl9pPr>
    </p:bodyStyle>
    <p:otherStyle>
      <a:lvl1pPr marL="0" marR="0" indent="0" algn="l" defTabSz="457200" rtl="0" latinLnBrk="0">
        <a:lnSpc>
          <a:spcPct val="93000"/>
        </a:lnSpc>
        <a:spcBef>
          <a:spcPts val="0"/>
        </a:spcBef>
        <a:spcAft>
          <a:spcPts val="0"/>
        </a:spcAft>
        <a:buClrTx/>
        <a:buSzTx/>
        <a:buFontTx/>
        <a:buNone/>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b="0" baseline="0" cap="none" i="0" spc="0" strike="noStrike" sz="1800" u="none">
          <a:solidFill>
            <a:schemeClr val="tx1"/>
          </a:solidFill>
          <a:uFillTx/>
          <a:latin typeface="+mn-lt"/>
          <a:ea typeface="+mn-ea"/>
          <a:cs typeface="+mn-cs"/>
          <a:sym typeface="Arial"/>
        </a:defRPr>
      </a:lvl1pPr>
      <a:lvl2pPr marL="0" marR="0" indent="0" algn="l" defTabSz="457200" rtl="0" latinLnBrk="0">
        <a:lnSpc>
          <a:spcPct val="93000"/>
        </a:lnSpc>
        <a:spcBef>
          <a:spcPts val="0"/>
        </a:spcBef>
        <a:spcAft>
          <a:spcPts val="0"/>
        </a:spcAft>
        <a:buClrTx/>
        <a:buSzTx/>
        <a:buFontTx/>
        <a:buNone/>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b="0" baseline="0" cap="none" i="0" spc="0" strike="noStrike" sz="1800" u="none">
          <a:solidFill>
            <a:schemeClr val="tx1"/>
          </a:solidFill>
          <a:uFillTx/>
          <a:latin typeface="+mn-lt"/>
          <a:ea typeface="+mn-ea"/>
          <a:cs typeface="+mn-cs"/>
          <a:sym typeface="Arial"/>
        </a:defRPr>
      </a:lvl2pPr>
      <a:lvl3pPr marL="0" marR="0" indent="0" algn="l" defTabSz="457200" rtl="0" latinLnBrk="0">
        <a:lnSpc>
          <a:spcPct val="93000"/>
        </a:lnSpc>
        <a:spcBef>
          <a:spcPts val="0"/>
        </a:spcBef>
        <a:spcAft>
          <a:spcPts val="0"/>
        </a:spcAft>
        <a:buClrTx/>
        <a:buSzTx/>
        <a:buFontTx/>
        <a:buNone/>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b="0" baseline="0" cap="none" i="0" spc="0" strike="noStrike" sz="1800" u="none">
          <a:solidFill>
            <a:schemeClr val="tx1"/>
          </a:solidFill>
          <a:uFillTx/>
          <a:latin typeface="+mn-lt"/>
          <a:ea typeface="+mn-ea"/>
          <a:cs typeface="+mn-cs"/>
          <a:sym typeface="Arial"/>
        </a:defRPr>
      </a:lvl3pPr>
      <a:lvl4pPr marL="0" marR="0" indent="0" algn="l" defTabSz="457200" rtl="0" latinLnBrk="0">
        <a:lnSpc>
          <a:spcPct val="93000"/>
        </a:lnSpc>
        <a:spcBef>
          <a:spcPts val="0"/>
        </a:spcBef>
        <a:spcAft>
          <a:spcPts val="0"/>
        </a:spcAft>
        <a:buClrTx/>
        <a:buSzTx/>
        <a:buFontTx/>
        <a:buNone/>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b="0" baseline="0" cap="none" i="0" spc="0" strike="noStrike" sz="1800" u="none">
          <a:solidFill>
            <a:schemeClr val="tx1"/>
          </a:solidFill>
          <a:uFillTx/>
          <a:latin typeface="+mn-lt"/>
          <a:ea typeface="+mn-ea"/>
          <a:cs typeface="+mn-cs"/>
          <a:sym typeface="Arial"/>
        </a:defRPr>
      </a:lvl4pPr>
      <a:lvl5pPr marL="0" marR="0" indent="0" algn="l" defTabSz="457200" rtl="0" latinLnBrk="0">
        <a:lnSpc>
          <a:spcPct val="93000"/>
        </a:lnSpc>
        <a:spcBef>
          <a:spcPts val="0"/>
        </a:spcBef>
        <a:spcAft>
          <a:spcPts val="0"/>
        </a:spcAft>
        <a:buClrTx/>
        <a:buSzTx/>
        <a:buFontTx/>
        <a:buNone/>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b="0" baseline="0" cap="none" i="0" spc="0" strike="noStrike" sz="1800" u="none">
          <a:solidFill>
            <a:schemeClr val="tx1"/>
          </a:solidFill>
          <a:uFillTx/>
          <a:latin typeface="+mn-lt"/>
          <a:ea typeface="+mn-ea"/>
          <a:cs typeface="+mn-cs"/>
          <a:sym typeface="Arial"/>
        </a:defRPr>
      </a:lvl5pPr>
      <a:lvl6pPr marL="0" marR="0" indent="0" algn="l" defTabSz="457200" rtl="0" latinLnBrk="0">
        <a:lnSpc>
          <a:spcPct val="93000"/>
        </a:lnSpc>
        <a:spcBef>
          <a:spcPts val="0"/>
        </a:spcBef>
        <a:spcAft>
          <a:spcPts val="0"/>
        </a:spcAft>
        <a:buClrTx/>
        <a:buSzTx/>
        <a:buFontTx/>
        <a:buNone/>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b="0" baseline="0" cap="none" i="0" spc="0" strike="noStrike" sz="1800" u="none">
          <a:solidFill>
            <a:schemeClr val="tx1"/>
          </a:solidFill>
          <a:uFillTx/>
          <a:latin typeface="+mn-lt"/>
          <a:ea typeface="+mn-ea"/>
          <a:cs typeface="+mn-cs"/>
          <a:sym typeface="Arial"/>
        </a:defRPr>
      </a:lvl6pPr>
      <a:lvl7pPr marL="0" marR="0" indent="0" algn="l" defTabSz="457200" rtl="0" latinLnBrk="0">
        <a:lnSpc>
          <a:spcPct val="93000"/>
        </a:lnSpc>
        <a:spcBef>
          <a:spcPts val="0"/>
        </a:spcBef>
        <a:spcAft>
          <a:spcPts val="0"/>
        </a:spcAft>
        <a:buClrTx/>
        <a:buSzTx/>
        <a:buFontTx/>
        <a:buNone/>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b="0" baseline="0" cap="none" i="0" spc="0" strike="noStrike" sz="1800" u="none">
          <a:solidFill>
            <a:schemeClr val="tx1"/>
          </a:solidFill>
          <a:uFillTx/>
          <a:latin typeface="+mn-lt"/>
          <a:ea typeface="+mn-ea"/>
          <a:cs typeface="+mn-cs"/>
          <a:sym typeface="Arial"/>
        </a:defRPr>
      </a:lvl7pPr>
      <a:lvl8pPr marL="0" marR="0" indent="0" algn="l" defTabSz="457200" rtl="0" latinLnBrk="0">
        <a:lnSpc>
          <a:spcPct val="93000"/>
        </a:lnSpc>
        <a:spcBef>
          <a:spcPts val="0"/>
        </a:spcBef>
        <a:spcAft>
          <a:spcPts val="0"/>
        </a:spcAft>
        <a:buClrTx/>
        <a:buSzTx/>
        <a:buFontTx/>
        <a:buNone/>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b="0" baseline="0" cap="none" i="0" spc="0" strike="noStrike" sz="1800" u="none">
          <a:solidFill>
            <a:schemeClr val="tx1"/>
          </a:solidFill>
          <a:uFillTx/>
          <a:latin typeface="+mn-lt"/>
          <a:ea typeface="+mn-ea"/>
          <a:cs typeface="+mn-cs"/>
          <a:sym typeface="Arial"/>
        </a:defRPr>
      </a:lvl8pPr>
      <a:lvl9pPr marL="0" marR="0" indent="0" algn="l" defTabSz="457200" rtl="0" latinLnBrk="0">
        <a:lnSpc>
          <a:spcPct val="93000"/>
        </a:lnSpc>
        <a:spcBef>
          <a:spcPts val="0"/>
        </a:spcBef>
        <a:spcAft>
          <a:spcPts val="0"/>
        </a:spcAft>
        <a:buClrTx/>
        <a:buSzTx/>
        <a:buFontTx/>
        <a:buNone/>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b="0" baseline="0" cap="none" i="0" spc="0" strike="noStrike" sz="1800" u="none">
          <a:solidFill>
            <a:schemeClr val="tx1"/>
          </a:solidFill>
          <a:uFillTx/>
          <a:latin typeface="+mn-lt"/>
          <a:ea typeface="+mn-ea"/>
          <a:cs typeface="+mn-cs"/>
          <a:sym typeface="Arial"/>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0.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5.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6.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2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5.xml"/></Relationships>

</file>

<file path=ppt/slides/_rels/slide30.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32.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0.png"/><Relationship Id="rId3" Type="http://schemas.openxmlformats.org/officeDocument/2006/relationships/image" Target="../media/image11.png"/></Relationships>

</file>

<file path=ppt/slides/_rels/slide35.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2.png"/></Relationships>

</file>

<file path=ppt/slides/_rels/slide37.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3.png"/></Relationships>

</file>

<file path=ppt/slides/_rels/slide38.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4.png"/></Relationships>

</file>

<file path=ppt/slides/_rels/slide39.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5.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5.xml"/></Relationships>

</file>

<file path=ppt/slides/_rels/slide40.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6.png"/></Relationships>

</file>

<file path=ppt/slides/_rels/slide4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7.png"/></Relationships>

</file>

<file path=ppt/slides/_rels/slide4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8.png"/><Relationship Id="rId3" Type="http://schemas.openxmlformats.org/officeDocument/2006/relationships/image" Target="../media/image19.png"/><Relationship Id="rId4" Type="http://schemas.openxmlformats.org/officeDocument/2006/relationships/image" Target="../media/image1.jpeg"/></Relationships>

</file>

<file path=ppt/slides/_rels/slide44.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en.wikipedia.org/wiki/Classical_field_theory" TargetMode="External"/><Relationship Id="rId3" Type="http://schemas.openxmlformats.org/officeDocument/2006/relationships/hyperlink" Target="https://en.wikipedia.org/wiki/Fluid_parcel" TargetMode="External"/><Relationship Id="rId4" Type="http://schemas.openxmlformats.org/officeDocument/2006/relationships/hyperlink" Target="https://en.wikipedia.org/wiki/Streamlines,_streaklines,_and_pathlines" TargetMode="External"/></Relationships>

</file>

<file path=ppt/slides/_rels/slide47.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0.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png"/></Relationships>

</file>

<file path=ppt/slides/_rels/slide50.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1.png"/></Relationships>

</file>

<file path=ppt/slides/_rels/slide5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2.png"/></Relationships>

</file>

<file path=ppt/slides/_rels/slide5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3.png"/></Relationships>

</file>

<file path=ppt/slides/_rels/slide5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4.png"/></Relationships>

</file>

<file path=ppt/slides/_rels/slide5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5.png"/></Relationships>

</file>

<file path=ppt/slides/_rels/slide5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tif"/></Relationships>

</file>

<file path=ppt/slides/_rels/slide56.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png"/></Relationships>

</file>

<file path=ppt/slides/_rels/slide60.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Relationships xmlns="http://schemas.openxmlformats.org/package/2006/relationships"><Relationship Id="rId1" Type="http://schemas.openxmlformats.org/officeDocument/2006/relationships/slideLayout" Target="../slideLayouts/slideLayout5.xml"/></Relationships>

</file>

<file path=ppt/slides/_rels/slide70.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4.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tile tx="0" ty="0" sx="100000" sy="100000" flip="none" algn="tl"/>
        </a:blipFill>
      </p:bgPr>
    </p:bg>
    <p:spTree>
      <p:nvGrpSpPr>
        <p:cNvPr id="1" name=""/>
        <p:cNvGrpSpPr/>
        <p:nvPr/>
      </p:nvGrpSpPr>
      <p:grpSpPr>
        <a:xfrm>
          <a:off x="0" y="0"/>
          <a:ext cx="0" cy="0"/>
          <a:chOff x="0" y="0"/>
          <a:chExt cx="0" cy="0"/>
        </a:xfrm>
      </p:grpSpPr>
      <p:sp>
        <p:nvSpPr>
          <p:cNvPr id="64" name="Text"/>
          <p:cNvSpPr txBox="1"/>
          <p:nvPr/>
        </p:nvSpPr>
        <p:spPr>
          <a:xfrm>
            <a:off x="3448049" y="6886575"/>
            <a:ext cx="3109915" cy="25922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latin typeface="Arial"/>
                <a:ea typeface="Arial"/>
                <a:cs typeface="Arial"/>
                <a:sym typeface="Arial"/>
              </a:defRPr>
            </a:lvl1pPr>
          </a:lstStyle>
          <a:p>
            <a:pPr/>
            <a:r>
              <a:t>   </a:t>
            </a:r>
          </a:p>
        </p:txBody>
      </p:sp>
      <p:sp>
        <p:nvSpPr>
          <p:cNvPr id="65" name="Summary of…"/>
          <p:cNvSpPr txBox="1"/>
          <p:nvPr/>
        </p:nvSpPr>
        <p:spPr>
          <a:xfrm>
            <a:off x="233912" y="564457"/>
            <a:ext cx="9603276" cy="6537728"/>
          </a:xfrm>
          <a:prstGeom prst="rect">
            <a:avLst/>
          </a:prstGeom>
          <a:ln w="12700">
            <a:miter lim="400000"/>
          </a:ln>
          <a:extLst>
            <a:ext uri="{C572A759-6A51-4108-AA02-DFA0A04FC94B}">
              <ma14:wrappingTextBoxFlag xmlns:ma14="http://schemas.microsoft.com/office/mac/drawingml/2011/main" val="1"/>
            </a:ext>
          </a:extLst>
        </p:spPr>
        <p:txBody>
          <a:bodyPr lIns="44999" tIns="44999" rIns="44999" bIns="44999">
            <a:spAutoFit/>
          </a:bodyPr>
          <a:lstStyle/>
          <a:p>
            <a:pPr algn="ct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b="1" sz="3200">
                <a:solidFill>
                  <a:srgbClr val="1A1718"/>
                </a:solidFill>
                <a:latin typeface="Arial"/>
                <a:ea typeface="Arial"/>
                <a:cs typeface="Arial"/>
                <a:sym typeface="Arial"/>
              </a:defRPr>
            </a:pPr>
            <a:r>
              <a:t>Summary of </a:t>
            </a:r>
          </a:p>
          <a:p>
            <a:pPr algn="ct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b="1" sz="3200">
                <a:solidFill>
                  <a:srgbClr val="1A1718"/>
                </a:solidFill>
                <a:latin typeface="Arial"/>
                <a:ea typeface="Arial"/>
                <a:cs typeface="Arial"/>
                <a:sym typeface="Arial"/>
              </a:defRPr>
            </a:pPr>
          </a:p>
          <a:p>
            <a:pPr algn="ct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b="1" i="1" sz="3600">
                <a:latin typeface="Arial"/>
                <a:ea typeface="Arial"/>
                <a:cs typeface="Arial"/>
                <a:sym typeface="Arial"/>
              </a:defRPr>
            </a:pPr>
            <a:r>
              <a:t>Relativistic Astrophysics: </a:t>
            </a:r>
          </a:p>
          <a:p>
            <a:pPr algn="ct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b="1" i="1" sz="3600">
                <a:latin typeface="Arial"/>
                <a:ea typeface="Arial"/>
                <a:cs typeface="Arial"/>
                <a:sym typeface="Arial"/>
              </a:defRPr>
            </a:pPr>
            <a:r>
              <a:t>Volume 2, The Structure and Evolution of the Universe</a:t>
            </a:r>
            <a:r>
              <a:rPr i="0" sz="3200"/>
              <a:t> </a:t>
            </a:r>
            <a:endParaRPr sz="3200"/>
          </a:p>
          <a:p>
            <a: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3200">
                <a:latin typeface="Arial"/>
                <a:ea typeface="Arial"/>
                <a:cs typeface="Arial"/>
                <a:sym typeface="Arial"/>
              </a:defRPr>
            </a:pPr>
          </a:p>
          <a:p>
            <a:pPr algn="ct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b="1" sz="2800">
                <a:latin typeface="Arial"/>
                <a:ea typeface="Arial"/>
                <a:cs typeface="Arial"/>
                <a:sym typeface="Arial"/>
              </a:defRPr>
            </a:pPr>
            <a:r>
              <a:t>by Ya. B. Zel'dovich and I. D. Novikov</a:t>
            </a:r>
          </a:p>
          <a:p>
            <a:pPr algn="ct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800">
                <a:latin typeface="Arial"/>
                <a:ea typeface="Arial"/>
                <a:cs typeface="Arial"/>
                <a:sym typeface="Arial"/>
              </a:defRPr>
            </a:pPr>
          </a:p>
          <a:p>
            <a:pPr algn="ct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800">
                <a:latin typeface="Arial"/>
                <a:ea typeface="Arial"/>
                <a:cs typeface="Arial"/>
                <a:sym typeface="Arial"/>
              </a:defRPr>
            </a:pPr>
            <a:r>
              <a:t>Presentations to the  BNL Astrophysics Journal Club</a:t>
            </a:r>
          </a:p>
          <a:p>
            <a:pPr algn="ctr">
              <a:lnSpc>
                <a:spcPct val="100000"/>
              </a:lnSpc>
              <a:spcBef>
                <a:spcPts val="300"/>
              </a:spcBef>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800">
                <a:latin typeface="Arial"/>
                <a:ea typeface="Arial"/>
                <a:cs typeface="Arial"/>
                <a:sym typeface="Arial"/>
              </a:defRPr>
            </a:pPr>
            <a:r>
              <a:t>March 2, March 30, April 27, May 13, June 15, July 13, July 20, August 31, October 12, &amp; November 1, 2022</a:t>
            </a:r>
          </a:p>
          <a:p>
            <a:pPr algn="ctr">
              <a:lnSpc>
                <a:spcPct val="100000"/>
              </a:lnSpc>
              <a:spcBef>
                <a:spcPts val="300"/>
              </a:spcBef>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800">
                <a:latin typeface="Arial"/>
                <a:ea typeface="Arial"/>
                <a:cs typeface="Arial"/>
                <a:sym typeface="Arial"/>
              </a:defRPr>
            </a:pPr>
          </a:p>
          <a:p>
            <a:pPr algn="ctr">
              <a:lnSpc>
                <a:spcPct val="100000"/>
              </a:lnSpc>
              <a:spcBef>
                <a:spcPts val="300"/>
              </a:spcBef>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800">
                <a:latin typeface="Arial"/>
                <a:ea typeface="Arial"/>
                <a:cs typeface="Arial"/>
                <a:sym typeface="Arial"/>
              </a:defRPr>
            </a:pPr>
            <a:r>
              <a:t>Les Fishbone</a:t>
            </a:r>
          </a:p>
          <a:p>
            <a:pPr algn="ctr">
              <a:lnSpc>
                <a:spcPct val="100000"/>
              </a:lnSpc>
              <a:spcBef>
                <a:spcPts val="300"/>
              </a:spcBef>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800">
                <a:latin typeface="Arial"/>
                <a:ea typeface="Arial"/>
                <a:cs typeface="Arial"/>
                <a:sym typeface="Arial"/>
              </a:defRPr>
            </a:pPr>
          </a:p>
          <a:p>
            <a:pPr algn="ctr">
              <a:lnSpc>
                <a:spcPct val="100000"/>
              </a:lnSpc>
              <a:spcBef>
                <a:spcPts val="300"/>
              </a:spcBef>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b="1" sz="2000">
                <a:latin typeface="Arial"/>
                <a:ea typeface="Arial"/>
                <a:cs typeface="Arial"/>
                <a:sym typeface="Arial"/>
              </a:defRPr>
            </a:pPr>
            <a:r>
              <a:t>LGF Consulting LLC</a:t>
            </a:r>
            <a:r>
              <a:rPr b="0" sz="1000"/>
              <a:t> </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0" name="Novikov"/>
          <p:cNvSpPr txBox="1"/>
          <p:nvPr>
            <p:ph type="title"/>
          </p:nvPr>
        </p:nvSpPr>
        <p:spPr>
          <a:xfrm>
            <a:off x="503237" y="301625"/>
            <a:ext cx="9023351" cy="1214438"/>
          </a:xfrm>
          <a:prstGeom prst="rect">
            <a:avLst/>
          </a:prstGeom>
        </p:spPr>
        <p:txBody>
          <a:bodyPr/>
          <a:lstStyle/>
          <a:p>
            <a: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b="1" sz="3600"/>
            </a:pPr>
            <a:r>
              <a:t>Novikov</a:t>
            </a:r>
            <a:r>
              <a:rPr b="0" sz="4100"/>
              <a:t> </a:t>
            </a:r>
          </a:p>
        </p:txBody>
      </p:sp>
      <p:sp>
        <p:nvSpPr>
          <p:cNvPr id="91" name="Double-click to edit"/>
          <p:cNvSpPr txBox="1"/>
          <p:nvPr>
            <p:ph type="body" idx="1"/>
          </p:nvPr>
        </p:nvSpPr>
        <p:spPr>
          <a:xfrm>
            <a:off x="720725" y="1979611"/>
            <a:ext cx="8807450" cy="4635502"/>
          </a:xfrm>
          <a:prstGeom prst="rect">
            <a:avLst/>
          </a:prstGeom>
        </p:spPr>
        <p:txBody>
          <a:bodyPr/>
          <a:lstStyle/>
          <a:p>
            <a:pPr/>
          </a:p>
        </p:txBody>
      </p:sp>
      <p:pic>
        <p:nvPicPr>
          <p:cNvPr id="92" name="image.png" descr="image.png"/>
          <p:cNvPicPr>
            <a:picLocks noChangeAspect="1"/>
          </p:cNvPicPr>
          <p:nvPr/>
        </p:nvPicPr>
        <p:blipFill>
          <a:blip r:embed="rId2">
            <a:extLst/>
          </a:blip>
          <a:stretch>
            <a:fillRect/>
          </a:stretch>
        </p:blipFill>
        <p:spPr>
          <a:xfrm>
            <a:off x="3292475" y="2193925"/>
            <a:ext cx="3932238" cy="3905250"/>
          </a:xfrm>
          <a:prstGeom prst="rect">
            <a:avLst/>
          </a:prstGeom>
          <a:ln w="12700">
            <a:miter lim="400000"/>
          </a:ln>
        </p:spPr>
      </p:pic>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4" name="How Did I Become Involved?"/>
          <p:cNvSpPr txBox="1"/>
          <p:nvPr>
            <p:ph type="title"/>
          </p:nvPr>
        </p:nvSpPr>
        <p:spPr>
          <a:xfrm>
            <a:off x="365125" y="0"/>
            <a:ext cx="9042400" cy="1233488"/>
          </a:xfrm>
          <a:prstGeom prst="rect">
            <a:avLst/>
          </a:prstGeom>
        </p:spPr>
        <p:txBody>
          <a:bodyPr/>
          <a:lstStyle>
            <a:lvl1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b="1" sz="3600"/>
            </a:lvl1pPr>
          </a:lstStyle>
          <a:p>
            <a:pPr/>
            <a:r>
              <a:t>How Did I Become Involved?</a:t>
            </a:r>
          </a:p>
        </p:txBody>
      </p:sp>
      <p:sp>
        <p:nvSpPr>
          <p:cNvPr id="95" name="Graduate Study at the University of Maryland completed in 1972…"/>
          <p:cNvSpPr txBox="1"/>
          <p:nvPr>
            <p:ph type="body" idx="1"/>
          </p:nvPr>
        </p:nvSpPr>
        <p:spPr>
          <a:xfrm>
            <a:off x="365124" y="1020761"/>
            <a:ext cx="9088440" cy="4111628"/>
          </a:xfrm>
          <a:prstGeom prst="rect">
            <a:avLst/>
          </a:prstGeom>
        </p:spPr>
        <p:txBody>
          <a:bodyPr/>
          <a:lstStyle/>
          <a:p>
            <a:pPr marL="262126" indent="-228599" defTabSz="438911">
              <a:spcBef>
                <a:spcPts val="1300"/>
              </a:spcBef>
              <a:tabLst>
                <a:tab pos="317500" algn="l"/>
                <a:tab pos="419100" algn="l"/>
                <a:tab pos="863600" algn="l"/>
                <a:tab pos="1295400" algn="l"/>
                <a:tab pos="1739900" algn="l"/>
                <a:tab pos="2171700" algn="l"/>
                <a:tab pos="2616200" algn="l"/>
                <a:tab pos="3048000" algn="l"/>
                <a:tab pos="3492500" algn="l"/>
                <a:tab pos="3937000" algn="l"/>
                <a:tab pos="4368800" algn="l"/>
                <a:tab pos="4813300" algn="l"/>
                <a:tab pos="5245100" algn="l"/>
                <a:tab pos="5689600" algn="l"/>
                <a:tab pos="6121400" algn="l"/>
                <a:tab pos="6565900" algn="l"/>
                <a:tab pos="6997700" algn="l"/>
                <a:tab pos="7442200" algn="l"/>
                <a:tab pos="7886700" algn="l"/>
                <a:tab pos="8318500" algn="l"/>
                <a:tab pos="8763000" algn="l"/>
              </a:tabLst>
              <a:defRPr sz="2100">
                <a:solidFill>
                  <a:srgbClr val="314004"/>
                </a:solidFill>
              </a:defRPr>
            </a:pPr>
          </a:p>
          <a:p>
            <a:pPr marL="262126" indent="-228599" defTabSz="438911">
              <a:spcBef>
                <a:spcPts val="1300"/>
              </a:spcBef>
              <a:tabLst>
                <a:tab pos="317500" algn="l"/>
                <a:tab pos="419100" algn="l"/>
                <a:tab pos="863600" algn="l"/>
                <a:tab pos="1295400" algn="l"/>
                <a:tab pos="1739900" algn="l"/>
                <a:tab pos="2171700" algn="l"/>
                <a:tab pos="2616200" algn="l"/>
                <a:tab pos="3048000" algn="l"/>
                <a:tab pos="3492500" algn="l"/>
                <a:tab pos="3937000" algn="l"/>
                <a:tab pos="4368800" algn="l"/>
                <a:tab pos="4813300" algn="l"/>
                <a:tab pos="5245100" algn="l"/>
                <a:tab pos="5689600" algn="l"/>
                <a:tab pos="6121400" algn="l"/>
                <a:tab pos="6565900" algn="l"/>
                <a:tab pos="6997700" algn="l"/>
                <a:tab pos="7442200" algn="l"/>
                <a:tab pos="7886700" algn="l"/>
                <a:tab pos="8318500" algn="l"/>
                <a:tab pos="8763000" algn="l"/>
              </a:tabLst>
              <a:defRPr sz="2100">
                <a:solidFill>
                  <a:srgbClr val="314004"/>
                </a:solidFill>
              </a:defRPr>
            </a:pPr>
          </a:p>
          <a:p>
            <a:pPr marL="262126" indent="-228599" defTabSz="438911">
              <a:spcBef>
                <a:spcPts val="1300"/>
              </a:spcBef>
              <a:tabLst>
                <a:tab pos="317500" algn="l"/>
                <a:tab pos="419100" algn="l"/>
                <a:tab pos="863600" algn="l"/>
                <a:tab pos="1295400" algn="l"/>
                <a:tab pos="1739900" algn="l"/>
                <a:tab pos="2171700" algn="l"/>
                <a:tab pos="2616200" algn="l"/>
                <a:tab pos="3048000" algn="l"/>
                <a:tab pos="3492500" algn="l"/>
                <a:tab pos="3937000" algn="l"/>
                <a:tab pos="4368800" algn="l"/>
                <a:tab pos="4813300" algn="l"/>
                <a:tab pos="5245100" algn="l"/>
                <a:tab pos="5689600" algn="l"/>
                <a:tab pos="6121400" algn="l"/>
                <a:tab pos="6565900" algn="l"/>
                <a:tab pos="6997700" algn="l"/>
                <a:tab pos="7442200" algn="l"/>
                <a:tab pos="7886700" algn="l"/>
                <a:tab pos="8318500" algn="l"/>
                <a:tab pos="8763000" algn="l"/>
              </a:tabLst>
              <a:defRPr sz="2100">
                <a:solidFill>
                  <a:srgbClr val="314004"/>
                </a:solidFill>
              </a:defRPr>
            </a:pPr>
            <a:r>
              <a:t>Graduate Study at the University of Maryland completed in 1972</a:t>
            </a:r>
          </a:p>
          <a:p>
            <a:pPr marL="262126" indent="-228599" defTabSz="438911">
              <a:spcBef>
                <a:spcPts val="1300"/>
              </a:spcBef>
              <a:tabLst>
                <a:tab pos="317500" algn="l"/>
                <a:tab pos="419100" algn="l"/>
                <a:tab pos="863600" algn="l"/>
                <a:tab pos="1295400" algn="l"/>
                <a:tab pos="1739900" algn="l"/>
                <a:tab pos="2171700" algn="l"/>
                <a:tab pos="2616200" algn="l"/>
                <a:tab pos="3048000" algn="l"/>
                <a:tab pos="3492500" algn="l"/>
                <a:tab pos="3937000" algn="l"/>
                <a:tab pos="4368800" algn="l"/>
                <a:tab pos="4813300" algn="l"/>
                <a:tab pos="5245100" algn="l"/>
                <a:tab pos="5689600" algn="l"/>
                <a:tab pos="6121400" algn="l"/>
                <a:tab pos="6565900" algn="l"/>
                <a:tab pos="6997700" algn="l"/>
                <a:tab pos="7442200" algn="l"/>
                <a:tab pos="7886700" algn="l"/>
                <a:tab pos="8318500" algn="l"/>
                <a:tab pos="8763000" algn="l"/>
              </a:tabLst>
              <a:defRPr sz="2100">
                <a:solidFill>
                  <a:srgbClr val="314004"/>
                </a:solidFill>
              </a:defRPr>
            </a:pPr>
            <a:r>
              <a:t>National Academy of Sciences Exchange Fellowship; residence in Moscow during 1973</a:t>
            </a:r>
          </a:p>
          <a:p>
            <a:pPr marL="262126" indent="-228599" defTabSz="438911">
              <a:spcBef>
                <a:spcPts val="1300"/>
              </a:spcBef>
              <a:tabLst>
                <a:tab pos="317500" algn="l"/>
                <a:tab pos="419100" algn="l"/>
                <a:tab pos="863600" algn="l"/>
                <a:tab pos="1295400" algn="l"/>
                <a:tab pos="1739900" algn="l"/>
                <a:tab pos="2171700" algn="l"/>
                <a:tab pos="2616200" algn="l"/>
                <a:tab pos="3048000" algn="l"/>
                <a:tab pos="3492500" algn="l"/>
                <a:tab pos="3937000" algn="l"/>
                <a:tab pos="4368800" algn="l"/>
                <a:tab pos="4813300" algn="l"/>
                <a:tab pos="5245100" algn="l"/>
                <a:tab pos="5689600" algn="l"/>
                <a:tab pos="6121400" algn="l"/>
                <a:tab pos="6565900" algn="l"/>
                <a:tab pos="6997700" algn="l"/>
                <a:tab pos="7442200" algn="l"/>
                <a:tab pos="7886700" algn="l"/>
                <a:tab pos="8318500" algn="l"/>
                <a:tab pos="8763000" algn="l"/>
              </a:tabLst>
              <a:defRPr sz="2100">
                <a:solidFill>
                  <a:srgbClr val="314004"/>
                </a:solidFill>
              </a:defRPr>
            </a:pPr>
            <a:r>
              <a:t>Attendance at Symposium of the International Astronomical Union in Poland on the occasion of the 500</a:t>
            </a:r>
            <a:r>
              <a:rPr baseline="33041"/>
              <a:t>th</a:t>
            </a:r>
            <a:r>
              <a:t> anniversary of the birth of Copernicus; at the Symposium, Zel'dovich himself asked me if I would translate the book</a:t>
            </a:r>
          </a:p>
          <a:p>
            <a:pPr marL="262126" indent="-228599" defTabSz="438911">
              <a:spcBef>
                <a:spcPts val="1300"/>
              </a:spcBef>
              <a:tabLst>
                <a:tab pos="317500" algn="l"/>
                <a:tab pos="419100" algn="l"/>
                <a:tab pos="863600" algn="l"/>
                <a:tab pos="1295400" algn="l"/>
                <a:tab pos="1739900" algn="l"/>
                <a:tab pos="2171700" algn="l"/>
                <a:tab pos="2616200" algn="l"/>
                <a:tab pos="3048000" algn="l"/>
                <a:tab pos="3492500" algn="l"/>
                <a:tab pos="3937000" algn="l"/>
                <a:tab pos="4368800" algn="l"/>
                <a:tab pos="4813300" algn="l"/>
                <a:tab pos="5245100" algn="l"/>
                <a:tab pos="5689600" algn="l"/>
                <a:tab pos="6121400" algn="l"/>
                <a:tab pos="6565900" algn="l"/>
                <a:tab pos="6997700" algn="l"/>
                <a:tab pos="7442200" algn="l"/>
                <a:tab pos="7886700" algn="l"/>
                <a:tab pos="8318500" algn="l"/>
                <a:tab pos="8763000" algn="l"/>
              </a:tabLst>
              <a:defRPr sz="2100">
                <a:solidFill>
                  <a:srgbClr val="314004"/>
                </a:solidFill>
              </a:defRPr>
            </a:pPr>
            <a:r>
              <a:t>Looking back on the book on the work and time required to translate it (</a:t>
            </a:r>
            <a:r>
              <a:rPr>
                <a:latin typeface="Symbol"/>
                <a:ea typeface="Symbol"/>
                <a:cs typeface="Symbol"/>
                <a:sym typeface="Symbol"/>
              </a:rPr>
              <a:t>p</a:t>
            </a:r>
            <a:r>
              <a:t> times original estimate!), I wonder how I did it!  I did much of the work while a postdoc at the University of Utah.</a:t>
            </a:r>
          </a:p>
        </p:txBody>
      </p:sp>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7" name="Zel'dovich (right) with Iosif Shklovsky"/>
          <p:cNvSpPr txBox="1"/>
          <p:nvPr>
            <p:ph type="title"/>
          </p:nvPr>
        </p:nvSpPr>
        <p:spPr>
          <a:xfrm>
            <a:off x="503237" y="301625"/>
            <a:ext cx="9023351" cy="1214438"/>
          </a:xfrm>
          <a:prstGeom prst="rect">
            <a:avLst/>
          </a:prstGeom>
        </p:spPr>
        <p:txBody>
          <a:bodyPr/>
          <a:lstStyle/>
          <a:p>
            <a: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b="1" sz="3600"/>
            </a:pPr>
            <a:r>
              <a:t>Zel'dovich (right) with Iosif Shklovsky</a:t>
            </a:r>
            <a:r>
              <a:rPr b="0" sz="4100"/>
              <a:t> </a:t>
            </a:r>
          </a:p>
        </p:txBody>
      </p:sp>
      <p:sp>
        <p:nvSpPr>
          <p:cNvPr id="98" name="Double-click to edit"/>
          <p:cNvSpPr txBox="1"/>
          <p:nvPr>
            <p:ph type="body" idx="1"/>
          </p:nvPr>
        </p:nvSpPr>
        <p:spPr>
          <a:xfrm>
            <a:off x="720725" y="1979611"/>
            <a:ext cx="8807450" cy="4635502"/>
          </a:xfrm>
          <a:prstGeom prst="rect">
            <a:avLst/>
          </a:prstGeom>
        </p:spPr>
        <p:txBody>
          <a:bodyPr/>
          <a:lstStyle/>
          <a:p>
            <a:pPr/>
          </a:p>
        </p:txBody>
      </p:sp>
      <p:pic>
        <p:nvPicPr>
          <p:cNvPr id="99" name="image.png" descr="image.png"/>
          <p:cNvPicPr>
            <a:picLocks noChangeAspect="1"/>
          </p:cNvPicPr>
          <p:nvPr/>
        </p:nvPicPr>
        <p:blipFill>
          <a:blip r:embed="rId2">
            <a:extLst/>
          </a:blip>
          <a:stretch>
            <a:fillRect/>
          </a:stretch>
        </p:blipFill>
        <p:spPr>
          <a:xfrm>
            <a:off x="274636" y="-2651125"/>
            <a:ext cx="9509127" cy="13076238"/>
          </a:xfrm>
          <a:prstGeom prst="rect">
            <a:avLst/>
          </a:prstGeom>
          <a:ln w="12700">
            <a:miter lim="400000"/>
          </a:ln>
        </p:spPr>
      </p:pic>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1" name="Text"/>
          <p:cNvSpPr txBox="1"/>
          <p:nvPr/>
        </p:nvSpPr>
        <p:spPr>
          <a:xfrm>
            <a:off x="3448049" y="6886575"/>
            <a:ext cx="3109915" cy="25922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latin typeface="Arial"/>
                <a:ea typeface="Arial"/>
                <a:cs typeface="Arial"/>
                <a:sym typeface="Arial"/>
              </a:defRPr>
            </a:lvl1pPr>
          </a:lstStyle>
          <a:p>
            <a:pPr/>
            <a:r>
              <a:t>   </a:t>
            </a:r>
          </a:p>
        </p:txBody>
      </p:sp>
      <p:sp>
        <p:nvSpPr>
          <p:cNvPr id="102" name="Preface to the Russian and English Editions"/>
          <p:cNvSpPr txBox="1"/>
          <p:nvPr>
            <p:ph type="title"/>
          </p:nvPr>
        </p:nvSpPr>
        <p:spPr>
          <a:xfrm>
            <a:off x="503236" y="322261"/>
            <a:ext cx="9040816" cy="684215"/>
          </a:xfrm>
          <a:prstGeom prst="rect">
            <a:avLst/>
          </a:prstGeom>
        </p:spPr>
        <p:txBody>
          <a:bodyPr/>
          <a:lstStyle>
            <a:lvl1pPr defTabSz="352042">
              <a:tabLst>
                <a:tab pos="342900" algn="l"/>
                <a:tab pos="698500" algn="l"/>
                <a:tab pos="1054100" algn="l"/>
                <a:tab pos="1397000" algn="l"/>
                <a:tab pos="1752600" algn="l"/>
                <a:tab pos="2108200" algn="l"/>
                <a:tab pos="2463800" algn="l"/>
                <a:tab pos="2806700" algn="l"/>
                <a:tab pos="3162300" algn="l"/>
                <a:tab pos="3517900" algn="l"/>
                <a:tab pos="3860800" algn="l"/>
                <a:tab pos="4216400" algn="l"/>
                <a:tab pos="4572000" algn="l"/>
                <a:tab pos="4927600" algn="l"/>
                <a:tab pos="5270500" algn="l"/>
                <a:tab pos="5626100" algn="l"/>
                <a:tab pos="5981700" algn="l"/>
                <a:tab pos="6324600" algn="l"/>
                <a:tab pos="6680200" algn="l"/>
                <a:tab pos="7035800" algn="l"/>
              </a:tabLst>
              <a:defRPr b="1" sz="3300">
                <a:solidFill>
                  <a:srgbClr val="000080"/>
                </a:solidFill>
              </a:defRPr>
            </a:lvl1pPr>
          </a:lstStyle>
          <a:p>
            <a:pPr/>
            <a:r>
              <a:t>Preface to the Russian and English Editions</a:t>
            </a:r>
          </a:p>
        </p:txBody>
      </p:sp>
      <p:sp>
        <p:nvSpPr>
          <p:cNvPr id="103" name="Double-click to edit"/>
          <p:cNvSpPr txBox="1"/>
          <p:nvPr>
            <p:ph type="body" idx="1"/>
          </p:nvPr>
        </p:nvSpPr>
        <p:spPr>
          <a:xfrm>
            <a:off x="1006474" y="1736724"/>
            <a:ext cx="8869365" cy="4572002"/>
          </a:xfrm>
          <a:prstGeom prst="rect">
            <a:avLst/>
          </a:prstGeom>
        </p:spPr>
        <p:txBody>
          <a:bodyPr/>
          <a:lstStyle/>
          <a:p>
            <a:pPr marL="250825" indent="-204788">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Lst>
              <a:defRPr sz="2400">
                <a:solidFill>
                  <a:srgbClr val="1A1A1A"/>
                </a:solidFill>
              </a:defRPr>
            </a:pPr>
          </a:p>
          <a:p>
            <a:pPr marL="250825" indent="-204788">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Lst>
              <a:defRPr sz="2400">
                <a:solidFill>
                  <a:srgbClr val="1A1A1A"/>
                </a:solidFill>
              </a:defRPr>
            </a:pPr>
          </a:p>
          <a:p>
            <a:pPr marL="250825" indent="-204788">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Lst>
              <a:defRPr sz="2400"/>
            </a:pPr>
          </a:p>
          <a:p>
            <a:pPr marL="250825" indent="-204788">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Lst>
              <a:defRPr sz="2400"/>
            </a:pPr>
          </a:p>
          <a:p>
            <a:pPr marL="250825" indent="-204788">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Lst>
              <a:defRPr sz="2800"/>
            </a:pPr>
          </a:p>
          <a:p>
            <a:pPr marL="250825" indent="-204788">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Lst>
              <a:defRPr sz="2800"/>
            </a:pPr>
            <a:r>
              <a:t> </a:t>
            </a:r>
          </a:p>
        </p:txBody>
      </p:sp>
      <p:sp>
        <p:nvSpPr>
          <p:cNvPr id="104" name="The authors credit the Soviet mathematician Alexander Friedmann and the American astrophysicist Hubble with providing the theoretical and observational bases, respectively of modern cosmology."/>
          <p:cNvSpPr txBox="1"/>
          <p:nvPr/>
        </p:nvSpPr>
        <p:spPr>
          <a:xfrm>
            <a:off x="347662" y="3458592"/>
            <a:ext cx="9070976" cy="1768029"/>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indent="914400">
              <a:lnSpc>
                <a:spcPct val="100000"/>
              </a:lnSpc>
              <a:tabLst>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Lst>
              <a:defRPr sz="2400">
                <a:solidFill>
                  <a:srgbClr val="280099"/>
                </a:solidFill>
                <a:latin typeface="Arial"/>
                <a:ea typeface="Arial"/>
                <a:cs typeface="Arial"/>
                <a:sym typeface="Arial"/>
              </a:defRPr>
            </a:lvl1pPr>
          </a:lstStyle>
          <a:p>
            <a:pPr/>
            <a:r>
              <a:t>The authors credit the Soviet mathematician Alexander Friedmann and the American astrophysicist Hubble with providing the theoretical and observational bases, respectively of modern cosmology.</a:t>
            </a:r>
          </a:p>
        </p:txBody>
      </p:sp>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6" name="Text"/>
          <p:cNvSpPr txBox="1"/>
          <p:nvPr/>
        </p:nvSpPr>
        <p:spPr>
          <a:xfrm>
            <a:off x="3448049" y="6886575"/>
            <a:ext cx="3109915" cy="25922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latin typeface="Arial"/>
                <a:ea typeface="Arial"/>
                <a:cs typeface="Arial"/>
                <a:sym typeface="Arial"/>
              </a:defRPr>
            </a:lvl1pPr>
          </a:lstStyle>
          <a:p>
            <a:pPr/>
            <a:r>
              <a:t>   </a:t>
            </a:r>
          </a:p>
        </p:txBody>
      </p:sp>
      <p:sp>
        <p:nvSpPr>
          <p:cNvPr id="107" name="Main Table of Contents"/>
          <p:cNvSpPr txBox="1"/>
          <p:nvPr>
            <p:ph type="title"/>
          </p:nvPr>
        </p:nvSpPr>
        <p:spPr>
          <a:xfrm>
            <a:off x="503236" y="322261"/>
            <a:ext cx="9040816" cy="684215"/>
          </a:xfrm>
          <a:prstGeom prst="rect">
            <a:avLst/>
          </a:prstGeom>
        </p:spPr>
        <p:txBody>
          <a:bodyPr/>
          <a:lstStyle>
            <a:lvl1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b="1">
                <a:solidFill>
                  <a:srgbClr val="000080"/>
                </a:solidFill>
              </a:defRPr>
            </a:lvl1pPr>
          </a:lstStyle>
          <a:p>
            <a:pPr/>
            <a:r>
              <a:t>Main Table of Contents</a:t>
            </a:r>
          </a:p>
        </p:txBody>
      </p:sp>
      <p:sp>
        <p:nvSpPr>
          <p:cNvPr id="108" name="Double-click to edit"/>
          <p:cNvSpPr txBox="1"/>
          <p:nvPr>
            <p:ph type="body" idx="1"/>
          </p:nvPr>
        </p:nvSpPr>
        <p:spPr>
          <a:xfrm>
            <a:off x="215899" y="1736724"/>
            <a:ext cx="9659940" cy="4572002"/>
          </a:xfrm>
          <a:prstGeom prst="rect">
            <a:avLst/>
          </a:prstGeom>
        </p:spPr>
        <p:txBody>
          <a:bodyPr/>
          <a:lstStyle/>
          <a:p>
            <a:pPr marL="250825" indent="-204788">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400">
                <a:solidFill>
                  <a:srgbClr val="1A1A1A"/>
                </a:solidFill>
              </a:defRPr>
            </a:pPr>
          </a:p>
          <a:p>
            <a:pPr marL="250825" indent="-204788">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400">
                <a:solidFill>
                  <a:srgbClr val="1A1A1A"/>
                </a:solidFill>
              </a:defRPr>
            </a:pPr>
          </a:p>
          <a:p>
            <a:pPr marL="250825" indent="-204788">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400"/>
            </a:pPr>
          </a:p>
          <a:p>
            <a:pPr marL="250825" indent="-204788">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400"/>
            </a:pPr>
          </a:p>
          <a:p>
            <a:pPr marL="250825" indent="-204788">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800"/>
            </a:pPr>
          </a:p>
          <a:p>
            <a:pPr marL="250825" indent="-204788">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800"/>
            </a:pPr>
            <a:r>
              <a:t> </a:t>
            </a:r>
          </a:p>
        </p:txBody>
      </p:sp>
      <p:sp>
        <p:nvSpPr>
          <p:cNvPr id="109" name="Editor's Foreword…"/>
          <p:cNvSpPr txBox="1"/>
          <p:nvPr/>
        </p:nvSpPr>
        <p:spPr>
          <a:xfrm>
            <a:off x="146050" y="1187740"/>
            <a:ext cx="9070975" cy="5979532"/>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280099"/>
                </a:solidFill>
                <a:latin typeface="Arial"/>
                <a:ea typeface="Arial"/>
                <a:cs typeface="Arial"/>
                <a:sym typeface="Arial"/>
              </a:defRPr>
            </a:pPr>
            <a:r>
              <a:t>Editor's Foreword</a:t>
            </a:r>
          </a:p>
          <a:p>
            <a: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80"/>
                </a:solidFill>
                <a:latin typeface="Arial"/>
                <a:ea typeface="Arial"/>
                <a:cs typeface="Arial"/>
                <a:sym typeface="Arial"/>
              </a:defRPr>
            </a:pPr>
            <a:r>
              <a:t>Preface to the English Edition</a:t>
            </a:r>
          </a:p>
          <a:p>
            <a: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280099"/>
                </a:solidFill>
                <a:latin typeface="Arial"/>
                <a:ea typeface="Arial"/>
                <a:cs typeface="Arial"/>
                <a:sym typeface="Arial"/>
              </a:defRPr>
            </a:pPr>
            <a:r>
              <a:t>Introduction  </a:t>
            </a:r>
          </a:p>
          <a:p>
            <a: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280099"/>
                </a:solidFill>
                <a:latin typeface="Arial"/>
                <a:ea typeface="Arial"/>
                <a:cs typeface="Arial"/>
                <a:sym typeface="Arial"/>
              </a:defRPr>
            </a:pPr>
          </a:p>
          <a:p>
            <a: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280099"/>
                </a:solidFill>
                <a:latin typeface="Arial"/>
                <a:ea typeface="Arial"/>
                <a:cs typeface="Arial"/>
                <a:sym typeface="Arial"/>
              </a:defRPr>
            </a:pPr>
            <a:r>
              <a:t>I. The Homogeneous, Isotropic Universe: Its Expansion and Geometrical Structure</a:t>
            </a:r>
          </a:p>
          <a:p>
            <a: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280099"/>
                </a:solidFill>
                <a:latin typeface="Arial"/>
                <a:ea typeface="Arial"/>
                <a:cs typeface="Arial"/>
                <a:sym typeface="Arial"/>
              </a:defRPr>
            </a:pPr>
          </a:p>
          <a:p>
            <a: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280099"/>
                </a:solidFill>
                <a:latin typeface="Arial"/>
                <a:ea typeface="Arial"/>
                <a:cs typeface="Arial"/>
                <a:sym typeface="Arial"/>
              </a:defRPr>
            </a:pPr>
            <a:r>
              <a:t>II. Physical Processes in the Hot Universe</a:t>
            </a:r>
          </a:p>
          <a:p>
            <a: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280099"/>
                </a:solidFill>
                <a:latin typeface="Arial"/>
                <a:ea typeface="Arial"/>
                <a:cs typeface="Arial"/>
                <a:sym typeface="Arial"/>
              </a:defRPr>
            </a:pPr>
          </a:p>
          <a:p>
            <a: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280099"/>
                </a:solidFill>
                <a:latin typeface="Arial"/>
                <a:ea typeface="Arial"/>
                <a:cs typeface="Arial"/>
                <a:sym typeface="Arial"/>
              </a:defRPr>
            </a:pPr>
            <a:r>
              <a:t>III. Gravitational Instability in Cosmology; Galaxy Formation</a:t>
            </a:r>
          </a:p>
          <a:p>
            <a: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280099"/>
                </a:solidFill>
                <a:latin typeface="Arial"/>
                <a:ea typeface="Arial"/>
                <a:cs typeface="Arial"/>
                <a:sym typeface="Arial"/>
              </a:defRPr>
            </a:pPr>
          </a:p>
          <a:p>
            <a: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280099"/>
                </a:solidFill>
                <a:latin typeface="Arial"/>
                <a:ea typeface="Arial"/>
                <a:cs typeface="Arial"/>
                <a:sym typeface="Arial"/>
              </a:defRPr>
            </a:pPr>
            <a:r>
              <a:t>IV. Anisotropic Cosmology</a:t>
            </a:r>
          </a:p>
          <a:p>
            <a: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280099"/>
                </a:solidFill>
                <a:latin typeface="Arial"/>
                <a:ea typeface="Arial"/>
                <a:cs typeface="Arial"/>
                <a:sym typeface="Arial"/>
              </a:defRPr>
            </a:pPr>
          </a:p>
          <a:p>
            <a: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280099"/>
                </a:solidFill>
                <a:latin typeface="Arial"/>
                <a:ea typeface="Arial"/>
                <a:cs typeface="Arial"/>
                <a:sym typeface="Arial"/>
              </a:defRPr>
            </a:pPr>
            <a:r>
              <a:t>V. The Singularity and New Theoretical Developments</a:t>
            </a:r>
          </a:p>
          <a:p>
            <a: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280099"/>
                </a:solidFill>
                <a:latin typeface="Arial"/>
                <a:ea typeface="Arial"/>
                <a:cs typeface="Arial"/>
                <a:sym typeface="Arial"/>
              </a:defRPr>
            </a:pPr>
          </a:p>
          <a:p>
            <a: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280099"/>
                </a:solidFill>
                <a:latin typeface="Arial"/>
                <a:ea typeface="Arial"/>
                <a:cs typeface="Arial"/>
                <a:sym typeface="Arial"/>
              </a:defRPr>
            </a:pPr>
            <a:r>
              <a:t>References</a:t>
            </a:r>
          </a:p>
          <a:p>
            <a: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280099"/>
                </a:solidFill>
                <a:latin typeface="Arial"/>
                <a:ea typeface="Arial"/>
                <a:cs typeface="Arial"/>
                <a:sym typeface="Arial"/>
              </a:defRPr>
            </a:pPr>
            <a:r>
              <a:t>Author Index</a:t>
            </a:r>
          </a:p>
          <a:p>
            <a: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280099"/>
                </a:solidFill>
                <a:latin typeface="Arial"/>
                <a:ea typeface="Arial"/>
                <a:cs typeface="Arial"/>
                <a:sym typeface="Arial"/>
              </a:defRPr>
            </a:pPr>
            <a:r>
              <a:t>Subject Index</a:t>
            </a:r>
          </a:p>
        </p:txBody>
      </p:sp>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1" name="References"/>
          <p:cNvSpPr txBox="1"/>
          <p:nvPr>
            <p:ph type="title"/>
          </p:nvPr>
        </p:nvSpPr>
        <p:spPr>
          <a:xfrm>
            <a:off x="503237" y="301625"/>
            <a:ext cx="9032876" cy="1223963"/>
          </a:xfrm>
          <a:prstGeom prst="rect">
            <a:avLst/>
          </a:prstGeom>
        </p:spPr>
        <p:txBody>
          <a:bodyPr/>
          <a:lstStyle>
            <a:lvl1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b="1" sz="4400"/>
            </a:lvl1pPr>
          </a:lstStyle>
          <a:p>
            <a:pPr/>
            <a:r>
              <a:t>References</a:t>
            </a:r>
          </a:p>
        </p:txBody>
      </p:sp>
      <p:sp>
        <p:nvSpPr>
          <p:cNvPr id="112" name="Twenty-three pages of references…"/>
          <p:cNvSpPr txBox="1"/>
          <p:nvPr>
            <p:ph type="body" idx="1"/>
          </p:nvPr>
        </p:nvSpPr>
        <p:spPr>
          <a:xfrm>
            <a:off x="327025" y="1292224"/>
            <a:ext cx="9366250" cy="5291140"/>
          </a:xfrm>
          <a:prstGeom prst="rect">
            <a:avLst/>
          </a:prstGeom>
        </p:spPr>
        <p:txBody>
          <a:bodyPr/>
          <a:lstStyle/>
          <a:p>
            <a:pPr marL="260350" indent="-219075">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Lst>
              <a:defRPr sz="2400"/>
            </a:pPr>
            <a:r>
              <a:t>Twenty-three pages of references </a:t>
            </a:r>
          </a:p>
          <a:p>
            <a:pPr marL="260350" indent="-219075">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Lst>
              <a:defRPr sz="2400"/>
            </a:pPr>
            <a:r>
              <a:t>Two of these reference pages list papers by Zel'dovich alone or in collaboration with others, including Novikov; one quarter of a page lists papers by Novikov alone or with Zel'dovich</a:t>
            </a:r>
          </a:p>
          <a:p>
            <a:pPr marL="260350" indent="-219075">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Lst>
              <a:defRPr sz="2400"/>
            </a:pPr>
            <a:r>
              <a:t>A selection of other authors cited is Abell, Alfven, Bahcall, Belinsky, Berger, Bisnovatyi-Kogan, Bondi, Braginsky, DeWitt, Dicke, Dirac Doroshkevich, Einasto, Einstein, Feynman, Field, Fowler, Friedmann, Gamow, Ginzburg, Grishchuk, Gunn, Hawking, Hoyle, Hubble, Jeans, Khalatnikov, Landau, Lifschitz, Longair, Milne, Misner, Ozernoy, Parker, Peebles, Penrose, Penzias, Press, Rees, Sakharov, Sandage, Sciama, Shapiro, Shklovsky, Spitzer, Starobinsky, Steigman, Sunyaev, Teukolsky, Thorne, Tinsley, Tolman, Vainshtein, Weinberg, Wheeler, Wilson and Zwicky.</a:t>
            </a:r>
          </a:p>
          <a:p>
            <a:pPr marL="260350" indent="-219075">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Lst>
              <a:defRPr sz="2400"/>
            </a:pPr>
            <a:r>
              <a:t> </a:t>
            </a:r>
          </a:p>
        </p:txBody>
      </p:sp>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4" name="What Had Not Been Discovered When the Book Was Written?"/>
          <p:cNvSpPr txBox="1"/>
          <p:nvPr>
            <p:ph type="title"/>
          </p:nvPr>
        </p:nvSpPr>
        <p:spPr>
          <a:xfrm>
            <a:off x="365125" y="0"/>
            <a:ext cx="9042400" cy="1233488"/>
          </a:xfrm>
          <a:prstGeom prst="rect">
            <a:avLst/>
          </a:prstGeom>
        </p:spPr>
        <p:txBody>
          <a:bodyPr/>
          <a:lstStyle>
            <a:lvl1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b="1" sz="4400"/>
            </a:lvl1pPr>
          </a:lstStyle>
          <a:p>
            <a:pPr/>
            <a:r>
              <a:t>What Had Not Been Discovered When the Book Was Written?</a:t>
            </a:r>
          </a:p>
        </p:txBody>
      </p:sp>
      <p:sp>
        <p:nvSpPr>
          <p:cNvPr id="115" name="1. Accelerating expansion of the universe.…"/>
          <p:cNvSpPr txBox="1"/>
          <p:nvPr>
            <p:ph type="body" idx="1"/>
          </p:nvPr>
        </p:nvSpPr>
        <p:spPr>
          <a:xfrm>
            <a:off x="504825" y="1462086"/>
            <a:ext cx="8826500" cy="4111628"/>
          </a:xfrm>
          <a:prstGeom prst="rect">
            <a:avLst/>
          </a:prstGeom>
        </p:spPr>
        <p:txBody>
          <a:bodyPr/>
          <a:lstStyle/>
          <a:p>
            <a:pPr marL="180975" indent="-142875" defTabSz="342900">
              <a:spcBef>
                <a:spcPts val="1000"/>
              </a:spcBef>
              <a:tabLst>
                <a:tab pos="254000" algn="l"/>
                <a:tab pos="330200" algn="l"/>
                <a:tab pos="673100" algn="l"/>
                <a:tab pos="1016000" algn="l"/>
                <a:tab pos="1358900" algn="l"/>
                <a:tab pos="1701800" algn="l"/>
                <a:tab pos="2044700" algn="l"/>
                <a:tab pos="2387600" algn="l"/>
                <a:tab pos="2730500" algn="l"/>
                <a:tab pos="3073400" algn="l"/>
                <a:tab pos="3416300" algn="l"/>
                <a:tab pos="3759200" algn="l"/>
                <a:tab pos="4102100" algn="l"/>
                <a:tab pos="4445000" algn="l"/>
                <a:tab pos="4787900" algn="l"/>
                <a:tab pos="5130800" algn="l"/>
                <a:tab pos="5473700" algn="l"/>
                <a:tab pos="5816600" algn="l"/>
                <a:tab pos="6159500" algn="l"/>
                <a:tab pos="6502400" algn="l"/>
                <a:tab pos="6845300" algn="l"/>
              </a:tabLst>
              <a:defRPr b="1" sz="1800"/>
            </a:pPr>
          </a:p>
          <a:p>
            <a:pPr marL="180975" indent="-142875" defTabSz="342900">
              <a:spcBef>
                <a:spcPts val="1000"/>
              </a:spcBef>
              <a:tabLst>
                <a:tab pos="254000" algn="l"/>
                <a:tab pos="330200" algn="l"/>
                <a:tab pos="673100" algn="l"/>
                <a:tab pos="1016000" algn="l"/>
                <a:tab pos="1358900" algn="l"/>
                <a:tab pos="1701800" algn="l"/>
                <a:tab pos="2044700" algn="l"/>
                <a:tab pos="2387600" algn="l"/>
                <a:tab pos="2730500" algn="l"/>
                <a:tab pos="3073400" algn="l"/>
                <a:tab pos="3416300" algn="l"/>
                <a:tab pos="3759200" algn="l"/>
                <a:tab pos="4102100" algn="l"/>
                <a:tab pos="4445000" algn="l"/>
                <a:tab pos="4787900" algn="l"/>
                <a:tab pos="5130800" algn="l"/>
                <a:tab pos="5473700" algn="l"/>
                <a:tab pos="5816600" algn="l"/>
                <a:tab pos="6159500" algn="l"/>
                <a:tab pos="6502400" algn="l"/>
                <a:tab pos="6845300" algn="l"/>
              </a:tabLst>
              <a:defRPr b="1" sz="1900" u="sng"/>
            </a:pPr>
            <a:r>
              <a:t>1. Accelerating expansion of the universe</a:t>
            </a:r>
            <a:r>
              <a:rPr sz="2500"/>
              <a:t>.</a:t>
            </a:r>
            <a:endParaRPr sz="2500"/>
          </a:p>
          <a:p>
            <a:pPr marL="180975" indent="-142875" defTabSz="342900">
              <a:spcBef>
                <a:spcPts val="1000"/>
              </a:spcBef>
              <a:tabLst>
                <a:tab pos="254000" algn="l"/>
                <a:tab pos="330200" algn="l"/>
                <a:tab pos="673100" algn="l"/>
                <a:tab pos="1016000" algn="l"/>
                <a:tab pos="1358900" algn="l"/>
                <a:tab pos="1701800" algn="l"/>
                <a:tab pos="2044700" algn="l"/>
                <a:tab pos="2387600" algn="l"/>
                <a:tab pos="2730500" algn="l"/>
                <a:tab pos="3073400" algn="l"/>
                <a:tab pos="3416300" algn="l"/>
                <a:tab pos="3759200" algn="l"/>
                <a:tab pos="4102100" algn="l"/>
                <a:tab pos="4445000" algn="l"/>
                <a:tab pos="4787900" algn="l"/>
                <a:tab pos="5130800" algn="l"/>
                <a:tab pos="5473700" algn="l"/>
                <a:tab pos="5816600" algn="l"/>
                <a:tab pos="6159500" algn="l"/>
                <a:tab pos="6502400" algn="l"/>
                <a:tab pos="6845300" algn="l"/>
              </a:tabLst>
              <a:defRPr b="1" sz="1900" u="sng"/>
            </a:pPr>
            <a:r>
              <a:t>2. Anisotropy of the microwave background radiation.</a:t>
            </a:r>
          </a:p>
          <a:p>
            <a:pPr marL="180975" indent="-142875" defTabSz="342900">
              <a:spcBef>
                <a:spcPts val="1000"/>
              </a:spcBef>
              <a:tabLst>
                <a:tab pos="254000" algn="l"/>
                <a:tab pos="330200" algn="l"/>
                <a:tab pos="673100" algn="l"/>
                <a:tab pos="1016000" algn="l"/>
                <a:tab pos="1358900" algn="l"/>
                <a:tab pos="1701800" algn="l"/>
                <a:tab pos="2044700" algn="l"/>
                <a:tab pos="2387600" algn="l"/>
                <a:tab pos="2730500" algn="l"/>
                <a:tab pos="3073400" algn="l"/>
                <a:tab pos="3416300" algn="l"/>
                <a:tab pos="3759200" algn="l"/>
                <a:tab pos="4102100" algn="l"/>
                <a:tab pos="4445000" algn="l"/>
                <a:tab pos="4787900" algn="l"/>
                <a:tab pos="5130800" algn="l"/>
                <a:tab pos="5473700" algn="l"/>
                <a:tab pos="5816600" algn="l"/>
                <a:tab pos="6159500" algn="l"/>
                <a:tab pos="6502400" algn="l"/>
                <a:tab pos="6845300" algn="l"/>
              </a:tabLst>
              <a:defRPr b="1" sz="1900" u="sng"/>
            </a:pPr>
            <a:r>
              <a:t>3. Cosmological inflation</a:t>
            </a:r>
          </a:p>
          <a:p>
            <a:pPr marL="180975" indent="-142875" defTabSz="342900">
              <a:spcBef>
                <a:spcPts val="1000"/>
              </a:spcBef>
              <a:tabLst>
                <a:tab pos="254000" algn="l"/>
                <a:tab pos="330200" algn="l"/>
                <a:tab pos="673100" algn="l"/>
                <a:tab pos="1016000" algn="l"/>
                <a:tab pos="1358900" algn="l"/>
                <a:tab pos="1701800" algn="l"/>
                <a:tab pos="2044700" algn="l"/>
                <a:tab pos="2387600" algn="l"/>
                <a:tab pos="2730500" algn="l"/>
                <a:tab pos="3073400" algn="l"/>
                <a:tab pos="3416300" algn="l"/>
                <a:tab pos="3759200" algn="l"/>
                <a:tab pos="4102100" algn="l"/>
                <a:tab pos="4445000" algn="l"/>
                <a:tab pos="4787900" algn="l"/>
                <a:tab pos="5130800" algn="l"/>
                <a:tab pos="5473700" algn="l"/>
                <a:tab pos="5816600" algn="l"/>
                <a:tab pos="6159500" algn="l"/>
                <a:tab pos="6502400" algn="l"/>
                <a:tab pos="6845300" algn="l"/>
              </a:tabLst>
              <a:defRPr b="1" sz="1900" u="sng"/>
            </a:pPr>
            <a:r>
              <a:t>4. Additional facts</a:t>
            </a:r>
            <a:endParaRPr sz="1800"/>
          </a:p>
          <a:p>
            <a:pPr marL="180975" indent="-142875" defTabSz="342900">
              <a:spcBef>
                <a:spcPts val="1000"/>
              </a:spcBef>
              <a:tabLst>
                <a:tab pos="254000" algn="l"/>
                <a:tab pos="330200" algn="l"/>
                <a:tab pos="673100" algn="l"/>
                <a:tab pos="1016000" algn="l"/>
                <a:tab pos="1358900" algn="l"/>
                <a:tab pos="1701800" algn="l"/>
                <a:tab pos="2044700" algn="l"/>
                <a:tab pos="2387600" algn="l"/>
                <a:tab pos="2730500" algn="l"/>
                <a:tab pos="3073400" algn="l"/>
                <a:tab pos="3416300" algn="l"/>
                <a:tab pos="3759200" algn="l"/>
                <a:tab pos="4102100" algn="l"/>
                <a:tab pos="4445000" algn="l"/>
                <a:tab pos="4787900" algn="l"/>
                <a:tab pos="5130800" algn="l"/>
                <a:tab pos="5473700" algn="l"/>
                <a:tab pos="5816600" algn="l"/>
                <a:tab pos="6159500" algn="l"/>
                <a:tab pos="6502400" algn="l"/>
                <a:tab pos="6845300" algn="l"/>
              </a:tabLst>
              <a:defRPr sz="1800"/>
            </a:pPr>
          </a:p>
          <a:p>
            <a:pPr marL="180975" indent="-142875" defTabSz="342900">
              <a:spcBef>
                <a:spcPts val="1000"/>
              </a:spcBef>
              <a:tabLst>
                <a:tab pos="254000" algn="l"/>
                <a:tab pos="330200" algn="l"/>
                <a:tab pos="673100" algn="l"/>
                <a:tab pos="1016000" algn="l"/>
                <a:tab pos="1358900" algn="l"/>
                <a:tab pos="1701800" algn="l"/>
                <a:tab pos="2044700" algn="l"/>
                <a:tab pos="2387600" algn="l"/>
                <a:tab pos="2730500" algn="l"/>
                <a:tab pos="3073400" algn="l"/>
                <a:tab pos="3416300" algn="l"/>
                <a:tab pos="3759200" algn="l"/>
                <a:tab pos="4102100" algn="l"/>
                <a:tab pos="4445000" algn="l"/>
                <a:tab pos="4787900" algn="l"/>
                <a:tab pos="5130800" algn="l"/>
                <a:tab pos="5473700" algn="l"/>
                <a:tab pos="5816600" algn="l"/>
                <a:tab pos="6159500" algn="l"/>
                <a:tab pos="6502400" algn="l"/>
                <a:tab pos="6845300" algn="l"/>
              </a:tabLst>
              <a:defRPr sz="2100"/>
            </a:pPr>
            <a:r>
              <a:t>Therefore, keep in mind that the book, this summary, and my expository notes and statements represent a snapshot in time (from the mid 1980s at the latest) —not today's picture.</a:t>
            </a:r>
          </a:p>
          <a:p>
            <a:pPr marL="180975" indent="-142875" defTabSz="342900">
              <a:spcBef>
                <a:spcPts val="1000"/>
              </a:spcBef>
              <a:tabLst>
                <a:tab pos="254000" algn="l"/>
                <a:tab pos="330200" algn="l"/>
                <a:tab pos="673100" algn="l"/>
                <a:tab pos="1016000" algn="l"/>
                <a:tab pos="1358900" algn="l"/>
                <a:tab pos="1701800" algn="l"/>
                <a:tab pos="2044700" algn="l"/>
                <a:tab pos="2387600" algn="l"/>
                <a:tab pos="2730500" algn="l"/>
                <a:tab pos="3073400" algn="l"/>
                <a:tab pos="3416300" algn="l"/>
                <a:tab pos="3759200" algn="l"/>
                <a:tab pos="4102100" algn="l"/>
                <a:tab pos="4445000" algn="l"/>
                <a:tab pos="4787900" algn="l"/>
                <a:tab pos="5130800" algn="l"/>
                <a:tab pos="5473700" algn="l"/>
                <a:tab pos="5816600" algn="l"/>
                <a:tab pos="6159500" algn="l"/>
                <a:tab pos="6502400" algn="l"/>
                <a:tab pos="6845300" algn="l"/>
              </a:tabLst>
              <a:defRPr sz="2100"/>
            </a:pPr>
            <a:r>
              <a:t>Additionally, I shall not give historical notes or bibliographic citations in my expository notes. </a:t>
            </a:r>
            <a:r>
              <a:rPr sz="1800"/>
              <a:t> </a:t>
            </a:r>
          </a:p>
        </p:txBody>
      </p:sp>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7" name="Text"/>
          <p:cNvSpPr txBox="1"/>
          <p:nvPr/>
        </p:nvSpPr>
        <p:spPr>
          <a:xfrm>
            <a:off x="3448049" y="6886575"/>
            <a:ext cx="3109915" cy="25922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latin typeface="Arial"/>
                <a:ea typeface="Arial"/>
                <a:cs typeface="Arial"/>
                <a:sym typeface="Arial"/>
              </a:defRPr>
            </a:lvl1pPr>
          </a:lstStyle>
          <a:p>
            <a:pPr/>
            <a:r>
              <a:t>   </a:t>
            </a:r>
          </a:p>
        </p:txBody>
      </p:sp>
      <p:sp>
        <p:nvSpPr>
          <p:cNvPr id="118" name="I. The Homogeneous, Isotropic Universe: Its Expansion and Geometrical Structure"/>
          <p:cNvSpPr txBox="1"/>
          <p:nvPr>
            <p:ph type="title"/>
          </p:nvPr>
        </p:nvSpPr>
        <p:spPr>
          <a:xfrm>
            <a:off x="503236" y="301625"/>
            <a:ext cx="9040816" cy="1231900"/>
          </a:xfrm>
          <a:prstGeom prst="rect">
            <a:avLst/>
          </a:prstGeom>
        </p:spPr>
        <p:txBody>
          <a:bodyPr/>
          <a:lstStyle/>
          <a:p>
            <a: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b="1" sz="3600">
                <a:solidFill>
                  <a:srgbClr val="280099"/>
                </a:solidFill>
              </a:defRPr>
            </a:pPr>
            <a:r>
              <a:t>I. The Homogeneous, Isotropic Universe:</a:t>
            </a:r>
            <a:br/>
            <a:r>
              <a:t>Its Expansion and Geometrical Structure</a:t>
            </a:r>
          </a:p>
        </p:txBody>
      </p:sp>
      <p:sp>
        <p:nvSpPr>
          <p:cNvPr id="119" name="1. LOCAL PROPERTIES OF THE HOMOGENEOUS, ISOTROPIC COSMOLOGICAL MODEL…"/>
          <p:cNvSpPr txBox="1"/>
          <p:nvPr>
            <p:ph type="body" idx="1"/>
          </p:nvPr>
        </p:nvSpPr>
        <p:spPr>
          <a:xfrm>
            <a:off x="215899" y="1450975"/>
            <a:ext cx="9659940" cy="5153025"/>
          </a:xfrm>
          <a:prstGeom prst="rect">
            <a:avLst/>
          </a:prstGeom>
        </p:spPr>
        <p:txBody>
          <a:bodyPr/>
          <a:lstStyle/>
          <a:p>
            <a:pPr marL="225742" indent="-184308" defTabSz="411479">
              <a:spcBef>
                <a:spcPts val="1200"/>
              </a:spcBef>
              <a:tabLst>
                <a:tab pos="304800" algn="l"/>
                <a:tab pos="393700" algn="l"/>
                <a:tab pos="800100" algn="l"/>
                <a:tab pos="1219200" algn="l"/>
                <a:tab pos="1625600" algn="l"/>
                <a:tab pos="2044700" algn="l"/>
                <a:tab pos="2451100" algn="l"/>
                <a:tab pos="2857500" algn="l"/>
                <a:tab pos="3276600" algn="l"/>
                <a:tab pos="3683000" algn="l"/>
                <a:tab pos="4102100" algn="l"/>
                <a:tab pos="4508500" algn="l"/>
                <a:tab pos="4914900" algn="l"/>
                <a:tab pos="5334000" algn="l"/>
                <a:tab pos="5740400" algn="l"/>
                <a:tab pos="6159500" algn="l"/>
                <a:tab pos="6565900" algn="l"/>
                <a:tab pos="6972300" algn="l"/>
                <a:tab pos="7391400" algn="l"/>
                <a:tab pos="7797800" algn="l"/>
                <a:tab pos="8216900" algn="l"/>
                <a:tab pos="8458200" algn="l"/>
              </a:tabLst>
              <a:defRPr sz="2100">
                <a:solidFill>
                  <a:srgbClr val="1A1A1A"/>
                </a:solidFill>
              </a:defRPr>
            </a:pPr>
          </a:p>
          <a:p>
            <a:pPr marL="225742" indent="-184308" defTabSz="411479">
              <a:spcBef>
                <a:spcPts val="1200"/>
              </a:spcBef>
              <a:tabLst>
                <a:tab pos="304800" algn="l"/>
                <a:tab pos="393700" algn="l"/>
                <a:tab pos="800100" algn="l"/>
                <a:tab pos="1219200" algn="l"/>
                <a:tab pos="1625600" algn="l"/>
                <a:tab pos="2044700" algn="l"/>
                <a:tab pos="2451100" algn="l"/>
                <a:tab pos="2857500" algn="l"/>
                <a:tab pos="3276600" algn="l"/>
                <a:tab pos="3683000" algn="l"/>
                <a:tab pos="4102100" algn="l"/>
                <a:tab pos="4508500" algn="l"/>
                <a:tab pos="4914900" algn="l"/>
                <a:tab pos="5334000" algn="l"/>
                <a:tab pos="5740400" algn="l"/>
                <a:tab pos="6159500" algn="l"/>
                <a:tab pos="6565900" algn="l"/>
                <a:tab pos="6972300" algn="l"/>
                <a:tab pos="7391400" algn="l"/>
                <a:tab pos="7797800" algn="l"/>
                <a:tab pos="8216900" algn="l"/>
                <a:tab pos="8458200" algn="l"/>
              </a:tabLst>
              <a:defRPr sz="2100">
                <a:solidFill>
                  <a:srgbClr val="1A1A1A"/>
                </a:solidFill>
              </a:defRPr>
            </a:pPr>
          </a:p>
          <a:p>
            <a:pPr marL="225742" indent="-184308" defTabSz="411479">
              <a:spcBef>
                <a:spcPts val="1200"/>
              </a:spcBef>
              <a:tabLst>
                <a:tab pos="304800" algn="l"/>
                <a:tab pos="393700" algn="l"/>
                <a:tab pos="800100" algn="l"/>
                <a:tab pos="1219200" algn="l"/>
                <a:tab pos="1625600" algn="l"/>
                <a:tab pos="2044700" algn="l"/>
                <a:tab pos="2451100" algn="l"/>
                <a:tab pos="2857500" algn="l"/>
                <a:tab pos="3276600" algn="l"/>
                <a:tab pos="3683000" algn="l"/>
                <a:tab pos="4102100" algn="l"/>
                <a:tab pos="4508500" algn="l"/>
                <a:tab pos="4914900" algn="l"/>
                <a:tab pos="5334000" algn="l"/>
                <a:tab pos="5740400" algn="l"/>
                <a:tab pos="6159500" algn="l"/>
                <a:tab pos="6565900" algn="l"/>
                <a:tab pos="6972300" algn="l"/>
                <a:tab pos="7391400" algn="l"/>
                <a:tab pos="7797800" algn="l"/>
                <a:tab pos="8216900" algn="l"/>
                <a:tab pos="8458200" algn="l"/>
              </a:tabLst>
              <a:defRPr sz="2100">
                <a:solidFill>
                  <a:srgbClr val="1A1A1A"/>
                </a:solidFill>
              </a:defRPr>
            </a:pPr>
            <a:r>
              <a:t>1. LOCAL PROPERTIES OF THE HOMOGENEOUS, ISOTROPIC COSMOLOGICAL MODEL</a:t>
            </a:r>
          </a:p>
          <a:p>
            <a:pPr marL="225742" indent="-184308" defTabSz="411479">
              <a:spcBef>
                <a:spcPts val="1200"/>
              </a:spcBef>
              <a:tabLst>
                <a:tab pos="304800" algn="l"/>
                <a:tab pos="393700" algn="l"/>
                <a:tab pos="800100" algn="l"/>
                <a:tab pos="1219200" algn="l"/>
                <a:tab pos="1625600" algn="l"/>
                <a:tab pos="2044700" algn="l"/>
                <a:tab pos="2451100" algn="l"/>
                <a:tab pos="2857500" algn="l"/>
                <a:tab pos="3276600" algn="l"/>
                <a:tab pos="3683000" algn="l"/>
                <a:tab pos="4102100" algn="l"/>
                <a:tab pos="4508500" algn="l"/>
                <a:tab pos="4914900" algn="l"/>
                <a:tab pos="5334000" algn="l"/>
                <a:tab pos="5740400" algn="l"/>
                <a:tab pos="6159500" algn="l"/>
                <a:tab pos="6565900" algn="l"/>
                <a:tab pos="6972300" algn="l"/>
                <a:tab pos="7391400" algn="l"/>
                <a:tab pos="7797800" algn="l"/>
                <a:tab pos="8216900" algn="l"/>
                <a:tab pos="8458200" algn="l"/>
              </a:tabLst>
              <a:defRPr sz="2100"/>
            </a:pPr>
            <a:r>
              <a:t>2. RELATIVISTIC THEORY OF THE HOMOGENEOUS, ISOTROPIC UNIVERSE</a:t>
            </a:r>
          </a:p>
          <a:p>
            <a:pPr marL="225742" indent="-184308" defTabSz="411479">
              <a:spcBef>
                <a:spcPts val="1200"/>
              </a:spcBef>
              <a:tabLst>
                <a:tab pos="304800" algn="l"/>
                <a:tab pos="393700" algn="l"/>
                <a:tab pos="800100" algn="l"/>
                <a:tab pos="1219200" algn="l"/>
                <a:tab pos="1625600" algn="l"/>
                <a:tab pos="2044700" algn="l"/>
                <a:tab pos="2451100" algn="l"/>
                <a:tab pos="2857500" algn="l"/>
                <a:tab pos="3276600" algn="l"/>
                <a:tab pos="3683000" algn="l"/>
                <a:tab pos="4102100" algn="l"/>
                <a:tab pos="4508500" algn="l"/>
                <a:tab pos="4914900" algn="l"/>
                <a:tab pos="5334000" algn="l"/>
                <a:tab pos="5740400" algn="l"/>
                <a:tab pos="6159500" algn="l"/>
                <a:tab pos="6565900" algn="l"/>
                <a:tab pos="6972300" algn="l"/>
                <a:tab pos="7391400" algn="l"/>
                <a:tab pos="7797800" algn="l"/>
                <a:tab pos="8216900" algn="l"/>
                <a:tab pos="8458200" algn="l"/>
              </a:tabLst>
              <a:defRPr sz="2100"/>
            </a:pPr>
            <a:r>
              <a:t>3. THE PROPAGATION OF PHOTONS AND NEUTRINOS; OBSERVATIONAL METHODS FOR TESTING COSMOLOGICAL THEORIES</a:t>
            </a:r>
          </a:p>
          <a:p>
            <a:pPr marL="225742" indent="-184308" defTabSz="411479">
              <a:spcBef>
                <a:spcPts val="1200"/>
              </a:spcBef>
              <a:tabLst>
                <a:tab pos="304800" algn="l"/>
                <a:tab pos="393700" algn="l"/>
                <a:tab pos="800100" algn="l"/>
                <a:tab pos="1219200" algn="l"/>
                <a:tab pos="1625600" algn="l"/>
                <a:tab pos="2044700" algn="l"/>
                <a:tab pos="2451100" algn="l"/>
                <a:tab pos="2857500" algn="l"/>
                <a:tab pos="3276600" algn="l"/>
                <a:tab pos="3683000" algn="l"/>
                <a:tab pos="4102100" algn="l"/>
                <a:tab pos="4508500" algn="l"/>
                <a:tab pos="4914900" algn="l"/>
                <a:tab pos="5334000" algn="l"/>
                <a:tab pos="5740400" algn="l"/>
                <a:tab pos="6159500" algn="l"/>
                <a:tab pos="6565900" algn="l"/>
                <a:tab pos="6972300" algn="l"/>
                <a:tab pos="7391400" algn="l"/>
                <a:tab pos="7797800" algn="l"/>
                <a:tab pos="8216900" algn="l"/>
                <a:tab pos="8458200" algn="l"/>
              </a:tabLst>
              <a:defRPr sz="2100"/>
            </a:pPr>
            <a:r>
              <a:t>4. THE COSMOLOGICAL CONSTANT</a:t>
            </a:r>
          </a:p>
          <a:p>
            <a:pPr marL="225742" indent="-184308" defTabSz="411479">
              <a:spcBef>
                <a:spcPts val="1200"/>
              </a:spcBef>
              <a:tabLst>
                <a:tab pos="304800" algn="l"/>
                <a:tab pos="393700" algn="l"/>
                <a:tab pos="800100" algn="l"/>
                <a:tab pos="1219200" algn="l"/>
                <a:tab pos="1625600" algn="l"/>
                <a:tab pos="2044700" algn="l"/>
                <a:tab pos="2451100" algn="l"/>
                <a:tab pos="2857500" algn="l"/>
                <a:tab pos="3276600" algn="l"/>
                <a:tab pos="3683000" algn="l"/>
                <a:tab pos="4102100" algn="l"/>
                <a:tab pos="4508500" algn="l"/>
                <a:tab pos="4914900" algn="l"/>
                <a:tab pos="5334000" algn="l"/>
                <a:tab pos="5740400" algn="l"/>
                <a:tab pos="6159500" algn="l"/>
                <a:tab pos="6565900" algn="l"/>
                <a:tab pos="6972300" algn="l"/>
                <a:tab pos="7391400" algn="l"/>
                <a:tab pos="7797800" algn="l"/>
                <a:tab pos="8216900" algn="l"/>
                <a:tab pos="8458200" algn="l"/>
              </a:tabLst>
              <a:defRPr sz="2100"/>
            </a:pPr>
          </a:p>
          <a:p>
            <a:pPr marL="225742" indent="-184308" defTabSz="411479">
              <a:spcBef>
                <a:spcPts val="1200"/>
              </a:spcBef>
              <a:tabLst>
                <a:tab pos="304800" algn="l"/>
                <a:tab pos="393700" algn="l"/>
                <a:tab pos="800100" algn="l"/>
                <a:tab pos="1219200" algn="l"/>
                <a:tab pos="1625600" algn="l"/>
                <a:tab pos="2044700" algn="l"/>
                <a:tab pos="2451100" algn="l"/>
                <a:tab pos="2857500" algn="l"/>
                <a:tab pos="3276600" algn="l"/>
                <a:tab pos="3683000" algn="l"/>
                <a:tab pos="4102100" algn="l"/>
                <a:tab pos="4508500" algn="l"/>
                <a:tab pos="4914900" algn="l"/>
                <a:tab pos="5334000" algn="l"/>
                <a:tab pos="5740400" algn="l"/>
                <a:tab pos="6159500" algn="l"/>
                <a:tab pos="6565900" algn="l"/>
                <a:tab pos="6972300" algn="l"/>
                <a:tab pos="7391400" algn="l"/>
                <a:tab pos="7797800" algn="l"/>
                <a:tab pos="8216900" algn="l"/>
                <a:tab pos="8458200" algn="l"/>
              </a:tabLst>
              <a:defRPr sz="2500"/>
            </a:pPr>
          </a:p>
          <a:p>
            <a:pPr marL="225742" indent="-184308" defTabSz="411479">
              <a:spcBef>
                <a:spcPts val="1200"/>
              </a:spcBef>
              <a:tabLst>
                <a:tab pos="304800" algn="l"/>
                <a:tab pos="393700" algn="l"/>
                <a:tab pos="800100" algn="l"/>
                <a:tab pos="1219200" algn="l"/>
                <a:tab pos="1625600" algn="l"/>
                <a:tab pos="2044700" algn="l"/>
                <a:tab pos="2451100" algn="l"/>
                <a:tab pos="2857500" algn="l"/>
                <a:tab pos="3276600" algn="l"/>
                <a:tab pos="3683000" algn="l"/>
                <a:tab pos="4102100" algn="l"/>
                <a:tab pos="4508500" algn="l"/>
                <a:tab pos="4914900" algn="l"/>
                <a:tab pos="5334000" algn="l"/>
                <a:tab pos="5740400" algn="l"/>
                <a:tab pos="6159500" algn="l"/>
                <a:tab pos="6565900" algn="l"/>
                <a:tab pos="6972300" algn="l"/>
                <a:tab pos="7391400" algn="l"/>
                <a:tab pos="7797800" algn="l"/>
                <a:tab pos="8216900" algn="l"/>
                <a:tab pos="8458200" algn="l"/>
              </a:tabLst>
              <a:defRPr sz="2500"/>
            </a:pPr>
            <a:r>
              <a:t> </a:t>
            </a:r>
          </a:p>
        </p:txBody>
      </p:sp>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1" name="Text"/>
          <p:cNvSpPr txBox="1"/>
          <p:nvPr/>
        </p:nvSpPr>
        <p:spPr>
          <a:xfrm>
            <a:off x="3448049" y="6886575"/>
            <a:ext cx="3109915" cy="25922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latin typeface="Arial"/>
                <a:ea typeface="Arial"/>
                <a:cs typeface="Arial"/>
                <a:sym typeface="Arial"/>
              </a:defRPr>
            </a:lvl1pPr>
          </a:lstStyle>
          <a:p>
            <a:pPr/>
            <a:r>
              <a:t>   </a:t>
            </a:r>
          </a:p>
        </p:txBody>
      </p:sp>
      <p:sp>
        <p:nvSpPr>
          <p:cNvPr id="122" name="I. The Homogeneous, Isotropic Universe: Its Expansion and Geometrical Structure"/>
          <p:cNvSpPr txBox="1"/>
          <p:nvPr>
            <p:ph type="title"/>
          </p:nvPr>
        </p:nvSpPr>
        <p:spPr>
          <a:xfrm>
            <a:off x="503236" y="301625"/>
            <a:ext cx="9040816" cy="1231900"/>
          </a:xfrm>
          <a:prstGeom prst="rect">
            <a:avLst/>
          </a:prstGeom>
        </p:spPr>
        <p:txBody>
          <a:bodyPr/>
          <a:lstStyle/>
          <a:p>
            <a: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b="1" sz="3600">
                <a:solidFill>
                  <a:srgbClr val="280099"/>
                </a:solidFill>
              </a:defRPr>
            </a:pPr>
            <a:r>
              <a:t>I. The Homogeneous, Isotropic Universe:</a:t>
            </a:r>
            <a:br/>
            <a:r>
              <a:t>Its Expansion and Geometrical Structure</a:t>
            </a:r>
          </a:p>
        </p:txBody>
      </p:sp>
      <p:sp>
        <p:nvSpPr>
          <p:cNvPr id="123" name="1. LOCAL PROPERTIES OF THE HOMOGENEOUS, ISOTROPIC COSMOLOGICAL MODEL…"/>
          <p:cNvSpPr txBox="1"/>
          <p:nvPr>
            <p:ph type="body" idx="1"/>
          </p:nvPr>
        </p:nvSpPr>
        <p:spPr>
          <a:xfrm>
            <a:off x="215899" y="1450975"/>
            <a:ext cx="9659940" cy="5153025"/>
          </a:xfrm>
          <a:prstGeom prst="rect">
            <a:avLst/>
          </a:prstGeom>
        </p:spPr>
        <p:txBody>
          <a:bodyPr/>
          <a:lstStyle/>
          <a:p>
            <a:pPr marL="180594" indent="-147448" defTabSz="329184">
              <a:spcBef>
                <a:spcPts val="1000"/>
              </a:spcBef>
              <a:tabLst>
                <a:tab pos="241300" algn="l"/>
                <a:tab pos="317500" algn="l"/>
                <a:tab pos="647700" algn="l"/>
                <a:tab pos="977900" algn="l"/>
                <a:tab pos="1295400" algn="l"/>
                <a:tab pos="1625600" algn="l"/>
                <a:tab pos="1955800" algn="l"/>
                <a:tab pos="2286000" algn="l"/>
                <a:tab pos="2616200" algn="l"/>
                <a:tab pos="2946400" algn="l"/>
                <a:tab pos="3276600" algn="l"/>
                <a:tab pos="3606800" algn="l"/>
                <a:tab pos="3937000" algn="l"/>
                <a:tab pos="4267200" algn="l"/>
                <a:tab pos="4597400" algn="l"/>
                <a:tab pos="4927600" algn="l"/>
                <a:tab pos="5257800" algn="l"/>
                <a:tab pos="5575300" algn="l"/>
                <a:tab pos="5905500" algn="l"/>
                <a:tab pos="6235700" algn="l"/>
                <a:tab pos="6565900" algn="l"/>
                <a:tab pos="6769100" algn="l"/>
              </a:tabLst>
              <a:defRPr sz="1700">
                <a:solidFill>
                  <a:srgbClr val="1A1A1A"/>
                </a:solidFill>
              </a:defRPr>
            </a:pPr>
          </a:p>
          <a:p>
            <a:pPr marL="180594" indent="-147448" defTabSz="329184">
              <a:spcBef>
                <a:spcPts val="1000"/>
              </a:spcBef>
              <a:tabLst>
                <a:tab pos="241300" algn="l"/>
                <a:tab pos="317500" algn="l"/>
                <a:tab pos="647700" algn="l"/>
                <a:tab pos="977900" algn="l"/>
                <a:tab pos="1295400" algn="l"/>
                <a:tab pos="1625600" algn="l"/>
                <a:tab pos="1955800" algn="l"/>
                <a:tab pos="2286000" algn="l"/>
                <a:tab pos="2616200" algn="l"/>
                <a:tab pos="2946400" algn="l"/>
                <a:tab pos="3276600" algn="l"/>
                <a:tab pos="3606800" algn="l"/>
                <a:tab pos="3937000" algn="l"/>
                <a:tab pos="4267200" algn="l"/>
                <a:tab pos="4597400" algn="l"/>
                <a:tab pos="4927600" algn="l"/>
                <a:tab pos="5257800" algn="l"/>
                <a:tab pos="5575300" algn="l"/>
                <a:tab pos="5905500" algn="l"/>
                <a:tab pos="6235700" algn="l"/>
                <a:tab pos="6565900" algn="l"/>
                <a:tab pos="6769100" algn="l"/>
              </a:tabLst>
              <a:defRPr sz="1700">
                <a:solidFill>
                  <a:srgbClr val="1A1A1A"/>
                </a:solidFill>
              </a:defRPr>
            </a:pPr>
            <a:r>
              <a:t>1. LOCAL PROPERTIES OF THE HOMOGENEOUS, ISOTROPIC COSMOLOGICAL MODEL</a:t>
            </a:r>
          </a:p>
          <a:p>
            <a:pPr lvl="1" marL="0" indent="677799" defTabSz="329184">
              <a:spcBef>
                <a:spcPts val="700"/>
              </a:spcBef>
              <a:tabLst>
                <a:tab pos="241300" algn="l"/>
                <a:tab pos="317500" algn="l"/>
                <a:tab pos="647700" algn="l"/>
                <a:tab pos="977900" algn="l"/>
                <a:tab pos="1295400" algn="l"/>
                <a:tab pos="1625600" algn="l"/>
                <a:tab pos="1955800" algn="l"/>
                <a:tab pos="2286000" algn="l"/>
                <a:tab pos="2616200" algn="l"/>
                <a:tab pos="2946400" algn="l"/>
                <a:tab pos="3276600" algn="l"/>
                <a:tab pos="3606800" algn="l"/>
                <a:tab pos="3937000" algn="l"/>
                <a:tab pos="4267200" algn="l"/>
                <a:tab pos="4597400" algn="l"/>
                <a:tab pos="4927600" algn="l"/>
                <a:tab pos="5257800" algn="l"/>
                <a:tab pos="5575300" algn="l"/>
                <a:tab pos="5905500" algn="l"/>
                <a:tab pos="6235700" algn="l"/>
                <a:tab pos="6565900" algn="l"/>
                <a:tab pos="6769100" algn="l"/>
              </a:tabLst>
              <a:defRPr sz="1500">
                <a:solidFill>
                  <a:srgbClr val="1A1A1A"/>
                </a:solidFill>
              </a:defRPr>
            </a:pPr>
            <a:r>
              <a:t>1.1 The Local Law for the Velocity Distribution</a:t>
            </a:r>
          </a:p>
          <a:p>
            <a:pPr lvl="1" marL="0" indent="677799" defTabSz="329184">
              <a:spcBef>
                <a:spcPts val="700"/>
              </a:spcBef>
              <a:tabLst>
                <a:tab pos="241300" algn="l"/>
                <a:tab pos="317500" algn="l"/>
                <a:tab pos="647700" algn="l"/>
                <a:tab pos="977900" algn="l"/>
                <a:tab pos="1295400" algn="l"/>
                <a:tab pos="1625600" algn="l"/>
                <a:tab pos="1955800" algn="l"/>
                <a:tab pos="2286000" algn="l"/>
                <a:tab pos="2616200" algn="l"/>
                <a:tab pos="2946400" algn="l"/>
                <a:tab pos="3276600" algn="l"/>
                <a:tab pos="3606800" algn="l"/>
                <a:tab pos="3937000" algn="l"/>
                <a:tab pos="4267200" algn="l"/>
                <a:tab pos="4597400" algn="l"/>
                <a:tab pos="4927600" algn="l"/>
                <a:tab pos="5257800" algn="l"/>
                <a:tab pos="5575300" algn="l"/>
                <a:tab pos="5905500" algn="l"/>
                <a:tab pos="6235700" algn="l"/>
                <a:tab pos="6565900" algn="l"/>
                <a:tab pos="6769100" algn="l"/>
              </a:tabLst>
              <a:defRPr sz="1500">
                <a:solidFill>
                  <a:srgbClr val="1A1A1A"/>
                </a:solidFill>
              </a:defRPr>
            </a:pPr>
            <a:r>
              <a:t>1.2 The Law of Evolution and the Critical Density</a:t>
            </a:r>
          </a:p>
          <a:p>
            <a:pPr lvl="1" marL="0" indent="677799" defTabSz="329184">
              <a:spcBef>
                <a:spcPts val="700"/>
              </a:spcBef>
              <a:tabLst>
                <a:tab pos="241300" algn="l"/>
                <a:tab pos="317500" algn="l"/>
                <a:tab pos="647700" algn="l"/>
                <a:tab pos="977900" algn="l"/>
                <a:tab pos="1295400" algn="l"/>
                <a:tab pos="1625600" algn="l"/>
                <a:tab pos="1955800" algn="l"/>
                <a:tab pos="2286000" algn="l"/>
                <a:tab pos="2616200" algn="l"/>
                <a:tab pos="2946400" algn="l"/>
                <a:tab pos="3276600" algn="l"/>
                <a:tab pos="3606800" algn="l"/>
                <a:tab pos="3937000" algn="l"/>
                <a:tab pos="4267200" algn="l"/>
                <a:tab pos="4597400" algn="l"/>
                <a:tab pos="4927600" algn="l"/>
                <a:tab pos="5257800" algn="l"/>
                <a:tab pos="5575300" algn="l"/>
                <a:tab pos="5905500" algn="l"/>
                <a:tab pos="6235700" algn="l"/>
                <a:tab pos="6565900" algn="l"/>
                <a:tab pos="6769100" algn="l"/>
              </a:tabLst>
              <a:defRPr sz="1500">
                <a:solidFill>
                  <a:srgbClr val="1A1A1A"/>
                </a:solidFill>
              </a:defRPr>
            </a:pPr>
            <a:r>
              <a:t>1.3 The Duration of the Expansion</a:t>
            </a:r>
          </a:p>
          <a:p>
            <a:pPr lvl="1" marL="0" indent="677799" defTabSz="329184">
              <a:spcBef>
                <a:spcPts val="700"/>
              </a:spcBef>
              <a:tabLst>
                <a:tab pos="241300" algn="l"/>
                <a:tab pos="317500" algn="l"/>
                <a:tab pos="647700" algn="l"/>
                <a:tab pos="977900" algn="l"/>
                <a:tab pos="1295400" algn="l"/>
                <a:tab pos="1625600" algn="l"/>
                <a:tab pos="1955800" algn="l"/>
                <a:tab pos="2286000" algn="l"/>
                <a:tab pos="2616200" algn="l"/>
                <a:tab pos="2946400" algn="l"/>
                <a:tab pos="3276600" algn="l"/>
                <a:tab pos="3606800" algn="l"/>
                <a:tab pos="3937000" algn="l"/>
                <a:tab pos="4267200" algn="l"/>
                <a:tab pos="4597400" algn="l"/>
                <a:tab pos="4927600" algn="l"/>
                <a:tab pos="5257800" algn="l"/>
                <a:tab pos="5575300" algn="l"/>
                <a:tab pos="5905500" algn="l"/>
                <a:tab pos="6235700" algn="l"/>
                <a:tab pos="6565900" algn="l"/>
                <a:tab pos="6769100" algn="l"/>
              </a:tabLst>
              <a:defRPr sz="1500">
                <a:solidFill>
                  <a:srgbClr val="1A1A1A"/>
                </a:solidFill>
              </a:defRPr>
            </a:pPr>
            <a:r>
              <a:t>1.4 Two Particular Solutions; the Early Stage</a:t>
            </a:r>
          </a:p>
          <a:p>
            <a:pPr lvl="1" marL="0" indent="677799" defTabSz="329184">
              <a:spcBef>
                <a:spcPts val="700"/>
              </a:spcBef>
              <a:tabLst>
                <a:tab pos="241300" algn="l"/>
                <a:tab pos="317500" algn="l"/>
                <a:tab pos="647700" algn="l"/>
                <a:tab pos="977900" algn="l"/>
                <a:tab pos="1295400" algn="l"/>
                <a:tab pos="1625600" algn="l"/>
                <a:tab pos="1955800" algn="l"/>
                <a:tab pos="2286000" algn="l"/>
                <a:tab pos="2616200" algn="l"/>
                <a:tab pos="2946400" algn="l"/>
                <a:tab pos="3276600" algn="l"/>
                <a:tab pos="3606800" algn="l"/>
                <a:tab pos="3937000" algn="l"/>
                <a:tab pos="4267200" algn="l"/>
                <a:tab pos="4597400" algn="l"/>
                <a:tab pos="4927600" algn="l"/>
                <a:tab pos="5257800" algn="l"/>
                <a:tab pos="5575300" algn="l"/>
                <a:tab pos="5905500" algn="l"/>
                <a:tab pos="6235700" algn="l"/>
                <a:tab pos="6565900" algn="l"/>
                <a:tab pos="6769100" algn="l"/>
              </a:tabLst>
              <a:defRPr sz="1500">
                <a:solidFill>
                  <a:srgbClr val="1A1A1A"/>
                </a:solidFill>
              </a:defRPr>
            </a:pPr>
            <a:r>
              <a:t>1.5 The Effect of Pressure on the Expansion Law: Qualitatitve Considerations</a:t>
            </a:r>
          </a:p>
          <a:p>
            <a:pPr lvl="1" marL="0" indent="677799" defTabSz="329184">
              <a:spcBef>
                <a:spcPts val="700"/>
              </a:spcBef>
              <a:tabLst>
                <a:tab pos="241300" algn="l"/>
                <a:tab pos="317500" algn="l"/>
                <a:tab pos="647700" algn="l"/>
                <a:tab pos="977900" algn="l"/>
                <a:tab pos="1295400" algn="l"/>
                <a:tab pos="1625600" algn="l"/>
                <a:tab pos="1955800" algn="l"/>
                <a:tab pos="2286000" algn="l"/>
                <a:tab pos="2616200" algn="l"/>
                <a:tab pos="2946400" algn="l"/>
                <a:tab pos="3276600" algn="l"/>
                <a:tab pos="3606800" algn="l"/>
                <a:tab pos="3937000" algn="l"/>
                <a:tab pos="4267200" algn="l"/>
                <a:tab pos="4597400" algn="l"/>
                <a:tab pos="4927600" algn="l"/>
                <a:tab pos="5257800" algn="l"/>
                <a:tab pos="5575300" algn="l"/>
                <a:tab pos="5905500" algn="l"/>
                <a:tab pos="6235700" algn="l"/>
                <a:tab pos="6565900" algn="l"/>
                <a:tab pos="6769100" algn="l"/>
              </a:tabLst>
              <a:defRPr sz="1500">
                <a:solidFill>
                  <a:srgbClr val="1A1A1A"/>
                </a:solidFill>
              </a:defRPr>
            </a:pPr>
            <a:r>
              <a:t>1.6 The Equation of Motion</a:t>
            </a:r>
          </a:p>
          <a:p>
            <a:pPr lvl="1" marL="0" indent="677799" defTabSz="329184">
              <a:spcBef>
                <a:spcPts val="700"/>
              </a:spcBef>
              <a:tabLst>
                <a:tab pos="241300" algn="l"/>
                <a:tab pos="317500" algn="l"/>
                <a:tab pos="647700" algn="l"/>
                <a:tab pos="977900" algn="l"/>
                <a:tab pos="1295400" algn="l"/>
                <a:tab pos="1625600" algn="l"/>
                <a:tab pos="1955800" algn="l"/>
                <a:tab pos="2286000" algn="l"/>
                <a:tab pos="2616200" algn="l"/>
                <a:tab pos="2946400" algn="l"/>
                <a:tab pos="3276600" algn="l"/>
                <a:tab pos="3606800" algn="l"/>
                <a:tab pos="3937000" algn="l"/>
                <a:tab pos="4267200" algn="l"/>
                <a:tab pos="4597400" algn="l"/>
                <a:tab pos="4927600" algn="l"/>
                <a:tab pos="5257800" algn="l"/>
                <a:tab pos="5575300" algn="l"/>
                <a:tab pos="5905500" algn="l"/>
                <a:tab pos="6235700" algn="l"/>
                <a:tab pos="6565900" algn="l"/>
                <a:tab pos="6769100" algn="l"/>
              </a:tabLst>
              <a:defRPr sz="1500">
                <a:solidFill>
                  <a:srgbClr val="1A1A1A"/>
                </a:solidFill>
              </a:defRPr>
            </a:pPr>
            <a:r>
              <a:t>1.7 The Expansion Time</a:t>
            </a:r>
          </a:p>
          <a:p>
            <a:pPr lvl="1" marL="0" indent="677799" defTabSz="329184">
              <a:spcBef>
                <a:spcPts val="700"/>
              </a:spcBef>
              <a:tabLst>
                <a:tab pos="241300" algn="l"/>
                <a:tab pos="317500" algn="l"/>
                <a:tab pos="647700" algn="l"/>
                <a:tab pos="977900" algn="l"/>
                <a:tab pos="1295400" algn="l"/>
                <a:tab pos="1625600" algn="l"/>
                <a:tab pos="1955800" algn="l"/>
                <a:tab pos="2286000" algn="l"/>
                <a:tab pos="2616200" algn="l"/>
                <a:tab pos="2946400" algn="l"/>
                <a:tab pos="3276600" algn="l"/>
                <a:tab pos="3606800" algn="l"/>
                <a:tab pos="3937000" algn="l"/>
                <a:tab pos="4267200" algn="l"/>
                <a:tab pos="4597400" algn="l"/>
                <a:tab pos="4927600" algn="l"/>
                <a:tab pos="5257800" algn="l"/>
                <a:tab pos="5575300" algn="l"/>
                <a:tab pos="5905500" algn="l"/>
                <a:tab pos="6235700" algn="l"/>
                <a:tab pos="6565900" algn="l"/>
                <a:tab pos="6769100" algn="l"/>
              </a:tabLst>
              <a:defRPr sz="1500">
                <a:solidFill>
                  <a:srgbClr val="1A1A1A"/>
                </a:solidFill>
              </a:defRPr>
            </a:pPr>
            <a:r>
              <a:t>1.8 The Early Stages</a:t>
            </a:r>
          </a:p>
          <a:p>
            <a:pPr lvl="1" marL="0" indent="677799" defTabSz="329184">
              <a:spcBef>
                <a:spcPts val="700"/>
              </a:spcBef>
              <a:tabLst>
                <a:tab pos="241300" algn="l"/>
                <a:tab pos="317500" algn="l"/>
                <a:tab pos="647700" algn="l"/>
                <a:tab pos="977900" algn="l"/>
                <a:tab pos="1295400" algn="l"/>
                <a:tab pos="1625600" algn="l"/>
                <a:tab pos="1955800" algn="l"/>
                <a:tab pos="2286000" algn="l"/>
                <a:tab pos="2616200" algn="l"/>
                <a:tab pos="2946400" algn="l"/>
                <a:tab pos="3276600" algn="l"/>
                <a:tab pos="3606800" algn="l"/>
                <a:tab pos="3937000" algn="l"/>
                <a:tab pos="4267200" algn="l"/>
                <a:tab pos="4597400" algn="l"/>
                <a:tab pos="4927600" algn="l"/>
                <a:tab pos="5257800" algn="l"/>
                <a:tab pos="5575300" algn="l"/>
                <a:tab pos="5905500" algn="l"/>
                <a:tab pos="6235700" algn="l"/>
                <a:tab pos="6565900" algn="l"/>
                <a:tab pos="6769100" algn="l"/>
              </a:tabLst>
              <a:defRPr sz="1500">
                <a:solidFill>
                  <a:srgbClr val="1A1A1A"/>
                </a:solidFill>
              </a:defRPr>
            </a:pPr>
            <a:r>
              <a:t>      Appendix to Section 1.3</a:t>
            </a:r>
          </a:p>
          <a:p>
            <a:pPr marL="180594" indent="-147448" defTabSz="329184">
              <a:spcBef>
                <a:spcPts val="1000"/>
              </a:spcBef>
              <a:tabLst>
                <a:tab pos="241300" algn="l"/>
                <a:tab pos="317500" algn="l"/>
                <a:tab pos="647700" algn="l"/>
                <a:tab pos="977900" algn="l"/>
                <a:tab pos="1295400" algn="l"/>
                <a:tab pos="1625600" algn="l"/>
                <a:tab pos="1955800" algn="l"/>
                <a:tab pos="2286000" algn="l"/>
                <a:tab pos="2616200" algn="l"/>
                <a:tab pos="2946400" algn="l"/>
                <a:tab pos="3276600" algn="l"/>
                <a:tab pos="3606800" algn="l"/>
                <a:tab pos="3937000" algn="l"/>
                <a:tab pos="4267200" algn="l"/>
                <a:tab pos="4597400" algn="l"/>
                <a:tab pos="4927600" algn="l"/>
                <a:tab pos="5257800" algn="l"/>
                <a:tab pos="5575300" algn="l"/>
                <a:tab pos="5905500" algn="l"/>
                <a:tab pos="6235700" algn="l"/>
                <a:tab pos="6565900" algn="l"/>
                <a:tab pos="6769100" algn="l"/>
              </a:tabLst>
              <a:defRPr sz="1700"/>
            </a:pPr>
          </a:p>
          <a:p>
            <a:pPr marL="180594" indent="-147448" defTabSz="329184">
              <a:spcBef>
                <a:spcPts val="1000"/>
              </a:spcBef>
              <a:tabLst>
                <a:tab pos="241300" algn="l"/>
                <a:tab pos="317500" algn="l"/>
                <a:tab pos="647700" algn="l"/>
                <a:tab pos="977900" algn="l"/>
                <a:tab pos="1295400" algn="l"/>
                <a:tab pos="1625600" algn="l"/>
                <a:tab pos="1955800" algn="l"/>
                <a:tab pos="2286000" algn="l"/>
                <a:tab pos="2616200" algn="l"/>
                <a:tab pos="2946400" algn="l"/>
                <a:tab pos="3276600" algn="l"/>
                <a:tab pos="3606800" algn="l"/>
                <a:tab pos="3937000" algn="l"/>
                <a:tab pos="4267200" algn="l"/>
                <a:tab pos="4597400" algn="l"/>
                <a:tab pos="4927600" algn="l"/>
                <a:tab pos="5257800" algn="l"/>
                <a:tab pos="5575300" algn="l"/>
                <a:tab pos="5905500" algn="l"/>
                <a:tab pos="6235700" algn="l"/>
                <a:tab pos="6565900" algn="l"/>
                <a:tab pos="6769100" algn="l"/>
              </a:tabLst>
              <a:defRPr sz="1700"/>
            </a:pPr>
          </a:p>
          <a:p>
            <a:pPr marL="180594" indent="-147448" defTabSz="329184">
              <a:spcBef>
                <a:spcPts val="1000"/>
              </a:spcBef>
              <a:tabLst>
                <a:tab pos="241300" algn="l"/>
                <a:tab pos="317500" algn="l"/>
                <a:tab pos="647700" algn="l"/>
                <a:tab pos="977900" algn="l"/>
                <a:tab pos="1295400" algn="l"/>
                <a:tab pos="1625600" algn="l"/>
                <a:tab pos="1955800" algn="l"/>
                <a:tab pos="2286000" algn="l"/>
                <a:tab pos="2616200" algn="l"/>
                <a:tab pos="2946400" algn="l"/>
                <a:tab pos="3276600" algn="l"/>
                <a:tab pos="3606800" algn="l"/>
                <a:tab pos="3937000" algn="l"/>
                <a:tab pos="4267200" algn="l"/>
                <a:tab pos="4597400" algn="l"/>
                <a:tab pos="4927600" algn="l"/>
                <a:tab pos="5257800" algn="l"/>
                <a:tab pos="5575300" algn="l"/>
                <a:tab pos="5905500" algn="l"/>
                <a:tab pos="6235700" algn="l"/>
                <a:tab pos="6565900" algn="l"/>
                <a:tab pos="6769100" algn="l"/>
              </a:tabLst>
              <a:defRPr sz="2000"/>
            </a:pPr>
          </a:p>
          <a:p>
            <a:pPr marL="180594" indent="-147448" defTabSz="329184">
              <a:spcBef>
                <a:spcPts val="1000"/>
              </a:spcBef>
              <a:tabLst>
                <a:tab pos="241300" algn="l"/>
                <a:tab pos="317500" algn="l"/>
                <a:tab pos="647700" algn="l"/>
                <a:tab pos="977900" algn="l"/>
                <a:tab pos="1295400" algn="l"/>
                <a:tab pos="1625600" algn="l"/>
                <a:tab pos="1955800" algn="l"/>
                <a:tab pos="2286000" algn="l"/>
                <a:tab pos="2616200" algn="l"/>
                <a:tab pos="2946400" algn="l"/>
                <a:tab pos="3276600" algn="l"/>
                <a:tab pos="3606800" algn="l"/>
                <a:tab pos="3937000" algn="l"/>
                <a:tab pos="4267200" algn="l"/>
                <a:tab pos="4597400" algn="l"/>
                <a:tab pos="4927600" algn="l"/>
                <a:tab pos="5257800" algn="l"/>
                <a:tab pos="5575300" algn="l"/>
                <a:tab pos="5905500" algn="l"/>
                <a:tab pos="6235700" algn="l"/>
                <a:tab pos="6565900" algn="l"/>
                <a:tab pos="6769100" algn="l"/>
              </a:tabLst>
              <a:defRPr sz="2000"/>
            </a:pPr>
            <a:r>
              <a:t> </a:t>
            </a:r>
          </a:p>
        </p:txBody>
      </p:sp>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5" name="Text"/>
          <p:cNvSpPr txBox="1"/>
          <p:nvPr/>
        </p:nvSpPr>
        <p:spPr>
          <a:xfrm>
            <a:off x="3448049" y="6886575"/>
            <a:ext cx="3109915" cy="25922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latin typeface="Arial"/>
                <a:ea typeface="Arial"/>
                <a:cs typeface="Arial"/>
                <a:sym typeface="Arial"/>
              </a:defRPr>
            </a:lvl1pPr>
          </a:lstStyle>
          <a:p>
            <a:pPr/>
            <a:r>
              <a:t>   </a:t>
            </a:r>
          </a:p>
        </p:txBody>
      </p:sp>
      <p:sp>
        <p:nvSpPr>
          <p:cNvPr id="126" name="I. The Homogeneous, Isotropic Universe: Its Expansion and Geometrical Structure"/>
          <p:cNvSpPr txBox="1"/>
          <p:nvPr>
            <p:ph type="title"/>
          </p:nvPr>
        </p:nvSpPr>
        <p:spPr>
          <a:xfrm>
            <a:off x="503236" y="301625"/>
            <a:ext cx="9040816" cy="1231900"/>
          </a:xfrm>
          <a:prstGeom prst="rect">
            <a:avLst/>
          </a:prstGeom>
        </p:spPr>
        <p:txBody>
          <a:bodyPr/>
          <a:lstStyle/>
          <a:p>
            <a: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b="1" sz="3600">
                <a:solidFill>
                  <a:srgbClr val="280099"/>
                </a:solidFill>
              </a:defRPr>
            </a:pPr>
            <a:r>
              <a:t>I. The Homogeneous, Isotropic Universe:</a:t>
            </a:r>
            <a:br/>
            <a:r>
              <a:t>Its Expansion and Geometrical Structure</a:t>
            </a:r>
          </a:p>
        </p:txBody>
      </p:sp>
      <p:sp>
        <p:nvSpPr>
          <p:cNvPr id="127" name="2. RELATIVISTIC THEORY OF THE HOMOGENEOUS, ISOTROPIC UNIVERSE…"/>
          <p:cNvSpPr txBox="1"/>
          <p:nvPr>
            <p:ph type="body" idx="1"/>
          </p:nvPr>
        </p:nvSpPr>
        <p:spPr>
          <a:xfrm>
            <a:off x="215899" y="1450975"/>
            <a:ext cx="9659940" cy="5153025"/>
          </a:xfrm>
          <a:prstGeom prst="rect">
            <a:avLst/>
          </a:prstGeom>
        </p:spPr>
        <p:txBody>
          <a:bodyPr/>
          <a:lstStyle/>
          <a:p>
            <a:pPr marL="220724" indent="-180211" defTabSz="402336">
              <a:spcBef>
                <a:spcPts val="1200"/>
              </a:spcBef>
              <a:tabLst>
                <a:tab pos="292100" algn="l"/>
                <a:tab pos="381000" algn="l"/>
                <a:tab pos="787400" algn="l"/>
                <a:tab pos="1193800" algn="l"/>
                <a:tab pos="1587500" algn="l"/>
                <a:tab pos="1993900" algn="l"/>
                <a:tab pos="2400300" algn="l"/>
                <a:tab pos="2794000" algn="l"/>
                <a:tab pos="3200400" algn="l"/>
                <a:tab pos="3606800" algn="l"/>
                <a:tab pos="4000500" algn="l"/>
                <a:tab pos="4406900" algn="l"/>
                <a:tab pos="4813300" algn="l"/>
                <a:tab pos="5207000" algn="l"/>
                <a:tab pos="5613400" algn="l"/>
                <a:tab pos="6019800" algn="l"/>
                <a:tab pos="6413500" algn="l"/>
                <a:tab pos="6819900" algn="l"/>
                <a:tab pos="7226300" algn="l"/>
                <a:tab pos="7632700" algn="l"/>
                <a:tab pos="8026400" algn="l"/>
                <a:tab pos="8280400" algn="l"/>
              </a:tabLst>
              <a:defRPr sz="2100">
                <a:solidFill>
                  <a:srgbClr val="1A1A1A"/>
                </a:solidFill>
              </a:defRPr>
            </a:pPr>
          </a:p>
          <a:p>
            <a:pPr marL="220724" indent="-180211" defTabSz="402336">
              <a:spcBef>
                <a:spcPts val="1200"/>
              </a:spcBef>
              <a:tabLst>
                <a:tab pos="292100" algn="l"/>
                <a:tab pos="381000" algn="l"/>
                <a:tab pos="787400" algn="l"/>
                <a:tab pos="1193800" algn="l"/>
                <a:tab pos="1587500" algn="l"/>
                <a:tab pos="1993900" algn="l"/>
                <a:tab pos="2400300" algn="l"/>
                <a:tab pos="2794000" algn="l"/>
                <a:tab pos="3200400" algn="l"/>
                <a:tab pos="3606800" algn="l"/>
                <a:tab pos="4000500" algn="l"/>
                <a:tab pos="4406900" algn="l"/>
                <a:tab pos="4813300" algn="l"/>
                <a:tab pos="5207000" algn="l"/>
                <a:tab pos="5613400" algn="l"/>
                <a:tab pos="6019800" algn="l"/>
                <a:tab pos="6413500" algn="l"/>
                <a:tab pos="6819900" algn="l"/>
                <a:tab pos="7226300" algn="l"/>
                <a:tab pos="7632700" algn="l"/>
                <a:tab pos="8026400" algn="l"/>
                <a:tab pos="8280400" algn="l"/>
              </a:tabLst>
              <a:defRPr sz="2100">
                <a:solidFill>
                  <a:srgbClr val="1A1A1A"/>
                </a:solidFill>
              </a:defRPr>
            </a:pPr>
            <a:r>
              <a:t>2. </a:t>
            </a:r>
            <a:r>
              <a:rPr>
                <a:solidFill>
                  <a:srgbClr val="000000"/>
                </a:solidFill>
              </a:rPr>
              <a:t>RELATIVISTIC THEORY OF THE HOMOGENEOUS, ISOTROPIC UNIVERSE</a:t>
            </a:r>
          </a:p>
          <a:p>
            <a:pPr lvl="1" marL="0" indent="828419" defTabSz="402336">
              <a:spcBef>
                <a:spcPts val="900"/>
              </a:spcBef>
              <a:tabLst>
                <a:tab pos="292100" algn="l"/>
                <a:tab pos="381000" algn="l"/>
                <a:tab pos="787400" algn="l"/>
                <a:tab pos="1193800" algn="l"/>
                <a:tab pos="1587500" algn="l"/>
                <a:tab pos="1993900" algn="l"/>
                <a:tab pos="2400300" algn="l"/>
                <a:tab pos="2794000" algn="l"/>
                <a:tab pos="3200400" algn="l"/>
                <a:tab pos="3606800" algn="l"/>
                <a:tab pos="4000500" algn="l"/>
                <a:tab pos="4406900" algn="l"/>
                <a:tab pos="4813300" algn="l"/>
                <a:tab pos="5207000" algn="l"/>
                <a:tab pos="5613400" algn="l"/>
                <a:tab pos="6019800" algn="l"/>
                <a:tab pos="6413500" algn="l"/>
                <a:tab pos="6819900" algn="l"/>
                <a:tab pos="7226300" algn="l"/>
                <a:tab pos="7632700" algn="l"/>
                <a:tab pos="8026400" algn="l"/>
                <a:tab pos="8280400" algn="l"/>
              </a:tabLst>
              <a:defRPr sz="1900">
                <a:solidFill>
                  <a:srgbClr val="1A1A1A"/>
                </a:solidFill>
              </a:defRPr>
            </a:pPr>
            <a:r>
              <a:t>2.1 Einstein's Gravitational Equations and Friedmann's Cosmological Equations</a:t>
            </a:r>
          </a:p>
          <a:p>
            <a:pPr lvl="1" marL="0" indent="828419" defTabSz="402336">
              <a:spcBef>
                <a:spcPts val="900"/>
              </a:spcBef>
              <a:tabLst>
                <a:tab pos="292100" algn="l"/>
                <a:tab pos="381000" algn="l"/>
                <a:tab pos="787400" algn="l"/>
                <a:tab pos="1193800" algn="l"/>
                <a:tab pos="1587500" algn="l"/>
                <a:tab pos="1993900" algn="l"/>
                <a:tab pos="2400300" algn="l"/>
                <a:tab pos="2794000" algn="l"/>
                <a:tab pos="3200400" algn="l"/>
                <a:tab pos="3606800" algn="l"/>
                <a:tab pos="4000500" algn="l"/>
                <a:tab pos="4406900" algn="l"/>
                <a:tab pos="4813300" algn="l"/>
                <a:tab pos="5207000" algn="l"/>
                <a:tab pos="5613400" algn="l"/>
                <a:tab pos="6019800" algn="l"/>
                <a:tab pos="6413500" algn="l"/>
                <a:tab pos="6819900" algn="l"/>
                <a:tab pos="7226300" algn="l"/>
                <a:tab pos="7632700" algn="l"/>
                <a:tab pos="8026400" algn="l"/>
                <a:tab pos="8280400" algn="l"/>
              </a:tabLst>
              <a:defRPr sz="1900">
                <a:solidFill>
                  <a:srgbClr val="1A1A1A"/>
                </a:solidFill>
              </a:defRPr>
            </a:pPr>
            <a:r>
              <a:t>2.2 Global Geometrical Structure of a Model of the Universe: The Space of Constant Positive Curvatrue</a:t>
            </a:r>
          </a:p>
          <a:p>
            <a:pPr lvl="1" marL="0" indent="828419" defTabSz="402336">
              <a:spcBef>
                <a:spcPts val="900"/>
              </a:spcBef>
              <a:tabLst>
                <a:tab pos="292100" algn="l"/>
                <a:tab pos="381000" algn="l"/>
                <a:tab pos="787400" algn="l"/>
                <a:tab pos="1193800" algn="l"/>
                <a:tab pos="1587500" algn="l"/>
                <a:tab pos="1993900" algn="l"/>
                <a:tab pos="2400300" algn="l"/>
                <a:tab pos="2794000" algn="l"/>
                <a:tab pos="3200400" algn="l"/>
                <a:tab pos="3606800" algn="l"/>
                <a:tab pos="4000500" algn="l"/>
                <a:tab pos="4406900" algn="l"/>
                <a:tab pos="4813300" algn="l"/>
                <a:tab pos="5207000" algn="l"/>
                <a:tab pos="5613400" algn="l"/>
                <a:tab pos="6019800" algn="l"/>
                <a:tab pos="6413500" algn="l"/>
                <a:tab pos="6819900" algn="l"/>
                <a:tab pos="7226300" algn="l"/>
                <a:tab pos="7632700" algn="l"/>
                <a:tab pos="8026400" algn="l"/>
                <a:tab pos="8280400" algn="l"/>
              </a:tabLst>
              <a:defRPr sz="1900">
                <a:solidFill>
                  <a:srgbClr val="1A1A1A"/>
                </a:solidFill>
              </a:defRPr>
            </a:pPr>
            <a:r>
              <a:t>2.3 The Metric of the Open Model</a:t>
            </a:r>
          </a:p>
          <a:p>
            <a:pPr lvl="1" marL="0" indent="828419" defTabSz="402336">
              <a:spcBef>
                <a:spcPts val="900"/>
              </a:spcBef>
              <a:tabLst>
                <a:tab pos="292100" algn="l"/>
                <a:tab pos="381000" algn="l"/>
                <a:tab pos="787400" algn="l"/>
                <a:tab pos="1193800" algn="l"/>
                <a:tab pos="1587500" algn="l"/>
                <a:tab pos="1993900" algn="l"/>
                <a:tab pos="2400300" algn="l"/>
                <a:tab pos="2794000" algn="l"/>
                <a:tab pos="3200400" algn="l"/>
                <a:tab pos="3606800" algn="l"/>
                <a:tab pos="4000500" algn="l"/>
                <a:tab pos="4406900" algn="l"/>
                <a:tab pos="4813300" algn="l"/>
                <a:tab pos="5207000" algn="l"/>
                <a:tab pos="5613400" algn="l"/>
                <a:tab pos="6019800" algn="l"/>
                <a:tab pos="6413500" algn="l"/>
                <a:tab pos="6819900" algn="l"/>
                <a:tab pos="7226300" algn="l"/>
                <a:tab pos="7632700" algn="l"/>
                <a:tab pos="8026400" algn="l"/>
                <a:tab pos="8280400" algn="l"/>
              </a:tabLst>
              <a:defRPr sz="1900">
                <a:solidFill>
                  <a:srgbClr val="1A1A1A"/>
                </a:solidFill>
              </a:defRPr>
            </a:pPr>
            <a:r>
              <a:t>2.4 The Limiting Case of Small Matter Density</a:t>
            </a:r>
          </a:p>
          <a:p>
            <a:pPr marL="220724" indent="-180211" defTabSz="402336">
              <a:spcBef>
                <a:spcPts val="900"/>
              </a:spcBef>
              <a:tabLst>
                <a:tab pos="292100" algn="l"/>
                <a:tab pos="381000" algn="l"/>
                <a:tab pos="787400" algn="l"/>
                <a:tab pos="1193800" algn="l"/>
                <a:tab pos="1587500" algn="l"/>
                <a:tab pos="1993900" algn="l"/>
                <a:tab pos="2400300" algn="l"/>
                <a:tab pos="2794000" algn="l"/>
                <a:tab pos="3200400" algn="l"/>
                <a:tab pos="3606800" algn="l"/>
                <a:tab pos="4000500" algn="l"/>
                <a:tab pos="4406900" algn="l"/>
                <a:tab pos="4813300" algn="l"/>
                <a:tab pos="5207000" algn="l"/>
                <a:tab pos="5613400" algn="l"/>
                <a:tab pos="6019800" algn="l"/>
                <a:tab pos="6413500" algn="l"/>
                <a:tab pos="6819900" algn="l"/>
                <a:tab pos="7226300" algn="l"/>
                <a:tab pos="7632700" algn="l"/>
                <a:tab pos="8026400" algn="l"/>
                <a:tab pos="8280400" algn="l"/>
              </a:tabLst>
              <a:defRPr sz="1900">
                <a:solidFill>
                  <a:srgbClr val="1A1A1A"/>
                </a:solidFill>
              </a:defRPr>
            </a:pPr>
            <a:r>
              <a:t>2.5 The Critical-Density Case</a:t>
            </a:r>
          </a:p>
          <a:p>
            <a:pPr marL="220724" indent="-180211" defTabSz="402336">
              <a:spcBef>
                <a:spcPts val="1200"/>
              </a:spcBef>
              <a:tabLst>
                <a:tab pos="292100" algn="l"/>
                <a:tab pos="381000" algn="l"/>
                <a:tab pos="787400" algn="l"/>
                <a:tab pos="1193800" algn="l"/>
                <a:tab pos="1587500" algn="l"/>
                <a:tab pos="1993900" algn="l"/>
                <a:tab pos="2400300" algn="l"/>
                <a:tab pos="2794000" algn="l"/>
                <a:tab pos="3200400" algn="l"/>
                <a:tab pos="3606800" algn="l"/>
                <a:tab pos="4000500" algn="l"/>
                <a:tab pos="4406900" algn="l"/>
                <a:tab pos="4813300" algn="l"/>
                <a:tab pos="5207000" algn="l"/>
                <a:tab pos="5613400" algn="l"/>
                <a:tab pos="6019800" algn="l"/>
                <a:tab pos="6413500" algn="l"/>
                <a:tab pos="6819900" algn="l"/>
                <a:tab pos="7226300" algn="l"/>
                <a:tab pos="7632700" algn="l"/>
                <a:tab pos="8026400" algn="l"/>
                <a:tab pos="8280400" algn="l"/>
              </a:tabLst>
              <a:defRPr sz="2100"/>
            </a:pPr>
          </a:p>
          <a:p>
            <a:pPr marL="220724" indent="-180211" defTabSz="402336">
              <a:spcBef>
                <a:spcPts val="1200"/>
              </a:spcBef>
              <a:tabLst>
                <a:tab pos="292100" algn="l"/>
                <a:tab pos="381000" algn="l"/>
                <a:tab pos="787400" algn="l"/>
                <a:tab pos="1193800" algn="l"/>
                <a:tab pos="1587500" algn="l"/>
                <a:tab pos="1993900" algn="l"/>
                <a:tab pos="2400300" algn="l"/>
                <a:tab pos="2794000" algn="l"/>
                <a:tab pos="3200400" algn="l"/>
                <a:tab pos="3606800" algn="l"/>
                <a:tab pos="4000500" algn="l"/>
                <a:tab pos="4406900" algn="l"/>
                <a:tab pos="4813300" algn="l"/>
                <a:tab pos="5207000" algn="l"/>
                <a:tab pos="5613400" algn="l"/>
                <a:tab pos="6019800" algn="l"/>
                <a:tab pos="6413500" algn="l"/>
                <a:tab pos="6819900" algn="l"/>
                <a:tab pos="7226300" algn="l"/>
                <a:tab pos="7632700" algn="l"/>
                <a:tab pos="8026400" algn="l"/>
                <a:tab pos="8280400" algn="l"/>
              </a:tabLst>
              <a:defRPr sz="2100"/>
            </a:pPr>
          </a:p>
          <a:p>
            <a:pPr marL="220724" indent="-180211" defTabSz="402336">
              <a:spcBef>
                <a:spcPts val="1200"/>
              </a:spcBef>
              <a:tabLst>
                <a:tab pos="292100" algn="l"/>
                <a:tab pos="381000" algn="l"/>
                <a:tab pos="787400" algn="l"/>
                <a:tab pos="1193800" algn="l"/>
                <a:tab pos="1587500" algn="l"/>
                <a:tab pos="1993900" algn="l"/>
                <a:tab pos="2400300" algn="l"/>
                <a:tab pos="2794000" algn="l"/>
                <a:tab pos="3200400" algn="l"/>
                <a:tab pos="3606800" algn="l"/>
                <a:tab pos="4000500" algn="l"/>
                <a:tab pos="4406900" algn="l"/>
                <a:tab pos="4813300" algn="l"/>
                <a:tab pos="5207000" algn="l"/>
                <a:tab pos="5613400" algn="l"/>
                <a:tab pos="6019800" algn="l"/>
                <a:tab pos="6413500" algn="l"/>
                <a:tab pos="6819900" algn="l"/>
                <a:tab pos="7226300" algn="l"/>
                <a:tab pos="7632700" algn="l"/>
                <a:tab pos="8026400" algn="l"/>
                <a:tab pos="8280400" algn="l"/>
              </a:tabLst>
              <a:defRPr sz="2400"/>
            </a:pPr>
          </a:p>
          <a:p>
            <a:pPr marL="220724" indent="-180211" defTabSz="402336">
              <a:spcBef>
                <a:spcPts val="1200"/>
              </a:spcBef>
              <a:tabLst>
                <a:tab pos="292100" algn="l"/>
                <a:tab pos="381000" algn="l"/>
                <a:tab pos="787400" algn="l"/>
                <a:tab pos="1193800" algn="l"/>
                <a:tab pos="1587500" algn="l"/>
                <a:tab pos="1993900" algn="l"/>
                <a:tab pos="2400300" algn="l"/>
                <a:tab pos="2794000" algn="l"/>
                <a:tab pos="3200400" algn="l"/>
                <a:tab pos="3606800" algn="l"/>
                <a:tab pos="4000500" algn="l"/>
                <a:tab pos="4406900" algn="l"/>
                <a:tab pos="4813300" algn="l"/>
                <a:tab pos="5207000" algn="l"/>
                <a:tab pos="5613400" algn="l"/>
                <a:tab pos="6019800" algn="l"/>
                <a:tab pos="6413500" algn="l"/>
                <a:tab pos="6819900" algn="l"/>
                <a:tab pos="7226300" algn="l"/>
                <a:tab pos="7632700" algn="l"/>
                <a:tab pos="8026400" algn="l"/>
                <a:tab pos="8280400" algn="l"/>
              </a:tabLst>
              <a:defRPr sz="2400"/>
            </a:pPr>
            <a:r>
              <a:t> </a:t>
            </a:r>
          </a:p>
        </p:txBody>
      </p:sp>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7" name="Comments"/>
          <p:cNvSpPr txBox="1"/>
          <p:nvPr>
            <p:ph type="title"/>
          </p:nvPr>
        </p:nvSpPr>
        <p:spPr>
          <a:xfrm>
            <a:off x="365125" y="0"/>
            <a:ext cx="9042400" cy="1233488"/>
          </a:xfrm>
          <a:prstGeom prst="rect">
            <a:avLst/>
          </a:prstGeom>
        </p:spPr>
        <p:txBody>
          <a:bodyPr/>
          <a:lstStyle>
            <a:lvl1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b="1" sz="3600"/>
            </a:lvl1pPr>
          </a:lstStyle>
          <a:p>
            <a:pPr/>
            <a:r>
              <a:t>Comments</a:t>
            </a:r>
          </a:p>
        </p:txBody>
      </p:sp>
      <p:sp>
        <p:nvSpPr>
          <p:cNvPr id="68" name="1. Errors?…"/>
          <p:cNvSpPr txBox="1"/>
          <p:nvPr>
            <p:ph type="body" idx="1"/>
          </p:nvPr>
        </p:nvSpPr>
        <p:spPr>
          <a:xfrm>
            <a:off x="290511" y="1076325"/>
            <a:ext cx="9088440" cy="4111625"/>
          </a:xfrm>
          <a:prstGeom prst="rect">
            <a:avLst/>
          </a:prstGeom>
        </p:spPr>
        <p:txBody>
          <a:bodyPr/>
          <a:lstStyle/>
          <a:p>
            <a:pPr marL="273050" indent="-238125">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Lst>
              <a:defRPr i="1" sz="2400">
                <a:solidFill>
                  <a:srgbClr val="004586"/>
                </a:solidFill>
              </a:defRPr>
            </a:pPr>
          </a:p>
          <a:p>
            <a:pPr marL="273050" indent="-238125">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Lst>
              <a:defRPr i="1" sz="2400">
                <a:solidFill>
                  <a:srgbClr val="004586"/>
                </a:solidFill>
              </a:defRPr>
            </a:pPr>
          </a:p>
          <a:p>
            <a:pPr marL="273050" indent="-238125">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Lst>
              <a:defRPr i="1" sz="2400">
                <a:solidFill>
                  <a:srgbClr val="004586"/>
                </a:solidFill>
              </a:defRPr>
            </a:pPr>
            <a:r>
              <a:t>1. Errors?</a:t>
            </a:r>
          </a:p>
          <a:p>
            <a:pPr marL="273050" indent="-238125">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Lst>
              <a:defRPr i="1" sz="2400"/>
            </a:pPr>
            <a:r>
              <a:t>2. At least three installments if you wish.</a:t>
            </a:r>
          </a:p>
          <a:p>
            <a:pPr marL="273050" indent="-238125">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Lst>
              <a:defRPr i="1" sz="2400"/>
            </a:pPr>
            <a:r>
              <a:t>3. Subjects for focus in future installments?</a:t>
            </a:r>
          </a:p>
          <a:p>
            <a:pPr marL="273050" indent="-238125">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Lst>
              <a:defRPr i="1" sz="2400"/>
            </a:pPr>
            <a:r>
              <a:t>4. Subjects to exclude in future installments?</a:t>
            </a:r>
          </a:p>
          <a:p>
            <a:pPr marL="273050" indent="-238125">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Lst>
              <a:defRPr sz="2200"/>
            </a:pPr>
            <a:r>
              <a:t> </a:t>
            </a:r>
          </a:p>
        </p:txBody>
      </p:sp>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9" name="Text"/>
          <p:cNvSpPr txBox="1"/>
          <p:nvPr/>
        </p:nvSpPr>
        <p:spPr>
          <a:xfrm>
            <a:off x="3448049" y="6886575"/>
            <a:ext cx="3109915" cy="25922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latin typeface="Arial"/>
                <a:ea typeface="Arial"/>
                <a:cs typeface="Arial"/>
                <a:sym typeface="Arial"/>
              </a:defRPr>
            </a:lvl1pPr>
          </a:lstStyle>
          <a:p>
            <a:pPr/>
            <a:r>
              <a:t>   </a:t>
            </a:r>
          </a:p>
        </p:txBody>
      </p:sp>
      <p:sp>
        <p:nvSpPr>
          <p:cNvPr id="130" name="I. The Homogeneous, Isotropic Universe: Its Expansion and Geometrical Structure"/>
          <p:cNvSpPr txBox="1"/>
          <p:nvPr>
            <p:ph type="title"/>
          </p:nvPr>
        </p:nvSpPr>
        <p:spPr>
          <a:xfrm>
            <a:off x="503236" y="301625"/>
            <a:ext cx="9040816" cy="1231900"/>
          </a:xfrm>
          <a:prstGeom prst="rect">
            <a:avLst/>
          </a:prstGeom>
        </p:spPr>
        <p:txBody>
          <a:bodyPr/>
          <a:lstStyle/>
          <a:p>
            <a: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b="1" sz="3600">
                <a:solidFill>
                  <a:srgbClr val="280099"/>
                </a:solidFill>
              </a:defRPr>
            </a:pPr>
            <a:r>
              <a:t>I. The Homogeneous, Isotropic Universe:</a:t>
            </a:r>
            <a:br/>
            <a:r>
              <a:t>Its Expansion and Geometrical Structure</a:t>
            </a:r>
          </a:p>
        </p:txBody>
      </p:sp>
      <p:sp>
        <p:nvSpPr>
          <p:cNvPr id="131" name="3. THE PROPAGATION OF PHOTONS AND NEUTRINOS; OBSERVATIONAL METHODS FOR TESTING COSMOLOGICAL THEORIES…"/>
          <p:cNvSpPr txBox="1"/>
          <p:nvPr>
            <p:ph type="body" idx="1"/>
          </p:nvPr>
        </p:nvSpPr>
        <p:spPr>
          <a:xfrm>
            <a:off x="215899" y="1450975"/>
            <a:ext cx="9659940" cy="5153025"/>
          </a:xfrm>
          <a:prstGeom prst="rect">
            <a:avLst/>
          </a:prstGeom>
        </p:spPr>
        <p:txBody>
          <a:bodyPr/>
          <a:lstStyle/>
          <a:p>
            <a:pPr marL="188117" indent="-153589" defTabSz="342900">
              <a:spcBef>
                <a:spcPts val="1000"/>
              </a:spcBef>
              <a:tabLst>
                <a:tab pos="254000" algn="l"/>
                <a:tab pos="330200" algn="l"/>
                <a:tab pos="673100" algn="l"/>
                <a:tab pos="1016000" algn="l"/>
                <a:tab pos="1358900" algn="l"/>
                <a:tab pos="1701800" algn="l"/>
                <a:tab pos="2044700" algn="l"/>
                <a:tab pos="2387600" algn="l"/>
                <a:tab pos="2730500" algn="l"/>
                <a:tab pos="3073400" algn="l"/>
                <a:tab pos="3416300" algn="l"/>
                <a:tab pos="3759200" algn="l"/>
                <a:tab pos="4102100" algn="l"/>
                <a:tab pos="4445000" algn="l"/>
                <a:tab pos="4787900" algn="l"/>
                <a:tab pos="5130800" algn="l"/>
                <a:tab pos="5473700" algn="l"/>
                <a:tab pos="5816600" algn="l"/>
                <a:tab pos="6159500" algn="l"/>
                <a:tab pos="6502400" algn="l"/>
                <a:tab pos="6845300" algn="l"/>
                <a:tab pos="7048500" algn="l"/>
              </a:tabLst>
              <a:defRPr sz="1800">
                <a:solidFill>
                  <a:srgbClr val="1A1A1A"/>
                </a:solidFill>
              </a:defRPr>
            </a:pPr>
          </a:p>
          <a:p>
            <a:pPr marL="188117" indent="-153589" defTabSz="342900">
              <a:spcBef>
                <a:spcPts val="1000"/>
              </a:spcBef>
              <a:tabLst>
                <a:tab pos="254000" algn="l"/>
                <a:tab pos="330200" algn="l"/>
                <a:tab pos="673100" algn="l"/>
                <a:tab pos="1016000" algn="l"/>
                <a:tab pos="1358900" algn="l"/>
                <a:tab pos="1701800" algn="l"/>
                <a:tab pos="2044700" algn="l"/>
                <a:tab pos="2387600" algn="l"/>
                <a:tab pos="2730500" algn="l"/>
                <a:tab pos="3073400" algn="l"/>
                <a:tab pos="3416300" algn="l"/>
                <a:tab pos="3759200" algn="l"/>
                <a:tab pos="4102100" algn="l"/>
                <a:tab pos="4445000" algn="l"/>
                <a:tab pos="4787900" algn="l"/>
                <a:tab pos="5130800" algn="l"/>
                <a:tab pos="5473700" algn="l"/>
                <a:tab pos="5816600" algn="l"/>
                <a:tab pos="6159500" algn="l"/>
                <a:tab pos="6502400" algn="l"/>
                <a:tab pos="6845300" algn="l"/>
                <a:tab pos="7048500" algn="l"/>
              </a:tabLst>
              <a:defRPr sz="1800"/>
            </a:pPr>
            <a:r>
              <a:t>3. THE PROPAGATION OF PHOTONS AND NEUTRINOS; OBSERVATIONAL METHODS FOR TESTING COSMOLOGICAL THEORIES</a:t>
            </a:r>
          </a:p>
          <a:p>
            <a:pPr lvl="1" marL="0" indent="706039" defTabSz="342900">
              <a:spcBef>
                <a:spcPts val="800"/>
              </a:spcBef>
              <a:tabLst>
                <a:tab pos="254000" algn="l"/>
                <a:tab pos="330200" algn="l"/>
                <a:tab pos="673100" algn="l"/>
                <a:tab pos="1016000" algn="l"/>
                <a:tab pos="1358900" algn="l"/>
                <a:tab pos="1701800" algn="l"/>
                <a:tab pos="2044700" algn="l"/>
                <a:tab pos="2387600" algn="l"/>
                <a:tab pos="2730500" algn="l"/>
                <a:tab pos="3073400" algn="l"/>
                <a:tab pos="3416300" algn="l"/>
                <a:tab pos="3759200" algn="l"/>
                <a:tab pos="4102100" algn="l"/>
                <a:tab pos="4445000" algn="l"/>
                <a:tab pos="4787900" algn="l"/>
                <a:tab pos="5130800" algn="l"/>
                <a:tab pos="5473700" algn="l"/>
                <a:tab pos="5816600" algn="l"/>
                <a:tab pos="6159500" algn="l"/>
                <a:tab pos="6502400" algn="l"/>
                <a:tab pos="6845300" algn="l"/>
                <a:tab pos="7048500" algn="l"/>
              </a:tabLst>
              <a:defRPr sz="1600">
                <a:solidFill>
                  <a:srgbClr val="1A1A1A"/>
                </a:solidFill>
              </a:defRPr>
            </a:pPr>
            <a:r>
              <a:t>3.1 The Redshift and Momentum Decrease</a:t>
            </a:r>
          </a:p>
          <a:p>
            <a:pPr lvl="1" marL="0" indent="706039" defTabSz="342900">
              <a:spcBef>
                <a:spcPts val="800"/>
              </a:spcBef>
              <a:tabLst>
                <a:tab pos="254000" algn="l"/>
                <a:tab pos="330200" algn="l"/>
                <a:tab pos="673100" algn="l"/>
                <a:tab pos="1016000" algn="l"/>
                <a:tab pos="1358900" algn="l"/>
                <a:tab pos="1701800" algn="l"/>
                <a:tab pos="2044700" algn="l"/>
                <a:tab pos="2387600" algn="l"/>
                <a:tab pos="2730500" algn="l"/>
                <a:tab pos="3073400" algn="l"/>
                <a:tab pos="3416300" algn="l"/>
                <a:tab pos="3759200" algn="l"/>
                <a:tab pos="4102100" algn="l"/>
                <a:tab pos="4445000" algn="l"/>
                <a:tab pos="4787900" algn="l"/>
                <a:tab pos="5130800" algn="l"/>
                <a:tab pos="5473700" algn="l"/>
                <a:tab pos="5816600" algn="l"/>
                <a:tab pos="6159500" algn="l"/>
                <a:tab pos="6502400" algn="l"/>
                <a:tab pos="6845300" algn="l"/>
                <a:tab pos="7048500" algn="l"/>
              </a:tabLst>
              <a:defRPr sz="1600">
                <a:solidFill>
                  <a:srgbClr val="1A1A1A"/>
                </a:solidFill>
              </a:defRPr>
            </a:pPr>
            <a:r>
              <a:t>3.2 Observable Quantities and the Horizon</a:t>
            </a:r>
          </a:p>
          <a:p>
            <a:pPr marL="188117" indent="-153589" defTabSz="342900">
              <a:spcBef>
                <a:spcPts val="800"/>
              </a:spcBef>
              <a:tabLst>
                <a:tab pos="254000" algn="l"/>
                <a:tab pos="330200" algn="l"/>
                <a:tab pos="673100" algn="l"/>
                <a:tab pos="1016000" algn="l"/>
                <a:tab pos="1358900" algn="l"/>
                <a:tab pos="1701800" algn="l"/>
                <a:tab pos="2044700" algn="l"/>
                <a:tab pos="2387600" algn="l"/>
                <a:tab pos="2730500" algn="l"/>
                <a:tab pos="3073400" algn="l"/>
                <a:tab pos="3416300" algn="l"/>
                <a:tab pos="3759200" algn="l"/>
                <a:tab pos="4102100" algn="l"/>
                <a:tab pos="4445000" algn="l"/>
                <a:tab pos="4787900" algn="l"/>
                <a:tab pos="5130800" algn="l"/>
                <a:tab pos="5473700" algn="l"/>
                <a:tab pos="5816600" algn="l"/>
                <a:tab pos="6159500" algn="l"/>
                <a:tab pos="6502400" algn="l"/>
                <a:tab pos="6845300" algn="l"/>
                <a:tab pos="7048500" algn="l"/>
              </a:tabLst>
              <a:defRPr sz="1600">
                <a:solidFill>
                  <a:srgbClr val="1A1A1A"/>
                </a:solidFill>
              </a:defRPr>
            </a:pPr>
            <a:r>
              <a:t>3.3 Graphs and Formulae for Functions Which Determine Observable Quantities</a:t>
            </a:r>
          </a:p>
          <a:p>
            <a:pPr lvl="1" marL="0" indent="706039" defTabSz="342900">
              <a:spcBef>
                <a:spcPts val="800"/>
              </a:spcBef>
              <a:tabLst>
                <a:tab pos="254000" algn="l"/>
                <a:tab pos="330200" algn="l"/>
                <a:tab pos="673100" algn="l"/>
                <a:tab pos="1016000" algn="l"/>
                <a:tab pos="1358900" algn="l"/>
                <a:tab pos="1701800" algn="l"/>
                <a:tab pos="2044700" algn="l"/>
                <a:tab pos="2387600" algn="l"/>
                <a:tab pos="2730500" algn="l"/>
                <a:tab pos="3073400" algn="l"/>
                <a:tab pos="3416300" algn="l"/>
                <a:tab pos="3759200" algn="l"/>
                <a:tab pos="4102100" algn="l"/>
                <a:tab pos="4445000" algn="l"/>
                <a:tab pos="4787900" algn="l"/>
                <a:tab pos="5130800" algn="l"/>
                <a:tab pos="5473700" algn="l"/>
                <a:tab pos="5816600" algn="l"/>
                <a:tab pos="6159500" algn="l"/>
                <a:tab pos="6502400" algn="l"/>
                <a:tab pos="6845300" algn="l"/>
                <a:tab pos="7048500" algn="l"/>
              </a:tabLst>
              <a:defRPr sz="1600">
                <a:solidFill>
                  <a:srgbClr val="1A1A1A"/>
                </a:solidFill>
              </a:defRPr>
            </a:pPr>
            <a:r>
              <a:t>3.4 Working Formulae as Functions of the Redshift z</a:t>
            </a:r>
          </a:p>
          <a:p>
            <a:pPr lvl="1" marL="0" indent="706039" defTabSz="342900">
              <a:spcBef>
                <a:spcPts val="800"/>
              </a:spcBef>
              <a:tabLst>
                <a:tab pos="254000" algn="l"/>
                <a:tab pos="330200" algn="l"/>
                <a:tab pos="673100" algn="l"/>
                <a:tab pos="1016000" algn="l"/>
                <a:tab pos="1358900" algn="l"/>
                <a:tab pos="1701800" algn="l"/>
                <a:tab pos="2044700" algn="l"/>
                <a:tab pos="2387600" algn="l"/>
                <a:tab pos="2730500" algn="l"/>
                <a:tab pos="3073400" algn="l"/>
                <a:tab pos="3416300" algn="l"/>
                <a:tab pos="3759200" algn="l"/>
                <a:tab pos="4102100" algn="l"/>
                <a:tab pos="4445000" algn="l"/>
                <a:tab pos="4787900" algn="l"/>
                <a:tab pos="5130800" algn="l"/>
                <a:tab pos="5473700" algn="l"/>
                <a:tab pos="5816600" algn="l"/>
                <a:tab pos="6159500" algn="l"/>
                <a:tab pos="6502400" algn="l"/>
                <a:tab pos="6845300" algn="l"/>
                <a:tab pos="7048500" algn="l"/>
              </a:tabLst>
              <a:defRPr sz="1600">
                <a:solidFill>
                  <a:srgbClr val="1A1A1A"/>
                </a:solidFill>
              </a:defRPr>
            </a:pPr>
            <a:r>
              <a:t>3.5 The First Approximation and Euclidean Space; the Deceleration Parameter</a:t>
            </a:r>
          </a:p>
          <a:p>
            <a:pPr lvl="1" marL="0" indent="706039" defTabSz="342900">
              <a:spcBef>
                <a:spcPts val="800"/>
              </a:spcBef>
              <a:tabLst>
                <a:tab pos="254000" algn="l"/>
                <a:tab pos="330200" algn="l"/>
                <a:tab pos="673100" algn="l"/>
                <a:tab pos="1016000" algn="l"/>
                <a:tab pos="1358900" algn="l"/>
                <a:tab pos="1701800" algn="l"/>
                <a:tab pos="2044700" algn="l"/>
                <a:tab pos="2387600" algn="l"/>
                <a:tab pos="2730500" algn="l"/>
                <a:tab pos="3073400" algn="l"/>
                <a:tab pos="3416300" algn="l"/>
                <a:tab pos="3759200" algn="l"/>
                <a:tab pos="4102100" algn="l"/>
                <a:tab pos="4445000" algn="l"/>
                <a:tab pos="4787900" algn="l"/>
                <a:tab pos="5130800" algn="l"/>
                <a:tab pos="5473700" algn="l"/>
                <a:tab pos="5816600" algn="l"/>
                <a:tab pos="6159500" algn="l"/>
                <a:tab pos="6502400" algn="l"/>
                <a:tab pos="6845300" algn="l"/>
                <a:tab pos="7048500" algn="l"/>
              </a:tabLst>
              <a:defRPr sz="1600">
                <a:solidFill>
                  <a:srgbClr val="1A1A1A"/>
                </a:solidFill>
              </a:defRPr>
            </a:pPr>
            <a:r>
              <a:t>3.6 The Distribution with Respect to Apparent Magnitude</a:t>
            </a:r>
          </a:p>
          <a:p>
            <a:pPr lvl="1" marL="0" indent="706039" defTabSz="342900">
              <a:spcBef>
                <a:spcPts val="800"/>
              </a:spcBef>
              <a:tabLst>
                <a:tab pos="254000" algn="l"/>
                <a:tab pos="330200" algn="l"/>
                <a:tab pos="673100" algn="l"/>
                <a:tab pos="1016000" algn="l"/>
                <a:tab pos="1358900" algn="l"/>
                <a:tab pos="1701800" algn="l"/>
                <a:tab pos="2044700" algn="l"/>
                <a:tab pos="2387600" algn="l"/>
                <a:tab pos="2730500" algn="l"/>
                <a:tab pos="3073400" algn="l"/>
                <a:tab pos="3416300" algn="l"/>
                <a:tab pos="3759200" algn="l"/>
                <a:tab pos="4102100" algn="l"/>
                <a:tab pos="4445000" algn="l"/>
                <a:tab pos="4787900" algn="l"/>
                <a:tab pos="5130800" algn="l"/>
                <a:tab pos="5473700" algn="l"/>
                <a:tab pos="5816600" algn="l"/>
                <a:tab pos="6159500" algn="l"/>
                <a:tab pos="6502400" algn="l"/>
                <a:tab pos="6845300" algn="l"/>
                <a:tab pos="7048500" algn="l"/>
              </a:tabLst>
              <a:defRPr sz="1600">
                <a:solidFill>
                  <a:srgbClr val="1A1A1A"/>
                </a:solidFill>
              </a:defRPr>
            </a:pPr>
            <a:r>
              <a:t>3.7 On the Possibility of Choosing among Cosmological Models by Observations of Distant Objects</a:t>
            </a:r>
          </a:p>
          <a:p>
            <a:pPr marL="188117" indent="-153589" defTabSz="342900">
              <a:spcBef>
                <a:spcPts val="1000"/>
              </a:spcBef>
              <a:tabLst>
                <a:tab pos="254000" algn="l"/>
                <a:tab pos="330200" algn="l"/>
                <a:tab pos="673100" algn="l"/>
                <a:tab pos="1016000" algn="l"/>
                <a:tab pos="1358900" algn="l"/>
                <a:tab pos="1701800" algn="l"/>
                <a:tab pos="2044700" algn="l"/>
                <a:tab pos="2387600" algn="l"/>
                <a:tab pos="2730500" algn="l"/>
                <a:tab pos="3073400" algn="l"/>
                <a:tab pos="3416300" algn="l"/>
                <a:tab pos="3759200" algn="l"/>
                <a:tab pos="4102100" algn="l"/>
                <a:tab pos="4445000" algn="l"/>
                <a:tab pos="4787900" algn="l"/>
                <a:tab pos="5130800" algn="l"/>
                <a:tab pos="5473700" algn="l"/>
                <a:tab pos="5816600" algn="l"/>
                <a:tab pos="6159500" algn="l"/>
                <a:tab pos="6502400" algn="l"/>
                <a:tab pos="6845300" algn="l"/>
                <a:tab pos="7048500" algn="l"/>
              </a:tabLst>
              <a:defRPr sz="1800"/>
            </a:pPr>
          </a:p>
          <a:p>
            <a:pPr marL="188117" indent="-153589" defTabSz="342900">
              <a:spcBef>
                <a:spcPts val="1000"/>
              </a:spcBef>
              <a:tabLst>
                <a:tab pos="254000" algn="l"/>
                <a:tab pos="330200" algn="l"/>
                <a:tab pos="673100" algn="l"/>
                <a:tab pos="1016000" algn="l"/>
                <a:tab pos="1358900" algn="l"/>
                <a:tab pos="1701800" algn="l"/>
                <a:tab pos="2044700" algn="l"/>
                <a:tab pos="2387600" algn="l"/>
                <a:tab pos="2730500" algn="l"/>
                <a:tab pos="3073400" algn="l"/>
                <a:tab pos="3416300" algn="l"/>
                <a:tab pos="3759200" algn="l"/>
                <a:tab pos="4102100" algn="l"/>
                <a:tab pos="4445000" algn="l"/>
                <a:tab pos="4787900" algn="l"/>
                <a:tab pos="5130800" algn="l"/>
                <a:tab pos="5473700" algn="l"/>
                <a:tab pos="5816600" algn="l"/>
                <a:tab pos="6159500" algn="l"/>
                <a:tab pos="6502400" algn="l"/>
                <a:tab pos="6845300" algn="l"/>
                <a:tab pos="7048500" algn="l"/>
              </a:tabLst>
              <a:defRPr sz="1800"/>
            </a:pPr>
          </a:p>
          <a:p>
            <a:pPr marL="188117" indent="-153589" defTabSz="342900">
              <a:spcBef>
                <a:spcPts val="1000"/>
              </a:spcBef>
              <a:tabLst>
                <a:tab pos="254000" algn="l"/>
                <a:tab pos="330200" algn="l"/>
                <a:tab pos="673100" algn="l"/>
                <a:tab pos="1016000" algn="l"/>
                <a:tab pos="1358900" algn="l"/>
                <a:tab pos="1701800" algn="l"/>
                <a:tab pos="2044700" algn="l"/>
                <a:tab pos="2387600" algn="l"/>
                <a:tab pos="2730500" algn="l"/>
                <a:tab pos="3073400" algn="l"/>
                <a:tab pos="3416300" algn="l"/>
                <a:tab pos="3759200" algn="l"/>
                <a:tab pos="4102100" algn="l"/>
                <a:tab pos="4445000" algn="l"/>
                <a:tab pos="4787900" algn="l"/>
                <a:tab pos="5130800" algn="l"/>
                <a:tab pos="5473700" algn="l"/>
                <a:tab pos="5816600" algn="l"/>
                <a:tab pos="6159500" algn="l"/>
                <a:tab pos="6502400" algn="l"/>
                <a:tab pos="6845300" algn="l"/>
                <a:tab pos="7048500" algn="l"/>
              </a:tabLst>
              <a:defRPr sz="2100"/>
            </a:pPr>
          </a:p>
          <a:p>
            <a:pPr marL="188117" indent="-153589" defTabSz="342900">
              <a:spcBef>
                <a:spcPts val="1000"/>
              </a:spcBef>
              <a:tabLst>
                <a:tab pos="254000" algn="l"/>
                <a:tab pos="330200" algn="l"/>
                <a:tab pos="673100" algn="l"/>
                <a:tab pos="1016000" algn="l"/>
                <a:tab pos="1358900" algn="l"/>
                <a:tab pos="1701800" algn="l"/>
                <a:tab pos="2044700" algn="l"/>
                <a:tab pos="2387600" algn="l"/>
                <a:tab pos="2730500" algn="l"/>
                <a:tab pos="3073400" algn="l"/>
                <a:tab pos="3416300" algn="l"/>
                <a:tab pos="3759200" algn="l"/>
                <a:tab pos="4102100" algn="l"/>
                <a:tab pos="4445000" algn="l"/>
                <a:tab pos="4787900" algn="l"/>
                <a:tab pos="5130800" algn="l"/>
                <a:tab pos="5473700" algn="l"/>
                <a:tab pos="5816600" algn="l"/>
                <a:tab pos="6159500" algn="l"/>
                <a:tab pos="6502400" algn="l"/>
                <a:tab pos="6845300" algn="l"/>
                <a:tab pos="7048500" algn="l"/>
              </a:tabLst>
              <a:defRPr sz="2100"/>
            </a:pPr>
            <a:r>
              <a:t> </a:t>
            </a:r>
          </a:p>
        </p:txBody>
      </p:sp>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3" name="Text"/>
          <p:cNvSpPr txBox="1"/>
          <p:nvPr/>
        </p:nvSpPr>
        <p:spPr>
          <a:xfrm>
            <a:off x="3448049" y="6886575"/>
            <a:ext cx="3109915" cy="25922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latin typeface="Arial"/>
                <a:ea typeface="Arial"/>
                <a:cs typeface="Arial"/>
                <a:sym typeface="Arial"/>
              </a:defRPr>
            </a:lvl1pPr>
          </a:lstStyle>
          <a:p>
            <a:pPr/>
            <a:r>
              <a:t>   </a:t>
            </a:r>
          </a:p>
        </p:txBody>
      </p:sp>
      <p:sp>
        <p:nvSpPr>
          <p:cNvPr id="134" name="I. The Homogeneous, Isotropic Universe: Its Expansion and Geometrical Structure"/>
          <p:cNvSpPr txBox="1"/>
          <p:nvPr>
            <p:ph type="title"/>
          </p:nvPr>
        </p:nvSpPr>
        <p:spPr>
          <a:xfrm>
            <a:off x="503236" y="301625"/>
            <a:ext cx="9040816" cy="1231900"/>
          </a:xfrm>
          <a:prstGeom prst="rect">
            <a:avLst/>
          </a:prstGeom>
        </p:spPr>
        <p:txBody>
          <a:bodyPr/>
          <a:lstStyle/>
          <a:p>
            <a: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b="1" sz="3600">
                <a:solidFill>
                  <a:srgbClr val="280099"/>
                </a:solidFill>
              </a:defRPr>
            </a:pPr>
            <a:r>
              <a:t>I. The Homogeneous, Isotropic Universe:</a:t>
            </a:r>
            <a:br/>
            <a:r>
              <a:t>Its Expansion and Geometrical Structure</a:t>
            </a:r>
          </a:p>
        </p:txBody>
      </p:sp>
      <p:sp>
        <p:nvSpPr>
          <p:cNvPr id="135" name="3. THE PROPAGATION OF PHOTONS AND NEUTRINOS; OBSERVATIONAL METHODS FOR TESTING COSMOLOGICAL THEORIES (continued)…"/>
          <p:cNvSpPr txBox="1"/>
          <p:nvPr>
            <p:ph type="body" idx="1"/>
          </p:nvPr>
        </p:nvSpPr>
        <p:spPr>
          <a:xfrm>
            <a:off x="215899" y="1450975"/>
            <a:ext cx="9659940" cy="5153025"/>
          </a:xfrm>
          <a:prstGeom prst="rect">
            <a:avLst/>
          </a:prstGeom>
        </p:spPr>
        <p:txBody>
          <a:bodyPr/>
          <a:lstStyle/>
          <a:p>
            <a:pPr marL="215708" indent="-176116" defTabSz="393191">
              <a:spcBef>
                <a:spcPts val="1200"/>
              </a:spcBef>
              <a:tabLst>
                <a:tab pos="292100" algn="l"/>
                <a:tab pos="381000" algn="l"/>
                <a:tab pos="774700" algn="l"/>
                <a:tab pos="1168400" algn="l"/>
                <a:tab pos="1549400" algn="l"/>
                <a:tab pos="1943100" algn="l"/>
                <a:tab pos="2336800" algn="l"/>
                <a:tab pos="2730500" algn="l"/>
                <a:tab pos="3124200" algn="l"/>
                <a:tab pos="3517900" algn="l"/>
                <a:tab pos="3911600" algn="l"/>
                <a:tab pos="4305300" algn="l"/>
                <a:tab pos="4699000" algn="l"/>
                <a:tab pos="5092700" algn="l"/>
                <a:tab pos="5486400" algn="l"/>
                <a:tab pos="5880100" algn="l"/>
                <a:tab pos="6273800" algn="l"/>
                <a:tab pos="6667500" algn="l"/>
                <a:tab pos="7061200" algn="l"/>
                <a:tab pos="7454900" algn="l"/>
                <a:tab pos="7848600" algn="l"/>
                <a:tab pos="8089900" algn="l"/>
              </a:tabLst>
              <a:defRPr sz="2000">
                <a:solidFill>
                  <a:srgbClr val="1A1A1A"/>
                </a:solidFill>
              </a:defRPr>
            </a:pPr>
          </a:p>
          <a:p>
            <a:pPr marL="215708" indent="-176116" defTabSz="393191">
              <a:spcBef>
                <a:spcPts val="1200"/>
              </a:spcBef>
              <a:tabLst>
                <a:tab pos="292100" algn="l"/>
                <a:tab pos="381000" algn="l"/>
                <a:tab pos="774700" algn="l"/>
                <a:tab pos="1168400" algn="l"/>
                <a:tab pos="1549400" algn="l"/>
                <a:tab pos="1943100" algn="l"/>
                <a:tab pos="2336800" algn="l"/>
                <a:tab pos="2730500" algn="l"/>
                <a:tab pos="3124200" algn="l"/>
                <a:tab pos="3517900" algn="l"/>
                <a:tab pos="3911600" algn="l"/>
                <a:tab pos="4305300" algn="l"/>
                <a:tab pos="4699000" algn="l"/>
                <a:tab pos="5092700" algn="l"/>
                <a:tab pos="5486400" algn="l"/>
                <a:tab pos="5880100" algn="l"/>
                <a:tab pos="6273800" algn="l"/>
                <a:tab pos="6667500" algn="l"/>
                <a:tab pos="7061200" algn="l"/>
                <a:tab pos="7454900" algn="l"/>
                <a:tab pos="7848600" algn="l"/>
                <a:tab pos="8089900" algn="l"/>
              </a:tabLst>
              <a:defRPr sz="2000"/>
            </a:pPr>
            <a:r>
              <a:t>3. THE PROPAGATION OF PHOTONS AND NEUTRINOS; OBSERVATIONAL METHODS FOR TESTING COSMOLOGICAL THEORIES (continued)</a:t>
            </a:r>
          </a:p>
          <a:p>
            <a:pPr lvl="1" marL="0" indent="809592" defTabSz="393191">
              <a:spcBef>
                <a:spcPts val="900"/>
              </a:spcBef>
              <a:tabLst>
                <a:tab pos="292100" algn="l"/>
                <a:tab pos="381000" algn="l"/>
                <a:tab pos="774700" algn="l"/>
                <a:tab pos="1168400" algn="l"/>
                <a:tab pos="1549400" algn="l"/>
                <a:tab pos="1943100" algn="l"/>
                <a:tab pos="2336800" algn="l"/>
                <a:tab pos="2730500" algn="l"/>
                <a:tab pos="3124200" algn="l"/>
                <a:tab pos="3517900" algn="l"/>
                <a:tab pos="3911600" algn="l"/>
                <a:tab pos="4305300" algn="l"/>
                <a:tab pos="4699000" algn="l"/>
                <a:tab pos="5092700" algn="l"/>
                <a:tab pos="5486400" algn="l"/>
                <a:tab pos="5880100" algn="l"/>
                <a:tab pos="6273800" algn="l"/>
                <a:tab pos="6667500" algn="l"/>
                <a:tab pos="7061200" algn="l"/>
                <a:tab pos="7454900" algn="l"/>
                <a:tab pos="7848600" algn="l"/>
                <a:tab pos="8089900" algn="l"/>
              </a:tabLst>
              <a:defRPr sz="1800">
                <a:solidFill>
                  <a:srgbClr val="1A1A1A"/>
                </a:solidFill>
              </a:defRPr>
            </a:pPr>
            <a:r>
              <a:t>3.8 The Evolution of Radio Sources</a:t>
            </a:r>
          </a:p>
          <a:p>
            <a:pPr lvl="1" marL="0" indent="809592" defTabSz="393191">
              <a:spcBef>
                <a:spcPts val="900"/>
              </a:spcBef>
              <a:tabLst>
                <a:tab pos="292100" algn="l"/>
                <a:tab pos="381000" algn="l"/>
                <a:tab pos="774700" algn="l"/>
                <a:tab pos="1168400" algn="l"/>
                <a:tab pos="1549400" algn="l"/>
                <a:tab pos="1943100" algn="l"/>
                <a:tab pos="2336800" algn="l"/>
                <a:tab pos="2730500" algn="l"/>
                <a:tab pos="3124200" algn="l"/>
                <a:tab pos="3517900" algn="l"/>
                <a:tab pos="3911600" algn="l"/>
                <a:tab pos="4305300" algn="l"/>
                <a:tab pos="4699000" algn="l"/>
                <a:tab pos="5092700" algn="l"/>
                <a:tab pos="5486400" algn="l"/>
                <a:tab pos="5880100" algn="l"/>
                <a:tab pos="6273800" algn="l"/>
                <a:tab pos="6667500" algn="l"/>
                <a:tab pos="7061200" algn="l"/>
                <a:tab pos="7454900" algn="l"/>
                <a:tab pos="7848600" algn="l"/>
                <a:tab pos="8089900" algn="l"/>
              </a:tabLst>
              <a:defRPr sz="1800">
                <a:solidFill>
                  <a:srgbClr val="1A1A1A"/>
                </a:solidFill>
              </a:defRPr>
            </a:pPr>
            <a:r>
              <a:t>3.9  The Determination of H</a:t>
            </a:r>
            <a:r>
              <a:rPr baseline="-37395"/>
              <a:t>0</a:t>
            </a:r>
            <a:r>
              <a:t> and q</a:t>
            </a:r>
            <a:r>
              <a:rPr baseline="-37395"/>
              <a:t>0</a:t>
            </a:r>
            <a:r>
              <a:t> from Observations</a:t>
            </a:r>
          </a:p>
          <a:p>
            <a:pPr lvl="1" marL="0" indent="809592" defTabSz="393191">
              <a:spcBef>
                <a:spcPts val="900"/>
              </a:spcBef>
              <a:tabLst>
                <a:tab pos="292100" algn="l"/>
                <a:tab pos="381000" algn="l"/>
                <a:tab pos="774700" algn="l"/>
                <a:tab pos="1168400" algn="l"/>
                <a:tab pos="1549400" algn="l"/>
                <a:tab pos="1943100" algn="l"/>
                <a:tab pos="2336800" algn="l"/>
                <a:tab pos="2730500" algn="l"/>
                <a:tab pos="3124200" algn="l"/>
                <a:tab pos="3517900" algn="l"/>
                <a:tab pos="3911600" algn="l"/>
                <a:tab pos="4305300" algn="l"/>
                <a:tab pos="4699000" algn="l"/>
                <a:tab pos="5092700" algn="l"/>
                <a:tab pos="5486400" algn="l"/>
                <a:tab pos="5880100" algn="l"/>
                <a:tab pos="6273800" algn="l"/>
                <a:tab pos="6667500" algn="l"/>
                <a:tab pos="7061200" algn="l"/>
                <a:tab pos="7454900" algn="l"/>
                <a:tab pos="7848600" algn="l"/>
                <a:tab pos="8089900" algn="l"/>
              </a:tabLst>
              <a:defRPr sz="1800">
                <a:solidFill>
                  <a:srgbClr val="1A1A1A"/>
                </a:solidFill>
              </a:defRPr>
            </a:pPr>
            <a:r>
              <a:t>3.10 Observable Quantities in a Universe That Is Homogeneous Only on the Average</a:t>
            </a:r>
          </a:p>
          <a:p>
            <a:pPr lvl="1" marL="0" indent="809592" defTabSz="393191">
              <a:spcBef>
                <a:spcPts val="900"/>
              </a:spcBef>
              <a:tabLst>
                <a:tab pos="292100" algn="l"/>
                <a:tab pos="381000" algn="l"/>
                <a:tab pos="774700" algn="l"/>
                <a:tab pos="1168400" algn="l"/>
                <a:tab pos="1549400" algn="l"/>
                <a:tab pos="1943100" algn="l"/>
                <a:tab pos="2336800" algn="l"/>
                <a:tab pos="2730500" algn="l"/>
                <a:tab pos="3124200" algn="l"/>
                <a:tab pos="3517900" algn="l"/>
                <a:tab pos="3911600" algn="l"/>
                <a:tab pos="4305300" algn="l"/>
                <a:tab pos="4699000" algn="l"/>
                <a:tab pos="5092700" algn="l"/>
                <a:tab pos="5486400" algn="l"/>
                <a:tab pos="5880100" algn="l"/>
                <a:tab pos="6273800" algn="l"/>
                <a:tab pos="6667500" algn="l"/>
                <a:tab pos="7061200" algn="l"/>
                <a:tab pos="7454900" algn="l"/>
                <a:tab pos="7848600" algn="l"/>
                <a:tab pos="8089900" algn="l"/>
              </a:tabLst>
              <a:defRPr sz="1800">
                <a:solidFill>
                  <a:srgbClr val="1A1A1A"/>
                </a:solidFill>
              </a:defRPr>
            </a:pPr>
            <a:r>
              <a:t>3.11 Kinetic Equations for Photons</a:t>
            </a:r>
          </a:p>
          <a:p>
            <a:pPr lvl="1" marL="0" indent="809592" defTabSz="393191">
              <a:spcBef>
                <a:spcPts val="900"/>
              </a:spcBef>
              <a:tabLst>
                <a:tab pos="292100" algn="l"/>
                <a:tab pos="381000" algn="l"/>
                <a:tab pos="774700" algn="l"/>
                <a:tab pos="1168400" algn="l"/>
                <a:tab pos="1549400" algn="l"/>
                <a:tab pos="1943100" algn="l"/>
                <a:tab pos="2336800" algn="l"/>
                <a:tab pos="2730500" algn="l"/>
                <a:tab pos="3124200" algn="l"/>
                <a:tab pos="3517900" algn="l"/>
                <a:tab pos="3911600" algn="l"/>
                <a:tab pos="4305300" algn="l"/>
                <a:tab pos="4699000" algn="l"/>
                <a:tab pos="5092700" algn="l"/>
                <a:tab pos="5486400" algn="l"/>
                <a:tab pos="5880100" algn="l"/>
                <a:tab pos="6273800" algn="l"/>
                <a:tab pos="6667500" algn="l"/>
                <a:tab pos="7061200" algn="l"/>
                <a:tab pos="7454900" algn="l"/>
                <a:tab pos="7848600" algn="l"/>
                <a:tab pos="8089900" algn="l"/>
              </a:tabLst>
              <a:defRPr sz="1800">
                <a:solidFill>
                  <a:srgbClr val="1A1A1A"/>
                </a:solidFill>
              </a:defRPr>
            </a:pPr>
            <a:r>
              <a:t>3.12 Is the Redshift Unambiguously Explained by the Expansion of the Universe?</a:t>
            </a:r>
          </a:p>
          <a:p>
            <a:pPr marL="215708" indent="-176116" defTabSz="393191">
              <a:spcBef>
                <a:spcPts val="1200"/>
              </a:spcBef>
              <a:tabLst>
                <a:tab pos="292100" algn="l"/>
                <a:tab pos="381000" algn="l"/>
                <a:tab pos="774700" algn="l"/>
                <a:tab pos="1168400" algn="l"/>
                <a:tab pos="1549400" algn="l"/>
                <a:tab pos="1943100" algn="l"/>
                <a:tab pos="2336800" algn="l"/>
                <a:tab pos="2730500" algn="l"/>
                <a:tab pos="3124200" algn="l"/>
                <a:tab pos="3517900" algn="l"/>
                <a:tab pos="3911600" algn="l"/>
                <a:tab pos="4305300" algn="l"/>
                <a:tab pos="4699000" algn="l"/>
                <a:tab pos="5092700" algn="l"/>
                <a:tab pos="5486400" algn="l"/>
                <a:tab pos="5880100" algn="l"/>
                <a:tab pos="6273800" algn="l"/>
                <a:tab pos="6667500" algn="l"/>
                <a:tab pos="7061200" algn="l"/>
                <a:tab pos="7454900" algn="l"/>
                <a:tab pos="7848600" algn="l"/>
                <a:tab pos="8089900" algn="l"/>
              </a:tabLst>
              <a:defRPr sz="2000"/>
            </a:pPr>
          </a:p>
          <a:p>
            <a:pPr marL="215708" indent="-176116" defTabSz="393191">
              <a:spcBef>
                <a:spcPts val="1200"/>
              </a:spcBef>
              <a:tabLst>
                <a:tab pos="292100" algn="l"/>
                <a:tab pos="381000" algn="l"/>
                <a:tab pos="774700" algn="l"/>
                <a:tab pos="1168400" algn="l"/>
                <a:tab pos="1549400" algn="l"/>
                <a:tab pos="1943100" algn="l"/>
                <a:tab pos="2336800" algn="l"/>
                <a:tab pos="2730500" algn="l"/>
                <a:tab pos="3124200" algn="l"/>
                <a:tab pos="3517900" algn="l"/>
                <a:tab pos="3911600" algn="l"/>
                <a:tab pos="4305300" algn="l"/>
                <a:tab pos="4699000" algn="l"/>
                <a:tab pos="5092700" algn="l"/>
                <a:tab pos="5486400" algn="l"/>
                <a:tab pos="5880100" algn="l"/>
                <a:tab pos="6273800" algn="l"/>
                <a:tab pos="6667500" algn="l"/>
                <a:tab pos="7061200" algn="l"/>
                <a:tab pos="7454900" algn="l"/>
                <a:tab pos="7848600" algn="l"/>
                <a:tab pos="8089900" algn="l"/>
              </a:tabLst>
              <a:defRPr sz="2000"/>
            </a:pPr>
          </a:p>
          <a:p>
            <a:pPr marL="215708" indent="-176116" defTabSz="393191">
              <a:spcBef>
                <a:spcPts val="1200"/>
              </a:spcBef>
              <a:tabLst>
                <a:tab pos="292100" algn="l"/>
                <a:tab pos="381000" algn="l"/>
                <a:tab pos="774700" algn="l"/>
                <a:tab pos="1168400" algn="l"/>
                <a:tab pos="1549400" algn="l"/>
                <a:tab pos="1943100" algn="l"/>
                <a:tab pos="2336800" algn="l"/>
                <a:tab pos="2730500" algn="l"/>
                <a:tab pos="3124200" algn="l"/>
                <a:tab pos="3517900" algn="l"/>
                <a:tab pos="3911600" algn="l"/>
                <a:tab pos="4305300" algn="l"/>
                <a:tab pos="4699000" algn="l"/>
                <a:tab pos="5092700" algn="l"/>
                <a:tab pos="5486400" algn="l"/>
                <a:tab pos="5880100" algn="l"/>
                <a:tab pos="6273800" algn="l"/>
                <a:tab pos="6667500" algn="l"/>
                <a:tab pos="7061200" algn="l"/>
                <a:tab pos="7454900" algn="l"/>
                <a:tab pos="7848600" algn="l"/>
                <a:tab pos="8089900" algn="l"/>
              </a:tabLst>
              <a:defRPr sz="2400"/>
            </a:pPr>
          </a:p>
          <a:p>
            <a:pPr marL="215708" indent="-176116" defTabSz="393191">
              <a:spcBef>
                <a:spcPts val="1200"/>
              </a:spcBef>
              <a:tabLst>
                <a:tab pos="292100" algn="l"/>
                <a:tab pos="381000" algn="l"/>
                <a:tab pos="774700" algn="l"/>
                <a:tab pos="1168400" algn="l"/>
                <a:tab pos="1549400" algn="l"/>
                <a:tab pos="1943100" algn="l"/>
                <a:tab pos="2336800" algn="l"/>
                <a:tab pos="2730500" algn="l"/>
                <a:tab pos="3124200" algn="l"/>
                <a:tab pos="3517900" algn="l"/>
                <a:tab pos="3911600" algn="l"/>
                <a:tab pos="4305300" algn="l"/>
                <a:tab pos="4699000" algn="l"/>
                <a:tab pos="5092700" algn="l"/>
                <a:tab pos="5486400" algn="l"/>
                <a:tab pos="5880100" algn="l"/>
                <a:tab pos="6273800" algn="l"/>
                <a:tab pos="6667500" algn="l"/>
                <a:tab pos="7061200" algn="l"/>
                <a:tab pos="7454900" algn="l"/>
                <a:tab pos="7848600" algn="l"/>
                <a:tab pos="8089900" algn="l"/>
              </a:tabLst>
              <a:defRPr sz="2400"/>
            </a:pPr>
            <a:r>
              <a:t> </a:t>
            </a:r>
          </a:p>
        </p:txBody>
      </p:sp>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7" name="Text"/>
          <p:cNvSpPr txBox="1"/>
          <p:nvPr/>
        </p:nvSpPr>
        <p:spPr>
          <a:xfrm>
            <a:off x="3448049" y="6886575"/>
            <a:ext cx="3109915" cy="25922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latin typeface="Arial"/>
                <a:ea typeface="Arial"/>
                <a:cs typeface="Arial"/>
                <a:sym typeface="Arial"/>
              </a:defRPr>
            </a:lvl1pPr>
          </a:lstStyle>
          <a:p>
            <a:pPr/>
            <a:r>
              <a:t>   </a:t>
            </a:r>
          </a:p>
        </p:txBody>
      </p:sp>
      <p:sp>
        <p:nvSpPr>
          <p:cNvPr id="138" name="I. The Homogeneous, Isotropic Universe: Its Expansion and Geometrical Structure"/>
          <p:cNvSpPr txBox="1"/>
          <p:nvPr>
            <p:ph type="title"/>
          </p:nvPr>
        </p:nvSpPr>
        <p:spPr>
          <a:xfrm>
            <a:off x="503236" y="301625"/>
            <a:ext cx="9040816" cy="1231900"/>
          </a:xfrm>
          <a:prstGeom prst="rect">
            <a:avLst/>
          </a:prstGeom>
        </p:spPr>
        <p:txBody>
          <a:bodyPr/>
          <a:lstStyle/>
          <a:p>
            <a: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b="1" sz="3600">
                <a:solidFill>
                  <a:srgbClr val="280099"/>
                </a:solidFill>
              </a:defRPr>
            </a:pPr>
            <a:r>
              <a:t>I. The Homogeneous, Isotropic Universe:</a:t>
            </a:r>
            <a:br/>
            <a:r>
              <a:t>Its Expansion and Geometrical Structure</a:t>
            </a:r>
          </a:p>
        </p:txBody>
      </p:sp>
      <p:sp>
        <p:nvSpPr>
          <p:cNvPr id="139" name="4. THE COSMOLOGICAL CONSTANT…"/>
          <p:cNvSpPr txBox="1"/>
          <p:nvPr>
            <p:ph type="body" idx="1"/>
          </p:nvPr>
        </p:nvSpPr>
        <p:spPr>
          <a:xfrm>
            <a:off x="215899" y="1450975"/>
            <a:ext cx="9659940" cy="5153025"/>
          </a:xfrm>
          <a:prstGeom prst="rect">
            <a:avLst/>
          </a:prstGeom>
        </p:spPr>
        <p:txBody>
          <a:bodyPr/>
          <a:lstStyle/>
          <a:p>
            <a:pPr marL="230759" indent="-188404" defTabSz="420623">
              <a:spcBef>
                <a:spcPts val="1200"/>
              </a:spcBef>
              <a:tabLst>
                <a:tab pos="304800" algn="l"/>
                <a:tab pos="406400" algn="l"/>
                <a:tab pos="825500" algn="l"/>
                <a:tab pos="1244600" algn="l"/>
                <a:tab pos="1663700" algn="l"/>
                <a:tab pos="2082800" algn="l"/>
                <a:tab pos="2501900" algn="l"/>
                <a:tab pos="2921000" algn="l"/>
                <a:tab pos="3352800" algn="l"/>
                <a:tab pos="3771900" algn="l"/>
                <a:tab pos="4191000" algn="l"/>
                <a:tab pos="4610100" algn="l"/>
                <a:tab pos="5029200" algn="l"/>
                <a:tab pos="5448300" algn="l"/>
                <a:tab pos="5867400" algn="l"/>
                <a:tab pos="6286500" algn="l"/>
                <a:tab pos="6718300" algn="l"/>
                <a:tab pos="7137400" algn="l"/>
                <a:tab pos="7556500" algn="l"/>
                <a:tab pos="7975600" algn="l"/>
                <a:tab pos="8394700" algn="l"/>
                <a:tab pos="8648700" algn="l"/>
              </a:tabLst>
              <a:defRPr sz="2200">
                <a:solidFill>
                  <a:srgbClr val="1A1A1A"/>
                </a:solidFill>
              </a:defRPr>
            </a:pPr>
          </a:p>
          <a:p>
            <a:pPr marL="230759" indent="-188404" defTabSz="420623">
              <a:spcBef>
                <a:spcPts val="1200"/>
              </a:spcBef>
              <a:tabLst>
                <a:tab pos="304800" algn="l"/>
                <a:tab pos="406400" algn="l"/>
                <a:tab pos="825500" algn="l"/>
                <a:tab pos="1244600" algn="l"/>
                <a:tab pos="1663700" algn="l"/>
                <a:tab pos="2082800" algn="l"/>
                <a:tab pos="2501900" algn="l"/>
                <a:tab pos="2921000" algn="l"/>
                <a:tab pos="3352800" algn="l"/>
                <a:tab pos="3771900" algn="l"/>
                <a:tab pos="4191000" algn="l"/>
                <a:tab pos="4610100" algn="l"/>
                <a:tab pos="5029200" algn="l"/>
                <a:tab pos="5448300" algn="l"/>
                <a:tab pos="5867400" algn="l"/>
                <a:tab pos="6286500" algn="l"/>
                <a:tab pos="6718300" algn="l"/>
                <a:tab pos="7137400" algn="l"/>
                <a:tab pos="7556500" algn="l"/>
                <a:tab pos="7975600" algn="l"/>
                <a:tab pos="8394700" algn="l"/>
                <a:tab pos="8648700" algn="l"/>
              </a:tabLst>
              <a:defRPr sz="2200"/>
            </a:pPr>
            <a:r>
              <a:t>4. THE COSMOLOGICAL CONSTANT </a:t>
            </a:r>
          </a:p>
          <a:p>
            <a:pPr lvl="1" marL="0" indent="866076" defTabSz="420623">
              <a:spcBef>
                <a:spcPts val="1000"/>
              </a:spcBef>
              <a:tabLst>
                <a:tab pos="304800" algn="l"/>
                <a:tab pos="406400" algn="l"/>
                <a:tab pos="825500" algn="l"/>
                <a:tab pos="1244600" algn="l"/>
                <a:tab pos="1663700" algn="l"/>
                <a:tab pos="2082800" algn="l"/>
                <a:tab pos="2501900" algn="l"/>
                <a:tab pos="2921000" algn="l"/>
                <a:tab pos="3352800" algn="l"/>
                <a:tab pos="3771900" algn="l"/>
                <a:tab pos="4191000" algn="l"/>
                <a:tab pos="4610100" algn="l"/>
                <a:tab pos="5029200" algn="l"/>
                <a:tab pos="5448300" algn="l"/>
                <a:tab pos="5867400" algn="l"/>
                <a:tab pos="6286500" algn="l"/>
                <a:tab pos="6718300" algn="l"/>
                <a:tab pos="7137400" algn="l"/>
                <a:tab pos="7556500" algn="l"/>
                <a:tab pos="7975600" algn="l"/>
                <a:tab pos="8394700" algn="l"/>
                <a:tab pos="8648700" algn="l"/>
              </a:tabLst>
              <a:defRPr sz="2000">
                <a:solidFill>
                  <a:srgbClr val="1A1A1A"/>
                </a:solidFill>
              </a:defRPr>
            </a:pPr>
            <a:r>
              <a:t>4.1 Does the Cosmological Constant Differ from Zero</a:t>
            </a:r>
          </a:p>
          <a:p>
            <a:pPr lvl="1" marL="0" indent="866076" defTabSz="420623">
              <a:spcBef>
                <a:spcPts val="1000"/>
              </a:spcBef>
              <a:tabLst>
                <a:tab pos="304800" algn="l"/>
                <a:tab pos="406400" algn="l"/>
                <a:tab pos="825500" algn="l"/>
                <a:tab pos="1244600" algn="l"/>
                <a:tab pos="1663700" algn="l"/>
                <a:tab pos="2082800" algn="l"/>
                <a:tab pos="2501900" algn="l"/>
                <a:tab pos="2921000" algn="l"/>
                <a:tab pos="3352800" algn="l"/>
                <a:tab pos="3771900" algn="l"/>
                <a:tab pos="4191000" algn="l"/>
                <a:tab pos="4610100" algn="l"/>
                <a:tab pos="5029200" algn="l"/>
                <a:tab pos="5448300" algn="l"/>
                <a:tab pos="5867400" algn="l"/>
                <a:tab pos="6286500" algn="l"/>
                <a:tab pos="6718300" algn="l"/>
                <a:tab pos="7137400" algn="l"/>
                <a:tab pos="7556500" algn="l"/>
                <a:tab pos="7975600" algn="l"/>
                <a:tab pos="8394700" algn="l"/>
                <a:tab pos="8648700" algn="l"/>
              </a:tabLst>
              <a:defRPr sz="2000">
                <a:solidFill>
                  <a:srgbClr val="1A1A1A"/>
                </a:solidFill>
              </a:defRPr>
            </a:pPr>
            <a:r>
              <a:t>4.2 Cosmological Models with the </a:t>
            </a:r>
            <a:r>
              <a:rPr>
                <a:latin typeface="Symbol"/>
                <a:ea typeface="Symbol"/>
                <a:cs typeface="Symbol"/>
                <a:sym typeface="Symbol"/>
              </a:rPr>
              <a:t>L</a:t>
            </a:r>
            <a:r>
              <a:t> Term</a:t>
            </a:r>
          </a:p>
          <a:p>
            <a:pPr lvl="1" marL="0" indent="866076" defTabSz="420623">
              <a:spcBef>
                <a:spcPts val="1000"/>
              </a:spcBef>
              <a:tabLst>
                <a:tab pos="304800" algn="l"/>
                <a:tab pos="406400" algn="l"/>
                <a:tab pos="825500" algn="l"/>
                <a:tab pos="1244600" algn="l"/>
                <a:tab pos="1663700" algn="l"/>
                <a:tab pos="2082800" algn="l"/>
                <a:tab pos="2501900" algn="l"/>
                <a:tab pos="2921000" algn="l"/>
                <a:tab pos="3352800" algn="l"/>
                <a:tab pos="3771900" algn="l"/>
                <a:tab pos="4191000" algn="l"/>
                <a:tab pos="4610100" algn="l"/>
                <a:tab pos="5029200" algn="l"/>
                <a:tab pos="5448300" algn="l"/>
                <a:tab pos="5867400" algn="l"/>
                <a:tab pos="6286500" algn="l"/>
                <a:tab pos="6718300" algn="l"/>
                <a:tab pos="7137400" algn="l"/>
                <a:tab pos="7556500" algn="l"/>
                <a:tab pos="7975600" algn="l"/>
                <a:tab pos="8394700" algn="l"/>
                <a:tab pos="8648700" algn="l"/>
              </a:tabLst>
              <a:defRPr sz="2000">
                <a:solidFill>
                  <a:srgbClr val="1A1A1A"/>
                </a:solidFill>
              </a:defRPr>
            </a:pPr>
          </a:p>
          <a:p>
            <a:pPr lvl="1" marL="0" indent="866076" defTabSz="420623">
              <a:spcBef>
                <a:spcPts val="1000"/>
              </a:spcBef>
              <a:tabLst>
                <a:tab pos="304800" algn="l"/>
                <a:tab pos="406400" algn="l"/>
                <a:tab pos="825500" algn="l"/>
                <a:tab pos="1244600" algn="l"/>
                <a:tab pos="1663700" algn="l"/>
                <a:tab pos="2082800" algn="l"/>
                <a:tab pos="2501900" algn="l"/>
                <a:tab pos="2921000" algn="l"/>
                <a:tab pos="3352800" algn="l"/>
                <a:tab pos="3771900" algn="l"/>
                <a:tab pos="4191000" algn="l"/>
                <a:tab pos="4610100" algn="l"/>
                <a:tab pos="5029200" algn="l"/>
                <a:tab pos="5448300" algn="l"/>
                <a:tab pos="5867400" algn="l"/>
                <a:tab pos="6286500" algn="l"/>
                <a:tab pos="6718300" algn="l"/>
                <a:tab pos="7137400" algn="l"/>
                <a:tab pos="7556500" algn="l"/>
                <a:tab pos="7975600" algn="l"/>
                <a:tab pos="8394700" algn="l"/>
                <a:tab pos="8648700" algn="l"/>
              </a:tabLst>
              <a:defRPr sz="2000">
                <a:solidFill>
                  <a:srgbClr val="1A1A1A"/>
                </a:solidFill>
              </a:defRPr>
            </a:pPr>
          </a:p>
          <a:p>
            <a:pPr lvl="1" marL="0" indent="866076" defTabSz="420623">
              <a:spcBef>
                <a:spcPts val="1000"/>
              </a:spcBef>
              <a:tabLst>
                <a:tab pos="304800" algn="l"/>
                <a:tab pos="406400" algn="l"/>
                <a:tab pos="825500" algn="l"/>
                <a:tab pos="1244600" algn="l"/>
                <a:tab pos="1663700" algn="l"/>
                <a:tab pos="2082800" algn="l"/>
                <a:tab pos="2501900" algn="l"/>
                <a:tab pos="2921000" algn="l"/>
                <a:tab pos="3352800" algn="l"/>
                <a:tab pos="3771900" algn="l"/>
                <a:tab pos="4191000" algn="l"/>
                <a:tab pos="4610100" algn="l"/>
                <a:tab pos="5029200" algn="l"/>
                <a:tab pos="5448300" algn="l"/>
                <a:tab pos="5867400" algn="l"/>
                <a:tab pos="6286500" algn="l"/>
                <a:tab pos="6718300" algn="l"/>
                <a:tab pos="7137400" algn="l"/>
                <a:tab pos="7556500" algn="l"/>
                <a:tab pos="7975600" algn="l"/>
                <a:tab pos="8394700" algn="l"/>
                <a:tab pos="8648700" algn="l"/>
              </a:tabLst>
              <a:defRPr sz="2000">
                <a:solidFill>
                  <a:srgbClr val="1A1A1A"/>
                </a:solidFill>
              </a:defRPr>
            </a:pPr>
            <a:r>
              <a:t>Appendix to Part I: The Semiclosed Model and the Physical Interpretation of the Kruskal Metric</a:t>
            </a:r>
          </a:p>
          <a:p>
            <a:pPr marL="230759" indent="-188404" defTabSz="420623">
              <a:spcBef>
                <a:spcPts val="1200"/>
              </a:spcBef>
              <a:tabLst>
                <a:tab pos="304800" algn="l"/>
                <a:tab pos="406400" algn="l"/>
                <a:tab pos="825500" algn="l"/>
                <a:tab pos="1244600" algn="l"/>
                <a:tab pos="1663700" algn="l"/>
                <a:tab pos="2082800" algn="l"/>
                <a:tab pos="2501900" algn="l"/>
                <a:tab pos="2921000" algn="l"/>
                <a:tab pos="3352800" algn="l"/>
                <a:tab pos="3771900" algn="l"/>
                <a:tab pos="4191000" algn="l"/>
                <a:tab pos="4610100" algn="l"/>
                <a:tab pos="5029200" algn="l"/>
                <a:tab pos="5448300" algn="l"/>
                <a:tab pos="5867400" algn="l"/>
                <a:tab pos="6286500" algn="l"/>
                <a:tab pos="6718300" algn="l"/>
                <a:tab pos="7137400" algn="l"/>
                <a:tab pos="7556500" algn="l"/>
                <a:tab pos="7975600" algn="l"/>
                <a:tab pos="8394700" algn="l"/>
                <a:tab pos="8648700" algn="l"/>
              </a:tabLst>
              <a:defRPr sz="2200"/>
            </a:pPr>
          </a:p>
          <a:p>
            <a:pPr marL="230759" indent="-188404" defTabSz="420623">
              <a:spcBef>
                <a:spcPts val="1200"/>
              </a:spcBef>
              <a:tabLst>
                <a:tab pos="304800" algn="l"/>
                <a:tab pos="406400" algn="l"/>
                <a:tab pos="825500" algn="l"/>
                <a:tab pos="1244600" algn="l"/>
                <a:tab pos="1663700" algn="l"/>
                <a:tab pos="2082800" algn="l"/>
                <a:tab pos="2501900" algn="l"/>
                <a:tab pos="2921000" algn="l"/>
                <a:tab pos="3352800" algn="l"/>
                <a:tab pos="3771900" algn="l"/>
                <a:tab pos="4191000" algn="l"/>
                <a:tab pos="4610100" algn="l"/>
                <a:tab pos="5029200" algn="l"/>
                <a:tab pos="5448300" algn="l"/>
                <a:tab pos="5867400" algn="l"/>
                <a:tab pos="6286500" algn="l"/>
                <a:tab pos="6718300" algn="l"/>
                <a:tab pos="7137400" algn="l"/>
                <a:tab pos="7556500" algn="l"/>
                <a:tab pos="7975600" algn="l"/>
                <a:tab pos="8394700" algn="l"/>
                <a:tab pos="8648700" algn="l"/>
              </a:tabLst>
              <a:defRPr sz="2200"/>
            </a:pPr>
          </a:p>
          <a:p>
            <a:pPr marL="230759" indent="-188404" defTabSz="420623">
              <a:spcBef>
                <a:spcPts val="1200"/>
              </a:spcBef>
              <a:tabLst>
                <a:tab pos="304800" algn="l"/>
                <a:tab pos="406400" algn="l"/>
                <a:tab pos="825500" algn="l"/>
                <a:tab pos="1244600" algn="l"/>
                <a:tab pos="1663700" algn="l"/>
                <a:tab pos="2082800" algn="l"/>
                <a:tab pos="2501900" algn="l"/>
                <a:tab pos="2921000" algn="l"/>
                <a:tab pos="3352800" algn="l"/>
                <a:tab pos="3771900" algn="l"/>
                <a:tab pos="4191000" algn="l"/>
                <a:tab pos="4610100" algn="l"/>
                <a:tab pos="5029200" algn="l"/>
                <a:tab pos="5448300" algn="l"/>
                <a:tab pos="5867400" algn="l"/>
                <a:tab pos="6286500" algn="l"/>
                <a:tab pos="6718300" algn="l"/>
                <a:tab pos="7137400" algn="l"/>
                <a:tab pos="7556500" algn="l"/>
                <a:tab pos="7975600" algn="l"/>
                <a:tab pos="8394700" algn="l"/>
                <a:tab pos="8648700" algn="l"/>
              </a:tabLst>
              <a:defRPr sz="2500"/>
            </a:pPr>
          </a:p>
          <a:p>
            <a:pPr marL="230759" indent="-188404" defTabSz="420623">
              <a:spcBef>
                <a:spcPts val="1200"/>
              </a:spcBef>
              <a:tabLst>
                <a:tab pos="304800" algn="l"/>
                <a:tab pos="406400" algn="l"/>
                <a:tab pos="825500" algn="l"/>
                <a:tab pos="1244600" algn="l"/>
                <a:tab pos="1663700" algn="l"/>
                <a:tab pos="2082800" algn="l"/>
                <a:tab pos="2501900" algn="l"/>
                <a:tab pos="2921000" algn="l"/>
                <a:tab pos="3352800" algn="l"/>
                <a:tab pos="3771900" algn="l"/>
                <a:tab pos="4191000" algn="l"/>
                <a:tab pos="4610100" algn="l"/>
                <a:tab pos="5029200" algn="l"/>
                <a:tab pos="5448300" algn="l"/>
                <a:tab pos="5867400" algn="l"/>
                <a:tab pos="6286500" algn="l"/>
                <a:tab pos="6718300" algn="l"/>
                <a:tab pos="7137400" algn="l"/>
                <a:tab pos="7556500" algn="l"/>
                <a:tab pos="7975600" algn="l"/>
                <a:tab pos="8394700" algn="l"/>
                <a:tab pos="8648700" algn="l"/>
              </a:tabLst>
              <a:defRPr sz="2500"/>
            </a:pPr>
            <a:r>
              <a:t> </a:t>
            </a:r>
          </a:p>
        </p:txBody>
      </p:sp>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1" name="Text"/>
          <p:cNvSpPr txBox="1"/>
          <p:nvPr/>
        </p:nvSpPr>
        <p:spPr>
          <a:xfrm>
            <a:off x="3448049" y="6886575"/>
            <a:ext cx="3109915" cy="25922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latin typeface="Arial"/>
                <a:ea typeface="Arial"/>
                <a:cs typeface="Arial"/>
                <a:sym typeface="Arial"/>
              </a:defRPr>
            </a:lvl1pPr>
          </a:lstStyle>
          <a:p>
            <a:pPr/>
            <a:r>
              <a:t>   </a:t>
            </a:r>
          </a:p>
        </p:txBody>
      </p:sp>
      <p:sp>
        <p:nvSpPr>
          <p:cNvPr id="142" name="II. Physical Processes in the Hot Universe"/>
          <p:cNvSpPr txBox="1"/>
          <p:nvPr>
            <p:ph type="title"/>
          </p:nvPr>
        </p:nvSpPr>
        <p:spPr>
          <a:xfrm>
            <a:off x="503237" y="301625"/>
            <a:ext cx="9372601" cy="1231900"/>
          </a:xfrm>
          <a:prstGeom prst="rect">
            <a:avLst/>
          </a:prstGeom>
        </p:spPr>
        <p:txBody>
          <a:bodyPr/>
          <a:lstStyle/>
          <a:p>
            <a: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b="1" sz="3600">
                <a:solidFill>
                  <a:srgbClr val="280099"/>
                </a:solidFill>
              </a:defRPr>
            </a:pPr>
            <a:r>
              <a:t>II. Physical Processes in the Hot Universe</a:t>
            </a:r>
            <a:br/>
          </a:p>
        </p:txBody>
      </p:sp>
      <p:sp>
        <p:nvSpPr>
          <p:cNvPr id="143" name="5. INTRODUCTION TO PART II…"/>
          <p:cNvSpPr txBox="1"/>
          <p:nvPr>
            <p:ph type="body" idx="1"/>
          </p:nvPr>
        </p:nvSpPr>
        <p:spPr>
          <a:xfrm>
            <a:off x="160336" y="1533525"/>
            <a:ext cx="9659940" cy="5153025"/>
          </a:xfrm>
          <a:prstGeom prst="rect">
            <a:avLst/>
          </a:prstGeom>
        </p:spPr>
        <p:txBody>
          <a:bodyPr/>
          <a:lstStyle/>
          <a:p>
            <a:pPr marL="245808" indent="-200691" defTabSz="448055">
              <a:spcBef>
                <a:spcPts val="1300"/>
              </a:spcBef>
              <a:tabLst>
                <a:tab pos="330200" algn="l"/>
                <a:tab pos="431800" algn="l"/>
                <a:tab pos="876300" algn="l"/>
                <a:tab pos="1320800" algn="l"/>
                <a:tab pos="1778000" algn="l"/>
                <a:tab pos="2222500" algn="l"/>
                <a:tab pos="2667000" algn="l"/>
                <a:tab pos="3111500" algn="l"/>
                <a:tab pos="3568700" algn="l"/>
                <a:tab pos="4013200" algn="l"/>
                <a:tab pos="4457700" algn="l"/>
                <a:tab pos="4914900" algn="l"/>
                <a:tab pos="5359400" algn="l"/>
                <a:tab pos="5803900" algn="l"/>
                <a:tab pos="6248400" algn="l"/>
                <a:tab pos="6705600" algn="l"/>
                <a:tab pos="7150100" algn="l"/>
                <a:tab pos="7594600" algn="l"/>
                <a:tab pos="8051800" algn="l"/>
                <a:tab pos="8496300" algn="l"/>
                <a:tab pos="8940800" algn="l"/>
                <a:tab pos="9220200" algn="l"/>
              </a:tabLst>
              <a:defRPr sz="2300">
                <a:solidFill>
                  <a:srgbClr val="1A1A1A"/>
                </a:solidFill>
              </a:defRPr>
            </a:pPr>
          </a:p>
          <a:p>
            <a:pPr marL="245808" indent="-200691" defTabSz="448055">
              <a:spcBef>
                <a:spcPts val="1300"/>
              </a:spcBef>
              <a:tabLst>
                <a:tab pos="330200" algn="l"/>
                <a:tab pos="431800" algn="l"/>
                <a:tab pos="876300" algn="l"/>
                <a:tab pos="1320800" algn="l"/>
                <a:tab pos="1778000" algn="l"/>
                <a:tab pos="2222500" algn="l"/>
                <a:tab pos="2667000" algn="l"/>
                <a:tab pos="3111500" algn="l"/>
                <a:tab pos="3568700" algn="l"/>
                <a:tab pos="4013200" algn="l"/>
                <a:tab pos="4457700" algn="l"/>
                <a:tab pos="4914900" algn="l"/>
                <a:tab pos="5359400" algn="l"/>
                <a:tab pos="5803900" algn="l"/>
                <a:tab pos="6248400" algn="l"/>
                <a:tab pos="6705600" algn="l"/>
                <a:tab pos="7150100" algn="l"/>
                <a:tab pos="7594600" algn="l"/>
                <a:tab pos="8051800" algn="l"/>
                <a:tab pos="8496300" algn="l"/>
                <a:tab pos="8940800" algn="l"/>
                <a:tab pos="9220200" algn="l"/>
              </a:tabLst>
              <a:defRPr sz="2300">
                <a:solidFill>
                  <a:srgbClr val="1A1A1A"/>
                </a:solidFill>
              </a:defRPr>
            </a:pPr>
          </a:p>
          <a:p>
            <a:pPr marL="245808" indent="-200691" defTabSz="448055">
              <a:spcBef>
                <a:spcPts val="1300"/>
              </a:spcBef>
              <a:tabLst>
                <a:tab pos="330200" algn="l"/>
                <a:tab pos="431800" algn="l"/>
                <a:tab pos="876300" algn="l"/>
                <a:tab pos="1320800" algn="l"/>
                <a:tab pos="1778000" algn="l"/>
                <a:tab pos="2222500" algn="l"/>
                <a:tab pos="2667000" algn="l"/>
                <a:tab pos="3111500" algn="l"/>
                <a:tab pos="3568700" algn="l"/>
                <a:tab pos="4013200" algn="l"/>
                <a:tab pos="4457700" algn="l"/>
                <a:tab pos="4914900" algn="l"/>
                <a:tab pos="5359400" algn="l"/>
                <a:tab pos="5803900" algn="l"/>
                <a:tab pos="6248400" algn="l"/>
                <a:tab pos="6705600" algn="l"/>
                <a:tab pos="7150100" algn="l"/>
                <a:tab pos="7594600" algn="l"/>
                <a:tab pos="8051800" algn="l"/>
                <a:tab pos="8496300" algn="l"/>
                <a:tab pos="8940800" algn="l"/>
                <a:tab pos="9220200" algn="l"/>
              </a:tabLst>
              <a:defRPr sz="2300">
                <a:solidFill>
                  <a:srgbClr val="1A1A1A"/>
                </a:solidFill>
              </a:defRPr>
            </a:pPr>
            <a:r>
              <a:t>5. INTRODUCTION TO PART II</a:t>
            </a:r>
          </a:p>
          <a:p>
            <a:pPr marL="245808" indent="-200691" defTabSz="448055">
              <a:spcBef>
                <a:spcPts val="1300"/>
              </a:spcBef>
              <a:tabLst>
                <a:tab pos="330200" algn="l"/>
                <a:tab pos="431800" algn="l"/>
                <a:tab pos="876300" algn="l"/>
                <a:tab pos="1320800" algn="l"/>
                <a:tab pos="1778000" algn="l"/>
                <a:tab pos="2222500" algn="l"/>
                <a:tab pos="2667000" algn="l"/>
                <a:tab pos="3111500" algn="l"/>
                <a:tab pos="3568700" algn="l"/>
                <a:tab pos="4013200" algn="l"/>
                <a:tab pos="4457700" algn="l"/>
                <a:tab pos="4914900" algn="l"/>
                <a:tab pos="5359400" algn="l"/>
                <a:tab pos="5803900" algn="l"/>
                <a:tab pos="6248400" algn="l"/>
                <a:tab pos="6705600" algn="l"/>
                <a:tab pos="7150100" algn="l"/>
                <a:tab pos="7594600" algn="l"/>
                <a:tab pos="8051800" algn="l"/>
                <a:tab pos="8496300" algn="l"/>
                <a:tab pos="8940800" algn="l"/>
                <a:tab pos="9220200" algn="l"/>
              </a:tabLst>
              <a:defRPr sz="2300"/>
            </a:pPr>
            <a:r>
              <a:t>6. THERMODYNAMIC EQUILIBRIUM AT THE BEGINNING OF THE </a:t>
            </a:r>
            <a:r>
              <a:rPr>
                <a:solidFill>
                  <a:srgbClr val="1A1A1A"/>
                </a:solidFill>
              </a:rPr>
              <a:t>COSMOLOGICAL EXPANSION</a:t>
            </a:r>
            <a:r>
              <a:t> </a:t>
            </a:r>
          </a:p>
          <a:p>
            <a:pPr marL="245808" indent="-200691" defTabSz="448055">
              <a:spcBef>
                <a:spcPts val="1300"/>
              </a:spcBef>
              <a:tabLst>
                <a:tab pos="330200" algn="l"/>
                <a:tab pos="431800" algn="l"/>
                <a:tab pos="876300" algn="l"/>
                <a:tab pos="1320800" algn="l"/>
                <a:tab pos="1778000" algn="l"/>
                <a:tab pos="2222500" algn="l"/>
                <a:tab pos="2667000" algn="l"/>
                <a:tab pos="3111500" algn="l"/>
                <a:tab pos="3568700" algn="l"/>
                <a:tab pos="4013200" algn="l"/>
                <a:tab pos="4457700" algn="l"/>
                <a:tab pos="4914900" algn="l"/>
                <a:tab pos="5359400" algn="l"/>
                <a:tab pos="5803900" algn="l"/>
                <a:tab pos="6248400" algn="l"/>
                <a:tab pos="6705600" algn="l"/>
                <a:tab pos="7150100" algn="l"/>
                <a:tab pos="7594600" algn="l"/>
                <a:tab pos="8051800" algn="l"/>
                <a:tab pos="8496300" algn="l"/>
                <a:tab pos="8940800" algn="l"/>
                <a:tab pos="9220200" algn="l"/>
              </a:tabLst>
              <a:defRPr sz="2300"/>
            </a:pPr>
            <a:r>
              <a:t>7. THE KINETICS OF ELEMENTARY-PARTICLE PROCESSES</a:t>
            </a:r>
          </a:p>
          <a:p>
            <a:pPr marL="245808" indent="-200691" defTabSz="448055">
              <a:spcBef>
                <a:spcPts val="1300"/>
              </a:spcBef>
              <a:tabLst>
                <a:tab pos="330200" algn="l"/>
                <a:tab pos="431800" algn="l"/>
                <a:tab pos="876300" algn="l"/>
                <a:tab pos="1320800" algn="l"/>
                <a:tab pos="1778000" algn="l"/>
                <a:tab pos="2222500" algn="l"/>
                <a:tab pos="2667000" algn="l"/>
                <a:tab pos="3111500" algn="l"/>
                <a:tab pos="3568700" algn="l"/>
                <a:tab pos="4013200" algn="l"/>
                <a:tab pos="4457700" algn="l"/>
                <a:tab pos="4914900" algn="l"/>
                <a:tab pos="5359400" algn="l"/>
                <a:tab pos="5803900" algn="l"/>
                <a:tab pos="6248400" algn="l"/>
                <a:tab pos="6705600" algn="l"/>
                <a:tab pos="7150100" algn="l"/>
                <a:tab pos="7594600" algn="l"/>
                <a:tab pos="8051800" algn="l"/>
                <a:tab pos="8496300" algn="l"/>
                <a:tab pos="8940800" algn="l"/>
                <a:tab pos="9220200" algn="l"/>
              </a:tabLst>
              <a:defRPr sz="2300"/>
            </a:pPr>
            <a:r>
              <a:t>8. THE RADIATION-DOMINATED PLASMA AND THE RELIC RADIATION</a:t>
            </a:r>
          </a:p>
          <a:p>
            <a:pPr marL="245808" indent="-200691" defTabSz="448055">
              <a:spcBef>
                <a:spcPts val="1300"/>
              </a:spcBef>
              <a:tabLst>
                <a:tab pos="330200" algn="l"/>
                <a:tab pos="431800" algn="l"/>
                <a:tab pos="876300" algn="l"/>
                <a:tab pos="1320800" algn="l"/>
                <a:tab pos="1778000" algn="l"/>
                <a:tab pos="2222500" algn="l"/>
                <a:tab pos="2667000" algn="l"/>
                <a:tab pos="3111500" algn="l"/>
                <a:tab pos="3568700" algn="l"/>
                <a:tab pos="4013200" algn="l"/>
                <a:tab pos="4457700" algn="l"/>
                <a:tab pos="4914900" algn="l"/>
                <a:tab pos="5359400" algn="l"/>
                <a:tab pos="5803900" algn="l"/>
                <a:tab pos="6248400" algn="l"/>
                <a:tab pos="6705600" algn="l"/>
                <a:tab pos="7150100" algn="l"/>
                <a:tab pos="7594600" algn="l"/>
                <a:tab pos="8051800" algn="l"/>
                <a:tab pos="8496300" algn="l"/>
                <a:tab pos="8940800" algn="l"/>
                <a:tab pos="9220200" algn="l"/>
              </a:tabLst>
              <a:defRPr sz="2300"/>
            </a:pPr>
          </a:p>
          <a:p>
            <a:pPr marL="245808" indent="-200691" defTabSz="448055">
              <a:spcBef>
                <a:spcPts val="1300"/>
              </a:spcBef>
              <a:tabLst>
                <a:tab pos="330200" algn="l"/>
                <a:tab pos="431800" algn="l"/>
                <a:tab pos="876300" algn="l"/>
                <a:tab pos="1320800" algn="l"/>
                <a:tab pos="1778000" algn="l"/>
                <a:tab pos="2222500" algn="l"/>
                <a:tab pos="2667000" algn="l"/>
                <a:tab pos="3111500" algn="l"/>
                <a:tab pos="3568700" algn="l"/>
                <a:tab pos="4013200" algn="l"/>
                <a:tab pos="4457700" algn="l"/>
                <a:tab pos="4914900" algn="l"/>
                <a:tab pos="5359400" algn="l"/>
                <a:tab pos="5803900" algn="l"/>
                <a:tab pos="6248400" algn="l"/>
                <a:tab pos="6705600" algn="l"/>
                <a:tab pos="7150100" algn="l"/>
                <a:tab pos="7594600" algn="l"/>
                <a:tab pos="8051800" algn="l"/>
                <a:tab pos="8496300" algn="l"/>
                <a:tab pos="8940800" algn="l"/>
                <a:tab pos="9220200" algn="l"/>
              </a:tabLst>
              <a:defRPr sz="2700"/>
            </a:pPr>
          </a:p>
          <a:p>
            <a:pPr marL="245808" indent="-200691" defTabSz="448055">
              <a:spcBef>
                <a:spcPts val="1300"/>
              </a:spcBef>
              <a:tabLst>
                <a:tab pos="330200" algn="l"/>
                <a:tab pos="431800" algn="l"/>
                <a:tab pos="876300" algn="l"/>
                <a:tab pos="1320800" algn="l"/>
                <a:tab pos="1778000" algn="l"/>
                <a:tab pos="2222500" algn="l"/>
                <a:tab pos="2667000" algn="l"/>
                <a:tab pos="3111500" algn="l"/>
                <a:tab pos="3568700" algn="l"/>
                <a:tab pos="4013200" algn="l"/>
                <a:tab pos="4457700" algn="l"/>
                <a:tab pos="4914900" algn="l"/>
                <a:tab pos="5359400" algn="l"/>
                <a:tab pos="5803900" algn="l"/>
                <a:tab pos="6248400" algn="l"/>
                <a:tab pos="6705600" algn="l"/>
                <a:tab pos="7150100" algn="l"/>
                <a:tab pos="7594600" algn="l"/>
                <a:tab pos="8051800" algn="l"/>
                <a:tab pos="8496300" algn="l"/>
                <a:tab pos="8940800" algn="l"/>
                <a:tab pos="9220200" algn="l"/>
              </a:tabLst>
              <a:defRPr sz="2700"/>
            </a:pPr>
            <a:r>
              <a:t> </a:t>
            </a:r>
          </a:p>
        </p:txBody>
      </p:sp>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5" name="Text"/>
          <p:cNvSpPr txBox="1"/>
          <p:nvPr/>
        </p:nvSpPr>
        <p:spPr>
          <a:xfrm>
            <a:off x="3448049" y="6886575"/>
            <a:ext cx="3109915" cy="25922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latin typeface="Arial"/>
                <a:ea typeface="Arial"/>
                <a:cs typeface="Arial"/>
                <a:sym typeface="Arial"/>
              </a:defRPr>
            </a:lvl1pPr>
          </a:lstStyle>
          <a:p>
            <a:pPr/>
            <a:r>
              <a:t>   </a:t>
            </a:r>
          </a:p>
        </p:txBody>
      </p:sp>
      <p:sp>
        <p:nvSpPr>
          <p:cNvPr id="146" name="II. Physical Processes in the Hot Universe"/>
          <p:cNvSpPr txBox="1"/>
          <p:nvPr>
            <p:ph type="title"/>
          </p:nvPr>
        </p:nvSpPr>
        <p:spPr>
          <a:xfrm>
            <a:off x="365125" y="301625"/>
            <a:ext cx="9372600" cy="1231900"/>
          </a:xfrm>
          <a:prstGeom prst="rect">
            <a:avLst/>
          </a:prstGeom>
        </p:spPr>
        <p:txBody>
          <a:bodyPr/>
          <a:lstStyle>
            <a:lvl1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b="1" sz="3600">
                <a:solidFill>
                  <a:srgbClr val="280099"/>
                </a:solidFill>
              </a:defRPr>
            </a:lvl1pPr>
          </a:lstStyle>
          <a:p>
            <a:pPr/>
            <a:r>
              <a:t>II. Physical Processes in the Hot Universe</a:t>
            </a:r>
          </a:p>
        </p:txBody>
      </p:sp>
      <p:sp>
        <p:nvSpPr>
          <p:cNvPr id="147" name="5. INTRODUCTION TO PART II…"/>
          <p:cNvSpPr txBox="1"/>
          <p:nvPr>
            <p:ph type="body" idx="1"/>
          </p:nvPr>
        </p:nvSpPr>
        <p:spPr>
          <a:xfrm>
            <a:off x="215899" y="1450975"/>
            <a:ext cx="9659940" cy="4310063"/>
          </a:xfrm>
          <a:prstGeom prst="rect">
            <a:avLst/>
          </a:prstGeom>
        </p:spPr>
        <p:txBody>
          <a:bodyPr/>
          <a:lstStyle/>
          <a:p>
            <a:pPr marL="173069" indent="-141303" defTabSz="315468">
              <a:spcBef>
                <a:spcPts val="900"/>
              </a:spcBef>
              <a:tabLst>
                <a:tab pos="228600" algn="l"/>
                <a:tab pos="304800" algn="l"/>
                <a:tab pos="609600" algn="l"/>
                <a:tab pos="927100" algn="l"/>
                <a:tab pos="1244600" algn="l"/>
                <a:tab pos="1562100" algn="l"/>
                <a:tab pos="1879600" algn="l"/>
                <a:tab pos="2197100" algn="l"/>
                <a:tab pos="2514600" algn="l"/>
                <a:tab pos="2819400" algn="l"/>
                <a:tab pos="3136900" algn="l"/>
                <a:tab pos="3454400" algn="l"/>
                <a:tab pos="3771900" algn="l"/>
                <a:tab pos="4089400" algn="l"/>
                <a:tab pos="4406900" algn="l"/>
                <a:tab pos="4711700" algn="l"/>
                <a:tab pos="5029200" algn="l"/>
                <a:tab pos="5346700" algn="l"/>
                <a:tab pos="5664200" algn="l"/>
                <a:tab pos="5981700" algn="l"/>
                <a:tab pos="6299200" algn="l"/>
                <a:tab pos="6489700" algn="l"/>
              </a:tabLst>
              <a:defRPr sz="1600">
                <a:solidFill>
                  <a:srgbClr val="1A1A1A"/>
                </a:solidFill>
              </a:defRPr>
            </a:pPr>
          </a:p>
          <a:p>
            <a:pPr marL="173069" indent="-141303" defTabSz="315468">
              <a:spcBef>
                <a:spcPts val="900"/>
              </a:spcBef>
              <a:tabLst>
                <a:tab pos="228600" algn="l"/>
                <a:tab pos="304800" algn="l"/>
                <a:tab pos="609600" algn="l"/>
                <a:tab pos="927100" algn="l"/>
                <a:tab pos="1244600" algn="l"/>
                <a:tab pos="1562100" algn="l"/>
                <a:tab pos="1879600" algn="l"/>
                <a:tab pos="2197100" algn="l"/>
                <a:tab pos="2514600" algn="l"/>
                <a:tab pos="2819400" algn="l"/>
                <a:tab pos="3136900" algn="l"/>
                <a:tab pos="3454400" algn="l"/>
                <a:tab pos="3771900" algn="l"/>
                <a:tab pos="4089400" algn="l"/>
                <a:tab pos="4406900" algn="l"/>
                <a:tab pos="4711700" algn="l"/>
                <a:tab pos="5029200" algn="l"/>
                <a:tab pos="5346700" algn="l"/>
                <a:tab pos="5664200" algn="l"/>
                <a:tab pos="5981700" algn="l"/>
                <a:tab pos="6299200" algn="l"/>
                <a:tab pos="6489700" algn="l"/>
              </a:tabLst>
              <a:defRPr sz="1600">
                <a:solidFill>
                  <a:srgbClr val="1A1A1A"/>
                </a:solidFill>
              </a:defRPr>
            </a:pPr>
            <a:r>
              <a:t>5. INTRODUCTION TO PART II</a:t>
            </a:r>
          </a:p>
          <a:p>
            <a:pPr marL="173069" indent="-141303" defTabSz="315468">
              <a:spcBef>
                <a:spcPts val="900"/>
              </a:spcBef>
              <a:tabLst>
                <a:tab pos="228600" algn="l"/>
                <a:tab pos="304800" algn="l"/>
                <a:tab pos="609600" algn="l"/>
                <a:tab pos="927100" algn="l"/>
                <a:tab pos="1244600" algn="l"/>
                <a:tab pos="1562100" algn="l"/>
                <a:tab pos="1879600" algn="l"/>
                <a:tab pos="2197100" algn="l"/>
                <a:tab pos="2514600" algn="l"/>
                <a:tab pos="2819400" algn="l"/>
                <a:tab pos="3136900" algn="l"/>
                <a:tab pos="3454400" algn="l"/>
                <a:tab pos="3771900" algn="l"/>
                <a:tab pos="4089400" algn="l"/>
                <a:tab pos="4406900" algn="l"/>
                <a:tab pos="4711700" algn="l"/>
                <a:tab pos="5029200" algn="l"/>
                <a:tab pos="5346700" algn="l"/>
                <a:tab pos="5664200" algn="l"/>
                <a:tab pos="5981700" algn="l"/>
                <a:tab pos="6299200" algn="l"/>
                <a:tab pos="6489700" algn="l"/>
              </a:tabLst>
              <a:defRPr sz="1600"/>
            </a:pPr>
            <a:r>
              <a:t> </a:t>
            </a:r>
          </a:p>
          <a:p>
            <a:pPr lvl="1" marL="0" indent="649557" defTabSz="315468">
              <a:spcBef>
                <a:spcPts val="700"/>
              </a:spcBef>
              <a:tabLst>
                <a:tab pos="228600" algn="l"/>
                <a:tab pos="304800" algn="l"/>
                <a:tab pos="609600" algn="l"/>
                <a:tab pos="927100" algn="l"/>
                <a:tab pos="1244600" algn="l"/>
                <a:tab pos="1562100" algn="l"/>
                <a:tab pos="1879600" algn="l"/>
                <a:tab pos="2197100" algn="l"/>
                <a:tab pos="2514600" algn="l"/>
                <a:tab pos="2819400" algn="l"/>
                <a:tab pos="3136900" algn="l"/>
                <a:tab pos="3454400" algn="l"/>
                <a:tab pos="3771900" algn="l"/>
                <a:tab pos="4089400" algn="l"/>
                <a:tab pos="4406900" algn="l"/>
                <a:tab pos="4711700" algn="l"/>
                <a:tab pos="5029200" algn="l"/>
                <a:tab pos="5346700" algn="l"/>
                <a:tab pos="5664200" algn="l"/>
                <a:tab pos="5981700" algn="l"/>
                <a:tab pos="6299200" algn="l"/>
                <a:tab pos="6489700" algn="l"/>
              </a:tabLst>
              <a:defRPr sz="1500">
                <a:solidFill>
                  <a:srgbClr val="1A1A1A"/>
                </a:solidFill>
              </a:defRPr>
            </a:pPr>
            <a:r>
              <a:t>5.1 Introductory Remarks and Historical Review</a:t>
            </a:r>
          </a:p>
          <a:p>
            <a:pPr lvl="1" marL="0" indent="649557" defTabSz="315468">
              <a:spcBef>
                <a:spcPts val="700"/>
              </a:spcBef>
              <a:tabLst>
                <a:tab pos="228600" algn="l"/>
                <a:tab pos="304800" algn="l"/>
                <a:tab pos="609600" algn="l"/>
                <a:tab pos="927100" algn="l"/>
                <a:tab pos="1244600" algn="l"/>
                <a:tab pos="1562100" algn="l"/>
                <a:tab pos="1879600" algn="l"/>
                <a:tab pos="2197100" algn="l"/>
                <a:tab pos="2514600" algn="l"/>
                <a:tab pos="2819400" algn="l"/>
                <a:tab pos="3136900" algn="l"/>
                <a:tab pos="3454400" algn="l"/>
                <a:tab pos="3771900" algn="l"/>
                <a:tab pos="4089400" algn="l"/>
                <a:tab pos="4406900" algn="l"/>
                <a:tab pos="4711700" algn="l"/>
                <a:tab pos="5029200" algn="l"/>
                <a:tab pos="5346700" algn="l"/>
                <a:tab pos="5664200" algn="l"/>
                <a:tab pos="5981700" algn="l"/>
                <a:tab pos="6299200" algn="l"/>
                <a:tab pos="6489700" algn="l"/>
              </a:tabLst>
              <a:defRPr sz="1500">
                <a:solidFill>
                  <a:srgbClr val="1A1A1A"/>
                </a:solidFill>
              </a:defRPr>
            </a:pPr>
            <a:r>
              <a:t>5.2 Electromagnetic Radiation in the Universe—a Review of the Observations</a:t>
            </a:r>
          </a:p>
          <a:p>
            <a:pPr lvl="1" marL="0" indent="649557" defTabSz="315468">
              <a:spcBef>
                <a:spcPts val="700"/>
              </a:spcBef>
              <a:tabLst>
                <a:tab pos="228600" algn="l"/>
                <a:tab pos="304800" algn="l"/>
                <a:tab pos="609600" algn="l"/>
                <a:tab pos="927100" algn="l"/>
                <a:tab pos="1244600" algn="l"/>
                <a:tab pos="1562100" algn="l"/>
                <a:tab pos="1879600" algn="l"/>
                <a:tab pos="2197100" algn="l"/>
                <a:tab pos="2514600" algn="l"/>
                <a:tab pos="2819400" algn="l"/>
                <a:tab pos="3136900" algn="l"/>
                <a:tab pos="3454400" algn="l"/>
                <a:tab pos="3771900" algn="l"/>
                <a:tab pos="4089400" algn="l"/>
                <a:tab pos="4406900" algn="l"/>
                <a:tab pos="4711700" algn="l"/>
                <a:tab pos="5029200" algn="l"/>
                <a:tab pos="5346700" algn="l"/>
                <a:tab pos="5664200" algn="l"/>
                <a:tab pos="5981700" algn="l"/>
                <a:tab pos="6299200" algn="l"/>
                <a:tab pos="6489700" algn="l"/>
              </a:tabLst>
              <a:defRPr sz="1500">
                <a:solidFill>
                  <a:srgbClr val="1A1A1A"/>
                </a:solidFill>
              </a:defRPr>
            </a:pPr>
            <a:r>
              <a:t>5.3 Observational Proof of the Existence of the Relic Radiation (RR)</a:t>
            </a:r>
          </a:p>
          <a:p>
            <a:pPr lvl="1" marL="0" indent="649557" defTabSz="315468">
              <a:spcBef>
                <a:spcPts val="700"/>
              </a:spcBef>
              <a:tabLst>
                <a:tab pos="228600" algn="l"/>
                <a:tab pos="304800" algn="l"/>
                <a:tab pos="609600" algn="l"/>
                <a:tab pos="927100" algn="l"/>
                <a:tab pos="1244600" algn="l"/>
                <a:tab pos="1562100" algn="l"/>
                <a:tab pos="1879600" algn="l"/>
                <a:tab pos="2197100" algn="l"/>
                <a:tab pos="2514600" algn="l"/>
                <a:tab pos="2819400" algn="l"/>
                <a:tab pos="3136900" algn="l"/>
                <a:tab pos="3454400" algn="l"/>
                <a:tab pos="3771900" algn="l"/>
                <a:tab pos="4089400" algn="l"/>
                <a:tab pos="4406900" algn="l"/>
                <a:tab pos="4711700" algn="l"/>
                <a:tab pos="5029200" algn="l"/>
                <a:tab pos="5346700" algn="l"/>
                <a:tab pos="5664200" algn="l"/>
                <a:tab pos="5981700" algn="l"/>
                <a:tab pos="6299200" algn="l"/>
                <a:tab pos="6489700" algn="l"/>
              </a:tabLst>
              <a:defRPr sz="1500">
                <a:solidFill>
                  <a:srgbClr val="1A1A1A"/>
                </a:solidFill>
              </a:defRPr>
            </a:pPr>
          </a:p>
          <a:p>
            <a:pPr lvl="1" marL="0" indent="649557" defTabSz="315468">
              <a:spcBef>
                <a:spcPts val="700"/>
              </a:spcBef>
              <a:tabLst>
                <a:tab pos="228600" algn="l"/>
                <a:tab pos="304800" algn="l"/>
                <a:tab pos="609600" algn="l"/>
                <a:tab pos="927100" algn="l"/>
                <a:tab pos="1244600" algn="l"/>
                <a:tab pos="1562100" algn="l"/>
                <a:tab pos="1879600" algn="l"/>
                <a:tab pos="2197100" algn="l"/>
                <a:tab pos="2514600" algn="l"/>
                <a:tab pos="2819400" algn="l"/>
                <a:tab pos="3136900" algn="l"/>
                <a:tab pos="3454400" algn="l"/>
                <a:tab pos="3771900" algn="l"/>
                <a:tab pos="4089400" algn="l"/>
                <a:tab pos="4406900" algn="l"/>
                <a:tab pos="4711700" algn="l"/>
                <a:tab pos="5029200" algn="l"/>
                <a:tab pos="5346700" algn="l"/>
                <a:tab pos="5664200" algn="l"/>
                <a:tab pos="5981700" algn="l"/>
                <a:tab pos="6299200" algn="l"/>
                <a:tab pos="6489700" algn="l"/>
              </a:tabLst>
              <a:defRPr sz="1500">
                <a:solidFill>
                  <a:srgbClr val="1A1A1A"/>
                </a:solidFill>
              </a:defRPr>
            </a:pPr>
          </a:p>
          <a:p>
            <a:pPr lvl="1" marL="0" indent="649557" defTabSz="315468">
              <a:spcBef>
                <a:spcPts val="700"/>
              </a:spcBef>
              <a:tabLst>
                <a:tab pos="228600" algn="l"/>
                <a:tab pos="304800" algn="l"/>
                <a:tab pos="609600" algn="l"/>
                <a:tab pos="927100" algn="l"/>
                <a:tab pos="1244600" algn="l"/>
                <a:tab pos="1562100" algn="l"/>
                <a:tab pos="1879600" algn="l"/>
                <a:tab pos="2197100" algn="l"/>
                <a:tab pos="2514600" algn="l"/>
                <a:tab pos="2819400" algn="l"/>
                <a:tab pos="3136900" algn="l"/>
                <a:tab pos="3454400" algn="l"/>
                <a:tab pos="3771900" algn="l"/>
                <a:tab pos="4089400" algn="l"/>
                <a:tab pos="4406900" algn="l"/>
                <a:tab pos="4711700" algn="l"/>
                <a:tab pos="5029200" algn="l"/>
                <a:tab pos="5346700" algn="l"/>
                <a:tab pos="5664200" algn="l"/>
                <a:tab pos="5981700" algn="l"/>
                <a:tab pos="6299200" algn="l"/>
                <a:tab pos="6489700" algn="l"/>
              </a:tabLst>
              <a:defRPr sz="1500">
                <a:solidFill>
                  <a:srgbClr val="1A1A1A"/>
                </a:solidFill>
              </a:defRPr>
            </a:pPr>
          </a:p>
          <a:p>
            <a:pPr marL="173069" indent="-141303" defTabSz="315468">
              <a:spcBef>
                <a:spcPts val="900"/>
              </a:spcBef>
              <a:tabLst>
                <a:tab pos="228600" algn="l"/>
                <a:tab pos="304800" algn="l"/>
                <a:tab pos="609600" algn="l"/>
                <a:tab pos="927100" algn="l"/>
                <a:tab pos="1244600" algn="l"/>
                <a:tab pos="1562100" algn="l"/>
                <a:tab pos="1879600" algn="l"/>
                <a:tab pos="2197100" algn="l"/>
                <a:tab pos="2514600" algn="l"/>
                <a:tab pos="2819400" algn="l"/>
                <a:tab pos="3136900" algn="l"/>
                <a:tab pos="3454400" algn="l"/>
                <a:tab pos="3771900" algn="l"/>
                <a:tab pos="4089400" algn="l"/>
                <a:tab pos="4406900" algn="l"/>
                <a:tab pos="4711700" algn="l"/>
                <a:tab pos="5029200" algn="l"/>
                <a:tab pos="5346700" algn="l"/>
                <a:tab pos="5664200" algn="l"/>
                <a:tab pos="5981700" algn="l"/>
                <a:tab pos="6299200" algn="l"/>
                <a:tab pos="6489700" algn="l"/>
              </a:tabLst>
              <a:defRPr sz="1600"/>
            </a:pPr>
          </a:p>
          <a:p>
            <a:pPr marL="173069" indent="-141303" defTabSz="315468">
              <a:spcBef>
                <a:spcPts val="900"/>
              </a:spcBef>
              <a:tabLst>
                <a:tab pos="228600" algn="l"/>
                <a:tab pos="304800" algn="l"/>
                <a:tab pos="609600" algn="l"/>
                <a:tab pos="927100" algn="l"/>
                <a:tab pos="1244600" algn="l"/>
                <a:tab pos="1562100" algn="l"/>
                <a:tab pos="1879600" algn="l"/>
                <a:tab pos="2197100" algn="l"/>
                <a:tab pos="2514600" algn="l"/>
                <a:tab pos="2819400" algn="l"/>
                <a:tab pos="3136900" algn="l"/>
                <a:tab pos="3454400" algn="l"/>
                <a:tab pos="3771900" algn="l"/>
                <a:tab pos="4089400" algn="l"/>
                <a:tab pos="4406900" algn="l"/>
                <a:tab pos="4711700" algn="l"/>
                <a:tab pos="5029200" algn="l"/>
                <a:tab pos="5346700" algn="l"/>
                <a:tab pos="5664200" algn="l"/>
                <a:tab pos="5981700" algn="l"/>
                <a:tab pos="6299200" algn="l"/>
                <a:tab pos="6489700" algn="l"/>
              </a:tabLst>
              <a:defRPr sz="1600"/>
            </a:pPr>
          </a:p>
          <a:p>
            <a:pPr marL="173069" indent="-141303" defTabSz="315468">
              <a:spcBef>
                <a:spcPts val="900"/>
              </a:spcBef>
              <a:tabLst>
                <a:tab pos="228600" algn="l"/>
                <a:tab pos="304800" algn="l"/>
                <a:tab pos="609600" algn="l"/>
                <a:tab pos="927100" algn="l"/>
                <a:tab pos="1244600" algn="l"/>
                <a:tab pos="1562100" algn="l"/>
                <a:tab pos="1879600" algn="l"/>
                <a:tab pos="2197100" algn="l"/>
                <a:tab pos="2514600" algn="l"/>
                <a:tab pos="2819400" algn="l"/>
                <a:tab pos="3136900" algn="l"/>
                <a:tab pos="3454400" algn="l"/>
                <a:tab pos="3771900" algn="l"/>
                <a:tab pos="4089400" algn="l"/>
                <a:tab pos="4406900" algn="l"/>
                <a:tab pos="4711700" algn="l"/>
                <a:tab pos="5029200" algn="l"/>
                <a:tab pos="5346700" algn="l"/>
                <a:tab pos="5664200" algn="l"/>
                <a:tab pos="5981700" algn="l"/>
                <a:tab pos="6299200" algn="l"/>
                <a:tab pos="6489700" algn="l"/>
              </a:tabLst>
              <a:defRPr sz="1900"/>
            </a:pPr>
          </a:p>
          <a:p>
            <a:pPr marL="173069" indent="-141303" defTabSz="315468">
              <a:spcBef>
                <a:spcPts val="900"/>
              </a:spcBef>
              <a:tabLst>
                <a:tab pos="228600" algn="l"/>
                <a:tab pos="304800" algn="l"/>
                <a:tab pos="609600" algn="l"/>
                <a:tab pos="927100" algn="l"/>
                <a:tab pos="1244600" algn="l"/>
                <a:tab pos="1562100" algn="l"/>
                <a:tab pos="1879600" algn="l"/>
                <a:tab pos="2197100" algn="l"/>
                <a:tab pos="2514600" algn="l"/>
                <a:tab pos="2819400" algn="l"/>
                <a:tab pos="3136900" algn="l"/>
                <a:tab pos="3454400" algn="l"/>
                <a:tab pos="3771900" algn="l"/>
                <a:tab pos="4089400" algn="l"/>
                <a:tab pos="4406900" algn="l"/>
                <a:tab pos="4711700" algn="l"/>
                <a:tab pos="5029200" algn="l"/>
                <a:tab pos="5346700" algn="l"/>
                <a:tab pos="5664200" algn="l"/>
                <a:tab pos="5981700" algn="l"/>
                <a:tab pos="6299200" algn="l"/>
                <a:tab pos="6489700" algn="l"/>
              </a:tabLst>
              <a:defRPr sz="1900"/>
            </a:pPr>
            <a:r>
              <a:t> </a:t>
            </a:r>
          </a:p>
        </p:txBody>
      </p:sp>
    </p:spTree>
  </p:cSld>
  <p:clrMapOvr>
    <a:masterClrMapping/>
  </p:clrMapOvr>
  <p:transition xmlns:p14="http://schemas.microsoft.com/office/powerpoint/2010/main" spd="med" advClick="1"/>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9" name="Text"/>
          <p:cNvSpPr txBox="1"/>
          <p:nvPr/>
        </p:nvSpPr>
        <p:spPr>
          <a:xfrm>
            <a:off x="3448049" y="6886575"/>
            <a:ext cx="3109915" cy="25922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latin typeface="Arial"/>
                <a:ea typeface="Arial"/>
                <a:cs typeface="Arial"/>
                <a:sym typeface="Arial"/>
              </a:defRPr>
            </a:lvl1pPr>
          </a:lstStyle>
          <a:p>
            <a:pPr/>
            <a:r>
              <a:t>   </a:t>
            </a:r>
          </a:p>
        </p:txBody>
      </p:sp>
      <p:sp>
        <p:nvSpPr>
          <p:cNvPr id="150" name="II. Physical Processes in the Hot Universe"/>
          <p:cNvSpPr txBox="1"/>
          <p:nvPr>
            <p:ph type="title"/>
          </p:nvPr>
        </p:nvSpPr>
        <p:spPr>
          <a:xfrm>
            <a:off x="365125" y="301625"/>
            <a:ext cx="9372600" cy="1231900"/>
          </a:xfrm>
          <a:prstGeom prst="rect">
            <a:avLst/>
          </a:prstGeom>
        </p:spPr>
        <p:txBody>
          <a:bodyPr/>
          <a:lstStyle>
            <a:lvl1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b="1" sz="3600">
                <a:solidFill>
                  <a:srgbClr val="280099"/>
                </a:solidFill>
              </a:defRPr>
            </a:lvl1pPr>
          </a:lstStyle>
          <a:p>
            <a:pPr/>
            <a:r>
              <a:t>II. Physical Processes in the Hot Universe</a:t>
            </a:r>
          </a:p>
        </p:txBody>
      </p:sp>
      <p:sp>
        <p:nvSpPr>
          <p:cNvPr id="151" name="5. INTRODUCTION TO PART II…"/>
          <p:cNvSpPr txBox="1"/>
          <p:nvPr>
            <p:ph type="body" idx="1"/>
          </p:nvPr>
        </p:nvSpPr>
        <p:spPr>
          <a:xfrm>
            <a:off x="215899" y="1450975"/>
            <a:ext cx="9659940" cy="4310063"/>
          </a:xfrm>
          <a:prstGeom prst="rect">
            <a:avLst/>
          </a:prstGeom>
        </p:spPr>
        <p:txBody>
          <a:bodyPr/>
          <a:lstStyle/>
          <a:p>
            <a:pPr marL="173069" indent="-141303" defTabSz="315468">
              <a:spcBef>
                <a:spcPts val="900"/>
              </a:spcBef>
              <a:tabLst>
                <a:tab pos="228600" algn="l"/>
                <a:tab pos="304800" algn="l"/>
                <a:tab pos="609600" algn="l"/>
                <a:tab pos="927100" algn="l"/>
                <a:tab pos="1244600" algn="l"/>
                <a:tab pos="1562100" algn="l"/>
                <a:tab pos="1879600" algn="l"/>
                <a:tab pos="2197100" algn="l"/>
                <a:tab pos="2514600" algn="l"/>
                <a:tab pos="2819400" algn="l"/>
                <a:tab pos="3136900" algn="l"/>
                <a:tab pos="3454400" algn="l"/>
                <a:tab pos="3771900" algn="l"/>
                <a:tab pos="4089400" algn="l"/>
                <a:tab pos="4406900" algn="l"/>
                <a:tab pos="4711700" algn="l"/>
                <a:tab pos="5029200" algn="l"/>
                <a:tab pos="5346700" algn="l"/>
                <a:tab pos="5664200" algn="l"/>
                <a:tab pos="5981700" algn="l"/>
                <a:tab pos="6299200" algn="l"/>
                <a:tab pos="6489700" algn="l"/>
              </a:tabLst>
              <a:defRPr sz="1600">
                <a:solidFill>
                  <a:srgbClr val="1A1A1A"/>
                </a:solidFill>
              </a:defRPr>
            </a:pPr>
          </a:p>
          <a:p>
            <a:pPr marL="173069" indent="-141303" defTabSz="315468">
              <a:spcBef>
                <a:spcPts val="900"/>
              </a:spcBef>
              <a:tabLst>
                <a:tab pos="228600" algn="l"/>
                <a:tab pos="304800" algn="l"/>
                <a:tab pos="609600" algn="l"/>
                <a:tab pos="927100" algn="l"/>
                <a:tab pos="1244600" algn="l"/>
                <a:tab pos="1562100" algn="l"/>
                <a:tab pos="1879600" algn="l"/>
                <a:tab pos="2197100" algn="l"/>
                <a:tab pos="2514600" algn="l"/>
                <a:tab pos="2819400" algn="l"/>
                <a:tab pos="3136900" algn="l"/>
                <a:tab pos="3454400" algn="l"/>
                <a:tab pos="3771900" algn="l"/>
                <a:tab pos="4089400" algn="l"/>
                <a:tab pos="4406900" algn="l"/>
                <a:tab pos="4711700" algn="l"/>
                <a:tab pos="5029200" algn="l"/>
                <a:tab pos="5346700" algn="l"/>
                <a:tab pos="5664200" algn="l"/>
                <a:tab pos="5981700" algn="l"/>
                <a:tab pos="6299200" algn="l"/>
                <a:tab pos="6489700" algn="l"/>
              </a:tabLst>
              <a:defRPr sz="1600">
                <a:solidFill>
                  <a:srgbClr val="1A1A1A"/>
                </a:solidFill>
              </a:defRPr>
            </a:pPr>
            <a:r>
              <a:t>5. INTRODUCTION TO PART II</a:t>
            </a:r>
          </a:p>
          <a:p>
            <a:pPr marL="173069" indent="-141303" defTabSz="315468">
              <a:spcBef>
                <a:spcPts val="900"/>
              </a:spcBef>
              <a:tabLst>
                <a:tab pos="228600" algn="l"/>
                <a:tab pos="304800" algn="l"/>
                <a:tab pos="609600" algn="l"/>
                <a:tab pos="927100" algn="l"/>
                <a:tab pos="1244600" algn="l"/>
                <a:tab pos="1562100" algn="l"/>
                <a:tab pos="1879600" algn="l"/>
                <a:tab pos="2197100" algn="l"/>
                <a:tab pos="2514600" algn="l"/>
                <a:tab pos="2819400" algn="l"/>
                <a:tab pos="3136900" algn="l"/>
                <a:tab pos="3454400" algn="l"/>
                <a:tab pos="3771900" algn="l"/>
                <a:tab pos="4089400" algn="l"/>
                <a:tab pos="4406900" algn="l"/>
                <a:tab pos="4711700" algn="l"/>
                <a:tab pos="5029200" algn="l"/>
                <a:tab pos="5346700" algn="l"/>
                <a:tab pos="5664200" algn="l"/>
                <a:tab pos="5981700" algn="l"/>
                <a:tab pos="6299200" algn="l"/>
                <a:tab pos="6489700" algn="l"/>
              </a:tabLst>
              <a:defRPr sz="1600"/>
            </a:pPr>
            <a:r>
              <a:t> </a:t>
            </a:r>
          </a:p>
          <a:p>
            <a:pPr lvl="1" marL="0" indent="649557" defTabSz="315468">
              <a:spcBef>
                <a:spcPts val="700"/>
              </a:spcBef>
              <a:tabLst>
                <a:tab pos="228600" algn="l"/>
                <a:tab pos="304800" algn="l"/>
                <a:tab pos="609600" algn="l"/>
                <a:tab pos="927100" algn="l"/>
                <a:tab pos="1244600" algn="l"/>
                <a:tab pos="1562100" algn="l"/>
                <a:tab pos="1879600" algn="l"/>
                <a:tab pos="2197100" algn="l"/>
                <a:tab pos="2514600" algn="l"/>
                <a:tab pos="2819400" algn="l"/>
                <a:tab pos="3136900" algn="l"/>
                <a:tab pos="3454400" algn="l"/>
                <a:tab pos="3771900" algn="l"/>
                <a:tab pos="4089400" algn="l"/>
                <a:tab pos="4406900" algn="l"/>
                <a:tab pos="4711700" algn="l"/>
                <a:tab pos="5029200" algn="l"/>
                <a:tab pos="5346700" algn="l"/>
                <a:tab pos="5664200" algn="l"/>
                <a:tab pos="5981700" algn="l"/>
                <a:tab pos="6299200" algn="l"/>
                <a:tab pos="6489700" algn="l"/>
              </a:tabLst>
              <a:defRPr sz="1500">
                <a:solidFill>
                  <a:srgbClr val="1A1A1A"/>
                </a:solidFill>
              </a:defRPr>
            </a:pPr>
            <a:r>
              <a:t>5.1 Introductory Remarks and Historical Review</a:t>
            </a:r>
          </a:p>
          <a:p>
            <a:pPr lvl="1" marL="0" indent="649557" defTabSz="315468">
              <a:spcBef>
                <a:spcPts val="700"/>
              </a:spcBef>
              <a:tabLst>
                <a:tab pos="228600" algn="l"/>
                <a:tab pos="304800" algn="l"/>
                <a:tab pos="609600" algn="l"/>
                <a:tab pos="927100" algn="l"/>
                <a:tab pos="1244600" algn="l"/>
                <a:tab pos="1562100" algn="l"/>
                <a:tab pos="1879600" algn="l"/>
                <a:tab pos="2197100" algn="l"/>
                <a:tab pos="2514600" algn="l"/>
                <a:tab pos="2819400" algn="l"/>
                <a:tab pos="3136900" algn="l"/>
                <a:tab pos="3454400" algn="l"/>
                <a:tab pos="3771900" algn="l"/>
                <a:tab pos="4089400" algn="l"/>
                <a:tab pos="4406900" algn="l"/>
                <a:tab pos="4711700" algn="l"/>
                <a:tab pos="5029200" algn="l"/>
                <a:tab pos="5346700" algn="l"/>
                <a:tab pos="5664200" algn="l"/>
                <a:tab pos="5981700" algn="l"/>
                <a:tab pos="6299200" algn="l"/>
                <a:tab pos="6489700" algn="l"/>
              </a:tabLst>
              <a:defRPr sz="1500">
                <a:solidFill>
                  <a:srgbClr val="1A1A1A"/>
                </a:solidFill>
              </a:defRPr>
            </a:pPr>
            <a:r>
              <a:t>5.2 Electromagnetic Radiation in the Universe—a Review of the Observations</a:t>
            </a:r>
          </a:p>
          <a:p>
            <a:pPr lvl="1" marL="0" indent="649557" defTabSz="315468">
              <a:spcBef>
                <a:spcPts val="700"/>
              </a:spcBef>
              <a:tabLst>
                <a:tab pos="228600" algn="l"/>
                <a:tab pos="304800" algn="l"/>
                <a:tab pos="609600" algn="l"/>
                <a:tab pos="927100" algn="l"/>
                <a:tab pos="1244600" algn="l"/>
                <a:tab pos="1562100" algn="l"/>
                <a:tab pos="1879600" algn="l"/>
                <a:tab pos="2197100" algn="l"/>
                <a:tab pos="2514600" algn="l"/>
                <a:tab pos="2819400" algn="l"/>
                <a:tab pos="3136900" algn="l"/>
                <a:tab pos="3454400" algn="l"/>
                <a:tab pos="3771900" algn="l"/>
                <a:tab pos="4089400" algn="l"/>
                <a:tab pos="4406900" algn="l"/>
                <a:tab pos="4711700" algn="l"/>
                <a:tab pos="5029200" algn="l"/>
                <a:tab pos="5346700" algn="l"/>
                <a:tab pos="5664200" algn="l"/>
                <a:tab pos="5981700" algn="l"/>
                <a:tab pos="6299200" algn="l"/>
                <a:tab pos="6489700" algn="l"/>
              </a:tabLst>
              <a:defRPr sz="1500">
                <a:solidFill>
                  <a:srgbClr val="1A1A1A"/>
                </a:solidFill>
              </a:defRPr>
            </a:pPr>
            <a:r>
              <a:t>5.3 Observational Proof of the Existence of the Relic Radiation (RR)</a:t>
            </a:r>
          </a:p>
          <a:p>
            <a:pPr lvl="1" marL="0" indent="649557" defTabSz="315468">
              <a:spcBef>
                <a:spcPts val="700"/>
              </a:spcBef>
              <a:tabLst>
                <a:tab pos="228600" algn="l"/>
                <a:tab pos="304800" algn="l"/>
                <a:tab pos="609600" algn="l"/>
                <a:tab pos="927100" algn="l"/>
                <a:tab pos="1244600" algn="l"/>
                <a:tab pos="1562100" algn="l"/>
                <a:tab pos="1879600" algn="l"/>
                <a:tab pos="2197100" algn="l"/>
                <a:tab pos="2514600" algn="l"/>
                <a:tab pos="2819400" algn="l"/>
                <a:tab pos="3136900" algn="l"/>
                <a:tab pos="3454400" algn="l"/>
                <a:tab pos="3771900" algn="l"/>
                <a:tab pos="4089400" algn="l"/>
                <a:tab pos="4406900" algn="l"/>
                <a:tab pos="4711700" algn="l"/>
                <a:tab pos="5029200" algn="l"/>
                <a:tab pos="5346700" algn="l"/>
                <a:tab pos="5664200" algn="l"/>
                <a:tab pos="5981700" algn="l"/>
                <a:tab pos="6299200" algn="l"/>
                <a:tab pos="6489700" algn="l"/>
              </a:tabLst>
              <a:defRPr sz="1500">
                <a:solidFill>
                  <a:srgbClr val="1A1A1A"/>
                </a:solidFill>
              </a:defRPr>
            </a:pPr>
          </a:p>
          <a:p>
            <a:pPr lvl="1" marL="0" indent="649557" defTabSz="315468">
              <a:spcBef>
                <a:spcPts val="700"/>
              </a:spcBef>
              <a:tabLst>
                <a:tab pos="228600" algn="l"/>
                <a:tab pos="304800" algn="l"/>
                <a:tab pos="609600" algn="l"/>
                <a:tab pos="927100" algn="l"/>
                <a:tab pos="1244600" algn="l"/>
                <a:tab pos="1562100" algn="l"/>
                <a:tab pos="1879600" algn="l"/>
                <a:tab pos="2197100" algn="l"/>
                <a:tab pos="2514600" algn="l"/>
                <a:tab pos="2819400" algn="l"/>
                <a:tab pos="3136900" algn="l"/>
                <a:tab pos="3454400" algn="l"/>
                <a:tab pos="3771900" algn="l"/>
                <a:tab pos="4089400" algn="l"/>
                <a:tab pos="4406900" algn="l"/>
                <a:tab pos="4711700" algn="l"/>
                <a:tab pos="5029200" algn="l"/>
                <a:tab pos="5346700" algn="l"/>
                <a:tab pos="5664200" algn="l"/>
                <a:tab pos="5981700" algn="l"/>
                <a:tab pos="6299200" algn="l"/>
                <a:tab pos="6489700" algn="l"/>
              </a:tabLst>
              <a:defRPr sz="1500">
                <a:solidFill>
                  <a:srgbClr val="1A1A1A"/>
                </a:solidFill>
              </a:defRPr>
            </a:pPr>
          </a:p>
          <a:p>
            <a:pPr lvl="1" marL="0" indent="649557" defTabSz="315468">
              <a:spcBef>
                <a:spcPts val="700"/>
              </a:spcBef>
              <a:tabLst>
                <a:tab pos="228600" algn="l"/>
                <a:tab pos="304800" algn="l"/>
                <a:tab pos="609600" algn="l"/>
                <a:tab pos="927100" algn="l"/>
                <a:tab pos="1244600" algn="l"/>
                <a:tab pos="1562100" algn="l"/>
                <a:tab pos="1879600" algn="l"/>
                <a:tab pos="2197100" algn="l"/>
                <a:tab pos="2514600" algn="l"/>
                <a:tab pos="2819400" algn="l"/>
                <a:tab pos="3136900" algn="l"/>
                <a:tab pos="3454400" algn="l"/>
                <a:tab pos="3771900" algn="l"/>
                <a:tab pos="4089400" algn="l"/>
                <a:tab pos="4406900" algn="l"/>
                <a:tab pos="4711700" algn="l"/>
                <a:tab pos="5029200" algn="l"/>
                <a:tab pos="5346700" algn="l"/>
                <a:tab pos="5664200" algn="l"/>
                <a:tab pos="5981700" algn="l"/>
                <a:tab pos="6299200" algn="l"/>
                <a:tab pos="6489700" algn="l"/>
              </a:tabLst>
              <a:defRPr sz="1500">
                <a:solidFill>
                  <a:srgbClr val="1A1A1A"/>
                </a:solidFill>
              </a:defRPr>
            </a:pPr>
          </a:p>
          <a:p>
            <a:pPr marL="173069" indent="-141303" defTabSz="315468">
              <a:spcBef>
                <a:spcPts val="900"/>
              </a:spcBef>
              <a:tabLst>
                <a:tab pos="228600" algn="l"/>
                <a:tab pos="304800" algn="l"/>
                <a:tab pos="609600" algn="l"/>
                <a:tab pos="927100" algn="l"/>
                <a:tab pos="1244600" algn="l"/>
                <a:tab pos="1562100" algn="l"/>
                <a:tab pos="1879600" algn="l"/>
                <a:tab pos="2197100" algn="l"/>
                <a:tab pos="2514600" algn="l"/>
                <a:tab pos="2819400" algn="l"/>
                <a:tab pos="3136900" algn="l"/>
                <a:tab pos="3454400" algn="l"/>
                <a:tab pos="3771900" algn="l"/>
                <a:tab pos="4089400" algn="l"/>
                <a:tab pos="4406900" algn="l"/>
                <a:tab pos="4711700" algn="l"/>
                <a:tab pos="5029200" algn="l"/>
                <a:tab pos="5346700" algn="l"/>
                <a:tab pos="5664200" algn="l"/>
                <a:tab pos="5981700" algn="l"/>
                <a:tab pos="6299200" algn="l"/>
                <a:tab pos="6489700" algn="l"/>
              </a:tabLst>
              <a:defRPr sz="1600"/>
            </a:pPr>
          </a:p>
          <a:p>
            <a:pPr marL="173069" indent="-141303" defTabSz="315468">
              <a:spcBef>
                <a:spcPts val="900"/>
              </a:spcBef>
              <a:tabLst>
                <a:tab pos="228600" algn="l"/>
                <a:tab pos="304800" algn="l"/>
                <a:tab pos="609600" algn="l"/>
                <a:tab pos="927100" algn="l"/>
                <a:tab pos="1244600" algn="l"/>
                <a:tab pos="1562100" algn="l"/>
                <a:tab pos="1879600" algn="l"/>
                <a:tab pos="2197100" algn="l"/>
                <a:tab pos="2514600" algn="l"/>
                <a:tab pos="2819400" algn="l"/>
                <a:tab pos="3136900" algn="l"/>
                <a:tab pos="3454400" algn="l"/>
                <a:tab pos="3771900" algn="l"/>
                <a:tab pos="4089400" algn="l"/>
                <a:tab pos="4406900" algn="l"/>
                <a:tab pos="4711700" algn="l"/>
                <a:tab pos="5029200" algn="l"/>
                <a:tab pos="5346700" algn="l"/>
                <a:tab pos="5664200" algn="l"/>
                <a:tab pos="5981700" algn="l"/>
                <a:tab pos="6299200" algn="l"/>
                <a:tab pos="6489700" algn="l"/>
              </a:tabLst>
              <a:defRPr sz="1600"/>
            </a:pPr>
          </a:p>
          <a:p>
            <a:pPr marL="173069" indent="-141303" defTabSz="315468">
              <a:spcBef>
                <a:spcPts val="900"/>
              </a:spcBef>
              <a:tabLst>
                <a:tab pos="228600" algn="l"/>
                <a:tab pos="304800" algn="l"/>
                <a:tab pos="609600" algn="l"/>
                <a:tab pos="927100" algn="l"/>
                <a:tab pos="1244600" algn="l"/>
                <a:tab pos="1562100" algn="l"/>
                <a:tab pos="1879600" algn="l"/>
                <a:tab pos="2197100" algn="l"/>
                <a:tab pos="2514600" algn="l"/>
                <a:tab pos="2819400" algn="l"/>
                <a:tab pos="3136900" algn="l"/>
                <a:tab pos="3454400" algn="l"/>
                <a:tab pos="3771900" algn="l"/>
                <a:tab pos="4089400" algn="l"/>
                <a:tab pos="4406900" algn="l"/>
                <a:tab pos="4711700" algn="l"/>
                <a:tab pos="5029200" algn="l"/>
                <a:tab pos="5346700" algn="l"/>
                <a:tab pos="5664200" algn="l"/>
                <a:tab pos="5981700" algn="l"/>
                <a:tab pos="6299200" algn="l"/>
                <a:tab pos="6489700" algn="l"/>
              </a:tabLst>
              <a:defRPr sz="1900"/>
            </a:pPr>
          </a:p>
          <a:p>
            <a:pPr marL="173069" indent="-141303" defTabSz="315468">
              <a:spcBef>
                <a:spcPts val="900"/>
              </a:spcBef>
              <a:tabLst>
                <a:tab pos="228600" algn="l"/>
                <a:tab pos="304800" algn="l"/>
                <a:tab pos="609600" algn="l"/>
                <a:tab pos="927100" algn="l"/>
                <a:tab pos="1244600" algn="l"/>
                <a:tab pos="1562100" algn="l"/>
                <a:tab pos="1879600" algn="l"/>
                <a:tab pos="2197100" algn="l"/>
                <a:tab pos="2514600" algn="l"/>
                <a:tab pos="2819400" algn="l"/>
                <a:tab pos="3136900" algn="l"/>
                <a:tab pos="3454400" algn="l"/>
                <a:tab pos="3771900" algn="l"/>
                <a:tab pos="4089400" algn="l"/>
                <a:tab pos="4406900" algn="l"/>
                <a:tab pos="4711700" algn="l"/>
                <a:tab pos="5029200" algn="l"/>
                <a:tab pos="5346700" algn="l"/>
                <a:tab pos="5664200" algn="l"/>
                <a:tab pos="5981700" algn="l"/>
                <a:tab pos="6299200" algn="l"/>
                <a:tab pos="6489700" algn="l"/>
              </a:tabLst>
              <a:defRPr sz="1900"/>
            </a:pPr>
            <a:r>
              <a:t> </a:t>
            </a:r>
          </a:p>
        </p:txBody>
      </p:sp>
    </p:spTree>
  </p:cSld>
  <p:clrMapOvr>
    <a:masterClrMapping/>
  </p:clrMapOvr>
  <p:transition xmlns:p14="http://schemas.microsoft.com/office/powerpoint/2010/main" spd="med" advClick="1"/>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3" name="Text"/>
          <p:cNvSpPr txBox="1"/>
          <p:nvPr/>
        </p:nvSpPr>
        <p:spPr>
          <a:xfrm>
            <a:off x="3448049" y="6886575"/>
            <a:ext cx="3109915" cy="25922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latin typeface="Arial"/>
                <a:ea typeface="Arial"/>
                <a:cs typeface="Arial"/>
                <a:sym typeface="Arial"/>
              </a:defRPr>
            </a:lvl1pPr>
          </a:lstStyle>
          <a:p>
            <a:pPr/>
            <a:r>
              <a:t>   </a:t>
            </a:r>
          </a:p>
        </p:txBody>
      </p:sp>
      <p:sp>
        <p:nvSpPr>
          <p:cNvPr id="154" name="II. Physical Processes in the Hot Universe"/>
          <p:cNvSpPr txBox="1"/>
          <p:nvPr>
            <p:ph type="title"/>
          </p:nvPr>
        </p:nvSpPr>
        <p:spPr>
          <a:xfrm>
            <a:off x="503237" y="301625"/>
            <a:ext cx="9372601" cy="1231900"/>
          </a:xfrm>
          <a:prstGeom prst="rect">
            <a:avLst/>
          </a:prstGeom>
        </p:spPr>
        <p:txBody>
          <a:bodyPr/>
          <a:lstStyle/>
          <a:p>
            <a: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b="1" sz="3600">
                <a:solidFill>
                  <a:srgbClr val="280099"/>
                </a:solidFill>
              </a:defRPr>
            </a:pPr>
            <a:r>
              <a:t>II. Physical Processes in the Hot Universe</a:t>
            </a:r>
            <a:br/>
          </a:p>
        </p:txBody>
      </p:sp>
      <p:sp>
        <p:nvSpPr>
          <p:cNvPr id="155" name="Double-click to edit"/>
          <p:cNvSpPr txBox="1"/>
          <p:nvPr>
            <p:ph type="body" idx="1"/>
          </p:nvPr>
        </p:nvSpPr>
        <p:spPr>
          <a:xfrm>
            <a:off x="160336" y="1533525"/>
            <a:ext cx="9659940" cy="5153025"/>
          </a:xfrm>
          <a:prstGeom prst="rect">
            <a:avLst/>
          </a:prstGeom>
        </p:spPr>
        <p:txBody>
          <a:bodyPr/>
          <a:lstStyle/>
          <a:p>
            <a:pPr marL="250825" indent="-204788">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400">
                <a:solidFill>
                  <a:srgbClr val="1A1A1A"/>
                </a:solidFill>
              </a:defRPr>
            </a:pPr>
          </a:p>
          <a:p>
            <a:pPr marL="250825" indent="-204788">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400">
                <a:solidFill>
                  <a:srgbClr val="1A1A1A"/>
                </a:solidFill>
              </a:defRPr>
            </a:pPr>
          </a:p>
          <a:p>
            <a:pPr marL="250825" indent="-204788">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200">
                <a:solidFill>
                  <a:srgbClr val="1A1A1A"/>
                </a:solidFill>
              </a:defRPr>
            </a:pPr>
          </a:p>
          <a:p>
            <a:pPr marL="250825" indent="-204788">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400"/>
            </a:pPr>
          </a:p>
          <a:p>
            <a:pPr marL="250825" indent="-204788">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400"/>
            </a:pPr>
          </a:p>
          <a:p>
            <a:pPr marL="250825" indent="-204788">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800"/>
            </a:pPr>
          </a:p>
          <a:p>
            <a:pPr marL="250825" indent="-204788">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800"/>
            </a:pPr>
            <a:r>
              <a:t> </a:t>
            </a:r>
          </a:p>
        </p:txBody>
      </p:sp>
      <p:sp>
        <p:nvSpPr>
          <p:cNvPr id="156" name="6. THERMODYNAMIC EQUILIBRIUM AT THE BEGINNING OF THE COSMOLOGICAL EXPANSION…"/>
          <p:cNvSpPr txBox="1"/>
          <p:nvPr/>
        </p:nvSpPr>
        <p:spPr>
          <a:xfrm>
            <a:off x="160886" y="2020886"/>
            <a:ext cx="9569940" cy="3997492"/>
          </a:xfrm>
          <a:prstGeom prst="rect">
            <a:avLst/>
          </a:prstGeom>
          <a:ln w="12700">
            <a:miter lim="400000"/>
          </a:ln>
          <a:extLst>
            <a:ext uri="{C572A759-6A51-4108-AA02-DFA0A04FC94B}">
              <ma14:wrappingTextBoxFlag xmlns:ma14="http://schemas.microsoft.com/office/mac/drawingml/2011/main" val="1"/>
            </a:ext>
          </a:extLst>
        </p:spPr>
        <p:txBody>
          <a:bodyPr lIns="44999" tIns="44999" rIns="44999" bIns="44999">
            <a:spAutoFit/>
          </a:bodyPr>
          <a:lstStyle/>
          <a:p>
            <a:pPr marL="261936" indent="-223836">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400">
                <a:solidFill>
                  <a:srgbClr val="1A1A1A"/>
                </a:solidFill>
                <a:latin typeface="Arial"/>
                <a:ea typeface="Arial"/>
                <a:cs typeface="Arial"/>
                <a:sym typeface="Arial"/>
              </a:defRPr>
            </a:pPr>
            <a:r>
              <a:t>6. </a:t>
            </a:r>
            <a:r>
              <a:rPr>
                <a:solidFill>
                  <a:srgbClr val="000000"/>
                </a:solidFill>
              </a:rPr>
              <a:t>THERMODYNAMIC EQUILIBRIUM AT THE BEGINNING OF THE </a:t>
            </a:r>
            <a:r>
              <a:t>COSMOLOGICAL EXPANSION</a:t>
            </a:r>
          </a:p>
          <a:p>
            <a:pPr marL="261936" indent="-223836">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400">
                <a:latin typeface="Arial"/>
                <a:ea typeface="Arial"/>
                <a:cs typeface="Arial"/>
                <a:sym typeface="Arial"/>
              </a:defRPr>
            </a:pPr>
            <a:r>
              <a:t> </a:t>
            </a:r>
          </a:p>
          <a:p>
            <a:pPr marL="261936" indent="-223836">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solidFill>
                  <a:srgbClr val="1A1A1A"/>
                </a:solidFill>
                <a:latin typeface="Arial"/>
                <a:ea typeface="Arial"/>
                <a:cs typeface="Arial"/>
                <a:sym typeface="Arial"/>
              </a:defRPr>
            </a:pPr>
            <a:r>
              <a:t>6.1 Basic Epochs in the Evolution of the Hot Universe</a:t>
            </a:r>
          </a:p>
          <a:p>
            <a:pPr marL="261936" indent="-223836">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solidFill>
                  <a:srgbClr val="1A1A1A"/>
                </a:solidFill>
                <a:latin typeface="Arial"/>
                <a:ea typeface="Arial"/>
                <a:cs typeface="Arial"/>
                <a:sym typeface="Arial"/>
              </a:defRPr>
            </a:pPr>
            <a:r>
              <a:t>6.2 The Cosmological </a:t>
            </a:r>
            <a:r>
              <a:rPr sz="2400"/>
              <a:t>Expansion of the High-Temperature Plasma and the Condition of Thermodynamic Equilibrium</a:t>
            </a:r>
            <a:endParaRPr sz="2400"/>
          </a:p>
          <a:p>
            <a:pPr marL="261936" indent="-223836">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solidFill>
                  <a:srgbClr val="1A1A1A"/>
                </a:solidFill>
                <a:latin typeface="Arial"/>
                <a:ea typeface="Arial"/>
                <a:cs typeface="Arial"/>
                <a:sym typeface="Arial"/>
              </a:defRPr>
            </a:pPr>
            <a:r>
              <a:t>6.3 The Hadron Era in the Evolution of the Universe</a:t>
            </a:r>
          </a:p>
          <a:p>
            <a:pPr marL="261936" indent="-223836">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solidFill>
                  <a:srgbClr val="1A1A1A"/>
                </a:solidFill>
                <a:latin typeface="Arial"/>
                <a:ea typeface="Arial"/>
                <a:cs typeface="Arial"/>
                <a:sym typeface="Arial"/>
              </a:defRPr>
            </a:pPr>
            <a:r>
              <a:t>6.4 Hagedorn's Theory</a:t>
            </a:r>
          </a:p>
          <a:p>
            <a:pPr marL="261936" indent="-223836">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solidFill>
                  <a:srgbClr val="1A1A1A"/>
                </a:solidFill>
                <a:latin typeface="Arial"/>
                <a:ea typeface="Arial"/>
                <a:cs typeface="Arial"/>
                <a:sym typeface="Arial"/>
              </a:defRPr>
            </a:pPr>
            <a:r>
              <a:t>6.5 The Equilibrium Concentration of Nucleon and Antinucleons in the Charge-asymmetric Universe</a:t>
            </a:r>
          </a:p>
        </p:txBody>
      </p:sp>
    </p:spTree>
  </p:cSld>
  <p:clrMapOvr>
    <a:masterClrMapping/>
  </p:clrMapOvr>
  <p:transition xmlns:p14="http://schemas.microsoft.com/office/powerpoint/2010/main" spd="med" advClick="1"/>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8" name="Text"/>
          <p:cNvSpPr txBox="1"/>
          <p:nvPr/>
        </p:nvSpPr>
        <p:spPr>
          <a:xfrm>
            <a:off x="3448049" y="6886575"/>
            <a:ext cx="3109915" cy="25922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latin typeface="Arial"/>
                <a:ea typeface="Arial"/>
                <a:cs typeface="Arial"/>
                <a:sym typeface="Arial"/>
              </a:defRPr>
            </a:lvl1pPr>
          </a:lstStyle>
          <a:p>
            <a:pPr/>
            <a:r>
              <a:t>   </a:t>
            </a:r>
          </a:p>
        </p:txBody>
      </p:sp>
      <p:sp>
        <p:nvSpPr>
          <p:cNvPr id="159" name="II. Physical Processes in the Hot Universe"/>
          <p:cNvSpPr txBox="1"/>
          <p:nvPr>
            <p:ph type="title"/>
          </p:nvPr>
        </p:nvSpPr>
        <p:spPr>
          <a:xfrm>
            <a:off x="503237" y="301625"/>
            <a:ext cx="9372601" cy="1231900"/>
          </a:xfrm>
          <a:prstGeom prst="rect">
            <a:avLst/>
          </a:prstGeom>
        </p:spPr>
        <p:txBody>
          <a:bodyPr/>
          <a:lstStyle/>
          <a:p>
            <a: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b="1" sz="3600">
                <a:solidFill>
                  <a:srgbClr val="280099"/>
                </a:solidFill>
              </a:defRPr>
            </a:pPr>
            <a:r>
              <a:t>II. Physical Processes in the Hot Universe</a:t>
            </a:r>
            <a:br/>
          </a:p>
        </p:txBody>
      </p:sp>
      <p:sp>
        <p:nvSpPr>
          <p:cNvPr id="160" name="Double-click to edit"/>
          <p:cNvSpPr txBox="1"/>
          <p:nvPr>
            <p:ph type="body" idx="1"/>
          </p:nvPr>
        </p:nvSpPr>
        <p:spPr>
          <a:xfrm>
            <a:off x="160336" y="1533525"/>
            <a:ext cx="9659940" cy="5153025"/>
          </a:xfrm>
          <a:prstGeom prst="rect">
            <a:avLst/>
          </a:prstGeom>
        </p:spPr>
        <p:txBody>
          <a:bodyPr/>
          <a:lstStyle/>
          <a:p>
            <a:pPr marL="250825" indent="-204788">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400">
                <a:solidFill>
                  <a:srgbClr val="1A1A1A"/>
                </a:solidFill>
              </a:defRPr>
            </a:pPr>
          </a:p>
          <a:p>
            <a:pPr marL="250825" indent="-204788">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400">
                <a:solidFill>
                  <a:srgbClr val="1A1A1A"/>
                </a:solidFill>
              </a:defRPr>
            </a:pPr>
          </a:p>
          <a:p>
            <a:pPr marL="250825" indent="-204788">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200">
                <a:solidFill>
                  <a:srgbClr val="1A1A1A"/>
                </a:solidFill>
              </a:defRPr>
            </a:pPr>
          </a:p>
          <a:p>
            <a:pPr marL="250825" indent="-204788">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400"/>
            </a:pPr>
          </a:p>
          <a:p>
            <a:pPr marL="250825" indent="-204788">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400"/>
            </a:pPr>
          </a:p>
          <a:p>
            <a:pPr marL="250825" indent="-204788">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800"/>
            </a:pPr>
          </a:p>
          <a:p>
            <a:pPr marL="250825" indent="-204788">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800"/>
            </a:pPr>
            <a:r>
              <a:t> </a:t>
            </a:r>
          </a:p>
        </p:txBody>
      </p:sp>
      <p:sp>
        <p:nvSpPr>
          <p:cNvPr id="161" name="7. THE KINETICS OF ELEMENTARY-PARTICLE PROCESSES…"/>
          <p:cNvSpPr txBox="1"/>
          <p:nvPr/>
        </p:nvSpPr>
        <p:spPr>
          <a:xfrm>
            <a:off x="160886" y="2020886"/>
            <a:ext cx="9569940" cy="3782106"/>
          </a:xfrm>
          <a:prstGeom prst="rect">
            <a:avLst/>
          </a:prstGeom>
          <a:ln w="12700">
            <a:miter lim="400000"/>
          </a:ln>
          <a:extLst>
            <a:ext uri="{C572A759-6A51-4108-AA02-DFA0A04FC94B}">
              <ma14:wrappingTextBoxFlag xmlns:ma14="http://schemas.microsoft.com/office/mac/drawingml/2011/main" val="1"/>
            </a:ext>
          </a:extLst>
        </p:spPr>
        <p:txBody>
          <a:bodyPr lIns="44999" tIns="44999" rIns="44999" bIns="44999">
            <a:spAutoFit/>
          </a:bodyPr>
          <a:lstStyle/>
          <a:p>
            <a:pPr marL="261936" indent="-223836">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400">
                <a:solidFill>
                  <a:srgbClr val="1A1A1A"/>
                </a:solidFill>
                <a:latin typeface="Arial"/>
                <a:ea typeface="Arial"/>
                <a:cs typeface="Arial"/>
                <a:sym typeface="Arial"/>
              </a:defRPr>
            </a:pPr>
            <a:r>
              <a:t>7. </a:t>
            </a:r>
            <a:r>
              <a:rPr>
                <a:solidFill>
                  <a:srgbClr val="000000"/>
                </a:solidFill>
              </a:rPr>
              <a:t>THE KINETICS OF ELEMENTARY-PARTICLE PROCESSES</a:t>
            </a:r>
          </a:p>
          <a:p>
            <a:pPr marL="261936" indent="-223836">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400">
                <a:latin typeface="Arial"/>
                <a:ea typeface="Arial"/>
                <a:cs typeface="Arial"/>
                <a:sym typeface="Arial"/>
              </a:defRPr>
            </a:pPr>
            <a:r>
              <a:t> </a:t>
            </a:r>
          </a:p>
          <a:p>
            <a:pPr marL="261936" indent="-223836">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solidFill>
                  <a:srgbClr val="1A1A1A"/>
                </a:solidFill>
                <a:latin typeface="Arial"/>
                <a:ea typeface="Arial"/>
                <a:cs typeface="Arial"/>
                <a:sym typeface="Arial"/>
              </a:defRPr>
            </a:pPr>
            <a:r>
              <a:t>7.1 Neutrinos in the Theory of the Hot Universe</a:t>
            </a:r>
          </a:p>
          <a:p>
            <a:pPr marL="261936" indent="-223836">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solidFill>
                  <a:srgbClr val="1A1A1A"/>
                </a:solidFill>
                <a:latin typeface="Arial"/>
                <a:ea typeface="Arial"/>
                <a:cs typeface="Arial"/>
                <a:sym typeface="Arial"/>
              </a:defRPr>
            </a:pPr>
            <a:r>
              <a:t>7.2 Cosmological </a:t>
            </a:r>
            <a:r>
              <a:rPr sz="2400"/>
              <a:t>Gravitational Waves</a:t>
            </a:r>
            <a:endParaRPr sz="2400"/>
          </a:p>
          <a:p>
            <a:pPr marL="261936" indent="-223836">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solidFill>
                  <a:srgbClr val="1A1A1A"/>
                </a:solidFill>
                <a:latin typeface="Arial"/>
                <a:ea typeface="Arial"/>
                <a:cs typeface="Arial"/>
                <a:sym typeface="Arial"/>
              </a:defRPr>
            </a:pPr>
            <a:r>
              <a:t>7.3 Antinucleons in the Hot Model</a:t>
            </a:r>
          </a:p>
          <a:p>
            <a:pPr marL="261936" indent="-223836">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solidFill>
                  <a:srgbClr val="1A1A1A"/>
                </a:solidFill>
                <a:latin typeface="Arial"/>
                <a:ea typeface="Arial"/>
                <a:cs typeface="Arial"/>
                <a:sym typeface="Arial"/>
              </a:defRPr>
            </a:pPr>
            <a:r>
              <a:t>7.4 Relic Quarks in the Hot Model</a:t>
            </a:r>
          </a:p>
          <a:p>
            <a:pPr marL="261936" indent="-223836">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solidFill>
                  <a:srgbClr val="1A1A1A"/>
                </a:solidFill>
                <a:latin typeface="Arial"/>
                <a:ea typeface="Arial"/>
                <a:cs typeface="Arial"/>
                <a:sym typeface="Arial"/>
              </a:defRPr>
            </a:pPr>
            <a:r>
              <a:t>7.5 Nucleosynthesis in the Hot Model</a:t>
            </a:r>
          </a:p>
          <a:p>
            <a:pPr marL="261936" indent="-223836">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solidFill>
                  <a:srgbClr val="1A1A1A"/>
                </a:solidFill>
                <a:latin typeface="Arial"/>
                <a:ea typeface="Arial"/>
                <a:cs typeface="Arial"/>
                <a:sym typeface="Arial"/>
              </a:defRPr>
            </a:pPr>
            <a:r>
              <a:t>7.6 A Comparison of the Observational Data on the Distribution of Light Elements in the Universe with the Predictions of Theory</a:t>
            </a:r>
          </a:p>
        </p:txBody>
      </p:sp>
    </p:spTree>
  </p:cSld>
  <p:clrMapOvr>
    <a:masterClrMapping/>
  </p:clrMapOvr>
  <p:transition xmlns:p14="http://schemas.microsoft.com/office/powerpoint/2010/main" spd="med" advClick="1"/>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3" name="Text"/>
          <p:cNvSpPr txBox="1"/>
          <p:nvPr/>
        </p:nvSpPr>
        <p:spPr>
          <a:xfrm>
            <a:off x="3448049" y="6886575"/>
            <a:ext cx="3109915" cy="25922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latin typeface="Arial"/>
                <a:ea typeface="Arial"/>
                <a:cs typeface="Arial"/>
                <a:sym typeface="Arial"/>
              </a:defRPr>
            </a:lvl1pPr>
          </a:lstStyle>
          <a:p>
            <a:pPr/>
            <a:r>
              <a:t>   </a:t>
            </a:r>
          </a:p>
        </p:txBody>
      </p:sp>
      <p:sp>
        <p:nvSpPr>
          <p:cNvPr id="164" name="Double-click to edit"/>
          <p:cNvSpPr txBox="1"/>
          <p:nvPr>
            <p:ph type="title"/>
          </p:nvPr>
        </p:nvSpPr>
        <p:spPr>
          <a:xfrm>
            <a:off x="503236" y="301625"/>
            <a:ext cx="8990015" cy="1181100"/>
          </a:xfrm>
          <a:prstGeom prst="rect">
            <a:avLst/>
          </a:prstGeom>
        </p:spPr>
        <p:txBody>
          <a:bodyPr/>
          <a:lstStyle/>
          <a:p>
            <a:pPr/>
          </a:p>
        </p:txBody>
      </p:sp>
      <p:sp>
        <p:nvSpPr>
          <p:cNvPr id="165" name="Double-click to edit"/>
          <p:cNvSpPr txBox="1"/>
          <p:nvPr>
            <p:ph type="body" idx="1"/>
          </p:nvPr>
        </p:nvSpPr>
        <p:spPr>
          <a:xfrm>
            <a:off x="503236" y="1768475"/>
            <a:ext cx="8990015" cy="4965700"/>
          </a:xfrm>
          <a:prstGeom prst="rect">
            <a:avLst/>
          </a:prstGeom>
        </p:spPr>
        <p:txBody>
          <a:bodyPr/>
          <a:lstStyle/>
          <a:p>
            <a:pPr/>
          </a:p>
        </p:txBody>
      </p:sp>
      <p:pic>
        <p:nvPicPr>
          <p:cNvPr id="166" name="image.png" descr="image.png"/>
          <p:cNvPicPr>
            <a:picLocks noChangeAspect="1"/>
          </p:cNvPicPr>
          <p:nvPr/>
        </p:nvPicPr>
        <p:blipFill>
          <a:blip r:embed="rId2">
            <a:extLst/>
          </a:blip>
          <a:stretch>
            <a:fillRect/>
          </a:stretch>
        </p:blipFill>
        <p:spPr>
          <a:xfrm>
            <a:off x="1320800" y="303211"/>
            <a:ext cx="9063039" cy="7559677"/>
          </a:xfrm>
          <a:prstGeom prst="rect">
            <a:avLst/>
          </a:prstGeom>
          <a:ln w="12700">
            <a:miter lim="400000"/>
          </a:ln>
        </p:spPr>
      </p:pic>
    </p:spTree>
  </p:cSld>
  <p:clrMapOvr>
    <a:masterClrMapping/>
  </p:clrMapOvr>
  <p:transition xmlns:p14="http://schemas.microsoft.com/office/powerpoint/2010/main" spd="med" advClick="1"/>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8" name="Text"/>
          <p:cNvSpPr txBox="1"/>
          <p:nvPr/>
        </p:nvSpPr>
        <p:spPr>
          <a:xfrm>
            <a:off x="3448049" y="6886575"/>
            <a:ext cx="3109915" cy="25922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latin typeface="Arial"/>
                <a:ea typeface="Arial"/>
                <a:cs typeface="Arial"/>
                <a:sym typeface="Arial"/>
              </a:defRPr>
            </a:lvl1pPr>
          </a:lstStyle>
          <a:p>
            <a:pPr/>
            <a:r>
              <a:t>   </a:t>
            </a:r>
          </a:p>
        </p:txBody>
      </p:sp>
      <p:sp>
        <p:nvSpPr>
          <p:cNvPr id="169" name="Double-click to edit"/>
          <p:cNvSpPr txBox="1"/>
          <p:nvPr>
            <p:ph type="title"/>
          </p:nvPr>
        </p:nvSpPr>
        <p:spPr>
          <a:xfrm>
            <a:off x="503236" y="301625"/>
            <a:ext cx="8990015" cy="1181100"/>
          </a:xfrm>
          <a:prstGeom prst="rect">
            <a:avLst/>
          </a:prstGeom>
        </p:spPr>
        <p:txBody>
          <a:bodyPr/>
          <a:lstStyle/>
          <a:p>
            <a:pPr/>
          </a:p>
        </p:txBody>
      </p:sp>
      <p:sp>
        <p:nvSpPr>
          <p:cNvPr id="170" name="Double-click to edit"/>
          <p:cNvSpPr txBox="1"/>
          <p:nvPr>
            <p:ph type="body" idx="1"/>
          </p:nvPr>
        </p:nvSpPr>
        <p:spPr>
          <a:xfrm>
            <a:off x="503236" y="1768475"/>
            <a:ext cx="8990015" cy="4965700"/>
          </a:xfrm>
          <a:prstGeom prst="rect">
            <a:avLst/>
          </a:prstGeom>
        </p:spPr>
        <p:txBody>
          <a:bodyPr/>
          <a:lstStyle/>
          <a:p>
            <a:pPr/>
          </a:p>
        </p:txBody>
      </p:sp>
      <p:pic>
        <p:nvPicPr>
          <p:cNvPr id="171" name="image.png" descr="image.png"/>
          <p:cNvPicPr>
            <a:picLocks noChangeAspect="1"/>
          </p:cNvPicPr>
          <p:nvPr/>
        </p:nvPicPr>
        <p:blipFill>
          <a:blip r:embed="rId2">
            <a:extLst/>
          </a:blip>
          <a:stretch>
            <a:fillRect/>
          </a:stretch>
        </p:blipFill>
        <p:spPr>
          <a:xfrm>
            <a:off x="2495550" y="49212"/>
            <a:ext cx="5403850" cy="7559676"/>
          </a:xfrm>
          <a:prstGeom prst="rect">
            <a:avLst/>
          </a:prstGeom>
          <a:ln w="12700">
            <a:miter lim="400000"/>
          </a:ln>
        </p:spPr>
      </p:pic>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0" name="Publication History"/>
          <p:cNvSpPr txBox="1"/>
          <p:nvPr>
            <p:ph type="title"/>
          </p:nvPr>
        </p:nvSpPr>
        <p:spPr>
          <a:xfrm>
            <a:off x="365125" y="0"/>
            <a:ext cx="9042400" cy="1233488"/>
          </a:xfrm>
          <a:prstGeom prst="rect">
            <a:avLst/>
          </a:prstGeom>
        </p:spPr>
        <p:txBody>
          <a:bodyPr/>
          <a:lstStyle>
            <a:lvl1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b="1" sz="3600"/>
            </a:lvl1pPr>
          </a:lstStyle>
          <a:p>
            <a:pPr/>
            <a:r>
              <a:t>Publication History</a:t>
            </a:r>
          </a:p>
        </p:txBody>
      </p:sp>
      <p:sp>
        <p:nvSpPr>
          <p:cNvPr id="71" name="1. Relyativistskaya Astrofizika (Relativistic Astrophysics)—Russian original; Nauka, 1967.…"/>
          <p:cNvSpPr txBox="1"/>
          <p:nvPr>
            <p:ph type="body" idx="1"/>
          </p:nvPr>
        </p:nvSpPr>
        <p:spPr>
          <a:xfrm>
            <a:off x="365124" y="1020761"/>
            <a:ext cx="9088440" cy="4111628"/>
          </a:xfrm>
          <a:prstGeom prst="rect">
            <a:avLst/>
          </a:prstGeom>
        </p:spPr>
        <p:txBody>
          <a:bodyPr/>
          <a:lstStyle/>
          <a:p>
            <a:pPr marL="223899" indent="-195260" defTabSz="374904">
              <a:spcBef>
                <a:spcPts val="1100"/>
              </a:spcBef>
              <a:tabLst>
                <a:tab pos="279400" algn="l"/>
                <a:tab pos="355600" algn="l"/>
                <a:tab pos="736600" algn="l"/>
                <a:tab pos="1104900" algn="l"/>
                <a:tab pos="1485900" algn="l"/>
                <a:tab pos="1854200" algn="l"/>
                <a:tab pos="2235200" algn="l"/>
                <a:tab pos="2603500" algn="l"/>
                <a:tab pos="2984500" algn="l"/>
                <a:tab pos="3352800" algn="l"/>
                <a:tab pos="3733800" algn="l"/>
                <a:tab pos="4102100" algn="l"/>
                <a:tab pos="4483100" algn="l"/>
                <a:tab pos="4851400" algn="l"/>
                <a:tab pos="5232400" algn="l"/>
                <a:tab pos="5600700" algn="l"/>
                <a:tab pos="5981700" algn="l"/>
                <a:tab pos="6362700" algn="l"/>
                <a:tab pos="6731000" algn="l"/>
                <a:tab pos="7112000" algn="l"/>
                <a:tab pos="7480300" algn="l"/>
              </a:tabLst>
              <a:defRPr i="1" sz="1800">
                <a:solidFill>
                  <a:srgbClr val="004586"/>
                </a:solidFill>
              </a:defRPr>
            </a:pPr>
            <a:r>
              <a:t>1. Relyativistskaya Astrofizika</a:t>
            </a:r>
            <a:r>
              <a:rPr i="0"/>
              <a:t> (Relativistic Astrophysics)—Russian original; Nauka, 1967.</a:t>
            </a:r>
          </a:p>
          <a:p>
            <a:pPr marL="223899" indent="-195260" defTabSz="374904">
              <a:spcBef>
                <a:spcPts val="1100"/>
              </a:spcBef>
              <a:tabLst>
                <a:tab pos="279400" algn="l"/>
                <a:tab pos="355600" algn="l"/>
                <a:tab pos="736600" algn="l"/>
                <a:tab pos="1104900" algn="l"/>
                <a:tab pos="1485900" algn="l"/>
                <a:tab pos="1854200" algn="l"/>
                <a:tab pos="2235200" algn="l"/>
                <a:tab pos="2603500" algn="l"/>
                <a:tab pos="2984500" algn="l"/>
                <a:tab pos="3352800" algn="l"/>
                <a:tab pos="3733800" algn="l"/>
                <a:tab pos="4102100" algn="l"/>
                <a:tab pos="4483100" algn="l"/>
                <a:tab pos="4851400" algn="l"/>
                <a:tab pos="5232400" algn="l"/>
                <a:tab pos="5600700" algn="l"/>
                <a:tab pos="5981700" algn="l"/>
                <a:tab pos="6362700" algn="l"/>
                <a:tab pos="6731000" algn="l"/>
                <a:tab pos="7112000" algn="l"/>
                <a:tab pos="7480300" algn="l"/>
              </a:tabLst>
              <a:defRPr i="1" sz="1800"/>
            </a:pPr>
            <a:r>
              <a:t>2. Relativistic Astrophysics: Volume 1, Stars and Relativity--</a:t>
            </a:r>
            <a:r>
              <a:rPr i="0"/>
              <a:t>English translation of the first part of the 1967 Russian original, revised and enlarged by the authors; translated by Eli Arlock, edited by Kip S. Thorne and W. David Arnett; The University of Chicago Press, 1971.</a:t>
            </a:r>
          </a:p>
          <a:p>
            <a:pPr marL="223899" indent="-195260" defTabSz="374904">
              <a:spcBef>
                <a:spcPts val="1100"/>
              </a:spcBef>
              <a:tabLst>
                <a:tab pos="279400" algn="l"/>
                <a:tab pos="355600" algn="l"/>
                <a:tab pos="736600" algn="l"/>
                <a:tab pos="1104900" algn="l"/>
                <a:tab pos="1485900" algn="l"/>
                <a:tab pos="1854200" algn="l"/>
                <a:tab pos="2235200" algn="l"/>
                <a:tab pos="2603500" algn="l"/>
                <a:tab pos="2984500" algn="l"/>
                <a:tab pos="3352800" algn="l"/>
                <a:tab pos="3733800" algn="l"/>
                <a:tab pos="4102100" algn="l"/>
                <a:tab pos="4483100" algn="l"/>
                <a:tab pos="4851400" algn="l"/>
                <a:tab pos="5232400" algn="l"/>
                <a:tab pos="5600700" algn="l"/>
                <a:tab pos="5981700" algn="l"/>
                <a:tab pos="6362700" algn="l"/>
                <a:tab pos="6731000" algn="l"/>
                <a:tab pos="7112000" algn="l"/>
                <a:tab pos="7480300" algn="l"/>
              </a:tabLst>
              <a:defRPr i="1" sz="1800"/>
            </a:pPr>
            <a:r>
              <a:t>3. Stroenie i Evolutsiya Vselennoy</a:t>
            </a:r>
            <a:r>
              <a:rPr i="0"/>
              <a:t> (The Structure and Evolution of the Universe)--Russian original, 1975.</a:t>
            </a:r>
          </a:p>
          <a:p>
            <a:pPr marL="223899" indent="-195260" defTabSz="374904">
              <a:spcBef>
                <a:spcPts val="1100"/>
              </a:spcBef>
              <a:tabLst>
                <a:tab pos="279400" algn="l"/>
                <a:tab pos="355600" algn="l"/>
                <a:tab pos="736600" algn="l"/>
                <a:tab pos="1104900" algn="l"/>
                <a:tab pos="1485900" algn="l"/>
                <a:tab pos="1854200" algn="l"/>
                <a:tab pos="2235200" algn="l"/>
                <a:tab pos="2603500" algn="l"/>
                <a:tab pos="2984500" algn="l"/>
                <a:tab pos="3352800" algn="l"/>
                <a:tab pos="3733800" algn="l"/>
                <a:tab pos="4102100" algn="l"/>
                <a:tab pos="4483100" algn="l"/>
                <a:tab pos="4851400" algn="l"/>
                <a:tab pos="5232400" algn="l"/>
                <a:tab pos="5600700" algn="l"/>
                <a:tab pos="5981700" algn="l"/>
                <a:tab pos="6362700" algn="l"/>
                <a:tab pos="6731000" algn="l"/>
                <a:tab pos="7112000" algn="l"/>
                <a:tab pos="7480300" algn="l"/>
              </a:tabLst>
              <a:defRPr i="1" sz="1800"/>
            </a:pPr>
            <a:r>
              <a:t>4. Relativistic Astrophysics: Volume 2, The Structure and Evolution of the Universe--</a:t>
            </a:r>
            <a:r>
              <a:rPr i="0"/>
              <a:t>English translation of the 1975 Russian original, revised and enlarged by the authors; translated by Leslie Fishbone, edited by Gary Steigman; The University of Chicago Press, 1983. </a:t>
            </a:r>
          </a:p>
          <a:p>
            <a:pPr marL="223899" indent="-195260" defTabSz="374904">
              <a:spcBef>
                <a:spcPts val="1100"/>
              </a:spcBef>
              <a:tabLst>
                <a:tab pos="279400" algn="l"/>
                <a:tab pos="355600" algn="l"/>
                <a:tab pos="736600" algn="l"/>
                <a:tab pos="1104900" algn="l"/>
                <a:tab pos="1485900" algn="l"/>
                <a:tab pos="1854200" algn="l"/>
                <a:tab pos="2235200" algn="l"/>
                <a:tab pos="2603500" algn="l"/>
                <a:tab pos="2984500" algn="l"/>
                <a:tab pos="3352800" algn="l"/>
                <a:tab pos="3733800" algn="l"/>
                <a:tab pos="4102100" algn="l"/>
                <a:tab pos="4483100" algn="l"/>
                <a:tab pos="4851400" algn="l"/>
                <a:tab pos="5232400" algn="l"/>
                <a:tab pos="5600700" algn="l"/>
                <a:tab pos="5981700" algn="l"/>
                <a:tab pos="6362700" algn="l"/>
                <a:tab pos="6731000" algn="l"/>
                <a:tab pos="7112000" algn="l"/>
                <a:tab pos="7480300" algn="l"/>
              </a:tabLst>
              <a:defRPr sz="1800"/>
            </a:pPr>
            <a:r>
              <a:t>_________</a:t>
            </a:r>
          </a:p>
          <a:p>
            <a:pPr marL="223899" indent="-195260" defTabSz="374904">
              <a:spcBef>
                <a:spcPts val="1100"/>
              </a:spcBef>
              <a:tabLst>
                <a:tab pos="279400" algn="l"/>
                <a:tab pos="355600" algn="l"/>
                <a:tab pos="736600" algn="l"/>
                <a:tab pos="1104900" algn="l"/>
                <a:tab pos="1485900" algn="l"/>
                <a:tab pos="1854200" algn="l"/>
                <a:tab pos="2235200" algn="l"/>
                <a:tab pos="2603500" algn="l"/>
                <a:tab pos="2984500" algn="l"/>
                <a:tab pos="3352800" algn="l"/>
                <a:tab pos="3733800" algn="l"/>
                <a:tab pos="4102100" algn="l"/>
                <a:tab pos="4483100" algn="l"/>
                <a:tab pos="4851400" algn="l"/>
                <a:tab pos="5232400" algn="l"/>
                <a:tab pos="5600700" algn="l"/>
                <a:tab pos="5981700" algn="l"/>
                <a:tab pos="6362700" algn="l"/>
                <a:tab pos="6731000" algn="l"/>
                <a:tab pos="7112000" algn="l"/>
                <a:tab pos="7480300" algn="l"/>
              </a:tabLst>
              <a:defRPr sz="1800"/>
            </a:pPr>
            <a:r>
              <a:t>* Book 4 in the list is the basis for this presentation.</a:t>
            </a:r>
          </a:p>
        </p:txBody>
      </p:sp>
    </p:spTree>
  </p:cSld>
  <p:clrMapOvr>
    <a:masterClrMapping/>
  </p:clrMapOvr>
  <p:transition xmlns:p14="http://schemas.microsoft.com/office/powerpoint/2010/main" spd="med" advClick="1"/>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3" name="Text"/>
          <p:cNvSpPr txBox="1"/>
          <p:nvPr/>
        </p:nvSpPr>
        <p:spPr>
          <a:xfrm>
            <a:off x="3448049" y="6886575"/>
            <a:ext cx="3109915" cy="25922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latin typeface="Arial"/>
                <a:ea typeface="Arial"/>
                <a:cs typeface="Arial"/>
                <a:sym typeface="Arial"/>
              </a:defRPr>
            </a:lvl1pPr>
          </a:lstStyle>
          <a:p>
            <a:pPr/>
            <a:r>
              <a:t>   </a:t>
            </a:r>
          </a:p>
        </p:txBody>
      </p:sp>
      <p:sp>
        <p:nvSpPr>
          <p:cNvPr id="174" name="II. Physical Processes in the Hot Universe"/>
          <p:cNvSpPr txBox="1"/>
          <p:nvPr>
            <p:ph type="title"/>
          </p:nvPr>
        </p:nvSpPr>
        <p:spPr>
          <a:xfrm>
            <a:off x="503237" y="301625"/>
            <a:ext cx="9372601" cy="1231900"/>
          </a:xfrm>
          <a:prstGeom prst="rect">
            <a:avLst/>
          </a:prstGeom>
        </p:spPr>
        <p:txBody>
          <a:bodyPr/>
          <a:lstStyle/>
          <a:p>
            <a: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b="1" sz="3600">
                <a:solidFill>
                  <a:srgbClr val="280099"/>
                </a:solidFill>
              </a:defRPr>
            </a:pPr>
            <a:r>
              <a:t>II. Physical Processes in the Hot Universe</a:t>
            </a:r>
            <a:br/>
          </a:p>
        </p:txBody>
      </p:sp>
      <p:sp>
        <p:nvSpPr>
          <p:cNvPr id="175" name="Double-click to edit"/>
          <p:cNvSpPr txBox="1"/>
          <p:nvPr>
            <p:ph type="body" idx="1"/>
          </p:nvPr>
        </p:nvSpPr>
        <p:spPr>
          <a:xfrm>
            <a:off x="160336" y="1533525"/>
            <a:ext cx="9659940" cy="5153025"/>
          </a:xfrm>
          <a:prstGeom prst="rect">
            <a:avLst/>
          </a:prstGeom>
        </p:spPr>
        <p:txBody>
          <a:bodyPr/>
          <a:lstStyle/>
          <a:p>
            <a:pPr marL="250825" indent="-204788">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400">
                <a:solidFill>
                  <a:srgbClr val="1A1A1A"/>
                </a:solidFill>
              </a:defRPr>
            </a:pPr>
          </a:p>
          <a:p>
            <a:pPr marL="250825" indent="-204788">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400">
                <a:solidFill>
                  <a:srgbClr val="1A1A1A"/>
                </a:solidFill>
              </a:defRPr>
            </a:pPr>
          </a:p>
          <a:p>
            <a:pPr marL="250825" indent="-204788">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200">
                <a:solidFill>
                  <a:srgbClr val="1A1A1A"/>
                </a:solidFill>
              </a:defRPr>
            </a:pPr>
          </a:p>
          <a:p>
            <a:pPr marL="250825" indent="-204788">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400"/>
            </a:pPr>
          </a:p>
          <a:p>
            <a:pPr marL="250825" indent="-204788">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400"/>
            </a:pPr>
          </a:p>
          <a:p>
            <a:pPr marL="250825" indent="-204788">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800"/>
            </a:pPr>
          </a:p>
          <a:p>
            <a:pPr marL="250825" indent="-204788">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800"/>
            </a:pPr>
            <a:r>
              <a:t> </a:t>
            </a:r>
          </a:p>
        </p:txBody>
      </p:sp>
      <p:sp>
        <p:nvSpPr>
          <p:cNvPr id="176" name="8. THE RADIATION-DOMINATED PLASMA AND THE RELIC RADIATION…"/>
          <p:cNvSpPr txBox="1"/>
          <p:nvPr/>
        </p:nvSpPr>
        <p:spPr>
          <a:xfrm>
            <a:off x="227561" y="1371599"/>
            <a:ext cx="9569940" cy="6187261"/>
          </a:xfrm>
          <a:prstGeom prst="rect">
            <a:avLst/>
          </a:prstGeom>
          <a:ln w="12700">
            <a:miter lim="400000"/>
          </a:ln>
          <a:extLst>
            <a:ext uri="{C572A759-6A51-4108-AA02-DFA0A04FC94B}">
              <ma14:wrappingTextBoxFlag xmlns:ma14="http://schemas.microsoft.com/office/mac/drawingml/2011/main" val="1"/>
            </a:ext>
          </a:extLst>
        </p:spPr>
        <p:txBody>
          <a:bodyPr lIns="44999" tIns="44999" rIns="44999" bIns="44999">
            <a:spAutoFit/>
          </a:bodyPr>
          <a:lstStyle/>
          <a:p>
            <a:pPr marL="261936" indent="-223836">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400">
                <a:solidFill>
                  <a:srgbClr val="1A1A1A"/>
                </a:solidFill>
                <a:latin typeface="Arial"/>
                <a:ea typeface="Arial"/>
                <a:cs typeface="Arial"/>
                <a:sym typeface="Arial"/>
              </a:defRPr>
            </a:pPr>
            <a:r>
              <a:t>8. </a:t>
            </a:r>
            <a:r>
              <a:rPr>
                <a:solidFill>
                  <a:srgbClr val="000000"/>
                </a:solidFill>
              </a:rPr>
              <a:t>THE RADIATION-DOMINATED PLASMA AND THE RELIC RADIATION</a:t>
            </a:r>
          </a:p>
          <a:p>
            <a:pPr marL="261936" indent="-223836">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400">
                <a:latin typeface="Arial"/>
                <a:ea typeface="Arial"/>
                <a:cs typeface="Arial"/>
                <a:sym typeface="Arial"/>
              </a:defRPr>
            </a:pPr>
            <a:r>
              <a:t> </a:t>
            </a:r>
          </a:p>
          <a:p>
            <a:pPr marL="261936" indent="-223836">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solidFill>
                  <a:srgbClr val="1A1A1A"/>
                </a:solidFill>
                <a:latin typeface="Arial"/>
                <a:ea typeface="Arial"/>
                <a:cs typeface="Arial"/>
                <a:sym typeface="Arial"/>
              </a:defRPr>
            </a:pPr>
            <a:r>
              <a:t>8.1 Introduction and General Review</a:t>
            </a:r>
          </a:p>
          <a:p>
            <a:pPr marL="261936" indent="-223836">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solidFill>
                  <a:srgbClr val="1A1A1A"/>
                </a:solidFill>
                <a:latin typeface="Arial"/>
                <a:ea typeface="Arial"/>
                <a:cs typeface="Arial"/>
                <a:sym typeface="Arial"/>
              </a:defRPr>
            </a:pPr>
            <a:r>
              <a:t>8.2 Recombination: Equilibrium and Kinetics</a:t>
            </a:r>
          </a:p>
          <a:p>
            <a:pPr marL="261936" indent="-223836">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solidFill>
                  <a:srgbClr val="1A1A1A"/>
                </a:solidFill>
                <a:latin typeface="Arial"/>
                <a:ea typeface="Arial"/>
                <a:cs typeface="Arial"/>
                <a:sym typeface="Arial"/>
              </a:defRPr>
            </a:pPr>
            <a:r>
              <a:t>8.3 The Interaction between the Electrons and the Photons in the Dilute Plasma</a:t>
            </a:r>
          </a:p>
          <a:p>
            <a:pPr marL="261936" indent="-223836">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solidFill>
                  <a:srgbClr val="1A1A1A"/>
                </a:solidFill>
                <a:latin typeface="Arial"/>
                <a:ea typeface="Arial"/>
                <a:cs typeface="Arial"/>
                <a:sym typeface="Arial"/>
              </a:defRPr>
            </a:pPr>
            <a:r>
              <a:t>8.4 The Effect of the Electrons on the Radiation Spectrum</a:t>
            </a:r>
          </a:p>
          <a:p>
            <a:pPr marL="261936" indent="-223836">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solidFill>
                  <a:srgbClr val="1A1A1A"/>
                </a:solidFill>
                <a:latin typeface="Arial"/>
                <a:ea typeface="Arial"/>
                <a:cs typeface="Arial"/>
                <a:sym typeface="Arial"/>
              </a:defRPr>
            </a:pPr>
            <a:r>
              <a:t>8.5 Early Energy Release and Quasi-Equilibrium</a:t>
            </a:r>
          </a:p>
          <a:p>
            <a:pPr marL="261936" indent="-223836">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solidFill>
                  <a:srgbClr val="1A1A1A"/>
                </a:solidFill>
                <a:latin typeface="Arial"/>
                <a:ea typeface="Arial"/>
                <a:cs typeface="Arial"/>
                <a:sym typeface="Arial"/>
              </a:defRPr>
            </a:pPr>
            <a:r>
              <a:t>8.6 When Does the Relic Radiation Arise?</a:t>
            </a:r>
          </a:p>
          <a:p>
            <a:pPr marL="261936" indent="-223836">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solidFill>
                  <a:srgbClr val="1A1A1A"/>
                </a:solidFill>
                <a:latin typeface="Arial"/>
                <a:ea typeface="Arial"/>
                <a:cs typeface="Arial"/>
                <a:sym typeface="Arial"/>
              </a:defRPr>
            </a:pPr>
            <a:r>
              <a:t>8.7 Late Energy Release</a:t>
            </a:r>
          </a:p>
          <a:p>
            <a:pPr marL="261936" indent="-223836">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solidFill>
                  <a:srgbClr val="1A1A1A"/>
                </a:solidFill>
                <a:latin typeface="Arial"/>
                <a:ea typeface="Arial"/>
                <a:cs typeface="Arial"/>
                <a:sym typeface="Arial"/>
              </a:defRPr>
            </a:pPr>
            <a:r>
              <a:t>8.8 The Intergalactic Gas: Its Radiation and Density</a:t>
            </a:r>
          </a:p>
          <a:p>
            <a:pPr marL="261936" indent="-223836">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solidFill>
                  <a:srgbClr val="1A1A1A"/>
                </a:solidFill>
                <a:latin typeface="Arial"/>
                <a:ea typeface="Arial"/>
                <a:cs typeface="Arial"/>
                <a:sym typeface="Arial"/>
              </a:defRPr>
            </a:pPr>
            <a:r>
              <a:t>8.9 Radio Emission by the Ionized Intergalactic Gas and the Epoch of Neutral Hydrogen</a:t>
            </a:r>
          </a:p>
          <a:p>
            <a:pPr marL="261936" indent="-223836">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solidFill>
                  <a:srgbClr val="1A1A1A"/>
                </a:solidFill>
                <a:latin typeface="Arial"/>
                <a:ea typeface="Arial"/>
                <a:cs typeface="Arial"/>
                <a:sym typeface="Arial"/>
              </a:defRPr>
            </a:pPr>
            <a:r>
              <a:t>8.10 The Interaction of Cosmic Rays with the Relic Radiation</a:t>
            </a:r>
          </a:p>
        </p:txBody>
      </p:sp>
    </p:spTree>
  </p:cSld>
  <p:clrMapOvr>
    <a:masterClrMapping/>
  </p:clrMapOvr>
  <p:transition xmlns:p14="http://schemas.microsoft.com/office/powerpoint/2010/main" spd="med" advClick="1"/>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8" name="Text"/>
          <p:cNvSpPr txBox="1"/>
          <p:nvPr/>
        </p:nvSpPr>
        <p:spPr>
          <a:xfrm>
            <a:off x="3448049" y="6886575"/>
            <a:ext cx="3109915" cy="25922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latin typeface="Arial"/>
                <a:ea typeface="Arial"/>
                <a:cs typeface="Arial"/>
                <a:sym typeface="Arial"/>
              </a:defRPr>
            </a:lvl1pPr>
          </a:lstStyle>
          <a:p>
            <a:pPr/>
            <a:r>
              <a:t>   </a:t>
            </a:r>
          </a:p>
        </p:txBody>
      </p:sp>
      <p:sp>
        <p:nvSpPr>
          <p:cNvPr id="179" name="Double-click to edit"/>
          <p:cNvSpPr txBox="1"/>
          <p:nvPr>
            <p:ph type="title"/>
          </p:nvPr>
        </p:nvSpPr>
        <p:spPr>
          <a:xfrm>
            <a:off x="503236" y="301625"/>
            <a:ext cx="8990015" cy="1181100"/>
          </a:xfrm>
          <a:prstGeom prst="rect">
            <a:avLst/>
          </a:prstGeom>
        </p:spPr>
        <p:txBody>
          <a:bodyPr/>
          <a:lstStyle/>
          <a:p>
            <a:pPr/>
          </a:p>
        </p:txBody>
      </p:sp>
      <p:sp>
        <p:nvSpPr>
          <p:cNvPr id="180" name="Double-click to edit"/>
          <p:cNvSpPr txBox="1"/>
          <p:nvPr>
            <p:ph type="body" idx="1"/>
          </p:nvPr>
        </p:nvSpPr>
        <p:spPr>
          <a:xfrm>
            <a:off x="503236" y="1768475"/>
            <a:ext cx="8990015" cy="4965700"/>
          </a:xfrm>
          <a:prstGeom prst="rect">
            <a:avLst/>
          </a:prstGeom>
        </p:spPr>
        <p:txBody>
          <a:bodyPr/>
          <a:lstStyle/>
          <a:p>
            <a:pPr/>
          </a:p>
        </p:txBody>
      </p:sp>
      <p:pic>
        <p:nvPicPr>
          <p:cNvPr id="181" name="image.png" descr="image.png"/>
          <p:cNvPicPr>
            <a:picLocks noChangeAspect="1"/>
          </p:cNvPicPr>
          <p:nvPr/>
        </p:nvPicPr>
        <p:blipFill>
          <a:blip r:embed="rId2">
            <a:extLst/>
          </a:blip>
          <a:stretch>
            <a:fillRect/>
          </a:stretch>
        </p:blipFill>
        <p:spPr>
          <a:xfrm>
            <a:off x="2752725" y="49212"/>
            <a:ext cx="4889500" cy="7559676"/>
          </a:xfrm>
          <a:prstGeom prst="rect">
            <a:avLst/>
          </a:prstGeom>
          <a:ln w="12700">
            <a:miter lim="400000"/>
          </a:ln>
        </p:spPr>
      </p:pic>
    </p:spTree>
  </p:cSld>
  <p:clrMapOvr>
    <a:masterClrMapping/>
  </p:clrMapOvr>
  <p:transition xmlns:p14="http://schemas.microsoft.com/office/powerpoint/2010/main" spd="med" advClick="1"/>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3" name="Text"/>
          <p:cNvSpPr txBox="1"/>
          <p:nvPr/>
        </p:nvSpPr>
        <p:spPr>
          <a:xfrm>
            <a:off x="3448049" y="6886575"/>
            <a:ext cx="3109915" cy="25922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latin typeface="Arial"/>
                <a:ea typeface="Arial"/>
                <a:cs typeface="Arial"/>
                <a:sym typeface="Arial"/>
              </a:defRPr>
            </a:lvl1pPr>
          </a:lstStyle>
          <a:p>
            <a:pPr/>
            <a:r>
              <a:t>   </a:t>
            </a:r>
          </a:p>
        </p:txBody>
      </p:sp>
      <p:sp>
        <p:nvSpPr>
          <p:cNvPr id="184" name="III. Gravitational Instability in Cosmology; Galaxy Formation"/>
          <p:cNvSpPr txBox="1"/>
          <p:nvPr>
            <p:ph type="title"/>
          </p:nvPr>
        </p:nvSpPr>
        <p:spPr>
          <a:xfrm>
            <a:off x="503237" y="301625"/>
            <a:ext cx="9372601" cy="1231900"/>
          </a:xfrm>
          <a:prstGeom prst="rect">
            <a:avLst/>
          </a:prstGeom>
        </p:spPr>
        <p:txBody>
          <a:bodyPr/>
          <a:lstStyle/>
          <a:p>
            <a:pPr defTabSz="384047">
              <a:tabLst>
                <a:tab pos="381000" algn="l"/>
                <a:tab pos="762000" algn="l"/>
                <a:tab pos="1143000" algn="l"/>
                <a:tab pos="1524000" algn="l"/>
                <a:tab pos="1917700" algn="l"/>
                <a:tab pos="2298700" algn="l"/>
                <a:tab pos="2679700" algn="l"/>
                <a:tab pos="3060700" algn="l"/>
                <a:tab pos="3454400" algn="l"/>
                <a:tab pos="3835400" algn="l"/>
                <a:tab pos="4216400" algn="l"/>
                <a:tab pos="4597400" algn="l"/>
                <a:tab pos="4991100" algn="l"/>
                <a:tab pos="5372100" algn="l"/>
                <a:tab pos="5753100" algn="l"/>
                <a:tab pos="6134100" algn="l"/>
                <a:tab pos="6527800" algn="l"/>
                <a:tab pos="6908800" algn="l"/>
                <a:tab pos="7289800" algn="l"/>
                <a:tab pos="7670800" algn="l"/>
              </a:tabLst>
              <a:defRPr b="1" sz="3000">
                <a:solidFill>
                  <a:srgbClr val="280099"/>
                </a:solidFill>
              </a:defRPr>
            </a:pPr>
            <a:r>
              <a:t>III. Gravitational Instability in Cosmology; Galaxy Formation</a:t>
            </a:r>
            <a:br/>
          </a:p>
        </p:txBody>
      </p:sp>
      <p:sp>
        <p:nvSpPr>
          <p:cNvPr id="185" name="9. INTRODUCTION TO PART III…"/>
          <p:cNvSpPr txBox="1"/>
          <p:nvPr>
            <p:ph type="body" idx="1"/>
          </p:nvPr>
        </p:nvSpPr>
        <p:spPr>
          <a:xfrm>
            <a:off x="160336" y="1506536"/>
            <a:ext cx="9659940" cy="5153028"/>
          </a:xfrm>
          <a:prstGeom prst="rect">
            <a:avLst/>
          </a:prstGeom>
        </p:spPr>
        <p:txBody>
          <a:bodyPr/>
          <a:lstStyle/>
          <a:p>
            <a:pPr marL="205676" indent="-167925" defTabSz="374904">
              <a:spcBef>
                <a:spcPts val="1100"/>
              </a:spcBef>
              <a:tabLst>
                <a:tab pos="279400" algn="l"/>
                <a:tab pos="355600" algn="l"/>
                <a:tab pos="736600" algn="l"/>
                <a:tab pos="1104900" algn="l"/>
                <a:tab pos="1485900" algn="l"/>
                <a:tab pos="1854200" algn="l"/>
                <a:tab pos="2235200" algn="l"/>
                <a:tab pos="2603500" algn="l"/>
                <a:tab pos="2984500" algn="l"/>
                <a:tab pos="3352800" algn="l"/>
                <a:tab pos="3733800" algn="l"/>
                <a:tab pos="4102100" algn="l"/>
                <a:tab pos="4483100" algn="l"/>
                <a:tab pos="4851400" algn="l"/>
                <a:tab pos="5232400" algn="l"/>
                <a:tab pos="5600700" algn="l"/>
                <a:tab pos="5981700" algn="l"/>
                <a:tab pos="6362700" algn="l"/>
                <a:tab pos="6731000" algn="l"/>
                <a:tab pos="7112000" algn="l"/>
                <a:tab pos="7480300" algn="l"/>
                <a:tab pos="7708900" algn="l"/>
              </a:tabLst>
              <a:defRPr sz="1900"/>
            </a:pPr>
            <a:r>
              <a:t>9. INTRODUCTION TO PART III</a:t>
            </a:r>
          </a:p>
          <a:p>
            <a:pPr marL="205676" indent="-167925" defTabSz="374904">
              <a:spcBef>
                <a:spcPts val="1100"/>
              </a:spcBef>
              <a:tabLst>
                <a:tab pos="279400" algn="l"/>
                <a:tab pos="355600" algn="l"/>
                <a:tab pos="736600" algn="l"/>
                <a:tab pos="1104900" algn="l"/>
                <a:tab pos="1485900" algn="l"/>
                <a:tab pos="1854200" algn="l"/>
                <a:tab pos="2235200" algn="l"/>
                <a:tab pos="2603500" algn="l"/>
                <a:tab pos="2984500" algn="l"/>
                <a:tab pos="3352800" algn="l"/>
                <a:tab pos="3733800" algn="l"/>
                <a:tab pos="4102100" algn="l"/>
                <a:tab pos="4483100" algn="l"/>
                <a:tab pos="4851400" algn="l"/>
                <a:tab pos="5232400" algn="l"/>
                <a:tab pos="5600700" algn="l"/>
                <a:tab pos="5981700" algn="l"/>
                <a:tab pos="6362700" algn="l"/>
                <a:tab pos="6731000" algn="l"/>
                <a:tab pos="7112000" algn="l"/>
                <a:tab pos="7480300" algn="l"/>
                <a:tab pos="7708900" algn="l"/>
              </a:tabLst>
              <a:defRPr sz="1900"/>
            </a:pPr>
            <a:r>
              <a:t>10. GRAVITATIONAL INSTABILITY IN NEWTONIAN THEORY </a:t>
            </a:r>
          </a:p>
          <a:p>
            <a:pPr marL="205676" indent="-167925" defTabSz="374904">
              <a:spcBef>
                <a:spcPts val="1100"/>
              </a:spcBef>
              <a:tabLst>
                <a:tab pos="279400" algn="l"/>
                <a:tab pos="355600" algn="l"/>
                <a:tab pos="736600" algn="l"/>
                <a:tab pos="1104900" algn="l"/>
                <a:tab pos="1485900" algn="l"/>
                <a:tab pos="1854200" algn="l"/>
                <a:tab pos="2235200" algn="l"/>
                <a:tab pos="2603500" algn="l"/>
                <a:tab pos="2984500" algn="l"/>
                <a:tab pos="3352800" algn="l"/>
                <a:tab pos="3733800" algn="l"/>
                <a:tab pos="4102100" algn="l"/>
                <a:tab pos="4483100" algn="l"/>
                <a:tab pos="4851400" algn="l"/>
                <a:tab pos="5232400" algn="l"/>
                <a:tab pos="5600700" algn="l"/>
                <a:tab pos="5981700" algn="l"/>
                <a:tab pos="6362700" algn="l"/>
                <a:tab pos="6731000" algn="l"/>
                <a:tab pos="7112000" algn="l"/>
                <a:tab pos="7480300" algn="l"/>
                <a:tab pos="7708900" algn="l"/>
              </a:tabLst>
              <a:defRPr sz="1900"/>
            </a:pPr>
            <a:r>
              <a:t>11. INSTABILITY IN THE HOT MODEL</a:t>
            </a:r>
          </a:p>
          <a:p>
            <a:pPr marL="205676" indent="-167925" defTabSz="374904">
              <a:spcBef>
                <a:spcPts val="1100"/>
              </a:spcBef>
              <a:tabLst>
                <a:tab pos="279400" algn="l"/>
                <a:tab pos="355600" algn="l"/>
                <a:tab pos="736600" algn="l"/>
                <a:tab pos="1104900" algn="l"/>
                <a:tab pos="1485900" algn="l"/>
                <a:tab pos="1854200" algn="l"/>
                <a:tab pos="2235200" algn="l"/>
                <a:tab pos="2603500" algn="l"/>
                <a:tab pos="2984500" algn="l"/>
                <a:tab pos="3352800" algn="l"/>
                <a:tab pos="3733800" algn="l"/>
                <a:tab pos="4102100" algn="l"/>
                <a:tab pos="4483100" algn="l"/>
                <a:tab pos="4851400" algn="l"/>
                <a:tab pos="5232400" algn="l"/>
                <a:tab pos="5600700" algn="l"/>
                <a:tab pos="5981700" algn="l"/>
                <a:tab pos="6362700" algn="l"/>
                <a:tab pos="6731000" algn="l"/>
                <a:tab pos="7112000" algn="l"/>
                <a:tab pos="7480300" algn="l"/>
                <a:tab pos="7708900" algn="l"/>
              </a:tabLst>
              <a:defRPr sz="1900"/>
            </a:pPr>
            <a:r>
              <a:t>12. GRAVITATIONAL INSTABILITY IN THE GENERAL THEORY OF RELATIVITY</a:t>
            </a:r>
          </a:p>
          <a:p>
            <a:pPr marL="205676" indent="-167925" defTabSz="374904">
              <a:spcBef>
                <a:spcPts val="1100"/>
              </a:spcBef>
              <a:tabLst>
                <a:tab pos="279400" algn="l"/>
                <a:tab pos="355600" algn="l"/>
                <a:tab pos="736600" algn="l"/>
                <a:tab pos="1104900" algn="l"/>
                <a:tab pos="1485900" algn="l"/>
                <a:tab pos="1854200" algn="l"/>
                <a:tab pos="2235200" algn="l"/>
                <a:tab pos="2603500" algn="l"/>
                <a:tab pos="2984500" algn="l"/>
                <a:tab pos="3352800" algn="l"/>
                <a:tab pos="3733800" algn="l"/>
                <a:tab pos="4102100" algn="l"/>
                <a:tab pos="4483100" algn="l"/>
                <a:tab pos="4851400" algn="l"/>
                <a:tab pos="5232400" algn="l"/>
                <a:tab pos="5600700" algn="l"/>
                <a:tab pos="5981700" algn="l"/>
                <a:tab pos="6362700" algn="l"/>
                <a:tab pos="6731000" algn="l"/>
                <a:tab pos="7112000" algn="l"/>
                <a:tab pos="7480300" algn="l"/>
                <a:tab pos="7708900" algn="l"/>
              </a:tabLst>
              <a:defRPr sz="1900"/>
            </a:pPr>
            <a:r>
              <a:t>13. STATISTICAL THEORY</a:t>
            </a:r>
          </a:p>
          <a:p>
            <a:pPr marL="205676" indent="-167925" defTabSz="374904">
              <a:spcBef>
                <a:spcPts val="1100"/>
              </a:spcBef>
              <a:tabLst>
                <a:tab pos="279400" algn="l"/>
                <a:tab pos="355600" algn="l"/>
                <a:tab pos="736600" algn="l"/>
                <a:tab pos="1104900" algn="l"/>
                <a:tab pos="1485900" algn="l"/>
                <a:tab pos="1854200" algn="l"/>
                <a:tab pos="2235200" algn="l"/>
                <a:tab pos="2603500" algn="l"/>
                <a:tab pos="2984500" algn="l"/>
                <a:tab pos="3352800" algn="l"/>
                <a:tab pos="3733800" algn="l"/>
                <a:tab pos="4102100" algn="l"/>
                <a:tab pos="4483100" algn="l"/>
                <a:tab pos="4851400" algn="l"/>
                <a:tab pos="5232400" algn="l"/>
                <a:tab pos="5600700" algn="l"/>
                <a:tab pos="5981700" algn="l"/>
                <a:tab pos="6362700" algn="l"/>
                <a:tab pos="6731000" algn="l"/>
                <a:tab pos="7112000" algn="l"/>
                <a:tab pos="7480300" algn="l"/>
                <a:tab pos="7708900" algn="l"/>
              </a:tabLst>
              <a:defRPr sz="1900"/>
            </a:pPr>
            <a:r>
              <a:t>14. THE NONLINEAR THEORY OF PERTURBATIONS AND THERMAL INSTABILITY</a:t>
            </a:r>
          </a:p>
          <a:p>
            <a:pPr marL="205676" indent="-167925" defTabSz="374904">
              <a:spcBef>
                <a:spcPts val="1100"/>
              </a:spcBef>
              <a:tabLst>
                <a:tab pos="279400" algn="l"/>
                <a:tab pos="355600" algn="l"/>
                <a:tab pos="736600" algn="l"/>
                <a:tab pos="1104900" algn="l"/>
                <a:tab pos="1485900" algn="l"/>
                <a:tab pos="1854200" algn="l"/>
                <a:tab pos="2235200" algn="l"/>
                <a:tab pos="2603500" algn="l"/>
                <a:tab pos="2984500" algn="l"/>
                <a:tab pos="3352800" algn="l"/>
                <a:tab pos="3733800" algn="l"/>
                <a:tab pos="4102100" algn="l"/>
                <a:tab pos="4483100" algn="l"/>
                <a:tab pos="4851400" algn="l"/>
                <a:tab pos="5232400" algn="l"/>
                <a:tab pos="5600700" algn="l"/>
                <a:tab pos="5981700" algn="l"/>
                <a:tab pos="6362700" algn="l"/>
                <a:tab pos="6731000" algn="l"/>
                <a:tab pos="7112000" algn="l"/>
                <a:tab pos="7480300" algn="l"/>
                <a:tab pos="7708900" algn="l"/>
              </a:tabLst>
              <a:defRPr sz="1900"/>
            </a:pPr>
            <a:r>
              <a:t>15. THEORIES OF GALAXY FORMATION</a:t>
            </a:r>
          </a:p>
          <a:p>
            <a:pPr marL="205676" indent="-167925" defTabSz="374904">
              <a:spcBef>
                <a:spcPts val="1100"/>
              </a:spcBef>
              <a:tabLst>
                <a:tab pos="279400" algn="l"/>
                <a:tab pos="355600" algn="l"/>
                <a:tab pos="736600" algn="l"/>
                <a:tab pos="1104900" algn="l"/>
                <a:tab pos="1485900" algn="l"/>
                <a:tab pos="1854200" algn="l"/>
                <a:tab pos="2235200" algn="l"/>
                <a:tab pos="2603500" algn="l"/>
                <a:tab pos="2984500" algn="l"/>
                <a:tab pos="3352800" algn="l"/>
                <a:tab pos="3733800" algn="l"/>
                <a:tab pos="4102100" algn="l"/>
                <a:tab pos="4483100" algn="l"/>
                <a:tab pos="4851400" algn="l"/>
                <a:tab pos="5232400" algn="l"/>
                <a:tab pos="5600700" algn="l"/>
                <a:tab pos="5981700" algn="l"/>
                <a:tab pos="6362700" algn="l"/>
                <a:tab pos="6731000" algn="l"/>
                <a:tab pos="7112000" algn="l"/>
                <a:tab pos="7480300" algn="l"/>
                <a:tab pos="7708900" algn="l"/>
              </a:tabLst>
              <a:defRPr sz="1900"/>
            </a:pPr>
            <a:r>
              <a:t>16. RESEARCH ON PERTURBATIONS USING THE RELIC RADIATION</a:t>
            </a:r>
          </a:p>
          <a:p>
            <a:pPr marL="205676" indent="-167925" defTabSz="374904">
              <a:spcBef>
                <a:spcPts val="1100"/>
              </a:spcBef>
              <a:tabLst>
                <a:tab pos="279400" algn="l"/>
                <a:tab pos="355600" algn="l"/>
                <a:tab pos="736600" algn="l"/>
                <a:tab pos="1104900" algn="l"/>
                <a:tab pos="1485900" algn="l"/>
                <a:tab pos="1854200" algn="l"/>
                <a:tab pos="2235200" algn="l"/>
                <a:tab pos="2603500" algn="l"/>
                <a:tab pos="2984500" algn="l"/>
                <a:tab pos="3352800" algn="l"/>
                <a:tab pos="3733800" algn="l"/>
                <a:tab pos="4102100" algn="l"/>
                <a:tab pos="4483100" algn="l"/>
                <a:tab pos="4851400" algn="l"/>
                <a:tab pos="5232400" algn="l"/>
                <a:tab pos="5600700" algn="l"/>
                <a:tab pos="5981700" algn="l"/>
                <a:tab pos="6362700" algn="l"/>
                <a:tab pos="6731000" algn="l"/>
                <a:tab pos="7112000" algn="l"/>
                <a:tab pos="7480300" algn="l"/>
                <a:tab pos="7708900" algn="l"/>
              </a:tabLst>
              <a:defRPr sz="1900"/>
            </a:pPr>
            <a:r>
              <a:t>17. GRAVITATIONAL WAVES IN COSMOLOGY</a:t>
            </a:r>
          </a:p>
          <a:p>
            <a:pPr marL="205676" indent="-167925" defTabSz="374904">
              <a:spcBef>
                <a:spcPts val="1100"/>
              </a:spcBef>
              <a:tabLst>
                <a:tab pos="279400" algn="l"/>
                <a:tab pos="355600" algn="l"/>
                <a:tab pos="736600" algn="l"/>
                <a:tab pos="1104900" algn="l"/>
                <a:tab pos="1485900" algn="l"/>
                <a:tab pos="1854200" algn="l"/>
                <a:tab pos="2235200" algn="l"/>
                <a:tab pos="2603500" algn="l"/>
                <a:tab pos="2984500" algn="l"/>
                <a:tab pos="3352800" algn="l"/>
                <a:tab pos="3733800" algn="l"/>
                <a:tab pos="4102100" algn="l"/>
                <a:tab pos="4483100" algn="l"/>
                <a:tab pos="4851400" algn="l"/>
                <a:tab pos="5232400" algn="l"/>
                <a:tab pos="5600700" algn="l"/>
                <a:tab pos="5981700" algn="l"/>
                <a:tab pos="6362700" algn="l"/>
                <a:tab pos="6731000" algn="l"/>
                <a:tab pos="7112000" algn="l"/>
                <a:tab pos="7480300" algn="l"/>
                <a:tab pos="7708900" algn="l"/>
              </a:tabLst>
              <a:defRPr sz="1900"/>
            </a:pPr>
          </a:p>
          <a:p>
            <a:pPr marL="205676" indent="-167925" defTabSz="374904">
              <a:spcBef>
                <a:spcPts val="1100"/>
              </a:spcBef>
              <a:tabLst>
                <a:tab pos="279400" algn="l"/>
                <a:tab pos="355600" algn="l"/>
                <a:tab pos="736600" algn="l"/>
                <a:tab pos="1104900" algn="l"/>
                <a:tab pos="1485900" algn="l"/>
                <a:tab pos="1854200" algn="l"/>
                <a:tab pos="2235200" algn="l"/>
                <a:tab pos="2603500" algn="l"/>
                <a:tab pos="2984500" algn="l"/>
                <a:tab pos="3352800" algn="l"/>
                <a:tab pos="3733800" algn="l"/>
                <a:tab pos="4102100" algn="l"/>
                <a:tab pos="4483100" algn="l"/>
                <a:tab pos="4851400" algn="l"/>
                <a:tab pos="5232400" algn="l"/>
                <a:tab pos="5600700" algn="l"/>
                <a:tab pos="5981700" algn="l"/>
                <a:tab pos="6362700" algn="l"/>
                <a:tab pos="6731000" algn="l"/>
                <a:tab pos="7112000" algn="l"/>
                <a:tab pos="7480300" algn="l"/>
                <a:tab pos="7708900" algn="l"/>
              </a:tabLst>
              <a:defRPr sz="2200"/>
            </a:pPr>
          </a:p>
          <a:p>
            <a:pPr marL="205676" indent="-167925" defTabSz="374904">
              <a:spcBef>
                <a:spcPts val="1100"/>
              </a:spcBef>
              <a:tabLst>
                <a:tab pos="279400" algn="l"/>
                <a:tab pos="355600" algn="l"/>
                <a:tab pos="736600" algn="l"/>
                <a:tab pos="1104900" algn="l"/>
                <a:tab pos="1485900" algn="l"/>
                <a:tab pos="1854200" algn="l"/>
                <a:tab pos="2235200" algn="l"/>
                <a:tab pos="2603500" algn="l"/>
                <a:tab pos="2984500" algn="l"/>
                <a:tab pos="3352800" algn="l"/>
                <a:tab pos="3733800" algn="l"/>
                <a:tab pos="4102100" algn="l"/>
                <a:tab pos="4483100" algn="l"/>
                <a:tab pos="4851400" algn="l"/>
                <a:tab pos="5232400" algn="l"/>
                <a:tab pos="5600700" algn="l"/>
                <a:tab pos="5981700" algn="l"/>
                <a:tab pos="6362700" algn="l"/>
                <a:tab pos="6731000" algn="l"/>
                <a:tab pos="7112000" algn="l"/>
                <a:tab pos="7480300" algn="l"/>
                <a:tab pos="7708900" algn="l"/>
              </a:tabLst>
              <a:defRPr sz="2200"/>
            </a:pPr>
            <a:r>
              <a:t> </a:t>
            </a:r>
          </a:p>
        </p:txBody>
      </p:sp>
    </p:spTree>
  </p:cSld>
  <p:clrMapOvr>
    <a:masterClrMapping/>
  </p:clrMapOvr>
  <p:transition xmlns:p14="http://schemas.microsoft.com/office/powerpoint/2010/main" spd="med" advClick="1"/>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7" name="Text"/>
          <p:cNvSpPr txBox="1"/>
          <p:nvPr/>
        </p:nvSpPr>
        <p:spPr>
          <a:xfrm>
            <a:off x="3448049" y="6886575"/>
            <a:ext cx="3109915" cy="25922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latin typeface="Arial"/>
                <a:ea typeface="Arial"/>
                <a:cs typeface="Arial"/>
                <a:sym typeface="Arial"/>
              </a:defRPr>
            </a:lvl1pPr>
          </a:lstStyle>
          <a:p>
            <a:pPr/>
            <a:r>
              <a:t>   </a:t>
            </a:r>
          </a:p>
        </p:txBody>
      </p:sp>
      <p:sp>
        <p:nvSpPr>
          <p:cNvPr id="188" name="III. Gravitational Instability in Cosmology; Galaxy Formation"/>
          <p:cNvSpPr txBox="1"/>
          <p:nvPr>
            <p:ph type="title"/>
          </p:nvPr>
        </p:nvSpPr>
        <p:spPr>
          <a:xfrm>
            <a:off x="503237" y="301625"/>
            <a:ext cx="9372601" cy="1231900"/>
          </a:xfrm>
          <a:prstGeom prst="rect">
            <a:avLst/>
          </a:prstGeom>
        </p:spPr>
        <p:txBody>
          <a:bodyPr/>
          <a:lstStyle/>
          <a:p>
            <a:pPr defTabSz="384047">
              <a:tabLst>
                <a:tab pos="381000" algn="l"/>
                <a:tab pos="762000" algn="l"/>
                <a:tab pos="1143000" algn="l"/>
                <a:tab pos="1524000" algn="l"/>
                <a:tab pos="1917700" algn="l"/>
                <a:tab pos="2298700" algn="l"/>
                <a:tab pos="2679700" algn="l"/>
                <a:tab pos="3060700" algn="l"/>
                <a:tab pos="3454400" algn="l"/>
                <a:tab pos="3835400" algn="l"/>
                <a:tab pos="4216400" algn="l"/>
                <a:tab pos="4597400" algn="l"/>
                <a:tab pos="4991100" algn="l"/>
                <a:tab pos="5372100" algn="l"/>
                <a:tab pos="5753100" algn="l"/>
                <a:tab pos="6134100" algn="l"/>
                <a:tab pos="6527800" algn="l"/>
                <a:tab pos="6908800" algn="l"/>
                <a:tab pos="7289800" algn="l"/>
                <a:tab pos="7670800" algn="l"/>
              </a:tabLst>
              <a:defRPr b="1" sz="3000">
                <a:solidFill>
                  <a:srgbClr val="280099"/>
                </a:solidFill>
              </a:defRPr>
            </a:pPr>
            <a:r>
              <a:t>III. Gravitational Instability in Cosmology; Galaxy Formation</a:t>
            </a:r>
            <a:br/>
          </a:p>
        </p:txBody>
      </p:sp>
      <p:sp>
        <p:nvSpPr>
          <p:cNvPr id="189" name="Double-click to edit"/>
          <p:cNvSpPr txBox="1"/>
          <p:nvPr>
            <p:ph type="body" idx="1"/>
          </p:nvPr>
        </p:nvSpPr>
        <p:spPr>
          <a:xfrm>
            <a:off x="-1006476" y="1797050"/>
            <a:ext cx="9659940" cy="5153025"/>
          </a:xfrm>
          <a:prstGeom prst="rect">
            <a:avLst/>
          </a:prstGeom>
        </p:spPr>
        <p:txBody>
          <a:bodyPr/>
          <a:lstStyle/>
          <a:p>
            <a:pPr marL="250825" indent="-204788">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400">
                <a:solidFill>
                  <a:srgbClr val="1A1A1A"/>
                </a:solidFill>
              </a:defRPr>
            </a:pPr>
          </a:p>
          <a:p>
            <a:pPr marL="250825" indent="-204788">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400">
                <a:solidFill>
                  <a:srgbClr val="1A1A1A"/>
                </a:solidFill>
              </a:defRPr>
            </a:pPr>
          </a:p>
          <a:p>
            <a:pPr marL="250825" indent="-204788">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200">
                <a:solidFill>
                  <a:srgbClr val="1A1A1A"/>
                </a:solidFill>
              </a:defRPr>
            </a:pPr>
          </a:p>
          <a:p>
            <a:pPr marL="250825" indent="-204788">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400"/>
            </a:pPr>
          </a:p>
          <a:p>
            <a:pPr marL="250825" indent="-204788">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400"/>
            </a:pPr>
          </a:p>
          <a:p>
            <a:pPr marL="250825" indent="-204788">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800"/>
            </a:pPr>
          </a:p>
          <a:p>
            <a:pPr marL="250825" indent="-204788">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800"/>
            </a:pPr>
            <a:r>
              <a:t> </a:t>
            </a:r>
          </a:p>
        </p:txBody>
      </p:sp>
      <p:sp>
        <p:nvSpPr>
          <p:cNvPr id="190" name="9. INTRODUCTION TO PART III…"/>
          <p:cNvSpPr txBox="1"/>
          <p:nvPr/>
        </p:nvSpPr>
        <p:spPr>
          <a:xfrm>
            <a:off x="205336" y="1371600"/>
            <a:ext cx="9830291" cy="5763515"/>
          </a:xfrm>
          <a:prstGeom prst="rect">
            <a:avLst/>
          </a:prstGeom>
          <a:ln w="12700">
            <a:miter lim="400000"/>
          </a:ln>
          <a:extLst>
            <a:ext uri="{C572A759-6A51-4108-AA02-DFA0A04FC94B}">
              <ma14:wrappingTextBoxFlag xmlns:ma14="http://schemas.microsoft.com/office/mac/drawingml/2011/main" val="1"/>
            </a:ext>
          </a:extLst>
        </p:spPr>
        <p:txBody>
          <a:bodyPr lIns="44999" tIns="44999" rIns="44999" bIns="44999">
            <a:spAutoFit/>
          </a:bodyPr>
          <a:lstStyle/>
          <a:p>
            <a:pPr marL="261936" indent="-223836">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400">
                <a:solidFill>
                  <a:srgbClr val="1A1A1A"/>
                </a:solidFill>
                <a:latin typeface="Arial"/>
                <a:ea typeface="Arial"/>
                <a:cs typeface="Arial"/>
                <a:sym typeface="Arial"/>
              </a:defRPr>
            </a:pPr>
            <a:r>
              <a:t>9. </a:t>
            </a:r>
            <a:r>
              <a:rPr>
                <a:solidFill>
                  <a:srgbClr val="000000"/>
                </a:solidFill>
              </a:rPr>
              <a:t>INTRODUCTION TO PART III</a:t>
            </a:r>
          </a:p>
          <a:p>
            <a:pPr marL="261936" indent="-223836">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400">
                <a:latin typeface="Arial"/>
                <a:ea typeface="Arial"/>
                <a:cs typeface="Arial"/>
                <a:sym typeface="Arial"/>
              </a:defRPr>
            </a:pPr>
          </a:p>
          <a:p>
            <a:pPr marL="261936" indent="-223836">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400">
                <a:latin typeface="Arial"/>
                <a:ea typeface="Arial"/>
                <a:cs typeface="Arial"/>
                <a:sym typeface="Arial"/>
              </a:defRPr>
            </a:pPr>
            <a:r>
              <a:t>10. GRAVITATIONAL INSTABILITY IN NEWTONIAN THEORY</a:t>
            </a:r>
          </a:p>
          <a:p>
            <a:pPr marL="261936" indent="-223836">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400">
                <a:latin typeface="Arial"/>
                <a:ea typeface="Arial"/>
                <a:cs typeface="Arial"/>
                <a:sym typeface="Arial"/>
              </a:defRPr>
            </a:pPr>
            <a:r>
              <a:t> </a:t>
            </a:r>
          </a:p>
          <a:p>
            <a:pPr marL="261936" indent="-223836">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solidFill>
                  <a:srgbClr val="1A1A1A"/>
                </a:solidFill>
                <a:latin typeface="Arial"/>
                <a:ea typeface="Arial"/>
                <a:cs typeface="Arial"/>
                <a:sym typeface="Arial"/>
              </a:defRPr>
            </a:pPr>
            <a:r>
              <a:t>10.1 Jeans's Theory</a:t>
            </a:r>
          </a:p>
          <a:p>
            <a:pPr marL="261936" indent="-223836">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solidFill>
                  <a:srgbClr val="1A1A1A"/>
                </a:solidFill>
                <a:latin typeface="Arial"/>
                <a:ea typeface="Arial"/>
                <a:cs typeface="Arial"/>
                <a:sym typeface="Arial"/>
              </a:defRPr>
            </a:pPr>
            <a:r>
              <a:t>10.2 The Instabilty of Expanding, Homogeneous Matter</a:t>
            </a:r>
          </a:p>
          <a:p>
            <a:pPr marL="261936" indent="-223836">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solidFill>
                  <a:srgbClr val="1A1A1A"/>
                </a:solidFill>
                <a:latin typeface="Arial"/>
                <a:ea typeface="Arial"/>
                <a:cs typeface="Arial"/>
                <a:sym typeface="Arial"/>
              </a:defRPr>
            </a:pPr>
            <a:r>
              <a:t>10.3 Large-Scale Perturbations; the Self-Similar Solution</a:t>
            </a:r>
          </a:p>
          <a:p>
            <a:pPr marL="261936" indent="-223836">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solidFill>
                  <a:srgbClr val="1A1A1A"/>
                </a:solidFill>
                <a:latin typeface="Arial"/>
                <a:ea typeface="Arial"/>
                <a:cs typeface="Arial"/>
                <a:sym typeface="Arial"/>
              </a:defRPr>
            </a:pPr>
            <a:r>
              <a:t>10.4 A View of Perturbations as Variations in the Parameters of a Solution; the Evolution of Perturbations in a Nonflat (Ω ≠ 1) Model</a:t>
            </a:r>
          </a:p>
          <a:p>
            <a:pPr marL="261936" indent="-223836">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solidFill>
                  <a:srgbClr val="1A1A1A"/>
                </a:solidFill>
                <a:latin typeface="Arial"/>
                <a:ea typeface="Arial"/>
                <a:cs typeface="Arial"/>
                <a:sym typeface="Arial"/>
              </a:defRPr>
            </a:pPr>
            <a:r>
              <a:t>10.5 Formulae Describing the Evolution of Perturbations</a:t>
            </a:r>
          </a:p>
          <a:p>
            <a:pPr marL="261936" indent="-223836">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solidFill>
                  <a:srgbClr val="1A1A1A"/>
                </a:solidFill>
                <a:latin typeface="Arial"/>
                <a:ea typeface="Arial"/>
                <a:cs typeface="Arial"/>
                <a:sym typeface="Arial"/>
              </a:defRPr>
            </a:pPr>
            <a:r>
              <a:t>10.6 Numerical Estimates</a:t>
            </a:r>
          </a:p>
          <a:p>
            <a:pPr marL="261936" indent="-223836">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solidFill>
                  <a:srgbClr val="1A1A1A"/>
                </a:solidFill>
                <a:latin typeface="Arial"/>
                <a:ea typeface="Arial"/>
                <a:cs typeface="Arial"/>
                <a:sym typeface="Arial"/>
              </a:defRPr>
            </a:pPr>
            <a:r>
              <a:t>10.7 The Instability of a Collisonless, Self-Gravitating Gas</a:t>
            </a:r>
          </a:p>
          <a:p>
            <a:pPr marL="261936" indent="-223836">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solidFill>
                  <a:srgbClr val="1A1A1A"/>
                </a:solidFill>
                <a:latin typeface="Arial"/>
                <a:ea typeface="Arial"/>
                <a:cs typeface="Arial"/>
                <a:sym typeface="Arial"/>
              </a:defRPr>
            </a:pPr>
          </a:p>
        </p:txBody>
      </p:sp>
    </p:spTree>
  </p:cSld>
  <p:clrMapOvr>
    <a:masterClrMapping/>
  </p:clrMapOvr>
  <p:transition xmlns:p14="http://schemas.microsoft.com/office/powerpoint/2010/main" spd="med" advClick="1"/>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2" name="Text"/>
          <p:cNvSpPr txBox="1"/>
          <p:nvPr/>
        </p:nvSpPr>
        <p:spPr>
          <a:xfrm>
            <a:off x="3448049" y="6886575"/>
            <a:ext cx="3109915" cy="25922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latin typeface="Arial"/>
                <a:ea typeface="Arial"/>
                <a:cs typeface="Arial"/>
                <a:sym typeface="Arial"/>
              </a:defRPr>
            </a:lvl1pPr>
          </a:lstStyle>
          <a:p>
            <a:pPr/>
            <a:r>
              <a:t>   </a:t>
            </a:r>
          </a:p>
        </p:txBody>
      </p:sp>
      <p:sp>
        <p:nvSpPr>
          <p:cNvPr id="193" name="Equations of Hydrodynamics and  of Perturbation Solution"/>
          <p:cNvSpPr txBox="1"/>
          <p:nvPr>
            <p:ph type="title"/>
          </p:nvPr>
        </p:nvSpPr>
        <p:spPr>
          <a:xfrm>
            <a:off x="503237" y="268286"/>
            <a:ext cx="8988426" cy="1246189"/>
          </a:xfrm>
          <a:prstGeom prst="rect">
            <a:avLst/>
          </a:prstGeom>
        </p:spPr>
        <p:txBody>
          <a:bodyPr/>
          <a:lstStyle/>
          <a:p>
            <a: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t>Equations of Hydrodynamics and </a:t>
            </a:r>
            <a:br/>
            <a:r>
              <a:t>of Perturbation Solution</a:t>
            </a:r>
          </a:p>
        </p:txBody>
      </p:sp>
      <p:sp>
        <p:nvSpPr>
          <p:cNvPr id="194" name="Double-click to edit"/>
          <p:cNvSpPr txBox="1"/>
          <p:nvPr>
            <p:ph type="body" sz="half" idx="1"/>
          </p:nvPr>
        </p:nvSpPr>
        <p:spPr>
          <a:xfrm>
            <a:off x="503237" y="1768475"/>
            <a:ext cx="4386263" cy="4935538"/>
          </a:xfrm>
          <a:prstGeom prst="rect">
            <a:avLst/>
          </a:prstGeom>
        </p:spPr>
        <p:txBody>
          <a:bodyPr/>
          <a:lstStyle/>
          <a:p>
            <a:pPr/>
          </a:p>
        </p:txBody>
      </p:sp>
      <p:sp>
        <p:nvSpPr>
          <p:cNvPr id="195" name="Rectangle"/>
          <p:cNvSpPr/>
          <p:nvPr>
            <p:ph type="body" idx="21"/>
          </p:nvPr>
        </p:nvSpPr>
        <p:spPr>
          <a:xfrm>
            <a:off x="5108575" y="1768475"/>
            <a:ext cx="4386263" cy="4935538"/>
          </a:xfrm>
          <a:prstGeom prst="rect">
            <a:avLst/>
          </a:prstGeom>
        </p:spPr>
        <p:txBody>
          <a:bodyPr/>
          <a:lstStyle/>
          <a:p>
            <a:pPr/>
          </a:p>
        </p:txBody>
      </p:sp>
      <p:pic>
        <p:nvPicPr>
          <p:cNvPr id="196" name="image.png" descr="image.png"/>
          <p:cNvPicPr>
            <a:picLocks noChangeAspect="1"/>
          </p:cNvPicPr>
          <p:nvPr/>
        </p:nvPicPr>
        <p:blipFill>
          <a:blip r:embed="rId2">
            <a:extLst/>
          </a:blip>
          <a:stretch>
            <a:fillRect/>
          </a:stretch>
        </p:blipFill>
        <p:spPr>
          <a:xfrm>
            <a:off x="58736" y="2835275"/>
            <a:ext cx="4238628" cy="3382963"/>
          </a:xfrm>
          <a:prstGeom prst="rect">
            <a:avLst/>
          </a:prstGeom>
          <a:ln w="12700">
            <a:miter lim="400000"/>
          </a:ln>
        </p:spPr>
      </p:pic>
      <p:pic>
        <p:nvPicPr>
          <p:cNvPr id="197" name="image.png" descr="image.png"/>
          <p:cNvPicPr>
            <a:picLocks noChangeAspect="1"/>
          </p:cNvPicPr>
          <p:nvPr/>
        </p:nvPicPr>
        <p:blipFill>
          <a:blip r:embed="rId3">
            <a:extLst/>
          </a:blip>
          <a:stretch>
            <a:fillRect/>
          </a:stretch>
        </p:blipFill>
        <p:spPr>
          <a:xfrm>
            <a:off x="4572000" y="3017836"/>
            <a:ext cx="5394325" cy="3068639"/>
          </a:xfrm>
          <a:prstGeom prst="rect">
            <a:avLst/>
          </a:prstGeom>
          <a:ln w="12700">
            <a:miter lim="400000"/>
          </a:ln>
        </p:spPr>
      </p:pic>
    </p:spTree>
  </p:cSld>
  <p:clrMapOvr>
    <a:masterClrMapping/>
  </p:clrMapOvr>
  <p:transition xmlns:p14="http://schemas.microsoft.com/office/powerpoint/2010/main" spd="med" advClick="1"/>
</p:sld>
</file>

<file path=ppt/slides/slide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9" name="Text"/>
          <p:cNvSpPr txBox="1"/>
          <p:nvPr/>
        </p:nvSpPr>
        <p:spPr>
          <a:xfrm>
            <a:off x="3448049" y="6886575"/>
            <a:ext cx="3109915" cy="25922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latin typeface="Arial"/>
                <a:ea typeface="Arial"/>
                <a:cs typeface="Arial"/>
                <a:sym typeface="Arial"/>
              </a:defRPr>
            </a:lvl1pPr>
          </a:lstStyle>
          <a:p>
            <a:pPr/>
            <a:r>
              <a:t>   </a:t>
            </a:r>
          </a:p>
        </p:txBody>
      </p:sp>
      <p:sp>
        <p:nvSpPr>
          <p:cNvPr id="200" name="III. Gravitational Instability in Cosmology; Galaxy Formation"/>
          <p:cNvSpPr txBox="1"/>
          <p:nvPr>
            <p:ph type="title"/>
          </p:nvPr>
        </p:nvSpPr>
        <p:spPr>
          <a:xfrm>
            <a:off x="503237" y="301625"/>
            <a:ext cx="9372601" cy="1231900"/>
          </a:xfrm>
          <a:prstGeom prst="rect">
            <a:avLst/>
          </a:prstGeom>
        </p:spPr>
        <p:txBody>
          <a:bodyPr/>
          <a:lstStyle/>
          <a:p>
            <a:pPr defTabSz="384047">
              <a:tabLst>
                <a:tab pos="381000" algn="l"/>
                <a:tab pos="762000" algn="l"/>
                <a:tab pos="1143000" algn="l"/>
                <a:tab pos="1524000" algn="l"/>
                <a:tab pos="1917700" algn="l"/>
                <a:tab pos="2298700" algn="l"/>
                <a:tab pos="2679700" algn="l"/>
                <a:tab pos="3060700" algn="l"/>
                <a:tab pos="3454400" algn="l"/>
                <a:tab pos="3835400" algn="l"/>
                <a:tab pos="4216400" algn="l"/>
                <a:tab pos="4597400" algn="l"/>
                <a:tab pos="4991100" algn="l"/>
                <a:tab pos="5372100" algn="l"/>
                <a:tab pos="5753100" algn="l"/>
                <a:tab pos="6134100" algn="l"/>
                <a:tab pos="6527800" algn="l"/>
                <a:tab pos="6908800" algn="l"/>
                <a:tab pos="7289800" algn="l"/>
                <a:tab pos="7670800" algn="l"/>
              </a:tabLst>
              <a:defRPr b="1" sz="3000">
                <a:solidFill>
                  <a:srgbClr val="280099"/>
                </a:solidFill>
              </a:defRPr>
            </a:pPr>
            <a:r>
              <a:t>III. Gravitational Instability in Cosmology; Galaxy Formation</a:t>
            </a:r>
            <a:br/>
          </a:p>
        </p:txBody>
      </p:sp>
      <p:sp>
        <p:nvSpPr>
          <p:cNvPr id="201" name="Double-click to edit"/>
          <p:cNvSpPr txBox="1"/>
          <p:nvPr>
            <p:ph type="body" idx="1"/>
          </p:nvPr>
        </p:nvSpPr>
        <p:spPr>
          <a:xfrm>
            <a:off x="-1006476" y="1797050"/>
            <a:ext cx="9659940" cy="5153025"/>
          </a:xfrm>
          <a:prstGeom prst="rect">
            <a:avLst/>
          </a:prstGeom>
        </p:spPr>
        <p:txBody>
          <a:bodyPr/>
          <a:lstStyle/>
          <a:p>
            <a:pPr marL="250825" indent="-204788">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400">
                <a:solidFill>
                  <a:srgbClr val="1A1A1A"/>
                </a:solidFill>
              </a:defRPr>
            </a:pPr>
          </a:p>
          <a:p>
            <a:pPr marL="250825" indent="-204788">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400">
                <a:solidFill>
                  <a:srgbClr val="1A1A1A"/>
                </a:solidFill>
              </a:defRPr>
            </a:pPr>
          </a:p>
          <a:p>
            <a:pPr marL="250825" indent="-204788">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200">
                <a:solidFill>
                  <a:srgbClr val="1A1A1A"/>
                </a:solidFill>
              </a:defRPr>
            </a:pPr>
          </a:p>
          <a:p>
            <a:pPr marL="250825" indent="-204788">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400"/>
            </a:pPr>
          </a:p>
          <a:p>
            <a:pPr marL="250825" indent="-204788">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400"/>
            </a:pPr>
          </a:p>
          <a:p>
            <a:pPr marL="250825" indent="-204788">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800"/>
            </a:pPr>
          </a:p>
          <a:p>
            <a:pPr marL="250825" indent="-204788">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800"/>
            </a:pPr>
            <a:r>
              <a:t> </a:t>
            </a:r>
          </a:p>
        </p:txBody>
      </p:sp>
      <p:sp>
        <p:nvSpPr>
          <p:cNvPr id="202" name="11. INSTABILITY IN THE HOT MODEL…"/>
          <p:cNvSpPr txBox="1"/>
          <p:nvPr/>
        </p:nvSpPr>
        <p:spPr>
          <a:xfrm>
            <a:off x="113261" y="1833561"/>
            <a:ext cx="9830291" cy="4792978"/>
          </a:xfrm>
          <a:prstGeom prst="rect">
            <a:avLst/>
          </a:prstGeom>
          <a:ln w="12700">
            <a:miter lim="400000"/>
          </a:ln>
          <a:extLst>
            <a:ext uri="{C572A759-6A51-4108-AA02-DFA0A04FC94B}">
              <ma14:wrappingTextBoxFlag xmlns:ma14="http://schemas.microsoft.com/office/mac/drawingml/2011/main" val="1"/>
            </a:ext>
          </a:extLst>
        </p:spPr>
        <p:txBody>
          <a:bodyPr lIns="44999" tIns="44999" rIns="44999" bIns="44999">
            <a:spAutoFit/>
          </a:bodyPr>
          <a:lstStyle/>
          <a:p>
            <a:pPr marL="261936" indent="-223836">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400">
                <a:latin typeface="Arial"/>
                <a:ea typeface="Arial"/>
                <a:cs typeface="Arial"/>
                <a:sym typeface="Arial"/>
              </a:defRPr>
            </a:pPr>
            <a:r>
              <a:t>11. INSTABILITY IN THE HOT MODEL</a:t>
            </a:r>
          </a:p>
          <a:p>
            <a:pPr marL="261936" indent="-223836">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400">
                <a:latin typeface="Arial"/>
                <a:ea typeface="Arial"/>
                <a:cs typeface="Arial"/>
                <a:sym typeface="Arial"/>
              </a:defRPr>
            </a:pPr>
            <a:r>
              <a:t> </a:t>
            </a:r>
          </a:p>
          <a:p>
            <a:pPr marL="261936" indent="-223836">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solidFill>
                  <a:srgbClr val="1A1A1A"/>
                </a:solidFill>
                <a:latin typeface="Arial"/>
                <a:ea typeface="Arial"/>
                <a:cs typeface="Arial"/>
                <a:sym typeface="Arial"/>
              </a:defRPr>
            </a:pPr>
            <a:r>
              <a:t>11.1 Conditions for the Growth of Perturbations</a:t>
            </a:r>
          </a:p>
          <a:p>
            <a:pPr marL="261936" indent="-223836">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solidFill>
                  <a:srgbClr val="1A1A1A"/>
                </a:solidFill>
                <a:latin typeface="Arial"/>
                <a:ea typeface="Arial"/>
                <a:cs typeface="Arial"/>
                <a:sym typeface="Arial"/>
              </a:defRPr>
            </a:pPr>
            <a:r>
              <a:t>11.2 Dissipative Processes and the Decay of Adiabatic Perturbations</a:t>
            </a:r>
          </a:p>
          <a:p>
            <a:pPr marL="261936" indent="-223836">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solidFill>
                  <a:srgbClr val="1A1A1A"/>
                </a:solidFill>
                <a:latin typeface="Arial"/>
                <a:ea typeface="Arial"/>
                <a:cs typeface="Arial"/>
                <a:sym typeface="Arial"/>
              </a:defRPr>
            </a:pPr>
            <a:r>
              <a:t>11.3 The Interactions of Perturbations with Free Particles</a:t>
            </a:r>
          </a:p>
          <a:p>
            <a:pPr marL="261936" indent="-223836">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solidFill>
                  <a:srgbClr val="1A1A1A"/>
                </a:solidFill>
                <a:latin typeface="Arial"/>
                <a:ea typeface="Arial"/>
                <a:cs typeface="Arial"/>
                <a:sym typeface="Arial"/>
              </a:defRPr>
            </a:pPr>
            <a:r>
              <a:t>11.4 Entropy Perturbations</a:t>
            </a:r>
          </a:p>
          <a:p>
            <a:pPr marL="261936" indent="-223836">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solidFill>
                  <a:srgbClr val="1A1A1A"/>
                </a:solidFill>
                <a:latin typeface="Arial"/>
                <a:ea typeface="Arial"/>
                <a:cs typeface="Arial"/>
                <a:sym typeface="Arial"/>
              </a:defRPr>
            </a:pPr>
            <a:r>
              <a:t>11.5 Rotational Perturbations</a:t>
            </a:r>
          </a:p>
          <a:p>
            <a:pPr marL="261936" indent="-223836">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solidFill>
                  <a:srgbClr val="1A1A1A"/>
                </a:solidFill>
                <a:latin typeface="Arial"/>
                <a:ea typeface="Arial"/>
                <a:cs typeface="Arial"/>
                <a:sym typeface="Arial"/>
              </a:defRPr>
            </a:pPr>
            <a:r>
              <a:t>11.6 Matching Perturbations When the Equation of State Changes</a:t>
            </a:r>
          </a:p>
          <a:p>
            <a:pPr marL="261936" indent="-223836">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solidFill>
                  <a:srgbClr val="1A1A1A"/>
                </a:solidFill>
                <a:latin typeface="Arial"/>
                <a:ea typeface="Arial"/>
                <a:cs typeface="Arial"/>
                <a:sym typeface="Arial"/>
              </a:defRPr>
            </a:pPr>
          </a:p>
          <a:p>
            <a:pPr marL="261936" indent="-223836">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solidFill>
                  <a:srgbClr val="1A1A1A"/>
                </a:solidFill>
                <a:latin typeface="Arial"/>
                <a:ea typeface="Arial"/>
                <a:cs typeface="Arial"/>
                <a:sym typeface="Arial"/>
              </a:defRPr>
            </a:pPr>
          </a:p>
        </p:txBody>
      </p:sp>
    </p:spTree>
  </p:cSld>
  <p:clrMapOvr>
    <a:masterClrMapping/>
  </p:clrMapOvr>
  <p:transition xmlns:p14="http://schemas.microsoft.com/office/powerpoint/2010/main" spd="med" advClick="1"/>
</p:sld>
</file>

<file path=ppt/slides/slide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04" name="Image" descr="Image"/>
          <p:cNvPicPr>
            <a:picLocks noChangeAspect="1"/>
          </p:cNvPicPr>
          <p:nvPr/>
        </p:nvPicPr>
        <p:blipFill>
          <a:blip r:embed="rId2">
            <a:extLst/>
          </a:blip>
          <a:stretch>
            <a:fillRect/>
          </a:stretch>
        </p:blipFill>
        <p:spPr>
          <a:xfrm>
            <a:off x="1036898" y="0"/>
            <a:ext cx="7832205" cy="7556500"/>
          </a:xfrm>
          <a:prstGeom prst="rect">
            <a:avLst/>
          </a:prstGeom>
          <a:ln w="12700">
            <a:miter lim="400000"/>
          </a:ln>
        </p:spPr>
      </p:pic>
    </p:spTree>
  </p:cSld>
  <p:clrMapOvr>
    <a:masterClrMapping/>
  </p:clrMapOvr>
  <p:transition xmlns:p14="http://schemas.microsoft.com/office/powerpoint/2010/main" spd="med" advClick="1"/>
</p:sld>
</file>

<file path=ppt/slides/slide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06" name="Image" descr="Image"/>
          <p:cNvPicPr>
            <a:picLocks noChangeAspect="1"/>
          </p:cNvPicPr>
          <p:nvPr/>
        </p:nvPicPr>
        <p:blipFill>
          <a:blip r:embed="rId2">
            <a:extLst/>
          </a:blip>
          <a:stretch>
            <a:fillRect/>
          </a:stretch>
        </p:blipFill>
        <p:spPr>
          <a:xfrm>
            <a:off x="1480043" y="0"/>
            <a:ext cx="7276112" cy="7556500"/>
          </a:xfrm>
          <a:prstGeom prst="rect">
            <a:avLst/>
          </a:prstGeom>
          <a:ln w="12700">
            <a:miter lim="400000"/>
          </a:ln>
        </p:spPr>
      </p:pic>
    </p:spTree>
  </p:cSld>
  <p:clrMapOvr>
    <a:masterClrMapping/>
  </p:clrMapOvr>
  <p:transition xmlns:p14="http://schemas.microsoft.com/office/powerpoint/2010/main" spd="med" advClick="1"/>
</p:sld>
</file>

<file path=ppt/slides/slide3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08" name="Image" descr="Image"/>
          <p:cNvPicPr>
            <a:picLocks noChangeAspect="1"/>
          </p:cNvPicPr>
          <p:nvPr/>
        </p:nvPicPr>
        <p:blipFill>
          <a:blip r:embed="rId2">
            <a:extLst/>
          </a:blip>
          <a:stretch>
            <a:fillRect/>
          </a:stretch>
        </p:blipFill>
        <p:spPr>
          <a:xfrm>
            <a:off x="1545485" y="-260350"/>
            <a:ext cx="7483896" cy="7556500"/>
          </a:xfrm>
          <a:prstGeom prst="rect">
            <a:avLst/>
          </a:prstGeom>
          <a:ln w="12700">
            <a:miter lim="400000"/>
          </a:ln>
        </p:spPr>
      </p:pic>
    </p:spTree>
  </p:cSld>
  <p:clrMapOvr>
    <a:masterClrMapping/>
  </p:clrMapOvr>
  <p:transition xmlns:p14="http://schemas.microsoft.com/office/powerpoint/2010/main" spd="med" advClick="1"/>
</p:sld>
</file>

<file path=ppt/slides/slide3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10" name="Image" descr="Image"/>
          <p:cNvPicPr>
            <a:picLocks noChangeAspect="1"/>
          </p:cNvPicPr>
          <p:nvPr/>
        </p:nvPicPr>
        <p:blipFill>
          <a:blip r:embed="rId2">
            <a:extLst/>
          </a:blip>
          <a:stretch>
            <a:fillRect/>
          </a:stretch>
        </p:blipFill>
        <p:spPr>
          <a:xfrm>
            <a:off x="2595302" y="-416984"/>
            <a:ext cx="5468931" cy="7556501"/>
          </a:xfrm>
          <a:prstGeom prst="rect">
            <a:avLst/>
          </a:prstGeom>
          <a:ln w="12700">
            <a:miter lim="400000"/>
          </a:ln>
        </p:spPr>
      </p:pic>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3" name="Retrospective"/>
          <p:cNvSpPr txBox="1"/>
          <p:nvPr>
            <p:ph type="title"/>
          </p:nvPr>
        </p:nvSpPr>
        <p:spPr>
          <a:xfrm>
            <a:off x="365125" y="0"/>
            <a:ext cx="9042400" cy="1233488"/>
          </a:xfrm>
          <a:prstGeom prst="rect">
            <a:avLst/>
          </a:prstGeom>
        </p:spPr>
        <p:txBody>
          <a:bodyPr/>
          <a:lstStyle>
            <a:lvl1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b="1" sz="3600"/>
            </a:lvl1pPr>
          </a:lstStyle>
          <a:p>
            <a:pPr/>
            <a:r>
              <a:t>Retrospective  </a:t>
            </a:r>
          </a:p>
        </p:txBody>
      </p:sp>
      <p:sp>
        <p:nvSpPr>
          <p:cNvPr id="74" name="5. My Universe: Selected Reviews, by Ya. B. Zel'dovich with others; ed. by Ya. B. Zel'dovich, B. Ya. Zel'dovich and M. V. Sazhin; translated from the original Russian by M. V. Sazhin; 1992, Harwood Academic Publishers.…"/>
          <p:cNvSpPr txBox="1"/>
          <p:nvPr>
            <p:ph type="body" idx="1"/>
          </p:nvPr>
        </p:nvSpPr>
        <p:spPr>
          <a:xfrm>
            <a:off x="731836" y="1463675"/>
            <a:ext cx="9088440" cy="4111625"/>
          </a:xfrm>
          <a:prstGeom prst="rect">
            <a:avLst/>
          </a:prstGeom>
        </p:spPr>
        <p:txBody>
          <a:bodyPr/>
          <a:lstStyle/>
          <a:p>
            <a:pPr marL="273050" indent="-238125">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Lst>
              <a:defRPr i="1" sz="2200">
                <a:solidFill>
                  <a:srgbClr val="004586"/>
                </a:solidFill>
              </a:defRPr>
            </a:pPr>
            <a:r>
              <a:t>5. My Universe: Selected Reviews, by Ya. B. Zel'dovich with others; ed</a:t>
            </a:r>
            <a:r>
              <a:rPr i="0"/>
              <a:t>. by Ya. B. Zel'dovich, B. Ya. Zel'dovich and M. V. Sazhin; translated from the original Russian by M. V. Sazhin; 1992, Harwood Academic Publishers.</a:t>
            </a:r>
          </a:p>
          <a:p>
            <a:pPr marL="273050" indent="-238125">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Lst>
              <a:defRPr sz="2200">
                <a:solidFill>
                  <a:srgbClr val="004586"/>
                </a:solidFill>
              </a:defRPr>
            </a:pPr>
          </a:p>
          <a:p>
            <a:pPr marL="273050" indent="-238125" algn="ctr">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Lst>
              <a:defRPr b="1" sz="3600">
                <a:solidFill>
                  <a:srgbClr val="004586"/>
                </a:solidFill>
              </a:defRPr>
            </a:pPr>
            <a:r>
              <a:t>Review of Book 4 </a:t>
            </a:r>
          </a:p>
          <a:p>
            <a:pPr marL="273050" indent="-238125">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Lst>
              <a:defRPr sz="2200">
                <a:solidFill>
                  <a:srgbClr val="004586"/>
                </a:solidFill>
              </a:defRPr>
            </a:pPr>
            <a:r>
              <a:t>Joseph Silk in </a:t>
            </a:r>
            <a:r>
              <a:rPr i="1"/>
              <a:t>Science</a:t>
            </a:r>
            <a:r>
              <a:t>, Vol. 223, 10 Feb. 1984.</a:t>
            </a:r>
          </a:p>
        </p:txBody>
      </p:sp>
    </p:spTree>
  </p:cSld>
  <p:clrMapOvr>
    <a:masterClrMapping/>
  </p:clrMapOvr>
  <p:transition xmlns:p14="http://schemas.microsoft.com/office/powerpoint/2010/main" spd="med" advClick="1"/>
</p:sld>
</file>

<file path=ppt/slides/slide4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2" name="Text"/>
          <p:cNvSpPr txBox="1"/>
          <p:nvPr/>
        </p:nvSpPr>
        <p:spPr>
          <a:xfrm>
            <a:off x="3448049" y="6886575"/>
            <a:ext cx="3109915" cy="25922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latin typeface="Arial"/>
                <a:ea typeface="Arial"/>
                <a:cs typeface="Arial"/>
                <a:sym typeface="Arial"/>
              </a:defRPr>
            </a:lvl1pPr>
          </a:lstStyle>
          <a:p>
            <a:pPr/>
            <a:r>
              <a:t>   </a:t>
            </a:r>
          </a:p>
        </p:txBody>
      </p:sp>
      <p:sp>
        <p:nvSpPr>
          <p:cNvPr id="213" name="III. Gravitational Instability in Cosmology; Galaxy Formation"/>
          <p:cNvSpPr txBox="1"/>
          <p:nvPr>
            <p:ph type="title"/>
          </p:nvPr>
        </p:nvSpPr>
        <p:spPr>
          <a:xfrm>
            <a:off x="503237" y="301625"/>
            <a:ext cx="9372601" cy="1231900"/>
          </a:xfrm>
          <a:prstGeom prst="rect">
            <a:avLst/>
          </a:prstGeom>
        </p:spPr>
        <p:txBody>
          <a:bodyPr/>
          <a:lstStyle/>
          <a:p>
            <a:pPr defTabSz="384047">
              <a:tabLst>
                <a:tab pos="381000" algn="l"/>
                <a:tab pos="762000" algn="l"/>
                <a:tab pos="1143000" algn="l"/>
                <a:tab pos="1524000" algn="l"/>
                <a:tab pos="1917700" algn="l"/>
                <a:tab pos="2298700" algn="l"/>
                <a:tab pos="2679700" algn="l"/>
                <a:tab pos="3060700" algn="l"/>
                <a:tab pos="3454400" algn="l"/>
                <a:tab pos="3835400" algn="l"/>
                <a:tab pos="4216400" algn="l"/>
                <a:tab pos="4597400" algn="l"/>
                <a:tab pos="4991100" algn="l"/>
                <a:tab pos="5372100" algn="l"/>
                <a:tab pos="5753100" algn="l"/>
                <a:tab pos="6134100" algn="l"/>
                <a:tab pos="6527800" algn="l"/>
                <a:tab pos="6908800" algn="l"/>
                <a:tab pos="7289800" algn="l"/>
                <a:tab pos="7670800" algn="l"/>
              </a:tabLst>
              <a:defRPr b="1" sz="3000">
                <a:solidFill>
                  <a:srgbClr val="280099"/>
                </a:solidFill>
              </a:defRPr>
            </a:pPr>
            <a:r>
              <a:t>III. Gravitational Instability in Cosmology; Galaxy Formation</a:t>
            </a:r>
            <a:br/>
          </a:p>
        </p:txBody>
      </p:sp>
      <p:sp>
        <p:nvSpPr>
          <p:cNvPr id="214" name="Double-click to edit"/>
          <p:cNvSpPr txBox="1"/>
          <p:nvPr>
            <p:ph type="body" idx="1"/>
          </p:nvPr>
        </p:nvSpPr>
        <p:spPr>
          <a:xfrm>
            <a:off x="-1006476" y="1797050"/>
            <a:ext cx="9659940" cy="5153025"/>
          </a:xfrm>
          <a:prstGeom prst="rect">
            <a:avLst/>
          </a:prstGeom>
        </p:spPr>
        <p:txBody>
          <a:bodyPr/>
          <a:lstStyle/>
          <a:p>
            <a:pPr marL="250825" indent="-204788">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400">
                <a:solidFill>
                  <a:srgbClr val="1A1A1A"/>
                </a:solidFill>
              </a:defRPr>
            </a:pPr>
          </a:p>
          <a:p>
            <a:pPr marL="250825" indent="-204788">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400">
                <a:solidFill>
                  <a:srgbClr val="1A1A1A"/>
                </a:solidFill>
              </a:defRPr>
            </a:pPr>
          </a:p>
          <a:p>
            <a:pPr marL="250825" indent="-204788">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200">
                <a:solidFill>
                  <a:srgbClr val="1A1A1A"/>
                </a:solidFill>
              </a:defRPr>
            </a:pPr>
          </a:p>
          <a:p>
            <a:pPr marL="250825" indent="-204788">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400"/>
            </a:pPr>
          </a:p>
          <a:p>
            <a:pPr marL="250825" indent="-204788">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400"/>
            </a:pPr>
          </a:p>
          <a:p>
            <a:pPr marL="250825" indent="-204788">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800"/>
            </a:pPr>
          </a:p>
          <a:p>
            <a:pPr marL="250825" indent="-204788">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800"/>
            </a:pPr>
            <a:r>
              <a:t> </a:t>
            </a:r>
          </a:p>
        </p:txBody>
      </p:sp>
      <p:sp>
        <p:nvSpPr>
          <p:cNvPr id="215" name="12. GRAVITATIONAL INSTABILITY IN THE GENERAL THEORY OF RELATIVITY…"/>
          <p:cNvSpPr txBox="1"/>
          <p:nvPr/>
        </p:nvSpPr>
        <p:spPr>
          <a:xfrm>
            <a:off x="113261" y="1833561"/>
            <a:ext cx="9830291" cy="6634687"/>
          </a:xfrm>
          <a:prstGeom prst="rect">
            <a:avLst/>
          </a:prstGeom>
          <a:ln w="12700">
            <a:miter lim="400000"/>
          </a:ln>
          <a:extLst>
            <a:ext uri="{C572A759-6A51-4108-AA02-DFA0A04FC94B}">
              <ma14:wrappingTextBoxFlag xmlns:ma14="http://schemas.microsoft.com/office/mac/drawingml/2011/main" val="1"/>
            </a:ext>
          </a:extLst>
        </p:spPr>
        <p:txBody>
          <a:bodyPr lIns="44999" tIns="44999" rIns="44999" bIns="44999">
            <a:spAutoFit/>
          </a:bodyPr>
          <a:lstStyle/>
          <a:p>
            <a:pPr marL="261936" indent="-223836">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400">
                <a:latin typeface="Arial"/>
                <a:ea typeface="Arial"/>
                <a:cs typeface="Arial"/>
                <a:sym typeface="Arial"/>
              </a:defRPr>
            </a:pPr>
            <a:r>
              <a:t>12. GRAVITATIONAL INSTABILITY IN THE GENERAL THEORY OF RELATIVITY</a:t>
            </a:r>
          </a:p>
          <a:p>
            <a:pPr marL="261936" indent="-223836">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400">
                <a:latin typeface="Arial"/>
                <a:ea typeface="Arial"/>
                <a:cs typeface="Arial"/>
                <a:sym typeface="Arial"/>
              </a:defRPr>
            </a:pPr>
            <a:r>
              <a:t> </a:t>
            </a:r>
          </a:p>
          <a:p>
            <a:pPr marL="261936" indent="-223836">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solidFill>
                  <a:srgbClr val="1A1A1A"/>
                </a:solidFill>
                <a:latin typeface="Arial"/>
                <a:ea typeface="Arial"/>
                <a:cs typeface="Arial"/>
                <a:sym typeface="Arial"/>
              </a:defRPr>
            </a:pPr>
            <a:r>
              <a:t>12.1 General Principles and Equations</a:t>
            </a:r>
          </a:p>
          <a:p>
            <a:pPr marL="261936" indent="-223836">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solidFill>
                  <a:srgbClr val="1A1A1A"/>
                </a:solidFill>
                <a:latin typeface="Arial"/>
                <a:ea typeface="Arial"/>
                <a:cs typeface="Arial"/>
                <a:sym typeface="Arial"/>
              </a:defRPr>
            </a:pPr>
            <a:r>
              <a:t>12.2 Classification of the Perturbations</a:t>
            </a:r>
          </a:p>
          <a:p>
            <a:pPr marL="261936" indent="-223836">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solidFill>
                  <a:srgbClr val="1A1A1A"/>
                </a:solidFill>
                <a:latin typeface="Arial"/>
                <a:ea typeface="Arial"/>
                <a:cs typeface="Arial"/>
                <a:sym typeface="Arial"/>
              </a:defRPr>
            </a:pPr>
            <a:r>
              <a:t>12.3 Scalar Perturbations with Free Particles</a:t>
            </a:r>
          </a:p>
          <a:p>
            <a:pPr marL="261936" indent="-223836">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solidFill>
                  <a:srgbClr val="1A1A1A"/>
                </a:solidFill>
                <a:latin typeface="Arial"/>
                <a:ea typeface="Arial"/>
                <a:cs typeface="Arial"/>
                <a:sym typeface="Arial"/>
              </a:defRPr>
            </a:pPr>
            <a:r>
              <a:t>12.4 Vector (Rotational) Perturbations</a:t>
            </a:r>
          </a:p>
          <a:p>
            <a:pPr marL="261936" indent="-223836">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solidFill>
                  <a:srgbClr val="1A1A1A"/>
                </a:solidFill>
                <a:latin typeface="Arial"/>
                <a:ea typeface="Arial"/>
                <a:cs typeface="Arial"/>
                <a:sym typeface="Arial"/>
              </a:defRPr>
            </a:pPr>
            <a:r>
              <a:t>12.5 Tensor Perturbations and Gravitational Waves</a:t>
            </a:r>
          </a:p>
          <a:p>
            <a:pPr marL="261936" indent="-223836">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solidFill>
                  <a:srgbClr val="1A1A1A"/>
                </a:solidFill>
                <a:latin typeface="Arial"/>
                <a:ea typeface="Arial"/>
                <a:cs typeface="Arial"/>
                <a:sym typeface="Arial"/>
              </a:defRPr>
            </a:pPr>
            <a:r>
              <a:t>12.6 Entropy Perturbations in Relativistic Theory</a:t>
            </a:r>
          </a:p>
          <a:p>
            <a:pPr marL="261936" indent="-223836">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solidFill>
                  <a:srgbClr val="1A1A1A"/>
                </a:solidFill>
                <a:latin typeface="Arial"/>
                <a:ea typeface="Arial"/>
                <a:cs typeface="Arial"/>
                <a:sym typeface="Arial"/>
              </a:defRPr>
            </a:pPr>
            <a:r>
              <a:t>12.7 The Quasi-Isotropic Solution and the Hypothesis of a Uniform Distribution of Perturbations</a:t>
            </a:r>
          </a:p>
          <a:p>
            <a:pPr marL="261936" indent="-223836">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solidFill>
                  <a:srgbClr val="1A1A1A"/>
                </a:solidFill>
                <a:latin typeface="Arial"/>
                <a:ea typeface="Arial"/>
                <a:cs typeface="Arial"/>
                <a:sym typeface="Arial"/>
              </a:defRPr>
            </a:pPr>
            <a:r>
              <a:t>12.8 Long-Wavelength Perturbations and Their Representation in Terms of Spherical Waves</a:t>
            </a:r>
          </a:p>
          <a:p>
            <a:pPr marL="261936" indent="-223836">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solidFill>
                  <a:srgbClr val="1A1A1A"/>
                </a:solidFill>
                <a:latin typeface="Arial"/>
                <a:ea typeface="Arial"/>
                <a:cs typeface="Arial"/>
                <a:sym typeface="Arial"/>
              </a:defRPr>
            </a:pPr>
          </a:p>
          <a:p>
            <a:pPr marL="261936" indent="-223836">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solidFill>
                  <a:srgbClr val="1A1A1A"/>
                </a:solidFill>
                <a:latin typeface="Arial"/>
                <a:ea typeface="Arial"/>
                <a:cs typeface="Arial"/>
                <a:sym typeface="Arial"/>
              </a:defRPr>
            </a:pPr>
          </a:p>
        </p:txBody>
      </p:sp>
    </p:spTree>
  </p:cSld>
  <p:clrMapOvr>
    <a:masterClrMapping/>
  </p:clrMapOvr>
  <p:transition xmlns:p14="http://schemas.microsoft.com/office/powerpoint/2010/main" spd="med" advClick="1"/>
</p:sld>
</file>

<file path=ppt/slides/slide4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17" name="Image" descr="Image"/>
          <p:cNvPicPr>
            <a:picLocks noChangeAspect="1"/>
          </p:cNvPicPr>
          <p:nvPr/>
        </p:nvPicPr>
        <p:blipFill>
          <a:blip r:embed="rId2">
            <a:extLst/>
          </a:blip>
          <a:stretch>
            <a:fillRect/>
          </a:stretch>
        </p:blipFill>
        <p:spPr>
          <a:xfrm>
            <a:off x="975941" y="-2117"/>
            <a:ext cx="8123451" cy="7556501"/>
          </a:xfrm>
          <a:prstGeom prst="rect">
            <a:avLst/>
          </a:prstGeom>
          <a:ln w="12700">
            <a:miter lim="400000"/>
          </a:ln>
        </p:spPr>
      </p:pic>
    </p:spTree>
  </p:cSld>
  <p:clrMapOvr>
    <a:masterClrMapping/>
  </p:clrMapOvr>
  <p:transition xmlns:p14="http://schemas.microsoft.com/office/powerpoint/2010/main" spd="med" advClick="1"/>
</p:sld>
</file>

<file path=ppt/slides/slide4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19" name="Image" descr="Image"/>
          <p:cNvPicPr>
            <a:picLocks noChangeAspect="1"/>
          </p:cNvPicPr>
          <p:nvPr/>
        </p:nvPicPr>
        <p:blipFill>
          <a:blip r:embed="rId2">
            <a:extLst/>
          </a:blip>
          <a:stretch>
            <a:fillRect/>
          </a:stretch>
        </p:blipFill>
        <p:spPr>
          <a:xfrm>
            <a:off x="1355765" y="0"/>
            <a:ext cx="7359571" cy="7556500"/>
          </a:xfrm>
          <a:prstGeom prst="rect">
            <a:avLst/>
          </a:prstGeom>
          <a:ln w="12700">
            <a:miter lim="400000"/>
          </a:ln>
        </p:spPr>
      </p:pic>
    </p:spTree>
  </p:cSld>
  <p:clrMapOvr>
    <a:masterClrMapping/>
  </p:clrMapOvr>
  <p:transition xmlns:p14="http://schemas.microsoft.com/office/powerpoint/2010/main" spd="med" advClick="1"/>
</p:sld>
</file>

<file path=ppt/slides/slide4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21" name="83.png" descr="83.png"/>
          <p:cNvPicPr>
            <a:picLocks noChangeAspect="1"/>
          </p:cNvPicPr>
          <p:nvPr/>
        </p:nvPicPr>
        <p:blipFill>
          <a:blip r:embed="rId2">
            <a:extLst/>
          </a:blip>
          <a:stretch>
            <a:fillRect/>
          </a:stretch>
        </p:blipFill>
        <p:spPr>
          <a:xfrm>
            <a:off x="0" y="0"/>
            <a:ext cx="1524000" cy="304800"/>
          </a:xfrm>
          <a:prstGeom prst="rect">
            <a:avLst/>
          </a:prstGeom>
          <a:ln w="12700">
            <a:miter lim="400000"/>
          </a:ln>
        </p:spPr>
      </p:pic>
      <p:pic>
        <p:nvPicPr>
          <p:cNvPr id="222" name="arrow.png" descr="arrow.png"/>
          <p:cNvPicPr>
            <a:picLocks noChangeAspect="1"/>
          </p:cNvPicPr>
          <p:nvPr/>
        </p:nvPicPr>
        <p:blipFill>
          <a:blip r:embed="rId3">
            <a:extLst/>
          </a:blip>
          <a:stretch>
            <a:fillRect/>
          </a:stretch>
        </p:blipFill>
        <p:spPr>
          <a:xfrm>
            <a:off x="0" y="0"/>
            <a:ext cx="114300" cy="114300"/>
          </a:xfrm>
          <a:prstGeom prst="rect">
            <a:avLst/>
          </a:prstGeom>
          <a:ln w="12700">
            <a:miter lim="400000"/>
          </a:ln>
        </p:spPr>
      </p:pic>
      <p:pic>
        <p:nvPicPr>
          <p:cNvPr id="223" name="arrow.png" descr="arrow.png"/>
          <p:cNvPicPr>
            <a:picLocks noChangeAspect="1"/>
          </p:cNvPicPr>
          <p:nvPr/>
        </p:nvPicPr>
        <p:blipFill>
          <a:blip r:embed="rId3">
            <a:extLst/>
          </a:blip>
          <a:stretch>
            <a:fillRect/>
          </a:stretch>
        </p:blipFill>
        <p:spPr>
          <a:xfrm>
            <a:off x="0" y="0"/>
            <a:ext cx="114300" cy="114300"/>
          </a:xfrm>
          <a:prstGeom prst="rect">
            <a:avLst/>
          </a:prstGeom>
          <a:ln w="12700">
            <a:miter lim="400000"/>
          </a:ln>
        </p:spPr>
      </p:pic>
      <p:pic>
        <p:nvPicPr>
          <p:cNvPr id="224" name="arrow.png" descr="arrow.png"/>
          <p:cNvPicPr>
            <a:picLocks noChangeAspect="1"/>
          </p:cNvPicPr>
          <p:nvPr/>
        </p:nvPicPr>
        <p:blipFill>
          <a:blip r:embed="rId3">
            <a:extLst/>
          </a:blip>
          <a:stretch>
            <a:fillRect/>
          </a:stretch>
        </p:blipFill>
        <p:spPr>
          <a:xfrm>
            <a:off x="0" y="0"/>
            <a:ext cx="114300" cy="114300"/>
          </a:xfrm>
          <a:prstGeom prst="rect">
            <a:avLst/>
          </a:prstGeom>
          <a:ln w="12700">
            <a:miter lim="400000"/>
          </a:ln>
        </p:spPr>
      </p:pic>
      <p:pic>
        <p:nvPicPr>
          <p:cNvPr id="225" name="arrow.png" descr="arrow.png"/>
          <p:cNvPicPr>
            <a:picLocks noChangeAspect="1"/>
          </p:cNvPicPr>
          <p:nvPr/>
        </p:nvPicPr>
        <p:blipFill>
          <a:blip r:embed="rId3">
            <a:extLst/>
          </a:blip>
          <a:stretch>
            <a:fillRect/>
          </a:stretch>
        </p:blipFill>
        <p:spPr>
          <a:xfrm>
            <a:off x="0" y="0"/>
            <a:ext cx="114300" cy="114300"/>
          </a:xfrm>
          <a:prstGeom prst="rect">
            <a:avLst/>
          </a:prstGeom>
          <a:ln w="12700">
            <a:miter lim="400000"/>
          </a:ln>
        </p:spPr>
      </p:pic>
      <p:sp>
        <p:nvSpPr>
          <p:cNvPr id="226" name="Text"/>
          <p:cNvSpPr txBox="1"/>
          <p:nvPr/>
        </p:nvSpPr>
        <p:spPr>
          <a:xfrm>
            <a:off x="-76769" y="0"/>
            <a:ext cx="153538" cy="3073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lgn="ctr">
              <a:lnSpc>
                <a:spcPct val="100000"/>
              </a:lnSpc>
              <a:defRPr sz="1400">
                <a:latin typeface="+mj-lt"/>
                <a:ea typeface="+mj-ea"/>
                <a:cs typeface="+mj-cs"/>
                <a:sym typeface="Helvetica"/>
              </a:defRPr>
            </a:lvl1pPr>
          </a:lstStyle>
          <a:p>
            <a:pPr/>
            <a:r>
              <a:t> </a:t>
            </a:r>
          </a:p>
        </p:txBody>
      </p:sp>
      <p:pic>
        <p:nvPicPr>
          <p:cNvPr id="227" name="aa27101-15-fig11.jpg" descr="aa27101-15-fig11.jpg"/>
          <p:cNvPicPr>
            <a:picLocks noChangeAspect="1"/>
          </p:cNvPicPr>
          <p:nvPr/>
        </p:nvPicPr>
        <p:blipFill>
          <a:blip r:embed="rId4">
            <a:extLst/>
          </a:blip>
          <a:stretch>
            <a:fillRect/>
          </a:stretch>
        </p:blipFill>
        <p:spPr>
          <a:xfrm>
            <a:off x="-914400" y="-2590800"/>
            <a:ext cx="15240000" cy="9982200"/>
          </a:xfrm>
          <a:prstGeom prst="rect">
            <a:avLst/>
          </a:prstGeom>
          <a:ln w="12700">
            <a:miter lim="400000"/>
          </a:ln>
        </p:spPr>
      </p:pic>
      <p:sp>
        <p:nvSpPr>
          <p:cNvPr id="228" name="Click to view fullscreen"/>
          <p:cNvSpPr txBox="1"/>
          <p:nvPr/>
        </p:nvSpPr>
        <p:spPr>
          <a:xfrm>
            <a:off x="-1" y="0"/>
            <a:ext cx="1902454" cy="8153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p>
            <a:pPr>
              <a:lnSpc>
                <a:spcPct val="100000"/>
              </a:lnSpc>
              <a:spcBef>
                <a:spcPts val="1600"/>
              </a:spcBef>
              <a:defRPr b="1" sz="1900">
                <a:latin typeface="+mj-lt"/>
                <a:ea typeface="+mj-ea"/>
                <a:cs typeface="+mj-cs"/>
                <a:sym typeface="Helvetica"/>
              </a:defRPr>
            </a:pPr>
          </a:p>
          <a:p>
            <a:pPr algn="ctr">
              <a:lnSpc>
                <a:spcPct val="100000"/>
              </a:lnSpc>
              <a:defRPr sz="1400">
                <a:solidFill>
                  <a:srgbClr val="FFFFFF"/>
                </a:solidFill>
                <a:latin typeface="+mj-lt"/>
                <a:ea typeface="+mj-ea"/>
                <a:cs typeface="+mj-cs"/>
                <a:sym typeface="Helvetica"/>
              </a:defRPr>
            </a:pPr>
          </a:p>
          <a:p>
            <a:pPr algn="ctr">
              <a:lnSpc>
                <a:spcPct val="100000"/>
              </a:lnSpc>
              <a:defRPr sz="1400">
                <a:solidFill>
                  <a:srgbClr val="FFFFFF"/>
                </a:solidFill>
                <a:latin typeface="+mj-lt"/>
                <a:ea typeface="+mj-ea"/>
                <a:cs typeface="+mj-cs"/>
                <a:sym typeface="Helvetica"/>
              </a:defRPr>
            </a:pPr>
            <a:r>
              <a:t>Click to view fullscreen</a:t>
            </a:r>
          </a:p>
        </p:txBody>
      </p:sp>
    </p:spTree>
  </p:cSld>
  <p:clrMapOvr>
    <a:masterClrMapping/>
  </p:clrMapOvr>
  <p:transition xmlns:p14="http://schemas.microsoft.com/office/powerpoint/2010/main" spd="med" advClick="1"/>
</p:sld>
</file>

<file path=ppt/slides/slide4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0" name="Text"/>
          <p:cNvSpPr txBox="1"/>
          <p:nvPr/>
        </p:nvSpPr>
        <p:spPr>
          <a:xfrm>
            <a:off x="3448049" y="6886575"/>
            <a:ext cx="3109915" cy="25922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latin typeface="Arial"/>
                <a:ea typeface="Arial"/>
                <a:cs typeface="Arial"/>
                <a:sym typeface="Arial"/>
              </a:defRPr>
            </a:lvl1pPr>
          </a:lstStyle>
          <a:p>
            <a:pPr/>
            <a:r>
              <a:t>   </a:t>
            </a:r>
          </a:p>
        </p:txBody>
      </p:sp>
      <p:sp>
        <p:nvSpPr>
          <p:cNvPr id="231" name="III. Gravitational Instability in Cosmology; Galaxy Formation"/>
          <p:cNvSpPr txBox="1"/>
          <p:nvPr>
            <p:ph type="title"/>
          </p:nvPr>
        </p:nvSpPr>
        <p:spPr>
          <a:xfrm>
            <a:off x="503237" y="301625"/>
            <a:ext cx="9372601" cy="1231900"/>
          </a:xfrm>
          <a:prstGeom prst="rect">
            <a:avLst/>
          </a:prstGeom>
        </p:spPr>
        <p:txBody>
          <a:bodyPr/>
          <a:lstStyle/>
          <a:p>
            <a:pPr defTabSz="384047">
              <a:tabLst>
                <a:tab pos="381000" algn="l"/>
                <a:tab pos="762000" algn="l"/>
                <a:tab pos="1143000" algn="l"/>
                <a:tab pos="1524000" algn="l"/>
                <a:tab pos="1917700" algn="l"/>
                <a:tab pos="2298700" algn="l"/>
                <a:tab pos="2679700" algn="l"/>
                <a:tab pos="3060700" algn="l"/>
                <a:tab pos="3454400" algn="l"/>
                <a:tab pos="3835400" algn="l"/>
                <a:tab pos="4216400" algn="l"/>
                <a:tab pos="4597400" algn="l"/>
                <a:tab pos="4991100" algn="l"/>
                <a:tab pos="5372100" algn="l"/>
                <a:tab pos="5753100" algn="l"/>
                <a:tab pos="6134100" algn="l"/>
                <a:tab pos="6527800" algn="l"/>
                <a:tab pos="6908800" algn="l"/>
                <a:tab pos="7289800" algn="l"/>
                <a:tab pos="7670800" algn="l"/>
              </a:tabLst>
              <a:defRPr b="1" sz="3000">
                <a:solidFill>
                  <a:srgbClr val="280099"/>
                </a:solidFill>
              </a:defRPr>
            </a:pPr>
            <a:r>
              <a:t>III. Gravitational Instability in Cosmology; Galaxy Formation</a:t>
            </a:r>
            <a:br/>
          </a:p>
        </p:txBody>
      </p:sp>
      <p:sp>
        <p:nvSpPr>
          <p:cNvPr id="232" name="Double-click to edit"/>
          <p:cNvSpPr txBox="1"/>
          <p:nvPr>
            <p:ph type="body" idx="1"/>
          </p:nvPr>
        </p:nvSpPr>
        <p:spPr>
          <a:xfrm>
            <a:off x="182562" y="1797050"/>
            <a:ext cx="9693276" cy="5153025"/>
          </a:xfrm>
          <a:prstGeom prst="rect">
            <a:avLst/>
          </a:prstGeom>
        </p:spPr>
        <p:txBody>
          <a:bodyPr/>
          <a:lstStyle/>
          <a:p>
            <a:pPr marL="250825" indent="-204788">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400">
                <a:solidFill>
                  <a:srgbClr val="1A1A1A"/>
                </a:solidFill>
              </a:defRPr>
            </a:pPr>
          </a:p>
          <a:p>
            <a:pPr marL="250825" indent="-204788">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400">
                <a:solidFill>
                  <a:srgbClr val="1A1A1A"/>
                </a:solidFill>
              </a:defRPr>
            </a:pPr>
          </a:p>
          <a:p>
            <a:pPr marL="250825" indent="-204788">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200">
                <a:solidFill>
                  <a:srgbClr val="1A1A1A"/>
                </a:solidFill>
              </a:defRPr>
            </a:pPr>
          </a:p>
          <a:p>
            <a:pPr marL="250825" indent="-204788">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400"/>
            </a:pPr>
          </a:p>
          <a:p>
            <a:pPr marL="250825" indent="-204788">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400"/>
            </a:pPr>
          </a:p>
          <a:p>
            <a:pPr marL="250825" indent="-204788">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800"/>
            </a:pPr>
          </a:p>
          <a:p>
            <a:pPr marL="250825" indent="-204788">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800"/>
            </a:pPr>
            <a:r>
              <a:t> </a:t>
            </a:r>
          </a:p>
        </p:txBody>
      </p:sp>
      <p:sp>
        <p:nvSpPr>
          <p:cNvPr id="233" name="13. STATISTICAL THEORY…"/>
          <p:cNvSpPr txBox="1"/>
          <p:nvPr/>
        </p:nvSpPr>
        <p:spPr>
          <a:xfrm>
            <a:off x="113261" y="1833561"/>
            <a:ext cx="9830291" cy="3898126"/>
          </a:xfrm>
          <a:prstGeom prst="rect">
            <a:avLst/>
          </a:prstGeom>
          <a:ln w="12700">
            <a:miter lim="400000"/>
          </a:ln>
          <a:extLst>
            <a:ext uri="{C572A759-6A51-4108-AA02-DFA0A04FC94B}">
              <ma14:wrappingTextBoxFlag xmlns:ma14="http://schemas.microsoft.com/office/mac/drawingml/2011/main" val="1"/>
            </a:ext>
          </a:extLst>
        </p:spPr>
        <p:txBody>
          <a:bodyPr lIns="44999" tIns="44999" rIns="44999" bIns="44999">
            <a:spAutoFit/>
          </a:bodyPr>
          <a:lstStyle/>
          <a:p>
            <a:pPr marL="261936" indent="-223836">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400">
                <a:latin typeface="Arial"/>
                <a:ea typeface="Arial"/>
                <a:cs typeface="Arial"/>
                <a:sym typeface="Arial"/>
              </a:defRPr>
            </a:pPr>
            <a:r>
              <a:t>13. STATISTICAL THEORY </a:t>
            </a:r>
          </a:p>
          <a:p>
            <a:pPr marL="261936" indent="-223836">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400">
                <a:latin typeface="Arial"/>
                <a:ea typeface="Arial"/>
                <a:cs typeface="Arial"/>
                <a:sym typeface="Arial"/>
              </a:defRPr>
            </a:pPr>
            <a:r>
              <a:t> </a:t>
            </a:r>
          </a:p>
          <a:p>
            <a:pPr marL="261936" indent="-223836">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solidFill>
                  <a:srgbClr val="1A1A1A"/>
                </a:solidFill>
                <a:latin typeface="Arial"/>
                <a:ea typeface="Arial"/>
                <a:cs typeface="Arial"/>
                <a:sym typeface="Arial"/>
              </a:defRPr>
            </a:pPr>
            <a:r>
              <a:t>13.1 Randomness and Fourier Analysis</a:t>
            </a:r>
          </a:p>
          <a:p>
            <a:pPr marL="261936" indent="-223836">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solidFill>
                  <a:srgbClr val="1A1A1A"/>
                </a:solidFill>
                <a:latin typeface="Arial"/>
                <a:ea typeface="Arial"/>
                <a:cs typeface="Arial"/>
                <a:sym typeface="Arial"/>
              </a:defRPr>
            </a:pPr>
            <a:r>
              <a:t>13.2 The Correlation Function and the Sizes of Self-Gravitating Objects</a:t>
            </a:r>
          </a:p>
          <a:p>
            <a:pPr marL="261936" indent="-223836">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solidFill>
                  <a:srgbClr val="1A1A1A"/>
                </a:solidFill>
                <a:latin typeface="Arial"/>
                <a:ea typeface="Arial"/>
                <a:cs typeface="Arial"/>
                <a:sym typeface="Arial"/>
              </a:defRPr>
            </a:pPr>
            <a:r>
              <a:t>13.3 Deviations from the Average Density in a Given Volume</a:t>
            </a:r>
          </a:p>
          <a:p>
            <a:pPr marL="261936" indent="-223836">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solidFill>
                  <a:srgbClr val="1A1A1A"/>
                </a:solidFill>
                <a:latin typeface="Arial"/>
                <a:ea typeface="Arial"/>
                <a:cs typeface="Arial"/>
                <a:sym typeface="Arial"/>
              </a:defRPr>
            </a:pPr>
            <a:r>
              <a:t>13.4 The Limitations and Complexity of the Linear Theory</a:t>
            </a:r>
          </a:p>
          <a:p>
            <a:pPr marL="261936" indent="-223836">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solidFill>
                  <a:srgbClr val="1A1A1A"/>
                </a:solidFill>
                <a:latin typeface="Arial"/>
                <a:ea typeface="Arial"/>
                <a:cs typeface="Arial"/>
                <a:sym typeface="Arial"/>
              </a:defRPr>
            </a:pPr>
          </a:p>
          <a:p>
            <a:pPr marL="261936" indent="-223836">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solidFill>
                  <a:srgbClr val="1A1A1A"/>
                </a:solidFill>
                <a:latin typeface="Arial"/>
                <a:ea typeface="Arial"/>
                <a:cs typeface="Arial"/>
                <a:sym typeface="Arial"/>
              </a:defRPr>
            </a:pPr>
          </a:p>
        </p:txBody>
      </p:sp>
    </p:spTree>
  </p:cSld>
  <p:clrMapOvr>
    <a:masterClrMapping/>
  </p:clrMapOvr>
  <p:transition xmlns:p14="http://schemas.microsoft.com/office/powerpoint/2010/main" spd="med" advClick="1"/>
</p:sld>
</file>

<file path=ppt/slides/slide4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5" name="Text"/>
          <p:cNvSpPr txBox="1"/>
          <p:nvPr/>
        </p:nvSpPr>
        <p:spPr>
          <a:xfrm>
            <a:off x="3448049" y="6886575"/>
            <a:ext cx="3109915" cy="25922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latin typeface="Arial"/>
                <a:ea typeface="Arial"/>
                <a:cs typeface="Arial"/>
                <a:sym typeface="Arial"/>
              </a:defRPr>
            </a:lvl1pPr>
          </a:lstStyle>
          <a:p>
            <a:pPr/>
            <a:r>
              <a:t>   </a:t>
            </a:r>
          </a:p>
        </p:txBody>
      </p:sp>
      <p:sp>
        <p:nvSpPr>
          <p:cNvPr id="236" name="III. Gravitational Instability in Cosmology; Galaxy Formation"/>
          <p:cNvSpPr txBox="1"/>
          <p:nvPr>
            <p:ph type="title"/>
          </p:nvPr>
        </p:nvSpPr>
        <p:spPr>
          <a:xfrm>
            <a:off x="503237" y="301625"/>
            <a:ext cx="9372601" cy="1231900"/>
          </a:xfrm>
          <a:prstGeom prst="rect">
            <a:avLst/>
          </a:prstGeom>
        </p:spPr>
        <p:txBody>
          <a:bodyPr/>
          <a:lstStyle/>
          <a:p>
            <a:pPr defTabSz="384047">
              <a:tabLst>
                <a:tab pos="381000" algn="l"/>
                <a:tab pos="762000" algn="l"/>
                <a:tab pos="1143000" algn="l"/>
                <a:tab pos="1524000" algn="l"/>
                <a:tab pos="1917700" algn="l"/>
                <a:tab pos="2298700" algn="l"/>
                <a:tab pos="2679700" algn="l"/>
                <a:tab pos="3060700" algn="l"/>
                <a:tab pos="3454400" algn="l"/>
                <a:tab pos="3835400" algn="l"/>
                <a:tab pos="4216400" algn="l"/>
                <a:tab pos="4597400" algn="l"/>
                <a:tab pos="4991100" algn="l"/>
                <a:tab pos="5372100" algn="l"/>
                <a:tab pos="5753100" algn="l"/>
                <a:tab pos="6134100" algn="l"/>
                <a:tab pos="6527800" algn="l"/>
                <a:tab pos="6908800" algn="l"/>
                <a:tab pos="7289800" algn="l"/>
                <a:tab pos="7670800" algn="l"/>
              </a:tabLst>
              <a:defRPr b="1" sz="3000">
                <a:solidFill>
                  <a:srgbClr val="280099"/>
                </a:solidFill>
              </a:defRPr>
            </a:pPr>
            <a:r>
              <a:t>III. Gravitational Instability in Cosmology; Galaxy Formation</a:t>
            </a:r>
            <a:br/>
          </a:p>
        </p:txBody>
      </p:sp>
      <p:sp>
        <p:nvSpPr>
          <p:cNvPr id="237" name="Double-click to edit"/>
          <p:cNvSpPr txBox="1"/>
          <p:nvPr>
            <p:ph type="body" idx="1"/>
          </p:nvPr>
        </p:nvSpPr>
        <p:spPr>
          <a:xfrm>
            <a:off x="182562" y="1797050"/>
            <a:ext cx="9693276" cy="5153025"/>
          </a:xfrm>
          <a:prstGeom prst="rect">
            <a:avLst/>
          </a:prstGeom>
        </p:spPr>
        <p:txBody>
          <a:bodyPr/>
          <a:lstStyle/>
          <a:p>
            <a:pPr marL="250825" indent="-204788">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400">
                <a:solidFill>
                  <a:srgbClr val="1A1A1A"/>
                </a:solidFill>
              </a:defRPr>
            </a:pPr>
          </a:p>
          <a:p>
            <a:pPr marL="250825" indent="-204788">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400">
                <a:solidFill>
                  <a:srgbClr val="1A1A1A"/>
                </a:solidFill>
              </a:defRPr>
            </a:pPr>
          </a:p>
          <a:p>
            <a:pPr marL="250825" indent="-204788">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200">
                <a:solidFill>
                  <a:srgbClr val="1A1A1A"/>
                </a:solidFill>
              </a:defRPr>
            </a:pPr>
          </a:p>
          <a:p>
            <a:pPr marL="250825" indent="-204788">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400"/>
            </a:pPr>
          </a:p>
          <a:p>
            <a:pPr marL="250825" indent="-204788">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400"/>
            </a:pPr>
          </a:p>
          <a:p>
            <a:pPr marL="250825" indent="-204788">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800"/>
            </a:pPr>
          </a:p>
          <a:p>
            <a:pPr marL="250825" indent="-204788">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800"/>
            </a:pPr>
            <a:r>
              <a:t> </a:t>
            </a:r>
          </a:p>
        </p:txBody>
      </p:sp>
      <p:sp>
        <p:nvSpPr>
          <p:cNvPr id="238" name="14. THE NONLINEAR THEORY OF PERTURBATIONS AND THERMAL INSTABILITY…"/>
          <p:cNvSpPr txBox="1"/>
          <p:nvPr/>
        </p:nvSpPr>
        <p:spPr>
          <a:xfrm>
            <a:off x="113261" y="1833561"/>
            <a:ext cx="9830291" cy="6355287"/>
          </a:xfrm>
          <a:prstGeom prst="rect">
            <a:avLst/>
          </a:prstGeom>
          <a:ln w="12700">
            <a:miter lim="400000"/>
          </a:ln>
          <a:extLst>
            <a:ext uri="{C572A759-6A51-4108-AA02-DFA0A04FC94B}">
              <ma14:wrappingTextBoxFlag xmlns:ma14="http://schemas.microsoft.com/office/mac/drawingml/2011/main" val="1"/>
            </a:ext>
          </a:extLst>
        </p:spPr>
        <p:txBody>
          <a:bodyPr lIns="44999" tIns="44999" rIns="44999" bIns="44999">
            <a:spAutoFit/>
          </a:bodyPr>
          <a:lstStyle/>
          <a:p>
            <a:pPr marL="261936" indent="-223836">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400">
                <a:latin typeface="Arial"/>
                <a:ea typeface="Arial"/>
                <a:cs typeface="Arial"/>
                <a:sym typeface="Arial"/>
              </a:defRPr>
            </a:pPr>
            <a:r>
              <a:t>14. THE NONLINEAR THEORY OF PERTURBATIONS AND THERMAL INSTABILITY</a:t>
            </a:r>
          </a:p>
          <a:p>
            <a:pPr marL="261936" indent="-223836">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400">
                <a:latin typeface="Arial"/>
                <a:ea typeface="Arial"/>
                <a:cs typeface="Arial"/>
                <a:sym typeface="Arial"/>
              </a:defRPr>
            </a:pPr>
            <a:r>
              <a:t> </a:t>
            </a:r>
          </a:p>
          <a:p>
            <a:pPr marL="261936" indent="-223836">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solidFill>
                  <a:srgbClr val="1A1A1A"/>
                </a:solidFill>
                <a:latin typeface="Arial"/>
                <a:ea typeface="Arial"/>
                <a:cs typeface="Arial"/>
                <a:sym typeface="Arial"/>
              </a:defRPr>
            </a:pPr>
            <a:r>
              <a:t>14.1 Perturbations in a Matter-Domionated Model; Problems Admitting Exact Solutions</a:t>
            </a:r>
          </a:p>
          <a:p>
            <a:pPr marL="261936" indent="-223836">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solidFill>
                  <a:srgbClr val="1A1A1A"/>
                </a:solidFill>
                <a:latin typeface="Arial"/>
                <a:ea typeface="Arial"/>
                <a:cs typeface="Arial"/>
                <a:sym typeface="Arial"/>
              </a:defRPr>
            </a:pPr>
            <a:r>
              <a:t>14.2 Perturbations in a Matter-Dominated Model; an Approximate Analysis of a General Asymmetric Case (the “Pancake” Model)</a:t>
            </a:r>
          </a:p>
          <a:p>
            <a:pPr marL="261936" indent="-223836">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solidFill>
                  <a:srgbClr val="1A1A1A"/>
                </a:solidFill>
                <a:latin typeface="Arial"/>
                <a:ea typeface="Arial"/>
                <a:cs typeface="Arial"/>
                <a:sym typeface="Arial"/>
              </a:defRPr>
            </a:pPr>
            <a:r>
              <a:t>14.3 Nonlinear Spectral Theory</a:t>
            </a:r>
          </a:p>
          <a:p>
            <a:pPr marL="261936" indent="-223836">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solidFill>
                  <a:srgbClr val="1A1A1A"/>
                </a:solidFill>
                <a:latin typeface="Arial"/>
                <a:ea typeface="Arial"/>
                <a:cs typeface="Arial"/>
                <a:sym typeface="Arial"/>
              </a:defRPr>
            </a:pPr>
            <a:r>
              <a:t>14.4 The Emergence of Long-Wavelength Perturbations from a Gas of Stars or Star Clusters</a:t>
            </a:r>
          </a:p>
          <a:p>
            <a:pPr marL="261936" indent="-223836">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solidFill>
                  <a:srgbClr val="1A1A1A"/>
                </a:solidFill>
                <a:latin typeface="Arial"/>
                <a:ea typeface="Arial"/>
                <a:cs typeface="Arial"/>
                <a:sym typeface="Arial"/>
              </a:defRPr>
            </a:pPr>
            <a:r>
              <a:t>14.5 Thermal Instability and the Separation of a Homogeneous Gas into Phases</a:t>
            </a:r>
          </a:p>
          <a:p>
            <a:pPr marL="261936" indent="-223836">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solidFill>
                  <a:srgbClr val="1A1A1A"/>
                </a:solidFill>
                <a:latin typeface="Arial"/>
                <a:ea typeface="Arial"/>
                <a:cs typeface="Arial"/>
                <a:sym typeface="Arial"/>
              </a:defRPr>
            </a:pPr>
            <a:r>
              <a:t> 	Appendix to Section 14.2</a:t>
            </a:r>
          </a:p>
          <a:p>
            <a:pPr marL="261936" indent="-223836">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solidFill>
                  <a:srgbClr val="1A1A1A"/>
                </a:solidFill>
                <a:latin typeface="Arial"/>
                <a:ea typeface="Arial"/>
                <a:cs typeface="Arial"/>
                <a:sym typeface="Arial"/>
              </a:defRPr>
            </a:pPr>
          </a:p>
          <a:p>
            <a:pPr marL="261936" indent="-223836">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solidFill>
                  <a:srgbClr val="1A1A1A"/>
                </a:solidFill>
                <a:latin typeface="Arial"/>
                <a:ea typeface="Arial"/>
                <a:cs typeface="Arial"/>
                <a:sym typeface="Arial"/>
              </a:defRPr>
            </a:pPr>
          </a:p>
        </p:txBody>
      </p:sp>
    </p:spTree>
  </p:cSld>
  <p:clrMapOvr>
    <a:masterClrMapping/>
  </p:clrMapOvr>
  <p:transition xmlns:p14="http://schemas.microsoft.com/office/powerpoint/2010/main" spd="med" advClick="1"/>
</p:sld>
</file>

<file path=ppt/slides/slide4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0" name="Lagrangian and Eulerian Descriptions"/>
          <p:cNvSpPr txBox="1"/>
          <p:nvPr>
            <p:ph type="title"/>
          </p:nvPr>
        </p:nvSpPr>
        <p:spPr>
          <a:xfrm>
            <a:off x="503237" y="301625"/>
            <a:ext cx="8985251" cy="1176338"/>
          </a:xfrm>
          <a:prstGeom prst="rect">
            <a:avLst/>
          </a:prstGeom>
        </p:spPr>
        <p:txBody>
          <a:bodyPr/>
          <a:lstStyle>
            <a:lvl1pPr>
              <a:defRPr b="1" sz="3600"/>
            </a:lvl1pPr>
          </a:lstStyle>
          <a:p>
            <a:pPr/>
            <a:r>
              <a:t>Lagrangian and Eulerian Descriptions</a:t>
            </a:r>
          </a:p>
        </p:txBody>
      </p:sp>
      <p:sp>
        <p:nvSpPr>
          <p:cNvPr id="241" name="In classical field theories, the Lagrangian specification of the flow field is a way of looking at fluid motion where the observer follows an individual fluid parcel as it moves through space and time.[1][2] Plotting the position of an individual parcel "/>
          <p:cNvSpPr txBox="1"/>
          <p:nvPr>
            <p:ph type="body" idx="1"/>
          </p:nvPr>
        </p:nvSpPr>
        <p:spPr>
          <a:xfrm>
            <a:off x="503237" y="1755775"/>
            <a:ext cx="8985251" cy="4903788"/>
          </a:xfrm>
          <a:prstGeom prst="rect">
            <a:avLst/>
          </a:prstGeom>
        </p:spPr>
        <p:txBody>
          <a:bodyPr/>
          <a:lstStyle/>
          <a:p>
            <a:pPr marL="0" indent="0" defTabSz="429768">
              <a:lnSpc>
                <a:spcPct val="100000"/>
              </a:lnSpc>
              <a:spcBef>
                <a:spcPts val="600"/>
              </a:spcBef>
              <a:defRPr sz="2200">
                <a:solidFill>
                  <a:srgbClr val="202122"/>
                </a:solidFill>
                <a:latin typeface="+mj-lt"/>
                <a:ea typeface="+mj-ea"/>
                <a:cs typeface="+mj-cs"/>
                <a:sym typeface="Helvetica"/>
              </a:defRPr>
            </a:pPr>
            <a:r>
              <a:t>In </a:t>
            </a:r>
            <a:r>
              <a:rPr u="sng">
                <a:solidFill>
                  <a:srgbClr val="0000FF"/>
                </a:solidFill>
                <a:uFill>
                  <a:solidFill>
                    <a:srgbClr val="0000FF"/>
                  </a:solidFill>
                </a:uFill>
                <a:hlinkClick r:id="rId2" invalidUrl="" action="" tgtFrame="" tooltip="" history="1" highlightClick="0" endSnd="0"/>
              </a:rPr>
              <a:t>classical field theories</a:t>
            </a:r>
            <a:r>
              <a:t>, the Lagrangian specification of the flow field is a way of looking at fluid motion where the observer follows an individual </a:t>
            </a:r>
            <a:r>
              <a:rPr u="sng">
                <a:solidFill>
                  <a:srgbClr val="0000FF"/>
                </a:solidFill>
                <a:uFill>
                  <a:solidFill>
                    <a:srgbClr val="0000FF"/>
                  </a:solidFill>
                </a:uFill>
                <a:hlinkClick r:id="rId3" invalidUrl="" action="" tgtFrame="" tooltip="" history="1" highlightClick="0" endSnd="0"/>
              </a:rPr>
              <a:t>fluid parcel</a:t>
            </a:r>
            <a:r>
              <a:t> as it moves through space and time.</a:t>
            </a:r>
            <a:r>
              <a:rPr baseline="31999">
                <a:solidFill>
                  <a:srgbClr val="0645AD"/>
                </a:solidFill>
              </a:rPr>
              <a:t>[1][2]</a:t>
            </a:r>
            <a:r>
              <a:t> Plotting the position of an individual parcel through time gives the </a:t>
            </a:r>
            <a:r>
              <a:rPr u="sng">
                <a:solidFill>
                  <a:srgbClr val="0000FF"/>
                </a:solidFill>
                <a:uFill>
                  <a:solidFill>
                    <a:srgbClr val="0000FF"/>
                  </a:solidFill>
                </a:uFill>
                <a:hlinkClick r:id="rId4" invalidUrl="" action="" tgtFrame="" tooltip="" history="1" highlightClick="0" endSnd="0"/>
              </a:rPr>
              <a:t>pathline</a:t>
            </a:r>
            <a:r>
              <a:t> of the parcel. This can be visualized as sitting in a boat and drifting down a river.</a:t>
            </a:r>
          </a:p>
          <a:p>
            <a:pPr marL="0" indent="0" defTabSz="429768">
              <a:lnSpc>
                <a:spcPct val="100000"/>
              </a:lnSpc>
              <a:spcBef>
                <a:spcPts val="600"/>
              </a:spcBef>
              <a:defRPr sz="2200">
                <a:solidFill>
                  <a:srgbClr val="202122"/>
                </a:solidFill>
                <a:latin typeface="+mj-lt"/>
                <a:ea typeface="+mj-ea"/>
                <a:cs typeface="+mj-cs"/>
                <a:sym typeface="Helvetica"/>
              </a:defRPr>
            </a:pPr>
          </a:p>
          <a:p>
            <a:pPr marL="0" indent="0" defTabSz="429768">
              <a:lnSpc>
                <a:spcPct val="100000"/>
              </a:lnSpc>
              <a:spcBef>
                <a:spcPts val="600"/>
              </a:spcBef>
              <a:defRPr sz="2200">
                <a:solidFill>
                  <a:srgbClr val="202122"/>
                </a:solidFill>
                <a:latin typeface="+mj-lt"/>
                <a:ea typeface="+mj-ea"/>
                <a:cs typeface="+mj-cs"/>
                <a:sym typeface="Helvetica"/>
              </a:defRPr>
            </a:pPr>
            <a:r>
              <a:t>The Eulerian specification of the flow field is a way of looking at fluid motion that focuses on specific locations in the space through which the fluid flows as time passes.</a:t>
            </a:r>
            <a:r>
              <a:rPr baseline="31999">
                <a:solidFill>
                  <a:srgbClr val="0645AD"/>
                </a:solidFill>
              </a:rPr>
              <a:t>[1][2]</a:t>
            </a:r>
            <a:r>
              <a:t> This can be visualized by sitting on the bank of a river and watching the water pass the fixed location.</a:t>
            </a:r>
          </a:p>
          <a:p>
            <a:pPr marL="0" indent="0" defTabSz="429768">
              <a:lnSpc>
                <a:spcPct val="100000"/>
              </a:lnSpc>
              <a:spcBef>
                <a:spcPts val="600"/>
              </a:spcBef>
              <a:defRPr sz="2200">
                <a:solidFill>
                  <a:srgbClr val="202122"/>
                </a:solidFill>
                <a:latin typeface="+mj-lt"/>
                <a:ea typeface="+mj-ea"/>
                <a:cs typeface="+mj-cs"/>
                <a:sym typeface="Helvetica"/>
              </a:defRPr>
            </a:pPr>
          </a:p>
          <a:p>
            <a:pPr marL="0" indent="0" defTabSz="429768">
              <a:lnSpc>
                <a:spcPct val="100000"/>
              </a:lnSpc>
              <a:spcBef>
                <a:spcPts val="600"/>
              </a:spcBef>
              <a:defRPr sz="2200">
                <a:solidFill>
                  <a:srgbClr val="202122"/>
                </a:solidFill>
                <a:latin typeface="+mj-lt"/>
                <a:ea typeface="+mj-ea"/>
                <a:cs typeface="+mj-cs"/>
                <a:sym typeface="Helvetica"/>
              </a:defRPr>
            </a:pPr>
            <a:r>
              <a:t>—From Wikipedia</a:t>
            </a:r>
          </a:p>
        </p:txBody>
      </p:sp>
      <p:sp>
        <p:nvSpPr>
          <p:cNvPr id="242" name="I"/>
          <p:cNvSpPr txBox="1"/>
          <p:nvPr/>
        </p:nvSpPr>
        <p:spPr>
          <a:xfrm>
            <a:off x="998416" y="4752498"/>
            <a:ext cx="153538" cy="3073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lnSpc>
                <a:spcPct val="100000"/>
              </a:lnSpc>
              <a:spcBef>
                <a:spcPts val="700"/>
              </a:spcBef>
              <a:defRPr sz="1400">
                <a:solidFill>
                  <a:srgbClr val="202122"/>
                </a:solidFill>
                <a:latin typeface="+mj-lt"/>
                <a:ea typeface="+mj-ea"/>
                <a:cs typeface="+mj-cs"/>
                <a:sym typeface="Helvetica"/>
              </a:defRPr>
            </a:lvl1pPr>
          </a:lstStyle>
          <a:p>
            <a:pPr/>
            <a:r>
              <a:t>I</a:t>
            </a:r>
          </a:p>
        </p:txBody>
      </p:sp>
    </p:spTree>
  </p:cSld>
  <p:clrMapOvr>
    <a:masterClrMapping/>
  </p:clrMapOvr>
  <p:transition xmlns:p14="http://schemas.microsoft.com/office/powerpoint/2010/main" spd="med" advClick="1"/>
</p:sld>
</file>

<file path=ppt/slides/slide4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4" name="Text"/>
          <p:cNvSpPr txBox="1"/>
          <p:nvPr/>
        </p:nvSpPr>
        <p:spPr>
          <a:xfrm>
            <a:off x="3448049" y="6886575"/>
            <a:ext cx="3109915" cy="25922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latin typeface="Arial"/>
                <a:ea typeface="Arial"/>
                <a:cs typeface="Arial"/>
                <a:sym typeface="Arial"/>
              </a:defRPr>
            </a:lvl1pPr>
          </a:lstStyle>
          <a:p>
            <a:pPr/>
            <a:r>
              <a:t>   </a:t>
            </a:r>
          </a:p>
        </p:txBody>
      </p:sp>
      <p:sp>
        <p:nvSpPr>
          <p:cNvPr id="245" name="III. Gravitational Instability in Cosmology; Galaxy Formation"/>
          <p:cNvSpPr txBox="1"/>
          <p:nvPr>
            <p:ph type="title"/>
          </p:nvPr>
        </p:nvSpPr>
        <p:spPr>
          <a:xfrm>
            <a:off x="503237" y="301625"/>
            <a:ext cx="9372601" cy="1231900"/>
          </a:xfrm>
          <a:prstGeom prst="rect">
            <a:avLst/>
          </a:prstGeom>
        </p:spPr>
        <p:txBody>
          <a:bodyPr/>
          <a:lstStyle/>
          <a:p>
            <a:pPr defTabSz="384047">
              <a:tabLst>
                <a:tab pos="381000" algn="l"/>
                <a:tab pos="762000" algn="l"/>
                <a:tab pos="1143000" algn="l"/>
                <a:tab pos="1524000" algn="l"/>
                <a:tab pos="1917700" algn="l"/>
                <a:tab pos="2298700" algn="l"/>
                <a:tab pos="2679700" algn="l"/>
                <a:tab pos="3060700" algn="l"/>
                <a:tab pos="3454400" algn="l"/>
                <a:tab pos="3835400" algn="l"/>
                <a:tab pos="4216400" algn="l"/>
                <a:tab pos="4597400" algn="l"/>
                <a:tab pos="4991100" algn="l"/>
                <a:tab pos="5372100" algn="l"/>
                <a:tab pos="5753100" algn="l"/>
                <a:tab pos="6134100" algn="l"/>
                <a:tab pos="6527800" algn="l"/>
                <a:tab pos="6908800" algn="l"/>
                <a:tab pos="7289800" algn="l"/>
                <a:tab pos="7670800" algn="l"/>
              </a:tabLst>
              <a:defRPr b="1" sz="3000">
                <a:solidFill>
                  <a:srgbClr val="280099"/>
                </a:solidFill>
              </a:defRPr>
            </a:pPr>
            <a:r>
              <a:t>III. Gravitational Instability in Cosmology; Galaxy Formation</a:t>
            </a:r>
            <a:br/>
          </a:p>
        </p:txBody>
      </p:sp>
      <p:sp>
        <p:nvSpPr>
          <p:cNvPr id="246" name="Double-click to edit"/>
          <p:cNvSpPr txBox="1"/>
          <p:nvPr>
            <p:ph type="body" idx="1"/>
          </p:nvPr>
        </p:nvSpPr>
        <p:spPr>
          <a:xfrm>
            <a:off x="182562" y="1797050"/>
            <a:ext cx="9693276" cy="5153025"/>
          </a:xfrm>
          <a:prstGeom prst="rect">
            <a:avLst/>
          </a:prstGeom>
        </p:spPr>
        <p:txBody>
          <a:bodyPr/>
          <a:lstStyle/>
          <a:p>
            <a:pPr marL="250825" indent="-204788">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400">
                <a:solidFill>
                  <a:srgbClr val="1A1A1A"/>
                </a:solidFill>
              </a:defRPr>
            </a:pPr>
          </a:p>
          <a:p>
            <a:pPr marL="250825" indent="-204788">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400">
                <a:solidFill>
                  <a:srgbClr val="1A1A1A"/>
                </a:solidFill>
              </a:defRPr>
            </a:pPr>
          </a:p>
          <a:p>
            <a:pPr marL="250825" indent="-204788">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200">
                <a:solidFill>
                  <a:srgbClr val="1A1A1A"/>
                </a:solidFill>
              </a:defRPr>
            </a:pPr>
          </a:p>
          <a:p>
            <a:pPr marL="250825" indent="-204788">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400"/>
            </a:pPr>
          </a:p>
          <a:p>
            <a:pPr marL="250825" indent="-204788">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400"/>
            </a:pPr>
          </a:p>
          <a:p>
            <a:pPr marL="250825" indent="-204788">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800"/>
            </a:pPr>
          </a:p>
          <a:p>
            <a:pPr marL="250825" indent="-204788">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800"/>
            </a:pPr>
            <a:r>
              <a:t> </a:t>
            </a:r>
          </a:p>
        </p:txBody>
      </p:sp>
      <p:sp>
        <p:nvSpPr>
          <p:cNvPr id="247" name="15. THEORIES OF GALAXY FORMATION…"/>
          <p:cNvSpPr txBox="1"/>
          <p:nvPr/>
        </p:nvSpPr>
        <p:spPr>
          <a:xfrm>
            <a:off x="113261" y="1833561"/>
            <a:ext cx="9830291" cy="6135255"/>
          </a:xfrm>
          <a:prstGeom prst="rect">
            <a:avLst/>
          </a:prstGeom>
          <a:ln w="12700">
            <a:miter lim="400000"/>
          </a:ln>
          <a:extLst>
            <a:ext uri="{C572A759-6A51-4108-AA02-DFA0A04FC94B}">
              <ma14:wrappingTextBoxFlag xmlns:ma14="http://schemas.microsoft.com/office/mac/drawingml/2011/main" val="1"/>
            </a:ext>
          </a:extLst>
        </p:spPr>
        <p:txBody>
          <a:bodyPr lIns="44999" tIns="44999" rIns="44999" bIns="44999">
            <a:spAutoFit/>
          </a:bodyPr>
          <a:lstStyle/>
          <a:p>
            <a:pPr marL="261936" indent="-223836">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400">
                <a:latin typeface="Arial"/>
                <a:ea typeface="Arial"/>
                <a:cs typeface="Arial"/>
                <a:sym typeface="Arial"/>
              </a:defRPr>
            </a:pPr>
            <a:r>
              <a:t>15. THEORIES OF GALAXY FORMATION</a:t>
            </a:r>
          </a:p>
          <a:p>
            <a:pPr marL="261936" indent="-223836">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400">
                <a:latin typeface="Arial"/>
                <a:ea typeface="Arial"/>
                <a:cs typeface="Arial"/>
                <a:sym typeface="Arial"/>
              </a:defRPr>
            </a:pPr>
            <a:r>
              <a:t> </a:t>
            </a:r>
          </a:p>
          <a:p>
            <a:pPr marL="261936" indent="-223836">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solidFill>
                  <a:srgbClr val="1A1A1A"/>
                </a:solidFill>
                <a:latin typeface="Arial"/>
                <a:ea typeface="Arial"/>
                <a:cs typeface="Arial"/>
                <a:sym typeface="Arial"/>
              </a:defRPr>
            </a:pPr>
            <a:r>
              <a:t>15.1 Introduction</a:t>
            </a:r>
          </a:p>
          <a:p>
            <a:pPr marL="261936" indent="-223836">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solidFill>
                  <a:srgbClr val="1A1A1A"/>
                </a:solidFill>
                <a:latin typeface="Arial"/>
                <a:ea typeface="Arial"/>
                <a:cs typeface="Arial"/>
                <a:sym typeface="Arial"/>
              </a:defRPr>
            </a:pPr>
            <a:r>
              <a:t>15.2 Adiabatic Perturbations: Prerequisites</a:t>
            </a:r>
          </a:p>
          <a:p>
            <a:pPr marL="261936" indent="-223836">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solidFill>
                  <a:srgbClr val="1A1A1A"/>
                </a:solidFill>
                <a:latin typeface="Arial"/>
                <a:ea typeface="Arial"/>
                <a:cs typeface="Arial"/>
                <a:sym typeface="Arial"/>
              </a:defRPr>
            </a:pPr>
            <a:r>
              <a:t>15.3 </a:t>
            </a:r>
            <a:r>
              <a:rPr>
                <a:solidFill>
                  <a:srgbClr val="000000"/>
                </a:solidFill>
              </a:rPr>
              <a:t>Shock Waves</a:t>
            </a:r>
            <a:r>
              <a:rPr>
                <a:solidFill>
                  <a:srgbClr val="FFFF00"/>
                </a:solidFill>
              </a:rPr>
              <a:t>y</a:t>
            </a:r>
            <a:endParaRPr>
              <a:solidFill>
                <a:srgbClr val="FFFF00"/>
              </a:solidFill>
            </a:endParaRPr>
          </a:p>
          <a:p>
            <a:pPr marL="261936" indent="-223836">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solidFill>
                  <a:srgbClr val="1A1A1A"/>
                </a:solidFill>
                <a:latin typeface="Arial"/>
                <a:ea typeface="Arial"/>
                <a:cs typeface="Arial"/>
                <a:sym typeface="Arial"/>
              </a:defRPr>
            </a:pPr>
            <a:r>
              <a:t>15.4 Thermal Processes in the Compressed Gas</a:t>
            </a:r>
          </a:p>
          <a:p>
            <a:pPr marL="261936" indent="-223836">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solidFill>
                  <a:srgbClr val="1A1A1A"/>
                </a:solidFill>
                <a:latin typeface="Arial"/>
                <a:ea typeface="Arial"/>
                <a:cs typeface="Arial"/>
                <a:sym typeface="Arial"/>
              </a:defRPr>
            </a:pPr>
            <a:r>
              <a:t>15.5 Cluster Masses and Protocluster Fragmentation</a:t>
            </a:r>
          </a:p>
          <a:p>
            <a:pPr marL="261936" indent="-223836">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solidFill>
                  <a:srgbClr val="1A1A1A"/>
                </a:solidFill>
                <a:latin typeface="Arial"/>
                <a:ea typeface="Arial"/>
                <a:cs typeface="Arial"/>
                <a:sym typeface="Arial"/>
              </a:defRPr>
            </a:pPr>
            <a:r>
              <a:t>15.6 Galaxy Rotation</a:t>
            </a:r>
          </a:p>
          <a:p>
            <a:pPr marL="261936" indent="-223836">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solidFill>
                  <a:srgbClr val="1A1A1A"/>
                </a:solidFill>
                <a:latin typeface="Arial"/>
                <a:ea typeface="Arial"/>
                <a:cs typeface="Arial"/>
                <a:sym typeface="Arial"/>
              </a:defRPr>
            </a:pPr>
            <a:r>
              <a:t>15.7 Galactic Magnetic Fields</a:t>
            </a:r>
          </a:p>
          <a:p>
            <a:pPr marL="261936" indent="-223836">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solidFill>
                  <a:srgbClr val="1A1A1A"/>
                </a:solidFill>
                <a:latin typeface="Arial"/>
                <a:ea typeface="Arial"/>
                <a:cs typeface="Arial"/>
                <a:sym typeface="Arial"/>
              </a:defRPr>
            </a:pPr>
            <a:r>
              <a:t>15.8 The Theory of Entropy Perturbations</a:t>
            </a:r>
          </a:p>
          <a:p>
            <a:pPr marL="261936" indent="-223836">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solidFill>
                  <a:srgbClr val="1A1A1A"/>
                </a:solidFill>
                <a:latin typeface="Arial"/>
                <a:ea typeface="Arial"/>
                <a:cs typeface="Arial"/>
                <a:sym typeface="Arial"/>
              </a:defRPr>
            </a:pPr>
            <a:r>
              <a:t> 	Mathematical Appendix to Section 15.9</a:t>
            </a:r>
          </a:p>
          <a:p>
            <a:pPr marL="261936" indent="-223836">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solidFill>
                  <a:srgbClr val="1A1A1A"/>
                </a:solidFill>
                <a:latin typeface="Arial"/>
                <a:ea typeface="Arial"/>
                <a:cs typeface="Arial"/>
                <a:sym typeface="Arial"/>
              </a:defRPr>
            </a:pPr>
          </a:p>
          <a:p>
            <a:pPr marL="261936" indent="-223836">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solidFill>
                  <a:srgbClr val="1A1A1A"/>
                </a:solidFill>
                <a:latin typeface="Arial"/>
                <a:ea typeface="Arial"/>
                <a:cs typeface="Arial"/>
                <a:sym typeface="Arial"/>
              </a:defRPr>
            </a:pPr>
          </a:p>
        </p:txBody>
      </p:sp>
    </p:spTree>
  </p:cSld>
  <p:clrMapOvr>
    <a:masterClrMapping/>
  </p:clrMapOvr>
  <p:transition xmlns:p14="http://schemas.microsoft.com/office/powerpoint/2010/main" spd="med" advClick="1"/>
</p:sld>
</file>

<file path=ppt/slides/slide4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9" name="Text"/>
          <p:cNvSpPr txBox="1"/>
          <p:nvPr/>
        </p:nvSpPr>
        <p:spPr>
          <a:xfrm>
            <a:off x="3448049" y="6886575"/>
            <a:ext cx="3109915" cy="25922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latin typeface="Arial"/>
                <a:ea typeface="Arial"/>
                <a:cs typeface="Arial"/>
                <a:sym typeface="Arial"/>
              </a:defRPr>
            </a:lvl1pPr>
          </a:lstStyle>
          <a:p>
            <a:pPr/>
            <a:r>
              <a:t>   </a:t>
            </a:r>
          </a:p>
        </p:txBody>
      </p:sp>
      <p:sp>
        <p:nvSpPr>
          <p:cNvPr id="250" name="III. Gravitational Instability in Cosmology; Galaxy Formation"/>
          <p:cNvSpPr txBox="1"/>
          <p:nvPr>
            <p:ph type="title"/>
          </p:nvPr>
        </p:nvSpPr>
        <p:spPr>
          <a:xfrm>
            <a:off x="503237" y="301625"/>
            <a:ext cx="9372601" cy="1231900"/>
          </a:xfrm>
          <a:prstGeom prst="rect">
            <a:avLst/>
          </a:prstGeom>
        </p:spPr>
        <p:txBody>
          <a:bodyPr/>
          <a:lstStyle/>
          <a:p>
            <a:pPr defTabSz="384047">
              <a:tabLst>
                <a:tab pos="381000" algn="l"/>
                <a:tab pos="762000" algn="l"/>
                <a:tab pos="1143000" algn="l"/>
                <a:tab pos="1524000" algn="l"/>
                <a:tab pos="1917700" algn="l"/>
                <a:tab pos="2298700" algn="l"/>
                <a:tab pos="2679700" algn="l"/>
                <a:tab pos="3060700" algn="l"/>
                <a:tab pos="3454400" algn="l"/>
                <a:tab pos="3835400" algn="l"/>
                <a:tab pos="4216400" algn="l"/>
                <a:tab pos="4597400" algn="l"/>
                <a:tab pos="4991100" algn="l"/>
                <a:tab pos="5372100" algn="l"/>
                <a:tab pos="5753100" algn="l"/>
                <a:tab pos="6134100" algn="l"/>
                <a:tab pos="6527800" algn="l"/>
                <a:tab pos="6908800" algn="l"/>
                <a:tab pos="7289800" algn="l"/>
                <a:tab pos="7670800" algn="l"/>
              </a:tabLst>
              <a:defRPr b="1" sz="3000">
                <a:solidFill>
                  <a:srgbClr val="280099"/>
                </a:solidFill>
              </a:defRPr>
            </a:pPr>
            <a:r>
              <a:t>III. Gravitational Instability in Cosmology; Galaxy Formation</a:t>
            </a:r>
            <a:br/>
          </a:p>
        </p:txBody>
      </p:sp>
      <p:sp>
        <p:nvSpPr>
          <p:cNvPr id="251" name="Double-click to edit"/>
          <p:cNvSpPr txBox="1"/>
          <p:nvPr>
            <p:ph type="body" idx="1"/>
          </p:nvPr>
        </p:nvSpPr>
        <p:spPr>
          <a:xfrm>
            <a:off x="182562" y="1797050"/>
            <a:ext cx="9693276" cy="5153025"/>
          </a:xfrm>
          <a:prstGeom prst="rect">
            <a:avLst/>
          </a:prstGeom>
        </p:spPr>
        <p:txBody>
          <a:bodyPr/>
          <a:lstStyle/>
          <a:p>
            <a:pPr marL="250825" indent="-204788">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400">
                <a:solidFill>
                  <a:srgbClr val="1A1A1A"/>
                </a:solidFill>
              </a:defRPr>
            </a:pPr>
          </a:p>
          <a:p>
            <a:pPr marL="250825" indent="-204788">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400">
                <a:solidFill>
                  <a:srgbClr val="1A1A1A"/>
                </a:solidFill>
              </a:defRPr>
            </a:pPr>
          </a:p>
          <a:p>
            <a:pPr marL="250825" indent="-204788">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200">
                <a:solidFill>
                  <a:srgbClr val="1A1A1A"/>
                </a:solidFill>
              </a:defRPr>
            </a:pPr>
          </a:p>
          <a:p>
            <a:pPr marL="250825" indent="-204788">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400"/>
            </a:pPr>
          </a:p>
          <a:p>
            <a:pPr marL="250825" indent="-204788">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400"/>
            </a:pPr>
          </a:p>
          <a:p>
            <a:pPr marL="250825" indent="-204788">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800"/>
            </a:pPr>
          </a:p>
          <a:p>
            <a:pPr marL="250825" indent="-204788">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800"/>
            </a:pPr>
            <a:r>
              <a:t> </a:t>
            </a:r>
          </a:p>
        </p:txBody>
      </p:sp>
      <p:sp>
        <p:nvSpPr>
          <p:cNvPr id="252" name="15. THEORIES OF GALAXY FORMATION (continued)…"/>
          <p:cNvSpPr txBox="1"/>
          <p:nvPr/>
        </p:nvSpPr>
        <p:spPr>
          <a:xfrm>
            <a:off x="113261" y="1833561"/>
            <a:ext cx="9830291" cy="5408429"/>
          </a:xfrm>
          <a:prstGeom prst="rect">
            <a:avLst/>
          </a:prstGeom>
          <a:ln w="12700">
            <a:miter lim="400000"/>
          </a:ln>
          <a:extLst>
            <a:ext uri="{C572A759-6A51-4108-AA02-DFA0A04FC94B}">
              <ma14:wrappingTextBoxFlag xmlns:ma14="http://schemas.microsoft.com/office/mac/drawingml/2011/main" val="1"/>
            </a:ext>
          </a:extLst>
        </p:spPr>
        <p:txBody>
          <a:bodyPr lIns="44999" tIns="44999" rIns="44999" bIns="44999">
            <a:spAutoFit/>
          </a:bodyPr>
          <a:lstStyle/>
          <a:p>
            <a:pPr marL="261936" indent="-223836">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400">
                <a:latin typeface="Arial"/>
                <a:ea typeface="Arial"/>
                <a:cs typeface="Arial"/>
                <a:sym typeface="Arial"/>
              </a:defRPr>
            </a:pPr>
            <a:r>
              <a:t>15. THEORIES OF GALAXY FORMATION (continued)</a:t>
            </a:r>
          </a:p>
          <a:p>
            <a:pPr marL="261936" indent="-223836">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400">
                <a:latin typeface="Arial"/>
                <a:ea typeface="Arial"/>
                <a:cs typeface="Arial"/>
                <a:sym typeface="Arial"/>
              </a:defRPr>
            </a:pPr>
            <a:r>
              <a:t> </a:t>
            </a:r>
          </a:p>
          <a:p>
            <a:pPr marL="261936" indent="-223836">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solidFill>
                  <a:srgbClr val="1A1A1A"/>
                </a:solidFill>
                <a:latin typeface="Arial"/>
                <a:ea typeface="Arial"/>
                <a:cs typeface="Arial"/>
                <a:sym typeface="Arial"/>
              </a:defRPr>
            </a:pPr>
            <a:r>
              <a:t>15.9 The Vortex Theory</a:t>
            </a:r>
          </a:p>
          <a:p>
            <a:pPr marL="261936" indent="-223836">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solidFill>
                  <a:srgbClr val="1A1A1A"/>
                </a:solidFill>
                <a:latin typeface="Arial"/>
                <a:ea typeface="Arial"/>
                <a:cs typeface="Arial"/>
                <a:sym typeface="Arial"/>
              </a:defRPr>
            </a:pPr>
            <a:r>
              <a:t>15.10  A Comparison of the Evolutionary Theories of Galaxy Formation </a:t>
            </a:r>
          </a:p>
          <a:p>
            <a:pPr marL="261936" indent="-223836">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solidFill>
                  <a:srgbClr val="1A1A1A"/>
                </a:solidFill>
                <a:latin typeface="Arial"/>
                <a:ea typeface="Arial"/>
                <a:cs typeface="Arial"/>
                <a:sym typeface="Arial"/>
              </a:defRPr>
            </a:pPr>
            <a:r>
              <a:t>15.11 Observational</a:t>
            </a:r>
            <a:r>
              <a:rPr>
                <a:solidFill>
                  <a:srgbClr val="000000"/>
                </a:solidFill>
              </a:rPr>
              <a:t> Data Concerning the Properties of Galaxies and Galaxy Clusters; the Average Density of Matter in the Universe</a:t>
            </a:r>
            <a:r>
              <a:rPr>
                <a:solidFill>
                  <a:srgbClr val="FFFF00"/>
                </a:solidFill>
              </a:rPr>
              <a:t>y</a:t>
            </a:r>
            <a:endParaRPr>
              <a:solidFill>
                <a:srgbClr val="FFFF00"/>
              </a:solidFill>
            </a:endParaRPr>
          </a:p>
          <a:p>
            <a:pPr marL="261936" indent="-223836">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solidFill>
                  <a:srgbClr val="1A1A1A"/>
                </a:solidFill>
                <a:latin typeface="Arial"/>
                <a:ea typeface="Arial"/>
                <a:cs typeface="Arial"/>
                <a:sym typeface="Arial"/>
              </a:defRPr>
            </a:pPr>
            <a:r>
              <a:t>15.12 Astrophysical Consequences of the Existence of a Heavy Neutral Lepton</a:t>
            </a:r>
          </a:p>
          <a:p>
            <a:pPr marL="261936" indent="-223836">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solidFill>
                  <a:srgbClr val="1A1A1A"/>
                </a:solidFill>
                <a:latin typeface="Arial"/>
                <a:ea typeface="Arial"/>
                <a:cs typeface="Arial"/>
                <a:sym typeface="Arial"/>
              </a:defRPr>
            </a:pPr>
          </a:p>
          <a:p>
            <a:pPr marL="261936" indent="-223836">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solidFill>
                  <a:srgbClr val="1A1A1A"/>
                </a:solidFill>
                <a:latin typeface="Arial"/>
                <a:ea typeface="Arial"/>
                <a:cs typeface="Arial"/>
                <a:sym typeface="Arial"/>
              </a:defRPr>
            </a:pPr>
            <a:r>
              <a:t> 	Mathematical Appendix to Section 15.9</a:t>
            </a:r>
          </a:p>
          <a:p>
            <a:pPr marL="261936" indent="-223836">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solidFill>
                  <a:srgbClr val="1A1A1A"/>
                </a:solidFill>
                <a:latin typeface="Arial"/>
                <a:ea typeface="Arial"/>
                <a:cs typeface="Arial"/>
                <a:sym typeface="Arial"/>
              </a:defRPr>
            </a:pPr>
          </a:p>
          <a:p>
            <a:pPr marL="261936" indent="-223836">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solidFill>
                  <a:srgbClr val="1A1A1A"/>
                </a:solidFill>
                <a:latin typeface="Arial"/>
                <a:ea typeface="Arial"/>
                <a:cs typeface="Arial"/>
                <a:sym typeface="Arial"/>
              </a:defRPr>
            </a:pPr>
          </a:p>
        </p:txBody>
      </p:sp>
    </p:spTree>
  </p:cSld>
  <p:clrMapOvr>
    <a:masterClrMapping/>
  </p:clrMapOvr>
  <p:transition xmlns:p14="http://schemas.microsoft.com/office/powerpoint/2010/main" spd="med" advClick="1"/>
</p:sld>
</file>

<file path=ppt/slides/slide4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54" name="Image" descr="Image"/>
          <p:cNvPicPr>
            <a:picLocks noChangeAspect="1"/>
          </p:cNvPicPr>
          <p:nvPr/>
        </p:nvPicPr>
        <p:blipFill>
          <a:blip r:embed="rId2">
            <a:extLst/>
          </a:blip>
          <a:stretch>
            <a:fillRect/>
          </a:stretch>
        </p:blipFill>
        <p:spPr>
          <a:xfrm>
            <a:off x="2105798" y="729869"/>
            <a:ext cx="6012366" cy="6255814"/>
          </a:xfrm>
          <a:prstGeom prst="rect">
            <a:avLst/>
          </a:prstGeom>
          <a:ln w="12700">
            <a:miter lim="400000"/>
          </a:ln>
        </p:spPr>
      </p:pic>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76" name="image.png" descr="image.png"/>
          <p:cNvPicPr>
            <a:picLocks noChangeAspect="1"/>
          </p:cNvPicPr>
          <p:nvPr/>
        </p:nvPicPr>
        <p:blipFill>
          <a:blip r:embed="rId2">
            <a:extLst/>
          </a:blip>
          <a:stretch>
            <a:fillRect/>
          </a:stretch>
        </p:blipFill>
        <p:spPr>
          <a:xfrm>
            <a:off x="2311400" y="4762"/>
            <a:ext cx="5495925" cy="7559676"/>
          </a:xfrm>
          <a:prstGeom prst="rect">
            <a:avLst/>
          </a:prstGeom>
          <a:ln w="12700">
            <a:miter lim="400000"/>
          </a:ln>
        </p:spPr>
      </p:pic>
    </p:spTree>
  </p:cSld>
  <p:clrMapOvr>
    <a:masterClrMapping/>
  </p:clrMapOvr>
  <p:transition xmlns:p14="http://schemas.microsoft.com/office/powerpoint/2010/main" spd="med" advClick="1"/>
</p:sld>
</file>

<file path=ppt/slides/slide5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56" name="Image" descr="Image"/>
          <p:cNvPicPr>
            <a:picLocks noChangeAspect="1"/>
          </p:cNvPicPr>
          <p:nvPr/>
        </p:nvPicPr>
        <p:blipFill>
          <a:blip r:embed="rId2">
            <a:extLst/>
          </a:blip>
          <a:stretch>
            <a:fillRect/>
          </a:stretch>
        </p:blipFill>
        <p:spPr>
          <a:xfrm>
            <a:off x="1660489" y="251734"/>
            <a:ext cx="5977120" cy="6245343"/>
          </a:xfrm>
          <a:prstGeom prst="rect">
            <a:avLst/>
          </a:prstGeom>
          <a:ln w="12700">
            <a:miter lim="400000"/>
          </a:ln>
        </p:spPr>
      </p:pic>
    </p:spTree>
  </p:cSld>
  <p:clrMapOvr>
    <a:masterClrMapping/>
  </p:clrMapOvr>
  <p:transition xmlns:p14="http://schemas.microsoft.com/office/powerpoint/2010/main" spd="med" advClick="1"/>
</p:sld>
</file>

<file path=ppt/slides/slide5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58" name="Image" descr="Image"/>
          <p:cNvPicPr>
            <a:picLocks noChangeAspect="1"/>
          </p:cNvPicPr>
          <p:nvPr/>
        </p:nvPicPr>
        <p:blipFill>
          <a:blip r:embed="rId2">
            <a:extLst/>
          </a:blip>
          <a:stretch>
            <a:fillRect/>
          </a:stretch>
        </p:blipFill>
        <p:spPr>
          <a:xfrm>
            <a:off x="2242803" y="1085672"/>
            <a:ext cx="5585494" cy="5385157"/>
          </a:xfrm>
          <a:prstGeom prst="rect">
            <a:avLst/>
          </a:prstGeom>
          <a:ln w="12700">
            <a:miter lim="400000"/>
          </a:ln>
        </p:spPr>
      </p:pic>
    </p:spTree>
  </p:cSld>
  <p:clrMapOvr>
    <a:masterClrMapping/>
  </p:clrMapOvr>
  <p:transition xmlns:p14="http://schemas.microsoft.com/office/powerpoint/2010/main" spd="med" advClick="1"/>
</p:sld>
</file>

<file path=ppt/slides/slide5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60" name="Image" descr="Image"/>
          <p:cNvPicPr>
            <a:picLocks noChangeAspect="1"/>
          </p:cNvPicPr>
          <p:nvPr/>
        </p:nvPicPr>
        <p:blipFill>
          <a:blip r:embed="rId2">
            <a:extLst/>
          </a:blip>
          <a:stretch>
            <a:fillRect/>
          </a:stretch>
        </p:blipFill>
        <p:spPr>
          <a:xfrm>
            <a:off x="1775947" y="1502124"/>
            <a:ext cx="6519207" cy="4552252"/>
          </a:xfrm>
          <a:prstGeom prst="rect">
            <a:avLst/>
          </a:prstGeom>
          <a:ln w="12700">
            <a:miter lim="400000"/>
          </a:ln>
        </p:spPr>
      </p:pic>
    </p:spTree>
  </p:cSld>
  <p:clrMapOvr>
    <a:masterClrMapping/>
  </p:clrMapOvr>
  <p:transition xmlns:p14="http://schemas.microsoft.com/office/powerpoint/2010/main" spd="med" advClick="1"/>
</p:sld>
</file>

<file path=ppt/slides/slide5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62" name="Image" descr="Image"/>
          <p:cNvPicPr>
            <a:picLocks noChangeAspect="1"/>
          </p:cNvPicPr>
          <p:nvPr/>
        </p:nvPicPr>
        <p:blipFill>
          <a:blip r:embed="rId2">
            <a:extLst/>
          </a:blip>
          <a:stretch>
            <a:fillRect/>
          </a:stretch>
        </p:blipFill>
        <p:spPr>
          <a:xfrm>
            <a:off x="1414156" y="1605897"/>
            <a:ext cx="7477247" cy="4485350"/>
          </a:xfrm>
          <a:prstGeom prst="rect">
            <a:avLst/>
          </a:prstGeom>
          <a:ln w="12700">
            <a:miter lim="400000"/>
          </a:ln>
        </p:spPr>
      </p:pic>
    </p:spTree>
  </p:cSld>
  <p:clrMapOvr>
    <a:masterClrMapping/>
  </p:clrMapOvr>
  <p:transition xmlns:p14="http://schemas.microsoft.com/office/powerpoint/2010/main" spd="med" advClick="1"/>
</p:sld>
</file>

<file path=ppt/slides/slide5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64" name="Image" descr="Image"/>
          <p:cNvPicPr>
            <a:picLocks noChangeAspect="1"/>
          </p:cNvPicPr>
          <p:nvPr/>
        </p:nvPicPr>
        <p:blipFill>
          <a:blip r:embed="rId2">
            <a:extLst/>
          </a:blip>
          <a:stretch>
            <a:fillRect/>
          </a:stretch>
        </p:blipFill>
        <p:spPr>
          <a:xfrm>
            <a:off x="2200320" y="530881"/>
            <a:ext cx="5528298" cy="6285779"/>
          </a:xfrm>
          <a:prstGeom prst="rect">
            <a:avLst/>
          </a:prstGeom>
          <a:ln w="12700">
            <a:miter lim="400000"/>
          </a:ln>
        </p:spPr>
      </p:pic>
    </p:spTree>
  </p:cSld>
  <p:clrMapOvr>
    <a:masterClrMapping/>
  </p:clrMapOvr>
  <p:transition xmlns:p14="http://schemas.microsoft.com/office/powerpoint/2010/main" spd="med" advClick="1"/>
</p:sld>
</file>

<file path=ppt/slides/slide5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66" name="Image" descr="Image"/>
          <p:cNvPicPr>
            <a:picLocks noChangeAspect="1"/>
          </p:cNvPicPr>
          <p:nvPr/>
        </p:nvPicPr>
        <p:blipFill>
          <a:blip r:embed="rId2">
            <a:extLst/>
          </a:blip>
          <a:stretch>
            <a:fillRect/>
          </a:stretch>
        </p:blipFill>
        <p:spPr>
          <a:xfrm>
            <a:off x="0" y="902989"/>
            <a:ext cx="10071100" cy="5750522"/>
          </a:xfrm>
          <a:prstGeom prst="rect">
            <a:avLst/>
          </a:prstGeom>
          <a:ln w="12700">
            <a:miter lim="400000"/>
          </a:ln>
        </p:spPr>
      </p:pic>
    </p:spTree>
  </p:cSld>
  <p:clrMapOvr>
    <a:masterClrMapping/>
  </p:clrMapOvr>
  <p:transition xmlns:p14="http://schemas.microsoft.com/office/powerpoint/2010/main" spd="med" advClick="1"/>
</p:sld>
</file>

<file path=ppt/slides/slide5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8" name="Text"/>
          <p:cNvSpPr txBox="1"/>
          <p:nvPr/>
        </p:nvSpPr>
        <p:spPr>
          <a:xfrm>
            <a:off x="3448049" y="6886575"/>
            <a:ext cx="3109915" cy="25922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latin typeface="Arial"/>
                <a:ea typeface="Arial"/>
                <a:cs typeface="Arial"/>
                <a:sym typeface="Arial"/>
              </a:defRPr>
            </a:lvl1pPr>
          </a:lstStyle>
          <a:p>
            <a:pPr/>
            <a:r>
              <a:t>   </a:t>
            </a:r>
          </a:p>
        </p:txBody>
      </p:sp>
      <p:sp>
        <p:nvSpPr>
          <p:cNvPr id="269" name="III. Gravitational Instability in Cosmology; Galaxy Formation"/>
          <p:cNvSpPr txBox="1"/>
          <p:nvPr>
            <p:ph type="title"/>
          </p:nvPr>
        </p:nvSpPr>
        <p:spPr>
          <a:xfrm>
            <a:off x="503237" y="301625"/>
            <a:ext cx="9372601" cy="1231900"/>
          </a:xfrm>
          <a:prstGeom prst="rect">
            <a:avLst/>
          </a:prstGeom>
        </p:spPr>
        <p:txBody>
          <a:bodyPr/>
          <a:lstStyle/>
          <a:p>
            <a:pPr defTabSz="384047">
              <a:tabLst>
                <a:tab pos="381000" algn="l"/>
                <a:tab pos="762000" algn="l"/>
                <a:tab pos="1143000" algn="l"/>
                <a:tab pos="1524000" algn="l"/>
                <a:tab pos="1917700" algn="l"/>
                <a:tab pos="2298700" algn="l"/>
                <a:tab pos="2679700" algn="l"/>
                <a:tab pos="3060700" algn="l"/>
                <a:tab pos="3454400" algn="l"/>
                <a:tab pos="3835400" algn="l"/>
                <a:tab pos="4216400" algn="l"/>
                <a:tab pos="4597400" algn="l"/>
                <a:tab pos="4991100" algn="l"/>
                <a:tab pos="5372100" algn="l"/>
                <a:tab pos="5753100" algn="l"/>
                <a:tab pos="6134100" algn="l"/>
                <a:tab pos="6527800" algn="l"/>
                <a:tab pos="6908800" algn="l"/>
                <a:tab pos="7289800" algn="l"/>
                <a:tab pos="7670800" algn="l"/>
              </a:tabLst>
              <a:defRPr b="1" sz="3000">
                <a:solidFill>
                  <a:srgbClr val="280099"/>
                </a:solidFill>
              </a:defRPr>
            </a:pPr>
            <a:r>
              <a:t>III. Gravitational Instability in Cosmology; Galaxy Formation</a:t>
            </a:r>
            <a:br/>
          </a:p>
        </p:txBody>
      </p:sp>
      <p:sp>
        <p:nvSpPr>
          <p:cNvPr id="270" name="Double-click to edit"/>
          <p:cNvSpPr txBox="1"/>
          <p:nvPr>
            <p:ph type="body" idx="1"/>
          </p:nvPr>
        </p:nvSpPr>
        <p:spPr>
          <a:xfrm>
            <a:off x="182562" y="1797050"/>
            <a:ext cx="9693276" cy="5153025"/>
          </a:xfrm>
          <a:prstGeom prst="rect">
            <a:avLst/>
          </a:prstGeom>
        </p:spPr>
        <p:txBody>
          <a:bodyPr/>
          <a:lstStyle/>
          <a:p>
            <a:pPr marL="250825" indent="-204788">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400">
                <a:solidFill>
                  <a:srgbClr val="1A1A1A"/>
                </a:solidFill>
              </a:defRPr>
            </a:pPr>
          </a:p>
          <a:p>
            <a:pPr marL="250825" indent="-204788">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400">
                <a:solidFill>
                  <a:srgbClr val="1A1A1A"/>
                </a:solidFill>
              </a:defRPr>
            </a:pPr>
          </a:p>
          <a:p>
            <a:pPr marL="250825" indent="-204788">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200">
                <a:solidFill>
                  <a:srgbClr val="1A1A1A"/>
                </a:solidFill>
              </a:defRPr>
            </a:pPr>
          </a:p>
          <a:p>
            <a:pPr marL="250825" indent="-204788">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400"/>
            </a:pPr>
          </a:p>
          <a:p>
            <a:pPr marL="250825" indent="-204788">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400"/>
            </a:pPr>
          </a:p>
          <a:p>
            <a:pPr marL="250825" indent="-204788">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800"/>
            </a:pPr>
          </a:p>
          <a:p>
            <a:pPr marL="250825" indent="-204788">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800"/>
            </a:pPr>
            <a:r>
              <a:t> </a:t>
            </a:r>
          </a:p>
        </p:txBody>
      </p:sp>
      <p:sp>
        <p:nvSpPr>
          <p:cNvPr id="271" name="16. RESEARCH ON PERTURBATIONS USING THE RELIC RADIATION…"/>
          <p:cNvSpPr txBox="1"/>
          <p:nvPr/>
        </p:nvSpPr>
        <p:spPr>
          <a:xfrm>
            <a:off x="113261" y="1833561"/>
            <a:ext cx="9830291" cy="7082113"/>
          </a:xfrm>
          <a:prstGeom prst="rect">
            <a:avLst/>
          </a:prstGeom>
          <a:ln w="12700">
            <a:miter lim="400000"/>
          </a:ln>
          <a:extLst>
            <a:ext uri="{C572A759-6A51-4108-AA02-DFA0A04FC94B}">
              <ma14:wrappingTextBoxFlag xmlns:ma14="http://schemas.microsoft.com/office/mac/drawingml/2011/main" val="1"/>
            </a:ext>
          </a:extLst>
        </p:spPr>
        <p:txBody>
          <a:bodyPr lIns="44999" tIns="44999" rIns="44999" bIns="44999">
            <a:spAutoFit/>
          </a:bodyPr>
          <a:lstStyle/>
          <a:p>
            <a:pPr marL="261936" indent="-223836">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400">
                <a:latin typeface="Arial"/>
                <a:ea typeface="Arial"/>
                <a:cs typeface="Arial"/>
                <a:sym typeface="Arial"/>
              </a:defRPr>
            </a:pPr>
            <a:r>
              <a:t>16. RESEARCH ON PERTURBATIONS USING THE RELIC RADIATION</a:t>
            </a:r>
          </a:p>
          <a:p>
            <a:pPr marL="261936" indent="-223836">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400">
                <a:latin typeface="Arial"/>
                <a:ea typeface="Arial"/>
                <a:cs typeface="Arial"/>
                <a:sym typeface="Arial"/>
              </a:defRPr>
            </a:pPr>
            <a:r>
              <a:t> </a:t>
            </a:r>
          </a:p>
          <a:p>
            <a:pPr marL="261936" indent="-223836">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solidFill>
                  <a:srgbClr val="1A1A1A"/>
                </a:solidFill>
                <a:latin typeface="Arial"/>
                <a:ea typeface="Arial"/>
                <a:cs typeface="Arial"/>
                <a:sym typeface="Arial"/>
              </a:defRPr>
            </a:pPr>
            <a:r>
              <a:t>16.1 Introduction</a:t>
            </a:r>
          </a:p>
          <a:p>
            <a:pPr marL="261936" indent="-223836">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solidFill>
                  <a:srgbClr val="1A1A1A"/>
                </a:solidFill>
                <a:latin typeface="Arial"/>
                <a:ea typeface="Arial"/>
                <a:cs typeface="Arial"/>
                <a:sym typeface="Arial"/>
              </a:defRPr>
            </a:pPr>
            <a:r>
              <a:t>16.2  Antimatter Annihilation </a:t>
            </a:r>
          </a:p>
          <a:p>
            <a:pPr marL="261936" indent="-223836">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solidFill>
                  <a:srgbClr val="1A1A1A"/>
                </a:solidFill>
                <a:latin typeface="Arial"/>
                <a:ea typeface="Arial"/>
                <a:cs typeface="Arial"/>
                <a:sym typeface="Arial"/>
              </a:defRPr>
            </a:pPr>
            <a:r>
              <a:t>16.3 </a:t>
            </a:r>
            <a:r>
              <a:rPr>
                <a:solidFill>
                  <a:srgbClr val="000000"/>
                </a:solidFill>
              </a:rPr>
              <a:t>Adiabatic Perturbations, Acoustic Oscilations, and Their Effect on the Relic Radiation Spectrum</a:t>
            </a:r>
            <a:r>
              <a:rPr>
                <a:solidFill>
                  <a:srgbClr val="FFFF00"/>
                </a:solidFill>
              </a:rPr>
              <a:t>y</a:t>
            </a:r>
            <a:endParaRPr>
              <a:solidFill>
                <a:srgbClr val="FFFF00"/>
              </a:solidFill>
            </a:endParaRPr>
          </a:p>
          <a:p>
            <a:pPr marL="261936" indent="-223836">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solidFill>
                  <a:srgbClr val="1A1A1A"/>
                </a:solidFill>
                <a:latin typeface="Arial"/>
                <a:ea typeface="Arial"/>
                <a:cs typeface="Arial"/>
                <a:sym typeface="Arial"/>
              </a:defRPr>
            </a:pPr>
            <a:r>
              <a:t>16.4 Perturbations of the Spatial Homogeneity and Isotropy of the Relic Radiation</a:t>
            </a:r>
          </a:p>
          <a:p>
            <a:pPr marL="261936" indent="-223836">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solidFill>
                  <a:srgbClr val="1A1A1A"/>
                </a:solidFill>
                <a:latin typeface="Arial"/>
                <a:ea typeface="Arial"/>
                <a:cs typeface="Arial"/>
                <a:sym typeface="Arial"/>
              </a:defRPr>
            </a:pPr>
            <a:r>
              <a:t>16.5 The Detection of Density Perturbations Using the Relic Radiation</a:t>
            </a:r>
          </a:p>
          <a:p>
            <a:pPr marL="261936" indent="-223836">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solidFill>
                  <a:srgbClr val="1A1A1A"/>
                </a:solidFill>
                <a:latin typeface="Arial"/>
                <a:ea typeface="Arial"/>
                <a:cs typeface="Arial"/>
                <a:sym typeface="Arial"/>
              </a:defRPr>
            </a:pPr>
            <a:r>
              <a:t>16.6  The Perturbation Spectrum and the Low-Density, Hyperbolic Model</a:t>
            </a:r>
          </a:p>
          <a:p>
            <a:pPr marL="261936" indent="-223836">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solidFill>
                  <a:srgbClr val="1A1A1A"/>
                </a:solidFill>
                <a:latin typeface="Arial"/>
                <a:ea typeface="Arial"/>
                <a:cs typeface="Arial"/>
                <a:sym typeface="Arial"/>
              </a:defRPr>
            </a:pPr>
            <a:r>
              <a:t>16.7 The Angular Distribution of the Relic Radiation Fluctuations</a:t>
            </a:r>
          </a:p>
          <a:p>
            <a:pPr marL="261936" indent="-223836">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solidFill>
                  <a:srgbClr val="1A1A1A"/>
                </a:solidFill>
                <a:latin typeface="Arial"/>
                <a:ea typeface="Arial"/>
                <a:cs typeface="Arial"/>
                <a:sym typeface="Arial"/>
              </a:defRPr>
            </a:pPr>
          </a:p>
          <a:p>
            <a:pPr marL="261936" indent="-223836">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solidFill>
                  <a:srgbClr val="1A1A1A"/>
                </a:solidFill>
                <a:latin typeface="Arial"/>
                <a:ea typeface="Arial"/>
                <a:cs typeface="Arial"/>
                <a:sym typeface="Arial"/>
              </a:defRPr>
            </a:pPr>
            <a:r>
              <a:t> 	</a:t>
            </a:r>
          </a:p>
          <a:p>
            <a:pPr marL="261936" indent="-223836">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solidFill>
                  <a:srgbClr val="1A1A1A"/>
                </a:solidFill>
                <a:latin typeface="Arial"/>
                <a:ea typeface="Arial"/>
                <a:cs typeface="Arial"/>
                <a:sym typeface="Arial"/>
              </a:defRPr>
            </a:pPr>
          </a:p>
          <a:p>
            <a:pPr marL="261936" indent="-223836">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solidFill>
                  <a:srgbClr val="1A1A1A"/>
                </a:solidFill>
                <a:latin typeface="Arial"/>
                <a:ea typeface="Arial"/>
                <a:cs typeface="Arial"/>
                <a:sym typeface="Arial"/>
              </a:defRPr>
            </a:pPr>
          </a:p>
        </p:txBody>
      </p:sp>
    </p:spTree>
  </p:cSld>
  <p:clrMapOvr>
    <a:masterClrMapping/>
  </p:clrMapOvr>
  <p:transition xmlns:p14="http://schemas.microsoft.com/office/powerpoint/2010/main" spd="med" advClick="1"/>
</p:sld>
</file>

<file path=ppt/slides/slide5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3" name="Text"/>
          <p:cNvSpPr txBox="1"/>
          <p:nvPr/>
        </p:nvSpPr>
        <p:spPr>
          <a:xfrm>
            <a:off x="3448049" y="6886575"/>
            <a:ext cx="3109915" cy="25922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latin typeface="Arial"/>
                <a:ea typeface="Arial"/>
                <a:cs typeface="Arial"/>
                <a:sym typeface="Arial"/>
              </a:defRPr>
            </a:lvl1pPr>
          </a:lstStyle>
          <a:p>
            <a:pPr/>
            <a:r>
              <a:t>   </a:t>
            </a:r>
          </a:p>
        </p:txBody>
      </p:sp>
      <p:sp>
        <p:nvSpPr>
          <p:cNvPr id="274" name="III. Gravitational Instability in Cosmology; Galaxy Formation"/>
          <p:cNvSpPr txBox="1"/>
          <p:nvPr>
            <p:ph type="title"/>
          </p:nvPr>
        </p:nvSpPr>
        <p:spPr>
          <a:xfrm>
            <a:off x="503237" y="301625"/>
            <a:ext cx="9372601" cy="1231900"/>
          </a:xfrm>
          <a:prstGeom prst="rect">
            <a:avLst/>
          </a:prstGeom>
        </p:spPr>
        <p:txBody>
          <a:bodyPr/>
          <a:lstStyle/>
          <a:p>
            <a:pPr defTabSz="384047">
              <a:tabLst>
                <a:tab pos="381000" algn="l"/>
                <a:tab pos="762000" algn="l"/>
                <a:tab pos="1143000" algn="l"/>
                <a:tab pos="1524000" algn="l"/>
                <a:tab pos="1917700" algn="l"/>
                <a:tab pos="2298700" algn="l"/>
                <a:tab pos="2679700" algn="l"/>
                <a:tab pos="3060700" algn="l"/>
                <a:tab pos="3454400" algn="l"/>
                <a:tab pos="3835400" algn="l"/>
                <a:tab pos="4216400" algn="l"/>
                <a:tab pos="4597400" algn="l"/>
                <a:tab pos="4991100" algn="l"/>
                <a:tab pos="5372100" algn="l"/>
                <a:tab pos="5753100" algn="l"/>
                <a:tab pos="6134100" algn="l"/>
                <a:tab pos="6527800" algn="l"/>
                <a:tab pos="6908800" algn="l"/>
                <a:tab pos="7289800" algn="l"/>
                <a:tab pos="7670800" algn="l"/>
              </a:tabLst>
              <a:defRPr b="1" sz="3000">
                <a:solidFill>
                  <a:srgbClr val="280099"/>
                </a:solidFill>
              </a:defRPr>
            </a:pPr>
            <a:r>
              <a:t>III. Gravitational Instability in Cosmology; Galaxy Formation</a:t>
            </a:r>
            <a:br/>
          </a:p>
        </p:txBody>
      </p:sp>
      <p:sp>
        <p:nvSpPr>
          <p:cNvPr id="275" name="Double-click to edit"/>
          <p:cNvSpPr txBox="1"/>
          <p:nvPr>
            <p:ph type="body" idx="1"/>
          </p:nvPr>
        </p:nvSpPr>
        <p:spPr>
          <a:xfrm>
            <a:off x="182562" y="1797050"/>
            <a:ext cx="9693276" cy="5153025"/>
          </a:xfrm>
          <a:prstGeom prst="rect">
            <a:avLst/>
          </a:prstGeom>
        </p:spPr>
        <p:txBody>
          <a:bodyPr/>
          <a:lstStyle/>
          <a:p>
            <a:pPr marL="250825" indent="-204788">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400">
                <a:solidFill>
                  <a:srgbClr val="1A1A1A"/>
                </a:solidFill>
              </a:defRPr>
            </a:pPr>
          </a:p>
          <a:p>
            <a:pPr marL="250825" indent="-204788">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400">
                <a:solidFill>
                  <a:srgbClr val="1A1A1A"/>
                </a:solidFill>
              </a:defRPr>
            </a:pPr>
          </a:p>
          <a:p>
            <a:pPr marL="250825" indent="-204788">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200">
                <a:solidFill>
                  <a:srgbClr val="1A1A1A"/>
                </a:solidFill>
              </a:defRPr>
            </a:pPr>
          </a:p>
          <a:p>
            <a:pPr marL="250825" indent="-204788">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400"/>
            </a:pPr>
          </a:p>
          <a:p>
            <a:pPr marL="250825" indent="-204788">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400"/>
            </a:pPr>
          </a:p>
          <a:p>
            <a:pPr marL="250825" indent="-204788">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800"/>
            </a:pPr>
          </a:p>
          <a:p>
            <a:pPr marL="250825" indent="-204788">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800"/>
            </a:pPr>
            <a:r>
              <a:t> </a:t>
            </a:r>
          </a:p>
        </p:txBody>
      </p:sp>
      <p:sp>
        <p:nvSpPr>
          <p:cNvPr id="276" name="17. GRAVITATION WAVES IN COSMOLOGY…"/>
          <p:cNvSpPr txBox="1"/>
          <p:nvPr/>
        </p:nvSpPr>
        <p:spPr>
          <a:xfrm>
            <a:off x="95798" y="1538287"/>
            <a:ext cx="9830291" cy="7645558"/>
          </a:xfrm>
          <a:prstGeom prst="rect">
            <a:avLst/>
          </a:prstGeom>
          <a:ln w="12700">
            <a:miter lim="400000"/>
          </a:ln>
          <a:extLst>
            <a:ext uri="{C572A759-6A51-4108-AA02-DFA0A04FC94B}">
              <ma14:wrappingTextBoxFlag xmlns:ma14="http://schemas.microsoft.com/office/mac/drawingml/2011/main" val="1"/>
            </a:ext>
          </a:extLst>
        </p:spPr>
        <p:txBody>
          <a:bodyPr lIns="44999" tIns="44999" rIns="44999" bIns="44999">
            <a:spAutoFit/>
          </a:bodyPr>
          <a:lstStyle/>
          <a:p>
            <a:pPr marL="261936" indent="-223836">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400">
                <a:latin typeface="Arial"/>
                <a:ea typeface="Arial"/>
                <a:cs typeface="Arial"/>
                <a:sym typeface="Arial"/>
              </a:defRPr>
            </a:pPr>
            <a:r>
              <a:t>17. GRAVITATION WAVES IN COSMOLOGY</a:t>
            </a:r>
          </a:p>
          <a:p>
            <a:pPr marL="261936" indent="-223836">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400">
                <a:latin typeface="Arial"/>
                <a:ea typeface="Arial"/>
                <a:cs typeface="Arial"/>
                <a:sym typeface="Arial"/>
              </a:defRPr>
            </a:pPr>
            <a:r>
              <a:t> </a:t>
            </a:r>
          </a:p>
          <a:p>
            <a:pPr marL="261936" indent="-223836">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solidFill>
                  <a:srgbClr val="1A1A1A"/>
                </a:solidFill>
                <a:latin typeface="Arial"/>
                <a:ea typeface="Arial"/>
                <a:cs typeface="Arial"/>
                <a:sym typeface="Arial"/>
              </a:defRPr>
            </a:pPr>
            <a:r>
              <a:t>17.1 Introduction</a:t>
            </a:r>
          </a:p>
          <a:p>
            <a:pPr marL="261936" indent="-223836">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solidFill>
                  <a:srgbClr val="1A1A1A"/>
                </a:solidFill>
                <a:latin typeface="Arial"/>
                <a:ea typeface="Arial"/>
                <a:cs typeface="Arial"/>
                <a:sym typeface="Arial"/>
              </a:defRPr>
            </a:pPr>
            <a:r>
              <a:t>17.2  General Information about Gravitational Waves </a:t>
            </a:r>
          </a:p>
          <a:p>
            <a:pPr marL="261936" indent="-223836">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solidFill>
                  <a:srgbClr val="1A1A1A"/>
                </a:solidFill>
                <a:latin typeface="Arial"/>
                <a:ea typeface="Arial"/>
                <a:cs typeface="Arial"/>
                <a:sym typeface="Arial"/>
              </a:defRPr>
            </a:pPr>
            <a:r>
              <a:t>17.3 </a:t>
            </a:r>
            <a:r>
              <a:rPr>
                <a:solidFill>
                  <a:srgbClr val="000000"/>
                </a:solidFill>
              </a:rPr>
              <a:t>Gravitational Waves in the Theory of Small Perturbations of a Cosmological Model</a:t>
            </a:r>
            <a:r>
              <a:rPr>
                <a:solidFill>
                  <a:srgbClr val="FFFF00"/>
                </a:solidFill>
              </a:rPr>
              <a:t>y</a:t>
            </a:r>
            <a:endParaRPr>
              <a:solidFill>
                <a:srgbClr val="FFFF00"/>
              </a:solidFill>
            </a:endParaRPr>
          </a:p>
          <a:p>
            <a:pPr marL="261936" indent="-223836">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solidFill>
                  <a:srgbClr val="1A1A1A"/>
                </a:solidFill>
                <a:latin typeface="Arial"/>
                <a:ea typeface="Arial"/>
                <a:cs typeface="Arial"/>
                <a:sym typeface="Arial"/>
              </a:defRPr>
            </a:pPr>
            <a:r>
              <a:t>17.4 The Expected Intensity of Relic, Short-Wavelength Gravitational Radiation</a:t>
            </a:r>
          </a:p>
          <a:p>
            <a:pPr marL="261936" indent="-223836">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solidFill>
                  <a:srgbClr val="1A1A1A"/>
                </a:solidFill>
                <a:latin typeface="Arial"/>
                <a:ea typeface="Arial"/>
                <a:cs typeface="Arial"/>
                <a:sym typeface="Arial"/>
              </a:defRPr>
            </a:pPr>
            <a:r>
              <a:t>17.5 The Equipartition Theorem and Long-Wavelength Gravitational Radiation</a:t>
            </a:r>
          </a:p>
          <a:p>
            <a:pPr marL="261936" indent="-223836">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solidFill>
                  <a:srgbClr val="1A1A1A"/>
                </a:solidFill>
                <a:latin typeface="Arial"/>
                <a:ea typeface="Arial"/>
                <a:cs typeface="Arial"/>
                <a:sym typeface="Arial"/>
              </a:defRPr>
            </a:pPr>
            <a:r>
              <a:t>17.6  The Generation of Gravitational Waves in the Present Epoch</a:t>
            </a:r>
          </a:p>
          <a:p>
            <a:pPr marL="261936" indent="-223836">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solidFill>
                  <a:srgbClr val="1A1A1A"/>
                </a:solidFill>
                <a:latin typeface="Arial"/>
                <a:ea typeface="Arial"/>
                <a:cs typeface="Arial"/>
                <a:sym typeface="Arial"/>
              </a:defRPr>
            </a:pPr>
            <a:r>
              <a:t>17.7 The Angular Distribution of the Relic Radiation Fluctuations</a:t>
            </a:r>
          </a:p>
          <a:p>
            <a:pPr marL="261936" indent="-223836">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solidFill>
                  <a:srgbClr val="1A1A1A"/>
                </a:solidFill>
                <a:latin typeface="Arial"/>
                <a:ea typeface="Arial"/>
                <a:cs typeface="Arial"/>
                <a:sym typeface="Arial"/>
              </a:defRPr>
            </a:pPr>
            <a:r>
              <a:t>17.8 The Peculiar Motion Induced by Gravitational Waves</a:t>
            </a:r>
          </a:p>
          <a:p>
            <a:pPr marL="261936" indent="-223836">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solidFill>
                  <a:srgbClr val="1A1A1A"/>
                </a:solidFill>
                <a:latin typeface="Arial"/>
                <a:ea typeface="Arial"/>
                <a:cs typeface="Arial"/>
                <a:sym typeface="Arial"/>
              </a:defRPr>
            </a:pPr>
            <a:r>
              <a:t>17.9 The Interconversion of Gravitational and Electromagnetic Waves</a:t>
            </a:r>
          </a:p>
          <a:p>
            <a:pPr marL="261936" indent="-223836">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solidFill>
                  <a:srgbClr val="1A1A1A"/>
                </a:solidFill>
                <a:latin typeface="Arial"/>
                <a:ea typeface="Arial"/>
                <a:cs typeface="Arial"/>
                <a:sym typeface="Arial"/>
              </a:defRPr>
            </a:pPr>
          </a:p>
          <a:p>
            <a:pPr marL="261936" indent="-223836">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solidFill>
                  <a:srgbClr val="1A1A1A"/>
                </a:solidFill>
                <a:latin typeface="Arial"/>
                <a:ea typeface="Arial"/>
                <a:cs typeface="Arial"/>
                <a:sym typeface="Arial"/>
              </a:defRPr>
            </a:pPr>
            <a:r>
              <a:t> 	</a:t>
            </a:r>
          </a:p>
          <a:p>
            <a:pPr marL="261936" indent="-223836">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solidFill>
                  <a:srgbClr val="1A1A1A"/>
                </a:solidFill>
                <a:latin typeface="Arial"/>
                <a:ea typeface="Arial"/>
                <a:cs typeface="Arial"/>
                <a:sym typeface="Arial"/>
              </a:defRPr>
            </a:pPr>
          </a:p>
          <a:p>
            <a:pPr marL="261936" indent="-223836">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solidFill>
                  <a:srgbClr val="1A1A1A"/>
                </a:solidFill>
                <a:latin typeface="Arial"/>
                <a:ea typeface="Arial"/>
                <a:cs typeface="Arial"/>
                <a:sym typeface="Arial"/>
              </a:defRPr>
            </a:pPr>
          </a:p>
        </p:txBody>
      </p:sp>
    </p:spTree>
  </p:cSld>
  <p:clrMapOvr>
    <a:masterClrMapping/>
  </p:clrMapOvr>
  <p:transition xmlns:p14="http://schemas.microsoft.com/office/powerpoint/2010/main" spd="med" advClick="1"/>
</p:sld>
</file>

<file path=ppt/slides/slide5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8" name="Text"/>
          <p:cNvSpPr txBox="1"/>
          <p:nvPr/>
        </p:nvSpPr>
        <p:spPr>
          <a:xfrm>
            <a:off x="3448049" y="6886575"/>
            <a:ext cx="3109915" cy="25922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latin typeface="Arial"/>
                <a:ea typeface="Arial"/>
                <a:cs typeface="Arial"/>
                <a:sym typeface="Arial"/>
              </a:defRPr>
            </a:lvl1pPr>
          </a:lstStyle>
          <a:p>
            <a:pPr/>
            <a:r>
              <a:t>   </a:t>
            </a:r>
          </a:p>
        </p:txBody>
      </p:sp>
      <p:sp>
        <p:nvSpPr>
          <p:cNvPr id="279" name="IV. Anisotropic Cosmology"/>
          <p:cNvSpPr txBox="1"/>
          <p:nvPr>
            <p:ph type="title"/>
          </p:nvPr>
        </p:nvSpPr>
        <p:spPr>
          <a:xfrm>
            <a:off x="503237" y="301625"/>
            <a:ext cx="9372601" cy="1231900"/>
          </a:xfrm>
          <a:prstGeom prst="rect">
            <a:avLst/>
          </a:prstGeom>
        </p:spPr>
        <p:txBody>
          <a:bodyPr/>
          <a:lstStyle/>
          <a:p>
            <a: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b="1" sz="3600">
                <a:solidFill>
                  <a:srgbClr val="280099"/>
                </a:solidFill>
              </a:defRPr>
            </a:pPr>
            <a:r>
              <a:t>IV. Anisotropic Cosmology</a:t>
            </a:r>
            <a:br/>
          </a:p>
        </p:txBody>
      </p:sp>
      <p:sp>
        <p:nvSpPr>
          <p:cNvPr id="280" name="18. INTRODUCTION TO PART IV…"/>
          <p:cNvSpPr txBox="1"/>
          <p:nvPr>
            <p:ph type="body" idx="1"/>
          </p:nvPr>
        </p:nvSpPr>
        <p:spPr>
          <a:xfrm>
            <a:off x="160336" y="1506536"/>
            <a:ext cx="9659940" cy="5153028"/>
          </a:xfrm>
          <a:prstGeom prst="rect">
            <a:avLst/>
          </a:prstGeom>
        </p:spPr>
        <p:txBody>
          <a:bodyPr/>
          <a:lstStyle/>
          <a:p>
            <a:pPr marL="245808" indent="-200691" defTabSz="448055">
              <a:spcBef>
                <a:spcPts val="1300"/>
              </a:spcBef>
              <a:tabLst>
                <a:tab pos="330200" algn="l"/>
                <a:tab pos="431800" algn="l"/>
                <a:tab pos="876300" algn="l"/>
                <a:tab pos="1320800" algn="l"/>
                <a:tab pos="1778000" algn="l"/>
                <a:tab pos="2222500" algn="l"/>
                <a:tab pos="2667000" algn="l"/>
                <a:tab pos="3111500" algn="l"/>
                <a:tab pos="3568700" algn="l"/>
                <a:tab pos="4013200" algn="l"/>
                <a:tab pos="4457700" algn="l"/>
                <a:tab pos="4914900" algn="l"/>
                <a:tab pos="5359400" algn="l"/>
                <a:tab pos="5803900" algn="l"/>
                <a:tab pos="6248400" algn="l"/>
                <a:tab pos="6705600" algn="l"/>
                <a:tab pos="7150100" algn="l"/>
                <a:tab pos="7594600" algn="l"/>
                <a:tab pos="8051800" algn="l"/>
                <a:tab pos="8496300" algn="l"/>
                <a:tab pos="8940800" algn="l"/>
                <a:tab pos="9220200" algn="l"/>
              </a:tabLst>
              <a:defRPr sz="2300">
                <a:solidFill>
                  <a:srgbClr val="1A1A1A"/>
                </a:solidFill>
              </a:defRPr>
            </a:pPr>
          </a:p>
          <a:p>
            <a:pPr marL="245808" indent="-200691" defTabSz="448055">
              <a:spcBef>
                <a:spcPts val="1300"/>
              </a:spcBef>
              <a:tabLst>
                <a:tab pos="330200" algn="l"/>
                <a:tab pos="431800" algn="l"/>
                <a:tab pos="876300" algn="l"/>
                <a:tab pos="1320800" algn="l"/>
                <a:tab pos="1778000" algn="l"/>
                <a:tab pos="2222500" algn="l"/>
                <a:tab pos="2667000" algn="l"/>
                <a:tab pos="3111500" algn="l"/>
                <a:tab pos="3568700" algn="l"/>
                <a:tab pos="4013200" algn="l"/>
                <a:tab pos="4457700" algn="l"/>
                <a:tab pos="4914900" algn="l"/>
                <a:tab pos="5359400" algn="l"/>
                <a:tab pos="5803900" algn="l"/>
                <a:tab pos="6248400" algn="l"/>
                <a:tab pos="6705600" algn="l"/>
                <a:tab pos="7150100" algn="l"/>
                <a:tab pos="7594600" algn="l"/>
                <a:tab pos="8051800" algn="l"/>
                <a:tab pos="8496300" algn="l"/>
                <a:tab pos="8940800" algn="l"/>
                <a:tab pos="9220200" algn="l"/>
              </a:tabLst>
              <a:defRPr sz="2300"/>
            </a:pPr>
            <a:r>
              <a:t>18. INTRODUCTION TO PART IV</a:t>
            </a:r>
          </a:p>
          <a:p>
            <a:pPr marL="245808" indent="-200691" defTabSz="448055">
              <a:spcBef>
                <a:spcPts val="1300"/>
              </a:spcBef>
              <a:tabLst>
                <a:tab pos="330200" algn="l"/>
                <a:tab pos="431800" algn="l"/>
                <a:tab pos="876300" algn="l"/>
                <a:tab pos="1320800" algn="l"/>
                <a:tab pos="1778000" algn="l"/>
                <a:tab pos="2222500" algn="l"/>
                <a:tab pos="2667000" algn="l"/>
                <a:tab pos="3111500" algn="l"/>
                <a:tab pos="3568700" algn="l"/>
                <a:tab pos="4013200" algn="l"/>
                <a:tab pos="4457700" algn="l"/>
                <a:tab pos="4914900" algn="l"/>
                <a:tab pos="5359400" algn="l"/>
                <a:tab pos="5803900" algn="l"/>
                <a:tab pos="6248400" algn="l"/>
                <a:tab pos="6705600" algn="l"/>
                <a:tab pos="7150100" algn="l"/>
                <a:tab pos="7594600" algn="l"/>
                <a:tab pos="8051800" algn="l"/>
                <a:tab pos="8496300" algn="l"/>
                <a:tab pos="8940800" algn="l"/>
                <a:tab pos="9220200" algn="l"/>
              </a:tabLst>
              <a:defRPr sz="2300"/>
            </a:pPr>
            <a:r>
              <a:t>19. VERY SIMPLE ANISOTROPIC COSMOLOGICAL MODELS</a:t>
            </a:r>
          </a:p>
          <a:p>
            <a:pPr marL="245808" indent="-200691" defTabSz="448055">
              <a:spcBef>
                <a:spcPts val="1300"/>
              </a:spcBef>
              <a:tabLst>
                <a:tab pos="330200" algn="l"/>
                <a:tab pos="431800" algn="l"/>
                <a:tab pos="876300" algn="l"/>
                <a:tab pos="1320800" algn="l"/>
                <a:tab pos="1778000" algn="l"/>
                <a:tab pos="2222500" algn="l"/>
                <a:tab pos="2667000" algn="l"/>
                <a:tab pos="3111500" algn="l"/>
                <a:tab pos="3568700" algn="l"/>
                <a:tab pos="4013200" algn="l"/>
                <a:tab pos="4457700" algn="l"/>
                <a:tab pos="4914900" algn="l"/>
                <a:tab pos="5359400" algn="l"/>
                <a:tab pos="5803900" algn="l"/>
                <a:tab pos="6248400" algn="l"/>
                <a:tab pos="6705600" algn="l"/>
                <a:tab pos="7150100" algn="l"/>
                <a:tab pos="7594600" algn="l"/>
                <a:tab pos="8051800" algn="l"/>
                <a:tab pos="8496300" algn="l"/>
                <a:tab pos="8940800" algn="l"/>
                <a:tab pos="9220200" algn="l"/>
              </a:tabLst>
              <a:defRPr sz="2300"/>
            </a:pPr>
            <a:r>
              <a:t>20. MATTER IN AN ANISOTROPIC COSMOLOGICAL MODEL</a:t>
            </a:r>
          </a:p>
          <a:p>
            <a:pPr marL="245808" indent="-200691" defTabSz="448055">
              <a:spcBef>
                <a:spcPts val="1300"/>
              </a:spcBef>
              <a:tabLst>
                <a:tab pos="330200" algn="l"/>
                <a:tab pos="431800" algn="l"/>
                <a:tab pos="876300" algn="l"/>
                <a:tab pos="1320800" algn="l"/>
                <a:tab pos="1778000" algn="l"/>
                <a:tab pos="2222500" algn="l"/>
                <a:tab pos="2667000" algn="l"/>
                <a:tab pos="3111500" algn="l"/>
                <a:tab pos="3568700" algn="l"/>
                <a:tab pos="4013200" algn="l"/>
                <a:tab pos="4457700" algn="l"/>
                <a:tab pos="4914900" algn="l"/>
                <a:tab pos="5359400" algn="l"/>
                <a:tab pos="5803900" algn="l"/>
                <a:tab pos="6248400" algn="l"/>
                <a:tab pos="6705600" algn="l"/>
                <a:tab pos="7150100" algn="l"/>
                <a:tab pos="7594600" algn="l"/>
                <a:tab pos="8051800" algn="l"/>
                <a:tab pos="8496300" algn="l"/>
                <a:tab pos="8940800" algn="l"/>
                <a:tab pos="9220200" algn="l"/>
              </a:tabLst>
              <a:defRPr sz="2300"/>
            </a:pPr>
            <a:r>
              <a:t>21. THE PHYSICS OF PROCESSES DURING THE EARLY STAGES OF EXPANSION IN ANISOTROPIC MODELS</a:t>
            </a:r>
          </a:p>
          <a:p>
            <a:pPr marL="245808" indent="-200691" defTabSz="448055">
              <a:spcBef>
                <a:spcPts val="1300"/>
              </a:spcBef>
              <a:tabLst>
                <a:tab pos="330200" algn="l"/>
                <a:tab pos="431800" algn="l"/>
                <a:tab pos="876300" algn="l"/>
                <a:tab pos="1320800" algn="l"/>
                <a:tab pos="1778000" algn="l"/>
                <a:tab pos="2222500" algn="l"/>
                <a:tab pos="2667000" algn="l"/>
                <a:tab pos="3111500" algn="l"/>
                <a:tab pos="3568700" algn="l"/>
                <a:tab pos="4013200" algn="l"/>
                <a:tab pos="4457700" algn="l"/>
                <a:tab pos="4914900" algn="l"/>
                <a:tab pos="5359400" algn="l"/>
                <a:tab pos="5803900" algn="l"/>
                <a:tab pos="6248400" algn="l"/>
                <a:tab pos="6705600" algn="l"/>
                <a:tab pos="7150100" algn="l"/>
                <a:tab pos="7594600" algn="l"/>
                <a:tab pos="8051800" algn="l"/>
                <a:tab pos="8496300" algn="l"/>
                <a:tab pos="8940800" algn="l"/>
                <a:tab pos="9220200" algn="l"/>
              </a:tabLst>
              <a:defRPr sz="2300"/>
            </a:pPr>
            <a:r>
              <a:t>22. A GENERAL ANALYSIS OF </a:t>
            </a:r>
            <a:r>
              <a:rPr>
                <a:solidFill>
                  <a:srgbClr val="1A1A1A"/>
                </a:solidFill>
              </a:rPr>
              <a:t>HOMOGENEOUS COSMOLOGICAL MODELS</a:t>
            </a:r>
            <a:r>
              <a:t> </a:t>
            </a:r>
          </a:p>
          <a:p>
            <a:pPr marL="245808" indent="-200691" defTabSz="448055">
              <a:spcBef>
                <a:spcPts val="1300"/>
              </a:spcBef>
              <a:tabLst>
                <a:tab pos="330200" algn="l"/>
                <a:tab pos="431800" algn="l"/>
                <a:tab pos="876300" algn="l"/>
                <a:tab pos="1320800" algn="l"/>
                <a:tab pos="1778000" algn="l"/>
                <a:tab pos="2222500" algn="l"/>
                <a:tab pos="2667000" algn="l"/>
                <a:tab pos="3111500" algn="l"/>
                <a:tab pos="3568700" algn="l"/>
                <a:tab pos="4013200" algn="l"/>
                <a:tab pos="4457700" algn="l"/>
                <a:tab pos="4914900" algn="l"/>
                <a:tab pos="5359400" algn="l"/>
                <a:tab pos="5803900" algn="l"/>
                <a:tab pos="6248400" algn="l"/>
                <a:tab pos="6705600" algn="l"/>
                <a:tab pos="7150100" algn="l"/>
                <a:tab pos="7594600" algn="l"/>
                <a:tab pos="8051800" algn="l"/>
                <a:tab pos="8496300" algn="l"/>
                <a:tab pos="8940800" algn="l"/>
                <a:tab pos="9220200" algn="l"/>
              </a:tabLst>
              <a:defRPr sz="2300"/>
            </a:pPr>
          </a:p>
          <a:p>
            <a:pPr marL="245808" indent="-200691" defTabSz="448055">
              <a:spcBef>
                <a:spcPts val="1300"/>
              </a:spcBef>
              <a:tabLst>
                <a:tab pos="330200" algn="l"/>
                <a:tab pos="431800" algn="l"/>
                <a:tab pos="876300" algn="l"/>
                <a:tab pos="1320800" algn="l"/>
                <a:tab pos="1778000" algn="l"/>
                <a:tab pos="2222500" algn="l"/>
                <a:tab pos="2667000" algn="l"/>
                <a:tab pos="3111500" algn="l"/>
                <a:tab pos="3568700" algn="l"/>
                <a:tab pos="4013200" algn="l"/>
                <a:tab pos="4457700" algn="l"/>
                <a:tab pos="4914900" algn="l"/>
                <a:tab pos="5359400" algn="l"/>
                <a:tab pos="5803900" algn="l"/>
                <a:tab pos="6248400" algn="l"/>
                <a:tab pos="6705600" algn="l"/>
                <a:tab pos="7150100" algn="l"/>
                <a:tab pos="7594600" algn="l"/>
                <a:tab pos="8051800" algn="l"/>
                <a:tab pos="8496300" algn="l"/>
                <a:tab pos="8940800" algn="l"/>
                <a:tab pos="9220200" algn="l"/>
              </a:tabLst>
              <a:defRPr sz="2700"/>
            </a:pPr>
          </a:p>
          <a:p>
            <a:pPr marL="245808" indent="-200691" defTabSz="448055">
              <a:spcBef>
                <a:spcPts val="1300"/>
              </a:spcBef>
              <a:tabLst>
                <a:tab pos="330200" algn="l"/>
                <a:tab pos="431800" algn="l"/>
                <a:tab pos="876300" algn="l"/>
                <a:tab pos="1320800" algn="l"/>
                <a:tab pos="1778000" algn="l"/>
                <a:tab pos="2222500" algn="l"/>
                <a:tab pos="2667000" algn="l"/>
                <a:tab pos="3111500" algn="l"/>
                <a:tab pos="3568700" algn="l"/>
                <a:tab pos="4013200" algn="l"/>
                <a:tab pos="4457700" algn="l"/>
                <a:tab pos="4914900" algn="l"/>
                <a:tab pos="5359400" algn="l"/>
                <a:tab pos="5803900" algn="l"/>
                <a:tab pos="6248400" algn="l"/>
                <a:tab pos="6705600" algn="l"/>
                <a:tab pos="7150100" algn="l"/>
                <a:tab pos="7594600" algn="l"/>
                <a:tab pos="8051800" algn="l"/>
                <a:tab pos="8496300" algn="l"/>
                <a:tab pos="8940800" algn="l"/>
                <a:tab pos="9220200" algn="l"/>
              </a:tabLst>
              <a:defRPr sz="2700"/>
            </a:pPr>
            <a:r>
              <a:t> </a:t>
            </a:r>
          </a:p>
        </p:txBody>
      </p:sp>
    </p:spTree>
  </p:cSld>
  <p:clrMapOvr>
    <a:masterClrMapping/>
  </p:clrMapOvr>
  <p:transition xmlns:p14="http://schemas.microsoft.com/office/powerpoint/2010/main" spd="med" advClick="1"/>
</p:sld>
</file>

<file path=ppt/slides/slide5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2" name="Text"/>
          <p:cNvSpPr txBox="1"/>
          <p:nvPr/>
        </p:nvSpPr>
        <p:spPr>
          <a:xfrm>
            <a:off x="3448049" y="6886575"/>
            <a:ext cx="3109915" cy="25922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latin typeface="Arial"/>
                <a:ea typeface="Arial"/>
                <a:cs typeface="Arial"/>
                <a:sym typeface="Arial"/>
              </a:defRPr>
            </a:lvl1pPr>
          </a:lstStyle>
          <a:p>
            <a:pPr/>
            <a:r>
              <a:t>   </a:t>
            </a:r>
          </a:p>
        </p:txBody>
      </p:sp>
      <p:sp>
        <p:nvSpPr>
          <p:cNvPr id="283" name="IV. Anisotropic Cosmology"/>
          <p:cNvSpPr txBox="1"/>
          <p:nvPr>
            <p:ph type="title"/>
          </p:nvPr>
        </p:nvSpPr>
        <p:spPr>
          <a:xfrm>
            <a:off x="503237" y="301625"/>
            <a:ext cx="9372601" cy="1231900"/>
          </a:xfrm>
          <a:prstGeom prst="rect">
            <a:avLst/>
          </a:prstGeom>
        </p:spPr>
        <p:txBody>
          <a:bodyPr/>
          <a:lstStyle/>
          <a:p>
            <a: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b="1" sz="3600">
                <a:solidFill>
                  <a:srgbClr val="280099"/>
                </a:solidFill>
              </a:defRPr>
            </a:pPr>
            <a:r>
              <a:t>IV. Anisotropic Cosmology</a:t>
            </a:r>
            <a:br/>
          </a:p>
        </p:txBody>
      </p:sp>
      <p:sp>
        <p:nvSpPr>
          <p:cNvPr id="284" name="Double-click to edit"/>
          <p:cNvSpPr txBox="1"/>
          <p:nvPr>
            <p:ph type="body" idx="1"/>
          </p:nvPr>
        </p:nvSpPr>
        <p:spPr>
          <a:xfrm>
            <a:off x="182562" y="1797050"/>
            <a:ext cx="9693276" cy="5153025"/>
          </a:xfrm>
          <a:prstGeom prst="rect">
            <a:avLst/>
          </a:prstGeom>
        </p:spPr>
        <p:txBody>
          <a:bodyPr/>
          <a:lstStyle/>
          <a:p>
            <a:pPr marL="250825" indent="-204788">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400">
                <a:solidFill>
                  <a:srgbClr val="1A1A1A"/>
                </a:solidFill>
              </a:defRPr>
            </a:pPr>
          </a:p>
          <a:p>
            <a:pPr marL="250825" indent="-204788">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400">
                <a:solidFill>
                  <a:srgbClr val="1A1A1A"/>
                </a:solidFill>
              </a:defRPr>
            </a:pPr>
          </a:p>
          <a:p>
            <a:pPr marL="250825" indent="-204788">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200">
                <a:solidFill>
                  <a:srgbClr val="1A1A1A"/>
                </a:solidFill>
              </a:defRPr>
            </a:pPr>
          </a:p>
          <a:p>
            <a:pPr marL="250825" indent="-204788">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400"/>
            </a:pPr>
          </a:p>
          <a:p>
            <a:pPr marL="250825" indent="-204788">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400"/>
            </a:pPr>
          </a:p>
          <a:p>
            <a:pPr marL="250825" indent="-204788">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800"/>
            </a:pPr>
          </a:p>
          <a:p>
            <a:pPr marL="250825" indent="-204788">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800"/>
            </a:pPr>
            <a:r>
              <a:t> </a:t>
            </a:r>
          </a:p>
        </p:txBody>
      </p:sp>
      <p:sp>
        <p:nvSpPr>
          <p:cNvPr id="285" name="18. INTRODUCTION TO PART IV…"/>
          <p:cNvSpPr txBox="1"/>
          <p:nvPr/>
        </p:nvSpPr>
        <p:spPr>
          <a:xfrm>
            <a:off x="113261" y="1833561"/>
            <a:ext cx="9830291" cy="5763515"/>
          </a:xfrm>
          <a:prstGeom prst="rect">
            <a:avLst/>
          </a:prstGeom>
          <a:ln w="12700">
            <a:miter lim="400000"/>
          </a:ln>
          <a:extLst>
            <a:ext uri="{C572A759-6A51-4108-AA02-DFA0A04FC94B}">
              <ma14:wrappingTextBoxFlag xmlns:ma14="http://schemas.microsoft.com/office/mac/drawingml/2011/main" val="1"/>
            </a:ext>
          </a:extLst>
        </p:spPr>
        <p:txBody>
          <a:bodyPr lIns="44999" tIns="44999" rIns="44999" bIns="44999">
            <a:spAutoFit/>
          </a:bodyPr>
          <a:lstStyle/>
          <a:p>
            <a:pPr marL="261936" indent="-223836">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400">
                <a:latin typeface="Arial"/>
                <a:ea typeface="Arial"/>
                <a:cs typeface="Arial"/>
                <a:sym typeface="Arial"/>
              </a:defRPr>
            </a:pPr>
            <a:r>
              <a:t>18. INTRODUCTION TO PART IV</a:t>
            </a:r>
          </a:p>
          <a:p>
            <a:pPr marL="261936" indent="-223836">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400">
                <a:latin typeface="Arial"/>
                <a:ea typeface="Arial"/>
                <a:cs typeface="Arial"/>
                <a:sym typeface="Arial"/>
              </a:defRPr>
            </a:pPr>
          </a:p>
          <a:p>
            <a:pPr marL="261936" indent="-223836">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400">
                <a:latin typeface="Arial"/>
                <a:ea typeface="Arial"/>
                <a:cs typeface="Arial"/>
                <a:sym typeface="Arial"/>
              </a:defRPr>
            </a:pPr>
            <a:r>
              <a:t>19. VERY SIMPLE ANISOTROPIC COSMOLOGICAL MODELS</a:t>
            </a:r>
          </a:p>
          <a:p>
            <a:pPr marL="261936" indent="-223836">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400">
                <a:latin typeface="Arial"/>
                <a:ea typeface="Arial"/>
                <a:cs typeface="Arial"/>
                <a:sym typeface="Arial"/>
              </a:defRPr>
            </a:pPr>
            <a:r>
              <a:t> </a:t>
            </a:r>
          </a:p>
          <a:p>
            <a:pPr marL="261936" indent="-223836">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solidFill>
                  <a:srgbClr val="1A1A1A"/>
                </a:solidFill>
                <a:latin typeface="Arial"/>
                <a:ea typeface="Arial"/>
                <a:cs typeface="Arial"/>
                <a:sym typeface="Arial"/>
              </a:defRPr>
            </a:pPr>
            <a:r>
              <a:t>19.1 The Newtonian Theory of a Very Simple Homogeneous, Anisotropic (HA) Model as the Limiting Case of a Local Problem</a:t>
            </a:r>
          </a:p>
          <a:p>
            <a:pPr marL="261936" indent="-223836">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latin typeface="Arial"/>
                <a:ea typeface="Arial"/>
                <a:cs typeface="Arial"/>
                <a:sym typeface="Arial"/>
              </a:defRPr>
            </a:pPr>
            <a:r>
              <a:t>19.2 A Paradox Involving Newtonian Gravitational </a:t>
            </a:r>
            <a:r>
              <a:rPr>
                <a:solidFill>
                  <a:srgbClr val="1A1A1A"/>
                </a:solidFill>
              </a:rPr>
              <a:t>Theory</a:t>
            </a:r>
            <a:endParaRPr>
              <a:solidFill>
                <a:srgbClr val="1A1A1A"/>
              </a:solidFill>
            </a:endParaRPr>
          </a:p>
          <a:p>
            <a:pPr marL="261936" indent="-223836">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latin typeface="Arial"/>
                <a:ea typeface="Arial"/>
                <a:cs typeface="Arial"/>
                <a:sym typeface="Arial"/>
              </a:defRPr>
            </a:pPr>
            <a:r>
              <a:t>19.3 A Simple Reltivistic Model: the “Vacuum” Solution Near a Singularity</a:t>
            </a:r>
          </a:p>
          <a:p>
            <a:pPr marL="261936" indent="-223836">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latin typeface="Arial"/>
                <a:ea typeface="Arial"/>
                <a:cs typeface="Arial"/>
                <a:sym typeface="Arial"/>
              </a:defRPr>
            </a:pPr>
            <a:r>
              <a:t>19.4 A Comparison of the Newtonian and Relativisitc Problems</a:t>
            </a:r>
          </a:p>
          <a:p>
            <a:pPr marL="261936" indent="-223836">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solidFill>
                  <a:srgbClr val="1A1A1A"/>
                </a:solidFill>
                <a:latin typeface="Arial"/>
                <a:ea typeface="Arial"/>
                <a:cs typeface="Arial"/>
                <a:sym typeface="Arial"/>
              </a:defRPr>
            </a:pPr>
          </a:p>
          <a:p>
            <a:pPr marL="261936" indent="-223836">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solidFill>
                  <a:srgbClr val="1A1A1A"/>
                </a:solidFill>
                <a:latin typeface="Arial"/>
                <a:ea typeface="Arial"/>
                <a:cs typeface="Arial"/>
                <a:sym typeface="Arial"/>
              </a:defRPr>
            </a:pPr>
            <a:r>
              <a:t> 	</a:t>
            </a:r>
          </a:p>
          <a:p>
            <a:pPr marL="261936" indent="-223836">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solidFill>
                  <a:srgbClr val="1A1A1A"/>
                </a:solidFill>
                <a:latin typeface="Arial"/>
                <a:ea typeface="Arial"/>
                <a:cs typeface="Arial"/>
                <a:sym typeface="Arial"/>
              </a:defRPr>
            </a:pPr>
          </a:p>
          <a:p>
            <a:pPr marL="261936" indent="-223836">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solidFill>
                  <a:srgbClr val="1A1A1A"/>
                </a:solidFill>
                <a:latin typeface="Arial"/>
                <a:ea typeface="Arial"/>
                <a:cs typeface="Arial"/>
                <a:sym typeface="Arial"/>
              </a:defRPr>
            </a:pPr>
          </a:p>
        </p:txBody>
      </p:sp>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78" name="image.png" descr="image.png"/>
          <p:cNvPicPr>
            <a:picLocks noChangeAspect="1"/>
          </p:cNvPicPr>
          <p:nvPr/>
        </p:nvPicPr>
        <p:blipFill>
          <a:blip r:embed="rId2">
            <a:extLst/>
          </a:blip>
          <a:stretch>
            <a:fillRect/>
          </a:stretch>
        </p:blipFill>
        <p:spPr>
          <a:xfrm>
            <a:off x="2466975" y="60325"/>
            <a:ext cx="5495925" cy="7559675"/>
          </a:xfrm>
          <a:prstGeom prst="rect">
            <a:avLst/>
          </a:prstGeom>
          <a:ln w="12700">
            <a:miter lim="400000"/>
          </a:ln>
        </p:spPr>
      </p:pic>
    </p:spTree>
  </p:cSld>
  <p:clrMapOvr>
    <a:masterClrMapping/>
  </p:clrMapOvr>
  <p:transition xmlns:p14="http://schemas.microsoft.com/office/powerpoint/2010/main" spd="med" advClick="1"/>
</p:sld>
</file>

<file path=ppt/slides/slide6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7" name="Text"/>
          <p:cNvSpPr txBox="1"/>
          <p:nvPr/>
        </p:nvSpPr>
        <p:spPr>
          <a:xfrm>
            <a:off x="3448049" y="6886575"/>
            <a:ext cx="3109915" cy="25922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latin typeface="Arial"/>
                <a:ea typeface="Arial"/>
                <a:cs typeface="Arial"/>
                <a:sym typeface="Arial"/>
              </a:defRPr>
            </a:lvl1pPr>
          </a:lstStyle>
          <a:p>
            <a:pPr/>
            <a:r>
              <a:t>   </a:t>
            </a:r>
          </a:p>
        </p:txBody>
      </p:sp>
      <p:sp>
        <p:nvSpPr>
          <p:cNvPr id="288" name="IV. Anisotropic Cosmology"/>
          <p:cNvSpPr txBox="1"/>
          <p:nvPr>
            <p:ph type="title"/>
          </p:nvPr>
        </p:nvSpPr>
        <p:spPr>
          <a:xfrm>
            <a:off x="503237" y="301625"/>
            <a:ext cx="9372601" cy="1231900"/>
          </a:xfrm>
          <a:prstGeom prst="rect">
            <a:avLst/>
          </a:prstGeom>
        </p:spPr>
        <p:txBody>
          <a:bodyPr/>
          <a:lstStyle/>
          <a:p>
            <a: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b="1" sz="3600">
                <a:solidFill>
                  <a:srgbClr val="280099"/>
                </a:solidFill>
              </a:defRPr>
            </a:pPr>
            <a:r>
              <a:t>IV. Anisotropic Cosmology</a:t>
            </a:r>
            <a:br/>
          </a:p>
        </p:txBody>
      </p:sp>
      <p:sp>
        <p:nvSpPr>
          <p:cNvPr id="289" name="Double-click to edit"/>
          <p:cNvSpPr txBox="1"/>
          <p:nvPr>
            <p:ph type="body" idx="1"/>
          </p:nvPr>
        </p:nvSpPr>
        <p:spPr>
          <a:xfrm>
            <a:off x="182562" y="1797050"/>
            <a:ext cx="9693276" cy="5153025"/>
          </a:xfrm>
          <a:prstGeom prst="rect">
            <a:avLst/>
          </a:prstGeom>
        </p:spPr>
        <p:txBody>
          <a:bodyPr/>
          <a:lstStyle/>
          <a:p>
            <a:pPr marL="250825" indent="-204788">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400">
                <a:solidFill>
                  <a:srgbClr val="1A1A1A"/>
                </a:solidFill>
              </a:defRPr>
            </a:pPr>
          </a:p>
          <a:p>
            <a:pPr marL="250825" indent="-204788">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400">
                <a:solidFill>
                  <a:srgbClr val="1A1A1A"/>
                </a:solidFill>
              </a:defRPr>
            </a:pPr>
          </a:p>
          <a:p>
            <a:pPr marL="250825" indent="-204788">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200">
                <a:solidFill>
                  <a:srgbClr val="1A1A1A"/>
                </a:solidFill>
              </a:defRPr>
            </a:pPr>
          </a:p>
          <a:p>
            <a:pPr marL="250825" indent="-204788">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400"/>
            </a:pPr>
          </a:p>
          <a:p>
            <a:pPr marL="250825" indent="-204788">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400"/>
            </a:pPr>
          </a:p>
          <a:p>
            <a:pPr marL="250825" indent="-204788">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800"/>
            </a:pPr>
          </a:p>
          <a:p>
            <a:pPr marL="250825" indent="-204788">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800"/>
            </a:pPr>
            <a:r>
              <a:t> </a:t>
            </a:r>
          </a:p>
        </p:txBody>
      </p:sp>
      <p:sp>
        <p:nvSpPr>
          <p:cNvPr id="290" name="20. MATTER IN AN ANISOTROPIC COSMOLOGICAL MODEL…"/>
          <p:cNvSpPr txBox="1"/>
          <p:nvPr/>
        </p:nvSpPr>
        <p:spPr>
          <a:xfrm>
            <a:off x="113261" y="1833561"/>
            <a:ext cx="9830291" cy="6187261"/>
          </a:xfrm>
          <a:prstGeom prst="rect">
            <a:avLst/>
          </a:prstGeom>
          <a:ln w="12700">
            <a:miter lim="400000"/>
          </a:ln>
          <a:extLst>
            <a:ext uri="{C572A759-6A51-4108-AA02-DFA0A04FC94B}">
              <ma14:wrappingTextBoxFlag xmlns:ma14="http://schemas.microsoft.com/office/mac/drawingml/2011/main" val="1"/>
            </a:ext>
          </a:extLst>
        </p:spPr>
        <p:txBody>
          <a:bodyPr lIns="44999" tIns="44999" rIns="44999" bIns="44999">
            <a:spAutoFit/>
          </a:bodyPr>
          <a:lstStyle/>
          <a:p>
            <a:pPr marL="261936" indent="-223836">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400">
                <a:latin typeface="Arial"/>
                <a:ea typeface="Arial"/>
                <a:cs typeface="Arial"/>
                <a:sym typeface="Arial"/>
              </a:defRPr>
            </a:pPr>
            <a:r>
              <a:t>20. MATTER IN AN ANISOTROPIC COSMOLOGICAL MODEL </a:t>
            </a:r>
          </a:p>
          <a:p>
            <a:pPr marL="261936" indent="-223836">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400">
                <a:latin typeface="Arial"/>
                <a:ea typeface="Arial"/>
                <a:cs typeface="Arial"/>
                <a:sym typeface="Arial"/>
              </a:defRPr>
            </a:pPr>
          </a:p>
          <a:p>
            <a:pPr marL="261936" indent="-223836">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400">
                <a:latin typeface="Arial"/>
                <a:ea typeface="Arial"/>
                <a:cs typeface="Arial"/>
                <a:sym typeface="Arial"/>
              </a:defRPr>
            </a:pPr>
            <a:r>
              <a:t> </a:t>
            </a:r>
          </a:p>
          <a:p>
            <a:pPr marL="261936" indent="-223836">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solidFill>
                  <a:srgbClr val="1A1A1A"/>
                </a:solidFill>
                <a:latin typeface="Arial"/>
                <a:ea typeface="Arial"/>
                <a:cs typeface="Arial"/>
                <a:sym typeface="Arial"/>
              </a:defRPr>
            </a:pPr>
            <a:r>
              <a:t>20.1 Isotropization of a Model with a Stress-Energy Tensor of the Pascal Form</a:t>
            </a:r>
          </a:p>
          <a:p>
            <a:pPr marL="261936" indent="-223836">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latin typeface="Arial"/>
                <a:ea typeface="Arial"/>
                <a:cs typeface="Arial"/>
                <a:sym typeface="Arial"/>
              </a:defRPr>
            </a:pPr>
            <a:r>
              <a:t>20.2 The Effect of a Spatially Anisotropic </a:t>
            </a:r>
            <a:r>
              <a:rPr>
                <a:solidFill>
                  <a:srgbClr val="1A1A1A"/>
                </a:solidFill>
              </a:rPr>
              <a:t>Stress-Energy Tensor on a Cosmological Model</a:t>
            </a:r>
            <a:r>
              <a:t> </a:t>
            </a:r>
          </a:p>
          <a:p>
            <a:pPr marL="261936" indent="-223836">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latin typeface="Arial"/>
                <a:ea typeface="Arial"/>
                <a:cs typeface="Arial"/>
                <a:sym typeface="Arial"/>
              </a:defRPr>
            </a:pPr>
            <a:r>
              <a:t>20.3 </a:t>
            </a:r>
            <a:r>
              <a:rPr>
                <a:solidFill>
                  <a:srgbClr val="1A1A1A"/>
                </a:solidFill>
              </a:rPr>
              <a:t>Cosmological Models with a Homogeneous Magnetic Field</a:t>
            </a:r>
            <a:r>
              <a:t> </a:t>
            </a:r>
          </a:p>
          <a:p>
            <a:pPr marL="261936" indent="-223836">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latin typeface="Arial"/>
                <a:ea typeface="Arial"/>
                <a:cs typeface="Arial"/>
                <a:sym typeface="Arial"/>
              </a:defRPr>
            </a:pPr>
            <a:r>
              <a:t>20.4 Perturbations in a Homogeneous, Anisotropic (HA) Universe</a:t>
            </a:r>
          </a:p>
          <a:p>
            <a:pPr marL="261936" indent="-223836">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latin typeface="Arial"/>
                <a:ea typeface="Arial"/>
                <a:cs typeface="Arial"/>
                <a:sym typeface="Arial"/>
              </a:defRPr>
            </a:pPr>
            <a:r>
              <a:t>20.5 The Instability of the </a:t>
            </a:r>
            <a:r>
              <a:rPr>
                <a:solidFill>
                  <a:srgbClr val="1A1A1A"/>
                </a:solidFill>
              </a:rPr>
              <a:t>Cosmological Models with Respect to the Emergence of Overall Matter Motions</a:t>
            </a:r>
            <a:r>
              <a:t> </a:t>
            </a:r>
          </a:p>
          <a:p>
            <a:pPr marL="261936" indent="-223836">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solidFill>
                  <a:srgbClr val="1A1A1A"/>
                </a:solidFill>
                <a:latin typeface="Arial"/>
                <a:ea typeface="Arial"/>
                <a:cs typeface="Arial"/>
                <a:sym typeface="Arial"/>
              </a:defRPr>
            </a:pPr>
          </a:p>
          <a:p>
            <a:pPr marL="261936" indent="-223836">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solidFill>
                  <a:srgbClr val="1A1A1A"/>
                </a:solidFill>
                <a:latin typeface="Arial"/>
                <a:ea typeface="Arial"/>
                <a:cs typeface="Arial"/>
                <a:sym typeface="Arial"/>
              </a:defRPr>
            </a:pPr>
            <a:r>
              <a:t> 	</a:t>
            </a:r>
          </a:p>
          <a:p>
            <a:pPr marL="261936" indent="-223836">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solidFill>
                  <a:srgbClr val="1A1A1A"/>
                </a:solidFill>
                <a:latin typeface="Arial"/>
                <a:ea typeface="Arial"/>
                <a:cs typeface="Arial"/>
                <a:sym typeface="Arial"/>
              </a:defRPr>
            </a:pPr>
          </a:p>
          <a:p>
            <a:pPr marL="261936" indent="-223836">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solidFill>
                  <a:srgbClr val="1A1A1A"/>
                </a:solidFill>
                <a:latin typeface="Arial"/>
                <a:ea typeface="Arial"/>
                <a:cs typeface="Arial"/>
                <a:sym typeface="Arial"/>
              </a:defRPr>
            </a:pPr>
          </a:p>
        </p:txBody>
      </p:sp>
    </p:spTree>
  </p:cSld>
  <p:clrMapOvr>
    <a:masterClrMapping/>
  </p:clrMapOvr>
  <p:transition xmlns:p14="http://schemas.microsoft.com/office/powerpoint/2010/main" spd="med" advClick="1"/>
</p:sld>
</file>

<file path=ppt/slides/slide6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2" name="Text"/>
          <p:cNvSpPr txBox="1"/>
          <p:nvPr/>
        </p:nvSpPr>
        <p:spPr>
          <a:xfrm>
            <a:off x="3448049" y="6886575"/>
            <a:ext cx="3109915" cy="25922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latin typeface="Arial"/>
                <a:ea typeface="Arial"/>
                <a:cs typeface="Arial"/>
                <a:sym typeface="Arial"/>
              </a:defRPr>
            </a:lvl1pPr>
          </a:lstStyle>
          <a:p>
            <a:pPr/>
            <a:r>
              <a:t>   </a:t>
            </a:r>
          </a:p>
        </p:txBody>
      </p:sp>
      <p:sp>
        <p:nvSpPr>
          <p:cNvPr id="293" name="IV. Anisotropic Cosmology"/>
          <p:cNvSpPr txBox="1"/>
          <p:nvPr>
            <p:ph type="title"/>
          </p:nvPr>
        </p:nvSpPr>
        <p:spPr>
          <a:xfrm>
            <a:off x="503237" y="301625"/>
            <a:ext cx="9372601" cy="1231900"/>
          </a:xfrm>
          <a:prstGeom prst="rect">
            <a:avLst/>
          </a:prstGeom>
        </p:spPr>
        <p:txBody>
          <a:bodyPr/>
          <a:lstStyle/>
          <a:p>
            <a: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b="1" sz="3600">
                <a:solidFill>
                  <a:srgbClr val="280099"/>
                </a:solidFill>
              </a:defRPr>
            </a:pPr>
            <a:r>
              <a:t>IV. Anisotropic Cosmology</a:t>
            </a:r>
            <a:br/>
          </a:p>
        </p:txBody>
      </p:sp>
      <p:sp>
        <p:nvSpPr>
          <p:cNvPr id="294" name="Double-click to edit"/>
          <p:cNvSpPr txBox="1"/>
          <p:nvPr>
            <p:ph type="body" idx="1"/>
          </p:nvPr>
        </p:nvSpPr>
        <p:spPr>
          <a:xfrm>
            <a:off x="182562" y="1797050"/>
            <a:ext cx="9693276" cy="5153025"/>
          </a:xfrm>
          <a:prstGeom prst="rect">
            <a:avLst/>
          </a:prstGeom>
        </p:spPr>
        <p:txBody>
          <a:bodyPr/>
          <a:lstStyle/>
          <a:p>
            <a:pPr marL="250825" indent="-204788">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400">
                <a:solidFill>
                  <a:srgbClr val="1A1A1A"/>
                </a:solidFill>
              </a:defRPr>
            </a:pPr>
          </a:p>
          <a:p>
            <a:pPr marL="250825" indent="-204788">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400">
                <a:solidFill>
                  <a:srgbClr val="1A1A1A"/>
                </a:solidFill>
              </a:defRPr>
            </a:pPr>
          </a:p>
          <a:p>
            <a:pPr marL="250825" indent="-204788">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200">
                <a:solidFill>
                  <a:srgbClr val="1A1A1A"/>
                </a:solidFill>
              </a:defRPr>
            </a:pPr>
          </a:p>
          <a:p>
            <a:pPr marL="250825" indent="-204788">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400"/>
            </a:pPr>
          </a:p>
          <a:p>
            <a:pPr marL="250825" indent="-204788">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400"/>
            </a:pPr>
          </a:p>
          <a:p>
            <a:pPr marL="250825" indent="-204788">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800"/>
            </a:pPr>
          </a:p>
          <a:p>
            <a:pPr marL="250825" indent="-204788">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800"/>
            </a:pPr>
            <a:r>
              <a:t> </a:t>
            </a:r>
          </a:p>
        </p:txBody>
      </p:sp>
      <p:sp>
        <p:nvSpPr>
          <p:cNvPr id="295" name="21. THE PHYSICS OF PROCESSES DURING THE EARLY STAGES OF EXPANSION IN ANISOTROPIC MODELS…"/>
          <p:cNvSpPr txBox="1"/>
          <p:nvPr/>
        </p:nvSpPr>
        <p:spPr>
          <a:xfrm>
            <a:off x="113261" y="1833562"/>
            <a:ext cx="9830291" cy="6210940"/>
          </a:xfrm>
          <a:prstGeom prst="rect">
            <a:avLst/>
          </a:prstGeom>
          <a:ln w="12700">
            <a:miter lim="400000"/>
          </a:ln>
          <a:extLst>
            <a:ext uri="{C572A759-6A51-4108-AA02-DFA0A04FC94B}">
              <ma14:wrappingTextBoxFlag xmlns:ma14="http://schemas.microsoft.com/office/mac/drawingml/2011/main" val="1"/>
            </a:ext>
          </a:extLst>
        </p:spPr>
        <p:txBody>
          <a:bodyPr lIns="44999" tIns="44999" rIns="44999" bIns="44999">
            <a:spAutoFit/>
          </a:bodyPr>
          <a:lstStyle/>
          <a:p>
            <a:pPr marL="261936" indent="-223836">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400">
                <a:latin typeface="Arial"/>
                <a:ea typeface="Arial"/>
                <a:cs typeface="Arial"/>
                <a:sym typeface="Arial"/>
              </a:defRPr>
            </a:pPr>
            <a:r>
              <a:t>21. THE PHYSICS OF PROCESSES DURING THE EARLY STAGES OF EXPANSION IN ANISOTROPIC MODELS </a:t>
            </a:r>
          </a:p>
          <a:p>
            <a:pPr marL="261936" indent="-223836">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400">
                <a:latin typeface="Arial"/>
                <a:ea typeface="Arial"/>
                <a:cs typeface="Arial"/>
                <a:sym typeface="Arial"/>
              </a:defRPr>
            </a:pPr>
          </a:p>
          <a:p>
            <a:pPr marL="261936" indent="-223836">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400">
                <a:latin typeface="Arial"/>
                <a:ea typeface="Arial"/>
                <a:cs typeface="Arial"/>
                <a:sym typeface="Arial"/>
              </a:defRPr>
            </a:pPr>
            <a:r>
              <a:t> </a:t>
            </a:r>
          </a:p>
          <a:p>
            <a:pPr marL="261936" indent="-223836">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solidFill>
                  <a:srgbClr val="1A1A1A"/>
                </a:solidFill>
                <a:latin typeface="Arial"/>
                <a:ea typeface="Arial"/>
                <a:cs typeface="Arial"/>
                <a:sym typeface="Arial"/>
              </a:defRPr>
            </a:pPr>
            <a:r>
              <a:t>21.1 Weakly Interacting Particles in an </a:t>
            </a:r>
            <a:r>
              <a:rPr>
                <a:solidFill>
                  <a:srgbClr val="000000"/>
                </a:solidFill>
              </a:rPr>
              <a:t>Anisotropic</a:t>
            </a:r>
            <a:r>
              <a:t> Cosmological Model</a:t>
            </a:r>
          </a:p>
          <a:p>
            <a:pPr marL="261936" indent="-223836">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latin typeface="Arial"/>
                <a:ea typeface="Arial"/>
                <a:cs typeface="Arial"/>
                <a:sym typeface="Arial"/>
              </a:defRPr>
            </a:pPr>
            <a:r>
              <a:t>21.2 Neutrinos in an Anisotropic </a:t>
            </a:r>
            <a:r>
              <a:rPr>
                <a:solidFill>
                  <a:srgbClr val="1A1A1A"/>
                </a:solidFill>
              </a:rPr>
              <a:t>Model</a:t>
            </a:r>
            <a:r>
              <a:t> </a:t>
            </a:r>
          </a:p>
          <a:p>
            <a:pPr marL="261936" indent="-223836">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latin typeface="Arial"/>
                <a:ea typeface="Arial"/>
                <a:cs typeface="Arial"/>
                <a:sym typeface="Arial"/>
              </a:defRPr>
            </a:pPr>
            <a:r>
              <a:t>21.3 </a:t>
            </a:r>
            <a:r>
              <a:rPr>
                <a:solidFill>
                  <a:srgbClr val="1A1A1A"/>
                </a:solidFill>
              </a:rPr>
              <a:t>The Effect of Viscosity on the Expansion of</a:t>
            </a:r>
            <a:r>
              <a:t> Anisotropic </a:t>
            </a:r>
            <a:r>
              <a:rPr>
                <a:solidFill>
                  <a:srgbClr val="1A1A1A"/>
                </a:solidFill>
              </a:rPr>
              <a:t>Models</a:t>
            </a:r>
            <a:endParaRPr>
              <a:solidFill>
                <a:srgbClr val="1A1A1A"/>
              </a:solidFill>
            </a:endParaRPr>
          </a:p>
          <a:p>
            <a:pPr marL="261936" indent="-223836">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latin typeface="Arial"/>
                <a:ea typeface="Arial"/>
                <a:cs typeface="Arial"/>
                <a:sym typeface="Arial"/>
              </a:defRPr>
            </a:pPr>
            <a:r>
              <a:t>21.4 The Kinetic Theory of Neutrinos in an Anisotropic </a:t>
            </a:r>
            <a:r>
              <a:rPr>
                <a:solidFill>
                  <a:srgbClr val="1A1A1A"/>
                </a:solidFill>
              </a:rPr>
              <a:t>Model; the Self-Similar Solution</a:t>
            </a:r>
            <a:endParaRPr>
              <a:solidFill>
                <a:srgbClr val="1A1A1A"/>
              </a:solidFill>
            </a:endParaRPr>
          </a:p>
          <a:p>
            <a:pPr marL="261936" indent="-223836">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latin typeface="Arial"/>
                <a:ea typeface="Arial"/>
                <a:cs typeface="Arial"/>
                <a:sym typeface="Arial"/>
              </a:defRPr>
            </a:pPr>
            <a:r>
              <a:t>21.5 Primordial Nucleosynthesis in</a:t>
            </a:r>
            <a:r>
              <a:rPr>
                <a:solidFill>
                  <a:srgbClr val="1A1A1A"/>
                </a:solidFill>
              </a:rPr>
              <a:t> </a:t>
            </a:r>
            <a:r>
              <a:t>Anisotropic </a:t>
            </a:r>
            <a:r>
              <a:rPr>
                <a:solidFill>
                  <a:srgbClr val="1A1A1A"/>
                </a:solidFill>
              </a:rPr>
              <a:t>Models </a:t>
            </a:r>
            <a:endParaRPr>
              <a:solidFill>
                <a:srgbClr val="1A1A1A"/>
              </a:solidFill>
            </a:endParaRPr>
          </a:p>
          <a:p>
            <a:pPr marL="261936" indent="-223836">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solidFill>
                  <a:srgbClr val="1A1A1A"/>
                </a:solidFill>
                <a:latin typeface="Arial"/>
                <a:ea typeface="Arial"/>
                <a:cs typeface="Arial"/>
                <a:sym typeface="Arial"/>
              </a:defRPr>
            </a:pPr>
          </a:p>
          <a:p>
            <a:pPr marL="261936" indent="-223836">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solidFill>
                  <a:srgbClr val="1A1A1A"/>
                </a:solidFill>
                <a:latin typeface="Arial"/>
                <a:ea typeface="Arial"/>
                <a:cs typeface="Arial"/>
                <a:sym typeface="Arial"/>
              </a:defRPr>
            </a:pPr>
            <a:r>
              <a:t> 	</a:t>
            </a:r>
          </a:p>
          <a:p>
            <a:pPr marL="261936" indent="-223836">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solidFill>
                  <a:srgbClr val="1A1A1A"/>
                </a:solidFill>
                <a:latin typeface="Arial"/>
                <a:ea typeface="Arial"/>
                <a:cs typeface="Arial"/>
                <a:sym typeface="Arial"/>
              </a:defRPr>
            </a:pPr>
          </a:p>
          <a:p>
            <a:pPr marL="261936" indent="-223836">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solidFill>
                  <a:srgbClr val="1A1A1A"/>
                </a:solidFill>
                <a:latin typeface="Arial"/>
                <a:ea typeface="Arial"/>
                <a:cs typeface="Arial"/>
                <a:sym typeface="Arial"/>
              </a:defRPr>
            </a:pPr>
          </a:p>
        </p:txBody>
      </p:sp>
    </p:spTree>
  </p:cSld>
  <p:clrMapOvr>
    <a:masterClrMapping/>
  </p:clrMapOvr>
  <p:transition xmlns:p14="http://schemas.microsoft.com/office/powerpoint/2010/main" spd="med" advClick="1"/>
</p:sld>
</file>

<file path=ppt/slides/slide6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7" name="Text"/>
          <p:cNvSpPr txBox="1"/>
          <p:nvPr/>
        </p:nvSpPr>
        <p:spPr>
          <a:xfrm>
            <a:off x="3448049" y="6886575"/>
            <a:ext cx="3109915" cy="25922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latin typeface="Arial"/>
                <a:ea typeface="Arial"/>
                <a:cs typeface="Arial"/>
                <a:sym typeface="Arial"/>
              </a:defRPr>
            </a:lvl1pPr>
          </a:lstStyle>
          <a:p>
            <a:pPr/>
            <a:r>
              <a:t>   </a:t>
            </a:r>
          </a:p>
        </p:txBody>
      </p:sp>
      <p:sp>
        <p:nvSpPr>
          <p:cNvPr id="298" name="IV. Anisotropic Cosmology"/>
          <p:cNvSpPr txBox="1"/>
          <p:nvPr>
            <p:ph type="title"/>
          </p:nvPr>
        </p:nvSpPr>
        <p:spPr>
          <a:xfrm>
            <a:off x="503237" y="301625"/>
            <a:ext cx="9372601" cy="1231900"/>
          </a:xfrm>
          <a:prstGeom prst="rect">
            <a:avLst/>
          </a:prstGeom>
        </p:spPr>
        <p:txBody>
          <a:bodyPr/>
          <a:lstStyle/>
          <a:p>
            <a: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b="1" sz="3600">
                <a:solidFill>
                  <a:srgbClr val="280099"/>
                </a:solidFill>
              </a:defRPr>
            </a:pPr>
            <a:r>
              <a:t>IV. Anisotropic Cosmology</a:t>
            </a:r>
            <a:br/>
          </a:p>
        </p:txBody>
      </p:sp>
      <p:sp>
        <p:nvSpPr>
          <p:cNvPr id="299" name="Double-click to edit"/>
          <p:cNvSpPr txBox="1"/>
          <p:nvPr>
            <p:ph type="body" idx="1"/>
          </p:nvPr>
        </p:nvSpPr>
        <p:spPr>
          <a:xfrm>
            <a:off x="182562" y="1797050"/>
            <a:ext cx="9693276" cy="5153025"/>
          </a:xfrm>
          <a:prstGeom prst="rect">
            <a:avLst/>
          </a:prstGeom>
        </p:spPr>
        <p:txBody>
          <a:bodyPr/>
          <a:lstStyle/>
          <a:p>
            <a:pPr marL="250825" indent="-204788">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400">
                <a:solidFill>
                  <a:srgbClr val="1A1A1A"/>
                </a:solidFill>
              </a:defRPr>
            </a:pPr>
          </a:p>
          <a:p>
            <a:pPr marL="250825" indent="-204788">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400">
                <a:solidFill>
                  <a:srgbClr val="1A1A1A"/>
                </a:solidFill>
              </a:defRPr>
            </a:pPr>
          </a:p>
          <a:p>
            <a:pPr marL="250825" indent="-204788">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200">
                <a:solidFill>
                  <a:srgbClr val="1A1A1A"/>
                </a:solidFill>
              </a:defRPr>
            </a:pPr>
          </a:p>
          <a:p>
            <a:pPr marL="250825" indent="-204788">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400"/>
            </a:pPr>
          </a:p>
          <a:p>
            <a:pPr marL="250825" indent="-204788">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400"/>
            </a:pPr>
          </a:p>
          <a:p>
            <a:pPr marL="250825" indent="-204788">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800"/>
            </a:pPr>
          </a:p>
          <a:p>
            <a:pPr marL="250825" indent="-204788">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800"/>
            </a:pPr>
            <a:r>
              <a:t> </a:t>
            </a:r>
          </a:p>
        </p:txBody>
      </p:sp>
      <p:sp>
        <p:nvSpPr>
          <p:cNvPr id="300" name="22. A GENERAL ANALYSIS OF HOMOGENEOUS COSMOLOGICAL MODELS…"/>
          <p:cNvSpPr txBox="1"/>
          <p:nvPr/>
        </p:nvSpPr>
        <p:spPr>
          <a:xfrm>
            <a:off x="113261" y="1833562"/>
            <a:ext cx="9830291" cy="6350640"/>
          </a:xfrm>
          <a:prstGeom prst="rect">
            <a:avLst/>
          </a:prstGeom>
          <a:ln w="12700">
            <a:miter lim="400000"/>
          </a:ln>
          <a:extLst>
            <a:ext uri="{C572A759-6A51-4108-AA02-DFA0A04FC94B}">
              <ma14:wrappingTextBoxFlag xmlns:ma14="http://schemas.microsoft.com/office/mac/drawingml/2011/main" val="1"/>
            </a:ext>
          </a:extLst>
        </p:spPr>
        <p:txBody>
          <a:bodyPr lIns="44999" tIns="44999" rIns="44999" bIns="44999">
            <a:spAutoFit/>
          </a:bodyPr>
          <a:lstStyle/>
          <a:p>
            <a:pPr marL="261936" indent="-223836">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400">
                <a:latin typeface="Arial"/>
                <a:ea typeface="Arial"/>
                <a:cs typeface="Arial"/>
                <a:sym typeface="Arial"/>
              </a:defRPr>
            </a:pPr>
            <a:r>
              <a:t>22. A GENERAL ANALYSIS OF HOMOGENEOUS COSMOLOGICAL MODELS </a:t>
            </a:r>
          </a:p>
          <a:p>
            <a:pPr marL="261936" indent="-223836">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400">
                <a:latin typeface="Arial"/>
                <a:ea typeface="Arial"/>
                <a:cs typeface="Arial"/>
                <a:sym typeface="Arial"/>
              </a:defRPr>
            </a:pPr>
          </a:p>
          <a:p>
            <a:pPr marL="261936" indent="-223836">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400">
                <a:latin typeface="Arial"/>
                <a:ea typeface="Arial"/>
                <a:cs typeface="Arial"/>
                <a:sym typeface="Arial"/>
              </a:defRPr>
            </a:pPr>
            <a:r>
              <a:t> </a:t>
            </a:r>
          </a:p>
          <a:p>
            <a:pPr marL="261936" indent="-223836">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solidFill>
                  <a:srgbClr val="1A1A1A"/>
                </a:solidFill>
                <a:latin typeface="Arial"/>
                <a:ea typeface="Arial"/>
                <a:cs typeface="Arial"/>
                <a:sym typeface="Arial"/>
              </a:defRPr>
            </a:pPr>
            <a:r>
              <a:t>22.1 The Concept Of The Homogeneity of a Cosmological Model</a:t>
            </a:r>
          </a:p>
          <a:p>
            <a:pPr marL="261936" indent="-223836">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latin typeface="Arial"/>
                <a:ea typeface="Arial"/>
                <a:cs typeface="Arial"/>
                <a:sym typeface="Arial"/>
              </a:defRPr>
            </a:pPr>
            <a:r>
              <a:t>22.2 A Differential Criterion for Homogeneity </a:t>
            </a:r>
          </a:p>
          <a:p>
            <a:pPr marL="261936" indent="-223836">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latin typeface="Arial"/>
                <a:ea typeface="Arial"/>
                <a:cs typeface="Arial"/>
                <a:sym typeface="Arial"/>
              </a:defRPr>
            </a:pPr>
            <a:r>
              <a:t>22.3 </a:t>
            </a:r>
            <a:r>
              <a:rPr>
                <a:solidFill>
                  <a:srgbClr val="1A1A1A"/>
                </a:solidFill>
              </a:rPr>
              <a:t>The Dynamical Properties of Homogeneous</a:t>
            </a:r>
            <a:r>
              <a:t> </a:t>
            </a:r>
            <a:r>
              <a:rPr>
                <a:solidFill>
                  <a:srgbClr val="1A1A1A"/>
                </a:solidFill>
              </a:rPr>
              <a:t>Models Near a Singularity</a:t>
            </a:r>
            <a:endParaRPr>
              <a:solidFill>
                <a:srgbClr val="1A1A1A"/>
              </a:solidFill>
            </a:endParaRPr>
          </a:p>
          <a:p>
            <a:pPr marL="261936" indent="-223836">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latin typeface="Arial"/>
                <a:ea typeface="Arial"/>
                <a:cs typeface="Arial"/>
                <a:sym typeface="Arial"/>
              </a:defRPr>
            </a:pPr>
            <a:r>
              <a:t>22.4 The “Mixmaster” </a:t>
            </a:r>
            <a:r>
              <a:rPr>
                <a:solidFill>
                  <a:srgbClr val="1A1A1A"/>
                </a:solidFill>
              </a:rPr>
              <a:t>Model</a:t>
            </a:r>
            <a:endParaRPr>
              <a:solidFill>
                <a:srgbClr val="1A1A1A"/>
              </a:solidFill>
            </a:endParaRPr>
          </a:p>
          <a:p>
            <a:pPr marL="261936" indent="-223836">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latin typeface="Arial"/>
                <a:ea typeface="Arial"/>
                <a:cs typeface="Arial"/>
                <a:sym typeface="Arial"/>
              </a:defRPr>
            </a:pPr>
            <a:r>
              <a:t>22.5 On the Impossibility of Mixing in the Mixmaster </a:t>
            </a:r>
            <a:r>
              <a:rPr>
                <a:solidFill>
                  <a:srgbClr val="1A1A1A"/>
                </a:solidFill>
              </a:rPr>
              <a:t>Model </a:t>
            </a:r>
            <a:endParaRPr>
              <a:solidFill>
                <a:srgbClr val="1A1A1A"/>
              </a:solidFill>
            </a:endParaRPr>
          </a:p>
          <a:p>
            <a:pPr marL="261936" indent="-223836">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solidFill>
                  <a:srgbClr val="1A1A1A"/>
                </a:solidFill>
                <a:latin typeface="Arial"/>
                <a:ea typeface="Arial"/>
                <a:cs typeface="Arial"/>
                <a:sym typeface="Arial"/>
              </a:defRPr>
            </a:pPr>
            <a:r>
              <a:t>22.6 Quantum Limitations on the </a:t>
            </a:r>
            <a:r>
              <a:rPr>
                <a:solidFill>
                  <a:srgbClr val="000000"/>
                </a:solidFill>
              </a:rPr>
              <a:t>Mixmaster </a:t>
            </a:r>
            <a:r>
              <a:t>Model</a:t>
            </a:r>
          </a:p>
          <a:p>
            <a:pPr marL="261936" indent="-223836">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solidFill>
                  <a:srgbClr val="1A1A1A"/>
                </a:solidFill>
                <a:latin typeface="Arial"/>
                <a:ea typeface="Arial"/>
                <a:cs typeface="Arial"/>
                <a:sym typeface="Arial"/>
              </a:defRPr>
            </a:pPr>
          </a:p>
          <a:p>
            <a:pPr marL="261936" indent="-223836">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solidFill>
                  <a:srgbClr val="1A1A1A"/>
                </a:solidFill>
                <a:latin typeface="Arial"/>
                <a:ea typeface="Arial"/>
                <a:cs typeface="Arial"/>
                <a:sym typeface="Arial"/>
              </a:defRPr>
            </a:pPr>
            <a:r>
              <a:t> 	</a:t>
            </a:r>
          </a:p>
          <a:p>
            <a:pPr marL="261936" indent="-223836">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solidFill>
                  <a:srgbClr val="1A1A1A"/>
                </a:solidFill>
                <a:latin typeface="Arial"/>
                <a:ea typeface="Arial"/>
                <a:cs typeface="Arial"/>
                <a:sym typeface="Arial"/>
              </a:defRPr>
            </a:pPr>
          </a:p>
          <a:p>
            <a:pPr marL="261936" indent="-223836">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solidFill>
                  <a:srgbClr val="1A1A1A"/>
                </a:solidFill>
                <a:latin typeface="Arial"/>
                <a:ea typeface="Arial"/>
                <a:cs typeface="Arial"/>
                <a:sym typeface="Arial"/>
              </a:defRPr>
            </a:pPr>
          </a:p>
        </p:txBody>
      </p:sp>
    </p:spTree>
  </p:cSld>
  <p:clrMapOvr>
    <a:masterClrMapping/>
  </p:clrMapOvr>
  <p:transition xmlns:p14="http://schemas.microsoft.com/office/powerpoint/2010/main" spd="med" advClick="1"/>
</p:sld>
</file>

<file path=ppt/slides/slide6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2" name="Text"/>
          <p:cNvSpPr txBox="1"/>
          <p:nvPr/>
        </p:nvSpPr>
        <p:spPr>
          <a:xfrm>
            <a:off x="3448049" y="6886575"/>
            <a:ext cx="3109915" cy="25922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latin typeface="Arial"/>
                <a:ea typeface="Arial"/>
                <a:cs typeface="Arial"/>
                <a:sym typeface="Arial"/>
              </a:defRPr>
            </a:lvl1pPr>
          </a:lstStyle>
          <a:p>
            <a:pPr/>
            <a:r>
              <a:t>   </a:t>
            </a:r>
          </a:p>
        </p:txBody>
      </p:sp>
      <p:sp>
        <p:nvSpPr>
          <p:cNvPr id="303" name="IV. Anisotropic Cosmology"/>
          <p:cNvSpPr txBox="1"/>
          <p:nvPr>
            <p:ph type="title"/>
          </p:nvPr>
        </p:nvSpPr>
        <p:spPr>
          <a:xfrm>
            <a:off x="503237" y="301625"/>
            <a:ext cx="9372601" cy="1231900"/>
          </a:xfrm>
          <a:prstGeom prst="rect">
            <a:avLst/>
          </a:prstGeom>
        </p:spPr>
        <p:txBody>
          <a:bodyPr/>
          <a:lstStyle/>
          <a:p>
            <a: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b="1" sz="3600">
                <a:solidFill>
                  <a:srgbClr val="280099"/>
                </a:solidFill>
              </a:defRPr>
            </a:pPr>
            <a:r>
              <a:t>IV. Anisotropic Cosmology</a:t>
            </a:r>
            <a:br/>
          </a:p>
        </p:txBody>
      </p:sp>
      <p:sp>
        <p:nvSpPr>
          <p:cNvPr id="304" name="Double-click to edit"/>
          <p:cNvSpPr txBox="1"/>
          <p:nvPr>
            <p:ph type="body" idx="1"/>
          </p:nvPr>
        </p:nvSpPr>
        <p:spPr>
          <a:xfrm>
            <a:off x="182562" y="1797050"/>
            <a:ext cx="9693276" cy="5153025"/>
          </a:xfrm>
          <a:prstGeom prst="rect">
            <a:avLst/>
          </a:prstGeom>
        </p:spPr>
        <p:txBody>
          <a:bodyPr/>
          <a:lstStyle/>
          <a:p>
            <a:pPr marL="250825" indent="-204788">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400">
                <a:solidFill>
                  <a:srgbClr val="1A1A1A"/>
                </a:solidFill>
              </a:defRPr>
            </a:pPr>
          </a:p>
          <a:p>
            <a:pPr marL="250825" indent="-204788">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400">
                <a:solidFill>
                  <a:srgbClr val="1A1A1A"/>
                </a:solidFill>
              </a:defRPr>
            </a:pPr>
          </a:p>
          <a:p>
            <a:pPr marL="250825" indent="-204788">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200">
                <a:solidFill>
                  <a:srgbClr val="1A1A1A"/>
                </a:solidFill>
              </a:defRPr>
            </a:pPr>
          </a:p>
          <a:p>
            <a:pPr marL="250825" indent="-204788">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400"/>
            </a:pPr>
          </a:p>
          <a:p>
            <a:pPr marL="250825" indent="-204788">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400"/>
            </a:pPr>
          </a:p>
          <a:p>
            <a:pPr marL="250825" indent="-204788">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800"/>
            </a:pPr>
          </a:p>
          <a:p>
            <a:pPr marL="250825" indent="-204788">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800"/>
            </a:pPr>
            <a:r>
              <a:t> </a:t>
            </a:r>
          </a:p>
        </p:txBody>
      </p:sp>
      <p:sp>
        <p:nvSpPr>
          <p:cNvPr id="305" name="22. A GENERAL ANALYSIS OF HOMOGENEOUS COSMOLOGICAL MODELS (continued)…"/>
          <p:cNvSpPr txBox="1"/>
          <p:nvPr/>
        </p:nvSpPr>
        <p:spPr>
          <a:xfrm>
            <a:off x="113261" y="1833561"/>
            <a:ext cx="9830291" cy="6378967"/>
          </a:xfrm>
          <a:prstGeom prst="rect">
            <a:avLst/>
          </a:prstGeom>
          <a:ln w="12700">
            <a:miter lim="400000"/>
          </a:ln>
          <a:extLst>
            <a:ext uri="{C572A759-6A51-4108-AA02-DFA0A04FC94B}">
              <ma14:wrappingTextBoxFlag xmlns:ma14="http://schemas.microsoft.com/office/mac/drawingml/2011/main" val="1"/>
            </a:ext>
          </a:extLst>
        </p:spPr>
        <p:txBody>
          <a:bodyPr lIns="44999" tIns="44999" rIns="44999" bIns="44999">
            <a:spAutoFit/>
          </a:bodyPr>
          <a:lstStyle/>
          <a:p>
            <a:pPr marL="261936" indent="-223836">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400">
                <a:latin typeface="Arial"/>
                <a:ea typeface="Arial"/>
                <a:cs typeface="Arial"/>
                <a:sym typeface="Arial"/>
              </a:defRPr>
            </a:pPr>
            <a:r>
              <a:t>22. A GENERAL ANALYSIS OF HOMOGENEOUS COSMOLOGICAL MODELS (continued) </a:t>
            </a:r>
          </a:p>
          <a:p>
            <a:pPr marL="261936" indent="-223836">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400">
                <a:latin typeface="Arial"/>
                <a:ea typeface="Arial"/>
                <a:cs typeface="Arial"/>
                <a:sym typeface="Arial"/>
              </a:defRPr>
            </a:pPr>
          </a:p>
          <a:p>
            <a:pPr marL="261936" indent="-223836">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400">
                <a:latin typeface="Arial"/>
                <a:ea typeface="Arial"/>
                <a:cs typeface="Arial"/>
                <a:sym typeface="Arial"/>
              </a:defRPr>
            </a:pPr>
            <a:r>
              <a:t> </a:t>
            </a:r>
          </a:p>
          <a:p>
            <a:pPr marL="261936" indent="-223836">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solidFill>
                  <a:srgbClr val="1A1A1A"/>
                </a:solidFill>
                <a:latin typeface="Arial"/>
                <a:ea typeface="Arial"/>
                <a:cs typeface="Arial"/>
                <a:sym typeface="Arial"/>
              </a:defRPr>
            </a:pPr>
            <a:r>
              <a:t>22.7 The Isotropization of  Homogeneous Cosmological Models in the Course of Expansion</a:t>
            </a:r>
          </a:p>
          <a:p>
            <a:pPr marL="261936" indent="-223836">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latin typeface="Arial"/>
                <a:ea typeface="Arial"/>
                <a:cs typeface="Arial"/>
                <a:sym typeface="Arial"/>
              </a:defRPr>
            </a:pPr>
            <a:r>
              <a:t>22.8 The Anisotropy of the Relic Radiation (RR) in Bianchi Type I Models with the Critical Matter Density </a:t>
            </a:r>
          </a:p>
          <a:p>
            <a:pPr marL="261936" indent="-223836">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latin typeface="Arial"/>
                <a:ea typeface="Arial"/>
                <a:cs typeface="Arial"/>
                <a:sym typeface="Arial"/>
              </a:defRPr>
            </a:pPr>
            <a:r>
              <a:t>22.9 </a:t>
            </a:r>
            <a:r>
              <a:rPr>
                <a:solidFill>
                  <a:srgbClr val="1A1A1A"/>
                </a:solidFill>
              </a:rPr>
              <a:t>The Expected </a:t>
            </a:r>
            <a:r>
              <a:t>Anisotropy of the Relic Radiation (RR) in</a:t>
            </a:r>
            <a:r>
              <a:rPr>
                <a:solidFill>
                  <a:srgbClr val="1A1A1A"/>
                </a:solidFill>
              </a:rPr>
              <a:t> Homogeneous, Anisotropic (HA) Models with a Curved Three-Dimensional Space</a:t>
            </a:r>
            <a:r>
              <a:t> </a:t>
            </a:r>
          </a:p>
          <a:p>
            <a:pPr marL="261936" indent="-223836">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latin typeface="Arial"/>
                <a:ea typeface="Arial"/>
                <a:cs typeface="Arial"/>
                <a:sym typeface="Arial"/>
              </a:defRPr>
            </a:pPr>
          </a:p>
          <a:p>
            <a:pPr marL="261936" indent="-223836">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solidFill>
                  <a:srgbClr val="1A1A1A"/>
                </a:solidFill>
                <a:latin typeface="Arial"/>
                <a:ea typeface="Arial"/>
                <a:cs typeface="Arial"/>
                <a:sym typeface="Arial"/>
              </a:defRPr>
            </a:pPr>
          </a:p>
          <a:p>
            <a:pPr marL="261936" indent="-223836">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solidFill>
                  <a:srgbClr val="1A1A1A"/>
                </a:solidFill>
                <a:latin typeface="Arial"/>
                <a:ea typeface="Arial"/>
                <a:cs typeface="Arial"/>
                <a:sym typeface="Arial"/>
              </a:defRPr>
            </a:pPr>
            <a:r>
              <a:t> 	</a:t>
            </a:r>
          </a:p>
          <a:p>
            <a:pPr marL="261936" indent="-223836">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solidFill>
                  <a:srgbClr val="1A1A1A"/>
                </a:solidFill>
                <a:latin typeface="Arial"/>
                <a:ea typeface="Arial"/>
                <a:cs typeface="Arial"/>
                <a:sym typeface="Arial"/>
              </a:defRPr>
            </a:pPr>
          </a:p>
          <a:p>
            <a:pPr marL="261936" indent="-223836">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solidFill>
                  <a:srgbClr val="1A1A1A"/>
                </a:solidFill>
                <a:latin typeface="Arial"/>
                <a:ea typeface="Arial"/>
                <a:cs typeface="Arial"/>
                <a:sym typeface="Arial"/>
              </a:defRPr>
            </a:pPr>
          </a:p>
        </p:txBody>
      </p:sp>
    </p:spTree>
  </p:cSld>
  <p:clrMapOvr>
    <a:masterClrMapping/>
  </p:clrMapOvr>
  <p:transition xmlns:p14="http://schemas.microsoft.com/office/powerpoint/2010/main" spd="med" advClick="1"/>
</p:sld>
</file>

<file path=ppt/slides/slide6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7" name="Text"/>
          <p:cNvSpPr txBox="1"/>
          <p:nvPr/>
        </p:nvSpPr>
        <p:spPr>
          <a:xfrm>
            <a:off x="3448049" y="6886575"/>
            <a:ext cx="3109915" cy="25922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latin typeface="Arial"/>
                <a:ea typeface="Arial"/>
                <a:cs typeface="Arial"/>
                <a:sym typeface="Arial"/>
              </a:defRPr>
            </a:lvl1pPr>
          </a:lstStyle>
          <a:p>
            <a:pPr/>
            <a:r>
              <a:t>   </a:t>
            </a:r>
          </a:p>
        </p:txBody>
      </p:sp>
      <p:sp>
        <p:nvSpPr>
          <p:cNvPr id="308" name="V. The Singularity and New Theoretical Developments"/>
          <p:cNvSpPr txBox="1"/>
          <p:nvPr>
            <p:ph type="title"/>
          </p:nvPr>
        </p:nvSpPr>
        <p:spPr>
          <a:xfrm>
            <a:off x="503237" y="301625"/>
            <a:ext cx="9372601" cy="1231900"/>
          </a:xfrm>
          <a:prstGeom prst="rect">
            <a:avLst/>
          </a:prstGeom>
        </p:spPr>
        <p:txBody>
          <a:bodyPr/>
          <a:lstStyle/>
          <a:p>
            <a:pPr defTabSz="384047">
              <a:tabLst>
                <a:tab pos="381000" algn="l"/>
                <a:tab pos="762000" algn="l"/>
                <a:tab pos="1143000" algn="l"/>
                <a:tab pos="1524000" algn="l"/>
                <a:tab pos="1917700" algn="l"/>
                <a:tab pos="2298700" algn="l"/>
                <a:tab pos="2679700" algn="l"/>
                <a:tab pos="3060700" algn="l"/>
                <a:tab pos="3454400" algn="l"/>
                <a:tab pos="3835400" algn="l"/>
                <a:tab pos="4216400" algn="l"/>
                <a:tab pos="4597400" algn="l"/>
                <a:tab pos="4991100" algn="l"/>
                <a:tab pos="5372100" algn="l"/>
                <a:tab pos="5753100" algn="l"/>
                <a:tab pos="6134100" algn="l"/>
                <a:tab pos="6527800" algn="l"/>
                <a:tab pos="6908800" algn="l"/>
                <a:tab pos="7289800" algn="l"/>
                <a:tab pos="7670800" algn="l"/>
              </a:tabLst>
              <a:defRPr b="1" sz="3000">
                <a:solidFill>
                  <a:srgbClr val="280099"/>
                </a:solidFill>
              </a:defRPr>
            </a:pPr>
            <a:r>
              <a:t>V. The Singularity and New Theoretical Developments</a:t>
            </a:r>
            <a:br/>
          </a:p>
        </p:txBody>
      </p:sp>
      <p:sp>
        <p:nvSpPr>
          <p:cNvPr id="309" name="23. THE COSMOLOGICAL SINGULARITY…"/>
          <p:cNvSpPr txBox="1"/>
          <p:nvPr>
            <p:ph type="body" idx="1"/>
          </p:nvPr>
        </p:nvSpPr>
        <p:spPr>
          <a:xfrm>
            <a:off x="160336" y="1506536"/>
            <a:ext cx="9659940" cy="5153028"/>
          </a:xfrm>
          <a:prstGeom prst="rect">
            <a:avLst/>
          </a:prstGeom>
        </p:spPr>
        <p:txBody>
          <a:bodyPr/>
          <a:lstStyle/>
          <a:p>
            <a:pPr marL="250825" indent="-204788">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400">
                <a:solidFill>
                  <a:srgbClr val="1A1A1A"/>
                </a:solidFill>
              </a:defRPr>
            </a:pPr>
          </a:p>
          <a:p>
            <a:pPr marL="250825" indent="-204788">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400"/>
            </a:pPr>
            <a:r>
              <a:t>23. THE COSMOLOGICA</a:t>
            </a:r>
            <a:r>
              <a:rPr>
                <a:solidFill>
                  <a:srgbClr val="1A1A1A"/>
                </a:solidFill>
              </a:rPr>
              <a:t>L SINGULARITY</a:t>
            </a:r>
            <a:endParaRPr>
              <a:solidFill>
                <a:srgbClr val="1A1A1A"/>
              </a:solidFill>
            </a:endParaRPr>
          </a:p>
          <a:p>
            <a:pPr marL="250825" indent="-204788">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400">
                <a:solidFill>
                  <a:srgbClr val="1A1A1A"/>
                </a:solidFill>
              </a:defRPr>
            </a:pPr>
            <a:r>
              <a:t>24. </a:t>
            </a:r>
            <a:r>
              <a:rPr>
                <a:solidFill>
                  <a:srgbClr val="000000"/>
                </a:solidFill>
              </a:rPr>
              <a:t>PHYSICAL PROCESSES NEAR A </a:t>
            </a:r>
            <a:r>
              <a:t>SINGULARITY AND DEVELOPMENTS IN THE </a:t>
            </a:r>
            <a:r>
              <a:rPr>
                <a:solidFill>
                  <a:srgbClr val="000000"/>
                </a:solidFill>
              </a:rPr>
              <a:t>THEORY OF GRAVITATION</a:t>
            </a:r>
          </a:p>
          <a:p>
            <a:pPr marL="250825" indent="-204788">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400"/>
            </a:pPr>
          </a:p>
          <a:p>
            <a:pPr marL="250825" indent="-204788">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800"/>
            </a:pPr>
          </a:p>
          <a:p>
            <a:pPr marL="250825" indent="-204788">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800"/>
            </a:pPr>
            <a:r>
              <a:t> </a:t>
            </a:r>
          </a:p>
        </p:txBody>
      </p:sp>
    </p:spTree>
  </p:cSld>
  <p:clrMapOvr>
    <a:masterClrMapping/>
  </p:clrMapOvr>
  <p:transition xmlns:p14="http://schemas.microsoft.com/office/powerpoint/2010/main" spd="med" advClick="1"/>
</p:sld>
</file>

<file path=ppt/slides/slide6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1" name="Text"/>
          <p:cNvSpPr txBox="1"/>
          <p:nvPr/>
        </p:nvSpPr>
        <p:spPr>
          <a:xfrm>
            <a:off x="3448049" y="6886575"/>
            <a:ext cx="3109915" cy="25922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latin typeface="Arial"/>
                <a:ea typeface="Arial"/>
                <a:cs typeface="Arial"/>
                <a:sym typeface="Arial"/>
              </a:defRPr>
            </a:lvl1pPr>
          </a:lstStyle>
          <a:p>
            <a:pPr/>
            <a:r>
              <a:t>   </a:t>
            </a:r>
          </a:p>
        </p:txBody>
      </p:sp>
      <p:sp>
        <p:nvSpPr>
          <p:cNvPr id="312" name="V. The Singularity and New Theoretical Developments"/>
          <p:cNvSpPr txBox="1"/>
          <p:nvPr>
            <p:ph type="title"/>
          </p:nvPr>
        </p:nvSpPr>
        <p:spPr>
          <a:xfrm>
            <a:off x="503237" y="301625"/>
            <a:ext cx="9372601" cy="1231900"/>
          </a:xfrm>
          <a:prstGeom prst="rect">
            <a:avLst/>
          </a:prstGeom>
        </p:spPr>
        <p:txBody>
          <a:bodyPr/>
          <a:lstStyle/>
          <a:p>
            <a:pPr defTabSz="384047">
              <a:tabLst>
                <a:tab pos="381000" algn="l"/>
                <a:tab pos="762000" algn="l"/>
                <a:tab pos="1143000" algn="l"/>
                <a:tab pos="1524000" algn="l"/>
                <a:tab pos="1917700" algn="l"/>
                <a:tab pos="2298700" algn="l"/>
                <a:tab pos="2679700" algn="l"/>
                <a:tab pos="3060700" algn="l"/>
                <a:tab pos="3454400" algn="l"/>
                <a:tab pos="3835400" algn="l"/>
                <a:tab pos="4216400" algn="l"/>
                <a:tab pos="4597400" algn="l"/>
                <a:tab pos="4991100" algn="l"/>
                <a:tab pos="5372100" algn="l"/>
                <a:tab pos="5753100" algn="l"/>
                <a:tab pos="6134100" algn="l"/>
                <a:tab pos="6527800" algn="l"/>
                <a:tab pos="6908800" algn="l"/>
                <a:tab pos="7289800" algn="l"/>
                <a:tab pos="7670800" algn="l"/>
              </a:tabLst>
              <a:defRPr b="1" sz="3000">
                <a:solidFill>
                  <a:srgbClr val="280099"/>
                </a:solidFill>
              </a:defRPr>
            </a:pPr>
            <a:r>
              <a:t>V. The Singularity and New Theoretical Developments</a:t>
            </a:r>
            <a:br/>
          </a:p>
        </p:txBody>
      </p:sp>
      <p:sp>
        <p:nvSpPr>
          <p:cNvPr id="313" name="Double-click to edit"/>
          <p:cNvSpPr txBox="1"/>
          <p:nvPr>
            <p:ph type="body" idx="1"/>
          </p:nvPr>
        </p:nvSpPr>
        <p:spPr>
          <a:xfrm>
            <a:off x="182562" y="1797050"/>
            <a:ext cx="9693276" cy="5153025"/>
          </a:xfrm>
          <a:prstGeom prst="rect">
            <a:avLst/>
          </a:prstGeom>
        </p:spPr>
        <p:txBody>
          <a:bodyPr/>
          <a:lstStyle/>
          <a:p>
            <a:pPr marL="250825" indent="-204788">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400">
                <a:solidFill>
                  <a:srgbClr val="1A1A1A"/>
                </a:solidFill>
              </a:defRPr>
            </a:pPr>
          </a:p>
          <a:p>
            <a:pPr marL="250825" indent="-204788">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400">
                <a:solidFill>
                  <a:srgbClr val="1A1A1A"/>
                </a:solidFill>
              </a:defRPr>
            </a:pPr>
          </a:p>
          <a:p>
            <a:pPr marL="250825" indent="-204788">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200">
                <a:solidFill>
                  <a:srgbClr val="1A1A1A"/>
                </a:solidFill>
              </a:defRPr>
            </a:pPr>
          </a:p>
          <a:p>
            <a:pPr marL="250825" indent="-204788">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400"/>
            </a:pPr>
          </a:p>
          <a:p>
            <a:pPr marL="250825" indent="-204788">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400"/>
            </a:pPr>
          </a:p>
          <a:p>
            <a:pPr marL="250825" indent="-204788">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800"/>
            </a:pPr>
          </a:p>
          <a:p>
            <a:pPr marL="250825" indent="-204788">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800"/>
            </a:pPr>
            <a:r>
              <a:t> </a:t>
            </a:r>
          </a:p>
        </p:txBody>
      </p:sp>
      <p:sp>
        <p:nvSpPr>
          <p:cNvPr id="314" name="23. THE COSMOLOGICAL SINGULARITY…"/>
          <p:cNvSpPr txBox="1"/>
          <p:nvPr/>
        </p:nvSpPr>
        <p:spPr>
          <a:xfrm>
            <a:off x="113261" y="1833561"/>
            <a:ext cx="9830291" cy="5124384"/>
          </a:xfrm>
          <a:prstGeom prst="rect">
            <a:avLst/>
          </a:prstGeom>
          <a:ln w="12700">
            <a:miter lim="400000"/>
          </a:ln>
          <a:extLst>
            <a:ext uri="{C572A759-6A51-4108-AA02-DFA0A04FC94B}">
              <ma14:wrappingTextBoxFlag xmlns:ma14="http://schemas.microsoft.com/office/mac/drawingml/2011/main" val="1"/>
            </a:ext>
          </a:extLst>
        </p:spPr>
        <p:txBody>
          <a:bodyPr lIns="44999" tIns="44999" rIns="44999" bIns="44999">
            <a:spAutoFit/>
          </a:bodyPr>
          <a:lstStyle/>
          <a:p>
            <a:pPr marL="261936" indent="-223836">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400">
                <a:latin typeface="Arial"/>
                <a:ea typeface="Arial"/>
                <a:cs typeface="Arial"/>
                <a:sym typeface="Arial"/>
              </a:defRPr>
            </a:pPr>
            <a:r>
              <a:t>23. THE COSMOLOGICA</a:t>
            </a:r>
            <a:r>
              <a:rPr>
                <a:solidFill>
                  <a:srgbClr val="1A1A1A"/>
                </a:solidFill>
              </a:rPr>
              <a:t>L SINGULARITY</a:t>
            </a:r>
            <a:r>
              <a:t> </a:t>
            </a:r>
          </a:p>
          <a:p>
            <a:pPr marL="261936" indent="-223836">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400">
                <a:latin typeface="Arial"/>
                <a:ea typeface="Arial"/>
                <a:cs typeface="Arial"/>
                <a:sym typeface="Arial"/>
              </a:defRPr>
            </a:pPr>
          </a:p>
          <a:p>
            <a:pPr marL="261936" indent="-223836">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400">
                <a:latin typeface="Arial"/>
                <a:ea typeface="Arial"/>
                <a:cs typeface="Arial"/>
                <a:sym typeface="Arial"/>
              </a:defRPr>
            </a:pPr>
            <a:r>
              <a:t> </a:t>
            </a:r>
          </a:p>
          <a:p>
            <a:pPr marL="261936" indent="-223836">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solidFill>
                  <a:srgbClr val="1A1A1A"/>
                </a:solidFill>
                <a:latin typeface="Arial"/>
                <a:ea typeface="Arial"/>
                <a:cs typeface="Arial"/>
                <a:sym typeface="Arial"/>
              </a:defRPr>
            </a:pPr>
            <a:r>
              <a:t>23.1 Introduction</a:t>
            </a:r>
          </a:p>
          <a:p>
            <a:pPr marL="261936" indent="-223836">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latin typeface="Arial"/>
                <a:ea typeface="Arial"/>
                <a:cs typeface="Arial"/>
                <a:sym typeface="Arial"/>
              </a:defRPr>
            </a:pPr>
            <a:r>
              <a:t>23.2 The Singularity at the Beginning of the Expansion </a:t>
            </a:r>
          </a:p>
          <a:p>
            <a:pPr marL="261936" indent="-223836">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latin typeface="Arial"/>
                <a:ea typeface="Arial"/>
                <a:cs typeface="Arial"/>
                <a:sym typeface="Arial"/>
              </a:defRPr>
            </a:pPr>
            <a:r>
              <a:t>23.3 </a:t>
            </a:r>
            <a:r>
              <a:rPr>
                <a:solidFill>
                  <a:srgbClr val="1A1A1A"/>
                </a:solidFill>
              </a:rPr>
              <a:t>The General Cosmological Solution with a Singularity</a:t>
            </a:r>
            <a:r>
              <a:t> </a:t>
            </a:r>
          </a:p>
          <a:p>
            <a:pPr marL="261936" indent="-223836">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latin typeface="Arial"/>
                <a:ea typeface="Arial"/>
                <a:cs typeface="Arial"/>
                <a:sym typeface="Arial"/>
              </a:defRPr>
            </a:pPr>
          </a:p>
          <a:p>
            <a:pPr marL="261936" indent="-223836">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solidFill>
                  <a:srgbClr val="1A1A1A"/>
                </a:solidFill>
                <a:latin typeface="Arial"/>
                <a:ea typeface="Arial"/>
                <a:cs typeface="Arial"/>
                <a:sym typeface="Arial"/>
              </a:defRPr>
            </a:pPr>
          </a:p>
          <a:p>
            <a:pPr marL="261936" indent="-223836">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solidFill>
                  <a:srgbClr val="1A1A1A"/>
                </a:solidFill>
                <a:latin typeface="Arial"/>
                <a:ea typeface="Arial"/>
                <a:cs typeface="Arial"/>
                <a:sym typeface="Arial"/>
              </a:defRPr>
            </a:pPr>
            <a:r>
              <a:t> 	</a:t>
            </a:r>
          </a:p>
          <a:p>
            <a:pPr marL="261936" indent="-223836">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solidFill>
                  <a:srgbClr val="1A1A1A"/>
                </a:solidFill>
                <a:latin typeface="Arial"/>
                <a:ea typeface="Arial"/>
                <a:cs typeface="Arial"/>
                <a:sym typeface="Arial"/>
              </a:defRPr>
            </a:pPr>
          </a:p>
          <a:p>
            <a:pPr marL="261936" indent="-223836">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solidFill>
                  <a:srgbClr val="1A1A1A"/>
                </a:solidFill>
                <a:latin typeface="Arial"/>
                <a:ea typeface="Arial"/>
                <a:cs typeface="Arial"/>
                <a:sym typeface="Arial"/>
              </a:defRPr>
            </a:pPr>
          </a:p>
        </p:txBody>
      </p:sp>
    </p:spTree>
  </p:cSld>
  <p:clrMapOvr>
    <a:masterClrMapping/>
  </p:clrMapOvr>
  <p:transition xmlns:p14="http://schemas.microsoft.com/office/powerpoint/2010/main" spd="med" advClick="1"/>
</p:sld>
</file>

<file path=ppt/slides/slide6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6" name="Text"/>
          <p:cNvSpPr txBox="1"/>
          <p:nvPr/>
        </p:nvSpPr>
        <p:spPr>
          <a:xfrm>
            <a:off x="3448049" y="6886575"/>
            <a:ext cx="3109915" cy="25922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latin typeface="Arial"/>
                <a:ea typeface="Arial"/>
                <a:cs typeface="Arial"/>
                <a:sym typeface="Arial"/>
              </a:defRPr>
            </a:lvl1pPr>
          </a:lstStyle>
          <a:p>
            <a:pPr/>
            <a:r>
              <a:t>   </a:t>
            </a:r>
          </a:p>
        </p:txBody>
      </p:sp>
      <p:sp>
        <p:nvSpPr>
          <p:cNvPr id="317" name="V. The Singularity and New Theoretical Developments"/>
          <p:cNvSpPr txBox="1"/>
          <p:nvPr>
            <p:ph type="title"/>
          </p:nvPr>
        </p:nvSpPr>
        <p:spPr>
          <a:xfrm>
            <a:off x="503237" y="301625"/>
            <a:ext cx="9372601" cy="1231900"/>
          </a:xfrm>
          <a:prstGeom prst="rect">
            <a:avLst/>
          </a:prstGeom>
        </p:spPr>
        <p:txBody>
          <a:bodyPr/>
          <a:lstStyle/>
          <a:p>
            <a:pPr defTabSz="384047">
              <a:tabLst>
                <a:tab pos="381000" algn="l"/>
                <a:tab pos="762000" algn="l"/>
                <a:tab pos="1143000" algn="l"/>
                <a:tab pos="1524000" algn="l"/>
                <a:tab pos="1917700" algn="l"/>
                <a:tab pos="2298700" algn="l"/>
                <a:tab pos="2679700" algn="l"/>
                <a:tab pos="3060700" algn="l"/>
                <a:tab pos="3454400" algn="l"/>
                <a:tab pos="3835400" algn="l"/>
                <a:tab pos="4216400" algn="l"/>
                <a:tab pos="4597400" algn="l"/>
                <a:tab pos="4991100" algn="l"/>
                <a:tab pos="5372100" algn="l"/>
                <a:tab pos="5753100" algn="l"/>
                <a:tab pos="6134100" algn="l"/>
                <a:tab pos="6527800" algn="l"/>
                <a:tab pos="6908800" algn="l"/>
                <a:tab pos="7289800" algn="l"/>
                <a:tab pos="7670800" algn="l"/>
              </a:tabLst>
              <a:defRPr b="1" sz="3000">
                <a:solidFill>
                  <a:srgbClr val="280099"/>
                </a:solidFill>
              </a:defRPr>
            </a:pPr>
            <a:r>
              <a:t>V. The Singularity and New Theoretical Developments</a:t>
            </a:r>
            <a:br/>
          </a:p>
        </p:txBody>
      </p:sp>
      <p:sp>
        <p:nvSpPr>
          <p:cNvPr id="318" name="Double-click to edit"/>
          <p:cNvSpPr txBox="1"/>
          <p:nvPr>
            <p:ph type="body" idx="1"/>
          </p:nvPr>
        </p:nvSpPr>
        <p:spPr>
          <a:xfrm>
            <a:off x="182562" y="1797050"/>
            <a:ext cx="9693276" cy="5153025"/>
          </a:xfrm>
          <a:prstGeom prst="rect">
            <a:avLst/>
          </a:prstGeom>
        </p:spPr>
        <p:txBody>
          <a:bodyPr/>
          <a:lstStyle/>
          <a:p>
            <a:pPr marL="250825" indent="-204788">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400">
                <a:solidFill>
                  <a:srgbClr val="1A1A1A"/>
                </a:solidFill>
              </a:defRPr>
            </a:pPr>
          </a:p>
          <a:p>
            <a:pPr marL="250825" indent="-204788">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400">
                <a:solidFill>
                  <a:srgbClr val="1A1A1A"/>
                </a:solidFill>
              </a:defRPr>
            </a:pPr>
          </a:p>
          <a:p>
            <a:pPr marL="250825" indent="-204788">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200">
                <a:solidFill>
                  <a:srgbClr val="1A1A1A"/>
                </a:solidFill>
              </a:defRPr>
            </a:pPr>
          </a:p>
          <a:p>
            <a:pPr marL="250825" indent="-204788">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400"/>
            </a:pPr>
          </a:p>
          <a:p>
            <a:pPr marL="250825" indent="-204788">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400"/>
            </a:pPr>
          </a:p>
          <a:p>
            <a:pPr marL="250825" indent="-204788">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800"/>
            </a:pPr>
          </a:p>
          <a:p>
            <a:pPr marL="250825" indent="-204788">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800"/>
            </a:pPr>
            <a:r>
              <a:t> </a:t>
            </a:r>
          </a:p>
        </p:txBody>
      </p:sp>
      <p:sp>
        <p:nvSpPr>
          <p:cNvPr id="319" name="24. PHYSICAL PROCESSES NEAR A SINGULARITY AND DEVELOPMENTS IN THE THEORY OF GRAVITATION…"/>
          <p:cNvSpPr txBox="1"/>
          <p:nvPr/>
        </p:nvSpPr>
        <p:spPr>
          <a:xfrm>
            <a:off x="113261" y="1833561"/>
            <a:ext cx="9830291" cy="8308370"/>
          </a:xfrm>
          <a:prstGeom prst="rect">
            <a:avLst/>
          </a:prstGeom>
          <a:ln w="12700">
            <a:miter lim="400000"/>
          </a:ln>
          <a:extLst>
            <a:ext uri="{C572A759-6A51-4108-AA02-DFA0A04FC94B}">
              <ma14:wrappingTextBoxFlag xmlns:ma14="http://schemas.microsoft.com/office/mac/drawingml/2011/main" val="1"/>
            </a:ext>
          </a:extLst>
        </p:spPr>
        <p:txBody>
          <a:bodyPr lIns="44999" tIns="44999" rIns="44999" bIns="44999">
            <a:spAutoFit/>
          </a:bodyPr>
          <a:lstStyle/>
          <a:p>
            <a:pPr marL="261936" indent="-223836">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400">
                <a:solidFill>
                  <a:srgbClr val="1A1A1A"/>
                </a:solidFill>
                <a:latin typeface="Arial"/>
                <a:ea typeface="Arial"/>
                <a:cs typeface="Arial"/>
                <a:sym typeface="Arial"/>
              </a:defRPr>
            </a:pPr>
            <a:r>
              <a:t>24. </a:t>
            </a:r>
            <a:r>
              <a:rPr>
                <a:solidFill>
                  <a:srgbClr val="000000"/>
                </a:solidFill>
              </a:rPr>
              <a:t>PHYSICAL PROCESSES NEAR A </a:t>
            </a:r>
            <a:r>
              <a:t>SINGULARITY AND DEVELOPMENTS IN THE </a:t>
            </a:r>
            <a:r>
              <a:rPr>
                <a:solidFill>
                  <a:srgbClr val="000000"/>
                </a:solidFill>
              </a:rPr>
              <a:t>THEORY OF GRAVITATION </a:t>
            </a:r>
          </a:p>
          <a:p>
            <a:pPr marL="261936" indent="-223836">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400">
                <a:latin typeface="Arial"/>
                <a:ea typeface="Arial"/>
                <a:cs typeface="Arial"/>
                <a:sym typeface="Arial"/>
              </a:defRPr>
            </a:pPr>
          </a:p>
          <a:p>
            <a:pPr marL="261936" indent="-223836">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400">
                <a:latin typeface="Arial"/>
                <a:ea typeface="Arial"/>
                <a:cs typeface="Arial"/>
                <a:sym typeface="Arial"/>
              </a:defRPr>
            </a:pPr>
            <a:r>
              <a:t> </a:t>
            </a:r>
          </a:p>
          <a:p>
            <a:pPr marL="261936" indent="-223836">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solidFill>
                  <a:srgbClr val="1A1A1A"/>
                </a:solidFill>
                <a:latin typeface="Arial"/>
                <a:ea typeface="Arial"/>
                <a:cs typeface="Arial"/>
                <a:sym typeface="Arial"/>
              </a:defRPr>
            </a:pPr>
            <a:r>
              <a:t>24.1 Introduction</a:t>
            </a:r>
          </a:p>
          <a:p>
            <a:pPr marL="261936" indent="-223836">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latin typeface="Arial"/>
                <a:ea typeface="Arial"/>
                <a:cs typeface="Arial"/>
                <a:sym typeface="Arial"/>
              </a:defRPr>
            </a:pPr>
            <a:r>
              <a:t>24.2 Cosmological Consequences of Hagedorn's Theory </a:t>
            </a:r>
          </a:p>
          <a:p>
            <a:pPr marL="261936" indent="-223836">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latin typeface="Arial"/>
                <a:ea typeface="Arial"/>
                <a:cs typeface="Arial"/>
                <a:sym typeface="Arial"/>
              </a:defRPr>
            </a:pPr>
            <a:r>
              <a:t>24.3 </a:t>
            </a:r>
            <a:r>
              <a:rPr>
                <a:solidFill>
                  <a:srgbClr val="1A1A1A"/>
                </a:solidFill>
              </a:rPr>
              <a:t>Quantium Phenomena That Take Place near Singular States of a Metric and in Strong Gravitational Fields</a:t>
            </a:r>
            <a:r>
              <a:t> </a:t>
            </a:r>
          </a:p>
          <a:p>
            <a:pPr marL="261936" indent="-223836">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latin typeface="Arial"/>
                <a:ea typeface="Arial"/>
                <a:cs typeface="Arial"/>
                <a:sym typeface="Arial"/>
              </a:defRPr>
            </a:pPr>
            <a:r>
              <a:t>24.4 The Creation of Charged Particles in Electrodynamics</a:t>
            </a:r>
          </a:p>
          <a:p>
            <a:pPr marL="261936" indent="-223836">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latin typeface="Arial"/>
                <a:ea typeface="Arial"/>
                <a:cs typeface="Arial"/>
                <a:sym typeface="Arial"/>
              </a:defRPr>
            </a:pPr>
            <a:r>
              <a:t>24.5 The Mathematical Theory of Particle Creation</a:t>
            </a:r>
          </a:p>
          <a:p>
            <a:pPr marL="261936" indent="-223836">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latin typeface="Arial"/>
                <a:ea typeface="Arial"/>
                <a:cs typeface="Arial"/>
                <a:sym typeface="Arial"/>
              </a:defRPr>
            </a:pPr>
            <a:r>
              <a:t>24.6 Superspace and Mini-Superspace</a:t>
            </a:r>
          </a:p>
          <a:p>
            <a:pPr marL="261936" indent="-223836">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latin typeface="Arial"/>
                <a:ea typeface="Arial"/>
                <a:cs typeface="Arial"/>
                <a:sym typeface="Arial"/>
              </a:defRPr>
            </a:pPr>
            <a:r>
              <a:t>24.7 The Hypothesis of Baryon Nonconservation and the Charge Asymmetry of the Elementary Particles</a:t>
            </a:r>
          </a:p>
          <a:p>
            <a:pPr marL="261936" indent="-223836">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latin typeface="Arial"/>
                <a:ea typeface="Arial"/>
                <a:cs typeface="Arial"/>
                <a:sym typeface="Arial"/>
              </a:defRPr>
            </a:pPr>
          </a:p>
          <a:p>
            <a:pPr marL="261936" indent="-223836">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latin typeface="Arial"/>
                <a:ea typeface="Arial"/>
                <a:cs typeface="Arial"/>
                <a:sym typeface="Arial"/>
              </a:defRPr>
            </a:pPr>
          </a:p>
          <a:p>
            <a:pPr marL="261936" indent="-223836">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solidFill>
                  <a:srgbClr val="1A1A1A"/>
                </a:solidFill>
                <a:latin typeface="Arial"/>
                <a:ea typeface="Arial"/>
                <a:cs typeface="Arial"/>
                <a:sym typeface="Arial"/>
              </a:defRPr>
            </a:pPr>
          </a:p>
          <a:p>
            <a:pPr marL="261936" indent="-223836">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solidFill>
                  <a:srgbClr val="1A1A1A"/>
                </a:solidFill>
                <a:latin typeface="Arial"/>
                <a:ea typeface="Arial"/>
                <a:cs typeface="Arial"/>
                <a:sym typeface="Arial"/>
              </a:defRPr>
            </a:pPr>
            <a:r>
              <a:t> 	</a:t>
            </a:r>
          </a:p>
          <a:p>
            <a:pPr marL="261936" indent="-223836">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solidFill>
                  <a:srgbClr val="1A1A1A"/>
                </a:solidFill>
                <a:latin typeface="Arial"/>
                <a:ea typeface="Arial"/>
                <a:cs typeface="Arial"/>
                <a:sym typeface="Arial"/>
              </a:defRPr>
            </a:pPr>
          </a:p>
          <a:p>
            <a:pPr marL="261936" indent="-223836">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solidFill>
                  <a:srgbClr val="1A1A1A"/>
                </a:solidFill>
                <a:latin typeface="Arial"/>
                <a:ea typeface="Arial"/>
                <a:cs typeface="Arial"/>
                <a:sym typeface="Arial"/>
              </a:defRPr>
            </a:pPr>
          </a:p>
        </p:txBody>
      </p:sp>
    </p:spTree>
  </p:cSld>
  <p:clrMapOvr>
    <a:masterClrMapping/>
  </p:clrMapOvr>
  <p:transition xmlns:p14="http://schemas.microsoft.com/office/powerpoint/2010/main" spd="med" advClick="1"/>
</p:sld>
</file>

<file path=ppt/slides/slide6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1" name="Text"/>
          <p:cNvSpPr txBox="1"/>
          <p:nvPr/>
        </p:nvSpPr>
        <p:spPr>
          <a:xfrm>
            <a:off x="3448049" y="6886575"/>
            <a:ext cx="3109915" cy="25922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latin typeface="Arial"/>
                <a:ea typeface="Arial"/>
                <a:cs typeface="Arial"/>
                <a:sym typeface="Arial"/>
              </a:defRPr>
            </a:lvl1pPr>
          </a:lstStyle>
          <a:p>
            <a:pPr/>
            <a:r>
              <a:t>   </a:t>
            </a:r>
          </a:p>
        </p:txBody>
      </p:sp>
      <p:sp>
        <p:nvSpPr>
          <p:cNvPr id="322" name="V. The Singularity and New Theoretical Developments"/>
          <p:cNvSpPr txBox="1"/>
          <p:nvPr>
            <p:ph type="title"/>
          </p:nvPr>
        </p:nvSpPr>
        <p:spPr>
          <a:xfrm>
            <a:off x="503237" y="301625"/>
            <a:ext cx="9372601" cy="1231900"/>
          </a:xfrm>
          <a:prstGeom prst="rect">
            <a:avLst/>
          </a:prstGeom>
        </p:spPr>
        <p:txBody>
          <a:bodyPr/>
          <a:lstStyle/>
          <a:p>
            <a:pPr defTabSz="384047">
              <a:tabLst>
                <a:tab pos="381000" algn="l"/>
                <a:tab pos="762000" algn="l"/>
                <a:tab pos="1143000" algn="l"/>
                <a:tab pos="1524000" algn="l"/>
                <a:tab pos="1917700" algn="l"/>
                <a:tab pos="2298700" algn="l"/>
                <a:tab pos="2679700" algn="l"/>
                <a:tab pos="3060700" algn="l"/>
                <a:tab pos="3454400" algn="l"/>
                <a:tab pos="3835400" algn="l"/>
                <a:tab pos="4216400" algn="l"/>
                <a:tab pos="4597400" algn="l"/>
                <a:tab pos="4991100" algn="l"/>
                <a:tab pos="5372100" algn="l"/>
                <a:tab pos="5753100" algn="l"/>
                <a:tab pos="6134100" algn="l"/>
                <a:tab pos="6527800" algn="l"/>
                <a:tab pos="6908800" algn="l"/>
                <a:tab pos="7289800" algn="l"/>
                <a:tab pos="7670800" algn="l"/>
              </a:tabLst>
              <a:defRPr b="1" sz="3000">
                <a:solidFill>
                  <a:srgbClr val="280099"/>
                </a:solidFill>
              </a:defRPr>
            </a:pPr>
            <a:r>
              <a:t>V. The Singularity and New Theoretical Developments</a:t>
            </a:r>
            <a:br/>
          </a:p>
        </p:txBody>
      </p:sp>
      <p:sp>
        <p:nvSpPr>
          <p:cNvPr id="323" name="Double-click to edit"/>
          <p:cNvSpPr txBox="1"/>
          <p:nvPr>
            <p:ph type="body" idx="1"/>
          </p:nvPr>
        </p:nvSpPr>
        <p:spPr>
          <a:xfrm>
            <a:off x="182562" y="1797050"/>
            <a:ext cx="9693276" cy="5153025"/>
          </a:xfrm>
          <a:prstGeom prst="rect">
            <a:avLst/>
          </a:prstGeom>
        </p:spPr>
        <p:txBody>
          <a:bodyPr/>
          <a:lstStyle/>
          <a:p>
            <a:pPr marL="250825" indent="-204788">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400">
                <a:solidFill>
                  <a:srgbClr val="1A1A1A"/>
                </a:solidFill>
              </a:defRPr>
            </a:pPr>
          </a:p>
          <a:p>
            <a:pPr marL="250825" indent="-204788">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400">
                <a:solidFill>
                  <a:srgbClr val="1A1A1A"/>
                </a:solidFill>
              </a:defRPr>
            </a:pPr>
          </a:p>
          <a:p>
            <a:pPr marL="250825" indent="-204788">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200">
                <a:solidFill>
                  <a:srgbClr val="1A1A1A"/>
                </a:solidFill>
              </a:defRPr>
            </a:pPr>
          </a:p>
          <a:p>
            <a:pPr marL="250825" indent="-204788">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400"/>
            </a:pPr>
          </a:p>
          <a:p>
            <a:pPr marL="250825" indent="-204788">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400"/>
            </a:pPr>
          </a:p>
          <a:p>
            <a:pPr marL="250825" indent="-204788">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800"/>
            </a:pPr>
          </a:p>
          <a:p>
            <a:pPr marL="250825" indent="-204788">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800"/>
            </a:pPr>
            <a:r>
              <a:t> </a:t>
            </a:r>
          </a:p>
        </p:txBody>
      </p:sp>
      <p:sp>
        <p:nvSpPr>
          <p:cNvPr id="324" name="24. PHYSICAL PROCESSES NEAR A SINGULARITY AND DEVELOPMENTS IN THE THEORY OF GRAVITATION (continued)…"/>
          <p:cNvSpPr txBox="1"/>
          <p:nvPr/>
        </p:nvSpPr>
        <p:spPr>
          <a:xfrm>
            <a:off x="113261" y="1833561"/>
            <a:ext cx="9830291" cy="8616096"/>
          </a:xfrm>
          <a:prstGeom prst="rect">
            <a:avLst/>
          </a:prstGeom>
          <a:ln w="12700">
            <a:miter lim="400000"/>
          </a:ln>
          <a:extLst>
            <a:ext uri="{C572A759-6A51-4108-AA02-DFA0A04FC94B}">
              <ma14:wrappingTextBoxFlag xmlns:ma14="http://schemas.microsoft.com/office/mac/drawingml/2011/main" val="1"/>
            </a:ext>
          </a:extLst>
        </p:spPr>
        <p:txBody>
          <a:bodyPr lIns="44999" tIns="44999" rIns="44999" bIns="44999">
            <a:spAutoFit/>
          </a:bodyPr>
          <a:lstStyle/>
          <a:p>
            <a:pPr marL="261936" indent="-223836">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400">
                <a:solidFill>
                  <a:srgbClr val="1A1A1A"/>
                </a:solidFill>
                <a:latin typeface="Arial"/>
                <a:ea typeface="Arial"/>
                <a:cs typeface="Arial"/>
                <a:sym typeface="Arial"/>
              </a:defRPr>
            </a:pPr>
            <a:r>
              <a:t>24. </a:t>
            </a:r>
            <a:r>
              <a:rPr>
                <a:solidFill>
                  <a:srgbClr val="000000"/>
                </a:solidFill>
              </a:rPr>
              <a:t>PHYSICAL PROCESSES NEAR A </a:t>
            </a:r>
            <a:r>
              <a:t>SINGULARITY AND DEVELOPMENTS IN THE </a:t>
            </a:r>
            <a:r>
              <a:rPr>
                <a:solidFill>
                  <a:srgbClr val="000000"/>
                </a:solidFill>
              </a:rPr>
              <a:t>THEORY OF GRAVITATION (continued) </a:t>
            </a:r>
          </a:p>
          <a:p>
            <a:pPr marL="261936" indent="-223836">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400">
                <a:latin typeface="Arial"/>
                <a:ea typeface="Arial"/>
                <a:cs typeface="Arial"/>
                <a:sym typeface="Arial"/>
              </a:defRPr>
            </a:pPr>
          </a:p>
          <a:p>
            <a:pPr marL="261936" indent="-223836">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400">
                <a:latin typeface="Arial"/>
                <a:ea typeface="Arial"/>
                <a:cs typeface="Arial"/>
                <a:sym typeface="Arial"/>
              </a:defRPr>
            </a:pPr>
            <a:r>
              <a:t> </a:t>
            </a:r>
          </a:p>
          <a:p>
            <a:pPr marL="261936" indent="-223836">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solidFill>
                  <a:srgbClr val="1A1A1A"/>
                </a:solidFill>
                <a:latin typeface="Arial"/>
                <a:ea typeface="Arial"/>
                <a:cs typeface="Arial"/>
                <a:sym typeface="Arial"/>
              </a:defRPr>
            </a:pPr>
            <a:r>
              <a:t>24.8 The Cold Universe and the Perturbation Spectrum</a:t>
            </a:r>
          </a:p>
          <a:p>
            <a:pPr marL="261936" indent="-223836">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latin typeface="Arial"/>
                <a:ea typeface="Arial"/>
                <a:cs typeface="Arial"/>
                <a:sym typeface="Arial"/>
              </a:defRPr>
            </a:pPr>
            <a:r>
              <a:t>24.9 The Steady-State Theory of the </a:t>
            </a:r>
            <a:r>
              <a:rPr>
                <a:solidFill>
                  <a:srgbClr val="1A1A1A"/>
                </a:solidFill>
              </a:rPr>
              <a:t>Universe</a:t>
            </a:r>
            <a:endParaRPr>
              <a:solidFill>
                <a:srgbClr val="1A1A1A"/>
              </a:solidFill>
            </a:endParaRPr>
          </a:p>
          <a:p>
            <a:pPr marL="261936" indent="-223836">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latin typeface="Arial"/>
                <a:ea typeface="Arial"/>
                <a:cs typeface="Arial"/>
                <a:sym typeface="Arial"/>
              </a:defRPr>
            </a:pPr>
            <a:r>
              <a:t>24.10 </a:t>
            </a:r>
            <a:r>
              <a:rPr>
                <a:solidFill>
                  <a:srgbClr val="1A1A1A"/>
                </a:solidFill>
              </a:rPr>
              <a:t>Mach's Principle and the Coincidences among Large Numbers Occurring in Physics and Cosmology</a:t>
            </a:r>
            <a:r>
              <a:t> </a:t>
            </a:r>
          </a:p>
          <a:p>
            <a:pPr marL="261936" indent="-223836">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latin typeface="Arial"/>
                <a:ea typeface="Arial"/>
                <a:cs typeface="Arial"/>
                <a:sym typeface="Arial"/>
              </a:defRPr>
            </a:pPr>
            <a:r>
              <a:t>24.11 The General Theory of Relativity (GTR) and the Topological Structure of the Universe</a:t>
            </a:r>
          </a:p>
          <a:p>
            <a:pPr marL="261936" indent="-223836">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latin typeface="Arial"/>
                <a:ea typeface="Arial"/>
                <a:cs typeface="Arial"/>
                <a:sym typeface="Arial"/>
              </a:defRPr>
            </a:pPr>
            <a:r>
              <a:t>24.12 Local Topology, White Holes, Black Holes, and </a:t>
            </a:r>
            <a:r>
              <a:rPr>
                <a:solidFill>
                  <a:srgbClr val="1A1A1A"/>
                </a:solidFill>
              </a:rPr>
              <a:t>Cosmology</a:t>
            </a:r>
            <a:endParaRPr>
              <a:solidFill>
                <a:srgbClr val="1A1A1A"/>
              </a:solidFill>
            </a:endParaRPr>
          </a:p>
          <a:p>
            <a:pPr marL="261936" indent="-223836">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latin typeface="Arial"/>
                <a:ea typeface="Arial"/>
                <a:cs typeface="Arial"/>
                <a:sym typeface="Arial"/>
              </a:defRPr>
            </a:pPr>
            <a:r>
              <a:t>24.13 Statistical Phyusics and Gravitation</a:t>
            </a:r>
          </a:p>
          <a:p>
            <a:pPr marL="261936" indent="-223836">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latin typeface="Arial"/>
                <a:ea typeface="Arial"/>
                <a:cs typeface="Arial"/>
                <a:sym typeface="Arial"/>
              </a:defRPr>
            </a:pPr>
            <a:r>
              <a:t>24.14 The Brans-Dicke Theory of Gravitation (BDT) and its Cosmological Consequences</a:t>
            </a:r>
          </a:p>
          <a:p>
            <a:pPr marL="261936" indent="-223836">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latin typeface="Arial"/>
                <a:ea typeface="Arial"/>
                <a:cs typeface="Arial"/>
                <a:sym typeface="Arial"/>
              </a:defRPr>
            </a:pPr>
          </a:p>
          <a:p>
            <a:pPr marL="261936" indent="-223836">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latin typeface="Arial"/>
                <a:ea typeface="Arial"/>
                <a:cs typeface="Arial"/>
                <a:sym typeface="Arial"/>
              </a:defRPr>
            </a:pPr>
          </a:p>
          <a:p>
            <a:pPr marL="261936" indent="-223836">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solidFill>
                  <a:srgbClr val="1A1A1A"/>
                </a:solidFill>
                <a:latin typeface="Arial"/>
                <a:ea typeface="Arial"/>
                <a:cs typeface="Arial"/>
                <a:sym typeface="Arial"/>
              </a:defRPr>
            </a:pPr>
          </a:p>
          <a:p>
            <a:pPr marL="261936" indent="-223836">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solidFill>
                  <a:srgbClr val="1A1A1A"/>
                </a:solidFill>
                <a:latin typeface="Arial"/>
                <a:ea typeface="Arial"/>
                <a:cs typeface="Arial"/>
                <a:sym typeface="Arial"/>
              </a:defRPr>
            </a:pPr>
            <a:r>
              <a:t> 	</a:t>
            </a:r>
          </a:p>
          <a:p>
            <a:pPr marL="261936" indent="-223836">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solidFill>
                  <a:srgbClr val="1A1A1A"/>
                </a:solidFill>
                <a:latin typeface="Arial"/>
                <a:ea typeface="Arial"/>
                <a:cs typeface="Arial"/>
                <a:sym typeface="Arial"/>
              </a:defRPr>
            </a:pPr>
          </a:p>
          <a:p>
            <a:pPr marL="261936" indent="-223836">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solidFill>
                  <a:srgbClr val="1A1A1A"/>
                </a:solidFill>
                <a:latin typeface="Arial"/>
                <a:ea typeface="Arial"/>
                <a:cs typeface="Arial"/>
                <a:sym typeface="Arial"/>
              </a:defRPr>
            </a:pPr>
          </a:p>
        </p:txBody>
      </p:sp>
    </p:spTree>
  </p:cSld>
  <p:clrMapOvr>
    <a:masterClrMapping/>
  </p:clrMapOvr>
  <p:transition xmlns:p14="http://schemas.microsoft.com/office/powerpoint/2010/main" spd="med" advClick="1"/>
</p:sld>
</file>

<file path=ppt/slides/slide6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6" name="Text"/>
          <p:cNvSpPr txBox="1"/>
          <p:nvPr/>
        </p:nvSpPr>
        <p:spPr>
          <a:xfrm>
            <a:off x="3448049" y="6886575"/>
            <a:ext cx="3109915" cy="25922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latin typeface="Arial"/>
                <a:ea typeface="Arial"/>
                <a:cs typeface="Arial"/>
                <a:sym typeface="Arial"/>
              </a:defRPr>
            </a:lvl1pPr>
          </a:lstStyle>
          <a:p>
            <a:pPr/>
            <a:r>
              <a:t>   </a:t>
            </a:r>
          </a:p>
        </p:txBody>
      </p:sp>
      <p:sp>
        <p:nvSpPr>
          <p:cNvPr id="327" name="V. The Singularity and New Theoretical Developments"/>
          <p:cNvSpPr txBox="1"/>
          <p:nvPr>
            <p:ph type="title"/>
          </p:nvPr>
        </p:nvSpPr>
        <p:spPr>
          <a:xfrm>
            <a:off x="503237" y="301625"/>
            <a:ext cx="9372601" cy="1231900"/>
          </a:xfrm>
          <a:prstGeom prst="rect">
            <a:avLst/>
          </a:prstGeom>
        </p:spPr>
        <p:txBody>
          <a:bodyPr/>
          <a:lstStyle/>
          <a:p>
            <a:pPr defTabSz="384047">
              <a:tabLst>
                <a:tab pos="381000" algn="l"/>
                <a:tab pos="762000" algn="l"/>
                <a:tab pos="1143000" algn="l"/>
                <a:tab pos="1524000" algn="l"/>
                <a:tab pos="1917700" algn="l"/>
                <a:tab pos="2298700" algn="l"/>
                <a:tab pos="2679700" algn="l"/>
                <a:tab pos="3060700" algn="l"/>
                <a:tab pos="3454400" algn="l"/>
                <a:tab pos="3835400" algn="l"/>
                <a:tab pos="4216400" algn="l"/>
                <a:tab pos="4597400" algn="l"/>
                <a:tab pos="4991100" algn="l"/>
                <a:tab pos="5372100" algn="l"/>
                <a:tab pos="5753100" algn="l"/>
                <a:tab pos="6134100" algn="l"/>
                <a:tab pos="6527800" algn="l"/>
                <a:tab pos="6908800" algn="l"/>
                <a:tab pos="7289800" algn="l"/>
                <a:tab pos="7670800" algn="l"/>
              </a:tabLst>
              <a:defRPr b="1" sz="3000">
                <a:solidFill>
                  <a:srgbClr val="280099"/>
                </a:solidFill>
              </a:defRPr>
            </a:pPr>
            <a:r>
              <a:t>V. The Singularity and New Theoretical Developments</a:t>
            </a:r>
            <a:br/>
          </a:p>
        </p:txBody>
      </p:sp>
      <p:sp>
        <p:nvSpPr>
          <p:cNvPr id="328" name="Double-click to edit"/>
          <p:cNvSpPr txBox="1"/>
          <p:nvPr>
            <p:ph type="body" idx="1"/>
          </p:nvPr>
        </p:nvSpPr>
        <p:spPr>
          <a:xfrm>
            <a:off x="182562" y="1797050"/>
            <a:ext cx="9693276" cy="5153025"/>
          </a:xfrm>
          <a:prstGeom prst="rect">
            <a:avLst/>
          </a:prstGeom>
        </p:spPr>
        <p:txBody>
          <a:bodyPr/>
          <a:lstStyle/>
          <a:p>
            <a:pPr marL="250825" indent="-204788">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400">
                <a:solidFill>
                  <a:srgbClr val="1A1A1A"/>
                </a:solidFill>
              </a:defRPr>
            </a:pPr>
          </a:p>
          <a:p>
            <a:pPr marL="250825" indent="-204788">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400">
                <a:solidFill>
                  <a:srgbClr val="1A1A1A"/>
                </a:solidFill>
              </a:defRPr>
            </a:pPr>
          </a:p>
          <a:p>
            <a:pPr marL="250825" indent="-204788">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200">
                <a:solidFill>
                  <a:srgbClr val="1A1A1A"/>
                </a:solidFill>
              </a:defRPr>
            </a:pPr>
          </a:p>
          <a:p>
            <a:pPr marL="250825" indent="-204788">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400"/>
            </a:pPr>
          </a:p>
          <a:p>
            <a:pPr marL="250825" indent="-204788">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400"/>
            </a:pPr>
          </a:p>
          <a:p>
            <a:pPr marL="250825" indent="-204788">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800"/>
            </a:pPr>
          </a:p>
          <a:p>
            <a:pPr marL="250825" indent="-204788">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800"/>
            </a:pPr>
            <a:r>
              <a:t> </a:t>
            </a:r>
          </a:p>
        </p:txBody>
      </p:sp>
      <p:sp>
        <p:nvSpPr>
          <p:cNvPr id="329" name="24. PHYSICAL PROCESSES NEAR A SINGULARITY AND DEVELOPMENTS IN THE THEORY OF GRAVITATION (continued)…"/>
          <p:cNvSpPr txBox="1"/>
          <p:nvPr/>
        </p:nvSpPr>
        <p:spPr>
          <a:xfrm>
            <a:off x="113261" y="1833561"/>
            <a:ext cx="9830291" cy="6798067"/>
          </a:xfrm>
          <a:prstGeom prst="rect">
            <a:avLst/>
          </a:prstGeom>
          <a:ln w="12700">
            <a:miter lim="400000"/>
          </a:ln>
          <a:extLst>
            <a:ext uri="{C572A759-6A51-4108-AA02-DFA0A04FC94B}">
              <ma14:wrappingTextBoxFlag xmlns:ma14="http://schemas.microsoft.com/office/mac/drawingml/2011/main" val="1"/>
            </a:ext>
          </a:extLst>
        </p:spPr>
        <p:txBody>
          <a:bodyPr lIns="44999" tIns="44999" rIns="44999" bIns="44999">
            <a:spAutoFit/>
          </a:bodyPr>
          <a:lstStyle/>
          <a:p>
            <a:pPr marL="261936" indent="-223836">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400">
                <a:solidFill>
                  <a:srgbClr val="1A1A1A"/>
                </a:solidFill>
                <a:latin typeface="Arial"/>
                <a:ea typeface="Arial"/>
                <a:cs typeface="Arial"/>
                <a:sym typeface="Arial"/>
              </a:defRPr>
            </a:pPr>
            <a:r>
              <a:t>24. </a:t>
            </a:r>
            <a:r>
              <a:rPr>
                <a:solidFill>
                  <a:srgbClr val="000000"/>
                </a:solidFill>
              </a:rPr>
              <a:t>PHYSICAL PROCESSES NEAR A </a:t>
            </a:r>
            <a:r>
              <a:t>SINGULARITY AND DEVELOPMENTS IN THE </a:t>
            </a:r>
            <a:r>
              <a:rPr>
                <a:solidFill>
                  <a:srgbClr val="000000"/>
                </a:solidFill>
              </a:rPr>
              <a:t>THEORY OF GRAVITATION (continued) </a:t>
            </a:r>
          </a:p>
          <a:p>
            <a:pPr marL="261936" indent="-223836">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400">
                <a:latin typeface="Arial"/>
                <a:ea typeface="Arial"/>
                <a:cs typeface="Arial"/>
                <a:sym typeface="Arial"/>
              </a:defRPr>
            </a:pPr>
          </a:p>
          <a:p>
            <a:pPr marL="261936" indent="-223836">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400">
                <a:latin typeface="Arial"/>
                <a:ea typeface="Arial"/>
                <a:cs typeface="Arial"/>
                <a:sym typeface="Arial"/>
              </a:defRPr>
            </a:pPr>
            <a:r>
              <a:t> </a:t>
            </a:r>
          </a:p>
          <a:p>
            <a:pPr marL="261936" indent="-223836">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solidFill>
                  <a:srgbClr val="1A1A1A"/>
                </a:solidFill>
                <a:latin typeface="Arial"/>
                <a:ea typeface="Arial"/>
                <a:cs typeface="Arial"/>
                <a:sym typeface="Arial"/>
              </a:defRPr>
            </a:pPr>
            <a:r>
              <a:t>24.15 Cosmology and New Hypotheses in Field Theory </a:t>
            </a:r>
          </a:p>
          <a:p>
            <a:pPr marL="261936" indent="-223836">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latin typeface="Arial"/>
                <a:ea typeface="Arial"/>
                <a:cs typeface="Arial"/>
                <a:sym typeface="Arial"/>
              </a:defRPr>
            </a:pPr>
            <a:r>
              <a:t>24.16 An Oscillating </a:t>
            </a:r>
            <a:r>
              <a:rPr>
                <a:solidFill>
                  <a:srgbClr val="1A1A1A"/>
                </a:solidFill>
              </a:rPr>
              <a:t>Universe?</a:t>
            </a:r>
            <a:endParaRPr>
              <a:solidFill>
                <a:srgbClr val="1A1A1A"/>
              </a:solidFill>
            </a:endParaRPr>
          </a:p>
          <a:p>
            <a:pPr marL="261936" indent="-223836">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latin typeface="Arial"/>
                <a:ea typeface="Arial"/>
                <a:cs typeface="Arial"/>
                <a:sym typeface="Arial"/>
              </a:defRPr>
            </a:pPr>
            <a:r>
              <a:t>24.17 </a:t>
            </a:r>
            <a:r>
              <a:rPr>
                <a:solidFill>
                  <a:srgbClr val="1A1A1A"/>
                </a:solidFill>
              </a:rPr>
              <a:t>The Creation of Gravitons near the Singularity</a:t>
            </a:r>
            <a:r>
              <a:t> </a:t>
            </a:r>
          </a:p>
          <a:p>
            <a:pPr marL="261936" indent="-223836">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latin typeface="Arial"/>
                <a:ea typeface="Arial"/>
                <a:cs typeface="Arial"/>
                <a:sym typeface="Arial"/>
              </a:defRPr>
            </a:pPr>
            <a:r>
              <a:t>24.18 The </a:t>
            </a:r>
            <a:r>
              <a:rPr>
                <a:solidFill>
                  <a:srgbClr val="1A1A1A"/>
                </a:solidFill>
              </a:rPr>
              <a:t>Singularity and Conformal Invariance</a:t>
            </a:r>
            <a:endParaRPr>
              <a:solidFill>
                <a:srgbClr val="1A1A1A"/>
              </a:solidFill>
            </a:endParaRPr>
          </a:p>
          <a:p>
            <a:pPr marL="261936" indent="-223836">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latin typeface="Arial"/>
                <a:ea typeface="Arial"/>
                <a:cs typeface="Arial"/>
                <a:sym typeface="Arial"/>
              </a:defRPr>
            </a:pPr>
            <a:r>
              <a:t>24.19  The Direction of Time</a:t>
            </a:r>
          </a:p>
          <a:p>
            <a:pPr marL="261936" indent="-223836">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latin typeface="Arial"/>
                <a:ea typeface="Arial"/>
                <a:cs typeface="Arial"/>
                <a:sym typeface="Arial"/>
              </a:defRPr>
            </a:pPr>
          </a:p>
          <a:p>
            <a:pPr marL="261936" indent="-223836">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latin typeface="Arial"/>
                <a:ea typeface="Arial"/>
                <a:cs typeface="Arial"/>
                <a:sym typeface="Arial"/>
              </a:defRPr>
            </a:pPr>
          </a:p>
          <a:p>
            <a:pPr marL="261936" indent="-223836">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solidFill>
                  <a:srgbClr val="1A1A1A"/>
                </a:solidFill>
                <a:latin typeface="Arial"/>
                <a:ea typeface="Arial"/>
                <a:cs typeface="Arial"/>
                <a:sym typeface="Arial"/>
              </a:defRPr>
            </a:pPr>
          </a:p>
          <a:p>
            <a:pPr marL="261936" indent="-223836">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solidFill>
                  <a:srgbClr val="1A1A1A"/>
                </a:solidFill>
                <a:latin typeface="Arial"/>
                <a:ea typeface="Arial"/>
                <a:cs typeface="Arial"/>
                <a:sym typeface="Arial"/>
              </a:defRPr>
            </a:pPr>
            <a:r>
              <a:t> 	</a:t>
            </a:r>
          </a:p>
          <a:p>
            <a:pPr marL="261936" indent="-223836">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solidFill>
                  <a:srgbClr val="1A1A1A"/>
                </a:solidFill>
                <a:latin typeface="Arial"/>
                <a:ea typeface="Arial"/>
                <a:cs typeface="Arial"/>
                <a:sym typeface="Arial"/>
              </a:defRPr>
            </a:pPr>
          </a:p>
          <a:p>
            <a:pPr marL="261936" indent="-223836">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solidFill>
                  <a:srgbClr val="1A1A1A"/>
                </a:solidFill>
                <a:latin typeface="Arial"/>
                <a:ea typeface="Arial"/>
                <a:cs typeface="Arial"/>
                <a:sym typeface="Arial"/>
              </a:defRPr>
            </a:pPr>
          </a:p>
        </p:txBody>
      </p:sp>
    </p:spTree>
  </p:cSld>
  <p:clrMapOvr>
    <a:masterClrMapping/>
  </p:clrMapOvr>
  <p:transition xmlns:p14="http://schemas.microsoft.com/office/powerpoint/2010/main" spd="med" advClick="1"/>
</p:sld>
</file>

<file path=ppt/slides/slide6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1" name="Text"/>
          <p:cNvSpPr txBox="1"/>
          <p:nvPr/>
        </p:nvSpPr>
        <p:spPr>
          <a:xfrm>
            <a:off x="3448049" y="6886575"/>
            <a:ext cx="3109915" cy="25922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latin typeface="Arial"/>
                <a:ea typeface="Arial"/>
                <a:cs typeface="Arial"/>
                <a:sym typeface="Arial"/>
              </a:defRPr>
            </a:lvl1pPr>
          </a:lstStyle>
          <a:p>
            <a:pPr/>
            <a:r>
              <a:t>   </a:t>
            </a:r>
          </a:p>
        </p:txBody>
      </p:sp>
      <p:sp>
        <p:nvSpPr>
          <p:cNvPr id="332" name="V. The Singularity and New Theoretical Developments"/>
          <p:cNvSpPr txBox="1"/>
          <p:nvPr>
            <p:ph type="title"/>
          </p:nvPr>
        </p:nvSpPr>
        <p:spPr>
          <a:xfrm>
            <a:off x="465137" y="365125"/>
            <a:ext cx="9372601" cy="1231900"/>
          </a:xfrm>
          <a:prstGeom prst="rect">
            <a:avLst/>
          </a:prstGeom>
        </p:spPr>
        <p:txBody>
          <a:bodyPr/>
          <a:lstStyle/>
          <a:p>
            <a:pPr defTabSz="384047">
              <a:tabLst>
                <a:tab pos="381000" algn="l"/>
                <a:tab pos="762000" algn="l"/>
                <a:tab pos="1143000" algn="l"/>
                <a:tab pos="1524000" algn="l"/>
                <a:tab pos="1917700" algn="l"/>
                <a:tab pos="2298700" algn="l"/>
                <a:tab pos="2679700" algn="l"/>
                <a:tab pos="3060700" algn="l"/>
                <a:tab pos="3454400" algn="l"/>
                <a:tab pos="3835400" algn="l"/>
                <a:tab pos="4216400" algn="l"/>
                <a:tab pos="4597400" algn="l"/>
                <a:tab pos="4991100" algn="l"/>
                <a:tab pos="5372100" algn="l"/>
                <a:tab pos="5753100" algn="l"/>
                <a:tab pos="6134100" algn="l"/>
                <a:tab pos="6527800" algn="l"/>
                <a:tab pos="6908800" algn="l"/>
                <a:tab pos="7289800" algn="l"/>
                <a:tab pos="7670800" algn="l"/>
              </a:tabLst>
              <a:defRPr b="1" sz="3000">
                <a:solidFill>
                  <a:srgbClr val="280099"/>
                </a:solidFill>
              </a:defRPr>
            </a:pPr>
            <a:r>
              <a:t>V. The Singularity and New Theoretical Developments</a:t>
            </a:r>
            <a:br/>
          </a:p>
        </p:txBody>
      </p:sp>
      <p:sp>
        <p:nvSpPr>
          <p:cNvPr id="333" name="Double-click to edit"/>
          <p:cNvSpPr txBox="1"/>
          <p:nvPr>
            <p:ph type="body" idx="1"/>
          </p:nvPr>
        </p:nvSpPr>
        <p:spPr>
          <a:xfrm>
            <a:off x="182562" y="1797050"/>
            <a:ext cx="9693276" cy="5153025"/>
          </a:xfrm>
          <a:prstGeom prst="rect">
            <a:avLst/>
          </a:prstGeom>
        </p:spPr>
        <p:txBody>
          <a:bodyPr/>
          <a:lstStyle/>
          <a:p>
            <a:pPr marL="250825" indent="-204788">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400">
                <a:solidFill>
                  <a:srgbClr val="1A1A1A"/>
                </a:solidFill>
              </a:defRPr>
            </a:pPr>
          </a:p>
          <a:p>
            <a:pPr marL="250825" indent="-204788">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400">
                <a:solidFill>
                  <a:srgbClr val="1A1A1A"/>
                </a:solidFill>
              </a:defRPr>
            </a:pPr>
          </a:p>
          <a:p>
            <a:pPr marL="250825" indent="-204788">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200">
                <a:solidFill>
                  <a:srgbClr val="1A1A1A"/>
                </a:solidFill>
              </a:defRPr>
            </a:pPr>
          </a:p>
          <a:p>
            <a:pPr marL="250825" indent="-204788">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400"/>
            </a:pPr>
          </a:p>
          <a:p>
            <a:pPr marL="250825" indent="-204788">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400"/>
            </a:pPr>
          </a:p>
          <a:p>
            <a:pPr marL="250825" indent="-204788">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800"/>
            </a:pPr>
          </a:p>
          <a:p>
            <a:pPr marL="250825" indent="-204788">
              <a:tabLst>
                <a:tab pos="342900" algn="l"/>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 pos="9410700" algn="l"/>
              </a:tabLst>
              <a:defRPr sz="2800"/>
            </a:pPr>
            <a:r>
              <a:t> </a:t>
            </a:r>
          </a:p>
        </p:txBody>
      </p:sp>
      <p:sp>
        <p:nvSpPr>
          <p:cNvPr id="334" name="24. PHYSICAL PROCESSES NEAR A SINGULARITY AND DEVELOPMENTS IN THE THEORY OF GRAVITATION (continued)…"/>
          <p:cNvSpPr txBox="1"/>
          <p:nvPr/>
        </p:nvSpPr>
        <p:spPr>
          <a:xfrm>
            <a:off x="113261" y="1833561"/>
            <a:ext cx="9830291" cy="6798067"/>
          </a:xfrm>
          <a:prstGeom prst="rect">
            <a:avLst/>
          </a:prstGeom>
          <a:ln w="12700">
            <a:miter lim="400000"/>
          </a:ln>
          <a:extLst>
            <a:ext uri="{C572A759-6A51-4108-AA02-DFA0A04FC94B}">
              <ma14:wrappingTextBoxFlag xmlns:ma14="http://schemas.microsoft.com/office/mac/drawingml/2011/main" val="1"/>
            </a:ext>
          </a:extLst>
        </p:spPr>
        <p:txBody>
          <a:bodyPr lIns="44999" tIns="44999" rIns="44999" bIns="44999">
            <a:spAutoFit/>
          </a:bodyPr>
          <a:lstStyle/>
          <a:p>
            <a:pPr marL="261936" indent="-223836">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400">
                <a:solidFill>
                  <a:srgbClr val="1A1A1A"/>
                </a:solidFill>
                <a:latin typeface="Arial"/>
                <a:ea typeface="Arial"/>
                <a:cs typeface="Arial"/>
                <a:sym typeface="Arial"/>
              </a:defRPr>
            </a:pPr>
            <a:r>
              <a:t>24. </a:t>
            </a:r>
            <a:r>
              <a:rPr>
                <a:solidFill>
                  <a:srgbClr val="000000"/>
                </a:solidFill>
              </a:rPr>
              <a:t>PHYSICAL PROCESSES NEAR A </a:t>
            </a:r>
            <a:r>
              <a:t>SINGULARITY AND DEVELOPMENTS IN THE </a:t>
            </a:r>
            <a:r>
              <a:rPr>
                <a:solidFill>
                  <a:srgbClr val="000000"/>
                </a:solidFill>
              </a:rPr>
              <a:t>THEORY OF GRAVITATION (continued) </a:t>
            </a:r>
          </a:p>
          <a:p>
            <a:pPr marL="261936" indent="-223836">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400">
                <a:latin typeface="Arial"/>
                <a:ea typeface="Arial"/>
                <a:cs typeface="Arial"/>
                <a:sym typeface="Arial"/>
              </a:defRPr>
            </a:pPr>
          </a:p>
          <a:p>
            <a:pPr marL="261936" indent="-223836">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400">
                <a:latin typeface="Arial"/>
                <a:ea typeface="Arial"/>
                <a:cs typeface="Arial"/>
                <a:sym typeface="Arial"/>
              </a:defRPr>
            </a:pPr>
            <a:r>
              <a:t> </a:t>
            </a:r>
          </a:p>
          <a:p>
            <a:pPr marL="261936" indent="-223836">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solidFill>
                  <a:srgbClr val="1A1A1A"/>
                </a:solidFill>
                <a:latin typeface="Arial"/>
                <a:ea typeface="Arial"/>
                <a:cs typeface="Arial"/>
                <a:sym typeface="Arial"/>
              </a:defRPr>
            </a:pPr>
            <a:r>
              <a:t>24.15 Cosmology and New Hypotheses in Field Theory </a:t>
            </a:r>
          </a:p>
          <a:p>
            <a:pPr marL="261936" indent="-223836">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latin typeface="Arial"/>
                <a:ea typeface="Arial"/>
                <a:cs typeface="Arial"/>
                <a:sym typeface="Arial"/>
              </a:defRPr>
            </a:pPr>
            <a:r>
              <a:t>24.16 An Oscillating </a:t>
            </a:r>
            <a:r>
              <a:rPr>
                <a:solidFill>
                  <a:srgbClr val="1A1A1A"/>
                </a:solidFill>
              </a:rPr>
              <a:t>Universe?</a:t>
            </a:r>
            <a:endParaRPr>
              <a:solidFill>
                <a:srgbClr val="1A1A1A"/>
              </a:solidFill>
            </a:endParaRPr>
          </a:p>
          <a:p>
            <a:pPr marL="261936" indent="-223836">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latin typeface="Arial"/>
                <a:ea typeface="Arial"/>
                <a:cs typeface="Arial"/>
                <a:sym typeface="Arial"/>
              </a:defRPr>
            </a:pPr>
            <a:r>
              <a:t>24.17 </a:t>
            </a:r>
            <a:r>
              <a:rPr>
                <a:solidFill>
                  <a:srgbClr val="1A1A1A"/>
                </a:solidFill>
              </a:rPr>
              <a:t>The Creation of Gravitons near the Singularity</a:t>
            </a:r>
            <a:r>
              <a:t> </a:t>
            </a:r>
          </a:p>
          <a:p>
            <a:pPr marL="261936" indent="-223836">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latin typeface="Arial"/>
                <a:ea typeface="Arial"/>
                <a:cs typeface="Arial"/>
                <a:sym typeface="Arial"/>
              </a:defRPr>
            </a:pPr>
            <a:r>
              <a:t>24.18 The </a:t>
            </a:r>
            <a:r>
              <a:rPr>
                <a:solidFill>
                  <a:srgbClr val="1A1A1A"/>
                </a:solidFill>
              </a:rPr>
              <a:t>Singularity and Conformal Invariance</a:t>
            </a:r>
            <a:endParaRPr>
              <a:solidFill>
                <a:srgbClr val="1A1A1A"/>
              </a:solidFill>
            </a:endParaRPr>
          </a:p>
          <a:p>
            <a:pPr marL="261936" indent="-223836">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latin typeface="Arial"/>
                <a:ea typeface="Arial"/>
                <a:cs typeface="Arial"/>
                <a:sym typeface="Arial"/>
              </a:defRPr>
            </a:pPr>
            <a:r>
              <a:t>24.19  The Direction of Time</a:t>
            </a:r>
          </a:p>
          <a:p>
            <a:pPr marL="261936" indent="-223836">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latin typeface="Arial"/>
                <a:ea typeface="Arial"/>
                <a:cs typeface="Arial"/>
                <a:sym typeface="Arial"/>
              </a:defRPr>
            </a:pPr>
          </a:p>
          <a:p>
            <a:pPr marL="261936" indent="-223836">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latin typeface="Arial"/>
                <a:ea typeface="Arial"/>
                <a:cs typeface="Arial"/>
                <a:sym typeface="Arial"/>
              </a:defRPr>
            </a:pPr>
          </a:p>
          <a:p>
            <a:pPr marL="261936" indent="-223836">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solidFill>
                  <a:srgbClr val="1A1A1A"/>
                </a:solidFill>
                <a:latin typeface="Arial"/>
                <a:ea typeface="Arial"/>
                <a:cs typeface="Arial"/>
                <a:sym typeface="Arial"/>
              </a:defRPr>
            </a:pPr>
          </a:p>
          <a:p>
            <a:pPr marL="261936" indent="-223836">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solidFill>
                  <a:srgbClr val="1A1A1A"/>
                </a:solidFill>
                <a:latin typeface="Arial"/>
                <a:ea typeface="Arial"/>
                <a:cs typeface="Arial"/>
                <a:sym typeface="Arial"/>
              </a:defRPr>
            </a:pPr>
            <a:r>
              <a:t> 	</a:t>
            </a:r>
          </a:p>
          <a:p>
            <a:pPr marL="261936" indent="-223836">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solidFill>
                  <a:srgbClr val="1A1A1A"/>
                </a:solidFill>
                <a:latin typeface="Arial"/>
                <a:ea typeface="Arial"/>
                <a:cs typeface="Arial"/>
                <a:sym typeface="Arial"/>
              </a:defRPr>
            </a:pPr>
          </a:p>
          <a:p>
            <a:pPr marL="261936" indent="-223836">
              <a:spcBef>
                <a:spcPts val="1100"/>
              </a:spcBef>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sz="2200">
                <a:solidFill>
                  <a:srgbClr val="1A1A1A"/>
                </a:solidFill>
                <a:latin typeface="Arial"/>
                <a:ea typeface="Arial"/>
                <a:cs typeface="Arial"/>
                <a:sym typeface="Arial"/>
              </a:defRPr>
            </a:pPr>
          </a:p>
        </p:txBody>
      </p:sp>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0" name="Biographical Information (from Wikipedia)"/>
          <p:cNvSpPr txBox="1"/>
          <p:nvPr>
            <p:ph type="title"/>
          </p:nvPr>
        </p:nvSpPr>
        <p:spPr>
          <a:xfrm>
            <a:off x="365125" y="0"/>
            <a:ext cx="9042400" cy="1233488"/>
          </a:xfrm>
          <a:prstGeom prst="rect">
            <a:avLst/>
          </a:prstGeom>
        </p:spPr>
        <p:txBody>
          <a:bodyPr/>
          <a:lstStyle/>
          <a:p>
            <a: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b="1" sz="3600"/>
            </a:pPr>
            <a:r>
              <a:t>Biographical Information</a:t>
            </a:r>
            <a:br/>
            <a:r>
              <a:rPr sz="2400"/>
              <a:t>(from Wikipedia)</a:t>
            </a:r>
          </a:p>
        </p:txBody>
      </p:sp>
      <p:sp>
        <p:nvSpPr>
          <p:cNvPr id="81" name="Yakov Borisovich Zel'dovich…"/>
          <p:cNvSpPr txBox="1"/>
          <p:nvPr>
            <p:ph type="body" idx="1"/>
          </p:nvPr>
        </p:nvSpPr>
        <p:spPr>
          <a:xfrm>
            <a:off x="309561" y="1354136"/>
            <a:ext cx="9088440" cy="4111628"/>
          </a:xfrm>
          <a:prstGeom prst="rect">
            <a:avLst/>
          </a:prstGeom>
        </p:spPr>
        <p:txBody>
          <a:bodyPr/>
          <a:lstStyle/>
          <a:p>
            <a:pPr marL="251206" indent="-219076" defTabSz="420623">
              <a:spcBef>
                <a:spcPts val="1200"/>
              </a:spcBef>
              <a:tabLst>
                <a:tab pos="304800" algn="l"/>
                <a:tab pos="406400" algn="l"/>
                <a:tab pos="825500" algn="l"/>
                <a:tab pos="1244600" algn="l"/>
                <a:tab pos="1663700" algn="l"/>
                <a:tab pos="2082800" algn="l"/>
                <a:tab pos="2501900" algn="l"/>
                <a:tab pos="2921000" algn="l"/>
                <a:tab pos="3352800" algn="l"/>
                <a:tab pos="3771900" algn="l"/>
                <a:tab pos="4191000" algn="l"/>
                <a:tab pos="4610100" algn="l"/>
                <a:tab pos="5029200" algn="l"/>
                <a:tab pos="5448300" algn="l"/>
                <a:tab pos="5867400" algn="l"/>
                <a:tab pos="6286500" algn="l"/>
                <a:tab pos="6718300" algn="l"/>
                <a:tab pos="7137400" algn="l"/>
                <a:tab pos="7556500" algn="l"/>
                <a:tab pos="7975600" algn="l"/>
                <a:tab pos="8394700" algn="l"/>
              </a:tabLst>
              <a:defRPr b="1" sz="2000" u="sng">
                <a:solidFill>
                  <a:srgbClr val="004586"/>
                </a:solidFill>
              </a:defRPr>
            </a:pPr>
            <a:r>
              <a:t>Yakov Borisovich Zel'dovich</a:t>
            </a:r>
          </a:p>
          <a:p>
            <a:pPr marL="251206" indent="-219076" defTabSz="420623">
              <a:spcBef>
                <a:spcPts val="1200"/>
              </a:spcBef>
              <a:tabLst>
                <a:tab pos="304800" algn="l"/>
                <a:tab pos="406400" algn="l"/>
                <a:tab pos="825500" algn="l"/>
                <a:tab pos="1244600" algn="l"/>
                <a:tab pos="1663700" algn="l"/>
                <a:tab pos="2082800" algn="l"/>
                <a:tab pos="2501900" algn="l"/>
                <a:tab pos="2921000" algn="l"/>
                <a:tab pos="3352800" algn="l"/>
                <a:tab pos="3771900" algn="l"/>
                <a:tab pos="4191000" algn="l"/>
                <a:tab pos="4610100" algn="l"/>
                <a:tab pos="5029200" algn="l"/>
                <a:tab pos="5448300" algn="l"/>
                <a:tab pos="5867400" algn="l"/>
                <a:tab pos="6286500" algn="l"/>
                <a:tab pos="6718300" algn="l"/>
                <a:tab pos="7137400" algn="l"/>
                <a:tab pos="7556500" algn="l"/>
                <a:tab pos="7975600" algn="l"/>
                <a:tab pos="8394700" algn="l"/>
              </a:tabLst>
              <a:defRPr sz="2000"/>
            </a:pPr>
            <a:r>
              <a:t>1914-1987; born in Minsk, then lived in St. Petersburg, Kazan, and Moscow</a:t>
            </a:r>
          </a:p>
          <a:p>
            <a:pPr marL="251206" indent="-219076" defTabSz="420623">
              <a:spcBef>
                <a:spcPts val="1200"/>
              </a:spcBef>
              <a:tabLst>
                <a:tab pos="304800" algn="l"/>
                <a:tab pos="406400" algn="l"/>
                <a:tab pos="825500" algn="l"/>
                <a:tab pos="1244600" algn="l"/>
                <a:tab pos="1663700" algn="l"/>
                <a:tab pos="2082800" algn="l"/>
                <a:tab pos="2501900" algn="l"/>
                <a:tab pos="2921000" algn="l"/>
                <a:tab pos="3352800" algn="l"/>
                <a:tab pos="3771900" algn="l"/>
                <a:tab pos="4191000" algn="l"/>
                <a:tab pos="4610100" algn="l"/>
                <a:tab pos="5029200" algn="l"/>
                <a:tab pos="5448300" algn="l"/>
                <a:tab pos="5867400" algn="l"/>
                <a:tab pos="6286500" algn="l"/>
                <a:tab pos="6718300" algn="l"/>
                <a:tab pos="7137400" algn="l"/>
                <a:tab pos="7556500" algn="l"/>
                <a:tab pos="7975600" algn="l"/>
                <a:tab pos="8394700" algn="l"/>
              </a:tabLst>
              <a:defRPr sz="2000"/>
            </a:pPr>
            <a:r>
              <a:t>Educated at Leningrad (now St. Petersburg) State University and the Leningrad Polytechnic Institute (now Peter the Great St. Petersburg Polytechnic University</a:t>
            </a:r>
          </a:p>
          <a:p>
            <a:pPr marL="251206" indent="-219076" defTabSz="420623">
              <a:spcBef>
                <a:spcPts val="1200"/>
              </a:spcBef>
              <a:tabLst>
                <a:tab pos="304800" algn="l"/>
                <a:tab pos="406400" algn="l"/>
                <a:tab pos="825500" algn="l"/>
                <a:tab pos="1244600" algn="l"/>
                <a:tab pos="1663700" algn="l"/>
                <a:tab pos="2082800" algn="l"/>
                <a:tab pos="2501900" algn="l"/>
                <a:tab pos="2921000" algn="l"/>
                <a:tab pos="3352800" algn="l"/>
                <a:tab pos="3771900" algn="l"/>
                <a:tab pos="4191000" algn="l"/>
                <a:tab pos="4610100" algn="l"/>
                <a:tab pos="5029200" algn="l"/>
                <a:tab pos="5448300" algn="l"/>
                <a:tab pos="5867400" algn="l"/>
                <a:tab pos="6286500" algn="l"/>
                <a:tab pos="6718300" algn="l"/>
                <a:tab pos="7137400" algn="l"/>
                <a:tab pos="7556500" algn="l"/>
                <a:tab pos="7975600" algn="l"/>
                <a:tab pos="8394700" algn="l"/>
              </a:tabLst>
              <a:defRPr sz="2000"/>
            </a:pPr>
            <a:r>
              <a:t>Awarded Candidate of Science in 1936 a</a:t>
            </a:r>
            <a:r>
              <a:rPr>
                <a:solidFill>
                  <a:srgbClr val="004586"/>
                </a:solidFill>
              </a:rPr>
              <a:t>nd Doctor</a:t>
            </a:r>
            <a:r>
              <a:t> of Science in 1939</a:t>
            </a:r>
          </a:p>
          <a:p>
            <a:pPr marL="251206" indent="-219076" defTabSz="420623">
              <a:spcBef>
                <a:spcPts val="1200"/>
              </a:spcBef>
              <a:tabLst>
                <a:tab pos="304800" algn="l"/>
                <a:tab pos="406400" algn="l"/>
                <a:tab pos="825500" algn="l"/>
                <a:tab pos="1244600" algn="l"/>
                <a:tab pos="1663700" algn="l"/>
                <a:tab pos="2082800" algn="l"/>
                <a:tab pos="2501900" algn="l"/>
                <a:tab pos="2921000" algn="l"/>
                <a:tab pos="3352800" algn="l"/>
                <a:tab pos="3771900" algn="l"/>
                <a:tab pos="4191000" algn="l"/>
                <a:tab pos="4610100" algn="l"/>
                <a:tab pos="5029200" algn="l"/>
                <a:tab pos="5448300" algn="l"/>
                <a:tab pos="5867400" algn="l"/>
                <a:tab pos="6286500" algn="l"/>
                <a:tab pos="6718300" algn="l"/>
                <a:tab pos="7137400" algn="l"/>
                <a:tab pos="7556500" algn="l"/>
                <a:tab pos="7975600" algn="l"/>
                <a:tab pos="8394700" algn="l"/>
              </a:tabLst>
              <a:defRPr sz="2000"/>
            </a:pPr>
            <a:r>
              <a:t>Married and had five children</a:t>
            </a:r>
          </a:p>
          <a:p>
            <a:pPr marL="251206" indent="-219076" defTabSz="420623">
              <a:spcBef>
                <a:spcPts val="1200"/>
              </a:spcBef>
              <a:tabLst>
                <a:tab pos="304800" algn="l"/>
                <a:tab pos="406400" algn="l"/>
                <a:tab pos="825500" algn="l"/>
                <a:tab pos="1244600" algn="l"/>
                <a:tab pos="1663700" algn="l"/>
                <a:tab pos="2082800" algn="l"/>
                <a:tab pos="2501900" algn="l"/>
                <a:tab pos="2921000" algn="l"/>
                <a:tab pos="3352800" algn="l"/>
                <a:tab pos="3771900" algn="l"/>
                <a:tab pos="4191000" algn="l"/>
                <a:tab pos="4610100" algn="l"/>
                <a:tab pos="5029200" algn="l"/>
                <a:tab pos="5448300" algn="l"/>
                <a:tab pos="5867400" algn="l"/>
                <a:tab pos="6286500" algn="l"/>
                <a:tab pos="6718300" algn="l"/>
                <a:tab pos="7137400" algn="l"/>
                <a:tab pos="7556500" algn="l"/>
                <a:tab pos="7975600" algn="l"/>
                <a:tab pos="8394700" algn="l"/>
              </a:tabLst>
              <a:defRPr sz="2000"/>
            </a:pPr>
            <a:r>
              <a:t>Worked on combustion, explosions, shock waves, and nuclear weapons until about 1963; worked on elementary particle physics, astrophysics, and cosmology thereafter  </a:t>
            </a:r>
          </a:p>
          <a:p>
            <a:pPr marL="251206" indent="-219076" defTabSz="420623">
              <a:spcBef>
                <a:spcPts val="1200"/>
              </a:spcBef>
              <a:tabLst>
                <a:tab pos="304800" algn="l"/>
                <a:tab pos="406400" algn="l"/>
                <a:tab pos="825500" algn="l"/>
                <a:tab pos="1244600" algn="l"/>
                <a:tab pos="1663700" algn="l"/>
                <a:tab pos="2082800" algn="l"/>
                <a:tab pos="2501900" algn="l"/>
                <a:tab pos="2921000" algn="l"/>
                <a:tab pos="3352800" algn="l"/>
                <a:tab pos="3771900" algn="l"/>
                <a:tab pos="4191000" algn="l"/>
                <a:tab pos="4610100" algn="l"/>
                <a:tab pos="5029200" algn="l"/>
                <a:tab pos="5448300" algn="l"/>
                <a:tab pos="5867400" algn="l"/>
                <a:tab pos="6286500" algn="l"/>
                <a:tab pos="6718300" algn="l"/>
                <a:tab pos="7137400" algn="l"/>
                <a:tab pos="7556500" algn="l"/>
                <a:tab pos="7975600" algn="l"/>
                <a:tab pos="8394700" algn="l"/>
              </a:tabLst>
              <a:defRPr sz="2000"/>
            </a:pPr>
            <a:r>
              <a:t>Many honors</a:t>
            </a:r>
          </a:p>
        </p:txBody>
      </p:sp>
    </p:spTree>
  </p:cSld>
  <p:clrMapOvr>
    <a:masterClrMapping/>
  </p:clrMapOvr>
  <p:transition xmlns:p14="http://schemas.microsoft.com/office/powerpoint/2010/main" spd="med" advClick="1"/>
</p:sld>
</file>

<file path=ppt/slides/slide7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6" name="Other References for This Presentation"/>
          <p:cNvSpPr txBox="1"/>
          <p:nvPr>
            <p:ph type="title"/>
          </p:nvPr>
        </p:nvSpPr>
        <p:spPr>
          <a:xfrm>
            <a:off x="542925" y="365125"/>
            <a:ext cx="8985250" cy="1176338"/>
          </a:xfrm>
          <a:prstGeom prst="rect">
            <a:avLst/>
          </a:prstGeom>
        </p:spPr>
        <p:txBody>
          <a:bodyPr/>
          <a:lstStyle>
            <a:lvl1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b="1" sz="3600">
                <a:solidFill>
                  <a:srgbClr val="280099"/>
                </a:solidFill>
                <a:latin typeface="+mn-lt"/>
                <a:ea typeface="+mn-ea"/>
                <a:cs typeface="+mn-cs"/>
                <a:sym typeface="Times New Roman"/>
              </a:defRPr>
            </a:lvl1pPr>
          </a:lstStyle>
          <a:p>
            <a:pPr/>
            <a:r>
              <a:t>Other References for This Presentation </a:t>
            </a:r>
          </a:p>
        </p:txBody>
      </p:sp>
      <p:sp>
        <p:nvSpPr>
          <p:cNvPr id="337" name="Wikipedia…"/>
          <p:cNvSpPr txBox="1"/>
          <p:nvPr>
            <p:ph type="body" idx="1"/>
          </p:nvPr>
        </p:nvSpPr>
        <p:spPr>
          <a:xfrm>
            <a:off x="503237" y="1768475"/>
            <a:ext cx="8985251" cy="4903788"/>
          </a:xfrm>
          <a:prstGeom prst="rect">
            <a:avLst/>
          </a:prstGeom>
        </p:spPr>
        <p:txBody>
          <a:bodyPr/>
          <a:lstStyle/>
          <a:p>
            <a:pPr>
              <a:defRPr>
                <a:latin typeface="+mn-lt"/>
                <a:ea typeface="+mn-ea"/>
                <a:cs typeface="+mn-cs"/>
                <a:sym typeface="Times New Roman"/>
              </a:defRPr>
            </a:pPr>
            <a:r>
              <a:t>Wikipedia</a:t>
            </a:r>
          </a:p>
          <a:p>
            <a:pPr>
              <a:defRPr>
                <a:latin typeface="+mn-lt"/>
                <a:ea typeface="+mn-ea"/>
                <a:cs typeface="+mn-cs"/>
                <a:sym typeface="Times New Roman"/>
              </a:defRPr>
            </a:pPr>
            <a:r>
              <a:t>Weinberg</a:t>
            </a:r>
          </a:p>
          <a:p>
            <a:pPr>
              <a:defRPr>
                <a:latin typeface="+mn-lt"/>
                <a:ea typeface="+mn-ea"/>
                <a:cs typeface="+mn-cs"/>
                <a:sym typeface="Times New Roman"/>
              </a:defRPr>
            </a:pPr>
            <a:r>
              <a:t>Planck results</a:t>
            </a:r>
          </a:p>
        </p:txBody>
      </p:sp>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3" name="Zel'dovich (right) with Iosif Shklovsky"/>
          <p:cNvSpPr txBox="1"/>
          <p:nvPr>
            <p:ph type="title"/>
          </p:nvPr>
        </p:nvSpPr>
        <p:spPr>
          <a:xfrm>
            <a:off x="503237" y="301625"/>
            <a:ext cx="9023351" cy="1214438"/>
          </a:xfrm>
          <a:prstGeom prst="rect">
            <a:avLst/>
          </a:prstGeom>
        </p:spPr>
        <p:txBody>
          <a:bodyPr/>
          <a:lstStyle/>
          <a:p>
            <a: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b="1" sz="3600"/>
            </a:pPr>
            <a:r>
              <a:t>Zel'dovich (right) with Iosif Shklovsky</a:t>
            </a:r>
            <a:r>
              <a:rPr b="0" sz="4100"/>
              <a:t> </a:t>
            </a:r>
          </a:p>
        </p:txBody>
      </p:sp>
      <p:sp>
        <p:nvSpPr>
          <p:cNvPr id="84" name="Double-click to edit"/>
          <p:cNvSpPr txBox="1"/>
          <p:nvPr>
            <p:ph type="body" idx="1"/>
          </p:nvPr>
        </p:nvSpPr>
        <p:spPr>
          <a:xfrm>
            <a:off x="720725" y="1979611"/>
            <a:ext cx="8807450" cy="4635502"/>
          </a:xfrm>
          <a:prstGeom prst="rect">
            <a:avLst/>
          </a:prstGeom>
        </p:spPr>
        <p:txBody>
          <a:bodyPr/>
          <a:lstStyle/>
          <a:p>
            <a:pPr/>
          </a:p>
        </p:txBody>
      </p:sp>
      <p:pic>
        <p:nvPicPr>
          <p:cNvPr id="85" name="image.png" descr="image.png"/>
          <p:cNvPicPr>
            <a:picLocks noChangeAspect="1"/>
          </p:cNvPicPr>
          <p:nvPr/>
        </p:nvPicPr>
        <p:blipFill>
          <a:blip r:embed="rId2">
            <a:extLst/>
          </a:blip>
          <a:stretch>
            <a:fillRect/>
          </a:stretch>
        </p:blipFill>
        <p:spPr>
          <a:xfrm>
            <a:off x="1939925" y="1368425"/>
            <a:ext cx="6400800" cy="5962650"/>
          </a:xfrm>
          <a:prstGeom prst="rect">
            <a:avLst/>
          </a:prstGeom>
          <a:ln w="12700">
            <a:miter lim="400000"/>
          </a:ln>
        </p:spPr>
      </p:pic>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7" name="Biographical Information (from Wikipedia, Neils Bohr Institute website, and a 1979 interview with Spencer Weart of the American Institute of Physics)"/>
          <p:cNvSpPr txBox="1"/>
          <p:nvPr>
            <p:ph type="title"/>
          </p:nvPr>
        </p:nvSpPr>
        <p:spPr>
          <a:xfrm>
            <a:off x="365125" y="0"/>
            <a:ext cx="9601200" cy="1233488"/>
          </a:xfrm>
          <a:prstGeom prst="rect">
            <a:avLst/>
          </a:prstGeom>
        </p:spPr>
        <p:txBody>
          <a:bodyPr/>
          <a:lstStyle/>
          <a:p>
            <a: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b="1" sz="3600"/>
            </a:pPr>
            <a:r>
              <a:t>Biographical Information</a:t>
            </a:r>
            <a:br/>
            <a:r>
              <a:rPr sz="2400"/>
              <a:t>(from Wikipedia, Neils Bohr Institute website, and a 1979 interview with Spencer Weart of the American Institute of Physics)</a:t>
            </a:r>
          </a:p>
        </p:txBody>
      </p:sp>
      <p:sp>
        <p:nvSpPr>
          <p:cNvPr id="88" name="Igor Dmitrievich Novikov…"/>
          <p:cNvSpPr txBox="1"/>
          <p:nvPr>
            <p:ph type="body" idx="1"/>
          </p:nvPr>
        </p:nvSpPr>
        <p:spPr>
          <a:xfrm>
            <a:off x="877886" y="1233486"/>
            <a:ext cx="9088440" cy="4111628"/>
          </a:xfrm>
          <a:prstGeom prst="rect">
            <a:avLst/>
          </a:prstGeom>
        </p:spPr>
        <p:txBody>
          <a:bodyPr/>
          <a:lstStyle/>
          <a:p>
            <a:pPr marL="262126" indent="-228599" defTabSz="438911">
              <a:spcBef>
                <a:spcPts val="1300"/>
              </a:spcBef>
              <a:tabLst>
                <a:tab pos="317500" algn="l"/>
                <a:tab pos="419100" algn="l"/>
                <a:tab pos="863600" algn="l"/>
                <a:tab pos="1295400" algn="l"/>
                <a:tab pos="1739900" algn="l"/>
                <a:tab pos="2171700" algn="l"/>
                <a:tab pos="2616200" algn="l"/>
                <a:tab pos="3048000" algn="l"/>
                <a:tab pos="3492500" algn="l"/>
                <a:tab pos="3937000" algn="l"/>
                <a:tab pos="4368800" algn="l"/>
                <a:tab pos="4813300" algn="l"/>
                <a:tab pos="5245100" algn="l"/>
                <a:tab pos="5689600" algn="l"/>
                <a:tab pos="6121400" algn="l"/>
                <a:tab pos="6565900" algn="l"/>
                <a:tab pos="6997700" algn="l"/>
                <a:tab pos="7442200" algn="l"/>
                <a:tab pos="7886700" algn="l"/>
                <a:tab pos="8318500" algn="l"/>
                <a:tab pos="8763000" algn="l"/>
              </a:tabLst>
              <a:defRPr sz="2100" u="sng">
                <a:solidFill>
                  <a:srgbClr val="004586"/>
                </a:solidFill>
              </a:defRPr>
            </a:pPr>
          </a:p>
          <a:p>
            <a:pPr marL="262126" indent="-228599" defTabSz="438911">
              <a:spcBef>
                <a:spcPts val="1300"/>
              </a:spcBef>
              <a:tabLst>
                <a:tab pos="317500" algn="l"/>
                <a:tab pos="419100" algn="l"/>
                <a:tab pos="863600" algn="l"/>
                <a:tab pos="1295400" algn="l"/>
                <a:tab pos="1739900" algn="l"/>
                <a:tab pos="2171700" algn="l"/>
                <a:tab pos="2616200" algn="l"/>
                <a:tab pos="3048000" algn="l"/>
                <a:tab pos="3492500" algn="l"/>
                <a:tab pos="3937000" algn="l"/>
                <a:tab pos="4368800" algn="l"/>
                <a:tab pos="4813300" algn="l"/>
                <a:tab pos="5245100" algn="l"/>
                <a:tab pos="5689600" algn="l"/>
                <a:tab pos="6121400" algn="l"/>
                <a:tab pos="6565900" algn="l"/>
                <a:tab pos="6997700" algn="l"/>
                <a:tab pos="7442200" algn="l"/>
                <a:tab pos="7886700" algn="l"/>
                <a:tab pos="8318500" algn="l"/>
                <a:tab pos="8763000" algn="l"/>
              </a:tabLst>
              <a:defRPr b="1" sz="2100" u="sng">
                <a:solidFill>
                  <a:srgbClr val="004586"/>
                </a:solidFill>
              </a:defRPr>
            </a:pPr>
            <a:r>
              <a:t>Igor Dmitrievich Novikov</a:t>
            </a:r>
          </a:p>
          <a:p>
            <a:pPr marL="262126" indent="-228599" defTabSz="438911">
              <a:spcBef>
                <a:spcPts val="1300"/>
              </a:spcBef>
              <a:tabLst>
                <a:tab pos="317500" algn="l"/>
                <a:tab pos="419100" algn="l"/>
                <a:tab pos="863600" algn="l"/>
                <a:tab pos="1295400" algn="l"/>
                <a:tab pos="1739900" algn="l"/>
                <a:tab pos="2171700" algn="l"/>
                <a:tab pos="2616200" algn="l"/>
                <a:tab pos="3048000" algn="l"/>
                <a:tab pos="3492500" algn="l"/>
                <a:tab pos="3937000" algn="l"/>
                <a:tab pos="4368800" algn="l"/>
                <a:tab pos="4813300" algn="l"/>
                <a:tab pos="5245100" algn="l"/>
                <a:tab pos="5689600" algn="l"/>
                <a:tab pos="6121400" algn="l"/>
                <a:tab pos="6565900" algn="l"/>
                <a:tab pos="6997700" algn="l"/>
                <a:tab pos="7442200" algn="l"/>
                <a:tab pos="7886700" algn="l"/>
                <a:tab pos="8318500" algn="l"/>
                <a:tab pos="8763000" algn="l"/>
              </a:tabLst>
              <a:defRPr sz="2100">
                <a:solidFill>
                  <a:srgbClr val="004586"/>
                </a:solidFill>
              </a:defRPr>
            </a:pPr>
            <a:r>
              <a:t>1935- ; born in Moscow and lives there and in Copenhagen</a:t>
            </a:r>
          </a:p>
          <a:p>
            <a:pPr marL="262126" indent="-228599" defTabSz="438911">
              <a:spcBef>
                <a:spcPts val="1300"/>
              </a:spcBef>
              <a:tabLst>
                <a:tab pos="317500" algn="l"/>
                <a:tab pos="419100" algn="l"/>
                <a:tab pos="863600" algn="l"/>
                <a:tab pos="1295400" algn="l"/>
                <a:tab pos="1739900" algn="l"/>
                <a:tab pos="2171700" algn="l"/>
                <a:tab pos="2616200" algn="l"/>
                <a:tab pos="3048000" algn="l"/>
                <a:tab pos="3492500" algn="l"/>
                <a:tab pos="3937000" algn="l"/>
                <a:tab pos="4368800" algn="l"/>
                <a:tab pos="4813300" algn="l"/>
                <a:tab pos="5245100" algn="l"/>
                <a:tab pos="5689600" algn="l"/>
                <a:tab pos="6121400" algn="l"/>
                <a:tab pos="6565900" algn="l"/>
                <a:tab pos="6997700" algn="l"/>
                <a:tab pos="7442200" algn="l"/>
                <a:tab pos="7886700" algn="l"/>
                <a:tab pos="8318500" algn="l"/>
                <a:tab pos="8763000" algn="l"/>
              </a:tabLst>
              <a:defRPr sz="2100">
                <a:solidFill>
                  <a:srgbClr val="004586"/>
                </a:solidFill>
              </a:defRPr>
            </a:pPr>
            <a:r>
              <a:t>Educated at Moscow (State?) University</a:t>
            </a:r>
          </a:p>
          <a:p>
            <a:pPr marL="262126" indent="-228599" defTabSz="438911">
              <a:spcBef>
                <a:spcPts val="1300"/>
              </a:spcBef>
              <a:tabLst>
                <a:tab pos="317500" algn="l"/>
                <a:tab pos="419100" algn="l"/>
                <a:tab pos="863600" algn="l"/>
                <a:tab pos="1295400" algn="l"/>
                <a:tab pos="1739900" algn="l"/>
                <a:tab pos="2171700" algn="l"/>
                <a:tab pos="2616200" algn="l"/>
                <a:tab pos="3048000" algn="l"/>
                <a:tab pos="3492500" algn="l"/>
                <a:tab pos="3937000" algn="l"/>
                <a:tab pos="4368800" algn="l"/>
                <a:tab pos="4813300" algn="l"/>
                <a:tab pos="5245100" algn="l"/>
                <a:tab pos="5689600" algn="l"/>
                <a:tab pos="6121400" algn="l"/>
                <a:tab pos="6565900" algn="l"/>
                <a:tab pos="6997700" algn="l"/>
                <a:tab pos="7442200" algn="l"/>
                <a:tab pos="7886700" algn="l"/>
                <a:tab pos="8318500" algn="l"/>
                <a:tab pos="8763000" algn="l"/>
              </a:tabLst>
              <a:defRPr sz="2100">
                <a:solidFill>
                  <a:srgbClr val="004586"/>
                </a:solidFill>
              </a:defRPr>
            </a:pPr>
            <a:r>
              <a:t>Awarded Candidate of Science in 1965 and Doctor of Science in 1970</a:t>
            </a:r>
          </a:p>
          <a:p>
            <a:pPr marL="262126" indent="-228599" defTabSz="438911">
              <a:spcBef>
                <a:spcPts val="1300"/>
              </a:spcBef>
              <a:tabLst>
                <a:tab pos="317500" algn="l"/>
                <a:tab pos="419100" algn="l"/>
                <a:tab pos="863600" algn="l"/>
                <a:tab pos="1295400" algn="l"/>
                <a:tab pos="1739900" algn="l"/>
                <a:tab pos="2171700" algn="l"/>
                <a:tab pos="2616200" algn="l"/>
                <a:tab pos="3048000" algn="l"/>
                <a:tab pos="3492500" algn="l"/>
                <a:tab pos="3937000" algn="l"/>
                <a:tab pos="4368800" algn="l"/>
                <a:tab pos="4813300" algn="l"/>
                <a:tab pos="5245100" algn="l"/>
                <a:tab pos="5689600" algn="l"/>
                <a:tab pos="6121400" algn="l"/>
                <a:tab pos="6565900" algn="l"/>
                <a:tab pos="6997700" algn="l"/>
                <a:tab pos="7442200" algn="l"/>
                <a:tab pos="7886700" algn="l"/>
                <a:tab pos="8318500" algn="l"/>
                <a:tab pos="8763000" algn="l"/>
              </a:tabLst>
              <a:defRPr sz="2100">
                <a:solidFill>
                  <a:srgbClr val="004586"/>
                </a:solidFill>
              </a:defRPr>
            </a:pPr>
            <a:r>
              <a:t>Currently affiliated with the Lebedev Physics Institute and Neils Bohr International Academy</a:t>
            </a:r>
          </a:p>
          <a:p>
            <a:pPr marL="262126" indent="-228599" defTabSz="438911">
              <a:spcBef>
                <a:spcPts val="1300"/>
              </a:spcBef>
              <a:tabLst>
                <a:tab pos="317500" algn="l"/>
                <a:tab pos="419100" algn="l"/>
                <a:tab pos="863600" algn="l"/>
                <a:tab pos="1295400" algn="l"/>
                <a:tab pos="1739900" algn="l"/>
                <a:tab pos="2171700" algn="l"/>
                <a:tab pos="2616200" algn="l"/>
                <a:tab pos="3048000" algn="l"/>
                <a:tab pos="3492500" algn="l"/>
                <a:tab pos="3937000" algn="l"/>
                <a:tab pos="4368800" algn="l"/>
                <a:tab pos="4813300" algn="l"/>
                <a:tab pos="5245100" algn="l"/>
                <a:tab pos="5689600" algn="l"/>
                <a:tab pos="6121400" algn="l"/>
                <a:tab pos="6565900" algn="l"/>
                <a:tab pos="6997700" algn="l"/>
                <a:tab pos="7442200" algn="l"/>
                <a:tab pos="7886700" algn="l"/>
                <a:tab pos="8318500" algn="l"/>
                <a:tab pos="8763000" algn="l"/>
              </a:tabLst>
              <a:defRPr sz="2100">
                <a:solidFill>
                  <a:srgbClr val="004586"/>
                </a:solidFill>
              </a:defRPr>
            </a:pPr>
            <a:r>
              <a:t>Has worked on reltivity theory, astrophysics, and cosmology  </a:t>
            </a:r>
          </a:p>
          <a:p>
            <a:pPr marL="262126" indent="-228599" defTabSz="438911">
              <a:spcBef>
                <a:spcPts val="1300"/>
              </a:spcBef>
              <a:tabLst>
                <a:tab pos="317500" algn="l"/>
                <a:tab pos="419100" algn="l"/>
                <a:tab pos="863600" algn="l"/>
                <a:tab pos="1295400" algn="l"/>
                <a:tab pos="1739900" algn="l"/>
                <a:tab pos="2171700" algn="l"/>
                <a:tab pos="2616200" algn="l"/>
                <a:tab pos="3048000" algn="l"/>
                <a:tab pos="3492500" algn="l"/>
                <a:tab pos="3937000" algn="l"/>
                <a:tab pos="4368800" algn="l"/>
                <a:tab pos="4813300" algn="l"/>
                <a:tab pos="5245100" algn="l"/>
                <a:tab pos="5689600" algn="l"/>
                <a:tab pos="6121400" algn="l"/>
                <a:tab pos="6565900" algn="l"/>
                <a:tab pos="6997700" algn="l"/>
                <a:tab pos="7442200" algn="l"/>
                <a:tab pos="7886700" algn="l"/>
                <a:tab pos="8318500" algn="l"/>
                <a:tab pos="8763000" algn="l"/>
              </a:tabLst>
              <a:defRPr sz="2100">
                <a:solidFill>
                  <a:srgbClr val="004586"/>
                </a:solidFill>
              </a:defRPr>
            </a:pPr>
            <a:r>
              <a:t>Awarded (with K. Thorne and R. Penrose) the first John Archibald Wheeler Prize in 2020 by the President of the Italian Physical Society</a:t>
            </a:r>
          </a:p>
        </p:txBody>
      </p:sp>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Office">
  <a:themeElements>
    <a:clrScheme name="Office">
      <a:dk1>
        <a:srgbClr val="000000"/>
      </a:dk1>
      <a:lt1>
        <a:srgbClr val="FFFFFF"/>
      </a:lt1>
      <a:dk2>
        <a:srgbClr val="A7A7A7"/>
      </a:dk2>
      <a:lt2>
        <a:srgbClr val="535353"/>
      </a:lt2>
      <a:accent1>
        <a:srgbClr val="00CC99"/>
      </a:accent1>
      <a:accent2>
        <a:srgbClr val="3333CC"/>
      </a:accent2>
      <a:accent3>
        <a:srgbClr val="9BBB59"/>
      </a:accent3>
      <a:accent4>
        <a:srgbClr val="8064A2"/>
      </a:accent4>
      <a:accent5>
        <a:srgbClr val="4BACC6"/>
      </a:accent5>
      <a:accent6>
        <a:srgbClr val="F79646"/>
      </a:accent6>
      <a:hlink>
        <a:srgbClr val="0000FF"/>
      </a:hlink>
      <a:folHlink>
        <a:srgbClr val="FF00FF"/>
      </a:folHlink>
    </a:clrScheme>
    <a:fontScheme name="Office">
      <a:majorFont>
        <a:latin typeface="Helvetica"/>
        <a:ea typeface="Helvetica"/>
        <a:cs typeface="Helvetica"/>
      </a:majorFont>
      <a:minorFont>
        <a:latin typeface="Times New Roman"/>
        <a:ea typeface="Times New Roman"/>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t" upright="0">
        <a:spAutoFit/>
      </a:bodyPr>
      <a:lstStyle>
        <a:defPPr marL="0" marR="0" indent="0" algn="l" defTabSz="457200" rtl="0" fontAlgn="auto" latinLnBrk="0" hangingPunct="0">
          <a:lnSpc>
            <a:spcPct val="93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Times New Roman"/>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upright="0">
        <a:spAutoFit/>
      </a:bodyPr>
      <a:lstStyle>
        <a:defPPr marL="0" marR="0" indent="0" algn="l" defTabSz="457200" rtl="0" fontAlgn="auto" latinLnBrk="0" hangingPunct="0">
          <a:lnSpc>
            <a:spcPct val="93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Times New Roman"/>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Office">
  <a:themeElements>
    <a:clrScheme name="Office">
      <a:dk1>
        <a:srgbClr val="000000"/>
      </a:dk1>
      <a:lt1>
        <a:srgbClr val="FFFFFF"/>
      </a:lt1>
      <a:dk2>
        <a:srgbClr val="A7A7A7"/>
      </a:dk2>
      <a:lt2>
        <a:srgbClr val="535353"/>
      </a:lt2>
      <a:accent1>
        <a:srgbClr val="00CC99"/>
      </a:accent1>
      <a:accent2>
        <a:srgbClr val="3333CC"/>
      </a:accent2>
      <a:accent3>
        <a:srgbClr val="9BBB59"/>
      </a:accent3>
      <a:accent4>
        <a:srgbClr val="8064A2"/>
      </a:accent4>
      <a:accent5>
        <a:srgbClr val="4BACC6"/>
      </a:accent5>
      <a:accent6>
        <a:srgbClr val="F79646"/>
      </a:accent6>
      <a:hlink>
        <a:srgbClr val="0000FF"/>
      </a:hlink>
      <a:folHlink>
        <a:srgbClr val="FF00FF"/>
      </a:folHlink>
    </a:clrScheme>
    <a:fontScheme name="Office">
      <a:majorFont>
        <a:latin typeface="Helvetica"/>
        <a:ea typeface="Helvetica"/>
        <a:cs typeface="Helvetica"/>
      </a:majorFont>
      <a:minorFont>
        <a:latin typeface="Times New Roman"/>
        <a:ea typeface="Times New Roman"/>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t" upright="0">
        <a:spAutoFit/>
      </a:bodyPr>
      <a:lstStyle>
        <a:defPPr marL="0" marR="0" indent="0" algn="l" defTabSz="457200" rtl="0" fontAlgn="auto" latinLnBrk="0" hangingPunct="0">
          <a:lnSpc>
            <a:spcPct val="93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Times New Roman"/>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upright="0">
        <a:spAutoFit/>
      </a:bodyPr>
      <a:lstStyle>
        <a:defPPr marL="0" marR="0" indent="0" algn="l" defTabSz="457200" rtl="0" fontAlgn="auto" latinLnBrk="0" hangingPunct="0">
          <a:lnSpc>
            <a:spcPct val="93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Times New Roman"/>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