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270" r:id="rId2"/>
    <p:sldId id="1271" r:id="rId3"/>
    <p:sldId id="1272" r:id="rId4"/>
    <p:sldId id="1273" r:id="rId5"/>
    <p:sldId id="1274" r:id="rId6"/>
    <p:sldId id="257" r:id="rId7"/>
    <p:sldId id="258" r:id="rId8"/>
    <p:sldId id="1269" r:id="rId9"/>
    <p:sldId id="259" r:id="rId10"/>
    <p:sldId id="260" r:id="rId11"/>
    <p:sldId id="1275" r:id="rId12"/>
    <p:sldId id="1276" r:id="rId13"/>
    <p:sldId id="1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FDC"/>
    <a:srgbClr val="24FF5E"/>
    <a:srgbClr val="24FF58"/>
    <a:srgbClr val="00329B"/>
    <a:srgbClr val="2534CF"/>
    <a:srgbClr val="76FF0D"/>
    <a:srgbClr val="A6FF96"/>
    <a:srgbClr val="1FD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6"/>
    <p:restoredTop sz="96197"/>
  </p:normalViewPr>
  <p:slideViewPr>
    <p:cSldViewPr snapToGrid="0" snapToObjects="1">
      <p:cViewPr varScale="1">
        <p:scale>
          <a:sx n="141" d="100"/>
          <a:sy n="141" d="100"/>
        </p:scale>
        <p:origin x="2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3EF16-F8CF-1940-A1FF-63F102CE0281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D47-B60C-A740-A733-94FF13686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d89106c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d89106c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81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A033-55E1-C74F-B532-882DC3676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9BFF1-5A0E-A241-85A6-CEE99AB08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B579-1CF1-804F-837D-DB8963D8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8EE33-5677-7A4C-87FD-B5932CF1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731CE-E5D6-9240-B6E3-C5F7CBE1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2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C786-85ED-4747-9009-BB7A424C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27FE9-D1A2-C54B-A9DC-AB7E949A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2D9DA-1A80-9E45-8F98-B09440F0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359D8-BC9A-7641-9DFB-15FE8FD6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E1370-99ED-4F4F-9198-51F59118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2C3E6-2BDC-D444-B215-7C5ADDAD2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BFB6A-E7F2-4845-9CC4-B71D7D3AF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E30DC-D802-3946-85C0-539487921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1304F-1D3A-AF4E-AE4B-9C9AB6F0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A3167-06D4-C246-81F3-C274D831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1C3B-132D-5644-9F28-DCB971B4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1DA17-5CC3-6E41-ABE7-B2D96946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2D3CE-5EBA-E942-9CC8-6403D0DB2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DD1AD-8C9D-E748-88D0-4CC1050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AB0BE-F1C4-A047-AC7E-1E463F90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3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6DF7-2ABB-4247-8764-6DCA1D5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46BE8-D176-7841-8597-DFC81085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06E3-83FB-5145-AA4F-28092199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502E0-DD7E-944B-865B-924B1108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0D60-8D70-BE4E-8529-ED3722D0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6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17B9-9099-8A47-B13D-B5470584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C99F4-1EE9-7347-B69D-9E2D2729F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D3E31-D069-F044-B3B5-13E5CE85D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CFCA2-9B2A-0241-B38F-1A303581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841EC-0E89-8B43-AE5C-4FB599AE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8F1ED-A4CF-844D-BF81-F731EB9D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B235-2503-DE4C-9A52-622FA088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E8429-3932-D048-81CC-5CAF8D016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F7587-17ED-3A4B-9E3C-5F2EF9AA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FF8D8-CCDF-BE47-81C2-D192BDD53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06DB-BF0E-6D44-8EB0-8E3335C5B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E79DD-C3F5-1D49-8F27-B0126321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F178CC-8D3B-F04F-873B-3116954B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FF51D-20DD-654A-A7CD-060B40EA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3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3AD1F-A444-A345-BDC1-7EFEB164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31151-1F84-1E49-A5C1-E3B8A7F50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88385-3BB3-6449-98BF-55334269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9DE90-FCA3-D444-A713-451ED742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0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1B38B-0E6A-C943-BA4B-00B6F327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A8ADA-DBF0-9942-BCA1-845FD977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AEF42-B100-1C4B-BB8D-2614609E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52FD-C33D-C14E-9357-37EF1DF4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468A5-3E68-D443-B74E-40587260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B0469-ED7F-1847-A946-F0E229C1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6327B-4D53-E040-96B2-67EAFDD1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D8D27-5091-6746-8FA1-116183DB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46E68-1249-3740-AFBB-0E7DCBC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0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9053-6F27-B147-A566-A90BC59A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A091D-6C40-7A45-AAAE-898944912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8FE59-A7EE-2644-9927-FD74D283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59837-A5BF-F24D-9B4E-98D7AD71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167A-A7F1-F141-801E-8312EC13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0CE55-8B50-944D-9C96-68387911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6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E2820-3A61-CE4D-A5DD-D2AFB6F2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4716-EA6B-964D-9450-61170E41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FF32C-3108-8B4D-B4EA-E2C103D37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206C8-BA06-B846-B806-BF0953D1409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4304B-585C-3D4B-9F15-E6CF76301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2EA98-E267-584C-8EBD-B41F300C9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ECD9-C024-9A42-AE5D-F9C05E6A3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E9F6-DC35-9653-5D58-D859D52060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pfRICH</a:t>
            </a:r>
            <a:r>
              <a:rPr lang="en-US" dirty="0"/>
              <a:t>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7B940-8F54-B9CC-22E6-B68EAFE3E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Eslinger (</a:t>
            </a:r>
            <a:r>
              <a:rPr lang="en-US" dirty="0" err="1"/>
              <a:t>Jlab</a:t>
            </a:r>
            <a:r>
              <a:rPr lang="en-US" dirty="0"/>
              <a:t>) / Alexander Kiselev (BNL)</a:t>
            </a:r>
          </a:p>
          <a:p>
            <a:r>
              <a:rPr lang="en-US" dirty="0"/>
              <a:t>EPIC PID Working Group Meeting</a:t>
            </a:r>
          </a:p>
          <a:p>
            <a:r>
              <a:rPr lang="en-US" dirty="0"/>
              <a:t>4Nov22</a:t>
            </a:r>
          </a:p>
        </p:txBody>
      </p:sp>
    </p:spTree>
    <p:extLst>
      <p:ext uri="{BB962C8B-B14F-4D97-AF65-F5344CB8AC3E}">
        <p14:creationId xmlns:p14="http://schemas.microsoft.com/office/powerpoint/2010/main" val="44664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D7582C-ACEB-67BF-0EE7-1629FA798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r="18207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A64F0-294C-8EFF-F7F4-F06E0D8B6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r="15873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0EF5-4499-A099-C940-0AE456A6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Aerogel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2B4C-6D2E-D55E-9C1E-B49CE549E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Considering a radial arrangement like Belle II ARICH</a:t>
            </a:r>
          </a:p>
          <a:p>
            <a:r>
              <a:rPr lang="en-US" sz="2000" dirty="0"/>
              <a:t>Still needs to be worked out in CAD to fit within the 12-sided DIRC support</a:t>
            </a:r>
          </a:p>
          <a:p>
            <a:r>
              <a:rPr lang="en-US" sz="2000" dirty="0"/>
              <a:t>Needs to segment to split around the beam pipe (installation/removal/maintenance)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AD761-DECC-B30E-983F-6DBA90204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 r="2" b="141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F9B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451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D2B6-8CA0-6005-9AE8-A057B3DF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9232-E3E5-A3E5-40AB-9EE2A386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Expansion volume: how to keep it air and light-tight while maintaining halves and quadrants</a:t>
            </a:r>
          </a:p>
          <a:p>
            <a:r>
              <a:rPr lang="en-US" dirty="0"/>
              <a:t>Determine where mirrors will be placed and build support plans</a:t>
            </a:r>
          </a:p>
          <a:p>
            <a:r>
              <a:rPr lang="en-US" dirty="0"/>
              <a:t>Continue working on full support structure</a:t>
            </a:r>
          </a:p>
          <a:p>
            <a:r>
              <a:rPr lang="en-US" dirty="0"/>
              <a:t>How to incorporate half-level tiling in the current scheme</a:t>
            </a:r>
          </a:p>
          <a:p>
            <a:r>
              <a:rPr lang="en-US" dirty="0"/>
              <a:t>Determine material choices in key locations</a:t>
            </a:r>
          </a:p>
          <a:p>
            <a:r>
              <a:rPr lang="en-US" dirty="0"/>
              <a:t>Determine local services paths</a:t>
            </a:r>
          </a:p>
          <a:p>
            <a:r>
              <a:rPr lang="en-US" dirty="0"/>
              <a:t>Continue to consider installation/removal/maintenance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3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4E4D-9C8F-A45B-7CA8-216202750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0997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F2B54-7EB1-5024-5FEA-701AA7D7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Design Update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487458E-82AA-20BA-D4A4-EEF9EAC39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90" r="1972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BD6AC5-775B-FA51-C6E2-5420DBD9DCE9}"/>
              </a:ext>
            </a:extLst>
          </p:cNvPr>
          <p:cNvSpPr txBox="1"/>
          <p:nvPr/>
        </p:nvSpPr>
        <p:spPr>
          <a:xfrm>
            <a:off x="3680460" y="2537460"/>
            <a:ext cx="14345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DIRC Support</a:t>
            </a:r>
          </a:p>
          <a:p>
            <a:pPr algn="ctr"/>
            <a:r>
              <a:rPr lang="en-US" dirty="0"/>
              <a:t> 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A0D26-5167-3B1F-A2BD-32F96FE404CF}"/>
              </a:ext>
            </a:extLst>
          </p:cNvPr>
          <p:cNvSpPr txBox="1"/>
          <p:nvPr/>
        </p:nvSpPr>
        <p:spPr>
          <a:xfrm>
            <a:off x="329637" y="5048860"/>
            <a:ext cx="153503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Allotted Space</a:t>
            </a:r>
          </a:p>
          <a:p>
            <a:r>
              <a:rPr lang="en-US" dirty="0"/>
              <a:t>For Readout</a:t>
            </a:r>
          </a:p>
          <a:p>
            <a:r>
              <a:rPr lang="en-US" dirty="0"/>
              <a:t>(Light Blue)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0BE9C6-97E3-5D4E-31FB-5DE1E52229E8}"/>
              </a:ext>
            </a:extLst>
          </p:cNvPr>
          <p:cNvCxnSpPr/>
          <p:nvPr/>
        </p:nvCxnSpPr>
        <p:spPr>
          <a:xfrm flipH="1">
            <a:off x="3680460" y="3061547"/>
            <a:ext cx="342900" cy="284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6F7272-3AB0-D85D-E305-09D29DA7D9EE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097155" y="4178571"/>
            <a:ext cx="453938" cy="8702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517DE6-EAC8-083F-48BE-C1A2E9CCB294}"/>
              </a:ext>
            </a:extLst>
          </p:cNvPr>
          <p:cNvGrpSpPr/>
          <p:nvPr/>
        </p:nvGrpSpPr>
        <p:grpSpPr>
          <a:xfrm>
            <a:off x="6189934" y="2410448"/>
            <a:ext cx="5803323" cy="3890357"/>
            <a:chOff x="6189934" y="2410448"/>
            <a:chExt cx="5803323" cy="3890357"/>
          </a:xfrm>
        </p:grpSpPr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66406B3-3EA2-6237-2A74-6CAC4FEBD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33" r="18783"/>
            <a:stretch/>
          </p:blipFill>
          <p:spPr>
            <a:xfrm>
              <a:off x="6189934" y="2410448"/>
              <a:ext cx="5803323" cy="389035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FB260A-02B9-BCF9-894B-0614F5283154}"/>
                </a:ext>
              </a:extLst>
            </p:cNvPr>
            <p:cNvSpPr txBox="1"/>
            <p:nvPr/>
          </p:nvSpPr>
          <p:spPr>
            <a:xfrm>
              <a:off x="10318503" y="4520120"/>
              <a:ext cx="11817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/>
                <a:t>Beam Pipe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002C-4359-D2C7-54B0-CCD4E9C9348F}"/>
                </a:ext>
              </a:extLst>
            </p:cNvPr>
            <p:cNvSpPr txBox="1"/>
            <p:nvPr/>
          </p:nvSpPr>
          <p:spPr>
            <a:xfrm>
              <a:off x="6602184" y="2814459"/>
              <a:ext cx="13917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/>
                <a:t>Sensor Plane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E93A01-69BE-4D34-1BEF-B83024DFB8DF}"/>
                </a:ext>
              </a:extLst>
            </p:cNvPr>
            <p:cNvSpPr txBox="1"/>
            <p:nvPr/>
          </p:nvSpPr>
          <p:spPr>
            <a:xfrm>
              <a:off x="7147290" y="5409573"/>
              <a:ext cx="1270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/>
                <a:t>Est Cooling </a:t>
              </a:r>
            </a:p>
            <a:p>
              <a:r>
                <a:rPr lang="en-US" dirty="0" err="1"/>
                <a:t>Reqmt</a:t>
              </a:r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DEC686-34CC-80CD-2080-EEFAE8E53A5C}"/>
                </a:ext>
              </a:extLst>
            </p:cNvPr>
            <p:cNvCxnSpPr>
              <a:cxnSpLocks/>
            </p:cNvCxnSpPr>
            <p:nvPr/>
          </p:nvCxnSpPr>
          <p:spPr>
            <a:xfrm>
              <a:off x="7505079" y="3183791"/>
              <a:ext cx="277481" cy="4728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4EC87F-B751-65DB-187B-E487DDC5C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2907" y="5048860"/>
              <a:ext cx="102044" cy="4104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D49FD79-D34F-89E0-F010-79FA3C5FC3B8}"/>
              </a:ext>
            </a:extLst>
          </p:cNvPr>
          <p:cNvSpPr txBox="1"/>
          <p:nvPr/>
        </p:nvSpPr>
        <p:spPr>
          <a:xfrm>
            <a:off x="198741" y="1733973"/>
            <a:ext cx="859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SiPM</a:t>
            </a:r>
            <a:r>
              <a:rPr lang="en-US" dirty="0"/>
              <a:t> Sensors utilized (with associated cooling budget)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Intention: check to see if </a:t>
            </a:r>
            <a:r>
              <a:rPr lang="en-US" dirty="0" err="1"/>
              <a:t>pfRICH</a:t>
            </a:r>
            <a:r>
              <a:rPr lang="en-US" dirty="0"/>
              <a:t> could fit, provide a conceptual comparison to </a:t>
            </a:r>
            <a:r>
              <a:rPr lang="en-US" dirty="0" err="1"/>
              <a:t>mRICH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3DED2F-0762-635C-B13A-6ECAC9E92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598" y="170412"/>
            <a:ext cx="3105659" cy="294841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98D8C9F-2417-2988-C7F0-3436E9974CB4}"/>
              </a:ext>
            </a:extLst>
          </p:cNvPr>
          <p:cNvCxnSpPr>
            <a:cxnSpLocks/>
          </p:cNvCxnSpPr>
          <p:nvPr/>
        </p:nvCxnSpPr>
        <p:spPr>
          <a:xfrm flipV="1">
            <a:off x="7694951" y="2165547"/>
            <a:ext cx="1597652" cy="7147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2042178-1E9E-EC13-9F35-D192387FAF39}"/>
              </a:ext>
            </a:extLst>
          </p:cNvPr>
          <p:cNvSpPr txBox="1"/>
          <p:nvPr/>
        </p:nvSpPr>
        <p:spPr>
          <a:xfrm>
            <a:off x="10818446" y="372529"/>
            <a:ext cx="9067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Aerogel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9F7887-CC3C-91B1-C2B9-B96DBDF6F99B}"/>
              </a:ext>
            </a:extLst>
          </p:cNvPr>
          <p:cNvCxnSpPr>
            <a:cxnSpLocks/>
          </p:cNvCxnSpPr>
          <p:nvPr/>
        </p:nvCxnSpPr>
        <p:spPr>
          <a:xfrm>
            <a:off x="11231198" y="767598"/>
            <a:ext cx="180234" cy="5893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C3B9-6D6E-3A90-46C7-65B82761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Identified First Design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7E5A0-027E-C7B7-B663-1CBA6C46D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Sensor choice (</a:t>
            </a:r>
            <a:r>
              <a:rPr lang="en-US" dirty="0" err="1"/>
              <a:t>SiPM</a:t>
            </a:r>
            <a:r>
              <a:rPr lang="en-US" dirty="0"/>
              <a:t> vs LAPPD)</a:t>
            </a:r>
          </a:p>
          <a:p>
            <a:r>
              <a:rPr lang="en-US" dirty="0"/>
              <a:t>Support structures unknown</a:t>
            </a:r>
          </a:p>
          <a:p>
            <a:r>
              <a:rPr lang="en-US" dirty="0"/>
              <a:t>Sensor tiling generic</a:t>
            </a:r>
          </a:p>
          <a:p>
            <a:r>
              <a:rPr lang="en-US" dirty="0"/>
              <a:t>Aerogel segmentation not considered</a:t>
            </a:r>
          </a:p>
          <a:p>
            <a:r>
              <a:rPr lang="en-US" dirty="0"/>
              <a:t>Cooling/Cabling/Services utilized placeholders</a:t>
            </a:r>
          </a:p>
          <a:p>
            <a:r>
              <a:rPr lang="en-US" dirty="0"/>
              <a:t>Material choices not considered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However, initial design served its purpose of showing what integration might look like and whether it might fit.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9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1BE883-46B4-412C-B6C3-88A2FF74B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68397-DF00-9D60-D105-5395E332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000"/>
              <a:t>Sensor Choice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875FE-3016-FC5C-3F01-B916581E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9" r="-1" b="-1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74BE-C8EE-3BFE-4E89-31AB0A03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 dirty="0"/>
              <a:t>HRPPD Sensor chosen moving forward</a:t>
            </a:r>
          </a:p>
          <a:p>
            <a:pPr lvl="1"/>
            <a:r>
              <a:rPr lang="en-US" sz="1800" dirty="0"/>
              <a:t>Reduced cooling load</a:t>
            </a:r>
          </a:p>
          <a:p>
            <a:r>
              <a:rPr lang="en-US" sz="1800" dirty="0"/>
              <a:t>General concept shown on left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35DE3-01A4-14DF-9AA7-013FD46F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92916"/>
            <a:ext cx="6095998" cy="17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1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235F7-17BB-C683-351E-AF40F32D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Generic Tiling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ED50A-C799-D73F-70A5-2A82291FDBA1}"/>
              </a:ext>
            </a:extLst>
          </p:cNvPr>
          <p:cNvSpPr txBox="1"/>
          <p:nvPr/>
        </p:nvSpPr>
        <p:spPr>
          <a:xfrm>
            <a:off x="5250106" y="586822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Selected tiling arrangements for the sensors shown below – considerations include: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Symmetry to allow the sensor plane to be split in quadrants or halves (installation/removal/maintenance)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Packing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9D3F3-A9EF-1857-B8C9-BC0D96F06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2" b="15682"/>
          <a:stretch/>
        </p:blipFill>
        <p:spPr>
          <a:xfrm>
            <a:off x="700096" y="2729397"/>
            <a:ext cx="5196882" cy="3483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B2D1-496D-271E-EADD-D194F8789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4" b="10554"/>
          <a:stretch/>
        </p:blipFill>
        <p:spPr>
          <a:xfrm>
            <a:off x="6361834" y="2729397"/>
            <a:ext cx="5196976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0C5-3527-E6B9-AB8A-DCA7DD62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Sensor Tiling Scheme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330A7-CA9B-C6F2-2952-671183420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Blue and Grey sections represent proposed “halving solution” for this layout.</a:t>
            </a:r>
          </a:p>
          <a:p>
            <a:r>
              <a:rPr lang="en-US" sz="2200" dirty="0"/>
              <a:t>The outer member is the DIRC support</a:t>
            </a:r>
          </a:p>
          <a:p>
            <a:r>
              <a:rPr lang="en-US" sz="2200" dirty="0"/>
              <a:t>On the inside we must consider the beam pipe size at this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5D517-4DC3-3C1E-44D8-3241A4ED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" r="62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110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0C5-3527-E6B9-AB8A-DCA7DD62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Proposed sensor Modifications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330A7-CA9B-C6F2-2952-671183420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Cut the corners from each sensor to allow a fastening mechanism to pass through</a:t>
            </a:r>
          </a:p>
          <a:p>
            <a:r>
              <a:rPr lang="en-US" sz="2200"/>
              <a:t>(Not shown): create a small notch on the backside in the ceramic to interface with a support plate</a:t>
            </a:r>
          </a:p>
        </p:txBody>
      </p:sp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3E5CE7C7-EDA9-7064-F2AE-23489689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246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49E1B-B811-7780-CEF3-06DAC2F1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2" y="687134"/>
            <a:ext cx="3749011" cy="3073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44FFA-EAD8-4CF3-CC19-7E8849061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1" t="14067" r="16106" b="6411"/>
          <a:stretch/>
        </p:blipFill>
        <p:spPr>
          <a:xfrm>
            <a:off x="114072" y="3823220"/>
            <a:ext cx="3749011" cy="2906354"/>
          </a:xfrm>
          <a:prstGeom prst="rect">
            <a:avLst/>
          </a:prstGeom>
        </p:spPr>
      </p:pic>
      <p:sp>
        <p:nvSpPr>
          <p:cNvPr id="8" name="Each board (10cmx10cm) is divided into a hundred 1cmx1cm cell, each cell with its unique geometry configuration">
            <a:extLst>
              <a:ext uri="{FF2B5EF4-FFF2-40B4-BE49-F238E27FC236}">
                <a16:creationId xmlns:a16="http://schemas.microsoft.com/office/drawing/2014/main" id="{901D43E0-441C-06D5-4A25-A0023C51BC5D}"/>
              </a:ext>
            </a:extLst>
          </p:cNvPr>
          <p:cNvSpPr txBox="1">
            <a:spLocks noChangeAspect="1"/>
          </p:cNvSpPr>
          <p:nvPr/>
        </p:nvSpPr>
        <p:spPr>
          <a:xfrm>
            <a:off x="203710" y="749335"/>
            <a:ext cx="1429881" cy="379591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12700">
            <a:solidFill>
              <a:schemeClr val="accent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marL="0" indent="0" algn="ctr">
              <a:buNone/>
            </a:pPr>
            <a:r>
              <a:rPr lang="en-US" sz="900" b="0" dirty="0"/>
              <a:t> Capacitively coupled HRPPD</a:t>
            </a:r>
          </a:p>
        </p:txBody>
      </p:sp>
      <p:sp>
        <p:nvSpPr>
          <p:cNvPr id="9" name="Each board (10cmx10cm) is divided into a hundred 1cmx1cm cell, each cell with its unique geometry configuration">
            <a:extLst>
              <a:ext uri="{FF2B5EF4-FFF2-40B4-BE49-F238E27FC236}">
                <a16:creationId xmlns:a16="http://schemas.microsoft.com/office/drawing/2014/main" id="{64BCB559-3434-9560-05DB-71E1FF168358}"/>
              </a:ext>
            </a:extLst>
          </p:cNvPr>
          <p:cNvSpPr txBox="1">
            <a:spLocks noChangeAspect="1"/>
          </p:cNvSpPr>
          <p:nvPr/>
        </p:nvSpPr>
        <p:spPr>
          <a:xfrm>
            <a:off x="203709" y="3950490"/>
            <a:ext cx="1429881" cy="24109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12700">
            <a:solidFill>
              <a:schemeClr val="accent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8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marL="0" indent="0" algn="ctr">
              <a:buNone/>
            </a:pPr>
            <a:r>
              <a:rPr lang="en-US" sz="900" b="0" dirty="0"/>
              <a:t> DC-coupled HRPPD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69B0AF-2E87-7D93-1D78-D1DAB39BD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348" y="687134"/>
            <a:ext cx="3822759" cy="1611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D1C6E-F551-087D-CBD9-4ECAD828D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349" y="2354926"/>
            <a:ext cx="2796666" cy="4212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7361FE-783F-0C4D-BFDD-5A53EE8D5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204" y="687134"/>
            <a:ext cx="2254236" cy="42688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B95612-17BD-3EA5-D71C-103F6DF0F3AB}"/>
              </a:ext>
            </a:extLst>
          </p:cNvPr>
          <p:cNvSpPr/>
          <p:nvPr/>
        </p:nvSpPr>
        <p:spPr>
          <a:xfrm>
            <a:off x="5130666" y="606175"/>
            <a:ext cx="6468858" cy="6123399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cept Detectors…">
            <a:extLst>
              <a:ext uri="{FF2B5EF4-FFF2-40B4-BE49-F238E27FC236}">
                <a16:creationId xmlns:a16="http://schemas.microsoft.com/office/drawing/2014/main" id="{500C7E1C-76AF-1AF2-DEFF-16829207388F}"/>
              </a:ext>
            </a:extLst>
          </p:cNvPr>
          <p:cNvSpPr txBox="1">
            <a:spLocks/>
          </p:cNvSpPr>
          <p:nvPr/>
        </p:nvSpPr>
        <p:spPr>
          <a:xfrm>
            <a:off x="8229600" y="5077969"/>
            <a:ext cx="3277840" cy="1489770"/>
          </a:xfrm>
          <a:prstGeom prst="rect">
            <a:avLst/>
          </a:prstGeom>
        </p:spPr>
        <p:txBody>
          <a:bodyPr vert="horz" lIns="50800" tIns="50800" rIns="50800" bIns="50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marR="41275" indent="-317500">
              <a:buClr>
                <a:srgbClr val="FF2600"/>
              </a:buClr>
              <a:buSzPct val="12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Need a design more suitable for a gap-free flat surface coverage ...</a:t>
            </a:r>
          </a:p>
          <a:p>
            <a:pPr marL="317500" marR="41275" indent="-317500">
              <a:buClr>
                <a:srgbClr val="FF2600"/>
              </a:buClr>
              <a:buSzPct val="12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... yet with minimal modifications</a:t>
            </a:r>
          </a:p>
          <a:p>
            <a:pPr marL="317500" marR="41275" indent="-317500">
              <a:buClr>
                <a:srgbClr val="FF2600"/>
              </a:buClr>
              <a:buSzPct val="12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Window tapering (optional) may be required to improve the geometric efficiency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B0D157E-2C75-B380-8BD4-117399D6DEE8}"/>
              </a:ext>
            </a:extLst>
          </p:cNvPr>
          <p:cNvSpPr/>
          <p:nvPr/>
        </p:nvSpPr>
        <p:spPr>
          <a:xfrm>
            <a:off x="4366516" y="3586404"/>
            <a:ext cx="637759" cy="484632"/>
          </a:xfrm>
          <a:prstGeom prst="rightArrow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100AB-CECA-619C-FB6D-9D4BEBCFCB67}"/>
              </a:ext>
            </a:extLst>
          </p:cNvPr>
          <p:cNvSpPr txBox="1"/>
          <p:nvPr/>
        </p:nvSpPr>
        <p:spPr>
          <a:xfrm rot="16200000">
            <a:off x="2033633" y="3536008"/>
            <a:ext cx="406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Both designs can seemingly be improved</a:t>
            </a:r>
          </a:p>
        </p:txBody>
      </p:sp>
    </p:spTree>
    <p:extLst>
      <p:ext uri="{BB962C8B-B14F-4D97-AF65-F5344CB8AC3E}">
        <p14:creationId xmlns:p14="http://schemas.microsoft.com/office/powerpoint/2010/main" val="2272486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A0C5-3527-E6B9-AB8A-DCA7DD62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Sensor Tiling Support Concept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330A7-CA9B-C6F2-2952-671183420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Create a backing plate to hold multiple sensors and pass-through hardware in the cut-out corners</a:t>
            </a:r>
          </a:p>
          <a:p>
            <a:r>
              <a:rPr lang="en-US" sz="2200" dirty="0"/>
              <a:t>Make a small, thin, and rigid grid on the sensor front side to provide a larger surface area for the hardware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CE7C7-EDA9-7064-F2AE-23489689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r="1738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7602F5-1870-1487-F0C5-1F74FA2F8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04"/>
          <a:stretch/>
        </p:blipFill>
        <p:spPr>
          <a:xfrm>
            <a:off x="2545080" y="5258747"/>
            <a:ext cx="5814060" cy="15992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E4725E-C874-F781-F6FF-6F93D57F5374}"/>
              </a:ext>
            </a:extLst>
          </p:cNvPr>
          <p:cNvCxnSpPr>
            <a:cxnSpLocks/>
          </p:cNvCxnSpPr>
          <p:nvPr/>
        </p:nvCxnSpPr>
        <p:spPr>
          <a:xfrm flipV="1">
            <a:off x="5466080" y="3698240"/>
            <a:ext cx="1490133" cy="1780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297BF8-82A1-7D77-7602-985C79EEFC80}"/>
              </a:ext>
            </a:extLst>
          </p:cNvPr>
          <p:cNvSpPr txBox="1"/>
          <p:nvPr/>
        </p:nvSpPr>
        <p:spPr>
          <a:xfrm>
            <a:off x="10654427" y="5537339"/>
            <a:ext cx="1428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Backing Plate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C10808-286C-47B7-9919-08D5D13F729C}"/>
              </a:ext>
            </a:extLst>
          </p:cNvPr>
          <p:cNvCxnSpPr>
            <a:cxnSpLocks/>
          </p:cNvCxnSpPr>
          <p:nvPr/>
        </p:nvCxnSpPr>
        <p:spPr>
          <a:xfrm flipH="1" flipV="1">
            <a:off x="9421707" y="4890347"/>
            <a:ext cx="1232720" cy="646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15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9801</TotalTime>
  <Words>434</Words>
  <Application>Microsoft Office PowerPoint</Application>
  <PresentationFormat>Widescreen</PresentationFormat>
  <Paragraphs>65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</vt:lpstr>
      <vt:lpstr>Calibri</vt:lpstr>
      <vt:lpstr>Calibri Light</vt:lpstr>
      <vt:lpstr>Office Theme</vt:lpstr>
      <vt:lpstr>pfRICH Design</vt:lpstr>
      <vt:lpstr>First Design Update</vt:lpstr>
      <vt:lpstr>Identified First Design Issues</vt:lpstr>
      <vt:lpstr>Sensor Choice</vt:lpstr>
      <vt:lpstr>Generic Tiling</vt:lpstr>
      <vt:lpstr>Sensor Tiling Scheme</vt:lpstr>
      <vt:lpstr>Proposed sensor Modifications</vt:lpstr>
      <vt:lpstr>PowerPoint Presentation</vt:lpstr>
      <vt:lpstr>Sensor Tiling Support Concept</vt:lpstr>
      <vt:lpstr>PowerPoint Presentation</vt:lpstr>
      <vt:lpstr>Aerogel Segmentation</vt:lpstr>
      <vt:lpstr>Looking Forward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Kiselev, Alexander</dc:creator>
  <cp:lastModifiedBy>Alex Eslinger</cp:lastModifiedBy>
  <cp:revision>311</cp:revision>
  <dcterms:created xsi:type="dcterms:W3CDTF">2021-03-03T16:15:10Z</dcterms:created>
  <dcterms:modified xsi:type="dcterms:W3CDTF">2022-11-04T13:47:43Z</dcterms:modified>
</cp:coreProperties>
</file>