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50"/>
  </p:notesMasterIdLst>
  <p:sldIdLst>
    <p:sldId id="256" r:id="rId2"/>
    <p:sldId id="257" r:id="rId3"/>
    <p:sldId id="271" r:id="rId4"/>
    <p:sldId id="402" r:id="rId5"/>
    <p:sldId id="403" r:id="rId6"/>
    <p:sldId id="404" r:id="rId7"/>
    <p:sldId id="405" r:id="rId8"/>
    <p:sldId id="293" r:id="rId9"/>
    <p:sldId id="294" r:id="rId10"/>
    <p:sldId id="406" r:id="rId11"/>
    <p:sldId id="295" r:id="rId12"/>
    <p:sldId id="407" r:id="rId13"/>
    <p:sldId id="408" r:id="rId14"/>
    <p:sldId id="300" r:id="rId15"/>
    <p:sldId id="412" r:id="rId16"/>
    <p:sldId id="301" r:id="rId17"/>
    <p:sldId id="409" r:id="rId18"/>
    <p:sldId id="410" r:id="rId19"/>
    <p:sldId id="302" r:id="rId20"/>
    <p:sldId id="303" r:id="rId21"/>
    <p:sldId id="411" r:id="rId22"/>
    <p:sldId id="413" r:id="rId23"/>
    <p:sldId id="414" r:id="rId24"/>
    <p:sldId id="415" r:id="rId25"/>
    <p:sldId id="416" r:id="rId26"/>
    <p:sldId id="417" r:id="rId27"/>
    <p:sldId id="334" r:id="rId28"/>
    <p:sldId id="272" r:id="rId29"/>
    <p:sldId id="273" r:id="rId30"/>
    <p:sldId id="275" r:id="rId31"/>
    <p:sldId id="277" r:id="rId32"/>
    <p:sldId id="279" r:id="rId33"/>
    <p:sldId id="283" r:id="rId34"/>
    <p:sldId id="284" r:id="rId35"/>
    <p:sldId id="267" r:id="rId36"/>
    <p:sldId id="268" r:id="rId37"/>
    <p:sldId id="269" r:id="rId38"/>
    <p:sldId id="419" r:id="rId39"/>
    <p:sldId id="418" r:id="rId40"/>
    <p:sldId id="274" r:id="rId41"/>
    <p:sldId id="276" r:id="rId42"/>
    <p:sldId id="332" r:id="rId43"/>
    <p:sldId id="333" r:id="rId44"/>
    <p:sldId id="278" r:id="rId45"/>
    <p:sldId id="280" r:id="rId46"/>
    <p:sldId id="282" r:id="rId47"/>
    <p:sldId id="281" r:id="rId48"/>
    <p:sldId id="287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776DE-A19D-974B-BBFC-FE077C7CF7C9}" type="datetimeFigureOut">
              <a:rPr lang="en-US" smtClean="0"/>
              <a:t>12/5/22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C7F5E-92E9-C441-8815-93099CA7F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728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AB7FD-0639-12DB-89BB-F695D93D79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6CD3CD-D980-8C3E-B369-C231916DDA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41E5E2-83EE-A0EA-AEB5-2E7B1E97D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828EE-78A7-4945-85F1-56C09A5FC898}" type="datetime1">
              <a:rPr lang="en-US" smtClean="0"/>
              <a:t>12/5/22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144B8-264E-EC2E-4D61-DDCE5182D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B8C562-08FD-38ED-DD9A-EC01E5AD1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7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D7669-198B-88A8-DFE5-E09DCD321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56C5F1-0569-704C-BB46-0D1378DD98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CA0AF4-C8FA-2A84-C49F-5F160B56E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F0841-7F32-AC40-9C9F-E6667A05B48C}" type="datetime1">
              <a:rPr lang="en-US" smtClean="0"/>
              <a:t>12/5/22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69770-7FDC-8191-B9FE-6764A0BF2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0D934-01C7-7E0E-F595-2670C401B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56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7EF948-E70D-4D2F-0FD1-06A25F0396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CA97B2-AD32-CF1C-D697-FC3545BF4D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0D9803-FBFE-C637-BEF1-BC1A21E90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601E6-D686-D847-90A3-F3E99BB9F80A}" type="datetime1">
              <a:rPr lang="en-US" smtClean="0"/>
              <a:t>12/5/22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2504B-42CA-726B-53E7-53AF54D8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8E9E6-7D68-D418-95CF-FF6E7BA45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52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E3B40CAF-0271-EA4D-93F2-830D0937283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12/5/22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E5FDF460-F25F-9047-9702-2B5F5E7C18E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2636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120A9-AA9F-F7F9-AD70-B46FBA65F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CC340-6D8E-8C69-83EC-CEBA2B4B1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82AFC4-DB47-54BB-0F9C-768B96A00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AB7E-CB8C-8C49-9130-31EBB2BF3BCE}" type="datetime1">
              <a:rPr lang="en-US" smtClean="0"/>
              <a:t>12/5/22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F949A-0AD9-B64E-0ED3-8B04C6E84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C169F-1325-6974-7D0E-8E7C76A16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37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0E396-DC47-3AAD-36E7-6AA3B6E26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DDB5AF-E784-F09A-3ED1-77403E9B46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6CA47-4D54-80F6-3358-32D0C434E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97856-1A97-B848-836D-CC17193CCA19}" type="datetime1">
              <a:rPr lang="en-US" smtClean="0"/>
              <a:t>12/5/22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40D8E-1D1A-6CAD-3BB7-E8F29FA8D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B1FFB-C4F7-7569-2C7B-403BABC3D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74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C2582-AF3B-74CD-8EA2-0E758EC60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10FEC-88E4-936F-68A0-3070707C2B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399D92-CA30-DE2E-0B10-039ABEA129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0E15A9-D4C7-08AE-937B-ECC76CB43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500C8-3E5D-DA4B-A5AA-C433EE0DE491}" type="datetime1">
              <a:rPr lang="en-US" smtClean="0"/>
              <a:t>12/5/22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45EE54-C09D-A5F3-9EB4-8A23BB809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AACC08-A5A1-7D1B-0D22-BBF56F6AB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23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70922-A2EF-C66B-4253-0BBBECB25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82F5A-DBE8-6E83-E54F-15D6FE8308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2EF1C5-5401-1355-6FA6-AC26E9657B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E51DA2-3BD5-1C3F-87D0-A052653C14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6594EC-7334-14F5-23ED-6B2A743009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DB14F6-C562-7A93-8358-978793192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FEE4-9E45-774C-B3C6-DE903A8893B0}" type="datetime1">
              <a:rPr lang="en-US" smtClean="0"/>
              <a:t>12/5/22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256191-5568-3E81-7597-6DBE60BD1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A4B092-EF45-E1E1-5759-B6450A600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55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35FD0-C61D-E99B-556B-20686B923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AC7FFA-7128-EF39-8227-64549FF90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63E4-AEE9-F145-9C46-C5CF012CBC92}" type="datetime1">
              <a:rPr lang="en-US" smtClean="0"/>
              <a:t>12/5/22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50B075-458C-9820-35EA-F0C2249DD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03AC95-01BA-602B-A60A-D8053EB00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02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9EF210-8DEB-E219-3762-87BF23183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00B0-230C-C340-831C-206D668B9F53}" type="datetime1">
              <a:rPr lang="en-US" smtClean="0"/>
              <a:t>12/5/22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81B676-8379-FFD2-9922-80750077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248DD6-4635-2101-BC5C-3AF47E7BA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47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2381A-2AB3-7B3D-C631-29F60FEC0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A8F48-3135-425C-21D6-1795526F5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8C9807-97B1-F62C-717B-96E0B220C9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320169-4A42-7812-25A8-58888D905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74BA8-7C17-D14D-95EF-E905A6D2CFFA}" type="datetime1">
              <a:rPr lang="en-US" smtClean="0"/>
              <a:t>12/5/22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93A1B6-D365-D5A0-0B1D-2148936FD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F0113A-EC5F-4B5F-988E-D83707454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41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96A19-DD37-BC39-7D38-FA2EE74A0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F3A653-83B1-A65B-6B51-966CB50706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CE1784-9F91-427C-D7FA-1E4DDC083C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958F3-D32A-0C20-6D0E-4C8B527CE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88538-421E-CF44-8859-5217F68A560D}" type="datetime1">
              <a:rPr lang="en-US" smtClean="0"/>
              <a:t>12/5/22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308A62-0CCB-416E-43E3-B18130413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D8097C-B579-B552-6A35-565CCFDD6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8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054091-AC2C-8967-15D6-39EEA981E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7AC204-D450-E637-A3C7-4F1A36788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4509A-8AC6-6A38-511E-1758988752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8EFD8-99BB-CA41-9E8A-C9E8D79E60E4}" type="datetime1">
              <a:rPr lang="en-US" smtClean="0"/>
              <a:t>12/5/22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EE447-D267-8443-7D96-30F6620318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62B59-CC1B-48B8-F3DE-A9E6F90999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640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slide" Target="slide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emf"/><Relationship Id="rId4" Type="http://schemas.openxmlformats.org/officeDocument/2006/relationships/image" Target="../media/image2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37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slide" Target="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1310.5028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emf"/><Relationship Id="rId4" Type="http://schemas.openxmlformats.org/officeDocument/2006/relationships/image" Target="../media/image68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emf"/><Relationship Id="rId5" Type="http://schemas.openxmlformats.org/officeDocument/2006/relationships/image" Target="../media/image72.emf"/><Relationship Id="rId4" Type="http://schemas.openxmlformats.org/officeDocument/2006/relationships/image" Target="../media/image71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emf"/><Relationship Id="rId5" Type="http://schemas.openxmlformats.org/officeDocument/2006/relationships/image" Target="../media/image76.emf"/><Relationship Id="rId4" Type="http://schemas.openxmlformats.org/officeDocument/2006/relationships/image" Target="../media/image67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e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8.emf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8.emf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D898E3-6168-16E0-1E44-B19231FFD3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en-US" sz="3800" dirty="0"/>
              <a:t>Topics in Small-</a:t>
            </a:r>
            <a:r>
              <a:rPr lang="en-US" sz="3800" i="1" dirty="0"/>
              <a:t>x</a:t>
            </a:r>
            <a:r>
              <a:rPr lang="en-US" sz="3800" dirty="0"/>
              <a:t> DIS: From diffractive/elastic scattering to nuclear TMDs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084D88-8C47-6FF6-B74A-4C387B6BEC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pPr algn="l"/>
            <a:r>
              <a:rPr lang="en-US"/>
              <a:t>Yuri Kovchegov</a:t>
            </a:r>
          </a:p>
          <a:p>
            <a:pPr algn="l"/>
            <a:r>
              <a:rPr lang="en-US"/>
              <a:t>The Ohio State University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ow Angle View Of Clouds In Sky">
            <a:extLst>
              <a:ext uri="{FF2B5EF4-FFF2-40B4-BE49-F238E27FC236}">
                <a16:creationId xmlns:a16="http://schemas.microsoft.com/office/drawing/2014/main" id="{CCE03123-DDB6-7216-C359-60744E860E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07" r="17240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184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0145" y="1050917"/>
            <a:ext cx="9611710" cy="5520986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At high energies</a:t>
            </a: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while the dipole amplitude N is the imaginary part of the T-matrix (S=1+iT), such that 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The cross sections are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We see that N=1 is the black disk limit. Hence                     .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881" y="1215138"/>
            <a:ext cx="1489445" cy="304412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894" y="2226526"/>
            <a:ext cx="2333417" cy="306740"/>
          </a:xfrm>
          <a:prstGeom prst="rect">
            <a:avLst/>
          </a:prstGeom>
        </p:spPr>
      </p:pic>
      <p:pic>
        <p:nvPicPr>
          <p:cNvPr id="6" name="Picture 5" descr="latex-image-1.pd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311" y="3135606"/>
            <a:ext cx="5499062" cy="2286318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545" y="5856125"/>
            <a:ext cx="964622" cy="304617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9663BE5-E115-B34A-B5D0-00DC7C453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F31AC4AE-A32E-3345-A750-CBF22029D38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>
                <a:defRPr/>
              </a:pPr>
              <a:t>10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702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838200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Dipole Amplitude</a:t>
            </a:r>
          </a:p>
        </p:txBody>
      </p:sp>
      <p:pic>
        <p:nvPicPr>
          <p:cNvPr id="244739" name="Picture 3" descr="glamu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0400" y="2514600"/>
            <a:ext cx="5486400" cy="3759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44740" name="Text Box 4"/>
          <p:cNvSpPr txBox="1">
            <a:spLocks noChangeArrowheads="1"/>
          </p:cNvSpPr>
          <p:nvPr/>
        </p:nvSpPr>
        <p:spPr bwMode="auto">
          <a:xfrm>
            <a:off x="1752600" y="990601"/>
            <a:ext cx="475938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66"/>
                </a:solidFill>
                <a:latin typeface="Arial" charset="0"/>
                <a:ea typeface="ＭＳ Ｐゴシック" charset="0"/>
              </a:rPr>
              <a:t>The dipole-nucleus amplitude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66"/>
                </a:solidFill>
                <a:latin typeface="Arial" charset="0"/>
                <a:ea typeface="ＭＳ Ｐゴシック" charset="0"/>
              </a:rPr>
              <a:t>as a function of the dipole size is</a:t>
            </a:r>
          </a:p>
        </p:txBody>
      </p:sp>
      <p:sp>
        <p:nvSpPr>
          <p:cNvPr id="244743" name="Text Box 7"/>
          <p:cNvSpPr txBox="1">
            <a:spLocks noChangeArrowheads="1"/>
          </p:cNvSpPr>
          <p:nvPr/>
        </p:nvSpPr>
        <p:spPr bwMode="auto">
          <a:xfrm>
            <a:off x="5181600" y="5943600"/>
            <a:ext cx="9144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990000"/>
                </a:solidFill>
                <a:latin typeface="Times New Roman" charset="0"/>
                <a:ea typeface="ＭＳ Ｐゴシック" charset="0"/>
              </a:rPr>
              <a:t>1/Q</a:t>
            </a:r>
            <a:r>
              <a:rPr lang="en-US" sz="2400" b="1" baseline="-25000" dirty="0">
                <a:solidFill>
                  <a:srgbClr val="990000"/>
                </a:solidFill>
                <a:latin typeface="Times New Roman" charset="0"/>
                <a:ea typeface="ＭＳ Ｐゴシック" charset="0"/>
              </a:rPr>
              <a:t>S</a:t>
            </a:r>
            <a:endParaRPr lang="en-US" sz="2400" b="1" dirty="0">
              <a:solidFill>
                <a:srgbClr val="99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244744" name="Text Box 8"/>
          <p:cNvSpPr txBox="1">
            <a:spLocks noChangeArrowheads="1"/>
          </p:cNvSpPr>
          <p:nvPr/>
        </p:nvSpPr>
        <p:spPr bwMode="auto">
          <a:xfrm>
            <a:off x="1676401" y="5638800"/>
            <a:ext cx="22447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66"/>
                </a:solidFill>
                <a:latin typeface="Arial" charset="0"/>
                <a:ea typeface="ＭＳ Ｐゴシック" charset="0"/>
              </a:rPr>
              <a:t>Color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66"/>
                </a:solidFill>
                <a:latin typeface="Arial" charset="0"/>
                <a:ea typeface="ＭＳ Ｐゴシック" charset="0"/>
              </a:rPr>
              <a:t>transparency</a:t>
            </a:r>
          </a:p>
        </p:txBody>
      </p:sp>
      <p:sp>
        <p:nvSpPr>
          <p:cNvPr id="244745" name="Line 9"/>
          <p:cNvSpPr>
            <a:spLocks noChangeShapeType="1"/>
          </p:cNvSpPr>
          <p:nvPr/>
        </p:nvSpPr>
        <p:spPr bwMode="auto">
          <a:xfrm flipV="1">
            <a:off x="2819400" y="5867400"/>
            <a:ext cx="609600" cy="7620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Pct val="55000"/>
              <a:buFont typeface="Wingdings" charset="0"/>
              <a:buChar char="n"/>
            </a:pPr>
            <a:endParaRPr lang="en-US" sz="2800">
              <a:solidFill>
                <a:srgbClr val="000066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44746" name="Text Box 10"/>
          <p:cNvSpPr txBox="1">
            <a:spLocks noChangeArrowheads="1"/>
          </p:cNvSpPr>
          <p:nvPr/>
        </p:nvSpPr>
        <p:spPr bwMode="auto">
          <a:xfrm>
            <a:off x="8442325" y="3036888"/>
            <a:ext cx="17859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66"/>
                </a:solidFill>
                <a:latin typeface="Arial" charset="0"/>
                <a:ea typeface="ＭＳ Ｐゴシック" charset="0"/>
              </a:rPr>
              <a:t>Black disk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66"/>
                </a:solidFill>
                <a:latin typeface="Arial" charset="0"/>
                <a:ea typeface="ＭＳ Ｐゴシック" charset="0"/>
              </a:rPr>
              <a:t>limit,</a:t>
            </a:r>
          </a:p>
        </p:txBody>
      </p:sp>
      <p:sp>
        <p:nvSpPr>
          <p:cNvPr id="244747" name="Line 11"/>
          <p:cNvSpPr>
            <a:spLocks noChangeShapeType="1"/>
          </p:cNvSpPr>
          <p:nvPr/>
        </p:nvSpPr>
        <p:spPr bwMode="auto">
          <a:xfrm flipH="1">
            <a:off x="7467600" y="3276600"/>
            <a:ext cx="990600" cy="15240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Pct val="55000"/>
              <a:buFont typeface="Wingdings" charset="0"/>
              <a:buChar char="n"/>
            </a:pPr>
            <a:endParaRPr lang="en-US" sz="2800">
              <a:solidFill>
                <a:srgbClr val="000066"/>
              </a:solidFill>
              <a:latin typeface="Tahoma" charset="0"/>
              <a:ea typeface="ＭＳ Ｐゴシック" charset="0"/>
            </a:endParaRPr>
          </a:p>
        </p:txBody>
      </p:sp>
      <p:graphicFrame>
        <p:nvGraphicFramePr>
          <p:cNvPr id="244748" name="Object 12"/>
          <p:cNvGraphicFramePr>
            <a:graphicFrameLocks noChangeAspect="1"/>
          </p:cNvGraphicFramePr>
          <p:nvPr/>
        </p:nvGraphicFramePr>
        <p:xfrm>
          <a:off x="8534400" y="4114800"/>
          <a:ext cx="1981200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36560" imgH="241200" progId="Equation.3">
                  <p:embed/>
                </p:oleObj>
              </mc:Choice>
              <mc:Fallback>
                <p:oleObj name="Equation" r:id="rId3" imgW="736560" imgH="241200" progId="Equation.3">
                  <p:embed/>
                  <p:pic>
                    <p:nvPicPr>
                      <p:cNvPr id="24474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0" y="4114800"/>
                        <a:ext cx="1981200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 descr="dipole_DIS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298" y="614073"/>
            <a:ext cx="4168328" cy="220794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F460-F25F-9047-9702-2B5F5E7C18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491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4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44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43" grpId="0" animBg="1"/>
      <p:bldP spid="244744" grpId="0"/>
      <p:bldP spid="244745" grpId="0" animBg="1"/>
      <p:bldP spid="244746" grpId="0"/>
      <p:bldP spid="2447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8819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Diffraction in optics</a:t>
            </a:r>
          </a:p>
        </p:txBody>
      </p:sp>
      <p:pic>
        <p:nvPicPr>
          <p:cNvPr id="4" name="Content Placeholder 3" descr="diff_opt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021" r="-24021"/>
          <a:stretch>
            <a:fillRect/>
          </a:stretch>
        </p:blipFill>
        <p:spPr>
          <a:xfrm>
            <a:off x="2611821" y="1161819"/>
            <a:ext cx="7005145" cy="3852560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838200" y="5253836"/>
                <a:ext cx="10515600" cy="1220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Diffraction pattern contains information about the size R of the obstacle and about the optical “blackness” of the obstacle. </a:t>
                </a:r>
              </a:p>
              <a:p>
                <a:r>
                  <a:rPr lang="en-US" dirty="0"/>
                  <a:t>In optics, diffraction pattern is studied as a function of the angle </a:t>
                </a:r>
                <a:r>
                  <a:rPr lang="en-US" dirty="0">
                    <a:latin typeface="Symbol" charset="2"/>
                    <a:cs typeface="Symbol" charset="2"/>
                  </a:rPr>
                  <a:t>q. </a:t>
                </a:r>
                <a:r>
                  <a:rPr lang="en-US" dirty="0">
                    <a:cs typeface="Symbol" charset="2"/>
                  </a:rPr>
                  <a:t>In high energy scattering the diffractive cross sections are plotted as a function of the Mandelstam variable t with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√|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= k sin </a:t>
                </a:r>
                <a:r>
                  <a:rPr lang="en-US" dirty="0">
                    <a:latin typeface="Symbol" charset="2"/>
                    <a:cs typeface="Symbol" charset="2"/>
                  </a:rPr>
                  <a:t>q.</a:t>
                </a:r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253836"/>
                <a:ext cx="10515600" cy="1220975"/>
              </a:xfrm>
              <a:prstGeom prst="rect">
                <a:avLst/>
              </a:prstGeom>
              <a:blipFill>
                <a:blip r:embed="rId3"/>
                <a:stretch>
                  <a:fillRect l="-603" t="-2062" b="-7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2261-BD66-B544-9384-C35EE5C4F1D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46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7373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Optical Analogy</a:t>
            </a:r>
          </a:p>
        </p:txBody>
      </p:sp>
      <p:pic>
        <p:nvPicPr>
          <p:cNvPr id="4" name="Content Placeholder 3" descr="diffractionCombo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528" b="-8528"/>
          <a:stretch>
            <a:fillRect/>
          </a:stretch>
        </p:blipFill>
        <p:spPr>
          <a:xfrm>
            <a:off x="838200" y="1551517"/>
            <a:ext cx="10515600" cy="4351338"/>
          </a:xfrm>
        </p:spPr>
      </p:pic>
      <p:sp>
        <p:nvSpPr>
          <p:cNvPr id="5" name="TextBox 4"/>
          <p:cNvSpPr txBox="1"/>
          <p:nvPr/>
        </p:nvSpPr>
        <p:spPr>
          <a:xfrm>
            <a:off x="1981201" y="1200090"/>
            <a:ext cx="87062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Diffraction in high energy scattering is not very different from diffraction in optics:</a:t>
            </a:r>
          </a:p>
          <a:p>
            <a:r>
              <a:rPr lang="en-US" sz="2000" dirty="0"/>
              <a:t>both have diffractive maxima and minima: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23540" y="5685482"/>
            <a:ext cx="64870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Coherent: target stays intact; </a:t>
            </a:r>
          </a:p>
          <a:p>
            <a:r>
              <a:rPr lang="en-US" sz="2000" dirty="0"/>
              <a:t>Incoherent: target nucleus breaks up, but nucleon</a:t>
            </a:r>
            <a:r>
              <a:rPr lang="en-US" dirty="0"/>
              <a:t>s are intact.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2261-BD66-B544-9384-C35EE5C4F1D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725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Diffraction terminology</a:t>
            </a:r>
          </a:p>
        </p:txBody>
      </p:sp>
      <p:pic>
        <p:nvPicPr>
          <p:cNvPr id="4" name="Content Placeholder 3" descr="dis_diff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841" b="-17841"/>
          <a:stretch>
            <a:fillRect/>
          </a:stretch>
        </p:blipFill>
        <p:spPr>
          <a:xfrm>
            <a:off x="2361721" y="1600201"/>
            <a:ext cx="7538311" cy="4145781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2261-BD66-B544-9384-C35EE5C4F1D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72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Low-Mass Diffraction</a:t>
            </a:r>
            <a:endParaRPr lang="en-US" sz="6600" i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683C38-91C7-3D21-C5A1-10D9483FD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7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8857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Quasi-elastic DIS</a:t>
            </a:r>
          </a:p>
        </p:txBody>
      </p:sp>
      <p:pic>
        <p:nvPicPr>
          <p:cNvPr id="4" name="Content Placeholder 3" descr="elastic_DIS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70" r="-5870"/>
          <a:stretch>
            <a:fillRect/>
          </a:stretch>
        </p:blipFill>
        <p:spPr>
          <a:xfrm>
            <a:off x="3731305" y="1502365"/>
            <a:ext cx="5660170" cy="3112875"/>
          </a:xfrm>
        </p:spPr>
      </p:pic>
      <p:sp>
        <p:nvSpPr>
          <p:cNvPr id="5" name="TextBox 4"/>
          <p:cNvSpPr txBox="1"/>
          <p:nvPr/>
        </p:nvSpPr>
        <p:spPr>
          <a:xfrm>
            <a:off x="1274686" y="1028960"/>
            <a:ext cx="10573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Consider the case when nothing but the quark-antiquark pair is produced: </a:t>
            </a:r>
            <a:r>
              <a:rPr lang="en-US" dirty="0"/>
              <a:t> </a:t>
            </a: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493" y="5076904"/>
            <a:ext cx="7659270" cy="10368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81200" y="4615240"/>
            <a:ext cx="4919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quasi-elastic cross section is then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6419" y="5987018"/>
            <a:ext cx="4440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Buchmuller</a:t>
            </a:r>
            <a:r>
              <a:rPr lang="en-US" dirty="0"/>
              <a:t> et al ‘97,  </a:t>
            </a:r>
            <a:r>
              <a:rPr lang="en-US" dirty="0" err="1"/>
              <a:t>McLerran</a:t>
            </a:r>
            <a:r>
              <a:rPr lang="en-US" dirty="0"/>
              <a:t> and </a:t>
            </a:r>
            <a:r>
              <a:rPr lang="en-US" dirty="0" err="1"/>
              <a:t>Yu.K</a:t>
            </a:r>
            <a:r>
              <a:rPr lang="en-US" dirty="0"/>
              <a:t>. ‘99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2261-BD66-B544-9384-C35EE5C4F1D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5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Diffraction on a black disk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700" y="1558160"/>
            <a:ext cx="9372600" cy="4706007"/>
          </a:xfrm>
        </p:spPr>
        <p:txBody>
          <a:bodyPr>
            <a:normAutofit/>
          </a:bodyPr>
          <a:lstStyle/>
          <a:p>
            <a:r>
              <a:rPr lang="en-US" sz="2000" dirty="0"/>
              <a:t>For low Q</a:t>
            </a:r>
            <a:r>
              <a:rPr lang="en-US" sz="2000" baseline="30000" dirty="0"/>
              <a:t>2</a:t>
            </a:r>
            <a:r>
              <a:rPr lang="en-US" sz="2000" dirty="0"/>
              <a:t> (large dipole sizes) the black disk limit is reached with N=1</a:t>
            </a:r>
          </a:p>
          <a:p>
            <a:endParaRPr lang="en-US" sz="2000" dirty="0"/>
          </a:p>
          <a:p>
            <a:r>
              <a:rPr lang="en-US" sz="2000" dirty="0"/>
              <a:t>Diffraction (elastic scattering) becomes a half of the total cross section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Large fraction of diffractive events in DIS is a signature of reaching the black disk limit!</a:t>
            </a:r>
          </a:p>
          <a:p>
            <a:endParaRPr lang="en-US" sz="2000" dirty="0"/>
          </a:p>
          <a:p>
            <a:r>
              <a:rPr lang="en-US" sz="2000" dirty="0"/>
              <a:t>HERA: ~15% (unexpected!) ; EIC: ~25% expected from saturation</a:t>
            </a:r>
          </a:p>
          <a:p>
            <a:endParaRPr lang="en-US" sz="2400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196" y="2856426"/>
            <a:ext cx="5029200" cy="12827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2261-BD66-B544-9384-C35EE5C4F1D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53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885" y="0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Diffractive over total cross sections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139" y="1138174"/>
            <a:ext cx="11047722" cy="4525963"/>
          </a:xfrm>
        </p:spPr>
        <p:txBody>
          <a:bodyPr>
            <a:normAutofit/>
          </a:bodyPr>
          <a:lstStyle/>
          <a:p>
            <a:r>
              <a:rPr lang="en-US" sz="2000" dirty="0"/>
              <a:t>Here’s an EIC measurement which may </a:t>
            </a:r>
            <a:r>
              <a:rPr lang="en-US" sz="2000" b="1" dirty="0">
                <a:solidFill>
                  <a:srgbClr val="000090"/>
                </a:solidFill>
              </a:rPr>
              <a:t>distinguish saturation from non-saturation</a:t>
            </a:r>
            <a:r>
              <a:rPr lang="en-US" sz="2000" dirty="0"/>
              <a:t> approaches (from the 2012 EIC White Paper):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78886" y="5837503"/>
            <a:ext cx="8425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sat = Kowalski et al ‘08, plots generated by </a:t>
            </a:r>
            <a:r>
              <a:rPr lang="en-US" dirty="0" err="1"/>
              <a:t>Marquet</a:t>
            </a:r>
            <a:endParaRPr lang="en-US" dirty="0"/>
          </a:p>
          <a:p>
            <a:r>
              <a:rPr lang="en-US" dirty="0"/>
              <a:t>no-sat = Leading Twist Shadowing (LTS), Frankfurt, </a:t>
            </a:r>
            <a:r>
              <a:rPr lang="en-US" dirty="0" err="1"/>
              <a:t>Guzey</a:t>
            </a:r>
            <a:r>
              <a:rPr lang="en-US" dirty="0"/>
              <a:t>, </a:t>
            </a:r>
            <a:r>
              <a:rPr lang="en-US" dirty="0" err="1"/>
              <a:t>Strikman</a:t>
            </a:r>
            <a:r>
              <a:rPr lang="en-US" dirty="0"/>
              <a:t> ‘04, plots by </a:t>
            </a:r>
            <a:r>
              <a:rPr lang="en-US" dirty="0" err="1"/>
              <a:t>Guzey</a:t>
            </a:r>
            <a:endParaRPr lang="en-US" dirty="0"/>
          </a:p>
        </p:txBody>
      </p:sp>
      <p:pic>
        <p:nvPicPr>
          <p:cNvPr id="6" name="Picture 5" descr="3_18-replace-Mx2_Q21_x1e-3-comb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023" y="1903148"/>
            <a:ext cx="6383556" cy="39343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2261-BD66-B544-9384-C35EE5C4F1DD}" type="slidenum">
              <a:rPr lang="en-US" smtClean="0"/>
              <a:t>18</a:t>
            </a:fld>
            <a:endParaRPr lang="en-US"/>
          </a:p>
        </p:txBody>
      </p:sp>
      <p:pic>
        <p:nvPicPr>
          <p:cNvPr id="7" name="Content Placeholder 3" descr="elastic_DIS.eps">
            <a:extLst>
              <a:ext uri="{FF2B5EF4-FFF2-40B4-BE49-F238E27FC236}">
                <a16:creationId xmlns:a16="http://schemas.microsoft.com/office/drawing/2014/main" id="{8DA6F598-34BA-8420-C395-1E1B6F5B80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70" r="-5870"/>
          <a:stretch>
            <a:fillRect/>
          </a:stretch>
        </p:blipFill>
        <p:spPr>
          <a:xfrm>
            <a:off x="8472733" y="2081048"/>
            <a:ext cx="3671503" cy="2019185"/>
          </a:xfrm>
          <a:prstGeom prst="rect">
            <a:avLst/>
          </a:prstGeom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42294E41-5636-A64E-E759-82BD3D61BCEC}"/>
              </a:ext>
            </a:extLst>
          </p:cNvPr>
          <p:cNvSpPr/>
          <p:nvPr/>
        </p:nvSpPr>
        <p:spPr>
          <a:xfrm>
            <a:off x="9921766" y="2795752"/>
            <a:ext cx="1698095" cy="200015"/>
          </a:xfrm>
          <a:custGeom>
            <a:avLst/>
            <a:gdLst>
              <a:gd name="connsiteX0" fmla="*/ 0 w 1698095"/>
              <a:gd name="connsiteY0" fmla="*/ 0 h 200015"/>
              <a:gd name="connsiteX1" fmla="*/ 84082 w 1698095"/>
              <a:gd name="connsiteY1" fmla="*/ 157655 h 200015"/>
              <a:gd name="connsiteX2" fmla="*/ 262758 w 1698095"/>
              <a:gd name="connsiteY2" fmla="*/ 105103 h 200015"/>
              <a:gd name="connsiteX3" fmla="*/ 378372 w 1698095"/>
              <a:gd name="connsiteY3" fmla="*/ 199696 h 200015"/>
              <a:gd name="connsiteX4" fmla="*/ 578068 w 1698095"/>
              <a:gd name="connsiteY4" fmla="*/ 136634 h 200015"/>
              <a:gd name="connsiteX5" fmla="*/ 777765 w 1698095"/>
              <a:gd name="connsiteY5" fmla="*/ 157655 h 200015"/>
              <a:gd name="connsiteX6" fmla="*/ 914400 w 1698095"/>
              <a:gd name="connsiteY6" fmla="*/ 105103 h 200015"/>
              <a:gd name="connsiteX7" fmla="*/ 1082565 w 1698095"/>
              <a:gd name="connsiteY7" fmla="*/ 178676 h 200015"/>
              <a:gd name="connsiteX8" fmla="*/ 1282262 w 1698095"/>
              <a:gd name="connsiteY8" fmla="*/ 115614 h 200015"/>
              <a:gd name="connsiteX9" fmla="*/ 1555531 w 1698095"/>
              <a:gd name="connsiteY9" fmla="*/ 189186 h 200015"/>
              <a:gd name="connsiteX10" fmla="*/ 1692165 w 1698095"/>
              <a:gd name="connsiteY10" fmla="*/ 105103 h 200015"/>
              <a:gd name="connsiteX11" fmla="*/ 1660634 w 1698095"/>
              <a:gd name="connsiteY11" fmla="*/ 126124 h 2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98095" h="200015">
                <a:moveTo>
                  <a:pt x="0" y="0"/>
                </a:moveTo>
                <a:cubicBezTo>
                  <a:pt x="20144" y="70069"/>
                  <a:pt x="40289" y="140138"/>
                  <a:pt x="84082" y="157655"/>
                </a:cubicBezTo>
                <a:cubicBezTo>
                  <a:pt x="127875" y="175172"/>
                  <a:pt x="213710" y="98096"/>
                  <a:pt x="262758" y="105103"/>
                </a:cubicBezTo>
                <a:cubicBezTo>
                  <a:pt x="311806" y="112110"/>
                  <a:pt x="325820" y="194441"/>
                  <a:pt x="378372" y="199696"/>
                </a:cubicBezTo>
                <a:cubicBezTo>
                  <a:pt x="430924" y="204951"/>
                  <a:pt x="511503" y="143641"/>
                  <a:pt x="578068" y="136634"/>
                </a:cubicBezTo>
                <a:cubicBezTo>
                  <a:pt x="644634" y="129627"/>
                  <a:pt x="721710" y="162910"/>
                  <a:pt x="777765" y="157655"/>
                </a:cubicBezTo>
                <a:cubicBezTo>
                  <a:pt x="833820" y="152400"/>
                  <a:pt x="863600" y="101600"/>
                  <a:pt x="914400" y="105103"/>
                </a:cubicBezTo>
                <a:cubicBezTo>
                  <a:pt x="965200" y="108606"/>
                  <a:pt x="1021255" y="176924"/>
                  <a:pt x="1082565" y="178676"/>
                </a:cubicBezTo>
                <a:cubicBezTo>
                  <a:pt x="1143875" y="180428"/>
                  <a:pt x="1203434" y="113862"/>
                  <a:pt x="1282262" y="115614"/>
                </a:cubicBezTo>
                <a:cubicBezTo>
                  <a:pt x="1361090" y="117366"/>
                  <a:pt x="1487214" y="190938"/>
                  <a:pt x="1555531" y="189186"/>
                </a:cubicBezTo>
                <a:cubicBezTo>
                  <a:pt x="1623848" y="187434"/>
                  <a:pt x="1674648" y="115613"/>
                  <a:pt x="1692165" y="105103"/>
                </a:cubicBezTo>
                <a:cubicBezTo>
                  <a:pt x="1709682" y="94593"/>
                  <a:pt x="1685158" y="110358"/>
                  <a:pt x="1660634" y="126124"/>
                </a:cubicBez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42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Exclusive Vector Meson 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An important diffractive process which can be measured at EIC is exclusive vector meson production:</a:t>
            </a:r>
          </a:p>
        </p:txBody>
      </p:sp>
      <p:pic>
        <p:nvPicPr>
          <p:cNvPr id="4" name="Picture 3" descr="excl_VM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813" y="2537990"/>
            <a:ext cx="7055773" cy="326564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2261-BD66-B544-9384-C35EE5C4F1D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470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CBEEC5-29A2-5829-53D2-FBCC57236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Outline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62348-7588-DA07-DD4A-F55A6D2D5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 dirty="0"/>
              <a:t>Diffraction in DIS at small </a:t>
            </a:r>
            <a:r>
              <a:rPr lang="en-US" sz="2200" i="1" dirty="0"/>
              <a:t>x</a:t>
            </a:r>
            <a:r>
              <a:rPr lang="en-US" sz="2200" dirty="0"/>
              <a:t>:</a:t>
            </a:r>
          </a:p>
          <a:p>
            <a:pPr lvl="1"/>
            <a:r>
              <a:rPr lang="en-US" sz="1800" dirty="0"/>
              <a:t>Diffractive scattering in the black disk limit.</a:t>
            </a:r>
          </a:p>
          <a:p>
            <a:pPr lvl="1"/>
            <a:r>
              <a:rPr lang="en-US" sz="1800" dirty="0"/>
              <a:t>Low-mass diffraction.</a:t>
            </a:r>
          </a:p>
          <a:p>
            <a:pPr lvl="1"/>
            <a:r>
              <a:rPr lang="en-US" sz="1800" dirty="0"/>
              <a:t>High-mass diffraction: small-x evolution for diffractive scattering in DIS.</a:t>
            </a:r>
          </a:p>
          <a:p>
            <a:endParaRPr lang="en-US" sz="2200" dirty="0"/>
          </a:p>
          <a:p>
            <a:r>
              <a:rPr lang="en-US" sz="2200" dirty="0"/>
              <a:t>Nuclear TMDs: </a:t>
            </a:r>
          </a:p>
          <a:p>
            <a:pPr lvl="1"/>
            <a:r>
              <a:rPr lang="en-US" sz="1800" dirty="0"/>
              <a:t>The nuclear Sivers function and its relations to the TMDs of a nucleon.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3D26A-B28A-856A-4F4A-B4C84B649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540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478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Exclusive VM Production: </a:t>
            </a:r>
            <a:br>
              <a:rPr lang="en-US" sz="3200" dirty="0"/>
            </a:br>
            <a:r>
              <a:rPr lang="en-US" sz="3200" dirty="0"/>
              <a:t>Probe of Spatial Gluon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121" y="1367022"/>
            <a:ext cx="10248777" cy="5201945"/>
          </a:xfrm>
        </p:spPr>
        <p:txBody>
          <a:bodyPr>
            <a:normAutofit/>
          </a:bodyPr>
          <a:lstStyle/>
          <a:p>
            <a:r>
              <a:rPr lang="en-US" sz="2000" dirty="0"/>
              <a:t>Differential exclusive VM production cross section is</a:t>
            </a: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the T-matrix is related to the dipole amplitude N: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Can study t-dependence of the d</a:t>
            </a:r>
            <a:r>
              <a:rPr lang="en-US" sz="2000" dirty="0">
                <a:latin typeface="Symbol" charset="2"/>
                <a:cs typeface="Symbol" charset="2"/>
              </a:rPr>
              <a:t>s</a:t>
            </a:r>
            <a:r>
              <a:rPr lang="en-US" sz="2000" dirty="0"/>
              <a:t>/dt and look at different mesons </a:t>
            </a:r>
            <a:r>
              <a:rPr lang="en-US" sz="2000" b="1" dirty="0">
                <a:solidFill>
                  <a:srgbClr val="000090"/>
                </a:solidFill>
              </a:rPr>
              <a:t>to find the dipole amplitude N(</a:t>
            </a:r>
            <a:r>
              <a:rPr lang="en-US" sz="2000" b="1" dirty="0" err="1">
                <a:solidFill>
                  <a:srgbClr val="000090"/>
                </a:solidFill>
              </a:rPr>
              <a:t>x,b,Y</a:t>
            </a:r>
            <a:r>
              <a:rPr lang="en-US" sz="2000" b="1" dirty="0">
                <a:solidFill>
                  <a:srgbClr val="000090"/>
                </a:solidFill>
              </a:rPr>
              <a:t>)</a:t>
            </a:r>
            <a:r>
              <a:rPr lang="en-US" sz="2000" b="1" dirty="0"/>
              <a:t> </a:t>
            </a:r>
            <a:r>
              <a:rPr lang="en-US" sz="2000" dirty="0"/>
              <a:t>(Munier, </a:t>
            </a:r>
            <a:r>
              <a:rPr lang="en-US" sz="2000" dirty="0" err="1"/>
              <a:t>Stasto</a:t>
            </a:r>
            <a:r>
              <a:rPr lang="en-US" sz="2000" dirty="0"/>
              <a:t>, Mueller </a:t>
            </a:r>
            <a:r>
              <a:rPr lang="fr-FR" sz="2000" dirty="0"/>
              <a:t>’</a:t>
            </a:r>
            <a:r>
              <a:rPr lang="en-US" sz="2000" dirty="0"/>
              <a:t>01). </a:t>
            </a:r>
          </a:p>
          <a:p>
            <a:r>
              <a:rPr lang="en-US" sz="2000" dirty="0"/>
              <a:t>Learn about the </a:t>
            </a:r>
            <a:r>
              <a:rPr lang="en-US" sz="2000" b="1" dirty="0">
                <a:solidFill>
                  <a:srgbClr val="000090"/>
                </a:solidFill>
              </a:rPr>
              <a:t>gluon distribution in space</a:t>
            </a:r>
            <a:r>
              <a:rPr lang="en-US" sz="2000" dirty="0"/>
              <a:t>. Again, similar to GPDs. </a:t>
            </a:r>
          </a:p>
          <a:p>
            <a:endParaRPr lang="en-US" sz="2000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093" y="2023453"/>
            <a:ext cx="4648522" cy="574335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183" y="3612157"/>
            <a:ext cx="7437596" cy="786490"/>
          </a:xfrm>
          <a:prstGeom prst="rect">
            <a:avLst/>
          </a:prstGeom>
        </p:spPr>
      </p:pic>
      <p:pic>
        <p:nvPicPr>
          <p:cNvPr id="6" name="Picture 5" descr="excl_VM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475" y="952688"/>
            <a:ext cx="5341063" cy="24720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41407" y="4152704"/>
            <a:ext cx="2881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Brodsky et al ‘94, </a:t>
            </a:r>
            <a:r>
              <a:rPr lang="en-US" dirty="0" err="1"/>
              <a:t>Ryskin</a:t>
            </a:r>
            <a:r>
              <a:rPr lang="en-US" dirty="0"/>
              <a:t> ‘93</a:t>
            </a: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574" y="3202484"/>
            <a:ext cx="1234325" cy="38631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9227207" y="1909262"/>
            <a:ext cx="0" cy="6197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688" y="2127618"/>
            <a:ext cx="91502" cy="183003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2261-BD66-B544-9384-C35EE5C4F1D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4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Exclusive VM Production as a Probe of Saturation</a:t>
            </a:r>
          </a:p>
        </p:txBody>
      </p:sp>
      <p:pic>
        <p:nvPicPr>
          <p:cNvPr id="4" name="Content Placeholder 3" descr="dsigma_dt_jpsi_phi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727" b="-10727"/>
          <a:stretch>
            <a:fillRect/>
          </a:stretch>
        </p:blipFill>
        <p:spPr>
          <a:xfrm>
            <a:off x="1981200" y="791386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1981200" y="4965735"/>
            <a:ext cx="80860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Plots by T. Toll and T. Ullrich using the Sartre event generator </a:t>
            </a:r>
          </a:p>
          <a:p>
            <a:r>
              <a:rPr lang="en-US" sz="2000" dirty="0"/>
              <a:t>(b-Sat (=</a:t>
            </a:r>
            <a:r>
              <a:rPr lang="en-US" sz="2000" dirty="0" err="1"/>
              <a:t>GBW+b-dep+DGLAP</a:t>
            </a:r>
            <a:r>
              <a:rPr lang="en-US" sz="2000" dirty="0"/>
              <a:t>) + WS + MC, from the 2012 EIC White Paper).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68372" y="5787483"/>
            <a:ext cx="6301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/>
              <a:t>J/psi is smaller, less sensitive to saturation effects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Phi meson is larger, more sensitive to saturation effects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2261-BD66-B544-9384-C35EE5C4F1D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7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High-Mass Diffraction</a:t>
            </a:r>
            <a:endParaRPr lang="en-US" sz="6600" i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E2DFA6-7404-CCA8-11B6-FE5E95658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7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55A54-9B6D-2621-49DD-6C626884F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What if M</a:t>
            </a:r>
            <a:r>
              <a:rPr lang="en-US" baseline="-25000" dirty="0"/>
              <a:t>x </a:t>
            </a:r>
            <a:r>
              <a:rPr lang="en-US" dirty="0"/>
              <a:t>is large?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B250A10-AB73-AC75-B8C8-EE2B64A328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4908" y="1270245"/>
            <a:ext cx="6602183" cy="339831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078F9E-1ADF-5DE6-BC33-F2DC9CA23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23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293F63-DF90-A859-E598-CD868ABEE96A}"/>
              </a:ext>
            </a:extLst>
          </p:cNvPr>
          <p:cNvSpPr txBox="1"/>
          <p:nvPr/>
        </p:nvSpPr>
        <p:spPr>
          <a:xfrm>
            <a:off x="389244" y="5032911"/>
            <a:ext cx="117880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If ln(M</a:t>
            </a:r>
            <a:r>
              <a:rPr lang="en-US" sz="2000" baseline="-25000" dirty="0"/>
              <a:t>X</a:t>
            </a:r>
            <a:r>
              <a:rPr lang="en-US" sz="2000" dirty="0"/>
              <a:t>/Q) is large, need an evolution equation that re-sums all those gluon emissions contributing to M</a:t>
            </a:r>
            <a:r>
              <a:rPr lang="en-US" sz="2000" baseline="-25000" dirty="0"/>
              <a:t>X</a:t>
            </a:r>
            <a:r>
              <a:rPr lang="en-US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One can ask questions like whether large M</a:t>
            </a:r>
            <a:r>
              <a:rPr lang="en-US" sz="2000" baseline="-25000" dirty="0"/>
              <a:t>X</a:t>
            </a:r>
            <a:r>
              <a:rPr lang="en-US" sz="2000" dirty="0"/>
              <a:t> or small M</a:t>
            </a:r>
            <a:r>
              <a:rPr lang="en-US" sz="2000" baseline="-25000" dirty="0"/>
              <a:t>X</a:t>
            </a:r>
            <a:r>
              <a:rPr lang="en-US" sz="2000" dirty="0"/>
              <a:t> are more probable?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Also, what happens in the black disk limit? Only completely elastic and inelastic (no rapidity gaps) processes </a:t>
            </a:r>
            <a:br>
              <a:rPr lang="en-US" sz="2000" dirty="0"/>
            </a:br>
            <a:r>
              <a:rPr lang="en-US" sz="2000" dirty="0"/>
              <a:t>should remain, with 50% probability each. </a:t>
            </a:r>
          </a:p>
        </p:txBody>
      </p:sp>
    </p:spTree>
    <p:extLst>
      <p:ext uri="{BB962C8B-B14F-4D97-AF65-F5344CB8AC3E}">
        <p14:creationId xmlns:p14="http://schemas.microsoft.com/office/powerpoint/2010/main" val="26510412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55558-F8E9-0A81-9B2A-24FE22BE9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Diffraction with fixed M</a:t>
            </a:r>
            <a:r>
              <a:rPr lang="en-US" baseline="-25000" dirty="0"/>
              <a:t>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6EEB2-B785-9092-B444-F2A42FE24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69059"/>
            <a:ext cx="10515600" cy="3507903"/>
          </a:xfrm>
        </p:spPr>
        <p:txBody>
          <a:bodyPr>
            <a:normAutofit/>
          </a:bodyPr>
          <a:lstStyle/>
          <a:p>
            <a:r>
              <a:rPr lang="en-US" sz="2400" dirty="0"/>
              <a:t>Consider the differential cross section </a:t>
            </a:r>
            <a:br>
              <a:rPr lang="en-US" sz="2400" dirty="0"/>
            </a:br>
            <a:r>
              <a:rPr lang="en-US" sz="2400" dirty="0"/>
              <a:t>for diffractive dissociation </a:t>
            </a:r>
            <a:br>
              <a:rPr lang="en-US" sz="2400" dirty="0"/>
            </a:br>
            <a:r>
              <a:rPr lang="en-US" sz="2400" dirty="0"/>
              <a:t>with the fixed mass M</a:t>
            </a:r>
            <a:r>
              <a:rPr lang="en-US" sz="2400" baseline="-25000" dirty="0"/>
              <a:t>X</a:t>
            </a:r>
            <a:r>
              <a:rPr lang="en-US" sz="2400" dirty="0"/>
              <a:t>. </a:t>
            </a:r>
          </a:p>
          <a:p>
            <a:endParaRPr lang="en-US" sz="2400" dirty="0"/>
          </a:p>
          <a:p>
            <a:r>
              <a:rPr lang="en-US" sz="2400" dirty="0"/>
              <a:t>It can be written as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where S</a:t>
            </a:r>
            <a:r>
              <a:rPr lang="en-US" sz="2400" baseline="-25000" dirty="0"/>
              <a:t>D</a:t>
            </a:r>
            <a:r>
              <a:rPr lang="en-US" sz="2400" dirty="0"/>
              <a:t> is the (exclusive) dipole S-matrix with the rapidity gap greater than Y</a:t>
            </a:r>
            <a:r>
              <a:rPr lang="en-US" sz="2400" baseline="-25000" dirty="0"/>
              <a:t>0</a:t>
            </a:r>
            <a:r>
              <a:rPr lang="en-US" sz="24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E9568A-DA2E-DC52-B7E5-4A04BA84E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8CC5BE-E87C-DB57-F6E0-CD4D117BE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4673508"/>
            <a:ext cx="7772400" cy="794762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15C2E74-7FAE-AA12-486F-05D034951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676" y="1180121"/>
            <a:ext cx="6073679" cy="312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4839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042C4-AEA4-5C76-2701-AB6CCFA87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68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Evolution equation for diffraction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B112B-06F4-C69B-FE9B-4DB3E2DC5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627" y="2638097"/>
            <a:ext cx="10515600" cy="3900815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The “diffractive S-matrix” </a:t>
            </a:r>
            <a:br>
              <a:rPr lang="en-US" sz="2000" dirty="0"/>
            </a:br>
            <a:r>
              <a:rPr lang="en-US" sz="2000" dirty="0"/>
              <a:t>obeys the following evolution </a:t>
            </a:r>
            <a:br>
              <a:rPr lang="en-US" sz="2000" dirty="0"/>
            </a:br>
            <a:r>
              <a:rPr lang="en-US" sz="2000" dirty="0"/>
              <a:t>equation (YK, E. Levin, 2000):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The initial condition is given by </a:t>
            </a: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with the dipole amplitude N found from the standard nonlinear dipole evolution.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57FA2A-455E-8F80-CF85-611CCB972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BC7E09-33D6-6A24-FDD5-E088DC9D2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218" y="3598898"/>
            <a:ext cx="8813564" cy="9393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F3C37C-67AC-5D06-6EE5-C771F2F16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6913" y="5438998"/>
            <a:ext cx="6251028" cy="2590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8C957F-291D-ED62-60D4-78CAE8B604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8124" y="1348843"/>
            <a:ext cx="7364758" cy="25785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107C06-E817-8B1A-22CB-CDA9C9CBAD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4340" y="1012322"/>
            <a:ext cx="5278395" cy="21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5274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05DB9-E9ED-4DC7-2DA8-D71CEA91E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99"/>
            <a:ext cx="10515600" cy="1325563"/>
          </a:xfrm>
        </p:spPr>
        <p:txBody>
          <a:bodyPr/>
          <a:lstStyle/>
          <a:p>
            <a:r>
              <a:rPr lang="en-US" dirty="0"/>
              <a:t>Can we measure high-mass diffraction at EIC?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F1C1A-96BA-742C-63A3-2678FBC35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6373"/>
            <a:ext cx="10515600" cy="4351338"/>
          </a:xfrm>
        </p:spPr>
        <p:txBody>
          <a:bodyPr>
            <a:normAutofit/>
          </a:bodyPr>
          <a:lstStyle/>
          <a:p>
            <a:r>
              <a:rPr lang="en-US" sz="2000" dirty="0"/>
              <a:t>Need large rapidity gap and large mass M</a:t>
            </a:r>
            <a:r>
              <a:rPr lang="en-US" sz="2000" baseline="-25000" dirty="0"/>
              <a:t>X</a:t>
            </a:r>
            <a:r>
              <a:rPr lang="en-US" sz="2000" dirty="0"/>
              <a:t>. This is tough at the EIC.</a:t>
            </a:r>
          </a:p>
          <a:p>
            <a:r>
              <a:rPr lang="en-US" sz="2000" dirty="0"/>
              <a:t>Perhaps A-dependence may help reveal evolution signatures?</a:t>
            </a:r>
          </a:p>
          <a:p>
            <a:r>
              <a:rPr lang="en-US" sz="2000" dirty="0"/>
              <a:t>Dependence on M</a:t>
            </a:r>
            <a:r>
              <a:rPr lang="en-US" sz="2000" baseline="-25000" dirty="0"/>
              <a:t>X</a:t>
            </a:r>
            <a:r>
              <a:rPr lang="en-US" sz="2000" dirty="0"/>
              <a:t> may also signal effects of nonlinear small-x</a:t>
            </a:r>
            <a:br>
              <a:rPr lang="en-US" sz="2000" dirty="0"/>
            </a:br>
            <a:r>
              <a:rPr lang="en-US" sz="2000" dirty="0"/>
              <a:t>evolution and saturation </a:t>
            </a:r>
            <a:br>
              <a:rPr lang="en-US" sz="2000" dirty="0"/>
            </a:br>
            <a:r>
              <a:rPr lang="en-US" sz="2000" dirty="0"/>
              <a:t>(see A.D. Le, A. H. Mueller, S. Munier, 2021, 2103.10088 [hep-</a:t>
            </a:r>
            <a:r>
              <a:rPr lang="en-US" sz="2000" dirty="0" err="1"/>
              <a:t>ph</a:t>
            </a:r>
            <a:r>
              <a:rPr lang="en-US" sz="2000" dirty="0"/>
              <a:t>];</a:t>
            </a:r>
            <a:br>
              <a:rPr lang="en-US" sz="2000" dirty="0"/>
            </a:br>
            <a:r>
              <a:rPr lang="en-US" sz="2000" dirty="0"/>
              <a:t>A.D. Le, 2103.07724 [hep-</a:t>
            </a:r>
            <a:r>
              <a:rPr lang="en-US" sz="2000" dirty="0" err="1"/>
              <a:t>ph</a:t>
            </a:r>
            <a:r>
              <a:rPr lang="en-US" sz="2000" dirty="0"/>
              <a:t>]).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A4D8CE-5BF2-5F5F-3627-2EAA15B4D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 descr="fan">
            <a:hlinkClick r:id="rId2" action="ppaction://hlinksldjump"/>
            <a:extLst>
              <a:ext uri="{FF2B5EF4-FFF2-40B4-BE49-F238E27FC236}">
                <a16:creationId xmlns:a16="http://schemas.microsoft.com/office/drawing/2014/main" id="{37B7EB66-1D20-8850-15BF-62FE0A4B5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64653" y="1126373"/>
            <a:ext cx="3866321" cy="234014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4ED977F-82AB-ED11-3565-C08598E2CDFE}"/>
              </a:ext>
            </a:extLst>
          </p:cNvPr>
          <p:cNvCxnSpPr/>
          <p:nvPr/>
        </p:nvCxnSpPr>
        <p:spPr>
          <a:xfrm>
            <a:off x="10105695" y="835506"/>
            <a:ext cx="0" cy="2921876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" name="Picture 8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6B738F70-782B-8821-6CE0-BC052A101D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2368" y="3914649"/>
            <a:ext cx="3614545" cy="2806826"/>
          </a:xfrm>
          <a:prstGeom prst="rect">
            <a:avLst/>
          </a:prstGeom>
        </p:spPr>
      </p:pic>
      <p:pic>
        <p:nvPicPr>
          <p:cNvPr id="11" name="Picture 10" descr="Chart, histogram&#10;&#10;Description automatically generated">
            <a:extLst>
              <a:ext uri="{FF2B5EF4-FFF2-40B4-BE49-F238E27FC236}">
                <a16:creationId xmlns:a16="http://schemas.microsoft.com/office/drawing/2014/main" id="{AD5F2048-B982-238B-BDC6-36FCE04907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1388" y="3757382"/>
            <a:ext cx="3743543" cy="30010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B3CAD66-3667-9D7B-4692-FD2E729CA591}"/>
              </a:ext>
            </a:extLst>
          </p:cNvPr>
          <p:cNvSpPr txBox="1"/>
          <p:nvPr/>
        </p:nvSpPr>
        <p:spPr>
          <a:xfrm>
            <a:off x="346841" y="3972910"/>
            <a:ext cx="11390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outside</a:t>
            </a:r>
            <a:br>
              <a:rPr lang="en-US" dirty="0"/>
            </a:br>
            <a:r>
              <a:rPr lang="en-US" dirty="0"/>
              <a:t>saturation</a:t>
            </a:r>
            <a:br>
              <a:rPr lang="en-US" dirty="0"/>
            </a:br>
            <a:r>
              <a:rPr lang="en-US" dirty="0"/>
              <a:t>region: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9CAA06-2E91-454B-17E5-BA52A6A8A3B7}"/>
              </a:ext>
            </a:extLst>
          </p:cNvPr>
          <p:cNvSpPr txBox="1"/>
          <p:nvPr/>
        </p:nvSpPr>
        <p:spPr>
          <a:xfrm>
            <a:off x="5716290" y="3972910"/>
            <a:ext cx="11390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inside</a:t>
            </a:r>
            <a:br>
              <a:rPr lang="en-US" dirty="0"/>
            </a:br>
            <a:r>
              <a:rPr lang="en-US" dirty="0"/>
              <a:t>saturation</a:t>
            </a:r>
            <a:br>
              <a:rPr lang="en-US" dirty="0"/>
            </a:br>
            <a:r>
              <a:rPr lang="en-US" dirty="0"/>
              <a:t>region: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746A530-7A11-3A32-130A-962A753E92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8963" y="3036010"/>
            <a:ext cx="2103405" cy="68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78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Quasi-Classical </a:t>
            </a:r>
            <a:r>
              <a:rPr lang="en-US" sz="6600" dirty="0"/>
              <a:t>Sivers Function</a:t>
            </a:r>
            <a:endParaRPr lang="en-US" sz="6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946A6E-4236-EE4F-7B80-F4D504F227FC}"/>
              </a:ext>
            </a:extLst>
          </p:cNvPr>
          <p:cNvSpPr txBox="1"/>
          <p:nvPr/>
        </p:nvSpPr>
        <p:spPr>
          <a:xfrm>
            <a:off x="2127464" y="5474276"/>
            <a:ext cx="82418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based on YK, M. Sievert, </a:t>
            </a:r>
            <a:r>
              <a:rPr lang="en-US" i="1" dirty="0" err="1"/>
              <a:t>Phys.Rev.D</a:t>
            </a:r>
            <a:r>
              <a:rPr lang="en-US" dirty="0"/>
              <a:t> 89 (2014) 5, 054035; e-Print: </a:t>
            </a:r>
            <a:r>
              <a:rPr lang="en-US" dirty="0">
                <a:hlinkClick r:id="rId2"/>
              </a:rPr>
              <a:t>1310.5028</a:t>
            </a:r>
            <a:r>
              <a:rPr lang="en-US" dirty="0"/>
              <a:t> [hep-</a:t>
            </a:r>
            <a:r>
              <a:rPr lang="en-US" dirty="0" err="1"/>
              <a:t>ph</a:t>
            </a:r>
            <a:r>
              <a:rPr lang="en-US" dirty="0"/>
              <a:t>]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3FBA6-C5D6-25A3-0881-CBF28AA46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2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6906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2469"/>
            <a:ext cx="10515600" cy="4684494"/>
          </a:xfrm>
        </p:spPr>
        <p:txBody>
          <a:bodyPr>
            <a:normAutofit/>
          </a:bodyPr>
          <a:lstStyle/>
          <a:p>
            <a:r>
              <a:rPr lang="en-US" sz="2400" dirty="0"/>
              <a:t>Are nuclear TMDs simply proportional to the nucleon TMDs, with some shadowing coefficients, like the PDFs?</a:t>
            </a:r>
          </a:p>
          <a:p>
            <a:r>
              <a:rPr lang="en-US" sz="2400" dirty="0"/>
              <a:t>We want to evaluate TMDs in the Glauber-Mueller (GM)/McLerran-Venugopalan (MV) quasi-classical approximation.</a:t>
            </a:r>
          </a:p>
          <a:p>
            <a:r>
              <a:rPr lang="en-US" sz="2400" dirty="0"/>
              <a:t>This approximation is valid for a large nucleus or a “dense” proton. </a:t>
            </a:r>
          </a:p>
          <a:p>
            <a:r>
              <a:rPr lang="en-US" sz="2400" dirty="0"/>
              <a:t>I will talk about the nucleus simply because the nuclear atomic number A allows for a controlled approximation: quasi-classical physics </a:t>
            </a:r>
            <a:r>
              <a:rPr lang="en-US" sz="2400" dirty="0" err="1"/>
              <a:t>resums</a:t>
            </a:r>
            <a:r>
              <a:rPr lang="en-US" sz="2400" dirty="0"/>
              <a:t> powers of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Note that the GM/MV quasi-classics is not just a model but is a valid QCD asymptotics in the high-energy &amp; large-A limit.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944" y="4411198"/>
            <a:ext cx="1290882" cy="48691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72057E-E5D7-369F-3600-A4EF3C5E4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3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Quark 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069" y="1178250"/>
            <a:ext cx="9632731" cy="4525963"/>
          </a:xfrm>
        </p:spPr>
        <p:txBody>
          <a:bodyPr>
            <a:normAutofit/>
          </a:bodyPr>
          <a:lstStyle/>
          <a:p>
            <a:r>
              <a:rPr lang="en-US" sz="2000" dirty="0"/>
              <a:t>Start with the SIDIS cross section at large or moderate </a:t>
            </a:r>
            <a:r>
              <a:rPr lang="en-US" sz="2000" i="1" dirty="0"/>
              <a:t>x</a:t>
            </a:r>
            <a:r>
              <a:rPr lang="en-US" sz="2000" dirty="0"/>
              <a:t>:</a:t>
            </a:r>
          </a:p>
          <a:p>
            <a:endParaRPr lang="en-US" sz="2000" dirty="0"/>
          </a:p>
          <a:p>
            <a:r>
              <a:rPr lang="en-US" sz="2000" dirty="0"/>
              <a:t>The kinematics is the standard TMD one,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The result is</a:t>
            </a:r>
          </a:p>
        </p:txBody>
      </p:sp>
      <p:pic>
        <p:nvPicPr>
          <p:cNvPr id="4" name="Picture 3" descr="SIDIS_qpro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097" y="254322"/>
            <a:ext cx="4304764" cy="350471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717212"/>
            <a:ext cx="8452282" cy="14087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81309" y="4295499"/>
            <a:ext cx="3740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Wigner distribution of nucleons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74253" y="6154519"/>
            <a:ext cx="1627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90"/>
                </a:solidFill>
              </a:rPr>
              <a:t>LO cross sect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5561" y="6154519"/>
            <a:ext cx="2651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60066"/>
                </a:solidFill>
              </a:rPr>
              <a:t>Wilson lines (SIDIS staple)</a:t>
            </a:r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494" y="2727974"/>
            <a:ext cx="2197576" cy="439515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B841CB-11F1-B94C-AEC3-167C08A5C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54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Diffraction at Small </a:t>
            </a:r>
            <a:r>
              <a:rPr lang="en-US" sz="66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x</a:t>
            </a:r>
          </a:p>
        </p:txBody>
      </p:sp>
      <p:sp>
        <p:nvSpPr>
          <p:cNvPr id="9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60B9ED-EFF6-1BC9-D01A-E67529E67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5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6493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Quasi-Classical STSA in SIDIS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276" y="964030"/>
            <a:ext cx="10720552" cy="4525963"/>
          </a:xfrm>
        </p:spPr>
        <p:txBody>
          <a:bodyPr>
            <a:normAutofit/>
          </a:bodyPr>
          <a:lstStyle/>
          <a:p>
            <a:r>
              <a:rPr lang="en-US" sz="2400" dirty="0"/>
              <a:t>To generate Single Transverse Spin Asymmetry (STSA) we need spin-dependence and a complex phase (J. </a:t>
            </a:r>
            <a:r>
              <a:rPr lang="en-US" sz="2400" dirty="0" err="1"/>
              <a:t>Qiu</a:t>
            </a:r>
            <a:r>
              <a:rPr lang="en-US" sz="2400" dirty="0"/>
              <a:t>). They may come from three sources:</a:t>
            </a:r>
          </a:p>
          <a:p>
            <a:pPr lvl="1"/>
            <a:r>
              <a:rPr lang="en-US" sz="2000" dirty="0" err="1"/>
              <a:t>Sivers</a:t>
            </a:r>
            <a:r>
              <a:rPr lang="en-US" sz="2000" dirty="0"/>
              <a:t> functions of the  (polarized) nucleons: </a:t>
            </a:r>
            <a:r>
              <a:rPr lang="en-US" sz="2000" dirty="0" err="1"/>
              <a:t>transversity</a:t>
            </a:r>
            <a:r>
              <a:rPr lang="en-US" sz="2000" dirty="0"/>
              <a:t> channel </a:t>
            </a:r>
          </a:p>
          <a:p>
            <a:pPr lvl="1"/>
            <a:r>
              <a:rPr lang="en-US" sz="2000" dirty="0"/>
              <a:t>Orbital rotation due to OAM (just gives real OAM-dependence)</a:t>
            </a:r>
          </a:p>
          <a:p>
            <a:pPr lvl="1"/>
            <a:r>
              <a:rPr lang="en-US" sz="2000" dirty="0"/>
              <a:t>Going beyond classical approximation in </a:t>
            </a:r>
            <a:r>
              <a:rPr lang="en-US" sz="2000" dirty="0" err="1"/>
              <a:t>D</a:t>
            </a:r>
            <a:r>
              <a:rPr lang="en-US" sz="2000" baseline="-25000" dirty="0" err="1"/>
              <a:t>xy</a:t>
            </a:r>
            <a:r>
              <a:rPr lang="en-US" sz="2000" dirty="0"/>
              <a:t> by including extra rescatterings per nucleon (the odderon): this gives a phase but is A-suppressed. Hence, we will drop it.</a:t>
            </a:r>
          </a:p>
        </p:txBody>
      </p:sp>
      <p:pic>
        <p:nvPicPr>
          <p:cNvPr id="4" name="Picture 3" descr="SIDIS_OAM_vs_Siver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882" y="3185995"/>
            <a:ext cx="8093778" cy="340846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80E6F5-42E8-FE66-0449-EBF84A558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52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Quasi-Classical STSA in SIDIS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951" y="1143000"/>
            <a:ext cx="10289627" cy="5006270"/>
          </a:xfrm>
        </p:spPr>
        <p:txBody>
          <a:bodyPr>
            <a:normAutofit/>
          </a:bodyPr>
          <a:lstStyle/>
          <a:p>
            <a:r>
              <a:rPr lang="en-US" sz="2000" dirty="0"/>
              <a:t>When the dust settles one gets</a:t>
            </a: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J = L+S = total spin of the nucleus (analogue of proton spin)</a:t>
            </a:r>
            <a:br>
              <a:rPr lang="en-US" sz="2000" dirty="0"/>
            </a:br>
            <a:r>
              <a:rPr lang="en-US" sz="2000" dirty="0"/>
              <a:t>L = net OAM of the nucleons (analogue of quark and gluon OAM)</a:t>
            </a:r>
            <a:br>
              <a:rPr lang="en-US" sz="2000" dirty="0"/>
            </a:br>
            <a:r>
              <a:rPr lang="en-US" sz="2000" dirty="0"/>
              <a:t>S = net spin of all nucleons (analogue of net spin of quarks and gluons)</a:t>
            </a:r>
          </a:p>
          <a:p>
            <a:r>
              <a:rPr lang="en-US" sz="2000" dirty="0" err="1"/>
              <a:t>S</a:t>
            </a:r>
            <a:r>
              <a:rPr lang="en-US" sz="2000" baseline="-25000" dirty="0" err="1"/>
              <a:t>xy</a:t>
            </a:r>
            <a:r>
              <a:rPr lang="en-US" sz="2000" dirty="0"/>
              <a:t> = dipole </a:t>
            </a:r>
            <a:r>
              <a:rPr lang="en-US" sz="2000" dirty="0" err="1"/>
              <a:t>rescattering</a:t>
            </a:r>
            <a:r>
              <a:rPr lang="en-US" sz="2000" dirty="0"/>
              <a:t> S-matrix</a:t>
            </a:r>
          </a:p>
          <a:p>
            <a:r>
              <a:rPr lang="en-US" sz="2000" dirty="0"/>
              <a:t>W = Wigner distributions of nucleons, </a:t>
            </a:r>
            <a:r>
              <a:rPr lang="en-US" sz="2000" dirty="0" err="1"/>
              <a:t>unp</a:t>
            </a:r>
            <a:r>
              <a:rPr lang="en-US" sz="2000" dirty="0"/>
              <a:t> = unpolarized (may have &lt;S&gt;=0), trans = transversely polarized, with T-even and T-odd nucleon Wigner functions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964" y="1495494"/>
            <a:ext cx="8229600" cy="2046776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076" y="5718693"/>
            <a:ext cx="5031375" cy="43057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ED551-914C-CD31-BA57-54C9E1CCC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39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OAM and </a:t>
            </a:r>
            <a:r>
              <a:rPr lang="en-US" dirty="0" err="1"/>
              <a:t>Transversity</a:t>
            </a:r>
            <a:r>
              <a:rPr lang="en-US" dirty="0"/>
              <a:t> channels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193" y="1166910"/>
            <a:ext cx="10794124" cy="5360014"/>
          </a:xfrm>
        </p:spPr>
        <p:txBody>
          <a:bodyPr>
            <a:normAutofit/>
          </a:bodyPr>
          <a:lstStyle/>
          <a:p>
            <a:r>
              <a:rPr lang="en-US" sz="2000" dirty="0"/>
              <a:t>The final formula is a sum of the contributions of the OAM and </a:t>
            </a:r>
            <a:r>
              <a:rPr lang="en-US" sz="2000" dirty="0" err="1"/>
              <a:t>Transversity</a:t>
            </a:r>
            <a:r>
              <a:rPr lang="en-US" sz="2000" dirty="0"/>
              <a:t> (</a:t>
            </a:r>
            <a:r>
              <a:rPr lang="en-US" sz="2000" dirty="0" err="1"/>
              <a:t>Sivers</a:t>
            </a:r>
            <a:r>
              <a:rPr lang="en-US" sz="2000" dirty="0"/>
              <a:t> function density) channels: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The non-perturbative input comes though the Wigner functions and LO TMDs: the dipole scattering is perturbative due to Q</a:t>
            </a:r>
            <a:r>
              <a:rPr lang="en-US" sz="2000" baseline="-25000" dirty="0"/>
              <a:t>s</a:t>
            </a:r>
            <a:r>
              <a:rPr lang="en-US" sz="2000" dirty="0"/>
              <a:t> &gt;&gt; </a:t>
            </a:r>
            <a:r>
              <a:rPr lang="en-US" sz="2000" dirty="0">
                <a:latin typeface="Symbol" charset="2"/>
                <a:cs typeface="Symbol" charset="2"/>
              </a:rPr>
              <a:t>L</a:t>
            </a:r>
            <a:r>
              <a:rPr lang="en-US" sz="2000" baseline="-25000" dirty="0"/>
              <a:t>QCD</a:t>
            </a:r>
            <a:r>
              <a:rPr lang="en-US" sz="2000" dirty="0"/>
              <a:t>. </a:t>
            </a:r>
          </a:p>
          <a:p>
            <a:r>
              <a:rPr lang="en-US" sz="2000" dirty="0"/>
              <a:t>Note that the nuclear Sivers function depends on </a:t>
            </a:r>
            <a:r>
              <a:rPr lang="en-US" sz="2000" u="sng" dirty="0"/>
              <a:t>both</a:t>
            </a:r>
            <a:r>
              <a:rPr lang="en-US" sz="2000" dirty="0"/>
              <a:t> the nucleon Sivers function and on the unpolarized quark TMD in a nucleon! </a:t>
            </a:r>
            <a:r>
              <a:rPr lang="en-US" sz="2000" u="sng" dirty="0"/>
              <a:t>Not like PDFs. 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103439"/>
            <a:ext cx="8229600" cy="20467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26727" y="2681994"/>
            <a:ext cx="1064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 OAM</a:t>
            </a:r>
          </a:p>
          <a:p>
            <a:r>
              <a:rPr lang="en-US" b="1" dirty="0">
                <a:solidFill>
                  <a:srgbClr val="FF0000"/>
                </a:solidFill>
              </a:rPr>
              <a:t>channel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04214" y="4161555"/>
            <a:ext cx="2462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0090"/>
                </a:solidFill>
              </a:rPr>
              <a:t>Transversity</a:t>
            </a:r>
            <a:r>
              <a:rPr lang="en-US" b="1" dirty="0">
                <a:solidFill>
                  <a:srgbClr val="000090"/>
                </a:solidFill>
              </a:rPr>
              <a:t> channel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D7258-3E13-6F4B-6AF2-AA56D1611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9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6493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Quasi-Classical STSA in 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7423"/>
            <a:ext cx="10723178" cy="5441968"/>
          </a:xfrm>
        </p:spPr>
        <p:txBody>
          <a:bodyPr>
            <a:normAutofit/>
          </a:bodyPr>
          <a:lstStyle/>
          <a:p>
            <a:r>
              <a:rPr lang="en-US" sz="2000"/>
              <a:t>The DY process in the quasi-classical approximation looks as follows: </a:t>
            </a:r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r>
              <a:rPr lang="en-US" sz="2000"/>
              <a:t>Note that ordering interactions along the x</a:t>
            </a:r>
            <a:r>
              <a:rPr lang="en-US" sz="2000" baseline="30000"/>
              <a:t>-</a:t>
            </a:r>
            <a:r>
              <a:rPr lang="en-US" sz="2000"/>
              <a:t> direction makes the reversal of the Wilson line direction between SIDIS and DY explicit. </a:t>
            </a:r>
            <a:endParaRPr lang="en-US" sz="2000" dirty="0"/>
          </a:p>
        </p:txBody>
      </p:sp>
      <p:pic>
        <p:nvPicPr>
          <p:cNvPr id="5" name="Picture 4" descr="DY_ampl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815" y="1777923"/>
            <a:ext cx="4159836" cy="338671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AD1A7B-55FD-F674-F106-B61E8E296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9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Origin of Sign Reversal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144532"/>
            <a:ext cx="10660117" cy="4525963"/>
          </a:xfrm>
        </p:spPr>
        <p:txBody>
          <a:bodyPr>
            <a:normAutofit/>
          </a:bodyPr>
          <a:lstStyle/>
          <a:p>
            <a:r>
              <a:rPr lang="en-US" sz="2000" dirty="0"/>
              <a:t>In the transversity (Sivers density) channel the origin of the sign reversal (Brodsky, Hwang, Schmidt ‘02; Collins ‘02) is simple: the (LO) Sivers function of the nucleon changes sign, and multiple rescatterings do not affect this. </a:t>
            </a:r>
          </a:p>
          <a:p>
            <a:endParaRPr lang="en-US" sz="2000" dirty="0"/>
          </a:p>
          <a:p>
            <a:r>
              <a:rPr lang="en-US" sz="2000" dirty="0"/>
              <a:t>In the OAM channel the reversal ultimately happens for the simple reason pictured here: 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436" y="1049896"/>
            <a:ext cx="5375665" cy="828442"/>
          </a:xfrm>
          <a:prstGeom prst="rect">
            <a:avLst/>
          </a:prstGeom>
        </p:spPr>
      </p:pic>
      <p:pic>
        <p:nvPicPr>
          <p:cNvPr id="5" name="Picture 4" descr="OAM_DY_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221" y="3959544"/>
            <a:ext cx="3710074" cy="1920355"/>
          </a:xfrm>
          <a:prstGeom prst="rect">
            <a:avLst/>
          </a:prstGeom>
        </p:spPr>
      </p:pic>
      <p:pic>
        <p:nvPicPr>
          <p:cNvPr id="6" name="Picture 5" descr="OAM_SIDIS_2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959544"/>
            <a:ext cx="3727126" cy="1909015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0CC5F7-BB74-242F-3E14-FA88E4A1B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42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5153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Classical picture of STSA in </a:t>
            </a:r>
            <a:r>
              <a:rPr lang="en-US" dirty="0" err="1"/>
              <a:t>Drell</a:t>
            </a:r>
            <a:r>
              <a:rPr lang="en-US" dirty="0"/>
              <a:t>-Yan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99" y="1055980"/>
            <a:ext cx="10583917" cy="4525963"/>
          </a:xfrm>
        </p:spPr>
        <p:txBody>
          <a:bodyPr>
            <a:normAutofit/>
          </a:bodyPr>
          <a:lstStyle/>
          <a:p>
            <a:r>
              <a:rPr lang="en-US" sz="2000" dirty="0"/>
              <a:t>Think of a transversely polarized proton/</a:t>
            </a:r>
            <a:r>
              <a:rPr lang="en-US" sz="2000" dirty="0" err="1"/>
              <a:t>nuceus</a:t>
            </a:r>
            <a:r>
              <a:rPr lang="en-US" sz="2000" dirty="0"/>
              <a:t> as a rotating disk with the axis perpendicular to the collision axis</a:t>
            </a:r>
          </a:p>
          <a:p>
            <a:r>
              <a:rPr lang="en-US" sz="2000" dirty="0"/>
              <a:t>The proton/nucleus is not transparent: it has some amount of screening/shadowing (e.g. gray disk, black disk, etc.)</a:t>
            </a:r>
          </a:p>
          <a:p>
            <a:r>
              <a:rPr lang="en-US" sz="2000" dirty="0"/>
              <a:t>Incoming anti-quark (in DY) is more likely to interact near the “front” of the proton/nucleus: hence, due to the rotation, the outgoing virtual photon is more likely to be produced </a:t>
            </a:r>
            <a:r>
              <a:rPr lang="en-US" sz="2000" b="1" dirty="0"/>
              <a:t>left-of-beam</a:t>
            </a:r>
            <a:r>
              <a:rPr lang="en-US" sz="2000" dirty="0"/>
              <a:t>, thus generating STSA.</a:t>
            </a:r>
          </a:p>
        </p:txBody>
      </p:sp>
      <p:pic>
        <p:nvPicPr>
          <p:cNvPr id="4" name="Picture 3" descr="OAM_DY_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036" y="3583511"/>
            <a:ext cx="5581319" cy="288892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3E0E22-9E83-91CE-0D7A-13198B79A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13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5153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Classical picture of STSA in SIDIS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683" y="1055980"/>
            <a:ext cx="10804634" cy="4525963"/>
          </a:xfrm>
        </p:spPr>
        <p:txBody>
          <a:bodyPr>
            <a:normAutofit/>
          </a:bodyPr>
          <a:lstStyle/>
          <a:p>
            <a:r>
              <a:rPr lang="en-US" sz="2000" dirty="0"/>
              <a:t>Ditto for SIDIS: except now the incoming virtual photon is more likely to interact near the “back” of the proton/nucleus, for the produced quark to be able to escape out of the proton/nuclear remnants. </a:t>
            </a:r>
          </a:p>
          <a:p>
            <a:r>
              <a:rPr lang="en-US" sz="2000" dirty="0"/>
              <a:t>Owing to the same rotation, the outgoing quark is more likely to be produced </a:t>
            </a:r>
            <a:r>
              <a:rPr lang="en-US" sz="2000" b="1" dirty="0"/>
              <a:t>right-of-beam</a:t>
            </a:r>
            <a:r>
              <a:rPr lang="en-US" sz="2000" dirty="0"/>
              <a:t>, thus generating STSA in SIDIS with the </a:t>
            </a:r>
            <a:r>
              <a:rPr lang="en-US" sz="2000" b="1" dirty="0"/>
              <a:t>opposite sign </a:t>
            </a:r>
            <a:r>
              <a:rPr lang="en-US" sz="2000" dirty="0"/>
              <a:t>compared to STSA in DY!</a:t>
            </a:r>
          </a:p>
        </p:txBody>
      </p:sp>
      <p:pic>
        <p:nvPicPr>
          <p:cNvPr id="5" name="Picture 4" descr="OAM_SIDIS_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948" y="3416458"/>
            <a:ext cx="5780778" cy="296088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FAB0AA-412D-B72D-3DBD-85DF57E65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57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appears that STSA can be easily interpreted as a combination of OAM and some amount of (anti-)shadowing.</a:t>
            </a:r>
          </a:p>
          <a:p>
            <a:endParaRPr lang="en-US" dirty="0"/>
          </a:p>
          <a:p>
            <a:r>
              <a:rPr lang="en-US" dirty="0"/>
              <a:t>Sign-flip between STSA and DY has a very simple interpretation in this framework too.</a:t>
            </a:r>
          </a:p>
          <a:p>
            <a:endParaRPr lang="en-US" dirty="0"/>
          </a:p>
          <a:p>
            <a:r>
              <a:rPr lang="en-US" dirty="0"/>
              <a:t>More generally, nuclear TMDs are build out of nucleon TMDs, with the mixing among the latter to produce the former. Different from nuclear PDFs.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03EDA5-6F47-2E7F-F932-70CC83ED0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9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CBEEC5-29A2-5829-53D2-FBCC57236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Conclusions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62348-7588-DA07-DD4A-F55A6D2D5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663192"/>
          </a:xfrm>
        </p:spPr>
        <p:txBody>
          <a:bodyPr>
            <a:normAutofit/>
          </a:bodyPr>
          <a:lstStyle/>
          <a:p>
            <a:r>
              <a:rPr lang="en-US" sz="2400" dirty="0"/>
              <a:t>Too early for conclusions…</a:t>
            </a:r>
          </a:p>
          <a:p>
            <a:r>
              <a:rPr lang="en-US" sz="2400" dirty="0"/>
              <a:t>Diffraction: </a:t>
            </a:r>
          </a:p>
          <a:p>
            <a:pPr lvl="1"/>
            <a:r>
              <a:rPr lang="en-US" sz="2000" dirty="0"/>
              <a:t>Saturation evidence can be found by studying the M</a:t>
            </a:r>
            <a:r>
              <a:rPr lang="en-US" sz="2000" baseline="-25000" dirty="0"/>
              <a:t>X</a:t>
            </a:r>
            <a:r>
              <a:rPr lang="en-US" sz="2000" dirty="0"/>
              <a:t> and, possibly, A-dependence of the diffractive dissociation cross section. </a:t>
            </a:r>
          </a:p>
          <a:p>
            <a:pPr lvl="1"/>
            <a:r>
              <a:rPr lang="en-US" sz="2000" dirty="0"/>
              <a:t>High-mass diffraction: interesting, but can we do it at EIC? If yes, how?</a:t>
            </a:r>
          </a:p>
          <a:p>
            <a:pPr lvl="1"/>
            <a:r>
              <a:rPr lang="en-US" sz="2000" dirty="0"/>
              <a:t>Studying the detailed structure of the final state with the rapidity gap may help us better understand and detect the onset of saturation. </a:t>
            </a:r>
          </a:p>
          <a:p>
            <a:pPr lvl="1"/>
            <a:endParaRPr lang="en-US" sz="2000" dirty="0"/>
          </a:p>
          <a:p>
            <a:r>
              <a:rPr lang="en-US" sz="2400" dirty="0"/>
              <a:t>Nuclear TMDs: </a:t>
            </a:r>
          </a:p>
          <a:p>
            <a:pPr lvl="1"/>
            <a:r>
              <a:rPr lang="en-US" sz="2000" dirty="0"/>
              <a:t>Not related to nucleon TMDs in a simple way, mixing.</a:t>
            </a:r>
          </a:p>
          <a:p>
            <a:pPr lvl="1"/>
            <a:r>
              <a:rPr lang="en-US" sz="2000" dirty="0"/>
              <a:t>Can this be measured at the EIC?</a:t>
            </a:r>
          </a:p>
          <a:p>
            <a:pPr lvl="1"/>
            <a:r>
              <a:rPr lang="en-US" sz="2000" dirty="0"/>
              <a:t>Can we learn something about the dynamical origin of proton TMDs from the nuclear TMDs?</a:t>
            </a:r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3D26A-B28A-856A-4F4A-B4C84B649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295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B89273-B160-0A3E-765D-9D1580BA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Backup Slides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BDACF0-BDF2-CC68-C059-A1DF6A32D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9019" y="6356350"/>
            <a:ext cx="126881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8844951-7827-47D4-8276-7DDE1FA7D85A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39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799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Black Disk Limit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70762"/>
            <a:ext cx="8229600" cy="5239951"/>
          </a:xfrm>
        </p:spPr>
        <p:txBody>
          <a:bodyPr>
            <a:normAutofit/>
          </a:bodyPr>
          <a:lstStyle/>
          <a:p>
            <a:r>
              <a:rPr lang="en-US" sz="2000" dirty="0"/>
              <a:t>Start with basic scattering theory: the final and initial states are related by the S-matrix operator,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Write it as</a:t>
            </a:r>
          </a:p>
          <a:p>
            <a:endParaRPr lang="en-US" sz="2000" dirty="0"/>
          </a:p>
          <a:p>
            <a:r>
              <a:rPr lang="en-US" sz="2000" dirty="0"/>
              <a:t>The total cross section is</a:t>
            </a: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where the forward matrix element of the S-matrix operator is</a:t>
            </a: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and we have used unitarity of the S-matrix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756" y="1679763"/>
            <a:ext cx="1687479" cy="389418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105" y="2538510"/>
            <a:ext cx="3624783" cy="596598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219" y="3812915"/>
            <a:ext cx="4339120" cy="583809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566" y="4902963"/>
            <a:ext cx="1723477" cy="343136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681" y="5777261"/>
            <a:ext cx="1048196" cy="288054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0161729-9B3F-3841-AF0B-6750F1613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F31AC4AE-A32E-3345-A750-CBF22029D38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>
                <a:defRPr/>
              </a:pPr>
              <a:t>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189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473"/>
            <a:ext cx="8229600" cy="1143000"/>
          </a:xfrm>
        </p:spPr>
        <p:txBody>
          <a:bodyPr/>
          <a:lstStyle/>
          <a:p>
            <a:r>
              <a:rPr lang="en-US" dirty="0"/>
              <a:t>Wilson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2928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/>
              <a:t>Here </a:t>
            </a: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is the quark dipole scattering S-matrix with</a:t>
            </a: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denoting Wilson lines.</a:t>
            </a:r>
          </a:p>
          <a:p>
            <a:endParaRPr lang="en-US" sz="2000" dirty="0"/>
          </a:p>
          <a:p>
            <a:r>
              <a:rPr lang="en-US" sz="2000" dirty="0"/>
              <a:t>In the quasi-classical approximation </a:t>
            </a:r>
            <a:r>
              <a:rPr lang="en-US" sz="2000" dirty="0" err="1"/>
              <a:t>D</a:t>
            </a:r>
            <a:r>
              <a:rPr lang="en-US" sz="2000" baseline="-25000" dirty="0" err="1"/>
              <a:t>xy</a:t>
            </a:r>
            <a:r>
              <a:rPr lang="en-US" sz="2000" dirty="0"/>
              <a:t> is real!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092" y="1529968"/>
            <a:ext cx="7869708" cy="929823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985" y="3096223"/>
            <a:ext cx="6479185" cy="124662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52DA1-7E47-B1E1-5C8F-3B6A2DD01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40</a:t>
            </a:fld>
            <a:endParaRPr lang="en-US"/>
          </a:p>
        </p:txBody>
      </p:sp>
      <p:pic>
        <p:nvPicPr>
          <p:cNvPr id="7" name="Picture 6" descr="latex-image-1.pdf">
            <a:extLst>
              <a:ext uri="{FF2B5EF4-FFF2-40B4-BE49-F238E27FC236}">
                <a16:creationId xmlns:a16="http://schemas.microsoft.com/office/drawing/2014/main" id="{CB17050D-5CD1-5EB5-19D8-6EA3F871C0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688" y="4754500"/>
            <a:ext cx="1700224" cy="81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77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38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Dipole scattering in the GM/MV limit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80723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/>
              <a:t>The dipole S-matrix</a:t>
            </a: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taken in the symmetrized form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in the GM/MV approximation is (note – all real)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This corresponds to multiple </a:t>
            </a:r>
            <a:r>
              <a:rPr lang="en-US" sz="2000" dirty="0" err="1"/>
              <a:t>rescatterings</a:t>
            </a:r>
            <a:r>
              <a:rPr lang="en-US" sz="2000" dirty="0"/>
              <a:t> as shown here:</a:t>
            </a:r>
          </a:p>
        </p:txBody>
      </p:sp>
      <p:pic>
        <p:nvPicPr>
          <p:cNvPr id="4" name="Picture 3" descr="dip_nu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608" y="4431021"/>
            <a:ext cx="4607490" cy="1885202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137" y="1180722"/>
            <a:ext cx="5560035" cy="65693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020" y="3130234"/>
            <a:ext cx="6870098" cy="541426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104" y="2050577"/>
            <a:ext cx="1883686" cy="5440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65903" y="4246355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65903" y="4711088"/>
            <a:ext cx="287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C37F077-A09E-78CB-6951-DDB7706DB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3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49027"/>
            <a:ext cx="8229600" cy="1143000"/>
          </a:xfrm>
        </p:spPr>
        <p:txBody>
          <a:bodyPr/>
          <a:lstStyle/>
          <a:p>
            <a:r>
              <a:rPr lang="en-US" dirty="0"/>
              <a:t>Forward quark 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040964"/>
            <a:ext cx="8229600" cy="48170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The </a:t>
            </a:r>
            <a:r>
              <a:rPr lang="en-US" sz="2400" dirty="0" err="1"/>
              <a:t>eikonal</a:t>
            </a:r>
            <a:r>
              <a:rPr lang="en-US" sz="2400" dirty="0"/>
              <a:t> quark propagator is given  by the Wilson line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with the light cone coordinates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 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428" y="4275859"/>
            <a:ext cx="6421143" cy="11724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358" y="5448259"/>
            <a:ext cx="1700224" cy="810572"/>
          </a:xfrm>
          <a:prstGeom prst="rect">
            <a:avLst/>
          </a:prstGeom>
        </p:spPr>
      </p:pic>
      <p:pic>
        <p:nvPicPr>
          <p:cNvPr id="6" name="Picture 5" descr="valence_q_prod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823" y="1155874"/>
            <a:ext cx="5643094" cy="2371048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858" y="1139228"/>
            <a:ext cx="444500" cy="3175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739" y="1155874"/>
            <a:ext cx="431800" cy="3175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786EB2-E438-5BF4-3C9C-1CCB5DB77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65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115" y="0"/>
            <a:ext cx="8229600" cy="1143000"/>
          </a:xfrm>
        </p:spPr>
        <p:txBody>
          <a:bodyPr/>
          <a:lstStyle/>
          <a:p>
            <a:r>
              <a:rPr lang="en-US" dirty="0"/>
              <a:t>Forward quark 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3000"/>
            <a:ext cx="10786241" cy="5457010"/>
          </a:xfrm>
        </p:spPr>
        <p:txBody>
          <a:bodyPr>
            <a:normAutofit/>
          </a:bodyPr>
          <a:lstStyle/>
          <a:p>
            <a:r>
              <a:rPr lang="en-US" sz="2000" dirty="0"/>
              <a:t>The amplitude squared is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The quark dipole scattering amplitude is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Hence quark production is related to the dipole amplitude! Valid both in the quasi-classical </a:t>
            </a:r>
            <a:r>
              <a:rPr lang="en-US" sz="2000" dirty="0" err="1"/>
              <a:t>Glauber</a:t>
            </a:r>
            <a:r>
              <a:rPr lang="en-US" sz="2000" dirty="0"/>
              <a:t>-Mueller/</a:t>
            </a:r>
            <a:r>
              <a:rPr lang="en-US" sz="2000" dirty="0" err="1"/>
              <a:t>McLerran-Venugopalan</a:t>
            </a:r>
            <a:r>
              <a:rPr lang="en-US" sz="2000" dirty="0"/>
              <a:t> multiple-</a:t>
            </a:r>
            <a:r>
              <a:rPr lang="en-US" sz="2000" dirty="0" err="1"/>
              <a:t>rescattering</a:t>
            </a:r>
            <a:r>
              <a:rPr lang="en-US" sz="2000" dirty="0"/>
              <a:t> approximation and for the LLA small-x evolution (BFKL/BK/JIMWLK).</a:t>
            </a: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115" y="1504977"/>
            <a:ext cx="7729646" cy="65625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927" y="2286000"/>
            <a:ext cx="5345778" cy="6987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69050" y="1064677"/>
            <a:ext cx="2485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Dumitru</a:t>
            </a:r>
            <a:r>
              <a:rPr lang="en-US" sz="2000" dirty="0"/>
              <a:t>, </a:t>
            </a:r>
            <a:r>
              <a:rPr lang="en-US" sz="2000" dirty="0" err="1"/>
              <a:t>Jalilian</a:t>
            </a:r>
            <a:r>
              <a:rPr lang="en-US" sz="2000" dirty="0"/>
              <a:t> ‘02</a:t>
            </a:r>
          </a:p>
        </p:txBody>
      </p:sp>
      <p:pic>
        <p:nvPicPr>
          <p:cNvPr id="4" name="Picture 3" descr="dip_nuc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983" y="3463961"/>
            <a:ext cx="4010277" cy="1640846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664" y="3423866"/>
            <a:ext cx="308437" cy="226792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664" y="3803856"/>
            <a:ext cx="335647" cy="239748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2B218AB-C4F4-82AF-E7D8-62943AD54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72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7834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LO TMDs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58042"/>
            <a:ext cx="10615448" cy="4931658"/>
          </a:xfrm>
        </p:spPr>
        <p:txBody>
          <a:bodyPr>
            <a:normAutofit/>
          </a:bodyPr>
          <a:lstStyle/>
          <a:p>
            <a:r>
              <a:rPr lang="en-US" sz="2000" dirty="0"/>
              <a:t>      and           are the LO unpolarized quark TMD (in a nucleon) and the “nucleon” Sivers function:</a:t>
            </a: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They can be arbitrary non-perturbative objects.</a:t>
            </a:r>
          </a:p>
          <a:p>
            <a:r>
              <a:rPr lang="en-US" sz="2000" dirty="0"/>
              <a:t>Resulting quasi-classical </a:t>
            </a:r>
            <a:r>
              <a:rPr lang="en-US" sz="2000" dirty="0" err="1"/>
              <a:t>Sivers</a:t>
            </a:r>
            <a:r>
              <a:rPr lang="en-US" sz="2000" dirty="0"/>
              <a:t> function can be used as initial condition for evolution equations (e.g. CSS for s ~Q</a:t>
            </a:r>
            <a:r>
              <a:rPr lang="en-US" sz="2000" baseline="30000" dirty="0"/>
              <a:t>2</a:t>
            </a:r>
            <a:r>
              <a:rPr lang="en-US" sz="2000" dirty="0"/>
              <a:t> or small-x evolution if s&gt;&gt;Q</a:t>
            </a:r>
            <a:r>
              <a:rPr lang="en-US" sz="2000" baseline="30000" dirty="0"/>
              <a:t>2</a:t>
            </a:r>
            <a:r>
              <a:rPr lang="en-US" sz="2000" dirty="0"/>
              <a:t>). </a:t>
            </a:r>
          </a:p>
        </p:txBody>
      </p:sp>
      <p:pic>
        <p:nvPicPr>
          <p:cNvPr id="4" name="Picture 3" descr="LO_TMD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798" y="1809826"/>
            <a:ext cx="4759223" cy="2089231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94" y="1128258"/>
            <a:ext cx="382952" cy="357422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610" y="1162948"/>
            <a:ext cx="522518" cy="322732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C62F2E-79D7-AC86-CF74-1C3A6F49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74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473"/>
            <a:ext cx="8229600" cy="1143000"/>
          </a:xfrm>
        </p:spPr>
        <p:txBody>
          <a:bodyPr/>
          <a:lstStyle/>
          <a:p>
            <a:r>
              <a:rPr lang="en-US" dirty="0"/>
              <a:t>Rigid Rotator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69383"/>
            <a:ext cx="8229600" cy="5373927"/>
          </a:xfrm>
        </p:spPr>
        <p:txBody>
          <a:bodyPr>
            <a:normAutofit/>
          </a:bodyPr>
          <a:lstStyle/>
          <a:p>
            <a:r>
              <a:rPr lang="en-US" sz="2000" dirty="0"/>
              <a:t>To get the feel for what the result is like, our main formula can be evaluated using a rigid-rotator nucleus with simple (powers of </a:t>
            </a:r>
            <a:r>
              <a:rPr lang="en-US" sz="2000" dirty="0" err="1"/>
              <a:t>k</a:t>
            </a:r>
            <a:r>
              <a:rPr lang="en-US" sz="2000" baseline="-25000" dirty="0" err="1"/>
              <a:t>T</a:t>
            </a:r>
            <a:r>
              <a:rPr lang="en-US" sz="2000" dirty="0"/>
              <a:t>) models of LO TMDs.  </a:t>
            </a:r>
          </a:p>
          <a:p>
            <a:endParaRPr lang="en-US" sz="2000" dirty="0"/>
          </a:p>
          <a:p>
            <a:r>
              <a:rPr lang="en-US" sz="2000" dirty="0"/>
              <a:t>The result is (for </a:t>
            </a:r>
            <a:r>
              <a:rPr lang="en-US" sz="2000" dirty="0" err="1"/>
              <a:t>k</a:t>
            </a:r>
            <a:r>
              <a:rPr lang="en-US" sz="2000" baseline="-25000" dirty="0" err="1"/>
              <a:t>T</a:t>
            </a:r>
            <a:r>
              <a:rPr lang="en-US" sz="2000" dirty="0"/>
              <a:t> not much larger than Q</a:t>
            </a:r>
            <a:r>
              <a:rPr lang="en-US" sz="2000" baseline="-25000" dirty="0"/>
              <a:t>s</a:t>
            </a:r>
            <a:r>
              <a:rPr lang="en-US" sz="2000" dirty="0"/>
              <a:t>)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Note a “new” functional form for </a:t>
            </a:r>
            <a:r>
              <a:rPr lang="en-US" sz="2000" dirty="0" err="1"/>
              <a:t>Sivers</a:t>
            </a:r>
            <a:r>
              <a:rPr lang="en-US" sz="2000" dirty="0"/>
              <a:t> function due to the OAM channel (not a Gaussian). </a:t>
            </a: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106894"/>
            <a:ext cx="8403310" cy="11561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63439" y="4424406"/>
            <a:ext cx="1820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 OAM channel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0750" y="4424406"/>
            <a:ext cx="2462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0090"/>
                </a:solidFill>
              </a:rPr>
              <a:t>Transversity</a:t>
            </a:r>
            <a:r>
              <a:rPr lang="en-US" b="1" dirty="0">
                <a:solidFill>
                  <a:srgbClr val="000090"/>
                </a:solidFill>
              </a:rPr>
              <a:t> channel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13DB46-07D7-69CA-5AB2-808625B6F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2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473"/>
            <a:ext cx="8229600" cy="1143000"/>
          </a:xfrm>
        </p:spPr>
        <p:txBody>
          <a:bodyPr/>
          <a:lstStyle/>
          <a:p>
            <a:r>
              <a:rPr lang="en-US" dirty="0"/>
              <a:t>Rigid Rotator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69383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The OAM contribution in this model (!) calculation is shown below (arbitrary units). It changes sign as a function of </a:t>
            </a:r>
            <a:r>
              <a:rPr lang="en-US" sz="2000" dirty="0" err="1"/>
              <a:t>k</a:t>
            </a:r>
            <a:r>
              <a:rPr lang="en-US" sz="2000" baseline="-25000" dirty="0" err="1"/>
              <a:t>T</a:t>
            </a:r>
            <a:r>
              <a:rPr lang="en-US" sz="2000" dirty="0" err="1"/>
              <a:t>.</a:t>
            </a:r>
            <a:r>
              <a:rPr lang="en-US" sz="2000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507" y="2791628"/>
            <a:ext cx="4513577" cy="275345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A01DC6-4DB3-FB13-9981-F21426029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352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9174"/>
            <a:ext cx="8229600" cy="1143000"/>
          </a:xfrm>
        </p:spPr>
        <p:txBody>
          <a:bodyPr/>
          <a:lstStyle/>
          <a:p>
            <a:r>
              <a:rPr lang="en-US" dirty="0"/>
              <a:t>Rigid Rotator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</a:t>
            </a:r>
            <a:r>
              <a:rPr lang="en-US" sz="2000" dirty="0" err="1"/>
              <a:t>transversity</a:t>
            </a:r>
            <a:r>
              <a:rPr lang="en-US" sz="2000" dirty="0"/>
              <a:t> (</a:t>
            </a:r>
            <a:r>
              <a:rPr lang="en-US" sz="2000" dirty="0" err="1"/>
              <a:t>Sivers</a:t>
            </a:r>
            <a:r>
              <a:rPr lang="en-US" sz="2000" dirty="0"/>
              <a:t> density) contribution comes out to be a simple Gaussian (in this calculation); units are again arbitrary:</a:t>
            </a:r>
          </a:p>
        </p:txBody>
      </p:sp>
      <p:pic>
        <p:nvPicPr>
          <p:cNvPr id="4" name="Picture 3" descr="Sivers_Tr-plo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733" y="2611512"/>
            <a:ext cx="4570276" cy="285862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B526E9-4DDB-46F8-5B0F-5630B282C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6400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3813"/>
            <a:ext cx="8229600" cy="1143000"/>
          </a:xfrm>
        </p:spPr>
        <p:txBody>
          <a:bodyPr/>
          <a:lstStyle/>
          <a:p>
            <a:r>
              <a:rPr lang="en-US" dirty="0"/>
              <a:t>STSA at Large-</a:t>
            </a:r>
            <a:r>
              <a:rPr lang="en-US" dirty="0" err="1"/>
              <a:t>k</a:t>
            </a:r>
            <a:r>
              <a:rPr lang="en-US" baseline="-25000" dirty="0" err="1"/>
              <a:t>T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80722"/>
            <a:ext cx="8229600" cy="5328566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For </a:t>
            </a:r>
            <a:r>
              <a:rPr lang="en-US" sz="2000" dirty="0" err="1"/>
              <a:t>k</a:t>
            </a:r>
            <a:r>
              <a:rPr lang="en-US" sz="2000" baseline="-25000" dirty="0" err="1"/>
              <a:t>T</a:t>
            </a:r>
            <a:r>
              <a:rPr lang="en-US" sz="2000" dirty="0"/>
              <a:t> &gt;&gt; Q</a:t>
            </a:r>
            <a:r>
              <a:rPr lang="en-US" sz="2000" baseline="-25000" dirty="0"/>
              <a:t>s</a:t>
            </a:r>
            <a:r>
              <a:rPr lang="en-US" sz="2000" dirty="0"/>
              <a:t> we get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At high-</a:t>
            </a:r>
            <a:r>
              <a:rPr lang="en-US" sz="2000" dirty="0" err="1"/>
              <a:t>k</a:t>
            </a:r>
            <a:r>
              <a:rPr lang="en-US" sz="2000" baseline="-25000" dirty="0" err="1"/>
              <a:t>T</a:t>
            </a:r>
            <a:r>
              <a:rPr lang="en-US" sz="2000" dirty="0"/>
              <a:t> the </a:t>
            </a:r>
            <a:r>
              <a:rPr lang="en-US" sz="2000" dirty="0" err="1"/>
              <a:t>transversity</a:t>
            </a:r>
            <a:r>
              <a:rPr lang="en-US" sz="2000" dirty="0"/>
              <a:t> (</a:t>
            </a:r>
            <a:r>
              <a:rPr lang="en-US" sz="2000" dirty="0" err="1"/>
              <a:t>Sivers</a:t>
            </a:r>
            <a:r>
              <a:rPr lang="en-US" sz="2000" dirty="0"/>
              <a:t> density) channel dominates over the OAM one.</a:t>
            </a:r>
          </a:p>
          <a:p>
            <a:endParaRPr lang="en-US" sz="2000" dirty="0"/>
          </a:p>
          <a:p>
            <a:r>
              <a:rPr lang="en-US" sz="2000" dirty="0"/>
              <a:t>However, the OAM channel dominates over a fairly broad range </a:t>
            </a: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(if </a:t>
            </a:r>
            <a:r>
              <a:rPr lang="en-US" sz="2000" dirty="0" err="1"/>
              <a:t>p</a:t>
            </a:r>
            <a:r>
              <a:rPr lang="en-US" sz="2000" baseline="-25000" dirty="0" err="1"/>
              <a:t>T</a:t>
            </a:r>
            <a:r>
              <a:rPr lang="en-US" sz="2000" dirty="0"/>
              <a:t> ~ </a:t>
            </a:r>
            <a:r>
              <a:rPr lang="en-US" sz="2000" dirty="0" err="1"/>
              <a:t>m</a:t>
            </a:r>
            <a:r>
              <a:rPr lang="en-US" sz="2000" baseline="-25000" dirty="0" err="1"/>
              <a:t>N</a:t>
            </a:r>
            <a:r>
              <a:rPr lang="en-US" sz="2000" dirty="0"/>
              <a:t>).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472" y="1787561"/>
            <a:ext cx="8618124" cy="11989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66436" y="3076639"/>
            <a:ext cx="1820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 OAM channel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25920" y="3097600"/>
            <a:ext cx="2462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0090"/>
                </a:solidFill>
              </a:rPr>
              <a:t>Transversity</a:t>
            </a:r>
            <a:r>
              <a:rPr lang="en-US" b="1" dirty="0">
                <a:solidFill>
                  <a:srgbClr val="000090"/>
                </a:solidFill>
              </a:rPr>
              <a:t> channel</a:t>
            </a: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720" y="5298675"/>
            <a:ext cx="1090388" cy="589216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9BE31F1-AE80-1299-2D48-A12B23F02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63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485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Black Disk Limit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93407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/>
              <a:t>Now, since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the elastic cross section is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The inelastic cross section can be found via</a:t>
            </a:r>
          </a:p>
          <a:p>
            <a:endParaRPr lang="en-US" sz="2000" dirty="0"/>
          </a:p>
          <a:p>
            <a:r>
              <a:rPr lang="en-US" sz="2000" dirty="0"/>
              <a:t>In the end, for scattering with impact parameter b we write 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267" y="1145485"/>
            <a:ext cx="3624783" cy="596598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58" y="3366443"/>
            <a:ext cx="2593572" cy="265252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055" y="4193172"/>
            <a:ext cx="3523995" cy="2149557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581" y="2173852"/>
            <a:ext cx="4679087" cy="63069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96C2F4-3478-0C4A-B31C-384AFD398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F31AC4AE-A32E-3345-A750-CBF22029D38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>
                <a:defRPr/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030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Unitarity Limit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5749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/>
              <a:t>Unitarity implies that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Therefore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leading to the unitarity bound on the total cross section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Notice that when S=-1 the inelastic cross section is zero and 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182" y="1256030"/>
            <a:ext cx="6281618" cy="628162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555" y="3109384"/>
            <a:ext cx="5676890" cy="629019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742" y="4266429"/>
            <a:ext cx="2660058" cy="363605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45" y="4692887"/>
            <a:ext cx="3255579" cy="19858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43691" y="5102017"/>
            <a:ext cx="4874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This limit is realized in low-energy scattering!</a:t>
            </a:r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474" y="2091847"/>
            <a:ext cx="937130" cy="33340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96FFFB-7012-1146-BDF1-F638A80F3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F31AC4AE-A32E-3345-A750-CBF22029D38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>
                <a:defRPr/>
              </a:pPr>
              <a:t>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207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Black Disk Limit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38846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/>
              <a:t>At high energy inelastic processes dominate over elastic. Imposing</a:t>
            </a: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we get</a:t>
            </a:r>
          </a:p>
          <a:p>
            <a:endParaRPr lang="en-US" sz="2000" dirty="0"/>
          </a:p>
          <a:p>
            <a:r>
              <a:rPr lang="en-US" sz="2000" dirty="0"/>
              <a:t>The bound on the total cross section is (aka the </a:t>
            </a:r>
            <a:r>
              <a:rPr lang="en-US" sz="2000" b="1" dirty="0"/>
              <a:t>black disk limit</a:t>
            </a:r>
            <a:r>
              <a:rPr lang="en-US" sz="2000" dirty="0"/>
              <a:t>)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The inelastic and elastic cross sections at the black disk limit are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217" y="1764899"/>
            <a:ext cx="1493321" cy="267323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741" y="2342735"/>
            <a:ext cx="1146066" cy="259328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585" y="3311672"/>
            <a:ext cx="5692577" cy="677688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388" y="4662099"/>
            <a:ext cx="3376153" cy="2059377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585" y="4707783"/>
            <a:ext cx="2416031" cy="332642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F93BC8-3698-3D4E-83A5-030E1B41B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F31AC4AE-A32E-3345-A750-CBF22029D38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>
                <a:defRPr/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059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Dipole picture of DIS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 the dipole picture of DIS the virtual photon splits into a quark-antiquark pair, which then interacts with the target.</a:t>
            </a:r>
          </a:p>
          <a:p>
            <a:r>
              <a:rPr lang="en-US" sz="2400" dirty="0"/>
              <a:t>The total DIS cross section and structure functions are calculated via:</a:t>
            </a:r>
          </a:p>
        </p:txBody>
      </p:sp>
      <p:pic>
        <p:nvPicPr>
          <p:cNvPr id="4" name="Picture 3" descr="dipole_DI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20" y="3195165"/>
            <a:ext cx="5739595" cy="304023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2261-BD66-B544-9384-C35EE5C4F1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6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Dipole Amplitude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8957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The total DIS cross section is expressed in terms of the (</a:t>
            </a:r>
            <a:r>
              <a:rPr lang="en-US" sz="2400" dirty="0" err="1"/>
              <a:t>Im</a:t>
            </a:r>
            <a:r>
              <a:rPr lang="en-US" sz="2400" dirty="0"/>
              <a:t> part of the) forward quark dipole amplitude N: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411583"/>
            <a:ext cx="8063772" cy="1002055"/>
          </a:xfrm>
          <a:prstGeom prst="rect">
            <a:avLst/>
          </a:prstGeom>
        </p:spPr>
      </p:pic>
      <p:pic>
        <p:nvPicPr>
          <p:cNvPr id="5" name="Picture 4" descr="dipole_DI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772" y="3591418"/>
            <a:ext cx="5739595" cy="304023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8570189" y="4264953"/>
            <a:ext cx="27311" cy="169316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134" y="4954027"/>
            <a:ext cx="897319" cy="315016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454" y="3890818"/>
            <a:ext cx="131041" cy="131041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740" y="4753265"/>
            <a:ext cx="586846" cy="200763"/>
          </a:xfrm>
          <a:prstGeom prst="rect">
            <a:avLst/>
          </a:prstGeom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852510" y="6126163"/>
            <a:ext cx="3192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66"/>
                </a:solidFill>
                <a:ea typeface="ＭＳ Ｐゴシック" charset="0"/>
              </a:rPr>
              <a:t>with rapidity </a:t>
            </a:r>
            <a:r>
              <a:rPr lang="en-US" sz="2400" dirty="0">
                <a:solidFill>
                  <a:srgbClr val="993300"/>
                </a:solidFill>
                <a:ea typeface="ＭＳ Ｐゴシック" charset="0"/>
              </a:rPr>
              <a:t>Y=</a:t>
            </a:r>
            <a:r>
              <a:rPr lang="en-US" sz="2400" dirty="0" err="1">
                <a:solidFill>
                  <a:srgbClr val="993300"/>
                </a:solidFill>
                <a:ea typeface="ＭＳ Ｐゴシック" charset="0"/>
              </a:rPr>
              <a:t>ln</a:t>
            </a:r>
            <a:r>
              <a:rPr lang="en-US" sz="2400" dirty="0">
                <a:solidFill>
                  <a:srgbClr val="993300"/>
                </a:solidFill>
                <a:ea typeface="ＭＳ Ｐゴシック" charset="0"/>
              </a:rPr>
              <a:t>(1/x)</a:t>
            </a:r>
            <a:r>
              <a:rPr lang="en-US" sz="2400" dirty="0">
                <a:solidFill>
                  <a:srgbClr val="000066"/>
                </a:solidFill>
                <a:ea typeface="ＭＳ Ｐゴシック" charset="0"/>
              </a:rPr>
              <a:t>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2261-BD66-B544-9384-C35EE5C4F1DD}" type="slidenum">
              <a:rPr lang="en-US" smtClean="0"/>
              <a:t>9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0F52A6-2151-78DC-C7E8-C68171FC36DD}"/>
              </a:ext>
            </a:extLst>
          </p:cNvPr>
          <p:cNvSpPr txBox="1"/>
          <p:nvPr/>
        </p:nvSpPr>
        <p:spPr>
          <a:xfrm>
            <a:off x="441434" y="5150069"/>
            <a:ext cx="31880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 is the Fourier conjugate to q</a:t>
            </a:r>
            <a:br>
              <a:rPr lang="en-US" dirty="0"/>
            </a:br>
            <a:r>
              <a:rPr lang="en-US" dirty="0"/>
              <a:t>with t = - q</a:t>
            </a:r>
            <a:r>
              <a:rPr lang="en-US" baseline="30000" dirty="0"/>
              <a:t>2</a:t>
            </a:r>
            <a:r>
              <a:rPr lang="en-US" dirty="0"/>
              <a:t>, making the dipole</a:t>
            </a:r>
            <a:br>
              <a:rPr lang="en-US" dirty="0"/>
            </a:br>
            <a:r>
              <a:rPr lang="en-US" dirty="0"/>
              <a:t>amplitude N similar to the GPDs</a:t>
            </a:r>
            <a:br>
              <a:rPr lang="en-US" dirty="0"/>
            </a:br>
            <a:r>
              <a:rPr lang="en-US" dirty="0"/>
              <a:t>at zero skewedness.</a:t>
            </a:r>
          </a:p>
        </p:txBody>
      </p:sp>
    </p:spTree>
    <p:extLst>
      <p:ext uri="{BB962C8B-B14F-4D97-AF65-F5344CB8AC3E}">
        <p14:creationId xmlns:p14="http://schemas.microsoft.com/office/powerpoint/2010/main" val="158691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</TotalTime>
  <Words>2471</Words>
  <Application>Microsoft Macintosh PowerPoint</Application>
  <PresentationFormat>Widescreen</PresentationFormat>
  <Paragraphs>344</Paragraphs>
  <Slides>48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8" baseType="lpstr">
      <vt:lpstr>Arial</vt:lpstr>
      <vt:lpstr>Calibri</vt:lpstr>
      <vt:lpstr>Calibri Light</vt:lpstr>
      <vt:lpstr>Cambria Math</vt:lpstr>
      <vt:lpstr>Symbol</vt:lpstr>
      <vt:lpstr>Tahoma</vt:lpstr>
      <vt:lpstr>Times New Roman</vt:lpstr>
      <vt:lpstr>Wingdings</vt:lpstr>
      <vt:lpstr>Office Theme</vt:lpstr>
      <vt:lpstr>Equation</vt:lpstr>
      <vt:lpstr>Topics in Small-x DIS: From diffractive/elastic scattering to nuclear TMDs </vt:lpstr>
      <vt:lpstr>Outline</vt:lpstr>
      <vt:lpstr>Diffraction at Small x</vt:lpstr>
      <vt:lpstr>Black Disk Limit</vt:lpstr>
      <vt:lpstr>Black Disk Limit</vt:lpstr>
      <vt:lpstr>Unitarity Limit</vt:lpstr>
      <vt:lpstr>Black Disk Limit</vt:lpstr>
      <vt:lpstr>Dipole picture of DIS</vt:lpstr>
      <vt:lpstr>Dipole Amplitude</vt:lpstr>
      <vt:lpstr>Notation</vt:lpstr>
      <vt:lpstr>Dipole Amplitude</vt:lpstr>
      <vt:lpstr>Diffraction in optics</vt:lpstr>
      <vt:lpstr>Optical Analogy</vt:lpstr>
      <vt:lpstr>Diffraction terminology</vt:lpstr>
      <vt:lpstr>Low-Mass Diffraction</vt:lpstr>
      <vt:lpstr>Quasi-elastic DIS</vt:lpstr>
      <vt:lpstr>Diffraction on a black disk</vt:lpstr>
      <vt:lpstr>Diffractive over total cross sections</vt:lpstr>
      <vt:lpstr>Exclusive Vector Meson Production</vt:lpstr>
      <vt:lpstr>Exclusive VM Production:  Probe of Spatial Gluon Distribution</vt:lpstr>
      <vt:lpstr>Exclusive VM Production as a Probe of Saturation</vt:lpstr>
      <vt:lpstr>High-Mass Diffraction</vt:lpstr>
      <vt:lpstr>What if Mx is large?</vt:lpstr>
      <vt:lpstr>Diffraction with fixed MX</vt:lpstr>
      <vt:lpstr>Evolution equation for diffraction</vt:lpstr>
      <vt:lpstr>Can we measure high-mass diffraction at EIC?</vt:lpstr>
      <vt:lpstr>Quasi-Classical Sivers Function</vt:lpstr>
      <vt:lpstr>Motivation</vt:lpstr>
      <vt:lpstr>Quark Production</vt:lpstr>
      <vt:lpstr>Quasi-Classical STSA in SIDIS</vt:lpstr>
      <vt:lpstr>Quasi-Classical STSA in SIDIS</vt:lpstr>
      <vt:lpstr>OAM and Transversity channels</vt:lpstr>
      <vt:lpstr>Quasi-Classical STSA in DY</vt:lpstr>
      <vt:lpstr>Origin of Sign Reversal</vt:lpstr>
      <vt:lpstr>Classical picture of STSA in Drell-Yan</vt:lpstr>
      <vt:lpstr>Classical picture of STSA in SIDIS</vt:lpstr>
      <vt:lpstr>Summary</vt:lpstr>
      <vt:lpstr>Conclusions</vt:lpstr>
      <vt:lpstr>Backup Slides</vt:lpstr>
      <vt:lpstr>Wilson lines</vt:lpstr>
      <vt:lpstr>Dipole scattering in the GM/MV limit</vt:lpstr>
      <vt:lpstr>Forward quark production</vt:lpstr>
      <vt:lpstr>Forward quark production</vt:lpstr>
      <vt:lpstr>LO TMDs</vt:lpstr>
      <vt:lpstr>Rigid Rotator Model</vt:lpstr>
      <vt:lpstr>Rigid Rotator Model</vt:lpstr>
      <vt:lpstr>Rigid Rotator Model</vt:lpstr>
      <vt:lpstr>STSA at Large-kT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Small-x DIS: From diffractive/elastic scattering to nuclear TMDs </dc:title>
  <dc:creator>Kovchegov, Yuri</dc:creator>
  <cp:lastModifiedBy>Kovchegov, Yuri</cp:lastModifiedBy>
  <cp:revision>96</cp:revision>
  <dcterms:created xsi:type="dcterms:W3CDTF">2022-12-02T23:34:01Z</dcterms:created>
  <dcterms:modified xsi:type="dcterms:W3CDTF">2022-12-05T22:07:26Z</dcterms:modified>
</cp:coreProperties>
</file>