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310" r:id="rId4"/>
    <p:sldId id="258" r:id="rId5"/>
    <p:sldId id="311" r:id="rId6"/>
    <p:sldId id="259" r:id="rId7"/>
    <p:sldId id="262" r:id="rId8"/>
    <p:sldId id="312" r:id="rId9"/>
    <p:sldId id="313" r:id="rId10"/>
    <p:sldId id="314" r:id="rId11"/>
    <p:sldId id="263" r:id="rId12"/>
    <p:sldId id="260" r:id="rId13"/>
    <p:sldId id="298" r:id="rId14"/>
    <p:sldId id="299" r:id="rId15"/>
    <p:sldId id="297" r:id="rId16"/>
    <p:sldId id="295" r:id="rId17"/>
    <p:sldId id="302" r:id="rId18"/>
    <p:sldId id="306" r:id="rId19"/>
    <p:sldId id="308" r:id="rId20"/>
    <p:sldId id="307" r:id="rId21"/>
    <p:sldId id="296" r:id="rId22"/>
    <p:sldId id="261" r:id="rId23"/>
    <p:sldId id="304" r:id="rId24"/>
    <p:sldId id="264" r:id="rId25"/>
    <p:sldId id="30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EBF175-1173-BB41-8B6D-DB0E0AF54C25}" v="347" dt="2022-12-06T01:48:01.1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3"/>
    <p:restoredTop sz="94648"/>
  </p:normalViewPr>
  <p:slideViewPr>
    <p:cSldViewPr snapToGrid="0">
      <p:cViewPr>
        <p:scale>
          <a:sx n="96" d="100"/>
          <a:sy n="96" d="100"/>
        </p:scale>
        <p:origin x="-312" y="5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4691B-FF38-BB41-B937-D62080151852}" type="datetimeFigureOut">
              <a:rPr lang="en-US" smtClean="0"/>
              <a:t>12/3/22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0E0D3F-2194-C84C-B927-E045EF36F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472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10b01ac5e92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10b01ac5e92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19CAD-424E-754C-11EE-704088A430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AD0ACF-4DF9-EB7C-8D06-52E3422037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4286C8-E82D-2F46-4821-876618AC5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 Dec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B1F21D-2853-DE6B-1B79-E8080A3F7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C.Hyde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B476D8-6C7A-1546-E1A8-9636C64E6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B27A-1EAA-6C4A-B02C-25D972BF2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599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19136-EB75-0B6E-6970-18E684BB5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234D80-B084-919F-ADB2-32792B17F6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0BEF7D-364B-015C-6244-B9F830D74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 Dec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1BAB1C-5F9D-B570-9FAA-69C914B69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C.Hyde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1578BB-CBEB-F124-ACAB-C45FFFC21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B27A-1EAA-6C4A-B02C-25D972BF2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567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ACCB50-140F-BEEE-E5AD-F81C1E4081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D97396-F3E0-2273-E8CE-9400CFBD65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FFEA4D-0346-6F3D-AA41-A4F4627CA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 Dec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BB511D-D86B-D007-CA45-7FDFD3919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C.Hyde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355D1B-7105-334D-CFE4-5A7CF5BAD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B27A-1EAA-6C4A-B02C-25D972BF2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08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79305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D55AE-A5F7-AEFC-120A-3444A0561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3812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5A91D-9F03-EDBB-0E61-5CCB27D8C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9298"/>
            <a:ext cx="10515600" cy="4827665"/>
          </a:xfrm>
        </p:spPr>
        <p:txBody>
          <a:bodyPr/>
          <a:lstStyle>
            <a:lvl2pPr marL="685800" indent="-228600">
              <a:buClr>
                <a:srgbClr val="7030A0"/>
              </a:buClr>
              <a:buFont typeface="Wingdings" pitchFamily="2" charset="2"/>
              <a:buChar char="§"/>
              <a:defRPr/>
            </a:lvl2pPr>
            <a:lvl3pPr>
              <a:buClr>
                <a:srgbClr val="FF0000"/>
              </a:buClr>
              <a:defRPr/>
            </a:lvl3pPr>
            <a:lvl4pPr marL="1657350" indent="-285750">
              <a:buClr>
                <a:srgbClr val="002060"/>
              </a:buClr>
              <a:buFont typeface="Courier New" panose="02070309020205020404" pitchFamily="49" charset="0"/>
              <a:buChar char="o"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9292F-DB63-AFB5-FEFC-E8DE42C90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06 Dec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684C0F-3829-19C4-4829-39D6AD80B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C.Hyde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5E8B10-ED0F-0C40-B789-0E89F45E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BE6B27A-1EAA-6C4A-B02C-25D972BF2323}" type="slidenum">
              <a:rPr lang="en-US" smtClean="0"/>
              <a:pPr/>
              <a:t>‹#›</a:t>
            </a:fld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55137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7483C-6113-09F0-C6BA-B1FB34138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7F62A-DB4D-C482-1520-24F68AD3DA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4E19F-7E48-9D17-D7AD-98241A0B7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 Dec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47D5B-6C47-863F-837A-5FB9BA50A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C.Hyde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DE134F-55E1-2BF9-D994-041A4D5DD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B27A-1EAA-6C4A-B02C-25D972BF2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700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162B4-CDF3-77CD-3163-0C1F1AB35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14A8D1-E8DE-3616-8D85-E9377C9433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85581C-0FC2-EA60-7A0C-A1995DD2E0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E3E05F-D232-260A-CEB1-4BA5C088A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 Dec 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2C2332-96DB-D4EC-873C-EFDD76A91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C.Hyde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1A88D7-B510-E73D-423D-9EEB8ED0E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B27A-1EAA-6C4A-B02C-25D972BF2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507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27DAE-9614-2A8A-0FE8-71B6428A2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FDBE5F-3C21-F037-9ACD-11D450782D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7315B2-D0E7-9F6B-772D-8B2AB834AC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7803BC-11BE-2A87-C670-FB58FA74C0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50640A-B098-67AA-0E88-ECF4592767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B53B5B-4B51-6BAD-34C0-EBC111D33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 Dec 2022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294132-FB4C-6B28-EC31-F66E3483D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C.Hyde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8C445E-D964-3DE2-0A1E-BF1E6BFB2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B27A-1EAA-6C4A-B02C-25D972BF2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048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B5A2D-6338-5522-4242-6CF287AE7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97886B-35F0-3F70-FFEC-B59CAE634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 Dec 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95F35-F28D-52CD-384C-9AC8EECA6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C.Hyde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D705C2-C878-AD5E-DA31-8A420DCAA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B27A-1EAA-6C4A-B02C-25D972BF2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54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7C3D44-4DFC-3049-E250-4F40DB5D6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 Dec 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716FCC-37E1-1A4E-6767-5F4BCF381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C.Hyde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FF8C98-9183-8553-4458-B95B2CB41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B27A-1EAA-6C4A-B02C-25D972BF2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627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8C1F3-4336-371B-40CC-0CE49E6A8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D4452-4DEB-409F-EB49-AC8EFEAF92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1035F6-F09E-5827-65A8-7FE54DF9B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30B4EC-9C17-AAF1-DB02-732BA21FF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 Dec 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6E17FF-7B4A-08F7-FB2F-FDBE9AAD0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C.Hyde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62AE44-4BCC-DC68-28F4-77A2E5E7F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B27A-1EAA-6C4A-B02C-25D972BF2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66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52A7D-C4E3-BD2B-7250-99BFA2AC7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3A46B5-CE96-CD69-5BBE-E41A94A7F4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F5C9C2-E558-ED56-389B-D421B252DA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D41FD6-1E61-763A-AB59-9B9327B03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 Dec 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ABB933-AF41-09BB-25EA-3725C50EA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C.Hyde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0F463A-26B9-72EF-EA81-F46A42ECC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B27A-1EAA-6C4A-B02C-25D972BF2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644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B5A7CB-3F4C-3F99-1BEC-655B13C43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EAC982-1E0E-B642-9BF5-771A55236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FDE15-F623-11F9-DD93-40A435E6E2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06 Dec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3DEDC3-24F7-77B0-A8E0-6F9B08ED76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C.Hyde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70B574-79B1-EF10-62E5-B87B1EF086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E6B27A-1EAA-6C4A-B02C-25D972BF2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443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09.00496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09.00496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0.png"/><Relationship Id="rId5" Type="http://schemas.openxmlformats.org/officeDocument/2006/relationships/image" Target="../media/image120.png"/><Relationship Id="rId4" Type="http://schemas.openxmlformats.org/officeDocument/2006/relationships/image" Target="../media/image1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7" Type="http://schemas.openxmlformats.org/officeDocument/2006/relationships/image" Target="../media/image2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98D96-C453-99E5-461B-3FE674FC39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Exclusive Scattering on Nuclei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137470-34F1-7A3B-631F-359650AE30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Charles E. Hyde</a:t>
            </a:r>
          </a:p>
          <a:p>
            <a:r>
              <a:rPr lang="en-US" dirty="0"/>
              <a:t>Old Dominion University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D0483459-1A54-8423-9085-6457DED43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222" y="4926709"/>
            <a:ext cx="2434129" cy="15852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D90FA6-652A-7B5C-E7DC-D53451A7EEC6}"/>
              </a:ext>
            </a:extLst>
          </p:cNvPr>
          <p:cNvSpPr txBox="1"/>
          <p:nvPr/>
        </p:nvSpPr>
        <p:spPr>
          <a:xfrm>
            <a:off x="511445" y="568623"/>
            <a:ext cx="40923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CFNS Workshop on a Second EIC Detector</a:t>
            </a:r>
          </a:p>
          <a:p>
            <a:r>
              <a:rPr lang="en-US" dirty="0"/>
              <a:t>6–8 December 2022</a:t>
            </a:r>
          </a:p>
          <a:p>
            <a:r>
              <a:rPr lang="en-US" dirty="0"/>
              <a:t>Stony Brook University</a:t>
            </a:r>
          </a:p>
        </p:txBody>
      </p:sp>
    </p:spTree>
    <p:extLst>
      <p:ext uri="{BB962C8B-B14F-4D97-AF65-F5344CB8AC3E}">
        <p14:creationId xmlns:p14="http://schemas.microsoft.com/office/powerpoint/2010/main" val="35833190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FA191-FDD5-62FA-1E63-6834DFC4A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Incoherent / Inelastic tag/veto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83687E-D6B9-34FF-F13F-DECFDEE82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9298"/>
            <a:ext cx="10515600" cy="5143576"/>
          </a:xfrm>
        </p:spPr>
        <p:txBody>
          <a:bodyPr>
            <a:normAutofit/>
          </a:bodyPr>
          <a:lstStyle/>
          <a:p>
            <a:r>
              <a:rPr lang="en-US" dirty="0"/>
              <a:t>Ejected nucleons, nuclear fragments, residual nuclei</a:t>
            </a:r>
          </a:p>
          <a:p>
            <a:r>
              <a:rPr lang="en-US" dirty="0"/>
              <a:t>Spectator or “active” nucleons ejected in incoherent </a:t>
            </a:r>
            <a:r>
              <a:rPr lang="en-US" i="1" dirty="0" err="1"/>
              <a:t>ep</a:t>
            </a:r>
            <a:r>
              <a:rPr lang="en-US" i="1" dirty="0" err="1">
                <a:sym typeface="Wingdings" pitchFamily="2" charset="2"/>
              </a:rPr>
              <a:t>epV</a:t>
            </a:r>
            <a:r>
              <a:rPr lang="en-US" i="1" dirty="0">
                <a:sym typeface="Wingdings" pitchFamily="2" charset="2"/>
              </a:rPr>
              <a:t> </a:t>
            </a:r>
            <a:r>
              <a:rPr lang="en-US" dirty="0">
                <a:sym typeface="Wingdings" pitchFamily="2" charset="2"/>
              </a:rPr>
              <a:t>reactions in nuclei detected in “off-momentum” detectors and ZDC.</a:t>
            </a:r>
          </a:p>
          <a:p>
            <a:pPr lvl="1"/>
            <a:r>
              <a:rPr lang="en-US" dirty="0" err="1">
                <a:sym typeface="Wingdings" pitchFamily="2" charset="2"/>
              </a:rPr>
              <a:t>Approx</a:t>
            </a:r>
            <a:r>
              <a:rPr lang="en-US" dirty="0">
                <a:sym typeface="Wingdings" pitchFamily="2" charset="2"/>
              </a:rPr>
              <a:t> 20% of nucleons in nuclei have intrinsic momenta &gt; </a:t>
            </a:r>
            <a:r>
              <a:rPr lang="en-US" i="1" dirty="0">
                <a:sym typeface="Wingdings" pitchFamily="2" charset="2"/>
              </a:rPr>
              <a:t>p</a:t>
            </a:r>
            <a:r>
              <a:rPr lang="en-US" i="1" baseline="-25000" dirty="0">
                <a:sym typeface="Wingdings" pitchFamily="2" charset="2"/>
              </a:rPr>
              <a:t>F </a:t>
            </a:r>
            <a:r>
              <a:rPr lang="en-US" i="1" dirty="0">
                <a:sym typeface="Wingdings" pitchFamily="2" charset="2"/>
              </a:rPr>
              <a:t>≈ 0.27 GeV/c</a:t>
            </a:r>
          </a:p>
          <a:p>
            <a:pPr lvl="1"/>
            <a:r>
              <a:rPr lang="en-US" dirty="0"/>
              <a:t>In a heavy nucleus with P = 110 GeV/c, this is an emission cone &gt; 2.7 </a:t>
            </a:r>
            <a:r>
              <a:rPr lang="en-US" dirty="0" err="1"/>
              <a:t>mrad</a:t>
            </a:r>
            <a:endParaRPr lang="en-US" dirty="0"/>
          </a:p>
          <a:p>
            <a:pPr lvl="2"/>
            <a:r>
              <a:rPr lang="en-US" dirty="0"/>
              <a:t>Start to lose acceptance in far-forward trackers and ZDC</a:t>
            </a:r>
          </a:p>
          <a:p>
            <a:r>
              <a:rPr lang="en-US" dirty="0"/>
              <a:t>Tag the residual nuclei !</a:t>
            </a:r>
          </a:p>
          <a:p>
            <a:pPr lvl="1"/>
            <a:r>
              <a:rPr lang="en-US" dirty="0"/>
              <a:t>Nuclear magnetic rigidity K = (ZP</a:t>
            </a:r>
            <a:r>
              <a:rPr lang="en-US" baseline="-25000" dirty="0"/>
              <a:t>0</a:t>
            </a:r>
            <a:r>
              <a:rPr lang="en-US" dirty="0"/>
              <a:t>)</a:t>
            </a:r>
            <a:r>
              <a:rPr lang="en-US" baseline="-25000" dirty="0"/>
              <a:t> </a:t>
            </a:r>
            <a:r>
              <a:rPr lang="en-US" dirty="0"/>
              <a:t>A/Z. (P</a:t>
            </a:r>
            <a:r>
              <a:rPr lang="en-US" baseline="-25000" dirty="0"/>
              <a:t>0 </a:t>
            </a:r>
            <a:r>
              <a:rPr lang="en-US" dirty="0"/>
              <a:t>= storage ring setting for proton)</a:t>
            </a:r>
          </a:p>
          <a:p>
            <a:pPr lvl="1"/>
            <a:r>
              <a:rPr lang="en-US" dirty="0"/>
              <a:t>Daughter nucleus </a:t>
            </a:r>
            <a:r>
              <a:rPr lang="en-US" baseline="30000" dirty="0"/>
              <a:t>A’</a:t>
            </a:r>
            <a:r>
              <a:rPr lang="en-US" dirty="0"/>
              <a:t>Z’ </a:t>
            </a:r>
            <a:r>
              <a:rPr lang="en-US" dirty="0">
                <a:sym typeface="Wingdings" pitchFamily="2" charset="2"/>
              </a:rPr>
              <a:t> K’ = </a:t>
            </a:r>
            <a:r>
              <a:rPr lang="en-US" dirty="0"/>
              <a:t>(ZP</a:t>
            </a:r>
            <a:r>
              <a:rPr lang="en-US" baseline="-25000" dirty="0"/>
              <a:t>0</a:t>
            </a:r>
            <a:r>
              <a:rPr lang="en-US" dirty="0"/>
              <a:t>)</a:t>
            </a:r>
            <a:r>
              <a:rPr lang="en-US" baseline="-25000" dirty="0"/>
              <a:t> </a:t>
            </a:r>
            <a:r>
              <a:rPr lang="en-US" dirty="0"/>
              <a:t>A’/Z’ </a:t>
            </a:r>
          </a:p>
          <a:p>
            <a:pPr lvl="1"/>
            <a:r>
              <a:rPr lang="en-US" baseline="30000" dirty="0"/>
              <a:t>16</a:t>
            </a:r>
            <a:r>
              <a:rPr lang="en-US" dirty="0"/>
              <a:t>O to </a:t>
            </a:r>
            <a:r>
              <a:rPr lang="en-US" baseline="30000" dirty="0"/>
              <a:t>90</a:t>
            </a:r>
            <a:r>
              <a:rPr lang="en-US" dirty="0"/>
              <a:t>Zr, A-1 daughter nuclei:</a:t>
            </a:r>
          </a:p>
          <a:p>
            <a:pPr lvl="2"/>
            <a:r>
              <a:rPr lang="en-US" dirty="0"/>
              <a:t> 1%&lt;|K-K’|/K  &lt; 7%</a:t>
            </a:r>
          </a:p>
          <a:p>
            <a:pPr lvl="2"/>
            <a:r>
              <a:rPr lang="en-US" b="1" dirty="0"/>
              <a:t>100% tagging with secondary focus proposed for IR-8, 0% tagging in IR-6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001360-DC49-D111-D53B-365B9F819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 Dec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68333F-42FF-EB1A-01AB-39A34C936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C.Hyde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84083-AAC6-A3B8-4297-3A869C618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B27A-1EAA-6C4A-B02C-25D972BF2323}" type="slidenum">
              <a:rPr lang="en-US" smtClean="0"/>
              <a:pPr/>
              <a:t>10</a:t>
            </a:fld>
            <a:r>
              <a:rPr lang="en-US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209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008A9-ED8D-0048-B8D7-6FDD558AB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Resolving momentum transfer to nucleus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B0D5B25-5527-B868-3B16-8C22EB32F73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Must measure independent of ion beam momentum spread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i="1" dirty="0"/>
              </a:p>
              <a:p>
                <a:pPr lvl="1"/>
                <a:r>
                  <a:rPr lang="en-US" dirty="0"/>
                  <a:t>Measure </a:t>
                </a:r>
                <a:br>
                  <a:rPr lang="en-US" dirty="0"/>
                </a:br>
                <a:r>
                  <a:rPr lang="en-US" dirty="0" err="1"/>
                  <a:t>Δ</a:t>
                </a:r>
                <a:r>
                  <a:rPr lang="en-US" baseline="30000" dirty="0" err="1"/>
                  <a:t>μ</a:t>
                </a:r>
                <a:r>
                  <a:rPr lang="en-US" dirty="0"/>
                  <a:t> = (</a:t>
                </a:r>
                <a:r>
                  <a:rPr lang="en-US" i="1" dirty="0"/>
                  <a:t>q-q’</a:t>
                </a:r>
                <a:r>
                  <a:rPr lang="en-US" dirty="0"/>
                  <a:t>)</a:t>
                </a:r>
                <a:r>
                  <a:rPr lang="en-US" baseline="30000" dirty="0" err="1"/>
                  <a:t>μ</a:t>
                </a:r>
                <a:r>
                  <a:rPr lang="en-US" baseline="30000" dirty="0"/>
                  <a:t> </a:t>
                </a:r>
                <a:r>
                  <a:rPr lang="en-US" dirty="0"/>
                  <a:t>= (</a:t>
                </a:r>
                <a:r>
                  <a:rPr lang="en-US" i="1" dirty="0"/>
                  <a:t>q–p</a:t>
                </a:r>
                <a:r>
                  <a:rPr lang="en-US" i="1" baseline="-25000" dirty="0"/>
                  <a:t>1</a:t>
                </a:r>
                <a:r>
                  <a:rPr lang="en-US" i="1" dirty="0"/>
                  <a:t>–p</a:t>
                </a:r>
                <a:r>
                  <a:rPr lang="en-US" i="1" baseline="-25000" dirty="0"/>
                  <a:t>2</a:t>
                </a:r>
                <a:r>
                  <a:rPr lang="en-US" i="1" dirty="0"/>
                  <a:t>)</a:t>
                </a:r>
                <a:r>
                  <a:rPr lang="en-US" baseline="30000" dirty="0" err="1"/>
                  <a:t>μ</a:t>
                </a:r>
                <a:r>
                  <a:rPr lang="en-US" baseline="30000" dirty="0"/>
                  <a:t> </a:t>
                </a:r>
                <a:endParaRPr lang="en-US" dirty="0"/>
              </a:p>
              <a:p>
                <a:pPr lvl="1"/>
                <a:endParaRPr lang="en-US" dirty="0"/>
              </a:p>
              <a:p>
                <a:r>
                  <a:rPr lang="en-US" dirty="0"/>
                  <a:t>Vector Mesons</a:t>
                </a:r>
              </a:p>
              <a:p>
                <a:pPr lvl="1"/>
                <a:r>
                  <a:rPr lang="en-US" dirty="0"/>
                  <a:t>Charged particle decays</a:t>
                </a:r>
              </a:p>
              <a:p>
                <a:pPr lvl="1"/>
                <a:r>
                  <a:rPr lang="en-US" dirty="0"/>
                  <a:t>Resolution from tracking.</a:t>
                </a:r>
              </a:p>
              <a:p>
                <a:r>
                  <a:rPr lang="en-US" dirty="0"/>
                  <a:t>Neutral channels require high-resolution </a:t>
                </a:r>
                <a:r>
                  <a:rPr lang="en-US" dirty="0" err="1"/>
                  <a:t>EMCal</a:t>
                </a:r>
                <a:endParaRPr lang="en-US" dirty="0"/>
              </a:p>
              <a:p>
                <a:pPr lvl="1"/>
                <a:r>
                  <a:rPr lang="en-US" i="1" dirty="0"/>
                  <a:t>e </a:t>
                </a:r>
                <a:r>
                  <a:rPr lang="en-US" i="1" baseline="30000" dirty="0"/>
                  <a:t>Z</a:t>
                </a:r>
                <a:r>
                  <a:rPr lang="en-US" i="1" dirty="0"/>
                  <a:t>A → e </a:t>
                </a:r>
                <a:r>
                  <a:rPr lang="en-US" i="1" baseline="30000" dirty="0"/>
                  <a:t>Z</a:t>
                </a:r>
                <a:r>
                  <a:rPr lang="en-US" i="1" dirty="0"/>
                  <a:t>A 𝛾</a:t>
                </a:r>
              </a:p>
              <a:p>
                <a:pPr lvl="1"/>
                <a:r>
                  <a:rPr lang="en-US" i="1" dirty="0"/>
                  <a:t>e </a:t>
                </a:r>
                <a:r>
                  <a:rPr lang="en-US" i="1" baseline="30000" dirty="0"/>
                  <a:t>Z</a:t>
                </a:r>
                <a:r>
                  <a:rPr lang="en-US" i="1" dirty="0"/>
                  <a:t>A → e </a:t>
                </a:r>
                <a:r>
                  <a:rPr lang="en-US" i="1" baseline="30000" dirty="0"/>
                  <a:t>Z</a:t>
                </a:r>
                <a:r>
                  <a:rPr lang="en-US" i="1" dirty="0"/>
                  <a:t>A </a:t>
                </a:r>
                <a:r>
                  <a:rPr lang="en-US" i="1" dirty="0" err="1"/>
                  <a:t>ω</a:t>
                </a:r>
                <a:endParaRPr lang="en-US" i="1" dirty="0"/>
              </a:p>
              <a:p>
                <a:pPr lvl="1"/>
                <a:endParaRPr lang="en-US" i="1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B0D5B25-5527-B868-3B16-8C22EB32F73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47F368-6470-1879-C76B-47F00BEEE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 Dec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6F7127-B48B-0A1B-FF5B-D746A74B5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C.Hyde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2B425A-EF80-B81A-9F22-46B8231E6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B27A-1EAA-6C4A-B02C-25D972BF2323}" type="slidenum">
              <a:rPr lang="en-US" smtClean="0"/>
              <a:t>11</a:t>
            </a:fld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5B27286-3EC2-7A74-96B2-9A57ECD0B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877" y="1834661"/>
            <a:ext cx="4038600" cy="2286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A4685DE-32FC-0837-957F-DC6B51708C8F}"/>
              </a:ext>
            </a:extLst>
          </p:cNvPr>
          <p:cNvCxnSpPr/>
          <p:nvPr/>
        </p:nvCxnSpPr>
        <p:spPr>
          <a:xfrm flipV="1">
            <a:off x="8510954" y="1834661"/>
            <a:ext cx="644769" cy="43961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C2ECA0A-DECB-D5ED-AF7F-B4CDCB50D194}"/>
              </a:ext>
            </a:extLst>
          </p:cNvPr>
          <p:cNvCxnSpPr>
            <a:cxnSpLocks/>
          </p:cNvCxnSpPr>
          <p:nvPr/>
        </p:nvCxnSpPr>
        <p:spPr>
          <a:xfrm>
            <a:off x="8487509" y="2268413"/>
            <a:ext cx="644769" cy="43961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CEFF45A-E583-9942-F4DA-B47F2EF5CB7D}"/>
              </a:ext>
            </a:extLst>
          </p:cNvPr>
          <p:cNvSpPr txBox="1"/>
          <p:nvPr/>
        </p:nvSpPr>
        <p:spPr>
          <a:xfrm>
            <a:off x="9050215" y="1629508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</a:t>
            </a:r>
            <a:r>
              <a:rPr lang="en-US" i="1" baseline="-25000" dirty="0"/>
              <a:t>1</a:t>
            </a:r>
            <a:endParaRPr lang="en-US" i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0703D7-3243-066B-5235-0192FBBB41A6}"/>
              </a:ext>
            </a:extLst>
          </p:cNvPr>
          <p:cNvSpPr txBox="1"/>
          <p:nvPr/>
        </p:nvSpPr>
        <p:spPr>
          <a:xfrm>
            <a:off x="8941360" y="2646283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</a:t>
            </a:r>
            <a:r>
              <a:rPr lang="en-US" i="1" baseline="-25000" dirty="0"/>
              <a:t>2</a:t>
            </a:r>
            <a:endParaRPr lang="en-US" i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B50434-9BB4-8FE2-7A47-13B00084E8EC}"/>
              </a:ext>
            </a:extLst>
          </p:cNvPr>
          <p:cNvSpPr txBox="1"/>
          <p:nvPr/>
        </p:nvSpPr>
        <p:spPr>
          <a:xfrm>
            <a:off x="4923692" y="1814174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q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705B7B-7FC1-119B-C907-562A9CCCFD0E}"/>
              </a:ext>
            </a:extLst>
          </p:cNvPr>
          <p:cNvSpPr txBox="1"/>
          <p:nvPr/>
        </p:nvSpPr>
        <p:spPr>
          <a:xfrm>
            <a:off x="5714164" y="3244334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baseline="30000" dirty="0"/>
              <a:t>A</a:t>
            </a:r>
            <a:r>
              <a:rPr lang="en-US" i="1" dirty="0"/>
              <a:t>Z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35731D-B4CD-5576-5E1C-593245B616D4}"/>
              </a:ext>
            </a:extLst>
          </p:cNvPr>
          <p:cNvSpPr txBox="1"/>
          <p:nvPr/>
        </p:nvSpPr>
        <p:spPr>
          <a:xfrm>
            <a:off x="7484348" y="3244334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baseline="30000" dirty="0"/>
              <a:t>A</a:t>
            </a:r>
            <a:r>
              <a:rPr lang="en-US" i="1" dirty="0"/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3023406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CD397-C948-CCAF-473C-67DDD382B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J/𝛹, 𝚼 Production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834723-29ED-A66F-80F3-E016A7EB9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954" y="1248938"/>
            <a:ext cx="5210908" cy="304170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STARLIGHT generator:  </a:t>
            </a:r>
            <a:r>
              <a:rPr lang="en-US" i="1" dirty="0"/>
              <a:t>ep → </a:t>
            </a:r>
            <a:r>
              <a:rPr lang="en-US" i="1" dirty="0" err="1"/>
              <a:t>epV</a:t>
            </a:r>
            <a:endParaRPr lang="en-US" i="1" dirty="0"/>
          </a:p>
          <a:p>
            <a:pPr lvl="1"/>
            <a:r>
              <a:rPr lang="en-US" i="1" dirty="0"/>
              <a:t>Cf talk for </a:t>
            </a:r>
            <a:r>
              <a:rPr lang="en-US" dirty="0"/>
              <a:t>Stefan Diehl</a:t>
            </a:r>
            <a:endParaRPr lang="en-US" i="1" dirty="0"/>
          </a:p>
          <a:p>
            <a:r>
              <a:rPr lang="en-US" i="1" dirty="0" err="1"/>
              <a:t>μ</a:t>
            </a:r>
            <a:r>
              <a:rPr lang="en-US" i="1" baseline="30000" dirty="0" err="1"/>
              <a:t>+</a:t>
            </a:r>
            <a:r>
              <a:rPr lang="en-US" i="1" dirty="0" err="1"/>
              <a:t>μ</a:t>
            </a:r>
            <a:r>
              <a:rPr lang="en-US" i="1" baseline="30000" dirty="0"/>
              <a:t>–</a:t>
            </a:r>
            <a:r>
              <a:rPr lang="en-US" dirty="0"/>
              <a:t> channel </a:t>
            </a:r>
          </a:p>
          <a:p>
            <a:pPr lvl="1"/>
            <a:r>
              <a:rPr lang="en-US" dirty="0"/>
              <a:t>Doubles statistics;</a:t>
            </a:r>
          </a:p>
          <a:p>
            <a:pPr lvl="1"/>
            <a:r>
              <a:rPr lang="en-US" dirty="0"/>
              <a:t>Different systematics;</a:t>
            </a:r>
          </a:p>
          <a:p>
            <a:pPr lvl="1"/>
            <a:r>
              <a:rPr lang="en-US" dirty="0"/>
              <a:t>Enables DDVCS without scattered electron coherent interference</a:t>
            </a:r>
          </a:p>
          <a:p>
            <a:pPr lvl="2"/>
            <a:r>
              <a:rPr lang="en-US" dirty="0"/>
              <a:t>Cross sections grow at low-</a:t>
            </a:r>
            <a:r>
              <a:rPr lang="en-US" dirty="0" err="1"/>
              <a:t>x</a:t>
            </a:r>
            <a:r>
              <a:rPr lang="en-US" baseline="-25000" dirty="0" err="1"/>
              <a:t>B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A8A702-2A8E-BB69-09DA-A3F2BD77E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 Dec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1FEADA-20F3-8159-F19F-7A4F522A2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C.Hyde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9FD631-13EF-AFE9-86BE-B224E53AE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B27A-1EAA-6C4A-B02C-25D972BF2323}" type="slidenum">
              <a:rPr lang="en-US" smtClean="0"/>
              <a:t>12</a:t>
            </a:fld>
            <a:endParaRPr lang="en-US" dirty="0"/>
          </a:p>
        </p:txBody>
      </p:sp>
      <p:pic>
        <p:nvPicPr>
          <p:cNvPr id="8" name="Picture 7" descr="Chart, surface chart&#10;&#10;Description automatically generated">
            <a:extLst>
              <a:ext uri="{FF2B5EF4-FFF2-40B4-BE49-F238E27FC236}">
                <a16:creationId xmlns:a16="http://schemas.microsoft.com/office/drawing/2014/main" id="{FD271AA4-943E-700C-95A4-7692BD7F5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399" y="365126"/>
            <a:ext cx="6147827" cy="5802252"/>
          </a:xfrm>
          <a:prstGeom prst="rect">
            <a:avLst/>
          </a:prstGeom>
        </p:spPr>
      </p:pic>
      <p:pic>
        <p:nvPicPr>
          <p:cNvPr id="9" name="Picture 8" descr="A picture containing text, device, scale&#10;&#10;Description automatically generated">
            <a:extLst>
              <a:ext uri="{FF2B5EF4-FFF2-40B4-BE49-F238E27FC236}">
                <a16:creationId xmlns:a16="http://schemas.microsoft.com/office/drawing/2014/main" id="{430EFDAA-488A-0DD8-2155-91F1816391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766"/>
          <a:stretch/>
        </p:blipFill>
        <p:spPr>
          <a:xfrm>
            <a:off x="580292" y="4502376"/>
            <a:ext cx="5070231" cy="18144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EDD4CCF-AA60-A559-69C3-E86DD83E2C33}"/>
              </a:ext>
            </a:extLst>
          </p:cNvPr>
          <p:cNvSpPr txBox="1"/>
          <p:nvPr/>
        </p:nvSpPr>
        <p:spPr>
          <a:xfrm>
            <a:off x="2209800" y="4100076"/>
            <a:ext cx="1972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Resolution in CORE</a:t>
            </a:r>
          </a:p>
        </p:txBody>
      </p:sp>
    </p:spTree>
    <p:extLst>
      <p:ext uri="{BB962C8B-B14F-4D97-AF65-F5344CB8AC3E}">
        <p14:creationId xmlns:p14="http://schemas.microsoft.com/office/powerpoint/2010/main" val="39582725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18092B-A4D0-DB21-CBD7-F2BA6342DE5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60898" y="24670"/>
            <a:ext cx="10333494" cy="67220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E50A39-C800-FF59-1F5C-D9C09BA0A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45220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CORE as a Candidate 2</a:t>
            </a:r>
            <a:r>
              <a:rPr lang="en-US" baseline="30000">
                <a:solidFill>
                  <a:schemeClr val="bg1"/>
                </a:solidFill>
              </a:rPr>
              <a:t>nd</a:t>
            </a:r>
            <a:r>
              <a:rPr lang="en-US">
                <a:solidFill>
                  <a:schemeClr val="bg1"/>
                </a:solidFill>
              </a:rPr>
              <a:t> Detector</a:t>
            </a:r>
            <a:br>
              <a:rPr lang="en-US"/>
            </a:br>
            <a:r>
              <a:rPr lang="en-US" sz="2400">
                <a:highlight>
                  <a:srgbClr val="FFFF00"/>
                </a:highlight>
                <a:hlinkClick r:id="rId3"/>
              </a:rPr>
              <a:t>https://arxiv.org/abs/2209.00496</a:t>
            </a:r>
            <a:r>
              <a:rPr lang="en-US" sz="2400">
                <a:highlight>
                  <a:srgbClr val="FFFF00"/>
                </a:highlight>
              </a:rPr>
              <a:t> 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CDDF1A2-91FE-A799-CB99-0BCE0EECC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06 Dec 2022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03566E8-3C33-6C74-CFE0-95CAAB7D7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C.Hyde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BE058F3-0A2C-B182-D47A-900B19136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B9C21-DE67-2B4A-9FEE-ED6ACEA832AA}" type="slidenum">
              <a:rPr lang="en-US" smtClean="0">
                <a:solidFill>
                  <a:schemeClr val="tx1"/>
                </a:solidFill>
              </a:rPr>
              <a:t>13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1215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18092B-A4D0-DB21-CBD7-F2BA6342DE5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960898" y="24670"/>
            <a:ext cx="10333494" cy="67220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E50A39-C800-FF59-1F5C-D9C09BA0A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45220"/>
          </a:xfrm>
        </p:spPr>
        <p:txBody>
          <a:bodyPr>
            <a:normAutofit/>
          </a:bodyPr>
          <a:lstStyle/>
          <a:p>
            <a:pPr algn="ctr"/>
            <a:r>
              <a:rPr lang="en-US"/>
              <a:t>CORE as a Candidate 2</a:t>
            </a:r>
            <a:r>
              <a:rPr lang="en-US" baseline="30000"/>
              <a:t>nd</a:t>
            </a:r>
            <a:r>
              <a:rPr lang="en-US"/>
              <a:t> Detector</a:t>
            </a:r>
            <a:br>
              <a:rPr lang="en-US"/>
            </a:br>
            <a:r>
              <a:rPr lang="en-US" sz="2400">
                <a:hlinkClick r:id="rId3"/>
              </a:rPr>
              <a:t>https://arxiv.org/abs/2209.00496</a:t>
            </a:r>
            <a:r>
              <a:rPr lang="en-US" sz="240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EFA6B6-3E47-24C5-FCF3-F1462A342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690" y="1779131"/>
            <a:ext cx="8999019" cy="4351338"/>
          </a:xfrm>
        </p:spPr>
        <p:txBody>
          <a:bodyPr/>
          <a:lstStyle/>
          <a:p>
            <a:r>
              <a:rPr lang="en-US" dirty="0"/>
              <a:t>Muon ID, </a:t>
            </a:r>
            <a:r>
              <a:rPr lang="en-US" dirty="0" err="1"/>
              <a:t>HCal</a:t>
            </a:r>
            <a:r>
              <a:rPr lang="en-US" dirty="0"/>
              <a:t>, </a:t>
            </a:r>
            <a:r>
              <a:rPr lang="en-US" dirty="0" err="1"/>
              <a:t>EMCal</a:t>
            </a:r>
            <a:r>
              <a:rPr lang="en-US" dirty="0"/>
              <a:t> for  |</a:t>
            </a:r>
            <a:r>
              <a:rPr lang="en-US" dirty="0">
                <a:latin typeface="Symbol" pitchFamily="2" charset="2"/>
              </a:rPr>
              <a:t>h</a:t>
            </a:r>
            <a:r>
              <a:rPr lang="en-US" dirty="0"/>
              <a:t>|≤ 3.5</a:t>
            </a:r>
          </a:p>
          <a:p>
            <a:r>
              <a:rPr lang="en-US" dirty="0"/>
              <a:t>High resolution PbWO</a:t>
            </a:r>
            <a:r>
              <a:rPr lang="en-US" baseline="-25000" dirty="0"/>
              <a:t>4 </a:t>
            </a:r>
            <a:r>
              <a:rPr lang="en-US" dirty="0" err="1"/>
              <a:t>EMCal</a:t>
            </a:r>
            <a:r>
              <a:rPr lang="en-US" dirty="0"/>
              <a:t> –3.5 &lt;</a:t>
            </a:r>
            <a:r>
              <a:rPr lang="en-US" dirty="0">
                <a:latin typeface="Symbol" pitchFamily="2" charset="2"/>
              </a:rPr>
              <a:t> h </a:t>
            </a:r>
            <a:r>
              <a:rPr lang="en-US" dirty="0"/>
              <a:t>≤ 0</a:t>
            </a:r>
          </a:p>
          <a:p>
            <a:pPr lvl="1"/>
            <a:r>
              <a:rPr lang="en-US" dirty="0"/>
              <a:t>Catches all DVCS electrons and photons</a:t>
            </a:r>
          </a:p>
          <a:p>
            <a:r>
              <a:rPr lang="en-US" dirty="0"/>
              <a:t>Single technology Si (MAPS) tracker</a:t>
            </a:r>
          </a:p>
          <a:p>
            <a:r>
              <a:rPr lang="en-US" dirty="0"/>
              <a:t>Full PID</a:t>
            </a:r>
          </a:p>
          <a:p>
            <a:r>
              <a:rPr lang="en-US" dirty="0"/>
              <a:t>Flexible integration with accelerator lattice</a:t>
            </a:r>
          </a:p>
          <a:p>
            <a:pPr lvl="1"/>
            <a:r>
              <a:rPr lang="en-US" dirty="0"/>
              <a:t>±4m length</a:t>
            </a:r>
          </a:p>
          <a:p>
            <a:r>
              <a:rPr lang="en-US" dirty="0"/>
              <a:t>Tracker / DIRC / </a:t>
            </a:r>
            <a:r>
              <a:rPr lang="en-US" dirty="0" err="1"/>
              <a:t>EMCal</a:t>
            </a:r>
            <a:r>
              <a:rPr lang="en-US" dirty="0"/>
              <a:t> same dimensions as PANDA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7A10E7-907C-63D4-25BC-D9C8265AA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 Dec 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56DC91-B1DA-9D65-3726-963EC2304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C.Hyde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B13A68-9779-874B-01BE-4FEE08E14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B9C21-DE67-2B4A-9FEE-ED6ACEA832A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1586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9B6B0-F23E-F6F1-5FC1-CF0AE40BF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60" y="129991"/>
            <a:ext cx="11221940" cy="526973"/>
          </a:xfrm>
        </p:spPr>
        <p:txBody>
          <a:bodyPr>
            <a:normAutofit fontScale="90000"/>
          </a:bodyPr>
          <a:lstStyle/>
          <a:p>
            <a:r>
              <a:rPr lang="en-US" dirty="0"/>
              <a:t>DVCS Bin Migration Comparison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500955-9711-B73F-D24E-1241430F1A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779"/>
          <a:stretch/>
        </p:blipFill>
        <p:spPr>
          <a:xfrm>
            <a:off x="6252348" y="136525"/>
            <a:ext cx="5836240" cy="606457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1645EB3-6451-5ED1-354A-2496DC880050}"/>
                  </a:ext>
                </a:extLst>
              </p:cNvPr>
              <p:cNvSpPr txBox="1"/>
              <p:nvPr/>
            </p:nvSpPr>
            <p:spPr>
              <a:xfrm>
                <a:off x="6880124" y="4378801"/>
                <a:ext cx="1356846" cy="4924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91440" tIns="91440" rIns="91440" bIns="9144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 dirty="0"/>
                  <a:t>=0.004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1645EB3-6451-5ED1-354A-2496DC8800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0124" y="4378801"/>
                <a:ext cx="1356846" cy="492443"/>
              </a:xfrm>
              <a:prstGeom prst="rect">
                <a:avLst/>
              </a:prstGeom>
              <a:blipFill>
                <a:blip r:embed="rId3"/>
                <a:stretch>
                  <a:fillRect r="-3704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8AD912E-7AA2-F1EE-A095-919981228D7F}"/>
                  </a:ext>
                </a:extLst>
              </p:cNvPr>
              <p:cNvSpPr txBox="1"/>
              <p:nvPr/>
            </p:nvSpPr>
            <p:spPr>
              <a:xfrm>
                <a:off x="9683879" y="4488020"/>
                <a:ext cx="1486689" cy="4924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91440" tIns="91440" rIns="91440" bIns="9144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 dirty="0"/>
                  <a:t>=0.0064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8AD912E-7AA2-F1EE-A095-919981228D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3879" y="4488020"/>
                <a:ext cx="1486689" cy="492443"/>
              </a:xfrm>
              <a:prstGeom prst="rect">
                <a:avLst/>
              </a:prstGeom>
              <a:blipFill>
                <a:blip r:embed="rId4"/>
                <a:stretch>
                  <a:fillRect r="-339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5937BE2A-DD90-C5D6-01A8-3B8B64A9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 Dec 2022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6D789D5-BD93-647B-6324-E5F644353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C.Hyde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29BA521-0BD6-FB4D-3FCF-0077069DB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B9C21-DE67-2B4A-9FEE-ED6ACEA832AA}" type="slidenum">
              <a:rPr lang="en-US" smtClean="0"/>
              <a:t>15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BE7DED-E15B-F737-4C02-4F8DAD3CC6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1201" y="633199"/>
            <a:ext cx="4114800" cy="319062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56D2BE0-C200-8137-DB86-E2B7E685B3D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1860" y="3211071"/>
                <a:ext cx="5964140" cy="3355793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latin typeface="Symbol" pitchFamily="2" charset="2"/>
                  </a:rPr>
                  <a:t>a</a:t>
                </a:r>
                <a:r>
                  <a:rPr lang="en-US" dirty="0"/>
                  <a:t>(</a:t>
                </a:r>
                <a:r>
                  <a:rPr lang="en-US" dirty="0" err="1"/>
                  <a:t>e,e’</a:t>
                </a:r>
                <a:r>
                  <a:rPr lang="en-US" dirty="0" err="1">
                    <a:latin typeface="Symbol" pitchFamily="2" charset="2"/>
                  </a:rPr>
                  <a:t>g</a:t>
                </a:r>
                <a:r>
                  <a:rPr lang="en-US" dirty="0"/>
                  <a:t>)</a:t>
                </a:r>
                <a:r>
                  <a:rPr lang="en-US" dirty="0">
                    <a:latin typeface="Symbol" pitchFamily="2" charset="2"/>
                  </a:rPr>
                  <a:t>a: </a:t>
                </a:r>
              </a:p>
              <a:p>
                <a:pPr lvl="1"/>
                <a:r>
                  <a:rPr lang="en-US" dirty="0"/>
                  <a:t>(10 GeV)x(137.5 GeV/u)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12,36</m:t>
                        </m:r>
                      </m:e>
                    </m:d>
                  </m:oMath>
                </a14:m>
                <a:r>
                  <a:rPr lang="en-US" dirty="0"/>
                  <a:t> GeV</a:t>
                </a:r>
                <a:r>
                  <a:rPr lang="en-US" baseline="30000" dirty="0"/>
                  <a:t>2</a:t>
                </a:r>
                <a:endParaRPr lang="en-US" dirty="0"/>
              </a:p>
              <a:p>
                <a:pPr lvl="1"/>
                <a:r>
                  <a:rPr lang="en-US" sz="2000" dirty="0">
                    <a:solidFill>
                      <a:srgbClr val="7030A0"/>
                    </a:solidFill>
                  </a:rPr>
                  <a:t>Orsay-Perugia (TOPEG) Generator:  </a:t>
                </a:r>
              </a:p>
              <a:p>
                <a:pPr lvl="2"/>
                <a:r>
                  <a:rPr lang="en-US" sz="1600" dirty="0">
                    <a:solidFill>
                      <a:srgbClr val="7030A0"/>
                    </a:solidFill>
                    <a:latin typeface="+mj-lt"/>
                  </a:rPr>
                  <a:t>Event generation by P. Simmerling, UConn</a:t>
                </a:r>
              </a:p>
              <a:p>
                <a:pPr lvl="1"/>
                <a:r>
                  <a:rPr lang="en-US" sz="2000" dirty="0"/>
                  <a:t>PbWO</a:t>
                </a:r>
                <a:r>
                  <a:rPr lang="en-US" sz="2000" baseline="-25000" dirty="0"/>
                  <a:t>4</a:t>
                </a:r>
                <a:r>
                  <a:rPr lang="en-US" sz="2000" dirty="0"/>
                  <a:t>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1%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⊕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2%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</m:rad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⊕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1%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den>
                    </m:f>
                  </m:oMath>
                </a14:m>
                <a:endParaRPr lang="en-US" sz="2000" dirty="0"/>
              </a:p>
              <a:p>
                <a:pPr lvl="1"/>
                <a:r>
                  <a:rPr lang="en-US" sz="2000" dirty="0" err="1">
                    <a:solidFill>
                      <a:srgbClr val="FF0000"/>
                    </a:solidFill>
                  </a:rPr>
                  <a:t>EMCal</a:t>
                </a:r>
                <a:r>
                  <a:rPr lang="en-US" sz="2000" dirty="0">
                    <a:solidFill>
                      <a:srgbClr val="FF0000"/>
                    </a:solidFill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12%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2000" dirty="0">
                    <a:solidFill>
                      <a:srgbClr val="FF0000"/>
                    </a:solidFill>
                  </a:rPr>
                  <a:t> = </a:t>
                </a:r>
                <a:r>
                  <a:rPr lang="en-US" sz="2000" dirty="0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Yellow Report</a:t>
                </a:r>
              </a:p>
              <a:p>
                <a:r>
                  <a:rPr lang="en-US" sz="2000" dirty="0"/>
                  <a:t>Bin Migration strongly depends on </a:t>
                </a:r>
                <a:r>
                  <a:rPr lang="en-US" sz="2000" dirty="0" err="1"/>
                  <a:t>EMCal</a:t>
                </a:r>
                <a:r>
                  <a:rPr lang="en-US" sz="2000" dirty="0"/>
                  <a:t> resolution.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56D2BE0-C200-8137-DB86-E2B7E685B3D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1860" y="3211071"/>
                <a:ext cx="5964140" cy="3355793"/>
              </a:xfrm>
              <a:blipFill>
                <a:blip r:embed="rId6"/>
                <a:stretch>
                  <a:fillRect l="-1911" t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1E01927-56EB-E68E-2E46-70A51CBFED7E}"/>
              </a:ext>
            </a:extLst>
          </p:cNvPr>
          <p:cNvCxnSpPr/>
          <p:nvPr/>
        </p:nvCxnSpPr>
        <p:spPr>
          <a:xfrm flipV="1">
            <a:off x="4506684" y="1789611"/>
            <a:ext cx="0" cy="1639389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A58CCE7-A61F-FF27-3353-8639F28E4032}"/>
              </a:ext>
            </a:extLst>
          </p:cNvPr>
          <p:cNvCxnSpPr/>
          <p:nvPr/>
        </p:nvCxnSpPr>
        <p:spPr>
          <a:xfrm flipV="1">
            <a:off x="4019005" y="1785255"/>
            <a:ext cx="0" cy="1639389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6CE63F8-3BFC-87B0-7531-782279D4993E}"/>
              </a:ext>
            </a:extLst>
          </p:cNvPr>
          <p:cNvCxnSpPr/>
          <p:nvPr/>
        </p:nvCxnSpPr>
        <p:spPr>
          <a:xfrm flipV="1">
            <a:off x="3470362" y="1772192"/>
            <a:ext cx="0" cy="1639389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A486F10-1A12-BED3-31D6-AC7D99BE9585}"/>
              </a:ext>
            </a:extLst>
          </p:cNvPr>
          <p:cNvCxnSpPr/>
          <p:nvPr/>
        </p:nvCxnSpPr>
        <p:spPr>
          <a:xfrm>
            <a:off x="3749038" y="3237197"/>
            <a:ext cx="1099455" cy="0"/>
          </a:xfrm>
          <a:prstGeom prst="straightConnector1">
            <a:avLst/>
          </a:prstGeom>
          <a:ln w="25400">
            <a:solidFill>
              <a:srgbClr val="7030A0"/>
            </a:solidFill>
            <a:headEnd type="diamond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AFC7A76-7F84-502C-FC69-4B4489A7E8B8}"/>
              </a:ext>
            </a:extLst>
          </p:cNvPr>
          <p:cNvCxnSpPr/>
          <p:nvPr/>
        </p:nvCxnSpPr>
        <p:spPr>
          <a:xfrm>
            <a:off x="4254139" y="3036899"/>
            <a:ext cx="1099455" cy="0"/>
          </a:xfrm>
          <a:prstGeom prst="straightConnector1">
            <a:avLst/>
          </a:prstGeom>
          <a:ln w="25400">
            <a:solidFill>
              <a:srgbClr val="7030A0"/>
            </a:solidFill>
            <a:headEnd type="diamond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FB54E08-3189-79DA-A551-CF0A72EE492B}"/>
              </a:ext>
            </a:extLst>
          </p:cNvPr>
          <p:cNvSpPr txBox="1"/>
          <p:nvPr/>
        </p:nvSpPr>
        <p:spPr>
          <a:xfrm>
            <a:off x="5284741" y="3639646"/>
            <a:ext cx="319318" cy="353943"/>
          </a:xfrm>
          <a:prstGeom prst="rect">
            <a:avLst/>
          </a:prstGeom>
          <a:solidFill>
            <a:schemeClr val="bg1"/>
          </a:solidFill>
        </p:spPr>
        <p:txBody>
          <a:bodyPr wrap="none" tIns="0" rtlCol="0">
            <a:spAutoFit/>
          </a:bodyPr>
          <a:lstStyle/>
          <a:p>
            <a:r>
              <a:rPr lang="en-US" sz="2000" dirty="0"/>
              <a:t>𝜂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88C705-7FE2-81EA-D518-1ECCE4E5E7BD}"/>
              </a:ext>
            </a:extLst>
          </p:cNvPr>
          <p:cNvSpPr txBox="1"/>
          <p:nvPr/>
        </p:nvSpPr>
        <p:spPr>
          <a:xfrm>
            <a:off x="1824854" y="851777"/>
            <a:ext cx="36740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 err="1"/>
              <a:t>x</a:t>
            </a:r>
            <a:r>
              <a:rPr lang="en-US" i="1" baseline="-25000" dirty="0" err="1"/>
              <a:t>B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7704091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2"/>
          <p:cNvSpPr txBox="1">
            <a:spLocks noGrp="1"/>
          </p:cNvSpPr>
          <p:nvPr>
            <p:ph type="title"/>
          </p:nvPr>
        </p:nvSpPr>
        <p:spPr>
          <a:xfrm>
            <a:off x="415600" y="303233"/>
            <a:ext cx="9520000" cy="105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sz="3067" b="1"/>
              <a:t>Coherent DVCS on light nuclei.  Unfolding the Bin Migration</a:t>
            </a:r>
            <a:br>
              <a:rPr lang="en"/>
            </a:br>
            <a:endParaRPr sz="1511"/>
          </a:p>
        </p:txBody>
      </p:sp>
      <p:sp>
        <p:nvSpPr>
          <p:cNvPr id="477" name="Google Shape;477;p5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16</a:t>
            </a:fld>
            <a:endParaRPr/>
          </a:p>
        </p:txBody>
      </p:sp>
      <p:sp>
        <p:nvSpPr>
          <p:cNvPr id="478" name="Google Shape;478;p52"/>
          <p:cNvSpPr txBox="1"/>
          <p:nvPr/>
        </p:nvSpPr>
        <p:spPr>
          <a:xfrm>
            <a:off x="11072400" y="1"/>
            <a:ext cx="11196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600">
                <a:solidFill>
                  <a:srgbClr val="38761D"/>
                </a:solidFill>
              </a:rPr>
              <a:t>P-2, p.2</a:t>
            </a:r>
            <a:endParaRPr sz="1600">
              <a:solidFill>
                <a:srgbClr val="38761D"/>
              </a:solidFill>
            </a:endParaRPr>
          </a:p>
        </p:txBody>
      </p:sp>
      <p:pic>
        <p:nvPicPr>
          <p:cNvPr id="479" name="Google Shape;479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3167" y="1247067"/>
            <a:ext cx="7069867" cy="5037267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52"/>
          <p:cNvSpPr txBox="1">
            <a:spLocks noGrp="1"/>
          </p:cNvSpPr>
          <p:nvPr>
            <p:ph type="body" idx="1"/>
          </p:nvPr>
        </p:nvSpPr>
        <p:spPr>
          <a:xfrm>
            <a:off x="212400" y="1536633"/>
            <a:ext cx="47172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buNone/>
            </a:pPr>
            <a:r>
              <a:rPr lang="en"/>
              <a:t>TOPEG event generator</a:t>
            </a:r>
            <a:br>
              <a:rPr lang="en"/>
            </a:br>
            <a:r>
              <a:rPr lang="en"/>
              <a:t>DELPHES </a:t>
            </a:r>
            <a:r>
              <a:rPr lang="en" err="1"/>
              <a:t>FastMC</a:t>
            </a:r>
            <a:endParaRPr/>
          </a:p>
          <a:p>
            <a:pPr marL="380990">
              <a:spcBef>
                <a:spcPts val="1600"/>
              </a:spcBef>
            </a:pPr>
            <a:r>
              <a:rPr lang="en"/>
              <a:t>Systematic uncertainty in reconstructed cross section estimated by varying PbWO</a:t>
            </a:r>
            <a:r>
              <a:rPr lang="en" baseline="-25000"/>
              <a:t>4</a:t>
            </a:r>
            <a:r>
              <a:rPr lang="en"/>
              <a:t> resolution event-by-event ±10%</a:t>
            </a:r>
            <a:endParaRPr/>
          </a:p>
          <a:p>
            <a:pPr marL="380990"/>
            <a:r>
              <a:rPr lang="en"/>
              <a:t>Error bars from uncertainty of bin-migration remain small.</a:t>
            </a: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B39297A-9FAE-BC38-AEE7-A8A7EE284D40}"/>
                  </a:ext>
                </a:extLst>
              </p:cNvPr>
              <p:cNvSpPr txBox="1"/>
              <p:nvPr/>
            </p:nvSpPr>
            <p:spPr>
              <a:xfrm>
                <a:off x="7780478" y="5118490"/>
                <a:ext cx="1486689" cy="49244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91440" tIns="91440" rIns="91440" bIns="9144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/>
                  <a:t>=0.0016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B39297A-9FAE-BC38-AEE7-A8A7EE284D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0478" y="5118490"/>
                <a:ext cx="1486689" cy="492443"/>
              </a:xfrm>
              <a:prstGeom prst="rect">
                <a:avLst/>
              </a:prstGeom>
              <a:blipFill>
                <a:blip r:embed="rId4"/>
                <a:stretch>
                  <a:fillRect r="-3252" b="-1097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FED58EF-9059-8F3D-B246-ABA3299FA8EA}"/>
                  </a:ext>
                </a:extLst>
              </p:cNvPr>
              <p:cNvSpPr txBox="1"/>
              <p:nvPr/>
            </p:nvSpPr>
            <p:spPr>
              <a:xfrm>
                <a:off x="5367169" y="3702858"/>
                <a:ext cx="1053494" cy="4924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91440" tIns="91440" rIns="91440" bIns="9144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“</m:t>
                      </m:r>
                      <m:r>
                        <a:rPr lang="en-US" sz="2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𝑡𝑟𝑢𝑡h</m:t>
                      </m:r>
                      <m:r>
                        <a:rPr lang="en-US" sz="2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”</m:t>
                      </m:r>
                    </m:oMath>
                  </m:oMathPara>
                </a14:m>
                <a:endParaRPr lang="en-US" sz="200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FED58EF-9059-8F3D-B246-ABA3299FA8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7169" y="3702858"/>
                <a:ext cx="1053494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B0E47F3-CD15-1A04-41DD-E214B8E9ED57}"/>
                  </a:ext>
                </a:extLst>
              </p:cNvPr>
              <p:cNvSpPr txBox="1"/>
              <p:nvPr/>
            </p:nvSpPr>
            <p:spPr>
              <a:xfrm>
                <a:off x="8997538" y="4636585"/>
                <a:ext cx="1714005" cy="356330"/>
              </a:xfrm>
              <a:prstGeom prst="rect">
                <a:avLst/>
              </a:prstGeom>
              <a:noFill/>
              <a:ln w="12700">
                <a:solidFill>
                  <a:srgbClr val="0070C0"/>
                </a:solidFill>
              </a:ln>
            </p:spPr>
            <p:txBody>
              <a:bodyPr wrap="square" lIns="0" tIns="0" rIns="0" bIns="0" rtlCol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reconstruction</m:t>
                      </m:r>
                    </m:oMath>
                  </m:oMathPara>
                </a14:m>
                <a:endParaRPr lang="en-US" sz="200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B0E47F3-CD15-1A04-41DD-E214B8E9ED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7538" y="4636585"/>
                <a:ext cx="1714005" cy="356330"/>
              </a:xfrm>
              <a:prstGeom prst="rect">
                <a:avLst/>
              </a:prstGeom>
              <a:blipFill>
                <a:blip r:embed="rId6"/>
                <a:stretch>
                  <a:fillRect l="-1767" r="-1413"/>
                </a:stretch>
              </a:blipFill>
              <a:ln w="127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AAFB88B-DA5B-ADE2-B4E5-690015AED87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5"/>
                <a:ext cx="4659351" cy="1325563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sz="3600"/>
                  <a:t>Example Azimuthal Distributions: </a:t>
                </a:r>
                <a14:m>
                  <m:oMath xmlns:m="http://schemas.openxmlformats.org/officeDocument/2006/math">
                    <m:r>
                      <a:rPr lang="en-US" sz="3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d>
                      <m:dPr>
                        <m:ctrlPr>
                          <a:rPr lang="en-US" sz="3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</m:d>
                    <m:r>
                      <a:rPr lang="en-US" sz="3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endParaRPr lang="en-US" sz="360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AAFB88B-DA5B-ADE2-B4E5-690015AED8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5"/>
                <a:ext cx="4659351" cy="1325563"/>
              </a:xfrm>
              <a:blipFill>
                <a:blip r:embed="rId2"/>
                <a:stretch>
                  <a:fillRect l="-3403" b="-23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620DD5-45D6-EE16-D248-1E844119E22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4085504" cy="4351338"/>
              </a:xfrm>
            </p:spPr>
            <p:txBody>
              <a:bodyPr>
                <a:normAutofit/>
              </a:bodyPr>
              <a:lstStyle/>
              <a:p>
                <a:r>
                  <a:rPr lang="en-US"/>
                  <a:t>(10 GeV)x(137.5 GeV/u)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∈[0.62,0.90]</m:t>
                    </m:r>
                  </m:oMath>
                </a14:m>
                <a:endParaRPr lang="en-US" i="1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e>
                    </m:d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0.004</m:t>
                    </m:r>
                  </m:oMath>
                </a14:m>
                <a:r>
                  <a:rPr lang="en-US"/>
                  <a:t> </a:t>
                </a:r>
              </a:p>
              <a:p>
                <a:r>
                  <a:rPr lang="en-US"/>
                  <a:t>Projected counts at  10/fb/nucleus</a:t>
                </a:r>
              </a:p>
              <a:p>
                <a:r>
                  <a:rPr lang="en-US"/>
                  <a:t>Error bars are MC, (not data) statistics!</a:t>
                </a:r>
              </a:p>
              <a:p>
                <a:r>
                  <a:rPr lang="en-US"/>
                  <a:t>Fits are simple Fourier, not |BH+DVCS|</a:t>
                </a:r>
                <a:r>
                  <a:rPr lang="en-US" baseline="30000"/>
                  <a:t>2</a:t>
                </a:r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620DD5-45D6-EE16-D248-1E844119E2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4085504" cy="4351338"/>
              </a:xfrm>
              <a:blipFill>
                <a:blip r:embed="rId3"/>
                <a:stretch>
                  <a:fillRect l="-2687" t="-2241" b="-1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4AAFDC-2F92-EA0E-8B50-A6A2697DD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 Dec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C657D-D236-269D-C518-ADDCBB6FF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C.Hyde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A843F0-10AE-1DC4-A9C4-CE725A7AC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B9C21-DE67-2B4A-9FEE-ED6ACEA832AA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8" name="Picture 7" descr="Graphical user interface, diagram&#10;&#10;Description automatically generated with medium confidence">
            <a:extLst>
              <a:ext uri="{FF2B5EF4-FFF2-40B4-BE49-F238E27FC236}">
                <a16:creationId xmlns:a16="http://schemas.microsoft.com/office/drawing/2014/main" id="{8CEAC9BB-E3AD-0941-BC80-C18ABAD8F6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1395" y="670961"/>
            <a:ext cx="2911057" cy="6012284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10" name="Picture 9" descr="Diagram, schematic&#10;&#10;Description automatically generated">
            <a:extLst>
              <a:ext uri="{FF2B5EF4-FFF2-40B4-BE49-F238E27FC236}">
                <a16:creationId xmlns:a16="http://schemas.microsoft.com/office/drawing/2014/main" id="{2DF772E2-CDF7-E1B2-707A-29754589B2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9164" y="670961"/>
            <a:ext cx="2911057" cy="6012284"/>
          </a:xfrm>
          <a:prstGeom prst="rect">
            <a:avLst/>
          </a:prstGeom>
          <a:ln>
            <a:solidFill>
              <a:srgbClr val="7030A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D9AD697-536D-5F6C-6DEE-F5ECC76ECAA1}"/>
                  </a:ext>
                </a:extLst>
              </p:cNvPr>
              <p:cNvSpPr txBox="1"/>
              <p:nvPr/>
            </p:nvSpPr>
            <p:spPr>
              <a:xfrm>
                <a:off x="6223535" y="241044"/>
                <a:ext cx="154330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(−)</m:t>
                      </m:r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D9AD697-536D-5F6C-6DEE-F5ECC76ECA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3535" y="241044"/>
                <a:ext cx="1543308" cy="307777"/>
              </a:xfrm>
              <a:prstGeom prst="rect">
                <a:avLst/>
              </a:prstGeom>
              <a:blipFill>
                <a:blip r:embed="rId6"/>
                <a:stretch>
                  <a:fillRect l="-1976" t="-4000" r="-5534" b="-3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3C5D42E-724F-B573-823A-8F465D78EF72}"/>
                  </a:ext>
                </a:extLst>
              </p:cNvPr>
              <p:cNvSpPr txBox="1"/>
              <p:nvPr/>
            </p:nvSpPr>
            <p:spPr>
              <a:xfrm>
                <a:off x="9321572" y="226625"/>
                <a:ext cx="154330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(−)</m:t>
                      </m:r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3C5D42E-724F-B573-823A-8F465D78EF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1572" y="226625"/>
                <a:ext cx="1543308" cy="307777"/>
              </a:xfrm>
              <a:prstGeom prst="rect">
                <a:avLst/>
              </a:prstGeom>
              <a:blipFill>
                <a:blip r:embed="rId7"/>
                <a:stretch>
                  <a:fillRect l="-1581" t="-1961" r="-5534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11596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AAFB88B-DA5B-ADE2-B4E5-690015AED87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786819" y="241044"/>
                <a:ext cx="9439221" cy="1325563"/>
              </a:xfrm>
            </p:spPr>
            <p:txBody>
              <a:bodyPr>
                <a:normAutofit/>
              </a:bodyPr>
              <a:lstStyle/>
              <a:p>
                <a:r>
                  <a:rPr lang="en-US" sz="3600"/>
                  <a:t>Example Azimuthal Distributions: </a:t>
                </a:r>
                <a14:m>
                  <m:oMath xmlns:m="http://schemas.openxmlformats.org/officeDocument/2006/math">
                    <m:r>
                      <a:rPr lang="en-US" sz="3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d>
                      <m:dPr>
                        <m:ctrlPr>
                          <a:rPr lang="en-US" sz="3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</m:d>
                    <m:r>
                      <a:rPr lang="en-US" sz="3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endParaRPr lang="en-US" sz="360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AAFB88B-DA5B-ADE2-B4E5-690015AED8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86819" y="241044"/>
                <a:ext cx="9439221" cy="1325563"/>
              </a:xfrm>
              <a:blipFill>
                <a:blip r:embed="rId2"/>
                <a:stretch>
                  <a:fillRect l="-1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620DD5-45D6-EE16-D248-1E844119E22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64353" y="1825625"/>
                <a:ext cx="3118927" cy="3874135"/>
              </a:xfrm>
            </p:spPr>
            <p:txBody>
              <a:bodyPr>
                <a:normAutofit/>
              </a:bodyPr>
              <a:lstStyle/>
              <a:p>
                <a:r>
                  <a:rPr lang="en-US" sz="1800"/>
                  <a:t>Repeat</a:t>
                </a:r>
              </a:p>
              <a:p>
                <a:r>
                  <a:rPr lang="en-US" sz="1800"/>
                  <a:t>(10 GeV)x(137.5 GeV/u)</a:t>
                </a:r>
              </a:p>
              <a:p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∈[0.06, 0.32]</m:t>
                    </m:r>
                  </m:oMath>
                </a14:m>
                <a:endParaRPr lang="en-US" sz="1800" i="1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18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800" b="0" i="1" dirty="0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e>
                    </m:d>
                    <m:r>
                      <a:rPr lang="en-US" sz="1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0.012</m:t>
                    </m:r>
                  </m:oMath>
                </a14:m>
                <a:r>
                  <a:rPr lang="en-US" sz="1800"/>
                  <a:t> </a:t>
                </a:r>
              </a:p>
              <a:p>
                <a:r>
                  <a:rPr lang="en-US" sz="1800"/>
                  <a:t>Projected counts at  10/fb/nucleus</a:t>
                </a:r>
              </a:p>
              <a:p>
                <a:r>
                  <a:rPr lang="en-US" sz="1800"/>
                  <a:t>Error bars are MC, (not data) statistics!</a:t>
                </a:r>
              </a:p>
              <a:p>
                <a:r>
                  <a:rPr lang="en-US" sz="1800"/>
                  <a:t>Fits are simple Fourier, not |BH+DVCS|</a:t>
                </a:r>
                <a:r>
                  <a:rPr lang="en-US" sz="1800" baseline="30000"/>
                  <a:t>2</a:t>
                </a:r>
                <a:endParaRPr lang="en-US" sz="180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620DD5-45D6-EE16-D248-1E844119E2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4353" y="1825625"/>
                <a:ext cx="3118927" cy="3874135"/>
              </a:xfrm>
              <a:blipFill>
                <a:blip r:embed="rId3"/>
                <a:stretch>
                  <a:fillRect l="-1172" t="-1415" r="-2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4AAFDC-2F92-EA0E-8B50-A6A2697DD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 Dec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C657D-D236-269D-C518-ADDCBB6FF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C.Hyde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A843F0-10AE-1DC4-A9C4-CE725A7AC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B9C21-DE67-2B4A-9FEE-ED6ACEA832AA}" type="slidenum">
              <a:rPr lang="en-US" smtClean="0"/>
              <a:pPr/>
              <a:t>18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D9AD697-536D-5F6C-6DEE-F5ECC76ECAA1}"/>
                  </a:ext>
                </a:extLst>
              </p:cNvPr>
              <p:cNvSpPr txBox="1"/>
              <p:nvPr/>
            </p:nvSpPr>
            <p:spPr>
              <a:xfrm>
                <a:off x="4927309" y="1256857"/>
                <a:ext cx="154330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(−)</m:t>
                      </m:r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D9AD697-536D-5F6C-6DEE-F5ECC76ECA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7309" y="1256857"/>
                <a:ext cx="1543308" cy="307777"/>
              </a:xfrm>
              <a:prstGeom prst="rect">
                <a:avLst/>
              </a:prstGeom>
              <a:blipFill>
                <a:blip r:embed="rId4"/>
                <a:stretch>
                  <a:fillRect l="-1581" t="-1961" r="-5534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3C5D42E-724F-B573-823A-8F465D78EF72}"/>
                  </a:ext>
                </a:extLst>
              </p:cNvPr>
              <p:cNvSpPr txBox="1"/>
              <p:nvPr/>
            </p:nvSpPr>
            <p:spPr>
              <a:xfrm>
                <a:off x="9313310" y="1164594"/>
                <a:ext cx="154330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(−)</m:t>
                      </m:r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3C5D42E-724F-B573-823A-8F465D78EF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3310" y="1164594"/>
                <a:ext cx="1543308" cy="307777"/>
              </a:xfrm>
              <a:prstGeom prst="rect">
                <a:avLst/>
              </a:prstGeom>
              <a:blipFill>
                <a:blip r:embed="rId5"/>
                <a:stretch>
                  <a:fillRect l="-1976" t="-1961" r="-5534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1D58FA76-E773-6808-3067-DB21C84FCCD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9175"/>
          <a:stretch/>
        </p:blipFill>
        <p:spPr>
          <a:xfrm>
            <a:off x="7724539" y="1557659"/>
            <a:ext cx="4253373" cy="4464783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14" name="Picture 13" descr="Diagram, schematic&#10;&#10;Description automatically generated">
            <a:extLst>
              <a:ext uri="{FF2B5EF4-FFF2-40B4-BE49-F238E27FC236}">
                <a16:creationId xmlns:a16="http://schemas.microsoft.com/office/drawing/2014/main" id="{590B209D-132A-1564-353F-6A84E03FA09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49244"/>
          <a:stretch/>
        </p:blipFill>
        <p:spPr>
          <a:xfrm>
            <a:off x="3337560" y="1563758"/>
            <a:ext cx="4253373" cy="4458684"/>
          </a:xfrm>
          <a:prstGeom prst="rect">
            <a:avLst/>
          </a:pr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771104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C9694-E609-98EF-66E3-4D344BC4D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AF5AB1-E57D-6C13-846E-578199DD1A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IR-8 High-Dispersion focus in downstream ion beam line enables 100% tagging of break-up nuclei </a:t>
                </a:r>
                <a:r>
                  <a:rPr lang="en-US" sz="2400" dirty="0"/>
                  <a:t>≤ A-1 up to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40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90</m:t>
                        </m:r>
                      </m:sup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𝑍𝑟</m:t>
                        </m:r>
                      </m:e>
                    </m:sPre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Tagging of ≤ A-2 daughter nuclei beyond Zr in IR-8</a:t>
                </a:r>
              </a:p>
              <a:p>
                <a:pPr lvl="1"/>
                <a:r>
                  <a:rPr lang="en-US" dirty="0"/>
                  <a:t>Region from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16</m:t>
                        </m:r>
                      </m:sup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sPre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to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40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90</m:t>
                        </m:r>
                      </m:sup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𝑍𝑟</m:t>
                        </m:r>
                      </m:e>
                    </m:sPre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not accessible for A-1 in IR-6</a:t>
                </a:r>
              </a:p>
              <a:p>
                <a:r>
                  <a:rPr lang="en-US" dirty="0"/>
                  <a:t>Muon Detection above 1 GeV/c will enhance Deep Virtual Vector Meson measurements and enable DDVCS—expecting counting rates to be sufficient at low-x</a:t>
                </a:r>
              </a:p>
              <a:p>
                <a:r>
                  <a:rPr lang="en-US" dirty="0"/>
                  <a:t>Event generators for DVCS and DVMP for a broader range of nuclei are urgently needed.</a:t>
                </a:r>
              </a:p>
              <a:p>
                <a:r>
                  <a:rPr lang="en-US" dirty="0"/>
                  <a:t>High Resolution </a:t>
                </a:r>
                <a:r>
                  <a:rPr lang="en-US" dirty="0" err="1"/>
                  <a:t>EMCal</a:t>
                </a:r>
                <a:r>
                  <a:rPr lang="en-US" dirty="0"/>
                  <a:t> in entire 𝜂&lt;0 hemisphere is an enabling technology for precision DVCS on nuclei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AF5AB1-E57D-6C13-846E-578199DD1A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62" b="-1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F3F003-DF6C-83E0-6FD6-4247DB562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 Dec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3D52DE-F8EF-713F-BD5D-43535E934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C.Hyde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058C43-A2C3-D278-63FE-575FCC827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B27A-1EAA-6C4A-B02C-25D972BF2323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250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9A7A2-4348-E082-1BD8-3F42DE0C9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Properties of the Nucleon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0BA37AC-4876-141B-A9EF-5B4B27A41C6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0050" y="1759491"/>
                <a:ext cx="10953750" cy="3604068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1+2 dimensional tomography</a:t>
                </a:r>
                <a:endParaRPr lang="en-US" b="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</a:t>
                </a:r>
                <a:endParaRPr lang="en-US" b="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</a:t>
                </a:r>
              </a:p>
              <a:p>
                <a:pPr lvl="1"/>
                <a:r>
                  <a:rPr lang="en-US" i="1" dirty="0"/>
                  <a:t>G(</a:t>
                </a:r>
                <a:r>
                  <a:rPr lang="en-US" i="1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x,b</a:t>
                </a:r>
                <a:r>
                  <a:rPr lang="en-US" i="1" dirty="0"/>
                  <a:t>)</a:t>
                </a:r>
              </a:p>
              <a:p>
                <a:r>
                  <a:rPr lang="en-US" dirty="0"/>
                  <a:t>Longitudinal momentum </a:t>
                </a:r>
                <a:r>
                  <a:rPr lang="en-US" i="1" dirty="0"/>
                  <a:t>x</a:t>
                </a:r>
                <a:r>
                  <a:rPr lang="en-US" dirty="0"/>
                  <a:t> determined by (</a:t>
                </a:r>
                <a:r>
                  <a:rPr lang="en-US" dirty="0" err="1"/>
                  <a:t>e,e</a:t>
                </a:r>
                <a:r>
                  <a:rPr lang="en-US" dirty="0"/>
                  <a:t>’) kinematics</a:t>
                </a:r>
              </a:p>
              <a:p>
                <a:r>
                  <a:rPr lang="en-US" dirty="0"/>
                  <a:t>Transverse momentum transfer </a:t>
                </a:r>
                <a:r>
                  <a:rPr lang="en-US" dirty="0" err="1"/>
                  <a:t>Δ</a:t>
                </a:r>
                <a:r>
                  <a:rPr lang="en-US" baseline="-25000" dirty="0"/>
                  <a:t>⟘ </a:t>
                </a:r>
                <a:r>
                  <a:rPr lang="en-US" dirty="0"/>
                  <a:t>Fourier-conjugate to impact parameter </a:t>
                </a:r>
                <a:r>
                  <a:rPr lang="en-US" b="1" dirty="0"/>
                  <a:t>b</a:t>
                </a:r>
              </a:p>
              <a:p>
                <a:r>
                  <a:rPr lang="en-US" dirty="0"/>
                  <a:t>No reason to suppose common spatial distributions </a:t>
                </a:r>
              </a:p>
              <a:p>
                <a:pPr lvl="2"/>
                <a:r>
                  <a:rPr lang="en-US" dirty="0"/>
                  <a:t>Pion cloud concept implies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en-US" dirty="0"/>
                  <a:t>, spatially broader than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endParaRPr lang="en-US" i="1" dirty="0"/>
              </a:p>
              <a:p>
                <a:pPr lvl="2"/>
                <a:r>
                  <a:rPr lang="en-US" dirty="0"/>
                  <a:t>Gluon radius of proton?</a:t>
                </a:r>
              </a:p>
              <a:p>
                <a:pPr lvl="2"/>
                <a:r>
                  <a:rPr lang="en-US" dirty="0"/>
                  <a:t>“Proton radius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p>
                              <m:sSup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p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d>
                              <m:dPr>
                                <m:begChr m:val="["/>
                                <m:endChr m:val="]"/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</m:acc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𝑑𝑥</m:t>
                            </m:r>
                          </m:e>
                        </m:nary>
                      </m:e>
                    </m:rad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0BA37AC-4876-141B-A9EF-5B4B27A41C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0050" y="1759491"/>
                <a:ext cx="10953750" cy="3604068"/>
              </a:xfrm>
              <a:blipFill>
                <a:blip r:embed="rId2"/>
                <a:stretch>
                  <a:fillRect l="-810" t="-4211" b="-1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11CBD0-B1E5-C545-B284-7922F2067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 Dec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B0430-3706-4AC3-664A-8E7C531C6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C.Hyde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0235D9-1815-67E4-AD8B-A9A103398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B27A-1EAA-6C4A-B02C-25D972BF2323}" type="slidenum">
              <a:rPr lang="en-US" smtClean="0"/>
              <a:t>2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BBED060-9048-BD33-1719-04D0C08450BB}"/>
              </a:ext>
            </a:extLst>
          </p:cNvPr>
          <p:cNvGrpSpPr/>
          <p:nvPr/>
        </p:nvGrpSpPr>
        <p:grpSpPr>
          <a:xfrm>
            <a:off x="8295542" y="446255"/>
            <a:ext cx="3373315" cy="2222500"/>
            <a:chOff x="6204433" y="681038"/>
            <a:chExt cx="3373315" cy="22225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40D934-1F69-58CF-7481-D223F0A55D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9511"/>
            <a:stretch/>
          </p:blipFill>
          <p:spPr>
            <a:xfrm rot="5400000">
              <a:off x="6779841" y="105630"/>
              <a:ext cx="2222500" cy="3373315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1588179-BC2E-460D-404D-5C4272C95D4F}"/>
                </a:ext>
              </a:extLst>
            </p:cNvPr>
            <p:cNvSpPr/>
            <p:nvPr/>
          </p:nvSpPr>
          <p:spPr>
            <a:xfrm>
              <a:off x="8153400" y="1248938"/>
              <a:ext cx="275492" cy="2516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>
            <a:extLst>
              <a:ext uri="{FF2B5EF4-FFF2-40B4-BE49-F238E27FC236}">
                <a16:creationId xmlns:a16="http://schemas.microsoft.com/office/drawing/2014/main" id="{AC180DE1-64DF-8DCA-5A9C-FD8F43DE0449}"/>
              </a:ext>
            </a:extLst>
          </p:cNvPr>
          <p:cNvSpPr/>
          <p:nvPr/>
        </p:nvSpPr>
        <p:spPr>
          <a:xfrm>
            <a:off x="8940354" y="2328223"/>
            <a:ext cx="949569" cy="202802"/>
          </a:xfrm>
          <a:custGeom>
            <a:avLst/>
            <a:gdLst>
              <a:gd name="connsiteX0" fmla="*/ 0 w 949569"/>
              <a:gd name="connsiteY0" fmla="*/ 23446 h 199414"/>
              <a:gd name="connsiteX1" fmla="*/ 527538 w 949569"/>
              <a:gd name="connsiteY1" fmla="*/ 199292 h 199414"/>
              <a:gd name="connsiteX2" fmla="*/ 949569 w 949569"/>
              <a:gd name="connsiteY2" fmla="*/ 0 h 199414"/>
              <a:gd name="connsiteX3" fmla="*/ 949569 w 949569"/>
              <a:gd name="connsiteY3" fmla="*/ 0 h 199414"/>
              <a:gd name="connsiteX0" fmla="*/ 0 w 949569"/>
              <a:gd name="connsiteY0" fmla="*/ 23446 h 202887"/>
              <a:gd name="connsiteX1" fmla="*/ 492770 w 949569"/>
              <a:gd name="connsiteY1" fmla="*/ 202769 h 202887"/>
              <a:gd name="connsiteX2" fmla="*/ 949569 w 949569"/>
              <a:gd name="connsiteY2" fmla="*/ 0 h 202887"/>
              <a:gd name="connsiteX3" fmla="*/ 949569 w 949569"/>
              <a:gd name="connsiteY3" fmla="*/ 0 h 202887"/>
              <a:gd name="connsiteX0" fmla="*/ 0 w 949569"/>
              <a:gd name="connsiteY0" fmla="*/ 23446 h 202802"/>
              <a:gd name="connsiteX1" fmla="*/ 492770 w 949569"/>
              <a:gd name="connsiteY1" fmla="*/ 202769 h 202802"/>
              <a:gd name="connsiteX2" fmla="*/ 949569 w 949569"/>
              <a:gd name="connsiteY2" fmla="*/ 0 h 202802"/>
              <a:gd name="connsiteX3" fmla="*/ 949569 w 949569"/>
              <a:gd name="connsiteY3" fmla="*/ 0 h 202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9569" h="202802">
                <a:moveTo>
                  <a:pt x="0" y="23446"/>
                </a:moveTo>
                <a:cubicBezTo>
                  <a:pt x="184638" y="113323"/>
                  <a:pt x="337986" y="199723"/>
                  <a:pt x="492770" y="202769"/>
                </a:cubicBezTo>
                <a:cubicBezTo>
                  <a:pt x="647554" y="205815"/>
                  <a:pt x="949569" y="0"/>
                  <a:pt x="949569" y="0"/>
                </a:cubicBezTo>
                <a:lnTo>
                  <a:pt x="949569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B67CA5-F6F0-BAA9-F4B3-CB62FD941E6D}"/>
              </a:ext>
            </a:extLst>
          </p:cNvPr>
          <p:cNvSpPr txBox="1"/>
          <p:nvPr/>
        </p:nvSpPr>
        <p:spPr>
          <a:xfrm>
            <a:off x="9122429" y="2577035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t=Δ</a:t>
            </a:r>
            <a:r>
              <a:rPr lang="en-US" i="1" baseline="30000" dirty="0"/>
              <a:t>2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1017266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E7694-7224-420E-6716-8395B69C9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Slides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F1066F-EAEF-03F2-6862-E35AD12876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445203-EEA8-F96D-F4E9-154973793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 Dec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FF7F0E-0586-73BD-4E14-6831FB5B6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C.Hyde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6E428A-0E9D-E151-FBE9-85F5D724B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B27A-1EAA-6C4A-B02C-25D972BF232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9602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37142-7E19-2BBA-25DE-88A900C6C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Comment on Diffractive Minima in Nuclear DVCS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8F066E2-AD9E-F67F-6D8A-B6C9263D1F0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70544" y="1825625"/>
                <a:ext cx="9466943" cy="4351338"/>
              </a:xfrm>
            </p:spPr>
            <p:txBody>
              <a:bodyPr/>
              <a:lstStyle/>
              <a:p>
                <a:r>
                  <a:rPr lang="en-US"/>
                  <a:t>Sharp diffractive minima in (</a:t>
                </a:r>
                <a:r>
                  <a:rPr lang="en-US" err="1"/>
                  <a:t>e,e</a:t>
                </a:r>
                <a:r>
                  <a:rPr lang="en-US"/>
                  <a:t>’) Form Factors </a:t>
                </a:r>
              </a:p>
              <a:p>
                <a:pPr lvl="1"/>
                <a:r>
                  <a:rPr lang="en-US"/>
                  <a:t>In heavy nuclei, these minima are smoothed out in the (</a:t>
                </a:r>
                <a:r>
                  <a:rPr lang="en-US" err="1"/>
                  <a:t>e,e</a:t>
                </a:r>
                <a:r>
                  <a:rPr lang="en-US"/>
                  <a:t>’) cross section by Coulomb effects in the Dirac Equation (DWBA, not PWBA).</a:t>
                </a:r>
              </a:p>
              <a:p>
                <a:r>
                  <a:rPr lang="en-US"/>
                  <a:t>DVCS &amp; BH amplitudes interfere in Z(</a:t>
                </a:r>
                <a:r>
                  <a:rPr lang="en-US" err="1"/>
                  <a:t>e,e’</a:t>
                </a:r>
                <a:r>
                  <a:rPr lang="en-US" err="1">
                    <a:latin typeface="Symbol" pitchFamily="2" charset="2"/>
                  </a:rPr>
                  <a:t>g</a:t>
                </a:r>
                <a:r>
                  <a:rPr lang="en-US"/>
                  <a:t>)Z</a:t>
                </a:r>
              </a:p>
              <a:p>
                <a:pPr lvl="1"/>
                <a:r>
                  <a:rPr lang="en-US"/>
                  <a:t>Even for light nuclei, the diffractive patterns have different minima:</a:t>
                </a:r>
                <a:br>
                  <a:rPr lang="en-US"/>
                </a:br>
                <a:r>
                  <a:rPr lang="en-US"/>
                  <a:t>Charge distribution ≠ Mass distribution: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b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endParaRPr lang="en-US"/>
              </a:p>
              <a:p>
                <a:pPr lvl="1"/>
                <a:r>
                  <a:rPr lang="en-US"/>
                  <a:t>Diffractive minima will wash out in phi-averaged cross sections.</a:t>
                </a:r>
              </a:p>
              <a:p>
                <a:pPr lvl="1"/>
                <a:r>
                  <a:rPr lang="en-US"/>
                  <a:t>Diffractive minima of both BH &amp; DVCS amplitudes  should be visible in DVCS*BH interference terms, such as electron helicity difference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 − </m:t>
                    </m:r>
                    <m:acc>
                      <m:accPr>
                        <m:chr m:val="⃐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</m:acc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8F066E2-AD9E-F67F-6D8A-B6C9263D1F0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0544" y="1825625"/>
                <a:ext cx="9466943" cy="4351338"/>
              </a:xfrm>
              <a:blipFill>
                <a:blip r:embed="rId2"/>
                <a:stretch>
                  <a:fillRect l="-1159" t="-2241" r="-1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097F96-14C1-F03D-E359-225660ADE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 Dec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806CBF-D59C-D87E-5D5C-95330510A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C.Hyde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3E582-709A-CAD1-736F-0A0EB7221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B9C21-DE67-2B4A-9FEE-ED6ACEA832AA}" type="slidenum">
              <a:rPr lang="en-US" smtClean="0"/>
              <a:t>21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DE7461-E8D9-CBBB-0F7D-54171CC2C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2422" y="1027906"/>
            <a:ext cx="2743200" cy="443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556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02ECB-40D1-6FC7-7C78-6D162A540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ID Requirements (exclusive vector meson)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7E3BD-61A9-BE15-7011-ECC26E734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9299"/>
            <a:ext cx="10515600" cy="78430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𝜋/K separation up to 6 GeV in central region covers full kinematics in high luminosity configuration.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E74CEE-F868-A81A-3298-6143FF645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 Dec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EF0FE-6827-DFB8-4E86-8D9BC8B6D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C.Hyde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964760-FC88-797A-E3C4-EB0855765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B27A-1EAA-6C4A-B02C-25D972BF2323}" type="slidenum">
              <a:rPr lang="en-US" smtClean="0"/>
              <a:t>22</a:t>
            </a:fld>
            <a:endParaRPr lang="en-US" dirty="0"/>
          </a:p>
        </p:txBody>
      </p:sp>
      <p:pic>
        <p:nvPicPr>
          <p:cNvPr id="8" name="Picture 7" descr="Histogram&#10;&#10;Description automatically generated with low confidence">
            <a:extLst>
              <a:ext uri="{FF2B5EF4-FFF2-40B4-BE49-F238E27FC236}">
                <a16:creationId xmlns:a16="http://schemas.microsoft.com/office/drawing/2014/main" id="{82A6432D-9298-D9DB-ED9D-4D6D5777A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084" y="2876073"/>
            <a:ext cx="10251831" cy="325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2279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AAFB88B-DA5B-ADE2-B4E5-690015AED87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5"/>
                <a:ext cx="4659351" cy="1325563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sz="3600"/>
                  <a:t>Example Azimuthal Distributions: </a:t>
                </a:r>
                <a14:m>
                  <m:oMath xmlns:m="http://schemas.openxmlformats.org/officeDocument/2006/math">
                    <m:r>
                      <a:rPr lang="en-US" sz="3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d>
                      <m:dPr>
                        <m:ctrlPr>
                          <a:rPr lang="en-US" sz="3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</m:d>
                    <m:r>
                      <a:rPr lang="en-US" sz="3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endParaRPr lang="en-US" sz="360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AAFB88B-DA5B-ADE2-B4E5-690015AED8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5"/>
                <a:ext cx="4659351" cy="1325563"/>
              </a:xfrm>
              <a:blipFill>
                <a:blip r:embed="rId2"/>
                <a:stretch>
                  <a:fillRect l="-3403" b="-23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620DD5-45D6-EE16-D248-1E844119E22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4085504" cy="4351338"/>
              </a:xfrm>
            </p:spPr>
            <p:txBody>
              <a:bodyPr>
                <a:normAutofit/>
              </a:bodyPr>
              <a:lstStyle/>
              <a:p>
                <a:r>
                  <a:rPr lang="en-US"/>
                  <a:t>(10 GeV)x(137.5 GeV/u)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∈[0.06, 0.32]</m:t>
                    </m:r>
                  </m:oMath>
                </a14:m>
                <a:endParaRPr lang="en-US" i="1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e>
                    </m:d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0.012</m:t>
                    </m:r>
                  </m:oMath>
                </a14:m>
                <a:r>
                  <a:rPr lang="en-US"/>
                  <a:t> </a:t>
                </a:r>
              </a:p>
              <a:p>
                <a:r>
                  <a:rPr lang="en-US"/>
                  <a:t>Projected counts at  10/fb/nucleus</a:t>
                </a:r>
              </a:p>
              <a:p>
                <a:r>
                  <a:rPr lang="en-US"/>
                  <a:t>Error bars are MC, (not data) statistics!</a:t>
                </a:r>
              </a:p>
              <a:p>
                <a:r>
                  <a:rPr lang="en-US"/>
                  <a:t>Fits are simple Fourier, not |BH+DVCS|</a:t>
                </a:r>
                <a:r>
                  <a:rPr lang="en-US" baseline="30000"/>
                  <a:t>2</a:t>
                </a:r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620DD5-45D6-EE16-D248-1E844119E2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4085504" cy="4351338"/>
              </a:xfrm>
              <a:blipFill>
                <a:blip r:embed="rId3"/>
                <a:stretch>
                  <a:fillRect l="-2687" t="-2241" b="-1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4AAFDC-2F92-EA0E-8B50-A6A2697DD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 Dec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C657D-D236-269D-C518-ADDCBB6FF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C.Hyde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A843F0-10AE-1DC4-A9C4-CE725A7AC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B9C21-DE67-2B4A-9FEE-ED6ACEA832AA}" type="slidenum">
              <a:rPr lang="en-US" smtClean="0"/>
              <a:pPr/>
              <a:t>23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D9AD697-536D-5F6C-6DEE-F5ECC76ECAA1}"/>
                  </a:ext>
                </a:extLst>
              </p:cNvPr>
              <p:cNvSpPr txBox="1"/>
              <p:nvPr/>
            </p:nvSpPr>
            <p:spPr>
              <a:xfrm>
                <a:off x="6223535" y="241044"/>
                <a:ext cx="154330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(−)</m:t>
                      </m:r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D9AD697-536D-5F6C-6DEE-F5ECC76ECA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3535" y="241044"/>
                <a:ext cx="1543308" cy="307777"/>
              </a:xfrm>
              <a:prstGeom prst="rect">
                <a:avLst/>
              </a:prstGeom>
              <a:blipFill>
                <a:blip r:embed="rId4"/>
                <a:stretch>
                  <a:fillRect l="-1976" t="-4000" r="-5534" b="-3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3C5D42E-724F-B573-823A-8F465D78EF72}"/>
                  </a:ext>
                </a:extLst>
              </p:cNvPr>
              <p:cNvSpPr txBox="1"/>
              <p:nvPr/>
            </p:nvSpPr>
            <p:spPr>
              <a:xfrm>
                <a:off x="9321572" y="226625"/>
                <a:ext cx="154330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(−)</m:t>
                      </m:r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3C5D42E-724F-B573-823A-8F465D78EF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1572" y="226625"/>
                <a:ext cx="1543308" cy="307777"/>
              </a:xfrm>
              <a:prstGeom prst="rect">
                <a:avLst/>
              </a:prstGeom>
              <a:blipFill>
                <a:blip r:embed="rId5"/>
                <a:stretch>
                  <a:fillRect l="-1581" t="-1961" r="-5534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1D58FA76-E773-6808-3067-DB21C84FC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8343" y="685379"/>
            <a:ext cx="2904076" cy="5997865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14" name="Picture 13" descr="Diagram, schematic&#10;&#10;Description automatically generated">
            <a:extLst>
              <a:ext uri="{FF2B5EF4-FFF2-40B4-BE49-F238E27FC236}">
                <a16:creationId xmlns:a16="http://schemas.microsoft.com/office/drawing/2014/main" id="{590B209D-132A-1564-353F-6A84E03FA0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4191" y="670140"/>
            <a:ext cx="2922587" cy="6036096"/>
          </a:xfrm>
          <a:prstGeom prst="rect">
            <a:avLst/>
          </a:pr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24030457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E1C84-7AF6-D2F4-8F72-D275302C4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1342"/>
            <a:ext cx="10515600" cy="883812"/>
          </a:xfrm>
        </p:spPr>
        <p:txBody>
          <a:bodyPr/>
          <a:lstStyle/>
          <a:p>
            <a:r>
              <a:rPr lang="en-US" dirty="0"/>
              <a:t>Muon Detection with KLM (BELLE I &amp; 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011DF-537A-0FCC-2E03-F0203F1504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9298"/>
            <a:ext cx="7426569" cy="1300117"/>
          </a:xfrm>
        </p:spPr>
        <p:txBody>
          <a:bodyPr/>
          <a:lstStyle/>
          <a:p>
            <a:r>
              <a:rPr lang="en-US" dirty="0"/>
              <a:t>Belle II full results </a:t>
            </a:r>
            <a:br>
              <a:rPr lang="en-US" dirty="0"/>
            </a:br>
            <a:r>
              <a:rPr lang="en-US" dirty="0"/>
              <a:t>expected soon.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C66BA-664C-5DBD-8727-8C60AB089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 Dec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ABFCB0-8245-98C5-46F1-635668732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C.Hyde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A391C-5068-F3F3-44B3-D1D27D00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B27A-1EAA-6C4A-B02C-25D972BF2323}" type="slidenum">
              <a:rPr lang="en-US" smtClean="0"/>
              <a:t>24</a:t>
            </a:fld>
            <a:endParaRPr lang="en-US" dirty="0"/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A9F6E68-5406-00A3-7C29-58067D6B3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7971" y="905444"/>
            <a:ext cx="7530857" cy="54509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32C02B7-2C0A-F8CF-8C9D-4EC5634F41F7}"/>
              </a:ext>
            </a:extLst>
          </p:cNvPr>
          <p:cNvSpPr txBox="1"/>
          <p:nvPr/>
        </p:nvSpPr>
        <p:spPr>
          <a:xfrm>
            <a:off x="6096000" y="4318216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Mis-ID x3</a:t>
            </a:r>
          </a:p>
        </p:txBody>
      </p:sp>
    </p:spTree>
    <p:extLst>
      <p:ext uri="{BB962C8B-B14F-4D97-AF65-F5344CB8AC3E}">
        <p14:creationId xmlns:p14="http://schemas.microsoft.com/office/powerpoint/2010/main" val="10370485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A7915-1CAB-C8B3-98B4-64A3B0DB2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Neutral Hadron detection with KLM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9A5A9-9570-614C-84E3-A2D4DE986A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9298"/>
            <a:ext cx="3006969" cy="4827665"/>
          </a:xfrm>
        </p:spPr>
        <p:txBody>
          <a:bodyPr/>
          <a:lstStyle/>
          <a:p>
            <a:r>
              <a:rPr lang="en-US" i="1" dirty="0"/>
              <a:t>K</a:t>
            </a:r>
            <a:r>
              <a:rPr lang="en-US" i="1" baseline="-25000" dirty="0"/>
              <a:t>L</a:t>
            </a:r>
            <a:endParaRPr lang="en-US" i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1284A9-0B9C-5FBF-4F4A-ACA32E4E8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 Dec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B097D5-EDB3-E560-8B5F-75134CE81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C.Hyde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B0183-A846-E515-13FB-9AAF670C9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B27A-1EAA-6C4A-B02C-25D972BF2323}" type="slidenum">
              <a:rPr lang="en-US" smtClean="0"/>
              <a:t>25</a:t>
            </a:fld>
            <a:endParaRPr lang="en-US" dirty="0"/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B586E835-3689-1C1B-A081-5C3F53639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54" y="2131710"/>
            <a:ext cx="12102546" cy="385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354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9A7A2-4348-E082-1BD8-3F42DE0C9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Exclusive scattering on the Nucleon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A37AC-4876-141B-A9EF-5B4B27A41C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1066800"/>
            <a:ext cx="10953750" cy="5110163"/>
          </a:xfrm>
        </p:spPr>
        <p:txBody>
          <a:bodyPr>
            <a:normAutofit lnSpcReduction="10000"/>
          </a:bodyPr>
          <a:lstStyle/>
          <a:p>
            <a:r>
              <a:rPr lang="en-US" i="1" dirty="0" err="1"/>
              <a:t>eN</a:t>
            </a:r>
            <a:r>
              <a:rPr lang="en-US" i="1" dirty="0" err="1">
                <a:sym typeface="Wingdings" pitchFamily="2" charset="2"/>
              </a:rPr>
              <a:t>eN</a:t>
            </a:r>
            <a:r>
              <a:rPr lang="en-US" i="1" dirty="0">
                <a:sym typeface="Wingdings" pitchFamily="2" charset="2"/>
              </a:rPr>
              <a:t>𝛾</a:t>
            </a:r>
          </a:p>
          <a:p>
            <a:r>
              <a:rPr lang="en-US" i="1" dirty="0" err="1"/>
              <a:t>eN</a:t>
            </a:r>
            <a:r>
              <a:rPr lang="en-US" i="1" dirty="0" err="1">
                <a:sym typeface="Wingdings" pitchFamily="2" charset="2"/>
              </a:rPr>
              <a:t>eNV</a:t>
            </a:r>
            <a:r>
              <a:rPr lang="en-US" i="1" dirty="0">
                <a:sym typeface="Wingdings" pitchFamily="2" charset="2"/>
              </a:rPr>
              <a:t>,   V = 𝝆</a:t>
            </a:r>
            <a:r>
              <a:rPr lang="en-US" i="1" baseline="30000" dirty="0">
                <a:sym typeface="Wingdings" pitchFamily="2" charset="2"/>
              </a:rPr>
              <a:t>0</a:t>
            </a:r>
            <a:r>
              <a:rPr lang="en-US" i="1" dirty="0">
                <a:sym typeface="Wingdings" pitchFamily="2" charset="2"/>
              </a:rPr>
              <a:t>, 𝜙, J/𝛹, …etc.</a:t>
            </a:r>
          </a:p>
          <a:p>
            <a:r>
              <a:rPr lang="en-US" dirty="0">
                <a:sym typeface="Wingdings" pitchFamily="2" charset="2"/>
              </a:rPr>
              <a:t>No direct measurement of q(</a:t>
            </a:r>
            <a:r>
              <a:rPr lang="en-US" i="1" dirty="0" err="1">
                <a:sym typeface="Wingdings" pitchFamily="2" charset="2"/>
              </a:rPr>
              <a:t>x</a:t>
            </a:r>
            <a:r>
              <a:rPr lang="en-US" dirty="0" err="1">
                <a:sym typeface="Wingdings" pitchFamily="2" charset="2"/>
              </a:rPr>
              <a:t>,</a:t>
            </a:r>
            <a:r>
              <a:rPr lang="en-US" b="1" dirty="0" err="1">
                <a:sym typeface="Wingdings" pitchFamily="2" charset="2"/>
              </a:rPr>
              <a:t>b</a:t>
            </a:r>
            <a:r>
              <a:rPr lang="en-US" dirty="0">
                <a:sym typeface="Wingdings" pitchFamily="2" charset="2"/>
              </a:rPr>
              <a:t>), but strong constraints, (dispersive integrals, etc.) </a:t>
            </a:r>
          </a:p>
          <a:p>
            <a:r>
              <a:rPr lang="en-US" dirty="0">
                <a:sym typeface="Wingdings" pitchFamily="2" charset="2"/>
              </a:rPr>
              <a:t>Flavor sensitivity (</a:t>
            </a:r>
            <a:r>
              <a:rPr lang="en-US" dirty="0" err="1">
                <a:sym typeface="Wingdings" pitchFamily="2" charset="2"/>
              </a:rPr>
              <a:t>u,d,s</a:t>
            </a:r>
            <a:r>
              <a:rPr lang="en-US" dirty="0">
                <a:sym typeface="Wingdings" pitchFamily="2" charset="2"/>
              </a:rPr>
              <a:t>) from</a:t>
            </a:r>
          </a:p>
          <a:p>
            <a:pPr lvl="1"/>
            <a:r>
              <a:rPr lang="en-US" i="1" dirty="0">
                <a:sym typeface="Wingdings" pitchFamily="2" charset="2"/>
              </a:rPr>
              <a:t>ep ep𝛾    vs.   </a:t>
            </a:r>
            <a:r>
              <a:rPr lang="en-US" i="1" dirty="0" err="1">
                <a:sym typeface="Wingdings" pitchFamily="2" charset="2"/>
              </a:rPr>
              <a:t>en</a:t>
            </a:r>
            <a:r>
              <a:rPr lang="en-US" i="1" dirty="0">
                <a:sym typeface="Wingdings" pitchFamily="2" charset="2"/>
              </a:rPr>
              <a:t> </a:t>
            </a:r>
            <a:r>
              <a:rPr lang="en-US" i="1" dirty="0" err="1">
                <a:sym typeface="Wingdings" pitchFamily="2" charset="2"/>
              </a:rPr>
              <a:t>en</a:t>
            </a:r>
            <a:r>
              <a:rPr lang="en-US" i="1" dirty="0">
                <a:sym typeface="Wingdings" pitchFamily="2" charset="2"/>
              </a:rPr>
              <a:t>𝛾</a:t>
            </a:r>
          </a:p>
          <a:p>
            <a:pPr lvl="1"/>
            <a:r>
              <a:rPr lang="en-US" i="1" dirty="0">
                <a:sym typeface="Wingdings" pitchFamily="2" charset="2"/>
              </a:rPr>
              <a:t>ep ep 𝝆</a:t>
            </a:r>
            <a:r>
              <a:rPr lang="en-US" i="1" baseline="30000" dirty="0">
                <a:sym typeface="Wingdings" pitchFamily="2" charset="2"/>
              </a:rPr>
              <a:t>0 </a:t>
            </a:r>
            <a:r>
              <a:rPr lang="en-US" i="1" dirty="0">
                <a:sym typeface="Wingdings" pitchFamily="2" charset="2"/>
              </a:rPr>
              <a:t> vs. </a:t>
            </a:r>
            <a:r>
              <a:rPr lang="en-US" i="1" dirty="0" err="1">
                <a:sym typeface="Wingdings" pitchFamily="2" charset="2"/>
              </a:rPr>
              <a:t>epen</a:t>
            </a:r>
            <a:r>
              <a:rPr lang="en-US" i="1" dirty="0">
                <a:sym typeface="Wingdings" pitchFamily="2" charset="2"/>
              </a:rPr>
              <a:t>𝝆</a:t>
            </a:r>
            <a:r>
              <a:rPr lang="en-US" i="1" baseline="30000" dirty="0">
                <a:sym typeface="Wingdings" pitchFamily="2" charset="2"/>
              </a:rPr>
              <a:t>+ </a:t>
            </a:r>
            <a:r>
              <a:rPr lang="en-US" i="1" dirty="0">
                <a:sym typeface="Wingdings" pitchFamily="2" charset="2"/>
              </a:rPr>
              <a:t>or </a:t>
            </a:r>
            <a:r>
              <a:rPr lang="en-US" i="1" dirty="0" err="1">
                <a:sym typeface="Wingdings" pitchFamily="2" charset="2"/>
              </a:rPr>
              <a:t>epepω</a:t>
            </a:r>
            <a:r>
              <a:rPr lang="en-US" i="1" baseline="30000" dirty="0">
                <a:sym typeface="Wingdings" pitchFamily="2" charset="2"/>
              </a:rPr>
              <a:t> </a:t>
            </a:r>
          </a:p>
          <a:p>
            <a:pPr lvl="1"/>
            <a:r>
              <a:rPr lang="en-US" i="1" dirty="0">
                <a:sym typeface="Wingdings" pitchFamily="2" charset="2"/>
              </a:rPr>
              <a:t>ep </a:t>
            </a:r>
            <a:r>
              <a:rPr lang="en-US" i="1" dirty="0" err="1">
                <a:sym typeface="Wingdings" pitchFamily="2" charset="2"/>
              </a:rPr>
              <a:t>eK</a:t>
            </a:r>
            <a:r>
              <a:rPr lang="en-US" i="1" baseline="30000" dirty="0">
                <a:sym typeface="Wingdings" pitchFamily="2" charset="2"/>
              </a:rPr>
              <a:t>+</a:t>
            </a:r>
            <a:r>
              <a:rPr lang="en-US" i="1" cap="all" dirty="0">
                <a:sym typeface="Wingdings" pitchFamily="2" charset="2"/>
              </a:rPr>
              <a:t>𝛬</a:t>
            </a:r>
          </a:p>
          <a:p>
            <a:r>
              <a:rPr lang="en-US" dirty="0">
                <a:sym typeface="Wingdings" pitchFamily="2" charset="2"/>
              </a:rPr>
              <a:t>Quark vs. Gluon sensitivity</a:t>
            </a:r>
          </a:p>
          <a:p>
            <a:pPr lvl="1"/>
            <a:r>
              <a:rPr lang="en-US" i="1" dirty="0">
                <a:sym typeface="Wingdings" pitchFamily="2" charset="2"/>
              </a:rPr>
              <a:t>ep ep𝛾 , </a:t>
            </a:r>
          </a:p>
          <a:p>
            <a:pPr lvl="1"/>
            <a:r>
              <a:rPr lang="en-US" i="1" dirty="0">
                <a:sym typeface="Wingdings" pitchFamily="2" charset="2"/>
              </a:rPr>
              <a:t>ep ep𝜙, </a:t>
            </a:r>
          </a:p>
          <a:p>
            <a:pPr lvl="1"/>
            <a:r>
              <a:rPr lang="en-US" i="1" dirty="0">
                <a:sym typeface="Wingdings" pitchFamily="2" charset="2"/>
              </a:rPr>
              <a:t>ep ep J/𝛹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11CBD0-B1E5-C545-B284-7922F2067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 Dec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B0430-3706-4AC3-664A-8E7C531C6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C.Hyde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0235D9-1815-67E4-AD8B-A9A103398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B27A-1EAA-6C4A-B02C-25D972BF232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629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BD77B-CA9A-6258-32C3-F40A43B63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Exclusive Scattering on Nuclei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54B622-BE2D-1783-1B72-04EB198948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tabLst>
                <a:tab pos="2732088" algn="l"/>
                <a:tab pos="5997575" algn="l"/>
              </a:tabLst>
            </a:pPr>
            <a:r>
              <a:rPr lang="en-US" i="1" dirty="0"/>
              <a:t>e </a:t>
            </a:r>
            <a:r>
              <a:rPr lang="en-US" i="1" baseline="30000" dirty="0"/>
              <a:t>Z</a:t>
            </a:r>
            <a:r>
              <a:rPr lang="en-US" i="1" dirty="0"/>
              <a:t>A</a:t>
            </a:r>
            <a:r>
              <a:rPr lang="en-US" i="1" dirty="0">
                <a:sym typeface="Wingdings" pitchFamily="2" charset="2"/>
              </a:rPr>
              <a:t> </a:t>
            </a:r>
            <a:r>
              <a:rPr lang="en-US" i="1" dirty="0"/>
              <a:t>e </a:t>
            </a:r>
            <a:r>
              <a:rPr lang="en-US" i="1" baseline="30000" dirty="0"/>
              <a:t>Z</a:t>
            </a:r>
            <a:r>
              <a:rPr lang="en-US" i="1" dirty="0"/>
              <a:t>A𝛾,	 e </a:t>
            </a:r>
            <a:r>
              <a:rPr lang="en-US" i="1" baseline="30000" dirty="0"/>
              <a:t>Z</a:t>
            </a:r>
            <a:r>
              <a:rPr lang="en-US" i="1" dirty="0"/>
              <a:t>A</a:t>
            </a:r>
            <a:r>
              <a:rPr lang="en-US" i="1" dirty="0">
                <a:sym typeface="Wingdings" pitchFamily="2" charset="2"/>
              </a:rPr>
              <a:t> </a:t>
            </a:r>
            <a:r>
              <a:rPr lang="en-US" i="1" dirty="0"/>
              <a:t>e </a:t>
            </a:r>
            <a:r>
              <a:rPr lang="en-US" i="1" baseline="30000" dirty="0"/>
              <a:t>Z</a:t>
            </a:r>
            <a:r>
              <a:rPr lang="en-US" i="1" dirty="0"/>
              <a:t>A𝜙,	 e </a:t>
            </a:r>
            <a:r>
              <a:rPr lang="en-US" i="1" baseline="30000" dirty="0"/>
              <a:t>Z</a:t>
            </a:r>
            <a:r>
              <a:rPr lang="en-US" i="1" dirty="0"/>
              <a:t>A</a:t>
            </a:r>
            <a:r>
              <a:rPr lang="en-US" i="1" dirty="0">
                <a:sym typeface="Wingdings" pitchFamily="2" charset="2"/>
              </a:rPr>
              <a:t> </a:t>
            </a:r>
            <a:r>
              <a:rPr lang="en-US" i="1" dirty="0"/>
              <a:t>e </a:t>
            </a:r>
            <a:r>
              <a:rPr lang="en-US" i="1" baseline="30000" dirty="0"/>
              <a:t>Z</a:t>
            </a:r>
            <a:r>
              <a:rPr lang="en-US" i="1" dirty="0"/>
              <a:t>AJ/𝛹, etc.</a:t>
            </a:r>
          </a:p>
          <a:p>
            <a:pPr>
              <a:tabLst>
                <a:tab pos="2732088" algn="l"/>
                <a:tab pos="5997575" algn="l"/>
              </a:tabLst>
            </a:pPr>
            <a:r>
              <a:rPr lang="en-US" dirty="0"/>
              <a:t>Convolution of nucleon spectral functions in nuclei</a:t>
            </a:r>
            <a:br>
              <a:rPr lang="en-US" dirty="0"/>
            </a:br>
            <a:r>
              <a:rPr lang="en-US" dirty="0"/>
              <a:t> with nucleon GPDs</a:t>
            </a:r>
          </a:p>
          <a:p>
            <a:pPr lvl="1">
              <a:tabLst>
                <a:tab pos="2732088" algn="l"/>
                <a:tab pos="5997575" algn="l"/>
              </a:tabLst>
            </a:pPr>
            <a:r>
              <a:rPr lang="en-US" dirty="0" err="1"/>
              <a:t>R.Dupre</a:t>
            </a:r>
            <a:r>
              <a:rPr lang="en-US" dirty="0"/>
              <a:t>, </a:t>
            </a:r>
            <a:r>
              <a:rPr lang="en-US" dirty="0" err="1"/>
              <a:t>S.Scopetta</a:t>
            </a:r>
            <a:r>
              <a:rPr lang="en-US" dirty="0"/>
              <a:t> EPJA </a:t>
            </a:r>
            <a:r>
              <a:rPr lang="en-US" b="1" dirty="0"/>
              <a:t>52</a:t>
            </a:r>
            <a:r>
              <a:rPr lang="en-US" dirty="0"/>
              <a:t> (2016) 159 </a:t>
            </a:r>
            <a:r>
              <a:rPr lang="en-US" dirty="0">
                <a:sym typeface="Wingdings" pitchFamily="2" charset="2"/>
              </a:rPr>
              <a:t></a:t>
            </a:r>
            <a:endParaRPr lang="en-US" dirty="0"/>
          </a:p>
          <a:p>
            <a:pPr lvl="1">
              <a:tabLst>
                <a:tab pos="2732088" algn="l"/>
                <a:tab pos="5997575" algn="l"/>
              </a:tabLst>
            </a:pPr>
            <a:r>
              <a:rPr lang="en-US" dirty="0" err="1"/>
              <a:t>S.Fucini</a:t>
            </a:r>
            <a:r>
              <a:rPr lang="en-US" dirty="0"/>
              <a:t>, </a:t>
            </a:r>
            <a:r>
              <a:rPr lang="en-US" dirty="0" err="1"/>
              <a:t>S.Scopetta</a:t>
            </a:r>
            <a:r>
              <a:rPr lang="en-US" dirty="0"/>
              <a:t>, M. Viviani, PRC </a:t>
            </a:r>
            <a:r>
              <a:rPr lang="en-US" b="1" dirty="0"/>
              <a:t>98 </a:t>
            </a:r>
            <a:r>
              <a:rPr lang="en-US" dirty="0"/>
              <a:t>(2016) 015203</a:t>
            </a:r>
          </a:p>
          <a:p>
            <a:pPr lvl="2">
              <a:tabLst>
                <a:tab pos="2732088" algn="l"/>
                <a:tab pos="5997575" algn="l"/>
              </a:tabLst>
            </a:pPr>
            <a:r>
              <a:rPr lang="en-US" dirty="0"/>
              <a:t>TOPEG Event generator</a:t>
            </a:r>
          </a:p>
          <a:p>
            <a:pPr lvl="1">
              <a:tabLst>
                <a:tab pos="2732088" algn="l"/>
                <a:tab pos="5997575" algn="l"/>
              </a:tabLst>
            </a:pPr>
            <a:r>
              <a:rPr lang="en-US" dirty="0"/>
              <a:t>S. Liuti, S. Taneja, PRC </a:t>
            </a:r>
            <a:r>
              <a:rPr lang="en-US" b="1" dirty="0"/>
              <a:t>72</a:t>
            </a:r>
            <a:r>
              <a:rPr lang="en-US" dirty="0"/>
              <a:t> (2005) 034902.</a:t>
            </a:r>
          </a:p>
          <a:p>
            <a:pPr lvl="1">
              <a:tabLst>
                <a:tab pos="2732088" algn="l"/>
                <a:tab pos="5997575" algn="l"/>
              </a:tabLst>
            </a:pPr>
            <a:r>
              <a:rPr lang="en-US" dirty="0"/>
              <a:t>V. </a:t>
            </a:r>
            <a:r>
              <a:rPr lang="en-US" dirty="0" err="1"/>
              <a:t>Guzey</a:t>
            </a:r>
            <a:r>
              <a:rPr lang="en-US" dirty="0"/>
              <a:t>, arXiv.org:0907.4124 [hep-</a:t>
            </a:r>
            <a:r>
              <a:rPr lang="en-US" dirty="0" err="1"/>
              <a:t>ph</a:t>
            </a:r>
            <a:r>
              <a:rPr lang="en-US" dirty="0"/>
              <a:t>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C0766D-43B1-4F65-E0AC-1D1FD6CB5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0460" y="1949773"/>
            <a:ext cx="2870200" cy="162560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EFD862F-DB44-31DA-1B18-2A924450A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 Dec 2022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8481E8E-C9D4-487B-222A-A271E78AC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C.Hyde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BCD967D-5E37-D242-2475-4D1026C41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B27A-1EAA-6C4A-B02C-25D972BF232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953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B2339-7253-EE87-6141-91991375A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Nuclei as quark-gluon structures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6E99EB-B4C8-3CF3-F8EE-A53F996256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tabLst>
                <a:tab pos="2732088" algn="l"/>
                <a:tab pos="5997575" algn="l"/>
              </a:tabLst>
            </a:pPr>
            <a:r>
              <a:rPr lang="en-US" dirty="0"/>
              <a:t>Effects are not necessarily small</a:t>
            </a:r>
          </a:p>
          <a:p>
            <a:pPr>
              <a:tabLst>
                <a:tab pos="2732088" algn="l"/>
                <a:tab pos="5997575" algn="l"/>
              </a:tabLst>
            </a:pPr>
            <a:r>
              <a:rPr lang="en-US" dirty="0"/>
              <a:t>Nuclear </a:t>
            </a:r>
            <a:r>
              <a:rPr lang="en-US" dirty="0" err="1"/>
              <a:t>Hadrodynamics</a:t>
            </a:r>
            <a:r>
              <a:rPr lang="en-US" dirty="0"/>
              <a:t>:  </a:t>
            </a:r>
          </a:p>
          <a:p>
            <a:pPr lvl="1">
              <a:tabLst>
                <a:tab pos="2732088" algn="l"/>
                <a:tab pos="5997575" algn="l"/>
              </a:tabLst>
            </a:pPr>
            <a:r>
              <a:rPr lang="en-US" dirty="0"/>
              <a:t>Relativistic </a:t>
            </a:r>
            <a:r>
              <a:rPr lang="en-US" i="1" dirty="0"/>
              <a:t>N, 𝜌, </a:t>
            </a:r>
            <a:r>
              <a:rPr lang="en-US" i="1" dirty="0" err="1"/>
              <a:t>ω</a:t>
            </a:r>
            <a:r>
              <a:rPr lang="en-US" i="1" dirty="0"/>
              <a:t>, 𝜎, 𝜋  </a:t>
            </a:r>
            <a:r>
              <a:rPr lang="en-US" dirty="0"/>
              <a:t>fields;</a:t>
            </a:r>
          </a:p>
          <a:p>
            <a:pPr lvl="1">
              <a:tabLst>
                <a:tab pos="2732088" algn="l"/>
                <a:tab pos="5997575" algn="l"/>
              </a:tabLst>
            </a:pPr>
            <a:r>
              <a:rPr lang="en-US" dirty="0"/>
              <a:t>Proton mass modified in nuclear medium by ≈ factor of 2!</a:t>
            </a:r>
          </a:p>
          <a:p>
            <a:pPr>
              <a:tabLst>
                <a:tab pos="2732088" algn="l"/>
                <a:tab pos="5997575" algn="l"/>
              </a:tabLst>
            </a:pPr>
            <a:r>
              <a:rPr lang="en-US" dirty="0"/>
              <a:t>Nuclear Effects vary with flavor (q, g) and with momentum (x).</a:t>
            </a:r>
          </a:p>
          <a:p>
            <a:pPr lvl="1">
              <a:tabLst>
                <a:tab pos="2732088" algn="l"/>
                <a:tab pos="5997575" algn="l"/>
              </a:tabLst>
            </a:pPr>
            <a:r>
              <a:rPr lang="en-US" dirty="0"/>
              <a:t>Some non-nucleon dynamics in S. Liuti, S. Taneja, PRC </a:t>
            </a:r>
            <a:r>
              <a:rPr lang="en-US" b="1" dirty="0"/>
              <a:t>72</a:t>
            </a:r>
            <a:r>
              <a:rPr lang="en-US" dirty="0"/>
              <a:t> (2005) 034902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A75A1-E92F-14E6-9200-E18E0F44A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 Dec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1AE81-3592-5DAF-25B6-DB98BE79B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C.Hyde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1A5552-5672-933E-431B-6B07834F6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B27A-1EAA-6C4A-B02C-25D972BF232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222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ADDA75-BC11-A10C-05D5-0C73B9FBC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3901919"/>
            <a:ext cx="11765280" cy="2275044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EMC, Anti-shadowing, Shadowing, Saturation to be studied at EIC with Jets, SIDIS, TMDs, </a:t>
            </a:r>
            <a:r>
              <a:rPr lang="en-US" sz="2400" dirty="0" err="1"/>
              <a:t>etc</a:t>
            </a:r>
            <a:endParaRPr lang="en-US" sz="2400" dirty="0"/>
          </a:p>
          <a:p>
            <a:pPr lvl="1"/>
            <a:r>
              <a:rPr lang="en-US" sz="2000" dirty="0"/>
              <a:t>Phenomenology suggest anti-shadowing is primarily glue.</a:t>
            </a:r>
          </a:p>
          <a:p>
            <a:r>
              <a:rPr lang="en-US" sz="2400" dirty="0"/>
              <a:t>Exclusive scattering has an important role to play</a:t>
            </a:r>
          </a:p>
          <a:p>
            <a:r>
              <a:rPr lang="en-US" sz="2400" dirty="0"/>
              <a:t>Shadowing is the reference against which we must assess signals of Saturation.</a:t>
            </a:r>
          </a:p>
          <a:p>
            <a:r>
              <a:rPr lang="en-US" sz="2400" dirty="0"/>
              <a:t>Spectator tagging on </a:t>
            </a:r>
            <a:r>
              <a:rPr lang="en-US" sz="2400" i="1" dirty="0"/>
              <a:t>d, </a:t>
            </a:r>
            <a:r>
              <a:rPr lang="en-US" sz="2400" baseline="30000" dirty="0"/>
              <a:t>3</a:t>
            </a:r>
            <a:r>
              <a:rPr lang="en-US" sz="2400" dirty="0"/>
              <a:t>He, </a:t>
            </a:r>
            <a:r>
              <a:rPr lang="en-US" sz="2400" i="1" dirty="0" err="1"/>
              <a:t>etc</a:t>
            </a:r>
            <a:r>
              <a:rPr lang="en-US" sz="2400" i="1" dirty="0"/>
              <a:t> </a:t>
            </a:r>
            <a:r>
              <a:rPr lang="en-US" sz="2400" dirty="0"/>
              <a:t>provides a reference “nearly on-shell” neutron, </a:t>
            </a:r>
            <a:r>
              <a:rPr lang="en-US" sz="2400" b="1" dirty="0"/>
              <a:t>and</a:t>
            </a:r>
            <a:r>
              <a:rPr lang="en-US" sz="2400" dirty="0"/>
              <a:t> enables the study of medium effects in those same nuclei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94CCDE-F902-AD75-7B58-7E2DA2422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1111" y="81366"/>
            <a:ext cx="9290889" cy="38205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D19043-5D5A-91D2-880A-0DEC14A21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959" y="365126"/>
            <a:ext cx="3471621" cy="883812"/>
          </a:xfrm>
        </p:spPr>
        <p:txBody>
          <a:bodyPr>
            <a:normAutofit fontScale="90000"/>
          </a:bodyPr>
          <a:lstStyle/>
          <a:p>
            <a:r>
              <a:rPr lang="en-US" dirty="0"/>
              <a:t>Quark-Gluon </a:t>
            </a:r>
            <a:br>
              <a:rPr lang="en-US" dirty="0"/>
            </a:br>
            <a:r>
              <a:rPr lang="en-US" dirty="0"/>
              <a:t>Structure of Nuclei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CD57574-BA74-C417-F9BF-ACF931F56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 Dec 2022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1F9082C-1BB2-B8EC-5EBD-269EE0C42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C.Hyde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4BC5548-BA60-8699-7A94-10E03151E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B27A-1EAA-6C4A-B02C-25D972BF2323}" type="slidenum">
              <a:rPr lang="en-US" smtClean="0"/>
              <a:t>6</a:t>
            </a:fld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6EB6C14-DC01-3EE1-4118-54E4805D8E9B}"/>
              </a:ext>
            </a:extLst>
          </p:cNvPr>
          <p:cNvCxnSpPr>
            <a:cxnSpLocks/>
          </p:cNvCxnSpPr>
          <p:nvPr/>
        </p:nvCxnSpPr>
        <p:spPr>
          <a:xfrm>
            <a:off x="4126230" y="2000250"/>
            <a:ext cx="102870" cy="7429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52470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330CF-E4CE-DF4C-DF51-64F4B8F23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of Exclusive Scattering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346781-F4F3-70FF-448C-2A0F6404C1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Exclusivity</a:t>
            </a:r>
          </a:p>
          <a:p>
            <a:pPr lvl="1"/>
            <a:r>
              <a:rPr lang="en-US" dirty="0"/>
              <a:t>Recoil nucleus  lost in 10𝜎 beam envelope</a:t>
            </a:r>
          </a:p>
          <a:p>
            <a:pPr lvl="1"/>
            <a:r>
              <a:rPr lang="en-US" dirty="0"/>
              <a:t>Need near hermetic veto on inelastic/break-up channels</a:t>
            </a:r>
          </a:p>
          <a:p>
            <a:pPr lvl="2"/>
            <a:r>
              <a:rPr lang="en-US" dirty="0"/>
              <a:t>Forward p, n, even 𝛾 </a:t>
            </a:r>
          </a:p>
          <a:p>
            <a:pPr lvl="3"/>
            <a:r>
              <a:rPr lang="en-US" dirty="0"/>
              <a:t>3-layer ZDC:  High resolution </a:t>
            </a:r>
            <a:r>
              <a:rPr lang="en-US" dirty="0" err="1"/>
              <a:t>PreCAL</a:t>
            </a:r>
            <a:r>
              <a:rPr lang="en-US" dirty="0"/>
              <a:t> of ~5X</a:t>
            </a:r>
            <a:r>
              <a:rPr lang="en-US" baseline="-25000" dirty="0"/>
              <a:t>0 </a:t>
            </a:r>
            <a:r>
              <a:rPr lang="en-US" dirty="0"/>
              <a:t> for photons &lt; 100 MeV</a:t>
            </a:r>
          </a:p>
          <a:p>
            <a:pPr lvl="3"/>
            <a:r>
              <a:rPr lang="en-US" dirty="0"/>
              <a:t>20X</a:t>
            </a:r>
            <a:r>
              <a:rPr lang="en-US" baseline="-25000" dirty="0"/>
              <a:t>0 </a:t>
            </a:r>
            <a:r>
              <a:rPr lang="en-US" dirty="0" err="1"/>
              <a:t>EMCal</a:t>
            </a:r>
            <a:r>
              <a:rPr lang="en-US" dirty="0"/>
              <a:t> for high energy gammas,</a:t>
            </a:r>
          </a:p>
          <a:p>
            <a:pPr lvl="3"/>
            <a:r>
              <a:rPr lang="en-US" dirty="0" err="1"/>
              <a:t>HCal</a:t>
            </a:r>
            <a:r>
              <a:rPr lang="en-US" dirty="0"/>
              <a:t> for neutrons</a:t>
            </a:r>
          </a:p>
          <a:p>
            <a:pPr lvl="2"/>
            <a:r>
              <a:rPr lang="en-US" dirty="0"/>
              <a:t>Daughter nuclei:  Rigidity  K = P</a:t>
            </a:r>
            <a:r>
              <a:rPr lang="en-US" baseline="-25000" dirty="0"/>
              <a:t>A</a:t>
            </a:r>
            <a:r>
              <a:rPr lang="en-US" dirty="0"/>
              <a:t>/Q</a:t>
            </a:r>
            <a:r>
              <a:rPr lang="en-US" baseline="-25000" dirty="0"/>
              <a:t>A</a:t>
            </a:r>
            <a:endParaRPr lang="en-US" dirty="0"/>
          </a:p>
          <a:p>
            <a:pPr lvl="3"/>
            <a:r>
              <a:rPr lang="en-US" dirty="0"/>
              <a:t>Secondary focus extends tag/veto to |1–</a:t>
            </a:r>
            <a:r>
              <a:rPr lang="en-US" i="1" dirty="0"/>
              <a:t>K’/K</a:t>
            </a:r>
            <a:r>
              <a:rPr lang="en-US" i="1" baseline="-25000" dirty="0"/>
              <a:t>0 </a:t>
            </a:r>
            <a:r>
              <a:rPr lang="en-US" dirty="0"/>
              <a:t>| </a:t>
            </a:r>
            <a:r>
              <a:rPr lang="en-US" i="1" dirty="0"/>
              <a:t>≥  0.01</a:t>
            </a:r>
            <a:br>
              <a:rPr lang="en-US" i="1" dirty="0"/>
            </a:br>
            <a:r>
              <a:rPr lang="en-US" dirty="0"/>
              <a:t>Resolves</a:t>
            </a:r>
            <a:r>
              <a:rPr lang="en-US" i="1" dirty="0"/>
              <a:t> ΔA ≥ 1 </a:t>
            </a:r>
            <a:r>
              <a:rPr lang="en-US" dirty="0"/>
              <a:t>up to Zr and ΔA≥2 up to Pb.</a:t>
            </a:r>
          </a:p>
          <a:p>
            <a:r>
              <a:rPr lang="en-US" dirty="0"/>
              <a:t>Momentum transfer </a:t>
            </a:r>
            <a:r>
              <a:rPr lang="en-US" dirty="0" err="1"/>
              <a:t>Δ</a:t>
            </a:r>
            <a:r>
              <a:rPr lang="en-US" baseline="30000" dirty="0" err="1"/>
              <a:t>μ</a:t>
            </a:r>
            <a:r>
              <a:rPr lang="en-US" baseline="30000" dirty="0"/>
              <a:t> </a:t>
            </a:r>
            <a:r>
              <a:rPr lang="en-US" dirty="0"/>
              <a:t>resolution</a:t>
            </a:r>
          </a:p>
          <a:p>
            <a:pPr lvl="1"/>
            <a:r>
              <a:rPr lang="en-US" dirty="0"/>
              <a:t>Nuclear size </a:t>
            </a:r>
            <a:r>
              <a:rPr lang="en-US" dirty="0">
                <a:latin typeface="Symbol" pitchFamily="2" charset="2"/>
                <a:sym typeface="Wingdings" pitchFamily="2" charset="2"/>
              </a:rPr>
              <a:t> ~</a:t>
            </a:r>
            <a:r>
              <a:rPr lang="en-US" dirty="0"/>
              <a:t> (1 </a:t>
            </a:r>
            <a:r>
              <a:rPr lang="en-US" dirty="0" err="1"/>
              <a:t>fm</a:t>
            </a:r>
            <a:r>
              <a:rPr lang="en-US" dirty="0"/>
              <a:t>) A</a:t>
            </a:r>
            <a:r>
              <a:rPr lang="en-US" baseline="30000" dirty="0"/>
              <a:t>1/3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 Diffractive minima at </a:t>
            </a:r>
            <a:r>
              <a:rPr lang="en-US" dirty="0">
                <a:latin typeface="Symbol" pitchFamily="2" charset="2"/>
                <a:sym typeface="Wingdings" pitchFamily="2" charset="2"/>
              </a:rPr>
              <a:t>~</a:t>
            </a:r>
            <a:r>
              <a:rPr lang="en-US" dirty="0">
                <a:sym typeface="Wingdings" pitchFamily="2" charset="2"/>
              </a:rPr>
              <a:t> 0.2GeV/</a:t>
            </a:r>
            <a:r>
              <a:rPr lang="en-US" dirty="0"/>
              <a:t>A</a:t>
            </a:r>
            <a:r>
              <a:rPr lang="en-US" baseline="30000" dirty="0"/>
              <a:t>1/3</a:t>
            </a:r>
          </a:p>
          <a:p>
            <a:pPr lvl="1"/>
            <a:r>
              <a:rPr lang="en-US" dirty="0"/>
              <a:t>Medium to heavy nuclei, beam momentum spread is ≥ </a:t>
            </a:r>
            <a:r>
              <a:rPr lang="en-US" dirty="0">
                <a:sym typeface="Wingdings" pitchFamily="2" charset="2"/>
              </a:rPr>
              <a:t>0.2GeV/</a:t>
            </a:r>
            <a:r>
              <a:rPr lang="en-US" dirty="0"/>
              <a:t>A</a:t>
            </a:r>
            <a:r>
              <a:rPr lang="en-US" baseline="30000" dirty="0"/>
              <a:t>1/3</a:t>
            </a:r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0D2CEE-E230-B7B1-7E14-7C3FDFEA2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 Dec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FEB5AC-F08A-5581-F2B4-219AE2C8A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C.Hyde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746F3-CAA0-9CF4-E06B-F17F2D4CD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B27A-1EAA-6C4A-B02C-25D972BF232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584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43217-6D92-A165-4654-8A97DA720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Exclusivity Tagging or Inclusive Veto?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5A6E50-9B3A-03C5-9F85-941C3D1DCA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Proton, 275 GeV </a:t>
            </a:r>
          </a:p>
          <a:p>
            <a:pPr lvl="1"/>
            <a:r>
              <a:rPr lang="en-US" dirty="0"/>
              <a:t>Maximal luminosity tune</a:t>
            </a:r>
          </a:p>
          <a:p>
            <a:pPr lvl="2"/>
            <a:r>
              <a:rPr lang="en-US" dirty="0"/>
              <a:t>Beam rms </a:t>
            </a:r>
            <a:r>
              <a:rPr lang="en-US" i="1" dirty="0"/>
              <a:t>p</a:t>
            </a:r>
            <a:r>
              <a:rPr lang="en-US" i="1" baseline="-25000" dirty="0"/>
              <a:t>⊥ </a:t>
            </a:r>
            <a:r>
              <a:rPr lang="en-US" dirty="0"/>
              <a:t>at IP = 0.040 GeV/c</a:t>
            </a:r>
          </a:p>
          <a:p>
            <a:pPr lvl="2"/>
            <a:r>
              <a:rPr lang="en-US" dirty="0"/>
              <a:t>10𝜎 beam envelope = 0.400 GeV/c</a:t>
            </a:r>
          </a:p>
          <a:p>
            <a:pPr lvl="1"/>
            <a:r>
              <a:rPr lang="en-US" dirty="0"/>
              <a:t>Maximal acceptance tune</a:t>
            </a:r>
          </a:p>
          <a:p>
            <a:pPr lvl="2"/>
            <a:r>
              <a:rPr lang="en-US" dirty="0"/>
              <a:t>10𝜎 beam envelope ≈ 0.200 GeV/c</a:t>
            </a:r>
          </a:p>
          <a:p>
            <a:pPr lvl="1"/>
            <a:r>
              <a:rPr lang="en-US" dirty="0"/>
              <a:t>IP-6 Acceptance for exclusivity tag of final state proton:  </a:t>
            </a:r>
          </a:p>
          <a:p>
            <a:pPr lvl="2"/>
            <a:r>
              <a:rPr lang="en-US" i="1" dirty="0"/>
              <a:t>p</a:t>
            </a:r>
            <a:r>
              <a:rPr lang="en-US" i="1" baseline="-25000" dirty="0"/>
              <a:t>⊥ </a:t>
            </a:r>
            <a:r>
              <a:rPr lang="en-US" i="1" dirty="0"/>
              <a:t>≥ 0</a:t>
            </a:r>
            <a:r>
              <a:rPr lang="en-US" i="1" baseline="-25000" dirty="0"/>
              <a:t>  </a:t>
            </a:r>
            <a:r>
              <a:rPr lang="en-US" dirty="0"/>
              <a:t>for </a:t>
            </a:r>
            <a:r>
              <a:rPr lang="en-US" i="1" dirty="0" err="1"/>
              <a:t>x</a:t>
            </a:r>
            <a:r>
              <a:rPr lang="en-US" i="1" baseline="-25000" dirty="0" err="1"/>
              <a:t>B</a:t>
            </a:r>
            <a:r>
              <a:rPr lang="en-US" baseline="-25000" dirty="0"/>
              <a:t> </a:t>
            </a:r>
            <a:r>
              <a:rPr lang="en-US" dirty="0"/>
              <a:t>≥ 0.1</a:t>
            </a:r>
          </a:p>
          <a:p>
            <a:pPr lvl="2"/>
            <a:r>
              <a:rPr lang="en-US" i="1" dirty="0"/>
              <a:t>p</a:t>
            </a:r>
            <a:r>
              <a:rPr lang="en-US" i="1" baseline="-25000" dirty="0"/>
              <a:t>⊥ </a:t>
            </a:r>
            <a:r>
              <a:rPr lang="en-US" i="1" dirty="0"/>
              <a:t>≥ (87%)(10𝜎)</a:t>
            </a:r>
            <a:r>
              <a:rPr lang="en-US" i="1" baseline="-25000" dirty="0"/>
              <a:t>  </a:t>
            </a:r>
            <a:r>
              <a:rPr lang="en-US" dirty="0"/>
              <a:t>for </a:t>
            </a:r>
            <a:r>
              <a:rPr lang="en-US" i="1" dirty="0" err="1"/>
              <a:t>x</a:t>
            </a:r>
            <a:r>
              <a:rPr lang="en-US" i="1" baseline="-25000" dirty="0" err="1"/>
              <a:t>B</a:t>
            </a:r>
            <a:r>
              <a:rPr lang="en-US" baseline="-25000" dirty="0"/>
              <a:t> </a:t>
            </a:r>
            <a:r>
              <a:rPr lang="en-US" dirty="0"/>
              <a:t>≥ 0.05 </a:t>
            </a:r>
          </a:p>
          <a:p>
            <a:pPr lvl="2"/>
            <a:r>
              <a:rPr lang="en-US" dirty="0"/>
              <a:t> </a:t>
            </a:r>
            <a:r>
              <a:rPr lang="en-US" i="1" dirty="0"/>
              <a:t>p</a:t>
            </a:r>
            <a:r>
              <a:rPr lang="en-US" i="1" baseline="-25000" dirty="0"/>
              <a:t>⊥ </a:t>
            </a:r>
            <a:r>
              <a:rPr lang="en-US" i="1" dirty="0"/>
              <a:t>≥ (97%)(10𝜎)</a:t>
            </a:r>
            <a:r>
              <a:rPr lang="en-US" i="1" baseline="-25000" dirty="0"/>
              <a:t>  </a:t>
            </a:r>
            <a:r>
              <a:rPr lang="en-US" dirty="0"/>
              <a:t>for </a:t>
            </a:r>
            <a:r>
              <a:rPr lang="en-US" i="1" dirty="0" err="1"/>
              <a:t>x</a:t>
            </a:r>
            <a:r>
              <a:rPr lang="en-US" i="1" baseline="-25000" dirty="0" err="1"/>
              <a:t>B</a:t>
            </a:r>
            <a:r>
              <a:rPr lang="en-US" baseline="-25000" dirty="0"/>
              <a:t> </a:t>
            </a:r>
            <a:r>
              <a:rPr lang="en-US" dirty="0"/>
              <a:t>≥ 0.025</a:t>
            </a:r>
          </a:p>
          <a:p>
            <a:pPr lvl="1"/>
            <a:r>
              <a:rPr lang="en-US" dirty="0"/>
              <a:t>IP-8 with secondary focus:  factor of 10 improvement vs </a:t>
            </a:r>
            <a:r>
              <a:rPr lang="en-US" dirty="0" err="1"/>
              <a:t>x</a:t>
            </a:r>
            <a:r>
              <a:rPr lang="en-US" baseline="-25000" dirty="0" err="1"/>
              <a:t>B</a:t>
            </a:r>
            <a:endParaRPr lang="en-US" dirty="0"/>
          </a:p>
          <a:p>
            <a:pPr lvl="2"/>
            <a:r>
              <a:rPr lang="en-US" i="1" dirty="0"/>
              <a:t>p</a:t>
            </a:r>
            <a:r>
              <a:rPr lang="en-US" i="1" baseline="-25000" dirty="0"/>
              <a:t>⊥ </a:t>
            </a:r>
            <a:r>
              <a:rPr lang="en-US" i="1" dirty="0"/>
              <a:t>≥ 0</a:t>
            </a:r>
            <a:r>
              <a:rPr lang="en-US" i="1" baseline="-25000" dirty="0"/>
              <a:t>  </a:t>
            </a:r>
            <a:r>
              <a:rPr lang="en-US" dirty="0"/>
              <a:t>for </a:t>
            </a:r>
            <a:r>
              <a:rPr lang="en-US" i="1" dirty="0" err="1"/>
              <a:t>x</a:t>
            </a:r>
            <a:r>
              <a:rPr lang="en-US" i="1" baseline="-25000" dirty="0" err="1"/>
              <a:t>B</a:t>
            </a:r>
            <a:r>
              <a:rPr lang="en-US" baseline="-25000" dirty="0"/>
              <a:t> </a:t>
            </a:r>
            <a:r>
              <a:rPr lang="en-US" dirty="0"/>
              <a:t>≥ 0.01</a:t>
            </a:r>
          </a:p>
          <a:p>
            <a:pPr lvl="2"/>
            <a:r>
              <a:rPr lang="en-US" i="1" dirty="0"/>
              <a:t>p</a:t>
            </a:r>
            <a:r>
              <a:rPr lang="en-US" i="1" baseline="-25000" dirty="0"/>
              <a:t>⊥ </a:t>
            </a:r>
            <a:r>
              <a:rPr lang="en-US" i="1" dirty="0"/>
              <a:t>≥ (87%)(10𝜎)</a:t>
            </a:r>
            <a:r>
              <a:rPr lang="en-US" i="1" baseline="-25000" dirty="0"/>
              <a:t>  </a:t>
            </a:r>
            <a:r>
              <a:rPr lang="en-US" dirty="0"/>
              <a:t>for </a:t>
            </a:r>
            <a:r>
              <a:rPr lang="en-US" i="1" dirty="0" err="1"/>
              <a:t>x</a:t>
            </a:r>
            <a:r>
              <a:rPr lang="en-US" i="1" baseline="-25000" dirty="0" err="1"/>
              <a:t>B</a:t>
            </a:r>
            <a:r>
              <a:rPr lang="en-US" baseline="-25000" dirty="0"/>
              <a:t> </a:t>
            </a:r>
            <a:r>
              <a:rPr lang="en-US" dirty="0"/>
              <a:t>≥ 0.005</a:t>
            </a:r>
          </a:p>
          <a:p>
            <a:pPr lvl="2"/>
            <a:r>
              <a:rPr lang="en-US" dirty="0"/>
              <a:t> </a:t>
            </a:r>
            <a:r>
              <a:rPr lang="en-US" i="1" dirty="0"/>
              <a:t>p</a:t>
            </a:r>
            <a:r>
              <a:rPr lang="en-US" i="1" baseline="-25000" dirty="0"/>
              <a:t>⊥ </a:t>
            </a:r>
            <a:r>
              <a:rPr lang="en-US" i="1" dirty="0"/>
              <a:t>≥ (97%)(10𝜎)</a:t>
            </a:r>
            <a:r>
              <a:rPr lang="en-US" i="1" baseline="-25000" dirty="0"/>
              <a:t>  </a:t>
            </a:r>
            <a:r>
              <a:rPr lang="en-US" dirty="0"/>
              <a:t>for </a:t>
            </a:r>
            <a:r>
              <a:rPr lang="en-US" i="1" dirty="0" err="1"/>
              <a:t>x</a:t>
            </a:r>
            <a:r>
              <a:rPr lang="en-US" i="1" baseline="-25000" dirty="0" err="1"/>
              <a:t>B</a:t>
            </a:r>
            <a:r>
              <a:rPr lang="en-US" baseline="-25000" dirty="0"/>
              <a:t> </a:t>
            </a:r>
            <a:r>
              <a:rPr lang="en-US" dirty="0"/>
              <a:t>≥ 0.0025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4EE2A-3167-F170-9799-5225D8E06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 Dec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8D21F4-7D84-F072-92D3-1CE160C49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C.Hyde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42B7A-218A-5739-5E99-65EDE0F91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B27A-1EAA-6C4A-B02C-25D972BF232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116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15C57-BC05-B973-4C55-9B26E8D9A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Exclusivity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152076-83E8-2183-F79F-6FA8182C3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" y="1349298"/>
            <a:ext cx="11079480" cy="4827665"/>
          </a:xfrm>
        </p:spPr>
        <p:txBody>
          <a:bodyPr/>
          <a:lstStyle/>
          <a:p>
            <a:r>
              <a:rPr lang="en-US" dirty="0"/>
              <a:t>4He </a:t>
            </a:r>
            <a:r>
              <a:rPr lang="en-US" i="1" dirty="0"/>
              <a:t>P</a:t>
            </a:r>
            <a:r>
              <a:rPr lang="en-US" dirty="0"/>
              <a:t> = 137.5 GeV per nucleon</a:t>
            </a:r>
          </a:p>
          <a:p>
            <a:pPr lvl="1"/>
            <a:r>
              <a:rPr lang="en-US" dirty="0"/>
              <a:t>Beam envelope</a:t>
            </a:r>
            <a:r>
              <a:rPr lang="en-US" i="1" dirty="0"/>
              <a:t>: 10𝜎 in P</a:t>
            </a:r>
            <a:r>
              <a:rPr lang="en-US" i="1" baseline="-25000" dirty="0"/>
              <a:t>⊥ </a:t>
            </a:r>
            <a:r>
              <a:rPr lang="en-US" i="1" dirty="0"/>
              <a:t>(He) ≈ 1.2 </a:t>
            </a:r>
            <a:r>
              <a:rPr lang="en-US" dirty="0"/>
              <a:t>GeV</a:t>
            </a:r>
            <a:r>
              <a:rPr lang="en-US" i="1" dirty="0"/>
              <a:t>/c</a:t>
            </a:r>
          </a:p>
          <a:p>
            <a:pPr lvl="1"/>
            <a:r>
              <a:rPr lang="en-US" dirty="0"/>
              <a:t>First Diffractive minimum in </a:t>
            </a:r>
            <a:r>
              <a:rPr lang="en-US" baseline="30000" dirty="0"/>
              <a:t>4</a:t>
            </a:r>
            <a:r>
              <a:rPr lang="en-US" dirty="0"/>
              <a:t>He ≈ 0.6 GeV/c</a:t>
            </a:r>
          </a:p>
          <a:p>
            <a:r>
              <a:rPr lang="en-US" dirty="0"/>
              <a:t>Veto breakup channels in all nuclei ≥ </a:t>
            </a:r>
            <a:r>
              <a:rPr lang="en-US" baseline="30000" dirty="0"/>
              <a:t>4</a:t>
            </a:r>
            <a:r>
              <a:rPr lang="en-US" dirty="0"/>
              <a:t>He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7C607-8EA1-535A-DB47-BB3082461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 Dec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5993E3-49CB-4EED-0187-7B2A47779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C.Hyde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DA420D-5AFD-2513-710D-64E022CF5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B27A-1EAA-6C4A-B02C-25D972BF2323}" type="slidenum">
              <a:rPr lang="en-US" smtClean="0"/>
              <a:t>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DBD12E-A494-FC4C-2AC3-0ED1EDC37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3142" y="296831"/>
            <a:ext cx="3545178" cy="397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738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3337</TotalTime>
  <Words>1919</Words>
  <Application>Microsoft Macintosh PowerPoint</Application>
  <PresentationFormat>Widescreen</PresentationFormat>
  <Paragraphs>273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Calibri</vt:lpstr>
      <vt:lpstr>Calibri Light</vt:lpstr>
      <vt:lpstr>Cambria Math</vt:lpstr>
      <vt:lpstr>Courier New</vt:lpstr>
      <vt:lpstr>Symbol</vt:lpstr>
      <vt:lpstr>Times New Roman</vt:lpstr>
      <vt:lpstr>Wingdings</vt:lpstr>
      <vt:lpstr>Office Theme</vt:lpstr>
      <vt:lpstr>Exclusive Scattering on Nuclei</vt:lpstr>
      <vt:lpstr>Spatial Properties of the Nucleon</vt:lpstr>
      <vt:lpstr>Exclusive scattering on the Nucleon</vt:lpstr>
      <vt:lpstr>Exclusive Scattering on Nuclei</vt:lpstr>
      <vt:lpstr>Nuclei as quark-gluon structures </vt:lpstr>
      <vt:lpstr>Quark-Gluon  Structure of Nuclei</vt:lpstr>
      <vt:lpstr>Challenges of Exclusive Scattering</vt:lpstr>
      <vt:lpstr>Exclusivity Tagging or Inclusive Veto?</vt:lpstr>
      <vt:lpstr>Nuclear Exclusivity</vt:lpstr>
      <vt:lpstr>Incoherent / Inelastic tag/veto </vt:lpstr>
      <vt:lpstr>Resolving momentum transfer to nucleus</vt:lpstr>
      <vt:lpstr>J/𝛹, 𝚼 Production </vt:lpstr>
      <vt:lpstr>CORE as a Candidate 2nd Detector https://arxiv.org/abs/2209.00496 </vt:lpstr>
      <vt:lpstr>CORE as a Candidate 2nd Detector https://arxiv.org/abs/2209.00496 </vt:lpstr>
      <vt:lpstr>DVCS Bin Migration Comparison</vt:lpstr>
      <vt:lpstr>Coherent DVCS on light nuclei.  Unfolding the Bin Migration </vt:lpstr>
      <vt:lpstr>Example Azimuthal Distributions: α(e,e′λ)α</vt:lpstr>
      <vt:lpstr>Example Azimuthal Distributions: α(e,e′λ)α</vt:lpstr>
      <vt:lpstr>Conclusions</vt:lpstr>
      <vt:lpstr>Additional Slides</vt:lpstr>
      <vt:lpstr>Comment on Diffractive Minima in Nuclear DVCS</vt:lpstr>
      <vt:lpstr>Particle ID Requirements (exclusive vector meson)</vt:lpstr>
      <vt:lpstr>Example Azimuthal Distributions: α(e,e′λ)α</vt:lpstr>
      <vt:lpstr>Muon Detection with KLM (BELLE I &amp; II)</vt:lpstr>
      <vt:lpstr>Neutral Hadron detection with KLM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Exclusive Scattering on Nuclei</dc:title>
  <dc:creator>Hyde, Charles E.</dc:creator>
  <cp:lastModifiedBy>Hyde, Charles E.</cp:lastModifiedBy>
  <cp:revision>1</cp:revision>
  <cp:lastPrinted>2022-12-04T23:41:28Z</cp:lastPrinted>
  <dcterms:created xsi:type="dcterms:W3CDTF">2022-12-03T18:13:17Z</dcterms:created>
  <dcterms:modified xsi:type="dcterms:W3CDTF">2022-12-06T01:50:30Z</dcterms:modified>
</cp:coreProperties>
</file>