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8" r:id="rId4"/>
    <p:sldId id="258" r:id="rId5"/>
    <p:sldId id="257" r:id="rId6"/>
    <p:sldId id="336" r:id="rId7"/>
    <p:sldId id="259" r:id="rId8"/>
    <p:sldId id="261" r:id="rId9"/>
    <p:sldId id="262" r:id="rId10"/>
    <p:sldId id="264" r:id="rId11"/>
    <p:sldId id="266" r:id="rId12"/>
    <p:sldId id="275" r:id="rId13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1BE1CE-24B9-BC8A-85C7-8A8135D271E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18A89-A1D6-69E3-55E8-C907FB8356C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82CF2-694A-9E5B-5034-12CAB4CBB25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020A7-953B-0B9A-B3D1-00FAC76329D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B4F7B20-0165-A244-A398-2A04232EA722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44427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C3D52A-BE44-97AB-5BEA-B4B0508385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00E5A5-4125-9A75-1CB7-49152CDEA65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FACB423-41A3-CCF2-645F-084E5510345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86293-7897-68CE-8055-451E3839867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9FA48-292A-971A-9415-FD38EB5A7C4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38D4D-4AB9-02B2-5E58-B927D425CAB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8DC79886-ED03-E04E-92D1-853C488CA5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7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6A535-36E9-8727-B662-85E5019598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FB0D42-C5B6-8D4B-8F73-04F117FC0318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9E8F04-892F-EDAF-DF9D-686F8B84F8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B1D04-348B-65BE-243B-927B03FDB8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7967F-D65E-909A-39D0-7DA10EC4C9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51775DC-A643-E945-9DE0-54F1EA13E168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4B3E2C-C83F-862A-16BB-1C2AB1959E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9E72B-E1B1-066A-17EA-60950A8361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BBA55-E0A9-51AF-8C62-DA3FB9444F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9044BC4-7DA9-BF45-B495-3ED5F7799FBE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2CF4AE-40B4-A2EA-6871-ECEE3D5B6CB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672A4-BD30-291C-3BDC-5D2E528963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0AE0D-DFF6-617A-4E0D-514126980F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37CC7DB-3CCF-B944-9BED-F412A618B55D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96E6E-14E1-4E36-9016-A67FBFED417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BC50CE-D80B-1AF0-9617-CB7860EC82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40B3C-205F-E051-B2F8-A94DA4D89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CBD6938-5801-EE47-97AF-920EAF2A4114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D12B36-2B91-FBFE-3BFB-829EA3E222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2CCF1-BB87-542C-F6C9-F40C63F71F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33346-576B-9A75-16CE-B751B30B6F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0E7353B-7FC3-644D-9574-AD49D2E21186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6B425-9D17-273E-62BE-91F2251ABC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CE137-A835-5C42-0BF7-05AE7825AB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49F34-D000-8F80-D109-D18864F939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74950A4-0F37-8749-90B0-59B9ED1AFBAD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B34AE-6F97-B740-AD28-4F8C49642D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923F1C-BDAC-31E9-4193-E146BC2E2D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2A236-4840-FF51-6EAC-CFF580FB630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8824CAA-6349-1F43-A7CA-336F26245CF5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BBD65-2EA6-1D89-9A28-67B5FA9CD2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F63234-4B38-5D87-3AC3-794C72FCB2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31C0B-9CFD-1F80-2A7E-FE8E9A9FD33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DDBF3E-A5C3-004E-858F-DDA3CFFDA590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91678B-954F-B1E8-BA92-94BBDFA5C7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E124DE-B08A-071B-9ADE-3030AC3164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7789-8E34-214A-58C6-8FEF82312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3D0DC-599E-0473-9F35-7B69EE11D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085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503B5-48EF-9987-B56D-F12DF5AE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22BE2-9DED-A0BC-F0BC-EE864F706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45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C2E79-E6B9-1178-9F98-47BA8035E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325" y="1604963"/>
            <a:ext cx="2779713" cy="3976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C9075-F7DF-3AEF-1CE8-FF0163C23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188325" cy="3976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39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43FB-1856-6F15-4305-DD55D0263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15E31-7625-4AF1-DDD5-D37D56164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AB2E1-2428-CBC9-CC75-C38A9292A2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87CE583-BEBD-104C-93C0-D567D72A5C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3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8A9D2-361F-FEB3-907C-D64910CD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E169C-996D-45E3-CAD8-7CF63DC6D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28D9-83CC-40D5-8BCC-B7086D3D7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D987443-E78E-E645-8146-D98E2BCEE6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0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7CA98-F0EB-9BCF-285C-45BEFF54A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A6B76-3F2C-207F-05CA-3B2ABA24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39C9F-0B27-92BD-2A80-055351311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DE7FF5E-6BF5-A249-8B90-D79FD7BFA5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19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B1B9-CDC0-5EB3-646C-9F4149C8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D65D-A828-7CF5-BCE4-65403283A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48F1B-D1A5-A14B-9B98-4997B2CB9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2998A-815C-9286-A2C2-631764B83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A88D3EF-AD8A-7748-A54E-8D47AAAFFF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63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18E7-1E89-6089-5342-905A36C5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4700E-DF6E-7487-F44E-C86042A8E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38EED-80B3-24A4-7F67-73EE4233E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09F13-CEB2-7027-F1BC-EA8432D6E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F6A27-2811-B84A-BE79-F2C6571C0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C3496-CE15-1AC5-E966-B5DF6869D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11F40DB-0311-D44A-A228-E98F1A868A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21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D93A-F63D-9567-6568-33B6F9DB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EE061-C0A6-5EBB-8F77-72CB6DB741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4D4F1A7-8503-494D-BDA4-C312EF08218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0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521EE5-5B61-FAA8-F76F-EA2901077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2D26B38-E008-724C-90EE-61A2278C4E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983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96C9-3CAD-1E51-3F9C-27667CE1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C938-C3C8-F19C-968D-70A76E6DF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91095-0194-C52E-768E-E028380D5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C96EF-1B9F-5722-84E7-446F7D66EE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46D74D0-2795-8441-9ED9-862AC22AF2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E9D7-94A1-E576-B3F8-84981B80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D346F-E4CF-0E54-4A95-3D58603C5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54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3A2-7E79-0661-A34E-990B456F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28A06-7CFA-F814-9C21-374224784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AE81C-111C-9611-578E-C1DBBF341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3E48C-950E-05D6-DA69-9BD8086CD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77F71B2-43CD-8542-8E9B-0F4E2431F6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42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0104-6EFF-5E00-B866-611199F7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D64FC-3B56-67C5-CA30-00FAB9B7D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35787-4F50-1E7F-94B8-6C4A47FCF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AB46549-983E-DA41-B74D-635436E8AF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4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7FE229-82C9-EF1A-8B0C-BC1A7E102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D237E-2C1D-D9FE-5757-1612B417A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B8E7A-B72A-8B32-04B0-E9A862BF2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E1F7849-D233-3543-AE1E-A50A6C1A07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2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D99B-144D-8E88-2895-8C908890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B5BFC-907E-9EF5-936D-A935C8AD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57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9172-273A-5566-2D1E-729D8EE7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184BF-5828-06B6-7B33-72521822E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860CF-AC54-D8E5-F18D-DD100B175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53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8D24-3150-D194-D9C6-9DD56D64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92847-104A-D112-20FD-5F57F3916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5663-773D-9229-F0A4-6D6CCA950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29A47-7516-CE79-2852-2B54D9A38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2EED2-719C-0AAD-C19A-E0F9B7779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91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D2768-F8FD-A472-DBB7-8F2EA924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69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9790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0087D-6B0D-FB57-8DB8-B4A10173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6BEF4-84F1-430A-7B7A-F940C779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9E212-22D5-51CD-3209-F0C7F7048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03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1736-46F0-6CE9-2A9C-D1A408AA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63BF5-BA50-9479-14DA-347FE130B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AF9B9-6A97-6014-B103-2A4F2D36D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15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078A8E36-4478-4489-CC06-3C9B260B0304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6480" y="0"/>
            <a:ext cx="1217880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784D3625-0899-C3F6-6750-DD2EC8F56716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6480" y="0"/>
            <a:ext cx="1217880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DC41B7-EA93-0241-4E85-E3AD012BC2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8280" y="2790000"/>
            <a:ext cx="6322319" cy="1774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14041-9048-51DC-DE89-52B6DF2484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r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Arial"/>
          <a:ea typeface="Arial"/>
          <a:cs typeface="Arial"/>
        </a:defRPr>
      </a:lvl1pPr>
    </p:titleStyle>
    <p:bodyStyle>
      <a:lvl1pPr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en-US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0FC426C2-5060-FA39-2C6F-CBE80A0C5609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6480" y="0"/>
            <a:ext cx="1217880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A3CBFC-7E87-2B12-F9E2-5B5A2CE5F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496952-287D-8266-7F71-AF7CAABAE4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FD6CBF-8C5D-3C94-E9D9-7187545FD75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018760" y="631188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</a:lstStyle>
          <a:p>
            <a:pPr lvl="0"/>
            <a:fld id="{3A522C6E-0D82-A041-8F1B-21CF7DBBC92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ln>
            <a:noFill/>
          </a:ln>
          <a:solidFill>
            <a:srgbClr val="30519D"/>
          </a:solidFill>
          <a:highlight>
            <a:scrgbClr r="0" g="0" b="0">
              <a:alpha val="0"/>
            </a:scrgbClr>
          </a:highlight>
          <a:latin typeface="Arial"/>
          <a:ea typeface="Arial"/>
          <a:cs typeface="Arial"/>
        </a:defRPr>
      </a:lvl1pPr>
    </p:titleStyle>
    <p:bodyStyle>
      <a:lvl1pPr marL="0" marR="0" lvl="0" indent="0" algn="l" rtl="0" hangingPunct="1">
        <a:lnSpc>
          <a:spcPct val="90000"/>
        </a:lnSpc>
        <a:spcBef>
          <a:spcPts val="1001"/>
        </a:spcBef>
        <a:spcAft>
          <a:spcPts val="0"/>
        </a:spcAft>
        <a:buSzPct val="45000"/>
        <a:buFont typeface="StarSymbol"/>
        <a:buChar char="●"/>
        <a:tabLst/>
        <a:defRPr lang="en-US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Arial"/>
          <a:cs typeface="Arial"/>
        </a:defRPr>
      </a:lvl1pPr>
      <a:lvl2pPr marL="0" marR="0" lvl="1" indent="0" algn="l" rtl="0" hangingPunct="1">
        <a:lnSpc>
          <a:spcPct val="90000"/>
        </a:lnSpc>
        <a:spcBef>
          <a:spcPts val="499"/>
        </a:spcBef>
        <a:spcAft>
          <a:spcPts val="0"/>
        </a:spcAft>
        <a:buSzPct val="75000"/>
        <a:buFont typeface="StarSymbol"/>
        <a:buChar char="–"/>
        <a:tabLst/>
        <a:defRPr lang="en-US" sz="2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Arial"/>
          <a:cs typeface="Arial"/>
        </a:defRPr>
      </a:lvl2pPr>
      <a:lvl3pPr marL="0" marR="0" lvl="2" indent="0" algn="l" rtl="0" hangingPunct="1">
        <a:lnSpc>
          <a:spcPct val="90000"/>
        </a:lnSpc>
        <a:spcBef>
          <a:spcPts val="499"/>
        </a:spcBef>
        <a:spcAft>
          <a:spcPts val="0"/>
        </a:spcAft>
        <a:buSzPct val="45000"/>
        <a:buFont typeface="StarSymbol"/>
        <a:buChar char="●"/>
        <a:tabLst/>
        <a:defRPr lang="en-US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Arial"/>
          <a:cs typeface="Arial"/>
        </a:defRPr>
      </a:lvl3pPr>
      <a:lvl4pPr marL="0" marR="0" lvl="3" indent="0" algn="l" rtl="0" hangingPunct="1">
        <a:lnSpc>
          <a:spcPct val="90000"/>
        </a:lnSpc>
        <a:spcBef>
          <a:spcPts val="499"/>
        </a:spcBef>
        <a:spcAft>
          <a:spcPts val="0"/>
        </a:spcAft>
        <a:buSzPct val="75000"/>
        <a:buFont typeface="StarSymbol"/>
        <a:buChar char="–"/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Arial"/>
          <a:cs typeface="Arial"/>
        </a:defRPr>
      </a:lvl4pPr>
      <a:lvl5pPr marL="0" marR="0" lvl="4" indent="0" algn="l" rtl="0" hangingPunct="1">
        <a:lnSpc>
          <a:spcPct val="90000"/>
        </a:lnSpc>
        <a:spcBef>
          <a:spcPts val="499"/>
        </a:spcBef>
        <a:spcAft>
          <a:spcPts val="0"/>
        </a:spcAft>
        <a:buSzPct val="45000"/>
        <a:buFont typeface="StarSymbol"/>
        <a:buChar char="●"/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technotes.bnl.gov/PDF?publicationId=22342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02EF-26C5-CD8E-6B3C-75C733180E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18280" y="1902600"/>
            <a:ext cx="6322319" cy="177444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EIC two detector operation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940F4-EB84-92A8-D195-EC0C38A38D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08280" y="4185000"/>
            <a:ext cx="6322319" cy="1058400"/>
          </a:xfrm>
        </p:spPr>
        <p:txBody>
          <a:bodyPr wrap="square" lIns="91440" tIns="45720" rIns="91440" bIns="45720" anchor="t">
            <a:normAutofit/>
          </a:bodyPr>
          <a:lstStyle/>
          <a:p>
            <a:pPr lvl="0" algn="r">
              <a:spcBef>
                <a:spcPts val="1001"/>
              </a:spcBef>
              <a:tabLst>
                <a:tab pos="0" algn="l"/>
              </a:tabLst>
            </a:pPr>
            <a:r>
              <a:rPr lang="en-US" sz="2400" dirty="0">
                <a:solidFill>
                  <a:srgbClr val="FFFFFF"/>
                </a:solidFill>
                <a:latin typeface="Arial" pitchFamily="18"/>
                <a:cs typeface="Arial" pitchFamily="2"/>
              </a:rPr>
              <a:t>EICUG 2</a:t>
            </a:r>
            <a:r>
              <a:rPr lang="en-US" sz="2400" baseline="30000" dirty="0">
                <a:solidFill>
                  <a:srgbClr val="FFFFFF"/>
                </a:solidFill>
                <a:latin typeface="Arial" pitchFamily="18"/>
                <a:cs typeface="Arial" pitchFamily="2"/>
              </a:rPr>
              <a:t>nd</a:t>
            </a:r>
            <a:r>
              <a:rPr lang="en-US" sz="2400" dirty="0">
                <a:solidFill>
                  <a:srgbClr val="FFFFFF"/>
                </a:solidFill>
                <a:latin typeface="Arial" pitchFamily="18"/>
                <a:cs typeface="Arial" pitchFamily="2"/>
              </a:rPr>
              <a:t> detector meeting      Dec. 6, 2022</a:t>
            </a:r>
          </a:p>
          <a:p>
            <a:pPr lvl="0" algn="r">
              <a:spcBef>
                <a:spcPts val="1001"/>
              </a:spcBef>
              <a:tabLst>
                <a:tab pos="0" algn="l"/>
              </a:tabLst>
            </a:pPr>
            <a:r>
              <a:rPr lang="en-US" sz="2400" dirty="0">
                <a:solidFill>
                  <a:srgbClr val="FFFFFF"/>
                </a:solidFill>
                <a:latin typeface="Arial" pitchFamily="18"/>
                <a:cs typeface="Arial" pitchFamily="2"/>
              </a:rPr>
              <a:t>Angelika Drees (EIC Project)</a:t>
            </a:r>
          </a:p>
          <a:p>
            <a:pPr lvl="0" algn="r">
              <a:spcBef>
                <a:spcPts val="1001"/>
              </a:spcBef>
              <a:tabLst>
                <a:tab pos="0" algn="l"/>
              </a:tabLst>
            </a:pPr>
            <a:endParaRPr lang="en-US" sz="2400" dirty="0">
              <a:solidFill>
                <a:srgbClr val="FFFFFF"/>
              </a:solidFill>
              <a:latin typeface="Arial" pitchFamily="18"/>
              <a:cs typeface="Arial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_7">
            <a:extLst>
              <a:ext uri="{FF2B5EF4-FFF2-40B4-BE49-F238E27FC236}">
                <a16:creationId xmlns:a16="http://schemas.microsoft.com/office/drawing/2014/main" id="{C378A016-3714-F528-2CE7-13D08A053C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9900" y="5760"/>
            <a:ext cx="11140560" cy="1325160"/>
          </a:xfrm>
        </p:spPr>
        <p:txBody>
          <a:bodyPr/>
          <a:lstStyle/>
          <a:p>
            <a:pPr lvl="0"/>
            <a:r>
              <a:rPr lang="en-US" sz="4000" dirty="0"/>
              <a:t>Adjusting the path lengths between IP6 and IP8</a:t>
            </a:r>
          </a:p>
        </p:txBody>
      </p:sp>
      <p:sp>
        <p:nvSpPr>
          <p:cNvPr id="3" name="Content Placeholder 2_5">
            <a:extLst>
              <a:ext uri="{FF2B5EF4-FFF2-40B4-BE49-F238E27FC236}">
                <a16:creationId xmlns:a16="http://schemas.microsoft.com/office/drawing/2014/main" id="{89C0FD7D-5FCF-6573-6614-616F64C255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5840" y="1645920"/>
            <a:ext cx="10954620" cy="4350960"/>
          </a:xfrm>
        </p:spPr>
        <p:txBody>
          <a:bodyPr/>
          <a:lstStyle/>
          <a:p>
            <a:pPr lvl="0">
              <a:spcBef>
                <a:spcPts val="1417"/>
              </a:spcBef>
              <a:buNone/>
            </a:pPr>
            <a:r>
              <a:rPr lang="en-US" sz="2400" dirty="0"/>
              <a:t>How to adjust                   ?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Change the radial position of the ESR arc between IP6 and IP8.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Shift the IP8 collision point and the detector center longitudinally. Space constraints on the counter-clockwise side of IR8 strongly favor moving the IP8 detector clockwise.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Shift the collision point longitudinally within the detector.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need to introduce a </a:t>
            </a:r>
            <a:r>
              <a:rPr lang="en-US" sz="2400" dirty="0">
                <a:solidFill>
                  <a:srgbClr val="FF0000"/>
                </a:solidFill>
              </a:rPr>
              <a:t>longitudinal shift of IP8 by 57.673 </a:t>
            </a:r>
            <a:r>
              <a:rPr lang="en-US" sz="2400" dirty="0"/>
              <a:t>mm to achieve p=841 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Actually, there is some flexibility, since it is the </a:t>
            </a:r>
            <a:r>
              <a:rPr lang="en-US" sz="2400" i="1" dirty="0"/>
              <a:t>sum </a:t>
            </a:r>
            <a:r>
              <a:rPr lang="en-US" sz="2400" dirty="0"/>
              <a:t>                   that matters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Situation changes for low energy operation @41 GeV</a:t>
            </a:r>
          </a:p>
          <a:p>
            <a:pPr>
              <a:spcBef>
                <a:spcPts val="1417"/>
              </a:spcBef>
              <a:buNone/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dirty="0"/>
          </a:p>
        </p:txBody>
      </p:sp>
      <p:sp>
        <p:nvSpPr>
          <p:cNvPr id="4" name="Slide Number Placeholder 3_7">
            <a:extLst>
              <a:ext uri="{FF2B5EF4-FFF2-40B4-BE49-F238E27FC236}">
                <a16:creationId xmlns:a16="http://schemas.microsoft.com/office/drawing/2014/main" id="{CFD32DFE-9408-345D-9FE2-DAFA83EA1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018760" y="631188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lvl="0" algn="ctr"/>
            <a:fld id="{A818E2D7-C481-CB4F-81A3-17B9E0CF1581}" type="slidenum">
              <a:rPr lang="en-US" sz="1200">
                <a:solidFill>
                  <a:srgbClr val="FFFFFF"/>
                </a:solidFill>
                <a:latin typeface="Arial"/>
                <a:cs typeface="Arial"/>
              </a:rPr>
              <a:t>10</a:t>
            </a:fld>
            <a:endParaRPr lang="en-US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AC1A40C1-CCFF-006F-3AEF-D9254906B99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39685" y="1719492"/>
            <a:ext cx="1879075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76D0D-C585-022E-9105-5993F928FF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71828" y="4926600"/>
            <a:ext cx="1466640" cy="28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_16">
            <a:extLst>
              <a:ext uri="{FF2B5EF4-FFF2-40B4-BE49-F238E27FC236}">
                <a16:creationId xmlns:a16="http://schemas.microsoft.com/office/drawing/2014/main" id="{730250BB-E26B-A885-BAD4-472C50BAFB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51091" y="-227160"/>
            <a:ext cx="11414880" cy="1325160"/>
          </a:xfrm>
        </p:spPr>
        <p:txBody>
          <a:bodyPr/>
          <a:lstStyle/>
          <a:p>
            <a:pPr lvl="0"/>
            <a:r>
              <a:rPr lang="en-US" dirty="0"/>
              <a:t>Summary</a:t>
            </a:r>
          </a:p>
        </p:txBody>
      </p:sp>
      <p:sp>
        <p:nvSpPr>
          <p:cNvPr id="3" name="Content Placeholder 2_16">
            <a:extLst>
              <a:ext uri="{FF2B5EF4-FFF2-40B4-BE49-F238E27FC236}">
                <a16:creationId xmlns:a16="http://schemas.microsoft.com/office/drawing/2014/main" id="{F09D2FD0-5353-22AA-E112-999AC427C7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760" y="866880"/>
            <a:ext cx="10881000" cy="4350960"/>
          </a:xfrm>
        </p:spPr>
        <p:txBody>
          <a:bodyPr/>
          <a:lstStyle/>
          <a:p>
            <a:pPr marL="342900" indent="-342900">
              <a:spcBef>
                <a:spcPts val="1417"/>
              </a:spcBef>
            </a:pPr>
            <a:r>
              <a:rPr lang="en-US" sz="2400" dirty="0"/>
              <a:t>EIC bunch intensities are so high that each bunch may only collide once per turn – at IP6 or at IP8, but not at both. This is guaranteed by adjusting the two path lengths from IP6 to IP8.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The IP8 collision point and detector must be adjusted to (p=841)</a:t>
            </a:r>
          </a:p>
          <a:p>
            <a:pPr marL="342900" indent="-342900">
              <a:spcBef>
                <a:spcPts val="1417"/>
              </a:spcBef>
            </a:pPr>
            <a:endParaRPr lang="en-US" sz="2400" dirty="0"/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Bunches in even-numbered buckets </a:t>
            </a:r>
            <a:r>
              <a:rPr lang="en-US" sz="2400" i="1" dirty="0"/>
              <a:t>b</a:t>
            </a:r>
            <a:r>
              <a:rPr lang="en-US" sz="2400" baseline="-33000" dirty="0"/>
              <a:t>e6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baseline="-33000" dirty="0"/>
              <a:t>h6</a:t>
            </a:r>
            <a:r>
              <a:rPr lang="en-US" sz="2400" dirty="0"/>
              <a:t> collide at </a:t>
            </a:r>
            <a:r>
              <a:rPr lang="en-US" sz="2400" dirty="0">
                <a:solidFill>
                  <a:schemeClr val="accent1"/>
                </a:solidFill>
              </a:rPr>
              <a:t>IP6</a:t>
            </a:r>
            <a:r>
              <a:rPr lang="en-US" sz="2400" dirty="0"/>
              <a:t> if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Electrons in odd buckets </a:t>
            </a:r>
            <a:r>
              <a:rPr lang="en-US" sz="2400" i="1" dirty="0"/>
              <a:t>b</a:t>
            </a:r>
            <a:r>
              <a:rPr lang="en-US" sz="2400" baseline="-33000" dirty="0"/>
              <a:t>e8 </a:t>
            </a:r>
            <a:r>
              <a:rPr lang="en-US" sz="2400" dirty="0"/>
              <a:t>and hadrons in even buckets </a:t>
            </a:r>
            <a:r>
              <a:rPr lang="en-US" sz="2400" i="1" dirty="0"/>
              <a:t>b</a:t>
            </a:r>
            <a:r>
              <a:rPr lang="en-US" sz="2400" baseline="-33000" dirty="0"/>
              <a:t>h8 </a:t>
            </a:r>
            <a:r>
              <a:rPr lang="en-US" sz="2400" dirty="0"/>
              <a:t>collide at </a:t>
            </a:r>
            <a:r>
              <a:rPr lang="en-US" sz="2400" dirty="0">
                <a:solidFill>
                  <a:schemeClr val="accent1"/>
                </a:solidFill>
              </a:rPr>
              <a:t>IP8</a:t>
            </a:r>
            <a:r>
              <a:rPr lang="en-US" sz="2400" dirty="0"/>
              <a:t> if</a:t>
            </a:r>
          </a:p>
          <a:p>
            <a:pPr marL="342900" indent="-342900">
              <a:spcBef>
                <a:spcPts val="1417"/>
              </a:spcBef>
            </a:pPr>
            <a:endParaRPr lang="en-US" sz="2400" dirty="0"/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It is not yet clear whether HSR operations with 4 inner and 2 outer arcs (with a proton energy of around 41 GeV) can support simultaneous collisions at both IP6 and IP8.</a:t>
            </a:r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sz="2000" dirty="0"/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dirty="0"/>
          </a:p>
        </p:txBody>
      </p:sp>
      <p:sp>
        <p:nvSpPr>
          <p:cNvPr id="4" name="Slide Number Placeholder 3_16">
            <a:extLst>
              <a:ext uri="{FF2B5EF4-FFF2-40B4-BE49-F238E27FC236}">
                <a16:creationId xmlns:a16="http://schemas.microsoft.com/office/drawing/2014/main" id="{7D3A80F3-A813-DDB4-C3C9-76C5ABFAC1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018760" y="631188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lvl="0" algn="ctr"/>
            <a:fld id="{DF3BA9DC-C025-6947-8FB5-D63F174D9B2E}" type="slidenum">
              <a:rPr lang="en-US" sz="1200">
                <a:solidFill>
                  <a:srgbClr val="FFFFFF"/>
                </a:solidFill>
                <a:latin typeface="Arial"/>
                <a:cs typeface="Arial"/>
              </a:rPr>
              <a:t>11</a:t>
            </a:fld>
            <a:endParaRPr lang="en-US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59876369-1201-E76C-DCB5-2C06978A89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988440" y="3037140"/>
            <a:ext cx="128880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8C875470-7B83-559E-3EE5-E00DCA5AE4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03878" y="4094280"/>
            <a:ext cx="3185279" cy="32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744D75AF-974D-48D2-16B9-F584FA2DE89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03878" y="2569680"/>
            <a:ext cx="2761560" cy="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B391-A51D-85AC-F0F5-ED568930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37" y="154833"/>
            <a:ext cx="10954526" cy="896201"/>
          </a:xfrm>
        </p:spPr>
        <p:txBody>
          <a:bodyPr/>
          <a:lstStyle/>
          <a:p>
            <a:r>
              <a:rPr lang="en-US" sz="4000" dirty="0"/>
              <a:t>Why can’t we *just* add another collision point?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DAC3-0EDD-D303-70E5-8C6BF97D3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37" y="922282"/>
            <a:ext cx="10954526" cy="5013435"/>
          </a:xfrm>
        </p:spPr>
        <p:txBody>
          <a:bodyPr/>
          <a:lstStyle/>
          <a:p>
            <a:pPr>
              <a:buNone/>
            </a:pPr>
            <a:r>
              <a:rPr lang="en-US" dirty="0"/>
              <a:t>Issues to consider:</a:t>
            </a:r>
          </a:p>
          <a:p>
            <a:pPr marL="457200" indent="-457200"/>
            <a:r>
              <a:rPr lang="en-US" dirty="0"/>
              <a:t>Deterioration of beam parameters and quality (beam-beam)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sz="2000" dirty="0"/>
              <a:t>- the machine will be tuned for one collision per (</a:t>
            </a:r>
            <a:r>
              <a:rPr lang="en-US" sz="2000" dirty="0" err="1"/>
              <a:t>e,h</a:t>
            </a:r>
            <a:r>
              <a:rPr lang="en-US" sz="2000" dirty="0"/>
              <a:t>) pair</a:t>
            </a:r>
            <a:endParaRPr lang="en-US" dirty="0"/>
          </a:p>
          <a:p>
            <a:pPr marL="457200" indent="-457200"/>
            <a:r>
              <a:rPr lang="en-US" dirty="0"/>
              <a:t>How to share the beam &amp; time</a:t>
            </a:r>
          </a:p>
          <a:p>
            <a:pPr lvl="1">
              <a:buNone/>
            </a:pPr>
            <a:r>
              <a:rPr lang="en-US" sz="2000" dirty="0"/>
              <a:t>            - Exclusive or parallel operation</a:t>
            </a:r>
          </a:p>
          <a:p>
            <a:pPr marL="457200" indent="-457200"/>
            <a:r>
              <a:rPr lang="en-US" dirty="0"/>
              <a:t>Pathlength changes coming from a different lattice design for colliding at IP8 </a:t>
            </a:r>
            <a:r>
              <a:rPr lang="en-US" sz="2000" dirty="0"/>
              <a:t>(still in progress, B. Gamage talk later)</a:t>
            </a:r>
          </a:p>
          <a:p>
            <a:pPr lvl="1">
              <a:buNone/>
            </a:pPr>
            <a:r>
              <a:rPr lang="en-US" dirty="0"/>
              <a:t>          - </a:t>
            </a:r>
            <a:r>
              <a:rPr lang="en-US" sz="2000" dirty="0"/>
              <a:t>depends on latest lattice (can it be taken into account at time of installation of 2</a:t>
            </a:r>
            <a:r>
              <a:rPr lang="en-US" sz="2000" baseline="30000" dirty="0"/>
              <a:t>nd</a:t>
            </a:r>
            <a:r>
              <a:rPr lang="en-US" sz="2000" dirty="0"/>
              <a:t> IR?)</a:t>
            </a:r>
          </a:p>
          <a:p>
            <a:pPr marL="457200" indent="-457200"/>
            <a:r>
              <a:rPr lang="en-US" dirty="0"/>
              <a:t>Equipment placement at fixed locations (i.e. snake at IP2 requires snake at IP8 with fixed phase advance between)</a:t>
            </a:r>
          </a:p>
          <a:p>
            <a:pPr marL="457200" indent="-457200"/>
            <a:r>
              <a:rPr lang="en-US" dirty="0"/>
              <a:t>Timing synchronizations for colliding bunch pairs</a:t>
            </a:r>
          </a:p>
          <a:p>
            <a:pPr lvl="1">
              <a:buNone/>
            </a:pPr>
            <a:r>
              <a:rPr lang="en-US" dirty="0"/>
              <a:t>          - </a:t>
            </a:r>
            <a:r>
              <a:rPr lang="en-US" sz="2000" dirty="0"/>
              <a:t>Different pathlength for ESR and HSR between IP6&amp;IP8</a:t>
            </a:r>
            <a:endParaRPr lang="en-US" dirty="0"/>
          </a:p>
          <a:p>
            <a:pPr lvl="5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39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_20">
            <a:extLst>
              <a:ext uri="{FF2B5EF4-FFF2-40B4-BE49-F238E27FC236}">
                <a16:creationId xmlns:a16="http://schemas.microsoft.com/office/drawing/2014/main" id="{827C45C6-3B27-3FB2-DDF8-5DABE4C286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0" y="-102960"/>
            <a:ext cx="10515240" cy="1325160"/>
          </a:xfrm>
        </p:spPr>
        <p:txBody>
          <a:bodyPr/>
          <a:lstStyle/>
          <a:p>
            <a:pPr lvl="0"/>
            <a:r>
              <a:rPr lang="en-US" dirty="0"/>
              <a:t>Outline</a:t>
            </a:r>
          </a:p>
        </p:txBody>
      </p:sp>
      <p:sp>
        <p:nvSpPr>
          <p:cNvPr id="3" name="Content Placeholder 2_20">
            <a:extLst>
              <a:ext uri="{FF2B5EF4-FFF2-40B4-BE49-F238E27FC236}">
                <a16:creationId xmlns:a16="http://schemas.microsoft.com/office/drawing/2014/main" id="{CAF4876B-B95C-FB16-1BA7-CE26602938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7292" y="1253520"/>
            <a:ext cx="4700226" cy="435096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SzPct val="100000"/>
            </a:pPr>
            <a:r>
              <a:rPr lang="en-US" dirty="0"/>
              <a:t>Snake configurations</a:t>
            </a:r>
          </a:p>
          <a:p>
            <a:pPr marL="457200" indent="-457200">
              <a:spcBef>
                <a:spcPts val="0"/>
              </a:spcBef>
              <a:buSzPct val="100000"/>
            </a:pPr>
            <a:r>
              <a:rPr lang="en-US" dirty="0"/>
              <a:t>Matching ESR &amp; HSR circumferences</a:t>
            </a:r>
          </a:p>
          <a:p>
            <a:pPr lvl="1">
              <a:spcBef>
                <a:spcPts val="0"/>
              </a:spcBef>
              <a:buSzPct val="100000"/>
              <a:buNone/>
            </a:pPr>
            <a:r>
              <a:rPr lang="en-US" dirty="0"/>
              <a:t>	Radial Shift</a:t>
            </a:r>
          </a:p>
          <a:p>
            <a:pPr lvl="1">
              <a:spcBef>
                <a:spcPts val="0"/>
              </a:spcBef>
              <a:buSzPct val="100000"/>
              <a:buNone/>
            </a:pPr>
            <a:r>
              <a:rPr lang="en-US" dirty="0"/>
              <a:t>	RF parameters</a:t>
            </a:r>
          </a:p>
          <a:p>
            <a:pPr lvl="5" indent="0">
              <a:spcBef>
                <a:spcPts val="0"/>
              </a:spcBef>
              <a:buSzPct val="100000"/>
              <a:buNone/>
            </a:pPr>
            <a:endParaRPr lang="en-US" dirty="0"/>
          </a:p>
          <a:p>
            <a:pPr marL="457200" indent="-457200">
              <a:spcBef>
                <a:spcPts val="0"/>
              </a:spcBef>
              <a:buSzPct val="100000"/>
            </a:pPr>
            <a:r>
              <a:rPr lang="en-US" dirty="0"/>
              <a:t>Synchronizing collisions at IP6 &amp; IP8</a:t>
            </a:r>
          </a:p>
          <a:p>
            <a:pPr marL="457200" indent="-457200">
              <a:spcBef>
                <a:spcPts val="0"/>
              </a:spcBef>
              <a:buSzPct val="100000"/>
            </a:pPr>
            <a:r>
              <a:rPr lang="en-US" dirty="0"/>
              <a:t>Adjusting the pathlength</a:t>
            </a:r>
          </a:p>
          <a:p>
            <a:pPr marL="457200" indent="-457200">
              <a:spcBef>
                <a:spcPts val="0"/>
              </a:spcBef>
              <a:buSzPct val="100000"/>
            </a:pPr>
            <a:r>
              <a:rPr lang="en-US" dirty="0"/>
              <a:t>Summary</a:t>
            </a:r>
          </a:p>
        </p:txBody>
      </p:sp>
      <p:sp>
        <p:nvSpPr>
          <p:cNvPr id="4" name="Slide Number Placeholder 3_20">
            <a:extLst>
              <a:ext uri="{FF2B5EF4-FFF2-40B4-BE49-F238E27FC236}">
                <a16:creationId xmlns:a16="http://schemas.microsoft.com/office/drawing/2014/main" id="{AF35457C-A9AA-614D-FD9A-A7D014D051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018760" y="631188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lvl="0" algn="ctr"/>
            <a:fld id="{0842C4E0-5198-D543-A0A4-C0B84F454991}" type="slidenum">
              <a:rPr lang="en-US" sz="120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lang="en-US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5ABD536F-4CB5-B484-C0E0-282AAE07548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68320" y="274320"/>
            <a:ext cx="4480560" cy="57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_13">
            <a:extLst>
              <a:ext uri="{FF2B5EF4-FFF2-40B4-BE49-F238E27FC236}">
                <a16:creationId xmlns:a16="http://schemas.microsoft.com/office/drawing/2014/main" id="{090F03A2-3918-557F-B767-E9D67168E1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0" y="-102960"/>
            <a:ext cx="10515240" cy="1325160"/>
          </a:xfrm>
        </p:spPr>
        <p:txBody>
          <a:bodyPr/>
          <a:lstStyle/>
          <a:p>
            <a:pPr lvl="0"/>
            <a:r>
              <a:rPr lang="en-US"/>
              <a:t>Tech Note</a:t>
            </a:r>
          </a:p>
        </p:txBody>
      </p:sp>
      <p:sp>
        <p:nvSpPr>
          <p:cNvPr id="3" name="Slide Number Placeholder 3_13">
            <a:extLst>
              <a:ext uri="{FF2B5EF4-FFF2-40B4-BE49-F238E27FC236}">
                <a16:creationId xmlns:a16="http://schemas.microsoft.com/office/drawing/2014/main" id="{43F8DA3A-1148-FA5E-229F-614E0901AD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018760" y="631188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lvl="0" algn="ctr"/>
            <a:fld id="{2C7EF1C5-D7F9-1F44-9EB2-7614E99632FF}" type="slidenum">
              <a:rPr lang="en-US" sz="120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lang="en-US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5985D62-3AF0-6BB4-BBEE-A8AA2675787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45920" y="903240"/>
            <a:ext cx="8934120" cy="4400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F01A96-4E3C-F15A-C45A-63E4DC00240C}"/>
              </a:ext>
            </a:extLst>
          </p:cNvPr>
          <p:cNvSpPr txBox="1"/>
          <p:nvPr/>
        </p:nvSpPr>
        <p:spPr>
          <a:xfrm>
            <a:off x="3566160" y="5394960"/>
            <a:ext cx="54752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  <a:hlinkClick r:id="rId4"/>
              </a:rPr>
              <a:t>https://technotes.bnl.gov/PDF?publicationId=223427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3CEB-FF35-D840-017D-283C2F7C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53" y="493637"/>
            <a:ext cx="8295344" cy="1612876"/>
          </a:xfrm>
        </p:spPr>
        <p:txBody>
          <a:bodyPr>
            <a:normAutofit/>
          </a:bodyPr>
          <a:lstStyle/>
          <a:p>
            <a:r>
              <a:rPr lang="en-US" sz="4000" dirty="0"/>
              <a:t>Avoid snake constraints IP2    IP8</a:t>
            </a:r>
            <a:br>
              <a:rPr lang="en-US" sz="4000" dirty="0"/>
            </a:br>
            <a:r>
              <a:rPr lang="en-US" sz="4000" dirty="0"/>
              <a:t>Possible 4 Snake Configurations</a:t>
            </a:r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6CCD8B62-76AC-2904-1F85-F67F82F9A9CB}"/>
              </a:ext>
            </a:extLst>
          </p:cNvPr>
          <p:cNvGrpSpPr>
            <a:grpSpLocks/>
          </p:cNvGrpSpPr>
          <p:nvPr/>
        </p:nvGrpSpPr>
        <p:grpSpPr bwMode="auto">
          <a:xfrm rot="1563667">
            <a:off x="6633911" y="2402186"/>
            <a:ext cx="3679438" cy="3327665"/>
            <a:chOff x="4876800" y="2711072"/>
            <a:chExt cx="3352515" cy="2994402"/>
          </a:xfrm>
        </p:grpSpPr>
        <p:sp>
          <p:nvSpPr>
            <p:cNvPr id="38" name="Oval 12">
              <a:extLst>
                <a:ext uri="{FF2B5EF4-FFF2-40B4-BE49-F238E27FC236}">
                  <a16:creationId xmlns:a16="http://schemas.microsoft.com/office/drawing/2014/main" id="{0EEA5BD1-D40B-5037-5BE5-E82EFC863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176" y="3144059"/>
              <a:ext cx="2438400" cy="225621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25B5C1C4-C5EF-11DC-9E66-B24807018A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5122480" y="3790226"/>
              <a:ext cx="423040" cy="914400"/>
            </a:xfrm>
            <a:prstGeom prst="line">
              <a:avLst/>
            </a:prstGeom>
            <a:noFill/>
            <a:ln w="9525">
              <a:solidFill>
                <a:srgbClr val="00009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6">
              <a:extLst>
                <a:ext uri="{FF2B5EF4-FFF2-40B4-BE49-F238E27FC236}">
                  <a16:creationId xmlns:a16="http://schemas.microsoft.com/office/drawing/2014/main" id="{1CD1F9D8-3894-F61B-94FE-A1864AFE6D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0" flipH="1" flipV="1">
              <a:off x="6566838" y="2870327"/>
              <a:ext cx="969575" cy="65106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7F32810-9239-99B0-7582-208E97017A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314993" y="4037013"/>
              <a:ext cx="914322" cy="422275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C4B8524-6DB6-ECD3-B362-AD2503CF45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20036333" flipH="1" flipV="1">
              <a:off x="6659908" y="2858771"/>
              <a:ext cx="629900" cy="680623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3A65241-9C86-D307-66D9-0B75A863A6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837073" y="4268787"/>
              <a:ext cx="993775" cy="0"/>
            </a:xfrm>
            <a:prstGeom prst="straightConnector1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5FF6914-2087-7DB2-97BE-C7AE9C3F9F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6694294" y="5233986"/>
              <a:ext cx="939800" cy="3175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5A41FC46-2E95-3C84-956B-F5FB9AC7F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40685">
              <a:off x="7548716" y="5118674"/>
              <a:ext cx="558232" cy="33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000090"/>
                  </a:solidFill>
                  <a:latin typeface="Arial" panose="020B0604020202020204" pitchFamily="34" charset="0"/>
                </a:rPr>
                <a:t>-45</a:t>
              </a:r>
              <a:r>
                <a:rPr lang="en-US" altLang="en-US" sz="1800" baseline="30000" dirty="0">
                  <a:solidFill>
                    <a:srgbClr val="00009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188CECC-C315-5C55-2423-7EA2DD0BF8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72155" y="3657600"/>
              <a:ext cx="0" cy="1219200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878DD2C-3766-AB66-9499-B0DB5B944C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6629251" y="4952999"/>
              <a:ext cx="996865" cy="635000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44274EE-017F-4743-630D-CE49D620B9F1}"/>
              </a:ext>
            </a:extLst>
          </p:cNvPr>
          <p:cNvSpPr txBox="1"/>
          <p:nvPr/>
        </p:nvSpPr>
        <p:spPr>
          <a:xfrm>
            <a:off x="7431201" y="2137293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IR6, IR10, IR2, IR4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FA4F9-4ECD-0FD6-1C1F-712317BE417D}"/>
              </a:ext>
            </a:extLst>
          </p:cNvPr>
          <p:cNvSpPr txBox="1"/>
          <p:nvPr/>
        </p:nvSpPr>
        <p:spPr>
          <a:xfrm>
            <a:off x="4136011" y="2093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53EAB5-2A23-ECF0-D0BD-993C58463C65}"/>
              </a:ext>
            </a:extLst>
          </p:cNvPr>
          <p:cNvSpPr txBox="1"/>
          <p:nvPr/>
        </p:nvSpPr>
        <p:spPr>
          <a:xfrm>
            <a:off x="2472979" y="2176674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IR6, IR10, IR12, IR2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1A24C-EB48-708D-8B87-B86409E84346}"/>
              </a:ext>
            </a:extLst>
          </p:cNvPr>
          <p:cNvSpPr txBox="1"/>
          <p:nvPr/>
        </p:nvSpPr>
        <p:spPr>
          <a:xfrm>
            <a:off x="269584" y="2355360"/>
            <a:ext cx="1900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Preferred, </a:t>
            </a:r>
          </a:p>
          <a:p>
            <a:r>
              <a:rPr lang="en-US" dirty="0"/>
              <a:t>This implies 2 snake operation at 41 GeV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9D5BD-69CE-6A2E-FAAA-0C1E0E772224}"/>
              </a:ext>
            </a:extLst>
          </p:cNvPr>
          <p:cNvSpPr txBox="1"/>
          <p:nvPr/>
        </p:nvSpPr>
        <p:spPr>
          <a:xfrm>
            <a:off x="10236200" y="3455439"/>
            <a:ext cx="11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alternative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374D9D84-10B2-9239-2A05-D2465C650F6A}"/>
              </a:ext>
            </a:extLst>
          </p:cNvPr>
          <p:cNvSpPr>
            <a:spLocks noChangeShapeType="1"/>
          </p:cNvSpPr>
          <p:nvPr/>
        </p:nvSpPr>
        <p:spPr bwMode="auto">
          <a:xfrm rot="19563667" flipH="1" flipV="1">
            <a:off x="8272403" y="898271"/>
            <a:ext cx="346606" cy="228534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12">
            <a:extLst>
              <a:ext uri="{FF2B5EF4-FFF2-40B4-BE49-F238E27FC236}">
                <a16:creationId xmlns:a16="http://schemas.microsoft.com/office/drawing/2014/main" id="{5D18A212-24EC-2975-B0F2-8CD22410B75E}"/>
              </a:ext>
            </a:extLst>
          </p:cNvPr>
          <p:cNvGrpSpPr>
            <a:grpSpLocks/>
          </p:cNvGrpSpPr>
          <p:nvPr/>
        </p:nvGrpSpPr>
        <p:grpSpPr bwMode="auto">
          <a:xfrm rot="1563667">
            <a:off x="1760467" y="2704941"/>
            <a:ext cx="4336233" cy="3461323"/>
            <a:chOff x="4876800" y="2590800"/>
            <a:chExt cx="3950952" cy="3114674"/>
          </a:xfrm>
        </p:grpSpPr>
        <p:sp>
          <p:nvSpPr>
            <p:cNvPr id="23" name="Oval 12">
              <a:extLst>
                <a:ext uri="{FF2B5EF4-FFF2-40B4-BE49-F238E27FC236}">
                  <a16:creationId xmlns:a16="http://schemas.microsoft.com/office/drawing/2014/main" id="{B8BC096E-7B67-8801-4946-6444B7FAD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176" y="3144059"/>
              <a:ext cx="2438400" cy="225621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E0B0ACB5-DE58-1BE2-2A52-EC4420BF23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5122480" y="3790226"/>
              <a:ext cx="423040" cy="914400"/>
            </a:xfrm>
            <a:prstGeom prst="line">
              <a:avLst/>
            </a:prstGeom>
            <a:noFill/>
            <a:ln w="9525">
              <a:solidFill>
                <a:srgbClr val="00009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50E86650-C3FC-584D-60A2-77090AE583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0" flipV="1">
              <a:off x="5832036" y="2728253"/>
              <a:ext cx="70729" cy="109669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CB045F4-47E3-2EF4-E687-12412DCADD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6622902" y="2978150"/>
              <a:ext cx="996865" cy="6350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13CE8D8-527B-D8C6-226E-E238A00E95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5337136" y="3008313"/>
              <a:ext cx="996865" cy="635000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F9957D4-46E8-ED40-664B-28645C21FA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837073" y="4268787"/>
              <a:ext cx="993775" cy="0"/>
            </a:xfrm>
            <a:prstGeom prst="straightConnector1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973D0EE-9E3E-2772-A8BA-07752D2F3C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6694294" y="5233986"/>
              <a:ext cx="939800" cy="3175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Box 41">
              <a:extLst>
                <a:ext uri="{FF2B5EF4-FFF2-40B4-BE49-F238E27FC236}">
                  <a16:creationId xmlns:a16="http://schemas.microsoft.com/office/drawing/2014/main" id="{336EA183-C52E-F859-DD9A-1E3141095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40685">
              <a:off x="7620000" y="2590800"/>
              <a:ext cx="1207752" cy="68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000090"/>
                  </a:solidFill>
                  <a:latin typeface="Arial" panose="020B0604020202020204" pitchFamily="34" charset="0"/>
                </a:rPr>
                <a:t>-45</a:t>
              </a:r>
              <a:r>
                <a:rPr lang="en-US" altLang="en-US" sz="1800" baseline="30000" dirty="0">
                  <a:solidFill>
                    <a:srgbClr val="00009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7CC95B9-544D-1BD4-B0F4-E886052DD5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6629251" y="4952999"/>
              <a:ext cx="996865" cy="635000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181A5CD-B577-A80D-A232-23A1B549FC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705445" y="2971800"/>
              <a:ext cx="914322" cy="609600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645D96D-0E16-DEAA-D31F-7099702CA798}"/>
              </a:ext>
            </a:extLst>
          </p:cNvPr>
          <p:cNvSpPr txBox="1"/>
          <p:nvPr/>
        </p:nvSpPr>
        <p:spPr>
          <a:xfrm>
            <a:off x="4792717" y="5845462"/>
            <a:ext cx="238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Still under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93419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_6">
            <a:extLst>
              <a:ext uri="{FF2B5EF4-FFF2-40B4-BE49-F238E27FC236}">
                <a16:creationId xmlns:a16="http://schemas.microsoft.com/office/drawing/2014/main" id="{27B823B1-A1B2-1A50-517F-AE3F8037FA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0" y="-102960"/>
            <a:ext cx="11140560" cy="1325160"/>
          </a:xfrm>
        </p:spPr>
        <p:txBody>
          <a:bodyPr/>
          <a:lstStyle/>
          <a:p>
            <a:pPr lvl="0"/>
            <a:r>
              <a:rPr lang="en-US" sz="3600" dirty="0"/>
              <a:t>Radial Shift: Matching ESR and HSR circumferences</a:t>
            </a:r>
          </a:p>
        </p:txBody>
      </p:sp>
      <p:sp>
        <p:nvSpPr>
          <p:cNvPr id="3" name="Content Placeholder 2_1">
            <a:extLst>
              <a:ext uri="{FF2B5EF4-FFF2-40B4-BE49-F238E27FC236}">
                <a16:creationId xmlns:a16="http://schemas.microsoft.com/office/drawing/2014/main" id="{AADA6AA4-114A-2384-D68B-9F2BACCFA4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440" y="1153974"/>
            <a:ext cx="11247119" cy="4350960"/>
          </a:xfrm>
        </p:spPr>
        <p:txBody>
          <a:bodyPr/>
          <a:lstStyle/>
          <a:p>
            <a:pPr marL="342900" indent="-342900">
              <a:spcBef>
                <a:spcPts val="1417"/>
              </a:spcBef>
            </a:pPr>
            <a:r>
              <a:rPr lang="en-US" sz="2400" dirty="0"/>
              <a:t>Electrons in the ESR are </a:t>
            </a:r>
            <a:r>
              <a:rPr lang="en-US" sz="2400" dirty="0" err="1"/>
              <a:t>ultrarelativistic</a:t>
            </a:r>
            <a:endParaRPr lang="en-US" dirty="0"/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HSR hadrons are merely relativistic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Time periods of HSR and ESR closed orbits must be the same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In the HSR, proton beams with energy @100 GeV are </a:t>
            </a:r>
            <a:r>
              <a:rPr lang="en-US" sz="2400" dirty="0">
                <a:solidFill>
                  <a:schemeClr val="accent1"/>
                </a:solidFill>
              </a:rPr>
              <a:t>shifted radially </a:t>
            </a:r>
            <a:r>
              <a:rPr lang="en-US" sz="2400" dirty="0"/>
              <a:t>inward in the arcs; @275 GeV beams are shifted outward:</a:t>
            </a:r>
          </a:p>
          <a:p>
            <a:pPr lvl="1">
              <a:spcBef>
                <a:spcPts val="1417"/>
              </a:spcBef>
              <a:buNone/>
            </a:pPr>
            <a:r>
              <a:rPr lang="en-US" dirty="0"/>
              <a:t>=&gt; HI must operate withing the radial shift range for successful cogging with ESR</a:t>
            </a:r>
          </a:p>
        </p:txBody>
      </p:sp>
      <p:sp>
        <p:nvSpPr>
          <p:cNvPr id="4" name="Slide Number Placeholder 3_6">
            <a:extLst>
              <a:ext uri="{FF2B5EF4-FFF2-40B4-BE49-F238E27FC236}">
                <a16:creationId xmlns:a16="http://schemas.microsoft.com/office/drawing/2014/main" id="{405CC821-C481-5029-442E-62E5BE4B73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018760" y="631188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lvl="0" algn="ctr"/>
            <a:fld id="{B7735ABC-DDC4-A043-B457-CF5F5E9757C0}" type="slidenum">
              <a:rPr lang="en-US" sz="1200">
                <a:solidFill>
                  <a:srgbClr val="FFFFFF"/>
                </a:solidFill>
                <a:latin typeface="Arial"/>
                <a:cs typeface="Arial"/>
              </a:rPr>
              <a:t>6</a:t>
            </a:fld>
            <a:endParaRPr lang="en-US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6273F253-4943-C311-A476-6854E201422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8080" y="4004093"/>
            <a:ext cx="3685679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C94551E6-A5CB-E197-3C98-D6162909C2B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47511" y="4049813"/>
            <a:ext cx="3827159" cy="47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D9D2EF88-42CF-316D-0C5C-7BE162035D6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617487" y="3002127"/>
            <a:ext cx="2418840" cy="36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0246B98B-944A-5F5B-2A8E-F1E619B1835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483881" y="4762254"/>
            <a:ext cx="3838320" cy="742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B148524-8525-96D9-A6A1-4CB2D90064ED}"/>
              </a:ext>
            </a:extLst>
          </p:cNvPr>
          <p:cNvSpPr/>
          <p:nvPr/>
        </p:nvSpPr>
        <p:spPr>
          <a:xfrm>
            <a:off x="5969782" y="4908992"/>
            <a:ext cx="1481959" cy="417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_1">
            <a:extLst>
              <a:ext uri="{FF2B5EF4-FFF2-40B4-BE49-F238E27FC236}">
                <a16:creationId xmlns:a16="http://schemas.microsoft.com/office/drawing/2014/main" id="{0F1A4CE9-B713-FD48-6CEC-F1A0AD02E3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0" y="-102960"/>
            <a:ext cx="11140560" cy="1325160"/>
          </a:xfrm>
        </p:spPr>
        <p:txBody>
          <a:bodyPr/>
          <a:lstStyle/>
          <a:p>
            <a:pPr lvl="0"/>
            <a:r>
              <a:rPr lang="en-US" dirty="0"/>
              <a:t>RF system parameters</a:t>
            </a:r>
          </a:p>
        </p:txBody>
      </p:sp>
      <p:sp>
        <p:nvSpPr>
          <p:cNvPr id="3" name="Content Placeholder 2_2">
            <a:extLst>
              <a:ext uri="{FF2B5EF4-FFF2-40B4-BE49-F238E27FC236}">
                <a16:creationId xmlns:a16="http://schemas.microsoft.com/office/drawing/2014/main" id="{B251D53E-72AC-26CE-C5B1-F6348B7ED2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1021678"/>
            <a:ext cx="10515240" cy="4716969"/>
          </a:xfrm>
        </p:spPr>
        <p:txBody>
          <a:bodyPr/>
          <a:lstStyle/>
          <a:p>
            <a:pPr marL="342900" indent="-342900">
              <a:spcBef>
                <a:spcPts val="1417"/>
              </a:spcBef>
            </a:pPr>
            <a:r>
              <a:rPr lang="en-US" sz="2400" dirty="0"/>
              <a:t>The highest RF frequency in both ESR and HSR is approximately 591 MHz, while crab cavities in the ESR and HSR operate at about 394 MHz and 197 MHz, respectively</a:t>
            </a:r>
          </a:p>
          <a:p>
            <a:pPr marL="342900" indent="-342900">
              <a:spcBef>
                <a:spcPts val="1417"/>
              </a:spcBef>
            </a:pPr>
            <a:endParaRPr lang="en-US" sz="2400" dirty="0"/>
          </a:p>
          <a:p>
            <a:pPr marL="342900" indent="-342900">
              <a:spcBef>
                <a:spcPts val="1417"/>
              </a:spcBef>
            </a:pPr>
            <a:endParaRPr lang="en-US" sz="2400" dirty="0"/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2520 </a:t>
            </a:r>
            <a:r>
              <a:rPr lang="en-US" sz="2400" u="sng" dirty="0"/>
              <a:t>buckets</a:t>
            </a:r>
            <a:r>
              <a:rPr lang="en-US" sz="2400" dirty="0"/>
              <a:t> are available to accept bunches in both the ESR and the HSR, spaced by ~ 5 ns (= T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At injection into the HSR, bunches are captured in consecutive buckets of a 24.6 MHz system, with a harmonic number of 315 (290 filled)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Injected bunches are later split into 4 parts for a maximum of 1160 bunches, spaced by 2 buckets in the 197 MHz system, i.e. 10 ns</a:t>
            </a:r>
          </a:p>
          <a:p>
            <a:pPr marL="342900" indent="-34290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dirty="0"/>
          </a:p>
        </p:txBody>
      </p:sp>
      <p:sp>
        <p:nvSpPr>
          <p:cNvPr id="4" name="Slide Number Placeholder 3_1">
            <a:extLst>
              <a:ext uri="{FF2B5EF4-FFF2-40B4-BE49-F238E27FC236}">
                <a16:creationId xmlns:a16="http://schemas.microsoft.com/office/drawing/2014/main" id="{F37F6F60-8042-91AF-FE6C-E5E61242C5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018760" y="631188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lvl="0" algn="ctr"/>
            <a:fld id="{5C77EC1F-1AE2-DF45-88B7-1584BB9677AC}" type="slidenum">
              <a:rPr lang="en-US" sz="1200">
                <a:solidFill>
                  <a:srgbClr val="FFFFFF"/>
                </a:solidFill>
                <a:latin typeface="Arial"/>
                <a:cs typeface="Arial"/>
              </a:rPr>
              <a:t>7</a:t>
            </a:fld>
            <a:endParaRPr lang="en-US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7A1651E8-6AAF-747B-B3C6-52973DEA74B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57600" y="2103120"/>
            <a:ext cx="3390479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_2">
            <a:extLst>
              <a:ext uri="{FF2B5EF4-FFF2-40B4-BE49-F238E27FC236}">
                <a16:creationId xmlns:a16="http://schemas.microsoft.com/office/drawing/2014/main" id="{DFA0A7F9-48A8-2481-9CEB-913A18E205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0" y="-102960"/>
            <a:ext cx="11140560" cy="1325160"/>
          </a:xfrm>
        </p:spPr>
        <p:txBody>
          <a:bodyPr/>
          <a:lstStyle/>
          <a:p>
            <a:pPr lvl="0"/>
            <a:r>
              <a:rPr lang="en-US" dirty="0"/>
              <a:t>Synchronizing collisions at IP6 and IP8</a:t>
            </a:r>
          </a:p>
        </p:txBody>
      </p:sp>
      <p:sp>
        <p:nvSpPr>
          <p:cNvPr id="3" name="Content Placeholder 2_3">
            <a:extLst>
              <a:ext uri="{FF2B5EF4-FFF2-40B4-BE49-F238E27FC236}">
                <a16:creationId xmlns:a16="http://schemas.microsoft.com/office/drawing/2014/main" id="{3128D5DB-0D9B-B2B8-9D41-75E0A1E9ED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1021679"/>
            <a:ext cx="10881360" cy="4350960"/>
          </a:xfrm>
        </p:spPr>
        <p:txBody>
          <a:bodyPr/>
          <a:lstStyle/>
          <a:p>
            <a:pPr marL="342900" indent="-342900">
              <a:spcBef>
                <a:spcPts val="1417"/>
              </a:spcBef>
            </a:pPr>
            <a:r>
              <a:rPr lang="en-US" sz="2400" dirty="0"/>
              <a:t>The bunch intensity is so high that each bunch may only collide once per turn – either at IP6 or at IP8, but not at both (beam beam effects)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Number ESR &amp; HSR bunches by integers </a:t>
            </a:r>
            <a:r>
              <a:rPr lang="en-US" sz="2400" i="1" dirty="0"/>
              <a:t>b</a:t>
            </a:r>
            <a:r>
              <a:rPr lang="en-US" sz="2400" baseline="-33000" dirty="0"/>
              <a:t>e</a:t>
            </a:r>
            <a:r>
              <a:rPr lang="en-US" sz="2400" i="1" baseline="-33000" dirty="0"/>
              <a:t> </a:t>
            </a:r>
            <a:r>
              <a:rPr lang="en-US" sz="2400" dirty="0"/>
              <a:t>&amp; </a:t>
            </a:r>
            <a:r>
              <a:rPr lang="en-US" sz="2400" i="1" dirty="0" err="1"/>
              <a:t>b</a:t>
            </a:r>
            <a:r>
              <a:rPr lang="en-US" sz="2400" baseline="-33000" dirty="0" err="1"/>
              <a:t>h</a:t>
            </a:r>
            <a:r>
              <a:rPr lang="en-US" sz="2400" i="1" dirty="0"/>
              <a:t> </a:t>
            </a:r>
            <a:r>
              <a:rPr lang="en-US" sz="2400" dirty="0"/>
              <a:t>that vary from 0 to 2519</a:t>
            </a:r>
          </a:p>
          <a:p>
            <a:pPr marL="342900" indent="-342900">
              <a:spcBef>
                <a:spcPts val="1417"/>
              </a:spcBef>
            </a:pPr>
            <a:r>
              <a:rPr lang="en-US" sz="2400" dirty="0"/>
              <a:t>Hadron bunches will only occupy buckets with </a:t>
            </a:r>
            <a:r>
              <a:rPr lang="en-US" sz="2400" i="1" dirty="0" err="1"/>
              <a:t>b</a:t>
            </a:r>
            <a:r>
              <a:rPr lang="en-US" sz="2400" baseline="-33000" dirty="0" err="1"/>
              <a:t>h</a:t>
            </a:r>
            <a:r>
              <a:rPr lang="en-US" sz="2400" baseline="-33000" dirty="0"/>
              <a:t> </a:t>
            </a:r>
            <a:r>
              <a:rPr lang="en-US" sz="2400" dirty="0"/>
              <a:t>even</a:t>
            </a:r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dirty="0"/>
          </a:p>
        </p:txBody>
      </p:sp>
      <p:sp>
        <p:nvSpPr>
          <p:cNvPr id="4" name="Slide Number Placeholder 3_2">
            <a:extLst>
              <a:ext uri="{FF2B5EF4-FFF2-40B4-BE49-F238E27FC236}">
                <a16:creationId xmlns:a16="http://schemas.microsoft.com/office/drawing/2014/main" id="{FDEBBD50-2F68-7105-F237-6AFE7BEDB4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018760" y="631188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lvl="0" algn="ctr"/>
            <a:fld id="{D06467EF-CE03-4B4D-8838-1E9BFAE841A0}" type="slidenum">
              <a:rPr lang="en-US" sz="1200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lang="en-US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AB60689A-0794-9AE5-346F-099CF59856B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35279" y="2990880"/>
            <a:ext cx="4921200" cy="337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_3">
            <a:extLst>
              <a:ext uri="{FF2B5EF4-FFF2-40B4-BE49-F238E27FC236}">
                <a16:creationId xmlns:a16="http://schemas.microsoft.com/office/drawing/2014/main" id="{7A98B012-B26E-3083-CBDE-197313D922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0" y="-102960"/>
            <a:ext cx="11140560" cy="1325160"/>
          </a:xfrm>
        </p:spPr>
        <p:txBody>
          <a:bodyPr/>
          <a:lstStyle/>
          <a:p>
            <a:pPr lvl="0"/>
            <a:r>
              <a:rPr lang="en-US" dirty="0"/>
              <a:t>Synchronizing collisions at IP6 and IP8</a:t>
            </a:r>
          </a:p>
        </p:txBody>
      </p:sp>
      <p:sp>
        <p:nvSpPr>
          <p:cNvPr id="3" name="Content Placeholder 2_4">
            <a:extLst>
              <a:ext uri="{FF2B5EF4-FFF2-40B4-BE49-F238E27FC236}">
                <a16:creationId xmlns:a16="http://schemas.microsoft.com/office/drawing/2014/main" id="{EDDDEE68-84D8-EC2A-6392-4B746948CA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080" y="1167544"/>
            <a:ext cx="10515240" cy="2963022"/>
          </a:xfrm>
        </p:spPr>
        <p:txBody>
          <a:bodyPr/>
          <a:lstStyle/>
          <a:p>
            <a:pPr lvl="0">
              <a:spcBef>
                <a:spcPts val="1417"/>
              </a:spcBef>
              <a:buNone/>
            </a:pPr>
            <a:r>
              <a:rPr lang="en-US" sz="2400" dirty="0"/>
              <a:t>Collisions at </a:t>
            </a:r>
            <a:r>
              <a:rPr lang="en-US" sz="2400" b="1" dirty="0"/>
              <a:t>IP8</a:t>
            </a:r>
            <a:r>
              <a:rPr lang="en-US" sz="2400" dirty="0"/>
              <a:t> require:</a:t>
            </a:r>
          </a:p>
          <a:p>
            <a:pPr lvl="0">
              <a:spcBef>
                <a:spcPts val="1417"/>
              </a:spcBef>
              <a:buNone/>
            </a:pPr>
            <a:r>
              <a:rPr lang="en-US" sz="2400" dirty="0"/>
              <a:t> </a:t>
            </a:r>
          </a:p>
          <a:p>
            <a:pPr lvl="0">
              <a:spcBef>
                <a:spcPts val="1417"/>
              </a:spcBef>
              <a:buNone/>
            </a:pPr>
            <a:r>
              <a:rPr lang="en-US" sz="2400" dirty="0"/>
              <a:t>So</a:t>
            </a:r>
          </a:p>
          <a:p>
            <a:pPr lvl="0">
              <a:spcBef>
                <a:spcPts val="1417"/>
              </a:spcBef>
              <a:buNone/>
            </a:pPr>
            <a:r>
              <a:rPr lang="en-US" sz="2400" dirty="0"/>
              <a:t>Bunches collide at IP8 when either</a:t>
            </a:r>
          </a:p>
          <a:p>
            <a:pPr lvl="0">
              <a:spcBef>
                <a:spcPts val="1417"/>
              </a:spcBef>
              <a:buNone/>
            </a:pPr>
            <a:endParaRPr lang="en-US" sz="2400" dirty="0"/>
          </a:p>
          <a:p>
            <a:pPr lvl="0">
              <a:spcBef>
                <a:spcPts val="1417"/>
              </a:spcBef>
              <a:buNone/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  <a:buNone/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sz="2400" dirty="0"/>
          </a:p>
          <a:p>
            <a:pPr lvl="0">
              <a:spcBef>
                <a:spcPts val="1417"/>
              </a:spcBef>
            </a:pPr>
            <a:endParaRPr lang="en-US" dirty="0"/>
          </a:p>
        </p:txBody>
      </p:sp>
      <p:sp>
        <p:nvSpPr>
          <p:cNvPr id="4" name="Slide Number Placeholder 3_3">
            <a:extLst>
              <a:ext uri="{FF2B5EF4-FFF2-40B4-BE49-F238E27FC236}">
                <a16:creationId xmlns:a16="http://schemas.microsoft.com/office/drawing/2014/main" id="{861FA19D-5793-6A8B-7796-D056DAF993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018760" y="631188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lvl="0" algn="ctr"/>
            <a:fld id="{2789BAF3-92BC-CD4E-A9C6-D617A08A7C1B}" type="slidenum">
              <a:rPr lang="en-US" sz="1200">
                <a:solidFill>
                  <a:srgbClr val="FFFFFF"/>
                </a:solidFill>
                <a:latin typeface="Arial"/>
                <a:cs typeface="Arial"/>
              </a:rPr>
              <a:t>9</a:t>
            </a:fld>
            <a:endParaRPr lang="en-US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65F3EB87-7F7D-4294-3198-C930F9ABBB7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86499" y="1161360"/>
            <a:ext cx="3675959" cy="45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D10F8B47-0F1E-CE87-0B6C-CBB755B1921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67020" y="1728900"/>
            <a:ext cx="4846320" cy="3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>
            <a:extLst>
              <a:ext uri="{FF2B5EF4-FFF2-40B4-BE49-F238E27FC236}">
                <a16:creationId xmlns:a16="http://schemas.microsoft.com/office/drawing/2014/main" id="{5AB672EB-2E83-F72C-90C7-2B33B311CF3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85112" y="2211586"/>
            <a:ext cx="3108959" cy="29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">
            <a:extLst>
              <a:ext uri="{FF2B5EF4-FFF2-40B4-BE49-F238E27FC236}">
                <a16:creationId xmlns:a16="http://schemas.microsoft.com/office/drawing/2014/main" id="{0532FCAC-7373-489A-84D3-0D8C7C6A1C5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11514" y="3133202"/>
            <a:ext cx="3361679" cy="8708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951A43-8997-68E6-9AC9-0AC358211F75}"/>
              </a:ext>
            </a:extLst>
          </p:cNvPr>
          <p:cNvSpPr txBox="1"/>
          <p:nvPr/>
        </p:nvSpPr>
        <p:spPr>
          <a:xfrm>
            <a:off x="4486499" y="3110161"/>
            <a:ext cx="1371599" cy="916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1" u="none" strike="noStrike" kern="1200" cap="none" baseline="0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b</a:t>
            </a:r>
            <a:r>
              <a:rPr lang="en-US" sz="2400" b="0" i="0" u="none" strike="noStrike" kern="1200" cap="none" baseline="-33000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e8 </a:t>
            </a:r>
            <a:r>
              <a:rPr lang="en-US" sz="2400" b="0" i="0" u="none" strike="noStrike" kern="1200" cap="none" baseline="0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&gt;</a:t>
            </a:r>
            <a:r>
              <a:rPr lang="en-US" sz="2400" b="0" i="0" u="none" strike="noStrike" kern="1200" cap="none" baseline="-33000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 </a:t>
            </a:r>
            <a:r>
              <a:rPr lang="en-US" sz="2400" b="0" i="1" u="none" strike="noStrike" kern="1200" cap="none" baseline="0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b</a:t>
            </a:r>
            <a:r>
              <a:rPr lang="en-US" sz="2400" b="0" i="0" u="none" strike="noStrike" kern="1200" cap="none" baseline="-33000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h8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1" u="none" strike="noStrike" kern="1200" cap="none" baseline="0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b</a:t>
            </a:r>
            <a:r>
              <a:rPr lang="en-US" sz="2400" b="0" i="0" u="none" strike="noStrike" kern="1200" cap="none" baseline="-33000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e8 </a:t>
            </a:r>
            <a:r>
              <a:rPr lang="en-US" sz="2400" b="0" i="0" u="none" strike="noStrike" kern="1200" cap="none" baseline="0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&lt;</a:t>
            </a:r>
            <a:r>
              <a:rPr lang="en-US" sz="2400" b="0" i="0" u="none" strike="noStrike" kern="1200" cap="none" baseline="-33000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 </a:t>
            </a:r>
            <a:r>
              <a:rPr lang="en-US" sz="2400" b="0" i="1" u="none" strike="noStrike" kern="1200" cap="none" baseline="0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b</a:t>
            </a:r>
            <a:r>
              <a:rPr lang="en-US" sz="2400" b="0" i="0" u="none" strike="noStrike" kern="1200" cap="none" baseline="-33000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h8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2D09AB-2530-1E29-F91C-3B40685AC9F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523941" y="2210760"/>
            <a:ext cx="4846320" cy="4282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E08414-3CB4-CB28-668B-19CEF284B877}"/>
              </a:ext>
            </a:extLst>
          </p:cNvPr>
          <p:cNvSpPr txBox="1"/>
          <p:nvPr/>
        </p:nvSpPr>
        <p:spPr>
          <a:xfrm>
            <a:off x="1184746" y="4108529"/>
            <a:ext cx="4183117" cy="251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417"/>
              </a:spcBef>
            </a:pPr>
            <a:r>
              <a:rPr lang="en-US" sz="1800" dirty="0"/>
              <a:t>Integer </a:t>
            </a:r>
            <a:r>
              <a:rPr lang="en-US" sz="1800" i="1" dirty="0"/>
              <a:t>p </a:t>
            </a:r>
            <a:r>
              <a:rPr lang="en-US" sz="1800" dirty="0"/>
              <a:t>must be odd if bunches that collide at IP8 do not collide at IP6</a:t>
            </a:r>
          </a:p>
          <a:p>
            <a:pPr lvl="0">
              <a:spcBef>
                <a:spcPts val="1417"/>
              </a:spcBef>
            </a:pPr>
            <a:endParaRPr lang="en-US" sz="1800" dirty="0"/>
          </a:p>
          <a:p>
            <a:pPr lvl="0">
              <a:spcBef>
                <a:spcPts val="817"/>
              </a:spcBef>
            </a:pPr>
            <a:r>
              <a:rPr lang="en-US" dirty="0"/>
              <a:t>We chose p=841</a:t>
            </a:r>
          </a:p>
          <a:p>
            <a:pPr lvl="0">
              <a:spcBef>
                <a:spcPts val="817"/>
              </a:spcBef>
            </a:pPr>
            <a:r>
              <a:rPr lang="en-US" sz="1800" dirty="0"/>
              <a:t>Inject even b</a:t>
            </a:r>
            <a:r>
              <a:rPr lang="en-US" sz="1800" baseline="-25000" dirty="0"/>
              <a:t>e</a:t>
            </a:r>
            <a:r>
              <a:rPr lang="en-US" sz="1800" dirty="0"/>
              <a:t>: collide at IP6</a:t>
            </a:r>
          </a:p>
          <a:p>
            <a:pPr lvl="0">
              <a:spcBef>
                <a:spcPts val="817"/>
              </a:spcBef>
            </a:pPr>
            <a:r>
              <a:rPr lang="en-US" dirty="0"/>
              <a:t>Inject odd b</a:t>
            </a:r>
            <a:r>
              <a:rPr lang="en-US" baseline="-25000" dirty="0"/>
              <a:t>e</a:t>
            </a:r>
            <a:r>
              <a:rPr lang="en-US" dirty="0"/>
              <a:t>: collide at IP8</a:t>
            </a:r>
            <a:endParaRPr lang="en-US" sz="1800" dirty="0"/>
          </a:p>
          <a:p>
            <a:r>
              <a:rPr lang="en-US" dirty="0"/>
              <a:t>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6CEC54-B76E-545D-80BE-4346BA808D0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184746" y="4756622"/>
            <a:ext cx="2333160" cy="3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../../../../Templates/Presentations/EIC.otp</Template>
  <TotalTime>83926</TotalTime>
  <Words>790</Words>
  <Application>Microsoft Macintosh PowerPoint</Application>
  <PresentationFormat>Widescreen</PresentationFormat>
  <Paragraphs>113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Liberation Sans</vt:lpstr>
      <vt:lpstr>Liberation Serif</vt:lpstr>
      <vt:lpstr>StarSymbol</vt:lpstr>
      <vt:lpstr>Times New Roman</vt:lpstr>
      <vt:lpstr>Title Slide</vt:lpstr>
      <vt:lpstr>Title and Content</vt:lpstr>
      <vt:lpstr>EIC two detector operation</vt:lpstr>
      <vt:lpstr>Why can’t we *just* add another collision point?</vt:lpstr>
      <vt:lpstr>Outline</vt:lpstr>
      <vt:lpstr>Tech Note</vt:lpstr>
      <vt:lpstr>Avoid snake constraints IP2    IP8 Possible 4 Snake Configurations</vt:lpstr>
      <vt:lpstr>Radial Shift: Matching ESR and HSR circumferences</vt:lpstr>
      <vt:lpstr>RF system parameters</vt:lpstr>
      <vt:lpstr>Synchronizing collisions at IP6 and IP8</vt:lpstr>
      <vt:lpstr>Synchronizing collisions at IP6 and IP8</vt:lpstr>
      <vt:lpstr>Adjusting the path lengths between IP6 and IP8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</dc:title>
  <cp:lastModifiedBy>Drees, Angelika</cp:lastModifiedBy>
  <cp:revision>1057</cp:revision>
  <dcterms:created xsi:type="dcterms:W3CDTF">2021-11-12T08:01:05Z</dcterms:created>
  <dcterms:modified xsi:type="dcterms:W3CDTF">2022-12-06T15:36:34Z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0x010100E6499330D76B4642A0E7B53F4A469F55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0</vt:r8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4</vt:r8>
  </property>
</Properties>
</file>