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69" r:id="rId5"/>
  </p:sldMasterIdLst>
  <p:notesMasterIdLst>
    <p:notesMasterId r:id="rId27"/>
  </p:notesMasterIdLst>
  <p:sldIdLst>
    <p:sldId id="319" r:id="rId6"/>
    <p:sldId id="258" r:id="rId7"/>
    <p:sldId id="2319" r:id="rId8"/>
    <p:sldId id="2328" r:id="rId9"/>
    <p:sldId id="2327" r:id="rId10"/>
    <p:sldId id="265" r:id="rId11"/>
    <p:sldId id="2313" r:id="rId12"/>
    <p:sldId id="296" r:id="rId13"/>
    <p:sldId id="2329" r:id="rId14"/>
    <p:sldId id="2330" r:id="rId15"/>
    <p:sldId id="2331" r:id="rId16"/>
    <p:sldId id="2333" r:id="rId17"/>
    <p:sldId id="2332" r:id="rId18"/>
    <p:sldId id="2334" r:id="rId19"/>
    <p:sldId id="2335" r:id="rId20"/>
    <p:sldId id="2336" r:id="rId21"/>
    <p:sldId id="2337" r:id="rId22"/>
    <p:sldId id="2338" r:id="rId23"/>
    <p:sldId id="2339" r:id="rId24"/>
    <p:sldId id="2340" r:id="rId25"/>
    <p:sldId id="232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BFBFC3"/>
    <a:srgbClr val="CFD5EA"/>
    <a:srgbClr val="FFC000"/>
    <a:srgbClr val="FAE535"/>
    <a:srgbClr val="0000FF"/>
    <a:srgbClr val="0000FB"/>
    <a:srgbClr val="FAF901"/>
    <a:srgbClr val="C7C7FF"/>
    <a:srgbClr val="E5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84"/>
    <p:restoredTop sz="94646"/>
  </p:normalViewPr>
  <p:slideViewPr>
    <p:cSldViewPr snapToGrid="0" snapToObjects="1">
      <p:cViewPr varScale="1">
        <p:scale>
          <a:sx n="87" d="100"/>
          <a:sy n="87" d="100"/>
        </p:scale>
        <p:origin x="10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2255C-AFDB-4D22-8373-2F4CFC10746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E146D-72E3-4D17-8794-005420F3E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7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76664" y="2790092"/>
            <a:ext cx="582150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Talk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08443" y="4642339"/>
            <a:ext cx="5289726" cy="580292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,Title</a:t>
            </a:r>
          </a:p>
          <a:p>
            <a:r>
              <a:rPr lang="en-US" dirty="0"/>
              <a:t>Event</a:t>
            </a:r>
          </a:p>
          <a:p>
            <a:r>
              <a:rPr lang="en-US" dirty="0"/>
              <a:t>Dates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1"/>
            <a:ext cx="20574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74321"/>
            <a:ext cx="8628678" cy="424732"/>
          </a:xfrm>
        </p:spPr>
        <p:txBody>
          <a:bodyPr/>
          <a:lstStyle>
            <a:lvl1pPr>
              <a:lnSpc>
                <a:spcPct val="9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758" y="1444752"/>
            <a:ext cx="4130874" cy="821190"/>
          </a:xfrm>
        </p:spPr>
        <p:txBody>
          <a:bodyPr anchor="b"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758" y="2275468"/>
            <a:ext cx="4130874" cy="3373229"/>
          </a:xfrm>
        </p:spPr>
        <p:txBody>
          <a:bodyPr/>
          <a:lstStyle>
            <a:lvl1pPr marL="172641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>
                <a:latin typeface="+mn-lt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>
                <a:latin typeface="Century Gothic" panose="020B0502020202020204" pitchFamily="34" charset="0"/>
              </a:defRPr>
            </a:lvl3pPr>
            <a:lvl4pPr marL="728663" indent="0">
              <a:buClr>
                <a:schemeClr val="tx1"/>
              </a:buClr>
              <a:buFont typeface="Century Gothic" panose="020B0502020202020204" pitchFamily="34" charset="0"/>
              <a:buNone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44752"/>
            <a:ext cx="4128516" cy="821190"/>
          </a:xfrm>
        </p:spPr>
        <p:txBody>
          <a:bodyPr anchor="b"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75468"/>
            <a:ext cx="4128516" cy="3373229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 baseline="0">
                <a:latin typeface="Century Gothic" panose="020B0502020202020204" pitchFamily="34" charset="0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3pPr>
            <a:lvl4pPr marL="858441" indent="-129779">
              <a:buClr>
                <a:schemeClr val="tx1"/>
              </a:buClr>
              <a:buFont typeface="Century Gothic" panose="020B0502020202020204" pitchFamily="34" charset="0"/>
              <a:buChar char="•"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5836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F833AF-F2DD-B245-B5D3-AAD481D0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233" y="6452482"/>
            <a:ext cx="158419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5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1"/>
            <a:ext cx="20574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74321"/>
            <a:ext cx="8628678" cy="424732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522" y="1387602"/>
            <a:ext cx="2707859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522" y="2208793"/>
            <a:ext cx="2707859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5244" y="1387602"/>
            <a:ext cx="270631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95244" y="2213185"/>
            <a:ext cx="270631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385763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6421" y="1387602"/>
            <a:ext cx="270631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6421" y="2213185"/>
            <a:ext cx="270631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385763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5836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AAAD4-FBA9-4334-AA6C-9B74AC2A8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233" y="6452482"/>
            <a:ext cx="158419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60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435552"/>
            <a:ext cx="4380567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763689" y="1435552"/>
            <a:ext cx="4380311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948037"/>
            <a:ext cx="4379004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763689" y="948037"/>
            <a:ext cx="438031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10603" y="966165"/>
            <a:ext cx="436139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10603" y="1517523"/>
            <a:ext cx="4361396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768008" y="966165"/>
            <a:ext cx="4358907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768008" y="1517523"/>
            <a:ext cx="4358907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320041"/>
            <a:ext cx="7813748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400521"/>
            <a:ext cx="7749540" cy="341632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8302" y="65460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8861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435552"/>
            <a:ext cx="2901104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24318" y="1435552"/>
            <a:ext cx="2900934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242895" y="1435552"/>
            <a:ext cx="2901104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948037"/>
            <a:ext cx="290006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24317" y="948037"/>
            <a:ext cx="2900934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242896" y="948037"/>
            <a:ext cx="291444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8500" y="966165"/>
            <a:ext cx="287541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12598" y="1517904"/>
            <a:ext cx="2875410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34012" y="966165"/>
            <a:ext cx="2873769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39873" y="1517904"/>
            <a:ext cx="2873769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53455" y="966165"/>
            <a:ext cx="28479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259316" y="1517904"/>
            <a:ext cx="2847992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320041"/>
            <a:ext cx="7813748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452" y="405256"/>
            <a:ext cx="7749540" cy="341632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8302" y="65460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5479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1" y="948037"/>
            <a:ext cx="21561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9112" y="966459"/>
            <a:ext cx="2161143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434925"/>
            <a:ext cx="2156105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2466458" y="1434925"/>
            <a:ext cx="2156105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2466458" y="948037"/>
            <a:ext cx="2156104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4727176" y="1434925"/>
            <a:ext cx="2156105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4727176" y="948037"/>
            <a:ext cx="21561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6987895" y="1434925"/>
            <a:ext cx="2156105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6987895" y="948037"/>
            <a:ext cx="21561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12598" y="1517904"/>
            <a:ext cx="2132838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85800" indent="-170260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2462937" y="969264"/>
            <a:ext cx="2161143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2479034" y="1517904"/>
            <a:ext cx="2132838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427435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85800" lvl="2" indent="-17026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728692" y="969264"/>
            <a:ext cx="2151068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4734714" y="1517904"/>
            <a:ext cx="2132838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427435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85800" lvl="2" indent="-17026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320041"/>
            <a:ext cx="7813748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405256"/>
            <a:ext cx="7749540" cy="341632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984373" y="969264"/>
            <a:ext cx="2159627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6998954" y="1517904"/>
            <a:ext cx="2132838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427435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85800" lvl="2" indent="-17026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2783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728" y="1083755"/>
            <a:ext cx="4115073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1078993"/>
            <a:ext cx="436626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60" y="1275789"/>
            <a:ext cx="4153054" cy="757130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03131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03131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1059" y="2453317"/>
            <a:ext cx="4134678" cy="2690184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6731" lvl="1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08060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727" y="1078992"/>
            <a:ext cx="4115305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1078992"/>
            <a:ext cx="436626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60" y="1275789"/>
            <a:ext cx="4153054" cy="757130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59" y="2453317"/>
            <a:ext cx="4134678" cy="4163291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6731" lvl="1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210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0446" y="1078990"/>
            <a:ext cx="5598140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1" y="1078992"/>
            <a:ext cx="2884706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59" y="1275789"/>
            <a:ext cx="2682171" cy="757130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60" y="2800350"/>
            <a:ext cx="2656459" cy="3816258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6731" lvl="1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3090447" y="1"/>
            <a:ext cx="6053554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438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5741" y="2382"/>
            <a:ext cx="8484632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7" y="274321"/>
            <a:ext cx="8250174" cy="424732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4519612" y="0"/>
            <a:ext cx="4624388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3"/>
            <a:ext cx="20574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31D8B-25E9-D440-A0B7-53853A82E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233" y="6452482"/>
            <a:ext cx="158419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4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62865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623888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4"/>
            <a:ext cx="92456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74168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1" y="1074421"/>
            <a:ext cx="8500937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0371" y="5343835"/>
            <a:ext cx="403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21552" y="1388963"/>
            <a:ext cx="6508646" cy="757130"/>
          </a:xfrm>
        </p:spPr>
        <p:txBody>
          <a:bodyPr/>
          <a:lstStyle>
            <a:lvl1pPr algn="l">
              <a:defRPr sz="24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611" y="3013455"/>
            <a:ext cx="4080386" cy="2028101"/>
          </a:xfrm>
        </p:spPr>
        <p:txBody>
          <a:bodyPr/>
          <a:lstStyle>
            <a:lvl1pPr marL="0" indent="0" algn="l">
              <a:buNone/>
              <a:defRPr sz="15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32" y="5409489"/>
            <a:ext cx="1202817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01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5" y="274320"/>
            <a:ext cx="8572500" cy="424732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1" y="1653735"/>
            <a:ext cx="8572500" cy="4047778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1"/>
            <a:ext cx="20574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5836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233" y="6452482"/>
            <a:ext cx="1584198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4244196" y="6452483"/>
            <a:ext cx="466434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V.S. Morozov, EIC IR Design Weekly Meeting, August 5, 2022</a:t>
            </a:r>
          </a:p>
        </p:txBody>
      </p:sp>
    </p:spTree>
    <p:extLst>
      <p:ext uri="{BB962C8B-B14F-4D97-AF65-F5344CB8AC3E}">
        <p14:creationId xmlns:p14="http://schemas.microsoft.com/office/powerpoint/2010/main" val="404316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4571999" y="1078993"/>
            <a:ext cx="4151269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05740" y="1078993"/>
            <a:ext cx="436626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1352480"/>
            <a:ext cx="4060102" cy="7571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9163" y="2891883"/>
            <a:ext cx="4073266" cy="2252546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1"/>
            <a:ext cx="20574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320041"/>
            <a:ext cx="1059505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847" y="456244"/>
            <a:ext cx="816102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1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1"/>
            <a:ext cx="20574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74321"/>
            <a:ext cx="8568927" cy="424732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5836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233" y="6452482"/>
            <a:ext cx="158419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5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04233" y="6452482"/>
            <a:ext cx="158419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2326" y="274321"/>
            <a:ext cx="857250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8711" y="1650030"/>
            <a:ext cx="8564601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3293" y="662613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1"/>
            <a:ext cx="20574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6616607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5836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7170822" y="6379912"/>
            <a:ext cx="173249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50" b="0" baseline="0" dirty="0" err="1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PyORBIT</a:t>
            </a:r>
            <a:r>
              <a:rPr lang="en-US" sz="75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Solver Package</a:t>
            </a:r>
          </a:p>
        </p:txBody>
      </p:sp>
    </p:spTree>
    <p:extLst>
      <p:ext uri="{BB962C8B-B14F-4D97-AF65-F5344CB8AC3E}">
        <p14:creationId xmlns:p14="http://schemas.microsoft.com/office/powerpoint/2010/main" val="325655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5pPr>
      <a:lvl6pPr marL="3429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6pPr>
      <a:lvl7pPr marL="685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7pPr>
      <a:lvl8pPr marL="10287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8pPr>
      <a:lvl9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9pPr>
    </p:titleStyle>
    <p:bodyStyle>
      <a:lvl1pPr marL="215504" indent="-215504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16731" indent="-2143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772716" indent="-2143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858441" indent="-129779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–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112044" indent="-166688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Clr>
          <a:schemeClr val="tx1"/>
        </a:buClr>
        <a:buFont typeface="Arial" charset="0"/>
        <a:buChar char="»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45E5-B96D-4C8D-947E-45F782E41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3486" y="1654052"/>
            <a:ext cx="7242290" cy="1774948"/>
          </a:xfrm>
        </p:spPr>
        <p:txBody>
          <a:bodyPr>
            <a:normAutofit/>
          </a:bodyPr>
          <a:lstStyle/>
          <a:p>
            <a:r>
              <a:rPr lang="en-US" dirty="0"/>
              <a:t>Opportunities Enabled </a:t>
            </a:r>
            <a:br>
              <a:rPr lang="en-US" dirty="0"/>
            </a:br>
            <a:r>
              <a:rPr lang="en-US" dirty="0"/>
              <a:t>by 2nd Focus</a:t>
            </a:r>
            <a:endParaRPr lang="en-US" sz="2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1F55E-30EE-4C1A-8892-83A289C0D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6864" y="3429000"/>
            <a:ext cx="5230906" cy="1980560"/>
          </a:xfrm>
        </p:spPr>
        <p:txBody>
          <a:bodyPr>
            <a:normAutofit/>
          </a:bodyPr>
          <a:lstStyle/>
          <a:p>
            <a:r>
              <a:rPr lang="en-US" dirty="0"/>
              <a:t>V.S. Morozov (ORNL)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EICUG 2</a:t>
            </a:r>
            <a:r>
              <a:rPr lang="en-US" baseline="30000" dirty="0"/>
              <a:t>nd</a:t>
            </a:r>
            <a:r>
              <a:rPr lang="en-US" dirty="0"/>
              <a:t> detector meeting</a:t>
            </a:r>
          </a:p>
          <a:p>
            <a:r>
              <a:rPr lang="en-US" sz="1400" dirty="0"/>
              <a:t>December 6, 2022</a:t>
            </a:r>
          </a:p>
        </p:txBody>
      </p:sp>
    </p:spTree>
    <p:extLst>
      <p:ext uri="{BB962C8B-B14F-4D97-AF65-F5344CB8AC3E}">
        <p14:creationId xmlns:p14="http://schemas.microsoft.com/office/powerpoint/2010/main" val="140752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758472"/>
          </a:xfrm>
        </p:spPr>
        <p:txBody>
          <a:bodyPr>
            <a:noAutofit/>
          </a:bodyPr>
          <a:lstStyle/>
          <a:p>
            <a:r>
              <a:rPr lang="en-US" sz="2800" dirty="0"/>
              <a:t>Far-Forward Acceptance with and without 2nd Focus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4194"/>
            <a:ext cx="62865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2091FE-6849-BDC8-6602-361D5D92BFF5}"/>
              </a:ext>
            </a:extLst>
          </p:cNvPr>
          <p:cNvGrpSpPr/>
          <p:nvPr/>
        </p:nvGrpSpPr>
        <p:grpSpPr>
          <a:xfrm>
            <a:off x="5723026" y="3839318"/>
            <a:ext cx="3009980" cy="1589811"/>
            <a:chOff x="3592948" y="4262697"/>
            <a:chExt cx="4013307" cy="211974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1D823CD-8203-C8A8-3DB6-1C653BC45CDE}"/>
                </a:ext>
              </a:extLst>
            </p:cNvPr>
            <p:cNvCxnSpPr/>
            <p:nvPr/>
          </p:nvCxnSpPr>
          <p:spPr>
            <a:xfrm>
              <a:off x="4193311" y="4355061"/>
              <a:ext cx="0" cy="154247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5CCFAB0-82B9-2C8F-1090-D3EDB5EC9073}"/>
                </a:ext>
              </a:extLst>
            </p:cNvPr>
            <p:cNvCxnSpPr/>
            <p:nvPr/>
          </p:nvCxnSpPr>
          <p:spPr>
            <a:xfrm flipH="1">
              <a:off x="4193311" y="5897534"/>
              <a:ext cx="312189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F9117E7-475B-8101-815F-43C460822569}"/>
                    </a:ext>
                  </a:extLst>
                </p:cNvPr>
                <p:cNvSpPr txBox="1"/>
                <p:nvPr/>
              </p:nvSpPr>
              <p:spPr>
                <a:xfrm>
                  <a:off x="3592948" y="4262697"/>
                  <a:ext cx="547671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5838D3-0B30-B442-A723-C81CD80EC0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2948" y="4262697"/>
                  <a:ext cx="547671" cy="400109"/>
                </a:xfrm>
                <a:prstGeom prst="rect">
                  <a:avLst/>
                </a:prstGeom>
                <a:blipFill>
                  <a:blip r:embed="rId2"/>
                  <a:stretch>
                    <a:fillRect b="-2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2611781-D365-F207-DF7B-C5087A9099F6}"/>
                    </a:ext>
                  </a:extLst>
                </p:cNvPr>
                <p:cNvSpPr txBox="1"/>
                <p:nvPr/>
              </p:nvSpPr>
              <p:spPr>
                <a:xfrm>
                  <a:off x="7083119" y="5963269"/>
                  <a:ext cx="523136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499FD73-9884-F045-B4D8-48EBD9A18C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3119" y="5963269"/>
                  <a:ext cx="523136" cy="40010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14CF4C-DD92-BA54-C5EF-7681C0008BB9}"/>
                </a:ext>
              </a:extLst>
            </p:cNvPr>
            <p:cNvSpPr txBox="1"/>
            <p:nvPr/>
          </p:nvSpPr>
          <p:spPr>
            <a:xfrm>
              <a:off x="6581755" y="5963268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79AED5-0518-A131-BA91-A0A18EE60D70}"/>
                </a:ext>
              </a:extLst>
            </p:cNvPr>
            <p:cNvSpPr/>
            <p:nvPr/>
          </p:nvSpPr>
          <p:spPr>
            <a:xfrm>
              <a:off x="4193311" y="4632029"/>
              <a:ext cx="2539288" cy="1265503"/>
            </a:xfrm>
            <a:prstGeom prst="rect">
              <a:avLst/>
            </a:prstGeom>
            <a:gradFill flip="none" rotWithShape="1">
              <a:gsLst>
                <a:gs pos="0">
                  <a:srgbClr val="0432FF">
                    <a:alpha val="50000"/>
                  </a:srgb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BA3445B-6C42-92A2-681E-AB68145398B5}"/>
                </a:ext>
              </a:extLst>
            </p:cNvPr>
            <p:cNvCxnSpPr/>
            <p:nvPr/>
          </p:nvCxnSpPr>
          <p:spPr>
            <a:xfrm flipH="1">
              <a:off x="4193311" y="5380300"/>
              <a:ext cx="1740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ie 33">
              <a:extLst>
                <a:ext uri="{FF2B5EF4-FFF2-40B4-BE49-F238E27FC236}">
                  <a16:creationId xmlns:a16="http://schemas.microsoft.com/office/drawing/2014/main" id="{69AFC866-EC1C-D424-33E3-C1608C2A19A0}"/>
                </a:ext>
              </a:extLst>
            </p:cNvPr>
            <p:cNvSpPr/>
            <p:nvPr/>
          </p:nvSpPr>
          <p:spPr>
            <a:xfrm>
              <a:off x="6246483" y="5400198"/>
              <a:ext cx="940201" cy="969815"/>
            </a:xfrm>
            <a:prstGeom prst="pie">
              <a:avLst>
                <a:gd name="adj1" fmla="val 10799994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9C53883-F9A7-197B-8E49-0255D4DD155A}"/>
                </a:ext>
              </a:extLst>
            </p:cNvPr>
            <p:cNvCxnSpPr/>
            <p:nvPr/>
          </p:nvCxnSpPr>
          <p:spPr>
            <a:xfrm rot="5400000" flipH="1">
              <a:off x="6151420" y="5815125"/>
              <a:ext cx="1740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888882D-E2B3-E122-B23F-48D39EA0E16C}"/>
                </a:ext>
              </a:extLst>
            </p:cNvPr>
            <p:cNvCxnSpPr/>
            <p:nvPr/>
          </p:nvCxnSpPr>
          <p:spPr>
            <a:xfrm rot="5400000" flipH="1">
              <a:off x="6636330" y="5810501"/>
              <a:ext cx="1740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29AB519-B17B-14F9-9344-76879DC52136}"/>
                </a:ext>
              </a:extLst>
            </p:cNvPr>
            <p:cNvSpPr txBox="1"/>
            <p:nvPr/>
          </p:nvSpPr>
          <p:spPr>
            <a:xfrm>
              <a:off x="4042468" y="5982336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94BAD3-B349-AEFE-BE8C-05463339E732}"/>
              </a:ext>
            </a:extLst>
          </p:cNvPr>
          <p:cNvGrpSpPr/>
          <p:nvPr/>
        </p:nvGrpSpPr>
        <p:grpSpPr>
          <a:xfrm>
            <a:off x="5709837" y="1464412"/>
            <a:ext cx="3185987" cy="1599128"/>
            <a:chOff x="3557779" y="1606110"/>
            <a:chExt cx="4247982" cy="2132171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276E10C-3226-98B3-F8E0-C0C89C969F8F}"/>
                </a:ext>
              </a:extLst>
            </p:cNvPr>
            <p:cNvCxnSpPr/>
            <p:nvPr/>
          </p:nvCxnSpPr>
          <p:spPr>
            <a:xfrm>
              <a:off x="4158142" y="1698474"/>
              <a:ext cx="0" cy="154247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C512C10-8006-68D2-C96B-BA8827216089}"/>
                </a:ext>
              </a:extLst>
            </p:cNvPr>
            <p:cNvCxnSpPr/>
            <p:nvPr/>
          </p:nvCxnSpPr>
          <p:spPr>
            <a:xfrm flipH="1">
              <a:off x="4158142" y="3240947"/>
              <a:ext cx="312189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8630E17-5771-EFC8-E4CB-7C8D7F5FFA70}"/>
                    </a:ext>
                  </a:extLst>
                </p:cNvPr>
                <p:cNvSpPr txBox="1"/>
                <p:nvPr/>
              </p:nvSpPr>
              <p:spPr>
                <a:xfrm>
                  <a:off x="3557779" y="1606110"/>
                  <a:ext cx="547671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1A89C9A-7FA3-E041-BF7A-4D56CD48F0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7779" y="1606110"/>
                  <a:ext cx="547671" cy="40010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AEE3C23-0BAF-2CEF-903C-E0673B812DAE}"/>
                    </a:ext>
                  </a:extLst>
                </p:cNvPr>
                <p:cNvSpPr txBox="1"/>
                <p:nvPr/>
              </p:nvSpPr>
              <p:spPr>
                <a:xfrm>
                  <a:off x="7047949" y="3306682"/>
                  <a:ext cx="523136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1017F49-0689-974C-8FA1-705C1A0305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7949" y="3306682"/>
                  <a:ext cx="523136" cy="40010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2F7AE5-3B59-6063-B55A-F1F8254E1594}"/>
                </a:ext>
              </a:extLst>
            </p:cNvPr>
            <p:cNvSpPr txBox="1"/>
            <p:nvPr/>
          </p:nvSpPr>
          <p:spPr>
            <a:xfrm>
              <a:off x="6546587" y="3306681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A9E662-9856-551C-D048-4CCA18C9AA0F}"/>
                </a:ext>
              </a:extLst>
            </p:cNvPr>
            <p:cNvSpPr/>
            <p:nvPr/>
          </p:nvSpPr>
          <p:spPr>
            <a:xfrm>
              <a:off x="4158142" y="1975442"/>
              <a:ext cx="2539288" cy="1265503"/>
            </a:xfrm>
            <a:prstGeom prst="rect">
              <a:avLst/>
            </a:prstGeom>
            <a:gradFill flip="none" rotWithShape="1">
              <a:gsLst>
                <a:gs pos="0">
                  <a:srgbClr val="0432FF">
                    <a:alpha val="50000"/>
                  </a:srgb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F67E1CC-635A-7CD8-5DCD-96D1EA208EB0}"/>
                </a:ext>
              </a:extLst>
            </p:cNvPr>
            <p:cNvCxnSpPr/>
            <p:nvPr/>
          </p:nvCxnSpPr>
          <p:spPr>
            <a:xfrm flipH="1">
              <a:off x="4158142" y="2723713"/>
              <a:ext cx="1740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ie 48">
              <a:extLst>
                <a:ext uri="{FF2B5EF4-FFF2-40B4-BE49-F238E27FC236}">
                  <a16:creationId xmlns:a16="http://schemas.microsoft.com/office/drawing/2014/main" id="{3BC083DB-1B7F-68D7-9BEE-BEC19A5EA76E}"/>
                </a:ext>
              </a:extLst>
            </p:cNvPr>
            <p:cNvSpPr/>
            <p:nvPr/>
          </p:nvSpPr>
          <p:spPr>
            <a:xfrm>
              <a:off x="5589101" y="2743611"/>
              <a:ext cx="2216660" cy="994670"/>
            </a:xfrm>
            <a:prstGeom prst="pie">
              <a:avLst>
                <a:gd name="adj1" fmla="val 10799994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2205280-4786-3762-6687-136EABFFAF1C}"/>
                </a:ext>
              </a:extLst>
            </p:cNvPr>
            <p:cNvCxnSpPr/>
            <p:nvPr/>
          </p:nvCxnSpPr>
          <p:spPr>
            <a:xfrm rot="5400000" flipH="1">
              <a:off x="5502067" y="3158538"/>
              <a:ext cx="1740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1BB8ADD-01B7-80CD-91B7-E9EB900070FF}"/>
                </a:ext>
              </a:extLst>
            </p:cNvPr>
            <p:cNvCxnSpPr/>
            <p:nvPr/>
          </p:nvCxnSpPr>
          <p:spPr>
            <a:xfrm rot="5400000" flipH="1">
              <a:off x="6601161" y="3153914"/>
              <a:ext cx="1740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7C1988C-B57E-40A8-ECB3-982EA7F57F16}"/>
                </a:ext>
              </a:extLst>
            </p:cNvPr>
            <p:cNvSpPr txBox="1"/>
            <p:nvPr/>
          </p:nvSpPr>
          <p:spPr>
            <a:xfrm>
              <a:off x="4007299" y="3325749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4364121-8C05-1FBA-52B5-599A3EE3740D}"/>
              </a:ext>
            </a:extLst>
          </p:cNvPr>
          <p:cNvCxnSpPr>
            <a:cxnSpLocks/>
          </p:cNvCxnSpPr>
          <p:nvPr/>
        </p:nvCxnSpPr>
        <p:spPr>
          <a:xfrm flipH="1" flipV="1">
            <a:off x="8066308" y="2330418"/>
            <a:ext cx="230637" cy="76107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C7507A-18DF-A3A3-AA44-6F46ADD03507}"/>
              </a:ext>
            </a:extLst>
          </p:cNvPr>
          <p:cNvCxnSpPr>
            <a:cxnSpLocks/>
          </p:cNvCxnSpPr>
          <p:nvPr/>
        </p:nvCxnSpPr>
        <p:spPr>
          <a:xfrm flipH="1">
            <a:off x="8129676" y="3675641"/>
            <a:ext cx="239966" cy="92126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A67856B-A45F-DE4D-61A0-6E6F7DA6B339}"/>
              </a:ext>
            </a:extLst>
          </p:cNvPr>
          <p:cNvSpPr/>
          <p:nvPr/>
        </p:nvSpPr>
        <p:spPr>
          <a:xfrm>
            <a:off x="7504205" y="3174478"/>
            <a:ext cx="1586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Limited by angular acceptance (</a:t>
            </a:r>
            <a:r>
              <a:rPr lang="en-US" sz="1200" dirty="0">
                <a:latin typeface="Symbol" pitchFamily="2" charset="2"/>
                <a:cs typeface="Arial" charset="0"/>
              </a:rPr>
              <a:t>b</a:t>
            </a:r>
            <a:r>
              <a:rPr lang="en-US" sz="1200" baseline="30000" dirty="0">
                <a:latin typeface="Arial" charset="0"/>
                <a:cs typeface="Arial" charset="0"/>
              </a:rPr>
              <a:t>*</a:t>
            </a:r>
            <a:r>
              <a:rPr lang="en-US" sz="1200" dirty="0">
                <a:latin typeface="Helvetica" pitchFamily="2" charset="0"/>
              </a:rPr>
              <a:t>)</a:t>
            </a:r>
            <a:endParaRPr lang="en-US" sz="12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916D86-FF76-F567-E973-79615EB77774}"/>
              </a:ext>
            </a:extLst>
          </p:cNvPr>
          <p:cNvSpPr/>
          <p:nvPr/>
        </p:nvSpPr>
        <p:spPr>
          <a:xfrm>
            <a:off x="5882131" y="3249213"/>
            <a:ext cx="1340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Limited by D and 2</a:t>
            </a:r>
            <a:r>
              <a:rPr lang="en-US" sz="1200" baseline="30000" dirty="0">
                <a:latin typeface="Helvetica" pitchFamily="2" charset="0"/>
              </a:rPr>
              <a:t>nd</a:t>
            </a:r>
            <a:r>
              <a:rPr lang="en-US" sz="1200" dirty="0">
                <a:latin typeface="Helvetica" pitchFamily="2" charset="0"/>
              </a:rPr>
              <a:t> focus (</a:t>
            </a:r>
            <a:r>
              <a:rPr lang="en-US" sz="1200" dirty="0">
                <a:latin typeface="Symbol" pitchFamily="2" charset="2"/>
                <a:cs typeface="Arial" charset="0"/>
              </a:rPr>
              <a:t>b</a:t>
            </a:r>
            <a:r>
              <a:rPr lang="en-US" sz="1200" baseline="-25000" dirty="0">
                <a:latin typeface="Arial" charset="0"/>
                <a:cs typeface="Arial" charset="0"/>
              </a:rPr>
              <a:t>2</a:t>
            </a:r>
            <a:r>
              <a:rPr lang="en-US" sz="1200" dirty="0">
                <a:latin typeface="Helvetica" pitchFamily="2" charset="0"/>
              </a:rPr>
              <a:t>) </a:t>
            </a:r>
            <a:endParaRPr lang="en-US" sz="120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8905EBF-4744-DA05-1735-8105AF0609EF}"/>
              </a:ext>
            </a:extLst>
          </p:cNvPr>
          <p:cNvCxnSpPr>
            <a:cxnSpLocks/>
          </p:cNvCxnSpPr>
          <p:nvPr/>
        </p:nvCxnSpPr>
        <p:spPr>
          <a:xfrm flipV="1">
            <a:off x="6584844" y="2782177"/>
            <a:ext cx="536708" cy="4452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F3A613A-4678-85C0-80DB-67B7512C75BF}"/>
              </a:ext>
            </a:extLst>
          </p:cNvPr>
          <p:cNvCxnSpPr>
            <a:cxnSpLocks/>
          </p:cNvCxnSpPr>
          <p:nvPr/>
        </p:nvCxnSpPr>
        <p:spPr>
          <a:xfrm>
            <a:off x="6599039" y="3740118"/>
            <a:ext cx="1045238" cy="12279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7052DDD-327E-D9E4-1497-6910DAF7AB08}"/>
              </a:ext>
            </a:extLst>
          </p:cNvPr>
          <p:cNvSpPr/>
          <p:nvPr/>
        </p:nvSpPr>
        <p:spPr>
          <a:xfrm>
            <a:off x="3986469" y="1592257"/>
            <a:ext cx="168728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Helvetica" pitchFamily="2" charset="0"/>
              </a:rPr>
              <a:t>Without 2</a:t>
            </a:r>
            <a:r>
              <a:rPr lang="en-US" sz="1500" baseline="30000" dirty="0">
                <a:latin typeface="Helvetica" pitchFamily="2" charset="0"/>
              </a:rPr>
              <a:t>nd</a:t>
            </a:r>
            <a:r>
              <a:rPr lang="en-US" sz="1500" dirty="0">
                <a:latin typeface="Helvetica" pitchFamily="2" charset="0"/>
              </a:rPr>
              <a:t> focus: (EPIC @IR6</a:t>
            </a:r>
            <a:r>
              <a:rPr lang="en-US" sz="1200" dirty="0">
                <a:latin typeface="Helvetica" pitchFamily="2" charset="0"/>
              </a:rPr>
              <a:t>)</a:t>
            </a:r>
            <a:endParaRPr lang="en-US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513AA48-630D-5441-A628-F2D02AEE092B}"/>
              </a:ext>
            </a:extLst>
          </p:cNvPr>
          <p:cNvSpPr txBox="1"/>
          <p:nvPr/>
        </p:nvSpPr>
        <p:spPr>
          <a:xfrm>
            <a:off x="6396748" y="1977329"/>
            <a:ext cx="927778" cy="276854"/>
          </a:xfrm>
          <a:prstGeom prst="rect">
            <a:avLst/>
          </a:prstGeom>
          <a:noFill/>
        </p:spPr>
        <p:txBody>
          <a:bodyPr wrap="square" lIns="68432" tIns="34218" rIns="68432" bIns="34218" rtlCol="0">
            <a:spAutoFit/>
          </a:bodyPr>
          <a:lstStyle/>
          <a:p>
            <a:pPr algn="ctr" defTabSz="342185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4EBE9D-82DB-55A1-CACC-9655B46D2744}"/>
              </a:ext>
            </a:extLst>
          </p:cNvPr>
          <p:cNvSpPr txBox="1"/>
          <p:nvPr/>
        </p:nvSpPr>
        <p:spPr>
          <a:xfrm>
            <a:off x="6458296" y="4597437"/>
            <a:ext cx="927778" cy="276854"/>
          </a:xfrm>
          <a:prstGeom prst="rect">
            <a:avLst/>
          </a:prstGeom>
          <a:noFill/>
        </p:spPr>
        <p:txBody>
          <a:bodyPr wrap="square" lIns="68432" tIns="34218" rIns="68432" bIns="34218" rtlCol="0">
            <a:spAutoFit/>
          </a:bodyPr>
          <a:lstStyle/>
          <a:p>
            <a:pPr algn="ctr" defTabSz="342185"/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46EFB33-1A6E-1655-A8AA-72A188848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35" y="1594265"/>
            <a:ext cx="3266447" cy="18539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3E3CF8D-7D84-3260-2480-BEDA39CC7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963" y="3479584"/>
            <a:ext cx="3266446" cy="185392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B6A8CD6-411E-28F0-5701-6252D742750A}"/>
              </a:ext>
            </a:extLst>
          </p:cNvPr>
          <p:cNvSpPr txBox="1"/>
          <p:nvPr/>
        </p:nvSpPr>
        <p:spPr>
          <a:xfrm>
            <a:off x="1321693" y="1635127"/>
            <a:ext cx="8155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Excluded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7C8125-91CA-ADE9-FA89-02D68B278E88}"/>
              </a:ext>
            </a:extLst>
          </p:cNvPr>
          <p:cNvSpPr txBox="1"/>
          <p:nvPr/>
        </p:nvSpPr>
        <p:spPr>
          <a:xfrm rot="16200000">
            <a:off x="683542" y="2227785"/>
            <a:ext cx="8196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Detected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444C7A-A926-5136-D145-88AB9CDC661D}"/>
              </a:ext>
            </a:extLst>
          </p:cNvPr>
          <p:cNvCxnSpPr/>
          <p:nvPr/>
        </p:nvCxnSpPr>
        <p:spPr>
          <a:xfrm flipH="1">
            <a:off x="2225714" y="3227830"/>
            <a:ext cx="823778" cy="3020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6145A5-8ADF-7D3E-AC06-472AFBC69FD4}"/>
              </a:ext>
            </a:extLst>
          </p:cNvPr>
          <p:cNvCxnSpPr>
            <a:cxnSpLocks/>
          </p:cNvCxnSpPr>
          <p:nvPr/>
        </p:nvCxnSpPr>
        <p:spPr>
          <a:xfrm>
            <a:off x="1343148" y="3227830"/>
            <a:ext cx="794591" cy="3020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8E96485-D5C1-61FE-41F7-1973540965A4}"/>
              </a:ext>
            </a:extLst>
          </p:cNvPr>
          <p:cNvSpPr txBox="1"/>
          <p:nvPr/>
        </p:nvSpPr>
        <p:spPr>
          <a:xfrm>
            <a:off x="7123437" y="2667057"/>
            <a:ext cx="404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0.9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BD2886-D9C2-EB10-0906-249843B5B704}"/>
              </a:ext>
            </a:extLst>
          </p:cNvPr>
          <p:cNvSpPr txBox="1"/>
          <p:nvPr/>
        </p:nvSpPr>
        <p:spPr>
          <a:xfrm>
            <a:off x="7477224" y="5078242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0.99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50BFA0-FA8C-4D2C-915A-440B54D19636}"/>
              </a:ext>
            </a:extLst>
          </p:cNvPr>
          <p:cNvSpPr txBox="1"/>
          <p:nvPr/>
        </p:nvSpPr>
        <p:spPr>
          <a:xfrm>
            <a:off x="7251276" y="2439972"/>
            <a:ext cx="927778" cy="207604"/>
          </a:xfrm>
          <a:prstGeom prst="rect">
            <a:avLst/>
          </a:prstGeom>
          <a:noFill/>
        </p:spPr>
        <p:txBody>
          <a:bodyPr wrap="square" lIns="68432" tIns="34218" rIns="68432" bIns="34218" rtlCol="0">
            <a:spAutoFit/>
          </a:bodyPr>
          <a:lstStyle/>
          <a:p>
            <a:pPr algn="ctr" defTabSz="342185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Excluded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AE7B67-1D74-620E-A0B3-4E48FA7EB748}"/>
              </a:ext>
            </a:extLst>
          </p:cNvPr>
          <p:cNvSpPr txBox="1"/>
          <p:nvPr/>
        </p:nvSpPr>
        <p:spPr>
          <a:xfrm>
            <a:off x="7670376" y="4796730"/>
            <a:ext cx="866320" cy="207604"/>
          </a:xfrm>
          <a:prstGeom prst="rect">
            <a:avLst/>
          </a:prstGeom>
          <a:noFill/>
        </p:spPr>
        <p:txBody>
          <a:bodyPr wrap="square" lIns="68432" tIns="34218" rIns="68432" bIns="34218" rtlCol="0">
            <a:spAutoFit/>
          </a:bodyPr>
          <a:lstStyle/>
          <a:p>
            <a:pPr algn="ctr" defTabSz="342185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Excluded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5612817-0F39-8998-4541-F50F5DD36D88}"/>
              </a:ext>
            </a:extLst>
          </p:cNvPr>
          <p:cNvSpPr txBox="1"/>
          <p:nvPr/>
        </p:nvSpPr>
        <p:spPr>
          <a:xfrm rot="16200000">
            <a:off x="2887899" y="2222344"/>
            <a:ext cx="8196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Detected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F9EBB98-3A26-6038-39D2-A0888F461B1B}"/>
              </a:ext>
            </a:extLst>
          </p:cNvPr>
          <p:cNvSpPr/>
          <p:nvPr/>
        </p:nvSpPr>
        <p:spPr>
          <a:xfrm>
            <a:off x="3972639" y="3833242"/>
            <a:ext cx="17745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Helvetica" pitchFamily="2" charset="0"/>
              </a:rPr>
              <a:t>With 2</a:t>
            </a:r>
            <a:r>
              <a:rPr lang="en-US" sz="1500" baseline="30000" dirty="0">
                <a:latin typeface="Helvetica" pitchFamily="2" charset="0"/>
              </a:rPr>
              <a:t>nd</a:t>
            </a:r>
            <a:r>
              <a:rPr lang="en-US" sz="1500" dirty="0">
                <a:latin typeface="Helvetica" pitchFamily="2" charset="0"/>
              </a:rPr>
              <a:t> focus: (Detector 2 @ IR8)</a:t>
            </a:r>
            <a:endParaRPr lang="en-US" sz="15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6FBF2DB-3020-DD21-E259-A673B251998C}"/>
              </a:ext>
            </a:extLst>
          </p:cNvPr>
          <p:cNvSpPr/>
          <p:nvPr/>
        </p:nvSpPr>
        <p:spPr>
          <a:xfrm>
            <a:off x="1126540" y="1249169"/>
            <a:ext cx="218501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>Ion fragments from </a:t>
            </a:r>
            <a:r>
              <a:rPr lang="en-US" sz="1350" baseline="30000" dirty="0">
                <a:latin typeface="Helvetica" pitchFamily="2" charset="0"/>
              </a:rPr>
              <a:t>238</a:t>
            </a:r>
            <a:r>
              <a:rPr lang="en-US" sz="1350" dirty="0">
                <a:latin typeface="Helvetica" pitchFamily="2" charset="0"/>
              </a:rPr>
              <a:t>U</a:t>
            </a:r>
            <a:endParaRPr lang="en-US" sz="135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E7208A6-F343-4AC0-52D3-A2F5A876C948}"/>
              </a:ext>
            </a:extLst>
          </p:cNvPr>
          <p:cNvSpPr/>
          <p:nvPr/>
        </p:nvSpPr>
        <p:spPr>
          <a:xfrm>
            <a:off x="6400668" y="1156643"/>
            <a:ext cx="218501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>Exclusive protons</a:t>
            </a:r>
            <a:endParaRPr lang="en-US" sz="135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CE54C44-4BFE-CFBA-66CC-D1BB5DF84CA4}"/>
              </a:ext>
            </a:extLst>
          </p:cNvPr>
          <p:cNvSpPr/>
          <p:nvPr/>
        </p:nvSpPr>
        <p:spPr>
          <a:xfrm>
            <a:off x="6384341" y="1401570"/>
            <a:ext cx="218501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>(</a:t>
            </a:r>
            <a:r>
              <a:rPr lang="en-US" sz="1350" dirty="0" err="1">
                <a:latin typeface="Helvetica" pitchFamily="2" charset="0"/>
              </a:rPr>
              <a:t>x</a:t>
            </a:r>
            <a:r>
              <a:rPr lang="en-US" sz="1350" baseline="-25000" dirty="0" err="1">
                <a:latin typeface="Helvetica" pitchFamily="2" charset="0"/>
              </a:rPr>
              <a:t>L</a:t>
            </a:r>
            <a:r>
              <a:rPr lang="en-US" sz="1350" dirty="0">
                <a:latin typeface="Helvetica" pitchFamily="2" charset="0"/>
              </a:rPr>
              <a:t> = p’ / </a:t>
            </a:r>
            <a:r>
              <a:rPr lang="en-US" sz="1350" dirty="0" err="1">
                <a:latin typeface="Helvetica" pitchFamily="2" charset="0"/>
              </a:rPr>
              <a:t>p</a:t>
            </a:r>
            <a:r>
              <a:rPr lang="en-US" sz="1350" baseline="-25000" dirty="0" err="1">
                <a:latin typeface="Helvetica" pitchFamily="2" charset="0"/>
              </a:rPr>
              <a:t>beam</a:t>
            </a:r>
            <a:r>
              <a:rPr lang="en-US" sz="1350" dirty="0">
                <a:latin typeface="Helvetica" pitchFamily="2" charset="0"/>
              </a:rPr>
              <a:t> ~ 1 – x)</a:t>
            </a:r>
            <a:endParaRPr lang="en-US" sz="1350" dirty="0"/>
          </a:p>
        </p:txBody>
      </p:sp>
      <p:sp>
        <p:nvSpPr>
          <p:cNvPr id="62" name="Down Arrow 12">
            <a:extLst>
              <a:ext uri="{FF2B5EF4-FFF2-40B4-BE49-F238E27FC236}">
                <a16:creationId xmlns:a16="http://schemas.microsoft.com/office/drawing/2014/main" id="{B1662964-3BBF-069D-B51E-5429F3F2109B}"/>
              </a:ext>
            </a:extLst>
          </p:cNvPr>
          <p:cNvSpPr/>
          <p:nvPr/>
        </p:nvSpPr>
        <p:spPr>
          <a:xfrm>
            <a:off x="4639611" y="2312961"/>
            <a:ext cx="446315" cy="12845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8DBA1C2-0DF9-2513-7056-850D106FC435}"/>
              </a:ext>
            </a:extLst>
          </p:cNvPr>
          <p:cNvSpPr txBox="1"/>
          <p:nvPr/>
        </p:nvSpPr>
        <p:spPr>
          <a:xfrm>
            <a:off x="3732719" y="2656258"/>
            <a:ext cx="12698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ym typeface="Wingdings" pitchFamily="2" charset="2"/>
              </a:rPr>
              <a:t> </a:t>
            </a:r>
            <a:r>
              <a:rPr lang="en-US" sz="1350" dirty="0"/>
              <a:t>Z’ vs </a:t>
            </a:r>
            <a:r>
              <a:rPr lang="en-US" sz="1350" dirty="0" err="1"/>
              <a:t>x</a:t>
            </a:r>
            <a:r>
              <a:rPr lang="en-US" sz="1350" baseline="-25000" dirty="0" err="1"/>
              <a:t>RP</a:t>
            </a:r>
            <a:endParaRPr lang="en-US" sz="135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85DB453-298E-34F8-543F-A7FBAD7A94A2}"/>
                  </a:ext>
                </a:extLst>
              </p:cNvPr>
              <p:cNvSpPr txBox="1"/>
              <p:nvPr/>
            </p:nvSpPr>
            <p:spPr>
              <a:xfrm>
                <a:off x="5127966" y="2668083"/>
                <a:ext cx="115163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350" i="1" dirty="0"/>
                  <a:t>vs </a:t>
                </a:r>
                <a:r>
                  <a:rPr lang="en-US" sz="1350" i="1" dirty="0" err="1"/>
                  <a:t>x</a:t>
                </a:r>
                <a:r>
                  <a:rPr lang="en-US" sz="1350" i="1" baseline="-25000" dirty="0" err="1"/>
                  <a:t>L</a:t>
                </a:r>
                <a:r>
                  <a:rPr lang="en-US" sz="1350" i="1" dirty="0">
                    <a:sym typeface="Wingdings" pitchFamily="2" charset="2"/>
                  </a:rPr>
                  <a:t>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 baseline="-2500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/>
                      <m:sub/>
                    </m:sSub>
                  </m:oMath>
                </a14:m>
                <a:endParaRPr lang="en-US" sz="1350" dirty="0"/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85DB453-298E-34F8-543F-A7FBAD7A9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966" y="2668083"/>
                <a:ext cx="1151634" cy="300082"/>
              </a:xfrm>
              <a:prstGeom prst="rect">
                <a:avLst/>
              </a:prstGeom>
              <a:blipFill>
                <a:blip r:embed="rId7"/>
                <a:stretch>
                  <a:fillRect t="-4082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id="{E78C7DFF-1089-FDF7-FCA6-D5EBB50831CC}"/>
              </a:ext>
            </a:extLst>
          </p:cNvPr>
          <p:cNvSpPr/>
          <p:nvPr/>
        </p:nvSpPr>
        <p:spPr>
          <a:xfrm>
            <a:off x="3984605" y="4522581"/>
            <a:ext cx="179838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  <a:latin typeface="Helvetica" pitchFamily="2" charset="0"/>
              </a:rPr>
              <a:t>Order-of-magnitude improvement in forward acceptance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4EA71EE-266F-28CA-4612-435D0622308C}"/>
              </a:ext>
            </a:extLst>
          </p:cNvPr>
          <p:cNvSpPr/>
          <p:nvPr/>
        </p:nvSpPr>
        <p:spPr>
          <a:xfrm>
            <a:off x="1343148" y="1657161"/>
            <a:ext cx="1721200" cy="15392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97D6C04-CB33-F8EC-2692-6D04064520D0}"/>
              </a:ext>
            </a:extLst>
          </p:cNvPr>
          <p:cNvSpPr/>
          <p:nvPr/>
        </p:nvSpPr>
        <p:spPr>
          <a:xfrm>
            <a:off x="2120908" y="3549934"/>
            <a:ext cx="137550" cy="15392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85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758472"/>
          </a:xfrm>
        </p:spPr>
        <p:txBody>
          <a:bodyPr>
            <a:noAutofit/>
          </a:bodyPr>
          <a:lstStyle/>
          <a:p>
            <a:r>
              <a:rPr lang="en-US" sz="2800" dirty="0"/>
              <a:t>2nd Focus – Examples of Physics Opportunities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4194"/>
            <a:ext cx="62865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608A6F1-06F6-E7DF-29FC-9E275A69AA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433" y="918540"/>
                <a:ext cx="8557195" cy="525842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Precision studies of exclusive reactions on the proton 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At max luminosity (10x275 GeV), the full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-range is covered in one setting (no gaps)</a:t>
                </a: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rates (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x luminosity x acceptance) at low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) make studies of time-like Compton processes feasible (TCS and perhaps DDVCS)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Coherent scattering on light ions 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Light ions detected down to very low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(no incoherent background)</a:t>
                </a: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Transverse spatial imaging, diffraction, shadowing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DVCS on nuclei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Tagging of scattered light ion </a:t>
                </a:r>
                <a:r>
                  <a:rPr lang="en-US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veto of breakup of heavy ion</a:t>
                </a: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In combination with high-resolution photon detection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608A6F1-06F6-E7DF-29FC-9E275A69AA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433" y="918540"/>
                <a:ext cx="8557195" cy="5258423"/>
              </a:xfrm>
              <a:blipFill>
                <a:blip r:embed="rId2"/>
                <a:stretch>
                  <a:fillRect l="-641" t="-580" r="-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4388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758472"/>
          </a:xfrm>
        </p:spPr>
        <p:txBody>
          <a:bodyPr>
            <a:noAutofit/>
          </a:bodyPr>
          <a:lstStyle/>
          <a:p>
            <a:r>
              <a:rPr lang="en-US" sz="2800" dirty="0"/>
              <a:t>2nd Focus – Examples of Physics Opportunities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4194"/>
            <a:ext cx="62865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608A6F1-06F6-E7DF-29FC-9E275A69AA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433" y="918540"/>
                <a:ext cx="8557195" cy="525842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charset="0"/>
                    <a:cs typeface="Arial" charset="0"/>
                  </a:rPr>
                  <a:t>Tagging of specific incoherent channels by detecting final nucleus, </a:t>
                </a:r>
                <a:r>
                  <a:rPr lang="en-US" sz="2000" i="1" dirty="0">
                    <a:latin typeface="Arial" charset="0"/>
                    <a:cs typeface="Arial" charset="0"/>
                  </a:rPr>
                  <a:t>e.g.</a:t>
                </a:r>
                <a:r>
                  <a:rPr lang="en-US" sz="2000" dirty="0">
                    <a:latin typeface="Arial" charset="0"/>
                    <a:cs typeface="Arial" charset="0"/>
                  </a:rPr>
                  <a:t>,</a:t>
                </a: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Arial" charset="0"/>
                      </a:rPr>
                      <m:t>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Arial" charset="0"/>
                      </a:rPr>
                      <m:t>−1</m:t>
                    </m:r>
                  </m:oMath>
                </a14:m>
                <a:r>
                  <a:rPr lang="en-US" sz="1800" dirty="0">
                    <a:latin typeface="Arial" charset="0"/>
                    <a:cs typeface="Arial" charset="0"/>
                  </a:rPr>
                  <a:t>: reactions on a bound proton with a spectator nucleus</a:t>
                </a: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Arial" charset="0"/>
                      </a:rPr>
                      <m:t>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Arial" charset="0"/>
                      </a:rPr>
                      <m:t>−2</m:t>
                    </m:r>
                  </m:oMath>
                </a14:m>
                <a:r>
                  <a:rPr lang="en-US" sz="1800" dirty="0">
                    <a:latin typeface="Arial" charset="0"/>
                    <a:cs typeface="Arial" charset="0"/>
                  </a:rPr>
                  <a:t>: short-range correlations</a:t>
                </a: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 err="1">
                    <a:latin typeface="Arial" charset="0"/>
                    <a:cs typeface="Arial" charset="0"/>
                  </a:rPr>
                  <a:t>etc</a:t>
                </a:r>
                <a:endParaRPr lang="en-US" sz="1800" dirty="0">
                  <a:latin typeface="Arial" charset="0"/>
                  <a:cs typeface="Arial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charset="0"/>
                    <a:cs typeface="Arial" charset="0"/>
                  </a:rPr>
                  <a:t>Coherent diffraction on heavy nuclei</a:t>
                </a: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>
                    <a:latin typeface="Arial" charset="0"/>
                    <a:cs typeface="Arial" charset="0"/>
                  </a:rPr>
                  <a:t>Veto of breakup with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Arial" charset="0"/>
                      </a:rPr>
                      <m:t>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cs typeface="Arial" charset="0"/>
                      </a:rPr>
                      <m:t>−1</m:t>
                    </m:r>
                  </m:oMath>
                </a14:m>
                <a:r>
                  <a:rPr lang="en-US" sz="1800" dirty="0">
                    <a:latin typeface="Arial" charset="0"/>
                    <a:cs typeface="Arial" charset="0"/>
                  </a:rPr>
                  <a:t> tagging, nuclear photons</a:t>
                </a: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>
                    <a:latin typeface="Arial" charset="0"/>
                    <a:cs typeface="Arial" charset="0"/>
                  </a:rPr>
                  <a:t>Sensitive to gluon saturation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charset="0"/>
                    <a:cs typeface="Arial" charset="0"/>
                  </a:rPr>
                  <a:t>Rare isotopes</a:t>
                </a: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>
                    <a:latin typeface="Arial" charset="0"/>
                    <a:cs typeface="Arial" charset="0"/>
                  </a:rPr>
                  <a:t>Detection and identification of heavy fragments</a:t>
                </a: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>
                    <a:latin typeface="Arial" charset="0"/>
                    <a:cs typeface="Arial" charset="0"/>
                  </a:rPr>
                  <a:t>Excited states of exotic, short-lived nuclei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608A6F1-06F6-E7DF-29FC-9E275A69AA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433" y="918540"/>
                <a:ext cx="8557195" cy="5258423"/>
              </a:xfrm>
              <a:blipFill>
                <a:blip r:embed="rId2"/>
                <a:stretch>
                  <a:fillRect l="-641" t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882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758472"/>
          </a:xfrm>
        </p:spPr>
        <p:txBody>
          <a:bodyPr>
            <a:noAutofit/>
          </a:bodyPr>
          <a:lstStyle/>
          <a:p>
            <a:r>
              <a:rPr lang="en-US" sz="2800" dirty="0"/>
              <a:t>Exclusive Coherent Scattering on Nuclei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4194"/>
            <a:ext cx="62865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08A6F1-06F6-E7DF-29FC-9E275A69A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33" y="918540"/>
            <a:ext cx="8557195" cy="52584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charset="0"/>
                <a:cs typeface="Arial" charset="0"/>
              </a:rPr>
              <a:t>See talk by Charles Hyde at 2 pm today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2692E-A8F6-FC22-AEF1-F812FC056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0" y="1448422"/>
            <a:ext cx="4000500" cy="44910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00D4EA-882B-CAB3-7032-CFF6413CA683}"/>
              </a:ext>
            </a:extLst>
          </p:cNvPr>
          <p:cNvSpPr/>
          <p:nvPr/>
        </p:nvSpPr>
        <p:spPr>
          <a:xfrm>
            <a:off x="1323053" y="1867504"/>
            <a:ext cx="1226528" cy="523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D04D3-4B8C-D951-11F8-A0F389EFEFF2}"/>
              </a:ext>
            </a:extLst>
          </p:cNvPr>
          <p:cNvSpPr txBox="1"/>
          <p:nvPr/>
        </p:nvSpPr>
        <p:spPr>
          <a:xfrm>
            <a:off x="2225128" y="4486372"/>
            <a:ext cx="1691540" cy="807768"/>
          </a:xfrm>
          <a:prstGeom prst="rect">
            <a:avLst/>
          </a:prstGeom>
          <a:noFill/>
        </p:spPr>
        <p:txBody>
          <a:bodyPr wrap="square" lIns="68432" tIns="34218" rIns="68432" bIns="34218" rtlCol="0">
            <a:spAutoFit/>
          </a:bodyPr>
          <a:lstStyle/>
          <a:p>
            <a:pPr algn="ctr" defTabSz="342185"/>
            <a:r>
              <a:rPr lang="en-US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fm</a:t>
            </a:r>
            <a:r>
              <a:rPr lang="en-US" sz="1200" i="1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0.2 GeV</a:t>
            </a:r>
            <a:endParaRPr lang="en-US" sz="1200" i="1" baseline="30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42185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fm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0.04 GeV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 defTabSz="342185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fm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0.4 GeV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 defTabSz="342185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fm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0.8 GeV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458E66-0D73-39ED-3FD4-1A2C4018F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603" y="1609112"/>
            <a:ext cx="3322542" cy="22562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A5B82527-96A7-842B-1104-22BFE6455A6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63837" y="2090582"/>
                <a:ext cx="3938978" cy="1741182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05" tIns="34254" rIns="68505" bIns="34254"/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Arial" charset="0"/>
                    <a:cs typeface="Arial" charset="0"/>
                  </a:rPr>
                  <a:t>With a 2</a:t>
                </a:r>
                <a:r>
                  <a:rPr lang="en-US" sz="1350" baseline="30000" dirty="0">
                    <a:latin typeface="Arial" charset="0"/>
                    <a:cs typeface="Arial" charset="0"/>
                  </a:rPr>
                  <a:t>nd</a:t>
                </a:r>
                <a:r>
                  <a:rPr lang="en-US" sz="1350" dirty="0">
                    <a:latin typeface="Arial" charset="0"/>
                    <a:cs typeface="Arial" charset="0"/>
                  </a:rPr>
                  <a:t> focus, recoiling light nuclei at moderate x can be detected for all </a:t>
                </a:r>
                <a14:m>
                  <m:oMath xmlns:m="http://schemas.openxmlformats.org/officeDocument/2006/math">
                    <m:r>
                      <a:rPr lang="en-US" sz="1350" i="1" dirty="0" smtClean="0">
                        <a:latin typeface="Cambria Math" panose="02040503050406030204" pitchFamily="18" charset="0"/>
                        <a:cs typeface="Arial" charset="0"/>
                      </a:rPr>
                      <m:t>𝑡</m:t>
                    </m:r>
                  </m:oMath>
                </a14:m>
                <a:r>
                  <a:rPr lang="en-US" sz="1350" dirty="0">
                    <a:latin typeface="Arial" charset="0"/>
                    <a:cs typeface="Arial" charset="0"/>
                  </a:rPr>
                  <a:t>.</a:t>
                </a:r>
              </a:p>
              <a:p>
                <a:pPr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endParaRPr lang="en-US" sz="600" dirty="0">
                  <a:latin typeface="Arial" charset="0"/>
                  <a:cs typeface="Arial" charset="0"/>
                </a:endParaRPr>
              </a:p>
              <a:p>
                <a:pPr lvl="1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Arial" charset="0"/>
                    <a:cs typeface="Arial" charset="0"/>
                  </a:rPr>
                  <a:t>For heavier nuclei and lower </a:t>
                </a:r>
                <a14:m>
                  <m:oMath xmlns:m="http://schemas.openxmlformats.org/officeDocument/2006/math">
                    <m:r>
                      <a:rPr lang="en-US" sz="1350" i="1" dirty="0" smtClean="0">
                        <a:latin typeface="Cambria Math" panose="02040503050406030204" pitchFamily="18" charset="0"/>
                        <a:cs typeface="Arial" charset="0"/>
                      </a:rPr>
                      <m:t>𝑥</m:t>
                    </m:r>
                  </m:oMath>
                </a14:m>
                <a:r>
                  <a:rPr lang="en-US" sz="1350" dirty="0">
                    <a:latin typeface="Arial" charset="0"/>
                    <a:cs typeface="Arial" charset="0"/>
                  </a:rPr>
                  <a:t>, one can use a hybrid method, vetoing breakup for low </a:t>
                </a:r>
                <a14:m>
                  <m:oMath xmlns:m="http://schemas.openxmlformats.org/officeDocument/2006/math">
                    <m:r>
                      <a:rPr lang="en-US" sz="1350" i="1" dirty="0" smtClean="0">
                        <a:latin typeface="Cambria Math" panose="02040503050406030204" pitchFamily="18" charset="0"/>
                        <a:cs typeface="Arial" charset="0"/>
                      </a:rPr>
                      <m:t>𝑡</m:t>
                    </m:r>
                  </m:oMath>
                </a14:m>
                <a:r>
                  <a:rPr lang="en-US" sz="1350" dirty="0">
                    <a:latin typeface="Arial" charset="0"/>
                    <a:cs typeface="Arial" charset="0"/>
                  </a:rPr>
                  <a:t> and detecting nuclei in the high-</a:t>
                </a:r>
                <a14:m>
                  <m:oMath xmlns:m="http://schemas.openxmlformats.org/officeDocument/2006/math">
                    <m:r>
                      <a:rPr lang="en-US" sz="1350" i="1" dirty="0" smtClean="0">
                        <a:latin typeface="Cambria Math" panose="02040503050406030204" pitchFamily="18" charset="0"/>
                        <a:cs typeface="Arial" charset="0"/>
                      </a:rPr>
                      <m:t>𝑡</m:t>
                    </m:r>
                  </m:oMath>
                </a14:m>
                <a:r>
                  <a:rPr lang="en-US" sz="1350" dirty="0">
                    <a:latin typeface="Arial" charset="0"/>
                    <a:cs typeface="Arial" charset="0"/>
                  </a:rPr>
                  <a:t> tail, where incoherent backgrounds are higher</a:t>
                </a:r>
              </a:p>
            </p:txBody>
          </p:sp>
        </mc:Choice>
        <mc:Fallback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A5B82527-96A7-842B-1104-22BFE6455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3837" y="2090582"/>
                <a:ext cx="3938978" cy="1741182"/>
              </a:xfrm>
              <a:prstGeom prst="rect">
                <a:avLst/>
              </a:prstGeom>
              <a:blipFill>
                <a:blip r:embed="rId4"/>
                <a:stretch>
                  <a:fillRect l="-774" t="-1049" r="-619"/>
                </a:stretch>
              </a:blipFill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4A3A2F00-7820-9C6F-6C6E-A0177812988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95719" y="4069267"/>
                <a:ext cx="4485146" cy="1557107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05" tIns="34254" rIns="68505" bIns="34254"/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Arial" charset="0"/>
                    <a:cs typeface="Arial" charset="0"/>
                  </a:rPr>
                  <a:t>Heavy nuclei never emerge from the beam</a:t>
                </a:r>
              </a:p>
              <a:p>
                <a:pPr marL="628650" lvl="1">
                  <a:spcBef>
                    <a:spcPct val="20000"/>
                  </a:spcBef>
                  <a:buFont typeface="Symbol" panose="05050102010706020507" pitchFamily="18" charset="2"/>
                  <a:buChar char="-"/>
                </a:pPr>
                <a:r>
                  <a:rPr lang="en-US" sz="1350" dirty="0">
                    <a:latin typeface="Arial" charset="0"/>
                    <a:cs typeface="Arial" charset="0"/>
                  </a:rPr>
                  <a:t>Veto of breakup</a:t>
                </a:r>
              </a:p>
              <a:p>
                <a:pPr marL="628650" lvl="1">
                  <a:spcBef>
                    <a:spcPct val="20000"/>
                  </a:spcBef>
                  <a:buFont typeface="Symbol" panose="05050102010706020507" pitchFamily="18" charset="2"/>
                  <a:buChar char="-"/>
                </a:pPr>
                <a:r>
                  <a:rPr lang="en-US" sz="1350" dirty="0">
                    <a:latin typeface="Arial" charset="0"/>
                    <a:cs typeface="Arial" charset="0"/>
                  </a:rPr>
                  <a:t>Large incoherent background</a:t>
                </a:r>
              </a:p>
              <a:p>
                <a:pPr marL="900113" lvl="2" indent="-257175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Arial" charset="0"/>
                    <a:cs typeface="Arial" charset="0"/>
                  </a:rPr>
                  <a:t>high veto efficiency required.</a:t>
                </a:r>
              </a:p>
              <a:p>
                <a:pPr marL="628650" lvl="1">
                  <a:spcBef>
                    <a:spcPct val="20000"/>
                  </a:spcBef>
                  <a:buFont typeface="Symbol" panose="05050102010706020507" pitchFamily="18" charset="2"/>
                  <a:buChar char="-"/>
                </a:pPr>
                <a14:m>
                  <m:oMath xmlns:m="http://schemas.openxmlformats.org/officeDocument/2006/math">
                    <m:r>
                      <a:rPr lang="en-US" sz="1350" i="1" dirty="0" smtClean="0">
                        <a:latin typeface="Cambria Math" panose="02040503050406030204" pitchFamily="18" charset="0"/>
                        <a:cs typeface="Arial" charset="0"/>
                      </a:rPr>
                      <m:t>𝐴</m:t>
                    </m:r>
                    <m:r>
                      <a:rPr lang="en-US" sz="1350" i="1" dirty="0" smtClean="0">
                        <a:latin typeface="Cambria Math" panose="02040503050406030204" pitchFamily="18" charset="0"/>
                        <a:cs typeface="Arial" charset="0"/>
                      </a:rPr>
                      <m:t>−1</m:t>
                    </m:r>
                  </m:oMath>
                </a14:m>
                <a:r>
                  <a:rPr lang="en-US" sz="1350" dirty="0">
                    <a:latin typeface="Arial" charset="0"/>
                    <a:cs typeface="Arial" charset="0"/>
                  </a:rPr>
                  <a:t> tagging important for “high” </a:t>
                </a:r>
                <a14:m>
                  <m:oMath xmlns:m="http://schemas.openxmlformats.org/officeDocument/2006/math">
                    <m:r>
                      <a:rPr lang="en-US" sz="1350" i="1" dirty="0" smtClean="0">
                        <a:latin typeface="Cambria Math" panose="02040503050406030204" pitchFamily="18" charset="0"/>
                        <a:cs typeface="Arial" charset="0"/>
                      </a:rPr>
                      <m:t>𝑡</m:t>
                    </m:r>
                  </m:oMath>
                </a14:m>
                <a:r>
                  <a:rPr lang="en-US" sz="1350" dirty="0">
                    <a:latin typeface="Arial" charset="0"/>
                    <a:cs typeface="Arial" charset="0"/>
                  </a:rPr>
                  <a:t> tail</a:t>
                </a:r>
              </a:p>
              <a:p>
                <a:pPr marL="628650" lvl="1">
                  <a:spcBef>
                    <a:spcPct val="20000"/>
                  </a:spcBef>
                  <a:buFont typeface="Symbol" panose="05050102010706020507" pitchFamily="18" charset="2"/>
                  <a:buChar char="-"/>
                </a:pPr>
                <a:r>
                  <a:rPr lang="en-US" sz="1350" dirty="0">
                    <a:latin typeface="Arial" charset="0"/>
                    <a:cs typeface="Arial" charset="0"/>
                  </a:rPr>
                  <a:t>Nuclear photons (veto efficiency and excitation)</a:t>
                </a:r>
              </a:p>
            </p:txBody>
          </p:sp>
        </mc:Choice>
        <mc:Fallback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4A3A2F00-7820-9C6F-6C6E-A01778129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5719" y="4069267"/>
                <a:ext cx="4485146" cy="1557107"/>
              </a:xfrm>
              <a:prstGeom prst="rect">
                <a:avLst/>
              </a:prstGeom>
              <a:blipFill>
                <a:blip r:embed="rId5"/>
                <a:stretch>
                  <a:fillRect l="-679" t="-1569" b="-1961"/>
                </a:stretch>
              </a:blipFill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1A4D493-20D8-44C0-57E0-3C790FD1EFA9}"/>
              </a:ext>
            </a:extLst>
          </p:cNvPr>
          <p:cNvSpPr txBox="1"/>
          <p:nvPr/>
        </p:nvSpPr>
        <p:spPr>
          <a:xfrm>
            <a:off x="2844537" y="1571723"/>
            <a:ext cx="755162" cy="346103"/>
          </a:xfrm>
          <a:prstGeom prst="rect">
            <a:avLst/>
          </a:prstGeom>
          <a:noFill/>
        </p:spPr>
        <p:txBody>
          <a:bodyPr wrap="square" lIns="68432" tIns="34218" rIns="68432" bIns="34218" rtlCol="0">
            <a:spAutoFit/>
          </a:bodyPr>
          <a:lstStyle/>
          <a:p>
            <a:pPr algn="ctr" defTabSz="342185"/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1104FD-9073-B581-5626-CB5E9E338525}"/>
              </a:ext>
            </a:extLst>
          </p:cNvPr>
          <p:cNvSpPr txBox="1"/>
          <p:nvPr/>
        </p:nvSpPr>
        <p:spPr>
          <a:xfrm>
            <a:off x="6546100" y="1905829"/>
            <a:ext cx="952989" cy="346103"/>
          </a:xfrm>
          <a:prstGeom prst="rect">
            <a:avLst/>
          </a:prstGeom>
          <a:noFill/>
        </p:spPr>
        <p:txBody>
          <a:bodyPr wrap="square" lIns="68432" tIns="34218" rIns="68432" bIns="34218" rtlCol="0">
            <a:spAutoFit/>
          </a:bodyPr>
          <a:lstStyle/>
          <a:p>
            <a:pPr algn="ctr" defTabSz="342185"/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</a:p>
        </p:txBody>
      </p:sp>
    </p:spTree>
    <p:extLst>
      <p:ext uri="{BB962C8B-B14F-4D97-AF65-F5344CB8AC3E}">
        <p14:creationId xmlns:p14="http://schemas.microsoft.com/office/powerpoint/2010/main" val="2032878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758472"/>
          </a:xfrm>
        </p:spPr>
        <p:txBody>
          <a:bodyPr>
            <a:noAutofit/>
          </a:bodyPr>
          <a:lstStyle/>
          <a:p>
            <a:r>
              <a:rPr lang="en-US" sz="2800" dirty="0"/>
              <a:t>Geometry Tagging for Heavy Ions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4194"/>
            <a:ext cx="62865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08A6F1-06F6-E7DF-29FC-9E275A69A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33" y="918540"/>
            <a:ext cx="8557195" cy="52584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Arial" charset="0"/>
                <a:cs typeface="Arial" charset="0"/>
              </a:rPr>
              <a:t>JLab LDRD: 2017-LDRD-6 and 2018-LDRD-4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Team: A. </a:t>
            </a:r>
            <a:r>
              <a:rPr lang="en-US" sz="1800" dirty="0" err="1"/>
              <a:t>Accardi</a:t>
            </a:r>
            <a:r>
              <a:rPr lang="en-US" sz="1800" dirty="0"/>
              <a:t>, M. Baker, W. Brooks, R. Dupre, M. Ehrhart, C. </a:t>
            </a:r>
            <a:r>
              <a:rPr lang="en-US" sz="1800" dirty="0" err="1"/>
              <a:t>Fogler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K. </a:t>
            </a:r>
            <a:r>
              <a:rPr lang="en-US" sz="1800" dirty="0" err="1"/>
              <a:t>Hafidi</a:t>
            </a:r>
            <a:r>
              <a:rPr lang="en-US" sz="1800" dirty="0"/>
              <a:t>, C. Hyde, V. Morozov (PI), P. Nadel-Turonski, K. Park, T. Toll, G. Wei, L. Zheng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Arial" charset="0"/>
                <a:cs typeface="Arial" charset="0"/>
              </a:rPr>
              <a:t>Goals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1600" dirty="0"/>
              <a:t>Determine sensitivity of EIC measurements to </a:t>
            </a:r>
            <a:r>
              <a:rPr lang="en-US" sz="1600" b="1" i="1" dirty="0"/>
              <a:t>gluon saturation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/>
              <a:t>Coherent diffractive events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/>
              <a:t>Nuclear shadowing (color propagation in light vs heavy nuclei)</a:t>
            </a:r>
            <a:endParaRPr lang="en-US" sz="1600" b="1" i="1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1600" dirty="0"/>
              <a:t>Quantify capability of detector for studying propagation of </a:t>
            </a:r>
            <a:r>
              <a:rPr lang="en-US" sz="1600" b="1" i="1" dirty="0"/>
              <a:t>color charges in nuclear matter and hadronization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Arial" charset="0"/>
                <a:cs typeface="Arial" charset="0"/>
              </a:rPr>
              <a:t>Results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1600" dirty="0" err="1"/>
              <a:t>eA</a:t>
            </a:r>
            <a:r>
              <a:rPr lang="en-US" sz="1600" dirty="0"/>
              <a:t> event generators tailored to EIC parameters and physics goals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1600" dirty="0"/>
              <a:t>Simulation of physics processes in full-acceptance detector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1600" dirty="0"/>
              <a:t>Input to detector design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en-US" sz="1600" dirty="0"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16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758472"/>
          </a:xfrm>
        </p:spPr>
        <p:txBody>
          <a:bodyPr>
            <a:noAutofit/>
          </a:bodyPr>
          <a:lstStyle/>
          <a:p>
            <a:r>
              <a:rPr lang="en-US" sz="2800" dirty="0"/>
              <a:t>Collision Geometry from Final State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4194"/>
            <a:ext cx="62865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C1CE668E-3789-DCCF-ED55-21F1EA20A7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20" y="1013552"/>
                <a:ext cx="4534544" cy="5001657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800" dirty="0"/>
                  <a:t>Geometry tagging is the use of information from the nuclear breakup to categorize the geometry of the collision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1800" dirty="0"/>
                  <a:t>By detecting nuclear fragments and particles in the ion direction, one can:</a:t>
                </a:r>
              </a:p>
              <a:p>
                <a:pPr lvl="1">
                  <a:lnSpc>
                    <a:spcPct val="120000"/>
                  </a:lnSpc>
                  <a:buFont typeface="Symbol" panose="05050102010706020507" pitchFamily="18" charset="2"/>
                  <a:buChar char="-"/>
                </a:pPr>
                <a:r>
                  <a:rPr lang="en-US" sz="1600" dirty="0"/>
                  <a:t>Determine the impact parameter </a:t>
                </a:r>
                <a:r>
                  <a:rPr lang="en-US" sz="1600" i="1" dirty="0"/>
                  <a:t>b</a:t>
                </a:r>
                <a:r>
                  <a:rPr lang="en-US" sz="1600" dirty="0"/>
                  <a:t> and the effective nuclear thickness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at lower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i="1" dirty="0"/>
              </a:p>
              <a:p>
                <a:pPr lvl="1">
                  <a:lnSpc>
                    <a:spcPct val="120000"/>
                  </a:lnSpc>
                  <a:buFont typeface="Symbol" panose="05050102010706020507" pitchFamily="18" charset="2"/>
                  <a:buChar char="-"/>
                </a:pPr>
                <a:r>
                  <a:rPr lang="en-US" sz="1600" dirty="0"/>
                  <a:t>Determine the path length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1600" dirty="0"/>
                  <a:t> in the nucleus after the primary interaction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1800" dirty="0"/>
                  <a:t>Tagging allows us to select events for which the average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1800" dirty="0"/>
                  <a:t> are very different from their averages over the entire nucleus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1800" dirty="0"/>
                  <a:t> </a:t>
                </a:r>
              </a:p>
              <a:p>
                <a:pPr>
                  <a:lnSpc>
                    <a:spcPct val="120000"/>
                  </a:lnSpc>
                </a:pPr>
                <a:endParaRPr lang="en-US" sz="1800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C1CE668E-3789-DCCF-ED55-21F1EA20A7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20" y="1013552"/>
                <a:ext cx="4534544" cy="5001657"/>
              </a:xfrm>
              <a:blipFill>
                <a:blip r:embed="rId2"/>
                <a:stretch>
                  <a:fillRect l="-941" t="-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00BA8CB-48B2-66C6-43FF-A987A6701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656" y="1171712"/>
            <a:ext cx="2314575" cy="19002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8BCA87-347A-7444-B870-94980EBFAB91}"/>
                  </a:ext>
                </a:extLst>
              </p:cNvPr>
              <p:cNvSpPr txBox="1"/>
              <p:nvPr/>
            </p:nvSpPr>
            <p:spPr>
              <a:xfrm>
                <a:off x="7565232" y="1116392"/>
                <a:ext cx="14358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Intra-nuclear cascading increases with </a:t>
                </a:r>
                <a14:m>
                  <m:oMath xmlns:m="http://schemas.openxmlformats.org/officeDocument/2006/math">
                    <m:r>
                      <a:rPr lang="en-US" sz="135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 (forward)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8BCA87-347A-7444-B870-94980EBFA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232" y="1116392"/>
                <a:ext cx="1435894" cy="923330"/>
              </a:xfrm>
              <a:prstGeom prst="rect">
                <a:avLst/>
              </a:prstGeom>
              <a:blipFill>
                <a:blip r:embed="rId4"/>
                <a:stretch>
                  <a:fillRect l="-847" t="-658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5A1C6EA-0ADD-5804-1614-75A344BD6013}"/>
              </a:ext>
            </a:extLst>
          </p:cNvPr>
          <p:cNvSpPr txBox="1"/>
          <p:nvPr/>
        </p:nvSpPr>
        <p:spPr>
          <a:xfrm>
            <a:off x="7600950" y="2264048"/>
            <a:ext cx="1435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Evaporation of neutrons from excited nucleus (very forward)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5FD23F-6B91-6F5C-F07A-27D1D51ED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618" y="4060172"/>
            <a:ext cx="2614613" cy="18291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9A3F7A7-549D-1E81-F705-AF08B61815E0}"/>
                  </a:ext>
                </a:extLst>
              </p:cNvPr>
              <p:cNvSpPr txBox="1"/>
              <p:nvPr/>
            </p:nvSpPr>
            <p:spPr>
              <a:xfrm>
                <a:off x="7565231" y="4325604"/>
                <a:ext cx="1435894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Without tagging, average </a:t>
                </a:r>
                <a14:m>
                  <m:oMath xmlns:m="http://schemas.openxmlformats.org/officeDocument/2006/math">
                    <m:r>
                      <a:rPr lang="en-US" sz="135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 in a nucleus scales as the radius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5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35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135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9A3F7A7-549D-1E81-F705-AF08B6181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231" y="4325604"/>
                <a:ext cx="1435894" cy="1131079"/>
              </a:xfrm>
              <a:prstGeom prst="rect">
                <a:avLst/>
              </a:prstGeom>
              <a:blipFill>
                <a:blip r:embed="rId6"/>
                <a:stretch>
                  <a:fillRect l="-847" t="-1081" r="-3390" b="-5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772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ABFC0E-7058-4FBC-B22E-72EB06E7FC4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44434" y="160068"/>
                <a:ext cx="8746071" cy="758472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Tagging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ABFC0E-7058-4FBC-B22E-72EB06E7FC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44434" y="160068"/>
                <a:ext cx="8746071" cy="758472"/>
              </a:xfrm>
              <a:blipFill>
                <a:blip r:embed="rId2"/>
                <a:stretch>
                  <a:fillRect l="-1464" b="-3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4194"/>
            <a:ext cx="62865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08A6F1-06F6-E7DF-29FC-9E275A69A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33" y="918540"/>
            <a:ext cx="8557195" cy="52584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Geometry tagging using only evaporation neutrons: can select events with larger average nuclear thickness, at cost of lower statistics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Selecting 1.1% of events with largest average nuclear thickness (measured by evaporation neutrons only) equivalent to increasing the accelerator energy by a factor 3.2</a:t>
            </a:r>
            <a:endParaRPr lang="en-US" sz="1800" dirty="0"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31EE5-A0AA-792A-591A-E0514478E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66" y="2947830"/>
            <a:ext cx="3474371" cy="2591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6F018-6FF0-3904-1725-48617884EA26}"/>
              </a:ext>
            </a:extLst>
          </p:cNvPr>
          <p:cNvSpPr txBox="1"/>
          <p:nvPr/>
        </p:nvSpPr>
        <p:spPr>
          <a:xfrm>
            <a:off x="6318237" y="2973495"/>
            <a:ext cx="282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e+Pb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collisions at 10 x 40 GeV, Q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&gt; 1 GeV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, y &lt; 0.95, x &lt; 0.002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3FC2E7-1412-AB98-138B-0AD1F81D4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961" y="4691840"/>
            <a:ext cx="2567480" cy="673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FBE32-336E-D8F0-32A8-250422A91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2" y="2945965"/>
            <a:ext cx="2682530" cy="27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74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758472"/>
          </a:xfrm>
        </p:spPr>
        <p:txBody>
          <a:bodyPr>
            <a:noAutofit/>
          </a:bodyPr>
          <a:lstStyle/>
          <a:p>
            <a:r>
              <a:rPr lang="en-US" sz="2800" dirty="0"/>
              <a:t>Detect Charged Particles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4194"/>
            <a:ext cx="62865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608A6F1-06F6-E7DF-29FC-9E275A69AA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433" y="918540"/>
                <a:ext cx="8557195" cy="525842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/>
                  <a:t>Detecting protons and light ions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 baseline="30000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𝐻𝑒</m:t>
                    </m:r>
                  </m:oMath>
                </a14:m>
                <a:r>
                  <a:rPr lang="en-US" sz="2000" dirty="0"/>
                  <a:t>) in addition to neutrons increases the selectivity in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000" dirty="0"/>
                  <a:t> and the effective nuclear thickness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i="1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/>
                  <a:t>For a 1% yield cut, the increase in equivalent collision energy is about 40% (magenta curve on right) compared with using evaporation neutrons only</a:t>
                </a: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608A6F1-06F6-E7DF-29FC-9E275A69AA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433" y="918540"/>
                <a:ext cx="8557195" cy="5258423"/>
              </a:xfrm>
              <a:blipFill>
                <a:blip r:embed="rId2"/>
                <a:stretch>
                  <a:fillRect l="-641" t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BDF4BE8-650B-6616-4981-2B4A09459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51" y="3126138"/>
            <a:ext cx="3506153" cy="2546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B11D91-C0AC-96F7-FA94-DD983BDE1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24" y="3126138"/>
            <a:ext cx="3506153" cy="25460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452007-27BC-78BA-02C8-7394839F2DE2}"/>
                  </a:ext>
                </a:extLst>
              </p:cNvPr>
              <p:cNvSpPr txBox="1"/>
              <p:nvPr/>
            </p:nvSpPr>
            <p:spPr>
              <a:xfrm>
                <a:off x="7247816" y="2731409"/>
                <a:ext cx="197178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FF1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n, p, d, </a:t>
                </a:r>
                <a14:m>
                  <m:oMath xmlns:m="http://schemas.openxmlformats.org/officeDocument/2006/math">
                    <m:r>
                      <a:rPr lang="el-GR" sz="1500" i="1" dirty="0">
                        <a:solidFill>
                          <a:srgbClr val="FF16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1500" dirty="0">
                    <a:solidFill>
                      <a:srgbClr val="FF1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multiplicities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452007-27BC-78BA-02C8-7394839F2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816" y="2731409"/>
                <a:ext cx="1971781" cy="553998"/>
              </a:xfrm>
              <a:prstGeom prst="rect">
                <a:avLst/>
              </a:prstGeom>
              <a:blipFill>
                <a:blip r:embed="rId5"/>
                <a:stretch>
                  <a:fillRect l="-1238" t="-2198" b="-1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69E4AB-88B0-65BE-9AD5-B276F329D679}"/>
              </a:ext>
            </a:extLst>
          </p:cNvPr>
          <p:cNvCxnSpPr/>
          <p:nvPr/>
        </p:nvCxnSpPr>
        <p:spPr>
          <a:xfrm flipH="1">
            <a:off x="3221832" y="3151619"/>
            <a:ext cx="4025984" cy="713150"/>
          </a:xfrm>
          <a:prstGeom prst="straightConnector1">
            <a:avLst/>
          </a:prstGeom>
          <a:ln w="25400">
            <a:solidFill>
              <a:srgbClr val="FF16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A55E0F-4B66-7A48-6454-A6F57BD3CB8B}"/>
              </a:ext>
            </a:extLst>
          </p:cNvPr>
          <p:cNvCxnSpPr/>
          <p:nvPr/>
        </p:nvCxnSpPr>
        <p:spPr>
          <a:xfrm flipH="1">
            <a:off x="6272213" y="3151619"/>
            <a:ext cx="975603" cy="1525306"/>
          </a:xfrm>
          <a:prstGeom prst="straightConnector1">
            <a:avLst/>
          </a:prstGeom>
          <a:ln w="25400">
            <a:solidFill>
              <a:srgbClr val="FF16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409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758472"/>
          </a:xfrm>
        </p:spPr>
        <p:txBody>
          <a:bodyPr>
            <a:noAutofit/>
          </a:bodyPr>
          <a:lstStyle/>
          <a:p>
            <a:r>
              <a:rPr lang="en-US" sz="2800" dirty="0"/>
              <a:t>Identify Residual 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4194"/>
            <a:ext cx="62865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608A6F1-06F6-E7DF-29FC-9E275A69AA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433" y="918540"/>
                <a:ext cx="8557195" cy="525842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/>
                  <a:t>Kinematic reach extended by detecting residual ion together with charged particles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/>
                  <a:t>Best result: measurement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1800" dirty="0"/>
                  <a:t> in addition 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1800" dirty="0"/>
                  <a:t> (inferring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800" dirty="0"/>
                  <a:t>) – this would require a PID system for the ion (e.g. additional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if the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sz="1800" dirty="0"/>
                  <a:t> from the tracker is insufficient)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/>
                  <a:t>Compared to no geometry tagging, the total energy increase factor is 4.8</a:t>
                </a: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608A6F1-06F6-E7DF-29FC-9E275A69AA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433" y="918540"/>
                <a:ext cx="8557195" cy="5258423"/>
              </a:xfrm>
              <a:blipFill>
                <a:blip r:embed="rId2"/>
                <a:stretch>
                  <a:fillRect l="-499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698F266-094C-1901-E3CF-BEF5F77F6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24" y="3133282"/>
            <a:ext cx="3506153" cy="2546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8615FC-1004-2F12-017D-18C1954E5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51" y="3133282"/>
            <a:ext cx="3506153" cy="25460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B4CDB5-2FA9-97D0-1B39-C4F1EB20A090}"/>
                  </a:ext>
                </a:extLst>
              </p:cNvPr>
              <p:cNvSpPr txBox="1"/>
              <p:nvPr/>
            </p:nvSpPr>
            <p:spPr>
              <a:xfrm>
                <a:off x="5297756" y="3216705"/>
                <a:ext cx="268413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A, Z and d and </a:t>
                </a:r>
                <a14:m>
                  <m:oMath xmlns:m="http://schemas.openxmlformats.org/officeDocument/2006/math">
                    <m:r>
                      <a:rPr lang="el-GR" sz="15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multiplicities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B4CDB5-2FA9-97D0-1B39-C4F1EB20A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756" y="3216705"/>
                <a:ext cx="2684138" cy="553998"/>
              </a:xfrm>
              <a:prstGeom prst="rect">
                <a:avLst/>
              </a:prstGeom>
              <a:blipFill>
                <a:blip r:embed="rId5"/>
                <a:stretch>
                  <a:fillRect l="-909" t="-3297" b="-10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49755F-DD2B-0C0C-83E1-A5663C1FA646}"/>
              </a:ext>
            </a:extLst>
          </p:cNvPr>
          <p:cNvCxnSpPr/>
          <p:nvPr/>
        </p:nvCxnSpPr>
        <p:spPr>
          <a:xfrm flipH="1">
            <a:off x="3497421" y="3796388"/>
            <a:ext cx="2124711" cy="3000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83C84D-95A6-EEE9-CD43-376A3F8140C2}"/>
              </a:ext>
            </a:extLst>
          </p:cNvPr>
          <p:cNvCxnSpPr/>
          <p:nvPr/>
        </p:nvCxnSpPr>
        <p:spPr>
          <a:xfrm>
            <a:off x="5622131" y="3789245"/>
            <a:ext cx="85727" cy="60991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681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758472"/>
          </a:xfrm>
        </p:spPr>
        <p:txBody>
          <a:bodyPr>
            <a:noAutofit/>
          </a:bodyPr>
          <a:lstStyle/>
          <a:p>
            <a:r>
              <a:rPr lang="en-US" sz="2800" dirty="0"/>
              <a:t>Detection Requirements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4194"/>
            <a:ext cx="62865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608A6F1-06F6-E7DF-29FC-9E275A69AA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433" y="918540"/>
                <a:ext cx="8557195" cy="525842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/>
                  <a:t>Best results obtained by detecting the residual ion (tracking +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sz="1800" dirty="0"/>
                  <a:t>) and light ions (easy for all except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800" dirty="0"/>
                  <a:t> nuclei)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/>
                  <a:t>Neutron ZDC provides additional information or useful measurement on its own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/>
                  <a:t>Also beneficial to detect protons – requires larger magnet apertures but is also needed for spectator tagging with light nuclei</a:t>
                </a: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608A6F1-06F6-E7DF-29FC-9E275A69AA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433" y="918540"/>
                <a:ext cx="8557195" cy="5258423"/>
              </a:xfrm>
              <a:blipFill>
                <a:blip r:embed="rId2"/>
                <a:stretch>
                  <a:fillRect l="-499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698F266-094C-1901-E3CF-BEF5F77F6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24" y="3133282"/>
            <a:ext cx="3506153" cy="2546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8615FC-1004-2F12-017D-18C1954E5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51" y="3133282"/>
            <a:ext cx="3506153" cy="25460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B4CDB5-2FA9-97D0-1B39-C4F1EB20A090}"/>
                  </a:ext>
                </a:extLst>
              </p:cNvPr>
              <p:cNvSpPr txBox="1"/>
              <p:nvPr/>
            </p:nvSpPr>
            <p:spPr>
              <a:xfrm>
                <a:off x="5297756" y="3216705"/>
                <a:ext cx="268413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A, Z and d and </a:t>
                </a:r>
                <a14:m>
                  <m:oMath xmlns:m="http://schemas.openxmlformats.org/officeDocument/2006/math">
                    <m:r>
                      <a:rPr lang="el-GR" sz="15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multiplicities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B4CDB5-2FA9-97D0-1B39-C4F1EB20A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756" y="3216705"/>
                <a:ext cx="2684138" cy="553998"/>
              </a:xfrm>
              <a:prstGeom prst="rect">
                <a:avLst/>
              </a:prstGeom>
              <a:blipFill>
                <a:blip r:embed="rId5"/>
                <a:stretch>
                  <a:fillRect l="-909" t="-3297" b="-10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49755F-DD2B-0C0C-83E1-A5663C1FA646}"/>
              </a:ext>
            </a:extLst>
          </p:cNvPr>
          <p:cNvCxnSpPr/>
          <p:nvPr/>
        </p:nvCxnSpPr>
        <p:spPr>
          <a:xfrm flipH="1">
            <a:off x="3497421" y="3796388"/>
            <a:ext cx="2124711" cy="3000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83C84D-95A6-EEE9-CD43-376A3F8140C2}"/>
              </a:ext>
            </a:extLst>
          </p:cNvPr>
          <p:cNvCxnSpPr/>
          <p:nvPr/>
        </p:nvCxnSpPr>
        <p:spPr>
          <a:xfrm>
            <a:off x="5622131" y="3789245"/>
            <a:ext cx="85727" cy="60991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60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534964"/>
          </a:xfrm>
        </p:spPr>
        <p:txBody>
          <a:bodyPr>
            <a:noAutofit/>
          </a:bodyPr>
          <a:lstStyle/>
          <a:p>
            <a:r>
              <a:rPr lang="en-US" sz="3200" dirty="0"/>
              <a:t>IR8 Schematic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5A87AA2-8062-42D9-85F3-7BFCE11C9B4F}"/>
                  </a:ext>
                </a:extLst>
              </p:cNvPr>
              <p:cNvSpPr txBox="1"/>
              <p:nvPr/>
            </p:nvSpPr>
            <p:spPr>
              <a:xfrm>
                <a:off x="118240" y="755992"/>
                <a:ext cx="8897067" cy="1923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lvl="0" indent="-22860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(Nearly) hermetic detector:</a:t>
                </a:r>
              </a:p>
              <a:p>
                <a:pPr marL="742950" lvl="1" indent="-285750">
                  <a:spcBef>
                    <a:spcPts val="300"/>
                  </a:spcBef>
                  <a:buFont typeface="Symbol" panose="05050102010706020507" pitchFamily="18" charset="2"/>
                  <a:buChar char="-"/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Detect everything that is outside of the beam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6D phase space volume </a:t>
                </a:r>
              </a:p>
              <a:p>
                <a:pPr marL="228600" lvl="0" indent="-22860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Detection in three stages</a:t>
                </a:r>
              </a:p>
              <a:p>
                <a:pPr marL="742950" lvl="1" indent="-285750">
                  <a:spcBef>
                    <a:spcPts val="300"/>
                  </a:spcBef>
                  <a:buFont typeface="Symbol" panose="05050102010706020507" pitchFamily="18" charset="2"/>
                  <a:buChar char="-"/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Central detector, down to ~20-30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mrad</a:t>
                </a:r>
                <a:endParaRPr lang="en-US" sz="14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  <a:p>
                <a:pPr marL="742950" lvl="1" indent="-285750">
                  <a:spcBef>
                    <a:spcPts val="300"/>
                  </a:spcBef>
                  <a:buFont typeface="Symbol" panose="05050102010706020507" pitchFamily="18" charset="2"/>
                  <a:buChar char="-"/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Forward stage, ~20-30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mrad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down to ~5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mrad</a:t>
                </a:r>
                <a:endParaRPr lang="en-US" sz="14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  <a:p>
                <a:pPr marL="742950" lvl="1" indent="-285750">
                  <a:spcBef>
                    <a:spcPts val="300"/>
                  </a:spcBef>
                  <a:buFont typeface="Symbol" panose="05050102010706020507" pitchFamily="18" charset="2"/>
                  <a:buChar char="-"/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Far-forward stage, &lt;5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mrad</a:t>
                </a:r>
                <a:endParaRPr lang="en-US" sz="14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  <a:p>
                <a:pPr marL="228600" lvl="0" indent="-22860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Focus on the 3</a:t>
                </a:r>
                <a:r>
                  <a:rPr lang="en-US" sz="1600" baseline="300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rd</a:t>
                </a: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, far-forward, stage that is particularly unique</a:t>
                </a:r>
                <a:endParaRPr lang="en-US" sz="14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5A87AA2-8062-42D9-85F3-7BFCE11C9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40" y="755992"/>
                <a:ext cx="8897067" cy="1923604"/>
              </a:xfrm>
              <a:prstGeom prst="rect">
                <a:avLst/>
              </a:prstGeom>
              <a:blipFill>
                <a:blip r:embed="rId2"/>
                <a:stretch>
                  <a:fillRect l="-274" t="-949" b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EB9CE3-A641-658C-6AF6-7D1996ECE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50" y="2740556"/>
            <a:ext cx="8034614" cy="377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22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758472"/>
          </a:xfrm>
        </p:spPr>
        <p:txBody>
          <a:bodyPr>
            <a:noAutofit/>
          </a:bodyPr>
          <a:lstStyle/>
          <a:p>
            <a:r>
              <a:rPr lang="en-US" sz="2800" dirty="0"/>
              <a:t>Summary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4194"/>
            <a:ext cx="62865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608A6F1-06F6-E7DF-29FC-9E275A69AA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433" y="918540"/>
                <a:ext cx="8557195" cy="525842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nd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focus in IR8 greatly improves forward acceptance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Much better than in fixed-target experiments thus extending </a:t>
                </a:r>
                <a:r>
                  <a:rPr lang="en-US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JLab’s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program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Complementarity with Detector 1 (EPIC) @ IR6</a:t>
                </a:r>
                <a:endParaRPr lang="en-US"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New physics opportunities</a:t>
                </a:r>
                <a:endParaRPr lang="en-US"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Excellent low-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1800" i="1" baseline="-25000" dirty="0" err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acceptance for protons and light nuclei from exclusive reactions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Detection of target fragments makes it possible to</a:t>
                </a:r>
              </a:p>
              <a:p>
                <a:pPr marL="1085850" lvl="2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veto breakup to study coherent processes</a:t>
                </a:r>
              </a:p>
              <a:p>
                <a:pPr marL="1085850" lvl="2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study the final state when breakup occurs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Detector 2 and IR8 forward instrumentation must be designed appropriately to take full advantage of the 2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nd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focus </a:t>
                </a:r>
              </a:p>
              <a:p>
                <a:pPr marL="6286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608A6F1-06F6-E7DF-29FC-9E275A69AA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433" y="918540"/>
                <a:ext cx="8557195" cy="5258423"/>
              </a:xfrm>
              <a:blipFill>
                <a:blip r:embed="rId2"/>
                <a:stretch>
                  <a:fillRect l="-641" t="-580" r="-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2317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B6E29-789A-DE49-A757-FA6AC792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5618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AF825-1D41-F34E-B28E-37838E58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614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E3F1E-538C-5241-877C-5B9FC1B34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F5D59F-2E33-EA4C-AA03-AE30C24F0EE5}"/>
                  </a:ext>
                </a:extLst>
              </p:cNvPr>
              <p:cNvSpPr txBox="1"/>
              <p:nvPr/>
            </p:nvSpPr>
            <p:spPr>
              <a:xfrm>
                <a:off x="5960111" y="2175820"/>
                <a:ext cx="2541464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AE535"/>
                    </a:solidFill>
                  </a:rPr>
                  <a:t>Neutrons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AE53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solidFill>
                          <a:srgbClr val="FAE53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dirty="0">
                    <a:solidFill>
                      <a:srgbClr val="FAE535"/>
                    </a:solidFill>
                  </a:rPr>
                  <a:t> mrad</a:t>
                </a:r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Protons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±5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mrad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=1.37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>
                  <a:solidFill>
                    <a:schemeClr val="accent2"/>
                  </a:solidFill>
                </a:endParaRPr>
              </a:p>
              <a:p>
                <a:r>
                  <a:rPr lang="en-US" dirty="0">
                    <a:solidFill>
                      <a:srgbClr val="C7C7FF"/>
                    </a:solidFill>
                  </a:rPr>
                  <a:t>Protons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7C7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±5</m:t>
                    </m:r>
                  </m:oMath>
                </a14:m>
                <a:r>
                  <a:rPr lang="en-US" dirty="0">
                    <a:solidFill>
                      <a:srgbClr val="C7C7FF"/>
                    </a:solidFill>
                  </a:rPr>
                  <a:t> mrad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>
                              <a:solidFill>
                                <a:srgbClr val="C7C7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7C7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solidFill>
                                <a:srgbClr val="C7C7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7C7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solidFill>
                                <a:srgbClr val="C7C7FF"/>
                              </a:solidFill>
                              <a:latin typeface="Cambria Math" panose="02040503050406030204" pitchFamily="18" charset="0"/>
                            </a:rPr>
                            <m:t>=−0.5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C7C7FF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7C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7C7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rgbClr val="C7C7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solidFill>
                          <a:srgbClr val="C7C7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7C7FF"/>
                        </a:solidFill>
                        <a:latin typeface="Cambria Math" panose="02040503050406030204" pitchFamily="18" charset="0"/>
                      </a:rPr>
                      <m:t>0.69</m:t>
                    </m:r>
                  </m:oMath>
                </a14:m>
                <a:r>
                  <a:rPr lang="en-US" dirty="0">
                    <a:solidFill>
                      <a:srgbClr val="C7C7FF"/>
                    </a:solidFill>
                  </a:rPr>
                  <a:t>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7C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7C7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7C7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solidFill>
                          <a:srgbClr val="C7C7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7C7FF"/>
                        </a:solidFill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endParaRPr lang="en-US" dirty="0">
                  <a:solidFill>
                    <a:srgbClr val="C7C7FF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F5D59F-2E33-EA4C-AA03-AE30C24F0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0111" y="2175820"/>
                <a:ext cx="2541464" cy="2031325"/>
              </a:xfrm>
              <a:prstGeom prst="rect">
                <a:avLst/>
              </a:prstGeom>
              <a:blipFill>
                <a:blip r:embed="rId2"/>
                <a:stretch>
                  <a:fillRect l="-2398" t="-1802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3D6DCF0E-802A-5741-822C-25157998D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0111" y="1972713"/>
            <a:ext cx="5080000" cy="38227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A63A540-ED5C-307C-5D47-3A4A4F4BCC51}"/>
              </a:ext>
            </a:extLst>
          </p:cNvPr>
          <p:cNvSpPr txBox="1">
            <a:spLocks/>
          </p:cNvSpPr>
          <p:nvPr/>
        </p:nvSpPr>
        <p:spPr>
          <a:xfrm>
            <a:off x="344434" y="160068"/>
            <a:ext cx="8746071" cy="534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IR8 Far-Forward Acceptance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D2D32A-D354-06C1-547E-494EBB233DB3}"/>
              </a:ext>
            </a:extLst>
          </p:cNvPr>
          <p:cNvSpPr txBox="1"/>
          <p:nvPr/>
        </p:nvSpPr>
        <p:spPr>
          <a:xfrm>
            <a:off x="118240" y="755992"/>
            <a:ext cx="889706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magnets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 focusing quads and dipole placements optimized for forward neutron and proton acceptance</a:t>
            </a:r>
          </a:p>
        </p:txBody>
      </p:sp>
    </p:spTree>
    <p:extLst>
      <p:ext uri="{BB962C8B-B14F-4D97-AF65-F5344CB8AC3E}">
        <p14:creationId xmlns:p14="http://schemas.microsoft.com/office/powerpoint/2010/main" val="2489918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534964"/>
          </a:xfrm>
        </p:spPr>
        <p:txBody>
          <a:bodyPr>
            <a:noAutofit/>
          </a:bodyPr>
          <a:lstStyle/>
          <a:p>
            <a:r>
              <a:rPr lang="en-US" sz="3200" dirty="0"/>
              <a:t>Forward Detection in EIC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5A87AA2-8062-42D9-85F3-7BFCE11C9B4F}"/>
                  </a:ext>
                </a:extLst>
              </p:cNvPr>
              <p:cNvSpPr txBox="1"/>
              <p:nvPr/>
            </p:nvSpPr>
            <p:spPr>
              <a:xfrm>
                <a:off x="118240" y="755992"/>
                <a:ext cx="8897067" cy="476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lvl="0" indent="-2286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In most colliders, detectors lack acceptance in the solid angles where the beams are due to insufficient separation between the scattered and beam particles</a:t>
                </a:r>
              </a:p>
              <a:p>
                <a:pPr marL="228600" lvl="0" indent="-2286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A conventional detector is not acceptable for the EIC because most of the collision products of interest are very close or even within the ion beam</a:t>
                </a:r>
              </a:p>
              <a:p>
                <a:pPr marL="228600" lvl="0" indent="-2286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Acceptance problem is solved at the EIC by additional detection stages</a:t>
                </a:r>
              </a:p>
              <a:p>
                <a:pPr marL="742950" lvl="1" indent="-285750">
                  <a:buFont typeface="Symbol" panose="05050102010706020507" pitchFamily="18" charset="2"/>
                  <a:buChar char="-"/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Forward: an instrumented spectrometer dipole (B0) in front of the final focusing quads (FFQs) </a:t>
                </a:r>
              </a:p>
              <a:p>
                <a:pPr marL="742950" lvl="1" indent="-285750"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Roman pots and ZDC after FFQs to detect particles that went through at a few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mrad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around ion beam</a:t>
                </a:r>
              </a:p>
              <a:p>
                <a:pPr marL="228600" lvl="0" indent="-2286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Detection is only possible if a particle is offset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of more than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of the beam size</a:t>
                </a:r>
              </a:p>
              <a:p>
                <a:pPr marL="228600" lvl="0" indent="-2286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Detection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⋅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through phase-space transformation: </a:t>
                </a:r>
                <a:b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</a:b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m:rPr>
                        <m:nor/>
                      </m:rPr>
                      <a:rPr lang="en-US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FFQs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  <m:sSup>
                          <m:sSupPr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just after FFQs, </a:t>
                </a:r>
                <a:b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</a:b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as long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&gt;10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en-US" sz="16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  <a:p>
                <a:pPr marL="228600" lvl="0" indent="-2286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The 2</a:t>
                </a:r>
                <a:r>
                  <a:rPr lang="en-US" sz="1600" baseline="300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nd</a:t>
                </a: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focus in combination with dispersion allows for 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all the way down to zero as long as </a:t>
                </a:r>
                <a:b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</a:b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𝑓𝑟𝑎𝑔𝑚𝑒𝑛𝑡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𝑏𝑒𝑎𝑚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~1−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&lt;1−10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Δ</m:t>
                            </m:r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den>
                        </m:f>
                      </m:sub>
                    </m:sSub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≃0.99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3 </a:t>
                </a:r>
                <a:b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</a:b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by enabling </a:t>
                </a:r>
                <a:b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</a:b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m:rPr>
                        <m:nor/>
                      </m:rPr>
                      <a:rPr lang="en-US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Optics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at 2</a:t>
                </a:r>
                <a:r>
                  <a:rPr lang="en-US" sz="1600" baseline="300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nd</a:t>
                </a: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focus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5A87AA2-8062-42D9-85F3-7BFCE11C9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40" y="755992"/>
                <a:ext cx="8897067" cy="4762586"/>
              </a:xfrm>
              <a:prstGeom prst="rect">
                <a:avLst/>
              </a:prstGeom>
              <a:blipFill>
                <a:blip r:embed="rId2"/>
                <a:stretch>
                  <a:fillRect l="-274" t="-384" r="-685" b="-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62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534964"/>
          </a:xfrm>
        </p:spPr>
        <p:txBody>
          <a:bodyPr>
            <a:noAutofit/>
          </a:bodyPr>
          <a:lstStyle/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Focus in IR8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5A87AA2-8062-42D9-85F3-7BFCE11C9B4F}"/>
                  </a:ext>
                </a:extLst>
              </p:cNvPr>
              <p:cNvSpPr txBox="1"/>
              <p:nvPr/>
            </p:nvSpPr>
            <p:spPr>
              <a:xfrm>
                <a:off x="118240" y="755992"/>
                <a:ext cx="8897067" cy="2595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lvl="0" indent="-22860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At the EIC,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of a scattered particle in most cases is sufficient for its detection</a:t>
                </a:r>
              </a:p>
              <a:p>
                <a:pPr marL="742950" lvl="1" indent="-285750">
                  <a:spcBef>
                    <a:spcPts val="300"/>
                  </a:spcBef>
                  <a:buFont typeface="Symbol" panose="05050102010706020507" pitchFamily="18" charset="2"/>
                  <a:buChar char="-"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In DIS,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~ </m:t>
                    </m:r>
                    <m:sSub>
                      <m:sSubPr>
                        <m:ctrlPr>
                          <a:rPr lang="en-US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  <m:r>
                      <a:rPr lang="en-US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(the momentum of the struck </a:t>
                </a:r>
                <a:r>
                  <a:rPr lang="en-US" sz="1600" dirty="0" err="1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parton</a:t>
                </a: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).</a:t>
                </a:r>
              </a:p>
              <a:p>
                <a:pPr marL="742950" lvl="1" indent="-285750">
                  <a:spcBef>
                    <a:spcPts val="300"/>
                  </a:spcBef>
                  <a:buFont typeface="Symbol" panose="05050102010706020507" pitchFamily="18" charset="2"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of the beam is a few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sz="16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  <a:p>
                <a:pPr marL="228600" lvl="0" indent="-22860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  <a:p>
                <a:pPr marL="228600" lvl="0" indent="-22860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&gt;10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, one can detect down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en-US" sz="16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  <a:p>
                <a:pPr marL="228600" lvl="0" indent="-22860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  <a:p>
                <a:pPr marL="228600" lvl="0" indent="-22860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Heavy ions when changing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and/or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  <a:t> behave like protons with </a:t>
                </a:r>
                <a:br>
                  <a:rPr lang="en-US" sz="1600" dirty="0">
                    <a:solidFill>
                      <a:srgbClr val="000000"/>
                    </a:solidFill>
                    <a:latin typeface="Arial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den>
                    </m:f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≃</m:t>
                    </m:r>
                    <m:f>
                      <m:f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𝑍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𝑍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𝐴𝑍</m:t>
                        </m:r>
                      </m:den>
                    </m:f>
                  </m:oMath>
                </a14:m>
                <a:endParaRPr lang="en-US" sz="16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5A87AA2-8062-42D9-85F3-7BFCE11C9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40" y="755992"/>
                <a:ext cx="8897067" cy="2595069"/>
              </a:xfrm>
              <a:prstGeom prst="rect">
                <a:avLst/>
              </a:prstGeom>
              <a:blipFill>
                <a:blip r:embed="rId2"/>
                <a:stretch>
                  <a:fillRect l="-274" t="-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 descr="beam_size">
            <a:extLst>
              <a:ext uri="{FF2B5EF4-FFF2-40B4-BE49-F238E27FC236}">
                <a16:creationId xmlns:a16="http://schemas.microsoft.com/office/drawing/2014/main" id="{9F8CA48B-513C-84C4-FF2F-465A5447F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53" y="3351061"/>
            <a:ext cx="5763632" cy="304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427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6BABFC0E-7058-4FBC-B22E-72EB06E7FC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434" y="160068"/>
                <a:ext cx="8746071" cy="7584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rgbClr val="30519D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r>
                  <a:rPr lang="en-US" sz="3200" dirty="0"/>
                  <a:t>Physics Drivers for Low </a:t>
                </a:r>
                <a14:m>
                  <m:oMath xmlns:m="http://schemas.openxmlformats.org/officeDocument/2006/math">
                    <m:r>
                      <a:rPr lang="en-US" sz="32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sz="32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at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6BABFC0E-7058-4FBC-B22E-72EB06E7F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34" y="160068"/>
                <a:ext cx="8746071" cy="758472"/>
              </a:xfrm>
              <a:prstGeom prst="rect">
                <a:avLst/>
              </a:prstGeom>
              <a:blipFill>
                <a:blip r:embed="rId2"/>
                <a:stretch>
                  <a:fillRect l="-1813" t="-16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52" y="918540"/>
            <a:ext cx="8558496" cy="529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52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8FDF2F-BEE5-274A-BEB7-03B057A73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634" y="1331561"/>
            <a:ext cx="2884638" cy="3971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22F91D-004A-A945-805D-DB295F1391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1256" y="1002838"/>
                <a:ext cx="7648747" cy="5426071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800" dirty="0"/>
                  <a:t>  - fraction of longitudinal momentum relative to ion beam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/>
                  <a:t>  - fraction of transverse momentum relative to ion beam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/>
                  <a:t> acceptance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p>
                    </m:sSub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&gt;10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𝐼𝑃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=10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800" dirty="0"/>
                  <a:t>  acceptance at 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&lt;1−10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=1−10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𝑛𝑑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sz="1800" dirty="0"/>
              </a:p>
              <a:p>
                <a:r>
                  <a:rPr lang="en-US" sz="1800" dirty="0"/>
                  <a:t>Secondary focus allows for  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≫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𝛽𝜖</m:t>
                        </m:r>
                      </m:e>
                    </m:rad>
                  </m:oMath>
                </a14:m>
                <a:endParaRPr lang="en-US" sz="1800" dirty="0"/>
              </a:p>
              <a:p>
                <a:r>
                  <a:rPr lang="en-US" sz="1800" dirty="0"/>
                  <a:t>Can reach the limit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&lt;1−10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endParaRPr lang="en-US" sz="1800" dirty="0"/>
              </a:p>
              <a:p>
                <a:r>
                  <a:rPr lang="en-US" sz="1800" dirty="0"/>
                  <a:t>Increase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 which in turn increase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𝑛𝑑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 </a:t>
                </a:r>
                <a:br>
                  <a:rPr lang="en-US" sz="1800" dirty="0"/>
                </a:br>
                <a:r>
                  <a:rPr lang="en-US" sz="1800" dirty="0"/>
                  <a:t>may result in a smaller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800" dirty="0"/>
                  <a:t> acceptance.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22F91D-004A-A945-805D-DB295F139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1256" y="1002838"/>
                <a:ext cx="7648747" cy="5426071"/>
              </a:xfrm>
              <a:blipFill>
                <a:blip r:embed="rId3"/>
                <a:stretch>
                  <a:fillRect l="-558" t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E8AA3-F904-5F42-8887-E421A3D3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9A2DD81B-5929-986D-2CE4-11C1418478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434" y="160068"/>
                <a:ext cx="8746071" cy="53496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rgbClr val="30519D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r>
                  <a:rPr lang="en-US" sz="3200" dirty="0"/>
                  <a:t>Acceptance as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9A2DD81B-5929-986D-2CE4-11C141847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34" y="160068"/>
                <a:ext cx="8746071" cy="534964"/>
              </a:xfrm>
              <a:prstGeom prst="rect">
                <a:avLst/>
              </a:prstGeom>
              <a:blipFill>
                <a:blip r:embed="rId4"/>
                <a:stretch>
                  <a:fillRect l="-1813" t="-2272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0591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ABFC0E-7058-4FBC-B22E-72EB06E7FC4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44434" y="160068"/>
                <a:ext cx="8746071" cy="758472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/>
                  <a:t>Luminosity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3200" dirty="0"/>
                  <a:t> Acceptance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ABFC0E-7058-4FBC-B22E-72EB06E7FC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44434" y="160068"/>
                <a:ext cx="8746071" cy="758472"/>
              </a:xfrm>
              <a:blipFill>
                <a:blip r:embed="rId2"/>
                <a:stretch>
                  <a:fillRect l="-1813" t="-16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5A87AA2-8062-42D9-85F3-7BFCE11C9B4F}"/>
                  </a:ext>
                </a:extLst>
              </p:cNvPr>
              <p:cNvSpPr txBox="1"/>
              <p:nvPr/>
            </p:nvSpPr>
            <p:spPr>
              <a:xfrm>
                <a:off x="118240" y="939778"/>
                <a:ext cx="8863200" cy="2694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indent="-2286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Luminosity increased by stronger focusing, i.e. increase in angular divergence</a:t>
                </a:r>
                <a:b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∝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28600" lvl="0" indent="-2286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Minimum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i="1" dirty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acceptance</a:t>
                </a:r>
                <a:b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𝑇𝑥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𝑚𝑖𝑛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10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𝑏𝑒𝑎𝑚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/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, 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0,                      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&lt;0.99</m:t>
                              </m:r>
                            </m:e>
                          </m:mr>
                        </m:m>
                      </m:e>
                    </m:d>
                  </m:oMath>
                </a14:m>
                <a:br>
                  <a:rPr lang="en-US" i="1" dirty="0">
                    <a:latin typeface="Cambria Math" panose="02040503050406030204" pitchFamily="18" charset="0"/>
                    <a:cs typeface="Arial" panose="020B0604020202020204" pitchFamily="34" charset="0"/>
                  </a:rPr>
                </a:br>
                <a:endParaRPr lang="en-US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28600" indent="-2286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Larger luminosity means smaller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acceptance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28600" indent="-2286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same-rigidity nuclei,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𝑚𝑖𝑛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𝑚𝑖𝑛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11525" lvl="0" indent="-2286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5A87AA2-8062-42D9-85F3-7BFCE11C9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40" y="939778"/>
                <a:ext cx="8863200" cy="2694456"/>
              </a:xfrm>
              <a:prstGeom prst="rect">
                <a:avLst/>
              </a:prstGeom>
              <a:blipFill>
                <a:blip r:embed="rId3"/>
                <a:stretch>
                  <a:fillRect l="-413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F5D10-3234-4DCF-B698-9AC7898E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273" y="3334768"/>
            <a:ext cx="4847453" cy="296806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3B9A8EA-7D3A-460C-B50F-45D2DE299CBB}"/>
              </a:ext>
            </a:extLst>
          </p:cNvPr>
          <p:cNvSpPr>
            <a:spLocks noChangeAspect="1"/>
          </p:cNvSpPr>
          <p:nvPr/>
        </p:nvSpPr>
        <p:spPr>
          <a:xfrm>
            <a:off x="5593652" y="4439919"/>
            <a:ext cx="182880" cy="18685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2C03B1B-3C29-4F58-8E40-5811DE18C7C9}"/>
              </a:ext>
            </a:extLst>
          </p:cNvPr>
          <p:cNvSpPr/>
          <p:nvPr/>
        </p:nvSpPr>
        <p:spPr>
          <a:xfrm>
            <a:off x="4938368" y="4954856"/>
            <a:ext cx="182880" cy="18288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5D2909-A153-41CB-A75F-637FCD8CB333}"/>
              </a:ext>
            </a:extLst>
          </p:cNvPr>
          <p:cNvSpPr/>
          <p:nvPr/>
        </p:nvSpPr>
        <p:spPr>
          <a:xfrm>
            <a:off x="4532048" y="5172086"/>
            <a:ext cx="182880" cy="182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C5F113-2B68-48D3-BECC-AB8E3BB07D5E}"/>
                  </a:ext>
                </a:extLst>
              </p:cNvPr>
              <p:cNvSpPr txBox="1"/>
              <p:nvPr/>
            </p:nvSpPr>
            <p:spPr>
              <a:xfrm>
                <a:off x="5932708" y="4333292"/>
                <a:ext cx="12671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Highest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C5F113-2B68-48D3-BECC-AB8E3BB07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08" y="4333292"/>
                <a:ext cx="1267142" cy="400110"/>
              </a:xfrm>
              <a:prstGeom prst="rect">
                <a:avLst/>
              </a:prstGeom>
              <a:blipFill>
                <a:blip r:embed="rId5"/>
                <a:stretch>
                  <a:fillRect l="-4808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8BF3DD-CA6D-4748-9657-94DC3C82C813}"/>
              </a:ext>
            </a:extLst>
          </p:cNvPr>
          <p:cNvSpPr txBox="1"/>
          <p:nvPr/>
        </p:nvSpPr>
        <p:spPr>
          <a:xfrm>
            <a:off x="5206632" y="4804901"/>
            <a:ext cx="2852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High-divergence (CDR)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4A9DF0-CC8F-4E0E-8965-63D92354C2EC}"/>
              </a:ext>
            </a:extLst>
          </p:cNvPr>
          <p:cNvSpPr txBox="1"/>
          <p:nvPr/>
        </p:nvSpPr>
        <p:spPr>
          <a:xfrm>
            <a:off x="4662733" y="5291676"/>
            <a:ext cx="2908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High-acceptance (CDR)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627E1E-6082-4B56-B109-46DEF83B5ACD}"/>
                  </a:ext>
                </a:extLst>
              </p:cNvPr>
              <p:cNvSpPr txBox="1"/>
              <p:nvPr/>
            </p:nvSpPr>
            <p:spPr>
              <a:xfrm>
                <a:off x="6803415" y="3150102"/>
                <a:ext cx="9139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627E1E-6082-4B56-B109-46DEF83B5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415" y="3150102"/>
                <a:ext cx="91396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191831E0-B5E5-48EF-884E-62539C52E843}"/>
              </a:ext>
            </a:extLst>
          </p:cNvPr>
          <p:cNvSpPr>
            <a:spLocks noChangeAspect="1"/>
          </p:cNvSpPr>
          <p:nvPr/>
        </p:nvSpPr>
        <p:spPr>
          <a:xfrm>
            <a:off x="2685535" y="4439919"/>
            <a:ext cx="182880" cy="1868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F28DBE5-9959-4FB7-82EC-8086835B7BC8}"/>
                  </a:ext>
                </a:extLst>
              </p:cNvPr>
              <p:cNvSpPr txBox="1"/>
              <p:nvPr/>
            </p:nvSpPr>
            <p:spPr>
              <a:xfrm>
                <a:off x="2868415" y="3963960"/>
                <a:ext cx="12762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𝟗𝟗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F28DBE5-9959-4FB7-82EC-8086835B7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415" y="3963960"/>
                <a:ext cx="127624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8592B8-6024-4672-A2C6-53BA728154E2}"/>
              </a:ext>
            </a:extLst>
          </p:cNvPr>
          <p:cNvCxnSpPr>
            <a:cxnSpLocks/>
          </p:cNvCxnSpPr>
          <p:nvPr/>
        </p:nvCxnSpPr>
        <p:spPr>
          <a:xfrm>
            <a:off x="3007605" y="4527933"/>
            <a:ext cx="2478795" cy="0"/>
          </a:xfrm>
          <a:prstGeom prst="straightConnector1">
            <a:avLst/>
          </a:prstGeom>
          <a:ln w="31750">
            <a:solidFill>
              <a:srgbClr val="FF0000"/>
            </a:solidFill>
            <a:prstDash val="dash"/>
            <a:headEnd type="stealth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F93BE19-3768-4A31-8F1B-B2D8887ECDD1}"/>
              </a:ext>
            </a:extLst>
          </p:cNvPr>
          <p:cNvSpPr txBox="1"/>
          <p:nvPr/>
        </p:nvSpPr>
        <p:spPr>
          <a:xfrm>
            <a:off x="3965157" y="414884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focus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851B49-66B1-4A25-BE9E-0619BCEFE146}"/>
              </a:ext>
            </a:extLst>
          </p:cNvPr>
          <p:cNvCxnSpPr>
            <a:cxnSpLocks/>
          </p:cNvCxnSpPr>
          <p:nvPr/>
        </p:nvCxnSpPr>
        <p:spPr>
          <a:xfrm>
            <a:off x="2868415" y="4734742"/>
            <a:ext cx="0" cy="874688"/>
          </a:xfrm>
          <a:prstGeom prst="straightConnector1">
            <a:avLst/>
          </a:prstGeom>
          <a:ln w="31750">
            <a:solidFill>
              <a:srgbClr val="FF0000"/>
            </a:solidFill>
            <a:prstDash val="dash"/>
            <a:headEnd type="stealth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790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ABFC0E-7058-4FBC-B22E-72EB06E7FC4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44434" y="160068"/>
                <a:ext cx="8746071" cy="758472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/>
                  <a:t>Luminosity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3200" dirty="0"/>
                  <a:t> Acceptance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ABFC0E-7058-4FBC-B22E-72EB06E7FC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44434" y="160068"/>
                <a:ext cx="8746071" cy="758472"/>
              </a:xfrm>
              <a:blipFill>
                <a:blip r:embed="rId2"/>
                <a:stretch>
                  <a:fillRect l="-1813" t="-16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5A87AA2-8062-42D9-85F3-7BFCE11C9B4F}"/>
                  </a:ext>
                </a:extLst>
              </p:cNvPr>
              <p:cNvSpPr txBox="1"/>
              <p:nvPr/>
            </p:nvSpPr>
            <p:spPr>
              <a:xfrm>
                <a:off x="118240" y="939778"/>
                <a:ext cx="8863200" cy="1592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7013" lvl="0" indent="-2270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More from R. Gamage in the next talk</a:t>
                </a:r>
              </a:p>
              <a:p>
                <a:pPr marL="227013" indent="-2270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 the current parameters,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reachable up to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0.9928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27013" indent="-2270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Ultimate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limit for the current momentum spread is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10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 0.9932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27013" indent="-2270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can be reduced by a factor of 2, e.g. by redistributing cooling decrements, maximum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goes to 0.996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 Detection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𝐴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−1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nuclear remnant reachable for heavy nuclei,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~200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5A87AA2-8062-42D9-85F3-7BFCE11C9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40" y="939778"/>
                <a:ext cx="8863200" cy="1592231"/>
              </a:xfrm>
              <a:prstGeom prst="rect">
                <a:avLst/>
              </a:prstGeom>
              <a:blipFill>
                <a:blip r:embed="rId3"/>
                <a:stretch>
                  <a:fillRect l="-275" t="-1149" b="-9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4194"/>
            <a:ext cx="62865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B4B3C8E-3E32-91CE-DCA7-08456D759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12" y="2778220"/>
            <a:ext cx="5842469" cy="35054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7EA57E-0210-1F0E-880E-AE6806170DC2}"/>
              </a:ext>
            </a:extLst>
          </p:cNvPr>
          <p:cNvSpPr txBox="1"/>
          <p:nvPr/>
        </p:nvSpPr>
        <p:spPr>
          <a:xfrm>
            <a:off x="1566694" y="5957964"/>
            <a:ext cx="61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3C70CF-3EDF-0816-109F-1E78098208C8}"/>
              </a:ext>
            </a:extLst>
          </p:cNvPr>
          <p:cNvSpPr txBox="1"/>
          <p:nvPr/>
        </p:nvSpPr>
        <p:spPr>
          <a:xfrm>
            <a:off x="3826190" y="5964592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</a:t>
            </a:r>
          </a:p>
        </p:txBody>
      </p:sp>
      <p:sp>
        <p:nvSpPr>
          <p:cNvPr id="8" name="Right Arrow 9">
            <a:extLst>
              <a:ext uri="{FF2B5EF4-FFF2-40B4-BE49-F238E27FC236}">
                <a16:creationId xmlns:a16="http://schemas.microsoft.com/office/drawing/2014/main" id="{483FDD2A-9150-B34A-3A6A-395BE2B205D4}"/>
              </a:ext>
            </a:extLst>
          </p:cNvPr>
          <p:cNvSpPr/>
          <p:nvPr/>
        </p:nvSpPr>
        <p:spPr>
          <a:xfrm>
            <a:off x="2587115" y="2533662"/>
            <a:ext cx="702365" cy="231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Protons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6FCA6063-B814-BF05-B382-839AD0DBCC4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271825005"/>
                  </p:ext>
                </p:extLst>
              </p:nvPr>
            </p:nvGraphicFramePr>
            <p:xfrm>
              <a:off x="6122472" y="3423276"/>
              <a:ext cx="2790411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6191">
                      <a:extLst>
                        <a:ext uri="{9D8B030D-6E8A-4147-A177-3AD203B41FA5}">
                          <a16:colId xmlns:a16="http://schemas.microsoft.com/office/drawing/2014/main" val="1601177418"/>
                        </a:ext>
                      </a:extLst>
                    </a:gridCol>
                    <a:gridCol w="821635">
                      <a:extLst>
                        <a:ext uri="{9D8B030D-6E8A-4147-A177-3AD203B41FA5}">
                          <a16:colId xmlns:a16="http://schemas.microsoft.com/office/drawing/2014/main" val="496240299"/>
                        </a:ext>
                      </a:extLst>
                    </a:gridCol>
                    <a:gridCol w="802585">
                      <a:extLst>
                        <a:ext uri="{9D8B030D-6E8A-4147-A177-3AD203B41FA5}">
                          <a16:colId xmlns:a16="http://schemas.microsoft.com/office/drawing/2014/main" val="238685588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Units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5172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98112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0966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11.3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nm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40268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6.8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36853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6FCA6063-B814-BF05-B382-839AD0DBCC4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271825005"/>
                  </p:ext>
                </p:extLst>
              </p:nvPr>
            </p:nvGraphicFramePr>
            <p:xfrm>
              <a:off x="6122472" y="3423276"/>
              <a:ext cx="2790411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6191">
                      <a:extLst>
                        <a:ext uri="{9D8B030D-6E8A-4147-A177-3AD203B41FA5}">
                          <a16:colId xmlns:a16="http://schemas.microsoft.com/office/drawing/2014/main" val="1601177418"/>
                        </a:ext>
                      </a:extLst>
                    </a:gridCol>
                    <a:gridCol w="821635">
                      <a:extLst>
                        <a:ext uri="{9D8B030D-6E8A-4147-A177-3AD203B41FA5}">
                          <a16:colId xmlns:a16="http://schemas.microsoft.com/office/drawing/2014/main" val="496240299"/>
                        </a:ext>
                      </a:extLst>
                    </a:gridCol>
                    <a:gridCol w="802585">
                      <a:extLst>
                        <a:ext uri="{9D8B030D-6E8A-4147-A177-3AD203B41FA5}">
                          <a16:colId xmlns:a16="http://schemas.microsoft.com/office/drawing/2014/main" val="238685588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Units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5172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21" t="-103279" r="-141146" b="-3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98112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21" t="-203279" r="-141146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0966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21" t="-303279" r="-141146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11.3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nm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40268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21" t="-403279" r="-141146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42963" t="-403279" r="-100741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368539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8CF003D-E1CA-E765-9D39-E7EE4C4D7C36}"/>
                  </a:ext>
                </a:extLst>
              </p:cNvPr>
              <p:cNvSpPr/>
              <p:nvPr/>
            </p:nvSpPr>
            <p:spPr>
              <a:xfrm>
                <a:off x="5590455" y="5370566"/>
                <a:ext cx="3548270" cy="913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1−10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𝑛𝑑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8CF003D-E1CA-E765-9D39-E7EE4C4D7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455" y="5370566"/>
                <a:ext cx="3548270" cy="9131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51DC192-9791-C40C-7391-2766D08951E5}"/>
              </a:ext>
            </a:extLst>
          </p:cNvPr>
          <p:cNvSpPr txBox="1"/>
          <p:nvPr/>
        </p:nvSpPr>
        <p:spPr>
          <a:xfrm>
            <a:off x="6122472" y="3062904"/>
            <a:ext cx="279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Parameters at the 2</a:t>
            </a:r>
            <a:r>
              <a:rPr lang="en-US" baseline="30000" dirty="0"/>
              <a:t>nd</a:t>
            </a:r>
            <a:r>
              <a:rPr lang="en-US" dirty="0"/>
              <a:t> focus</a:t>
            </a:r>
          </a:p>
        </p:txBody>
      </p:sp>
    </p:spTree>
    <p:extLst>
      <p:ext uri="{BB962C8B-B14F-4D97-AF65-F5344CB8AC3E}">
        <p14:creationId xmlns:p14="http://schemas.microsoft.com/office/powerpoint/2010/main" val="3475189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Rev0320" id="{C38FA3BC-D5E8-45AA-9958-C7D74A2F1A4E}" vid="{67C37C4C-5F29-447A-9403-234B2450ED0B}"/>
    </a:ext>
  </a:extLst>
</a:theme>
</file>

<file path=ppt/theme/theme2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33C80C721E4B418F160D12CBA676FB" ma:contentTypeVersion="5" ma:contentTypeDescription="Create a new document." ma:contentTypeScope="" ma:versionID="4ff927cd7597edc5ba1ed9dd9603db58">
  <xsd:schema xmlns:xsd="http://www.w3.org/2001/XMLSchema" xmlns:xs="http://www.w3.org/2001/XMLSchema" xmlns:p="http://schemas.microsoft.com/office/2006/metadata/properties" xmlns:ns2="4208d69c-33ac-4d31-875b-253384a26d70" xmlns:ns3="dd7425a4-fa23-406d-b478-3c2992d2d4ba" targetNamespace="http://schemas.microsoft.com/office/2006/metadata/properties" ma:root="true" ma:fieldsID="56106664ac6094a31ecbcab9252b781c" ns2:_="" ns3:_="">
    <xsd:import namespace="4208d69c-33ac-4d31-875b-253384a26d70"/>
    <xsd:import namespace="dd7425a4-fa23-406d-b478-3c2992d2d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Pers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08d69c-33ac-4d31-875b-253384a26d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Person" ma:index="10" nillable="true" ma:displayName="Person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son xmlns="4208d69c-33ac-4d31-875b-253384a26d70">
      <UserInfo>
        <DisplayName/>
        <AccountId xsi:nil="true"/>
        <AccountType/>
      </UserInfo>
    </Perso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92A1A9-69BF-4F93-8EE5-27A9DBDC3B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08d69c-33ac-4d31-875b-253384a26d70"/>
    <ds:schemaRef ds:uri="dd7425a4-fa23-406d-b478-3c2992d2d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BE1C32-E9FB-4546-8A97-5A6C142FF51B}">
  <ds:schemaRefs>
    <ds:schemaRef ds:uri="dd7425a4-fa23-406d-b478-3c2992d2d4ba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9e4a43c1-b2a9-408a-8cac-448eda25f0f3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4208d69c-33ac-4d31-875b-253384a26d70"/>
  </ds:schemaRefs>
</ds:datastoreItem>
</file>

<file path=customXml/itemProps3.xml><?xml version="1.0" encoding="utf-8"?>
<ds:datastoreItem xmlns:ds="http://schemas.openxmlformats.org/officeDocument/2006/customXml" ds:itemID="{062265F2-8425-47D4-B883-E86218C529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45922</TotalTime>
  <Words>1781</Words>
  <Application>Microsoft Office PowerPoint</Application>
  <PresentationFormat>On-screen Show (4:3)</PresentationFormat>
  <Paragraphs>230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Calibri</vt:lpstr>
      <vt:lpstr>Cambria Math</vt:lpstr>
      <vt:lpstr>Century Gothic</vt:lpstr>
      <vt:lpstr>Courier New</vt:lpstr>
      <vt:lpstr>Helvetica</vt:lpstr>
      <vt:lpstr>Symbol</vt:lpstr>
      <vt:lpstr>Office Theme</vt:lpstr>
      <vt:lpstr>ORNL</vt:lpstr>
      <vt:lpstr>Opportunities Enabled  by 2nd Focus</vt:lpstr>
      <vt:lpstr>IR8 Schematic</vt:lpstr>
      <vt:lpstr>PowerPoint Presentation</vt:lpstr>
      <vt:lpstr>Forward Detection in EIC</vt:lpstr>
      <vt:lpstr>2nd Focus in IR8</vt:lpstr>
      <vt:lpstr>PowerPoint Presentation</vt:lpstr>
      <vt:lpstr>PowerPoint Presentation</vt:lpstr>
      <vt:lpstr>Luminosity and p_T Acceptance</vt:lpstr>
      <vt:lpstr>Luminosity and p_T Acceptance</vt:lpstr>
      <vt:lpstr>Far-Forward Acceptance with and without 2nd Focus</vt:lpstr>
      <vt:lpstr>2nd Focus – Examples of Physics Opportunities</vt:lpstr>
      <vt:lpstr>2nd Focus – Examples of Physics Opportunities</vt:lpstr>
      <vt:lpstr>Exclusive Coherent Scattering on Nuclei</vt:lpstr>
      <vt:lpstr>Geometry Tagging for Heavy Ions</vt:lpstr>
      <vt:lpstr>Collision Geometry from Final State</vt:lpstr>
      <vt:lpstr>Tagging in b and T(b)</vt:lpstr>
      <vt:lpstr>Detect Charged Particles</vt:lpstr>
      <vt:lpstr>Identify Residual Ion</vt:lpstr>
      <vt:lpstr>Detection Requirements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Bowman, Tiffany</dc:creator>
  <cp:lastModifiedBy>Morozov, Vasiliy</cp:lastModifiedBy>
  <cp:revision>117</cp:revision>
  <dcterms:created xsi:type="dcterms:W3CDTF">2020-03-06T15:05:08Z</dcterms:created>
  <dcterms:modified xsi:type="dcterms:W3CDTF">2022-12-06T15:09:33Z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0x0101009A33C80C721E4B418F160D12CBA676FB</vt:lpwstr>
  </property>
</Properties>
</file>