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0"/>
  </p:notesMasterIdLst>
  <p:sldIdLst>
    <p:sldId id="319" r:id="rId5"/>
    <p:sldId id="3778" r:id="rId6"/>
    <p:sldId id="5670" r:id="rId7"/>
    <p:sldId id="5630" r:id="rId8"/>
    <p:sldId id="5637" r:id="rId9"/>
    <p:sldId id="3956" r:id="rId10"/>
    <p:sldId id="3965" r:id="rId11"/>
    <p:sldId id="346" r:id="rId12"/>
    <p:sldId id="5669" r:id="rId13"/>
    <p:sldId id="5666" r:id="rId14"/>
    <p:sldId id="5667" r:id="rId15"/>
    <p:sldId id="5668" r:id="rId16"/>
    <p:sldId id="459" r:id="rId17"/>
    <p:sldId id="3957" r:id="rId18"/>
    <p:sldId id="5356" r:id="rId19"/>
    <p:sldId id="3841" r:id="rId20"/>
    <p:sldId id="3966" r:id="rId21"/>
    <p:sldId id="5671" r:id="rId22"/>
    <p:sldId id="5672" r:id="rId23"/>
    <p:sldId id="5673" r:id="rId24"/>
    <p:sldId id="5674" r:id="rId25"/>
    <p:sldId id="5659" r:id="rId26"/>
    <p:sldId id="3792" r:id="rId27"/>
    <p:sldId id="3914" r:id="rId28"/>
    <p:sldId id="3915" r:id="rId29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lie Roe" initials="NR" lastIdx="5" clrIdx="0">
    <p:extLst>
      <p:ext uri="{19B8F6BF-5375-455C-9EA6-DF929625EA0E}">
        <p15:presenceInfo xmlns:p15="http://schemas.microsoft.com/office/powerpoint/2012/main" userId="S::naroe_lbl.gov#ext#@brookhavenlab.onmicrosoft.com::a9b5d663-6dbc-4aa1-b121-0549fc606c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519D"/>
    <a:srgbClr val="244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21" autoAdjust="0"/>
  </p:normalViewPr>
  <p:slideViewPr>
    <p:cSldViewPr snapToGrid="0">
      <p:cViewPr varScale="1">
        <p:scale>
          <a:sx n="59" d="100"/>
          <a:sy n="59" d="100"/>
        </p:scale>
        <p:origin x="15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49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EICUG membership @ time of EICUG Meetings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EICUG membership</c:v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Sheet1!$A$3:$A$10</c:f>
              <c:strCache>
                <c:ptCount val="8"/>
                <c:pt idx="0">
                  <c:v>Jan-16</c:v>
                </c:pt>
                <c:pt idx="1">
                  <c:v>Jul-16</c:v>
                </c:pt>
                <c:pt idx="2">
                  <c:v>Jul-17</c:v>
                </c:pt>
                <c:pt idx="3">
                  <c:v>Jul-18</c:v>
                </c:pt>
                <c:pt idx="4">
                  <c:v>Jul-19</c:v>
                </c:pt>
                <c:pt idx="5">
                  <c:v>Jul-20</c:v>
                </c:pt>
                <c:pt idx="6">
                  <c:v> Jul-21</c:v>
                </c:pt>
                <c:pt idx="7">
                  <c:v>Now</c:v>
                </c:pt>
              </c:strCache>
            </c:strRef>
          </c:cat>
          <c:val>
            <c:numRef>
              <c:f>Sheet1!$B$3:$B$10</c:f>
              <c:numCache>
                <c:formatCode>General</c:formatCode>
                <c:ptCount val="8"/>
                <c:pt idx="0">
                  <c:v>397</c:v>
                </c:pt>
                <c:pt idx="1">
                  <c:v>600</c:v>
                </c:pt>
                <c:pt idx="2">
                  <c:v>697</c:v>
                </c:pt>
                <c:pt idx="3">
                  <c:v>807</c:v>
                </c:pt>
                <c:pt idx="4">
                  <c:v>925</c:v>
                </c:pt>
                <c:pt idx="5">
                  <c:v>1092</c:v>
                </c:pt>
                <c:pt idx="6">
                  <c:v>1296</c:v>
                </c:pt>
                <c:pt idx="7">
                  <c:v>1359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3B9-4636-9B60-660D9C38C5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6242936"/>
        <c:axId val="566245232"/>
      </c:lineChart>
      <c:catAx>
        <c:axId val="566242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66245232"/>
        <c:crosses val="autoZero"/>
        <c:auto val="1"/>
        <c:lblAlgn val="ctr"/>
        <c:lblOffset val="100"/>
        <c:noMultiLvlLbl val="0"/>
      </c:catAx>
      <c:valAx>
        <c:axId val="566245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66242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lt1">
                  <a:lumMod val="8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1200"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ECFAD0DF-F63F-4951-88B8-7E7D2CB1BA02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58010FB5-4D6F-42F5-A809-7A1093A9D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42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B7A38-86DD-4622-844E-2813CF5B6E0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410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B7A38-86DD-4622-844E-2813CF5B6E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1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146D-72E3-4D17-8794-005420F3EB3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874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67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B7A38-86DD-4622-844E-2813CF5B6E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18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10FB5-4D6F-42F5-A809-7A1093A9D77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034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E146D-72E3-4D17-8794-005420F3EB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998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E146D-72E3-4D17-8794-005420F3EB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474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6185" y="2790092"/>
            <a:ext cx="4741984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642339"/>
            <a:ext cx="4741984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3119-233B-4B1A-8523-ECCDE0ABD573}" type="datetime1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FE22B-642F-4CBE-90BA-E795BBE41A83}" type="datetime1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F3E90-01DB-42CC-8457-90C4A70F1024}" type="datetime1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ADCE1-62AA-4DA2-86D7-00D2256E64D1}" type="datetime1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FE8C1-2295-4C86-9A6D-58310A2D3FE7}" type="datetime1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EECC-B19A-4976-B319-4607D7207F1A}" type="datetime1">
              <a:rPr lang="en-US" smtClean="0"/>
              <a:t>12/6/2022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8F2D6-1602-49F3-A635-D37AA0925949}" type="datetime1">
              <a:rPr lang="en-US" smtClean="0"/>
              <a:t>12/6/2022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6C422-352C-4151-B682-81B580C58AAE}" type="datetime1">
              <a:rPr lang="en-US" smtClean="0"/>
              <a:t>12/6/2022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33195-332D-45DC-A027-9480FBAEF203}" type="datetime1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B56E-8DD5-4B3B-9BAA-01566B843F9E}" type="datetime1">
              <a:rPr lang="en-US" smtClean="0"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21A9B5A-92FF-4892-A88A-3ED18A40E1FD}" type="datetime1">
              <a:rPr lang="en-US" smtClean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nl.gov/eic/CFC.php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icug.github.io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39F6799-63D7-4C3F-8E15-E56DDC4C38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90257" y="4169373"/>
            <a:ext cx="5107912" cy="1349684"/>
          </a:xfrm>
        </p:spPr>
        <p:txBody>
          <a:bodyPr>
            <a:normAutofit fontScale="62500" lnSpcReduction="20000"/>
          </a:bodyPr>
          <a:lstStyle/>
          <a:p>
            <a:r>
              <a:rPr lang="en-US" sz="3800" dirty="0"/>
              <a:t>Jim </a:t>
            </a:r>
            <a:r>
              <a:rPr lang="en-US" sz="3800" dirty="0" err="1"/>
              <a:t>Yeck</a:t>
            </a:r>
            <a:r>
              <a:rPr lang="en-US" sz="3800" dirty="0"/>
              <a:t>, Elke </a:t>
            </a:r>
            <a:r>
              <a:rPr lang="en-US" sz="3800" dirty="0" err="1"/>
              <a:t>Aschenauer</a:t>
            </a:r>
            <a:r>
              <a:rPr lang="en-US" sz="3800" dirty="0"/>
              <a:t>, Rolf Ent</a:t>
            </a:r>
            <a:endParaRPr lang="en-US" sz="2900" dirty="0"/>
          </a:p>
          <a:p>
            <a:r>
              <a:rPr lang="en-US" sz="2900" dirty="0"/>
              <a:t>EICUG 2</a:t>
            </a:r>
            <a:r>
              <a:rPr lang="en-US" sz="2900" baseline="30000" dirty="0"/>
              <a:t>nd</a:t>
            </a:r>
            <a:r>
              <a:rPr lang="en-US" sz="2900" dirty="0"/>
              <a:t> Detector Meeting</a:t>
            </a:r>
          </a:p>
          <a:p>
            <a:r>
              <a:rPr lang="en-US" sz="2900" dirty="0"/>
              <a:t>CFNS Workshop, December 6-8, 2022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7337DA2-9650-40E2-8A80-B4AA3AFF67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044" y="2086632"/>
            <a:ext cx="8493125" cy="1774825"/>
          </a:xfrm>
        </p:spPr>
        <p:txBody>
          <a:bodyPr>
            <a:normAutofit/>
          </a:bodyPr>
          <a:lstStyle/>
          <a:p>
            <a:r>
              <a:rPr lang="en-US" sz="4000" dirty="0"/>
              <a:t>Electron-Ion Collider –</a:t>
            </a:r>
            <a:br>
              <a:rPr lang="en-US" sz="4000" dirty="0"/>
            </a:br>
            <a:r>
              <a:rPr lang="en-US" sz="4000" dirty="0"/>
              <a:t>				Project Updates</a:t>
            </a:r>
          </a:p>
        </p:txBody>
      </p:sp>
    </p:spTree>
    <p:extLst>
      <p:ext uri="{BB962C8B-B14F-4D97-AF65-F5344CB8AC3E}">
        <p14:creationId xmlns:p14="http://schemas.microsoft.com/office/powerpoint/2010/main" val="401111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673D2-782E-42EB-8B3E-92CCBB6E8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0E9167-E239-447F-B88E-7EE931D9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39" y="261347"/>
            <a:ext cx="8286750" cy="916883"/>
          </a:xfrm>
        </p:spPr>
        <p:txBody>
          <a:bodyPr>
            <a:normAutofit fontScale="90000"/>
          </a:bodyPr>
          <a:lstStyle/>
          <a:p>
            <a:r>
              <a:rPr lang="en-US" dirty="0"/>
              <a:t>EIC Project – BNL/</a:t>
            </a:r>
            <a:r>
              <a:rPr lang="en-US" dirty="0" err="1"/>
              <a:t>JLab</a:t>
            </a:r>
            <a:r>
              <a:rPr lang="en-US" dirty="0"/>
              <a:t>, Boards, Advisory Committees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A45931-9E0F-4569-B936-3863E1BD4A50}"/>
              </a:ext>
            </a:extLst>
          </p:cNvPr>
          <p:cNvSpPr txBox="1"/>
          <p:nvPr/>
        </p:nvSpPr>
        <p:spPr>
          <a:xfrm>
            <a:off x="372639" y="3953590"/>
            <a:ext cx="8401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DOE, together with BNL and JLab, envision an EIC facility that is “fully international in character.”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EIC Advisory Board provides oversight and advice on the construction of the facility, focusing on the accelerator (BNL, TJNAF, LBNL, ANL, TRIUMF, IN2P3, CEA, STFC, INFN).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EIC Project Advisory Committee provides advice on the successful delivery of the DOE Project (management, scope, schedule, cost, and performance).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EIC Resource Review Board (RRB) to provide oversight of the experiments.</a:t>
            </a:r>
          </a:p>
        </p:txBody>
      </p:sp>
      <p:pic>
        <p:nvPicPr>
          <p:cNvPr id="10" name="Picture 9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BABA739F-25C1-47C0-BDF2-00FAFBD2F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39" y="1294607"/>
            <a:ext cx="8688480" cy="257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51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F0C2C0-FACE-4613-9661-43CFC03FF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E280CB-5A26-4D92-8ECE-5C6D0AC9C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884" y="93152"/>
            <a:ext cx="8286750" cy="913734"/>
          </a:xfrm>
        </p:spPr>
        <p:txBody>
          <a:bodyPr>
            <a:normAutofit/>
          </a:bodyPr>
          <a:lstStyle/>
          <a:p>
            <a:r>
              <a:rPr lang="en-US" dirty="0"/>
              <a:t>DOE Funding Plan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91194C6-678D-4C96-B00A-BE7FF0651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6" y="998271"/>
            <a:ext cx="8982423" cy="434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11684C-7040-4B11-9EBC-3701176E81DB}"/>
              </a:ext>
            </a:extLst>
          </p:cNvPr>
          <p:cNvSpPr txBox="1"/>
          <p:nvPr/>
        </p:nvSpPr>
        <p:spPr>
          <a:xfrm>
            <a:off x="627261" y="5105064"/>
            <a:ext cx="8293373" cy="107721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Inflation Reduction Act funding of $138.24M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is a game changer and mitigates risk of slower than optimum ramp of new funding to the $150M/year needed.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Possibility of significant package of long lead procurement items (CD-3A) helping to mitigate risks including procurement, supply chain, inflation and schedule.</a:t>
            </a:r>
          </a:p>
        </p:txBody>
      </p:sp>
    </p:spTree>
    <p:extLst>
      <p:ext uri="{BB962C8B-B14F-4D97-AF65-F5344CB8AC3E}">
        <p14:creationId xmlns:p14="http://schemas.microsoft.com/office/powerpoint/2010/main" val="2737059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1FD11-0F87-A142-346D-C7D7A863A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18892"/>
            <a:ext cx="7886700" cy="548890"/>
          </a:xfrm>
        </p:spPr>
        <p:txBody>
          <a:bodyPr>
            <a:normAutofit fontScale="90000"/>
          </a:bodyPr>
          <a:lstStyle/>
          <a:p>
            <a:r>
              <a:rPr lang="en-US" dirty="0"/>
              <a:t>EIC Reference Schedule - V3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19EF7F8C-8C84-A55A-3677-39A85F49D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84" y="964504"/>
            <a:ext cx="8595035" cy="569986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26CE2F-0D59-4979-BA7A-76B0AB489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164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B967EAA-45C4-48B5-8BD8-90475BE175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62991" y="733608"/>
            <a:ext cx="1457325" cy="1885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B10C3E-FC17-2905-7BC1-B6725BBCE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12" y="21979"/>
            <a:ext cx="9004788" cy="71163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Experimental program preparation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502AD-0106-551D-8091-7E2AF308C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00769AD-C469-483B-80D6-B81101D5ED6C}"/>
              </a:ext>
            </a:extLst>
          </p:cNvPr>
          <p:cNvSpPr txBox="1">
            <a:spLocks/>
          </p:cNvSpPr>
          <p:nvPr/>
        </p:nvSpPr>
        <p:spPr>
          <a:xfrm>
            <a:off x="179977" y="733608"/>
            <a:ext cx="7509467" cy="116064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Year-long EIC User Group driven EIC Yellow Report activity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Science Requirements and Detector Concepts for the EIC – Drives the requirements of EIC detectors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dirty="0"/>
              <a:t>arXiv:2103.05419 &amp; </a:t>
            </a:r>
            <a:r>
              <a:rPr lang="en-US" sz="1600" dirty="0" err="1"/>
              <a:t>Nucl</a:t>
            </a:r>
            <a:r>
              <a:rPr lang="en-US" sz="1600" dirty="0"/>
              <a:t>. Phys. A 1026 (2022) 122447 – 418 citations (12/06/22)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A244B18-5252-4E41-A1FC-7715999AE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046450"/>
              </p:ext>
            </p:extLst>
          </p:nvPr>
        </p:nvGraphicFramePr>
        <p:xfrm>
          <a:off x="254001" y="2406014"/>
          <a:ext cx="7185307" cy="3924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7444">
                  <a:extLst>
                    <a:ext uri="{9D8B030D-6E8A-4147-A177-3AD203B41FA5}">
                      <a16:colId xmlns:a16="http://schemas.microsoft.com/office/drawing/2014/main" val="3045809689"/>
                    </a:ext>
                  </a:extLst>
                </a:gridCol>
                <a:gridCol w="4841474">
                  <a:extLst>
                    <a:ext uri="{9D8B030D-6E8A-4147-A177-3AD203B41FA5}">
                      <a16:colId xmlns:a16="http://schemas.microsoft.com/office/drawing/2014/main" val="1957203897"/>
                    </a:ext>
                  </a:extLst>
                </a:gridCol>
                <a:gridCol w="1776389">
                  <a:extLst>
                    <a:ext uri="{9D8B030D-6E8A-4147-A177-3AD203B41FA5}">
                      <a16:colId xmlns:a16="http://schemas.microsoft.com/office/drawing/2014/main" val="862339206"/>
                    </a:ext>
                  </a:extLst>
                </a:gridCol>
              </a:tblGrid>
              <a:tr h="25402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BNL and TJNAF Jointly Leading Efforts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Towards Experimental Program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BNL and TJNAF Jointly Leading Process to Select Project Detector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463211"/>
                  </a:ext>
                </a:extLst>
              </a:tr>
              <a:tr h="4343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68580" marR="68580" marT="34290" marB="34290" vert="vert27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Call for Expressions of Interest (EOI)</a:t>
                      </a: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https://www.bnl.gov/eic/EOI.php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 2020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64008569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EOI Responses Submitted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November 2020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72414576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Assessment of EOI Responses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On-going</a:t>
                      </a:r>
                      <a:r>
                        <a:rPr lang="en-US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&amp;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7296475"/>
                  </a:ext>
                </a:extLst>
              </a:tr>
              <a:tr h="4343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68580" marR="68580" marT="34290" marB="34290" vert="vert270"/>
                </a:tc>
                <a:tc>
                  <a:txBody>
                    <a:bodyPr/>
                    <a:lstStyle/>
                    <a:p>
                      <a:r>
                        <a:rPr lang="en-US" sz="160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Call for Collaboration Proposals for Detectors</a:t>
                      </a:r>
                      <a:r>
                        <a:rPr lang="en-US" sz="1600" u="none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</a:p>
                    <a:p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https://www.bnl.gov/eic/CFC.php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2021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24877198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BNL/TJNAF Proposal Evaluation Committee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Spring 2021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74466170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Collaboration Proposals for Detectors Submitted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December 2021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47331757"/>
                  </a:ext>
                </a:extLst>
              </a:tr>
              <a:tr h="254027">
                <a:tc rowSpan="4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68580" marR="68580" marT="34290" marB="34290" vert="vert27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Decision on Project Detector – “ECCE”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2022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4943433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Guide process to joint “Detector-1” Collaboration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Spring 2022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46286075"/>
                  </a:ext>
                </a:extLst>
              </a:tr>
              <a:tr h="2514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EPIC Collaboration* Formed – 160 institutions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 2022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02420548"/>
                  </a:ext>
                </a:extLst>
              </a:tr>
              <a:tr h="2514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EIC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Software Infrastructure Review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August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2022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643153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A1EBBE6-E6AC-839C-F0D1-D21B4D9D6B93}"/>
              </a:ext>
            </a:extLst>
          </p:cNvPr>
          <p:cNvSpPr txBox="1"/>
          <p:nvPr/>
        </p:nvSpPr>
        <p:spPr>
          <a:xfrm>
            <a:off x="7439308" y="5581586"/>
            <a:ext cx="17046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*Merger of two large ATHENA and ECCE proposals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1EBBE6-E6AC-839C-F0D1-D21B4D9D6B93}"/>
              </a:ext>
            </a:extLst>
          </p:cNvPr>
          <p:cNvSpPr txBox="1"/>
          <p:nvPr/>
        </p:nvSpPr>
        <p:spPr>
          <a:xfrm>
            <a:off x="7439308" y="3414291"/>
            <a:ext cx="1704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Remains ongoing until formal agreements are in place – it originally led to confirmation that in-kind level assumed for the EIC detector was in range.</a:t>
            </a:r>
          </a:p>
        </p:txBody>
      </p:sp>
    </p:spTree>
    <p:extLst>
      <p:ext uri="{BB962C8B-B14F-4D97-AF65-F5344CB8AC3E}">
        <p14:creationId xmlns:p14="http://schemas.microsoft.com/office/powerpoint/2010/main" val="1374255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36085-75E7-E84E-B281-761C480C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708" y="193447"/>
            <a:ext cx="8316777" cy="66421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Reference Schedule for 2</a:t>
            </a:r>
            <a:r>
              <a:rPr lang="en-US" sz="3200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IR and Detector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A32A11E-00D6-5048-8BD6-926A9B4FE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7311" y="6299428"/>
            <a:ext cx="58702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72C4A385-9E99-373E-008B-0A9775001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60" y="701834"/>
            <a:ext cx="8257280" cy="60453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AB60D3-4FD6-5626-108E-2E7C4C6E0012}"/>
              </a:ext>
            </a:extLst>
          </p:cNvPr>
          <p:cNvSpPr txBox="1"/>
          <p:nvPr/>
        </p:nvSpPr>
        <p:spPr>
          <a:xfrm>
            <a:off x="827223" y="5221791"/>
            <a:ext cx="587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Notional Schedule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IR 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BEEBED-F591-DF6C-604A-F6FA364A2BB0}"/>
              </a:ext>
            </a:extLst>
          </p:cNvPr>
          <p:cNvSpPr txBox="1"/>
          <p:nvPr/>
        </p:nvSpPr>
        <p:spPr>
          <a:xfrm>
            <a:off x="1416114" y="5543583"/>
            <a:ext cx="5870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Schedule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4FC0B9-1026-269F-7A16-51A9F010743A}"/>
              </a:ext>
            </a:extLst>
          </p:cNvPr>
          <p:cNvSpPr txBox="1"/>
          <p:nvPr/>
        </p:nvSpPr>
        <p:spPr>
          <a:xfrm>
            <a:off x="2810228" y="5435861"/>
            <a:ext cx="660760" cy="461665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Generic Detector R&amp;D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808C44-504D-37EC-EAAA-7791C81B3E66}"/>
              </a:ext>
            </a:extLst>
          </p:cNvPr>
          <p:cNvCxnSpPr/>
          <p:nvPr/>
        </p:nvCxnSpPr>
        <p:spPr>
          <a:xfrm>
            <a:off x="3092427" y="1107836"/>
            <a:ext cx="0" cy="510384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AF9C76D-55B7-D4A2-F557-DFA0569EE8CC}"/>
              </a:ext>
            </a:extLst>
          </p:cNvPr>
          <p:cNvSpPr txBox="1"/>
          <p:nvPr/>
        </p:nvSpPr>
        <p:spPr>
          <a:xfrm>
            <a:off x="4333412" y="1175391"/>
            <a:ext cx="1747594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Phase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DE04C9-C9DB-582E-D283-5DAF5BE55827}"/>
              </a:ext>
            </a:extLst>
          </p:cNvPr>
          <p:cNvSpPr txBox="1"/>
          <p:nvPr/>
        </p:nvSpPr>
        <p:spPr>
          <a:xfrm>
            <a:off x="7693274" y="1175391"/>
            <a:ext cx="138105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Phase</a:t>
            </a:r>
          </a:p>
        </p:txBody>
      </p:sp>
    </p:spTree>
    <p:extLst>
      <p:ext uri="{BB962C8B-B14F-4D97-AF65-F5344CB8AC3E}">
        <p14:creationId xmlns:p14="http://schemas.microsoft.com/office/powerpoint/2010/main" val="1558158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57321-7597-2C5F-2F4A-9B488EBA0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International Boards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5378E-BF4D-FF4C-D23D-E9707A469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5563"/>
            <a:ext cx="8425962" cy="4706035"/>
          </a:xfrm>
        </p:spPr>
        <p:txBody>
          <a:bodyPr>
            <a:normAutofit/>
          </a:bodyPr>
          <a:lstStyle/>
          <a:p>
            <a:r>
              <a:rPr lang="en-US" dirty="0"/>
              <a:t>EIC Advisory Board</a:t>
            </a:r>
          </a:p>
          <a:p>
            <a:pPr lvl="1"/>
            <a:r>
              <a:rPr lang="en-US" dirty="0"/>
              <a:t>Includes leaders of international and domestic partner institutions</a:t>
            </a:r>
          </a:p>
          <a:p>
            <a:pPr lvl="1"/>
            <a:r>
              <a:rPr lang="en-US" dirty="0"/>
              <a:t>BNL Director welcoming new members interested in contributing to the EIC accelerator facility</a:t>
            </a:r>
          </a:p>
          <a:p>
            <a:r>
              <a:rPr lang="en-US" dirty="0"/>
              <a:t>Resource Review Board (RRB) for the EIC experiments</a:t>
            </a:r>
          </a:p>
          <a:p>
            <a:pPr lvl="1"/>
            <a:r>
              <a:rPr lang="en-US" dirty="0"/>
              <a:t>Similar to the LHC RRBs, includes funding agency reps</a:t>
            </a:r>
          </a:p>
          <a:p>
            <a:pPr lvl="1"/>
            <a:r>
              <a:rPr lang="en-US" dirty="0"/>
              <a:t>EIC RRB pre-planning meeting October 12-13, 2022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 </a:t>
            </a:r>
            <a:r>
              <a:rPr lang="en-US" dirty="0"/>
              <a:t>EIC RRB meeting is April 3-4, 2023</a:t>
            </a:r>
          </a:p>
          <a:p>
            <a:pPr lvl="1"/>
            <a:r>
              <a:rPr lang="en-US" dirty="0" err="1"/>
              <a:t>ePIC</a:t>
            </a:r>
            <a:r>
              <a:rPr lang="en-US" dirty="0"/>
              <a:t> collaboration forming now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C2BA80-AD2A-0140-5C34-391A1F722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491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6397B-D584-0248-A78E-45175EB3F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00" y="34809"/>
            <a:ext cx="8308800" cy="1325563"/>
          </a:xfrm>
        </p:spPr>
        <p:txBody>
          <a:bodyPr/>
          <a:lstStyle/>
          <a:p>
            <a:r>
              <a:rPr lang="en-US" dirty="0"/>
              <a:t>DOE Project Phases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9B7E2-9396-5048-8229-F724B80A8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650" y="1688825"/>
            <a:ext cx="7886700" cy="2688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E2E08-0AB0-D348-9C1D-CBB6FE587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1EB2E8-A44A-AB4E-AE17-3D2E77DC4355}"/>
              </a:ext>
            </a:extLst>
          </p:cNvPr>
          <p:cNvSpPr/>
          <p:nvPr/>
        </p:nvSpPr>
        <p:spPr>
          <a:xfrm>
            <a:off x="464002" y="1290876"/>
            <a:ext cx="8308800" cy="31572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Line 42">
            <a:extLst>
              <a:ext uri="{FF2B5EF4-FFF2-40B4-BE49-F238E27FC236}">
                <a16:creationId xmlns:a16="http://schemas.microsoft.com/office/drawing/2014/main" id="{ACD6414F-ED62-C748-9DA4-EDABD2BDB0B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1570" y="1942171"/>
            <a:ext cx="0" cy="387179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8" name="Line 42">
            <a:extLst>
              <a:ext uri="{FF2B5EF4-FFF2-40B4-BE49-F238E27FC236}">
                <a16:creationId xmlns:a16="http://schemas.microsoft.com/office/drawing/2014/main" id="{555C29EA-1B9F-264C-AB35-AF338177140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10778" y="1946697"/>
            <a:ext cx="0" cy="387179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ECDB5C60-47F3-4442-8374-9102B35C8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645" y="3504781"/>
            <a:ext cx="671979" cy="33855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Critical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Decisions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Line 20">
            <a:extLst>
              <a:ext uri="{FF2B5EF4-FFF2-40B4-BE49-F238E27FC236}">
                <a16:creationId xmlns:a16="http://schemas.microsoft.com/office/drawing/2014/main" id="{D7420E27-B83F-2A4E-BBED-4B4801B00B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22370" y="2908370"/>
            <a:ext cx="0" cy="5360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11" name="Line 21">
            <a:extLst>
              <a:ext uri="{FF2B5EF4-FFF2-40B4-BE49-F238E27FC236}">
                <a16:creationId xmlns:a16="http://schemas.microsoft.com/office/drawing/2014/main" id="{4D5A47F8-BEAA-744C-93F9-20AE95A906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41570" y="2908370"/>
            <a:ext cx="0" cy="5360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12" name="Line 22">
            <a:extLst>
              <a:ext uri="{FF2B5EF4-FFF2-40B4-BE49-F238E27FC236}">
                <a16:creationId xmlns:a16="http://schemas.microsoft.com/office/drawing/2014/main" id="{6AF941AC-5E85-6C44-90B6-9444579AA1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8501" y="2908370"/>
            <a:ext cx="0" cy="5360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13" name="Line 23">
            <a:extLst>
              <a:ext uri="{FF2B5EF4-FFF2-40B4-BE49-F238E27FC236}">
                <a16:creationId xmlns:a16="http://schemas.microsoft.com/office/drawing/2014/main" id="{CA1F0465-A406-124C-80B7-C1C8647CD0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98970" y="2911290"/>
            <a:ext cx="0" cy="5360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14" name="Line 24">
            <a:extLst>
              <a:ext uri="{FF2B5EF4-FFF2-40B4-BE49-F238E27FC236}">
                <a16:creationId xmlns:a16="http://schemas.microsoft.com/office/drawing/2014/main" id="{30091E54-0758-7A4C-B463-AECEA327D4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19922" y="2908370"/>
            <a:ext cx="0" cy="5360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16" name="AutoShape 3">
            <a:extLst>
              <a:ext uri="{FF2B5EF4-FFF2-40B4-BE49-F238E27FC236}">
                <a16:creationId xmlns:a16="http://schemas.microsoft.com/office/drawing/2014/main" id="{F738DCFB-4AD4-184D-A386-C8ADF3699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3771" y="2370233"/>
            <a:ext cx="1676400" cy="506311"/>
          </a:xfrm>
          <a:prstGeom prst="chevron">
            <a:avLst>
              <a:gd name="adj" fmla="val 124444"/>
            </a:avLst>
          </a:prstGeom>
          <a:solidFill>
            <a:srgbClr val="00FFFF">
              <a:alpha val="49803"/>
            </a:srgbClr>
          </a:solidFill>
          <a:ln w="1905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Definition</a:t>
            </a:r>
          </a:p>
        </p:txBody>
      </p:sp>
      <p:sp>
        <p:nvSpPr>
          <p:cNvPr id="17" name="AutoShape 13">
            <a:extLst>
              <a:ext uri="{FF2B5EF4-FFF2-40B4-BE49-F238E27FC236}">
                <a16:creationId xmlns:a16="http://schemas.microsoft.com/office/drawing/2014/main" id="{2C2CE769-F167-6A4B-99E7-FADC8837C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592" y="2370233"/>
            <a:ext cx="1203378" cy="506311"/>
          </a:xfrm>
          <a:prstGeom prst="homePlate">
            <a:avLst>
              <a:gd name="adj" fmla="val 119005"/>
            </a:avLst>
          </a:prstGeom>
          <a:solidFill>
            <a:srgbClr val="00FFFF">
              <a:alpha val="49803"/>
            </a:srgbClr>
          </a:solidFill>
          <a:ln w="1905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Initiation</a:t>
            </a:r>
          </a:p>
        </p:txBody>
      </p:sp>
      <p:sp>
        <p:nvSpPr>
          <p:cNvPr id="18" name="AutoShape 18">
            <a:extLst>
              <a:ext uri="{FF2B5EF4-FFF2-40B4-BE49-F238E27FC236}">
                <a16:creationId xmlns:a16="http://schemas.microsoft.com/office/drawing/2014/main" id="{39072B13-FE31-B646-B25F-063006C4F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2970" y="2370233"/>
            <a:ext cx="3810000" cy="506311"/>
          </a:xfrm>
          <a:prstGeom prst="chevron">
            <a:avLst>
              <a:gd name="adj" fmla="val 127599"/>
            </a:avLst>
          </a:prstGeom>
          <a:solidFill>
            <a:srgbClr val="FF9966">
              <a:alpha val="49803"/>
            </a:srgbClr>
          </a:solidFill>
          <a:ln w="1905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Execution</a:t>
            </a:r>
          </a:p>
        </p:txBody>
      </p:sp>
      <p:sp>
        <p:nvSpPr>
          <p:cNvPr id="19" name="AutoShape 3">
            <a:extLst>
              <a:ext uri="{FF2B5EF4-FFF2-40B4-BE49-F238E27FC236}">
                <a16:creationId xmlns:a16="http://schemas.microsoft.com/office/drawing/2014/main" id="{8175CBE9-645C-5D43-9DB4-44FEFEBE2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1506" y="2370233"/>
            <a:ext cx="1624463" cy="506311"/>
          </a:xfrm>
          <a:prstGeom prst="chevron">
            <a:avLst>
              <a:gd name="adj" fmla="val 124444"/>
            </a:avLst>
          </a:prstGeom>
          <a:solidFill>
            <a:srgbClr val="00FFFF">
              <a:alpha val="49803"/>
            </a:srgbClr>
          </a:solidFill>
          <a:ln w="1905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Closeout</a:t>
            </a:r>
          </a:p>
        </p:txBody>
      </p:sp>
      <p:sp>
        <p:nvSpPr>
          <p:cNvPr id="20" name="Line 43">
            <a:extLst>
              <a:ext uri="{FF2B5EF4-FFF2-40B4-BE49-F238E27FC236}">
                <a16:creationId xmlns:a16="http://schemas.microsoft.com/office/drawing/2014/main" id="{C402EBC7-5D80-F547-85A4-B74940C15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7770" y="2054884"/>
            <a:ext cx="192938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21" name="Line 43">
            <a:extLst>
              <a:ext uri="{FF2B5EF4-FFF2-40B4-BE49-F238E27FC236}">
                <a16:creationId xmlns:a16="http://schemas.microsoft.com/office/drawing/2014/main" id="{123AFC71-3F41-AC41-A4D7-31B7BC16E5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36570" y="2054880"/>
            <a:ext cx="1883664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22" name="Text Box 30">
            <a:extLst>
              <a:ext uri="{FF2B5EF4-FFF2-40B4-BE49-F238E27FC236}">
                <a16:creationId xmlns:a16="http://schemas.microsoft.com/office/drawing/2014/main" id="{D9271A66-C757-2549-ACD4-685860E96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604" y="1871798"/>
            <a:ext cx="676985" cy="3539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Operating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*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Funds</a:t>
            </a:r>
          </a:p>
        </p:txBody>
      </p:sp>
      <p:sp>
        <p:nvSpPr>
          <p:cNvPr id="23" name="Line 42">
            <a:extLst>
              <a:ext uri="{FF2B5EF4-FFF2-40B4-BE49-F238E27FC236}">
                <a16:creationId xmlns:a16="http://schemas.microsoft.com/office/drawing/2014/main" id="{00C0BE43-F266-2E4B-BB9C-446F80F6E1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32601" y="1942167"/>
            <a:ext cx="0" cy="387179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24" name="Line 42">
            <a:extLst>
              <a:ext uri="{FF2B5EF4-FFF2-40B4-BE49-F238E27FC236}">
                <a16:creationId xmlns:a16="http://schemas.microsoft.com/office/drawing/2014/main" id="{7CC4E664-077C-2145-B286-F4E41084226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3769" y="1942166"/>
            <a:ext cx="2201" cy="64530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25" name="Line 43">
            <a:extLst>
              <a:ext uri="{FF2B5EF4-FFF2-40B4-BE49-F238E27FC236}">
                <a16:creationId xmlns:a16="http://schemas.microsoft.com/office/drawing/2014/main" id="{49DBB5A3-1763-1743-8DC9-EAB66AAC65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38776" y="2054874"/>
            <a:ext cx="1050994" cy="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26" name="Text Box 30">
            <a:extLst>
              <a:ext uri="{FF2B5EF4-FFF2-40B4-BE49-F238E27FC236}">
                <a16:creationId xmlns:a16="http://schemas.microsoft.com/office/drawing/2014/main" id="{CDEA7A80-A5DC-1440-BC07-F585CEE8B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0385" y="1878802"/>
            <a:ext cx="676985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Operating Funds</a:t>
            </a:r>
          </a:p>
        </p:txBody>
      </p:sp>
      <p:sp>
        <p:nvSpPr>
          <p:cNvPr id="27" name="Line 43">
            <a:extLst>
              <a:ext uri="{FF2B5EF4-FFF2-40B4-BE49-F238E27FC236}">
                <a16:creationId xmlns:a16="http://schemas.microsoft.com/office/drawing/2014/main" id="{061BD6C5-482C-9A45-9E64-BF90A03E7BC3}"/>
              </a:ext>
            </a:extLst>
          </p:cNvPr>
          <p:cNvSpPr>
            <a:spLocks noChangeShapeType="1"/>
          </p:cNvSpPr>
          <p:nvPr/>
        </p:nvSpPr>
        <p:spPr bwMode="auto">
          <a:xfrm>
            <a:off x="5398970" y="2054884"/>
            <a:ext cx="1412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28" name="Text Box 11">
            <a:extLst>
              <a:ext uri="{FF2B5EF4-FFF2-40B4-BE49-F238E27FC236}">
                <a16:creationId xmlns:a16="http://schemas.microsoft.com/office/drawing/2014/main" id="{9BD25BF6-ABF4-6540-B453-B80BCE708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5629" y="1893132"/>
            <a:ext cx="1315189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Project Engineering and Design (PED)</a:t>
            </a:r>
            <a:r>
              <a:rPr lang="en-US" sz="8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Funds</a:t>
            </a:r>
          </a:p>
        </p:txBody>
      </p:sp>
      <p:sp>
        <p:nvSpPr>
          <p:cNvPr id="29" name="Text Box 11">
            <a:extLst>
              <a:ext uri="{FF2B5EF4-FFF2-40B4-BE49-F238E27FC236}">
                <a16:creationId xmlns:a16="http://schemas.microsoft.com/office/drawing/2014/main" id="{46BD5FA3-6D39-D147-AAD7-F63813B62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0478" y="1876758"/>
            <a:ext cx="77149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Construction </a:t>
            </a: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&amp; PED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Funds</a:t>
            </a:r>
          </a:p>
        </p:txBody>
      </p:sp>
      <p:sp>
        <p:nvSpPr>
          <p:cNvPr id="30" name="Text Box 30">
            <a:extLst>
              <a:ext uri="{FF2B5EF4-FFF2-40B4-BE49-F238E27FC236}">
                <a16:creationId xmlns:a16="http://schemas.microsoft.com/office/drawing/2014/main" id="{8C4F5024-EDA8-CC4C-BB2F-D43642E0B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8703" y="1709735"/>
            <a:ext cx="2879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*</a:t>
            </a:r>
          </a:p>
        </p:txBody>
      </p:sp>
      <p:sp>
        <p:nvSpPr>
          <p:cNvPr id="128" name="Line 42">
            <a:extLst>
              <a:ext uri="{FF2B5EF4-FFF2-40B4-BE49-F238E27FC236}">
                <a16:creationId xmlns:a16="http://schemas.microsoft.com/office/drawing/2014/main" id="{58665B22-B443-A143-B569-AC9BBDD177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98970" y="1923189"/>
            <a:ext cx="0" cy="387179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BA31ED96-5388-FE4E-AA18-00CAB5792133}"/>
              </a:ext>
            </a:extLst>
          </p:cNvPr>
          <p:cNvSpPr txBox="1"/>
          <p:nvPr/>
        </p:nvSpPr>
        <p:spPr>
          <a:xfrm>
            <a:off x="2350970" y="3005135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Conceptual Design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141ED4F-73F5-1042-BA5D-376272C1E1E6}"/>
              </a:ext>
            </a:extLst>
          </p:cNvPr>
          <p:cNvSpPr txBox="1"/>
          <p:nvPr/>
        </p:nvSpPr>
        <p:spPr>
          <a:xfrm>
            <a:off x="3417770" y="3005135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Preliminary Design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6671CE3C-2F29-EB4E-ADEE-3A4E7F3DE368}"/>
              </a:ext>
            </a:extLst>
          </p:cNvPr>
          <p:cNvSpPr txBox="1"/>
          <p:nvPr/>
        </p:nvSpPr>
        <p:spPr>
          <a:xfrm>
            <a:off x="4636970" y="3005135"/>
            <a:ext cx="60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Final Design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8CE8F67-C746-5049-B401-22D24369525A}"/>
              </a:ext>
            </a:extLst>
          </p:cNvPr>
          <p:cNvSpPr txBox="1"/>
          <p:nvPr/>
        </p:nvSpPr>
        <p:spPr>
          <a:xfrm>
            <a:off x="5779970" y="3005135"/>
            <a:ext cx="838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Construction</a:t>
            </a:r>
          </a:p>
        </p:txBody>
      </p:sp>
      <p:sp>
        <p:nvSpPr>
          <p:cNvPr id="141" name="Line 20">
            <a:extLst>
              <a:ext uri="{FF2B5EF4-FFF2-40B4-BE49-F238E27FC236}">
                <a16:creationId xmlns:a16="http://schemas.microsoft.com/office/drawing/2014/main" id="{0638FB20-6BBB-F14E-A042-447F59E68B4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122370" y="3157535"/>
            <a:ext cx="304800" cy="0"/>
          </a:xfrm>
          <a:prstGeom prst="line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142" name="Line 20">
            <a:extLst>
              <a:ext uri="{FF2B5EF4-FFF2-40B4-BE49-F238E27FC236}">
                <a16:creationId xmlns:a16="http://schemas.microsoft.com/office/drawing/2014/main" id="{8A5CA3B0-DC84-5C49-A911-ED0A6F61F4E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41570" y="3157535"/>
            <a:ext cx="228600" cy="0"/>
          </a:xfrm>
          <a:prstGeom prst="line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143" name="Line 20">
            <a:extLst>
              <a:ext uri="{FF2B5EF4-FFF2-40B4-BE49-F238E27FC236}">
                <a16:creationId xmlns:a16="http://schemas.microsoft.com/office/drawing/2014/main" id="{7E8BD102-52DD-DA4A-AA10-7B356025CF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08370" y="3157535"/>
            <a:ext cx="304800" cy="0"/>
          </a:xfrm>
          <a:prstGeom prst="line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144" name="Line 20">
            <a:extLst>
              <a:ext uri="{FF2B5EF4-FFF2-40B4-BE49-F238E27FC236}">
                <a16:creationId xmlns:a16="http://schemas.microsoft.com/office/drawing/2014/main" id="{ACE027FA-1928-4042-BD39-CE934B22788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98970" y="3157535"/>
            <a:ext cx="304800" cy="0"/>
          </a:xfrm>
          <a:prstGeom prst="line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145" name="Line 20">
            <a:extLst>
              <a:ext uri="{FF2B5EF4-FFF2-40B4-BE49-F238E27FC236}">
                <a16:creationId xmlns:a16="http://schemas.microsoft.com/office/drawing/2014/main" id="{D0DA5995-0885-704A-8A6B-5107B220E6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36770" y="3157535"/>
            <a:ext cx="256032" cy="0"/>
          </a:xfrm>
          <a:prstGeom prst="line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146" name="Line 20">
            <a:extLst>
              <a:ext uri="{FF2B5EF4-FFF2-40B4-BE49-F238E27FC236}">
                <a16:creationId xmlns:a16="http://schemas.microsoft.com/office/drawing/2014/main" id="{30BF3F67-2F38-BD49-913F-5AFDBB3286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79770" y="3157535"/>
            <a:ext cx="179832" cy="0"/>
          </a:xfrm>
          <a:prstGeom prst="line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147" name="Line 20">
            <a:extLst>
              <a:ext uri="{FF2B5EF4-FFF2-40B4-BE49-F238E27FC236}">
                <a16:creationId xmlns:a16="http://schemas.microsoft.com/office/drawing/2014/main" id="{9096A74C-B90C-F845-A879-809CBB2CBF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66738" y="3157535"/>
            <a:ext cx="256032" cy="0"/>
          </a:xfrm>
          <a:prstGeom prst="line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148" name="Line 20">
            <a:extLst>
              <a:ext uri="{FF2B5EF4-FFF2-40B4-BE49-F238E27FC236}">
                <a16:creationId xmlns:a16="http://schemas.microsoft.com/office/drawing/2014/main" id="{A7F95948-0DBF-AD4F-9122-1A159066B9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18170" y="3157535"/>
            <a:ext cx="256032" cy="0"/>
          </a:xfrm>
          <a:prstGeom prst="line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triangle" w="med" len="med"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rinda" pitchFamily="2" charset="0"/>
              <a:ea typeface="+mn-ea"/>
              <a:cs typeface="+mn-cs"/>
            </a:endParaRPr>
          </a:p>
        </p:txBody>
      </p:sp>
      <p:sp>
        <p:nvSpPr>
          <p:cNvPr id="151" name="Text Box 5">
            <a:extLst>
              <a:ext uri="{FF2B5EF4-FFF2-40B4-BE49-F238E27FC236}">
                <a16:creationId xmlns:a16="http://schemas.microsoft.com/office/drawing/2014/main" id="{DC4925DE-3586-4F4B-9AED-4B9AB59D2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0570" y="3454392"/>
            <a:ext cx="860973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CD-1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Approve Alternative Selection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Cost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Range</a:t>
            </a:r>
          </a:p>
        </p:txBody>
      </p:sp>
      <p:sp>
        <p:nvSpPr>
          <p:cNvPr id="156" name="Text Box 8">
            <a:extLst>
              <a:ext uri="{FF2B5EF4-FFF2-40B4-BE49-F238E27FC236}">
                <a16:creationId xmlns:a16="http://schemas.microsoft.com/office/drawing/2014/main" id="{7792A844-46CF-4645-80B2-AF3652DFA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253" y="3454392"/>
            <a:ext cx="1187147" cy="7848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CD-4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Approve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Start of Operations or Project Completion</a:t>
            </a:r>
          </a:p>
        </p:txBody>
      </p:sp>
      <p:sp>
        <p:nvSpPr>
          <p:cNvPr id="157" name="Text Box 7">
            <a:extLst>
              <a:ext uri="{FF2B5EF4-FFF2-40B4-BE49-F238E27FC236}">
                <a16:creationId xmlns:a16="http://schemas.microsoft.com/office/drawing/2014/main" id="{7962B8DE-A6B6-B542-BA1A-DEBDAFC26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7970" y="3462335"/>
            <a:ext cx="836879" cy="7848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CD-3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Approve Start of Construction or Execution</a:t>
            </a:r>
          </a:p>
        </p:txBody>
      </p:sp>
      <p:sp>
        <p:nvSpPr>
          <p:cNvPr id="158" name="Text Box 6">
            <a:extLst>
              <a:ext uri="{FF2B5EF4-FFF2-40B4-BE49-F238E27FC236}">
                <a16:creationId xmlns:a16="http://schemas.microsoft.com/office/drawing/2014/main" id="{4E740103-872B-8540-9125-56DCFE398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5110" y="3450304"/>
            <a:ext cx="993717" cy="646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CD-2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Approve Performance Baseline (PB)</a:t>
            </a:r>
          </a:p>
        </p:txBody>
      </p:sp>
      <p:sp>
        <p:nvSpPr>
          <p:cNvPr id="159" name="Text Box 4">
            <a:extLst>
              <a:ext uri="{FF2B5EF4-FFF2-40B4-BE49-F238E27FC236}">
                <a16:creationId xmlns:a16="http://schemas.microsoft.com/office/drawing/2014/main" id="{7D476812-B115-3949-AA3C-CB8B50DD4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7570" y="3454392"/>
            <a:ext cx="740635" cy="646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rinda" pitchFamily="2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CD-0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Approve Mission Need</a:t>
            </a:r>
          </a:p>
        </p:txBody>
      </p:sp>
      <p:sp>
        <p:nvSpPr>
          <p:cNvPr id="161" name="5-Point Star 160">
            <a:extLst>
              <a:ext uri="{FF2B5EF4-FFF2-40B4-BE49-F238E27FC236}">
                <a16:creationId xmlns:a16="http://schemas.microsoft.com/office/drawing/2014/main" id="{ECC67ADC-BFAF-F24C-A549-55A9998FC0E1}"/>
              </a:ext>
            </a:extLst>
          </p:cNvPr>
          <p:cNvSpPr/>
          <p:nvPr/>
        </p:nvSpPr>
        <p:spPr>
          <a:xfrm>
            <a:off x="3334983" y="2361160"/>
            <a:ext cx="638249" cy="51190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82629D37-8818-D548-9742-74D073DA8568}"/>
              </a:ext>
            </a:extLst>
          </p:cNvPr>
          <p:cNvCxnSpPr/>
          <p:nvPr/>
        </p:nvCxnSpPr>
        <p:spPr>
          <a:xfrm flipV="1">
            <a:off x="3646370" y="1776903"/>
            <a:ext cx="0" cy="5334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8" name="TextBox 167">
            <a:extLst>
              <a:ext uri="{FF2B5EF4-FFF2-40B4-BE49-F238E27FC236}">
                <a16:creationId xmlns:a16="http://schemas.microsoft.com/office/drawing/2014/main" id="{C9C9E7C6-84BF-FE49-AA7A-F7BF4BA2384D}"/>
              </a:ext>
            </a:extLst>
          </p:cNvPr>
          <p:cNvSpPr txBox="1"/>
          <p:nvPr/>
        </p:nvSpPr>
        <p:spPr>
          <a:xfrm>
            <a:off x="3265371" y="1420966"/>
            <a:ext cx="7620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EIC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2203F702-80E8-CA45-A0C2-8AE3D6272FC6}"/>
              </a:ext>
            </a:extLst>
          </p:cNvPr>
          <p:cNvSpPr txBox="1"/>
          <p:nvPr/>
        </p:nvSpPr>
        <p:spPr>
          <a:xfrm>
            <a:off x="1025611" y="4448163"/>
            <a:ext cx="77295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Formal Process of DOE Gateway Reviews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1081088" algn="l"/>
              </a:tabLst>
            </a:pPr>
            <a:r>
              <a:rPr lang="en-US" sz="2000" dirty="0"/>
              <a:t>CD-0,	Mission Need </a:t>
            </a:r>
            <a:r>
              <a:rPr lang="en-US" sz="2000" b="1" dirty="0">
                <a:solidFill>
                  <a:schemeClr val="accent6"/>
                </a:solidFill>
              </a:rPr>
              <a:t>✓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1081088" algn="l"/>
              </a:tabLst>
            </a:pPr>
            <a:r>
              <a:rPr lang="en-US" sz="2000" dirty="0"/>
              <a:t>CD-1,	Alternative Selection and Cost Range </a:t>
            </a:r>
            <a:r>
              <a:rPr lang="en-US" sz="2000" b="1" dirty="0">
                <a:solidFill>
                  <a:schemeClr val="accent6"/>
                </a:solidFill>
              </a:rPr>
              <a:t>✓</a:t>
            </a:r>
          </a:p>
          <a:p>
            <a:pPr>
              <a:tabLst>
                <a:tab pos="1081088" algn="l"/>
              </a:tabLst>
            </a:pPr>
            <a:r>
              <a:rPr lang="en-US" sz="2000" b="1" dirty="0">
                <a:solidFill>
                  <a:schemeClr val="accent6"/>
                </a:solidFill>
              </a:rPr>
              <a:t>Partner and collaboration engagement needed to establish the baseline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  <a:tabLst>
                <a:tab pos="1081088" algn="l"/>
              </a:tabLst>
            </a:pPr>
            <a:r>
              <a:rPr lang="en-US" sz="2000" dirty="0"/>
              <a:t>CD-2,	Performance Baseline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1081088" algn="l"/>
              </a:tabLst>
            </a:pPr>
            <a:r>
              <a:rPr lang="en-US" sz="2000" dirty="0"/>
              <a:t>CD-3a, Long Lead Procurement</a:t>
            </a:r>
          </a:p>
        </p:txBody>
      </p:sp>
    </p:spTree>
    <p:extLst>
      <p:ext uri="{BB962C8B-B14F-4D97-AF65-F5344CB8AC3E}">
        <p14:creationId xmlns:p14="http://schemas.microsoft.com/office/powerpoint/2010/main" val="2665780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8C5D3-2975-F74E-9609-DA8E139C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1"/>
            <a:ext cx="9052560" cy="672992"/>
          </a:xfrm>
        </p:spPr>
        <p:txBody>
          <a:bodyPr>
            <a:normAutofit/>
          </a:bodyPr>
          <a:lstStyle/>
          <a:p>
            <a:r>
              <a:rPr lang="en-US" sz="3600" dirty="0"/>
              <a:t>EIC Project – Path to CD-2/3A and CD-3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F2D06-AC23-2945-8166-B6CB91DB6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63267B-C058-8286-1230-51B4D289451C}"/>
              </a:ext>
            </a:extLst>
          </p:cNvPr>
          <p:cNvSpPr txBox="1"/>
          <p:nvPr/>
        </p:nvSpPr>
        <p:spPr>
          <a:xfrm>
            <a:off x="442344" y="754273"/>
            <a:ext cx="8259312" cy="5022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7996238" algn="r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DOE OPA Status Review (Remote)	October 19-21, 2021(A)</a:t>
            </a:r>
          </a:p>
          <a:p>
            <a:pPr marL="285750" indent="-285750" fontAlgn="t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7996238" algn="r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Funding Discussion at DOE ONP (In-Person)	       April 26, 2022 (A)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7996238" algn="r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FPD Status Update at BNL (Hybrid) 	June 28-30, 2022 (A)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7996238" algn="r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Cost and Schedule Scrutiny Meetings	 July - September 2022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7996238" algn="r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Project Detector Meetings	2022</a:t>
            </a:r>
          </a:p>
          <a:p>
            <a:pPr marL="742950" lvl="1" indent="-285750">
              <a:lnSpc>
                <a:spcPct val="120000"/>
              </a:lnSpc>
              <a:buFont typeface="Courier New" panose="02070309020205020404" pitchFamily="49" charset="0"/>
              <a:buChar char="o"/>
              <a:tabLst>
                <a:tab pos="7996238" algn="r"/>
              </a:tabLst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Technical Subsystem Reviews	Feb. – Dec. 2022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ü"/>
              <a:tabLst>
                <a:tab pos="7996238" algn="r"/>
              </a:tabLst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Pre-Resource Review Board Kickoff Meeting	October 2022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7996238" algn="r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DOE OPA Status Review - Confirm CD-2/3A Plans	Jan. 31 – Feb. 2, 2023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7996238" algn="r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Preliminary Design and Director’s Reviews</a:t>
            </a:r>
            <a:r>
              <a:rPr lang="en-US" sz="18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June 2023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7996238" algn="r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DOE CD 2/3A OPA Review and ICR, </a:t>
            </a:r>
            <a:r>
              <a:rPr lang="en-US" sz="18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requires pre-TDR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	October 2023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7996238" algn="r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DOE CD 2/3A ESAAB Approval                                  	January 2024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7996238" algn="r"/>
              </a:tabLs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7996238" algn="r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DOE CD 3 OPA Review,</a:t>
            </a:r>
            <a:r>
              <a:rPr lang="en-US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requires TDR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	~January 2025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tabLst>
                <a:tab pos="7996238" algn="r"/>
              </a:tabLst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DOE CD 3 ESAAB Approval	~April 2025</a:t>
            </a:r>
          </a:p>
          <a:p>
            <a:pPr algn="l"/>
            <a:endParaRPr lang="en-US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1F974C-4631-60F5-9896-4C2544D6DDA7}"/>
              </a:ext>
            </a:extLst>
          </p:cNvPr>
          <p:cNvSpPr txBox="1"/>
          <p:nvPr/>
        </p:nvSpPr>
        <p:spPr>
          <a:xfrm>
            <a:off x="3952240" y="5445928"/>
            <a:ext cx="38489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OPA = Office of Project Assessment</a:t>
            </a:r>
          </a:p>
          <a:p>
            <a:pPr algn="l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FPD = Federal Project Director</a:t>
            </a:r>
          </a:p>
          <a:p>
            <a:pPr algn="l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ICR = Independent Cost Review</a:t>
            </a:r>
          </a:p>
          <a:p>
            <a:pPr algn="l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ESAAB = Energy Systems Acquisition Advisory Board</a:t>
            </a:r>
          </a:p>
          <a:p>
            <a:pPr algn="l"/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TDR = Technical Design Report</a:t>
            </a:r>
          </a:p>
        </p:txBody>
      </p:sp>
    </p:spTree>
    <p:extLst>
      <p:ext uri="{BB962C8B-B14F-4D97-AF65-F5344CB8AC3E}">
        <p14:creationId xmlns:p14="http://schemas.microsoft.com/office/powerpoint/2010/main" val="1516442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673D2-782E-42EB-8B3E-92CCBB6E8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0E9167-E239-447F-B88E-7EE931D9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39" y="261347"/>
            <a:ext cx="8286750" cy="916883"/>
          </a:xfrm>
        </p:spPr>
        <p:txBody>
          <a:bodyPr>
            <a:normAutofit/>
          </a:bodyPr>
          <a:lstStyle/>
          <a:p>
            <a:r>
              <a:rPr lang="en-US" dirty="0"/>
              <a:t>EIC Project Organization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BA91AC-FEF6-5002-30A1-63673AA166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57" t="32936" r="15339" b="13263"/>
          <a:stretch/>
        </p:blipFill>
        <p:spPr>
          <a:xfrm>
            <a:off x="688302" y="1067549"/>
            <a:ext cx="7767396" cy="52888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27E00D-9FA4-B478-CFCA-2EAC27D3F4E1}"/>
              </a:ext>
            </a:extLst>
          </p:cNvPr>
          <p:cNvSpPr/>
          <p:nvPr/>
        </p:nvSpPr>
        <p:spPr>
          <a:xfrm>
            <a:off x="849085" y="3940628"/>
            <a:ext cx="1121230" cy="6096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B43864-A38F-0612-78E6-A48FEDEBD347}"/>
              </a:ext>
            </a:extLst>
          </p:cNvPr>
          <p:cNvSpPr/>
          <p:nvPr/>
        </p:nvSpPr>
        <p:spPr>
          <a:xfrm>
            <a:off x="609598" y="1295399"/>
            <a:ext cx="1447801" cy="83910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2B4E2A-BB64-3B91-5AE2-7021613C0FF9}"/>
              </a:ext>
            </a:extLst>
          </p:cNvPr>
          <p:cNvSpPr/>
          <p:nvPr/>
        </p:nvSpPr>
        <p:spPr>
          <a:xfrm>
            <a:off x="6523681" y="1295398"/>
            <a:ext cx="1447801" cy="839105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E6FF97-E592-79E7-2DE4-EA7C804B9165}"/>
              </a:ext>
            </a:extLst>
          </p:cNvPr>
          <p:cNvSpPr/>
          <p:nvPr/>
        </p:nvSpPr>
        <p:spPr>
          <a:xfrm>
            <a:off x="7323582" y="5126421"/>
            <a:ext cx="1121230" cy="6096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A7F4E4-6C2F-217F-FB2B-5C87EF63F5BF}"/>
              </a:ext>
            </a:extLst>
          </p:cNvPr>
          <p:cNvSpPr txBox="1"/>
          <p:nvPr/>
        </p:nvSpPr>
        <p:spPr>
          <a:xfrm>
            <a:off x="849085" y="4931948"/>
            <a:ext cx="144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Wittmer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Y. Zhang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932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673D2-782E-42EB-8B3E-92CCBB6E8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0E9167-E239-447F-B88E-7EE931D9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6485"/>
            <a:ext cx="8286750" cy="916883"/>
          </a:xfrm>
        </p:spPr>
        <p:txBody>
          <a:bodyPr>
            <a:normAutofit/>
          </a:bodyPr>
          <a:lstStyle/>
          <a:p>
            <a:r>
              <a:rPr lang="en-US" dirty="0"/>
              <a:t>EIC 2</a:t>
            </a:r>
            <a:r>
              <a:rPr lang="en-US" baseline="30000" dirty="0"/>
              <a:t>nd</a:t>
            </a:r>
            <a:r>
              <a:rPr lang="en-US" dirty="0"/>
              <a:t> Detector and IR 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07F79B-420F-CF3D-7635-0FB7D149E8B8}"/>
              </a:ext>
            </a:extLst>
          </p:cNvPr>
          <p:cNvSpPr txBox="1"/>
          <p:nvPr/>
        </p:nvSpPr>
        <p:spPr>
          <a:xfrm>
            <a:off x="215802" y="863441"/>
            <a:ext cx="809333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Scope: Ensure feasibility of two simultaneous IRs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/>
              <a:t>Recall that the luminosity is (at best) shared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Updates on IR layout and detector impacts – </a:t>
            </a:r>
          </a:p>
          <a:p>
            <a:pPr lvl="1"/>
            <a:r>
              <a:rPr lang="en-US" sz="2400" dirty="0"/>
              <a:t>		Randy Gamage and Alex Jentsch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Updates on 3D CAD – Karim Hamdi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Integration in SketchUp – Walt Akers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(also instrumental to bring up need for generic detector R&amp;D with DOE)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2" name="Picture 11" descr="A picture containing toy&#10;&#10;Description automatically generated">
            <a:extLst>
              <a:ext uri="{FF2B5EF4-FFF2-40B4-BE49-F238E27FC236}">
                <a16:creationId xmlns:a16="http://schemas.microsoft.com/office/drawing/2014/main" id="{DCF680CF-F541-06BC-6385-2AB67F088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0" y="3532188"/>
            <a:ext cx="4572000" cy="28241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917F4B-BBFF-AF81-DCD2-D3B62A798BC6}"/>
              </a:ext>
            </a:extLst>
          </p:cNvPr>
          <p:cNvSpPr txBox="1"/>
          <p:nvPr/>
        </p:nvSpPr>
        <p:spPr>
          <a:xfrm>
            <a:off x="836081" y="6439912"/>
            <a:ext cx="34263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Detector = Blue cylinder of 838 cm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42195BF-321F-A019-09EB-3D12FD9A64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5" t="3665"/>
          <a:stretch/>
        </p:blipFill>
        <p:spPr>
          <a:xfrm>
            <a:off x="4697052" y="3702621"/>
            <a:ext cx="4446948" cy="24976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B91C21-ED4E-CCB0-BEA4-D1051347F7B3}"/>
              </a:ext>
            </a:extLst>
          </p:cNvPr>
          <p:cNvSpPr txBox="1"/>
          <p:nvPr/>
        </p:nvSpPr>
        <p:spPr>
          <a:xfrm>
            <a:off x="6786707" y="946904"/>
            <a:ext cx="2267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Typical in ad-hoc meetings by </a:t>
            </a:r>
          </a:p>
          <a:p>
            <a:r>
              <a:rPr lang="en-US" sz="1200" i="1" dirty="0"/>
              <a:t>E. </a:t>
            </a:r>
            <a:r>
              <a:rPr lang="en-US" sz="1200" i="1" dirty="0" err="1"/>
              <a:t>Aschenauer</a:t>
            </a:r>
            <a:r>
              <a:rPr lang="en-US" sz="1200" i="1" dirty="0"/>
              <a:t>, S. Berg, A. Drees, </a:t>
            </a:r>
          </a:p>
          <a:p>
            <a:r>
              <a:rPr lang="en-US" sz="1200" i="1" dirty="0"/>
              <a:t>R. Ent, R. Gamage, A. Jentsch, </a:t>
            </a:r>
          </a:p>
          <a:p>
            <a:r>
              <a:rPr lang="en-US" sz="1200" i="1" dirty="0"/>
              <a:t>V. Morozov, T. </a:t>
            </a:r>
            <a:r>
              <a:rPr lang="en-US" sz="1200" i="1" dirty="0" err="1"/>
              <a:t>Satogata</a:t>
            </a:r>
            <a:r>
              <a:rPr lang="en-US" sz="1200" i="1" dirty="0"/>
              <a:t>, </a:t>
            </a:r>
          </a:p>
          <a:p>
            <a:r>
              <a:rPr lang="en-US" sz="1200" i="1" dirty="0"/>
              <a:t>W. </a:t>
            </a:r>
            <a:r>
              <a:rPr lang="en-US" sz="1200" i="1" dirty="0" err="1"/>
              <a:t>Wittmer</a:t>
            </a:r>
            <a:r>
              <a:rPr lang="en-US" sz="1200" i="1" dirty="0"/>
              <a:t> (now Y. Zhang)   </a:t>
            </a:r>
          </a:p>
        </p:txBody>
      </p:sp>
    </p:spTree>
    <p:extLst>
      <p:ext uri="{BB962C8B-B14F-4D97-AF65-F5344CB8AC3E}">
        <p14:creationId xmlns:p14="http://schemas.microsoft.com/office/powerpoint/2010/main" val="431481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36085-75E7-E84E-B281-761C480C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9526"/>
            <a:ext cx="9144001" cy="664218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EIC Scope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809BD1E-2A87-4899-871D-FD8B59AD2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27" y="946010"/>
            <a:ext cx="3430905" cy="4431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4E7475-B56A-49A8-8306-63A0E190D93C}"/>
              </a:ext>
            </a:extLst>
          </p:cNvPr>
          <p:cNvSpPr txBox="1"/>
          <p:nvPr/>
        </p:nvSpPr>
        <p:spPr>
          <a:xfrm>
            <a:off x="6439690" y="5982476"/>
            <a:ext cx="1553630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e: 5 GeV to 18 GeV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4AF14E-A7D8-4FE0-9D9A-7FE92F3EDE04}"/>
              </a:ext>
            </a:extLst>
          </p:cNvPr>
          <p:cNvSpPr txBox="1"/>
          <p:nvPr/>
        </p:nvSpPr>
        <p:spPr>
          <a:xfrm>
            <a:off x="997737" y="5977672"/>
            <a:ext cx="2060500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p: 41 GeV, 100 to 275 GeV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63F6CC7-20BD-4AC4-A312-205C12BEB1BC}"/>
              </a:ext>
            </a:extLst>
          </p:cNvPr>
          <p:cNvGrpSpPr/>
          <p:nvPr/>
        </p:nvGrpSpPr>
        <p:grpSpPr>
          <a:xfrm>
            <a:off x="3165580" y="5708128"/>
            <a:ext cx="3041295" cy="426426"/>
            <a:chOff x="3028950" y="5592518"/>
            <a:chExt cx="3041295" cy="426426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AC3102C-2982-4573-86AD-4900F3CE7DD3}"/>
                </a:ext>
              </a:extLst>
            </p:cNvPr>
            <p:cNvCxnSpPr/>
            <p:nvPr/>
          </p:nvCxnSpPr>
          <p:spPr>
            <a:xfrm>
              <a:off x="3028950" y="6000108"/>
              <a:ext cx="1234825" cy="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2C70734-B947-4A8E-A810-CE332EFB96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22618" y="6005497"/>
              <a:ext cx="1347627" cy="13447"/>
            </a:xfrm>
            <a:prstGeom prst="straightConnector1">
              <a:avLst/>
            </a:prstGeom>
            <a:ln w="28575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FA2C0A-92E2-4B33-BCCC-CA048062EC3D}"/>
                </a:ext>
              </a:extLst>
            </p:cNvPr>
            <p:cNvSpPr txBox="1"/>
            <p:nvPr/>
          </p:nvSpPr>
          <p:spPr>
            <a:xfrm>
              <a:off x="3066684" y="5592518"/>
              <a:ext cx="1159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p/A beam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BF7B87-2F3C-47A0-9655-1C40EA5E407E}"/>
                </a:ext>
              </a:extLst>
            </p:cNvPr>
            <p:cNvSpPr txBox="1"/>
            <p:nvPr/>
          </p:nvSpPr>
          <p:spPr>
            <a:xfrm>
              <a:off x="4960589" y="5592518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 beam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6958C6F-BBC7-4E19-A5EE-27582C3A5926}"/>
              </a:ext>
            </a:extLst>
          </p:cNvPr>
          <p:cNvSpPr/>
          <p:nvPr/>
        </p:nvSpPr>
        <p:spPr>
          <a:xfrm>
            <a:off x="822429" y="5612284"/>
            <a:ext cx="7441059" cy="8929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775D41-B9AA-458F-857A-7E6F93C23746}"/>
              </a:ext>
            </a:extLst>
          </p:cNvPr>
          <p:cNvSpPr txBox="1"/>
          <p:nvPr/>
        </p:nvSpPr>
        <p:spPr>
          <a:xfrm>
            <a:off x="4010554" y="1711688"/>
            <a:ext cx="4706553" cy="3881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Project Design Goals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High Luminosity: L=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33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–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34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cm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-2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sec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-1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, 10 – 100 fb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-1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/year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Highly Polarized Beams:  70%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Large Center of Mass Energy Range: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E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cm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= 29 – 140 GeV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Large Ion Species Range:  protons – Uranium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Large Detector Acceptance and Good Background Conditions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Accommodate a Second Interaction Region (IR)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B21BAEE-3EC5-4B79-A0B4-80B6DF973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806" y="18217"/>
            <a:ext cx="1686878" cy="1692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A8A9B8-78EA-4429-A9E6-9E90E2C0475C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4402" b="5563"/>
          <a:stretch/>
        </p:blipFill>
        <p:spPr>
          <a:xfrm>
            <a:off x="5533061" y="-3054"/>
            <a:ext cx="1661541" cy="167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33C25B-EB9E-4B91-B399-92332A684572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b="18716"/>
          <a:stretch/>
        </p:blipFill>
        <p:spPr>
          <a:xfrm>
            <a:off x="7398337" y="-3054"/>
            <a:ext cx="1634490" cy="1729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32EBC74-CE33-4157-BA23-87E830830BFF}"/>
              </a:ext>
            </a:extLst>
          </p:cNvPr>
          <p:cNvSpPr txBox="1"/>
          <p:nvPr/>
        </p:nvSpPr>
        <p:spPr>
          <a:xfrm>
            <a:off x="1152495" y="3638222"/>
            <a:ext cx="1209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IR-6,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Detector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3D4B890-EEF7-4695-BF1D-F46F42066728}"/>
              </a:ext>
            </a:extLst>
          </p:cNvPr>
          <p:cNvSpPr/>
          <p:nvPr/>
        </p:nvSpPr>
        <p:spPr>
          <a:xfrm>
            <a:off x="1355835" y="3142591"/>
            <a:ext cx="557048" cy="556312"/>
          </a:xfrm>
          <a:prstGeom prst="ellips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2591" y="2605213"/>
            <a:ext cx="915146" cy="814881"/>
            <a:chOff x="82591" y="2605213"/>
            <a:chExt cx="915146" cy="81488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3D4B890-EEF7-4695-BF1D-F46F42066728}"/>
                </a:ext>
              </a:extLst>
            </p:cNvPr>
            <p:cNvSpPr/>
            <p:nvPr/>
          </p:nvSpPr>
          <p:spPr>
            <a:xfrm>
              <a:off x="440689" y="2605213"/>
              <a:ext cx="557048" cy="556312"/>
            </a:xfrm>
            <a:prstGeom prst="ellipse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32EBC74-CE33-4157-BA23-87E830830BFF}"/>
                </a:ext>
              </a:extLst>
            </p:cNvPr>
            <p:cNvSpPr txBox="1"/>
            <p:nvPr/>
          </p:nvSpPr>
          <p:spPr>
            <a:xfrm>
              <a:off x="82591" y="3081540"/>
              <a:ext cx="5941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IR-8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959821" y="4821255"/>
            <a:ext cx="915146" cy="814881"/>
            <a:chOff x="82591" y="2605213"/>
            <a:chExt cx="915146" cy="81488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3D4B890-EEF7-4695-BF1D-F46F42066728}"/>
                </a:ext>
              </a:extLst>
            </p:cNvPr>
            <p:cNvSpPr/>
            <p:nvPr/>
          </p:nvSpPr>
          <p:spPr>
            <a:xfrm>
              <a:off x="440689" y="2605213"/>
              <a:ext cx="557048" cy="556312"/>
            </a:xfrm>
            <a:prstGeom prst="ellipse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32EBC74-CE33-4157-BA23-87E830830BFF}"/>
                </a:ext>
              </a:extLst>
            </p:cNvPr>
            <p:cNvSpPr txBox="1"/>
            <p:nvPr/>
          </p:nvSpPr>
          <p:spPr>
            <a:xfrm>
              <a:off x="82591" y="3081540"/>
              <a:ext cx="5941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IR-8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DA925-DA59-011F-5D89-97E36963D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518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673D2-782E-42EB-8B3E-92CCBB6E8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0E9167-E239-447F-B88E-7EE931D9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39" y="261347"/>
            <a:ext cx="8286750" cy="916883"/>
          </a:xfrm>
        </p:spPr>
        <p:txBody>
          <a:bodyPr>
            <a:normAutofit/>
          </a:bodyPr>
          <a:lstStyle/>
          <a:p>
            <a:r>
              <a:rPr lang="en-US" dirty="0"/>
              <a:t>EIC 2</a:t>
            </a:r>
            <a:r>
              <a:rPr lang="en-US" baseline="30000" dirty="0"/>
              <a:t>nd</a:t>
            </a:r>
            <a:r>
              <a:rPr lang="en-US" dirty="0"/>
              <a:t> Detector and IR Work</a:t>
            </a:r>
          </a:p>
        </p:txBody>
      </p:sp>
      <p:pic>
        <p:nvPicPr>
          <p:cNvPr id="2" name="Picture 1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ABE1D377-8D68-1C02-B14A-CACCB85F1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389" y="1178230"/>
            <a:ext cx="4572000" cy="2824163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871ECCC-8FB9-3815-305D-0EC437BDAD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619"/>
          <a:stretch/>
        </p:blipFill>
        <p:spPr>
          <a:xfrm>
            <a:off x="484611" y="1178230"/>
            <a:ext cx="3080657" cy="28241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F18241-8477-BA09-0D92-A4601F381F2A}"/>
              </a:ext>
            </a:extLst>
          </p:cNvPr>
          <p:cNvSpPr txBox="1"/>
          <p:nvPr/>
        </p:nvSpPr>
        <p:spPr>
          <a:xfrm>
            <a:off x="372639" y="4078617"/>
            <a:ext cx="342638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Detector = Blue cylinder of 838 cm</a:t>
            </a:r>
          </a:p>
          <a:p>
            <a:r>
              <a:rPr lang="en-US" dirty="0">
                <a:sym typeface="Wingdings" panose="05000000000000000000" pitchFamily="2" charset="2"/>
              </a:rPr>
              <a:t> Does not fit through the door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E09FF0-8F13-6773-E3D0-082E494F9CAC}"/>
              </a:ext>
            </a:extLst>
          </p:cNvPr>
          <p:cNvSpPr txBox="1"/>
          <p:nvPr/>
        </p:nvSpPr>
        <p:spPr>
          <a:xfrm>
            <a:off x="4572001" y="4078616"/>
            <a:ext cx="366848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Can develop “handmade” beam pipe (or take the one Alex Jentsch did for his detector acceptance studies)</a:t>
            </a:r>
          </a:p>
        </p:txBody>
      </p:sp>
    </p:spTree>
    <p:extLst>
      <p:ext uri="{BB962C8B-B14F-4D97-AF65-F5344CB8AC3E}">
        <p14:creationId xmlns:p14="http://schemas.microsoft.com/office/powerpoint/2010/main" val="4100460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673D2-782E-42EB-8B3E-92CCBB6E8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0E9167-E239-447F-B88E-7EE931D9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1347"/>
            <a:ext cx="9144000" cy="916883"/>
          </a:xfrm>
        </p:spPr>
        <p:txBody>
          <a:bodyPr>
            <a:normAutofit fontScale="90000"/>
          </a:bodyPr>
          <a:lstStyle/>
          <a:p>
            <a:r>
              <a:rPr lang="en-US" dirty="0"/>
              <a:t>EIC 2</a:t>
            </a:r>
            <a:r>
              <a:rPr lang="en-US" baseline="30000" dirty="0"/>
              <a:t>nd</a:t>
            </a:r>
            <a:r>
              <a:rPr lang="en-US" dirty="0"/>
              <a:t> Detector and IR – new EIC WP</a:t>
            </a:r>
            <a:r>
              <a:rPr lang="en-US" sz="1200" dirty="0"/>
              <a:t> (for US Nuclear Science Long Range Planning activity, driven by EICUG and accompanied by similar efforts for </a:t>
            </a:r>
            <a:r>
              <a:rPr lang="en-US" sz="1200" dirty="0" err="1"/>
              <a:t>NuPECC</a:t>
            </a:r>
            <a:r>
              <a:rPr lang="en-US" sz="1200" dirty="0"/>
              <a:t> long-range plan)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27C3AB-093C-66B7-41D7-192048824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88" y="3837382"/>
            <a:ext cx="4541906" cy="27015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7D2A6F-BECC-A0C5-8B97-B5FE22C74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39" y="1178230"/>
            <a:ext cx="8287473" cy="23670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A70C9A-9D4B-8444-494E-F36CA5A03F30}"/>
              </a:ext>
            </a:extLst>
          </p:cNvPr>
          <p:cNvSpPr txBox="1"/>
          <p:nvPr/>
        </p:nvSpPr>
        <p:spPr>
          <a:xfrm>
            <a:off x="4764783" y="3989328"/>
            <a:ext cx="42898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Advantages of 2</a:t>
            </a:r>
            <a:r>
              <a:rPr lang="en-US" baseline="30000" dirty="0"/>
              <a:t>nd</a:t>
            </a:r>
            <a:r>
              <a:rPr lang="en-US" dirty="0"/>
              <a:t> focus recognized by DPAP and folded in EIC White Paper – Now we need to develop a bullet proof science case of a 2</a:t>
            </a:r>
            <a:r>
              <a:rPr lang="en-US" baseline="30000" dirty="0"/>
              <a:t>nd</a:t>
            </a:r>
            <a:r>
              <a:rPr lang="en-US" dirty="0"/>
              <a:t> detector with both unique science and complementarity, by proper choice of 2</a:t>
            </a:r>
            <a:r>
              <a:rPr lang="en-US" baseline="30000" dirty="0"/>
              <a:t>nd</a:t>
            </a:r>
            <a:r>
              <a:rPr lang="en-US" dirty="0"/>
              <a:t> EIC detector technologies and gathering wide and growing community interest. </a:t>
            </a:r>
          </a:p>
        </p:txBody>
      </p:sp>
    </p:spTree>
    <p:extLst>
      <p:ext uri="{BB962C8B-B14F-4D97-AF65-F5344CB8AC3E}">
        <p14:creationId xmlns:p14="http://schemas.microsoft.com/office/powerpoint/2010/main" val="1025084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B8346-92D1-A0CE-E938-B3C16F63E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658" y="117552"/>
            <a:ext cx="7886700" cy="10694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B465A-3FC8-FAF8-7C43-BF3B52067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658" y="1186952"/>
            <a:ext cx="8033546" cy="478065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+mn-lt"/>
              </a:rPr>
              <a:t>DOE Inflation Reduction Act funding is a game changer – shift from progress constrained by availability of early DOE funding to technical progress determined by ability to advance the design, hiring, partnering, collaboration, and procurement – bringing on people!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+mn-lt"/>
              </a:rPr>
              <a:t>Priority is to secure DOE CD-2/3a in early 2024 and CD-3 before RHIC concludes operations in 2025.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+mn-lt"/>
              </a:rPr>
              <a:t>CD-3a, Long Lead Procurement Approval, key factor in mitigating risk and determining overall project schedule and cost.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+mn-lt"/>
              </a:rPr>
              <a:t>CD-2, Performance Baseline Approval, establishes Total Project Cost, schedule, performance, and annual funding profile.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+mn-lt"/>
              </a:rPr>
              <a:t>Excellent progress defining the EIC project detector, </a:t>
            </a:r>
            <a:r>
              <a:rPr lang="en-US" dirty="0" err="1">
                <a:latin typeface="+mn-lt"/>
              </a:rPr>
              <a:t>ePIC</a:t>
            </a:r>
            <a:r>
              <a:rPr lang="en-US" dirty="0">
                <a:latin typeface="+mn-lt"/>
              </a:rPr>
              <a:t>, and establishing the collaboration responsible for the experiment.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+mn-lt"/>
              </a:rPr>
              <a:t>Engage now in the world-wide effort to build a collider facility and detectors designed to meet EIC performance and science goals.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EB2D2-F064-46CB-B41D-6D9E4D599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51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8FEB776-60DF-415C-B45A-3BDA4B0828B2}"/>
              </a:ext>
            </a:extLst>
          </p:cNvPr>
          <p:cNvSpPr txBox="1">
            <a:spLocks/>
          </p:cNvSpPr>
          <p:nvPr/>
        </p:nvSpPr>
        <p:spPr>
          <a:xfrm>
            <a:off x="4294172" y="6454925"/>
            <a:ext cx="431940" cy="274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3A1F34-6FEA-4FA8-950D-2C1126892B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38473" y="226031"/>
            <a:ext cx="5426198" cy="3529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4E47E0-5E06-422B-B327-8638EAC4B101}"/>
              </a:ext>
            </a:extLst>
          </p:cNvPr>
          <p:cNvSpPr txBox="1"/>
          <p:nvPr/>
        </p:nvSpPr>
        <p:spPr>
          <a:xfrm>
            <a:off x="3650406" y="226031"/>
            <a:ext cx="12875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Institutions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C40160B-3A12-4573-BF7E-7404FD4CE606}"/>
              </a:ext>
            </a:extLst>
          </p:cNvPr>
          <p:cNvSpPr txBox="1">
            <a:spLocks/>
          </p:cNvSpPr>
          <p:nvPr/>
        </p:nvSpPr>
        <p:spPr>
          <a:xfrm>
            <a:off x="370936" y="1218397"/>
            <a:ext cx="3177950" cy="199741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is-IS" sz="1800" dirty="0"/>
              <a:t>Formed in 2016, Currently: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s-IS" sz="1800" dirty="0"/>
              <a:t>1369 collaborators,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s-IS" sz="1800" dirty="0"/>
              <a:t>36 countries,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s-IS" sz="1800" dirty="0"/>
              <a:t>267 institutions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s-IS" sz="1800" dirty="0">
              <a:solidFill>
                <a:srgbClr val="0000FF"/>
              </a:solidFill>
            </a:endParaRPr>
          </a:p>
          <a:p>
            <a:r>
              <a:rPr lang="is-IS" sz="1600" dirty="0">
                <a:solidFill>
                  <a:srgbClr val="0000FF"/>
                </a:solidFill>
              </a:rPr>
              <a:t>International Participation</a:t>
            </a:r>
          </a:p>
          <a:p>
            <a:r>
              <a:rPr lang="is-IS" sz="1600" dirty="0">
                <a:solidFill>
                  <a:srgbClr val="0000FF"/>
                </a:solidFill>
              </a:rPr>
              <a:t>Growing</a:t>
            </a:r>
            <a:endParaRPr lang="en-US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3DAE54-0734-40C2-BD60-87E8454B578C}"/>
              </a:ext>
            </a:extLst>
          </p:cNvPr>
          <p:cNvSpPr/>
          <p:nvPr/>
        </p:nvSpPr>
        <p:spPr>
          <a:xfrm>
            <a:off x="622918" y="403076"/>
            <a:ext cx="2673986" cy="646331"/>
          </a:xfrm>
          <a:prstGeom prst="rect">
            <a:avLst/>
          </a:prstGeom>
          <a:ln w="254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lvl="0" algn="ctr" defTabSz="457200">
              <a:spcBef>
                <a:spcPct val="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The EIC User Group: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https://eicug.github.io/</a:t>
            </a: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7533DE-FD74-4D2D-B042-C0587FD1ED80}"/>
              </a:ext>
            </a:extLst>
          </p:cNvPr>
          <p:cNvSpPr txBox="1"/>
          <p:nvPr/>
        </p:nvSpPr>
        <p:spPr>
          <a:xfrm>
            <a:off x="3638473" y="3879640"/>
            <a:ext cx="2425435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EICUG meeting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2016 UC Berkeley, CA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2016 Argonne, IL</a:t>
            </a:r>
          </a:p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Trieste, Italy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2018 CUA, Washington, DC</a:t>
            </a:r>
          </a:p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Paris, France</a:t>
            </a:r>
          </a:p>
          <a:p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Miami, FL</a:t>
            </a:r>
          </a:p>
          <a:p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VUU, VA  &amp; UCR, CA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2022 Stony Brook U, NY</a:t>
            </a:r>
          </a:p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Warsaw, Poland</a:t>
            </a:r>
          </a:p>
        </p:txBody>
      </p:sp>
      <p:pic>
        <p:nvPicPr>
          <p:cNvPr id="11" name="Picture 10" descr="Chart, pie chart&#10;&#10;Description automatically generated">
            <a:extLst>
              <a:ext uri="{FF2B5EF4-FFF2-40B4-BE49-F238E27FC236}">
                <a16:creationId xmlns:a16="http://schemas.microsoft.com/office/drawing/2014/main" id="{EF0C0E49-B634-46C5-ADBA-B2E169F8F5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52" r="4560"/>
          <a:stretch/>
        </p:blipFill>
        <p:spPr>
          <a:xfrm>
            <a:off x="6063908" y="3879640"/>
            <a:ext cx="2973816" cy="2565721"/>
          </a:xfrm>
          <a:prstGeom prst="rect">
            <a:avLst/>
          </a:prstGeom>
        </p:spPr>
      </p:pic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E56B0278-52E7-464E-88FD-0E205751D1DA}"/>
              </a:ext>
            </a:extLst>
          </p:cNvPr>
          <p:cNvGraphicFramePr>
            <a:graphicFrameLocks/>
          </p:cNvGraphicFramePr>
          <p:nvPr/>
        </p:nvGraphicFramePr>
        <p:xfrm>
          <a:off x="249080" y="3215810"/>
          <a:ext cx="3421662" cy="30110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5CB67E-E4A0-4C3C-B879-7ABA0E029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96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3CAC6-7B35-52B3-2C62-999D51F01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13" y="88406"/>
            <a:ext cx="8205666" cy="1202075"/>
          </a:xfrm>
        </p:spPr>
        <p:txBody>
          <a:bodyPr>
            <a:normAutofit/>
          </a:bodyPr>
          <a:lstStyle/>
          <a:p>
            <a:r>
              <a:rPr lang="en-US" sz="3200" dirty="0"/>
              <a:t>Collaboration Topics with DOE Laboratories: Accelerator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6FCDA-218B-2D51-2343-5F60C0870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586" y="1290481"/>
            <a:ext cx="8472794" cy="4723237"/>
          </a:xfrm>
        </p:spPr>
        <p:txBody>
          <a:bodyPr>
            <a:noAutofit/>
          </a:bodyPr>
          <a:lstStyle/>
          <a:p>
            <a:r>
              <a:rPr lang="en-US" sz="1500" b="1" dirty="0"/>
              <a:t>ANL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RCS Quadrupole and </a:t>
            </a:r>
            <a:r>
              <a:rPr lang="en-US" sz="1500" dirty="0" err="1"/>
              <a:t>sextupole</a:t>
            </a:r>
            <a:r>
              <a:rPr lang="en-US" sz="1500" dirty="0"/>
              <a:t> preliminary engineering design, </a:t>
            </a:r>
            <a:r>
              <a:rPr lang="en-US" sz="1500" i="1" u="sng" dirty="0">
                <a:solidFill>
                  <a:srgbClr val="C00000"/>
                </a:solidFill>
              </a:rPr>
              <a:t>status:</a:t>
            </a:r>
            <a:r>
              <a:rPr lang="en-US" sz="1500" i="1" dirty="0">
                <a:solidFill>
                  <a:srgbClr val="C00000"/>
                </a:solidFill>
              </a:rPr>
              <a:t> in progress</a:t>
            </a:r>
            <a:endParaRPr lang="en-US" sz="15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Prototype and first article cavity processing (TJ), </a:t>
            </a:r>
            <a:r>
              <a:rPr lang="en-US" sz="1500" i="1" u="sng" dirty="0">
                <a:solidFill>
                  <a:srgbClr val="C00000"/>
                </a:solidFill>
              </a:rPr>
              <a:t>status:</a:t>
            </a:r>
            <a:r>
              <a:rPr lang="en-US" sz="1500" i="1" dirty="0">
                <a:solidFill>
                  <a:srgbClr val="C00000"/>
                </a:solidFill>
              </a:rPr>
              <a:t> under discussion</a:t>
            </a:r>
            <a:endParaRPr lang="en-US" sz="1500" dirty="0"/>
          </a:p>
          <a:p>
            <a:r>
              <a:rPr lang="en-US" sz="1500" b="1" dirty="0"/>
              <a:t>LBNL: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Beam dynamics, </a:t>
            </a:r>
            <a:r>
              <a:rPr lang="en-US" sz="1500" i="1" u="sng" dirty="0">
                <a:solidFill>
                  <a:srgbClr val="C00000"/>
                </a:solidFill>
              </a:rPr>
              <a:t>status:</a:t>
            </a:r>
            <a:r>
              <a:rPr lang="en-US" sz="1500" i="1" dirty="0">
                <a:solidFill>
                  <a:srgbClr val="C00000"/>
                </a:solidFill>
              </a:rPr>
              <a:t> in progress</a:t>
            </a:r>
            <a:endParaRPr lang="en-US" sz="1500" dirty="0">
              <a:solidFill>
                <a:srgbClr val="C00000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Superconducting cable production, design (and possibly production) of superconducting dipole magnets, </a:t>
            </a:r>
            <a:r>
              <a:rPr lang="en-US" sz="1500" i="1" u="sng" dirty="0">
                <a:solidFill>
                  <a:srgbClr val="C00000"/>
                </a:solidFill>
              </a:rPr>
              <a:t>status</a:t>
            </a:r>
            <a:r>
              <a:rPr lang="en-US" sz="1500" i="1" dirty="0">
                <a:solidFill>
                  <a:srgbClr val="C00000"/>
                </a:solidFill>
              </a:rPr>
              <a:t>: agreement in principle, details to be worked out</a:t>
            </a:r>
            <a:endParaRPr lang="en-US" sz="1500" dirty="0">
              <a:solidFill>
                <a:srgbClr val="C00000"/>
              </a:solidFill>
            </a:endParaRPr>
          </a:p>
          <a:p>
            <a:r>
              <a:rPr lang="en-US" sz="1500" b="1" dirty="0"/>
              <a:t>SLAC: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Beam dynamics, IR design, </a:t>
            </a:r>
            <a:r>
              <a:rPr lang="en-US" sz="1500" i="1" u="sng" dirty="0">
                <a:solidFill>
                  <a:srgbClr val="C00000"/>
                </a:solidFill>
              </a:rPr>
              <a:t>status:</a:t>
            </a:r>
            <a:r>
              <a:rPr lang="en-US" sz="1500" i="1" dirty="0">
                <a:solidFill>
                  <a:srgbClr val="C00000"/>
                </a:solidFill>
              </a:rPr>
              <a:t> in progress</a:t>
            </a:r>
          </a:p>
          <a:p>
            <a:r>
              <a:rPr lang="en-US" sz="1500" b="1" dirty="0"/>
              <a:t>FNAL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Beam dynamics (ESR polarization), </a:t>
            </a:r>
            <a:r>
              <a:rPr lang="en-US" sz="1500" i="1" u="sng" dirty="0">
                <a:solidFill>
                  <a:srgbClr val="C00000"/>
                </a:solidFill>
              </a:rPr>
              <a:t>status:</a:t>
            </a:r>
            <a:r>
              <a:rPr lang="en-US" sz="1500" i="1" dirty="0">
                <a:solidFill>
                  <a:srgbClr val="C00000"/>
                </a:solidFill>
              </a:rPr>
              <a:t> in progress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Design of collared </a:t>
            </a:r>
            <a:r>
              <a:rPr lang="en-US" sz="1500" dirty="0" err="1"/>
              <a:t>s.c.</a:t>
            </a:r>
            <a:r>
              <a:rPr lang="en-US" sz="1500" dirty="0"/>
              <a:t> IR magnet, </a:t>
            </a:r>
            <a:r>
              <a:rPr lang="en-US" sz="1500" i="1" u="sng" dirty="0">
                <a:solidFill>
                  <a:srgbClr val="C00000"/>
                </a:solidFill>
              </a:rPr>
              <a:t>status:</a:t>
            </a:r>
            <a:r>
              <a:rPr lang="en-US" sz="1500" i="1" dirty="0">
                <a:solidFill>
                  <a:srgbClr val="C00000"/>
                </a:solidFill>
              </a:rPr>
              <a:t> under discussion</a:t>
            </a:r>
            <a:endParaRPr lang="en-US" sz="1500" dirty="0">
              <a:solidFill>
                <a:srgbClr val="C00000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Design </a:t>
            </a:r>
            <a:r>
              <a:rPr lang="en-US" sz="1500" dirty="0" err="1"/>
              <a:t>s.c.</a:t>
            </a:r>
            <a:r>
              <a:rPr lang="en-US" sz="1500" dirty="0"/>
              <a:t> cavity (of 5-cell?), </a:t>
            </a:r>
            <a:r>
              <a:rPr lang="en-US" sz="1500" i="1" u="sng" dirty="0">
                <a:solidFill>
                  <a:srgbClr val="C00000"/>
                </a:solidFill>
              </a:rPr>
              <a:t>status</a:t>
            </a:r>
            <a:r>
              <a:rPr lang="en-US" sz="1500" i="1" dirty="0">
                <a:solidFill>
                  <a:srgbClr val="C00000"/>
                </a:solidFill>
              </a:rPr>
              <a:t>: preliminary discussion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RCS dipoles &amp; ESR quads design (TJ), </a:t>
            </a:r>
            <a:r>
              <a:rPr lang="en-US" sz="1500" i="1" u="sng" dirty="0">
                <a:solidFill>
                  <a:srgbClr val="C00000"/>
                </a:solidFill>
              </a:rPr>
              <a:t>status</a:t>
            </a:r>
            <a:r>
              <a:rPr lang="en-US" sz="1500" i="1" dirty="0">
                <a:solidFill>
                  <a:srgbClr val="C00000"/>
                </a:solidFill>
              </a:rPr>
              <a:t>: under discussion</a:t>
            </a:r>
            <a:endParaRPr lang="en-US" sz="1500" dirty="0">
              <a:solidFill>
                <a:srgbClr val="C00000"/>
              </a:solidFill>
            </a:endParaRPr>
          </a:p>
          <a:p>
            <a:r>
              <a:rPr lang="en-US" sz="1500" b="1" dirty="0"/>
              <a:t>ORNL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Polarization and Beam dynamics (TJ), </a:t>
            </a:r>
            <a:r>
              <a:rPr lang="en-US" sz="1500" i="1" u="sng" dirty="0">
                <a:solidFill>
                  <a:srgbClr val="C00000"/>
                </a:solidFill>
              </a:rPr>
              <a:t>status</a:t>
            </a:r>
            <a:r>
              <a:rPr lang="en-US" sz="1500" i="1" dirty="0">
                <a:solidFill>
                  <a:srgbClr val="C00000"/>
                </a:solidFill>
              </a:rPr>
              <a:t>: in progress</a:t>
            </a:r>
            <a:endParaRPr lang="en-US" sz="150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EIC instrumentation,</a:t>
            </a:r>
            <a:r>
              <a:rPr lang="en-US" sz="1500" i="1" dirty="0"/>
              <a:t> </a:t>
            </a:r>
            <a:r>
              <a:rPr lang="en-US" sz="1500" i="1" u="sng" dirty="0">
                <a:solidFill>
                  <a:srgbClr val="C00000"/>
                </a:solidFill>
              </a:rPr>
              <a:t>status</a:t>
            </a:r>
            <a:r>
              <a:rPr lang="en-US" sz="1500" i="1" dirty="0">
                <a:solidFill>
                  <a:srgbClr val="C00000"/>
                </a:solidFill>
              </a:rPr>
              <a:t>: under discussion</a:t>
            </a:r>
            <a:endParaRPr lang="en-US" sz="15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7FAEEB-8684-1F1A-10F8-A656A24C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>
                <a:solidFill>
                  <a:prstClr val="white"/>
                </a:solidFill>
              </a:rPr>
              <a:pPr/>
              <a:t>24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995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6FCDA-218B-2D51-2343-5F60C0870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982" y="1307922"/>
            <a:ext cx="7941937" cy="5048429"/>
          </a:xfrm>
        </p:spPr>
        <p:txBody>
          <a:bodyPr>
            <a:noAutofit/>
          </a:bodyPr>
          <a:lstStyle/>
          <a:p>
            <a:r>
              <a:rPr lang="en-US" sz="1500" b="1" dirty="0"/>
              <a:t>Italy / INFN: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Beam screens for HSR, prototyping, design, manufacturing, </a:t>
            </a:r>
          </a:p>
          <a:p>
            <a:pPr marL="0" indent="0">
              <a:buNone/>
            </a:pPr>
            <a:r>
              <a:rPr lang="en-US" sz="1500" i="1" dirty="0"/>
              <a:t>	</a:t>
            </a:r>
            <a:r>
              <a:rPr lang="en-US" sz="1500" i="1" u="sng" dirty="0">
                <a:solidFill>
                  <a:srgbClr val="C00000"/>
                </a:solidFill>
              </a:rPr>
              <a:t>status:</a:t>
            </a:r>
            <a:r>
              <a:rPr lang="en-US" sz="1500" i="1" dirty="0">
                <a:solidFill>
                  <a:srgbClr val="C00000"/>
                </a:solidFill>
              </a:rPr>
              <a:t> agreement in principle; EIC L2&amp;L3 ready to finalize the scope of work</a:t>
            </a:r>
          </a:p>
          <a:p>
            <a:r>
              <a:rPr lang="en-US" sz="1500" b="1" dirty="0"/>
              <a:t>Canada / TRIUMF: </a:t>
            </a:r>
          </a:p>
          <a:p>
            <a:pPr lvl="1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500" dirty="0"/>
              <a:t>Crab cavity system, 394 MHz, design, prototype, manufacturing (TJ), </a:t>
            </a:r>
            <a:r>
              <a:rPr lang="en-US" sz="1500" i="1" u="sng" dirty="0">
                <a:solidFill>
                  <a:srgbClr val="C00000"/>
                </a:solidFill>
              </a:rPr>
              <a:t>status:</a:t>
            </a:r>
            <a:r>
              <a:rPr lang="en-US" sz="1500" i="1" dirty="0">
                <a:solidFill>
                  <a:srgbClr val="C00000"/>
                </a:solidFill>
              </a:rPr>
              <a:t> agreement in principle; EIC L2&amp;L3 are ready to finalize the scope of work</a:t>
            </a:r>
            <a:endParaRPr lang="en-US" sz="1500" dirty="0">
              <a:solidFill>
                <a:srgbClr val="C00000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Pulsed devices, </a:t>
            </a:r>
            <a:r>
              <a:rPr lang="en-US" sz="1500" i="1" u="sng" dirty="0">
                <a:solidFill>
                  <a:srgbClr val="C00000"/>
                </a:solidFill>
              </a:rPr>
              <a:t>status</a:t>
            </a:r>
            <a:r>
              <a:rPr lang="en-US" sz="1500" i="1" dirty="0">
                <a:solidFill>
                  <a:srgbClr val="C00000"/>
                </a:solidFill>
              </a:rPr>
              <a:t>: agreement in principle, details to be worked out</a:t>
            </a:r>
            <a:endParaRPr lang="en-US" sz="1500" dirty="0">
              <a:solidFill>
                <a:srgbClr val="C00000"/>
              </a:solidFill>
            </a:endParaRPr>
          </a:p>
          <a:p>
            <a:r>
              <a:rPr lang="en-US" sz="1500" b="1" dirty="0"/>
              <a:t>France / CEA </a:t>
            </a:r>
            <a:r>
              <a:rPr lang="en-US" sz="1500" b="1" dirty="0" err="1"/>
              <a:t>Saclay</a:t>
            </a:r>
            <a:r>
              <a:rPr lang="en-US" sz="1500" b="1" dirty="0"/>
              <a:t>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SC spin rotator solenoids, </a:t>
            </a:r>
            <a:r>
              <a:rPr lang="en-US" sz="1500" i="1" u="sng" dirty="0">
                <a:solidFill>
                  <a:srgbClr val="C00000"/>
                </a:solidFill>
              </a:rPr>
              <a:t>status:</a:t>
            </a:r>
            <a:r>
              <a:rPr lang="en-US" sz="1500" i="1" dirty="0">
                <a:solidFill>
                  <a:srgbClr val="C00000"/>
                </a:solidFill>
              </a:rPr>
              <a:t> under discussion</a:t>
            </a:r>
          </a:p>
          <a:p>
            <a:r>
              <a:rPr lang="en-US" sz="1500" b="1" dirty="0"/>
              <a:t>France / IJCLAB: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ERL diagnostics, </a:t>
            </a:r>
            <a:r>
              <a:rPr lang="en-US" sz="1500" i="1" u="sng" dirty="0">
                <a:solidFill>
                  <a:srgbClr val="C00000"/>
                </a:solidFill>
              </a:rPr>
              <a:t>status:</a:t>
            </a:r>
            <a:r>
              <a:rPr lang="en-US" sz="1500" i="1" dirty="0">
                <a:solidFill>
                  <a:srgbClr val="C00000"/>
                </a:solidFill>
              </a:rPr>
              <a:t> under discussion</a:t>
            </a:r>
            <a:endParaRPr lang="en-US" sz="1500" b="1" dirty="0"/>
          </a:p>
          <a:p>
            <a:r>
              <a:rPr lang="en-US" sz="1500" b="1" dirty="0"/>
              <a:t>UK / CI, JAI, Daresbury Lab, …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Crab cavity system phase stabilization, </a:t>
            </a:r>
            <a:r>
              <a:rPr lang="en-US" sz="1500" i="1" u="sng" dirty="0">
                <a:solidFill>
                  <a:srgbClr val="C00000"/>
                </a:solidFill>
              </a:rPr>
              <a:t>status:</a:t>
            </a:r>
            <a:r>
              <a:rPr lang="en-US" sz="1500" i="1" dirty="0">
                <a:solidFill>
                  <a:srgbClr val="C00000"/>
                </a:solidFill>
              </a:rPr>
              <a:t> under discussion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ERL (TJ), </a:t>
            </a:r>
            <a:r>
              <a:rPr lang="en-US" sz="1500" i="1" u="sng" dirty="0">
                <a:solidFill>
                  <a:srgbClr val="C00000"/>
                </a:solidFill>
              </a:rPr>
              <a:t>status:</a:t>
            </a:r>
            <a:r>
              <a:rPr lang="en-US" sz="1500" i="1" dirty="0">
                <a:solidFill>
                  <a:srgbClr val="C00000"/>
                </a:solidFill>
              </a:rPr>
              <a:t> under discussion</a:t>
            </a:r>
            <a:endParaRPr lang="en-US" sz="1500" dirty="0">
              <a:solidFill>
                <a:srgbClr val="C00000"/>
              </a:solidFill>
            </a:endParaRPr>
          </a:p>
          <a:p>
            <a:r>
              <a:rPr lang="en-US" sz="1500" b="1" dirty="0"/>
              <a:t>CERN: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500" dirty="0"/>
              <a:t>Joint work working groups on variety of </a:t>
            </a:r>
            <a:r>
              <a:rPr lang="en-US" sz="1500" dirty="0" err="1"/>
              <a:t>FCCee</a:t>
            </a:r>
            <a:r>
              <a:rPr lang="en-US" sz="1500" dirty="0"/>
              <a:t>-EIC topics, SRF, polarization, impedances, feedbacks, etc., </a:t>
            </a:r>
            <a:r>
              <a:rPr lang="en-US" sz="1500" i="1" u="sng" dirty="0">
                <a:solidFill>
                  <a:srgbClr val="C00000"/>
                </a:solidFill>
              </a:rPr>
              <a:t>status</a:t>
            </a:r>
            <a:r>
              <a:rPr lang="en-US" sz="1500" i="1" dirty="0">
                <a:solidFill>
                  <a:srgbClr val="C00000"/>
                </a:solidFill>
              </a:rPr>
              <a:t>: in progress</a:t>
            </a:r>
            <a:endParaRPr lang="en-US" sz="15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7FAEEB-8684-1F1A-10F8-A656A24CB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>
                <a:solidFill>
                  <a:prstClr val="white"/>
                </a:solidFill>
              </a:rPr>
              <a:pPr/>
              <a:t>25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1869F64-875C-32D6-5503-66CFFAD88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82" y="1"/>
            <a:ext cx="8620018" cy="1202075"/>
          </a:xfrm>
        </p:spPr>
        <p:txBody>
          <a:bodyPr>
            <a:normAutofit/>
          </a:bodyPr>
          <a:lstStyle/>
          <a:p>
            <a:r>
              <a:rPr lang="en-US" sz="3200" dirty="0"/>
              <a:t>Collaboration Topics with International Partners: Accelerator</a:t>
            </a:r>
          </a:p>
        </p:txBody>
      </p:sp>
    </p:spTree>
    <p:extLst>
      <p:ext uri="{BB962C8B-B14F-4D97-AF65-F5344CB8AC3E}">
        <p14:creationId xmlns:p14="http://schemas.microsoft.com/office/powerpoint/2010/main" val="4064223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36085-75E7-E84E-B281-761C480C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9526"/>
            <a:ext cx="9144001" cy="664218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EIC Scope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809BD1E-2A87-4899-871D-FD8B59AD2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27" y="946010"/>
            <a:ext cx="3430905" cy="44310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F775D41-B9AA-458F-857A-7E6F93C23746}"/>
              </a:ext>
            </a:extLst>
          </p:cNvPr>
          <p:cNvSpPr txBox="1"/>
          <p:nvPr/>
        </p:nvSpPr>
        <p:spPr>
          <a:xfrm>
            <a:off x="4010554" y="1711688"/>
            <a:ext cx="4706553" cy="3881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Project Design Goals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High Luminosity: L=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33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–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34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cm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-2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sec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-1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, 10 – 100 fb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-1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/year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Highly Polarized Beams:  70%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Large Center of Mass Energy Range: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E</a:t>
            </a:r>
            <a:r>
              <a:rPr kumimoji="0" lang="en-US" sz="18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cm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= 29 – 140 GeV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Large Ion Species Range:  protons – Uranium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Large Detector Acceptance and Good Background Conditions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454775" algn="r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Accommodate a Second Interaction Region (IR)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B21BAEE-3EC5-4B79-A0B4-80B6DF973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8806" y="18217"/>
            <a:ext cx="1686878" cy="1692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A8A9B8-78EA-4429-A9E6-9E90E2C0475C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4402" b="5563"/>
          <a:stretch/>
        </p:blipFill>
        <p:spPr>
          <a:xfrm>
            <a:off x="5533061" y="-3054"/>
            <a:ext cx="1661541" cy="167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33C25B-EB9E-4B91-B399-92332A684572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b="18716"/>
          <a:stretch/>
        </p:blipFill>
        <p:spPr>
          <a:xfrm>
            <a:off x="7398337" y="-3054"/>
            <a:ext cx="1634490" cy="1729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32EBC74-CE33-4157-BA23-87E830830BFF}"/>
              </a:ext>
            </a:extLst>
          </p:cNvPr>
          <p:cNvSpPr txBox="1"/>
          <p:nvPr/>
        </p:nvSpPr>
        <p:spPr>
          <a:xfrm>
            <a:off x="1152495" y="3638222"/>
            <a:ext cx="1209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IR-6,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Detector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3D4B890-EEF7-4695-BF1D-F46F42066728}"/>
              </a:ext>
            </a:extLst>
          </p:cNvPr>
          <p:cNvSpPr/>
          <p:nvPr/>
        </p:nvSpPr>
        <p:spPr>
          <a:xfrm>
            <a:off x="1355835" y="3142591"/>
            <a:ext cx="557048" cy="556312"/>
          </a:xfrm>
          <a:prstGeom prst="ellipse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82591" y="2605213"/>
            <a:ext cx="915146" cy="814881"/>
            <a:chOff x="82591" y="2605213"/>
            <a:chExt cx="915146" cy="81488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3D4B890-EEF7-4695-BF1D-F46F42066728}"/>
                </a:ext>
              </a:extLst>
            </p:cNvPr>
            <p:cNvSpPr/>
            <p:nvPr/>
          </p:nvSpPr>
          <p:spPr>
            <a:xfrm>
              <a:off x="440689" y="2605213"/>
              <a:ext cx="557048" cy="556312"/>
            </a:xfrm>
            <a:prstGeom prst="ellipse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32EBC74-CE33-4157-BA23-87E830830BFF}"/>
                </a:ext>
              </a:extLst>
            </p:cNvPr>
            <p:cNvSpPr txBox="1"/>
            <p:nvPr/>
          </p:nvSpPr>
          <p:spPr>
            <a:xfrm>
              <a:off x="82591" y="3081540"/>
              <a:ext cx="5941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IR-8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959821" y="4821255"/>
            <a:ext cx="915146" cy="814881"/>
            <a:chOff x="82591" y="2605213"/>
            <a:chExt cx="915146" cy="81488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3D4B890-EEF7-4695-BF1D-F46F42066728}"/>
                </a:ext>
              </a:extLst>
            </p:cNvPr>
            <p:cNvSpPr/>
            <p:nvPr/>
          </p:nvSpPr>
          <p:spPr>
            <a:xfrm>
              <a:off x="440689" y="2605213"/>
              <a:ext cx="557048" cy="556312"/>
            </a:xfrm>
            <a:prstGeom prst="ellipse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32EBC74-CE33-4157-BA23-87E830830BFF}"/>
                </a:ext>
              </a:extLst>
            </p:cNvPr>
            <p:cNvSpPr txBox="1"/>
            <p:nvPr/>
          </p:nvSpPr>
          <p:spPr>
            <a:xfrm>
              <a:off x="82591" y="3081540"/>
              <a:ext cx="5941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IR-8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DA925-DA59-011F-5D89-97E36963D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F37AB2-2045-166A-E5A8-DE207AE307F8}"/>
              </a:ext>
            </a:extLst>
          </p:cNvPr>
          <p:cNvSpPr txBox="1"/>
          <p:nvPr/>
        </p:nvSpPr>
        <p:spPr>
          <a:xfrm>
            <a:off x="1130099" y="5523250"/>
            <a:ext cx="6666632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Conceptual design scope and expected performance consistent with NSAC Long Range Plan (2015) and the EIC White Paper requirements endorsed by NAS (2018)</a:t>
            </a:r>
          </a:p>
        </p:txBody>
      </p:sp>
    </p:spTree>
    <p:extLst>
      <p:ext uri="{BB962C8B-B14F-4D97-AF65-F5344CB8AC3E}">
        <p14:creationId xmlns:p14="http://schemas.microsoft.com/office/powerpoint/2010/main" val="8570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64536-34B2-624A-9138-7ADC66D92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8359" y="6283745"/>
            <a:ext cx="7939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8B431A7-483C-7E49-8A77-14368447C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0"/>
            <a:ext cx="8915400" cy="5419493"/>
          </a:xfrm>
          <a:prstGeom prst="rect">
            <a:avLst/>
          </a:prstGeom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6B1B50-5F0B-0F8E-239E-EC2642ABE27F}"/>
              </a:ext>
            </a:extLst>
          </p:cNvPr>
          <p:cNvSpPr txBox="1"/>
          <p:nvPr/>
        </p:nvSpPr>
        <p:spPr>
          <a:xfrm>
            <a:off x="1313217" y="5472844"/>
            <a:ext cx="6926893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90000"/>
              </a:lnSpc>
            </a:pPr>
            <a:r>
              <a:rPr lang="en-US" sz="2400" b="1" dirty="0">
                <a:solidFill>
                  <a:srgbClr val="000000"/>
                </a:solidFill>
                <a:latin typeface="Arial" panose="020B0604020202020204"/>
              </a:rPr>
              <a:t>EIC Double Ring Design</a:t>
            </a:r>
          </a:p>
          <a:p>
            <a:pPr algn="ctr" defTabSz="685800">
              <a:lnSpc>
                <a:spcPct val="90000"/>
              </a:lnSpc>
            </a:pPr>
            <a:r>
              <a:rPr lang="en-US" sz="2400" b="1" dirty="0">
                <a:solidFill>
                  <a:srgbClr val="000000"/>
                </a:solidFill>
                <a:latin typeface="Arial" panose="020B0604020202020204"/>
              </a:rPr>
              <a:t>Based on Existing RHIC Facility</a:t>
            </a:r>
          </a:p>
          <a:p>
            <a:pPr algn="ctr" defTabSz="685800">
              <a:lnSpc>
                <a:spcPct val="90000"/>
              </a:lnSpc>
            </a:pPr>
            <a:r>
              <a:rPr lang="en-US" sz="2400" b="1" dirty="0">
                <a:solidFill>
                  <a:srgbClr val="000000"/>
                </a:solidFill>
                <a:latin typeface="Arial" panose="020B0604020202020204"/>
              </a:rPr>
              <a:t>RHIC Operations Concludes in 2025</a:t>
            </a:r>
          </a:p>
        </p:txBody>
      </p:sp>
    </p:spTree>
    <p:extLst>
      <p:ext uri="{BB962C8B-B14F-4D97-AF65-F5344CB8AC3E}">
        <p14:creationId xmlns:p14="http://schemas.microsoft.com/office/powerpoint/2010/main" val="4121530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D91B4C-5ACE-2046-3E23-52655AA82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68" y="1581665"/>
            <a:ext cx="6709131" cy="5276335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39C6C-B65D-4049-3ADA-52FF430E0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5DD1E-86CC-4F0A-511C-843991D99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90" y="37070"/>
            <a:ext cx="8307653" cy="1325563"/>
          </a:xfrm>
          <a:noFill/>
        </p:spPr>
        <p:txBody>
          <a:bodyPr/>
          <a:lstStyle/>
          <a:p>
            <a:r>
              <a:rPr lang="en-US" dirty="0"/>
              <a:t>RHIC and BNL / TJNAF Infrastructure and Support</a:t>
            </a:r>
          </a:p>
        </p:txBody>
      </p:sp>
      <p:pic>
        <p:nvPicPr>
          <p:cNvPr id="7" name="Picture 6" descr="A group of people in a roller coaster&#10;&#10;Description automatically generated with low confidence">
            <a:extLst>
              <a:ext uri="{FF2B5EF4-FFF2-40B4-BE49-F238E27FC236}">
                <a16:creationId xmlns:a16="http://schemas.microsoft.com/office/drawing/2014/main" id="{275ED9FF-DBFE-47D0-A3E5-F187C822F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418" y="1581665"/>
            <a:ext cx="6615277" cy="5276335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70053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8C5D3-2975-F74E-9609-DA8E139C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1"/>
            <a:ext cx="9052560" cy="672992"/>
          </a:xfrm>
        </p:spPr>
        <p:txBody>
          <a:bodyPr>
            <a:normAutofit fontScale="90000"/>
          </a:bodyPr>
          <a:lstStyle/>
          <a:p>
            <a:r>
              <a:rPr lang="en-US" dirty="0"/>
              <a:t>EIC Accelerator Design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F2D06-AC23-2945-8166-B6CB91DB6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7A0CEF-A1FA-E106-2704-D110FCE58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475" y="3802497"/>
            <a:ext cx="3251892" cy="21565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67C0B1-7FF8-6BE8-755B-C66AF81AC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194" y="874626"/>
            <a:ext cx="2977838" cy="20979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166C18-3A0E-7EAC-9DFD-2DF275BCFFAB}"/>
              </a:ext>
            </a:extLst>
          </p:cNvPr>
          <p:cNvSpPr txBox="1"/>
          <p:nvPr/>
        </p:nvSpPr>
        <p:spPr>
          <a:xfrm>
            <a:off x="7065148" y="4255283"/>
            <a:ext cx="765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EIC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3B4C1C54-E7B2-9D84-C6A0-3CD1A73F8FB1}"/>
              </a:ext>
            </a:extLst>
          </p:cNvPr>
          <p:cNvSpPr/>
          <p:nvPr/>
        </p:nvSpPr>
        <p:spPr>
          <a:xfrm>
            <a:off x="7065148" y="3083317"/>
            <a:ext cx="520504" cy="735610"/>
          </a:xfrm>
          <a:prstGeom prst="downArrow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BB5A9E3-9767-2451-2A72-644590413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72993"/>
            <a:ext cx="6637020" cy="518584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/>
              <a:t>Hadron storage ring (HSR): 41-275 GeV</a:t>
            </a:r>
            <a:r>
              <a:rPr lang="en-US" sz="1600" dirty="0">
                <a:solidFill>
                  <a:schemeClr val="accent6"/>
                </a:solidFill>
              </a:rPr>
              <a:t> (</a:t>
            </a:r>
            <a:r>
              <a:rPr lang="en-US" sz="1600" b="1" dirty="0">
                <a:solidFill>
                  <a:schemeClr val="accent6"/>
                </a:solidFill>
              </a:rPr>
              <a:t>based on RHIC</a:t>
            </a:r>
            <a:r>
              <a:rPr lang="en-US" sz="1600" dirty="0">
                <a:solidFill>
                  <a:schemeClr val="accent6"/>
                </a:solidFill>
              </a:rPr>
              <a:t>)</a:t>
            </a:r>
            <a:r>
              <a:rPr lang="en-US" sz="1600" dirty="0"/>
              <a:t> 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600" dirty="0"/>
              <a:t>up to 1160 bunches, 1A beam current </a:t>
            </a:r>
            <a:r>
              <a:rPr lang="en-US" sz="1600" dirty="0">
                <a:solidFill>
                  <a:srgbClr val="FF0000"/>
                </a:solidFill>
              </a:rPr>
              <a:t>(3x RHIC)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600" dirty="0"/>
              <a:t>bright vertical beam emittance (1.5 nm)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600" dirty="0"/>
              <a:t>strong cooling (coherent electron cooling, ERL)</a:t>
            </a:r>
          </a:p>
          <a:p>
            <a:pPr>
              <a:lnSpc>
                <a:spcPct val="120000"/>
              </a:lnSpc>
            </a:pPr>
            <a:r>
              <a:rPr lang="en-US" sz="1600" b="1" dirty="0"/>
              <a:t>Electron storage ring (ESR): 2.5–18 GeV</a:t>
            </a:r>
            <a:r>
              <a:rPr lang="en-US" sz="1600" dirty="0"/>
              <a:t> (</a:t>
            </a:r>
            <a:r>
              <a:rPr lang="en-US" sz="1600" b="1" dirty="0">
                <a:solidFill>
                  <a:srgbClr val="FF0000"/>
                </a:solidFill>
              </a:rPr>
              <a:t>new</a:t>
            </a:r>
            <a:r>
              <a:rPr lang="en-US" sz="1600" dirty="0"/>
              <a:t>)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600" dirty="0"/>
              <a:t>up to 1160 polarized bunches</a:t>
            </a:r>
          </a:p>
          <a:p>
            <a:pPr lvl="2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600" dirty="0"/>
              <a:t>high polarization by continual reinjection from RCS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600" dirty="0"/>
              <a:t>large beam current (2.5 A) </a:t>
            </a:r>
            <a:r>
              <a:rPr lang="en-US" sz="1600" dirty="0">
                <a:sym typeface="Wingdings" panose="05000000000000000000" pitchFamily="2" charset="2"/>
              </a:rPr>
              <a:t> 9 MW SR power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sym typeface="Wingdings" panose="05000000000000000000" pitchFamily="2" charset="2"/>
              </a:rPr>
              <a:t>superconducting RF cavities</a:t>
            </a:r>
          </a:p>
          <a:p>
            <a:pPr>
              <a:lnSpc>
                <a:spcPct val="120000"/>
              </a:lnSpc>
            </a:pPr>
            <a:r>
              <a:rPr lang="en-US" sz="1600" b="1" dirty="0"/>
              <a:t>Rapid cycling synchrotron (RCS): 0.4-18 GeV </a:t>
            </a:r>
            <a:r>
              <a:rPr lang="en-US" sz="1600" dirty="0"/>
              <a:t>(</a:t>
            </a:r>
            <a:r>
              <a:rPr lang="en-US" sz="1600" b="1" dirty="0">
                <a:solidFill>
                  <a:srgbClr val="FF0000"/>
                </a:solidFill>
              </a:rPr>
              <a:t>new</a:t>
            </a:r>
            <a:r>
              <a:rPr lang="en-US" sz="1600" dirty="0"/>
              <a:t>)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600" dirty="0"/>
              <a:t>2 bunches at 1 Hz; spin transparent due to high periodicity</a:t>
            </a:r>
          </a:p>
          <a:p>
            <a:pPr>
              <a:lnSpc>
                <a:spcPct val="120000"/>
              </a:lnSpc>
            </a:pPr>
            <a:r>
              <a:rPr lang="en-US" sz="1600" b="1" dirty="0"/>
              <a:t>High luminosity interaction region(s) </a:t>
            </a:r>
            <a:r>
              <a:rPr lang="en-US" sz="1600" dirty="0"/>
              <a:t>(</a:t>
            </a:r>
            <a:r>
              <a:rPr lang="en-US" sz="1600" b="1" dirty="0">
                <a:solidFill>
                  <a:srgbClr val="FF0000"/>
                </a:solidFill>
              </a:rPr>
              <a:t>new</a:t>
            </a:r>
            <a:r>
              <a:rPr lang="en-US" sz="1600" dirty="0"/>
              <a:t>)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600" dirty="0"/>
              <a:t>L = 10</a:t>
            </a:r>
            <a:r>
              <a:rPr lang="en-US" sz="1600" baseline="30000" dirty="0"/>
              <a:t>34 </a:t>
            </a:r>
            <a:r>
              <a:rPr lang="en-US" sz="1600" dirty="0"/>
              <a:t>cm</a:t>
            </a:r>
            <a:r>
              <a:rPr lang="en-US" sz="1600" baseline="30000" dirty="0"/>
              <a:t>-2</a:t>
            </a:r>
            <a:r>
              <a:rPr lang="en-US" sz="1600" dirty="0"/>
              <a:t>s</a:t>
            </a:r>
            <a:r>
              <a:rPr lang="en-US" sz="1600" baseline="30000" dirty="0"/>
              <a:t>-1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600" dirty="0"/>
              <a:t>superconducting magnets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600" dirty="0"/>
              <a:t>25 mrad crossing angle with crab cavities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600" dirty="0"/>
              <a:t>spin rotators (produce longitudinal spin at IP)</a:t>
            </a:r>
          </a:p>
        </p:txBody>
      </p:sp>
    </p:spTree>
    <p:extLst>
      <p:ext uri="{BB962C8B-B14F-4D97-AF65-F5344CB8AC3E}">
        <p14:creationId xmlns:p14="http://schemas.microsoft.com/office/powerpoint/2010/main" val="1633280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8C5D3-2975-F74E-9609-DA8E139C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5315" y="0"/>
            <a:ext cx="9274629" cy="672992"/>
          </a:xfrm>
        </p:spPr>
        <p:txBody>
          <a:bodyPr>
            <a:noAutofit/>
          </a:bodyPr>
          <a:lstStyle/>
          <a:p>
            <a:r>
              <a:rPr lang="en-US" sz="2800" dirty="0"/>
              <a:t>Accelerator Science and Technology – Ongoing EIC R&amp;D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F2D06-AC23-2945-8166-B6CB91DB6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5A06EBB-1DCB-F26E-C1C5-EA7704459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58" y="1746546"/>
            <a:ext cx="8348935" cy="43325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9664FA-1941-FE26-7F5A-19C6B2004A84}"/>
              </a:ext>
            </a:extLst>
          </p:cNvPr>
          <p:cNvSpPr txBox="1"/>
          <p:nvPr/>
        </p:nvSpPr>
        <p:spPr>
          <a:xfrm>
            <a:off x="379276" y="1962910"/>
            <a:ext cx="1290494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ESR Cavity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Prototype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9AF0F0-1915-74FB-9EC7-500290072D8D}"/>
              </a:ext>
            </a:extLst>
          </p:cNvPr>
          <p:cNvSpPr txBox="1"/>
          <p:nvPr/>
        </p:nvSpPr>
        <p:spPr>
          <a:xfrm>
            <a:off x="6172815" y="4219411"/>
            <a:ext cx="1596187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Proton Injection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Fast Kicker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760FE-635B-B4AE-87E2-1E560844A9B3}"/>
              </a:ext>
            </a:extLst>
          </p:cNvPr>
          <p:cNvSpPr txBox="1"/>
          <p:nvPr/>
        </p:nvSpPr>
        <p:spPr>
          <a:xfrm>
            <a:off x="3156956" y="4833994"/>
            <a:ext cx="1909581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IR Design and Magnet Prototyping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52B5CA-CA0F-5F35-D7C0-98447838A095}"/>
              </a:ext>
            </a:extLst>
          </p:cNvPr>
          <p:cNvSpPr txBox="1"/>
          <p:nvPr/>
        </p:nvSpPr>
        <p:spPr>
          <a:xfrm>
            <a:off x="5964523" y="634515"/>
            <a:ext cx="1991103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Cooler Electron Source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318A55-A7E0-6A05-B118-CA64DC2580ED}"/>
              </a:ext>
            </a:extLst>
          </p:cNvPr>
          <p:cNvSpPr txBox="1"/>
          <p:nvPr/>
        </p:nvSpPr>
        <p:spPr>
          <a:xfrm>
            <a:off x="7999670" y="1347433"/>
            <a:ext cx="112997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Polarized 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Source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541DD6-7FF2-87B8-FB88-4D0B6D1F018F}"/>
              </a:ext>
            </a:extLst>
          </p:cNvPr>
          <p:cNvSpPr txBox="1"/>
          <p:nvPr/>
        </p:nvSpPr>
        <p:spPr>
          <a:xfrm>
            <a:off x="1354752" y="989635"/>
            <a:ext cx="1410211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ESR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Vacuum R&amp;D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2B10118-CEC1-9FAB-B1A6-7C616DB9B2EC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6960075" y="1280846"/>
            <a:ext cx="829173" cy="109809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9446D1A-87D0-F098-88A2-986D147A0EA7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8112202" y="1993764"/>
            <a:ext cx="452454" cy="4475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3466888-3BC7-8FB6-C18A-BBDF6BDCB81B}"/>
              </a:ext>
            </a:extLst>
          </p:cNvPr>
          <p:cNvCxnSpPr>
            <a:cxnSpLocks/>
            <a:stCxn id="28" idx="0"/>
          </p:cNvCxnSpPr>
          <p:nvPr/>
        </p:nvCxnSpPr>
        <p:spPr>
          <a:xfrm flipV="1">
            <a:off x="2918375" y="3856320"/>
            <a:ext cx="1120294" cy="33027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AAC6CF0-92DF-6526-0EE8-166C0CB22994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4111747" y="3856320"/>
            <a:ext cx="701288" cy="97767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FA1E3AE-E89F-1D38-6C61-FAE8454BFB97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6405248" y="3825425"/>
            <a:ext cx="565661" cy="3939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9F31BEE-5FEB-770F-A0E3-C5236CF34FD8}"/>
              </a:ext>
            </a:extLst>
          </p:cNvPr>
          <p:cNvCxnSpPr>
            <a:cxnSpLocks/>
          </p:cNvCxnSpPr>
          <p:nvPr/>
        </p:nvCxnSpPr>
        <p:spPr>
          <a:xfrm>
            <a:off x="1669770" y="2312014"/>
            <a:ext cx="660259" cy="2767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1BB8562-2C38-CA77-8C3E-35F70C19A130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2059858" y="1635966"/>
            <a:ext cx="1190119" cy="4617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35DC13E-DC26-58DF-86A5-2ED3A54B3DAC}"/>
              </a:ext>
            </a:extLst>
          </p:cNvPr>
          <p:cNvSpPr txBox="1"/>
          <p:nvPr/>
        </p:nvSpPr>
        <p:spPr>
          <a:xfrm>
            <a:off x="0" y="2931847"/>
            <a:ext cx="1158734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ESR RF 500kW FPC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6EB5CB3-9480-9DE6-765D-FB3C46A3E444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1158734" y="2739348"/>
            <a:ext cx="1238476" cy="6541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0DD8679-EFDE-9A36-835F-EA5EE3C7CDDF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671349" y="2709172"/>
            <a:ext cx="1927499" cy="142341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5FF1149-097D-A908-F956-B1BDC681C71E}"/>
              </a:ext>
            </a:extLst>
          </p:cNvPr>
          <p:cNvCxnSpPr>
            <a:cxnSpLocks/>
            <a:stCxn id="30" idx="0"/>
          </p:cNvCxnSpPr>
          <p:nvPr/>
        </p:nvCxnSpPr>
        <p:spPr>
          <a:xfrm flipH="1" flipV="1">
            <a:off x="4904096" y="3904077"/>
            <a:ext cx="926967" cy="10684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AA78ADA-8F35-5FB4-F28D-7B8A54B992B6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4270090" y="1896821"/>
            <a:ext cx="477825" cy="3251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90CD01F-B50B-657A-1CD3-7CBE6A59314C}"/>
              </a:ext>
            </a:extLst>
          </p:cNvPr>
          <p:cNvSpPr txBox="1"/>
          <p:nvPr/>
        </p:nvSpPr>
        <p:spPr>
          <a:xfrm>
            <a:off x="3204450" y="2730912"/>
            <a:ext cx="3200798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HSR Vacuum Upgrade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B35BB3-23A1-9231-00AB-35A41B441D9B}"/>
              </a:ext>
            </a:extLst>
          </p:cNvPr>
          <p:cNvSpPr txBox="1"/>
          <p:nvPr/>
        </p:nvSpPr>
        <p:spPr>
          <a:xfrm>
            <a:off x="7918390" y="3532011"/>
            <a:ext cx="122561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Hadron Polarimetry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89510CB-6906-4FD8-6AA9-0B4C9C256259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7708332" y="3430545"/>
            <a:ext cx="822863" cy="1014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256E304-EABE-EF4C-F4D2-881AF291CD8D}"/>
              </a:ext>
            </a:extLst>
          </p:cNvPr>
          <p:cNvSpPr txBox="1"/>
          <p:nvPr/>
        </p:nvSpPr>
        <p:spPr>
          <a:xfrm>
            <a:off x="9529" y="4132591"/>
            <a:ext cx="1323639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ESR RF HOM Damper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CA852F-B723-6548-0C76-363096968BDD}"/>
              </a:ext>
            </a:extLst>
          </p:cNvPr>
          <p:cNvSpPr txBox="1"/>
          <p:nvPr/>
        </p:nvSpPr>
        <p:spPr>
          <a:xfrm>
            <a:off x="2130329" y="4186590"/>
            <a:ext cx="1576092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Crab Cavity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Prototype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AE26A4-870F-01AE-059F-2771D790CC3E}"/>
              </a:ext>
            </a:extLst>
          </p:cNvPr>
          <p:cNvSpPr txBox="1"/>
          <p:nvPr/>
        </p:nvSpPr>
        <p:spPr>
          <a:xfrm>
            <a:off x="3506020" y="973491"/>
            <a:ext cx="1528139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Electron Injection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Fast Kicker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8BBFC3-D31F-9785-CCF6-961E75AC1ADB}"/>
              </a:ext>
            </a:extLst>
          </p:cNvPr>
          <p:cNvSpPr txBox="1"/>
          <p:nvPr/>
        </p:nvSpPr>
        <p:spPr>
          <a:xfrm>
            <a:off x="5256878" y="4972493"/>
            <a:ext cx="114837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IR Vacuum Chamber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7E35C8D-FAB9-E0D1-ED67-109D195BA567}"/>
              </a:ext>
            </a:extLst>
          </p:cNvPr>
          <p:cNvSpPr/>
          <p:nvPr/>
        </p:nvSpPr>
        <p:spPr>
          <a:xfrm>
            <a:off x="4038669" y="3259400"/>
            <a:ext cx="774366" cy="258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A7BE25B-2156-F99F-815F-E29D45BDE948}"/>
              </a:ext>
            </a:extLst>
          </p:cNvPr>
          <p:cNvSpPr/>
          <p:nvPr/>
        </p:nvSpPr>
        <p:spPr>
          <a:xfrm>
            <a:off x="2345404" y="2989148"/>
            <a:ext cx="774366" cy="2589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3000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IR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A08DD6-EE5D-3E56-8F90-C5E36BA5A00C}"/>
              </a:ext>
            </a:extLst>
          </p:cNvPr>
          <p:cNvSpPr txBox="1"/>
          <p:nvPr/>
        </p:nvSpPr>
        <p:spPr>
          <a:xfrm>
            <a:off x="341462" y="5583497"/>
            <a:ext cx="2313455" cy="646331"/>
          </a:xfrm>
          <a:prstGeom prst="rect">
            <a:avLst/>
          </a:prstGeom>
          <a:noFill/>
          <a:ln w="15875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Existing tunnel and</a:t>
            </a:r>
          </a:p>
          <a:p>
            <a:pPr algn="ctr"/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experiment halls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EB43AF1-0E2B-993D-97C5-B001A6884E71}"/>
              </a:ext>
            </a:extLst>
          </p:cNvPr>
          <p:cNvSpPr txBox="1"/>
          <p:nvPr/>
        </p:nvSpPr>
        <p:spPr>
          <a:xfrm>
            <a:off x="5565981" y="1457772"/>
            <a:ext cx="1377840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</a:ln>
        </p:spPr>
        <p:txBody>
          <a:bodyPr wrap="square" lIns="0" tIns="45720" rIns="0" bIns="45720" rtlCol="0" anchor="ctr" anchorCtr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Strong Cooling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7843869-51D7-BEBA-2194-E336D4A036F1}"/>
              </a:ext>
            </a:extLst>
          </p:cNvPr>
          <p:cNvCxnSpPr>
            <a:cxnSpLocks/>
            <a:stCxn id="56" idx="2"/>
          </p:cNvCxnSpPr>
          <p:nvPr/>
        </p:nvCxnSpPr>
        <p:spPr>
          <a:xfrm>
            <a:off x="6254901" y="2104103"/>
            <a:ext cx="801452" cy="4517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69B6C5B-324F-32C1-D56B-F2F54076C49E}"/>
              </a:ext>
            </a:extLst>
          </p:cNvPr>
          <p:cNvSpPr txBox="1"/>
          <p:nvPr/>
        </p:nvSpPr>
        <p:spPr>
          <a:xfrm>
            <a:off x="3349247" y="5809335"/>
            <a:ext cx="5330793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EIC is the ONLY new collider in foreseeable future! Allows to remain at frontier of Accelerator S&amp;T.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7F40A0-1D91-F735-4800-02434D782C1E}"/>
              </a:ext>
            </a:extLst>
          </p:cNvPr>
          <p:cNvSpPr txBox="1"/>
          <p:nvPr/>
        </p:nvSpPr>
        <p:spPr>
          <a:xfrm>
            <a:off x="3349247" y="6439307"/>
            <a:ext cx="5330793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… and enable applications (isotopes, space radiation, water treatment, etc.)</a:t>
            </a:r>
          </a:p>
        </p:txBody>
      </p:sp>
    </p:spTree>
    <p:extLst>
      <p:ext uri="{BB962C8B-B14F-4D97-AF65-F5344CB8AC3E}">
        <p14:creationId xmlns:p14="http://schemas.microsoft.com/office/powerpoint/2010/main" val="111059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79B6E-280A-4F4B-9063-54522232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73174"/>
            <a:ext cx="8320950" cy="1325563"/>
          </a:xfrm>
        </p:spPr>
        <p:txBody>
          <a:bodyPr/>
          <a:lstStyle/>
          <a:p>
            <a:r>
              <a:rPr lang="en-US" dirty="0"/>
              <a:t>BNL/TJNAF Special Partnership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EBFD0-87B9-4947-926C-1ACFD5ADA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8" y="4533566"/>
            <a:ext cx="8248951" cy="151443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400" dirty="0"/>
              <a:t>BNL/</a:t>
            </a:r>
            <a:r>
              <a:rPr lang="en-US" sz="2400" dirty="0" err="1"/>
              <a:t>JLab</a:t>
            </a:r>
            <a:r>
              <a:rPr lang="en-US" sz="2400" dirty="0"/>
              <a:t> partnership established in early 2020</a:t>
            </a:r>
          </a:p>
          <a:p>
            <a:r>
              <a:rPr lang="en-US" sz="2400" dirty="0"/>
              <a:t>Serve together as hosts for the EIC experimental program</a:t>
            </a:r>
          </a:p>
          <a:p>
            <a:r>
              <a:rPr lang="en-US" sz="2400" dirty="0"/>
              <a:t>Integrated project scope responsibilities defined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DD8386E-E72E-DD44-9697-697B568FE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324"/>
          <a:stretch/>
        </p:blipFill>
        <p:spPr>
          <a:xfrm>
            <a:off x="2344972" y="1188835"/>
            <a:ext cx="4888303" cy="3272257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5B0FC08-CC32-594B-9EC2-C18DD6A25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6380" y="6312579"/>
            <a:ext cx="423219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500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673D2-782E-42EB-8B3E-92CCBB6E8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50E9167-E239-447F-B88E-7EE931D9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39" y="261347"/>
            <a:ext cx="8286750" cy="916883"/>
          </a:xfrm>
        </p:spPr>
        <p:txBody>
          <a:bodyPr>
            <a:normAutofit/>
          </a:bodyPr>
          <a:lstStyle/>
          <a:p>
            <a:r>
              <a:rPr lang="en-US" dirty="0"/>
              <a:t>EIC Project Organization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BA91AC-FEF6-5002-30A1-63673AA16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09" y="1162779"/>
            <a:ext cx="9159209" cy="519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9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P-BNL-TJNAF March 11 Meeting DRAFTv3.pptx" id="{46AF6D6A-4294-4B22-94CD-AA52460A2916}" vid="{4162AC15-BCCC-4400-91DD-5CAEFA6AE1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0e8a399-bf5a-4ab5-aaed-678af10ca500">
      <UserInfo>
        <DisplayName>Valette, Matthieu</DisplayName>
        <AccountId>1278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8ADECB340160469430AC0F4EA775FA" ma:contentTypeVersion="12" ma:contentTypeDescription="Create a new document." ma:contentTypeScope="" ma:versionID="59816ca90114ddec5c397a688eff7da4">
  <xsd:schema xmlns:xsd="http://www.w3.org/2001/XMLSchema" xmlns:xs="http://www.w3.org/2001/XMLSchema" xmlns:p="http://schemas.microsoft.com/office/2006/metadata/properties" xmlns:ns3="3243247e-8d7f-4cff-a9ba-5f4d23375e99" xmlns:ns4="50e8a399-bf5a-4ab5-aaed-678af10ca500" targetNamespace="http://schemas.microsoft.com/office/2006/metadata/properties" ma:root="true" ma:fieldsID="7f70ba352514cca34dedb671bf75ef4c" ns3:_="" ns4:_="">
    <xsd:import namespace="3243247e-8d7f-4cff-a9ba-5f4d23375e99"/>
    <xsd:import namespace="50e8a399-bf5a-4ab5-aaed-678af10ca50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43247e-8d7f-4cff-a9ba-5f4d23375e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e8a399-bf5a-4ab5-aaed-678af10ca50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F5CC8D-D5D4-46AE-BC87-A9F5EE92E8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E98C05-5760-4FD2-B85E-2A9CB1A90B2B}">
  <ds:schemaRefs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terms/"/>
    <ds:schemaRef ds:uri="3243247e-8d7f-4cff-a9ba-5f4d23375e99"/>
    <ds:schemaRef ds:uri="http://purl.org/dc/dcmitype/"/>
    <ds:schemaRef ds:uri="http://schemas.openxmlformats.org/package/2006/metadata/core-properties"/>
    <ds:schemaRef ds:uri="50e8a399-bf5a-4ab5-aaed-678af10ca500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C9343056-A92C-462D-B2CC-34DC08EF35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43247e-8d7f-4cff-a9ba-5f4d23375e99"/>
    <ds:schemaRef ds:uri="50e8a399-bf5a-4ab5-aaed-678af10ca5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NP-BNL-TJNAF March 11 Meeting Templatev2</Template>
  <TotalTime>2534</TotalTime>
  <Words>2106</Words>
  <Application>Microsoft Office PowerPoint</Application>
  <PresentationFormat>On-screen Show (4:3)</PresentationFormat>
  <Paragraphs>313</Paragraphs>
  <Slides>25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Courier New</vt:lpstr>
      <vt:lpstr>Vrinda</vt:lpstr>
      <vt:lpstr>Wingdings</vt:lpstr>
      <vt:lpstr>Office Theme</vt:lpstr>
      <vt:lpstr>Electron-Ion Collider –     Project Updates</vt:lpstr>
      <vt:lpstr>EIC Scope</vt:lpstr>
      <vt:lpstr>EIC Scope</vt:lpstr>
      <vt:lpstr>PowerPoint Presentation</vt:lpstr>
      <vt:lpstr>RHIC and BNL / TJNAF Infrastructure and Support</vt:lpstr>
      <vt:lpstr>EIC Accelerator Design Overview</vt:lpstr>
      <vt:lpstr>Accelerator Science and Technology – Ongoing EIC R&amp;D</vt:lpstr>
      <vt:lpstr>BNL/TJNAF Special Partnership</vt:lpstr>
      <vt:lpstr>EIC Project Organization</vt:lpstr>
      <vt:lpstr>EIC Project – BNL/JLab, Boards, Advisory Committees</vt:lpstr>
      <vt:lpstr>DOE Funding Plan</vt:lpstr>
      <vt:lpstr>EIC Reference Schedule - V3</vt:lpstr>
      <vt:lpstr>Experimental program preparation</vt:lpstr>
      <vt:lpstr>Reference Schedule for 2nd IR and Detector</vt:lpstr>
      <vt:lpstr>International Boards</vt:lpstr>
      <vt:lpstr>DOE Project Phases</vt:lpstr>
      <vt:lpstr>EIC Project – Path to CD-2/3A and CD-3</vt:lpstr>
      <vt:lpstr>EIC Project Organization</vt:lpstr>
      <vt:lpstr>EIC 2nd Detector and IR work</vt:lpstr>
      <vt:lpstr>EIC 2nd Detector and IR Work</vt:lpstr>
      <vt:lpstr>EIC 2nd Detector and IR – new EIC WP (for US Nuclear Science Long Range Planning activity, driven by EICUG and accompanied by similar efforts for NuPECC long-range plan)</vt:lpstr>
      <vt:lpstr>Summary</vt:lpstr>
      <vt:lpstr>PowerPoint Presentation</vt:lpstr>
      <vt:lpstr>Collaboration Topics with DOE Laboratories: Accelerator</vt:lpstr>
      <vt:lpstr>Collaboration Topics with International Partners: Accelerator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Electron Ion Collider Planning Update NP-BNL-TJNAF</dc:title>
  <dc:creator>Hatton, Diane</dc:creator>
  <cp:lastModifiedBy>Rolf Ent</cp:lastModifiedBy>
  <cp:revision>193</cp:revision>
  <cp:lastPrinted>2020-03-09T20:35:13Z</cp:lastPrinted>
  <dcterms:created xsi:type="dcterms:W3CDTF">2020-03-08T15:15:52Z</dcterms:created>
  <dcterms:modified xsi:type="dcterms:W3CDTF">2022-12-06T18:34:07Z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0x0101001B8ADECB340160469430AC0F4EA775FA</vt:lpwstr>
  </property>
</Properties>
</file>