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90"/>
  </p:notesMasterIdLst>
  <p:handoutMasterIdLst>
    <p:handoutMasterId r:id="rId91"/>
  </p:handoutMasterIdLst>
  <p:sldIdLst>
    <p:sldId id="315" r:id="rId3"/>
    <p:sldId id="1171" r:id="rId4"/>
    <p:sldId id="1170" r:id="rId5"/>
    <p:sldId id="1177" r:id="rId6"/>
    <p:sldId id="1028" r:id="rId7"/>
    <p:sldId id="1029" r:id="rId8"/>
    <p:sldId id="1138" r:id="rId9"/>
    <p:sldId id="1151" r:id="rId10"/>
    <p:sldId id="1140" r:id="rId11"/>
    <p:sldId id="1160" r:id="rId12"/>
    <p:sldId id="1161" r:id="rId13"/>
    <p:sldId id="323" r:id="rId14"/>
    <p:sldId id="1163" r:id="rId15"/>
    <p:sldId id="1148" r:id="rId16"/>
    <p:sldId id="256" r:id="rId17"/>
    <p:sldId id="1149" r:id="rId18"/>
    <p:sldId id="321" r:id="rId19"/>
    <p:sldId id="320" r:id="rId20"/>
    <p:sldId id="1162" r:id="rId21"/>
    <p:sldId id="1150" r:id="rId22"/>
    <p:sldId id="319" r:id="rId23"/>
    <p:sldId id="318" r:id="rId24"/>
    <p:sldId id="322" r:id="rId25"/>
    <p:sldId id="1130" r:id="rId26"/>
    <p:sldId id="1181" r:id="rId27"/>
    <p:sldId id="1183" r:id="rId28"/>
    <p:sldId id="1129" r:id="rId29"/>
    <p:sldId id="325" r:id="rId30"/>
    <p:sldId id="1128" r:id="rId31"/>
    <p:sldId id="1182" r:id="rId32"/>
    <p:sldId id="1127" r:id="rId33"/>
    <p:sldId id="1164" r:id="rId34"/>
    <p:sldId id="1165" r:id="rId35"/>
    <p:sldId id="1141" r:id="rId36"/>
    <p:sldId id="1156" r:id="rId37"/>
    <p:sldId id="1147" r:id="rId38"/>
    <p:sldId id="1157" r:id="rId39"/>
    <p:sldId id="1158" r:id="rId40"/>
    <p:sldId id="1122" r:id="rId41"/>
    <p:sldId id="1167" r:id="rId42"/>
    <p:sldId id="1168" r:id="rId43"/>
    <p:sldId id="1124" r:id="rId44"/>
    <p:sldId id="1166" r:id="rId45"/>
    <p:sldId id="1142" r:id="rId46"/>
    <p:sldId id="1135" r:id="rId47"/>
    <p:sldId id="1169" r:id="rId48"/>
    <p:sldId id="1136" r:id="rId49"/>
    <p:sldId id="1125" r:id="rId50"/>
    <p:sldId id="1137" r:id="rId51"/>
    <p:sldId id="1126" r:id="rId52"/>
    <p:sldId id="1134" r:id="rId53"/>
    <p:sldId id="1143" r:id="rId54"/>
    <p:sldId id="257" r:id="rId55"/>
    <p:sldId id="1172" r:id="rId56"/>
    <p:sldId id="1176" r:id="rId57"/>
    <p:sldId id="1159" r:id="rId58"/>
    <p:sldId id="1173" r:id="rId59"/>
    <p:sldId id="1174" r:id="rId60"/>
    <p:sldId id="1175" r:id="rId61"/>
    <p:sldId id="261" r:id="rId62"/>
    <p:sldId id="1144" r:id="rId63"/>
    <p:sldId id="1146" r:id="rId64"/>
    <p:sldId id="1153" r:id="rId65"/>
    <p:sldId id="1132" r:id="rId66"/>
    <p:sldId id="1155" r:id="rId67"/>
    <p:sldId id="1133" r:id="rId68"/>
    <p:sldId id="997" r:id="rId69"/>
    <p:sldId id="331" r:id="rId70"/>
    <p:sldId id="1145" r:id="rId71"/>
    <p:sldId id="1154" r:id="rId72"/>
    <p:sldId id="1131" r:id="rId73"/>
    <p:sldId id="1178" r:id="rId74"/>
    <p:sldId id="1179" r:id="rId75"/>
    <p:sldId id="1180" r:id="rId76"/>
    <p:sldId id="851" r:id="rId77"/>
    <p:sldId id="1102" r:id="rId78"/>
    <p:sldId id="871" r:id="rId79"/>
    <p:sldId id="1084" r:id="rId80"/>
    <p:sldId id="1106" r:id="rId81"/>
    <p:sldId id="1019" r:id="rId82"/>
    <p:sldId id="777" r:id="rId83"/>
    <p:sldId id="806" r:id="rId84"/>
    <p:sldId id="779" r:id="rId85"/>
    <p:sldId id="807" r:id="rId86"/>
    <p:sldId id="850" r:id="rId87"/>
    <p:sldId id="786" r:id="rId88"/>
    <p:sldId id="808" r:id="rId89"/>
  </p:sldIdLst>
  <p:sldSz cx="9144000" cy="5143500" type="screen16x9"/>
  <p:notesSz cx="7102475" cy="9388475"/>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FF"/>
    <a:srgbClr val="DDD9C3"/>
    <a:srgbClr val="EEECE1"/>
    <a:srgbClr val="FD6FCF"/>
    <a:srgbClr val="66FFFF"/>
    <a:srgbClr val="108001"/>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16" autoAdjust="0"/>
    <p:restoredTop sz="99805" autoAdjust="0"/>
  </p:normalViewPr>
  <p:slideViewPr>
    <p:cSldViewPr>
      <p:cViewPr>
        <p:scale>
          <a:sx n="113" d="100"/>
          <a:sy n="113" d="100"/>
        </p:scale>
        <p:origin x="715" y="67"/>
      </p:cViewPr>
      <p:guideLst>
        <p:guide orient="horz" pos="1620"/>
        <p:guide pos="2880"/>
      </p:guideLst>
    </p:cSldViewPr>
  </p:slideViewPr>
  <p:notesTextViewPr>
    <p:cViewPr>
      <p:scale>
        <a:sx n="1" d="1"/>
        <a:sy n="1" d="1"/>
      </p:scale>
      <p:origin x="0" y="0"/>
    </p:cViewPr>
  </p:notesTextViewPr>
  <p:sorterViewPr>
    <p:cViewPr>
      <p:scale>
        <a:sx n="90" d="100"/>
        <a:sy n="90" d="100"/>
      </p:scale>
      <p:origin x="0" y="-427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notesMaster" Target="notesMasters/notes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khem\Documents\8OClockHall\PMG\Characteriz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IBF</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numRef>
              <c:f>Sheet1!$N$18:$N$58</c:f>
              <c:numCache>
                <c:formatCode>General</c:formatCode>
                <c:ptCount val="41"/>
                <c:pt idx="0">
                  <c:v>0</c:v>
                </c:pt>
                <c:pt idx="1">
                  <c:v>0.05</c:v>
                </c:pt>
                <c:pt idx="2">
                  <c:v>0.1</c:v>
                </c:pt>
                <c:pt idx="3">
                  <c:v>0.15</c:v>
                </c:pt>
                <c:pt idx="4">
                  <c:v>0.2</c:v>
                </c:pt>
                <c:pt idx="5">
                  <c:v>0.25</c:v>
                </c:pt>
                <c:pt idx="6">
                  <c:v>0.3</c:v>
                </c:pt>
                <c:pt idx="7">
                  <c:v>0.35</c:v>
                </c:pt>
                <c:pt idx="8">
                  <c:v>0.4</c:v>
                </c:pt>
                <c:pt idx="9">
                  <c:v>0.45</c:v>
                </c:pt>
                <c:pt idx="10">
                  <c:v>0.5</c:v>
                </c:pt>
                <c:pt idx="11">
                  <c:v>0.55000000000000004</c:v>
                </c:pt>
                <c:pt idx="12">
                  <c:v>0.6</c:v>
                </c:pt>
                <c:pt idx="13">
                  <c:v>0.65</c:v>
                </c:pt>
                <c:pt idx="14">
                  <c:v>0.7</c:v>
                </c:pt>
                <c:pt idx="15">
                  <c:v>0.75</c:v>
                </c:pt>
                <c:pt idx="16">
                  <c:v>0.8</c:v>
                </c:pt>
                <c:pt idx="17">
                  <c:v>0.85</c:v>
                </c:pt>
                <c:pt idx="18">
                  <c:v>0.9</c:v>
                </c:pt>
                <c:pt idx="19">
                  <c:v>0.95</c:v>
                </c:pt>
                <c:pt idx="20">
                  <c:v>1</c:v>
                </c:pt>
                <c:pt idx="21">
                  <c:v>1.05</c:v>
                </c:pt>
                <c:pt idx="22">
                  <c:v>1.1000000000000001</c:v>
                </c:pt>
                <c:pt idx="23">
                  <c:v>1.1499999999999999</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c:v>
                </c:pt>
              </c:numCache>
            </c:numRef>
          </c:cat>
          <c:val>
            <c:numRef>
              <c:f>Sheet1!$O$18:$O$58</c:f>
              <c:numCache>
                <c:formatCode>General</c:formatCode>
                <c:ptCount val="41"/>
                <c:pt idx="0">
                  <c:v>0</c:v>
                </c:pt>
                <c:pt idx="1">
                  <c:v>0</c:v>
                </c:pt>
                <c:pt idx="2">
                  <c:v>0</c:v>
                </c:pt>
                <c:pt idx="3">
                  <c:v>0</c:v>
                </c:pt>
                <c:pt idx="4">
                  <c:v>3</c:v>
                </c:pt>
                <c:pt idx="5">
                  <c:v>8</c:v>
                </c:pt>
                <c:pt idx="6">
                  <c:v>5</c:v>
                </c:pt>
                <c:pt idx="7">
                  <c:v>3</c:v>
                </c:pt>
                <c:pt idx="8">
                  <c:v>3</c:v>
                </c:pt>
                <c:pt idx="9">
                  <c:v>0</c:v>
                </c:pt>
                <c:pt idx="10">
                  <c:v>1</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numCache>
            </c:numRef>
          </c:val>
          <c:extLst>
            <c:ext xmlns:c16="http://schemas.microsoft.com/office/drawing/2014/chart" uri="{C3380CC4-5D6E-409C-BE32-E72D297353CC}">
              <c16:uniqueId val="{00000000-AB39-42A3-B415-D2B048C534F5}"/>
            </c:ext>
          </c:extLst>
        </c:ser>
        <c:dLbls>
          <c:showLegendKey val="0"/>
          <c:showVal val="0"/>
          <c:showCatName val="0"/>
          <c:showSerName val="0"/>
          <c:showPercent val="0"/>
          <c:showBubbleSize val="0"/>
        </c:dLbls>
        <c:gapWidth val="150"/>
        <c:shape val="box"/>
        <c:axId val="537386832"/>
        <c:axId val="537386000"/>
        <c:axId val="0"/>
      </c:bar3DChart>
      <c:catAx>
        <c:axId val="5373868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Percentage</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386000"/>
        <c:crosses val="autoZero"/>
        <c:auto val="1"/>
        <c:lblAlgn val="ctr"/>
        <c:lblOffset val="100"/>
        <c:noMultiLvlLbl val="0"/>
      </c:catAx>
      <c:valAx>
        <c:axId val="537386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7386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78" cy="468781"/>
          </a:xfrm>
          <a:prstGeom prst="rect">
            <a:avLst/>
          </a:prstGeom>
        </p:spPr>
        <p:txBody>
          <a:bodyPr vert="horz" lIns="93205" tIns="46602" rIns="93205" bIns="46602"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4022584" y="0"/>
            <a:ext cx="3078278" cy="468781"/>
          </a:xfrm>
          <a:prstGeom prst="rect">
            <a:avLst/>
          </a:prstGeom>
        </p:spPr>
        <p:txBody>
          <a:bodyPr vert="horz" wrap="square" lIns="93205" tIns="46602" rIns="93205" bIns="46602" numCol="1" anchor="t" anchorCtr="0" compatLnSpc="1">
            <a:prstTxWarp prst="textNoShape">
              <a:avLst/>
            </a:prstTxWarp>
          </a:bodyPr>
          <a:lstStyle>
            <a:lvl1pPr algn="r">
              <a:defRPr sz="1200"/>
            </a:lvl1pPr>
          </a:lstStyle>
          <a:p>
            <a:fld id="{E137DB6B-55ED-4249-BA1E-E948113C61F4}" type="datetimeFigureOut">
              <a:rPr lang="en-US" altLang="en-US"/>
              <a:pPr/>
              <a:t>11/17/2022</a:t>
            </a:fld>
            <a:endParaRPr lang="en-US" altLang="en-US" dirty="0"/>
          </a:p>
        </p:txBody>
      </p:sp>
      <p:sp>
        <p:nvSpPr>
          <p:cNvPr id="4" name="Footer Placeholder 3"/>
          <p:cNvSpPr>
            <a:spLocks noGrp="1"/>
          </p:cNvSpPr>
          <p:nvPr>
            <p:ph type="ftr" sz="quarter" idx="2"/>
          </p:nvPr>
        </p:nvSpPr>
        <p:spPr>
          <a:xfrm>
            <a:off x="0" y="8918089"/>
            <a:ext cx="3078278" cy="468781"/>
          </a:xfrm>
          <a:prstGeom prst="rect">
            <a:avLst/>
          </a:prstGeom>
        </p:spPr>
        <p:txBody>
          <a:bodyPr vert="horz" lIns="93205" tIns="46602" rIns="93205" bIns="46602"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4022584" y="8918089"/>
            <a:ext cx="3078278" cy="468781"/>
          </a:xfrm>
          <a:prstGeom prst="rect">
            <a:avLst/>
          </a:prstGeom>
        </p:spPr>
        <p:txBody>
          <a:bodyPr vert="horz" wrap="square" lIns="93205" tIns="46602" rIns="93205" bIns="46602"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78" cy="468781"/>
          </a:xfrm>
          <a:prstGeom prst="rect">
            <a:avLst/>
          </a:prstGeom>
        </p:spPr>
        <p:txBody>
          <a:bodyPr vert="horz" lIns="94752" tIns="47376" rIns="94752" bIns="47376"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022584" y="0"/>
            <a:ext cx="3078278" cy="468781"/>
          </a:xfrm>
          <a:prstGeom prst="rect">
            <a:avLst/>
          </a:prstGeom>
        </p:spPr>
        <p:txBody>
          <a:bodyPr vert="horz" wrap="square" lIns="94752" tIns="47376" rIns="94752" bIns="47376" numCol="1" anchor="t" anchorCtr="0" compatLnSpc="1">
            <a:prstTxWarp prst="textNoShape">
              <a:avLst/>
            </a:prstTxWarp>
          </a:bodyPr>
          <a:lstStyle>
            <a:lvl1pPr algn="r">
              <a:defRPr sz="1200"/>
            </a:lvl1pPr>
          </a:lstStyle>
          <a:p>
            <a:fld id="{CF8C9284-E3F8-4D87-B0A8-5DBDDC2FC668}" type="datetimeFigureOut">
              <a:rPr lang="en-US" altLang="en-US"/>
              <a:pPr/>
              <a:t>11/17/2022</a:t>
            </a:fld>
            <a:endParaRPr lang="en-US" altLang="en-US" dirty="0"/>
          </a:p>
        </p:txBody>
      </p:sp>
      <p:sp>
        <p:nvSpPr>
          <p:cNvPr id="4" name="Slide Image Placeholder 3"/>
          <p:cNvSpPr>
            <a:spLocks noGrp="1" noRot="1" noChangeAspect="1"/>
          </p:cNvSpPr>
          <p:nvPr>
            <p:ph type="sldImg" idx="2"/>
          </p:nvPr>
        </p:nvSpPr>
        <p:spPr>
          <a:xfrm>
            <a:off x="420688" y="704850"/>
            <a:ext cx="6261100" cy="3521075"/>
          </a:xfrm>
          <a:prstGeom prst="rect">
            <a:avLst/>
          </a:prstGeom>
          <a:noFill/>
          <a:ln w="12700">
            <a:solidFill>
              <a:prstClr val="black"/>
            </a:solidFill>
          </a:ln>
        </p:spPr>
        <p:txBody>
          <a:bodyPr vert="horz" lIns="94752" tIns="47376" rIns="94752" bIns="47376" rtlCol="0" anchor="ctr"/>
          <a:lstStyle/>
          <a:p>
            <a:pPr lvl="0"/>
            <a:endParaRPr lang="en-US" noProof="0" dirty="0"/>
          </a:p>
        </p:txBody>
      </p:sp>
      <p:sp>
        <p:nvSpPr>
          <p:cNvPr id="5" name="Notes Placeholder 4"/>
          <p:cNvSpPr>
            <a:spLocks noGrp="1"/>
          </p:cNvSpPr>
          <p:nvPr>
            <p:ph type="body" sz="quarter" idx="3"/>
          </p:nvPr>
        </p:nvSpPr>
        <p:spPr>
          <a:xfrm>
            <a:off x="710248" y="4459847"/>
            <a:ext cx="5681980" cy="4223851"/>
          </a:xfrm>
          <a:prstGeom prst="rect">
            <a:avLst/>
          </a:prstGeom>
        </p:spPr>
        <p:txBody>
          <a:bodyPr vert="horz" lIns="94752" tIns="47376" rIns="94752" bIns="4737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8089"/>
            <a:ext cx="3078278" cy="468781"/>
          </a:xfrm>
          <a:prstGeom prst="rect">
            <a:avLst/>
          </a:prstGeom>
        </p:spPr>
        <p:txBody>
          <a:bodyPr vert="horz" lIns="94752" tIns="47376" rIns="94752" bIns="47376"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022584" y="8918089"/>
            <a:ext cx="3078278" cy="468781"/>
          </a:xfrm>
          <a:prstGeom prst="rect">
            <a:avLst/>
          </a:prstGeom>
        </p:spPr>
        <p:txBody>
          <a:bodyPr vert="horz" wrap="square" lIns="94752" tIns="47376" rIns="94752" bIns="47376"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9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2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58" algn="l" defTabSz="914264" rtl="0" eaLnBrk="1" latinLnBrk="0" hangingPunct="1">
      <a:defRPr sz="1200" kern="1200">
        <a:solidFill>
          <a:schemeClr val="tx1"/>
        </a:solidFill>
        <a:latin typeface="+mn-lt"/>
        <a:ea typeface="+mn-ea"/>
        <a:cs typeface="+mn-cs"/>
      </a:defRPr>
    </a:lvl6pPr>
    <a:lvl7pPr marL="2742788"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2" algn="l" defTabSz="9142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45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31119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26"/>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30"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DA4E8-1D6B-0E02-AB40-2DE72CB5ED46}"/>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3" name="Footer Placeholder 2">
            <a:extLst>
              <a:ext uri="{FF2B5EF4-FFF2-40B4-BE49-F238E27FC236}">
                <a16:creationId xmlns:a16="http://schemas.microsoft.com/office/drawing/2014/main" id="{E4716429-F654-37BF-93D2-07810E2FF467}"/>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4" name="Slide Number Placeholder 3">
            <a:extLst>
              <a:ext uri="{FF2B5EF4-FFF2-40B4-BE49-F238E27FC236}">
                <a16:creationId xmlns:a16="http://schemas.microsoft.com/office/drawing/2014/main" id="{E1FD86C2-DA57-04DE-F5C9-416D34D5831C}"/>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2001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4CB1-BD2C-71AB-56A8-CFBF484EC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CC742-70E9-5610-5AC7-2E20D8C59C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A4568-2D30-88BD-129C-688C9DCCF3F8}"/>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5" name="Footer Placeholder 4">
            <a:extLst>
              <a:ext uri="{FF2B5EF4-FFF2-40B4-BE49-F238E27FC236}">
                <a16:creationId xmlns:a16="http://schemas.microsoft.com/office/drawing/2014/main" id="{EECC021D-E18D-191B-47C4-449CA4B8438E}"/>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6" name="Slide Number Placeholder 5">
            <a:extLst>
              <a:ext uri="{FF2B5EF4-FFF2-40B4-BE49-F238E27FC236}">
                <a16:creationId xmlns:a16="http://schemas.microsoft.com/office/drawing/2014/main" id="{78138333-527E-A1FD-1AB1-251C11F5CFAA}"/>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41328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9A-F82A-B45B-B4E5-57ADA5A13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1F8F9-18A7-D364-7807-DC763230C127}"/>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4" name="Footer Placeholder 3">
            <a:extLst>
              <a:ext uri="{FF2B5EF4-FFF2-40B4-BE49-F238E27FC236}">
                <a16:creationId xmlns:a16="http://schemas.microsoft.com/office/drawing/2014/main" id="{2CA94DC8-519C-3231-0E6E-1CD08186693E}"/>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5" name="Slide Number Placeholder 4">
            <a:extLst>
              <a:ext uri="{FF2B5EF4-FFF2-40B4-BE49-F238E27FC236}">
                <a16:creationId xmlns:a16="http://schemas.microsoft.com/office/drawing/2014/main" id="{35F62566-8021-177C-748D-1C19E6E41221}"/>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852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30" indent="0">
              <a:buNone/>
              <a:defRPr sz="1800">
                <a:solidFill>
                  <a:schemeClr val="tx1">
                    <a:tint val="75000"/>
                  </a:schemeClr>
                </a:solidFill>
              </a:defRPr>
            </a:lvl2pPr>
            <a:lvl3pPr marL="914264"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PD-4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3"/>
            <a:ext cx="3008313" cy="351829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30" indent="0">
              <a:buNone/>
              <a:defRPr sz="2800"/>
            </a:lvl2pPr>
            <a:lvl3pPr marL="914264"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pPr lvl="0"/>
            <a:endParaRPr lang="en-US" noProof="0" dirty="0"/>
          </a:p>
        </p:txBody>
      </p:sp>
      <p:sp>
        <p:nvSpPr>
          <p:cNvPr id="4" name="Text Placeholder 3"/>
          <p:cNvSpPr>
            <a:spLocks noGrp="1"/>
          </p:cNvSpPr>
          <p:nvPr>
            <p:ph type="body" sz="half" idx="2"/>
          </p:nvPr>
        </p:nvSpPr>
        <p:spPr>
          <a:xfrm>
            <a:off x="1828800" y="4229128"/>
            <a:ext cx="5486400" cy="60364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31"/>
            <a:ext cx="8229600" cy="546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November 18, 2022</a:t>
            </a:r>
            <a:endParaRPr lang="en-US" altLang="en-US" dirty="0"/>
          </a:p>
        </p:txBody>
      </p:sp>
      <p:sp>
        <p:nvSpPr>
          <p:cNvPr id="5" name="Footer Placeholder 4"/>
          <p:cNvSpPr>
            <a:spLocks noGrp="1"/>
          </p:cNvSpPr>
          <p:nvPr>
            <p:ph type="ftr" sz="quarter" idx="3"/>
          </p:nvPr>
        </p:nvSpPr>
        <p:spPr>
          <a:xfrm>
            <a:off x="3171031" y="4914926"/>
            <a:ext cx="2895600" cy="207169"/>
          </a:xfrm>
          <a:prstGeom prst="rect">
            <a:avLst/>
          </a:prstGeom>
        </p:spPr>
        <p:txBody>
          <a:bodyPr vert="horz" lIns="91427" tIns="45714" rIns="91427" bIns="45714"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PD-4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7" tIns="45714" rIns="91427" bIns="45714"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30" algn="ctr" rtl="0" fontAlgn="base">
        <a:spcBef>
          <a:spcPct val="0"/>
        </a:spcBef>
        <a:spcAft>
          <a:spcPct val="0"/>
        </a:spcAft>
        <a:defRPr sz="4400">
          <a:solidFill>
            <a:schemeClr val="tx1"/>
          </a:solidFill>
          <a:latin typeface="Calibri" charset="0"/>
          <a:ea typeface="ＭＳ Ｐゴシック" charset="0"/>
        </a:defRPr>
      </a:lvl6pPr>
      <a:lvl7pPr marL="914264"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29" algn="ctr" rtl="0" fontAlgn="base">
        <a:spcBef>
          <a:spcPct val="0"/>
        </a:spcBef>
        <a:spcAft>
          <a:spcPct val="0"/>
        </a:spcAft>
        <a:defRPr sz="4400">
          <a:solidFill>
            <a:schemeClr val="tx1"/>
          </a:solidFill>
          <a:latin typeface="Calibri" charset="0"/>
          <a:ea typeface="ＭＳ Ｐゴシック" charset="0"/>
        </a:defRPr>
      </a:lvl9pPr>
    </p:titleStyle>
    <p:body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0"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9"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A403C-7371-465A-E3CE-D27A3C628DD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6AA7BE-F8DC-D616-C010-18999FD532B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96D2B-0F27-FA06-F8D4-21A3A637C66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November 18, 2022</a:t>
            </a:r>
          </a:p>
        </p:txBody>
      </p:sp>
      <p:sp>
        <p:nvSpPr>
          <p:cNvPr id="5" name="Footer Placeholder 4">
            <a:extLst>
              <a:ext uri="{FF2B5EF4-FFF2-40B4-BE49-F238E27FC236}">
                <a16:creationId xmlns:a16="http://schemas.microsoft.com/office/drawing/2014/main" id="{D3BB59A4-B558-2A3F-4425-60D620BC0DB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sPHENIX PD-4 Review</a:t>
            </a:r>
          </a:p>
        </p:txBody>
      </p:sp>
      <p:sp>
        <p:nvSpPr>
          <p:cNvPr id="6" name="Slide Number Placeholder 5">
            <a:extLst>
              <a:ext uri="{FF2B5EF4-FFF2-40B4-BE49-F238E27FC236}">
                <a16:creationId xmlns:a16="http://schemas.microsoft.com/office/drawing/2014/main" id="{61806042-46DF-A78C-32E2-1C10BCFF02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D01F2E-00B9-4A93-AC4B-903E4F848388}" type="slidenum">
              <a:rPr lang="en-US" smtClean="0"/>
              <a:t>‹#›</a:t>
            </a:fld>
            <a:endParaRPr lang="en-US"/>
          </a:p>
        </p:txBody>
      </p:sp>
    </p:spTree>
    <p:extLst>
      <p:ext uri="{BB962C8B-B14F-4D97-AF65-F5344CB8AC3E}">
        <p14:creationId xmlns:p14="http://schemas.microsoft.com/office/powerpoint/2010/main" val="22468663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3.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g"/><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sphenix-intra.sdcc.bnl.gov/WWW/subsystem/hcal/test/sector/"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2.xml"/><Relationship Id="rId4" Type="http://schemas.openxmlformats.org/officeDocument/2006/relationships/image" Target="../media/image12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704262" cy="1478756"/>
          </a:xfrm>
          <a:solidFill>
            <a:srgbClr val="3399FF"/>
          </a:solidFill>
        </p:spPr>
        <p:txBody>
          <a:bodyPr/>
          <a:lstStyle/>
          <a:p>
            <a:pPr algn="ctr"/>
            <a:br>
              <a:rPr lang="en-US" altLang="en-US" sz="3600" b="0" dirty="0">
                <a:solidFill>
                  <a:schemeClr val="bg1"/>
                </a:solidFill>
              </a:rPr>
            </a:br>
            <a:r>
              <a:rPr lang="en-US" altLang="en-US" sz="3600" b="0" dirty="0">
                <a:solidFill>
                  <a:schemeClr val="bg1"/>
                </a:solidFill>
              </a:rPr>
              <a:t>sPHENIX KPP Demonstration</a:t>
            </a:r>
            <a:br>
              <a:rPr lang="en-US" altLang="en-US" sz="3600" b="0" dirty="0">
                <a:solidFill>
                  <a:schemeClr val="bg1"/>
                </a:solidFill>
              </a:rPr>
            </a:br>
            <a:r>
              <a:rPr lang="en-US" altLang="en-US" sz="3600" b="0" dirty="0">
                <a:solidFill>
                  <a:schemeClr val="bg1"/>
                </a:solidFill>
              </a:rPr>
              <a:t>and</a:t>
            </a:r>
            <a:br>
              <a:rPr lang="en-US" altLang="en-US" sz="3600" b="0" dirty="0">
                <a:solidFill>
                  <a:schemeClr val="bg1"/>
                </a:solidFill>
              </a:rPr>
            </a:br>
            <a:r>
              <a:rPr lang="en-US" altLang="en-US" sz="3600" b="0" dirty="0">
                <a:solidFill>
                  <a:schemeClr val="bg1"/>
                </a:solidFill>
              </a:rPr>
              <a:t>WBS Dictionary</a:t>
            </a:r>
            <a:br>
              <a:rPr lang="en-US" altLang="en-US" sz="3600" b="0" dirty="0">
                <a:solidFill>
                  <a:schemeClr val="bg1"/>
                </a:solidFill>
              </a:rPr>
            </a:br>
            <a:endParaRPr lang="en-US" altLang="en-US" sz="3600" b="0" dirty="0">
              <a:solidFill>
                <a:schemeClr val="bg1"/>
              </a:solidFill>
            </a:endParaRPr>
          </a:p>
        </p:txBody>
      </p:sp>
      <p:sp>
        <p:nvSpPr>
          <p:cNvPr id="15362" name="Subtitle 3"/>
          <p:cNvSpPr>
            <a:spLocks noGrp="1"/>
          </p:cNvSpPr>
          <p:nvPr>
            <p:ph type="subTitle" idx="1"/>
          </p:nvPr>
        </p:nvSpPr>
        <p:spPr>
          <a:xfrm>
            <a:off x="1143000" y="2247967"/>
            <a:ext cx="6265862" cy="463089"/>
          </a:xfrm>
        </p:spPr>
        <p:txBody>
          <a:bodyPr/>
          <a:lstStyle/>
          <a:p>
            <a:r>
              <a:rPr lang="en-US" altLang="en-US" sz="2800" b="0" dirty="0"/>
              <a:t> </a:t>
            </a:r>
          </a:p>
          <a:p>
            <a:r>
              <a:rPr lang="en-US" altLang="en-US" sz="2800" b="0" dirty="0">
                <a:solidFill>
                  <a:srgbClr val="3399FF"/>
                </a:solidFill>
              </a:rPr>
              <a:t>November 18, 2022</a:t>
            </a:r>
          </a:p>
          <a:p>
            <a:r>
              <a:rPr lang="en-US" altLang="en-US" sz="2800" b="0" dirty="0">
                <a:solidFill>
                  <a:srgbClr val="3399FF"/>
                </a:solidFill>
              </a:rPr>
              <a:t>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November 18, 2022</a:t>
            </a:r>
            <a:endParaRPr lang="en-US" altLang="en-US" sz="1200" dirty="0">
              <a:solidFill>
                <a:srgbClr val="898989"/>
              </a:solidFill>
            </a:endParaRPr>
          </a:p>
        </p:txBody>
      </p:sp>
      <p:sp>
        <p:nvSpPr>
          <p:cNvPr id="5" name="Footer Placeholder 4"/>
          <p:cNvSpPr>
            <a:spLocks noGrp="1"/>
          </p:cNvSpPr>
          <p:nvPr>
            <p:ph type="ftr" sz="quarter" idx="11"/>
          </p:nvPr>
        </p:nvSpPr>
        <p:spPr/>
        <p:txBody>
          <a:bodyPr/>
          <a:lstStyle/>
          <a:p>
            <a:pPr>
              <a:defRPr/>
            </a:pPr>
            <a:r>
              <a:rPr lang="en-US"/>
              <a:t>sPHENIX PD-4 Review</a:t>
            </a:r>
            <a:endParaRPr lang="en-US" dirty="0"/>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dirty="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73054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 wall, kitchen&#10;&#10;Description automatically generated">
            <a:extLst>
              <a:ext uri="{FF2B5EF4-FFF2-40B4-BE49-F238E27FC236}">
                <a16:creationId xmlns:a16="http://schemas.microsoft.com/office/drawing/2014/main" id="{AF177442-0408-C597-C63A-91814936A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21" y="742731"/>
            <a:ext cx="1914792" cy="2534004"/>
          </a:xfrm>
          <a:prstGeom prst="rect">
            <a:avLst/>
          </a:prstGeom>
        </p:spPr>
      </p:pic>
      <p:pic>
        <p:nvPicPr>
          <p:cNvPr id="13" name="Picture 12">
            <a:extLst>
              <a:ext uri="{FF2B5EF4-FFF2-40B4-BE49-F238E27FC236}">
                <a16:creationId xmlns:a16="http://schemas.microsoft.com/office/drawing/2014/main" id="{2E359B2A-3B92-AFD1-C8AE-28E18C75D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874" y="718348"/>
            <a:ext cx="2495898" cy="2534004"/>
          </a:xfrm>
          <a:prstGeom prst="rect">
            <a:avLst/>
          </a:prstGeom>
        </p:spPr>
      </p:pic>
      <p:pic>
        <p:nvPicPr>
          <p:cNvPr id="11" name="Picture 10">
            <a:extLst>
              <a:ext uri="{FF2B5EF4-FFF2-40B4-BE49-F238E27FC236}">
                <a16:creationId xmlns:a16="http://schemas.microsoft.com/office/drawing/2014/main" id="{3FAE794D-2BD4-8F80-DB72-8C6B452B0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711679"/>
            <a:ext cx="3829584" cy="2534004"/>
          </a:xfrm>
          <a:prstGeom prst="rect">
            <a:avLst/>
          </a:prstGeom>
        </p:spPr>
      </p:pic>
      <p:sp>
        <p:nvSpPr>
          <p:cNvPr id="2" name="Title 1">
            <a:extLst>
              <a:ext uri="{FF2B5EF4-FFF2-40B4-BE49-F238E27FC236}">
                <a16:creationId xmlns:a16="http://schemas.microsoft.com/office/drawing/2014/main" id="{DEAFF52F-D645-F2D4-599A-0AE5FA08267F}"/>
              </a:ext>
            </a:extLst>
          </p:cNvPr>
          <p:cNvSpPr>
            <a:spLocks noGrp="1"/>
          </p:cNvSpPr>
          <p:nvPr>
            <p:ph type="title"/>
          </p:nvPr>
        </p:nvSpPr>
        <p:spPr>
          <a:xfrm>
            <a:off x="228600" y="79750"/>
            <a:ext cx="7762696" cy="631930"/>
          </a:xfrm>
        </p:spPr>
        <p:txBody>
          <a:bodyPr/>
          <a:lstStyle/>
          <a:p>
            <a:r>
              <a:rPr lang="en-US" sz="2800" dirty="0"/>
              <a:t>WBS 1.2.1: Field Cages</a:t>
            </a:r>
          </a:p>
        </p:txBody>
      </p:sp>
      <p:sp>
        <p:nvSpPr>
          <p:cNvPr id="3" name="Content Placeholder 2">
            <a:extLst>
              <a:ext uri="{FF2B5EF4-FFF2-40B4-BE49-F238E27FC236}">
                <a16:creationId xmlns:a16="http://schemas.microsoft.com/office/drawing/2014/main" id="{6CD24CEB-42CE-76AC-8C18-2DD5A92C12BB}"/>
              </a:ext>
            </a:extLst>
          </p:cNvPr>
          <p:cNvSpPr>
            <a:spLocks noGrp="1"/>
          </p:cNvSpPr>
          <p:nvPr>
            <p:ph idx="1"/>
          </p:nvPr>
        </p:nvSpPr>
        <p:spPr>
          <a:xfrm>
            <a:off x="373140" y="3542941"/>
            <a:ext cx="7886700" cy="1231026"/>
          </a:xfrm>
        </p:spPr>
        <p:txBody>
          <a:bodyPr>
            <a:normAutofit lnSpcReduction="10000"/>
          </a:bodyPr>
          <a:lstStyle/>
          <a:p>
            <a:r>
              <a:rPr lang="en-US" dirty="0"/>
              <a:t>The inner and outer field cages were formed on mandrels</a:t>
            </a:r>
          </a:p>
          <a:p>
            <a:r>
              <a:rPr lang="en-US" dirty="0"/>
              <a:t>Tested to 10% above operating voltage for one hour.</a:t>
            </a:r>
          </a:p>
          <a:p>
            <a:r>
              <a:rPr lang="en-US" dirty="0"/>
              <a:t>They were made concentric before assembly.</a:t>
            </a:r>
          </a:p>
        </p:txBody>
      </p:sp>
      <p:sp>
        <p:nvSpPr>
          <p:cNvPr id="7" name="TextBox 6">
            <a:extLst>
              <a:ext uri="{FF2B5EF4-FFF2-40B4-BE49-F238E27FC236}">
                <a16:creationId xmlns:a16="http://schemas.microsoft.com/office/drawing/2014/main" id="{79B12FA6-6DB4-A8D5-35D3-BD14A739D8E1}"/>
              </a:ext>
            </a:extLst>
          </p:cNvPr>
          <p:cNvSpPr txBox="1"/>
          <p:nvPr/>
        </p:nvSpPr>
        <p:spPr>
          <a:xfrm>
            <a:off x="112973" y="775328"/>
            <a:ext cx="1692771" cy="369332"/>
          </a:xfrm>
          <a:prstGeom prst="rect">
            <a:avLst/>
          </a:prstGeom>
          <a:solidFill>
            <a:srgbClr val="FFFF00"/>
          </a:solidFill>
        </p:spPr>
        <p:txBody>
          <a:bodyPr wrap="none" rtlCol="0">
            <a:spAutoFit/>
          </a:bodyPr>
          <a:lstStyle/>
          <a:p>
            <a:pPr algn="ctr"/>
            <a:r>
              <a:rPr lang="en-US" dirty="0"/>
              <a:t>Inner Field Cage</a:t>
            </a:r>
          </a:p>
        </p:txBody>
      </p:sp>
      <p:sp>
        <p:nvSpPr>
          <p:cNvPr id="8" name="TextBox 7">
            <a:extLst>
              <a:ext uri="{FF2B5EF4-FFF2-40B4-BE49-F238E27FC236}">
                <a16:creationId xmlns:a16="http://schemas.microsoft.com/office/drawing/2014/main" id="{47DA96C9-4933-D4BC-9948-DBE3BEE93497}"/>
              </a:ext>
            </a:extLst>
          </p:cNvPr>
          <p:cNvSpPr txBox="1"/>
          <p:nvPr/>
        </p:nvSpPr>
        <p:spPr>
          <a:xfrm>
            <a:off x="5107792" y="2914679"/>
            <a:ext cx="1739965" cy="369332"/>
          </a:xfrm>
          <a:prstGeom prst="rect">
            <a:avLst/>
          </a:prstGeom>
          <a:solidFill>
            <a:srgbClr val="FFFF00"/>
          </a:solidFill>
        </p:spPr>
        <p:txBody>
          <a:bodyPr wrap="none" rtlCol="0">
            <a:spAutoFit/>
          </a:bodyPr>
          <a:lstStyle/>
          <a:p>
            <a:pPr algn="ctr"/>
            <a:r>
              <a:rPr lang="en-US" dirty="0"/>
              <a:t>Outer Field Cage</a:t>
            </a:r>
          </a:p>
        </p:txBody>
      </p:sp>
      <p:sp>
        <p:nvSpPr>
          <p:cNvPr id="9" name="TextBox 8">
            <a:extLst>
              <a:ext uri="{FF2B5EF4-FFF2-40B4-BE49-F238E27FC236}">
                <a16:creationId xmlns:a16="http://schemas.microsoft.com/office/drawing/2014/main" id="{8EF542FE-3D22-2206-B50F-99E103951381}"/>
              </a:ext>
            </a:extLst>
          </p:cNvPr>
          <p:cNvSpPr txBox="1"/>
          <p:nvPr/>
        </p:nvSpPr>
        <p:spPr>
          <a:xfrm>
            <a:off x="7748323" y="749449"/>
            <a:ext cx="1023037" cy="646331"/>
          </a:xfrm>
          <a:prstGeom prst="rect">
            <a:avLst/>
          </a:prstGeom>
          <a:solidFill>
            <a:srgbClr val="FFFF00"/>
          </a:solidFill>
        </p:spPr>
        <p:txBody>
          <a:bodyPr wrap="none" rtlCol="0">
            <a:spAutoFit/>
          </a:bodyPr>
          <a:lstStyle/>
          <a:p>
            <a:pPr algn="ctr"/>
            <a:r>
              <a:rPr lang="en-US" dirty="0"/>
              <a:t>Cage</a:t>
            </a:r>
            <a:br>
              <a:rPr lang="en-US" dirty="0"/>
            </a:br>
            <a:r>
              <a:rPr lang="en-US" dirty="0"/>
              <a:t>Insertion</a:t>
            </a:r>
          </a:p>
        </p:txBody>
      </p:sp>
      <p:sp>
        <p:nvSpPr>
          <p:cNvPr id="16" name="Date Placeholder 15">
            <a:extLst>
              <a:ext uri="{FF2B5EF4-FFF2-40B4-BE49-F238E27FC236}">
                <a16:creationId xmlns:a16="http://schemas.microsoft.com/office/drawing/2014/main" id="{DCC18092-C952-234B-496F-C08CC0A918D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7" name="Footer Placeholder 16">
            <a:extLst>
              <a:ext uri="{FF2B5EF4-FFF2-40B4-BE49-F238E27FC236}">
                <a16:creationId xmlns:a16="http://schemas.microsoft.com/office/drawing/2014/main" id="{56AA891F-1786-49C2-F938-B05E36DDAACA}"/>
              </a:ext>
            </a:extLst>
          </p:cNvPr>
          <p:cNvSpPr>
            <a:spLocks noGrp="1"/>
          </p:cNvSpPr>
          <p:nvPr>
            <p:ph type="ftr" sz="quarter" idx="11"/>
          </p:nvPr>
        </p:nvSpPr>
        <p:spPr/>
        <p:txBody>
          <a:bodyPr/>
          <a:lstStyle/>
          <a:p>
            <a:pPr>
              <a:defRPr/>
            </a:pPr>
            <a:r>
              <a:rPr lang="en-US"/>
              <a:t>sPHENIX PD-4 Review</a:t>
            </a:r>
            <a:endParaRPr lang="en-US" dirty="0"/>
          </a:p>
        </p:txBody>
      </p:sp>
      <p:sp>
        <p:nvSpPr>
          <p:cNvPr id="18" name="Slide Number Placeholder 17">
            <a:extLst>
              <a:ext uri="{FF2B5EF4-FFF2-40B4-BE49-F238E27FC236}">
                <a16:creationId xmlns:a16="http://schemas.microsoft.com/office/drawing/2014/main" id="{05B743CE-7935-8FBB-140D-1BCCF99CBFDC}"/>
              </a:ext>
            </a:extLst>
          </p:cNvPr>
          <p:cNvSpPr>
            <a:spLocks noGrp="1"/>
          </p:cNvSpPr>
          <p:nvPr>
            <p:ph type="sldNum" sz="quarter" idx="12"/>
          </p:nvPr>
        </p:nvSpPr>
        <p:spPr/>
        <p:txBody>
          <a:bodyPr/>
          <a:lstStyle/>
          <a:p>
            <a:fld id="{4B932B3A-BA38-40C7-ADEE-2A1902CEB265}" type="slidenum">
              <a:rPr lang="en-US" altLang="en-US" smtClean="0"/>
              <a:pPr/>
              <a:t>10</a:t>
            </a:fld>
            <a:endParaRPr lang="en-US" altLang="en-US" dirty="0"/>
          </a:p>
        </p:txBody>
      </p:sp>
    </p:spTree>
    <p:extLst>
      <p:ext uri="{BB962C8B-B14F-4D97-AF65-F5344CB8AC3E}">
        <p14:creationId xmlns:p14="http://schemas.microsoft.com/office/powerpoint/2010/main" val="3765822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108-1ACA-2B20-8CF9-434AF575C693}"/>
              </a:ext>
            </a:extLst>
          </p:cNvPr>
          <p:cNvSpPr>
            <a:spLocks noGrp="1"/>
          </p:cNvSpPr>
          <p:nvPr>
            <p:ph type="title"/>
          </p:nvPr>
        </p:nvSpPr>
        <p:spPr>
          <a:xfrm>
            <a:off x="72246" y="47401"/>
            <a:ext cx="7886700" cy="606050"/>
          </a:xfrm>
        </p:spPr>
        <p:txBody>
          <a:bodyPr/>
          <a:lstStyle/>
          <a:p>
            <a:r>
              <a:rPr lang="en-US" sz="2800" dirty="0"/>
              <a:t>WBS 1.2.1:  Central Membrane and Full TPC</a:t>
            </a:r>
          </a:p>
        </p:txBody>
      </p:sp>
      <p:sp>
        <p:nvSpPr>
          <p:cNvPr id="3" name="Content Placeholder 2">
            <a:extLst>
              <a:ext uri="{FF2B5EF4-FFF2-40B4-BE49-F238E27FC236}">
                <a16:creationId xmlns:a16="http://schemas.microsoft.com/office/drawing/2014/main" id="{892E2FDF-071B-E29A-A14D-95CBFE013DDF}"/>
              </a:ext>
            </a:extLst>
          </p:cNvPr>
          <p:cNvSpPr>
            <a:spLocks noGrp="1"/>
          </p:cNvSpPr>
          <p:nvPr>
            <p:ph idx="1"/>
          </p:nvPr>
        </p:nvSpPr>
        <p:spPr>
          <a:xfrm>
            <a:off x="538595" y="3730021"/>
            <a:ext cx="7886700" cy="760028"/>
          </a:xfrm>
        </p:spPr>
        <p:txBody>
          <a:bodyPr/>
          <a:lstStyle/>
          <a:p>
            <a:r>
              <a:rPr lang="en-US" dirty="0"/>
              <a:t>Central Membrane with evaporated Aluminum stripes</a:t>
            </a:r>
          </a:p>
          <a:p>
            <a:r>
              <a:rPr lang="en-US" dirty="0"/>
              <a:t>TPC Assembly in vertical orientation.</a:t>
            </a:r>
          </a:p>
        </p:txBody>
      </p:sp>
      <p:pic>
        <p:nvPicPr>
          <p:cNvPr id="9" name="Picture 8" descr="A picture containing indoor, person&#10;&#10;Description automatically generated">
            <a:extLst>
              <a:ext uri="{FF2B5EF4-FFF2-40B4-BE49-F238E27FC236}">
                <a16:creationId xmlns:a16="http://schemas.microsoft.com/office/drawing/2014/main" id="{DEE0F847-3475-8596-5B1B-A7A205223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29" y="654275"/>
            <a:ext cx="2486372" cy="2676899"/>
          </a:xfrm>
          <a:prstGeom prst="rect">
            <a:avLst/>
          </a:prstGeom>
        </p:spPr>
      </p:pic>
      <p:pic>
        <p:nvPicPr>
          <p:cNvPr id="11" name="Picture 10" descr="A picture containing indoor, floor&#10;&#10;Description automatically generated">
            <a:extLst>
              <a:ext uri="{FF2B5EF4-FFF2-40B4-BE49-F238E27FC236}">
                <a16:creationId xmlns:a16="http://schemas.microsoft.com/office/drawing/2014/main" id="{C9B8BC7D-7D6E-524C-8ABA-C1FF1950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328" y="654275"/>
            <a:ext cx="2114845" cy="2676899"/>
          </a:xfrm>
          <a:prstGeom prst="rect">
            <a:avLst/>
          </a:prstGeom>
        </p:spPr>
      </p:pic>
      <p:pic>
        <p:nvPicPr>
          <p:cNvPr id="13" name="Picture 12" descr="A picture containing indoor, person, preparing&#10;&#10;Description automatically generated">
            <a:extLst>
              <a:ext uri="{FF2B5EF4-FFF2-40B4-BE49-F238E27FC236}">
                <a16:creationId xmlns:a16="http://schemas.microsoft.com/office/drawing/2014/main" id="{86EC9F89-2FD6-2E8B-F8ED-4CF429B8D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591" y="653451"/>
            <a:ext cx="2114845" cy="2676899"/>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8E2E3F91-9278-36E4-B061-0D6D7F619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470" y="658108"/>
            <a:ext cx="1762371" cy="2676899"/>
          </a:xfrm>
          <a:prstGeom prst="rect">
            <a:avLst/>
          </a:prstGeom>
        </p:spPr>
      </p:pic>
      <p:sp>
        <p:nvSpPr>
          <p:cNvPr id="16" name="Date Placeholder 15">
            <a:extLst>
              <a:ext uri="{FF2B5EF4-FFF2-40B4-BE49-F238E27FC236}">
                <a16:creationId xmlns:a16="http://schemas.microsoft.com/office/drawing/2014/main" id="{11E336F0-9133-F876-F37C-5F3C7A785B4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7" name="Footer Placeholder 16">
            <a:extLst>
              <a:ext uri="{FF2B5EF4-FFF2-40B4-BE49-F238E27FC236}">
                <a16:creationId xmlns:a16="http://schemas.microsoft.com/office/drawing/2014/main" id="{5264767C-8861-32D4-E119-C5FEDFD66DCC}"/>
              </a:ext>
            </a:extLst>
          </p:cNvPr>
          <p:cNvSpPr>
            <a:spLocks noGrp="1"/>
          </p:cNvSpPr>
          <p:nvPr>
            <p:ph type="ftr" sz="quarter" idx="11"/>
          </p:nvPr>
        </p:nvSpPr>
        <p:spPr/>
        <p:txBody>
          <a:bodyPr/>
          <a:lstStyle/>
          <a:p>
            <a:pPr>
              <a:defRPr/>
            </a:pPr>
            <a:r>
              <a:rPr lang="en-US"/>
              <a:t>sPHENIX PD-4 Review</a:t>
            </a:r>
            <a:endParaRPr lang="en-US" dirty="0"/>
          </a:p>
        </p:txBody>
      </p:sp>
      <p:sp>
        <p:nvSpPr>
          <p:cNvPr id="18" name="Slide Number Placeholder 17">
            <a:extLst>
              <a:ext uri="{FF2B5EF4-FFF2-40B4-BE49-F238E27FC236}">
                <a16:creationId xmlns:a16="http://schemas.microsoft.com/office/drawing/2014/main" id="{EEC19E31-3C05-D06B-2D1A-34FFA35E24AE}"/>
              </a:ext>
            </a:extLst>
          </p:cNvPr>
          <p:cNvSpPr>
            <a:spLocks noGrp="1"/>
          </p:cNvSpPr>
          <p:nvPr>
            <p:ph type="sldNum" sz="quarter" idx="12"/>
          </p:nvPr>
        </p:nvSpPr>
        <p:spPr/>
        <p:txBody>
          <a:bodyPr/>
          <a:lstStyle/>
          <a:p>
            <a:fld id="{4B932B3A-BA38-40C7-ADEE-2A1902CEB265}" type="slidenum">
              <a:rPr lang="en-US" altLang="en-US" smtClean="0"/>
              <a:pPr/>
              <a:t>11</a:t>
            </a:fld>
            <a:endParaRPr lang="en-US" altLang="en-US" dirty="0"/>
          </a:p>
        </p:txBody>
      </p:sp>
    </p:spTree>
    <p:extLst>
      <p:ext uri="{BB962C8B-B14F-4D97-AF65-F5344CB8AC3E}">
        <p14:creationId xmlns:p14="http://schemas.microsoft.com/office/powerpoint/2010/main" val="160488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person, standing, engine&#10;&#10;Description automatically generated">
            <a:extLst>
              <a:ext uri="{FF2B5EF4-FFF2-40B4-BE49-F238E27FC236}">
                <a16:creationId xmlns:a16="http://schemas.microsoft.com/office/drawing/2014/main" id="{CC1A63D4-6563-FB88-6B1C-BFFD57E46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644" y="798171"/>
            <a:ext cx="4391638" cy="2876951"/>
          </a:xfrm>
          <a:prstGeom prst="rect">
            <a:avLst/>
          </a:prstGeom>
        </p:spPr>
      </p:pic>
      <p:pic>
        <p:nvPicPr>
          <p:cNvPr id="23" name="Picture 22" descr="A picture containing text, basket, container&#10;&#10;Description automatically generated">
            <a:extLst>
              <a:ext uri="{FF2B5EF4-FFF2-40B4-BE49-F238E27FC236}">
                <a16:creationId xmlns:a16="http://schemas.microsoft.com/office/drawing/2014/main" id="{0ACAA23A-4282-C7F1-0381-42070E422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693" y="3342326"/>
            <a:ext cx="971686" cy="733527"/>
          </a:xfrm>
          <a:prstGeom prst="rect">
            <a:avLst/>
          </a:prstGeom>
        </p:spPr>
      </p:pic>
      <p:pic>
        <p:nvPicPr>
          <p:cNvPr id="21" name="Picture 20" descr="A picture containing basket, container&#10;&#10;Description automatically generated">
            <a:extLst>
              <a:ext uri="{FF2B5EF4-FFF2-40B4-BE49-F238E27FC236}">
                <a16:creationId xmlns:a16="http://schemas.microsoft.com/office/drawing/2014/main" id="{37E4F6A2-8E31-6233-F424-8E8047EB2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731" y="3339995"/>
            <a:ext cx="971686" cy="857370"/>
          </a:xfrm>
          <a:prstGeom prst="rect">
            <a:avLst/>
          </a:prstGeom>
        </p:spPr>
      </p:pic>
      <p:pic>
        <p:nvPicPr>
          <p:cNvPr id="19" name="Picture 18" descr="A close-up of a factory&#10;&#10;Description automatically generated with low confidence">
            <a:extLst>
              <a:ext uri="{FF2B5EF4-FFF2-40B4-BE49-F238E27FC236}">
                <a16:creationId xmlns:a16="http://schemas.microsoft.com/office/drawing/2014/main" id="{DE3993DA-2C78-3EE3-6C4C-471234775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09" y="3344759"/>
            <a:ext cx="1197801" cy="728662"/>
          </a:xfrm>
          <a:prstGeom prst="rect">
            <a:avLst/>
          </a:prstGeom>
        </p:spPr>
      </p:pic>
      <p:pic>
        <p:nvPicPr>
          <p:cNvPr id="16" name="Picture 15" descr="A picture containing indoor, basket, green, container&#10;&#10;Description automatically generated">
            <a:extLst>
              <a:ext uri="{FF2B5EF4-FFF2-40B4-BE49-F238E27FC236}">
                <a16:creationId xmlns:a16="http://schemas.microsoft.com/office/drawing/2014/main" id="{386DC991-F23F-F7DB-1A80-45304E021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798171"/>
            <a:ext cx="3238952" cy="2429214"/>
          </a:xfrm>
          <a:prstGeom prst="rect">
            <a:avLst/>
          </a:prstGeom>
        </p:spPr>
      </p:pic>
      <p:sp>
        <p:nvSpPr>
          <p:cNvPr id="2" name="Title 1">
            <a:extLst>
              <a:ext uri="{FF2B5EF4-FFF2-40B4-BE49-F238E27FC236}">
                <a16:creationId xmlns:a16="http://schemas.microsoft.com/office/drawing/2014/main" id="{142914BF-5BFB-A3F5-5009-8108C34CF112}"/>
              </a:ext>
            </a:extLst>
          </p:cNvPr>
          <p:cNvSpPr>
            <a:spLocks noGrp="1"/>
          </p:cNvSpPr>
          <p:nvPr>
            <p:ph type="title"/>
          </p:nvPr>
        </p:nvSpPr>
        <p:spPr>
          <a:xfrm>
            <a:off x="129887" y="128371"/>
            <a:ext cx="7886700" cy="385979"/>
          </a:xfrm>
        </p:spPr>
        <p:txBody>
          <a:bodyPr/>
          <a:lstStyle/>
          <a:p>
            <a:r>
              <a:rPr lang="en-US" sz="2800" dirty="0"/>
              <a:t>WBS 1.2.1:  Wagon Wheel with Cooling and Gas</a:t>
            </a:r>
          </a:p>
        </p:txBody>
      </p:sp>
      <p:sp>
        <p:nvSpPr>
          <p:cNvPr id="3" name="Content Placeholder 2">
            <a:extLst>
              <a:ext uri="{FF2B5EF4-FFF2-40B4-BE49-F238E27FC236}">
                <a16:creationId xmlns:a16="http://schemas.microsoft.com/office/drawing/2014/main" id="{61C2A9CE-F59E-5D79-1B4D-F27E6446F282}"/>
              </a:ext>
            </a:extLst>
          </p:cNvPr>
          <p:cNvSpPr>
            <a:spLocks noGrp="1"/>
          </p:cNvSpPr>
          <p:nvPr>
            <p:ph idx="1"/>
          </p:nvPr>
        </p:nvSpPr>
        <p:spPr>
          <a:xfrm>
            <a:off x="4261151" y="3897844"/>
            <a:ext cx="4145952" cy="857249"/>
          </a:xfrm>
        </p:spPr>
        <p:txBody>
          <a:bodyPr/>
          <a:lstStyle/>
          <a:p>
            <a:r>
              <a:rPr lang="en-US" dirty="0"/>
              <a:t>No water leaks.</a:t>
            </a:r>
          </a:p>
          <a:p>
            <a:r>
              <a:rPr lang="en-US" dirty="0"/>
              <a:t>99.4% gas return at full flow.</a:t>
            </a:r>
          </a:p>
        </p:txBody>
      </p:sp>
      <p:sp>
        <p:nvSpPr>
          <p:cNvPr id="8" name="TextBox 7">
            <a:extLst>
              <a:ext uri="{FF2B5EF4-FFF2-40B4-BE49-F238E27FC236}">
                <a16:creationId xmlns:a16="http://schemas.microsoft.com/office/drawing/2014/main" id="{4F2BD87E-ABE3-AF4B-E6C8-80750BBAD3B5}"/>
              </a:ext>
            </a:extLst>
          </p:cNvPr>
          <p:cNvSpPr txBox="1"/>
          <p:nvPr/>
        </p:nvSpPr>
        <p:spPr>
          <a:xfrm>
            <a:off x="1047840" y="3837433"/>
            <a:ext cx="667170" cy="213585"/>
          </a:xfrm>
          <a:prstGeom prst="rect">
            <a:avLst/>
          </a:prstGeom>
          <a:solidFill>
            <a:srgbClr val="FFFF00"/>
          </a:solidFill>
        </p:spPr>
        <p:txBody>
          <a:bodyPr wrap="none" rtlCol="0">
            <a:spAutoFit/>
          </a:bodyPr>
          <a:lstStyle/>
          <a:p>
            <a:pPr algn="ctr"/>
            <a:r>
              <a:rPr lang="en-US" sz="788" dirty="0"/>
              <a:t>Wide Tubes</a:t>
            </a:r>
          </a:p>
        </p:txBody>
      </p:sp>
      <p:sp>
        <p:nvSpPr>
          <p:cNvPr id="9" name="TextBox 8">
            <a:extLst>
              <a:ext uri="{FF2B5EF4-FFF2-40B4-BE49-F238E27FC236}">
                <a16:creationId xmlns:a16="http://schemas.microsoft.com/office/drawing/2014/main" id="{F94B56C7-BAEC-2148-B135-BC19A8F7706B}"/>
              </a:ext>
            </a:extLst>
          </p:cNvPr>
          <p:cNvSpPr txBox="1"/>
          <p:nvPr/>
        </p:nvSpPr>
        <p:spPr>
          <a:xfrm>
            <a:off x="2043240" y="3996056"/>
            <a:ext cx="761747" cy="213585"/>
          </a:xfrm>
          <a:prstGeom prst="rect">
            <a:avLst/>
          </a:prstGeom>
          <a:solidFill>
            <a:srgbClr val="FFFF00"/>
          </a:solidFill>
        </p:spPr>
        <p:txBody>
          <a:bodyPr wrap="none" rtlCol="0">
            <a:spAutoFit/>
          </a:bodyPr>
          <a:lstStyle/>
          <a:p>
            <a:pPr algn="ctr"/>
            <a:r>
              <a:rPr lang="en-US" sz="788" dirty="0"/>
              <a:t>Narrow Tubes</a:t>
            </a:r>
          </a:p>
        </p:txBody>
      </p:sp>
      <p:sp>
        <p:nvSpPr>
          <p:cNvPr id="10" name="TextBox 9">
            <a:extLst>
              <a:ext uri="{FF2B5EF4-FFF2-40B4-BE49-F238E27FC236}">
                <a16:creationId xmlns:a16="http://schemas.microsoft.com/office/drawing/2014/main" id="{2B03B562-4FB7-A6E3-563E-048088845059}"/>
              </a:ext>
            </a:extLst>
          </p:cNvPr>
          <p:cNvSpPr txBox="1"/>
          <p:nvPr/>
        </p:nvSpPr>
        <p:spPr>
          <a:xfrm>
            <a:off x="3082255" y="3897843"/>
            <a:ext cx="598242" cy="213585"/>
          </a:xfrm>
          <a:prstGeom prst="rect">
            <a:avLst/>
          </a:prstGeom>
          <a:solidFill>
            <a:srgbClr val="FFFF00"/>
          </a:solidFill>
        </p:spPr>
        <p:txBody>
          <a:bodyPr wrap="none" rtlCol="0">
            <a:spAutoFit/>
          </a:bodyPr>
          <a:lstStyle/>
          <a:p>
            <a:pPr algn="ctr"/>
            <a:r>
              <a:rPr lang="en-US" sz="788" dirty="0"/>
              <a:t>Laser Port</a:t>
            </a:r>
          </a:p>
        </p:txBody>
      </p:sp>
      <p:sp>
        <p:nvSpPr>
          <p:cNvPr id="12" name="TextBox 11">
            <a:extLst>
              <a:ext uri="{FF2B5EF4-FFF2-40B4-BE49-F238E27FC236}">
                <a16:creationId xmlns:a16="http://schemas.microsoft.com/office/drawing/2014/main" id="{C363140E-8FC5-9057-16E4-9055BA1DBA22}"/>
              </a:ext>
            </a:extLst>
          </p:cNvPr>
          <p:cNvSpPr txBox="1"/>
          <p:nvPr/>
        </p:nvSpPr>
        <p:spPr>
          <a:xfrm>
            <a:off x="1793346" y="2873951"/>
            <a:ext cx="1061509" cy="369332"/>
          </a:xfrm>
          <a:prstGeom prst="rect">
            <a:avLst/>
          </a:prstGeom>
          <a:solidFill>
            <a:srgbClr val="FFFF00"/>
          </a:solidFill>
        </p:spPr>
        <p:txBody>
          <a:bodyPr wrap="none" rtlCol="0">
            <a:spAutoFit/>
          </a:bodyPr>
          <a:lstStyle/>
          <a:p>
            <a:pPr algn="ctr"/>
            <a:r>
              <a:rPr lang="en-US" dirty="0"/>
              <a:t>Gas Lines</a:t>
            </a:r>
          </a:p>
        </p:txBody>
      </p:sp>
      <p:cxnSp>
        <p:nvCxnSpPr>
          <p:cNvPr id="14" name="Straight Arrow Connector 13">
            <a:extLst>
              <a:ext uri="{FF2B5EF4-FFF2-40B4-BE49-F238E27FC236}">
                <a16:creationId xmlns:a16="http://schemas.microsoft.com/office/drawing/2014/main" id="{984C5B3F-67AE-1614-9679-F37B1E5995BE}"/>
              </a:ext>
            </a:extLst>
          </p:cNvPr>
          <p:cNvCxnSpPr/>
          <p:nvPr/>
        </p:nvCxnSpPr>
        <p:spPr>
          <a:xfrm flipV="1">
            <a:off x="2730261" y="2571751"/>
            <a:ext cx="543464" cy="43671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C13AF7-0B23-E3A7-E9C4-9BEF1E1D489C}"/>
              </a:ext>
            </a:extLst>
          </p:cNvPr>
          <p:cNvCxnSpPr>
            <a:cxnSpLocks/>
          </p:cNvCxnSpPr>
          <p:nvPr/>
        </p:nvCxnSpPr>
        <p:spPr>
          <a:xfrm flipH="1" flipV="1">
            <a:off x="1455708" y="2655133"/>
            <a:ext cx="462232" cy="35333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AC6ECD-A23D-E03F-C021-CFF6AAA61A38}"/>
              </a:ext>
            </a:extLst>
          </p:cNvPr>
          <p:cNvSpPr txBox="1"/>
          <p:nvPr/>
        </p:nvSpPr>
        <p:spPr>
          <a:xfrm>
            <a:off x="5418857" y="3345398"/>
            <a:ext cx="3472425" cy="369332"/>
          </a:xfrm>
          <a:prstGeom prst="rect">
            <a:avLst/>
          </a:prstGeom>
          <a:solidFill>
            <a:srgbClr val="FFFF00"/>
          </a:solidFill>
        </p:spPr>
        <p:txBody>
          <a:bodyPr wrap="none" rtlCol="0">
            <a:spAutoFit/>
          </a:bodyPr>
          <a:lstStyle/>
          <a:p>
            <a:pPr algn="ctr"/>
            <a:r>
              <a:rPr lang="en-US" dirty="0"/>
              <a:t>Complete Gas and Cooling Services</a:t>
            </a:r>
          </a:p>
        </p:txBody>
      </p:sp>
      <p:sp>
        <p:nvSpPr>
          <p:cNvPr id="26" name="Date Placeholder 25">
            <a:extLst>
              <a:ext uri="{FF2B5EF4-FFF2-40B4-BE49-F238E27FC236}">
                <a16:creationId xmlns:a16="http://schemas.microsoft.com/office/drawing/2014/main" id="{5CC3CDB2-4546-B70A-CBCD-F15444ECBB50}"/>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27" name="Footer Placeholder 26">
            <a:extLst>
              <a:ext uri="{FF2B5EF4-FFF2-40B4-BE49-F238E27FC236}">
                <a16:creationId xmlns:a16="http://schemas.microsoft.com/office/drawing/2014/main" id="{F52E853C-9243-880C-10DE-0DE67C7B647B}"/>
              </a:ext>
            </a:extLst>
          </p:cNvPr>
          <p:cNvSpPr>
            <a:spLocks noGrp="1"/>
          </p:cNvSpPr>
          <p:nvPr>
            <p:ph type="ftr" sz="quarter" idx="11"/>
          </p:nvPr>
        </p:nvSpPr>
        <p:spPr/>
        <p:txBody>
          <a:bodyPr/>
          <a:lstStyle/>
          <a:p>
            <a:pPr>
              <a:defRPr/>
            </a:pPr>
            <a:r>
              <a:rPr lang="en-US"/>
              <a:t>sPHENIX PD-4 Review</a:t>
            </a:r>
            <a:endParaRPr lang="en-US" dirty="0"/>
          </a:p>
        </p:txBody>
      </p:sp>
      <p:sp>
        <p:nvSpPr>
          <p:cNvPr id="28" name="Slide Number Placeholder 27">
            <a:extLst>
              <a:ext uri="{FF2B5EF4-FFF2-40B4-BE49-F238E27FC236}">
                <a16:creationId xmlns:a16="http://schemas.microsoft.com/office/drawing/2014/main" id="{5FB35284-C9CA-5E04-1409-A682FADB7E09}"/>
              </a:ext>
            </a:extLst>
          </p:cNvPr>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spTree>
    <p:extLst>
      <p:ext uri="{BB962C8B-B14F-4D97-AF65-F5344CB8AC3E}">
        <p14:creationId xmlns:p14="http://schemas.microsoft.com/office/powerpoint/2010/main" val="4047504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omputer&#10;&#10;Description automatically generated with low confidence">
            <a:extLst>
              <a:ext uri="{FF2B5EF4-FFF2-40B4-BE49-F238E27FC236}">
                <a16:creationId xmlns:a16="http://schemas.microsoft.com/office/drawing/2014/main" id="{CC0D335A-8DE0-5E90-5087-118B015CB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098" y="2741014"/>
            <a:ext cx="2743583" cy="1400370"/>
          </a:xfrm>
          <a:prstGeom prst="rect">
            <a:avLst/>
          </a:prstGeom>
        </p:spPr>
      </p:pic>
      <p:pic>
        <p:nvPicPr>
          <p:cNvPr id="13" name="Picture 12" descr="A picture containing engine&#10;&#10;Description automatically generated">
            <a:extLst>
              <a:ext uri="{FF2B5EF4-FFF2-40B4-BE49-F238E27FC236}">
                <a16:creationId xmlns:a16="http://schemas.microsoft.com/office/drawing/2014/main" id="{60B545E1-DF84-A756-E93B-3EAE50FEE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495" y="627723"/>
            <a:ext cx="3205186" cy="1966927"/>
          </a:xfrm>
          <a:prstGeom prst="rect">
            <a:avLst/>
          </a:prstGeom>
        </p:spPr>
      </p:pic>
      <p:pic>
        <p:nvPicPr>
          <p:cNvPr id="7" name="Picture 6" descr="A picture containing indoor, engine&#10;&#10;Description automatically generated">
            <a:extLst>
              <a:ext uri="{FF2B5EF4-FFF2-40B4-BE49-F238E27FC236}">
                <a16:creationId xmlns:a16="http://schemas.microsoft.com/office/drawing/2014/main" id="{B069C789-C320-515C-C944-3FC288E1A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10" y="693182"/>
            <a:ext cx="4229690" cy="3172268"/>
          </a:xfrm>
          <a:prstGeom prst="rect">
            <a:avLst/>
          </a:prstGeom>
        </p:spPr>
      </p:pic>
      <p:sp>
        <p:nvSpPr>
          <p:cNvPr id="2" name="Title 1">
            <a:extLst>
              <a:ext uri="{FF2B5EF4-FFF2-40B4-BE49-F238E27FC236}">
                <a16:creationId xmlns:a16="http://schemas.microsoft.com/office/drawing/2014/main" id="{7B6D8562-EE15-455C-2735-F37F9C3FBA96}"/>
              </a:ext>
            </a:extLst>
          </p:cNvPr>
          <p:cNvSpPr>
            <a:spLocks noGrp="1"/>
          </p:cNvSpPr>
          <p:nvPr>
            <p:ph type="title"/>
          </p:nvPr>
        </p:nvSpPr>
        <p:spPr>
          <a:xfrm>
            <a:off x="342309" y="79750"/>
            <a:ext cx="7655455" cy="401609"/>
          </a:xfrm>
        </p:spPr>
        <p:txBody>
          <a:bodyPr/>
          <a:lstStyle/>
          <a:p>
            <a:r>
              <a:rPr lang="en-US" sz="2800" dirty="0"/>
              <a:t>WBS 1.2.1:  TPC Instrumented with FEE Cards</a:t>
            </a:r>
          </a:p>
        </p:txBody>
      </p:sp>
      <p:sp>
        <p:nvSpPr>
          <p:cNvPr id="3" name="Content Placeholder 2">
            <a:extLst>
              <a:ext uri="{FF2B5EF4-FFF2-40B4-BE49-F238E27FC236}">
                <a16:creationId xmlns:a16="http://schemas.microsoft.com/office/drawing/2014/main" id="{57E5EAA1-02C1-69F5-8FB8-05C3A6D5156E}"/>
              </a:ext>
            </a:extLst>
          </p:cNvPr>
          <p:cNvSpPr>
            <a:spLocks noGrp="1"/>
          </p:cNvSpPr>
          <p:nvPr>
            <p:ph idx="1"/>
          </p:nvPr>
        </p:nvSpPr>
        <p:spPr>
          <a:xfrm>
            <a:off x="434555" y="4088752"/>
            <a:ext cx="7886700" cy="906111"/>
          </a:xfrm>
        </p:spPr>
        <p:txBody>
          <a:bodyPr/>
          <a:lstStyle/>
          <a:p>
            <a:r>
              <a:rPr lang="en-US" dirty="0"/>
              <a:t>FEE cards are cooled by cooling blocks.</a:t>
            </a:r>
          </a:p>
          <a:p>
            <a:r>
              <a:rPr lang="en-US" dirty="0"/>
              <a:t>FEE cards require one optical and one LV connector.</a:t>
            </a:r>
          </a:p>
        </p:txBody>
      </p:sp>
      <p:sp>
        <p:nvSpPr>
          <p:cNvPr id="10" name="TextBox 9">
            <a:extLst>
              <a:ext uri="{FF2B5EF4-FFF2-40B4-BE49-F238E27FC236}">
                <a16:creationId xmlns:a16="http://schemas.microsoft.com/office/drawing/2014/main" id="{DE035D4E-7DC7-5A70-21F1-B5E8B5F0747E}"/>
              </a:ext>
            </a:extLst>
          </p:cNvPr>
          <p:cNvSpPr txBox="1"/>
          <p:nvPr/>
        </p:nvSpPr>
        <p:spPr>
          <a:xfrm>
            <a:off x="2956264" y="3573056"/>
            <a:ext cx="2287870" cy="369332"/>
          </a:xfrm>
          <a:prstGeom prst="rect">
            <a:avLst/>
          </a:prstGeom>
          <a:solidFill>
            <a:srgbClr val="FFFF00"/>
          </a:solidFill>
        </p:spPr>
        <p:txBody>
          <a:bodyPr wrap="none" rtlCol="0">
            <a:spAutoFit/>
          </a:bodyPr>
          <a:lstStyle/>
          <a:p>
            <a:r>
              <a:rPr lang="en-US" dirty="0"/>
              <a:t>Stuffed with FEE Cards</a:t>
            </a:r>
          </a:p>
        </p:txBody>
      </p:sp>
      <p:sp>
        <p:nvSpPr>
          <p:cNvPr id="11" name="TextBox 10">
            <a:extLst>
              <a:ext uri="{FF2B5EF4-FFF2-40B4-BE49-F238E27FC236}">
                <a16:creationId xmlns:a16="http://schemas.microsoft.com/office/drawing/2014/main" id="{B514581E-2C1C-B945-CDCB-4966991D273A}"/>
              </a:ext>
            </a:extLst>
          </p:cNvPr>
          <p:cNvSpPr txBox="1"/>
          <p:nvPr/>
        </p:nvSpPr>
        <p:spPr>
          <a:xfrm>
            <a:off x="6183743" y="2339890"/>
            <a:ext cx="2759025" cy="369332"/>
          </a:xfrm>
          <a:prstGeom prst="rect">
            <a:avLst/>
          </a:prstGeom>
          <a:solidFill>
            <a:srgbClr val="FFFF00"/>
          </a:solidFill>
        </p:spPr>
        <p:txBody>
          <a:bodyPr wrap="none" rtlCol="0">
            <a:spAutoFit/>
          </a:bodyPr>
          <a:lstStyle/>
          <a:p>
            <a:r>
              <a:rPr lang="en-US" dirty="0"/>
              <a:t>Cables w/ Optical/Electrical</a:t>
            </a:r>
          </a:p>
        </p:txBody>
      </p:sp>
      <p:sp>
        <p:nvSpPr>
          <p:cNvPr id="12" name="TextBox 11">
            <a:extLst>
              <a:ext uri="{FF2B5EF4-FFF2-40B4-BE49-F238E27FC236}">
                <a16:creationId xmlns:a16="http://schemas.microsoft.com/office/drawing/2014/main" id="{B63B30FE-1950-64C8-657C-6912EC49E489}"/>
              </a:ext>
            </a:extLst>
          </p:cNvPr>
          <p:cNvSpPr txBox="1"/>
          <p:nvPr/>
        </p:nvSpPr>
        <p:spPr>
          <a:xfrm>
            <a:off x="6343618" y="2698143"/>
            <a:ext cx="1012457" cy="369332"/>
          </a:xfrm>
          <a:prstGeom prst="rect">
            <a:avLst/>
          </a:prstGeom>
          <a:solidFill>
            <a:srgbClr val="FFFF00"/>
          </a:solidFill>
        </p:spPr>
        <p:txBody>
          <a:bodyPr wrap="none" rtlCol="0">
            <a:spAutoFit/>
          </a:bodyPr>
          <a:lstStyle/>
          <a:p>
            <a:r>
              <a:rPr lang="en-US" dirty="0"/>
              <a:t>Powered</a:t>
            </a:r>
          </a:p>
        </p:txBody>
      </p:sp>
      <p:sp>
        <p:nvSpPr>
          <p:cNvPr id="16" name="Date Placeholder 15">
            <a:extLst>
              <a:ext uri="{FF2B5EF4-FFF2-40B4-BE49-F238E27FC236}">
                <a16:creationId xmlns:a16="http://schemas.microsoft.com/office/drawing/2014/main" id="{25105F1B-3FF5-2F12-43A6-559F6C2BB589}"/>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7" name="Footer Placeholder 16">
            <a:extLst>
              <a:ext uri="{FF2B5EF4-FFF2-40B4-BE49-F238E27FC236}">
                <a16:creationId xmlns:a16="http://schemas.microsoft.com/office/drawing/2014/main" id="{573803EC-34E0-02D9-36E3-C9C634BDE82A}"/>
              </a:ext>
            </a:extLst>
          </p:cNvPr>
          <p:cNvSpPr>
            <a:spLocks noGrp="1"/>
          </p:cNvSpPr>
          <p:nvPr>
            <p:ph type="ftr" sz="quarter" idx="11"/>
          </p:nvPr>
        </p:nvSpPr>
        <p:spPr/>
        <p:txBody>
          <a:bodyPr/>
          <a:lstStyle/>
          <a:p>
            <a:pPr>
              <a:defRPr/>
            </a:pPr>
            <a:r>
              <a:rPr lang="en-US"/>
              <a:t>sPHENIX PD-4 Review</a:t>
            </a:r>
            <a:endParaRPr lang="en-US" dirty="0"/>
          </a:p>
        </p:txBody>
      </p:sp>
      <p:sp>
        <p:nvSpPr>
          <p:cNvPr id="18" name="Slide Number Placeholder 17">
            <a:extLst>
              <a:ext uri="{FF2B5EF4-FFF2-40B4-BE49-F238E27FC236}">
                <a16:creationId xmlns:a16="http://schemas.microsoft.com/office/drawing/2014/main" id="{BF0BD45F-3929-19EB-0AEB-BB65DCCACA92}"/>
              </a:ext>
            </a:extLst>
          </p:cNvPr>
          <p:cNvSpPr>
            <a:spLocks noGrp="1"/>
          </p:cNvSpPr>
          <p:nvPr>
            <p:ph type="sldNum" sz="quarter" idx="12"/>
          </p:nvPr>
        </p:nvSpPr>
        <p:spPr/>
        <p:txBody>
          <a:bodyPr/>
          <a:lstStyle/>
          <a:p>
            <a:fld id="{4B932B3A-BA38-40C7-ADEE-2A1902CEB265}" type="slidenum">
              <a:rPr lang="en-US" altLang="en-US" smtClean="0"/>
              <a:pPr/>
              <a:t>13</a:t>
            </a:fld>
            <a:endParaRPr lang="en-US" altLang="en-US" dirty="0"/>
          </a:p>
        </p:txBody>
      </p:sp>
    </p:spTree>
    <p:extLst>
      <p:ext uri="{BB962C8B-B14F-4D97-AF65-F5344CB8AC3E}">
        <p14:creationId xmlns:p14="http://schemas.microsoft.com/office/powerpoint/2010/main" val="3840791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1.2.2, 1.2.3, 1.2.4 GEM Modules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pic>
        <p:nvPicPr>
          <p:cNvPr id="7" name="Picture 6">
            <a:extLst>
              <a:ext uri="{FF2B5EF4-FFF2-40B4-BE49-F238E27FC236}">
                <a16:creationId xmlns:a16="http://schemas.microsoft.com/office/drawing/2014/main" id="{5EBE2F6F-7C63-3C94-3C5D-098B515DAD98}"/>
              </a:ext>
            </a:extLst>
          </p:cNvPr>
          <p:cNvPicPr>
            <a:picLocks noChangeAspect="1"/>
          </p:cNvPicPr>
          <p:nvPr/>
        </p:nvPicPr>
        <p:blipFill>
          <a:blip r:embed="rId2"/>
          <a:stretch>
            <a:fillRect/>
          </a:stretch>
        </p:blipFill>
        <p:spPr>
          <a:xfrm>
            <a:off x="157476" y="1086236"/>
            <a:ext cx="8839200" cy="3161914"/>
          </a:xfrm>
          <a:prstGeom prst="rect">
            <a:avLst/>
          </a:prstGeom>
        </p:spPr>
      </p:pic>
    </p:spTree>
    <p:extLst>
      <p:ext uri="{BB962C8B-B14F-4D97-AF65-F5344CB8AC3E}">
        <p14:creationId xmlns:p14="http://schemas.microsoft.com/office/powerpoint/2010/main" val="1790296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10;&#10;Description automatically generated">
            <a:extLst>
              <a:ext uri="{FF2B5EF4-FFF2-40B4-BE49-F238E27FC236}">
                <a16:creationId xmlns:a16="http://schemas.microsoft.com/office/drawing/2014/main" id="{29D36618-E904-714A-D895-A698D728E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585" y="632480"/>
            <a:ext cx="3337815" cy="4403557"/>
          </a:xfrm>
          <a:prstGeom prst="rect">
            <a:avLst/>
          </a:prstGeom>
        </p:spPr>
      </p:pic>
      <p:pic>
        <p:nvPicPr>
          <p:cNvPr id="3" name="Picture 2" descr="A picture containing indoor, floor&#10;&#10;Description automatically generated">
            <a:extLst>
              <a:ext uri="{FF2B5EF4-FFF2-40B4-BE49-F238E27FC236}">
                <a16:creationId xmlns:a16="http://schemas.microsoft.com/office/drawing/2014/main" id="{52CA2697-F97D-E803-A1AB-83B16B6DF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32481"/>
            <a:ext cx="4997780" cy="2528550"/>
          </a:xfrm>
          <a:prstGeom prst="rect">
            <a:avLst/>
          </a:prstGeom>
        </p:spPr>
      </p:pic>
      <p:sp>
        <p:nvSpPr>
          <p:cNvPr id="4" name="Title 3">
            <a:extLst>
              <a:ext uri="{FF2B5EF4-FFF2-40B4-BE49-F238E27FC236}">
                <a16:creationId xmlns:a16="http://schemas.microsoft.com/office/drawing/2014/main" id="{DC51A85F-AE43-8038-DB76-1BFAAEC1A27D}"/>
              </a:ext>
            </a:extLst>
          </p:cNvPr>
          <p:cNvSpPr>
            <a:spLocks noGrp="1"/>
          </p:cNvSpPr>
          <p:nvPr>
            <p:ph type="title"/>
          </p:nvPr>
        </p:nvSpPr>
        <p:spPr>
          <a:xfrm>
            <a:off x="228599" y="91678"/>
            <a:ext cx="7711787" cy="540801"/>
          </a:xfrm>
        </p:spPr>
        <p:txBody>
          <a:bodyPr/>
          <a:lstStyle/>
          <a:p>
            <a:r>
              <a:rPr lang="en-US" sz="2800" dirty="0"/>
              <a:t>WBS 1.2.2, 1.2.3, 1.2.4: R1, R2, R3 GEM Modules</a:t>
            </a:r>
          </a:p>
        </p:txBody>
      </p:sp>
      <p:sp>
        <p:nvSpPr>
          <p:cNvPr id="5" name="Content Placeholder 4">
            <a:extLst>
              <a:ext uri="{FF2B5EF4-FFF2-40B4-BE49-F238E27FC236}">
                <a16:creationId xmlns:a16="http://schemas.microsoft.com/office/drawing/2014/main" id="{AE2EEB25-22FC-BBF1-4EB7-F5EB081A7460}"/>
              </a:ext>
            </a:extLst>
          </p:cNvPr>
          <p:cNvSpPr>
            <a:spLocks noGrp="1"/>
          </p:cNvSpPr>
          <p:nvPr>
            <p:ph idx="1"/>
          </p:nvPr>
        </p:nvSpPr>
        <p:spPr>
          <a:xfrm>
            <a:off x="241532" y="3288689"/>
            <a:ext cx="5110576" cy="1566817"/>
          </a:xfrm>
        </p:spPr>
        <p:txBody>
          <a:bodyPr>
            <a:normAutofit fontScale="92500" lnSpcReduction="10000"/>
          </a:bodyPr>
          <a:lstStyle/>
          <a:p>
            <a:r>
              <a:rPr lang="en-US" dirty="0"/>
              <a:t>Earliest Completed TPC Modules.</a:t>
            </a:r>
          </a:p>
          <a:p>
            <a:r>
              <a:rPr lang="en-US" dirty="0"/>
              <a:t>72 Modules total</a:t>
            </a:r>
          </a:p>
          <a:p>
            <a:r>
              <a:rPr lang="en-US" dirty="0"/>
              <a:t>Three sizes:  R1, R2, R3</a:t>
            </a:r>
          </a:p>
          <a:p>
            <a:r>
              <a:rPr lang="en-US" dirty="0"/>
              <a:t>Gain * IBF Mapped using X-ray Source.</a:t>
            </a:r>
          </a:p>
        </p:txBody>
      </p:sp>
      <p:sp>
        <p:nvSpPr>
          <p:cNvPr id="7" name="TextBox 6">
            <a:extLst>
              <a:ext uri="{FF2B5EF4-FFF2-40B4-BE49-F238E27FC236}">
                <a16:creationId xmlns:a16="http://schemas.microsoft.com/office/drawing/2014/main" id="{3EA93B5B-F323-5868-6767-CE720B0391F0}"/>
              </a:ext>
            </a:extLst>
          </p:cNvPr>
          <p:cNvSpPr txBox="1"/>
          <p:nvPr/>
        </p:nvSpPr>
        <p:spPr>
          <a:xfrm>
            <a:off x="2345392" y="2773689"/>
            <a:ext cx="426720" cy="369332"/>
          </a:xfrm>
          <a:prstGeom prst="rect">
            <a:avLst/>
          </a:prstGeom>
          <a:solidFill>
            <a:srgbClr val="FFFF00"/>
          </a:solidFill>
        </p:spPr>
        <p:txBody>
          <a:bodyPr wrap="none" rtlCol="0">
            <a:spAutoFit/>
          </a:bodyPr>
          <a:lstStyle/>
          <a:p>
            <a:pPr algn="ctr"/>
            <a:r>
              <a:rPr lang="en-US" dirty="0"/>
              <a:t>R1</a:t>
            </a:r>
          </a:p>
        </p:txBody>
      </p:sp>
      <p:sp>
        <p:nvSpPr>
          <p:cNvPr id="8" name="TextBox 7">
            <a:extLst>
              <a:ext uri="{FF2B5EF4-FFF2-40B4-BE49-F238E27FC236}">
                <a16:creationId xmlns:a16="http://schemas.microsoft.com/office/drawing/2014/main" id="{AD55EC87-2BC3-2CB3-AB4C-E69FE69A7D1E}"/>
              </a:ext>
            </a:extLst>
          </p:cNvPr>
          <p:cNvSpPr txBox="1"/>
          <p:nvPr/>
        </p:nvSpPr>
        <p:spPr>
          <a:xfrm>
            <a:off x="3009626" y="2680955"/>
            <a:ext cx="426720" cy="369332"/>
          </a:xfrm>
          <a:prstGeom prst="rect">
            <a:avLst/>
          </a:prstGeom>
          <a:solidFill>
            <a:srgbClr val="FFFF00"/>
          </a:solidFill>
        </p:spPr>
        <p:txBody>
          <a:bodyPr wrap="none" rtlCol="0">
            <a:spAutoFit/>
          </a:bodyPr>
          <a:lstStyle/>
          <a:p>
            <a:pPr algn="ctr"/>
            <a:r>
              <a:rPr lang="en-US" dirty="0"/>
              <a:t>R2</a:t>
            </a:r>
          </a:p>
        </p:txBody>
      </p:sp>
      <p:sp>
        <p:nvSpPr>
          <p:cNvPr id="9" name="TextBox 8">
            <a:extLst>
              <a:ext uri="{FF2B5EF4-FFF2-40B4-BE49-F238E27FC236}">
                <a16:creationId xmlns:a16="http://schemas.microsoft.com/office/drawing/2014/main" id="{B12C002A-E1EE-01A2-A93D-39C273229263}"/>
              </a:ext>
            </a:extLst>
          </p:cNvPr>
          <p:cNvSpPr txBox="1"/>
          <p:nvPr/>
        </p:nvSpPr>
        <p:spPr>
          <a:xfrm>
            <a:off x="3673859" y="2588222"/>
            <a:ext cx="426720" cy="369332"/>
          </a:xfrm>
          <a:prstGeom prst="rect">
            <a:avLst/>
          </a:prstGeom>
          <a:solidFill>
            <a:srgbClr val="FFFF00"/>
          </a:solidFill>
        </p:spPr>
        <p:txBody>
          <a:bodyPr wrap="none" rtlCol="0">
            <a:spAutoFit/>
          </a:bodyPr>
          <a:lstStyle/>
          <a:p>
            <a:pPr algn="ctr"/>
            <a:r>
              <a:rPr lang="en-US" dirty="0"/>
              <a:t>R3</a:t>
            </a:r>
          </a:p>
        </p:txBody>
      </p:sp>
      <p:sp>
        <p:nvSpPr>
          <p:cNvPr id="11" name="TextBox 10">
            <a:extLst>
              <a:ext uri="{FF2B5EF4-FFF2-40B4-BE49-F238E27FC236}">
                <a16:creationId xmlns:a16="http://schemas.microsoft.com/office/drawing/2014/main" id="{74B57DD5-A506-7A74-A559-28DFEA7392EE}"/>
              </a:ext>
            </a:extLst>
          </p:cNvPr>
          <p:cNvSpPr txBox="1"/>
          <p:nvPr/>
        </p:nvSpPr>
        <p:spPr>
          <a:xfrm>
            <a:off x="5657475" y="4666706"/>
            <a:ext cx="3253135" cy="369332"/>
          </a:xfrm>
          <a:prstGeom prst="rect">
            <a:avLst/>
          </a:prstGeom>
          <a:solidFill>
            <a:srgbClr val="FFFF00"/>
          </a:solidFill>
        </p:spPr>
        <p:txBody>
          <a:bodyPr wrap="none" rtlCol="0">
            <a:spAutoFit/>
          </a:bodyPr>
          <a:lstStyle/>
          <a:p>
            <a:pPr algn="ctr"/>
            <a:r>
              <a:rPr lang="en-US" dirty="0"/>
              <a:t>Module Test Fit to Wagon Wheel</a:t>
            </a:r>
          </a:p>
        </p:txBody>
      </p:sp>
      <p:sp>
        <p:nvSpPr>
          <p:cNvPr id="14" name="Date Placeholder 13">
            <a:extLst>
              <a:ext uri="{FF2B5EF4-FFF2-40B4-BE49-F238E27FC236}">
                <a16:creationId xmlns:a16="http://schemas.microsoft.com/office/drawing/2014/main" id="{9BDDD736-03D6-D3FE-0DAD-C2BA82D16675}"/>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5" name="Footer Placeholder 14">
            <a:extLst>
              <a:ext uri="{FF2B5EF4-FFF2-40B4-BE49-F238E27FC236}">
                <a16:creationId xmlns:a16="http://schemas.microsoft.com/office/drawing/2014/main" id="{357E8125-248A-F732-69AE-54F6E6E5A638}"/>
              </a:ext>
            </a:extLst>
          </p:cNvPr>
          <p:cNvSpPr>
            <a:spLocks noGrp="1"/>
          </p:cNvSpPr>
          <p:nvPr>
            <p:ph type="ftr" sz="quarter" idx="11"/>
          </p:nvPr>
        </p:nvSpPr>
        <p:spPr/>
        <p:txBody>
          <a:bodyPr/>
          <a:lstStyle/>
          <a:p>
            <a:pPr>
              <a:defRPr/>
            </a:pPr>
            <a:r>
              <a:rPr lang="en-US"/>
              <a:t>sPHENIX PD-4 Review</a:t>
            </a:r>
            <a:endParaRPr lang="en-US" dirty="0"/>
          </a:p>
        </p:txBody>
      </p:sp>
      <p:sp>
        <p:nvSpPr>
          <p:cNvPr id="16" name="Slide Number Placeholder 15">
            <a:extLst>
              <a:ext uri="{FF2B5EF4-FFF2-40B4-BE49-F238E27FC236}">
                <a16:creationId xmlns:a16="http://schemas.microsoft.com/office/drawing/2014/main" id="{11623786-E962-517C-8FDD-39C3361EEE54}"/>
              </a:ext>
            </a:extLst>
          </p:cNvPr>
          <p:cNvSpPr>
            <a:spLocks noGrp="1"/>
          </p:cNvSpPr>
          <p:nvPr>
            <p:ph type="sldNum" sz="quarter" idx="12"/>
          </p:nvPr>
        </p:nvSpPr>
        <p:spPr/>
        <p:txBody>
          <a:bodyPr/>
          <a:lstStyle/>
          <a:p>
            <a:fld id="{4B932B3A-BA38-40C7-ADEE-2A1902CEB265}" type="slidenum">
              <a:rPr lang="en-US" altLang="en-US" smtClean="0"/>
              <a:pPr/>
              <a:t>15</a:t>
            </a:fld>
            <a:endParaRPr lang="en-US" altLang="en-US" dirty="0"/>
          </a:p>
        </p:txBody>
      </p:sp>
    </p:spTree>
    <p:extLst>
      <p:ext uri="{BB962C8B-B14F-4D97-AF65-F5344CB8AC3E}">
        <p14:creationId xmlns:p14="http://schemas.microsoft.com/office/powerpoint/2010/main" val="722582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1.2.5 TPC FEE, 1.2.6 TPC DAM</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16</a:t>
            </a:fld>
            <a:endParaRPr lang="en-US" altLang="en-US" dirty="0"/>
          </a:p>
        </p:txBody>
      </p:sp>
      <p:pic>
        <p:nvPicPr>
          <p:cNvPr id="7" name="Picture 6">
            <a:extLst>
              <a:ext uri="{FF2B5EF4-FFF2-40B4-BE49-F238E27FC236}">
                <a16:creationId xmlns:a16="http://schemas.microsoft.com/office/drawing/2014/main" id="{D74E663D-9ED1-FE67-5A97-2251D92D4A07}"/>
              </a:ext>
            </a:extLst>
          </p:cNvPr>
          <p:cNvPicPr>
            <a:picLocks noChangeAspect="1"/>
          </p:cNvPicPr>
          <p:nvPr/>
        </p:nvPicPr>
        <p:blipFill>
          <a:blip r:embed="rId2"/>
          <a:stretch>
            <a:fillRect/>
          </a:stretch>
        </p:blipFill>
        <p:spPr>
          <a:xfrm>
            <a:off x="251410" y="1738832"/>
            <a:ext cx="8609806" cy="2128318"/>
          </a:xfrm>
          <a:prstGeom prst="rect">
            <a:avLst/>
          </a:prstGeom>
        </p:spPr>
      </p:pic>
    </p:spTree>
    <p:extLst>
      <p:ext uri="{BB962C8B-B14F-4D97-AF65-F5344CB8AC3E}">
        <p14:creationId xmlns:p14="http://schemas.microsoft.com/office/powerpoint/2010/main" val="3276346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indoor, wooden&#10;&#10;Description automatically generated">
            <a:extLst>
              <a:ext uri="{FF2B5EF4-FFF2-40B4-BE49-F238E27FC236}">
                <a16:creationId xmlns:a16="http://schemas.microsoft.com/office/drawing/2014/main" id="{8E46782F-FEDF-02E2-C700-261E1047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851" y="1856988"/>
            <a:ext cx="4334480" cy="2772162"/>
          </a:xfrm>
          <a:prstGeom prst="rect">
            <a:avLst/>
          </a:prstGeom>
        </p:spPr>
      </p:pic>
      <p:pic>
        <p:nvPicPr>
          <p:cNvPr id="10" name="Picture 9" descr="A close-up of a circuit board&#10;&#10;Description automatically generated with medium confidence">
            <a:extLst>
              <a:ext uri="{FF2B5EF4-FFF2-40B4-BE49-F238E27FC236}">
                <a16:creationId xmlns:a16="http://schemas.microsoft.com/office/drawing/2014/main" id="{81402A44-3EC6-5DA1-7170-19E5A67F6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82" y="2190750"/>
            <a:ext cx="1767993" cy="2694666"/>
          </a:xfrm>
          <a:prstGeom prst="rect">
            <a:avLst/>
          </a:prstGeom>
        </p:spPr>
      </p:pic>
      <p:sp>
        <p:nvSpPr>
          <p:cNvPr id="2" name="Title 1">
            <a:extLst>
              <a:ext uri="{FF2B5EF4-FFF2-40B4-BE49-F238E27FC236}">
                <a16:creationId xmlns:a16="http://schemas.microsoft.com/office/drawing/2014/main" id="{E0F53C1A-537D-3AE4-5532-3E6F1AB2212A}"/>
              </a:ext>
            </a:extLst>
          </p:cNvPr>
          <p:cNvSpPr>
            <a:spLocks noGrp="1"/>
          </p:cNvSpPr>
          <p:nvPr>
            <p:ph type="title"/>
          </p:nvPr>
        </p:nvSpPr>
        <p:spPr>
          <a:xfrm>
            <a:off x="628650" y="133350"/>
            <a:ext cx="7886700" cy="392906"/>
          </a:xfrm>
        </p:spPr>
        <p:txBody>
          <a:bodyPr>
            <a:noAutofit/>
          </a:bodyPr>
          <a:lstStyle/>
          <a:p>
            <a:r>
              <a:rPr lang="en-US" sz="2800" dirty="0"/>
              <a:t>WBS 1.2.5:  TPC FEE status</a:t>
            </a:r>
          </a:p>
        </p:txBody>
      </p:sp>
      <p:sp>
        <p:nvSpPr>
          <p:cNvPr id="3" name="Content Placeholder 2">
            <a:extLst>
              <a:ext uri="{FF2B5EF4-FFF2-40B4-BE49-F238E27FC236}">
                <a16:creationId xmlns:a16="http://schemas.microsoft.com/office/drawing/2014/main" id="{4427AC70-665B-CA81-088D-16F7CC494B46}"/>
              </a:ext>
            </a:extLst>
          </p:cNvPr>
          <p:cNvSpPr>
            <a:spLocks noGrp="1"/>
          </p:cNvSpPr>
          <p:nvPr>
            <p:ph idx="1"/>
          </p:nvPr>
        </p:nvSpPr>
        <p:spPr>
          <a:xfrm>
            <a:off x="323850" y="514350"/>
            <a:ext cx="8210550" cy="605548"/>
          </a:xfrm>
        </p:spPr>
        <p:txBody>
          <a:bodyPr>
            <a:noAutofit/>
          </a:bodyPr>
          <a:lstStyle/>
          <a:p>
            <a:r>
              <a:rPr lang="en-US" sz="1800" dirty="0"/>
              <a:t>312 FEE boards (one-end of TPC) have been delivered to TPC assembly site as of 11/03/2022</a:t>
            </a:r>
          </a:p>
          <a:p>
            <a:r>
              <a:rPr lang="en-US" sz="1800" dirty="0"/>
              <a:t>6+8+12 = 26 FEE boards needed to instrument one sector; 24 sectors total</a:t>
            </a:r>
          </a:p>
          <a:p>
            <a:r>
              <a:rPr lang="en-US" sz="1800" dirty="0"/>
              <a:t>416 Boards burnt-in (16-sectors’ worth) as of 11/07/2022</a:t>
            </a:r>
          </a:p>
        </p:txBody>
      </p:sp>
      <p:sp>
        <p:nvSpPr>
          <p:cNvPr id="4" name="Slide Number Placeholder 3">
            <a:extLst>
              <a:ext uri="{FF2B5EF4-FFF2-40B4-BE49-F238E27FC236}">
                <a16:creationId xmlns:a16="http://schemas.microsoft.com/office/drawing/2014/main" id="{A8BAC0BD-F31C-D9C3-94B6-C8060E46457B}"/>
              </a:ext>
            </a:extLst>
          </p:cNvPr>
          <p:cNvSpPr>
            <a:spLocks noGrp="1"/>
          </p:cNvSpPr>
          <p:nvPr>
            <p:ph type="sldNum" sz="quarter" idx="12"/>
          </p:nvPr>
        </p:nvSpPr>
        <p:spPr/>
        <p:txBody>
          <a:bodyPr/>
          <a:lstStyle/>
          <a:p>
            <a:fld id="{B1E4A898-1D3D-44EB-A2B0-E19140CF939A}" type="slidenum">
              <a:rPr lang="en-US" smtClean="0"/>
              <a:t>17</a:t>
            </a:fld>
            <a:endParaRPr lang="en-US"/>
          </a:p>
        </p:txBody>
      </p:sp>
      <p:sp>
        <p:nvSpPr>
          <p:cNvPr id="7" name="TextBox 6">
            <a:extLst>
              <a:ext uri="{FF2B5EF4-FFF2-40B4-BE49-F238E27FC236}">
                <a16:creationId xmlns:a16="http://schemas.microsoft.com/office/drawing/2014/main" id="{CBB7610E-7F2E-C548-2A69-6A5785BB7684}"/>
              </a:ext>
            </a:extLst>
          </p:cNvPr>
          <p:cNvSpPr txBox="1"/>
          <p:nvPr/>
        </p:nvSpPr>
        <p:spPr>
          <a:xfrm flipH="1">
            <a:off x="685800" y="1897618"/>
            <a:ext cx="2305870" cy="369332"/>
          </a:xfrm>
          <a:prstGeom prst="rect">
            <a:avLst/>
          </a:prstGeom>
          <a:solidFill>
            <a:srgbClr val="FFFF00"/>
          </a:solidFill>
        </p:spPr>
        <p:txBody>
          <a:bodyPr wrap="square" rtlCol="0">
            <a:spAutoFit/>
          </a:bodyPr>
          <a:lstStyle/>
          <a:p>
            <a:pPr algn="ctr"/>
            <a:r>
              <a:rPr lang="en-US" dirty="0"/>
              <a:t>FEE w/o Cooling Plate</a:t>
            </a:r>
          </a:p>
        </p:txBody>
      </p:sp>
      <p:sp>
        <p:nvSpPr>
          <p:cNvPr id="8" name="TextBox 7">
            <a:extLst>
              <a:ext uri="{FF2B5EF4-FFF2-40B4-BE49-F238E27FC236}">
                <a16:creationId xmlns:a16="http://schemas.microsoft.com/office/drawing/2014/main" id="{C5A6014A-0CF5-6BBE-FFCE-00C947833D2E}"/>
              </a:ext>
            </a:extLst>
          </p:cNvPr>
          <p:cNvSpPr txBox="1"/>
          <p:nvPr/>
        </p:nvSpPr>
        <p:spPr>
          <a:xfrm flipH="1">
            <a:off x="4614082" y="1809750"/>
            <a:ext cx="1684019" cy="646331"/>
          </a:xfrm>
          <a:prstGeom prst="rect">
            <a:avLst/>
          </a:prstGeom>
          <a:solidFill>
            <a:srgbClr val="FFFF00"/>
          </a:solidFill>
        </p:spPr>
        <p:txBody>
          <a:bodyPr wrap="square" rtlCol="0">
            <a:spAutoFit/>
          </a:bodyPr>
          <a:lstStyle/>
          <a:p>
            <a:pPr algn="ctr"/>
            <a:r>
              <a:rPr lang="en-US" dirty="0"/>
              <a:t>FEE with Cooling Plate</a:t>
            </a:r>
          </a:p>
        </p:txBody>
      </p:sp>
      <p:sp>
        <p:nvSpPr>
          <p:cNvPr id="13" name="Date Placeholder 12">
            <a:extLst>
              <a:ext uri="{FF2B5EF4-FFF2-40B4-BE49-F238E27FC236}">
                <a16:creationId xmlns:a16="http://schemas.microsoft.com/office/drawing/2014/main" id="{9C88B950-4C0D-89E4-E7CF-879B3F38EFD9}"/>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4" name="Footer Placeholder 13">
            <a:extLst>
              <a:ext uri="{FF2B5EF4-FFF2-40B4-BE49-F238E27FC236}">
                <a16:creationId xmlns:a16="http://schemas.microsoft.com/office/drawing/2014/main" id="{98556AD6-8C3B-0318-EC87-14EBB245AEFD}"/>
              </a:ext>
            </a:extLst>
          </p:cNvPr>
          <p:cNvSpPr>
            <a:spLocks noGrp="1"/>
          </p:cNvSpPr>
          <p:nvPr>
            <p:ph type="ftr" sz="quarter" idx="11"/>
          </p:nvPr>
        </p:nvSpPr>
        <p:spPr/>
        <p:txBody>
          <a:bodyPr/>
          <a:lstStyle/>
          <a:p>
            <a:pPr>
              <a:defRPr/>
            </a:pPr>
            <a:r>
              <a:rPr lang="en-US"/>
              <a:t>sPHENIX PD-4 Review</a:t>
            </a:r>
            <a:endParaRPr lang="en-US" dirty="0"/>
          </a:p>
        </p:txBody>
      </p:sp>
    </p:spTree>
    <p:extLst>
      <p:ext uri="{BB962C8B-B14F-4D97-AF65-F5344CB8AC3E}">
        <p14:creationId xmlns:p14="http://schemas.microsoft.com/office/powerpoint/2010/main" val="35595018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2683-3B6F-55E8-392C-85AB72ACCB99}"/>
              </a:ext>
            </a:extLst>
          </p:cNvPr>
          <p:cNvSpPr>
            <a:spLocks noGrp="1"/>
          </p:cNvSpPr>
          <p:nvPr>
            <p:ph type="title"/>
          </p:nvPr>
        </p:nvSpPr>
        <p:spPr/>
        <p:txBody>
          <a:bodyPr>
            <a:noAutofit/>
          </a:bodyPr>
          <a:lstStyle/>
          <a:p>
            <a:r>
              <a:rPr lang="en-US" sz="2800" dirty="0"/>
              <a:t>WBS 1.2.6:  24 TPC DAM boards + spares</a:t>
            </a:r>
          </a:p>
        </p:txBody>
      </p:sp>
      <p:sp>
        <p:nvSpPr>
          <p:cNvPr id="4" name="Slide Number Placeholder 3">
            <a:extLst>
              <a:ext uri="{FF2B5EF4-FFF2-40B4-BE49-F238E27FC236}">
                <a16:creationId xmlns:a16="http://schemas.microsoft.com/office/drawing/2014/main" id="{9440423B-D29A-FC20-B44F-FD883B7B911E}"/>
              </a:ext>
            </a:extLst>
          </p:cNvPr>
          <p:cNvSpPr>
            <a:spLocks noGrp="1"/>
          </p:cNvSpPr>
          <p:nvPr>
            <p:ph type="sldNum" sz="quarter" idx="12"/>
          </p:nvPr>
        </p:nvSpPr>
        <p:spPr/>
        <p:txBody>
          <a:bodyPr/>
          <a:lstStyle/>
          <a:p>
            <a:fld id="{B1E4A898-1D3D-44EB-A2B0-E19140CF939A}" type="slidenum">
              <a:rPr lang="en-US" smtClean="0"/>
              <a:t>18</a:t>
            </a:fld>
            <a:endParaRPr lang="en-US" dirty="0"/>
          </a:p>
        </p:txBody>
      </p:sp>
      <p:sp>
        <p:nvSpPr>
          <p:cNvPr id="6" name="TextBox 5">
            <a:extLst>
              <a:ext uri="{FF2B5EF4-FFF2-40B4-BE49-F238E27FC236}">
                <a16:creationId xmlns:a16="http://schemas.microsoft.com/office/drawing/2014/main" id="{365C3FEA-7F30-1FCE-B059-2C5D875BB245}"/>
              </a:ext>
            </a:extLst>
          </p:cNvPr>
          <p:cNvSpPr txBox="1"/>
          <p:nvPr/>
        </p:nvSpPr>
        <p:spPr>
          <a:xfrm>
            <a:off x="76201" y="1702535"/>
            <a:ext cx="8991599" cy="369332"/>
          </a:xfrm>
          <a:prstGeom prst="rect">
            <a:avLst/>
          </a:prstGeom>
          <a:noFill/>
        </p:spPr>
        <p:txBody>
          <a:bodyPr wrap="square">
            <a:spAutoFit/>
          </a:bodyPr>
          <a:lstStyle/>
          <a:p>
            <a:r>
              <a:rPr lang="en-US" dirty="0"/>
              <a:t>Completed sPHENIX TPC DAM               Testing server setup                       Completed DAMs</a:t>
            </a:r>
          </a:p>
        </p:txBody>
      </p:sp>
      <p:pic>
        <p:nvPicPr>
          <p:cNvPr id="5" name="Picture 4" descr="A picture containing text&#10;&#10;Description automatically generated">
            <a:extLst>
              <a:ext uri="{FF2B5EF4-FFF2-40B4-BE49-F238E27FC236}">
                <a16:creationId xmlns:a16="http://schemas.microsoft.com/office/drawing/2014/main" id="{452ED81B-A09C-D648-0B91-5438F6F51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5" y="2115985"/>
            <a:ext cx="2901142" cy="217377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B7DF5F25-D58D-0726-D6E3-CEF0DD0FC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216" y="2115985"/>
            <a:ext cx="2901142" cy="2173778"/>
          </a:xfrm>
          <a:prstGeom prst="rect">
            <a:avLst/>
          </a:prstGeom>
        </p:spPr>
      </p:pic>
      <p:pic>
        <p:nvPicPr>
          <p:cNvPr id="10" name="Picture 9" descr="A picture containing text, cluttered, several&#10;&#10;Description automatically generated">
            <a:extLst>
              <a:ext uri="{FF2B5EF4-FFF2-40B4-BE49-F238E27FC236}">
                <a16:creationId xmlns:a16="http://schemas.microsoft.com/office/drawing/2014/main" id="{30956E55-F8B5-9ED3-BBF8-248420EEA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658" y="2115985"/>
            <a:ext cx="2901142" cy="2173778"/>
          </a:xfrm>
          <a:prstGeom prst="rect">
            <a:avLst/>
          </a:prstGeom>
        </p:spPr>
      </p:pic>
      <p:sp>
        <p:nvSpPr>
          <p:cNvPr id="11" name="Date Placeholder 10">
            <a:extLst>
              <a:ext uri="{FF2B5EF4-FFF2-40B4-BE49-F238E27FC236}">
                <a16:creationId xmlns:a16="http://schemas.microsoft.com/office/drawing/2014/main" id="{89C54926-D6F5-DD76-898A-3BCECFD70680}"/>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2" name="Footer Placeholder 11">
            <a:extLst>
              <a:ext uri="{FF2B5EF4-FFF2-40B4-BE49-F238E27FC236}">
                <a16:creationId xmlns:a16="http://schemas.microsoft.com/office/drawing/2014/main" id="{DBE32AEE-8839-3A73-78BC-87EED2A48ECB}"/>
              </a:ext>
            </a:extLst>
          </p:cNvPr>
          <p:cNvSpPr>
            <a:spLocks noGrp="1"/>
          </p:cNvSpPr>
          <p:nvPr>
            <p:ph type="ftr" sz="quarter" idx="11"/>
          </p:nvPr>
        </p:nvSpPr>
        <p:spPr/>
        <p:txBody>
          <a:bodyPr/>
          <a:lstStyle/>
          <a:p>
            <a:pPr>
              <a:defRPr/>
            </a:pPr>
            <a:r>
              <a:rPr lang="en-US"/>
              <a:t>sPHENIX PD-4 Review</a:t>
            </a:r>
            <a:endParaRPr lang="en-US" dirty="0"/>
          </a:p>
        </p:txBody>
      </p:sp>
    </p:spTree>
    <p:extLst>
      <p:ext uri="{BB962C8B-B14F-4D97-AF65-F5344CB8AC3E}">
        <p14:creationId xmlns:p14="http://schemas.microsoft.com/office/powerpoint/2010/main" val="19224106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2683-3B6F-55E8-392C-85AB72ACCB99}"/>
              </a:ext>
            </a:extLst>
          </p:cNvPr>
          <p:cNvSpPr>
            <a:spLocks noGrp="1"/>
          </p:cNvSpPr>
          <p:nvPr>
            <p:ph type="title"/>
          </p:nvPr>
        </p:nvSpPr>
        <p:spPr/>
        <p:txBody>
          <a:bodyPr>
            <a:noAutofit/>
          </a:bodyPr>
          <a:lstStyle/>
          <a:p>
            <a:r>
              <a:rPr lang="en-US" sz="2800" dirty="0"/>
              <a:t>WBS 1.2.6: 24 Fiber Sort-Out Box (SOB)</a:t>
            </a:r>
          </a:p>
        </p:txBody>
      </p:sp>
      <p:sp>
        <p:nvSpPr>
          <p:cNvPr id="4" name="Slide Number Placeholder 3">
            <a:extLst>
              <a:ext uri="{FF2B5EF4-FFF2-40B4-BE49-F238E27FC236}">
                <a16:creationId xmlns:a16="http://schemas.microsoft.com/office/drawing/2014/main" id="{9440423B-D29A-FC20-B44F-FD883B7B911E}"/>
              </a:ext>
            </a:extLst>
          </p:cNvPr>
          <p:cNvSpPr>
            <a:spLocks noGrp="1"/>
          </p:cNvSpPr>
          <p:nvPr>
            <p:ph type="sldNum" sz="quarter" idx="12"/>
          </p:nvPr>
        </p:nvSpPr>
        <p:spPr/>
        <p:txBody>
          <a:bodyPr/>
          <a:lstStyle/>
          <a:p>
            <a:fld id="{B1E4A898-1D3D-44EB-A2B0-E19140CF939A}" type="slidenum">
              <a:rPr lang="en-US" smtClean="0"/>
              <a:t>19</a:t>
            </a:fld>
            <a:endParaRPr lang="en-US" dirty="0"/>
          </a:p>
        </p:txBody>
      </p:sp>
      <p:sp>
        <p:nvSpPr>
          <p:cNvPr id="6" name="TextBox 5">
            <a:extLst>
              <a:ext uri="{FF2B5EF4-FFF2-40B4-BE49-F238E27FC236}">
                <a16:creationId xmlns:a16="http://schemas.microsoft.com/office/drawing/2014/main" id="{365C3FEA-7F30-1FCE-B059-2C5D875BB245}"/>
              </a:ext>
            </a:extLst>
          </p:cNvPr>
          <p:cNvSpPr txBox="1"/>
          <p:nvPr/>
        </p:nvSpPr>
        <p:spPr>
          <a:xfrm>
            <a:off x="381000" y="1356309"/>
            <a:ext cx="8610600" cy="369332"/>
          </a:xfrm>
          <a:prstGeom prst="rect">
            <a:avLst/>
          </a:prstGeom>
          <a:noFill/>
        </p:spPr>
        <p:txBody>
          <a:bodyPr wrap="square">
            <a:spAutoFit/>
          </a:bodyPr>
          <a:lstStyle/>
          <a:p>
            <a:r>
              <a:rPr lang="en-US" dirty="0"/>
              <a:t>SOB internal fiber routing               SOB front panel past fitting test            JACK Board</a:t>
            </a:r>
          </a:p>
        </p:txBody>
      </p:sp>
      <p:pic>
        <p:nvPicPr>
          <p:cNvPr id="7" name="Picture 6" descr="A picture containing text&#10;&#10;Description automatically generated">
            <a:extLst>
              <a:ext uri="{FF2B5EF4-FFF2-40B4-BE49-F238E27FC236}">
                <a16:creationId xmlns:a16="http://schemas.microsoft.com/office/drawing/2014/main" id="{9A51F2D3-E9D7-4723-47F0-2AB089C5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33550"/>
            <a:ext cx="2896985" cy="2177935"/>
          </a:xfrm>
          <a:prstGeom prst="rect">
            <a:avLst/>
          </a:prstGeom>
        </p:spPr>
      </p:pic>
      <p:pic>
        <p:nvPicPr>
          <p:cNvPr id="9" name="Picture 8">
            <a:extLst>
              <a:ext uri="{FF2B5EF4-FFF2-40B4-BE49-F238E27FC236}">
                <a16:creationId xmlns:a16="http://schemas.microsoft.com/office/drawing/2014/main" id="{90E53F6A-EFF1-B3CC-BA39-37D15794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058" y="1742480"/>
            <a:ext cx="2901142" cy="2173778"/>
          </a:xfrm>
          <a:prstGeom prst="rect">
            <a:avLst/>
          </a:prstGeom>
        </p:spPr>
      </p:pic>
      <p:pic>
        <p:nvPicPr>
          <p:cNvPr id="11" name="Picture 10" descr="A close-up of a circuit board&#10;&#10;Description automatically generated with medium confidence">
            <a:extLst>
              <a:ext uri="{FF2B5EF4-FFF2-40B4-BE49-F238E27FC236}">
                <a16:creationId xmlns:a16="http://schemas.microsoft.com/office/drawing/2014/main" id="{FC3621E5-B0EF-F4AE-B412-75E9B7678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720" y="1743248"/>
            <a:ext cx="1554480" cy="3038302"/>
          </a:xfrm>
          <a:prstGeom prst="rect">
            <a:avLst/>
          </a:prstGeom>
        </p:spPr>
      </p:pic>
      <p:sp>
        <p:nvSpPr>
          <p:cNvPr id="12" name="Date Placeholder 11">
            <a:extLst>
              <a:ext uri="{FF2B5EF4-FFF2-40B4-BE49-F238E27FC236}">
                <a16:creationId xmlns:a16="http://schemas.microsoft.com/office/drawing/2014/main" id="{5DF1EAC4-85AA-BBB5-1646-DAF478AEBD3D}"/>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3" name="Footer Placeholder 12">
            <a:extLst>
              <a:ext uri="{FF2B5EF4-FFF2-40B4-BE49-F238E27FC236}">
                <a16:creationId xmlns:a16="http://schemas.microsoft.com/office/drawing/2014/main" id="{3BA839D8-C6A1-A7B3-D0C1-C48B7F0A9624}"/>
              </a:ext>
            </a:extLst>
          </p:cNvPr>
          <p:cNvSpPr>
            <a:spLocks noGrp="1"/>
          </p:cNvSpPr>
          <p:nvPr>
            <p:ph type="ftr" sz="quarter" idx="11"/>
          </p:nvPr>
        </p:nvSpPr>
        <p:spPr/>
        <p:txBody>
          <a:bodyPr/>
          <a:lstStyle/>
          <a:p>
            <a:pPr>
              <a:defRPr/>
            </a:pPr>
            <a:r>
              <a:rPr lang="en-US"/>
              <a:t>sPHENIX PD-4 Review</a:t>
            </a:r>
            <a:endParaRPr lang="en-US" dirty="0"/>
          </a:p>
        </p:txBody>
      </p:sp>
    </p:spTree>
    <p:extLst>
      <p:ext uri="{BB962C8B-B14F-4D97-AF65-F5344CB8AC3E}">
        <p14:creationId xmlns:p14="http://schemas.microsoft.com/office/powerpoint/2010/main" val="3388342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6C4E0-2F09-A826-D08C-DAC345F99FB5}"/>
              </a:ext>
            </a:extLst>
          </p:cNvPr>
          <p:cNvSpPr>
            <a:spLocks noGrp="1"/>
          </p:cNvSpPr>
          <p:nvPr>
            <p:ph type="title"/>
          </p:nvPr>
        </p:nvSpPr>
        <p:spPr/>
        <p:txBody>
          <a:bodyPr/>
          <a:lstStyle/>
          <a:p>
            <a:r>
              <a:rPr lang="en-US" sz="2800" dirty="0"/>
              <a:t>sPHENIX MIE Deliverables</a:t>
            </a:r>
          </a:p>
        </p:txBody>
      </p:sp>
      <p:sp>
        <p:nvSpPr>
          <p:cNvPr id="3" name="Content Placeholder 2">
            <a:extLst>
              <a:ext uri="{FF2B5EF4-FFF2-40B4-BE49-F238E27FC236}">
                <a16:creationId xmlns:a16="http://schemas.microsoft.com/office/drawing/2014/main" id="{FA99D000-D50E-6C7F-65D2-D110CE5CD6F9}"/>
              </a:ext>
            </a:extLst>
          </p:cNvPr>
          <p:cNvSpPr>
            <a:spLocks noGrp="1"/>
          </p:cNvSpPr>
          <p:nvPr>
            <p:ph idx="1"/>
          </p:nvPr>
        </p:nvSpPr>
        <p:spPr>
          <a:xfrm>
            <a:off x="380206" y="571528"/>
            <a:ext cx="8229600" cy="4133822"/>
          </a:xfrm>
        </p:spPr>
        <p:txBody>
          <a:bodyPr/>
          <a:lstStyle/>
          <a:p>
            <a:r>
              <a:rPr lang="en-US" sz="1800" dirty="0"/>
              <a:t>A Time Projection Chamber (TPC), Electromagnetic Calorimeter (EMCal), and a Hadronic Calorimeter (HCal) all covering 2</a:t>
            </a:r>
            <a:r>
              <a:rPr lang="el-GR" sz="1800" dirty="0"/>
              <a:t>π</a:t>
            </a:r>
            <a:r>
              <a:rPr lang="en-US" sz="1800" dirty="0"/>
              <a:t> in azimuth. The TPC and HCal have pseudorapidity coverage of -1.1 ≤ </a:t>
            </a:r>
            <a:r>
              <a:rPr lang="el-GR" sz="1800" dirty="0"/>
              <a:t>η</a:t>
            </a:r>
            <a:r>
              <a:rPr lang="en-US" sz="1800" dirty="0"/>
              <a:t> </a:t>
            </a:r>
            <a:r>
              <a:rPr lang="el-GR" sz="1800" dirty="0"/>
              <a:t>≤</a:t>
            </a:r>
            <a:r>
              <a:rPr lang="en-US" sz="1800" dirty="0"/>
              <a:t> 1.1. The EMCal has pseudorapidity coverage of -0.85 ≤ </a:t>
            </a:r>
            <a:r>
              <a:rPr lang="el-GR" sz="1800" dirty="0"/>
              <a:t>η</a:t>
            </a:r>
            <a:r>
              <a:rPr lang="en-US" sz="1800" dirty="0"/>
              <a:t> </a:t>
            </a:r>
            <a:r>
              <a:rPr lang="el-GR" sz="1800" dirty="0"/>
              <a:t>≤</a:t>
            </a:r>
            <a:r>
              <a:rPr lang="en-US" sz="1800" dirty="0"/>
              <a:t> 0.85.</a:t>
            </a:r>
          </a:p>
          <a:p>
            <a:r>
              <a:rPr lang="en-US" sz="1800" dirty="0"/>
              <a:t>A Minimum Bias Trigger Detector (MBD).</a:t>
            </a:r>
          </a:p>
          <a:p>
            <a:r>
              <a:rPr lang="en-US" sz="1800" dirty="0"/>
              <a:t>Readout electronics to fully instrument the TPC, EMCal, HCal and MBD.</a:t>
            </a:r>
          </a:p>
          <a:p>
            <a:r>
              <a:rPr lang="en-US" sz="1800" dirty="0"/>
              <a:t>A data acquisition (DAQ) system with the capability to read out the TPC, EMCal, HCal, and MBD with an event rate and data-logging rate commensurate with the sPHENIX physics goals.</a:t>
            </a:r>
          </a:p>
          <a:p>
            <a:r>
              <a:rPr lang="en-US" sz="1800" dirty="0"/>
              <a:t>A DAQ/Trigger system that can provide minimum bias and energy cluster triggers at a rate necessary to carry out the sPHENIX physics program in A, </a:t>
            </a:r>
            <a:r>
              <a:rPr lang="en-US" sz="1800" dirty="0" err="1"/>
              <a:t>pA</a:t>
            </a:r>
            <a:r>
              <a:rPr lang="en-US" sz="1800" dirty="0"/>
              <a:t> and pp collisions at RHIC.</a:t>
            </a:r>
          </a:p>
          <a:p>
            <a:r>
              <a:rPr lang="en-US" sz="1800" dirty="0"/>
              <a:t>Project Management to carry out the project scope through to a successful on time and on budget completion.</a:t>
            </a:r>
          </a:p>
        </p:txBody>
      </p:sp>
      <p:sp>
        <p:nvSpPr>
          <p:cNvPr id="4" name="Date Placeholder 3">
            <a:extLst>
              <a:ext uri="{FF2B5EF4-FFF2-40B4-BE49-F238E27FC236}">
                <a16:creationId xmlns:a16="http://schemas.microsoft.com/office/drawing/2014/main" id="{59E7C55A-602A-CEAA-F694-011042B1B2D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A79B51CB-7A67-F111-DFE7-424EEA64CAEC}"/>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AEAEA9-481F-62AE-7052-443FEA0ECEE9}"/>
              </a:ext>
            </a:extLst>
          </p:cNvPr>
          <p:cNvSpPr>
            <a:spLocks noGrp="1"/>
          </p:cNvSpPr>
          <p:nvPr>
            <p:ph type="sldNum" sz="quarter" idx="12"/>
          </p:nvPr>
        </p:nvSpPr>
        <p:spPr/>
        <p:txBody>
          <a:bodyPr/>
          <a:lstStyle/>
          <a:p>
            <a:fld id="{4B932B3A-BA38-40C7-ADEE-2A1902CEB265}" type="slidenum">
              <a:rPr lang="en-US" altLang="en-US" smtClean="0"/>
              <a:pPr/>
              <a:t>2</a:t>
            </a:fld>
            <a:endParaRPr lang="en-US" altLang="en-US" dirty="0"/>
          </a:p>
        </p:txBody>
      </p:sp>
    </p:spTree>
    <p:extLst>
      <p:ext uri="{BB962C8B-B14F-4D97-AF65-F5344CB8AC3E}">
        <p14:creationId xmlns:p14="http://schemas.microsoft.com/office/powerpoint/2010/main" val="169855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1.2.7 TPC Support Systems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20</a:t>
            </a:fld>
            <a:endParaRPr lang="en-US" altLang="en-US" dirty="0"/>
          </a:p>
        </p:txBody>
      </p:sp>
      <p:pic>
        <p:nvPicPr>
          <p:cNvPr id="7" name="Picture 6">
            <a:extLst>
              <a:ext uri="{FF2B5EF4-FFF2-40B4-BE49-F238E27FC236}">
                <a16:creationId xmlns:a16="http://schemas.microsoft.com/office/drawing/2014/main" id="{74956496-4B2D-6F6C-F62D-1F1118DC6ACC}"/>
              </a:ext>
            </a:extLst>
          </p:cNvPr>
          <p:cNvPicPr>
            <a:picLocks noChangeAspect="1"/>
          </p:cNvPicPr>
          <p:nvPr/>
        </p:nvPicPr>
        <p:blipFill>
          <a:blip r:embed="rId2"/>
          <a:stretch>
            <a:fillRect/>
          </a:stretch>
        </p:blipFill>
        <p:spPr>
          <a:xfrm>
            <a:off x="152400" y="1724721"/>
            <a:ext cx="8686800" cy="1694057"/>
          </a:xfrm>
          <a:prstGeom prst="rect">
            <a:avLst/>
          </a:prstGeom>
        </p:spPr>
      </p:pic>
    </p:spTree>
    <p:extLst>
      <p:ext uri="{BB962C8B-B14F-4D97-AF65-F5344CB8AC3E}">
        <p14:creationId xmlns:p14="http://schemas.microsoft.com/office/powerpoint/2010/main" val="1302450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hart, line chart&#10;&#10;Description automatically generated">
            <a:extLst>
              <a:ext uri="{FF2B5EF4-FFF2-40B4-BE49-F238E27FC236}">
                <a16:creationId xmlns:a16="http://schemas.microsoft.com/office/drawing/2014/main" id="{43E06919-1452-3B2D-1A32-9C2B763D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235" y="2159154"/>
            <a:ext cx="1956986" cy="2950720"/>
          </a:xfrm>
          <a:prstGeom prst="rect">
            <a:avLst/>
          </a:prstGeom>
        </p:spPr>
      </p:pic>
      <p:pic>
        <p:nvPicPr>
          <p:cNvPr id="29" name="Picture 28" descr="A picture containing connector, cluttered&#10;&#10;Description automatically generated">
            <a:extLst>
              <a:ext uri="{FF2B5EF4-FFF2-40B4-BE49-F238E27FC236}">
                <a16:creationId xmlns:a16="http://schemas.microsoft.com/office/drawing/2014/main" id="{43CAAFD3-D503-590D-F604-E1AAE39A9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165" y="108257"/>
            <a:ext cx="2010056" cy="1933845"/>
          </a:xfrm>
          <a:prstGeom prst="rect">
            <a:avLst/>
          </a:prstGeom>
        </p:spPr>
      </p:pic>
      <p:pic>
        <p:nvPicPr>
          <p:cNvPr id="27" name="Picture 26" descr="A picture containing indoor&#10;&#10;Description automatically generated">
            <a:extLst>
              <a:ext uri="{FF2B5EF4-FFF2-40B4-BE49-F238E27FC236}">
                <a16:creationId xmlns:a16="http://schemas.microsoft.com/office/drawing/2014/main" id="{C3FE0B29-CE86-2F1A-E3F3-D91B9C64B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332" y="2800350"/>
            <a:ext cx="3353268" cy="2152950"/>
          </a:xfrm>
          <a:prstGeom prst="rect">
            <a:avLst/>
          </a:prstGeom>
        </p:spPr>
      </p:pic>
      <p:pic>
        <p:nvPicPr>
          <p:cNvPr id="22" name="Picture 21">
            <a:extLst>
              <a:ext uri="{FF2B5EF4-FFF2-40B4-BE49-F238E27FC236}">
                <a16:creationId xmlns:a16="http://schemas.microsoft.com/office/drawing/2014/main" id="{6F5265CD-FDE8-205E-CC4B-03115EBA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09" y="942726"/>
            <a:ext cx="828791" cy="1781424"/>
          </a:xfrm>
          <a:prstGeom prst="rect">
            <a:avLst/>
          </a:prstGeom>
        </p:spPr>
      </p:pic>
      <p:pic>
        <p:nvPicPr>
          <p:cNvPr id="16" name="Picture 15" descr="A picture containing gear&#10;&#10;Description automatically generated">
            <a:extLst>
              <a:ext uri="{FF2B5EF4-FFF2-40B4-BE49-F238E27FC236}">
                <a16:creationId xmlns:a16="http://schemas.microsoft.com/office/drawing/2014/main" id="{5AD1431A-F0A8-0853-2D17-B37FC5376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09" y="57150"/>
            <a:ext cx="828791" cy="828791"/>
          </a:xfrm>
          <a:prstGeom prst="rect">
            <a:avLst/>
          </a:prstGeom>
        </p:spPr>
      </p:pic>
      <p:pic>
        <p:nvPicPr>
          <p:cNvPr id="5" name="Picture 4" descr="A picture containing indoor, floor, cluttered&#10;&#10;Description automatically generated">
            <a:extLst>
              <a:ext uri="{FF2B5EF4-FFF2-40B4-BE49-F238E27FC236}">
                <a16:creationId xmlns:a16="http://schemas.microsoft.com/office/drawing/2014/main" id="{2D0C85E4-7DF5-2BD2-D505-3421F3F41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829" y="742950"/>
            <a:ext cx="2200582" cy="1943371"/>
          </a:xfrm>
          <a:prstGeom prst="rect">
            <a:avLst/>
          </a:prstGeom>
        </p:spPr>
      </p:pic>
      <p:sp>
        <p:nvSpPr>
          <p:cNvPr id="2" name="Title 1">
            <a:extLst>
              <a:ext uri="{FF2B5EF4-FFF2-40B4-BE49-F238E27FC236}">
                <a16:creationId xmlns:a16="http://schemas.microsoft.com/office/drawing/2014/main" id="{67C42A9B-ADFB-9062-3D50-F43869440B8C}"/>
              </a:ext>
            </a:extLst>
          </p:cNvPr>
          <p:cNvSpPr>
            <a:spLocks noGrp="1"/>
          </p:cNvSpPr>
          <p:nvPr>
            <p:ph type="title"/>
          </p:nvPr>
        </p:nvSpPr>
        <p:spPr>
          <a:xfrm>
            <a:off x="38100" y="76507"/>
            <a:ext cx="7886700" cy="361643"/>
          </a:xfrm>
        </p:spPr>
        <p:txBody>
          <a:bodyPr/>
          <a:lstStyle/>
          <a:p>
            <a:r>
              <a:rPr lang="en-US" sz="2800" dirty="0"/>
              <a:t>WBS 1.2.7.1: TPC Line Laser Status - Nov. 2022</a:t>
            </a:r>
          </a:p>
        </p:txBody>
      </p:sp>
      <p:pic>
        <p:nvPicPr>
          <p:cNvPr id="6" name="Picture 5">
            <a:extLst>
              <a:ext uri="{FF2B5EF4-FFF2-40B4-BE49-F238E27FC236}">
                <a16:creationId xmlns:a16="http://schemas.microsoft.com/office/drawing/2014/main" id="{816751D1-C2DE-7ABB-7C01-61E7E15D78F0}"/>
              </a:ext>
            </a:extLst>
          </p:cNvPr>
          <p:cNvPicPr>
            <a:picLocks noChangeAspect="1"/>
          </p:cNvPicPr>
          <p:nvPr/>
        </p:nvPicPr>
        <p:blipFill rotWithShape="1">
          <a:blip r:embed="rId8"/>
          <a:srcRect r="4855"/>
          <a:stretch/>
        </p:blipFill>
        <p:spPr>
          <a:xfrm>
            <a:off x="99744" y="1873430"/>
            <a:ext cx="3315006" cy="2903472"/>
          </a:xfrm>
          <a:prstGeom prst="rect">
            <a:avLst/>
          </a:prstGeom>
        </p:spPr>
      </p:pic>
      <p:sp>
        <p:nvSpPr>
          <p:cNvPr id="14" name="TextBox 13">
            <a:extLst>
              <a:ext uri="{FF2B5EF4-FFF2-40B4-BE49-F238E27FC236}">
                <a16:creationId xmlns:a16="http://schemas.microsoft.com/office/drawing/2014/main" id="{EEEE9866-82AA-12D2-A29F-9D3BD030603C}"/>
              </a:ext>
            </a:extLst>
          </p:cNvPr>
          <p:cNvSpPr txBox="1"/>
          <p:nvPr/>
        </p:nvSpPr>
        <p:spPr>
          <a:xfrm>
            <a:off x="4195890" y="860627"/>
            <a:ext cx="1031051"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highlight>
                  <a:srgbClr val="FFFF00"/>
                </a:highlight>
                <a:latin typeface="Calibri" panose="020F0502020204030204"/>
                <a:ea typeface="+mn-ea"/>
              </a:rPr>
              <a:t>Laser Bench</a:t>
            </a:r>
          </a:p>
        </p:txBody>
      </p:sp>
      <p:sp>
        <p:nvSpPr>
          <p:cNvPr id="15" name="TextBox 14">
            <a:extLst>
              <a:ext uri="{FF2B5EF4-FFF2-40B4-BE49-F238E27FC236}">
                <a16:creationId xmlns:a16="http://schemas.microsoft.com/office/drawing/2014/main" id="{56418824-185A-3380-0185-60C2F6A09A7E}"/>
              </a:ext>
            </a:extLst>
          </p:cNvPr>
          <p:cNvSpPr txBox="1"/>
          <p:nvPr/>
        </p:nvSpPr>
        <p:spPr>
          <a:xfrm>
            <a:off x="4024430" y="2863993"/>
            <a:ext cx="1490344"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highlight>
                  <a:srgbClr val="FFFF00"/>
                </a:highlight>
                <a:latin typeface="Calibri" panose="020F0502020204030204"/>
                <a:ea typeface="+mn-ea"/>
              </a:rPr>
              <a:t>Laser Bench optics</a:t>
            </a:r>
          </a:p>
        </p:txBody>
      </p:sp>
      <p:cxnSp>
        <p:nvCxnSpPr>
          <p:cNvPr id="17" name="Straight Arrow Connector 16">
            <a:extLst>
              <a:ext uri="{FF2B5EF4-FFF2-40B4-BE49-F238E27FC236}">
                <a16:creationId xmlns:a16="http://schemas.microsoft.com/office/drawing/2014/main" id="{D998F2F0-AE91-9036-4D49-206F157439BC}"/>
              </a:ext>
            </a:extLst>
          </p:cNvPr>
          <p:cNvCxnSpPr>
            <a:cxnSpLocks/>
          </p:cNvCxnSpPr>
          <p:nvPr/>
        </p:nvCxnSpPr>
        <p:spPr>
          <a:xfrm>
            <a:off x="5478231" y="3017619"/>
            <a:ext cx="544218" cy="417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6A9E03-DE59-0552-01BB-EF887A1A246B}"/>
              </a:ext>
            </a:extLst>
          </p:cNvPr>
          <p:cNvSpPr txBox="1"/>
          <p:nvPr/>
        </p:nvSpPr>
        <p:spPr>
          <a:xfrm rot="16200000">
            <a:off x="5000952" y="1774807"/>
            <a:ext cx="1850186"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rPr>
              <a:t>Light Pipe + Secondary Steering Device</a:t>
            </a:r>
          </a:p>
        </p:txBody>
      </p:sp>
      <p:sp>
        <p:nvSpPr>
          <p:cNvPr id="19" name="TextBox 18">
            <a:extLst>
              <a:ext uri="{FF2B5EF4-FFF2-40B4-BE49-F238E27FC236}">
                <a16:creationId xmlns:a16="http://schemas.microsoft.com/office/drawing/2014/main" id="{B6016FAD-AF7C-1327-D074-3E74BC19F0CE}"/>
              </a:ext>
            </a:extLst>
          </p:cNvPr>
          <p:cNvSpPr txBox="1"/>
          <p:nvPr/>
        </p:nvSpPr>
        <p:spPr>
          <a:xfrm>
            <a:off x="5633719" y="332035"/>
            <a:ext cx="716863"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rPr>
              <a:t>LP  Entrance</a:t>
            </a:r>
          </a:p>
        </p:txBody>
      </p:sp>
      <p:cxnSp>
        <p:nvCxnSpPr>
          <p:cNvPr id="20" name="Straight Arrow Connector 19">
            <a:extLst>
              <a:ext uri="{FF2B5EF4-FFF2-40B4-BE49-F238E27FC236}">
                <a16:creationId xmlns:a16="http://schemas.microsoft.com/office/drawing/2014/main" id="{4AE968FC-A1F8-EF3D-820A-3D2AE2067AEB}"/>
              </a:ext>
            </a:extLst>
          </p:cNvPr>
          <p:cNvCxnSpPr>
            <a:cxnSpLocks/>
            <a:stCxn id="19" idx="2"/>
          </p:cNvCxnSpPr>
          <p:nvPr/>
        </p:nvCxnSpPr>
        <p:spPr>
          <a:xfrm>
            <a:off x="5992151" y="551326"/>
            <a:ext cx="257687" cy="186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E0FA421-78F9-25DA-74D2-051CD97EE445}"/>
              </a:ext>
            </a:extLst>
          </p:cNvPr>
          <p:cNvSpPr txBox="1"/>
          <p:nvPr/>
        </p:nvSpPr>
        <p:spPr>
          <a:xfrm>
            <a:off x="6933598" y="68474"/>
            <a:ext cx="2249334" cy="230832"/>
          </a:xfrm>
          <a:prstGeom prst="rect">
            <a:avLst/>
          </a:prstGeom>
          <a:noFill/>
        </p:spPr>
        <p:txBody>
          <a:bodyPr wrap="none" rtlCol="0">
            <a:spAutoFit/>
          </a:bodyPr>
          <a:lstStyle/>
          <a:p>
            <a:pPr defTabSz="685800" fontAlgn="auto">
              <a:spcBef>
                <a:spcPts val="0"/>
              </a:spcBef>
              <a:spcAft>
                <a:spcPts val="0"/>
              </a:spcAft>
              <a:defRPr/>
            </a:pPr>
            <a:r>
              <a:rPr lang="en-US" sz="900" dirty="0">
                <a:solidFill>
                  <a:prstClr val="black"/>
                </a:solidFill>
                <a:highlight>
                  <a:srgbClr val="FFFF00"/>
                </a:highlight>
                <a:latin typeface="Calibri" panose="020F0502020204030204"/>
                <a:ea typeface="+mn-ea"/>
              </a:rPr>
              <a:t>TPC Line Laser Tested with “</a:t>
            </a:r>
            <a:r>
              <a:rPr lang="en-US" sz="900" dirty="0" err="1">
                <a:solidFill>
                  <a:prstClr val="black"/>
                </a:solidFill>
                <a:highlight>
                  <a:srgbClr val="FFFF00"/>
                </a:highlight>
                <a:latin typeface="Calibri" panose="020F0502020204030204"/>
                <a:ea typeface="+mn-ea"/>
              </a:rPr>
              <a:t>miniTPC</a:t>
            </a:r>
            <a:r>
              <a:rPr lang="en-US" sz="900" dirty="0">
                <a:solidFill>
                  <a:prstClr val="black"/>
                </a:solidFill>
                <a:highlight>
                  <a:srgbClr val="FFFF00"/>
                </a:highlight>
                <a:latin typeface="Calibri" panose="020F0502020204030204"/>
                <a:ea typeface="+mn-ea"/>
              </a:rPr>
              <a:t>” proto.</a:t>
            </a:r>
          </a:p>
        </p:txBody>
      </p:sp>
      <p:sp>
        <p:nvSpPr>
          <p:cNvPr id="25" name="TextBox 24">
            <a:extLst>
              <a:ext uri="{FF2B5EF4-FFF2-40B4-BE49-F238E27FC236}">
                <a16:creationId xmlns:a16="http://schemas.microsoft.com/office/drawing/2014/main" id="{F254F1AC-8173-7AF7-5DA8-20C893AAA88C}"/>
              </a:ext>
            </a:extLst>
          </p:cNvPr>
          <p:cNvSpPr txBox="1"/>
          <p:nvPr/>
        </p:nvSpPr>
        <p:spPr>
          <a:xfrm>
            <a:off x="6945610" y="261076"/>
            <a:ext cx="2223686"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sym typeface="Wingdings" panose="05000000000000000000" pitchFamily="2" charset="2"/>
              </a:rPr>
              <a:t></a:t>
            </a:r>
            <a:r>
              <a:rPr lang="en-US" sz="825" dirty="0">
                <a:solidFill>
                  <a:prstClr val="black"/>
                </a:solidFill>
                <a:highlight>
                  <a:srgbClr val="FFFF00"/>
                </a:highlight>
                <a:latin typeface="Calibri" panose="020F0502020204030204"/>
                <a:ea typeface="+mn-ea"/>
              </a:rPr>
              <a:t>Same laser, optics, gas, FEE, avalanche, fields</a:t>
            </a:r>
          </a:p>
        </p:txBody>
      </p:sp>
      <p:sp>
        <p:nvSpPr>
          <p:cNvPr id="26" name="TextBox 25">
            <a:extLst>
              <a:ext uri="{FF2B5EF4-FFF2-40B4-BE49-F238E27FC236}">
                <a16:creationId xmlns:a16="http://schemas.microsoft.com/office/drawing/2014/main" id="{745C7A73-472B-BFDE-F92E-4AF27712A205}"/>
              </a:ext>
            </a:extLst>
          </p:cNvPr>
          <p:cNvSpPr txBox="1"/>
          <p:nvPr/>
        </p:nvSpPr>
        <p:spPr>
          <a:xfrm>
            <a:off x="6996165" y="2094916"/>
            <a:ext cx="2026517" cy="219291"/>
          </a:xfrm>
          <a:prstGeom prst="rect">
            <a:avLst/>
          </a:prstGeom>
          <a:noFill/>
        </p:spPr>
        <p:txBody>
          <a:bodyPr wrap="none" rtlCol="0">
            <a:spAutoFit/>
          </a:bodyPr>
          <a:lstStyle/>
          <a:p>
            <a:pPr defTabSz="685800" fontAlgn="auto">
              <a:spcBef>
                <a:spcPts val="0"/>
              </a:spcBef>
              <a:spcAft>
                <a:spcPts val="0"/>
              </a:spcAft>
              <a:defRPr/>
            </a:pPr>
            <a:r>
              <a:rPr lang="en-US" sz="825" dirty="0" err="1">
                <a:solidFill>
                  <a:prstClr val="black"/>
                </a:solidFill>
                <a:highlight>
                  <a:srgbClr val="FFFF00"/>
                </a:highlight>
                <a:latin typeface="Calibri" panose="020F0502020204030204"/>
                <a:ea typeface="+mn-ea"/>
                <a:sym typeface="Wingdings" panose="05000000000000000000" pitchFamily="2" charset="2"/>
              </a:rPr>
              <a:t>MiniTPC</a:t>
            </a:r>
            <a:r>
              <a:rPr lang="en-US" sz="825" dirty="0">
                <a:solidFill>
                  <a:prstClr val="black"/>
                </a:solidFill>
                <a:highlight>
                  <a:srgbClr val="FFFF00"/>
                </a:highlight>
                <a:latin typeface="Calibri" panose="020F0502020204030204"/>
                <a:ea typeface="+mn-ea"/>
                <a:sym typeface="Wingdings" panose="05000000000000000000" pitchFamily="2" charset="2"/>
              </a:rPr>
              <a:t> Proto Event Display of Laser Track</a:t>
            </a:r>
            <a:endParaRPr lang="en-US" sz="825" dirty="0">
              <a:solidFill>
                <a:prstClr val="black"/>
              </a:solidFill>
              <a:highlight>
                <a:srgbClr val="FFFF00"/>
              </a:highlight>
              <a:latin typeface="Calibri" panose="020F0502020204030204"/>
              <a:ea typeface="+mn-ea"/>
            </a:endParaRPr>
          </a:p>
        </p:txBody>
      </p:sp>
      <p:sp>
        <p:nvSpPr>
          <p:cNvPr id="3" name="TextBox 2">
            <a:extLst>
              <a:ext uri="{FF2B5EF4-FFF2-40B4-BE49-F238E27FC236}">
                <a16:creationId xmlns:a16="http://schemas.microsoft.com/office/drawing/2014/main" id="{1FA4D782-B123-AB0F-9EDD-5BE1637E149E}"/>
              </a:ext>
            </a:extLst>
          </p:cNvPr>
          <p:cNvSpPr txBox="1"/>
          <p:nvPr/>
        </p:nvSpPr>
        <p:spPr>
          <a:xfrm>
            <a:off x="98053" y="778406"/>
            <a:ext cx="3393966" cy="1338828"/>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design work complete</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lasers stress tested</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Proof of concept successful</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Procurement of parts ~95%</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Assembly to be completed by Dec. 2022</a:t>
            </a:r>
          </a:p>
          <a:p>
            <a:pPr defTabSz="685800" fontAlgn="auto">
              <a:spcBef>
                <a:spcPts val="0"/>
              </a:spcBef>
              <a:spcAft>
                <a:spcPts val="0"/>
              </a:spcAft>
              <a:defRPr/>
            </a:pPr>
            <a:endParaRPr lang="en-US" sz="1350" dirty="0">
              <a:solidFill>
                <a:prstClr val="black"/>
              </a:solidFill>
              <a:latin typeface="Calibri" panose="020F0502020204030204"/>
              <a:ea typeface="+mn-ea"/>
            </a:endParaRPr>
          </a:p>
        </p:txBody>
      </p:sp>
      <p:sp>
        <p:nvSpPr>
          <p:cNvPr id="32" name="Date Placeholder 31">
            <a:extLst>
              <a:ext uri="{FF2B5EF4-FFF2-40B4-BE49-F238E27FC236}">
                <a16:creationId xmlns:a16="http://schemas.microsoft.com/office/drawing/2014/main" id="{F1B1CB60-8DAB-9D63-D40E-4CB9AB83182A}"/>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33" name="Footer Placeholder 32">
            <a:extLst>
              <a:ext uri="{FF2B5EF4-FFF2-40B4-BE49-F238E27FC236}">
                <a16:creationId xmlns:a16="http://schemas.microsoft.com/office/drawing/2014/main" id="{A755BAE5-BE00-A172-B9B4-AD0693492A17}"/>
              </a:ext>
            </a:extLst>
          </p:cNvPr>
          <p:cNvSpPr>
            <a:spLocks noGrp="1"/>
          </p:cNvSpPr>
          <p:nvPr>
            <p:ph type="ftr" sz="quarter" idx="11"/>
          </p:nvPr>
        </p:nvSpPr>
        <p:spPr/>
        <p:txBody>
          <a:bodyPr/>
          <a:lstStyle/>
          <a:p>
            <a:pPr>
              <a:defRPr/>
            </a:pPr>
            <a:r>
              <a:rPr lang="en-US"/>
              <a:t>sPHENIX PD-4 Review</a:t>
            </a:r>
            <a:endParaRPr lang="en-US" dirty="0"/>
          </a:p>
        </p:txBody>
      </p:sp>
      <p:sp>
        <p:nvSpPr>
          <p:cNvPr id="34" name="Slide Number Placeholder 33">
            <a:extLst>
              <a:ext uri="{FF2B5EF4-FFF2-40B4-BE49-F238E27FC236}">
                <a16:creationId xmlns:a16="http://schemas.microsoft.com/office/drawing/2014/main" id="{BF316B11-81BE-325E-29B0-6BC3567E4706}"/>
              </a:ext>
            </a:extLst>
          </p:cNvPr>
          <p:cNvSpPr>
            <a:spLocks noGrp="1"/>
          </p:cNvSpPr>
          <p:nvPr>
            <p:ph type="sldNum" sz="quarter" idx="12"/>
          </p:nvPr>
        </p:nvSpPr>
        <p:spPr/>
        <p:txBody>
          <a:bodyPr/>
          <a:lstStyle/>
          <a:p>
            <a:fld id="{0AE0C637-5835-444B-B8C0-92C25AFA2084}" type="slidenum">
              <a:rPr lang="en-US" altLang="en-US" smtClean="0"/>
              <a:pPr/>
              <a:t>21</a:t>
            </a:fld>
            <a:endParaRPr lang="en-US" altLang="en-US" dirty="0"/>
          </a:p>
        </p:txBody>
      </p:sp>
    </p:spTree>
    <p:extLst>
      <p:ext uri="{BB962C8B-B14F-4D97-AF65-F5344CB8AC3E}">
        <p14:creationId xmlns:p14="http://schemas.microsoft.com/office/powerpoint/2010/main" val="2565268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2A9B-ADFB-9062-3D50-F43869440B8C}"/>
              </a:ext>
            </a:extLst>
          </p:cNvPr>
          <p:cNvSpPr>
            <a:spLocks noGrp="1"/>
          </p:cNvSpPr>
          <p:nvPr>
            <p:ph type="title"/>
          </p:nvPr>
        </p:nvSpPr>
        <p:spPr>
          <a:xfrm>
            <a:off x="283305" y="58784"/>
            <a:ext cx="7886700" cy="443104"/>
          </a:xfrm>
        </p:spPr>
        <p:txBody>
          <a:bodyPr/>
          <a:lstStyle/>
          <a:p>
            <a:r>
              <a:rPr lang="en-US" sz="2800" dirty="0"/>
              <a:t>WBS 1.2.7.2: TPC Gas Rack Status</a:t>
            </a:r>
          </a:p>
        </p:txBody>
      </p:sp>
      <p:sp>
        <p:nvSpPr>
          <p:cNvPr id="3" name="TextBox 2">
            <a:extLst>
              <a:ext uri="{FF2B5EF4-FFF2-40B4-BE49-F238E27FC236}">
                <a16:creationId xmlns:a16="http://schemas.microsoft.com/office/drawing/2014/main" id="{1FA4D782-B123-AB0F-9EDD-5BE1637E149E}"/>
              </a:ext>
            </a:extLst>
          </p:cNvPr>
          <p:cNvSpPr txBox="1"/>
          <p:nvPr/>
        </p:nvSpPr>
        <p:spPr>
          <a:xfrm>
            <a:off x="76200" y="638605"/>
            <a:ext cx="3393966" cy="1546577"/>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design work complete</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Major components mounted and plumbed</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Flow controllers, Gas Analyzer, H20 Monitor, O2 Meter, Pumps, </a:t>
            </a:r>
            <a:r>
              <a:rPr lang="en-US" sz="1350" dirty="0" err="1">
                <a:solidFill>
                  <a:srgbClr val="0070C0"/>
                </a:solidFill>
                <a:latin typeface="Calibri" panose="020F0502020204030204"/>
                <a:ea typeface="+mn-ea"/>
              </a:rPr>
              <a:t>etc</a:t>
            </a:r>
            <a:endParaRPr lang="en-US" sz="1350" dirty="0">
              <a:solidFill>
                <a:srgbClr val="0070C0"/>
              </a:solidFill>
              <a:latin typeface="Calibri" panose="020F0502020204030204"/>
              <a:ea typeface="+mn-ea"/>
            </a:endParaRP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Purifiers and Driers built. </a:t>
            </a:r>
          </a:p>
          <a:p>
            <a:pPr defTabSz="685800" fontAlgn="auto">
              <a:spcBef>
                <a:spcPts val="0"/>
              </a:spcBef>
              <a:spcAft>
                <a:spcPts val="0"/>
              </a:spcAft>
              <a:defRPr/>
            </a:pPr>
            <a:endParaRPr lang="en-US" sz="1350" dirty="0">
              <a:solidFill>
                <a:prstClr val="black"/>
              </a:solidFill>
              <a:latin typeface="Calibri" panose="020F0502020204030204"/>
              <a:ea typeface="+mn-ea"/>
            </a:endParaRPr>
          </a:p>
        </p:txBody>
      </p:sp>
      <p:pic>
        <p:nvPicPr>
          <p:cNvPr id="5" name="Picture 4" descr="A picture containing device, miller&#10;&#10;Description automatically generated">
            <a:extLst>
              <a:ext uri="{FF2B5EF4-FFF2-40B4-BE49-F238E27FC236}">
                <a16:creationId xmlns:a16="http://schemas.microsoft.com/office/drawing/2014/main" id="{157BBFE8-B8DC-8B96-C4DE-854B3484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72" y="2078593"/>
            <a:ext cx="1600200" cy="2926080"/>
          </a:xfrm>
          <a:prstGeom prst="rect">
            <a:avLst/>
          </a:prstGeom>
        </p:spPr>
      </p:pic>
      <p:pic>
        <p:nvPicPr>
          <p:cNvPr id="7" name="Picture 6">
            <a:extLst>
              <a:ext uri="{FF2B5EF4-FFF2-40B4-BE49-F238E27FC236}">
                <a16:creationId xmlns:a16="http://schemas.microsoft.com/office/drawing/2014/main" id="{FCA76EE4-50A6-AE76-6689-ABCA09856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439" y="1809750"/>
            <a:ext cx="1766455" cy="3233651"/>
          </a:xfrm>
          <a:prstGeom prst="rect">
            <a:avLst/>
          </a:prstGeom>
        </p:spPr>
      </p:pic>
      <p:pic>
        <p:nvPicPr>
          <p:cNvPr id="9" name="Picture 8" descr="A picture containing indoor, engine&#10;&#10;Description automatically generated">
            <a:extLst>
              <a:ext uri="{FF2B5EF4-FFF2-40B4-BE49-F238E27FC236}">
                <a16:creationId xmlns:a16="http://schemas.microsoft.com/office/drawing/2014/main" id="{01DD6ACE-2D1A-5FAD-42A6-DC05DC86B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348" y="746973"/>
            <a:ext cx="1870364" cy="3424844"/>
          </a:xfrm>
          <a:prstGeom prst="rect">
            <a:avLst/>
          </a:prstGeom>
        </p:spPr>
      </p:pic>
      <p:pic>
        <p:nvPicPr>
          <p:cNvPr id="11" name="Picture 10" descr="A picture containing indoor, engine, miller&#10;&#10;Description automatically generated">
            <a:extLst>
              <a:ext uri="{FF2B5EF4-FFF2-40B4-BE49-F238E27FC236}">
                <a16:creationId xmlns:a16="http://schemas.microsoft.com/office/drawing/2014/main" id="{04DA0BE5-E676-04A1-B3EF-8612BF91A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8166" y="746973"/>
            <a:ext cx="1870364" cy="3424844"/>
          </a:xfrm>
          <a:prstGeom prst="rect">
            <a:avLst/>
          </a:prstGeom>
        </p:spPr>
      </p:pic>
      <p:pic>
        <p:nvPicPr>
          <p:cNvPr id="13" name="Picture 12" descr="A picture containing text, indoor, counter&#10;&#10;Description automatically generated">
            <a:extLst>
              <a:ext uri="{FF2B5EF4-FFF2-40B4-BE49-F238E27FC236}">
                <a16:creationId xmlns:a16="http://schemas.microsoft.com/office/drawing/2014/main" id="{1508938F-7231-CF38-3892-4FF80AD69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8361" y="4284504"/>
            <a:ext cx="2248214" cy="800212"/>
          </a:xfrm>
          <a:prstGeom prst="rect">
            <a:avLst/>
          </a:prstGeom>
        </p:spPr>
      </p:pic>
      <p:sp>
        <p:nvSpPr>
          <p:cNvPr id="14" name="Date Placeholder 13">
            <a:extLst>
              <a:ext uri="{FF2B5EF4-FFF2-40B4-BE49-F238E27FC236}">
                <a16:creationId xmlns:a16="http://schemas.microsoft.com/office/drawing/2014/main" id="{FD3F3E31-E4AB-A64A-59B1-49C021529CC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5" name="Footer Placeholder 14">
            <a:extLst>
              <a:ext uri="{FF2B5EF4-FFF2-40B4-BE49-F238E27FC236}">
                <a16:creationId xmlns:a16="http://schemas.microsoft.com/office/drawing/2014/main" id="{8CA9EAAF-3393-32DA-B981-34F02BFE70E1}"/>
              </a:ext>
            </a:extLst>
          </p:cNvPr>
          <p:cNvSpPr>
            <a:spLocks noGrp="1"/>
          </p:cNvSpPr>
          <p:nvPr>
            <p:ph type="ftr" sz="quarter" idx="11"/>
          </p:nvPr>
        </p:nvSpPr>
        <p:spPr/>
        <p:txBody>
          <a:bodyPr/>
          <a:lstStyle/>
          <a:p>
            <a:pPr>
              <a:defRPr/>
            </a:pPr>
            <a:r>
              <a:rPr lang="en-US"/>
              <a:t>sPHENIX PD-4 Review</a:t>
            </a:r>
            <a:endParaRPr lang="en-US" dirty="0"/>
          </a:p>
        </p:txBody>
      </p:sp>
      <p:sp>
        <p:nvSpPr>
          <p:cNvPr id="17" name="Slide Number Placeholder 16">
            <a:extLst>
              <a:ext uri="{FF2B5EF4-FFF2-40B4-BE49-F238E27FC236}">
                <a16:creationId xmlns:a16="http://schemas.microsoft.com/office/drawing/2014/main" id="{53DBF41C-C7B7-8A34-F1C8-678C3E3FD49B}"/>
              </a:ext>
            </a:extLst>
          </p:cNvPr>
          <p:cNvSpPr>
            <a:spLocks noGrp="1"/>
          </p:cNvSpPr>
          <p:nvPr>
            <p:ph type="sldNum" sz="quarter" idx="12"/>
          </p:nvPr>
        </p:nvSpPr>
        <p:spPr/>
        <p:txBody>
          <a:bodyPr/>
          <a:lstStyle/>
          <a:p>
            <a:fld id="{0AE0C637-5835-444B-B8C0-92C25AFA2084}" type="slidenum">
              <a:rPr lang="en-US" altLang="en-US" smtClean="0"/>
              <a:pPr/>
              <a:t>22</a:t>
            </a:fld>
            <a:endParaRPr lang="en-US" altLang="en-US" dirty="0"/>
          </a:p>
        </p:txBody>
      </p:sp>
    </p:spTree>
    <p:extLst>
      <p:ext uri="{BB962C8B-B14F-4D97-AF65-F5344CB8AC3E}">
        <p14:creationId xmlns:p14="http://schemas.microsoft.com/office/powerpoint/2010/main" val="3760521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B98A-0D6C-46D3-FFA0-47406DD96096}"/>
              </a:ext>
            </a:extLst>
          </p:cNvPr>
          <p:cNvSpPr>
            <a:spLocks noGrp="1"/>
          </p:cNvSpPr>
          <p:nvPr>
            <p:ph type="title"/>
          </p:nvPr>
        </p:nvSpPr>
        <p:spPr>
          <a:xfrm>
            <a:off x="122959" y="148937"/>
            <a:ext cx="7886700" cy="289214"/>
          </a:xfrm>
        </p:spPr>
        <p:txBody>
          <a:bodyPr/>
          <a:lstStyle/>
          <a:p>
            <a:r>
              <a:rPr lang="en-US" sz="2800" dirty="0"/>
              <a:t>WBS 1.2.7.3: TPC FEE Cooling Blocks</a:t>
            </a:r>
          </a:p>
        </p:txBody>
      </p:sp>
      <p:sp>
        <p:nvSpPr>
          <p:cNvPr id="3" name="Content Placeholder 2">
            <a:extLst>
              <a:ext uri="{FF2B5EF4-FFF2-40B4-BE49-F238E27FC236}">
                <a16:creationId xmlns:a16="http://schemas.microsoft.com/office/drawing/2014/main" id="{2C46121A-6FFD-8E62-1C0A-E8F97149FA12}"/>
              </a:ext>
            </a:extLst>
          </p:cNvPr>
          <p:cNvSpPr>
            <a:spLocks noGrp="1"/>
          </p:cNvSpPr>
          <p:nvPr>
            <p:ph idx="1"/>
          </p:nvPr>
        </p:nvSpPr>
        <p:spPr>
          <a:xfrm>
            <a:off x="570422" y="3875590"/>
            <a:ext cx="7886700" cy="921329"/>
          </a:xfrm>
        </p:spPr>
        <p:txBody>
          <a:bodyPr/>
          <a:lstStyle/>
          <a:p>
            <a:r>
              <a:rPr lang="en-US" dirty="0"/>
              <a:t>Cooling plate on FEE engages “cooling blocks”.</a:t>
            </a:r>
          </a:p>
          <a:p>
            <a:r>
              <a:rPr lang="en-US" dirty="0"/>
              <a:t>Cooling blocks act as both </a:t>
            </a:r>
            <a:r>
              <a:rPr lang="en-US" u="sng" dirty="0"/>
              <a:t>FEE card guide</a:t>
            </a:r>
            <a:r>
              <a:rPr lang="en-US" dirty="0"/>
              <a:t> and </a:t>
            </a:r>
            <a:r>
              <a:rPr lang="en-US" u="sng" dirty="0"/>
              <a:t>heat sink</a:t>
            </a:r>
            <a:r>
              <a:rPr lang="en-US" dirty="0"/>
              <a:t>.</a:t>
            </a:r>
          </a:p>
        </p:txBody>
      </p:sp>
      <p:pic>
        <p:nvPicPr>
          <p:cNvPr id="8" name="Picture 7" descr="Diagram&#10;&#10;Description automatically generated">
            <a:extLst>
              <a:ext uri="{FF2B5EF4-FFF2-40B4-BE49-F238E27FC236}">
                <a16:creationId xmlns:a16="http://schemas.microsoft.com/office/drawing/2014/main" id="{631827C1-6F3D-59AF-FA0D-4E5A57082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8" y="941444"/>
            <a:ext cx="2371550" cy="2786113"/>
          </a:xfrm>
          <a:prstGeom prst="rect">
            <a:avLst/>
          </a:prstGeom>
        </p:spPr>
      </p:pic>
      <p:pic>
        <p:nvPicPr>
          <p:cNvPr id="10" name="Picture 9" descr="A picture containing music, lined&#10;&#10;Description automatically generated">
            <a:extLst>
              <a:ext uri="{FF2B5EF4-FFF2-40B4-BE49-F238E27FC236}">
                <a16:creationId xmlns:a16="http://schemas.microsoft.com/office/drawing/2014/main" id="{6D39ED88-EBAA-5DFD-2D64-222E8FE03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29" y="935941"/>
            <a:ext cx="3153215" cy="2781688"/>
          </a:xfrm>
          <a:prstGeom prst="rect">
            <a:avLst/>
          </a:prstGeom>
        </p:spPr>
      </p:pic>
      <p:pic>
        <p:nvPicPr>
          <p:cNvPr id="12" name="Picture 11">
            <a:extLst>
              <a:ext uri="{FF2B5EF4-FFF2-40B4-BE49-F238E27FC236}">
                <a16:creationId xmlns:a16="http://schemas.microsoft.com/office/drawing/2014/main" id="{6D39AF7B-44D1-F683-71F8-3C39146EE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775" y="926414"/>
            <a:ext cx="2686425" cy="2791215"/>
          </a:xfrm>
          <a:prstGeom prst="rect">
            <a:avLst/>
          </a:prstGeom>
        </p:spPr>
      </p:pic>
      <p:sp>
        <p:nvSpPr>
          <p:cNvPr id="13" name="Date Placeholder 12">
            <a:extLst>
              <a:ext uri="{FF2B5EF4-FFF2-40B4-BE49-F238E27FC236}">
                <a16:creationId xmlns:a16="http://schemas.microsoft.com/office/drawing/2014/main" id="{F80DAB28-C64A-3C6F-A170-802D5B827909}"/>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4" name="Footer Placeholder 13">
            <a:extLst>
              <a:ext uri="{FF2B5EF4-FFF2-40B4-BE49-F238E27FC236}">
                <a16:creationId xmlns:a16="http://schemas.microsoft.com/office/drawing/2014/main" id="{E805D65F-DE54-4385-F514-ECDA60D90505}"/>
              </a:ext>
            </a:extLst>
          </p:cNvPr>
          <p:cNvSpPr>
            <a:spLocks noGrp="1"/>
          </p:cNvSpPr>
          <p:nvPr>
            <p:ph type="ftr" sz="quarter" idx="11"/>
          </p:nvPr>
        </p:nvSpPr>
        <p:spPr/>
        <p:txBody>
          <a:bodyPr/>
          <a:lstStyle/>
          <a:p>
            <a:pPr>
              <a:defRPr/>
            </a:pPr>
            <a:r>
              <a:rPr lang="en-US"/>
              <a:t>sPHENIX PD-4 Review</a:t>
            </a:r>
            <a:endParaRPr lang="en-US" dirty="0"/>
          </a:p>
        </p:txBody>
      </p:sp>
      <p:sp>
        <p:nvSpPr>
          <p:cNvPr id="15" name="Slide Number Placeholder 14">
            <a:extLst>
              <a:ext uri="{FF2B5EF4-FFF2-40B4-BE49-F238E27FC236}">
                <a16:creationId xmlns:a16="http://schemas.microsoft.com/office/drawing/2014/main" id="{2F0F5902-2B05-9C1F-BC24-8620AC4B5363}"/>
              </a:ext>
            </a:extLst>
          </p:cNvPr>
          <p:cNvSpPr>
            <a:spLocks noGrp="1"/>
          </p:cNvSpPr>
          <p:nvPr>
            <p:ph type="sldNum" sz="quarter" idx="12"/>
          </p:nvPr>
        </p:nvSpPr>
        <p:spPr/>
        <p:txBody>
          <a:bodyPr/>
          <a:lstStyle/>
          <a:p>
            <a:fld id="{4B932B3A-BA38-40C7-ADEE-2A1902CEB265}" type="slidenum">
              <a:rPr lang="en-US" altLang="en-US" smtClean="0"/>
              <a:pPr/>
              <a:t>23</a:t>
            </a:fld>
            <a:endParaRPr lang="en-US" altLang="en-US" dirty="0"/>
          </a:p>
        </p:txBody>
      </p:sp>
      <p:sp>
        <p:nvSpPr>
          <p:cNvPr id="4" name="TextBox 3">
            <a:extLst>
              <a:ext uri="{FF2B5EF4-FFF2-40B4-BE49-F238E27FC236}">
                <a16:creationId xmlns:a16="http://schemas.microsoft.com/office/drawing/2014/main" id="{C957000D-3A27-BA9D-9931-DB522E5CB302}"/>
              </a:ext>
            </a:extLst>
          </p:cNvPr>
          <p:cNvSpPr txBox="1"/>
          <p:nvPr/>
        </p:nvSpPr>
        <p:spPr>
          <a:xfrm>
            <a:off x="3064324" y="3413746"/>
            <a:ext cx="2742356" cy="307777"/>
          </a:xfrm>
          <a:prstGeom prst="rect">
            <a:avLst/>
          </a:prstGeom>
          <a:solidFill>
            <a:schemeClr val="bg1">
              <a:lumMod val="85000"/>
            </a:schemeClr>
          </a:solidFill>
        </p:spPr>
        <p:txBody>
          <a:bodyPr wrap="square" rtlCol="0">
            <a:spAutoFit/>
          </a:bodyPr>
          <a:lstStyle/>
          <a:p>
            <a:pPr algn="ctr">
              <a:spcAft>
                <a:spcPts val="600"/>
              </a:spcAft>
            </a:pPr>
            <a:r>
              <a:rPr lang="en-US" sz="1400" dirty="0"/>
              <a:t>All 24 of the R3 cooling blocks</a:t>
            </a:r>
          </a:p>
        </p:txBody>
      </p:sp>
      <p:sp>
        <p:nvSpPr>
          <p:cNvPr id="5" name="TextBox 4">
            <a:extLst>
              <a:ext uri="{FF2B5EF4-FFF2-40B4-BE49-F238E27FC236}">
                <a16:creationId xmlns:a16="http://schemas.microsoft.com/office/drawing/2014/main" id="{B27461A1-302F-91C2-46AD-75BAA9CE6F7A}"/>
              </a:ext>
            </a:extLst>
          </p:cNvPr>
          <p:cNvSpPr txBox="1"/>
          <p:nvPr/>
        </p:nvSpPr>
        <p:spPr>
          <a:xfrm>
            <a:off x="6115521" y="3410485"/>
            <a:ext cx="2779559" cy="307777"/>
          </a:xfrm>
          <a:prstGeom prst="rect">
            <a:avLst/>
          </a:prstGeom>
          <a:solidFill>
            <a:schemeClr val="bg1">
              <a:lumMod val="85000"/>
            </a:schemeClr>
          </a:solidFill>
        </p:spPr>
        <p:txBody>
          <a:bodyPr wrap="square" rtlCol="0">
            <a:spAutoFit/>
          </a:bodyPr>
          <a:lstStyle/>
          <a:p>
            <a:pPr algn="ctr">
              <a:spcAft>
                <a:spcPts val="600"/>
              </a:spcAft>
            </a:pPr>
            <a:r>
              <a:rPr lang="en-US" sz="1400" dirty="0"/>
              <a:t>End cap w/ cooling blocks mounted</a:t>
            </a:r>
          </a:p>
        </p:txBody>
      </p:sp>
    </p:spTree>
    <p:extLst>
      <p:ext uri="{BB962C8B-B14F-4D97-AF65-F5344CB8AC3E}">
        <p14:creationId xmlns:p14="http://schemas.microsoft.com/office/powerpoint/2010/main" val="2324193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Live Channels (1)</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Laser, pulser, </a:t>
            </a:r>
            <a:r>
              <a:rPr lang="en-US" sz="1800" b="1" dirty="0" err="1">
                <a:solidFill>
                  <a:srgbClr val="000000"/>
                </a:solidFill>
              </a:rPr>
              <a:t>cosmics</a:t>
            </a:r>
            <a:endParaRPr lang="en-US" sz="1800" b="1" dirty="0"/>
          </a:p>
          <a:p>
            <a:r>
              <a:rPr lang="en-US" sz="1800" dirty="0"/>
              <a:t>Objective KPP’s: </a:t>
            </a:r>
            <a:r>
              <a:rPr lang="en-US" sz="1800" b="1" dirty="0">
                <a:solidFill>
                  <a:srgbClr val="000000"/>
                </a:solidFill>
              </a:rPr>
              <a:t>≥ 95% live channels based on Laser, pulser, </a:t>
            </a:r>
            <a:r>
              <a:rPr lang="en-US" sz="1800" b="1" dirty="0" err="1">
                <a:solidFill>
                  <a:srgbClr val="000000"/>
                </a:solidFill>
              </a:rPr>
              <a:t>cosmics</a:t>
            </a:r>
            <a:endParaRPr lang="en-US" sz="1800" b="1" dirty="0">
              <a:solidFill>
                <a:srgbClr val="000000"/>
              </a:solidFill>
            </a:endParaRPr>
          </a:p>
          <a:p>
            <a:endParaRPr lang="en-US" sz="1800" dirty="0">
              <a:solidFill>
                <a:srgbClr val="000000"/>
              </a:solidFill>
            </a:endParaRPr>
          </a:p>
          <a:p>
            <a:r>
              <a:rPr lang="en-US" sz="1800" b="0" i="0" dirty="0">
                <a:solidFill>
                  <a:srgbClr val="222222"/>
                </a:solidFill>
                <a:effectLst/>
                <a:latin typeface="Arial" panose="020B0604020202020204" pitchFamily="34" charset="0"/>
              </a:rPr>
              <a:t>Live channels checking needs all FEE cards mounted. The test involves pulsing a given GEM module and checking that all channels respond through the FEE card. </a:t>
            </a:r>
            <a:endParaRPr lang="en-US" sz="1800"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24</a:t>
            </a:fld>
            <a:endParaRPr lang="en-US" altLang="en-US" dirty="0"/>
          </a:p>
        </p:txBody>
      </p:sp>
    </p:spTree>
    <p:extLst>
      <p:ext uri="{BB962C8B-B14F-4D97-AF65-F5344CB8AC3E}">
        <p14:creationId xmlns:p14="http://schemas.microsoft.com/office/powerpoint/2010/main" val="495978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F2B2-4A18-B0EA-EC53-37236344D3AF}"/>
              </a:ext>
            </a:extLst>
          </p:cNvPr>
          <p:cNvSpPr>
            <a:spLocks noGrp="1"/>
          </p:cNvSpPr>
          <p:nvPr>
            <p:ph type="title"/>
          </p:nvPr>
        </p:nvSpPr>
        <p:spPr/>
        <p:txBody>
          <a:bodyPr/>
          <a:lstStyle/>
          <a:p>
            <a:r>
              <a:rPr lang="en-US" sz="2800" dirty="0"/>
              <a:t>Time Projection Chamber KPP – Live Channels (2)</a:t>
            </a:r>
          </a:p>
        </p:txBody>
      </p:sp>
      <p:sp>
        <p:nvSpPr>
          <p:cNvPr id="3" name="Content Placeholder 2">
            <a:extLst>
              <a:ext uri="{FF2B5EF4-FFF2-40B4-BE49-F238E27FC236}">
                <a16:creationId xmlns:a16="http://schemas.microsoft.com/office/drawing/2014/main" id="{20A86747-18F9-9E45-7261-CCBDA47ECE48}"/>
              </a:ext>
            </a:extLst>
          </p:cNvPr>
          <p:cNvSpPr>
            <a:spLocks noGrp="1"/>
          </p:cNvSpPr>
          <p:nvPr>
            <p:ph idx="1"/>
          </p:nvPr>
        </p:nvSpPr>
        <p:spPr>
          <a:xfrm>
            <a:off x="88454" y="2735778"/>
            <a:ext cx="4422578" cy="2007429"/>
          </a:xfrm>
        </p:spPr>
        <p:txBody>
          <a:bodyPr/>
          <a:lstStyle/>
          <a:p>
            <a:pPr marL="182880" indent="-182880" algn="l">
              <a:buFont typeface="Arial" panose="020B0604020202020204" pitchFamily="34" charset="0"/>
              <a:buChar char="•"/>
            </a:pPr>
            <a:r>
              <a:rPr lang="en-US" sz="1400" dirty="0">
                <a:solidFill>
                  <a:srgbClr val="222222"/>
                </a:solidFill>
                <a:latin typeface="Arial" panose="020B0604020202020204" pitchFamily="34" charset="0"/>
              </a:rPr>
              <a:t>Process delayed by supply chain crisis of high voltage card (must install before FEE).</a:t>
            </a:r>
          </a:p>
          <a:p>
            <a:pPr marL="182880" indent="-182880" algn="l">
              <a:buFont typeface="Arial" panose="020B0604020202020204" pitchFamily="34" charset="0"/>
              <a:buChar char="•"/>
            </a:pPr>
            <a:r>
              <a:rPr lang="en-US" sz="1400" dirty="0">
                <a:solidFill>
                  <a:srgbClr val="222222"/>
                </a:solidFill>
                <a:latin typeface="Arial" panose="020B0604020202020204" pitchFamily="34" charset="0"/>
              </a:rPr>
              <a:t>Full data collected for all 312 cards on TPC South.</a:t>
            </a:r>
          </a:p>
          <a:p>
            <a:pPr marL="182880" indent="-182880" algn="l">
              <a:buFont typeface="Arial" panose="020B0604020202020204" pitchFamily="34" charset="0"/>
              <a:buChar char="•"/>
            </a:pPr>
            <a:r>
              <a:rPr lang="en-US" sz="1400" dirty="0">
                <a:solidFill>
                  <a:srgbClr val="222222"/>
                </a:solidFill>
                <a:latin typeface="Arial" panose="020B0604020202020204" pitchFamily="34" charset="0"/>
              </a:rPr>
              <a:t>Live visual monitor clearly indicates that each and every card is at or close to 100% live.</a:t>
            </a:r>
          </a:p>
          <a:p>
            <a:pPr marL="182880" indent="-182880" algn="l">
              <a:buFont typeface="Arial" panose="020B0604020202020204" pitchFamily="34" charset="0"/>
              <a:buChar char="•"/>
            </a:pPr>
            <a:r>
              <a:rPr lang="en-US" sz="1400" dirty="0">
                <a:solidFill>
                  <a:srgbClr val="222222"/>
                </a:solidFill>
                <a:latin typeface="Arial" panose="020B0604020202020204" pitchFamily="34" charset="0"/>
              </a:rPr>
              <a:t>90% live KPP clearly and easily met (next slide)</a:t>
            </a:r>
          </a:p>
          <a:p>
            <a:pPr marL="182880" indent="-182880" algn="l">
              <a:buFont typeface="Arial" panose="020B0604020202020204" pitchFamily="34" charset="0"/>
              <a:buChar char="•"/>
            </a:pPr>
            <a:r>
              <a:rPr lang="en-US" sz="1400" dirty="0">
                <a:solidFill>
                  <a:srgbClr val="222222"/>
                </a:solidFill>
                <a:latin typeface="Arial" panose="020B0604020202020204" pitchFamily="34" charset="0"/>
              </a:rPr>
              <a:t>Full post-processing of all data will show the exact result of the live count exercise.</a:t>
            </a:r>
          </a:p>
        </p:txBody>
      </p:sp>
      <p:sp>
        <p:nvSpPr>
          <p:cNvPr id="4" name="Date Placeholder 3">
            <a:extLst>
              <a:ext uri="{FF2B5EF4-FFF2-40B4-BE49-F238E27FC236}">
                <a16:creationId xmlns:a16="http://schemas.microsoft.com/office/drawing/2014/main" id="{D2EBD49E-24A7-E9E0-89FB-348705567F5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November 18, 2022</a:t>
            </a:r>
          </a:p>
        </p:txBody>
      </p:sp>
      <p:sp>
        <p:nvSpPr>
          <p:cNvPr id="5" name="Footer Placeholder 4">
            <a:extLst>
              <a:ext uri="{FF2B5EF4-FFF2-40B4-BE49-F238E27FC236}">
                <a16:creationId xmlns:a16="http://schemas.microsoft.com/office/drawing/2014/main" id="{03A84FF1-11AF-B336-0B0D-91AF17FE5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sPHENIX PD-4 Review</a:t>
            </a:r>
          </a:p>
        </p:txBody>
      </p:sp>
      <p:sp>
        <p:nvSpPr>
          <p:cNvPr id="6" name="Slide Number Placeholder 5">
            <a:extLst>
              <a:ext uri="{FF2B5EF4-FFF2-40B4-BE49-F238E27FC236}">
                <a16:creationId xmlns:a16="http://schemas.microsoft.com/office/drawing/2014/main" id="{EC841466-767A-9270-3980-5A73ED990AE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pic>
        <p:nvPicPr>
          <p:cNvPr id="7" name="Picture 6">
            <a:extLst>
              <a:ext uri="{FF2B5EF4-FFF2-40B4-BE49-F238E27FC236}">
                <a16:creationId xmlns:a16="http://schemas.microsoft.com/office/drawing/2014/main" id="{8DCD596C-E254-C367-4AC3-149FF1DC49A5}"/>
              </a:ext>
            </a:extLst>
          </p:cNvPr>
          <p:cNvPicPr>
            <a:picLocks noChangeAspect="1"/>
          </p:cNvPicPr>
          <p:nvPr/>
        </p:nvPicPr>
        <p:blipFill>
          <a:blip r:embed="rId2"/>
          <a:stretch>
            <a:fillRect/>
          </a:stretch>
        </p:blipFill>
        <p:spPr>
          <a:xfrm>
            <a:off x="228601" y="819150"/>
            <a:ext cx="2438400" cy="1828308"/>
          </a:xfrm>
          <a:prstGeom prst="rect">
            <a:avLst/>
          </a:prstGeom>
        </p:spPr>
      </p:pic>
      <p:sp>
        <p:nvSpPr>
          <p:cNvPr id="8" name="Content Placeholder 2">
            <a:extLst>
              <a:ext uri="{FF2B5EF4-FFF2-40B4-BE49-F238E27FC236}">
                <a16:creationId xmlns:a16="http://schemas.microsoft.com/office/drawing/2014/main" id="{343DFE97-2BE5-88E7-77D7-1617D187AD40}"/>
              </a:ext>
            </a:extLst>
          </p:cNvPr>
          <p:cNvSpPr txBox="1">
            <a:spLocks/>
          </p:cNvSpPr>
          <p:nvPr/>
        </p:nvSpPr>
        <p:spPr bwMode="auto">
          <a:xfrm>
            <a:off x="2682019" y="666751"/>
            <a:ext cx="2118581"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400" b="0" i="0" u="none" strike="noStrike" kern="1200" cap="none" spc="0" normalizeH="0" baseline="0" noProof="0" dirty="0">
                <a:ln>
                  <a:noFill/>
                </a:ln>
                <a:solidFill>
                  <a:srgbClr val="222222"/>
                </a:solidFill>
                <a:effectLst/>
                <a:highlight>
                  <a:srgbClr val="00FFFF"/>
                </a:highlight>
                <a:uLnTx/>
                <a:uFillTx/>
                <a:latin typeface="Arial" panose="020B0604020202020204" pitchFamily="34" charset="0"/>
                <a:ea typeface="MS PGothic" pitchFamily="34" charset="-128"/>
              </a:rPr>
              <a:t>South Side </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(all services)</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Coolant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Gas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High Voltage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Low Voltage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FEE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p:txBody>
      </p:sp>
      <p:pic>
        <p:nvPicPr>
          <p:cNvPr id="10" name="Picture 9">
            <a:extLst>
              <a:ext uri="{FF2B5EF4-FFF2-40B4-BE49-F238E27FC236}">
                <a16:creationId xmlns:a16="http://schemas.microsoft.com/office/drawing/2014/main" id="{31CB7F6E-E7AF-7CAD-766A-BDCC4A4FA6B0}"/>
              </a:ext>
            </a:extLst>
          </p:cNvPr>
          <p:cNvPicPr>
            <a:picLocks noChangeAspect="1"/>
          </p:cNvPicPr>
          <p:nvPr/>
        </p:nvPicPr>
        <p:blipFill>
          <a:blip r:embed="rId3"/>
          <a:stretch>
            <a:fillRect/>
          </a:stretch>
        </p:blipFill>
        <p:spPr>
          <a:xfrm>
            <a:off x="4728363" y="1725012"/>
            <a:ext cx="2024076" cy="1488443"/>
          </a:xfrm>
          <a:prstGeom prst="rect">
            <a:avLst/>
          </a:prstGeom>
        </p:spPr>
      </p:pic>
      <p:cxnSp>
        <p:nvCxnSpPr>
          <p:cNvPr id="12" name="Straight Arrow Connector 11">
            <a:extLst>
              <a:ext uri="{FF2B5EF4-FFF2-40B4-BE49-F238E27FC236}">
                <a16:creationId xmlns:a16="http://schemas.microsoft.com/office/drawing/2014/main" id="{77FCC523-6C3C-55BD-7D9D-9EBB091B2FA3}"/>
              </a:ext>
            </a:extLst>
          </p:cNvPr>
          <p:cNvCxnSpPr>
            <a:cxnSpLocks/>
          </p:cNvCxnSpPr>
          <p:nvPr/>
        </p:nvCxnSpPr>
        <p:spPr>
          <a:xfrm flipV="1">
            <a:off x="5871363" y="2202533"/>
            <a:ext cx="0" cy="380754"/>
          </a:xfrm>
          <a:prstGeom prst="straightConnector1">
            <a:avLst/>
          </a:prstGeom>
          <a:ln>
            <a:solidFill>
              <a:srgbClr val="2C859D"/>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6C051B-63D1-A031-BCF7-691F9CBB82D4}"/>
              </a:ext>
            </a:extLst>
          </p:cNvPr>
          <p:cNvSpPr txBox="1"/>
          <p:nvPr/>
        </p:nvSpPr>
        <p:spPr>
          <a:xfrm>
            <a:off x="5892323" y="2239021"/>
            <a:ext cx="64947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859D"/>
                </a:solidFill>
                <a:effectLst/>
                <a:uLnTx/>
                <a:uFillTx/>
                <a:latin typeface="Calibri" pitchFamily="34" charset="0"/>
                <a:ea typeface="MS PGothic" pitchFamily="34" charset="-128"/>
                <a:cs typeface="+mn-cs"/>
              </a:rPr>
              <a:t>height</a:t>
            </a:r>
          </a:p>
        </p:txBody>
      </p:sp>
      <p:cxnSp>
        <p:nvCxnSpPr>
          <p:cNvPr id="16" name="Straight Arrow Connector 15">
            <a:extLst>
              <a:ext uri="{FF2B5EF4-FFF2-40B4-BE49-F238E27FC236}">
                <a16:creationId xmlns:a16="http://schemas.microsoft.com/office/drawing/2014/main" id="{4CD217C8-7B74-640B-2402-0F51F3C02B53}"/>
              </a:ext>
            </a:extLst>
          </p:cNvPr>
          <p:cNvCxnSpPr/>
          <p:nvPr/>
        </p:nvCxnSpPr>
        <p:spPr>
          <a:xfrm>
            <a:off x="4956963" y="2735933"/>
            <a:ext cx="783438" cy="0"/>
          </a:xfrm>
          <a:prstGeom prst="straightConnector1">
            <a:avLst/>
          </a:prstGeom>
          <a:ln>
            <a:solidFill>
              <a:srgbClr val="C36517"/>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AC052CE-4827-8155-0555-57F4DAD35B45}"/>
              </a:ext>
            </a:extLst>
          </p:cNvPr>
          <p:cNvSpPr txBox="1"/>
          <p:nvPr/>
        </p:nvSpPr>
        <p:spPr>
          <a:xfrm>
            <a:off x="5088835" y="2695100"/>
            <a:ext cx="51969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36517"/>
                </a:solidFill>
                <a:effectLst/>
                <a:uLnTx/>
                <a:uFillTx/>
                <a:latin typeface="Calibri" pitchFamily="34" charset="0"/>
                <a:ea typeface="MS PGothic" pitchFamily="34" charset="-128"/>
                <a:cs typeface="+mn-cs"/>
              </a:rPr>
              <a:t>time</a:t>
            </a:r>
          </a:p>
        </p:txBody>
      </p:sp>
      <p:sp>
        <p:nvSpPr>
          <p:cNvPr id="18" name="TextBox 17">
            <a:extLst>
              <a:ext uri="{FF2B5EF4-FFF2-40B4-BE49-F238E27FC236}">
                <a16:creationId xmlns:a16="http://schemas.microsoft.com/office/drawing/2014/main" id="{0210A07E-8D2F-950B-6DAD-CFC2E739765A}"/>
              </a:ext>
            </a:extLst>
          </p:cNvPr>
          <p:cNvSpPr txBox="1"/>
          <p:nvPr/>
        </p:nvSpPr>
        <p:spPr>
          <a:xfrm>
            <a:off x="5840343" y="2681860"/>
            <a:ext cx="869217" cy="369332"/>
          </a:xfrm>
          <a:prstGeom prst="rect">
            <a:avLst/>
          </a:prstGeom>
          <a:no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Single pulse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Single Channel</a:t>
            </a:r>
          </a:p>
        </p:txBody>
      </p:sp>
      <p:pic>
        <p:nvPicPr>
          <p:cNvPr id="20" name="Picture 19">
            <a:extLst>
              <a:ext uri="{FF2B5EF4-FFF2-40B4-BE49-F238E27FC236}">
                <a16:creationId xmlns:a16="http://schemas.microsoft.com/office/drawing/2014/main" id="{73C3253F-56A8-AA02-8B62-62C1D2E8BA24}"/>
              </a:ext>
            </a:extLst>
          </p:cNvPr>
          <p:cNvPicPr>
            <a:picLocks noChangeAspect="1"/>
          </p:cNvPicPr>
          <p:nvPr/>
        </p:nvPicPr>
        <p:blipFill>
          <a:blip r:embed="rId4">
            <a:duotone>
              <a:schemeClr val="accent5">
                <a:shade val="45000"/>
                <a:satMod val="135000"/>
              </a:schemeClr>
              <a:prstClr val="white"/>
            </a:duotone>
          </a:blip>
          <a:stretch>
            <a:fillRect/>
          </a:stretch>
        </p:blipFill>
        <p:spPr>
          <a:xfrm>
            <a:off x="6981039" y="1751202"/>
            <a:ext cx="1877668" cy="1436062"/>
          </a:xfrm>
          <a:prstGeom prst="rect">
            <a:avLst/>
          </a:prstGeom>
        </p:spPr>
      </p:pic>
      <p:sp>
        <p:nvSpPr>
          <p:cNvPr id="21" name="TextBox 20">
            <a:extLst>
              <a:ext uri="{FF2B5EF4-FFF2-40B4-BE49-F238E27FC236}">
                <a16:creationId xmlns:a16="http://schemas.microsoft.com/office/drawing/2014/main" id="{A2A9BA81-3683-401F-FD43-AA009B869EBF}"/>
              </a:ext>
            </a:extLst>
          </p:cNvPr>
          <p:cNvSpPr txBox="1"/>
          <p:nvPr/>
        </p:nvSpPr>
        <p:spPr>
          <a:xfrm rot="16200000">
            <a:off x="6581591" y="2045356"/>
            <a:ext cx="649473"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2C859D"/>
                </a:solidFill>
                <a:effectLst/>
                <a:uLnTx/>
                <a:uFillTx/>
                <a:latin typeface="Calibri" pitchFamily="34" charset="0"/>
                <a:ea typeface="MS PGothic" pitchFamily="34" charset="-128"/>
                <a:cs typeface="+mn-cs"/>
              </a:rPr>
              <a:t>height</a:t>
            </a:r>
          </a:p>
        </p:txBody>
      </p:sp>
      <p:sp>
        <p:nvSpPr>
          <p:cNvPr id="22" name="TextBox 21">
            <a:extLst>
              <a:ext uri="{FF2B5EF4-FFF2-40B4-BE49-F238E27FC236}">
                <a16:creationId xmlns:a16="http://schemas.microsoft.com/office/drawing/2014/main" id="{4D0452DB-C024-53DB-BBFD-960EABBA65AF}"/>
              </a:ext>
            </a:extLst>
          </p:cNvPr>
          <p:cNvSpPr txBox="1"/>
          <p:nvPr/>
        </p:nvSpPr>
        <p:spPr>
          <a:xfrm>
            <a:off x="7864775" y="2587379"/>
            <a:ext cx="902187" cy="415498"/>
          </a:xfrm>
          <a:prstGeom prst="rect">
            <a:avLst/>
          </a:prstGeom>
          <a:no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pulses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One Card</a:t>
            </a:r>
          </a:p>
        </p:txBody>
      </p:sp>
      <p:pic>
        <p:nvPicPr>
          <p:cNvPr id="24" name="Picture 23">
            <a:extLst>
              <a:ext uri="{FF2B5EF4-FFF2-40B4-BE49-F238E27FC236}">
                <a16:creationId xmlns:a16="http://schemas.microsoft.com/office/drawing/2014/main" id="{CF3654DC-59B5-4A95-4D3D-516C596A96A3}"/>
              </a:ext>
            </a:extLst>
          </p:cNvPr>
          <p:cNvPicPr>
            <a:picLocks noChangeAspect="1"/>
          </p:cNvPicPr>
          <p:nvPr/>
        </p:nvPicPr>
        <p:blipFill>
          <a:blip r:embed="rId5">
            <a:duotone>
              <a:schemeClr val="accent6">
                <a:shade val="45000"/>
                <a:satMod val="135000"/>
              </a:schemeClr>
              <a:prstClr val="white"/>
            </a:duotone>
          </a:blip>
          <a:stretch>
            <a:fillRect/>
          </a:stretch>
        </p:blipFill>
        <p:spPr>
          <a:xfrm>
            <a:off x="4763798" y="3238248"/>
            <a:ext cx="2024076" cy="1516294"/>
          </a:xfrm>
          <a:prstGeom prst="rect">
            <a:avLst/>
          </a:prstGeom>
        </p:spPr>
      </p:pic>
      <p:sp>
        <p:nvSpPr>
          <p:cNvPr id="25" name="TextBox 24">
            <a:extLst>
              <a:ext uri="{FF2B5EF4-FFF2-40B4-BE49-F238E27FC236}">
                <a16:creationId xmlns:a16="http://schemas.microsoft.com/office/drawing/2014/main" id="{1CDA4CC7-5A77-ECDF-2EB4-4D05E72222B8}"/>
              </a:ext>
            </a:extLst>
          </p:cNvPr>
          <p:cNvSpPr txBox="1"/>
          <p:nvPr/>
        </p:nvSpPr>
        <p:spPr>
          <a:xfrm rot="16200000">
            <a:off x="4468516" y="3457095"/>
            <a:ext cx="519694" cy="30777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C36517"/>
                </a:solidFill>
                <a:effectLst/>
                <a:uLnTx/>
                <a:uFillTx/>
                <a:latin typeface="Calibri" pitchFamily="34" charset="0"/>
                <a:ea typeface="MS PGothic" pitchFamily="34" charset="-128"/>
                <a:cs typeface="+mn-cs"/>
              </a:rPr>
              <a:t>time</a:t>
            </a:r>
          </a:p>
        </p:txBody>
      </p:sp>
      <p:sp>
        <p:nvSpPr>
          <p:cNvPr id="26" name="TextBox 25">
            <a:extLst>
              <a:ext uri="{FF2B5EF4-FFF2-40B4-BE49-F238E27FC236}">
                <a16:creationId xmlns:a16="http://schemas.microsoft.com/office/drawing/2014/main" id="{F27E579F-475A-F930-8293-D624307A0D2E}"/>
              </a:ext>
            </a:extLst>
          </p:cNvPr>
          <p:cNvSpPr txBox="1"/>
          <p:nvPr/>
        </p:nvSpPr>
        <p:spPr>
          <a:xfrm>
            <a:off x="5819547" y="3423831"/>
            <a:ext cx="910808" cy="415498"/>
          </a:xfrm>
          <a:prstGeom prst="rect">
            <a:avLst/>
          </a:prstGeom>
          <a:noFill/>
          <a:ln>
            <a:solidFill>
              <a:srgbClr val="FF0000"/>
            </a:solid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Many pulses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One Card</a:t>
            </a:r>
          </a:p>
        </p:txBody>
      </p:sp>
      <p:sp>
        <p:nvSpPr>
          <p:cNvPr id="27" name="Content Placeholder 2">
            <a:extLst>
              <a:ext uri="{FF2B5EF4-FFF2-40B4-BE49-F238E27FC236}">
                <a16:creationId xmlns:a16="http://schemas.microsoft.com/office/drawing/2014/main" id="{977EEDAE-D901-3BCA-89DA-3BBB98770F97}"/>
              </a:ext>
            </a:extLst>
          </p:cNvPr>
          <p:cNvSpPr txBox="1">
            <a:spLocks/>
          </p:cNvSpPr>
          <p:nvPr/>
        </p:nvSpPr>
        <p:spPr bwMode="auto">
          <a:xfrm>
            <a:off x="6813540" y="3442156"/>
            <a:ext cx="2212666" cy="1108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91440" marR="0" lvl="0" indent="-9144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A live channel fires at the correct pulse height.</a:t>
            </a:r>
          </a:p>
          <a:p>
            <a:pPr marL="91440" marR="0" lvl="0" indent="-9144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A live channel fires at the correct time.</a:t>
            </a:r>
          </a:p>
        </p:txBody>
      </p:sp>
      <p:sp>
        <p:nvSpPr>
          <p:cNvPr id="28" name="TextBox 27">
            <a:extLst>
              <a:ext uri="{FF2B5EF4-FFF2-40B4-BE49-F238E27FC236}">
                <a16:creationId xmlns:a16="http://schemas.microsoft.com/office/drawing/2014/main" id="{685ACAD1-0255-993E-3D9F-05E4E4A28685}"/>
              </a:ext>
            </a:extLst>
          </p:cNvPr>
          <p:cNvSpPr txBox="1"/>
          <p:nvPr/>
        </p:nvSpPr>
        <p:spPr>
          <a:xfrm rot="16200000">
            <a:off x="4438969" y="1951709"/>
            <a:ext cx="495649" cy="307777"/>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ADC</a:t>
            </a:r>
          </a:p>
        </p:txBody>
      </p:sp>
      <p:pic>
        <p:nvPicPr>
          <p:cNvPr id="29" name="Picture 28">
            <a:extLst>
              <a:ext uri="{FF2B5EF4-FFF2-40B4-BE49-F238E27FC236}">
                <a16:creationId xmlns:a16="http://schemas.microsoft.com/office/drawing/2014/main" id="{E280FA42-5D91-345E-8A9A-924603E92A72}"/>
              </a:ext>
            </a:extLst>
          </p:cNvPr>
          <p:cNvPicPr>
            <a:picLocks noChangeAspect="1"/>
          </p:cNvPicPr>
          <p:nvPr/>
        </p:nvPicPr>
        <p:blipFill rotWithShape="1">
          <a:blip r:embed="rId6">
            <a:clrChange>
              <a:clrFrom>
                <a:srgbClr val="FBFBFB"/>
              </a:clrFrom>
              <a:clrTo>
                <a:srgbClr val="FBFBFB">
                  <a:alpha val="0"/>
                </a:srgbClr>
              </a:clrTo>
            </a:clrChange>
          </a:blip>
          <a:srcRect l="44048" t="39893" r="1717" b="28311"/>
          <a:stretch/>
        </p:blipFill>
        <p:spPr>
          <a:xfrm>
            <a:off x="5740401" y="734103"/>
            <a:ext cx="1901038" cy="702867"/>
          </a:xfrm>
          <a:prstGeom prst="rect">
            <a:avLst/>
          </a:prstGeom>
        </p:spPr>
      </p:pic>
      <p:sp>
        <p:nvSpPr>
          <p:cNvPr id="30" name="TextBox 29">
            <a:extLst>
              <a:ext uri="{FF2B5EF4-FFF2-40B4-BE49-F238E27FC236}">
                <a16:creationId xmlns:a16="http://schemas.microsoft.com/office/drawing/2014/main" id="{B809EEA9-F6C6-E890-E7F2-718FB4D6CAE5}"/>
              </a:ext>
            </a:extLst>
          </p:cNvPr>
          <p:cNvSpPr txBox="1"/>
          <p:nvPr/>
        </p:nvSpPr>
        <p:spPr>
          <a:xfrm>
            <a:off x="5024715" y="1228161"/>
            <a:ext cx="647934" cy="43088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Pulse</a:t>
            </a:r>
            <a:b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br>
            <a: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Injected</a:t>
            </a:r>
          </a:p>
        </p:txBody>
      </p:sp>
      <p:cxnSp>
        <p:nvCxnSpPr>
          <p:cNvPr id="32" name="Connector: Elbow 31">
            <a:extLst>
              <a:ext uri="{FF2B5EF4-FFF2-40B4-BE49-F238E27FC236}">
                <a16:creationId xmlns:a16="http://schemas.microsoft.com/office/drawing/2014/main" id="{8507B023-8BBF-B61D-53BF-3785CF456D3C}"/>
              </a:ext>
            </a:extLst>
          </p:cNvPr>
          <p:cNvCxnSpPr>
            <a:cxnSpLocks/>
          </p:cNvCxnSpPr>
          <p:nvPr/>
        </p:nvCxnSpPr>
        <p:spPr>
          <a:xfrm flipV="1">
            <a:off x="5471229" y="1185485"/>
            <a:ext cx="369114" cy="237447"/>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44A216DA-7EA2-1A9E-2B75-1977E929C5AB}"/>
              </a:ext>
            </a:extLst>
          </p:cNvPr>
          <p:cNvSpPr txBox="1">
            <a:spLocks/>
          </p:cNvSpPr>
          <p:nvPr/>
        </p:nvSpPr>
        <p:spPr bwMode="auto">
          <a:xfrm>
            <a:off x="7677666" y="673923"/>
            <a:ext cx="1313934" cy="822388"/>
          </a:xfrm>
          <a:prstGeom prst="rect">
            <a:avLst/>
          </a:prstGeom>
          <a:noFill/>
          <a:ln>
            <a:solidFill>
              <a:srgbClr val="FF0000"/>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Injected pulse couples through all pads to all FEE channels.</a:t>
            </a:r>
          </a:p>
        </p:txBody>
      </p:sp>
    </p:spTree>
    <p:extLst>
      <p:ext uri="{BB962C8B-B14F-4D97-AF65-F5344CB8AC3E}">
        <p14:creationId xmlns:p14="http://schemas.microsoft.com/office/powerpoint/2010/main" val="4026160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0386D-B02A-A180-A80D-400EC56C0426}"/>
              </a:ext>
            </a:extLst>
          </p:cNvPr>
          <p:cNvSpPr>
            <a:spLocks noGrp="1"/>
          </p:cNvSpPr>
          <p:nvPr>
            <p:ph type="title"/>
          </p:nvPr>
        </p:nvSpPr>
        <p:spPr/>
        <p:txBody>
          <a:bodyPr/>
          <a:lstStyle/>
          <a:p>
            <a:r>
              <a:rPr lang="en-US" sz="2800" dirty="0"/>
              <a:t>Time Projection Chamber KPP – Live Channels (3)</a:t>
            </a:r>
          </a:p>
        </p:txBody>
      </p:sp>
      <p:sp>
        <p:nvSpPr>
          <p:cNvPr id="3" name="Content Placeholder 2">
            <a:extLst>
              <a:ext uri="{FF2B5EF4-FFF2-40B4-BE49-F238E27FC236}">
                <a16:creationId xmlns:a16="http://schemas.microsoft.com/office/drawing/2014/main" id="{6DB47796-AE2E-5524-BC71-F9588C23F39B}"/>
              </a:ext>
            </a:extLst>
          </p:cNvPr>
          <p:cNvSpPr>
            <a:spLocks noGrp="1"/>
          </p:cNvSpPr>
          <p:nvPr>
            <p:ph idx="1"/>
          </p:nvPr>
        </p:nvSpPr>
        <p:spPr>
          <a:xfrm>
            <a:off x="266700" y="672398"/>
            <a:ext cx="8229600" cy="1213552"/>
          </a:xfrm>
        </p:spPr>
        <p:txBody>
          <a:bodyPr>
            <a:normAutofit fontScale="77500" lnSpcReduction="20000"/>
          </a:bodyPr>
          <a:lstStyle/>
          <a:p>
            <a:r>
              <a:rPr lang="en-US" dirty="0"/>
              <a:t>3746 channels dead out of 79872 channels (thus 95.3% live) of first endcap</a:t>
            </a:r>
          </a:p>
          <a:p>
            <a:pPr lvl="1"/>
            <a:r>
              <a:rPr lang="en-US" dirty="0"/>
              <a:t>Of these 3136 channels appear to be due to SAMPA readout error (fixable)</a:t>
            </a:r>
          </a:p>
          <a:p>
            <a:r>
              <a:rPr lang="en-US" dirty="0"/>
              <a:t>610 channels are absolutely suspicious or dead</a:t>
            </a:r>
          </a:p>
          <a:p>
            <a:r>
              <a:rPr lang="en-US" dirty="0"/>
              <a:t>Result: 99.2% live channels. Second endcap remains to be finished.</a:t>
            </a:r>
          </a:p>
        </p:txBody>
      </p:sp>
      <p:sp>
        <p:nvSpPr>
          <p:cNvPr id="4" name="Date Placeholder 3">
            <a:extLst>
              <a:ext uri="{FF2B5EF4-FFF2-40B4-BE49-F238E27FC236}">
                <a16:creationId xmlns:a16="http://schemas.microsoft.com/office/drawing/2014/main" id="{89B31507-581E-B638-9AB8-B45E1021483B}"/>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rPr>
              <a:t>November 18, 2022</a:t>
            </a:r>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sp>
        <p:nvSpPr>
          <p:cNvPr id="5" name="Footer Placeholder 4">
            <a:extLst>
              <a:ext uri="{FF2B5EF4-FFF2-40B4-BE49-F238E27FC236}">
                <a16:creationId xmlns:a16="http://schemas.microsoft.com/office/drawing/2014/main" id="{0B4AFCE6-D3C2-4650-66A3-5DADB32FFCB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sPHENIX PD-4 Review</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CA22DE06-B195-8EA8-6797-91DB43B6783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pic>
        <p:nvPicPr>
          <p:cNvPr id="8" name="Picture 7" descr="Chart, scatter chart&#10;&#10;Description automatically generated">
            <a:extLst>
              <a:ext uri="{FF2B5EF4-FFF2-40B4-BE49-F238E27FC236}">
                <a16:creationId xmlns:a16="http://schemas.microsoft.com/office/drawing/2014/main" id="{58C99813-6236-562C-F1DD-9C13A862F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908912"/>
            <a:ext cx="6324600" cy="3025038"/>
          </a:xfrm>
          <a:prstGeom prst="rect">
            <a:avLst/>
          </a:prstGeom>
        </p:spPr>
      </p:pic>
    </p:spTree>
    <p:extLst>
      <p:ext uri="{BB962C8B-B14F-4D97-AF65-F5344CB8AC3E}">
        <p14:creationId xmlns:p14="http://schemas.microsoft.com/office/powerpoint/2010/main" val="356740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Ion Back Flow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1350195"/>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Ion back flow ≤ 2% per GEM module averaged over the active area of each GEM module</a:t>
            </a:r>
            <a:endParaRPr lang="en-US" sz="1800" b="1" dirty="0"/>
          </a:p>
          <a:p>
            <a:r>
              <a:rPr lang="en-US" sz="1800" dirty="0"/>
              <a:t>Objective KPP’s: </a:t>
            </a:r>
            <a:r>
              <a:rPr lang="en-US" sz="1800" b="1" dirty="0">
                <a:solidFill>
                  <a:srgbClr val="000000"/>
                </a:solidFill>
              </a:rPr>
              <a:t>Same</a:t>
            </a:r>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27</a:t>
            </a:fld>
            <a:endParaRPr lang="en-US" altLang="en-US" dirty="0"/>
          </a:p>
        </p:txBody>
      </p:sp>
      <p:pic>
        <p:nvPicPr>
          <p:cNvPr id="8" name="Picture 7" descr="A person working on a machine&#10;&#10;Description automatically generated with low confidence">
            <a:extLst>
              <a:ext uri="{FF2B5EF4-FFF2-40B4-BE49-F238E27FC236}">
                <a16:creationId xmlns:a16="http://schemas.microsoft.com/office/drawing/2014/main" id="{6B88EFB2-B8D8-9B7F-A2F6-C7785983D4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395" y="1733550"/>
            <a:ext cx="4040205" cy="3028950"/>
          </a:xfrm>
          <a:prstGeom prst="rect">
            <a:avLst/>
          </a:prstGeom>
        </p:spPr>
      </p:pic>
      <p:sp>
        <p:nvSpPr>
          <p:cNvPr id="10" name="TextBox 9">
            <a:extLst>
              <a:ext uri="{FF2B5EF4-FFF2-40B4-BE49-F238E27FC236}">
                <a16:creationId xmlns:a16="http://schemas.microsoft.com/office/drawing/2014/main" id="{1957A700-073F-E7C5-F8C1-031B6ACEEA77}"/>
              </a:ext>
            </a:extLst>
          </p:cNvPr>
          <p:cNvSpPr txBox="1"/>
          <p:nvPr/>
        </p:nvSpPr>
        <p:spPr>
          <a:xfrm>
            <a:off x="609600" y="2419112"/>
            <a:ext cx="3539065" cy="1600438"/>
          </a:xfrm>
          <a:prstGeom prst="rect">
            <a:avLst/>
          </a:prstGeom>
          <a:solidFill>
            <a:schemeClr val="bg2"/>
          </a:solidFill>
        </p:spPr>
        <p:txBody>
          <a:bodyPr wrap="square" rtlCol="0">
            <a:spAutoFit/>
          </a:bodyPr>
          <a:lstStyle/>
          <a:p>
            <a:r>
              <a:rPr lang="en-US" sz="1400" b="0" i="0" dirty="0">
                <a:solidFill>
                  <a:srgbClr val="222222"/>
                </a:solidFill>
                <a:effectLst/>
                <a:latin typeface="Arial" panose="020B0604020202020204" pitchFamily="34" charset="0"/>
              </a:rPr>
              <a:t>IBF measurements were performed using the gain characterization apparatus, with minor modifications to measure the very small induced current on the cathode plane.</a:t>
            </a:r>
            <a:br>
              <a:rPr lang="en-US" sz="1400" dirty="0"/>
            </a:br>
            <a:r>
              <a:rPr lang="en-US" sz="1400" b="0" i="0" dirty="0">
                <a:solidFill>
                  <a:srgbClr val="222222"/>
                </a:solidFill>
                <a:effectLst/>
                <a:latin typeface="Arial" panose="020B0604020202020204" pitchFamily="34" charset="0"/>
              </a:rPr>
              <a:t>Measured IBF fractions were significantly better than required by the KPP.</a:t>
            </a:r>
            <a:endParaRPr lang="en-US" sz="1400" dirty="0"/>
          </a:p>
        </p:txBody>
      </p:sp>
      <p:pic>
        <p:nvPicPr>
          <p:cNvPr id="11" name="Picture 10" descr="A person working on a machine&#10;&#10;Description automatically generated with low confidence">
            <a:extLst>
              <a:ext uri="{FF2B5EF4-FFF2-40B4-BE49-F238E27FC236}">
                <a16:creationId xmlns:a16="http://schemas.microsoft.com/office/drawing/2014/main" id="{CB0628AF-CA75-5FD6-416E-92711F73B9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9395" y="1828800"/>
            <a:ext cx="4040205" cy="3028950"/>
          </a:xfrm>
          <a:prstGeom prst="rect">
            <a:avLst/>
          </a:prstGeom>
        </p:spPr>
      </p:pic>
    </p:spTree>
    <p:extLst>
      <p:ext uri="{BB962C8B-B14F-4D97-AF65-F5344CB8AC3E}">
        <p14:creationId xmlns:p14="http://schemas.microsoft.com/office/powerpoint/2010/main" val="1536863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5A4FB-547A-33EF-00C7-40A496813043}"/>
              </a:ext>
            </a:extLst>
          </p:cNvPr>
          <p:cNvSpPr>
            <a:spLocks noGrp="1"/>
          </p:cNvSpPr>
          <p:nvPr>
            <p:ph type="title"/>
          </p:nvPr>
        </p:nvSpPr>
        <p:spPr>
          <a:xfrm>
            <a:off x="228600" y="-3684"/>
            <a:ext cx="8001000" cy="560762"/>
          </a:xfrm>
        </p:spPr>
        <p:txBody>
          <a:bodyPr/>
          <a:lstStyle/>
          <a:p>
            <a:r>
              <a:rPr lang="en-US" sz="2800" dirty="0"/>
              <a:t>Time Projection Chamber KPP:  Ion Back Flow Results</a:t>
            </a:r>
          </a:p>
        </p:txBody>
      </p:sp>
      <p:sp>
        <p:nvSpPr>
          <p:cNvPr id="3" name="Content Placeholder 2">
            <a:extLst>
              <a:ext uri="{FF2B5EF4-FFF2-40B4-BE49-F238E27FC236}">
                <a16:creationId xmlns:a16="http://schemas.microsoft.com/office/drawing/2014/main" id="{52F6DC44-1A6F-AF85-AD35-0D8EEC6A1146}"/>
              </a:ext>
            </a:extLst>
          </p:cNvPr>
          <p:cNvSpPr>
            <a:spLocks noGrp="1"/>
          </p:cNvSpPr>
          <p:nvPr>
            <p:ph idx="1"/>
          </p:nvPr>
        </p:nvSpPr>
        <p:spPr>
          <a:xfrm>
            <a:off x="628650" y="3506638"/>
            <a:ext cx="7886700" cy="1126085"/>
          </a:xfrm>
        </p:spPr>
        <p:txBody>
          <a:bodyPr/>
          <a:lstStyle/>
          <a:p>
            <a:r>
              <a:rPr lang="en-US" dirty="0"/>
              <a:t>Acceptable modules would have an IBF below 2%.</a:t>
            </a:r>
          </a:p>
          <a:p>
            <a:r>
              <a:rPr lang="en-US" dirty="0"/>
              <a:t>All modules passed this threshold very easily.</a:t>
            </a:r>
          </a:p>
        </p:txBody>
      </p:sp>
      <p:graphicFrame>
        <p:nvGraphicFramePr>
          <p:cNvPr id="4" name="Chart 3">
            <a:extLst>
              <a:ext uri="{FF2B5EF4-FFF2-40B4-BE49-F238E27FC236}">
                <a16:creationId xmlns:a16="http://schemas.microsoft.com/office/drawing/2014/main" id="{A3A58721-21D3-8DBD-803E-4B312AC103FD}"/>
              </a:ext>
            </a:extLst>
          </p:cNvPr>
          <p:cNvGraphicFramePr>
            <a:graphicFrameLocks/>
          </p:cNvGraphicFramePr>
          <p:nvPr/>
        </p:nvGraphicFramePr>
        <p:xfrm>
          <a:off x="1887028" y="879895"/>
          <a:ext cx="4058729" cy="2267669"/>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a:extLst>
              <a:ext uri="{FF2B5EF4-FFF2-40B4-BE49-F238E27FC236}">
                <a16:creationId xmlns:a16="http://schemas.microsoft.com/office/drawing/2014/main" id="{8381999F-8A00-358E-B7CE-FCF70B3636D0}"/>
              </a:ext>
            </a:extLst>
          </p:cNvPr>
          <p:cNvCxnSpPr>
            <a:cxnSpLocks/>
          </p:cNvCxnSpPr>
          <p:nvPr/>
        </p:nvCxnSpPr>
        <p:spPr>
          <a:xfrm>
            <a:off x="5693435" y="1378069"/>
            <a:ext cx="0" cy="123735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E2630B4-CDDD-99C1-8558-38AFC6695967}"/>
              </a:ext>
            </a:extLst>
          </p:cNvPr>
          <p:cNvSpPr txBox="1"/>
          <p:nvPr/>
        </p:nvSpPr>
        <p:spPr>
          <a:xfrm>
            <a:off x="5455268" y="1101071"/>
            <a:ext cx="635110" cy="369332"/>
          </a:xfrm>
          <a:prstGeom prst="rect">
            <a:avLst/>
          </a:prstGeom>
          <a:noFill/>
          <a:ln>
            <a:solidFill>
              <a:srgbClr val="FF0000"/>
            </a:solidFill>
          </a:ln>
        </p:spPr>
        <p:txBody>
          <a:bodyPr wrap="none" rtlCol="0">
            <a:spAutoFit/>
          </a:bodyPr>
          <a:lstStyle/>
          <a:p>
            <a:r>
              <a:rPr lang="en-US" dirty="0">
                <a:solidFill>
                  <a:srgbClr val="FF0000"/>
                </a:solidFill>
              </a:rPr>
              <a:t>MAX</a:t>
            </a:r>
          </a:p>
        </p:txBody>
      </p:sp>
      <p:sp>
        <p:nvSpPr>
          <p:cNvPr id="5" name="Date Placeholder 4">
            <a:extLst>
              <a:ext uri="{FF2B5EF4-FFF2-40B4-BE49-F238E27FC236}">
                <a16:creationId xmlns:a16="http://schemas.microsoft.com/office/drawing/2014/main" id="{29973BF1-F2BB-EEC5-3E16-7007CB0AE2AF}"/>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7" name="Footer Placeholder 6">
            <a:extLst>
              <a:ext uri="{FF2B5EF4-FFF2-40B4-BE49-F238E27FC236}">
                <a16:creationId xmlns:a16="http://schemas.microsoft.com/office/drawing/2014/main" id="{0878461F-0908-D0D4-CF49-C8738DDE4506}"/>
              </a:ext>
            </a:extLst>
          </p:cNvPr>
          <p:cNvSpPr>
            <a:spLocks noGrp="1"/>
          </p:cNvSpPr>
          <p:nvPr>
            <p:ph type="ftr" sz="quarter" idx="11"/>
          </p:nvPr>
        </p:nvSpPr>
        <p:spPr/>
        <p:txBody>
          <a:bodyPr/>
          <a:lstStyle/>
          <a:p>
            <a:pPr>
              <a:defRPr/>
            </a:pPr>
            <a:r>
              <a:rPr lang="en-US"/>
              <a:t>sPHENIX PD-4 Review</a:t>
            </a:r>
            <a:endParaRPr lang="en-US" dirty="0"/>
          </a:p>
        </p:txBody>
      </p:sp>
      <p:sp>
        <p:nvSpPr>
          <p:cNvPr id="9" name="Slide Number Placeholder 8">
            <a:extLst>
              <a:ext uri="{FF2B5EF4-FFF2-40B4-BE49-F238E27FC236}">
                <a16:creationId xmlns:a16="http://schemas.microsoft.com/office/drawing/2014/main" id="{96C236D6-F042-933E-0818-1495007F2064}"/>
              </a:ext>
            </a:extLst>
          </p:cNvPr>
          <p:cNvSpPr>
            <a:spLocks noGrp="1"/>
          </p:cNvSpPr>
          <p:nvPr>
            <p:ph type="sldNum" sz="quarter" idx="12"/>
          </p:nvPr>
        </p:nvSpPr>
        <p:spPr/>
        <p:txBody>
          <a:bodyPr/>
          <a:lstStyle/>
          <a:p>
            <a:fld id="{4B932B3A-BA38-40C7-ADEE-2A1902CEB265}" type="slidenum">
              <a:rPr lang="en-US" altLang="en-US" smtClean="0"/>
              <a:pPr/>
              <a:t>28</a:t>
            </a:fld>
            <a:endParaRPr lang="en-US" altLang="en-US" dirty="0"/>
          </a:p>
        </p:txBody>
      </p:sp>
    </p:spTree>
    <p:extLst>
      <p:ext uri="{BB962C8B-B14F-4D97-AF65-F5344CB8AC3E}">
        <p14:creationId xmlns:p14="http://schemas.microsoft.com/office/powerpoint/2010/main" val="2445221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a:xfrm>
            <a:off x="152400" y="21405"/>
            <a:ext cx="8229600" cy="546497"/>
          </a:xfrm>
        </p:spPr>
        <p:txBody>
          <a:bodyPr/>
          <a:lstStyle/>
          <a:p>
            <a:r>
              <a:rPr lang="en-US" sz="2400" dirty="0"/>
              <a:t>Time</a:t>
            </a:r>
            <a:r>
              <a:rPr lang="en-US" sz="2800" dirty="0"/>
              <a:t> Projection Chamber KPP – Single Hit Efficiency (1) </a:t>
            </a:r>
            <a:endParaRPr lang="en-US" sz="2400" dirty="0"/>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t>Preinstall, bench tests w/</a:t>
            </a:r>
            <a:r>
              <a:rPr lang="en-US" sz="1800" b="1" dirty="0" err="1"/>
              <a:t>cosmics</a:t>
            </a:r>
            <a:endParaRPr lang="en-US" sz="1800" b="1" dirty="0"/>
          </a:p>
          <a:p>
            <a:r>
              <a:rPr lang="en-US" sz="1800" dirty="0"/>
              <a:t>Threshold KPP’s: </a:t>
            </a:r>
            <a:r>
              <a:rPr lang="en-US" sz="1800" b="1" dirty="0">
                <a:solidFill>
                  <a:srgbClr val="000000"/>
                </a:solidFill>
              </a:rPr>
              <a:t>≥ 90% single hit efficiency/</a:t>
            </a:r>
            <a:r>
              <a:rPr lang="en-US" sz="1800" b="1" dirty="0" err="1">
                <a:solidFill>
                  <a:srgbClr val="000000"/>
                </a:solidFill>
              </a:rPr>
              <a:t>mip</a:t>
            </a:r>
            <a:r>
              <a:rPr lang="en-US" sz="1800" b="1" dirty="0">
                <a:solidFill>
                  <a:srgbClr val="000000"/>
                </a:solidFill>
              </a:rPr>
              <a:t> track, averaged over active TPC volume</a:t>
            </a:r>
          </a:p>
          <a:p>
            <a:r>
              <a:rPr lang="en-US" sz="1800" dirty="0"/>
              <a:t>Objective KPP’s: </a:t>
            </a:r>
            <a:r>
              <a:rPr lang="en-US" sz="1800" b="1" dirty="0">
                <a:solidFill>
                  <a:srgbClr val="000000"/>
                </a:solidFill>
              </a:rPr>
              <a:t>≥ 95% single hit efficiency/</a:t>
            </a:r>
            <a:r>
              <a:rPr lang="en-US" sz="1800" b="1" dirty="0" err="1">
                <a:solidFill>
                  <a:srgbClr val="000000"/>
                </a:solidFill>
              </a:rPr>
              <a:t>mip</a:t>
            </a:r>
            <a:r>
              <a:rPr lang="en-US" sz="1800" b="1" dirty="0">
                <a:solidFill>
                  <a:srgbClr val="000000"/>
                </a:solidFill>
              </a:rPr>
              <a:t> track, averaged over active TPC volume</a:t>
            </a:r>
          </a:p>
          <a:p>
            <a:endParaRPr lang="en-US" sz="1800" dirty="0">
              <a:solidFill>
                <a:srgbClr val="000000"/>
              </a:solidFill>
            </a:endParaRPr>
          </a:p>
          <a:p>
            <a:r>
              <a:rPr lang="en-US" sz="1400" b="0" i="0" dirty="0">
                <a:solidFill>
                  <a:srgbClr val="222222"/>
                </a:solidFill>
                <a:effectLst/>
                <a:latin typeface="Arial" panose="020B0604020202020204" pitchFamily="34" charset="0"/>
              </a:rPr>
              <a:t>MIPs can be seen with one sector FEE and the HV, gas and cooling, all of which are now in hand and in place. Results expected by mid-November for the actual TPC.  Earlier results exist but for test chambers hooked to actual TPC FEE.</a:t>
            </a:r>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29</a:t>
            </a:fld>
            <a:endParaRPr lang="en-US" altLang="en-US" dirty="0"/>
          </a:p>
        </p:txBody>
      </p:sp>
    </p:spTree>
    <p:extLst>
      <p:ext uri="{BB962C8B-B14F-4D97-AF65-F5344CB8AC3E}">
        <p14:creationId xmlns:p14="http://schemas.microsoft.com/office/powerpoint/2010/main" val="46296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F200E-0DD8-C499-D33C-6BF1B7C703A2}"/>
              </a:ext>
            </a:extLst>
          </p:cNvPr>
          <p:cNvSpPr>
            <a:spLocks noGrp="1"/>
          </p:cNvSpPr>
          <p:nvPr>
            <p:ph type="title"/>
          </p:nvPr>
        </p:nvSpPr>
        <p:spPr/>
        <p:txBody>
          <a:bodyPr/>
          <a:lstStyle/>
          <a:p>
            <a:r>
              <a:rPr lang="en-US" sz="2800" dirty="0"/>
              <a:t>WBS Dictionary and Deliverables</a:t>
            </a:r>
          </a:p>
        </p:txBody>
      </p:sp>
      <p:sp>
        <p:nvSpPr>
          <p:cNvPr id="3" name="Content Placeholder 2">
            <a:extLst>
              <a:ext uri="{FF2B5EF4-FFF2-40B4-BE49-F238E27FC236}">
                <a16:creationId xmlns:a16="http://schemas.microsoft.com/office/drawing/2014/main" id="{8A35D71A-5C77-C844-D7C2-F36C40C09FB1}"/>
              </a:ext>
            </a:extLst>
          </p:cNvPr>
          <p:cNvSpPr>
            <a:spLocks noGrp="1"/>
          </p:cNvSpPr>
          <p:nvPr>
            <p:ph idx="1"/>
          </p:nvPr>
        </p:nvSpPr>
        <p:spPr>
          <a:xfrm>
            <a:off x="457200" y="742950"/>
            <a:ext cx="8229600" cy="3962400"/>
          </a:xfrm>
        </p:spPr>
        <p:txBody>
          <a:bodyPr/>
          <a:lstStyle/>
          <a:p>
            <a:r>
              <a:rPr lang="en-US" sz="2000" dirty="0"/>
              <a:t>The sPHENIX WBS and WBS Dictionary are posted on the Indico page for the review</a:t>
            </a:r>
          </a:p>
          <a:p>
            <a:r>
              <a:rPr lang="en-US" sz="2000" dirty="0"/>
              <a:t>The Resource Loaded Schedule (“P6”) based on the WBS with progress taken through the end of October 2022 is also posted on the Indico page for the review</a:t>
            </a:r>
          </a:p>
          <a:p>
            <a:r>
              <a:rPr lang="en-US" sz="2000" dirty="0"/>
              <a:t>The talk covers the WBS Dictionary for each Level-2 system (e.g. WBS 1.2 is the Time Projection Chamber) and presents a few photos of the deliverables</a:t>
            </a:r>
          </a:p>
          <a:p>
            <a:r>
              <a:rPr lang="en-US" sz="2000" dirty="0"/>
              <a:t>After this are listed the Key Performance Parameters for that WBS Level-2 area and demonstration plots. The KPPs are listed on the next two slides.</a:t>
            </a:r>
          </a:p>
        </p:txBody>
      </p:sp>
      <p:sp>
        <p:nvSpPr>
          <p:cNvPr id="4" name="Date Placeholder 3">
            <a:extLst>
              <a:ext uri="{FF2B5EF4-FFF2-40B4-BE49-F238E27FC236}">
                <a16:creationId xmlns:a16="http://schemas.microsoft.com/office/drawing/2014/main" id="{D291D91A-58BA-052E-FEB7-86D852331FCB}"/>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FA834799-022A-B406-6937-6BC1C11564DE}"/>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C0C2B6F6-094D-8A8F-5DA7-FA59B7005884}"/>
              </a:ext>
            </a:extLst>
          </p:cNvPr>
          <p:cNvSpPr>
            <a:spLocks noGrp="1"/>
          </p:cNvSpPr>
          <p:nvPr>
            <p:ph type="sldNum" sz="quarter" idx="12"/>
          </p:nvPr>
        </p:nvSpPr>
        <p:spPr/>
        <p:txBody>
          <a:bodyPr/>
          <a:lstStyle/>
          <a:p>
            <a:fld id="{4B932B3A-BA38-40C7-ADEE-2A1902CEB265}" type="slidenum">
              <a:rPr lang="en-US" altLang="en-US" smtClean="0"/>
              <a:pPr/>
              <a:t>3</a:t>
            </a:fld>
            <a:endParaRPr lang="en-US" altLang="en-US" dirty="0"/>
          </a:p>
        </p:txBody>
      </p:sp>
    </p:spTree>
    <p:extLst>
      <p:ext uri="{BB962C8B-B14F-4D97-AF65-F5344CB8AC3E}">
        <p14:creationId xmlns:p14="http://schemas.microsoft.com/office/powerpoint/2010/main" val="2716387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F2B2-4A18-B0EA-EC53-37236344D3AF}"/>
              </a:ext>
            </a:extLst>
          </p:cNvPr>
          <p:cNvSpPr>
            <a:spLocks noGrp="1"/>
          </p:cNvSpPr>
          <p:nvPr>
            <p:ph type="title"/>
          </p:nvPr>
        </p:nvSpPr>
        <p:spPr>
          <a:xfrm>
            <a:off x="152400" y="23718"/>
            <a:ext cx="8153399" cy="546497"/>
          </a:xfrm>
        </p:spPr>
        <p:txBody>
          <a:bodyPr/>
          <a:lstStyle/>
          <a:p>
            <a:r>
              <a:rPr lang="en-US" sz="2800" dirty="0"/>
              <a:t>Time Projection Chamber KPP – Single Hit Efficiency (2) </a:t>
            </a:r>
          </a:p>
        </p:txBody>
      </p:sp>
      <p:sp>
        <p:nvSpPr>
          <p:cNvPr id="3" name="Content Placeholder 2">
            <a:extLst>
              <a:ext uri="{FF2B5EF4-FFF2-40B4-BE49-F238E27FC236}">
                <a16:creationId xmlns:a16="http://schemas.microsoft.com/office/drawing/2014/main" id="{20A86747-18F9-9E45-7261-CCBDA47ECE48}"/>
              </a:ext>
            </a:extLst>
          </p:cNvPr>
          <p:cNvSpPr>
            <a:spLocks noGrp="1"/>
          </p:cNvSpPr>
          <p:nvPr>
            <p:ph idx="1"/>
          </p:nvPr>
        </p:nvSpPr>
        <p:spPr>
          <a:xfrm>
            <a:off x="76200" y="2738577"/>
            <a:ext cx="4597030" cy="2007429"/>
          </a:xfrm>
        </p:spPr>
        <p:txBody>
          <a:bodyPr/>
          <a:lstStyle/>
          <a:p>
            <a:pPr marL="182880" indent="-182880">
              <a:spcBef>
                <a:spcPct val="0"/>
              </a:spcBef>
            </a:pPr>
            <a:r>
              <a:rPr lang="en-US" altLang="en-US" sz="1100" dirty="0">
                <a:solidFill>
                  <a:srgbClr val="222222"/>
                </a:solidFill>
                <a:latin typeface="Arial" panose="020B0604020202020204" pitchFamily="34" charset="0"/>
                <a:cs typeface="Arial" panose="020B0604020202020204" pitchFamily="34" charset="0"/>
              </a:rPr>
              <a:t>Central Membrane bias requires </a:t>
            </a:r>
            <a:r>
              <a:rPr lang="en-US" altLang="en-US" sz="1100" u="sng" dirty="0">
                <a:solidFill>
                  <a:srgbClr val="222222"/>
                </a:solidFill>
                <a:latin typeface="Arial" panose="020B0604020202020204" pitchFamily="34" charset="0"/>
                <a:cs typeface="Arial" panose="020B0604020202020204" pitchFamily="34" charset="0"/>
              </a:rPr>
              <a:t>all HV cards </a:t>
            </a:r>
            <a:r>
              <a:rPr lang="en-US" altLang="en-US" sz="1100" dirty="0">
                <a:solidFill>
                  <a:srgbClr val="222222"/>
                </a:solidFill>
                <a:latin typeface="Arial" panose="020B0604020202020204" pitchFamily="34" charset="0"/>
                <a:cs typeface="Arial" panose="020B0604020202020204" pitchFamily="34" charset="0"/>
              </a:rPr>
              <a:t>(won’t risk modules)</a:t>
            </a:r>
            <a:endParaRPr lang="en-US" altLang="en-US" sz="1100" dirty="0">
              <a:latin typeface="Arial" panose="020B0604020202020204" pitchFamily="34" charset="0"/>
            </a:endParaRPr>
          </a:p>
          <a:p>
            <a:pPr marL="182880" indent="-182880">
              <a:spcBef>
                <a:spcPct val="0"/>
              </a:spcBef>
            </a:pPr>
            <a:r>
              <a:rPr lang="en-US" altLang="en-US" sz="1100" dirty="0">
                <a:solidFill>
                  <a:srgbClr val="222222"/>
                </a:solidFill>
                <a:latin typeface="Arial" panose="020B0604020202020204" pitchFamily="34" charset="0"/>
                <a:cs typeface="Arial" panose="020B0604020202020204" pitchFamily="34" charset="0"/>
              </a:rPr>
              <a:t>HV</a:t>
            </a: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card count </a:t>
            </a: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(as of yesterday </a:t>
            </a: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11-17-2022):</a:t>
            </a:r>
          </a:p>
          <a:p>
            <a:pPr marL="365760" lvl="1" indent="-182880">
              <a:spcBef>
                <a:spcPct val="0"/>
              </a:spcBef>
            </a:pP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Main HV cards:  63/72 = 87.5% of the required.</a:t>
            </a:r>
          </a:p>
          <a:p>
            <a:pPr marL="365760" lvl="1" indent="-182880">
              <a:spcBef>
                <a:spcPct val="0"/>
              </a:spcBef>
            </a:pP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Mirror cards (R3 only):  24/24 = 100% of the required.</a:t>
            </a:r>
          </a:p>
          <a:p>
            <a:pPr marL="365760" lvl="1" indent="-182880">
              <a:spcBef>
                <a:spcPct val="0"/>
              </a:spcBef>
            </a:pPr>
            <a:r>
              <a:rPr lang="en-US" altLang="en-US" sz="1100" b="0" dirty="0">
                <a:solidFill>
                  <a:srgbClr val="222222"/>
                </a:solidFill>
                <a:latin typeface="Arial" panose="020B0604020202020204" pitchFamily="34" charset="0"/>
                <a:cs typeface="Arial" panose="020B0604020202020204" pitchFamily="34" charset="0"/>
              </a:rPr>
              <a:t>B</a:t>
            </a: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alance of HV cards picked up </a:t>
            </a:r>
            <a:r>
              <a:rPr lang="en-US" altLang="en-US" sz="1100" b="0" dirty="0">
                <a:solidFill>
                  <a:srgbClr val="222222"/>
                </a:solidFill>
                <a:latin typeface="Arial" panose="020B0604020202020204" pitchFamily="34" charset="0"/>
                <a:cs typeface="Arial" panose="020B0604020202020204" pitchFamily="34" charset="0"/>
              </a:rPr>
              <a:t>today,</a:t>
            </a: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Friday 11-18-2022.</a:t>
            </a:r>
          </a:p>
          <a:p>
            <a:pPr marL="182880" indent="-182880">
              <a:spcBef>
                <a:spcPct val="0"/>
              </a:spcBef>
            </a:pPr>
            <a:r>
              <a:rPr lang="en-US" altLang="en-US" sz="1100" dirty="0">
                <a:solidFill>
                  <a:srgbClr val="222222"/>
                </a:solidFill>
                <a:highlight>
                  <a:srgbClr val="00FFFF"/>
                </a:highlight>
                <a:latin typeface="Arial" panose="020B0604020202020204" pitchFamily="34" charset="0"/>
                <a:cs typeface="Arial" panose="020B0604020202020204" pitchFamily="34" charset="0"/>
              </a:rPr>
              <a:t>Anticipated Schedule</a:t>
            </a: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a:t>
            </a:r>
          </a:p>
          <a:p>
            <a:pPr marL="365760" lvl="1" indent="-182880">
              <a:spcBef>
                <a:spcPct val="0"/>
              </a:spcBef>
            </a:pP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HV cards installed by the end of Monday Nov 21.</a:t>
            </a:r>
          </a:p>
          <a:p>
            <a:pPr marL="365760" lvl="1" indent="-182880">
              <a:spcBef>
                <a:spcPct val="0"/>
              </a:spcBef>
            </a:pP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Gas flow will begin Nov 25 (Friday following Thanksgiving).</a:t>
            </a:r>
          </a:p>
          <a:p>
            <a:pPr marL="365760" lvl="1" indent="-182880">
              <a:spcBef>
                <a:spcPct val="0"/>
              </a:spcBef>
            </a:pP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HV application will be initiated on Monday Nov 28</a:t>
            </a:r>
          </a:p>
          <a:p>
            <a:pPr marL="365760" lvl="1" indent="-182880">
              <a:spcBef>
                <a:spcPct val="0"/>
              </a:spcBef>
            </a:pPr>
            <a:r>
              <a:rPr kumimoji="0" lang="en-US" altLang="en-US" sz="1100" b="0" i="0" u="none" strike="noStrike" cap="none" normalizeH="0" baseline="0" dirty="0">
                <a:ln>
                  <a:noFill/>
                </a:ln>
                <a:solidFill>
                  <a:srgbClr val="222222"/>
                </a:solidFill>
                <a:effectLst/>
                <a:highlight>
                  <a:srgbClr val="00FFFF"/>
                </a:highlight>
                <a:latin typeface="Arial" panose="020B0604020202020204" pitchFamily="34" charset="0"/>
                <a:cs typeface="Arial" panose="020B0604020202020204" pitchFamily="34" charset="0"/>
              </a:rPr>
              <a:t>We expect to have MIP results before Friday Dec 2</a:t>
            </a:r>
            <a:r>
              <a:rPr kumimoji="0" lang="en-US" altLang="en-US" sz="11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p>
        </p:txBody>
      </p:sp>
      <p:sp>
        <p:nvSpPr>
          <p:cNvPr id="4" name="Date Placeholder 3">
            <a:extLst>
              <a:ext uri="{FF2B5EF4-FFF2-40B4-BE49-F238E27FC236}">
                <a16:creationId xmlns:a16="http://schemas.microsoft.com/office/drawing/2014/main" id="{D2EBD49E-24A7-E9E0-89FB-348705567F5A}"/>
              </a:ext>
            </a:extLst>
          </p:cNvPr>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November 18, 2022</a:t>
            </a:r>
          </a:p>
        </p:txBody>
      </p:sp>
      <p:sp>
        <p:nvSpPr>
          <p:cNvPr id="5" name="Footer Placeholder 4">
            <a:extLst>
              <a:ext uri="{FF2B5EF4-FFF2-40B4-BE49-F238E27FC236}">
                <a16:creationId xmlns:a16="http://schemas.microsoft.com/office/drawing/2014/main" id="{03A84FF1-11AF-B336-0B0D-91AF17FE5E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sPHENIX PD-4 Review</a:t>
            </a:r>
          </a:p>
        </p:txBody>
      </p:sp>
      <p:sp>
        <p:nvSpPr>
          <p:cNvPr id="6" name="Slide Number Placeholder 5">
            <a:extLst>
              <a:ext uri="{FF2B5EF4-FFF2-40B4-BE49-F238E27FC236}">
                <a16:creationId xmlns:a16="http://schemas.microsoft.com/office/drawing/2014/main" id="{EC841466-767A-9270-3980-5A73ED990AEE}"/>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932B3A-BA38-40C7-ADEE-2A1902CEB265}"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endParaRPr>
          </a:p>
        </p:txBody>
      </p:sp>
      <p:pic>
        <p:nvPicPr>
          <p:cNvPr id="7" name="Picture 6">
            <a:extLst>
              <a:ext uri="{FF2B5EF4-FFF2-40B4-BE49-F238E27FC236}">
                <a16:creationId xmlns:a16="http://schemas.microsoft.com/office/drawing/2014/main" id="{8DCD596C-E254-C367-4AC3-149FF1DC49A5}"/>
              </a:ext>
            </a:extLst>
          </p:cNvPr>
          <p:cNvPicPr>
            <a:picLocks noChangeAspect="1"/>
          </p:cNvPicPr>
          <p:nvPr/>
        </p:nvPicPr>
        <p:blipFill>
          <a:blip r:embed="rId2"/>
          <a:stretch>
            <a:fillRect/>
          </a:stretch>
        </p:blipFill>
        <p:spPr>
          <a:xfrm>
            <a:off x="228601" y="666750"/>
            <a:ext cx="2438400" cy="1828308"/>
          </a:xfrm>
          <a:prstGeom prst="rect">
            <a:avLst/>
          </a:prstGeom>
        </p:spPr>
      </p:pic>
      <p:sp>
        <p:nvSpPr>
          <p:cNvPr id="8" name="Content Placeholder 2">
            <a:extLst>
              <a:ext uri="{FF2B5EF4-FFF2-40B4-BE49-F238E27FC236}">
                <a16:creationId xmlns:a16="http://schemas.microsoft.com/office/drawing/2014/main" id="{343DFE97-2BE5-88E7-77D7-1617D187AD40}"/>
              </a:ext>
            </a:extLst>
          </p:cNvPr>
          <p:cNvSpPr txBox="1">
            <a:spLocks/>
          </p:cNvSpPr>
          <p:nvPr/>
        </p:nvSpPr>
        <p:spPr bwMode="auto">
          <a:xfrm>
            <a:off x="2682019" y="666750"/>
            <a:ext cx="2118581" cy="1880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400" b="0" i="0" u="none" strike="noStrike" kern="1200" cap="none" spc="0" normalizeH="0" baseline="0" noProof="0" dirty="0">
                <a:ln>
                  <a:noFill/>
                </a:ln>
                <a:solidFill>
                  <a:srgbClr val="222222"/>
                </a:solidFill>
                <a:effectLst/>
                <a:highlight>
                  <a:srgbClr val="00FFFF"/>
                </a:highlight>
                <a:uLnTx/>
                <a:uFillTx/>
                <a:latin typeface="Arial" panose="020B0604020202020204" pitchFamily="34" charset="0"/>
                <a:ea typeface="MS PGothic" pitchFamily="34" charset="-128"/>
              </a:rPr>
              <a:t>South Side </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(all services)</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Coolant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Gas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High Voltage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Low Voltage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FEE </a:t>
            </a:r>
            <a:r>
              <a:rPr kumimoji="0" lang="en-US" sz="1400" b="0" i="0" u="none" strike="noStrike" kern="1200" cap="none" spc="0" normalizeH="0" baseline="0" noProof="0" dirty="0">
                <a:ln>
                  <a:noFill/>
                </a:ln>
                <a:solidFill>
                  <a:srgbClr val="00B050"/>
                </a:solidFill>
                <a:effectLst/>
                <a:uLnTx/>
                <a:uFillTx/>
                <a:latin typeface="Wingdings" panose="05000000000000000000" pitchFamily="2" charset="2"/>
                <a:ea typeface="MS PGothic" pitchFamily="34" charset="-128"/>
                <a:sym typeface="Wingdings" panose="05000000000000000000" pitchFamily="2" charset="2"/>
              </a:rPr>
              <a:t></a:t>
            </a: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North Side </a:t>
            </a:r>
            <a:r>
              <a:rPr kumimoji="0" lang="en-US" sz="1400" b="0" i="0" u="none" strike="noStrike" kern="1200" cap="none" spc="0" normalizeH="0" baseline="0" noProof="0" dirty="0">
                <a:ln>
                  <a:noFill/>
                </a:ln>
                <a:solidFill>
                  <a:srgbClr val="FF0000"/>
                </a:solidFill>
                <a:effectLst/>
                <a:uLnTx/>
                <a:uFillTx/>
                <a:latin typeface="Arial" panose="020B0604020202020204" pitchFamily="34" charset="0"/>
                <a:ea typeface="MS PGothic" pitchFamily="34" charset="-128"/>
                <a:sym typeface="Wingdings" panose="05000000000000000000" pitchFamily="2" charset="2"/>
              </a:rPr>
              <a:t></a:t>
            </a:r>
            <a:endParaRPr kumimoji="0" lang="en-US" sz="1400" b="0" i="0" u="none" strike="noStrike" kern="1200" cap="none" spc="0" normalizeH="0" baseline="0" noProof="0" dirty="0">
              <a:ln>
                <a:noFill/>
              </a:ln>
              <a:solidFill>
                <a:srgbClr val="FF0000"/>
              </a:solidFill>
              <a:effectLst/>
              <a:uLnTx/>
              <a:uFillTx/>
              <a:latin typeface="Wingdings" panose="05000000000000000000" pitchFamily="2" charset="2"/>
              <a:ea typeface="MS PGothic" pitchFamily="34" charset="-128"/>
              <a:sym typeface="Wingdings" panose="05000000000000000000" pitchFamily="2" charset="2"/>
            </a:endParaRPr>
          </a:p>
          <a:p>
            <a:pPr marL="182880" marR="0" lvl="0" indent="-182880" algn="l"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1400" b="0" i="0" u="none" strike="noStrike" kern="1200" cap="none" spc="0" normalizeH="0" baseline="0" noProof="0" dirty="0">
              <a:ln>
                <a:noFill/>
              </a:ln>
              <a:solidFill>
                <a:srgbClr val="222222"/>
              </a:solidFill>
              <a:effectLst/>
              <a:uLnTx/>
              <a:uFillTx/>
              <a:latin typeface="Wingdings" panose="05000000000000000000" pitchFamily="2" charset="2"/>
              <a:ea typeface="MS PGothic" pitchFamily="34" charset="-128"/>
              <a:sym typeface="Wingdings" panose="05000000000000000000" pitchFamily="2" charset="2"/>
            </a:endParaRPr>
          </a:p>
        </p:txBody>
      </p:sp>
      <p:pic>
        <p:nvPicPr>
          <p:cNvPr id="29" name="Picture 28">
            <a:extLst>
              <a:ext uri="{FF2B5EF4-FFF2-40B4-BE49-F238E27FC236}">
                <a16:creationId xmlns:a16="http://schemas.microsoft.com/office/drawing/2014/main" id="{E280FA42-5D91-345E-8A9A-924603E92A72}"/>
              </a:ext>
            </a:extLst>
          </p:cNvPr>
          <p:cNvPicPr>
            <a:picLocks noChangeAspect="1"/>
          </p:cNvPicPr>
          <p:nvPr/>
        </p:nvPicPr>
        <p:blipFill rotWithShape="1">
          <a:blip r:embed="rId3">
            <a:clrChange>
              <a:clrFrom>
                <a:srgbClr val="FBFBFB"/>
              </a:clrFrom>
              <a:clrTo>
                <a:srgbClr val="FBFBFB">
                  <a:alpha val="0"/>
                </a:srgbClr>
              </a:clrTo>
            </a:clrChange>
          </a:blip>
          <a:srcRect l="44048" t="39893" r="1717" b="28311"/>
          <a:stretch/>
        </p:blipFill>
        <p:spPr>
          <a:xfrm>
            <a:off x="5740401" y="734103"/>
            <a:ext cx="1901038" cy="702867"/>
          </a:xfrm>
          <a:prstGeom prst="rect">
            <a:avLst/>
          </a:prstGeom>
        </p:spPr>
      </p:pic>
      <p:sp>
        <p:nvSpPr>
          <p:cNvPr id="30" name="TextBox 29">
            <a:extLst>
              <a:ext uri="{FF2B5EF4-FFF2-40B4-BE49-F238E27FC236}">
                <a16:creationId xmlns:a16="http://schemas.microsoft.com/office/drawing/2014/main" id="{B809EEA9-F6C6-E890-E7F2-718FB4D6CAE5}"/>
              </a:ext>
            </a:extLst>
          </p:cNvPr>
          <p:cNvSpPr txBox="1"/>
          <p:nvPr/>
        </p:nvSpPr>
        <p:spPr>
          <a:xfrm>
            <a:off x="5024654" y="1136888"/>
            <a:ext cx="601447" cy="60016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Charge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Pulse</a:t>
            </a:r>
            <a:b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br>
            <a:r>
              <a:rPr kumimoji="0" lang="en-US" sz="1100" b="0" i="0" u="none" strike="noStrike" kern="1200" cap="none" spc="0" normalizeH="0" baseline="0" noProof="0" dirty="0">
                <a:ln>
                  <a:noFill/>
                </a:ln>
                <a:solidFill>
                  <a:srgbClr val="FF0000"/>
                </a:solidFill>
                <a:effectLst/>
                <a:uLnTx/>
                <a:uFillTx/>
                <a:latin typeface="Calibri" pitchFamily="34" charset="0"/>
                <a:ea typeface="MS PGothic" pitchFamily="34" charset="-128"/>
                <a:cs typeface="+mn-cs"/>
              </a:rPr>
              <a:t>Output</a:t>
            </a:r>
          </a:p>
        </p:txBody>
      </p:sp>
      <p:cxnSp>
        <p:nvCxnSpPr>
          <p:cNvPr id="32" name="Connector: Elbow 31">
            <a:extLst>
              <a:ext uri="{FF2B5EF4-FFF2-40B4-BE49-F238E27FC236}">
                <a16:creationId xmlns:a16="http://schemas.microsoft.com/office/drawing/2014/main" id="{8507B023-8BBF-B61D-53BF-3785CF456D3C}"/>
              </a:ext>
            </a:extLst>
          </p:cNvPr>
          <p:cNvCxnSpPr>
            <a:cxnSpLocks/>
          </p:cNvCxnSpPr>
          <p:nvPr/>
        </p:nvCxnSpPr>
        <p:spPr>
          <a:xfrm flipV="1">
            <a:off x="5471229" y="1185485"/>
            <a:ext cx="369114" cy="237447"/>
          </a:xfrm>
          <a:prstGeom prst="bentConnector3">
            <a:avLst/>
          </a:pr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Content Placeholder 2">
            <a:extLst>
              <a:ext uri="{FF2B5EF4-FFF2-40B4-BE49-F238E27FC236}">
                <a16:creationId xmlns:a16="http://schemas.microsoft.com/office/drawing/2014/main" id="{44A216DA-7EA2-1A9E-2B75-1977E929C5AB}"/>
              </a:ext>
            </a:extLst>
          </p:cNvPr>
          <p:cNvSpPr txBox="1">
            <a:spLocks/>
          </p:cNvSpPr>
          <p:nvPr/>
        </p:nvSpPr>
        <p:spPr bwMode="auto">
          <a:xfrm>
            <a:off x="7677666" y="673923"/>
            <a:ext cx="1313934" cy="822388"/>
          </a:xfrm>
          <a:prstGeom prst="rect">
            <a:avLst/>
          </a:prstGeom>
          <a:noFill/>
          <a:ln>
            <a:solidFill>
              <a:srgbClr val="FF000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rPr>
              <a:t>GEM4 pulse triggers same DAQ as used by pulser tests</a:t>
            </a:r>
          </a:p>
        </p:txBody>
      </p:sp>
      <p:sp>
        <p:nvSpPr>
          <p:cNvPr id="9" name="Content Placeholder 2">
            <a:extLst>
              <a:ext uri="{FF2B5EF4-FFF2-40B4-BE49-F238E27FC236}">
                <a16:creationId xmlns:a16="http://schemas.microsoft.com/office/drawing/2014/main" id="{6FC9324C-7FAB-E00B-CE51-3AFD2EFEE38D}"/>
              </a:ext>
            </a:extLst>
          </p:cNvPr>
          <p:cNvSpPr txBox="1">
            <a:spLocks/>
          </p:cNvSpPr>
          <p:nvPr/>
        </p:nvSpPr>
        <p:spPr bwMode="auto">
          <a:xfrm>
            <a:off x="4823350" y="3856121"/>
            <a:ext cx="4191000" cy="889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altLang="en-US" sz="11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Pickoff signals were observed from R2 module in test beam</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altLang="en-US" sz="11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Signals large because ~20 cm of track contributes.</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altLang="en-US" sz="11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Data collection basically identical to pulser test.</a:t>
            </a:r>
          </a:p>
          <a:p>
            <a:pPr marL="182880" marR="0" lvl="0" indent="-18288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altLang="en-US" sz="11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Analysis asks a row to fire </a:t>
            </a:r>
            <a:r>
              <a:rPr kumimoji="0" lang="en-US" altLang="en-US" sz="1100" b="0" i="0" u="none" strike="noStrike" kern="1200" cap="none" spc="0" normalizeH="0" baseline="0" noProof="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when both the </a:t>
            </a:r>
            <a:r>
              <a:rPr kumimoji="0" lang="en-US" altLang="en-US" sz="1100" b="0" i="0" u="none" strike="noStrike" kern="1200" cap="none" spc="0" normalizeH="0" baseline="0" noProof="0" dirty="0">
                <a:ln>
                  <a:noFill/>
                </a:ln>
                <a:solidFill>
                  <a:srgbClr val="222222"/>
                </a:solidFill>
                <a:effectLst/>
                <a:uLnTx/>
                <a:uFillTx/>
                <a:latin typeface="Arial" panose="020B0604020202020204" pitchFamily="34" charset="0"/>
                <a:ea typeface="MS PGothic" pitchFamily="34" charset="-128"/>
                <a:cs typeface="Arial" panose="020B0604020202020204" pitchFamily="34" charset="0"/>
              </a:rPr>
              <a:t>neighbors fire.</a:t>
            </a:r>
          </a:p>
        </p:txBody>
      </p:sp>
      <p:pic>
        <p:nvPicPr>
          <p:cNvPr id="11" name="Picture 10">
            <a:extLst>
              <a:ext uri="{FF2B5EF4-FFF2-40B4-BE49-F238E27FC236}">
                <a16:creationId xmlns:a16="http://schemas.microsoft.com/office/drawing/2014/main" id="{2B754E45-AE60-D545-964D-6399EA1F4EA6}"/>
              </a:ext>
            </a:extLst>
          </p:cNvPr>
          <p:cNvPicPr>
            <a:picLocks noChangeAspect="1"/>
          </p:cNvPicPr>
          <p:nvPr/>
        </p:nvPicPr>
        <p:blipFill rotWithShape="1">
          <a:blip r:embed="rId4"/>
          <a:srcRect l="16956" t="19240" r="12365" b="10447"/>
          <a:stretch/>
        </p:blipFill>
        <p:spPr>
          <a:xfrm>
            <a:off x="5626101" y="1750707"/>
            <a:ext cx="2520434" cy="1880047"/>
          </a:xfrm>
          <a:prstGeom prst="rect">
            <a:avLst/>
          </a:prstGeom>
        </p:spPr>
      </p:pic>
      <p:sp>
        <p:nvSpPr>
          <p:cNvPr id="13" name="TextBox 12">
            <a:extLst>
              <a:ext uri="{FF2B5EF4-FFF2-40B4-BE49-F238E27FC236}">
                <a16:creationId xmlns:a16="http://schemas.microsoft.com/office/drawing/2014/main" id="{4CA9F890-F154-E881-A456-18CB2BEA7398}"/>
              </a:ext>
            </a:extLst>
          </p:cNvPr>
          <p:cNvSpPr txBox="1"/>
          <p:nvPr/>
        </p:nvSpPr>
        <p:spPr>
          <a:xfrm>
            <a:off x="6234611" y="3198080"/>
            <a:ext cx="1881408" cy="369332"/>
          </a:xfrm>
          <a:prstGeom prst="rect">
            <a:avLst/>
          </a:prstGeom>
          <a:solidFill>
            <a:srgbClr val="FFFF00"/>
          </a:solid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itchFamily="34" charset="0"/>
                <a:ea typeface="MS PGothic" pitchFamily="34" charset="-128"/>
                <a:cs typeface="+mn-cs"/>
              </a:rPr>
              <a:t>R2 Cosmic Signals</a:t>
            </a:r>
          </a:p>
        </p:txBody>
      </p:sp>
    </p:spTree>
    <p:extLst>
      <p:ext uri="{BB962C8B-B14F-4D97-AF65-F5344CB8AC3E}">
        <p14:creationId xmlns:p14="http://schemas.microsoft.com/office/powerpoint/2010/main" val="2572853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Cross Talk (1)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solidFill>
                  <a:srgbClr val="000000"/>
                </a:solidFill>
              </a:rPr>
              <a:t>Preinstall, FEE stand alone bench tests</a:t>
            </a:r>
          </a:p>
          <a:p>
            <a:r>
              <a:rPr lang="en-US" sz="1800" dirty="0"/>
              <a:t>Threshold KPP’s: </a:t>
            </a:r>
            <a:r>
              <a:rPr lang="en-US" sz="1800" b="1" dirty="0">
                <a:solidFill>
                  <a:srgbClr val="000000"/>
                </a:solidFill>
              </a:rPr>
              <a:t>Cross talk ≤ 2% per channel averaged</a:t>
            </a:r>
            <a:r>
              <a:rPr lang="en-US" sz="1800" b="1" baseline="0" dirty="0">
                <a:solidFill>
                  <a:srgbClr val="000000"/>
                </a:solidFill>
              </a:rPr>
              <a:t> over all channels</a:t>
            </a:r>
            <a:endParaRPr lang="en-US" sz="1800" b="1" dirty="0">
              <a:solidFill>
                <a:srgbClr val="000000"/>
              </a:solidFill>
            </a:endParaRPr>
          </a:p>
          <a:p>
            <a:r>
              <a:rPr lang="en-US" sz="1800" dirty="0"/>
              <a:t>Objective KPP’s: </a:t>
            </a:r>
            <a:r>
              <a:rPr lang="en-US" sz="1800" b="1" dirty="0">
                <a:solidFill>
                  <a:srgbClr val="000000"/>
                </a:solidFill>
              </a:rPr>
              <a:t>Same</a:t>
            </a:r>
            <a:endParaRPr lang="en-US" sz="1800" b="1" dirty="0"/>
          </a:p>
          <a:p>
            <a:r>
              <a:rPr lang="en-US" sz="1800" dirty="0">
                <a:effectLst/>
                <a:latin typeface="Calibri" panose="020F0502020204030204" pitchFamily="34" charset="0"/>
                <a:ea typeface="Yu Mincho" panose="020B0400000000000000" pitchFamily="18" charset="-128"/>
                <a:cs typeface="Times New Roman" panose="02020603050405020304" pitchFamily="18" charset="0"/>
              </a:rPr>
              <a:t>We injected signal charges </a:t>
            </a:r>
            <a:r>
              <a:rPr lang="en-US" sz="1800" dirty="0">
                <a:latin typeface="Calibri" panose="020F0502020204030204" pitchFamily="34" charset="0"/>
                <a:ea typeface="Yu Mincho" panose="020B0400000000000000" pitchFamily="18" charset="-128"/>
                <a:cs typeface="Times New Roman" panose="02020603050405020304" pitchFamily="18" charset="0"/>
              </a:rPr>
              <a:t>in</a:t>
            </a:r>
            <a:r>
              <a:rPr lang="en-US" sz="1800" dirty="0">
                <a:effectLst/>
                <a:latin typeface="Calibri" panose="020F0502020204030204" pitchFamily="34" charset="0"/>
                <a:ea typeface="Yu Mincho" panose="020B0400000000000000" pitchFamily="18" charset="-128"/>
                <a:cs typeface="Times New Roman" panose="02020603050405020304" pitchFamily="18" charset="0"/>
              </a:rPr>
              <a:t>to two channels only out of 128 manually at a time using the setup shown. </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The two channels are separated by 16 channels. We repeated this measurement 32 times, thus 64 channels out of 128 channels were measured in total. </a:t>
            </a:r>
            <a:r>
              <a:rPr lang="en-US" sz="1800" dirty="0">
                <a:latin typeface="Calibri" panose="020F0502020204030204" pitchFamily="34" charset="0"/>
                <a:ea typeface="Yu Mincho" panose="02020400000000000000" pitchFamily="18" charset="-128"/>
                <a:cs typeface="Times New Roman" panose="02020603050405020304" pitchFamily="18" charset="0"/>
              </a:rPr>
              <a:t>T</a:t>
            </a:r>
            <a:r>
              <a:rPr lang="en-US" sz="1800" dirty="0">
                <a:effectLst/>
                <a:latin typeface="Calibri" panose="020F0502020204030204" pitchFamily="34" charset="0"/>
                <a:ea typeface="Yu Mincho" panose="02020400000000000000" pitchFamily="18" charset="-128"/>
                <a:cs typeface="Times New Roman" panose="02020603050405020304" pitchFamily="18" charset="0"/>
              </a:rPr>
              <a:t>his is sufficient to assess the crosstalk level on the FEE. </a:t>
            </a:r>
            <a:endParaRPr lang="en-US" sz="1800" dirty="0">
              <a:effectLst/>
              <a:latin typeface="Calibri" panose="020F0502020204030204" pitchFamily="34" charset="0"/>
              <a:ea typeface="Yu Mincho" panose="020B0400000000000000" pitchFamily="18" charset="-128"/>
              <a:cs typeface="Times New Roman" panose="02020603050405020304" pitchFamily="18" charset="0"/>
            </a:endParaRPr>
          </a:p>
          <a:p>
            <a:r>
              <a:rPr lang="en-US" sz="1800" dirty="0">
                <a:effectLst/>
                <a:latin typeface="Calibri" panose="020F0502020204030204" pitchFamily="34" charset="0"/>
                <a:ea typeface="Yu Mincho" panose="020B0400000000000000" pitchFamily="18" charset="-128"/>
                <a:cs typeface="Times New Roman" panose="02020603050405020304" pitchFamily="18" charset="0"/>
              </a:rPr>
              <a:t> </a:t>
            </a:r>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31</a:t>
            </a:fld>
            <a:endParaRPr lang="en-US" altLang="en-US" dirty="0"/>
          </a:p>
        </p:txBody>
      </p:sp>
      <p:pic>
        <p:nvPicPr>
          <p:cNvPr id="7" name="Picture 6" descr="A picture containing text&#10;&#10;Description automatically generated">
            <a:extLst>
              <a:ext uri="{FF2B5EF4-FFF2-40B4-BE49-F238E27FC236}">
                <a16:creationId xmlns:a16="http://schemas.microsoft.com/office/drawing/2014/main" id="{CE417EEC-B872-2D13-AE51-C94A8EEC54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745" b="24350"/>
          <a:stretch/>
        </p:blipFill>
        <p:spPr bwMode="auto">
          <a:xfrm>
            <a:off x="3182884" y="2948305"/>
            <a:ext cx="3013710" cy="13760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96280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Cross Talk (2)</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400" dirty="0">
                <a:effectLst/>
                <a:latin typeface="Calibri" panose="020F0502020204030204" pitchFamily="34" charset="0"/>
                <a:ea typeface="Yu Mincho" panose="02020400000000000000" pitchFamily="18" charset="-128"/>
                <a:cs typeface="Times New Roman" panose="02020603050405020304" pitchFamily="18" charset="0"/>
              </a:rPr>
              <a:t>The input signal is adjusted so that it yields an ADC count of 900-1000 out of the full ADC range of 0-1024, making the crosstalk in the neighboring channels maximally measurable. </a:t>
            </a:r>
            <a:r>
              <a:rPr lang="en-US" sz="1400" dirty="0">
                <a:latin typeface="Calibri" panose="020F0502020204030204" pitchFamily="34" charset="0"/>
                <a:ea typeface="Yu Mincho" panose="02020400000000000000" pitchFamily="18" charset="-128"/>
                <a:cs typeface="Times New Roman" panose="02020603050405020304" pitchFamily="18" charset="0"/>
              </a:rPr>
              <a:t>The figure</a:t>
            </a:r>
            <a:r>
              <a:rPr lang="en-US" sz="1400" dirty="0">
                <a:effectLst/>
                <a:latin typeface="Calibri" panose="020F0502020204030204" pitchFamily="34" charset="0"/>
                <a:ea typeface="Yu Mincho" panose="02020400000000000000" pitchFamily="18" charset="-128"/>
                <a:cs typeface="Times New Roman" panose="02020603050405020304" pitchFamily="18" charset="0"/>
              </a:rPr>
              <a:t> shows the ADC vs sampling time for the channel (Ch. 46) where charges are fed in and for the +/- 7 neighboring channels. Note the vertical scale is set to 0-1000 for the signal channel, and 40-140 for </a:t>
            </a:r>
            <a:r>
              <a:rPr lang="en-US" sz="1400" dirty="0">
                <a:effectLst/>
                <a:latin typeface="Calibri" panose="020F0502020204030204" pitchFamily="34" charset="0"/>
                <a:ea typeface="Yu Mincho" panose="020B0400000000000000" pitchFamily="18" charset="-128"/>
                <a:cs typeface="Times New Roman" panose="02020603050405020304" pitchFamily="18" charset="0"/>
              </a:rPr>
              <a:t>neighboring channels, respectively.</a:t>
            </a:r>
            <a:endParaRPr lang="en-US" sz="1400"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32</a:t>
            </a:fld>
            <a:endParaRPr lang="en-US" altLang="en-US" dirty="0"/>
          </a:p>
        </p:txBody>
      </p:sp>
      <p:pic>
        <p:nvPicPr>
          <p:cNvPr id="17" name="Picture 16" descr="Diagram, engineering drawing&#10;&#10;Description automatically generated">
            <a:extLst>
              <a:ext uri="{FF2B5EF4-FFF2-40B4-BE49-F238E27FC236}">
                <a16:creationId xmlns:a16="http://schemas.microsoft.com/office/drawing/2014/main" id="{A8EB8C93-6CC5-9C8E-337F-7ACB6B0CB9F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5475" y="1809750"/>
            <a:ext cx="5191125" cy="2915540"/>
          </a:xfrm>
          <a:prstGeom prst="rect">
            <a:avLst/>
          </a:prstGeom>
          <a:noFill/>
          <a:ln>
            <a:noFill/>
          </a:ln>
        </p:spPr>
      </p:pic>
    </p:spTree>
    <p:extLst>
      <p:ext uri="{BB962C8B-B14F-4D97-AF65-F5344CB8AC3E}">
        <p14:creationId xmlns:p14="http://schemas.microsoft.com/office/powerpoint/2010/main" val="896563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Cross Talk (3)</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400" dirty="0">
                <a:effectLst/>
                <a:latin typeface="Calibri" panose="020F0502020204030204" pitchFamily="34" charset="0"/>
                <a:ea typeface="Yu Mincho" panose="02020400000000000000" pitchFamily="18" charset="-128"/>
                <a:cs typeface="Times New Roman" panose="02020603050405020304" pitchFamily="18" charset="0"/>
              </a:rPr>
              <a:t>We quantified the level of crosstalk in a given channe</a:t>
            </a:r>
            <a:r>
              <a:rPr lang="en-US" sz="1400" dirty="0">
                <a:latin typeface="Calibri" panose="020F0502020204030204" pitchFamily="34" charset="0"/>
                <a:ea typeface="Yu Mincho" panose="02020400000000000000" pitchFamily="18" charset="-128"/>
                <a:cs typeface="Times New Roman" panose="02020603050405020304" pitchFamily="18" charset="0"/>
              </a:rPr>
              <a:t>l </a:t>
            </a:r>
            <a:r>
              <a:rPr lang="en-US" sz="1400" dirty="0">
                <a:effectLst/>
                <a:latin typeface="Calibri" panose="020F0502020204030204" pitchFamily="34" charset="0"/>
                <a:ea typeface="Yu Mincho" panose="02020400000000000000" pitchFamily="18" charset="-128"/>
                <a:cs typeface="Times New Roman" panose="02020603050405020304" pitchFamily="18" charset="0"/>
              </a:rPr>
              <a:t>with respect to the magnitude of signal channel by the ratio of their respective ADC counts. The figures below show the level of crosstalk for neighboring +/-8 channels for two shaping times (80 and 160 </a:t>
            </a:r>
            <a:r>
              <a:rPr lang="en-US" sz="1400" dirty="0" err="1">
                <a:effectLst/>
                <a:latin typeface="Calibri" panose="020F0502020204030204" pitchFamily="34" charset="0"/>
                <a:ea typeface="Yu Mincho" panose="02020400000000000000" pitchFamily="18" charset="-128"/>
                <a:cs typeface="Times New Roman" panose="02020603050405020304" pitchFamily="18" charset="0"/>
              </a:rPr>
              <a:t>nsec</a:t>
            </a:r>
            <a:r>
              <a:rPr lang="en-US" sz="1400" dirty="0">
                <a:effectLst/>
                <a:latin typeface="Calibri" panose="020F0502020204030204" pitchFamily="34" charset="0"/>
                <a:ea typeface="Yu Mincho" panose="02020400000000000000" pitchFamily="18" charset="-128"/>
                <a:cs typeface="Times New Roman" panose="02020603050405020304" pitchFamily="18" charset="0"/>
              </a:rPr>
              <a:t>). Both gains are 20mV/</a:t>
            </a:r>
            <a:r>
              <a:rPr lang="en-US" sz="1400" dirty="0" err="1">
                <a:effectLst/>
                <a:latin typeface="Calibri" panose="020F0502020204030204" pitchFamily="34" charset="0"/>
                <a:ea typeface="Yu Mincho" panose="02020400000000000000" pitchFamily="18" charset="-128"/>
                <a:cs typeface="Times New Roman" panose="02020603050405020304" pitchFamily="18" charset="0"/>
              </a:rPr>
              <a:t>fC</a:t>
            </a:r>
            <a:r>
              <a:rPr lang="en-US" sz="1400" dirty="0">
                <a:effectLst/>
                <a:latin typeface="Calibri" panose="020F0502020204030204" pitchFamily="34" charset="0"/>
                <a:ea typeface="Yu Mincho" panose="02020400000000000000" pitchFamily="18" charset="-128"/>
                <a:cs typeface="Times New Roman" panose="02020603050405020304" pitchFamily="18" charset="0"/>
              </a:rPr>
              <a:t>. It is seen that the crosstalk is a little larger in the 80nsec case than that of the 160nsec case (</a:t>
            </a:r>
            <a:r>
              <a:rPr lang="en-US" sz="1400" dirty="0">
                <a:latin typeface="Calibri" panose="020F0502020204030204" pitchFamily="34" charset="0"/>
                <a:ea typeface="Yu Mincho" panose="02020400000000000000" pitchFamily="18" charset="-128"/>
                <a:cs typeface="Times New Roman" panose="02020603050405020304" pitchFamily="18" charset="0"/>
              </a:rPr>
              <a:t>as</a:t>
            </a:r>
            <a:r>
              <a:rPr lang="en-US" sz="1400" dirty="0">
                <a:effectLst/>
                <a:latin typeface="Calibri" panose="020F0502020204030204" pitchFamily="34" charset="0"/>
                <a:ea typeface="Yu Mincho" panose="02020400000000000000" pitchFamily="18" charset="-128"/>
                <a:cs typeface="Times New Roman" panose="02020603050405020304" pitchFamily="18" charset="0"/>
              </a:rPr>
              <a:t> seen by the difference in the width of the distributions). This trend is consistent with expectation. </a:t>
            </a:r>
            <a:r>
              <a:rPr lang="en-US" sz="1400" u="sng" dirty="0">
                <a:effectLst/>
                <a:latin typeface="Calibri" panose="020F0502020204030204" pitchFamily="34" charset="0"/>
                <a:ea typeface="Yu Mincho" panose="02020400000000000000" pitchFamily="18" charset="-128"/>
                <a:cs typeface="Times New Roman" panose="02020603050405020304" pitchFamily="18" charset="0"/>
              </a:rPr>
              <a:t>It was found that no channel has crosstalk level larger than 1% in either case. </a:t>
            </a:r>
            <a:endParaRPr lang="en-US" sz="1400" dirty="0">
              <a:effectLst/>
              <a:latin typeface="Calibri" panose="020F0502020204030204" pitchFamily="34" charset="0"/>
              <a:ea typeface="Yu Mincho" panose="02020400000000000000" pitchFamily="18" charset="-128"/>
              <a:cs typeface="Times New Roman" panose="02020603050405020304" pitchFamily="18" charset="0"/>
            </a:endParaRPr>
          </a:p>
          <a:p>
            <a:endParaRPr lang="en-US" sz="1400"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33</a:t>
            </a:fld>
            <a:endParaRPr lang="en-US" altLang="en-US" dirty="0"/>
          </a:p>
        </p:txBody>
      </p:sp>
      <p:pic>
        <p:nvPicPr>
          <p:cNvPr id="7" name="Picture 6" descr="Chart, histogram&#10;&#10;Description automatically generated">
            <a:extLst>
              <a:ext uri="{FF2B5EF4-FFF2-40B4-BE49-F238E27FC236}">
                <a16:creationId xmlns:a16="http://schemas.microsoft.com/office/drawing/2014/main" id="{D506BE7F-72CF-960A-5E91-0B38D76E7912}"/>
              </a:ext>
            </a:extLst>
          </p:cNvPr>
          <p:cNvPicPr>
            <a:picLocks noChangeAspect="1"/>
          </p:cNvPicPr>
          <p:nvPr/>
        </p:nvPicPr>
        <p:blipFill rotWithShape="1">
          <a:blip r:embed="rId2">
            <a:extLst>
              <a:ext uri="{28A0092B-C50C-407E-A947-70E740481C1C}">
                <a14:useLocalDpi xmlns:a14="http://schemas.microsoft.com/office/drawing/2010/main" val="0"/>
              </a:ext>
            </a:extLst>
          </a:blip>
          <a:srcRect r="7946"/>
          <a:stretch/>
        </p:blipFill>
        <p:spPr bwMode="auto">
          <a:xfrm>
            <a:off x="4582160" y="2254885"/>
            <a:ext cx="2943860" cy="1993265"/>
          </a:xfrm>
          <a:prstGeom prst="rect">
            <a:avLst/>
          </a:prstGeom>
          <a:ln>
            <a:noFill/>
          </a:ln>
          <a:extLst>
            <a:ext uri="{53640926-AAD7-44D8-BBD7-CCE9431645EC}">
              <a14:shadowObscured xmlns:a14="http://schemas.microsoft.com/office/drawing/2010/main"/>
            </a:ext>
          </a:extLst>
        </p:spPr>
      </p:pic>
      <p:pic>
        <p:nvPicPr>
          <p:cNvPr id="8" name="Picture 7" descr="Chart, histogram&#10;&#10;Description automatically generated">
            <a:extLst>
              <a:ext uri="{FF2B5EF4-FFF2-40B4-BE49-F238E27FC236}">
                <a16:creationId xmlns:a16="http://schemas.microsoft.com/office/drawing/2014/main" id="{1EECC2E1-942D-0C6A-E542-F1737EA888EC}"/>
              </a:ext>
            </a:extLst>
          </p:cNvPr>
          <p:cNvPicPr>
            <a:picLocks noChangeAspect="1"/>
          </p:cNvPicPr>
          <p:nvPr/>
        </p:nvPicPr>
        <p:blipFill rotWithShape="1">
          <a:blip r:embed="rId3">
            <a:extLst>
              <a:ext uri="{28A0092B-C50C-407E-A947-70E740481C1C}">
                <a14:useLocalDpi xmlns:a14="http://schemas.microsoft.com/office/drawing/2010/main" val="0"/>
              </a:ext>
            </a:extLst>
          </a:blip>
          <a:srcRect r="8602"/>
          <a:stretch/>
        </p:blipFill>
        <p:spPr bwMode="auto">
          <a:xfrm>
            <a:off x="1617980" y="2254885"/>
            <a:ext cx="2926080" cy="19932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64438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1.3 EMCAL – 1.3.1 EMCAL Blocks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34</a:t>
            </a:fld>
            <a:endParaRPr lang="en-US" altLang="en-US" dirty="0"/>
          </a:p>
        </p:txBody>
      </p:sp>
      <p:pic>
        <p:nvPicPr>
          <p:cNvPr id="7" name="Picture 6">
            <a:extLst>
              <a:ext uri="{FF2B5EF4-FFF2-40B4-BE49-F238E27FC236}">
                <a16:creationId xmlns:a16="http://schemas.microsoft.com/office/drawing/2014/main" id="{91FEFCDA-7EFB-2D7D-C77A-86E23BA0A62B}"/>
              </a:ext>
            </a:extLst>
          </p:cNvPr>
          <p:cNvPicPr>
            <a:picLocks noChangeAspect="1"/>
          </p:cNvPicPr>
          <p:nvPr/>
        </p:nvPicPr>
        <p:blipFill>
          <a:blip r:embed="rId2"/>
          <a:stretch>
            <a:fillRect/>
          </a:stretch>
        </p:blipFill>
        <p:spPr>
          <a:xfrm>
            <a:off x="533400" y="549912"/>
            <a:ext cx="8077200" cy="4421749"/>
          </a:xfrm>
          <a:prstGeom prst="rect">
            <a:avLst/>
          </a:prstGeom>
        </p:spPr>
      </p:pic>
    </p:spTree>
    <p:extLst>
      <p:ext uri="{BB962C8B-B14F-4D97-AF65-F5344CB8AC3E}">
        <p14:creationId xmlns:p14="http://schemas.microsoft.com/office/powerpoint/2010/main" val="4152578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1.3.1 EMCal Block Construction (U. Illinois)</a:t>
            </a:r>
          </a:p>
        </p:txBody>
      </p:sp>
      <p:pic>
        <p:nvPicPr>
          <p:cNvPr id="8" name="Content Placeholder 7" descr="A picture containing text, indoor, person, open&#10;&#10;Description automatically generated">
            <a:extLst>
              <a:ext uri="{FF2B5EF4-FFF2-40B4-BE49-F238E27FC236}">
                <a16:creationId xmlns:a16="http://schemas.microsoft.com/office/drawing/2014/main" id="{B23E86F3-764B-BB45-66CC-D0FDDB6829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2680" y="2983229"/>
            <a:ext cx="2941320" cy="1960402"/>
          </a:xfrm>
        </p:spPr>
      </p:pic>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35</a:t>
            </a:fld>
            <a:endParaRPr lang="en-US" altLang="en-US" dirty="0"/>
          </a:p>
        </p:txBody>
      </p:sp>
      <p:pic>
        <p:nvPicPr>
          <p:cNvPr id="10" name="Picture 9">
            <a:extLst>
              <a:ext uri="{FF2B5EF4-FFF2-40B4-BE49-F238E27FC236}">
                <a16:creationId xmlns:a16="http://schemas.microsoft.com/office/drawing/2014/main" id="{D84D4C8C-AD5C-EBFD-311E-3F345AD3F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5" y="859039"/>
            <a:ext cx="2898255" cy="1931698"/>
          </a:xfrm>
          <a:prstGeom prst="rect">
            <a:avLst/>
          </a:prstGeom>
        </p:spPr>
      </p:pic>
      <p:pic>
        <p:nvPicPr>
          <p:cNvPr id="12" name="Picture 11" descr="A picture containing indoor, device, dirty, miller&#10;&#10;Description automatically generated">
            <a:extLst>
              <a:ext uri="{FF2B5EF4-FFF2-40B4-BE49-F238E27FC236}">
                <a16:creationId xmlns:a16="http://schemas.microsoft.com/office/drawing/2014/main" id="{F90D4473-4095-35A4-145F-AD82139E0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5" y="2989496"/>
            <a:ext cx="2898255" cy="1931698"/>
          </a:xfrm>
          <a:prstGeom prst="rect">
            <a:avLst/>
          </a:prstGeom>
        </p:spPr>
      </p:pic>
      <p:pic>
        <p:nvPicPr>
          <p:cNvPr id="14" name="Picture 13" descr="A picture containing text, businesscard&#10;&#10;Description automatically generated">
            <a:extLst>
              <a:ext uri="{FF2B5EF4-FFF2-40B4-BE49-F238E27FC236}">
                <a16:creationId xmlns:a16="http://schemas.microsoft.com/office/drawing/2014/main" id="{A82FE02B-DA32-31B8-E5DD-6AA00FDAF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031" y="851097"/>
            <a:ext cx="2898255" cy="1931698"/>
          </a:xfrm>
          <a:prstGeom prst="rect">
            <a:avLst/>
          </a:prstGeom>
        </p:spPr>
      </p:pic>
      <p:pic>
        <p:nvPicPr>
          <p:cNvPr id="18" name="Picture 17">
            <a:extLst>
              <a:ext uri="{FF2B5EF4-FFF2-40B4-BE49-F238E27FC236}">
                <a16:creationId xmlns:a16="http://schemas.microsoft.com/office/drawing/2014/main" id="{3CE0A7B2-6857-D0C1-2E8D-85FCE6BECF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6363" y="2983228"/>
            <a:ext cx="2898255" cy="1931698"/>
          </a:xfrm>
          <a:prstGeom prst="rect">
            <a:avLst/>
          </a:prstGeom>
        </p:spPr>
      </p:pic>
      <p:pic>
        <p:nvPicPr>
          <p:cNvPr id="20" name="Picture 19" descr="A picture containing person, indoor, person, working&#10;&#10;Description automatically generated">
            <a:extLst>
              <a:ext uri="{FF2B5EF4-FFF2-40B4-BE49-F238E27FC236}">
                <a16:creationId xmlns:a16="http://schemas.microsoft.com/office/drawing/2014/main" id="{08631B66-104C-D4E0-09C8-A59E30EAB3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7791" y="832894"/>
            <a:ext cx="2898255" cy="1931698"/>
          </a:xfrm>
          <a:prstGeom prst="rect">
            <a:avLst/>
          </a:prstGeom>
        </p:spPr>
      </p:pic>
      <p:sp>
        <p:nvSpPr>
          <p:cNvPr id="40" name="TextBox 39">
            <a:extLst>
              <a:ext uri="{FF2B5EF4-FFF2-40B4-BE49-F238E27FC236}">
                <a16:creationId xmlns:a16="http://schemas.microsoft.com/office/drawing/2014/main" id="{B80DDF7B-E2D5-83BD-BE62-3CCCA3A98248}"/>
              </a:ext>
            </a:extLst>
          </p:cNvPr>
          <p:cNvSpPr txBox="1"/>
          <p:nvPr/>
        </p:nvSpPr>
        <p:spPr>
          <a:xfrm>
            <a:off x="371764" y="2338685"/>
            <a:ext cx="2328915" cy="461665"/>
          </a:xfrm>
          <a:prstGeom prst="rect">
            <a:avLst/>
          </a:prstGeom>
          <a:solidFill>
            <a:schemeClr val="accent1">
              <a:lumMod val="20000"/>
              <a:lumOff val="80000"/>
            </a:schemeClr>
          </a:solidFill>
        </p:spPr>
        <p:txBody>
          <a:bodyPr wrap="square" rtlCol="0">
            <a:spAutoFit/>
          </a:bodyPr>
          <a:lstStyle/>
          <a:p>
            <a:pPr algn="ctr"/>
            <a:r>
              <a:rPr lang="en-US" sz="1200" dirty="0"/>
              <a:t>Scintillating Fibers Loaded into Brass Screens</a:t>
            </a:r>
          </a:p>
        </p:txBody>
      </p:sp>
      <p:sp>
        <p:nvSpPr>
          <p:cNvPr id="41" name="TextBox 40">
            <a:extLst>
              <a:ext uri="{FF2B5EF4-FFF2-40B4-BE49-F238E27FC236}">
                <a16:creationId xmlns:a16="http://schemas.microsoft.com/office/drawing/2014/main" id="{66BFE736-4DD4-4764-13ED-91B713AD7CC7}"/>
              </a:ext>
            </a:extLst>
          </p:cNvPr>
          <p:cNvSpPr txBox="1"/>
          <p:nvPr/>
        </p:nvSpPr>
        <p:spPr>
          <a:xfrm>
            <a:off x="6559841" y="4481966"/>
            <a:ext cx="2328915" cy="461665"/>
          </a:xfrm>
          <a:prstGeom prst="rect">
            <a:avLst/>
          </a:prstGeom>
          <a:solidFill>
            <a:schemeClr val="accent1">
              <a:lumMod val="20000"/>
              <a:lumOff val="80000"/>
            </a:schemeClr>
          </a:solidFill>
        </p:spPr>
        <p:txBody>
          <a:bodyPr wrap="square" rtlCol="0">
            <a:spAutoFit/>
          </a:bodyPr>
          <a:lstStyle/>
          <a:p>
            <a:pPr algn="ctr"/>
            <a:r>
              <a:rPr lang="en-US" sz="1200" dirty="0"/>
              <a:t>Block Storage and Inventorying prior to Shipment to BNL</a:t>
            </a:r>
          </a:p>
        </p:txBody>
      </p:sp>
      <p:sp>
        <p:nvSpPr>
          <p:cNvPr id="42" name="TextBox 41">
            <a:extLst>
              <a:ext uri="{FF2B5EF4-FFF2-40B4-BE49-F238E27FC236}">
                <a16:creationId xmlns:a16="http://schemas.microsoft.com/office/drawing/2014/main" id="{B488B594-1EE8-F6F4-1EBB-12D7162E2943}"/>
              </a:ext>
            </a:extLst>
          </p:cNvPr>
          <p:cNvSpPr txBox="1"/>
          <p:nvPr/>
        </p:nvSpPr>
        <p:spPr>
          <a:xfrm>
            <a:off x="3323282" y="4641708"/>
            <a:ext cx="2530571" cy="276999"/>
          </a:xfrm>
          <a:prstGeom prst="rect">
            <a:avLst/>
          </a:prstGeom>
          <a:solidFill>
            <a:schemeClr val="accent1">
              <a:lumMod val="20000"/>
              <a:lumOff val="80000"/>
            </a:schemeClr>
          </a:solidFill>
        </p:spPr>
        <p:txBody>
          <a:bodyPr wrap="square" rtlCol="0">
            <a:spAutoFit/>
          </a:bodyPr>
          <a:lstStyle/>
          <a:p>
            <a:pPr algn="ctr"/>
            <a:r>
              <a:rPr lang="en-US" sz="1200" dirty="0"/>
              <a:t>Initial Inspection of Completed Block</a:t>
            </a:r>
          </a:p>
        </p:txBody>
      </p:sp>
      <p:sp>
        <p:nvSpPr>
          <p:cNvPr id="43" name="TextBox 42">
            <a:extLst>
              <a:ext uri="{FF2B5EF4-FFF2-40B4-BE49-F238E27FC236}">
                <a16:creationId xmlns:a16="http://schemas.microsoft.com/office/drawing/2014/main" id="{7FE2A645-997B-799A-60A5-299D8D88AE44}"/>
              </a:ext>
            </a:extLst>
          </p:cNvPr>
          <p:cNvSpPr txBox="1"/>
          <p:nvPr/>
        </p:nvSpPr>
        <p:spPr>
          <a:xfrm>
            <a:off x="438573" y="4453261"/>
            <a:ext cx="2328915" cy="461665"/>
          </a:xfrm>
          <a:prstGeom prst="rect">
            <a:avLst/>
          </a:prstGeom>
          <a:solidFill>
            <a:schemeClr val="accent1">
              <a:lumMod val="20000"/>
              <a:lumOff val="80000"/>
            </a:schemeClr>
          </a:solidFill>
        </p:spPr>
        <p:txBody>
          <a:bodyPr wrap="square" rtlCol="0">
            <a:spAutoFit/>
          </a:bodyPr>
          <a:lstStyle/>
          <a:p>
            <a:pPr algn="ctr"/>
            <a:r>
              <a:rPr lang="en-US" sz="1200" dirty="0"/>
              <a:t>Molded Epoxy-Impregnated Block Being Machined to Dimensions</a:t>
            </a:r>
          </a:p>
        </p:txBody>
      </p:sp>
      <p:sp>
        <p:nvSpPr>
          <p:cNvPr id="44" name="TextBox 43">
            <a:extLst>
              <a:ext uri="{FF2B5EF4-FFF2-40B4-BE49-F238E27FC236}">
                <a16:creationId xmlns:a16="http://schemas.microsoft.com/office/drawing/2014/main" id="{8D0571BC-3658-CD98-81CA-A21F47FA9DA8}"/>
              </a:ext>
            </a:extLst>
          </p:cNvPr>
          <p:cNvSpPr txBox="1"/>
          <p:nvPr/>
        </p:nvSpPr>
        <p:spPr>
          <a:xfrm>
            <a:off x="6356577" y="2294042"/>
            <a:ext cx="2518185" cy="461665"/>
          </a:xfrm>
          <a:prstGeom prst="rect">
            <a:avLst/>
          </a:prstGeom>
          <a:solidFill>
            <a:schemeClr val="accent1">
              <a:lumMod val="20000"/>
              <a:lumOff val="80000"/>
            </a:schemeClr>
          </a:solidFill>
        </p:spPr>
        <p:txBody>
          <a:bodyPr wrap="square" rtlCol="0">
            <a:spAutoFit/>
          </a:bodyPr>
          <a:lstStyle/>
          <a:p>
            <a:pPr algn="ctr"/>
            <a:r>
              <a:rPr lang="en-US" sz="1200" dirty="0"/>
              <a:t>Block In Mold with Tungsten Powder, Readying for Epoxy Impregnation</a:t>
            </a:r>
          </a:p>
        </p:txBody>
      </p:sp>
      <p:sp>
        <p:nvSpPr>
          <p:cNvPr id="45" name="TextBox 44">
            <a:extLst>
              <a:ext uri="{FF2B5EF4-FFF2-40B4-BE49-F238E27FC236}">
                <a16:creationId xmlns:a16="http://schemas.microsoft.com/office/drawing/2014/main" id="{6022173A-B543-1AB2-793D-2B0B48776C17}"/>
              </a:ext>
            </a:extLst>
          </p:cNvPr>
          <p:cNvSpPr txBox="1"/>
          <p:nvPr/>
        </p:nvSpPr>
        <p:spPr>
          <a:xfrm>
            <a:off x="3407542" y="2314394"/>
            <a:ext cx="2328915" cy="461665"/>
          </a:xfrm>
          <a:prstGeom prst="rect">
            <a:avLst/>
          </a:prstGeom>
          <a:solidFill>
            <a:schemeClr val="accent1">
              <a:lumMod val="20000"/>
              <a:lumOff val="80000"/>
            </a:schemeClr>
          </a:solidFill>
        </p:spPr>
        <p:txBody>
          <a:bodyPr wrap="square" rtlCol="0">
            <a:spAutoFit/>
          </a:bodyPr>
          <a:lstStyle/>
          <a:p>
            <a:pPr algn="ctr"/>
            <a:r>
              <a:rPr lang="en-US" sz="1200" dirty="0"/>
              <a:t>Separating Brass Screens Prior to Placing in Mold</a:t>
            </a:r>
          </a:p>
        </p:txBody>
      </p:sp>
    </p:spTree>
    <p:extLst>
      <p:ext uri="{BB962C8B-B14F-4D97-AF65-F5344CB8AC3E}">
        <p14:creationId xmlns:p14="http://schemas.microsoft.com/office/powerpoint/2010/main" val="2126564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1.3 EMCAL – 1.3.2 EMCAL Modules &amp; Sectors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36</a:t>
            </a:fld>
            <a:endParaRPr lang="en-US" altLang="en-US" dirty="0"/>
          </a:p>
        </p:txBody>
      </p:sp>
      <p:pic>
        <p:nvPicPr>
          <p:cNvPr id="7" name="Picture 6">
            <a:extLst>
              <a:ext uri="{FF2B5EF4-FFF2-40B4-BE49-F238E27FC236}">
                <a16:creationId xmlns:a16="http://schemas.microsoft.com/office/drawing/2014/main" id="{27910003-CC2B-F0AD-5C1B-26B13DFE1162}"/>
              </a:ext>
            </a:extLst>
          </p:cNvPr>
          <p:cNvPicPr>
            <a:picLocks noChangeAspect="1"/>
          </p:cNvPicPr>
          <p:nvPr/>
        </p:nvPicPr>
        <p:blipFill>
          <a:blip r:embed="rId2"/>
          <a:stretch>
            <a:fillRect/>
          </a:stretch>
        </p:blipFill>
        <p:spPr>
          <a:xfrm>
            <a:off x="1000359" y="461108"/>
            <a:ext cx="6924441" cy="4505325"/>
          </a:xfrm>
          <a:prstGeom prst="rect">
            <a:avLst/>
          </a:prstGeom>
        </p:spPr>
      </p:pic>
    </p:spTree>
    <p:extLst>
      <p:ext uri="{BB962C8B-B14F-4D97-AF65-F5344CB8AC3E}">
        <p14:creationId xmlns:p14="http://schemas.microsoft.com/office/powerpoint/2010/main" val="1814458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1.3.2 EMCal Module &amp; Sector Construction (1)</a:t>
            </a:r>
          </a:p>
        </p:txBody>
      </p:sp>
      <p:pic>
        <p:nvPicPr>
          <p:cNvPr id="8" name="Content Placeholder 7">
            <a:extLst>
              <a:ext uri="{FF2B5EF4-FFF2-40B4-BE49-F238E27FC236}">
                <a16:creationId xmlns:a16="http://schemas.microsoft.com/office/drawing/2014/main" id="{01804E4D-EF78-FBD3-89F6-C794301484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4974" y="727514"/>
            <a:ext cx="1950826" cy="1463573"/>
          </a:xfrm>
        </p:spPr>
      </p:pic>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37</a:t>
            </a:fld>
            <a:endParaRPr lang="en-US" altLang="en-US" dirty="0"/>
          </a:p>
        </p:txBody>
      </p:sp>
      <p:pic>
        <p:nvPicPr>
          <p:cNvPr id="10" name="Picture 9" descr="A picture containing indoor&#10;&#10;Description automatically generated">
            <a:extLst>
              <a:ext uri="{FF2B5EF4-FFF2-40B4-BE49-F238E27FC236}">
                <a16:creationId xmlns:a16="http://schemas.microsoft.com/office/drawing/2014/main" id="{A364D2F9-31F1-82CE-14B9-1A4004B10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574" y="718213"/>
            <a:ext cx="1796635" cy="1482176"/>
          </a:xfrm>
          <a:prstGeom prst="rect">
            <a:avLst/>
          </a:prstGeom>
        </p:spPr>
      </p:pic>
      <p:pic>
        <p:nvPicPr>
          <p:cNvPr id="14" name="Picture 13" descr="A person working on a machine&#10;&#10;Description automatically generated with medium confidence">
            <a:extLst>
              <a:ext uri="{FF2B5EF4-FFF2-40B4-BE49-F238E27FC236}">
                <a16:creationId xmlns:a16="http://schemas.microsoft.com/office/drawing/2014/main" id="{FC8E661F-7C0C-89CF-0CC0-DD0A8CA05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4613" y="2990349"/>
            <a:ext cx="2327090" cy="1967731"/>
          </a:xfrm>
          <a:prstGeom prst="rect">
            <a:avLst/>
          </a:prstGeom>
        </p:spPr>
      </p:pic>
      <p:pic>
        <p:nvPicPr>
          <p:cNvPr id="16" name="Picture 15" descr="A picture containing person, person&#10;&#10;Description automatically generated">
            <a:extLst>
              <a:ext uri="{FF2B5EF4-FFF2-40B4-BE49-F238E27FC236}">
                <a16:creationId xmlns:a16="http://schemas.microsoft.com/office/drawing/2014/main" id="{29D2553D-00C2-DCAD-3D22-28AA46E17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681031"/>
            <a:ext cx="1596631" cy="2128348"/>
          </a:xfrm>
          <a:prstGeom prst="rect">
            <a:avLst/>
          </a:prstGeom>
        </p:spPr>
      </p:pic>
      <p:pic>
        <p:nvPicPr>
          <p:cNvPr id="18" name="Picture 17">
            <a:extLst>
              <a:ext uri="{FF2B5EF4-FFF2-40B4-BE49-F238E27FC236}">
                <a16:creationId xmlns:a16="http://schemas.microsoft.com/office/drawing/2014/main" id="{50107AD0-8F60-4308-71B9-23DAFEA891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2024" y="3011848"/>
            <a:ext cx="2474095" cy="1927178"/>
          </a:xfrm>
          <a:prstGeom prst="rect">
            <a:avLst/>
          </a:prstGeom>
        </p:spPr>
      </p:pic>
      <p:pic>
        <p:nvPicPr>
          <p:cNvPr id="20" name="Picture 19">
            <a:extLst>
              <a:ext uri="{FF2B5EF4-FFF2-40B4-BE49-F238E27FC236}">
                <a16:creationId xmlns:a16="http://schemas.microsoft.com/office/drawing/2014/main" id="{1FBE6373-ECB5-D8B3-A1C3-DE4E99F40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4457" y="681031"/>
            <a:ext cx="1233029" cy="2128348"/>
          </a:xfrm>
          <a:prstGeom prst="rect">
            <a:avLst/>
          </a:prstGeom>
        </p:spPr>
      </p:pic>
      <p:pic>
        <p:nvPicPr>
          <p:cNvPr id="24" name="Picture 23" descr="A person working on a machine">
            <a:extLst>
              <a:ext uri="{FF2B5EF4-FFF2-40B4-BE49-F238E27FC236}">
                <a16:creationId xmlns:a16="http://schemas.microsoft.com/office/drawing/2014/main" id="{B0E8DBCE-2DCF-55A0-9C18-87ADBAA760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180" y="2396720"/>
            <a:ext cx="1849432" cy="2561359"/>
          </a:xfrm>
          <a:prstGeom prst="rect">
            <a:avLst/>
          </a:prstGeom>
        </p:spPr>
      </p:pic>
      <p:sp>
        <p:nvSpPr>
          <p:cNvPr id="25" name="TextBox 24">
            <a:extLst>
              <a:ext uri="{FF2B5EF4-FFF2-40B4-BE49-F238E27FC236}">
                <a16:creationId xmlns:a16="http://schemas.microsoft.com/office/drawing/2014/main" id="{335F87EA-4211-8161-7206-7608CF5757FB}"/>
              </a:ext>
            </a:extLst>
          </p:cNvPr>
          <p:cNvSpPr txBox="1"/>
          <p:nvPr/>
        </p:nvSpPr>
        <p:spPr>
          <a:xfrm>
            <a:off x="152400" y="1989951"/>
            <a:ext cx="4419600" cy="461665"/>
          </a:xfrm>
          <a:prstGeom prst="rect">
            <a:avLst/>
          </a:prstGeom>
          <a:solidFill>
            <a:schemeClr val="accent1">
              <a:lumMod val="20000"/>
              <a:lumOff val="80000"/>
            </a:schemeClr>
          </a:solidFill>
        </p:spPr>
        <p:txBody>
          <a:bodyPr wrap="square" rtlCol="0">
            <a:spAutoFit/>
          </a:bodyPr>
          <a:lstStyle/>
          <a:p>
            <a:pPr algn="ctr"/>
            <a:r>
              <a:rPr lang="en-US" sz="1200" dirty="0"/>
              <a:t>Block with 4 Lightguides (thus 4 towers) and 4 SiPM Daughtercards (16 SiPMs total)</a:t>
            </a:r>
          </a:p>
        </p:txBody>
      </p:sp>
      <p:sp>
        <p:nvSpPr>
          <p:cNvPr id="26" name="TextBox 25">
            <a:extLst>
              <a:ext uri="{FF2B5EF4-FFF2-40B4-BE49-F238E27FC236}">
                <a16:creationId xmlns:a16="http://schemas.microsoft.com/office/drawing/2014/main" id="{86EDA73F-C0E3-7595-6896-5897E8D4C3A1}"/>
              </a:ext>
            </a:extLst>
          </p:cNvPr>
          <p:cNvSpPr txBox="1"/>
          <p:nvPr/>
        </p:nvSpPr>
        <p:spPr>
          <a:xfrm>
            <a:off x="5393848" y="2532380"/>
            <a:ext cx="2328915" cy="276999"/>
          </a:xfrm>
          <a:prstGeom prst="rect">
            <a:avLst/>
          </a:prstGeom>
          <a:solidFill>
            <a:schemeClr val="accent1">
              <a:lumMod val="20000"/>
              <a:lumOff val="80000"/>
            </a:schemeClr>
          </a:solidFill>
        </p:spPr>
        <p:txBody>
          <a:bodyPr wrap="square" rtlCol="0">
            <a:spAutoFit/>
          </a:bodyPr>
          <a:lstStyle/>
          <a:p>
            <a:pPr algn="ctr"/>
            <a:r>
              <a:rPr lang="en-US" sz="1200" dirty="0"/>
              <a:t>Blocks Epoxied onto </a:t>
            </a:r>
            <a:r>
              <a:rPr lang="en-US" sz="1200" dirty="0" err="1"/>
              <a:t>Strongbacks</a:t>
            </a:r>
            <a:endParaRPr lang="en-US" sz="1200" dirty="0"/>
          </a:p>
        </p:txBody>
      </p:sp>
      <p:sp>
        <p:nvSpPr>
          <p:cNvPr id="27" name="TextBox 26">
            <a:extLst>
              <a:ext uri="{FF2B5EF4-FFF2-40B4-BE49-F238E27FC236}">
                <a16:creationId xmlns:a16="http://schemas.microsoft.com/office/drawing/2014/main" id="{E4564EEE-D6E3-9FA2-7518-6AB3CED861CA}"/>
              </a:ext>
            </a:extLst>
          </p:cNvPr>
          <p:cNvSpPr txBox="1"/>
          <p:nvPr/>
        </p:nvSpPr>
        <p:spPr>
          <a:xfrm>
            <a:off x="892484" y="4494301"/>
            <a:ext cx="1545916" cy="461665"/>
          </a:xfrm>
          <a:prstGeom prst="rect">
            <a:avLst/>
          </a:prstGeom>
          <a:solidFill>
            <a:schemeClr val="accent1">
              <a:lumMod val="20000"/>
              <a:lumOff val="80000"/>
            </a:schemeClr>
          </a:solidFill>
        </p:spPr>
        <p:txBody>
          <a:bodyPr wrap="square" rtlCol="0">
            <a:spAutoFit/>
          </a:bodyPr>
          <a:lstStyle/>
          <a:p>
            <a:pPr algn="ctr"/>
            <a:r>
              <a:rPr lang="en-US" sz="1200" dirty="0"/>
              <a:t>SiPM Daughtercard Cooling Loop Added</a:t>
            </a:r>
          </a:p>
        </p:txBody>
      </p:sp>
      <p:sp>
        <p:nvSpPr>
          <p:cNvPr id="28" name="TextBox 27">
            <a:extLst>
              <a:ext uri="{FF2B5EF4-FFF2-40B4-BE49-F238E27FC236}">
                <a16:creationId xmlns:a16="http://schemas.microsoft.com/office/drawing/2014/main" id="{B2A4D635-FCC6-EF3E-81A3-8B46E65B43C1}"/>
              </a:ext>
            </a:extLst>
          </p:cNvPr>
          <p:cNvSpPr txBox="1"/>
          <p:nvPr/>
        </p:nvSpPr>
        <p:spPr>
          <a:xfrm>
            <a:off x="3171031" y="4494301"/>
            <a:ext cx="2089947" cy="461665"/>
          </a:xfrm>
          <a:prstGeom prst="rect">
            <a:avLst/>
          </a:prstGeom>
          <a:solidFill>
            <a:schemeClr val="accent1">
              <a:lumMod val="20000"/>
              <a:lumOff val="80000"/>
            </a:schemeClr>
          </a:solidFill>
        </p:spPr>
        <p:txBody>
          <a:bodyPr wrap="square" rtlCol="0">
            <a:spAutoFit/>
          </a:bodyPr>
          <a:lstStyle/>
          <a:p>
            <a:pPr algn="ctr"/>
            <a:r>
              <a:rPr lang="en-US" sz="1200" dirty="0"/>
              <a:t>Preamp Cards and Cooling Loop Added</a:t>
            </a:r>
          </a:p>
        </p:txBody>
      </p:sp>
      <p:sp>
        <p:nvSpPr>
          <p:cNvPr id="29" name="TextBox 28">
            <a:extLst>
              <a:ext uri="{FF2B5EF4-FFF2-40B4-BE49-F238E27FC236}">
                <a16:creationId xmlns:a16="http://schemas.microsoft.com/office/drawing/2014/main" id="{083E4B4B-C4A8-D119-1172-E14E3CF1DD38}"/>
              </a:ext>
            </a:extLst>
          </p:cNvPr>
          <p:cNvSpPr txBox="1"/>
          <p:nvPr/>
        </p:nvSpPr>
        <p:spPr>
          <a:xfrm>
            <a:off x="5922701" y="4479058"/>
            <a:ext cx="2328915" cy="461665"/>
          </a:xfrm>
          <a:prstGeom prst="rect">
            <a:avLst/>
          </a:prstGeom>
          <a:solidFill>
            <a:schemeClr val="accent1">
              <a:lumMod val="20000"/>
              <a:lumOff val="80000"/>
            </a:schemeClr>
          </a:solidFill>
        </p:spPr>
        <p:txBody>
          <a:bodyPr wrap="square" rtlCol="0">
            <a:spAutoFit/>
          </a:bodyPr>
          <a:lstStyle/>
          <a:p>
            <a:pPr algn="ctr"/>
            <a:r>
              <a:rPr lang="en-US" sz="1200" dirty="0"/>
              <a:t>Cables and Interface Cards Added; Ready for Outer Skins</a:t>
            </a:r>
          </a:p>
        </p:txBody>
      </p:sp>
    </p:spTree>
    <p:extLst>
      <p:ext uri="{BB962C8B-B14F-4D97-AF65-F5344CB8AC3E}">
        <p14:creationId xmlns:p14="http://schemas.microsoft.com/office/powerpoint/2010/main" val="254475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projector, miller, control panel&#10;&#10;Description automatically generated">
            <a:extLst>
              <a:ext uri="{FF2B5EF4-FFF2-40B4-BE49-F238E27FC236}">
                <a16:creationId xmlns:a16="http://schemas.microsoft.com/office/drawing/2014/main" id="{B01D90BC-D80C-2BF8-C4E1-CEAF624A5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96" y="2876550"/>
            <a:ext cx="1551709" cy="2069869"/>
          </a:xfrm>
          <a:prstGeom prst="rect">
            <a:avLst/>
          </a:prstGeom>
        </p:spPr>
      </p:pic>
      <p:pic>
        <p:nvPicPr>
          <p:cNvPr id="21" name="Picture 20" descr="A picture containing indoor, floor, office, miller&#10;&#10;Description automatically generated">
            <a:extLst>
              <a:ext uri="{FF2B5EF4-FFF2-40B4-BE49-F238E27FC236}">
                <a16:creationId xmlns:a16="http://schemas.microsoft.com/office/drawing/2014/main" id="{3AD4DCA5-4788-00F8-27ED-FDCD0297D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74" y="586917"/>
            <a:ext cx="1521556" cy="2029116"/>
          </a:xfrm>
          <a:prstGeom prst="rect">
            <a:avLst/>
          </a:prstGeom>
        </p:spPr>
      </p:pic>
      <p:pic>
        <p:nvPicPr>
          <p:cNvPr id="19" name="Picture 18" descr="A picture containing indoor, floor&#10;&#10;Description automatically generated">
            <a:extLst>
              <a:ext uri="{FF2B5EF4-FFF2-40B4-BE49-F238E27FC236}">
                <a16:creationId xmlns:a16="http://schemas.microsoft.com/office/drawing/2014/main" id="{2FF6B131-0EE8-2B62-469E-12604B1EC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598590"/>
            <a:ext cx="1520992" cy="2029115"/>
          </a:xfrm>
          <a:prstGeom prst="rect">
            <a:avLst/>
          </a:prstGeom>
        </p:spPr>
      </p:pic>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1.3.2 EMCal Module &amp; Sector Construction (2)</a:t>
            </a:r>
          </a:p>
        </p:txBody>
      </p:sp>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38</a:t>
            </a:fld>
            <a:endParaRPr lang="en-US" altLang="en-US" dirty="0"/>
          </a:p>
        </p:txBody>
      </p:sp>
      <p:pic>
        <p:nvPicPr>
          <p:cNvPr id="11" name="Content Placeholder 10" descr="A picture containing floor, indoor, room, bed&#10;&#10;Description automatically generated">
            <a:extLst>
              <a:ext uri="{FF2B5EF4-FFF2-40B4-BE49-F238E27FC236}">
                <a16:creationId xmlns:a16="http://schemas.microsoft.com/office/drawing/2014/main" id="{8531FF18-0323-9AC6-C5F1-06FC772258A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67873" y="3599083"/>
            <a:ext cx="4189412" cy="1270574"/>
          </a:xfrm>
        </p:spPr>
      </p:pic>
      <p:pic>
        <p:nvPicPr>
          <p:cNvPr id="23" name="Picture 22" descr="A picture containing text, indoor, table, worktable&#10;&#10;Description automatically generated">
            <a:extLst>
              <a:ext uri="{FF2B5EF4-FFF2-40B4-BE49-F238E27FC236}">
                <a16:creationId xmlns:a16="http://schemas.microsoft.com/office/drawing/2014/main" id="{CBB11442-867B-ADD9-3455-AE02A4CDF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0153" y="607504"/>
            <a:ext cx="3787727" cy="2840796"/>
          </a:xfrm>
          <a:prstGeom prst="rect">
            <a:avLst/>
          </a:prstGeom>
        </p:spPr>
      </p:pic>
      <p:sp>
        <p:nvSpPr>
          <p:cNvPr id="28" name="TextBox 27">
            <a:extLst>
              <a:ext uri="{FF2B5EF4-FFF2-40B4-BE49-F238E27FC236}">
                <a16:creationId xmlns:a16="http://schemas.microsoft.com/office/drawing/2014/main" id="{C95BD9B7-BE1B-8D84-7644-D884FC28D8D3}"/>
              </a:ext>
            </a:extLst>
          </p:cNvPr>
          <p:cNvSpPr txBox="1"/>
          <p:nvPr/>
        </p:nvSpPr>
        <p:spPr>
          <a:xfrm>
            <a:off x="3962400" y="3171301"/>
            <a:ext cx="3260247" cy="276999"/>
          </a:xfrm>
          <a:prstGeom prst="rect">
            <a:avLst/>
          </a:prstGeom>
          <a:solidFill>
            <a:schemeClr val="accent1">
              <a:lumMod val="20000"/>
              <a:lumOff val="80000"/>
            </a:schemeClr>
          </a:solidFill>
        </p:spPr>
        <p:txBody>
          <a:bodyPr wrap="square" rtlCol="0">
            <a:spAutoFit/>
          </a:bodyPr>
          <a:lstStyle/>
          <a:p>
            <a:pPr algn="ctr"/>
            <a:r>
              <a:rPr lang="en-US" sz="1200" dirty="0"/>
              <a:t>Completed Sectors under Extended Burn-In Test</a:t>
            </a:r>
          </a:p>
        </p:txBody>
      </p:sp>
      <p:sp>
        <p:nvSpPr>
          <p:cNvPr id="30" name="TextBox 29">
            <a:extLst>
              <a:ext uri="{FF2B5EF4-FFF2-40B4-BE49-F238E27FC236}">
                <a16:creationId xmlns:a16="http://schemas.microsoft.com/office/drawing/2014/main" id="{8794C9BE-274E-00C2-C764-B9FF838B148C}"/>
              </a:ext>
            </a:extLst>
          </p:cNvPr>
          <p:cNvSpPr txBox="1"/>
          <p:nvPr/>
        </p:nvSpPr>
        <p:spPr>
          <a:xfrm>
            <a:off x="664342" y="2616033"/>
            <a:ext cx="2328915" cy="461665"/>
          </a:xfrm>
          <a:prstGeom prst="rect">
            <a:avLst/>
          </a:prstGeom>
          <a:solidFill>
            <a:schemeClr val="accent1">
              <a:lumMod val="20000"/>
              <a:lumOff val="80000"/>
            </a:schemeClr>
          </a:solidFill>
        </p:spPr>
        <p:txBody>
          <a:bodyPr wrap="square" rtlCol="0">
            <a:spAutoFit/>
          </a:bodyPr>
          <a:lstStyle/>
          <a:p>
            <a:pPr algn="ctr"/>
            <a:r>
              <a:rPr lang="en-US" sz="1200" dirty="0"/>
              <a:t>Finished Sectors in the Rotating Test Fixture for Cosmic Tests</a:t>
            </a:r>
          </a:p>
        </p:txBody>
      </p:sp>
      <p:sp>
        <p:nvSpPr>
          <p:cNvPr id="31" name="TextBox 30">
            <a:extLst>
              <a:ext uri="{FF2B5EF4-FFF2-40B4-BE49-F238E27FC236}">
                <a16:creationId xmlns:a16="http://schemas.microsoft.com/office/drawing/2014/main" id="{D0BBBF4D-8407-0317-3A3A-ABB54A44EBB4}"/>
              </a:ext>
            </a:extLst>
          </p:cNvPr>
          <p:cNvSpPr txBox="1"/>
          <p:nvPr/>
        </p:nvSpPr>
        <p:spPr>
          <a:xfrm>
            <a:off x="5105400" y="4656951"/>
            <a:ext cx="3276600" cy="276999"/>
          </a:xfrm>
          <a:prstGeom prst="rect">
            <a:avLst/>
          </a:prstGeom>
          <a:solidFill>
            <a:schemeClr val="accent1">
              <a:lumMod val="20000"/>
              <a:lumOff val="80000"/>
            </a:schemeClr>
          </a:solidFill>
        </p:spPr>
        <p:txBody>
          <a:bodyPr wrap="square" rtlCol="0">
            <a:spAutoFit/>
          </a:bodyPr>
          <a:lstStyle/>
          <a:p>
            <a:pPr algn="ctr"/>
            <a:r>
              <a:rPr lang="en-US" sz="1200" dirty="0"/>
              <a:t>Finished Sectors in </a:t>
            </a:r>
            <a:r>
              <a:rPr lang="en-US" sz="1200" dirty="0" err="1"/>
              <a:t>Bldg</a:t>
            </a:r>
            <a:r>
              <a:rPr lang="en-US" sz="1200" dirty="0"/>
              <a:t> 510 Awaiting Installation</a:t>
            </a:r>
          </a:p>
        </p:txBody>
      </p:sp>
    </p:spTree>
    <p:extLst>
      <p:ext uri="{BB962C8B-B14F-4D97-AF65-F5344CB8AC3E}">
        <p14:creationId xmlns:p14="http://schemas.microsoft.com/office/powerpoint/2010/main" val="1957407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Electromagnetic Calorimeter KPP – Live Channels (1)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LED, </a:t>
            </a:r>
            <a:r>
              <a:rPr lang="en-US" sz="1800" b="1" dirty="0" err="1">
                <a:solidFill>
                  <a:srgbClr val="000000"/>
                </a:solidFill>
              </a:rPr>
              <a:t>cosmics</a:t>
            </a:r>
            <a:endParaRPr lang="en-US" sz="1800" b="1" dirty="0"/>
          </a:p>
          <a:p>
            <a:r>
              <a:rPr lang="en-US" sz="1800" dirty="0"/>
              <a:t>Objective KPP’s: </a:t>
            </a:r>
            <a:r>
              <a:rPr lang="en-US" sz="1800" b="1" dirty="0">
                <a:solidFill>
                  <a:srgbClr val="000000"/>
                </a:solidFill>
              </a:rPr>
              <a:t>≥ 95% live channels based on LED, </a:t>
            </a:r>
            <a:r>
              <a:rPr lang="en-US" sz="1800" b="1" dirty="0" err="1">
                <a:solidFill>
                  <a:srgbClr val="000000"/>
                </a:solidFill>
              </a:rPr>
              <a:t>cosmics</a:t>
            </a:r>
            <a:endParaRPr lang="en-US" sz="1800" b="1" dirty="0">
              <a:solidFill>
                <a:srgbClr val="000000"/>
              </a:solidFill>
            </a:endParaRPr>
          </a:p>
          <a:p>
            <a:pPr marL="0" indent="0">
              <a:buNone/>
            </a:pPr>
            <a:endParaRPr lang="en-US" sz="1800" b="0" i="0" u="none" strike="noStrike" baseline="0" dirty="0">
              <a:latin typeface="Calibri" panose="020F0502020204030204" pitchFamily="34" charset="0"/>
            </a:endParaRPr>
          </a:p>
          <a:p>
            <a:pPr marR="0" algn="l"/>
            <a:r>
              <a:rPr lang="en-US" sz="1600" b="0" i="0" u="none" strike="noStrike" baseline="0" dirty="0">
                <a:latin typeface="Calibri" panose="020F0502020204030204" pitchFamily="34" charset="0"/>
              </a:rPr>
              <a:t>The LEDs are driven by a variable pulse width driver that can vary the amplitude of the LED signal from each channel.</a:t>
            </a:r>
          </a:p>
          <a:p>
            <a:pPr marR="0" algn="l"/>
            <a:r>
              <a:rPr lang="en-US" sz="1600" b="0" i="0" u="none" strike="noStrike" baseline="0" dirty="0">
                <a:latin typeface="Calibri" panose="020F0502020204030204" pitchFamily="34" charset="0"/>
              </a:rPr>
              <a:t>Due to variations in the amount of LED light seen by each channel, no single pulse width can put the LED signal in the nominal ADC range for all channels simultaneously. However, there is an appropriate pulse width for each channel that can be used to calibrate and monitor each channel during normal data taking.</a:t>
            </a:r>
          </a:p>
          <a:p>
            <a:pPr marR="0" algn="l"/>
            <a:r>
              <a:rPr lang="en-US" sz="1600" b="0" i="0" u="none" strike="noStrike" baseline="0" dirty="0">
                <a:latin typeface="Calibri" panose="020F0502020204030204" pitchFamily="34" charset="0"/>
              </a:rPr>
              <a:t>For the purpose of satisfying the EMCAL KPPs using the LEDs, all channels were driven into saturation using a long pulse width. An example of several channels being driven into saturation is shown in the next plot.</a:t>
            </a:r>
          </a:p>
          <a:p>
            <a:endParaRPr lang="en-US" sz="1800" b="1"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39</a:t>
            </a:fld>
            <a:endParaRPr lang="en-US" altLang="en-US" dirty="0"/>
          </a:p>
        </p:txBody>
      </p:sp>
    </p:spTree>
    <p:extLst>
      <p:ext uri="{BB962C8B-B14F-4D97-AF65-F5344CB8AC3E}">
        <p14:creationId xmlns:p14="http://schemas.microsoft.com/office/powerpoint/2010/main" val="34060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8DCC7-98F8-BC6C-EFB1-364E198FED7B}"/>
              </a:ext>
            </a:extLst>
          </p:cNvPr>
          <p:cNvSpPr>
            <a:spLocks noGrp="1"/>
          </p:cNvSpPr>
          <p:nvPr>
            <p:ph type="title"/>
          </p:nvPr>
        </p:nvSpPr>
        <p:spPr/>
        <p:txBody>
          <a:bodyPr/>
          <a:lstStyle/>
          <a:p>
            <a:r>
              <a:rPr lang="en-US" sz="2800" dirty="0"/>
              <a:t>sPHENIX WBS at Level-2</a:t>
            </a:r>
          </a:p>
        </p:txBody>
      </p:sp>
      <p:sp>
        <p:nvSpPr>
          <p:cNvPr id="3" name="Content Placeholder 2">
            <a:extLst>
              <a:ext uri="{FF2B5EF4-FFF2-40B4-BE49-F238E27FC236}">
                <a16:creationId xmlns:a16="http://schemas.microsoft.com/office/drawing/2014/main" id="{4E020BCF-DE4A-6160-56AC-D7D2A9B970A9}"/>
              </a:ext>
            </a:extLst>
          </p:cNvPr>
          <p:cNvSpPr>
            <a:spLocks noGrp="1"/>
          </p:cNvSpPr>
          <p:nvPr>
            <p:ph idx="1"/>
          </p:nvPr>
        </p:nvSpPr>
        <p:spPr>
          <a:xfrm>
            <a:off x="443653" y="666750"/>
            <a:ext cx="8229600" cy="3962400"/>
          </a:xfrm>
        </p:spPr>
        <p:txBody>
          <a:bodyPr/>
          <a:lstStyle/>
          <a:p>
            <a:r>
              <a:rPr lang="en-US" dirty="0"/>
              <a:t>WBS 1.1: Management</a:t>
            </a:r>
          </a:p>
          <a:p>
            <a:r>
              <a:rPr lang="en-US" dirty="0"/>
              <a:t>WBS 1.2: Time Projection Chamber</a:t>
            </a:r>
          </a:p>
          <a:p>
            <a:r>
              <a:rPr lang="en-US" dirty="0"/>
              <a:t>WBS 1.3: Electromagnetic Calorimeter</a:t>
            </a:r>
          </a:p>
          <a:p>
            <a:r>
              <a:rPr lang="en-US" dirty="0"/>
              <a:t>WBS 1.4: Hadronic Calorimeter</a:t>
            </a:r>
          </a:p>
          <a:p>
            <a:r>
              <a:rPr lang="en-US" dirty="0"/>
              <a:t>WBS 1.5: Calorimeter Electronics</a:t>
            </a:r>
          </a:p>
          <a:p>
            <a:r>
              <a:rPr lang="en-US" dirty="0"/>
              <a:t>WBS 1.6: DAQ &amp; Trigger</a:t>
            </a:r>
          </a:p>
          <a:p>
            <a:r>
              <a:rPr lang="en-US" dirty="0"/>
              <a:t>WBS 1.7: Min Bias Trigger Detector</a:t>
            </a:r>
          </a:p>
          <a:p>
            <a:endParaRPr lang="en-US" dirty="0"/>
          </a:p>
          <a:p>
            <a:r>
              <a:rPr lang="en-US" dirty="0"/>
              <a:t>Full WBS Dictionary is posted on Indico site</a:t>
            </a:r>
          </a:p>
        </p:txBody>
      </p:sp>
      <p:sp>
        <p:nvSpPr>
          <p:cNvPr id="4" name="Date Placeholder 3">
            <a:extLst>
              <a:ext uri="{FF2B5EF4-FFF2-40B4-BE49-F238E27FC236}">
                <a16:creationId xmlns:a16="http://schemas.microsoft.com/office/drawing/2014/main" id="{ABD5A68F-DF5C-EBE1-57D6-E98E549F776D}"/>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44DCA57D-2DBA-D2B5-FFD4-2FB4A5516D2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E4EFBF4C-AD9F-333B-D270-232A909B3F74}"/>
              </a:ext>
            </a:extLst>
          </p:cNvPr>
          <p:cNvSpPr>
            <a:spLocks noGrp="1"/>
          </p:cNvSpPr>
          <p:nvPr>
            <p:ph type="sldNum" sz="quarter" idx="12"/>
          </p:nvPr>
        </p:nvSpPr>
        <p:spPr/>
        <p:txBody>
          <a:bodyPr/>
          <a:lstStyle/>
          <a:p>
            <a:fld id="{4B932B3A-BA38-40C7-ADEE-2A1902CEB265}" type="slidenum">
              <a:rPr lang="en-US" altLang="en-US" smtClean="0"/>
              <a:pPr/>
              <a:t>4</a:t>
            </a:fld>
            <a:endParaRPr lang="en-US" altLang="en-US" dirty="0"/>
          </a:p>
        </p:txBody>
      </p:sp>
    </p:spTree>
    <p:extLst>
      <p:ext uri="{BB962C8B-B14F-4D97-AF65-F5344CB8AC3E}">
        <p14:creationId xmlns:p14="http://schemas.microsoft.com/office/powerpoint/2010/main" val="1177404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Electromagnetic Calorimeter KPP – Live Channels (2)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Left hand plot shows ADC value vs channel number when the LEDs are driven into saturation</a:t>
            </a:r>
          </a:p>
          <a:p>
            <a:r>
              <a:rPr lang="en-US" sz="1800" dirty="0"/>
              <a:t>Right hand plot is a frequency histogram showing most channels are driven into ADC saturation, and are thus “live”. Fewer than 80 channels, or 0.3%, do not show full ADC response</a:t>
            </a:r>
          </a:p>
          <a:p>
            <a:endParaRPr lang="en-US" sz="1800" b="1" dirty="0"/>
          </a:p>
          <a:p>
            <a:endParaRPr lang="en-US" sz="1800" b="1"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40</a:t>
            </a:fld>
            <a:endParaRPr lang="en-US" altLang="en-US" dirty="0"/>
          </a:p>
        </p:txBody>
      </p:sp>
      <p:pic>
        <p:nvPicPr>
          <p:cNvPr id="8" name="Picture 7">
            <a:extLst>
              <a:ext uri="{FF2B5EF4-FFF2-40B4-BE49-F238E27FC236}">
                <a16:creationId xmlns:a16="http://schemas.microsoft.com/office/drawing/2014/main" id="{B8B9C4F2-4301-90E8-F800-145646FDA2D5}"/>
              </a:ext>
            </a:extLst>
          </p:cNvPr>
          <p:cNvPicPr>
            <a:picLocks noChangeAspect="1"/>
          </p:cNvPicPr>
          <p:nvPr/>
        </p:nvPicPr>
        <p:blipFill>
          <a:blip r:embed="rId2"/>
          <a:stretch>
            <a:fillRect/>
          </a:stretch>
        </p:blipFill>
        <p:spPr>
          <a:xfrm>
            <a:off x="399245" y="2190750"/>
            <a:ext cx="8345510" cy="2736715"/>
          </a:xfrm>
          <a:prstGeom prst="rect">
            <a:avLst/>
          </a:prstGeom>
        </p:spPr>
      </p:pic>
    </p:spTree>
    <p:extLst>
      <p:ext uri="{BB962C8B-B14F-4D97-AF65-F5344CB8AC3E}">
        <p14:creationId xmlns:p14="http://schemas.microsoft.com/office/powerpoint/2010/main" val="24076808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Electromagnetic Calorimeter KPP – Live Channels (3)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Live channels can also be checked by observing the amplitude of cosmic ray peaks in individual towers. The plot below shows better than 95% of channels respond.</a:t>
            </a:r>
          </a:p>
          <a:p>
            <a:endParaRPr lang="en-US" sz="1800" dirty="0"/>
          </a:p>
          <a:p>
            <a:endParaRPr lang="en-US" sz="1800" b="1" dirty="0"/>
          </a:p>
          <a:p>
            <a:endParaRPr lang="en-US" sz="1800" b="1"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41</a:t>
            </a:fld>
            <a:endParaRPr lang="en-US" altLang="en-US" dirty="0"/>
          </a:p>
        </p:txBody>
      </p:sp>
      <p:pic>
        <p:nvPicPr>
          <p:cNvPr id="9" name="Picture 8">
            <a:extLst>
              <a:ext uri="{FF2B5EF4-FFF2-40B4-BE49-F238E27FC236}">
                <a16:creationId xmlns:a16="http://schemas.microsoft.com/office/drawing/2014/main" id="{DCDBC301-4F7F-7802-1BB0-4AACCE7BB5C7}"/>
              </a:ext>
            </a:extLst>
          </p:cNvPr>
          <p:cNvPicPr>
            <a:picLocks noChangeAspect="1"/>
          </p:cNvPicPr>
          <p:nvPr/>
        </p:nvPicPr>
        <p:blipFill>
          <a:blip r:embed="rId2"/>
          <a:stretch>
            <a:fillRect/>
          </a:stretch>
        </p:blipFill>
        <p:spPr>
          <a:xfrm>
            <a:off x="1277155" y="1504950"/>
            <a:ext cx="6266645" cy="3255720"/>
          </a:xfrm>
          <a:prstGeom prst="rect">
            <a:avLst/>
          </a:prstGeom>
        </p:spPr>
      </p:pic>
    </p:spTree>
    <p:extLst>
      <p:ext uri="{BB962C8B-B14F-4D97-AF65-F5344CB8AC3E}">
        <p14:creationId xmlns:p14="http://schemas.microsoft.com/office/powerpoint/2010/main" val="1328993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a:xfrm>
            <a:off x="0" y="25031"/>
            <a:ext cx="8839200" cy="546497"/>
          </a:xfrm>
        </p:spPr>
        <p:txBody>
          <a:bodyPr/>
          <a:lstStyle/>
          <a:p>
            <a:r>
              <a:rPr lang="en-US" sz="2400" dirty="0"/>
              <a:t>Electromagnetic Calorimeter KPP – Absolute Energy </a:t>
            </a:r>
            <a:r>
              <a:rPr lang="en-US" sz="2400" dirty="0" err="1"/>
              <a:t>Precalibration</a:t>
            </a:r>
            <a:r>
              <a:rPr lang="en-US" sz="2400" dirty="0"/>
              <a:t> (1)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Each sector w/</a:t>
            </a:r>
            <a:r>
              <a:rPr lang="en-US" sz="1800" b="1" baseline="0" dirty="0">
                <a:solidFill>
                  <a:srgbClr val="000000"/>
                </a:solidFill>
              </a:rPr>
              <a:t> an absolute energy </a:t>
            </a:r>
            <a:r>
              <a:rPr lang="en-US" sz="1800" b="1" baseline="0" dirty="0" err="1">
                <a:solidFill>
                  <a:srgbClr val="000000"/>
                </a:solidFill>
              </a:rPr>
              <a:t>precalibration</a:t>
            </a:r>
            <a:r>
              <a:rPr lang="en-US" sz="1800" b="1" baseline="0" dirty="0">
                <a:solidFill>
                  <a:srgbClr val="000000"/>
                </a:solidFill>
              </a:rPr>
              <a:t> of </a:t>
            </a:r>
            <a:r>
              <a:rPr lang="en-US" sz="1800" b="1" dirty="0">
                <a:solidFill>
                  <a:srgbClr val="000000"/>
                </a:solidFill>
              </a:rPr>
              <a:t>≤ 35% RMS</a:t>
            </a:r>
          </a:p>
          <a:p>
            <a:r>
              <a:rPr lang="en-US" sz="1800" dirty="0"/>
              <a:t>Objective KPP’s: </a:t>
            </a:r>
            <a:r>
              <a:rPr lang="en-US" sz="1800" b="1" dirty="0">
                <a:solidFill>
                  <a:srgbClr val="000000"/>
                </a:solidFill>
              </a:rPr>
              <a:t>Same</a:t>
            </a:r>
          </a:p>
          <a:p>
            <a:endParaRPr lang="en-US" sz="1800" dirty="0">
              <a:solidFill>
                <a:srgbClr val="000000"/>
              </a:solidFill>
            </a:endParaRPr>
          </a:p>
          <a:p>
            <a:r>
              <a:rPr lang="en-US" sz="1400" dirty="0"/>
              <a:t>Individual towers were pre-calibrated following a two-step process: </a:t>
            </a:r>
          </a:p>
          <a:p>
            <a:r>
              <a:rPr lang="en-US" sz="1400" dirty="0"/>
              <a:t>1. Each channel MPV is corrected for differences in gain observed in the single pixel gap (</a:t>
            </a:r>
            <a:r>
              <a:rPr lang="en-US" sz="1400" dirty="0" err="1"/>
              <a:t>spg</a:t>
            </a:r>
            <a:r>
              <a:rPr lang="en-US" sz="1400" dirty="0"/>
              <a:t>) measurements; Correction factor = 30 / measured </a:t>
            </a:r>
            <a:r>
              <a:rPr lang="en-US" sz="1400" dirty="0" err="1"/>
              <a:t>spg</a:t>
            </a:r>
            <a:r>
              <a:rPr lang="en-US" sz="1400" dirty="0"/>
              <a:t> </a:t>
            </a:r>
          </a:p>
          <a:p>
            <a:r>
              <a:rPr lang="en-US" sz="1400" dirty="0"/>
              <a:t>2. Each channel MPV is corrected for differences in the observed light output from different scintillating fiber production batches. Correction factor = 350 / ⟨𝑀𝑃𝑉⟩ determined for each fiber batch</a:t>
            </a:r>
          </a:p>
          <a:p>
            <a:r>
              <a:rPr lang="en-US" sz="1400" dirty="0"/>
              <a:t>Once the simulation study completes a third correction factor will be applied to convert from ADC to energy for MIPs. Will be position dependent and is expected to further reduce the RMS </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dirty="0"/>
              <a:t>sPHENIX PD-4 Review</a:t>
            </a:r>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42</a:t>
            </a:fld>
            <a:endParaRPr lang="en-US" altLang="en-US" dirty="0"/>
          </a:p>
        </p:txBody>
      </p:sp>
    </p:spTree>
    <p:extLst>
      <p:ext uri="{BB962C8B-B14F-4D97-AF65-F5344CB8AC3E}">
        <p14:creationId xmlns:p14="http://schemas.microsoft.com/office/powerpoint/2010/main" val="2389722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a:xfrm>
            <a:off x="0" y="25031"/>
            <a:ext cx="8763000" cy="546497"/>
          </a:xfrm>
        </p:spPr>
        <p:txBody>
          <a:bodyPr/>
          <a:lstStyle/>
          <a:p>
            <a:r>
              <a:rPr lang="en-US" sz="2400" dirty="0"/>
              <a:t>Electromagnetic Calorimeter KPP – Absolute Energy </a:t>
            </a:r>
            <a:r>
              <a:rPr lang="en-US" sz="2400" dirty="0" err="1"/>
              <a:t>Precalibration</a:t>
            </a:r>
            <a:r>
              <a:rPr lang="en-US" sz="2400" dirty="0"/>
              <a:t> (2)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For the full 24,576 channels in the EMCal the RMS/mean for the pre-calibrated MPVs is 18.1%. Pre-calibration is about a factor 2 below the KPP requirement of </a:t>
            </a:r>
            <a:r>
              <a:rPr lang="en-US" sz="1800" dirty="0" err="1"/>
              <a:t>precalibration</a:t>
            </a:r>
            <a:r>
              <a:rPr lang="en-US" sz="1800" dirty="0"/>
              <a:t> for each sector to within an RMS of 35% </a:t>
            </a:r>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43</a:t>
            </a:fld>
            <a:endParaRPr lang="en-US" altLang="en-US" dirty="0"/>
          </a:p>
        </p:txBody>
      </p:sp>
      <p:pic>
        <p:nvPicPr>
          <p:cNvPr id="8" name="Picture 7">
            <a:extLst>
              <a:ext uri="{FF2B5EF4-FFF2-40B4-BE49-F238E27FC236}">
                <a16:creationId xmlns:a16="http://schemas.microsoft.com/office/drawing/2014/main" id="{76BB98D1-026C-5347-47CA-3A8288415C95}"/>
              </a:ext>
            </a:extLst>
          </p:cNvPr>
          <p:cNvPicPr>
            <a:picLocks noChangeAspect="1"/>
          </p:cNvPicPr>
          <p:nvPr/>
        </p:nvPicPr>
        <p:blipFill>
          <a:blip r:embed="rId2"/>
          <a:stretch>
            <a:fillRect/>
          </a:stretch>
        </p:blipFill>
        <p:spPr>
          <a:xfrm>
            <a:off x="2266681" y="1701124"/>
            <a:ext cx="4610637" cy="3080426"/>
          </a:xfrm>
          <a:prstGeom prst="rect">
            <a:avLst/>
          </a:prstGeom>
        </p:spPr>
      </p:pic>
    </p:spTree>
    <p:extLst>
      <p:ext uri="{BB962C8B-B14F-4D97-AF65-F5344CB8AC3E}">
        <p14:creationId xmlns:p14="http://schemas.microsoft.com/office/powerpoint/2010/main" val="4877587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1.4 HCAL</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44</a:t>
            </a:fld>
            <a:endParaRPr lang="en-US" altLang="en-US" dirty="0"/>
          </a:p>
        </p:txBody>
      </p:sp>
      <p:pic>
        <p:nvPicPr>
          <p:cNvPr id="7" name="Picture 6">
            <a:extLst>
              <a:ext uri="{FF2B5EF4-FFF2-40B4-BE49-F238E27FC236}">
                <a16:creationId xmlns:a16="http://schemas.microsoft.com/office/drawing/2014/main" id="{F3408B86-3EA4-D6CF-4479-3FC0DCBF474A}"/>
              </a:ext>
            </a:extLst>
          </p:cNvPr>
          <p:cNvPicPr>
            <a:picLocks noChangeAspect="1"/>
          </p:cNvPicPr>
          <p:nvPr/>
        </p:nvPicPr>
        <p:blipFill>
          <a:blip r:embed="rId2"/>
          <a:stretch>
            <a:fillRect/>
          </a:stretch>
        </p:blipFill>
        <p:spPr>
          <a:xfrm>
            <a:off x="130384" y="836735"/>
            <a:ext cx="8915400" cy="3792415"/>
          </a:xfrm>
          <a:prstGeom prst="rect">
            <a:avLst/>
          </a:prstGeom>
        </p:spPr>
      </p:pic>
    </p:spTree>
    <p:extLst>
      <p:ext uri="{BB962C8B-B14F-4D97-AF65-F5344CB8AC3E}">
        <p14:creationId xmlns:p14="http://schemas.microsoft.com/office/powerpoint/2010/main" val="3574008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6E02-1C2B-FECE-02AF-9677F9BFAC31}"/>
              </a:ext>
            </a:extLst>
          </p:cNvPr>
          <p:cNvSpPr>
            <a:spLocks noGrp="1"/>
          </p:cNvSpPr>
          <p:nvPr>
            <p:ph type="title"/>
          </p:nvPr>
        </p:nvSpPr>
        <p:spPr>
          <a:xfrm>
            <a:off x="628650" y="133350"/>
            <a:ext cx="7886700" cy="597936"/>
          </a:xfrm>
        </p:spPr>
        <p:txBody>
          <a:bodyPr>
            <a:normAutofit/>
          </a:bodyPr>
          <a:lstStyle/>
          <a:p>
            <a:r>
              <a:rPr lang="en-US" sz="2800" dirty="0">
                <a:latin typeface="+mn-lt"/>
              </a:rPr>
              <a:t>WBS 1.4: Hadronic Calorimeter Deliverables</a:t>
            </a:r>
          </a:p>
        </p:txBody>
      </p:sp>
      <p:sp>
        <p:nvSpPr>
          <p:cNvPr id="3" name="Content Placeholder 2">
            <a:extLst>
              <a:ext uri="{FF2B5EF4-FFF2-40B4-BE49-F238E27FC236}">
                <a16:creationId xmlns:a16="http://schemas.microsoft.com/office/drawing/2014/main" id="{9AFC3890-B9EA-81CB-87F8-05C851D8B153}"/>
              </a:ext>
            </a:extLst>
          </p:cNvPr>
          <p:cNvSpPr>
            <a:spLocks noGrp="1"/>
          </p:cNvSpPr>
          <p:nvPr>
            <p:ph idx="1"/>
          </p:nvPr>
        </p:nvSpPr>
        <p:spPr>
          <a:xfrm>
            <a:off x="628650" y="831097"/>
            <a:ext cx="7886700" cy="3801626"/>
          </a:xfrm>
        </p:spPr>
        <p:txBody>
          <a:bodyPr/>
          <a:lstStyle/>
          <a:p>
            <a:r>
              <a:rPr lang="en-US" dirty="0"/>
              <a:t>32 assembled, tested and calibrated Outer HCAL sectors</a:t>
            </a:r>
          </a:p>
          <a:p>
            <a:r>
              <a:rPr lang="en-US" dirty="0" err="1"/>
              <a:t>InnerHCAL</a:t>
            </a:r>
            <a:r>
              <a:rPr lang="en-US" dirty="0"/>
              <a:t> support structure (32 sectors)</a:t>
            </a:r>
          </a:p>
          <a:p>
            <a:r>
              <a:rPr lang="en-US" dirty="0"/>
              <a:t>All deliverables completed and installed in sPHENIX</a:t>
            </a:r>
          </a:p>
        </p:txBody>
      </p:sp>
      <p:sp>
        <p:nvSpPr>
          <p:cNvPr id="4" name="Date Placeholder 3">
            <a:extLst>
              <a:ext uri="{FF2B5EF4-FFF2-40B4-BE49-F238E27FC236}">
                <a16:creationId xmlns:a16="http://schemas.microsoft.com/office/drawing/2014/main" id="{95BAF67E-AE48-16B9-E8DC-7ABAA7AE7E63}"/>
              </a:ext>
            </a:extLst>
          </p:cNvPr>
          <p:cNvSpPr>
            <a:spLocks noGrp="1"/>
          </p:cNvSpPr>
          <p:nvPr>
            <p:ph type="dt" sz="half" idx="10"/>
          </p:nvPr>
        </p:nvSpPr>
        <p:spPr>
          <a:xfrm>
            <a:off x="0" y="4868387"/>
            <a:ext cx="2057400" cy="273844"/>
          </a:xfrm>
        </p:spPr>
        <p:txBody>
          <a:bodyPr/>
          <a:lstStyle/>
          <a:p>
            <a:pPr defTabSz="685800" fontAlgn="auto">
              <a:spcBef>
                <a:spcPts val="0"/>
              </a:spcBef>
              <a:spcAft>
                <a:spcPts val="0"/>
              </a:spcAft>
            </a:pPr>
            <a:r>
              <a:rPr lang="en-US" sz="1200">
                <a:solidFill>
                  <a:schemeClr val="tx1"/>
                </a:solidFill>
                <a:latin typeface="Calibri" panose="020F0502020204030204"/>
                <a:ea typeface="+mn-ea"/>
              </a:rPr>
              <a:t>November 18, 2022</a:t>
            </a:r>
            <a:endParaRPr lang="en-US" sz="1200" dirty="0">
              <a:solidFill>
                <a:schemeClr val="tx1"/>
              </a:solidFill>
              <a:latin typeface="Calibri" panose="020F0502020204030204"/>
              <a:ea typeface="+mn-ea"/>
            </a:endParaRPr>
          </a:p>
        </p:txBody>
      </p:sp>
      <p:sp>
        <p:nvSpPr>
          <p:cNvPr id="5" name="Slide Number Placeholder 4">
            <a:extLst>
              <a:ext uri="{FF2B5EF4-FFF2-40B4-BE49-F238E27FC236}">
                <a16:creationId xmlns:a16="http://schemas.microsoft.com/office/drawing/2014/main" id="{D2C204AD-31A4-DC8D-1706-966E35643EA4}"/>
              </a:ext>
            </a:extLst>
          </p:cNvPr>
          <p:cNvSpPr>
            <a:spLocks noGrp="1"/>
          </p:cNvSpPr>
          <p:nvPr>
            <p:ph type="sldNum" sz="quarter" idx="12"/>
          </p:nvPr>
        </p:nvSpPr>
        <p:spPr>
          <a:xfrm>
            <a:off x="7086600" y="4868387"/>
            <a:ext cx="2057400" cy="273844"/>
          </a:xfrm>
        </p:spPr>
        <p:txBody>
          <a:bodyPr/>
          <a:lstStyle/>
          <a:p>
            <a:pPr defTabSz="685800" fontAlgn="auto">
              <a:spcBef>
                <a:spcPts val="0"/>
              </a:spcBef>
              <a:spcAft>
                <a:spcPts val="0"/>
              </a:spcAft>
            </a:pPr>
            <a:fld id="{6ED01F2E-00B9-4A93-AC4B-903E4F848388}" type="slidenum">
              <a:rPr lang="en-US" sz="1200">
                <a:solidFill>
                  <a:schemeClr val="tx1"/>
                </a:solidFill>
                <a:latin typeface="Calibri" panose="020F0502020204030204"/>
                <a:ea typeface="+mn-ea"/>
              </a:rPr>
              <a:pPr defTabSz="685800" fontAlgn="auto">
                <a:spcBef>
                  <a:spcPts val="0"/>
                </a:spcBef>
                <a:spcAft>
                  <a:spcPts val="0"/>
                </a:spcAft>
              </a:pPr>
              <a:t>45</a:t>
            </a:fld>
            <a:endParaRPr lang="en-US" sz="1200" dirty="0">
              <a:solidFill>
                <a:schemeClr val="tx1"/>
              </a:solidFill>
              <a:latin typeface="Calibri" panose="020F0502020204030204"/>
              <a:ea typeface="+mn-ea"/>
            </a:endParaRPr>
          </a:p>
        </p:txBody>
      </p:sp>
      <p:pic>
        <p:nvPicPr>
          <p:cNvPr id="7" name="Picture 6" descr="A picture containing blue, metal&#10;&#10;Description automatically generated">
            <a:extLst>
              <a:ext uri="{FF2B5EF4-FFF2-40B4-BE49-F238E27FC236}">
                <a16:creationId xmlns:a16="http://schemas.microsoft.com/office/drawing/2014/main" id="{A810E664-F044-3C24-1775-70238B195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467" y="2233838"/>
            <a:ext cx="2045740" cy="2725765"/>
          </a:xfrm>
          <a:prstGeom prst="rect">
            <a:avLst/>
          </a:prstGeom>
        </p:spPr>
      </p:pic>
      <p:sp>
        <p:nvSpPr>
          <p:cNvPr id="8" name="TextBox 7">
            <a:extLst>
              <a:ext uri="{FF2B5EF4-FFF2-40B4-BE49-F238E27FC236}">
                <a16:creationId xmlns:a16="http://schemas.microsoft.com/office/drawing/2014/main" id="{74043DDB-6B4E-8E99-B29F-EBC04B9DA3A0}"/>
              </a:ext>
            </a:extLst>
          </p:cNvPr>
          <p:cNvSpPr txBox="1"/>
          <p:nvPr/>
        </p:nvSpPr>
        <p:spPr>
          <a:xfrm>
            <a:off x="282167" y="2646224"/>
            <a:ext cx="1503218" cy="1754326"/>
          </a:xfrm>
          <a:prstGeom prst="rect">
            <a:avLst/>
          </a:prstGeom>
          <a:solidFill>
            <a:schemeClr val="bg2"/>
          </a:solid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Outer HCAL instrumented sectors assembled into barrel on sPHENIX platform. </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(32 sectors)</a:t>
            </a:r>
          </a:p>
          <a:p>
            <a:pPr defTabSz="685800" fontAlgn="auto">
              <a:spcBef>
                <a:spcPts val="0"/>
              </a:spcBef>
              <a:spcAft>
                <a:spcPts val="0"/>
              </a:spcAft>
            </a:pPr>
            <a:r>
              <a:rPr lang="en-US" sz="1350" dirty="0">
                <a:solidFill>
                  <a:prstClr val="black"/>
                </a:solidFill>
                <a:latin typeface="Calibri" panose="020F0502020204030204"/>
                <a:ea typeface="+mn-ea"/>
              </a:rPr>
              <a:t>Installation completed 3/2022</a:t>
            </a:r>
          </a:p>
        </p:txBody>
      </p:sp>
      <p:pic>
        <p:nvPicPr>
          <p:cNvPr id="10" name="Picture 9">
            <a:extLst>
              <a:ext uri="{FF2B5EF4-FFF2-40B4-BE49-F238E27FC236}">
                <a16:creationId xmlns:a16="http://schemas.microsoft.com/office/drawing/2014/main" id="{4EB55D0F-320C-F2AB-6D5F-845CE4A74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240" y="2409286"/>
            <a:ext cx="3068869" cy="2223437"/>
          </a:xfrm>
          <a:prstGeom prst="rect">
            <a:avLst/>
          </a:prstGeom>
        </p:spPr>
      </p:pic>
      <p:sp>
        <p:nvSpPr>
          <p:cNvPr id="11" name="TextBox 10">
            <a:extLst>
              <a:ext uri="{FF2B5EF4-FFF2-40B4-BE49-F238E27FC236}">
                <a16:creationId xmlns:a16="http://schemas.microsoft.com/office/drawing/2014/main" id="{ED48B5DA-71FA-2CE2-00BD-11958A4A0442}"/>
              </a:ext>
            </a:extLst>
          </p:cNvPr>
          <p:cNvSpPr txBox="1"/>
          <p:nvPr/>
        </p:nvSpPr>
        <p:spPr>
          <a:xfrm>
            <a:off x="4086011" y="2459325"/>
            <a:ext cx="1734235" cy="2169825"/>
          </a:xfrm>
          <a:prstGeom prst="rect">
            <a:avLst/>
          </a:prstGeom>
          <a:solidFill>
            <a:schemeClr val="bg2"/>
          </a:solid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Inner HCAL assembled support structure being installed in sPHENIX </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(32 sectors)</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Inner HCAL detector instrumentation supplied by separate capital project</a:t>
            </a:r>
          </a:p>
          <a:p>
            <a:pPr defTabSz="685800" fontAlgn="auto">
              <a:spcBef>
                <a:spcPts val="0"/>
              </a:spcBef>
              <a:spcAft>
                <a:spcPts val="0"/>
              </a:spcAft>
            </a:pPr>
            <a:r>
              <a:rPr lang="en-US" sz="1350" dirty="0">
                <a:solidFill>
                  <a:prstClr val="black"/>
                </a:solidFill>
                <a:latin typeface="Calibri" panose="020F0502020204030204"/>
                <a:ea typeface="+mn-ea"/>
              </a:rPr>
              <a:t>Completed 4/2022</a:t>
            </a:r>
          </a:p>
        </p:txBody>
      </p:sp>
      <p:sp>
        <p:nvSpPr>
          <p:cNvPr id="6" name="Footer Placeholder 5">
            <a:extLst>
              <a:ext uri="{FF2B5EF4-FFF2-40B4-BE49-F238E27FC236}">
                <a16:creationId xmlns:a16="http://schemas.microsoft.com/office/drawing/2014/main" id="{45A9BD4C-EA92-2296-7F80-71CA1E6F3272}"/>
              </a:ext>
            </a:extLst>
          </p:cNvPr>
          <p:cNvSpPr>
            <a:spLocks noGrp="1"/>
          </p:cNvSpPr>
          <p:nvPr>
            <p:ph type="ftr" sz="quarter" idx="11"/>
          </p:nvPr>
        </p:nvSpPr>
        <p:spPr>
          <a:xfrm>
            <a:off x="3028950" y="4868858"/>
            <a:ext cx="3086100" cy="273844"/>
          </a:xfrm>
        </p:spPr>
        <p:txBody>
          <a:bodyPr/>
          <a:lstStyle/>
          <a:p>
            <a:pPr defTabSz="685800" fontAlgn="auto">
              <a:spcBef>
                <a:spcPts val="0"/>
              </a:spcBef>
              <a:spcAft>
                <a:spcPts val="0"/>
              </a:spcAft>
            </a:pPr>
            <a:r>
              <a:rPr lang="en-US" sz="1200" dirty="0">
                <a:solidFill>
                  <a:schemeClr val="tx1"/>
                </a:solidFill>
                <a:latin typeface="Calibri" panose="020F0502020204030204"/>
                <a:ea typeface="+mn-ea"/>
              </a:rPr>
              <a:t>sPHENIX PD-4 Review</a:t>
            </a:r>
          </a:p>
        </p:txBody>
      </p:sp>
    </p:spTree>
    <p:extLst>
      <p:ext uri="{BB962C8B-B14F-4D97-AF65-F5344CB8AC3E}">
        <p14:creationId xmlns:p14="http://schemas.microsoft.com/office/powerpoint/2010/main" val="2231048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80E9BEEB-524C-AB7D-0596-18990B37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52550"/>
            <a:ext cx="3552471" cy="1340555"/>
          </a:xfrm>
          <a:prstGeom prst="rect">
            <a:avLst/>
          </a:prstGeom>
        </p:spPr>
      </p:pic>
      <p:pic>
        <p:nvPicPr>
          <p:cNvPr id="10" name="Picture 9">
            <a:extLst>
              <a:ext uri="{FF2B5EF4-FFF2-40B4-BE49-F238E27FC236}">
                <a16:creationId xmlns:a16="http://schemas.microsoft.com/office/drawing/2014/main" id="{A9F1A22E-599D-B16B-2DA1-9512DB7D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725" y="1581150"/>
            <a:ext cx="2826450" cy="2118642"/>
          </a:xfrm>
          <a:prstGeom prst="rect">
            <a:avLst/>
          </a:prstGeom>
        </p:spPr>
      </p:pic>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a:xfrm>
            <a:off x="0" y="25031"/>
            <a:ext cx="8839200" cy="546497"/>
          </a:xfrm>
        </p:spPr>
        <p:txBody>
          <a:bodyPr>
            <a:normAutofit/>
          </a:bodyPr>
          <a:lstStyle/>
          <a:p>
            <a:r>
              <a:rPr lang="en-US" sz="2800" dirty="0">
                <a:latin typeface="Calibri" panose="020F0502020204030204" pitchFamily="34" charset="0"/>
                <a:cs typeface="Calibri" panose="020F0502020204030204" pitchFamily="34" charset="0"/>
              </a:rPr>
              <a:t>WBS 1.4: Hadronic Calorimeter components</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357268" y="666362"/>
            <a:ext cx="8229600" cy="3394472"/>
          </a:xfrm>
        </p:spPr>
        <p:txBody>
          <a:bodyPr/>
          <a:lstStyle/>
          <a:p>
            <a:r>
              <a:rPr lang="en-US" sz="1800" dirty="0"/>
              <a:t>Scintillator tiles with embedded WLS fibers are used to instrument the steel absorber of the Outer HCAL. The tiles were produced by UNIPLAST and checked at Georgia State U before being shipped to BNL for insertion in the steel absorber structures for the Outer HCAL.</a:t>
            </a: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a:xfrm>
            <a:off x="2265" y="4846372"/>
            <a:ext cx="2057400" cy="273844"/>
          </a:xfrm>
        </p:spPr>
        <p:txBody>
          <a:bodyPr/>
          <a:lstStyle/>
          <a:p>
            <a:pPr>
              <a:defRPr/>
            </a:pPr>
            <a:r>
              <a:rPr lang="en-US" altLang="en-US" sz="1200">
                <a:solidFill>
                  <a:schemeClr val="tx1"/>
                </a:solidFill>
              </a:rPr>
              <a:t>November 18, 2022</a:t>
            </a:r>
            <a:endParaRPr lang="en-US" altLang="en-US" sz="1200" dirty="0">
              <a:solidFill>
                <a:schemeClr val="tx1"/>
              </a:solidFill>
            </a:endParaRPr>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a:xfrm>
            <a:off x="2989939" y="4904185"/>
            <a:ext cx="3086100" cy="273844"/>
          </a:xfrm>
        </p:spPr>
        <p:txBody>
          <a:bodyPr/>
          <a:lstStyle/>
          <a:p>
            <a:pPr>
              <a:defRPr/>
            </a:pPr>
            <a:r>
              <a:rPr lang="en-US" dirty="0"/>
              <a:t>sPHENIX PD-4 Review</a:t>
            </a:r>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a:xfrm>
            <a:off x="7086600" y="4888706"/>
            <a:ext cx="2057400" cy="273844"/>
          </a:xfrm>
        </p:spPr>
        <p:txBody>
          <a:bodyPr/>
          <a:lstStyle/>
          <a:p>
            <a:fld id="{4B932B3A-BA38-40C7-ADEE-2A1902CEB265}" type="slidenum">
              <a:rPr lang="en-US" altLang="en-US" sz="1200" smtClean="0">
                <a:solidFill>
                  <a:schemeClr val="tx1"/>
                </a:solidFill>
              </a:rPr>
              <a:pPr/>
              <a:t>46</a:t>
            </a:fld>
            <a:endParaRPr lang="en-US" altLang="en-US" sz="1200" dirty="0">
              <a:solidFill>
                <a:schemeClr val="tx1"/>
              </a:solidFill>
            </a:endParaRPr>
          </a:p>
        </p:txBody>
      </p:sp>
      <p:pic>
        <p:nvPicPr>
          <p:cNvPr id="14" name="Picture 13" descr="A picture containing light&#10;&#10;Description automatically generated">
            <a:extLst>
              <a:ext uri="{FF2B5EF4-FFF2-40B4-BE49-F238E27FC236}">
                <a16:creationId xmlns:a16="http://schemas.microsoft.com/office/drawing/2014/main" id="{BDA6158E-A3A0-0F55-A6AB-028408F708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2835220"/>
            <a:ext cx="4390671" cy="923122"/>
          </a:xfrm>
          <a:prstGeom prst="rect">
            <a:avLst/>
          </a:prstGeom>
        </p:spPr>
      </p:pic>
      <p:pic>
        <p:nvPicPr>
          <p:cNvPr id="16" name="Picture 15" descr="A picture containing text, indoor&#10;&#10;Description automatically generated">
            <a:extLst>
              <a:ext uri="{FF2B5EF4-FFF2-40B4-BE49-F238E27FC236}">
                <a16:creationId xmlns:a16="http://schemas.microsoft.com/office/drawing/2014/main" id="{8DED4080-E94E-0DD1-88D8-B316857B9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740" y="3843798"/>
            <a:ext cx="4124779" cy="1166352"/>
          </a:xfrm>
          <a:prstGeom prst="rect">
            <a:avLst/>
          </a:prstGeom>
        </p:spPr>
      </p:pic>
      <p:pic>
        <p:nvPicPr>
          <p:cNvPr id="18" name="Picture 17" descr="A picture containing indoor, person, floor&#10;&#10;Description automatically generated">
            <a:extLst>
              <a:ext uri="{FF2B5EF4-FFF2-40B4-BE49-F238E27FC236}">
                <a16:creationId xmlns:a16="http://schemas.microsoft.com/office/drawing/2014/main" id="{901F8236-DD25-2A67-2CB8-C7F0F24233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200" y="3867150"/>
            <a:ext cx="2388172" cy="1242626"/>
          </a:xfrm>
          <a:prstGeom prst="rect">
            <a:avLst/>
          </a:prstGeom>
        </p:spPr>
      </p:pic>
      <p:sp>
        <p:nvSpPr>
          <p:cNvPr id="19" name="TextBox 18">
            <a:extLst>
              <a:ext uri="{FF2B5EF4-FFF2-40B4-BE49-F238E27FC236}">
                <a16:creationId xmlns:a16="http://schemas.microsoft.com/office/drawing/2014/main" id="{2A90C4A9-A0F6-D067-3315-FE71D06DB9DD}"/>
              </a:ext>
            </a:extLst>
          </p:cNvPr>
          <p:cNvSpPr txBox="1"/>
          <p:nvPr/>
        </p:nvSpPr>
        <p:spPr>
          <a:xfrm>
            <a:off x="171018" y="2585313"/>
            <a:ext cx="3457653" cy="276999"/>
          </a:xfrm>
          <a:prstGeom prst="rect">
            <a:avLst/>
          </a:prstGeom>
          <a:solidFill>
            <a:schemeClr val="accent1">
              <a:lumMod val="20000"/>
              <a:lumOff val="80000"/>
            </a:schemeClr>
          </a:solidFill>
        </p:spPr>
        <p:txBody>
          <a:bodyPr wrap="square" rtlCol="0">
            <a:spAutoFit/>
          </a:bodyPr>
          <a:lstStyle/>
          <a:p>
            <a:pPr algn="ctr"/>
            <a:r>
              <a:rPr lang="en-US" sz="1200" dirty="0"/>
              <a:t>Tile/WLS layout for half of one OHCal Sampling Layer</a:t>
            </a:r>
          </a:p>
        </p:txBody>
      </p:sp>
      <p:sp>
        <p:nvSpPr>
          <p:cNvPr id="20" name="TextBox 19">
            <a:extLst>
              <a:ext uri="{FF2B5EF4-FFF2-40B4-BE49-F238E27FC236}">
                <a16:creationId xmlns:a16="http://schemas.microsoft.com/office/drawing/2014/main" id="{0B09386F-98E1-E37F-0699-CB434994AC17}"/>
              </a:ext>
            </a:extLst>
          </p:cNvPr>
          <p:cNvSpPr txBox="1"/>
          <p:nvPr/>
        </p:nvSpPr>
        <p:spPr>
          <a:xfrm>
            <a:off x="1117886" y="3598546"/>
            <a:ext cx="2286000" cy="276999"/>
          </a:xfrm>
          <a:prstGeom prst="rect">
            <a:avLst/>
          </a:prstGeom>
          <a:solidFill>
            <a:schemeClr val="accent1">
              <a:lumMod val="20000"/>
              <a:lumOff val="80000"/>
            </a:schemeClr>
          </a:solidFill>
        </p:spPr>
        <p:txBody>
          <a:bodyPr wrap="square" rtlCol="0">
            <a:spAutoFit/>
          </a:bodyPr>
          <a:lstStyle/>
          <a:p>
            <a:pPr algn="ctr"/>
            <a:r>
              <a:rPr lang="en-US" sz="1200" dirty="0"/>
              <a:t>Scintillating Tile with WLS Excited</a:t>
            </a:r>
          </a:p>
        </p:txBody>
      </p:sp>
      <p:sp>
        <p:nvSpPr>
          <p:cNvPr id="21" name="TextBox 20">
            <a:extLst>
              <a:ext uri="{FF2B5EF4-FFF2-40B4-BE49-F238E27FC236}">
                <a16:creationId xmlns:a16="http://schemas.microsoft.com/office/drawing/2014/main" id="{FB7BC251-BC6B-97FE-9E81-2D26A81B9D64}"/>
              </a:ext>
            </a:extLst>
          </p:cNvPr>
          <p:cNvSpPr txBox="1"/>
          <p:nvPr/>
        </p:nvSpPr>
        <p:spPr>
          <a:xfrm>
            <a:off x="228600" y="4816124"/>
            <a:ext cx="3429000" cy="276999"/>
          </a:xfrm>
          <a:prstGeom prst="rect">
            <a:avLst/>
          </a:prstGeom>
          <a:solidFill>
            <a:schemeClr val="accent1">
              <a:lumMod val="20000"/>
              <a:lumOff val="80000"/>
            </a:schemeClr>
          </a:solidFill>
        </p:spPr>
        <p:txBody>
          <a:bodyPr wrap="square" rtlCol="0">
            <a:spAutoFit/>
          </a:bodyPr>
          <a:lstStyle/>
          <a:p>
            <a:pPr algn="ctr"/>
            <a:r>
              <a:rPr lang="en-US" sz="1200" dirty="0"/>
              <a:t>Wrapped Scintillating Tile being dimension checked</a:t>
            </a:r>
          </a:p>
        </p:txBody>
      </p:sp>
      <p:sp>
        <p:nvSpPr>
          <p:cNvPr id="22" name="TextBox 21">
            <a:extLst>
              <a:ext uri="{FF2B5EF4-FFF2-40B4-BE49-F238E27FC236}">
                <a16:creationId xmlns:a16="http://schemas.microsoft.com/office/drawing/2014/main" id="{D5EE904E-96E5-740D-205D-BCED89E24243}"/>
              </a:ext>
            </a:extLst>
          </p:cNvPr>
          <p:cNvSpPr txBox="1"/>
          <p:nvPr/>
        </p:nvSpPr>
        <p:spPr>
          <a:xfrm>
            <a:off x="3883935" y="4833403"/>
            <a:ext cx="5021483" cy="276999"/>
          </a:xfrm>
          <a:prstGeom prst="rect">
            <a:avLst/>
          </a:prstGeom>
          <a:solidFill>
            <a:schemeClr val="accent1">
              <a:lumMod val="20000"/>
              <a:lumOff val="80000"/>
            </a:schemeClr>
          </a:solidFill>
        </p:spPr>
        <p:txBody>
          <a:bodyPr wrap="square" rtlCol="0">
            <a:spAutoFit/>
          </a:bodyPr>
          <a:lstStyle/>
          <a:p>
            <a:pPr algn="ctr"/>
            <a:r>
              <a:rPr lang="en-US" sz="1200" dirty="0"/>
              <a:t>Several Wrapped Scintillating Tiles being checked in the cosmic ray test fixture</a:t>
            </a:r>
          </a:p>
        </p:txBody>
      </p:sp>
      <p:sp>
        <p:nvSpPr>
          <p:cNvPr id="23" name="TextBox 22">
            <a:extLst>
              <a:ext uri="{FF2B5EF4-FFF2-40B4-BE49-F238E27FC236}">
                <a16:creationId xmlns:a16="http://schemas.microsoft.com/office/drawing/2014/main" id="{72C5E3ED-4177-7AD3-3BE8-06D28BA0AC83}"/>
              </a:ext>
            </a:extLst>
          </p:cNvPr>
          <p:cNvSpPr txBox="1"/>
          <p:nvPr/>
        </p:nvSpPr>
        <p:spPr>
          <a:xfrm>
            <a:off x="5044726" y="3437751"/>
            <a:ext cx="2826450" cy="276999"/>
          </a:xfrm>
          <a:prstGeom prst="rect">
            <a:avLst/>
          </a:prstGeom>
          <a:solidFill>
            <a:schemeClr val="accent1">
              <a:lumMod val="20000"/>
              <a:lumOff val="80000"/>
            </a:schemeClr>
          </a:solidFill>
        </p:spPr>
        <p:txBody>
          <a:bodyPr wrap="square" rtlCol="0">
            <a:spAutoFit/>
          </a:bodyPr>
          <a:lstStyle/>
          <a:p>
            <a:pPr algn="ctr"/>
            <a:r>
              <a:rPr lang="en-US" sz="1200" dirty="0"/>
              <a:t>Scintillating Tile exit edge at SiPM location</a:t>
            </a:r>
          </a:p>
        </p:txBody>
      </p:sp>
    </p:spTree>
    <p:extLst>
      <p:ext uri="{BB962C8B-B14F-4D97-AF65-F5344CB8AC3E}">
        <p14:creationId xmlns:p14="http://schemas.microsoft.com/office/powerpoint/2010/main" val="2524399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A327-E59B-1EDD-4271-9CCEC05B54A7}"/>
              </a:ext>
            </a:extLst>
          </p:cNvPr>
          <p:cNvSpPr>
            <a:spLocks noGrp="1"/>
          </p:cNvSpPr>
          <p:nvPr>
            <p:ph type="title"/>
          </p:nvPr>
        </p:nvSpPr>
        <p:spPr>
          <a:xfrm>
            <a:off x="367115" y="57150"/>
            <a:ext cx="8148235" cy="757851"/>
          </a:xfrm>
        </p:spPr>
        <p:txBody>
          <a:bodyPr>
            <a:noAutofit/>
          </a:bodyPr>
          <a:lstStyle/>
          <a:p>
            <a:r>
              <a:rPr lang="en-US" sz="2800" dirty="0">
                <a:latin typeface="+mn-lt"/>
              </a:rPr>
              <a:t>Additional Photos - Hadronic Calorimeter Deliverables</a:t>
            </a:r>
          </a:p>
        </p:txBody>
      </p:sp>
      <p:sp>
        <p:nvSpPr>
          <p:cNvPr id="4" name="Date Placeholder 3">
            <a:extLst>
              <a:ext uri="{FF2B5EF4-FFF2-40B4-BE49-F238E27FC236}">
                <a16:creationId xmlns:a16="http://schemas.microsoft.com/office/drawing/2014/main" id="{C6968FE0-5951-A2AE-AC79-85B2E652E750}"/>
              </a:ext>
            </a:extLst>
          </p:cNvPr>
          <p:cNvSpPr>
            <a:spLocks noGrp="1"/>
          </p:cNvSpPr>
          <p:nvPr>
            <p:ph type="dt" sz="half" idx="10"/>
          </p:nvPr>
        </p:nvSpPr>
        <p:spPr>
          <a:xfrm>
            <a:off x="0" y="4868387"/>
            <a:ext cx="2057400" cy="273844"/>
          </a:xfrm>
        </p:spPr>
        <p:txBody>
          <a:bodyPr/>
          <a:lstStyle/>
          <a:p>
            <a:pPr defTabSz="685800" fontAlgn="auto">
              <a:spcBef>
                <a:spcPts val="0"/>
              </a:spcBef>
              <a:spcAft>
                <a:spcPts val="0"/>
              </a:spcAft>
            </a:pPr>
            <a:r>
              <a:rPr lang="en-US" sz="1200">
                <a:solidFill>
                  <a:schemeClr val="tx1"/>
                </a:solidFill>
                <a:latin typeface="Calibri" panose="020F0502020204030204"/>
                <a:ea typeface="+mn-ea"/>
              </a:rPr>
              <a:t>November 18, 2022</a:t>
            </a:r>
            <a:endParaRPr lang="en-US" sz="1200" dirty="0">
              <a:solidFill>
                <a:schemeClr val="tx1"/>
              </a:solidFill>
              <a:latin typeface="Calibri" panose="020F0502020204030204"/>
              <a:ea typeface="+mn-ea"/>
            </a:endParaRPr>
          </a:p>
        </p:txBody>
      </p:sp>
      <p:sp>
        <p:nvSpPr>
          <p:cNvPr id="5" name="Slide Number Placeholder 4">
            <a:extLst>
              <a:ext uri="{FF2B5EF4-FFF2-40B4-BE49-F238E27FC236}">
                <a16:creationId xmlns:a16="http://schemas.microsoft.com/office/drawing/2014/main" id="{299B121A-4C10-6CB0-9C38-284082263199}"/>
              </a:ext>
            </a:extLst>
          </p:cNvPr>
          <p:cNvSpPr>
            <a:spLocks noGrp="1"/>
          </p:cNvSpPr>
          <p:nvPr>
            <p:ph type="sldNum" sz="quarter" idx="12"/>
          </p:nvPr>
        </p:nvSpPr>
        <p:spPr>
          <a:xfrm>
            <a:off x="7086600" y="4861614"/>
            <a:ext cx="2057400" cy="273844"/>
          </a:xfrm>
        </p:spPr>
        <p:txBody>
          <a:bodyPr/>
          <a:lstStyle/>
          <a:p>
            <a:pPr defTabSz="685800" fontAlgn="auto">
              <a:spcBef>
                <a:spcPts val="0"/>
              </a:spcBef>
              <a:spcAft>
                <a:spcPts val="0"/>
              </a:spcAft>
            </a:pPr>
            <a:fld id="{6ED01F2E-00B9-4A93-AC4B-903E4F848388}" type="slidenum">
              <a:rPr lang="en-US" sz="1200">
                <a:solidFill>
                  <a:schemeClr val="tx1"/>
                </a:solidFill>
                <a:latin typeface="Calibri" panose="020F0502020204030204"/>
                <a:ea typeface="+mn-ea"/>
              </a:rPr>
              <a:pPr defTabSz="685800" fontAlgn="auto">
                <a:spcBef>
                  <a:spcPts val="0"/>
                </a:spcBef>
                <a:spcAft>
                  <a:spcPts val="0"/>
                </a:spcAft>
              </a:pPr>
              <a:t>47</a:t>
            </a:fld>
            <a:endParaRPr lang="en-US" sz="1200" dirty="0">
              <a:solidFill>
                <a:schemeClr val="tx1"/>
              </a:solidFill>
              <a:latin typeface="Calibri" panose="020F0502020204030204"/>
              <a:ea typeface="+mn-ea"/>
            </a:endParaRPr>
          </a:p>
        </p:txBody>
      </p:sp>
      <p:pic>
        <p:nvPicPr>
          <p:cNvPr id="7" name="Picture 6" descr="A picture containing indoor&#10;&#10;Description automatically generated">
            <a:extLst>
              <a:ext uri="{FF2B5EF4-FFF2-40B4-BE49-F238E27FC236}">
                <a16:creationId xmlns:a16="http://schemas.microsoft.com/office/drawing/2014/main" id="{2795C984-A87E-5CA0-5D52-95752F6A8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563" y="803950"/>
            <a:ext cx="2438323" cy="1825337"/>
          </a:xfrm>
          <a:prstGeom prst="rect">
            <a:avLst/>
          </a:prstGeom>
        </p:spPr>
      </p:pic>
      <p:pic>
        <p:nvPicPr>
          <p:cNvPr id="11" name="Picture 10" descr="A person working in a factory&#10;&#10;Description automatically generated with medium confidence">
            <a:extLst>
              <a:ext uri="{FF2B5EF4-FFF2-40B4-BE49-F238E27FC236}">
                <a16:creationId xmlns:a16="http://schemas.microsoft.com/office/drawing/2014/main" id="{28296B54-2F36-E254-3FC0-695DBB5B1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38772" y="2434857"/>
            <a:ext cx="2822088" cy="2116566"/>
          </a:xfrm>
          <a:prstGeom prst="rect">
            <a:avLst/>
          </a:prstGeom>
        </p:spPr>
      </p:pic>
      <p:sp>
        <p:nvSpPr>
          <p:cNvPr id="12" name="TextBox 11">
            <a:extLst>
              <a:ext uri="{FF2B5EF4-FFF2-40B4-BE49-F238E27FC236}">
                <a16:creationId xmlns:a16="http://schemas.microsoft.com/office/drawing/2014/main" id="{A5458DA1-4B14-5607-E14E-E687B21C4410}"/>
              </a:ext>
            </a:extLst>
          </p:cNvPr>
          <p:cNvSpPr txBox="1"/>
          <p:nvPr/>
        </p:nvSpPr>
        <p:spPr>
          <a:xfrm>
            <a:off x="7215941" y="3329285"/>
            <a:ext cx="1814945" cy="461665"/>
          </a:xfrm>
          <a:prstGeom prst="rect">
            <a:avLst/>
          </a:prstGeom>
          <a:solidFill>
            <a:schemeClr val="bg2"/>
          </a:solid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rPr>
              <a:t>Two Inner HCAL sectors under assembly</a:t>
            </a:r>
          </a:p>
        </p:txBody>
      </p:sp>
      <p:cxnSp>
        <p:nvCxnSpPr>
          <p:cNvPr id="14" name="Straight Arrow Connector 13">
            <a:extLst>
              <a:ext uri="{FF2B5EF4-FFF2-40B4-BE49-F238E27FC236}">
                <a16:creationId xmlns:a16="http://schemas.microsoft.com/office/drawing/2014/main" id="{EDE104AF-FF24-595A-1AEA-640CC337A9CD}"/>
              </a:ext>
            </a:extLst>
          </p:cNvPr>
          <p:cNvCxnSpPr/>
          <p:nvPr/>
        </p:nvCxnSpPr>
        <p:spPr>
          <a:xfrm flipH="1">
            <a:off x="7162020" y="3790950"/>
            <a:ext cx="649705"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7F33E7-8571-DE34-8C5E-F50E29285FEC}"/>
              </a:ext>
            </a:extLst>
          </p:cNvPr>
          <p:cNvSpPr txBox="1"/>
          <p:nvPr/>
        </p:nvSpPr>
        <p:spPr>
          <a:xfrm>
            <a:off x="4884576" y="915669"/>
            <a:ext cx="1814945" cy="830997"/>
          </a:xfrm>
          <a:prstGeom prst="rect">
            <a:avLst/>
          </a:prstGeom>
          <a:solidFill>
            <a:schemeClr val="bg2"/>
          </a:solid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rPr>
              <a:t>Partially completed assembly of Inner HCAL barrel </a:t>
            </a:r>
            <a:br>
              <a:rPr lang="en-US" sz="1200" dirty="0">
                <a:solidFill>
                  <a:prstClr val="black"/>
                </a:solidFill>
                <a:latin typeface="Calibri" panose="020F0502020204030204"/>
                <a:ea typeface="+mn-ea"/>
              </a:rPr>
            </a:br>
            <a:r>
              <a:rPr lang="en-US" sz="1200" dirty="0">
                <a:solidFill>
                  <a:prstClr val="black"/>
                </a:solidFill>
                <a:latin typeface="Calibri" panose="020F0502020204030204"/>
                <a:ea typeface="+mn-ea"/>
              </a:rPr>
              <a:t>support structure. </a:t>
            </a:r>
          </a:p>
        </p:txBody>
      </p:sp>
      <p:cxnSp>
        <p:nvCxnSpPr>
          <p:cNvPr id="17" name="Straight Arrow Connector 16">
            <a:extLst>
              <a:ext uri="{FF2B5EF4-FFF2-40B4-BE49-F238E27FC236}">
                <a16:creationId xmlns:a16="http://schemas.microsoft.com/office/drawing/2014/main" id="{EB7B1BF0-56F8-BF3D-32F3-1982F57571B8}"/>
              </a:ext>
            </a:extLst>
          </p:cNvPr>
          <p:cNvCxnSpPr/>
          <p:nvPr/>
        </p:nvCxnSpPr>
        <p:spPr>
          <a:xfrm>
            <a:off x="6207071" y="1730165"/>
            <a:ext cx="331277" cy="81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7D9413E-E815-AE47-3F48-F48012905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15" y="1649614"/>
            <a:ext cx="4026654" cy="3019560"/>
          </a:xfrm>
          <a:prstGeom prst="rect">
            <a:avLst/>
          </a:prstGeom>
        </p:spPr>
      </p:pic>
      <p:sp>
        <p:nvSpPr>
          <p:cNvPr id="19" name="TextBox 18">
            <a:extLst>
              <a:ext uri="{FF2B5EF4-FFF2-40B4-BE49-F238E27FC236}">
                <a16:creationId xmlns:a16="http://schemas.microsoft.com/office/drawing/2014/main" id="{7C7C6E08-DAD1-BF6C-CEA7-D50D77279D6C}"/>
              </a:ext>
            </a:extLst>
          </p:cNvPr>
          <p:cNvSpPr txBox="1"/>
          <p:nvPr/>
        </p:nvSpPr>
        <p:spPr>
          <a:xfrm>
            <a:off x="931700" y="1115821"/>
            <a:ext cx="3243020" cy="507831"/>
          </a:xfrm>
          <a:prstGeom prst="rect">
            <a:avLst/>
          </a:prstGeom>
          <a:solidFill>
            <a:schemeClr val="bg2"/>
          </a:solid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Outer HCAL sectors in Bldg. 912 factory, undergoing burn-in testing</a:t>
            </a:r>
          </a:p>
        </p:txBody>
      </p:sp>
      <p:sp>
        <p:nvSpPr>
          <p:cNvPr id="3" name="Footer Placeholder 2">
            <a:extLst>
              <a:ext uri="{FF2B5EF4-FFF2-40B4-BE49-F238E27FC236}">
                <a16:creationId xmlns:a16="http://schemas.microsoft.com/office/drawing/2014/main" id="{EBD3F065-E217-47CC-771F-F74E4994C902}"/>
              </a:ext>
            </a:extLst>
          </p:cNvPr>
          <p:cNvSpPr>
            <a:spLocks noGrp="1"/>
          </p:cNvSpPr>
          <p:nvPr>
            <p:ph type="ftr" sz="quarter" idx="11"/>
          </p:nvPr>
        </p:nvSpPr>
        <p:spPr>
          <a:xfrm>
            <a:off x="3028950" y="4868387"/>
            <a:ext cx="3086100" cy="273844"/>
          </a:xfrm>
        </p:spPr>
        <p:txBody>
          <a:bodyPr/>
          <a:lstStyle/>
          <a:p>
            <a:pPr defTabSz="685800" fontAlgn="auto">
              <a:spcBef>
                <a:spcPts val="0"/>
              </a:spcBef>
              <a:spcAft>
                <a:spcPts val="0"/>
              </a:spcAft>
            </a:pPr>
            <a:r>
              <a:rPr lang="en-US" sz="1200" dirty="0">
                <a:solidFill>
                  <a:schemeClr val="tx1"/>
                </a:solidFill>
                <a:latin typeface="Calibri" panose="020F0502020204030204"/>
                <a:ea typeface="+mn-ea"/>
              </a:rPr>
              <a:t>sPHENIX PD-4 Review</a:t>
            </a:r>
          </a:p>
        </p:txBody>
      </p:sp>
    </p:spTree>
    <p:extLst>
      <p:ext uri="{BB962C8B-B14F-4D97-AF65-F5344CB8AC3E}">
        <p14:creationId xmlns:p14="http://schemas.microsoft.com/office/powerpoint/2010/main" val="28892174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Hadronic Calorimeter KPP – Live Channels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LED, </a:t>
            </a:r>
            <a:r>
              <a:rPr lang="en-US" sz="1800" b="1" dirty="0" err="1">
                <a:solidFill>
                  <a:srgbClr val="000000"/>
                </a:solidFill>
              </a:rPr>
              <a:t>cosmics</a:t>
            </a:r>
            <a:endParaRPr lang="en-US" sz="1800" b="1" dirty="0"/>
          </a:p>
          <a:p>
            <a:r>
              <a:rPr lang="en-US" sz="1800" dirty="0"/>
              <a:t>Objective KPP’s: </a:t>
            </a:r>
            <a:r>
              <a:rPr lang="en-US" sz="1800" b="1" dirty="0">
                <a:solidFill>
                  <a:srgbClr val="000000"/>
                </a:solidFill>
              </a:rPr>
              <a:t>≥ 95% live channels based on LED, </a:t>
            </a:r>
            <a:r>
              <a:rPr lang="en-US" sz="1800" b="1" dirty="0" err="1">
                <a:solidFill>
                  <a:srgbClr val="000000"/>
                </a:solidFill>
              </a:rPr>
              <a:t>cosmics</a:t>
            </a:r>
            <a:endParaRPr lang="en-US" sz="1800" b="1" dirty="0">
              <a:solidFill>
                <a:srgbClr val="000000"/>
              </a:solidFill>
            </a:endParaRPr>
          </a:p>
          <a:p>
            <a:endParaRPr lang="en-US" sz="1800" dirty="0">
              <a:solidFill>
                <a:srgbClr val="000000"/>
              </a:solidFill>
            </a:endParaRPr>
          </a:p>
          <a:p>
            <a:pPr defTabSz="685800" fontAlgn="auto">
              <a:spcBef>
                <a:spcPts val="0"/>
              </a:spcBef>
              <a:spcAft>
                <a:spcPts val="0"/>
              </a:spcAft>
            </a:pPr>
            <a:r>
              <a:rPr lang="en-US" sz="1800" dirty="0">
                <a:solidFill>
                  <a:prstClr val="black"/>
                </a:solidFill>
                <a:latin typeface="Calibri" panose="020F0502020204030204"/>
                <a:ea typeface="+mn-ea"/>
              </a:rPr>
              <a:t>All towers in all sectors were verified with electronics test pulse, LED test pulse, and cosmic rays at assembly. </a:t>
            </a:r>
          </a:p>
          <a:p>
            <a:pPr defTabSz="685800" fontAlgn="auto">
              <a:spcBef>
                <a:spcPts val="0"/>
              </a:spcBef>
              <a:spcAft>
                <a:spcPts val="0"/>
              </a:spcAft>
            </a:pPr>
            <a:r>
              <a:rPr lang="en-US" sz="1800" dirty="0">
                <a:solidFill>
                  <a:prstClr val="black"/>
                </a:solidFill>
                <a:latin typeface="Calibri" panose="020F0502020204030204"/>
                <a:ea typeface="+mn-ea"/>
              </a:rPr>
              <a:t>In addition, all towers in all sectors were verified using an LED test pulse after barrel assembly in 1008. </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48</a:t>
            </a:fld>
            <a:endParaRPr lang="en-US" altLang="en-US" dirty="0"/>
          </a:p>
        </p:txBody>
      </p:sp>
    </p:spTree>
    <p:extLst>
      <p:ext uri="{BB962C8B-B14F-4D97-AF65-F5344CB8AC3E}">
        <p14:creationId xmlns:p14="http://schemas.microsoft.com/office/powerpoint/2010/main" val="2230819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855180-DE37-8C1A-3E32-4B9940D1199C}"/>
              </a:ext>
            </a:extLst>
          </p:cNvPr>
          <p:cNvGraphicFramePr>
            <a:graphicFrameLocks noGrp="1"/>
          </p:cNvGraphicFramePr>
          <p:nvPr>
            <p:extLst>
              <p:ext uri="{D42A27DB-BD31-4B8C-83A1-F6EECF244321}">
                <p14:modId xmlns:p14="http://schemas.microsoft.com/office/powerpoint/2010/main" val="525834101"/>
              </p:ext>
            </p:extLst>
          </p:nvPr>
        </p:nvGraphicFramePr>
        <p:xfrm>
          <a:off x="381000" y="191967"/>
          <a:ext cx="8534400" cy="1322070"/>
        </p:xfrm>
        <a:graphic>
          <a:graphicData uri="http://schemas.openxmlformats.org/drawingml/2006/table">
            <a:tbl>
              <a:tblPr firstRow="1" bandRow="1">
                <a:tableStyleId>{FABFCF23-3B69-468F-B69F-88F6DE6A72F2}</a:tableStyleId>
              </a:tblPr>
              <a:tblGrid>
                <a:gridCol w="1632568">
                  <a:extLst>
                    <a:ext uri="{9D8B030D-6E8A-4147-A177-3AD203B41FA5}">
                      <a16:colId xmlns:a16="http://schemas.microsoft.com/office/drawing/2014/main" val="20000"/>
                    </a:ext>
                  </a:extLst>
                </a:gridCol>
                <a:gridCol w="1720232">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457200">
                <a:tc>
                  <a:txBody>
                    <a:bodyPr/>
                    <a:lstStyle/>
                    <a:p>
                      <a:r>
                        <a:rPr lang="en-US" sz="16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F526E91-D912-5B62-A9B1-0EA9649B5CE0}"/>
              </a:ext>
            </a:extLst>
          </p:cNvPr>
          <p:cNvSpPr txBox="1"/>
          <p:nvPr/>
        </p:nvSpPr>
        <p:spPr>
          <a:xfrm>
            <a:off x="381000" y="1547447"/>
            <a:ext cx="8534400" cy="1131079"/>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All towers in all sectors were verified with electronics test pulse, LED test pulse, and cosmic rays at assembly. </a:t>
            </a:r>
          </a:p>
          <a:p>
            <a:pPr defTabSz="685800" fontAlgn="auto">
              <a:spcBef>
                <a:spcPts val="0"/>
              </a:spcBef>
              <a:spcAft>
                <a:spcPts val="0"/>
              </a:spcAft>
            </a:pPr>
            <a:r>
              <a:rPr lang="en-US" sz="1350" dirty="0">
                <a:solidFill>
                  <a:prstClr val="black"/>
                </a:solidFill>
                <a:latin typeface="Calibri" panose="020F0502020204030204"/>
                <a:ea typeface="+mn-ea"/>
              </a:rPr>
              <a:t>In addition, all towers in all sectors were verified using an LED test pulse after barrel assembly in 1008. </a:t>
            </a:r>
          </a:p>
          <a:p>
            <a:pPr defTabSz="685800" fontAlgn="auto">
              <a:spcBef>
                <a:spcPts val="0"/>
              </a:spcBef>
              <a:spcAft>
                <a:spcPts val="0"/>
              </a:spcAft>
            </a:pPr>
            <a:r>
              <a:rPr lang="en-US" sz="1350" dirty="0">
                <a:solidFill>
                  <a:prstClr val="black"/>
                </a:solidFill>
                <a:latin typeface="Calibri" panose="020F0502020204030204"/>
                <a:ea typeface="+mn-ea"/>
              </a:rPr>
              <a:t>As of 5/17/2022 all </a:t>
            </a:r>
            <a:r>
              <a:rPr lang="en-US" sz="1350" dirty="0" err="1">
                <a:solidFill>
                  <a:prstClr val="black"/>
                </a:solidFill>
                <a:latin typeface="Calibri" panose="020F0502020204030204"/>
                <a:ea typeface="+mn-ea"/>
              </a:rPr>
              <a:t>oHCAL</a:t>
            </a:r>
            <a:r>
              <a:rPr lang="en-US" sz="1350" dirty="0">
                <a:solidFill>
                  <a:prstClr val="black"/>
                </a:solidFill>
                <a:latin typeface="Calibri" panose="020F0502020204030204"/>
                <a:ea typeface="+mn-ea"/>
              </a:rPr>
              <a:t> towers are fully functional – the </a:t>
            </a:r>
            <a:r>
              <a:rPr lang="en-US" sz="1350" dirty="0" err="1">
                <a:solidFill>
                  <a:prstClr val="black"/>
                </a:solidFill>
                <a:latin typeface="Calibri" panose="020F0502020204030204"/>
                <a:ea typeface="+mn-ea"/>
              </a:rPr>
              <a:t>oHCAL</a:t>
            </a:r>
            <a:r>
              <a:rPr lang="en-US" sz="1350" dirty="0">
                <a:solidFill>
                  <a:prstClr val="black"/>
                </a:solidFill>
                <a:latin typeface="Calibri" panose="020F0502020204030204"/>
                <a:ea typeface="+mn-ea"/>
              </a:rPr>
              <a:t> has 100% live towers. </a:t>
            </a:r>
          </a:p>
          <a:p>
            <a:pPr defTabSz="685800" fontAlgn="auto">
              <a:spcBef>
                <a:spcPts val="0"/>
              </a:spcBef>
              <a:spcAft>
                <a:spcPts val="0"/>
              </a:spcAft>
            </a:pPr>
            <a:r>
              <a:rPr lang="en-US" sz="1350" dirty="0">
                <a:solidFill>
                  <a:prstClr val="black"/>
                </a:solidFill>
                <a:latin typeface="Calibri" panose="020F0502020204030204"/>
                <a:ea typeface="+mn-ea"/>
              </a:rPr>
              <a:t>All sector test data is archived at:   </a:t>
            </a:r>
            <a:r>
              <a:rPr lang="en-US" sz="1350" dirty="0">
                <a:solidFill>
                  <a:prstClr val="black"/>
                </a:solidFill>
                <a:ea typeface="Times New Roman" panose="02020603050405020304" pitchFamily="18" charset="0"/>
              </a:rPr>
              <a:t> </a:t>
            </a:r>
            <a:r>
              <a:rPr lang="en-US" sz="1350" u="sng" dirty="0">
                <a:solidFill>
                  <a:srgbClr val="0000FF"/>
                </a:solidFill>
                <a:ea typeface="Times New Roman" panose="02020603050405020304" pitchFamily="18" charset="0"/>
                <a:hlinkClick r:id="rId2"/>
              </a:rPr>
              <a:t>https://sphenix-intra.sdcc.bnl.gov/WWW/subsystem/hcal/test/sector/</a:t>
            </a:r>
            <a:endParaRPr lang="en-US" sz="1350" dirty="0">
              <a:solidFill>
                <a:prstClr val="black"/>
              </a:solidFill>
              <a:ea typeface="Calibri" panose="020F0502020204030204" pitchFamily="34" charset="0"/>
            </a:endParaRPr>
          </a:p>
          <a:p>
            <a:pPr defTabSz="685800" fontAlgn="auto">
              <a:spcBef>
                <a:spcPts val="0"/>
              </a:spcBef>
              <a:spcAft>
                <a:spcPts val="0"/>
              </a:spcAft>
            </a:pPr>
            <a:r>
              <a:rPr lang="en-US" sz="1350" dirty="0">
                <a:solidFill>
                  <a:prstClr val="black"/>
                </a:solidFill>
                <a:latin typeface="Calibri" panose="020F0502020204030204"/>
                <a:ea typeface="+mn-ea"/>
              </a:rPr>
              <a:t>As an example, below is the LED test data for Sector 12: </a:t>
            </a:r>
          </a:p>
        </p:txBody>
      </p:sp>
      <p:sp>
        <p:nvSpPr>
          <p:cNvPr id="6" name="Date Placeholder 5">
            <a:extLst>
              <a:ext uri="{FF2B5EF4-FFF2-40B4-BE49-F238E27FC236}">
                <a16:creationId xmlns:a16="http://schemas.microsoft.com/office/drawing/2014/main" id="{0DE4B1CC-F7EF-2D9B-36CF-65F7C95BDD83}"/>
              </a:ext>
            </a:extLst>
          </p:cNvPr>
          <p:cNvSpPr>
            <a:spLocks noGrp="1"/>
          </p:cNvSpPr>
          <p:nvPr>
            <p:ph type="dt" sz="half" idx="10"/>
          </p:nvPr>
        </p:nvSpPr>
        <p:spPr>
          <a:xfrm>
            <a:off x="0" y="4875160"/>
            <a:ext cx="2057400" cy="273844"/>
          </a:xfrm>
        </p:spPr>
        <p:txBody>
          <a:bodyPr/>
          <a:lstStyle/>
          <a:p>
            <a:pPr defTabSz="685800" fontAlgn="auto">
              <a:spcBef>
                <a:spcPts val="0"/>
              </a:spcBef>
              <a:spcAft>
                <a:spcPts val="0"/>
              </a:spcAft>
            </a:pPr>
            <a:r>
              <a:rPr lang="en-US" sz="1200">
                <a:solidFill>
                  <a:schemeClr val="tx1"/>
                </a:solidFill>
                <a:latin typeface="Calibri" panose="020F0502020204030204"/>
                <a:ea typeface="+mn-ea"/>
              </a:rPr>
              <a:t>November 18, 2022</a:t>
            </a:r>
            <a:endParaRPr lang="en-US" sz="1200" dirty="0">
              <a:solidFill>
                <a:schemeClr val="tx1"/>
              </a:solidFill>
              <a:latin typeface="Calibri" panose="020F0502020204030204"/>
              <a:ea typeface="+mn-ea"/>
            </a:endParaRPr>
          </a:p>
        </p:txBody>
      </p:sp>
      <p:sp>
        <p:nvSpPr>
          <p:cNvPr id="7" name="Slide Number Placeholder 6">
            <a:extLst>
              <a:ext uri="{FF2B5EF4-FFF2-40B4-BE49-F238E27FC236}">
                <a16:creationId xmlns:a16="http://schemas.microsoft.com/office/drawing/2014/main" id="{AE396C06-EFE9-4EE6-46F0-0D1A44AEE980}"/>
              </a:ext>
            </a:extLst>
          </p:cNvPr>
          <p:cNvSpPr>
            <a:spLocks noGrp="1"/>
          </p:cNvSpPr>
          <p:nvPr>
            <p:ph type="sldNum" sz="quarter" idx="12"/>
          </p:nvPr>
        </p:nvSpPr>
        <p:spPr>
          <a:xfrm>
            <a:off x="7086600" y="4875160"/>
            <a:ext cx="2057400" cy="273844"/>
          </a:xfrm>
        </p:spPr>
        <p:txBody>
          <a:bodyPr/>
          <a:lstStyle/>
          <a:p>
            <a:pPr defTabSz="685800" fontAlgn="auto">
              <a:spcBef>
                <a:spcPts val="0"/>
              </a:spcBef>
              <a:spcAft>
                <a:spcPts val="0"/>
              </a:spcAft>
            </a:pPr>
            <a:fld id="{6ED01F2E-00B9-4A93-AC4B-903E4F848388}" type="slidenum">
              <a:rPr lang="en-US" sz="1200">
                <a:solidFill>
                  <a:schemeClr val="tx1"/>
                </a:solidFill>
                <a:latin typeface="Calibri" panose="020F0502020204030204"/>
                <a:ea typeface="+mn-ea"/>
              </a:rPr>
              <a:pPr defTabSz="685800" fontAlgn="auto">
                <a:spcBef>
                  <a:spcPts val="0"/>
                </a:spcBef>
                <a:spcAft>
                  <a:spcPts val="0"/>
                </a:spcAft>
              </a:pPr>
              <a:t>49</a:t>
            </a:fld>
            <a:endParaRPr lang="en-US" sz="1200" dirty="0">
              <a:solidFill>
                <a:schemeClr val="tx1"/>
              </a:solidFill>
              <a:latin typeface="Calibri" panose="020F0502020204030204"/>
              <a:ea typeface="+mn-ea"/>
            </a:endParaRPr>
          </a:p>
        </p:txBody>
      </p:sp>
      <p:pic>
        <p:nvPicPr>
          <p:cNvPr id="9" name="Picture 8" descr="A picture containing diagram&#10;&#10;Description automatically generated">
            <a:extLst>
              <a:ext uri="{FF2B5EF4-FFF2-40B4-BE49-F238E27FC236}">
                <a16:creationId xmlns:a16="http://schemas.microsoft.com/office/drawing/2014/main" id="{600FBEC9-8A75-9A62-74A3-58B69031F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375" y="2810772"/>
            <a:ext cx="6543032" cy="2054305"/>
          </a:xfrm>
          <a:prstGeom prst="rect">
            <a:avLst/>
          </a:prstGeom>
        </p:spPr>
      </p:pic>
      <p:sp>
        <p:nvSpPr>
          <p:cNvPr id="10" name="TextBox 9">
            <a:extLst>
              <a:ext uri="{FF2B5EF4-FFF2-40B4-BE49-F238E27FC236}">
                <a16:creationId xmlns:a16="http://schemas.microsoft.com/office/drawing/2014/main" id="{D6194746-9253-C7C2-D443-3AF7D3338938}"/>
              </a:ext>
            </a:extLst>
          </p:cNvPr>
          <p:cNvSpPr txBox="1"/>
          <p:nvPr/>
        </p:nvSpPr>
        <p:spPr>
          <a:xfrm>
            <a:off x="6709038" y="4864322"/>
            <a:ext cx="1254369" cy="300082"/>
          </a:xfrm>
          <a:prstGeom prst="rect">
            <a:avLst/>
          </a:prstGeom>
          <a:solidFill>
            <a:schemeClr val="bg2"/>
          </a:solidFill>
          <a:ln>
            <a:solidFill>
              <a:srgbClr val="0080FF"/>
            </a:solidFill>
          </a:ln>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Time Sample</a:t>
            </a:r>
          </a:p>
        </p:txBody>
      </p:sp>
      <p:sp>
        <p:nvSpPr>
          <p:cNvPr id="11" name="TextBox 10">
            <a:extLst>
              <a:ext uri="{FF2B5EF4-FFF2-40B4-BE49-F238E27FC236}">
                <a16:creationId xmlns:a16="http://schemas.microsoft.com/office/drawing/2014/main" id="{BB9D3D6B-A3DD-58AE-3EBD-665CCBCEB1B1}"/>
              </a:ext>
            </a:extLst>
          </p:cNvPr>
          <p:cNvSpPr txBox="1"/>
          <p:nvPr/>
        </p:nvSpPr>
        <p:spPr>
          <a:xfrm rot="16200000">
            <a:off x="405321" y="3527819"/>
            <a:ext cx="176483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ADC (Ped. Subtracted) </a:t>
            </a:r>
          </a:p>
        </p:txBody>
      </p:sp>
      <p:sp>
        <p:nvSpPr>
          <p:cNvPr id="2" name="Footer Placeholder 1">
            <a:extLst>
              <a:ext uri="{FF2B5EF4-FFF2-40B4-BE49-F238E27FC236}">
                <a16:creationId xmlns:a16="http://schemas.microsoft.com/office/drawing/2014/main" id="{5750D25D-38E3-73D9-22E3-59B5F2AD3B95}"/>
              </a:ext>
            </a:extLst>
          </p:cNvPr>
          <p:cNvSpPr>
            <a:spLocks noGrp="1"/>
          </p:cNvSpPr>
          <p:nvPr>
            <p:ph type="ftr" sz="quarter" idx="11"/>
          </p:nvPr>
        </p:nvSpPr>
        <p:spPr>
          <a:xfrm>
            <a:off x="3028950" y="4868387"/>
            <a:ext cx="3086100" cy="273844"/>
          </a:xfrm>
        </p:spPr>
        <p:txBody>
          <a:bodyPr/>
          <a:lstStyle/>
          <a:p>
            <a:pPr defTabSz="685800" fontAlgn="auto">
              <a:spcBef>
                <a:spcPts val="0"/>
              </a:spcBef>
              <a:spcAft>
                <a:spcPts val="0"/>
              </a:spcAft>
            </a:pPr>
            <a:r>
              <a:rPr lang="en-US" sz="1200" dirty="0">
                <a:solidFill>
                  <a:schemeClr val="tx1"/>
                </a:solidFill>
                <a:latin typeface="Calibri" panose="020F0502020204030204"/>
                <a:ea typeface="+mn-ea"/>
              </a:rPr>
              <a:t>sPHENIX PD-4 Review</a:t>
            </a:r>
          </a:p>
        </p:txBody>
      </p:sp>
    </p:spTree>
    <p:extLst>
      <p:ext uri="{BB962C8B-B14F-4D97-AF65-F5344CB8AC3E}">
        <p14:creationId xmlns:p14="http://schemas.microsoft.com/office/powerpoint/2010/main" val="1770119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sPHENIX MIE KPP’s (1)</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5</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1642627903"/>
              </p:ext>
            </p:extLst>
          </p:nvPr>
        </p:nvGraphicFramePr>
        <p:xfrm>
          <a:off x="304800" y="742951"/>
          <a:ext cx="8763000" cy="4149090"/>
        </p:xfrm>
        <a:graphic>
          <a:graphicData uri="http://schemas.openxmlformats.org/drawingml/2006/table">
            <a:tbl>
              <a:tblPr firstRow="1" bandRow="1">
                <a:tableStyleId>{FABFCF23-3B69-468F-B69F-88F6DE6A72F2}</a:tableStyleId>
              </a:tblPr>
              <a:tblGrid>
                <a:gridCol w="1861168">
                  <a:extLst>
                    <a:ext uri="{9D8B030D-6E8A-4147-A177-3AD203B41FA5}">
                      <a16:colId xmlns:a16="http://schemas.microsoft.com/office/drawing/2014/main" val="20000"/>
                    </a:ext>
                  </a:extLst>
                </a:gridCol>
                <a:gridCol w="1720232">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457200">
                <a:tc>
                  <a:txBody>
                    <a:bodyPr/>
                    <a:lstStyle/>
                    <a:p>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Ion back flow ≤ 2% per GEM module </a:t>
                      </a:r>
                      <a:r>
                        <a:rPr lang="en-US" sz="1100" dirty="0" err="1">
                          <a:solidFill>
                            <a:srgbClr val="000000"/>
                          </a:solidFill>
                        </a:rPr>
                        <a:t>avgd</a:t>
                      </a:r>
                      <a:r>
                        <a:rPr lang="en-US" sz="1100" dirty="0">
                          <a:solidFill>
                            <a:srgbClr val="000000"/>
                          </a:solidFill>
                        </a:rPr>
                        <a:t> over active area of </a:t>
                      </a:r>
                      <a:r>
                        <a:rPr lang="en-US" sz="1100" dirty="0" err="1">
                          <a:solidFill>
                            <a:srgbClr val="000000"/>
                          </a:solidFill>
                        </a:rPr>
                        <a:t>ea</a:t>
                      </a:r>
                      <a:r>
                        <a:rPr lang="en-US" sz="1100" dirty="0">
                          <a:solidFill>
                            <a:srgbClr val="000000"/>
                          </a:solidFill>
                        </a:rPr>
                        <a:t> GEM module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 w/</a:t>
                      </a:r>
                      <a:r>
                        <a:rPr lang="en-US" sz="1200" baseline="0" dirty="0">
                          <a:solidFill>
                            <a:srgbClr val="000000"/>
                          </a:solidFill>
                        </a:rPr>
                        <a:t> </a:t>
                      </a:r>
                      <a:r>
                        <a:rPr lang="en-US" sz="1200" baseline="0" dirty="0" err="1">
                          <a:solidFill>
                            <a:srgbClr val="000000"/>
                          </a:solidFill>
                        </a:rPr>
                        <a:t>cosmics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2296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p>
                      <a:r>
                        <a:rPr lang="en-US" sz="1200" b="1" dirty="0">
                          <a:solidFill>
                            <a:srgbClr val="000000"/>
                          </a:solidFill>
                        </a:rPr>
                        <a:t>Front End Electronics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FEE stand alone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Cross talk ≤ 2% per channel averaged</a:t>
                      </a:r>
                      <a:r>
                        <a:rPr lang="en-US" sz="1100" baseline="0" dirty="0">
                          <a:solidFill>
                            <a:srgbClr val="000000"/>
                          </a:solidFill>
                        </a:rPr>
                        <a:t> over all channels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r>
                        <a:rPr lang="en-US" sz="1200" b="1" dirty="0">
                          <a:solidFill>
                            <a:srgbClr val="000000"/>
                          </a:solidFill>
                        </a:rPr>
                        <a:t>EM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403990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Hadronic Calorimeter KPP – Absolute Energy </a:t>
            </a:r>
            <a:r>
              <a:rPr lang="en-US" sz="2400" dirty="0" err="1"/>
              <a:t>Precalibration</a:t>
            </a:r>
            <a:r>
              <a:rPr lang="en-US" sz="2400" dirty="0"/>
              <a:t>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Each sector w/</a:t>
            </a:r>
            <a:r>
              <a:rPr lang="en-US" sz="1800" b="1" baseline="0" dirty="0">
                <a:solidFill>
                  <a:srgbClr val="000000"/>
                </a:solidFill>
              </a:rPr>
              <a:t> an absolute energy </a:t>
            </a:r>
            <a:r>
              <a:rPr lang="en-US" sz="1800" b="1" baseline="0" dirty="0" err="1">
                <a:solidFill>
                  <a:srgbClr val="000000"/>
                </a:solidFill>
              </a:rPr>
              <a:t>precalibration</a:t>
            </a:r>
            <a:r>
              <a:rPr lang="en-US" sz="1800" b="1" baseline="0" dirty="0">
                <a:solidFill>
                  <a:srgbClr val="000000"/>
                </a:solidFill>
              </a:rPr>
              <a:t> of </a:t>
            </a:r>
            <a:r>
              <a:rPr lang="en-US" sz="1800" b="1" dirty="0">
                <a:solidFill>
                  <a:srgbClr val="000000"/>
                </a:solidFill>
              </a:rPr>
              <a:t>≤ 20% RMS</a:t>
            </a:r>
          </a:p>
          <a:p>
            <a:r>
              <a:rPr lang="en-US" sz="1800" dirty="0"/>
              <a:t>Objective KPP’s: </a:t>
            </a:r>
            <a:r>
              <a:rPr lang="en-US" sz="1800" b="1" dirty="0">
                <a:solidFill>
                  <a:srgbClr val="000000"/>
                </a:solidFill>
              </a:rPr>
              <a:t>Same</a:t>
            </a:r>
          </a:p>
          <a:p>
            <a:endParaRPr lang="en-US" sz="1800" dirty="0">
              <a:solidFill>
                <a:srgbClr val="000000"/>
              </a:solidFill>
            </a:endParaRPr>
          </a:p>
          <a:p>
            <a:r>
              <a:rPr lang="en-US" sz="1800" dirty="0">
                <a:solidFill>
                  <a:prstClr val="black"/>
                </a:solidFill>
                <a:latin typeface="Calibri" panose="020F0502020204030204"/>
                <a:ea typeface="+mn-ea"/>
              </a:rPr>
              <a:t>All towers are </a:t>
            </a:r>
            <a:r>
              <a:rPr lang="en-US" sz="1800" dirty="0" err="1">
                <a:solidFill>
                  <a:prstClr val="black"/>
                </a:solidFill>
                <a:latin typeface="Calibri" panose="020F0502020204030204"/>
                <a:ea typeface="+mn-ea"/>
              </a:rPr>
              <a:t>precalibrated</a:t>
            </a:r>
            <a:r>
              <a:rPr lang="en-US" sz="1800" dirty="0">
                <a:solidFill>
                  <a:prstClr val="black"/>
                </a:solidFill>
                <a:latin typeface="Calibri" panose="020F0502020204030204"/>
                <a:ea typeface="+mn-ea"/>
              </a:rPr>
              <a:t> initially using the Landau peak in cosmic ray data. The location of this peak is used to normalize the gains between the towers and fix the initial absolute energy scale.  The accuracy of this </a:t>
            </a:r>
            <a:r>
              <a:rPr lang="en-US" sz="1800" dirty="0" err="1">
                <a:solidFill>
                  <a:prstClr val="black"/>
                </a:solidFill>
                <a:latin typeface="Calibri" panose="020F0502020204030204"/>
                <a:ea typeface="+mn-ea"/>
              </a:rPr>
              <a:t>precalibration</a:t>
            </a:r>
            <a:r>
              <a:rPr lang="en-US" sz="1800" dirty="0">
                <a:solidFill>
                  <a:prstClr val="black"/>
                </a:solidFill>
                <a:latin typeface="Calibri" panose="020F0502020204030204"/>
                <a:ea typeface="+mn-ea"/>
              </a:rPr>
              <a:t> is determined by how well we know the location of the Landau peak.</a:t>
            </a:r>
          </a:p>
          <a:p>
            <a:endParaRPr lang="en-US" sz="1800" dirty="0">
              <a:solidFill>
                <a:srgbClr val="000000"/>
              </a:solidFill>
            </a:endParaRPr>
          </a:p>
          <a:p>
            <a:pPr marL="0" indent="0">
              <a:buNone/>
            </a:pP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50</a:t>
            </a:fld>
            <a:endParaRPr lang="en-US" altLang="en-US" dirty="0"/>
          </a:p>
        </p:txBody>
      </p:sp>
    </p:spTree>
    <p:extLst>
      <p:ext uri="{BB962C8B-B14F-4D97-AF65-F5344CB8AC3E}">
        <p14:creationId xmlns:p14="http://schemas.microsoft.com/office/powerpoint/2010/main" val="2850995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3679C4-25CE-DD16-247F-CB1AB0EB9BC9}"/>
              </a:ext>
            </a:extLst>
          </p:cNvPr>
          <p:cNvGraphicFramePr>
            <a:graphicFrameLocks noGrp="1"/>
          </p:cNvGraphicFramePr>
          <p:nvPr>
            <p:extLst>
              <p:ext uri="{D42A27DB-BD31-4B8C-83A1-F6EECF244321}">
                <p14:modId xmlns:p14="http://schemas.microsoft.com/office/powerpoint/2010/main" val="711411223"/>
              </p:ext>
            </p:extLst>
          </p:nvPr>
        </p:nvGraphicFramePr>
        <p:xfrm>
          <a:off x="323851" y="290696"/>
          <a:ext cx="8698523" cy="1565910"/>
        </p:xfrm>
        <a:graphic>
          <a:graphicData uri="http://schemas.openxmlformats.org/drawingml/2006/table">
            <a:tbl>
              <a:tblPr firstRow="1" bandRow="1">
                <a:tableStyleId>{FABFCF23-3B69-468F-B69F-88F6DE6A72F2}</a:tableStyleId>
              </a:tblPr>
              <a:tblGrid>
                <a:gridCol w="1840523">
                  <a:extLst>
                    <a:ext uri="{9D8B030D-6E8A-4147-A177-3AD203B41FA5}">
                      <a16:colId xmlns:a16="http://schemas.microsoft.com/office/drawing/2014/main" val="2471077686"/>
                    </a:ext>
                  </a:extLst>
                </a:gridCol>
                <a:gridCol w="1524000">
                  <a:extLst>
                    <a:ext uri="{9D8B030D-6E8A-4147-A177-3AD203B41FA5}">
                      <a16:colId xmlns:a16="http://schemas.microsoft.com/office/drawing/2014/main" val="3310481379"/>
                    </a:ext>
                  </a:extLst>
                </a:gridCol>
                <a:gridCol w="2667000">
                  <a:extLst>
                    <a:ext uri="{9D8B030D-6E8A-4147-A177-3AD203B41FA5}">
                      <a16:colId xmlns:a16="http://schemas.microsoft.com/office/drawing/2014/main" val="905191618"/>
                    </a:ext>
                  </a:extLst>
                </a:gridCol>
                <a:gridCol w="2667000">
                  <a:extLst>
                    <a:ext uri="{9D8B030D-6E8A-4147-A177-3AD203B41FA5}">
                      <a16:colId xmlns:a16="http://schemas.microsoft.com/office/drawing/2014/main" val="397347604"/>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3495648807"/>
                  </a:ext>
                </a:extLst>
              </a:tr>
              <a:tr h="605790">
                <a:tc>
                  <a:txBody>
                    <a:bodyPr/>
                    <a:lstStyle/>
                    <a:p>
                      <a:r>
                        <a:rPr lang="en-US" sz="16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a:t>
                      </a:r>
                      <a:r>
                        <a:rPr lang="en-US" sz="1100" baseline="0" dirty="0" err="1">
                          <a:solidFill>
                            <a:srgbClr val="000000"/>
                          </a:solidFill>
                        </a:rPr>
                        <a:t>precalibration</a:t>
                      </a:r>
                      <a:r>
                        <a:rPr lang="en-US" sz="1100" baseline="0" dirty="0">
                          <a:solidFill>
                            <a:srgbClr val="000000"/>
                          </a:solidFill>
                        </a:rPr>
                        <a:t>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66202969"/>
                  </a:ext>
                </a:extLst>
              </a:tr>
            </a:tbl>
          </a:graphicData>
        </a:graphic>
      </p:graphicFrame>
      <p:sp>
        <p:nvSpPr>
          <p:cNvPr id="3" name="Date Placeholder 2">
            <a:extLst>
              <a:ext uri="{FF2B5EF4-FFF2-40B4-BE49-F238E27FC236}">
                <a16:creationId xmlns:a16="http://schemas.microsoft.com/office/drawing/2014/main" id="{158B785C-26D0-A67B-2B8C-005047B56BEB}"/>
              </a:ext>
            </a:extLst>
          </p:cNvPr>
          <p:cNvSpPr>
            <a:spLocks noGrp="1"/>
          </p:cNvSpPr>
          <p:nvPr>
            <p:ph type="dt" sz="half" idx="10"/>
          </p:nvPr>
        </p:nvSpPr>
        <p:spPr>
          <a:xfrm>
            <a:off x="0" y="4868387"/>
            <a:ext cx="2057400" cy="273844"/>
          </a:xfrm>
        </p:spPr>
        <p:txBody>
          <a:bodyPr/>
          <a:lstStyle/>
          <a:p>
            <a:pPr defTabSz="685800" fontAlgn="auto">
              <a:spcBef>
                <a:spcPts val="0"/>
              </a:spcBef>
              <a:spcAft>
                <a:spcPts val="0"/>
              </a:spcAft>
            </a:pPr>
            <a:r>
              <a:rPr lang="en-US" sz="1200">
                <a:solidFill>
                  <a:schemeClr val="tx1"/>
                </a:solidFill>
                <a:latin typeface="Calibri" panose="020F0502020204030204"/>
                <a:ea typeface="+mn-ea"/>
              </a:rPr>
              <a:t>November 18, 2022</a:t>
            </a:r>
            <a:endParaRPr lang="en-US" sz="1200" dirty="0">
              <a:solidFill>
                <a:schemeClr val="tx1"/>
              </a:solidFill>
              <a:latin typeface="Calibri" panose="020F0502020204030204"/>
              <a:ea typeface="+mn-ea"/>
            </a:endParaRPr>
          </a:p>
        </p:txBody>
      </p:sp>
      <p:sp>
        <p:nvSpPr>
          <p:cNvPr id="4" name="Slide Number Placeholder 3">
            <a:extLst>
              <a:ext uri="{FF2B5EF4-FFF2-40B4-BE49-F238E27FC236}">
                <a16:creationId xmlns:a16="http://schemas.microsoft.com/office/drawing/2014/main" id="{2E2DB194-461B-3456-782D-1575DEF306F7}"/>
              </a:ext>
            </a:extLst>
          </p:cNvPr>
          <p:cNvSpPr>
            <a:spLocks noGrp="1"/>
          </p:cNvSpPr>
          <p:nvPr>
            <p:ph type="sldNum" sz="quarter" idx="12"/>
          </p:nvPr>
        </p:nvSpPr>
        <p:spPr>
          <a:xfrm>
            <a:off x="7086600" y="4857750"/>
            <a:ext cx="2057400" cy="273844"/>
          </a:xfrm>
        </p:spPr>
        <p:txBody>
          <a:bodyPr/>
          <a:lstStyle/>
          <a:p>
            <a:pPr defTabSz="685800" fontAlgn="auto">
              <a:spcBef>
                <a:spcPts val="0"/>
              </a:spcBef>
              <a:spcAft>
                <a:spcPts val="0"/>
              </a:spcAft>
            </a:pPr>
            <a:fld id="{6ED01F2E-00B9-4A93-AC4B-903E4F848388}" type="slidenum">
              <a:rPr lang="en-US" sz="1200">
                <a:solidFill>
                  <a:schemeClr val="tx1"/>
                </a:solidFill>
                <a:latin typeface="Calibri" panose="020F0502020204030204"/>
                <a:ea typeface="+mn-ea"/>
              </a:rPr>
              <a:pPr defTabSz="685800" fontAlgn="auto">
                <a:spcBef>
                  <a:spcPts val="0"/>
                </a:spcBef>
                <a:spcAft>
                  <a:spcPts val="0"/>
                </a:spcAft>
              </a:pPr>
              <a:t>51</a:t>
            </a:fld>
            <a:endParaRPr lang="en-US" sz="1200" dirty="0">
              <a:solidFill>
                <a:schemeClr val="tx1"/>
              </a:solidFill>
              <a:latin typeface="Calibri" panose="020F0502020204030204"/>
              <a:ea typeface="+mn-ea"/>
            </a:endParaRPr>
          </a:p>
        </p:txBody>
      </p:sp>
      <p:pic>
        <p:nvPicPr>
          <p:cNvPr id="9" name="Picture 8" descr="Chart, histogram, waterfall chart&#10;&#10;Description automatically generated">
            <a:extLst>
              <a:ext uri="{FF2B5EF4-FFF2-40B4-BE49-F238E27FC236}">
                <a16:creationId xmlns:a16="http://schemas.microsoft.com/office/drawing/2014/main" id="{2E7924FE-AEBD-00D3-BD93-84A65B3F9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093" y="2198077"/>
            <a:ext cx="3799754" cy="2569186"/>
          </a:xfrm>
          <a:prstGeom prst="rect">
            <a:avLst/>
          </a:prstGeom>
        </p:spPr>
      </p:pic>
      <p:sp>
        <p:nvSpPr>
          <p:cNvPr id="10" name="TextBox 9">
            <a:extLst>
              <a:ext uri="{FF2B5EF4-FFF2-40B4-BE49-F238E27FC236}">
                <a16:creationId xmlns:a16="http://schemas.microsoft.com/office/drawing/2014/main" id="{39F9E9EF-2FEC-2FD6-FED0-0D79B1909D16}"/>
              </a:ext>
            </a:extLst>
          </p:cNvPr>
          <p:cNvSpPr txBox="1"/>
          <p:nvPr/>
        </p:nvSpPr>
        <p:spPr>
          <a:xfrm>
            <a:off x="300144" y="2162530"/>
            <a:ext cx="4624754" cy="2169825"/>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All towers are </a:t>
            </a:r>
            <a:r>
              <a:rPr lang="en-US" sz="1350" dirty="0" err="1">
                <a:solidFill>
                  <a:prstClr val="black"/>
                </a:solidFill>
                <a:latin typeface="Calibri" panose="020F0502020204030204"/>
                <a:ea typeface="+mn-ea"/>
              </a:rPr>
              <a:t>precalibrated</a:t>
            </a:r>
            <a:r>
              <a:rPr lang="en-US" sz="1350" dirty="0">
                <a:solidFill>
                  <a:prstClr val="black"/>
                </a:solidFill>
                <a:latin typeface="Calibri" panose="020F0502020204030204"/>
                <a:ea typeface="+mn-ea"/>
              </a:rPr>
              <a:t> initially using the Landau peak in cosmic ray data. The location of this peak is used to normalize the gains between the towers and fix the initial absolute energy scale.  The accuracy of this </a:t>
            </a:r>
            <a:r>
              <a:rPr lang="en-US" sz="1350" dirty="0" err="1">
                <a:solidFill>
                  <a:prstClr val="black"/>
                </a:solidFill>
                <a:latin typeface="Calibri" panose="020F0502020204030204"/>
                <a:ea typeface="+mn-ea"/>
              </a:rPr>
              <a:t>precalibration</a:t>
            </a:r>
            <a:r>
              <a:rPr lang="en-US" sz="1350" dirty="0">
                <a:solidFill>
                  <a:prstClr val="black"/>
                </a:solidFill>
                <a:latin typeface="Calibri" panose="020F0502020204030204"/>
                <a:ea typeface="+mn-ea"/>
              </a:rPr>
              <a:t> is determined by how well we know the location of the Landau peak.</a:t>
            </a:r>
          </a:p>
          <a:p>
            <a:pPr defTabSz="685800" fontAlgn="auto">
              <a:spcBef>
                <a:spcPts val="0"/>
              </a:spcBef>
              <a:spcAft>
                <a:spcPts val="0"/>
              </a:spcAft>
            </a:pPr>
            <a:endParaRPr lang="en-US" sz="1350" dirty="0">
              <a:solidFill>
                <a:prstClr val="black"/>
              </a:solidFill>
              <a:latin typeface="Calibri" panose="020F0502020204030204"/>
              <a:ea typeface="+mn-ea"/>
            </a:endParaRPr>
          </a:p>
          <a:p>
            <a:pPr defTabSz="685800" fontAlgn="auto">
              <a:spcBef>
                <a:spcPts val="0"/>
              </a:spcBef>
              <a:spcAft>
                <a:spcPts val="0"/>
              </a:spcAft>
            </a:pPr>
            <a:r>
              <a:rPr lang="en-US" sz="1350" dirty="0">
                <a:solidFill>
                  <a:prstClr val="black"/>
                </a:solidFill>
                <a:latin typeface="Calibri" panose="020F0502020204030204"/>
                <a:ea typeface="+mn-ea"/>
              </a:rPr>
              <a:t>We estimate this by plotting the ratio of the error on the mean to the mean for every HCAL tower.  This ratio is less than a percent for all towers, indicating we have achieved the threshold and objective KPP of &lt;20%. </a:t>
            </a:r>
          </a:p>
        </p:txBody>
      </p:sp>
      <p:sp>
        <p:nvSpPr>
          <p:cNvPr id="5" name="Footer Placeholder 4">
            <a:extLst>
              <a:ext uri="{FF2B5EF4-FFF2-40B4-BE49-F238E27FC236}">
                <a16:creationId xmlns:a16="http://schemas.microsoft.com/office/drawing/2014/main" id="{9538BBF8-40EB-CB48-444A-FAE39515725B}"/>
              </a:ext>
            </a:extLst>
          </p:cNvPr>
          <p:cNvSpPr>
            <a:spLocks noGrp="1"/>
          </p:cNvSpPr>
          <p:nvPr>
            <p:ph type="ftr" sz="quarter" idx="11"/>
          </p:nvPr>
        </p:nvSpPr>
        <p:spPr>
          <a:xfrm>
            <a:off x="3028950" y="4861614"/>
            <a:ext cx="3086100" cy="273844"/>
          </a:xfrm>
        </p:spPr>
        <p:txBody>
          <a:bodyPr/>
          <a:lstStyle/>
          <a:p>
            <a:pPr defTabSz="685800" fontAlgn="auto">
              <a:spcBef>
                <a:spcPts val="0"/>
              </a:spcBef>
              <a:spcAft>
                <a:spcPts val="0"/>
              </a:spcAft>
            </a:pPr>
            <a:r>
              <a:rPr lang="en-US" sz="1200" dirty="0">
                <a:solidFill>
                  <a:schemeClr val="tx1"/>
                </a:solidFill>
                <a:latin typeface="Calibri" panose="020F0502020204030204"/>
                <a:ea typeface="+mn-ea"/>
              </a:rPr>
              <a:t>sPHENIX PD-4 Review</a:t>
            </a:r>
          </a:p>
        </p:txBody>
      </p:sp>
    </p:spTree>
    <p:extLst>
      <p:ext uri="{BB962C8B-B14F-4D97-AF65-F5344CB8AC3E}">
        <p14:creationId xmlns:p14="http://schemas.microsoft.com/office/powerpoint/2010/main" val="157963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1.5 CALORIMETER ELECTRONICS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52</a:t>
            </a:fld>
            <a:endParaRPr lang="en-US" altLang="en-US" dirty="0"/>
          </a:p>
        </p:txBody>
      </p:sp>
      <p:pic>
        <p:nvPicPr>
          <p:cNvPr id="7" name="Picture 6">
            <a:extLst>
              <a:ext uri="{FF2B5EF4-FFF2-40B4-BE49-F238E27FC236}">
                <a16:creationId xmlns:a16="http://schemas.microsoft.com/office/drawing/2014/main" id="{42FA1091-3222-B1BF-F247-4108AFE96A03}"/>
              </a:ext>
            </a:extLst>
          </p:cNvPr>
          <p:cNvPicPr>
            <a:picLocks noChangeAspect="1"/>
          </p:cNvPicPr>
          <p:nvPr/>
        </p:nvPicPr>
        <p:blipFill>
          <a:blip r:embed="rId2"/>
          <a:stretch>
            <a:fillRect/>
          </a:stretch>
        </p:blipFill>
        <p:spPr>
          <a:xfrm>
            <a:off x="857686" y="487258"/>
            <a:ext cx="7365141" cy="4466297"/>
          </a:xfrm>
          <a:prstGeom prst="rect">
            <a:avLst/>
          </a:prstGeom>
        </p:spPr>
      </p:pic>
    </p:spTree>
    <p:extLst>
      <p:ext uri="{BB962C8B-B14F-4D97-AF65-F5344CB8AC3E}">
        <p14:creationId xmlns:p14="http://schemas.microsoft.com/office/powerpoint/2010/main" val="31482395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66F4-64EE-7BDA-9323-B29675971496}"/>
              </a:ext>
            </a:extLst>
          </p:cNvPr>
          <p:cNvSpPr>
            <a:spLocks noGrp="1"/>
          </p:cNvSpPr>
          <p:nvPr>
            <p:ph type="title"/>
          </p:nvPr>
        </p:nvSpPr>
        <p:spPr/>
        <p:txBody>
          <a:bodyPr/>
          <a:lstStyle/>
          <a:p>
            <a:r>
              <a:rPr lang="en-US" sz="2800" dirty="0"/>
              <a:t>WBS 1.5 Executive Summary</a:t>
            </a:r>
          </a:p>
        </p:txBody>
      </p:sp>
      <p:sp>
        <p:nvSpPr>
          <p:cNvPr id="6" name="Content Placeholder 5">
            <a:extLst>
              <a:ext uri="{FF2B5EF4-FFF2-40B4-BE49-F238E27FC236}">
                <a16:creationId xmlns:a16="http://schemas.microsoft.com/office/drawing/2014/main" id="{FAFD9A05-F96C-47FE-1A31-8251AD9FAB36}"/>
              </a:ext>
            </a:extLst>
          </p:cNvPr>
          <p:cNvSpPr>
            <a:spLocks noGrp="1"/>
          </p:cNvSpPr>
          <p:nvPr>
            <p:ph idx="1"/>
          </p:nvPr>
        </p:nvSpPr>
        <p:spPr>
          <a:xfrm>
            <a:off x="457200" y="742950"/>
            <a:ext cx="8229600" cy="3394472"/>
          </a:xfrm>
        </p:spPr>
        <p:txBody>
          <a:bodyPr/>
          <a:lstStyle/>
          <a:p>
            <a:r>
              <a:rPr lang="en-US" sz="2000" dirty="0"/>
              <a:t>No KPP’s specific to WBS 1.5</a:t>
            </a:r>
          </a:p>
          <a:p>
            <a:endParaRPr lang="en-US" sz="2000" dirty="0"/>
          </a:p>
          <a:p>
            <a:r>
              <a:rPr lang="en-US" sz="2000" dirty="0"/>
              <a:t>WBS 1.5.1: SiPMs for EMCal and for Outer HCal</a:t>
            </a:r>
          </a:p>
          <a:p>
            <a:r>
              <a:rPr lang="en-US" sz="2000" dirty="0"/>
              <a:t>WBS 1.5.2: Calorimeter daughterboards, preamps, interfaces, test boards, control boards, cables, Low Voltage power supplies, SiPM bias supplies for EMCal and Outer HCal</a:t>
            </a:r>
          </a:p>
          <a:p>
            <a:r>
              <a:rPr lang="en-US" sz="2000" dirty="0"/>
              <a:t>WBS 1.5.3: Digitizers and supporting boards, crates and power supplies for EMCal and Outer HCal</a:t>
            </a:r>
          </a:p>
          <a:p>
            <a:endParaRPr lang="en-US" sz="2000" dirty="0"/>
          </a:p>
          <a:p>
            <a:r>
              <a:rPr lang="en-US" sz="2000" dirty="0"/>
              <a:t>All deliverables for WBS 1.5 are in hand and deployed</a:t>
            </a:r>
          </a:p>
          <a:p>
            <a:r>
              <a:rPr lang="en-US" sz="2000" dirty="0"/>
              <a:t>WBS 1.5 is complete</a:t>
            </a:r>
          </a:p>
        </p:txBody>
      </p:sp>
      <p:sp>
        <p:nvSpPr>
          <p:cNvPr id="4" name="Date Placeholder 3">
            <a:extLst>
              <a:ext uri="{FF2B5EF4-FFF2-40B4-BE49-F238E27FC236}">
                <a16:creationId xmlns:a16="http://schemas.microsoft.com/office/drawing/2014/main" id="{4CF69FE6-07E0-F533-3384-B7F351CFE6B9}"/>
              </a:ext>
            </a:extLst>
          </p:cNvPr>
          <p:cNvSpPr>
            <a:spLocks noGrp="1"/>
          </p:cNvSpPr>
          <p:nvPr>
            <p:ph type="dt" sz="half" idx="10"/>
          </p:nvPr>
        </p:nvSpPr>
        <p:spPr/>
        <p:txBody>
          <a:bodyPr/>
          <a:lstStyle/>
          <a:p>
            <a:pPr>
              <a:defRPr/>
            </a:pPr>
            <a:r>
              <a:rPr lang="en-US"/>
              <a:t>November 18, 2022</a:t>
            </a:r>
            <a:endParaRPr lang="en-US" dirty="0"/>
          </a:p>
        </p:txBody>
      </p:sp>
      <p:sp>
        <p:nvSpPr>
          <p:cNvPr id="3" name="Footer Placeholder 2">
            <a:extLst>
              <a:ext uri="{FF2B5EF4-FFF2-40B4-BE49-F238E27FC236}">
                <a16:creationId xmlns:a16="http://schemas.microsoft.com/office/drawing/2014/main" id="{1AAF68B9-10C3-15F6-DD48-A77D3EEF1EA9}"/>
              </a:ext>
            </a:extLst>
          </p:cNvPr>
          <p:cNvSpPr>
            <a:spLocks noGrp="1"/>
          </p:cNvSpPr>
          <p:nvPr>
            <p:ph type="ftr" sz="quarter" idx="11"/>
          </p:nvPr>
        </p:nvSpPr>
        <p:spPr/>
        <p:txBody>
          <a:bodyPr/>
          <a:lstStyle/>
          <a:p>
            <a:pPr>
              <a:defRPr/>
            </a:pPr>
            <a:r>
              <a:rPr lang="en-US"/>
              <a:t>sPHENIX PD-4 Review</a:t>
            </a:r>
            <a:endParaRPr lang="en-US" dirty="0"/>
          </a:p>
        </p:txBody>
      </p:sp>
      <p:sp>
        <p:nvSpPr>
          <p:cNvPr id="5" name="Slide Number Placeholder 4">
            <a:extLst>
              <a:ext uri="{FF2B5EF4-FFF2-40B4-BE49-F238E27FC236}">
                <a16:creationId xmlns:a16="http://schemas.microsoft.com/office/drawing/2014/main" id="{367F2D86-0C15-FDD3-5558-5D55B709DBBF}"/>
              </a:ext>
            </a:extLst>
          </p:cNvPr>
          <p:cNvSpPr>
            <a:spLocks noGrp="1"/>
          </p:cNvSpPr>
          <p:nvPr>
            <p:ph type="sldNum" sz="quarter" idx="12"/>
          </p:nvPr>
        </p:nvSpPr>
        <p:spPr/>
        <p:txBody>
          <a:bodyPr/>
          <a:lstStyle/>
          <a:p>
            <a:fld id="{4B932B3A-BA38-40C7-ADEE-2A1902CEB265}" type="slidenum">
              <a:rPr lang="en-US" altLang="en-US" smtClean="0"/>
              <a:pPr/>
              <a:t>53</a:t>
            </a:fld>
            <a:endParaRPr lang="en-US" altLang="en-US" dirty="0"/>
          </a:p>
        </p:txBody>
      </p:sp>
    </p:spTree>
    <p:extLst>
      <p:ext uri="{BB962C8B-B14F-4D97-AF65-F5344CB8AC3E}">
        <p14:creationId xmlns:p14="http://schemas.microsoft.com/office/powerpoint/2010/main" val="31692208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a:xfrm>
            <a:off x="228600" y="25031"/>
            <a:ext cx="8229600" cy="546497"/>
          </a:xfrm>
        </p:spPr>
        <p:txBody>
          <a:bodyPr/>
          <a:lstStyle/>
          <a:p>
            <a:r>
              <a:rPr lang="en-US" sz="2800" dirty="0"/>
              <a:t>WBS 1.5.1, 1.5.2: Preproduction + Production - EMCal</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a:xfrm>
            <a:off x="457200" y="1047750"/>
            <a:ext cx="8229600" cy="3394472"/>
          </a:xfrm>
        </p:spPr>
        <p:txBody>
          <a:bodyPr/>
          <a:lstStyle/>
          <a:p>
            <a:r>
              <a:rPr lang="en-US" dirty="0" err="1"/>
              <a:t>EMCal</a:t>
            </a:r>
            <a:r>
              <a:rPr lang="en-US" dirty="0"/>
              <a:t> Requirements: </a:t>
            </a:r>
          </a:p>
          <a:p>
            <a:endParaRPr lang="en-US" dirty="0"/>
          </a:p>
          <a:p>
            <a:pPr lvl="1"/>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extLst>
              <p:ext uri="{D42A27DB-BD31-4B8C-83A1-F6EECF244321}">
                <p14:modId xmlns:p14="http://schemas.microsoft.com/office/powerpoint/2010/main" val="869896826"/>
              </p:ext>
            </p:extLst>
          </p:nvPr>
        </p:nvGraphicFramePr>
        <p:xfrm>
          <a:off x="937260" y="1581150"/>
          <a:ext cx="7338061" cy="3003804"/>
        </p:xfrm>
        <a:graphic>
          <a:graphicData uri="http://schemas.openxmlformats.org/drawingml/2006/table">
            <a:tbl>
              <a:tblPr firstRow="1" bandRow="1">
                <a:tableStyleId>{5C22544A-7EE6-4342-B048-85BDC9FD1C3A}</a:tableStyleId>
              </a:tblPr>
              <a:tblGrid>
                <a:gridCol w="2391360">
                  <a:extLst>
                    <a:ext uri="{9D8B030D-6E8A-4147-A177-3AD203B41FA5}">
                      <a16:colId xmlns:a16="http://schemas.microsoft.com/office/drawing/2014/main" val="1632748028"/>
                    </a:ext>
                  </a:extLst>
                </a:gridCol>
                <a:gridCol w="1872094">
                  <a:extLst>
                    <a:ext uri="{9D8B030D-6E8A-4147-A177-3AD203B41FA5}">
                      <a16:colId xmlns:a16="http://schemas.microsoft.com/office/drawing/2014/main" val="2487936011"/>
                    </a:ext>
                  </a:extLst>
                </a:gridCol>
                <a:gridCol w="1872094">
                  <a:extLst>
                    <a:ext uri="{9D8B030D-6E8A-4147-A177-3AD203B41FA5}">
                      <a16:colId xmlns:a16="http://schemas.microsoft.com/office/drawing/2014/main" val="572977699"/>
                    </a:ext>
                  </a:extLst>
                </a:gridCol>
                <a:gridCol w="1202513">
                  <a:extLst>
                    <a:ext uri="{9D8B030D-6E8A-4147-A177-3AD203B41FA5}">
                      <a16:colId xmlns:a16="http://schemas.microsoft.com/office/drawing/2014/main" val="1671115519"/>
                    </a:ext>
                  </a:extLst>
                </a:gridCol>
              </a:tblGrid>
              <a:tr h="333756">
                <a:tc>
                  <a:txBody>
                    <a:bodyPr/>
                    <a:lstStyle/>
                    <a:p>
                      <a:pPr algn="ctr"/>
                      <a:r>
                        <a:rPr lang="en-US" sz="1300" dirty="0"/>
                        <a:t>Item</a:t>
                      </a:r>
                    </a:p>
                  </a:txBody>
                  <a:tcPr marL="82296" marR="82296" marT="41148" marB="41148"/>
                </a:tc>
                <a:tc>
                  <a:txBody>
                    <a:bodyPr/>
                    <a:lstStyle/>
                    <a:p>
                      <a:pPr algn="ctr"/>
                      <a:r>
                        <a:rPr lang="en-US" sz="1300" dirty="0"/>
                        <a:t>Quantity Required</a:t>
                      </a:r>
                    </a:p>
                  </a:txBody>
                  <a:tcPr marL="82296" marR="82296" marT="41148" marB="41148"/>
                </a:tc>
                <a:tc>
                  <a:txBody>
                    <a:bodyPr/>
                    <a:lstStyle/>
                    <a:p>
                      <a:pPr algn="ctr"/>
                      <a:r>
                        <a:rPr lang="en-US" sz="1300" dirty="0"/>
                        <a:t>Quantity Delivered</a:t>
                      </a:r>
                    </a:p>
                  </a:txBody>
                  <a:tcPr marL="82296" marR="82296" marT="41148" marB="41148"/>
                </a:tc>
                <a:tc>
                  <a:txBody>
                    <a:bodyPr/>
                    <a:lstStyle/>
                    <a:p>
                      <a:pPr algn="ctr"/>
                      <a:r>
                        <a:rPr lang="en-US" sz="13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300" dirty="0" err="1"/>
                        <a:t>SiPMs</a:t>
                      </a:r>
                      <a:endParaRPr lang="en-US" sz="1300" dirty="0"/>
                    </a:p>
                  </a:txBody>
                  <a:tcPr marL="82296" marR="82296" marT="41148" marB="41148"/>
                </a:tc>
                <a:tc>
                  <a:txBody>
                    <a:bodyPr/>
                    <a:lstStyle/>
                    <a:p>
                      <a:pPr algn="ctr"/>
                      <a:r>
                        <a:rPr lang="en-US" sz="1300" dirty="0"/>
                        <a:t>78336</a:t>
                      </a:r>
                    </a:p>
                  </a:txBody>
                  <a:tcPr marL="82296" marR="82296" marT="41148" marB="41148"/>
                </a:tc>
                <a:tc>
                  <a:txBody>
                    <a:bodyPr/>
                    <a:lstStyle/>
                    <a:p>
                      <a:pPr algn="ctr"/>
                      <a:r>
                        <a:rPr lang="en-US" sz="1300" dirty="0"/>
                        <a:t>81712</a:t>
                      </a:r>
                    </a:p>
                  </a:txBody>
                  <a:tcPr marL="82296" marR="82296" marT="41148" marB="41148"/>
                </a:tc>
                <a:tc>
                  <a:txBody>
                    <a:bodyPr/>
                    <a:lstStyle/>
                    <a:p>
                      <a:pPr algn="ctr"/>
                      <a:r>
                        <a:rPr lang="en-US" sz="13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300" dirty="0"/>
                        <a:t>EMCal </a:t>
                      </a:r>
                      <a:r>
                        <a:rPr lang="en-US" sz="1300" dirty="0" err="1"/>
                        <a:t>SiPM</a:t>
                      </a:r>
                      <a:r>
                        <a:rPr lang="en-US" sz="1300" dirty="0"/>
                        <a:t> DBS</a:t>
                      </a:r>
                    </a:p>
                  </a:txBody>
                  <a:tcPr marL="82296" marR="82296" marT="41148" marB="41148"/>
                </a:tc>
                <a:tc>
                  <a:txBody>
                    <a:bodyPr/>
                    <a:lstStyle/>
                    <a:p>
                      <a:pPr algn="ctr"/>
                      <a:r>
                        <a:rPr lang="en-US" sz="1300" dirty="0"/>
                        <a:t>4896</a:t>
                      </a:r>
                    </a:p>
                  </a:txBody>
                  <a:tcPr marL="82296" marR="82296" marT="41148" marB="41148"/>
                </a:tc>
                <a:tc>
                  <a:txBody>
                    <a:bodyPr/>
                    <a:lstStyle/>
                    <a:p>
                      <a:pPr algn="ctr"/>
                      <a:r>
                        <a:rPr lang="en-US" sz="1300" dirty="0"/>
                        <a:t>5107</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300" dirty="0"/>
                        <a:t>EMCal preamps</a:t>
                      </a:r>
                    </a:p>
                  </a:txBody>
                  <a:tcPr marL="82296" marR="82296" marT="41148" marB="41148"/>
                </a:tc>
                <a:tc>
                  <a:txBody>
                    <a:bodyPr/>
                    <a:lstStyle/>
                    <a:p>
                      <a:pPr algn="ctr"/>
                      <a:r>
                        <a:rPr lang="en-US" sz="1300" dirty="0"/>
                        <a:t>1224</a:t>
                      </a:r>
                    </a:p>
                  </a:txBody>
                  <a:tcPr marL="82296" marR="82296" marT="41148" marB="41148"/>
                </a:tc>
                <a:tc>
                  <a:txBody>
                    <a:bodyPr/>
                    <a:lstStyle/>
                    <a:p>
                      <a:pPr algn="ctr"/>
                      <a:r>
                        <a:rPr lang="en-US" sz="1300" dirty="0"/>
                        <a:t>1318</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300" dirty="0"/>
                        <a:t>EMCal interfaces</a:t>
                      </a:r>
                    </a:p>
                  </a:txBody>
                  <a:tcPr marL="82296" marR="82296" marT="41148" marB="41148"/>
                </a:tc>
                <a:tc>
                  <a:txBody>
                    <a:bodyPr/>
                    <a:lstStyle/>
                    <a:p>
                      <a:pPr algn="ctr"/>
                      <a:r>
                        <a:rPr lang="en-US" sz="1300" dirty="0"/>
                        <a:t>332</a:t>
                      </a:r>
                    </a:p>
                  </a:txBody>
                  <a:tcPr marL="82296" marR="82296" marT="41148" marB="41148"/>
                </a:tc>
                <a:tc>
                  <a:txBody>
                    <a:bodyPr/>
                    <a:lstStyle/>
                    <a:p>
                      <a:pPr algn="ctr"/>
                      <a:r>
                        <a:rPr lang="en-US" sz="1300" dirty="0"/>
                        <a:t>346</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300" dirty="0"/>
                        <a:t>EMCal cables</a:t>
                      </a:r>
                    </a:p>
                  </a:txBody>
                  <a:tcPr marL="82296" marR="82296" marT="41148" marB="41148"/>
                </a:tc>
                <a:tc>
                  <a:txBody>
                    <a:bodyPr/>
                    <a:lstStyle/>
                    <a:p>
                      <a:pPr algn="ctr"/>
                      <a:r>
                        <a:rPr lang="en-US" sz="1300" dirty="0"/>
                        <a:t>64 Sets</a:t>
                      </a:r>
                    </a:p>
                  </a:txBody>
                  <a:tcPr marL="82296" marR="82296" marT="41148" marB="41148"/>
                </a:tc>
                <a:tc>
                  <a:txBody>
                    <a:bodyPr/>
                    <a:lstStyle/>
                    <a:p>
                      <a:pPr algn="ctr"/>
                      <a:r>
                        <a:rPr lang="en-US" sz="1300" dirty="0"/>
                        <a:t>65 Sets</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300" dirty="0"/>
                        <a:t>EMCal controllers</a:t>
                      </a:r>
                    </a:p>
                  </a:txBody>
                  <a:tcPr marL="82296" marR="82296" marT="41148" marB="41148"/>
                </a:tc>
                <a:tc>
                  <a:txBody>
                    <a:bodyPr/>
                    <a:lstStyle/>
                    <a:p>
                      <a:pPr algn="ctr"/>
                      <a:r>
                        <a:rPr lang="en-US" sz="1300" dirty="0"/>
                        <a:t>64</a:t>
                      </a:r>
                    </a:p>
                  </a:txBody>
                  <a:tcPr marL="82296" marR="82296" marT="41148" marB="41148"/>
                </a:tc>
                <a:tc>
                  <a:txBody>
                    <a:bodyPr/>
                    <a:lstStyle/>
                    <a:p>
                      <a:pPr algn="ctr"/>
                      <a:r>
                        <a:rPr lang="en-US" sz="1300" dirty="0"/>
                        <a:t>70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2637428175"/>
                  </a:ext>
                </a:extLst>
              </a:tr>
              <a:tr h="333756">
                <a:tc>
                  <a:txBody>
                    <a:bodyPr/>
                    <a:lstStyle/>
                    <a:p>
                      <a:pPr algn="l"/>
                      <a:r>
                        <a:rPr lang="en-US" sz="1300" dirty="0"/>
                        <a:t>EMCal power system</a:t>
                      </a:r>
                    </a:p>
                  </a:txBody>
                  <a:tcPr marL="82296" marR="82296" marT="41148" marB="41148"/>
                </a:tc>
                <a:tc>
                  <a:txBody>
                    <a:bodyPr/>
                    <a:lstStyle/>
                    <a:p>
                      <a:pPr algn="ctr"/>
                      <a:r>
                        <a:rPr lang="en-US" sz="1300" dirty="0"/>
                        <a:t>1</a:t>
                      </a:r>
                    </a:p>
                  </a:txBody>
                  <a:tcPr marL="82296" marR="82296" marT="41148" marB="41148"/>
                </a:tc>
                <a:tc>
                  <a:txBody>
                    <a:bodyPr/>
                    <a:lstStyle/>
                    <a:p>
                      <a:pPr algn="ctr"/>
                      <a:r>
                        <a:rPr lang="en-US" sz="1300" dirty="0"/>
                        <a:t>1</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3851640085"/>
                  </a:ext>
                </a:extLst>
              </a:tr>
              <a:tr h="333756">
                <a:tc>
                  <a:txBody>
                    <a:bodyPr/>
                    <a:lstStyle/>
                    <a:p>
                      <a:pPr algn="l"/>
                      <a:r>
                        <a:rPr lang="en-US" sz="1300" dirty="0"/>
                        <a:t>EMCal signal cables</a:t>
                      </a:r>
                    </a:p>
                  </a:txBody>
                  <a:tcPr marL="82296" marR="82296" marT="41148" marB="41148"/>
                </a:tc>
                <a:tc>
                  <a:txBody>
                    <a:bodyPr/>
                    <a:lstStyle/>
                    <a:p>
                      <a:pPr algn="ctr"/>
                      <a:r>
                        <a:rPr lang="en-US" sz="1300" dirty="0"/>
                        <a:t>1224</a:t>
                      </a:r>
                    </a:p>
                  </a:txBody>
                  <a:tcPr marL="82296" marR="82296" marT="41148" marB="41148"/>
                </a:tc>
                <a:tc>
                  <a:txBody>
                    <a:bodyPr/>
                    <a:lstStyle/>
                    <a:p>
                      <a:pPr algn="ctr"/>
                      <a:r>
                        <a:rPr lang="en-US" sz="1300" dirty="0"/>
                        <a:t>1236</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4037826926"/>
                  </a:ext>
                </a:extLst>
              </a:tr>
            </a:tbl>
          </a:graphicData>
        </a:graphic>
      </p:graphicFrame>
      <p:sp>
        <p:nvSpPr>
          <p:cNvPr id="6" name="Date Placeholder 5">
            <a:extLst>
              <a:ext uri="{FF2B5EF4-FFF2-40B4-BE49-F238E27FC236}">
                <a16:creationId xmlns:a16="http://schemas.microsoft.com/office/drawing/2014/main" id="{1FD7E9D4-C2B3-F949-C899-E77DC5B2323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7" name="Footer Placeholder 6">
            <a:extLst>
              <a:ext uri="{FF2B5EF4-FFF2-40B4-BE49-F238E27FC236}">
                <a16:creationId xmlns:a16="http://schemas.microsoft.com/office/drawing/2014/main" id="{AB23AB6F-7665-DF67-5696-1F2F7E6EE0ED}"/>
              </a:ext>
            </a:extLst>
          </p:cNvPr>
          <p:cNvSpPr>
            <a:spLocks noGrp="1"/>
          </p:cNvSpPr>
          <p:nvPr>
            <p:ph type="ftr" sz="quarter" idx="11"/>
          </p:nvPr>
        </p:nvSpPr>
        <p:spPr/>
        <p:txBody>
          <a:bodyPr/>
          <a:lstStyle/>
          <a:p>
            <a:pPr>
              <a:defRPr/>
            </a:pPr>
            <a:r>
              <a:rPr lang="en-US" dirty="0"/>
              <a:t>sPHENIX PD-4 Review</a:t>
            </a:r>
          </a:p>
        </p:txBody>
      </p:sp>
      <p:sp>
        <p:nvSpPr>
          <p:cNvPr id="8" name="Slide Number Placeholder 7">
            <a:extLst>
              <a:ext uri="{FF2B5EF4-FFF2-40B4-BE49-F238E27FC236}">
                <a16:creationId xmlns:a16="http://schemas.microsoft.com/office/drawing/2014/main" id="{E9C7C799-E018-CB50-AF2C-12AAF3616DFF}"/>
              </a:ext>
            </a:extLst>
          </p:cNvPr>
          <p:cNvSpPr>
            <a:spLocks noGrp="1"/>
          </p:cNvSpPr>
          <p:nvPr>
            <p:ph type="sldNum" sz="quarter" idx="12"/>
          </p:nvPr>
        </p:nvSpPr>
        <p:spPr/>
        <p:txBody>
          <a:bodyPr/>
          <a:lstStyle/>
          <a:p>
            <a:fld id="{4B932B3A-BA38-40C7-ADEE-2A1902CEB265}" type="slidenum">
              <a:rPr lang="en-US" altLang="en-US" smtClean="0"/>
              <a:pPr/>
              <a:t>54</a:t>
            </a:fld>
            <a:endParaRPr lang="en-US" altLang="en-US" dirty="0"/>
          </a:p>
        </p:txBody>
      </p:sp>
    </p:spTree>
    <p:extLst>
      <p:ext uri="{BB962C8B-B14F-4D97-AF65-F5344CB8AC3E}">
        <p14:creationId xmlns:p14="http://schemas.microsoft.com/office/powerpoint/2010/main" val="11420482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14320-7C59-4539-5FEA-A1D0F57B6B1C}"/>
              </a:ext>
            </a:extLst>
          </p:cNvPr>
          <p:cNvSpPr>
            <a:spLocks noGrp="1"/>
          </p:cNvSpPr>
          <p:nvPr>
            <p:ph type="title"/>
          </p:nvPr>
        </p:nvSpPr>
        <p:spPr/>
        <p:txBody>
          <a:bodyPr/>
          <a:lstStyle/>
          <a:p>
            <a:r>
              <a:rPr lang="en-US" sz="2800" dirty="0"/>
              <a:t>WBS 1.5.1: SiPMs for EMCal and Outer HCal</a:t>
            </a:r>
          </a:p>
        </p:txBody>
      </p:sp>
      <p:pic>
        <p:nvPicPr>
          <p:cNvPr id="8" name="Content Placeholder 7" descr="A picture containing text, indoor, computer, keyboard&#10;&#10;Description automatically generated">
            <a:extLst>
              <a:ext uri="{FF2B5EF4-FFF2-40B4-BE49-F238E27FC236}">
                <a16:creationId xmlns:a16="http://schemas.microsoft.com/office/drawing/2014/main" id="{F5504085-0E8B-70AE-B6DD-EDC4A4942F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432" y="2662410"/>
            <a:ext cx="4644768" cy="2206570"/>
          </a:xfrm>
        </p:spPr>
      </p:pic>
      <p:sp>
        <p:nvSpPr>
          <p:cNvPr id="4" name="Date Placeholder 3">
            <a:extLst>
              <a:ext uri="{FF2B5EF4-FFF2-40B4-BE49-F238E27FC236}">
                <a16:creationId xmlns:a16="http://schemas.microsoft.com/office/drawing/2014/main" id="{ADBE2212-6CA7-A88C-7B21-E75B50555D5A}"/>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19991A78-B521-72B2-6959-0813910A19AD}"/>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D5BE23B5-DCCF-CFFB-8F41-0630EFFEA328}"/>
              </a:ext>
            </a:extLst>
          </p:cNvPr>
          <p:cNvSpPr>
            <a:spLocks noGrp="1"/>
          </p:cNvSpPr>
          <p:nvPr>
            <p:ph type="sldNum" sz="quarter" idx="12"/>
          </p:nvPr>
        </p:nvSpPr>
        <p:spPr/>
        <p:txBody>
          <a:bodyPr/>
          <a:lstStyle/>
          <a:p>
            <a:fld id="{4B932B3A-BA38-40C7-ADEE-2A1902CEB265}" type="slidenum">
              <a:rPr lang="en-US" altLang="en-US" smtClean="0"/>
              <a:pPr/>
              <a:t>55</a:t>
            </a:fld>
            <a:endParaRPr lang="en-US" altLang="en-US" dirty="0"/>
          </a:p>
        </p:txBody>
      </p:sp>
      <p:pic>
        <p:nvPicPr>
          <p:cNvPr id="10" name="Picture 9" descr="A picture containing text, indoor, bag, open&#10;&#10;Description automatically generated">
            <a:extLst>
              <a:ext uri="{FF2B5EF4-FFF2-40B4-BE49-F238E27FC236}">
                <a16:creationId xmlns:a16="http://schemas.microsoft.com/office/drawing/2014/main" id="{F0A344D1-6418-431C-428E-98C88A860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1031" y="737420"/>
            <a:ext cx="2109390" cy="1581150"/>
          </a:xfrm>
          <a:prstGeom prst="rect">
            <a:avLst/>
          </a:prstGeom>
        </p:spPr>
      </p:pic>
      <p:pic>
        <p:nvPicPr>
          <p:cNvPr id="12" name="Picture 11" descr="A picture containing text, floor, indoor, wall&#10;&#10;Description automatically generated">
            <a:extLst>
              <a:ext uri="{FF2B5EF4-FFF2-40B4-BE49-F238E27FC236}">
                <a16:creationId xmlns:a16="http://schemas.microsoft.com/office/drawing/2014/main" id="{45E16BB0-1744-8AC9-BC4E-68FC24C640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737420"/>
            <a:ext cx="2810933" cy="1581150"/>
          </a:xfrm>
          <a:prstGeom prst="rect">
            <a:avLst/>
          </a:prstGeom>
        </p:spPr>
      </p:pic>
      <p:sp>
        <p:nvSpPr>
          <p:cNvPr id="13" name="TextBox 12">
            <a:extLst>
              <a:ext uri="{FF2B5EF4-FFF2-40B4-BE49-F238E27FC236}">
                <a16:creationId xmlns:a16="http://schemas.microsoft.com/office/drawing/2014/main" id="{0546A4FF-6CB2-DF64-91BB-BC2B7DA82B1B}"/>
              </a:ext>
            </a:extLst>
          </p:cNvPr>
          <p:cNvSpPr txBox="1"/>
          <p:nvPr/>
        </p:nvSpPr>
        <p:spPr>
          <a:xfrm>
            <a:off x="331892" y="2032231"/>
            <a:ext cx="4800600" cy="276999"/>
          </a:xfrm>
          <a:prstGeom prst="rect">
            <a:avLst/>
          </a:prstGeom>
          <a:solidFill>
            <a:schemeClr val="accent1">
              <a:lumMod val="20000"/>
              <a:lumOff val="80000"/>
            </a:schemeClr>
          </a:solidFill>
        </p:spPr>
        <p:txBody>
          <a:bodyPr wrap="square" rtlCol="0">
            <a:spAutoFit/>
          </a:bodyPr>
          <a:lstStyle/>
          <a:p>
            <a:pPr algn="ctr"/>
            <a:r>
              <a:rPr lang="en-US" sz="1200" dirty="0"/>
              <a:t>One of sixteen monthly shipments of SiPMs from Hamamatsu</a:t>
            </a:r>
          </a:p>
        </p:txBody>
      </p:sp>
      <p:sp>
        <p:nvSpPr>
          <p:cNvPr id="14" name="TextBox 13">
            <a:extLst>
              <a:ext uri="{FF2B5EF4-FFF2-40B4-BE49-F238E27FC236}">
                <a16:creationId xmlns:a16="http://schemas.microsoft.com/office/drawing/2014/main" id="{7DA89A11-162A-DEAC-B610-DA30214FF878}"/>
              </a:ext>
            </a:extLst>
          </p:cNvPr>
          <p:cNvSpPr txBox="1"/>
          <p:nvPr/>
        </p:nvSpPr>
        <p:spPr>
          <a:xfrm>
            <a:off x="1501959" y="4591981"/>
            <a:ext cx="2723767" cy="276999"/>
          </a:xfrm>
          <a:prstGeom prst="rect">
            <a:avLst/>
          </a:prstGeom>
          <a:solidFill>
            <a:schemeClr val="accent1">
              <a:lumMod val="20000"/>
              <a:lumOff val="80000"/>
            </a:schemeClr>
          </a:solidFill>
        </p:spPr>
        <p:txBody>
          <a:bodyPr wrap="square" rtlCol="0">
            <a:spAutoFit/>
          </a:bodyPr>
          <a:lstStyle/>
          <a:p>
            <a:pPr algn="ctr"/>
            <a:r>
              <a:rPr lang="en-US" sz="1200" dirty="0"/>
              <a:t>Initial Trays received of Production SiPMs</a:t>
            </a:r>
          </a:p>
        </p:txBody>
      </p:sp>
      <p:pic>
        <p:nvPicPr>
          <p:cNvPr id="16" name="Picture 15" descr="A picture containing text, indoor&#10;&#10;Description automatically generated">
            <a:extLst>
              <a:ext uri="{FF2B5EF4-FFF2-40B4-BE49-F238E27FC236}">
                <a16:creationId xmlns:a16="http://schemas.microsoft.com/office/drawing/2014/main" id="{ADB06495-06BB-F1F8-EC48-08F20B207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502" y="1581150"/>
            <a:ext cx="3486151" cy="2613138"/>
          </a:xfrm>
          <a:prstGeom prst="rect">
            <a:avLst/>
          </a:prstGeom>
        </p:spPr>
      </p:pic>
      <p:sp>
        <p:nvSpPr>
          <p:cNvPr id="17" name="TextBox 16">
            <a:extLst>
              <a:ext uri="{FF2B5EF4-FFF2-40B4-BE49-F238E27FC236}">
                <a16:creationId xmlns:a16="http://schemas.microsoft.com/office/drawing/2014/main" id="{DDD5B208-86D2-FE61-05CE-C0983A7C804B}"/>
              </a:ext>
            </a:extLst>
          </p:cNvPr>
          <p:cNvSpPr txBox="1"/>
          <p:nvPr/>
        </p:nvSpPr>
        <p:spPr>
          <a:xfrm>
            <a:off x="5847693" y="4194288"/>
            <a:ext cx="2723767" cy="461665"/>
          </a:xfrm>
          <a:prstGeom prst="rect">
            <a:avLst/>
          </a:prstGeom>
          <a:solidFill>
            <a:schemeClr val="accent1">
              <a:lumMod val="20000"/>
              <a:lumOff val="80000"/>
            </a:schemeClr>
          </a:solidFill>
        </p:spPr>
        <p:txBody>
          <a:bodyPr wrap="square" rtlCol="0">
            <a:spAutoFit/>
          </a:bodyPr>
          <a:lstStyle/>
          <a:p>
            <a:pPr algn="ctr"/>
            <a:r>
              <a:rPr lang="en-US" sz="1200" dirty="0"/>
              <a:t>Nine SiPM Daughterboards for EMCal under test; total of 144 SiPMs</a:t>
            </a:r>
          </a:p>
        </p:txBody>
      </p:sp>
    </p:spTree>
    <p:extLst>
      <p:ext uri="{BB962C8B-B14F-4D97-AF65-F5344CB8AC3E}">
        <p14:creationId xmlns:p14="http://schemas.microsoft.com/office/powerpoint/2010/main" val="1840489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Details – EMCAL FEE example items in use</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p:txBody>
          <a:bodyPr/>
          <a:lstStyle/>
          <a:p>
            <a:endParaRPr lang="en-US" dirty="0"/>
          </a:p>
          <a:p>
            <a:pPr lvl="1"/>
            <a:endParaRPr lang="en-US" dirty="0"/>
          </a:p>
        </p:txBody>
      </p:sp>
      <p:sp>
        <p:nvSpPr>
          <p:cNvPr id="4" name="Date Placeholder 3">
            <a:extLst>
              <a:ext uri="{FF2B5EF4-FFF2-40B4-BE49-F238E27FC236}">
                <a16:creationId xmlns:a16="http://schemas.microsoft.com/office/drawing/2014/main" id="{E55008A7-5DEA-D862-06BE-7CF85F149264}"/>
              </a:ext>
            </a:extLst>
          </p:cNvPr>
          <p:cNvSpPr>
            <a:spLocks noGrp="1"/>
          </p:cNvSpPr>
          <p:nvPr>
            <p:ph type="dt" sz="half" idx="10"/>
          </p:nvPr>
        </p:nvSpPr>
        <p:spPr/>
        <p:txBody>
          <a:bodyPr/>
          <a:lstStyle/>
          <a:p>
            <a:pPr>
              <a:defRPr/>
            </a:pPr>
            <a:r>
              <a:rPr lang="en-US"/>
              <a:t>November 18, 2022</a:t>
            </a:r>
            <a:endParaRPr lang="en-US" dirty="0"/>
          </a:p>
        </p:txBody>
      </p:sp>
      <p:sp>
        <p:nvSpPr>
          <p:cNvPr id="6" name="Footer Placeholder 5">
            <a:extLst>
              <a:ext uri="{FF2B5EF4-FFF2-40B4-BE49-F238E27FC236}">
                <a16:creationId xmlns:a16="http://schemas.microsoft.com/office/drawing/2014/main" id="{A3D29902-88D8-9F61-CEB6-2B4638C1DDA0}"/>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92B59E1F-62E4-FC41-A084-9665B5A9C8FE}"/>
              </a:ext>
            </a:extLst>
          </p:cNvPr>
          <p:cNvSpPr>
            <a:spLocks noGrp="1"/>
          </p:cNvSpPr>
          <p:nvPr>
            <p:ph type="sldNum" sz="quarter" idx="12"/>
          </p:nvPr>
        </p:nvSpPr>
        <p:spPr/>
        <p:txBody>
          <a:bodyPr/>
          <a:lstStyle/>
          <a:p>
            <a:fld id="{4B932B3A-BA38-40C7-ADEE-2A1902CEB265}" type="slidenum">
              <a:rPr lang="en-US" altLang="en-US" smtClean="0"/>
              <a:pPr/>
              <a:t>56</a:t>
            </a:fld>
            <a:endParaRPr lang="en-US" altLang="en-US" dirty="0"/>
          </a:p>
        </p:txBody>
      </p:sp>
      <p:pic>
        <p:nvPicPr>
          <p:cNvPr id="8" name="Picture 7" descr="A picture containing text, indoor">
            <a:extLst>
              <a:ext uri="{FF2B5EF4-FFF2-40B4-BE49-F238E27FC236}">
                <a16:creationId xmlns:a16="http://schemas.microsoft.com/office/drawing/2014/main" id="{AF04C7D3-2F9E-BEB1-A998-D31492C2D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0938" y="795213"/>
            <a:ext cx="2337262" cy="2981714"/>
          </a:xfrm>
          <a:prstGeom prst="rect">
            <a:avLst/>
          </a:prstGeom>
        </p:spPr>
      </p:pic>
      <p:pic>
        <p:nvPicPr>
          <p:cNvPr id="10" name="Picture 9">
            <a:extLst>
              <a:ext uri="{FF2B5EF4-FFF2-40B4-BE49-F238E27FC236}">
                <a16:creationId xmlns:a16="http://schemas.microsoft.com/office/drawing/2014/main" id="{88CC0966-194B-A83E-A9FB-560DD9FFB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88" y="742950"/>
            <a:ext cx="2984269" cy="2238895"/>
          </a:xfrm>
          <a:prstGeom prst="rect">
            <a:avLst/>
          </a:prstGeom>
        </p:spPr>
      </p:pic>
      <p:pic>
        <p:nvPicPr>
          <p:cNvPr id="12" name="Picture 11">
            <a:extLst>
              <a:ext uri="{FF2B5EF4-FFF2-40B4-BE49-F238E27FC236}">
                <a16:creationId xmlns:a16="http://schemas.microsoft.com/office/drawing/2014/main" id="{7ED9535F-EC96-1C6B-2590-75D65BB61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418" y="769789"/>
            <a:ext cx="2116185" cy="3652777"/>
          </a:xfrm>
          <a:prstGeom prst="rect">
            <a:avLst/>
          </a:prstGeom>
        </p:spPr>
      </p:pic>
      <p:sp>
        <p:nvSpPr>
          <p:cNvPr id="13" name="TextBox 12">
            <a:extLst>
              <a:ext uri="{FF2B5EF4-FFF2-40B4-BE49-F238E27FC236}">
                <a16:creationId xmlns:a16="http://schemas.microsoft.com/office/drawing/2014/main" id="{34C23BCD-AEEB-BC79-9570-FBAA6DEF13B0}"/>
              </a:ext>
            </a:extLst>
          </p:cNvPr>
          <p:cNvSpPr txBox="1"/>
          <p:nvPr/>
        </p:nvSpPr>
        <p:spPr>
          <a:xfrm>
            <a:off x="228600" y="2981845"/>
            <a:ext cx="2723767" cy="461665"/>
          </a:xfrm>
          <a:prstGeom prst="rect">
            <a:avLst/>
          </a:prstGeom>
          <a:solidFill>
            <a:schemeClr val="accent1">
              <a:lumMod val="20000"/>
              <a:lumOff val="80000"/>
            </a:schemeClr>
          </a:solidFill>
        </p:spPr>
        <p:txBody>
          <a:bodyPr wrap="square" rtlCol="0">
            <a:spAutoFit/>
          </a:bodyPr>
          <a:lstStyle/>
          <a:p>
            <a:pPr algn="ctr"/>
            <a:r>
              <a:rPr lang="en-US" sz="1200" dirty="0"/>
              <a:t>EMCal Block (4 Towers) with SiPMs and SiPM Daughterboards Mounted</a:t>
            </a:r>
          </a:p>
        </p:txBody>
      </p:sp>
      <p:sp>
        <p:nvSpPr>
          <p:cNvPr id="14" name="TextBox 13">
            <a:extLst>
              <a:ext uri="{FF2B5EF4-FFF2-40B4-BE49-F238E27FC236}">
                <a16:creationId xmlns:a16="http://schemas.microsoft.com/office/drawing/2014/main" id="{E4179735-D4D0-2D7D-B93A-B7A6BCC168DF}"/>
              </a:ext>
            </a:extLst>
          </p:cNvPr>
          <p:cNvSpPr txBox="1"/>
          <p:nvPr/>
        </p:nvSpPr>
        <p:spPr>
          <a:xfrm>
            <a:off x="5933883" y="3821125"/>
            <a:ext cx="2723767" cy="461665"/>
          </a:xfrm>
          <a:prstGeom prst="rect">
            <a:avLst/>
          </a:prstGeom>
          <a:solidFill>
            <a:schemeClr val="accent1">
              <a:lumMod val="20000"/>
              <a:lumOff val="80000"/>
            </a:schemeClr>
          </a:solidFill>
        </p:spPr>
        <p:txBody>
          <a:bodyPr wrap="square" rtlCol="0">
            <a:spAutoFit/>
          </a:bodyPr>
          <a:lstStyle/>
          <a:p>
            <a:pPr algn="ctr"/>
            <a:r>
              <a:rPr lang="en-US" sz="1200" dirty="0"/>
              <a:t>EMCal Sector (96 Towers) with </a:t>
            </a:r>
            <a:r>
              <a:rPr lang="en-US" sz="1200" dirty="0" err="1"/>
              <a:t>PreAmps</a:t>
            </a:r>
            <a:r>
              <a:rPr lang="en-US" sz="1200" dirty="0"/>
              <a:t>, Interface Boards and Cabling Mounted</a:t>
            </a:r>
          </a:p>
        </p:txBody>
      </p:sp>
      <p:sp>
        <p:nvSpPr>
          <p:cNvPr id="15" name="TextBox 14">
            <a:extLst>
              <a:ext uri="{FF2B5EF4-FFF2-40B4-BE49-F238E27FC236}">
                <a16:creationId xmlns:a16="http://schemas.microsoft.com/office/drawing/2014/main" id="{4A1780D0-D344-5082-B230-8925F3CA1561}"/>
              </a:ext>
            </a:extLst>
          </p:cNvPr>
          <p:cNvSpPr txBox="1"/>
          <p:nvPr/>
        </p:nvSpPr>
        <p:spPr>
          <a:xfrm>
            <a:off x="3210116" y="4422349"/>
            <a:ext cx="2723767" cy="461665"/>
          </a:xfrm>
          <a:prstGeom prst="rect">
            <a:avLst/>
          </a:prstGeom>
          <a:solidFill>
            <a:schemeClr val="accent1">
              <a:lumMod val="20000"/>
              <a:lumOff val="80000"/>
            </a:schemeClr>
          </a:solidFill>
        </p:spPr>
        <p:txBody>
          <a:bodyPr wrap="square" rtlCol="0">
            <a:spAutoFit/>
          </a:bodyPr>
          <a:lstStyle/>
          <a:p>
            <a:pPr algn="ctr"/>
            <a:r>
              <a:rPr lang="en-US" sz="1200" dirty="0"/>
              <a:t>EMCal Sector (96 Towers) with SiPMs and SiPM Daughterboards Mounted</a:t>
            </a:r>
          </a:p>
        </p:txBody>
      </p:sp>
    </p:spTree>
    <p:extLst>
      <p:ext uri="{BB962C8B-B14F-4D97-AF65-F5344CB8AC3E}">
        <p14:creationId xmlns:p14="http://schemas.microsoft.com/office/powerpoint/2010/main" val="31584284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a:xfrm>
            <a:off x="76200" y="25031"/>
            <a:ext cx="8686800" cy="546497"/>
          </a:xfrm>
        </p:spPr>
        <p:txBody>
          <a:bodyPr/>
          <a:lstStyle/>
          <a:p>
            <a:r>
              <a:rPr lang="en-US" sz="2800" dirty="0"/>
              <a:t>WBS 1.5.1, 1.5.2: Preproduction + Production – Outer HCal</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a:xfrm>
            <a:off x="457200" y="895350"/>
            <a:ext cx="8229600" cy="3394472"/>
          </a:xfrm>
        </p:spPr>
        <p:txBody>
          <a:bodyPr/>
          <a:lstStyle/>
          <a:p>
            <a:r>
              <a:rPr lang="en-US" dirty="0"/>
              <a:t>Outer HCal Requirements: </a:t>
            </a:r>
          </a:p>
          <a:p>
            <a:endParaRPr lang="en-US" dirty="0"/>
          </a:p>
          <a:p>
            <a:pPr lvl="1"/>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extLst>
              <p:ext uri="{D42A27DB-BD31-4B8C-83A1-F6EECF244321}">
                <p14:modId xmlns:p14="http://schemas.microsoft.com/office/powerpoint/2010/main" val="3735375307"/>
              </p:ext>
            </p:extLst>
          </p:nvPr>
        </p:nvGraphicFramePr>
        <p:xfrm>
          <a:off x="1066800" y="1430274"/>
          <a:ext cx="7269480" cy="3351276"/>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632748028"/>
                    </a:ext>
                  </a:extLst>
                </a:gridCol>
                <a:gridCol w="1714500">
                  <a:extLst>
                    <a:ext uri="{9D8B030D-6E8A-4147-A177-3AD203B41FA5}">
                      <a16:colId xmlns:a16="http://schemas.microsoft.com/office/drawing/2014/main" val="17858620"/>
                    </a:ext>
                  </a:extLst>
                </a:gridCol>
                <a:gridCol w="2304951">
                  <a:extLst>
                    <a:ext uri="{9D8B030D-6E8A-4147-A177-3AD203B41FA5}">
                      <a16:colId xmlns:a16="http://schemas.microsoft.com/office/drawing/2014/main" val="572977699"/>
                    </a:ext>
                  </a:extLst>
                </a:gridCol>
                <a:gridCol w="1192629">
                  <a:extLst>
                    <a:ext uri="{9D8B030D-6E8A-4147-A177-3AD203B41FA5}">
                      <a16:colId xmlns:a16="http://schemas.microsoft.com/office/drawing/2014/main" val="1671115519"/>
                    </a:ext>
                  </a:extLst>
                </a:gridCol>
              </a:tblGrid>
              <a:tr h="347472">
                <a:tc>
                  <a:txBody>
                    <a:bodyPr/>
                    <a:lstStyle/>
                    <a:p>
                      <a:pPr algn="ctr"/>
                      <a:r>
                        <a:rPr lang="en-US" sz="1300" dirty="0"/>
                        <a:t>Item</a:t>
                      </a:r>
                    </a:p>
                  </a:txBody>
                  <a:tcPr marL="82296" marR="82296" marT="41148" marB="41148"/>
                </a:tc>
                <a:tc>
                  <a:txBody>
                    <a:bodyPr/>
                    <a:lstStyle/>
                    <a:p>
                      <a:pPr algn="ctr"/>
                      <a:r>
                        <a:rPr lang="en-US" sz="1300" dirty="0"/>
                        <a:t>Quantity Required</a:t>
                      </a:r>
                    </a:p>
                  </a:txBody>
                  <a:tcPr marL="82296" marR="82296" marT="41148" marB="41148"/>
                </a:tc>
                <a:tc>
                  <a:txBody>
                    <a:bodyPr/>
                    <a:lstStyle/>
                    <a:p>
                      <a:pPr algn="ctr"/>
                      <a:r>
                        <a:rPr lang="en-US" sz="1300" dirty="0"/>
                        <a:t>Quantity Delivered</a:t>
                      </a:r>
                    </a:p>
                  </a:txBody>
                  <a:tcPr marL="82296" marR="82296" marT="41148" marB="41148"/>
                </a:tc>
                <a:tc>
                  <a:txBody>
                    <a:bodyPr/>
                    <a:lstStyle/>
                    <a:p>
                      <a:pPr algn="ctr"/>
                      <a:r>
                        <a:rPr lang="en-US" sz="13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300" dirty="0" err="1"/>
                        <a:t>SiPMs</a:t>
                      </a:r>
                      <a:endParaRPr lang="en-US" sz="1300" dirty="0"/>
                    </a:p>
                  </a:txBody>
                  <a:tcPr marL="82296" marR="82296" marT="41148" marB="41148"/>
                </a:tc>
                <a:tc>
                  <a:txBody>
                    <a:bodyPr/>
                    <a:lstStyle/>
                    <a:p>
                      <a:pPr algn="ctr"/>
                      <a:r>
                        <a:rPr lang="en-US" sz="1300" dirty="0"/>
                        <a:t>7680</a:t>
                      </a:r>
                    </a:p>
                  </a:txBody>
                  <a:tcPr marL="82296" marR="82296" marT="41148" marB="41148"/>
                </a:tc>
                <a:tc>
                  <a:txBody>
                    <a:bodyPr/>
                    <a:lstStyle/>
                    <a:p>
                      <a:pPr algn="ctr"/>
                      <a:r>
                        <a:rPr lang="en-US" sz="1300" dirty="0"/>
                        <a:t>7998</a:t>
                      </a:r>
                    </a:p>
                  </a:txBody>
                  <a:tcPr marL="82296" marR="82296" marT="41148" marB="41148"/>
                </a:tc>
                <a:tc>
                  <a:txBody>
                    <a:bodyPr/>
                    <a:lstStyle/>
                    <a:p>
                      <a:pPr algn="ctr"/>
                      <a:r>
                        <a:rPr lang="en-US" sz="13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300" dirty="0"/>
                        <a:t>oHCal </a:t>
                      </a:r>
                      <a:r>
                        <a:rPr lang="en-US" sz="1300" dirty="0" err="1"/>
                        <a:t>SiPM</a:t>
                      </a:r>
                      <a:r>
                        <a:rPr lang="en-US" sz="1300" dirty="0"/>
                        <a:t> DBS</a:t>
                      </a:r>
                    </a:p>
                  </a:txBody>
                  <a:tcPr marL="82296" marR="82296" marT="41148" marB="41148"/>
                </a:tc>
                <a:tc>
                  <a:txBody>
                    <a:bodyPr/>
                    <a:lstStyle/>
                    <a:p>
                      <a:pPr algn="ctr"/>
                      <a:r>
                        <a:rPr lang="en-US" sz="1300" dirty="0"/>
                        <a:t>7680</a:t>
                      </a:r>
                    </a:p>
                  </a:txBody>
                  <a:tcPr marL="82296" marR="82296" marT="41148" marB="41148"/>
                </a:tc>
                <a:tc>
                  <a:txBody>
                    <a:bodyPr/>
                    <a:lstStyle/>
                    <a:p>
                      <a:pPr algn="ctr"/>
                      <a:r>
                        <a:rPr lang="en-US" sz="1300" dirty="0"/>
                        <a:t>8000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300" dirty="0"/>
                        <a:t>oHCal preamps</a:t>
                      </a:r>
                    </a:p>
                  </a:txBody>
                  <a:tcPr marL="82296" marR="82296" marT="41148" marB="41148"/>
                </a:tc>
                <a:tc>
                  <a:txBody>
                    <a:bodyPr/>
                    <a:lstStyle/>
                    <a:p>
                      <a:pPr algn="ctr"/>
                      <a:r>
                        <a:rPr lang="en-US" sz="1300" dirty="0"/>
                        <a:t>1536</a:t>
                      </a:r>
                    </a:p>
                  </a:txBody>
                  <a:tcPr marL="82296" marR="82296" marT="41148" marB="41148"/>
                </a:tc>
                <a:tc>
                  <a:txBody>
                    <a:bodyPr/>
                    <a:lstStyle/>
                    <a:p>
                      <a:pPr algn="ctr"/>
                      <a:r>
                        <a:rPr lang="en-US" sz="1300" dirty="0"/>
                        <a:t>1695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300" dirty="0"/>
                        <a:t>oHCal interfaces</a:t>
                      </a:r>
                    </a:p>
                  </a:txBody>
                  <a:tcPr marL="82296" marR="82296" marT="41148" marB="41148"/>
                </a:tc>
                <a:tc>
                  <a:txBody>
                    <a:bodyPr/>
                    <a:lstStyle/>
                    <a:p>
                      <a:pPr algn="ctr"/>
                      <a:r>
                        <a:rPr lang="en-US" sz="1300" dirty="0"/>
                        <a:t>64</a:t>
                      </a:r>
                    </a:p>
                  </a:txBody>
                  <a:tcPr marL="82296" marR="82296" marT="41148" marB="41148"/>
                </a:tc>
                <a:tc>
                  <a:txBody>
                    <a:bodyPr/>
                    <a:lstStyle/>
                    <a:p>
                      <a:pPr algn="ctr"/>
                      <a:r>
                        <a:rPr lang="en-US" sz="1300" dirty="0"/>
                        <a:t>87</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300" dirty="0"/>
                        <a:t>LED Boards and Backplanes</a:t>
                      </a:r>
                    </a:p>
                  </a:txBody>
                  <a:tcPr marL="82296" marR="82296" marT="41148" marB="41148"/>
                </a:tc>
                <a:tc>
                  <a:txBody>
                    <a:bodyPr/>
                    <a:lstStyle/>
                    <a:p>
                      <a:pPr algn="ctr"/>
                      <a:r>
                        <a:rPr lang="en-US" sz="1300" dirty="0"/>
                        <a:t>64</a:t>
                      </a:r>
                    </a:p>
                  </a:txBody>
                  <a:tcPr marL="82296" marR="82296" marT="41148" marB="41148"/>
                </a:tc>
                <a:tc>
                  <a:txBody>
                    <a:bodyPr/>
                    <a:lstStyle/>
                    <a:p>
                      <a:pPr algn="ctr"/>
                      <a:r>
                        <a:rPr lang="en-US" sz="1300" dirty="0"/>
                        <a:t>70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mn-lt"/>
                          <a:ea typeface="+mn-ea"/>
                          <a:cs typeface="+mn-cs"/>
                        </a:rPr>
                        <a:t>Delivered</a:t>
                      </a:r>
                    </a:p>
                  </a:txBody>
                  <a:tcPr marL="82296" marR="82296" marT="41148" marB="41148"/>
                </a:tc>
                <a:extLst>
                  <a:ext uri="{0D108BD9-81ED-4DB2-BD59-A6C34878D82A}">
                    <a16:rowId xmlns:a16="http://schemas.microsoft.com/office/drawing/2014/main" val="4072033366"/>
                  </a:ext>
                </a:extLst>
              </a:tr>
              <a:tr h="333756">
                <a:tc>
                  <a:txBody>
                    <a:bodyPr/>
                    <a:lstStyle/>
                    <a:p>
                      <a:pPr algn="l"/>
                      <a:r>
                        <a:rPr lang="en-US" sz="1300" dirty="0"/>
                        <a:t>oHCal cables</a:t>
                      </a:r>
                    </a:p>
                  </a:txBody>
                  <a:tcPr marL="82296" marR="82296" marT="41148" marB="41148"/>
                </a:tc>
                <a:tc>
                  <a:txBody>
                    <a:bodyPr/>
                    <a:lstStyle/>
                    <a:p>
                      <a:pPr algn="ctr"/>
                      <a:r>
                        <a:rPr lang="en-US" sz="1300" dirty="0"/>
                        <a:t>32 Sets</a:t>
                      </a:r>
                    </a:p>
                  </a:txBody>
                  <a:tcPr marL="82296" marR="82296" marT="41148" marB="41148"/>
                </a:tc>
                <a:tc>
                  <a:txBody>
                    <a:bodyPr/>
                    <a:lstStyle/>
                    <a:p>
                      <a:pPr algn="ctr"/>
                      <a:r>
                        <a:rPr lang="en-US" sz="1300" dirty="0"/>
                        <a:t>33 Sets</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300" dirty="0"/>
                        <a:t>oHCal controllers</a:t>
                      </a:r>
                    </a:p>
                  </a:txBody>
                  <a:tcPr marL="82296" marR="82296" marT="41148" marB="41148"/>
                </a:tc>
                <a:tc>
                  <a:txBody>
                    <a:bodyPr/>
                    <a:lstStyle/>
                    <a:p>
                      <a:pPr algn="ctr"/>
                      <a:r>
                        <a:rPr lang="en-US" sz="1300" dirty="0"/>
                        <a:t>8</a:t>
                      </a:r>
                    </a:p>
                  </a:txBody>
                  <a:tcPr marL="82296" marR="82296" marT="41148" marB="41148"/>
                </a:tc>
                <a:tc>
                  <a:txBody>
                    <a:bodyPr/>
                    <a:lstStyle/>
                    <a:p>
                      <a:pPr algn="ctr"/>
                      <a:r>
                        <a:rPr lang="en-US" sz="1300" dirty="0"/>
                        <a:t>10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3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2637428175"/>
                  </a:ext>
                </a:extLst>
              </a:tr>
              <a:tr h="333756">
                <a:tc>
                  <a:txBody>
                    <a:bodyPr/>
                    <a:lstStyle/>
                    <a:p>
                      <a:pPr algn="l"/>
                      <a:r>
                        <a:rPr lang="en-US" sz="1300" dirty="0"/>
                        <a:t>oHCal power system</a:t>
                      </a:r>
                    </a:p>
                  </a:txBody>
                  <a:tcPr marL="82296" marR="82296" marT="41148" marB="41148"/>
                </a:tc>
                <a:tc>
                  <a:txBody>
                    <a:bodyPr/>
                    <a:lstStyle/>
                    <a:p>
                      <a:pPr algn="ctr"/>
                      <a:r>
                        <a:rPr lang="en-US" sz="1300" dirty="0"/>
                        <a:t>1</a:t>
                      </a:r>
                    </a:p>
                  </a:txBody>
                  <a:tcPr marL="82296" marR="82296" marT="41148" marB="41148"/>
                </a:tc>
                <a:tc>
                  <a:txBody>
                    <a:bodyPr/>
                    <a:lstStyle/>
                    <a:p>
                      <a:pPr algn="ctr"/>
                      <a:r>
                        <a:rPr lang="en-US" sz="1300" dirty="0"/>
                        <a:t>1</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3851640085"/>
                  </a:ext>
                </a:extLst>
              </a:tr>
              <a:tr h="333756">
                <a:tc>
                  <a:txBody>
                    <a:bodyPr/>
                    <a:lstStyle/>
                    <a:p>
                      <a:pPr algn="l"/>
                      <a:r>
                        <a:rPr lang="en-US" sz="1300" dirty="0"/>
                        <a:t>oHCal signal cables</a:t>
                      </a:r>
                    </a:p>
                  </a:txBody>
                  <a:tcPr marL="82296" marR="82296" marT="41148" marB="41148"/>
                </a:tc>
                <a:tc>
                  <a:txBody>
                    <a:bodyPr/>
                    <a:lstStyle/>
                    <a:p>
                      <a:pPr algn="ctr"/>
                      <a:r>
                        <a:rPr lang="en-US" sz="1300" dirty="0"/>
                        <a:t>96</a:t>
                      </a:r>
                    </a:p>
                  </a:txBody>
                  <a:tcPr marL="82296" marR="82296" marT="41148" marB="41148"/>
                </a:tc>
                <a:tc>
                  <a:txBody>
                    <a:bodyPr/>
                    <a:lstStyle/>
                    <a:p>
                      <a:pPr algn="ctr"/>
                      <a:r>
                        <a:rPr lang="en-US" sz="1300" dirty="0"/>
                        <a:t>100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4037826926"/>
                  </a:ext>
                </a:extLst>
              </a:tr>
            </a:tbl>
          </a:graphicData>
        </a:graphic>
      </p:graphicFrame>
      <p:sp>
        <p:nvSpPr>
          <p:cNvPr id="6" name="Date Placeholder 5">
            <a:extLst>
              <a:ext uri="{FF2B5EF4-FFF2-40B4-BE49-F238E27FC236}">
                <a16:creationId xmlns:a16="http://schemas.microsoft.com/office/drawing/2014/main" id="{AD64CBD8-50BA-50CD-FD6D-E3102BED41D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7" name="Footer Placeholder 6">
            <a:extLst>
              <a:ext uri="{FF2B5EF4-FFF2-40B4-BE49-F238E27FC236}">
                <a16:creationId xmlns:a16="http://schemas.microsoft.com/office/drawing/2014/main" id="{D3BFF08C-643E-7B37-13CF-06E6B6D5C710}"/>
              </a:ext>
            </a:extLst>
          </p:cNvPr>
          <p:cNvSpPr>
            <a:spLocks noGrp="1"/>
          </p:cNvSpPr>
          <p:nvPr>
            <p:ph type="ftr" sz="quarter" idx="11"/>
          </p:nvPr>
        </p:nvSpPr>
        <p:spPr/>
        <p:txBody>
          <a:bodyPr/>
          <a:lstStyle/>
          <a:p>
            <a:pPr>
              <a:defRPr/>
            </a:pPr>
            <a:r>
              <a:rPr lang="en-US"/>
              <a:t>sPHENIX PD-4 Review</a:t>
            </a:r>
            <a:endParaRPr lang="en-US" dirty="0"/>
          </a:p>
        </p:txBody>
      </p:sp>
      <p:sp>
        <p:nvSpPr>
          <p:cNvPr id="8" name="Slide Number Placeholder 7">
            <a:extLst>
              <a:ext uri="{FF2B5EF4-FFF2-40B4-BE49-F238E27FC236}">
                <a16:creationId xmlns:a16="http://schemas.microsoft.com/office/drawing/2014/main" id="{66F17727-3698-2845-67F7-315A65C5B2E6}"/>
              </a:ext>
            </a:extLst>
          </p:cNvPr>
          <p:cNvSpPr>
            <a:spLocks noGrp="1"/>
          </p:cNvSpPr>
          <p:nvPr>
            <p:ph type="sldNum" sz="quarter" idx="12"/>
          </p:nvPr>
        </p:nvSpPr>
        <p:spPr/>
        <p:txBody>
          <a:bodyPr/>
          <a:lstStyle/>
          <a:p>
            <a:fld id="{4B932B3A-BA38-40C7-ADEE-2A1902CEB265}" type="slidenum">
              <a:rPr lang="en-US" altLang="en-US" smtClean="0"/>
              <a:pPr/>
              <a:t>57</a:t>
            </a:fld>
            <a:endParaRPr lang="en-US" altLang="en-US" dirty="0"/>
          </a:p>
        </p:txBody>
      </p:sp>
    </p:spTree>
    <p:extLst>
      <p:ext uri="{BB962C8B-B14F-4D97-AF65-F5344CB8AC3E}">
        <p14:creationId xmlns:p14="http://schemas.microsoft.com/office/powerpoint/2010/main" val="3043514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Preproduction + Production</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a:xfrm>
            <a:off x="457200" y="1047750"/>
            <a:ext cx="8229600" cy="3394472"/>
          </a:xfrm>
        </p:spPr>
        <p:txBody>
          <a:bodyPr/>
          <a:lstStyle/>
          <a:p>
            <a:r>
              <a:rPr lang="en-US" dirty="0"/>
              <a:t>EMCal/Outer HCal Digitizer Requirements: </a:t>
            </a:r>
          </a:p>
          <a:p>
            <a:endParaRPr lang="en-US" dirty="0"/>
          </a:p>
          <a:p>
            <a:pPr lvl="1"/>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extLst>
              <p:ext uri="{D42A27DB-BD31-4B8C-83A1-F6EECF244321}">
                <p14:modId xmlns:p14="http://schemas.microsoft.com/office/powerpoint/2010/main" val="2653092266"/>
              </p:ext>
            </p:extLst>
          </p:nvPr>
        </p:nvGraphicFramePr>
        <p:xfrm>
          <a:off x="1981200" y="1581150"/>
          <a:ext cx="5002746" cy="2912364"/>
        </p:xfrm>
        <a:graphic>
          <a:graphicData uri="http://schemas.openxmlformats.org/drawingml/2006/table">
            <a:tbl>
              <a:tblPr firstRow="1" bandRow="1">
                <a:tableStyleId>{5C22544A-7EE6-4342-B048-85BDC9FD1C3A}</a:tableStyleId>
              </a:tblPr>
              <a:tblGrid>
                <a:gridCol w="1989610">
                  <a:extLst>
                    <a:ext uri="{9D8B030D-6E8A-4147-A177-3AD203B41FA5}">
                      <a16:colId xmlns:a16="http://schemas.microsoft.com/office/drawing/2014/main" val="1632748028"/>
                    </a:ext>
                  </a:extLst>
                </a:gridCol>
                <a:gridCol w="1013267">
                  <a:extLst>
                    <a:ext uri="{9D8B030D-6E8A-4147-A177-3AD203B41FA5}">
                      <a16:colId xmlns:a16="http://schemas.microsoft.com/office/drawing/2014/main" val="700822445"/>
                    </a:ext>
                  </a:extLst>
                </a:gridCol>
                <a:gridCol w="1013267">
                  <a:extLst>
                    <a:ext uri="{9D8B030D-6E8A-4147-A177-3AD203B41FA5}">
                      <a16:colId xmlns:a16="http://schemas.microsoft.com/office/drawing/2014/main" val="572977699"/>
                    </a:ext>
                  </a:extLst>
                </a:gridCol>
                <a:gridCol w="986602">
                  <a:extLst>
                    <a:ext uri="{9D8B030D-6E8A-4147-A177-3AD203B41FA5}">
                      <a16:colId xmlns:a16="http://schemas.microsoft.com/office/drawing/2014/main" val="1671115519"/>
                    </a:ext>
                  </a:extLst>
                </a:gridCol>
              </a:tblGrid>
              <a:tr h="576072">
                <a:tc>
                  <a:txBody>
                    <a:bodyPr/>
                    <a:lstStyle/>
                    <a:p>
                      <a:pPr algn="ctr"/>
                      <a:r>
                        <a:rPr lang="en-US" sz="1600" dirty="0"/>
                        <a:t>Item</a:t>
                      </a:r>
                    </a:p>
                  </a:txBody>
                  <a:tcPr marL="82296" marR="82296" marT="41148" marB="41148"/>
                </a:tc>
                <a:tc>
                  <a:txBody>
                    <a:bodyPr/>
                    <a:lstStyle/>
                    <a:p>
                      <a:pPr algn="ctr"/>
                      <a:r>
                        <a:rPr lang="en-US" sz="1600" dirty="0"/>
                        <a:t>Quantity Required</a:t>
                      </a:r>
                    </a:p>
                  </a:txBody>
                  <a:tcPr marL="82296" marR="82296" marT="41148" marB="41148"/>
                </a:tc>
                <a:tc>
                  <a:txBody>
                    <a:bodyPr/>
                    <a:lstStyle/>
                    <a:p>
                      <a:pPr algn="ctr"/>
                      <a:r>
                        <a:rPr lang="en-US" sz="1600" dirty="0"/>
                        <a:t>Quantity</a:t>
                      </a:r>
                    </a:p>
                    <a:p>
                      <a:pPr algn="ctr"/>
                      <a:r>
                        <a:rPr lang="en-US" sz="1600" dirty="0"/>
                        <a:t>Delivered</a:t>
                      </a:r>
                    </a:p>
                  </a:txBody>
                  <a:tcPr marL="82296" marR="82296" marT="41148" marB="41148"/>
                </a:tc>
                <a:tc>
                  <a:txBody>
                    <a:bodyPr/>
                    <a:lstStyle/>
                    <a:p>
                      <a:pPr algn="ctr"/>
                      <a:r>
                        <a:rPr lang="en-US" sz="16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600" dirty="0"/>
                        <a:t>Digitizer Boards</a:t>
                      </a:r>
                    </a:p>
                  </a:txBody>
                  <a:tcPr marL="82296" marR="82296" marT="41148" marB="41148"/>
                </a:tc>
                <a:tc>
                  <a:txBody>
                    <a:bodyPr/>
                    <a:lstStyle/>
                    <a:p>
                      <a:pPr algn="ctr"/>
                      <a:r>
                        <a:rPr lang="en-US" sz="1600" dirty="0"/>
                        <a:t>332</a:t>
                      </a:r>
                    </a:p>
                  </a:txBody>
                  <a:tcPr marL="82296" marR="82296" marT="41148" marB="41148"/>
                </a:tc>
                <a:tc>
                  <a:txBody>
                    <a:bodyPr/>
                    <a:lstStyle/>
                    <a:p>
                      <a:pPr algn="ctr"/>
                      <a:r>
                        <a:rPr lang="en-US" sz="1600" dirty="0"/>
                        <a:t>342</a:t>
                      </a:r>
                    </a:p>
                  </a:txBody>
                  <a:tcPr marL="82296" marR="82296" marT="41148" marB="41148"/>
                </a:tc>
                <a:tc>
                  <a:txBody>
                    <a:bodyPr/>
                    <a:lstStyle/>
                    <a:p>
                      <a:pPr algn="ctr"/>
                      <a:r>
                        <a:rPr lang="en-US" sz="16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600" dirty="0"/>
                        <a:t>XMIT Boards</a:t>
                      </a:r>
                    </a:p>
                  </a:txBody>
                  <a:tcPr marL="82296" marR="82296" marT="41148" marB="41148"/>
                </a:tc>
                <a:tc>
                  <a:txBody>
                    <a:bodyPr/>
                    <a:lstStyle/>
                    <a:p>
                      <a:pPr algn="ctr"/>
                      <a:r>
                        <a:rPr lang="en-US" sz="1600" dirty="0"/>
                        <a:t>140</a:t>
                      </a:r>
                    </a:p>
                  </a:txBody>
                  <a:tcPr marL="82296" marR="82296" marT="41148" marB="41148"/>
                </a:tc>
                <a:tc>
                  <a:txBody>
                    <a:bodyPr/>
                    <a:lstStyle/>
                    <a:p>
                      <a:pPr algn="ctr"/>
                      <a:r>
                        <a:rPr lang="en-US" sz="1600" dirty="0"/>
                        <a:t>145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600" dirty="0"/>
                        <a:t>Controllers</a:t>
                      </a:r>
                    </a:p>
                  </a:txBody>
                  <a:tcPr marL="82296" marR="82296" marT="41148" marB="41148"/>
                </a:tc>
                <a:tc>
                  <a:txBody>
                    <a:bodyPr/>
                    <a:lstStyle/>
                    <a:p>
                      <a:pPr algn="ctr"/>
                      <a:r>
                        <a:rPr lang="en-US" sz="1600" dirty="0"/>
                        <a:t>34</a:t>
                      </a:r>
                    </a:p>
                  </a:txBody>
                  <a:tcPr marL="82296" marR="82296" marT="41148" marB="41148"/>
                </a:tc>
                <a:tc>
                  <a:txBody>
                    <a:bodyPr/>
                    <a:lstStyle/>
                    <a:p>
                      <a:pPr algn="ctr"/>
                      <a:r>
                        <a:rPr lang="en-US" sz="1600" dirty="0"/>
                        <a:t>37</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600" dirty="0"/>
                        <a:t>JSEBC-II</a:t>
                      </a:r>
                    </a:p>
                  </a:txBody>
                  <a:tcPr marL="82296" marR="82296" marT="41148" marB="41148"/>
                </a:tc>
                <a:tc>
                  <a:txBody>
                    <a:bodyPr/>
                    <a:lstStyle/>
                    <a:p>
                      <a:pPr algn="ctr"/>
                      <a:r>
                        <a:rPr lang="en-US" sz="1600" dirty="0"/>
                        <a:t>17</a:t>
                      </a:r>
                    </a:p>
                  </a:txBody>
                  <a:tcPr marL="82296" marR="82296" marT="41148" marB="41148"/>
                </a:tc>
                <a:tc>
                  <a:txBody>
                    <a:bodyPr/>
                    <a:lstStyle/>
                    <a:p>
                      <a:pPr algn="ctr"/>
                      <a:r>
                        <a:rPr lang="en-US" sz="1600" dirty="0"/>
                        <a:t>20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600" dirty="0"/>
                        <a:t>Crate</a:t>
                      </a:r>
                    </a:p>
                  </a:txBody>
                  <a:tcPr marL="82296" marR="82296" marT="41148" marB="41148"/>
                </a:tc>
                <a:tc>
                  <a:txBody>
                    <a:bodyPr/>
                    <a:lstStyle/>
                    <a:p>
                      <a:pPr algn="ctr"/>
                      <a:r>
                        <a:rPr lang="en-US" sz="1600" dirty="0"/>
                        <a:t>34</a:t>
                      </a:r>
                    </a:p>
                  </a:txBody>
                  <a:tcPr marL="82296" marR="82296" marT="41148" marB="41148"/>
                </a:tc>
                <a:tc>
                  <a:txBody>
                    <a:bodyPr/>
                    <a:lstStyle/>
                    <a:p>
                      <a:pPr algn="ctr"/>
                      <a:r>
                        <a:rPr lang="en-US" sz="1600" dirty="0"/>
                        <a:t>35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Delivered</a:t>
                      </a:r>
                    </a:p>
                  </a:txBody>
                  <a:tcPr marL="82296" marR="82296" marT="41148" marB="41148"/>
                </a:tc>
                <a:extLst>
                  <a:ext uri="{0D108BD9-81ED-4DB2-BD59-A6C34878D82A}">
                    <a16:rowId xmlns:a16="http://schemas.microsoft.com/office/drawing/2014/main" val="4072033366"/>
                  </a:ext>
                </a:extLst>
              </a:tr>
              <a:tr h="333756">
                <a:tc>
                  <a:txBody>
                    <a:bodyPr/>
                    <a:lstStyle/>
                    <a:p>
                      <a:pPr algn="l"/>
                      <a:r>
                        <a:rPr lang="en-US" sz="1600" dirty="0"/>
                        <a:t>Optical Fibers</a:t>
                      </a:r>
                    </a:p>
                  </a:txBody>
                  <a:tcPr marL="82296" marR="82296" marT="41148" marB="41148"/>
                </a:tc>
                <a:tc>
                  <a:txBody>
                    <a:bodyPr/>
                    <a:lstStyle/>
                    <a:p>
                      <a:pPr algn="ctr"/>
                      <a:r>
                        <a:rPr lang="en-US" sz="1600" dirty="0"/>
                        <a:t>1276</a:t>
                      </a:r>
                    </a:p>
                  </a:txBody>
                  <a:tcPr marL="82296" marR="82296" marT="41148" marB="41148"/>
                </a:tc>
                <a:tc>
                  <a:txBody>
                    <a:bodyPr/>
                    <a:lstStyle/>
                    <a:p>
                      <a:pPr algn="ctr"/>
                      <a:r>
                        <a:rPr lang="en-US" sz="1600" dirty="0"/>
                        <a:t>1400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600" dirty="0"/>
                        <a:t>Clock Master</a:t>
                      </a:r>
                    </a:p>
                  </a:txBody>
                  <a:tcPr marL="82296" marR="82296" marT="41148" marB="41148"/>
                </a:tc>
                <a:tc>
                  <a:txBody>
                    <a:bodyPr/>
                    <a:lstStyle/>
                    <a:p>
                      <a:pPr algn="ctr"/>
                      <a:r>
                        <a:rPr lang="en-US" sz="1600" dirty="0"/>
                        <a:t>10</a:t>
                      </a:r>
                    </a:p>
                  </a:txBody>
                  <a:tcPr marL="82296" marR="82296" marT="41148" marB="41148"/>
                </a:tc>
                <a:tc>
                  <a:txBody>
                    <a:bodyPr/>
                    <a:lstStyle/>
                    <a:p>
                      <a:pPr algn="ctr"/>
                      <a:r>
                        <a:rPr lang="en-US" sz="1600" dirty="0"/>
                        <a:t>12</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37428175"/>
                  </a:ext>
                </a:extLst>
              </a:tr>
            </a:tbl>
          </a:graphicData>
        </a:graphic>
      </p:graphicFrame>
      <p:sp>
        <p:nvSpPr>
          <p:cNvPr id="6" name="Date Placeholder 5">
            <a:extLst>
              <a:ext uri="{FF2B5EF4-FFF2-40B4-BE49-F238E27FC236}">
                <a16:creationId xmlns:a16="http://schemas.microsoft.com/office/drawing/2014/main" id="{180E43D4-FC3D-B572-F85F-428B7CBCAB25}"/>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7" name="Footer Placeholder 6">
            <a:extLst>
              <a:ext uri="{FF2B5EF4-FFF2-40B4-BE49-F238E27FC236}">
                <a16:creationId xmlns:a16="http://schemas.microsoft.com/office/drawing/2014/main" id="{9D9CEF36-35B2-F4E4-3E48-5B4DB1A3D3D0}"/>
              </a:ext>
            </a:extLst>
          </p:cNvPr>
          <p:cNvSpPr>
            <a:spLocks noGrp="1"/>
          </p:cNvSpPr>
          <p:nvPr>
            <p:ph type="ftr" sz="quarter" idx="11"/>
          </p:nvPr>
        </p:nvSpPr>
        <p:spPr/>
        <p:txBody>
          <a:bodyPr/>
          <a:lstStyle/>
          <a:p>
            <a:pPr>
              <a:defRPr/>
            </a:pPr>
            <a:r>
              <a:rPr lang="en-US"/>
              <a:t>sPHENIX PD-4 Review</a:t>
            </a:r>
            <a:endParaRPr lang="en-US" dirty="0"/>
          </a:p>
        </p:txBody>
      </p:sp>
      <p:sp>
        <p:nvSpPr>
          <p:cNvPr id="8" name="Slide Number Placeholder 7">
            <a:extLst>
              <a:ext uri="{FF2B5EF4-FFF2-40B4-BE49-F238E27FC236}">
                <a16:creationId xmlns:a16="http://schemas.microsoft.com/office/drawing/2014/main" id="{FA29579B-55CD-4870-77D7-3983BF966726}"/>
              </a:ext>
            </a:extLst>
          </p:cNvPr>
          <p:cNvSpPr>
            <a:spLocks noGrp="1"/>
          </p:cNvSpPr>
          <p:nvPr>
            <p:ph type="sldNum" sz="quarter" idx="12"/>
          </p:nvPr>
        </p:nvSpPr>
        <p:spPr/>
        <p:txBody>
          <a:bodyPr/>
          <a:lstStyle/>
          <a:p>
            <a:fld id="{4B932B3A-BA38-40C7-ADEE-2A1902CEB265}" type="slidenum">
              <a:rPr lang="en-US" altLang="en-US" smtClean="0"/>
              <a:pPr/>
              <a:t>58</a:t>
            </a:fld>
            <a:endParaRPr lang="en-US" altLang="en-US" dirty="0"/>
          </a:p>
        </p:txBody>
      </p:sp>
    </p:spTree>
    <p:extLst>
      <p:ext uri="{BB962C8B-B14F-4D97-AF65-F5344CB8AC3E}">
        <p14:creationId xmlns:p14="http://schemas.microsoft.com/office/powerpoint/2010/main" val="3191398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E9C7D-2E5A-1C70-0DFC-4CD7F4404D14}"/>
              </a:ext>
            </a:extLst>
          </p:cNvPr>
          <p:cNvSpPr>
            <a:spLocks noGrp="1"/>
          </p:cNvSpPr>
          <p:nvPr>
            <p:ph type="title"/>
          </p:nvPr>
        </p:nvSpPr>
        <p:spPr/>
        <p:txBody>
          <a:bodyPr/>
          <a:lstStyle/>
          <a:p>
            <a:r>
              <a:rPr lang="en-US" sz="2800" dirty="0"/>
              <a:t>WBS 1.5.3: Digitizers – EMCal and Outer HCal</a:t>
            </a:r>
          </a:p>
        </p:txBody>
      </p:sp>
      <p:pic>
        <p:nvPicPr>
          <p:cNvPr id="8" name="Content Placeholder 7" descr="A picture containing text, vending machine&#10;&#10;Description automatically generated">
            <a:extLst>
              <a:ext uri="{FF2B5EF4-FFF2-40B4-BE49-F238E27FC236}">
                <a16:creationId xmlns:a16="http://schemas.microsoft.com/office/drawing/2014/main" id="{D039A9F2-C301-F2FB-C28C-8FB9D88B2C1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81400" y="666750"/>
            <a:ext cx="2264649" cy="4206131"/>
          </a:xfrm>
        </p:spPr>
      </p:pic>
      <p:sp>
        <p:nvSpPr>
          <p:cNvPr id="4" name="Date Placeholder 3">
            <a:extLst>
              <a:ext uri="{FF2B5EF4-FFF2-40B4-BE49-F238E27FC236}">
                <a16:creationId xmlns:a16="http://schemas.microsoft.com/office/drawing/2014/main" id="{6977CF75-E9F2-0A9A-0ED4-9A610DA5B00A}"/>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D1D70347-720A-3B3A-16E2-D0C7CD1DCFF4}"/>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DC925E47-4126-D267-CFE9-61BE0D27D3CC}"/>
              </a:ext>
            </a:extLst>
          </p:cNvPr>
          <p:cNvSpPr>
            <a:spLocks noGrp="1"/>
          </p:cNvSpPr>
          <p:nvPr>
            <p:ph type="sldNum" sz="quarter" idx="12"/>
          </p:nvPr>
        </p:nvSpPr>
        <p:spPr/>
        <p:txBody>
          <a:bodyPr/>
          <a:lstStyle/>
          <a:p>
            <a:fld id="{4B932B3A-BA38-40C7-ADEE-2A1902CEB265}" type="slidenum">
              <a:rPr lang="en-US" altLang="en-US" smtClean="0"/>
              <a:pPr/>
              <a:t>59</a:t>
            </a:fld>
            <a:endParaRPr lang="en-US" altLang="en-US" dirty="0"/>
          </a:p>
        </p:txBody>
      </p:sp>
      <p:sp>
        <p:nvSpPr>
          <p:cNvPr id="9" name="TextBox 8">
            <a:extLst>
              <a:ext uri="{FF2B5EF4-FFF2-40B4-BE49-F238E27FC236}">
                <a16:creationId xmlns:a16="http://schemas.microsoft.com/office/drawing/2014/main" id="{C6BD6D05-5FAF-9FD0-92F8-F00BB8CEFD6B}"/>
              </a:ext>
            </a:extLst>
          </p:cNvPr>
          <p:cNvSpPr txBox="1"/>
          <p:nvPr/>
        </p:nvSpPr>
        <p:spPr>
          <a:xfrm>
            <a:off x="1100085" y="2419350"/>
            <a:ext cx="2328915" cy="461665"/>
          </a:xfrm>
          <a:prstGeom prst="rect">
            <a:avLst/>
          </a:prstGeom>
          <a:solidFill>
            <a:schemeClr val="accent1">
              <a:lumMod val="20000"/>
              <a:lumOff val="80000"/>
            </a:schemeClr>
          </a:solidFill>
        </p:spPr>
        <p:txBody>
          <a:bodyPr wrap="square" rtlCol="0">
            <a:spAutoFit/>
          </a:bodyPr>
          <a:lstStyle/>
          <a:p>
            <a:pPr algn="ctr"/>
            <a:r>
              <a:rPr lang="en-US" sz="1200" dirty="0"/>
              <a:t>Full Rack of sPHENIX Digitizers assembled and under test</a:t>
            </a:r>
          </a:p>
        </p:txBody>
      </p:sp>
    </p:spTree>
    <p:extLst>
      <p:ext uri="{BB962C8B-B14F-4D97-AF65-F5344CB8AC3E}">
        <p14:creationId xmlns:p14="http://schemas.microsoft.com/office/powerpoint/2010/main" val="4153225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sPHENIX MIE KPP’s (2)</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6</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517454225"/>
              </p:ext>
            </p:extLst>
          </p:nvPr>
        </p:nvGraphicFramePr>
        <p:xfrm>
          <a:off x="228600" y="819151"/>
          <a:ext cx="8686800" cy="3564890"/>
        </p:xfrm>
        <a:graphic>
          <a:graphicData uri="http://schemas.openxmlformats.org/drawingml/2006/table">
            <a:tbl>
              <a:tblPr firstRow="1" bandRow="1">
                <a:tableStyleId>{FABFCF23-3B69-468F-B69F-88F6DE6A72F2}</a:tableStyleId>
              </a:tblPr>
              <a:tblGrid>
                <a:gridCol w="1828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605790">
                <a:tc>
                  <a:txBody>
                    <a:bodyPr/>
                    <a:lstStyle/>
                    <a:p>
                      <a:r>
                        <a:rPr lang="en-US" sz="1200" b="1" dirty="0">
                          <a:solidFill>
                            <a:srgbClr val="000000"/>
                          </a:solidFill>
                        </a:rPr>
                        <a:t>EM</a:t>
                      </a:r>
                      <a:r>
                        <a:rPr lang="en-US" sz="1200" b="1" baseline="0" dirty="0">
                          <a:solidFill>
                            <a:srgbClr val="000000"/>
                          </a:solidFill>
                        </a:rPr>
                        <a:t> Ca</a:t>
                      </a:r>
                      <a:r>
                        <a:rPr lang="en-US" sz="1200" b="1" dirty="0">
                          <a:solidFill>
                            <a:srgbClr val="000000"/>
                          </a:solidFill>
                        </a:rPr>
                        <a:t>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35%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0579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05790">
                <a:tc>
                  <a:txBody>
                    <a:bodyPr/>
                    <a:lstStyle/>
                    <a:p>
                      <a:r>
                        <a:rPr lang="en-US" sz="1200" b="1" dirty="0">
                          <a:solidFill>
                            <a:srgbClr val="000000"/>
                          </a:solidFill>
                        </a:rPr>
                        <a:t>Min Bias Trigger Detector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a:t>
                      </a:r>
                      <a:r>
                        <a:rPr lang="en-US" sz="1100" baseline="0" dirty="0">
                          <a:solidFill>
                            <a:srgbClr val="000000"/>
                          </a:solidFill>
                        </a:rPr>
                        <a:t> 120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a:t>
                      </a:r>
                      <a:r>
                        <a:rPr lang="en-US" sz="1100" baseline="0" dirty="0">
                          <a:solidFill>
                            <a:srgbClr val="000000"/>
                          </a:solidFill>
                        </a:rPr>
                        <a:t> 100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30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Event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a:t>
                      </a:r>
                      <a:r>
                        <a:rPr lang="en-US" sz="1100" baseline="0" dirty="0">
                          <a:solidFill>
                            <a:srgbClr val="000000"/>
                          </a:solidFill>
                        </a:rPr>
                        <a:t> kHz w/ random </a:t>
                      </a:r>
                      <a:r>
                        <a:rPr lang="en-US" sz="1100" baseline="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15 kHz w/ random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Data Logging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 </a:t>
                      </a:r>
                      <a:r>
                        <a:rPr lang="en-US" sz="1100" dirty="0" err="1">
                          <a:solidFill>
                            <a:srgbClr val="000000"/>
                          </a:solidFill>
                        </a:rPr>
                        <a:t>Gbit</a:t>
                      </a:r>
                      <a:r>
                        <a:rPr lang="en-US" sz="1100" dirty="0">
                          <a:solidFill>
                            <a:srgbClr val="000000"/>
                          </a:solidFill>
                        </a:rPr>
                        <a:t>/s with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819465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9C7D-9953-ED13-35FF-39AF1C127F81}"/>
              </a:ext>
            </a:extLst>
          </p:cNvPr>
          <p:cNvSpPr>
            <a:spLocks noGrp="1"/>
          </p:cNvSpPr>
          <p:nvPr>
            <p:ph type="title"/>
          </p:nvPr>
        </p:nvSpPr>
        <p:spPr/>
        <p:txBody>
          <a:bodyPr/>
          <a:lstStyle/>
          <a:p>
            <a:r>
              <a:rPr lang="en-US" sz="2800" dirty="0"/>
              <a:t>WBS 1.5 Summary</a:t>
            </a:r>
          </a:p>
        </p:txBody>
      </p:sp>
      <p:sp>
        <p:nvSpPr>
          <p:cNvPr id="3" name="Content Placeholder 2">
            <a:extLst>
              <a:ext uri="{FF2B5EF4-FFF2-40B4-BE49-F238E27FC236}">
                <a16:creationId xmlns:a16="http://schemas.microsoft.com/office/drawing/2014/main" id="{C8256C51-7819-A5ED-6F6E-99E7ED5A297F}"/>
              </a:ext>
            </a:extLst>
          </p:cNvPr>
          <p:cNvSpPr>
            <a:spLocks noGrp="1"/>
          </p:cNvSpPr>
          <p:nvPr>
            <p:ph idx="1"/>
          </p:nvPr>
        </p:nvSpPr>
        <p:spPr>
          <a:xfrm>
            <a:off x="152400" y="1200154"/>
            <a:ext cx="8763000" cy="3394472"/>
          </a:xfrm>
        </p:spPr>
        <p:txBody>
          <a:bodyPr/>
          <a:lstStyle/>
          <a:p>
            <a:r>
              <a:rPr lang="en-US" sz="2000" dirty="0"/>
              <a:t>COVID-19 provided a significant challenge but had minimal impact on delivery schedule.</a:t>
            </a:r>
          </a:p>
          <a:p>
            <a:r>
              <a:rPr lang="en-US" sz="2000" dirty="0"/>
              <a:t>Lots of testing support from </a:t>
            </a:r>
            <a:r>
              <a:rPr lang="en-US" sz="2000" dirty="0" err="1"/>
              <a:t>UMichigan</a:t>
            </a:r>
            <a:r>
              <a:rPr lang="en-US" sz="2000" dirty="0"/>
              <a:t>, </a:t>
            </a:r>
            <a:r>
              <a:rPr lang="en-US" sz="2000" dirty="0" err="1"/>
              <a:t>LehighU</a:t>
            </a:r>
            <a:r>
              <a:rPr lang="en-US" sz="2000" dirty="0"/>
              <a:t>, </a:t>
            </a:r>
            <a:r>
              <a:rPr lang="en-US" sz="2000" dirty="0" err="1"/>
              <a:t>UColorado</a:t>
            </a:r>
            <a:r>
              <a:rPr lang="en-US" sz="2000" dirty="0"/>
              <a:t> and </a:t>
            </a:r>
            <a:r>
              <a:rPr lang="en-US" sz="2000" dirty="0" err="1"/>
              <a:t>ColumbiaU</a:t>
            </a:r>
            <a:r>
              <a:rPr lang="en-US" sz="2000" dirty="0"/>
              <a:t> to complete this portion of the project on time.</a:t>
            </a:r>
          </a:p>
          <a:p>
            <a:r>
              <a:rPr lang="en-US" sz="2000" dirty="0"/>
              <a:t>Failure rate of electronics was less then 3% on average.</a:t>
            </a:r>
          </a:p>
          <a:p>
            <a:r>
              <a:rPr lang="en-US" sz="2000" dirty="0"/>
              <a:t>Components were delivered to EMCal and </a:t>
            </a:r>
            <a:r>
              <a:rPr lang="en-US" sz="2000" dirty="0" err="1"/>
              <a:t>HCal</a:t>
            </a:r>
            <a:r>
              <a:rPr lang="en-US" sz="2000" dirty="0"/>
              <a:t> groups in a timely manner to keep assembly pipelines  running.</a:t>
            </a:r>
          </a:p>
          <a:p>
            <a:r>
              <a:rPr lang="en-US" sz="2000" dirty="0"/>
              <a:t>All components in WBS 1.5 were completed and delivered by July 1, 2022</a:t>
            </a:r>
          </a:p>
          <a:p>
            <a:endParaRPr lang="en-US" dirty="0"/>
          </a:p>
        </p:txBody>
      </p:sp>
      <p:sp>
        <p:nvSpPr>
          <p:cNvPr id="4" name="Date Placeholder 3">
            <a:extLst>
              <a:ext uri="{FF2B5EF4-FFF2-40B4-BE49-F238E27FC236}">
                <a16:creationId xmlns:a16="http://schemas.microsoft.com/office/drawing/2014/main" id="{B064FA79-7A52-77E1-6086-7BE79CE23DD2}"/>
              </a:ext>
            </a:extLst>
          </p:cNvPr>
          <p:cNvSpPr>
            <a:spLocks noGrp="1"/>
          </p:cNvSpPr>
          <p:nvPr>
            <p:ph type="dt" sz="half" idx="10"/>
          </p:nvPr>
        </p:nvSpPr>
        <p:spPr/>
        <p:txBody>
          <a:bodyPr/>
          <a:lstStyle/>
          <a:p>
            <a:pPr>
              <a:defRPr/>
            </a:pPr>
            <a:r>
              <a:rPr lang="en-US"/>
              <a:t>November 18, 2022</a:t>
            </a:r>
            <a:endParaRPr lang="en-US" dirty="0"/>
          </a:p>
        </p:txBody>
      </p:sp>
      <p:sp>
        <p:nvSpPr>
          <p:cNvPr id="5" name="Footer Placeholder 4">
            <a:extLst>
              <a:ext uri="{FF2B5EF4-FFF2-40B4-BE49-F238E27FC236}">
                <a16:creationId xmlns:a16="http://schemas.microsoft.com/office/drawing/2014/main" id="{AFC7A044-B056-2918-C768-2BE4C970E8B5}"/>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D0B5CB13-DE90-484C-6A25-349F3D174C8E}"/>
              </a:ext>
            </a:extLst>
          </p:cNvPr>
          <p:cNvSpPr>
            <a:spLocks noGrp="1"/>
          </p:cNvSpPr>
          <p:nvPr>
            <p:ph type="sldNum" sz="quarter" idx="12"/>
          </p:nvPr>
        </p:nvSpPr>
        <p:spPr/>
        <p:txBody>
          <a:bodyPr/>
          <a:lstStyle/>
          <a:p>
            <a:fld id="{4B932B3A-BA38-40C7-ADEE-2A1902CEB265}" type="slidenum">
              <a:rPr lang="en-US" altLang="en-US" smtClean="0"/>
              <a:pPr/>
              <a:t>60</a:t>
            </a:fld>
            <a:endParaRPr lang="en-US" altLang="en-US" dirty="0"/>
          </a:p>
        </p:txBody>
      </p:sp>
    </p:spTree>
    <p:extLst>
      <p:ext uri="{BB962C8B-B14F-4D97-AF65-F5344CB8AC3E}">
        <p14:creationId xmlns:p14="http://schemas.microsoft.com/office/powerpoint/2010/main" val="16487866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a:xfrm>
            <a:off x="152400" y="25031"/>
            <a:ext cx="8534400" cy="546497"/>
          </a:xfrm>
        </p:spPr>
        <p:txBody>
          <a:bodyPr/>
          <a:lstStyle/>
          <a:p>
            <a:r>
              <a:rPr lang="en-US" sz="2800" dirty="0"/>
              <a:t>WBS 1.6 DAQ/TRIGGER – 1.6.1 DAQ &amp; 1.6.2 Local Level-1</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61</a:t>
            </a:fld>
            <a:endParaRPr lang="en-US" altLang="en-US" dirty="0"/>
          </a:p>
        </p:txBody>
      </p:sp>
      <p:pic>
        <p:nvPicPr>
          <p:cNvPr id="8" name="Picture 7">
            <a:extLst>
              <a:ext uri="{FF2B5EF4-FFF2-40B4-BE49-F238E27FC236}">
                <a16:creationId xmlns:a16="http://schemas.microsoft.com/office/drawing/2014/main" id="{DF5BA1C0-409B-6063-1EA9-418467F1A27B}"/>
              </a:ext>
            </a:extLst>
          </p:cNvPr>
          <p:cNvPicPr>
            <a:picLocks noChangeAspect="1"/>
          </p:cNvPicPr>
          <p:nvPr/>
        </p:nvPicPr>
        <p:blipFill>
          <a:blip r:embed="rId2"/>
          <a:stretch>
            <a:fillRect/>
          </a:stretch>
        </p:blipFill>
        <p:spPr>
          <a:xfrm>
            <a:off x="76200" y="971550"/>
            <a:ext cx="8991600" cy="3657600"/>
          </a:xfrm>
          <a:prstGeom prst="rect">
            <a:avLst/>
          </a:prstGeom>
        </p:spPr>
      </p:pic>
    </p:spTree>
    <p:extLst>
      <p:ext uri="{BB962C8B-B14F-4D97-AF65-F5344CB8AC3E}">
        <p14:creationId xmlns:p14="http://schemas.microsoft.com/office/powerpoint/2010/main" val="29155252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a:xfrm>
            <a:off x="76200" y="25031"/>
            <a:ext cx="8610600" cy="546497"/>
          </a:xfrm>
        </p:spPr>
        <p:txBody>
          <a:bodyPr/>
          <a:lstStyle/>
          <a:p>
            <a:r>
              <a:rPr lang="en-US" sz="2400" dirty="0"/>
              <a:t>WBS 1.6 DAQ/TRIGGER – 1.6.3 Global Level-1 and 1.6.4 Timing</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62</a:t>
            </a:fld>
            <a:endParaRPr lang="en-US" altLang="en-US" dirty="0"/>
          </a:p>
        </p:txBody>
      </p:sp>
      <p:pic>
        <p:nvPicPr>
          <p:cNvPr id="7" name="Picture 6">
            <a:extLst>
              <a:ext uri="{FF2B5EF4-FFF2-40B4-BE49-F238E27FC236}">
                <a16:creationId xmlns:a16="http://schemas.microsoft.com/office/drawing/2014/main" id="{14DEC273-2A06-ECFD-C888-6EB001F5CBB4}"/>
              </a:ext>
            </a:extLst>
          </p:cNvPr>
          <p:cNvPicPr>
            <a:picLocks noChangeAspect="1"/>
          </p:cNvPicPr>
          <p:nvPr/>
        </p:nvPicPr>
        <p:blipFill>
          <a:blip r:embed="rId2"/>
          <a:stretch>
            <a:fillRect/>
          </a:stretch>
        </p:blipFill>
        <p:spPr>
          <a:xfrm>
            <a:off x="76200" y="953965"/>
            <a:ext cx="8991600" cy="3522785"/>
          </a:xfrm>
          <a:prstGeom prst="rect">
            <a:avLst/>
          </a:prstGeom>
        </p:spPr>
      </p:pic>
    </p:spTree>
    <p:extLst>
      <p:ext uri="{BB962C8B-B14F-4D97-AF65-F5344CB8AC3E}">
        <p14:creationId xmlns:p14="http://schemas.microsoft.com/office/powerpoint/2010/main" val="37138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DA1B-3471-A18B-0404-1982BD5B8551}"/>
              </a:ext>
            </a:extLst>
          </p:cNvPr>
          <p:cNvSpPr>
            <a:spLocks noGrp="1"/>
          </p:cNvSpPr>
          <p:nvPr>
            <p:ph type="title"/>
          </p:nvPr>
        </p:nvSpPr>
        <p:spPr>
          <a:xfrm>
            <a:off x="628650" y="207259"/>
            <a:ext cx="7886700" cy="230603"/>
          </a:xfrm>
        </p:spPr>
        <p:txBody>
          <a:bodyPr>
            <a:noAutofit/>
          </a:bodyPr>
          <a:lstStyle/>
          <a:p>
            <a:r>
              <a:rPr lang="en-US" sz="2800" dirty="0"/>
              <a:t>WBS 1.6 DAQ/Trigger Deliverables</a:t>
            </a:r>
          </a:p>
        </p:txBody>
      </p:sp>
      <p:sp>
        <p:nvSpPr>
          <p:cNvPr id="4" name="Date Placeholder 3">
            <a:extLst>
              <a:ext uri="{FF2B5EF4-FFF2-40B4-BE49-F238E27FC236}">
                <a16:creationId xmlns:a16="http://schemas.microsoft.com/office/drawing/2014/main" id="{3531692D-D17E-7DC6-8BA0-48D7C3DD7A81}"/>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9B20E605-3B3A-A4CE-CF66-19AC64AE25C1}"/>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EA38CD36-59DF-7392-B7DC-4BEB58D88537}"/>
              </a:ext>
            </a:extLst>
          </p:cNvPr>
          <p:cNvSpPr>
            <a:spLocks noGrp="1"/>
          </p:cNvSpPr>
          <p:nvPr>
            <p:ph type="sldNum" sz="quarter" idx="12"/>
          </p:nvPr>
        </p:nvSpPr>
        <p:spPr/>
        <p:txBody>
          <a:bodyPr/>
          <a:lstStyle/>
          <a:p>
            <a:fld id="{4B932B3A-BA38-40C7-ADEE-2A1902CEB265}" type="slidenum">
              <a:rPr lang="en-US" altLang="en-US" smtClean="0"/>
              <a:pPr/>
              <a:t>63</a:t>
            </a:fld>
            <a:endParaRPr lang="en-US" altLang="en-US" dirty="0"/>
          </a:p>
        </p:txBody>
      </p:sp>
      <p:pic>
        <p:nvPicPr>
          <p:cNvPr id="10" name="Picture 9" descr="A picture containing text, electronics, computer, vending machine&#10;&#10;Description automatically generated">
            <a:extLst>
              <a:ext uri="{FF2B5EF4-FFF2-40B4-BE49-F238E27FC236}">
                <a16:creationId xmlns:a16="http://schemas.microsoft.com/office/drawing/2014/main" id="{CC8811CE-6A62-40B1-16B2-2FBF1F165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3" y="2957330"/>
            <a:ext cx="1400519" cy="1614339"/>
          </a:xfrm>
          <a:prstGeom prst="rect">
            <a:avLst/>
          </a:prstGeom>
        </p:spPr>
      </p:pic>
      <p:pic>
        <p:nvPicPr>
          <p:cNvPr id="16" name="Picture 15">
            <a:extLst>
              <a:ext uri="{FF2B5EF4-FFF2-40B4-BE49-F238E27FC236}">
                <a16:creationId xmlns:a16="http://schemas.microsoft.com/office/drawing/2014/main" id="{1B65EB20-96B2-3E60-6209-1364A1BE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085" y="2389352"/>
            <a:ext cx="1710887" cy="1383002"/>
          </a:xfrm>
          <a:prstGeom prst="rect">
            <a:avLst/>
          </a:prstGeom>
        </p:spPr>
      </p:pic>
      <p:sp>
        <p:nvSpPr>
          <p:cNvPr id="19" name="TextBox 18">
            <a:extLst>
              <a:ext uri="{FF2B5EF4-FFF2-40B4-BE49-F238E27FC236}">
                <a16:creationId xmlns:a16="http://schemas.microsoft.com/office/drawing/2014/main" id="{E43E7AE0-A265-B1AC-87BB-5052C6B34F60}"/>
              </a:ext>
            </a:extLst>
          </p:cNvPr>
          <p:cNvSpPr txBox="1"/>
          <p:nvPr/>
        </p:nvSpPr>
        <p:spPr>
          <a:xfrm>
            <a:off x="441128" y="1825324"/>
            <a:ext cx="678163" cy="300082"/>
          </a:xfrm>
          <a:prstGeom prst="rect">
            <a:avLst/>
          </a:prstGeom>
          <a:noFill/>
        </p:spPr>
        <p:txBody>
          <a:bodyPr wrap="square">
            <a:spAutoFit/>
          </a:bodyPr>
          <a:lstStyle/>
          <a:p>
            <a:r>
              <a:rPr lang="en-US" sz="1350" dirty="0">
                <a:solidFill>
                  <a:srgbClr val="FFFF00"/>
                </a:solidFill>
                <a:latin typeface="Arial Narrow" charset="0"/>
              </a:rPr>
              <a:t>EBDCs</a:t>
            </a:r>
            <a:endParaRPr lang="en-US" dirty="0">
              <a:solidFill>
                <a:srgbClr val="FFFF00"/>
              </a:solidFill>
            </a:endParaRPr>
          </a:p>
        </p:txBody>
      </p:sp>
      <p:sp>
        <p:nvSpPr>
          <p:cNvPr id="20" name="TextBox 19">
            <a:extLst>
              <a:ext uri="{FF2B5EF4-FFF2-40B4-BE49-F238E27FC236}">
                <a16:creationId xmlns:a16="http://schemas.microsoft.com/office/drawing/2014/main" id="{FF45164B-E9A1-70AB-C9DA-73A878F771B8}"/>
              </a:ext>
            </a:extLst>
          </p:cNvPr>
          <p:cNvSpPr txBox="1"/>
          <p:nvPr/>
        </p:nvSpPr>
        <p:spPr>
          <a:xfrm>
            <a:off x="2321895" y="2817192"/>
            <a:ext cx="678163" cy="300082"/>
          </a:xfrm>
          <a:prstGeom prst="rect">
            <a:avLst/>
          </a:prstGeom>
          <a:noFill/>
        </p:spPr>
        <p:txBody>
          <a:bodyPr wrap="square">
            <a:spAutoFit/>
          </a:bodyPr>
          <a:lstStyle/>
          <a:p>
            <a:r>
              <a:rPr lang="en-US" sz="1350" dirty="0">
                <a:solidFill>
                  <a:srgbClr val="FFFF00"/>
                </a:solidFill>
                <a:latin typeface="Arial Narrow" charset="0"/>
              </a:rPr>
              <a:t>SEBs</a:t>
            </a:r>
            <a:endParaRPr lang="en-US" dirty="0">
              <a:solidFill>
                <a:srgbClr val="FFFF00"/>
              </a:solidFill>
            </a:endParaRPr>
          </a:p>
        </p:txBody>
      </p:sp>
      <p:sp>
        <p:nvSpPr>
          <p:cNvPr id="21" name="TextBox 20">
            <a:extLst>
              <a:ext uri="{FF2B5EF4-FFF2-40B4-BE49-F238E27FC236}">
                <a16:creationId xmlns:a16="http://schemas.microsoft.com/office/drawing/2014/main" id="{2CAF1150-CAD3-520E-DC35-BCC4DC91079F}"/>
              </a:ext>
            </a:extLst>
          </p:cNvPr>
          <p:cNvSpPr txBox="1"/>
          <p:nvPr/>
        </p:nvSpPr>
        <p:spPr>
          <a:xfrm>
            <a:off x="306467" y="4002292"/>
            <a:ext cx="963784" cy="300082"/>
          </a:xfrm>
          <a:prstGeom prst="rect">
            <a:avLst/>
          </a:prstGeom>
          <a:noFill/>
        </p:spPr>
        <p:txBody>
          <a:bodyPr wrap="square">
            <a:spAutoFit/>
          </a:bodyPr>
          <a:lstStyle/>
          <a:p>
            <a:r>
              <a:rPr lang="en-US" sz="1350" dirty="0" err="1">
                <a:solidFill>
                  <a:srgbClr val="FFFF00"/>
                </a:solidFill>
                <a:latin typeface="Arial Narrow" charset="0"/>
              </a:rPr>
              <a:t>BufferBoxes</a:t>
            </a:r>
            <a:endParaRPr lang="en-US" dirty="0">
              <a:solidFill>
                <a:srgbClr val="FFFF00"/>
              </a:solidFill>
            </a:endParaRPr>
          </a:p>
        </p:txBody>
      </p:sp>
      <p:sp>
        <p:nvSpPr>
          <p:cNvPr id="22" name="TextBox 21">
            <a:extLst>
              <a:ext uri="{FF2B5EF4-FFF2-40B4-BE49-F238E27FC236}">
                <a16:creationId xmlns:a16="http://schemas.microsoft.com/office/drawing/2014/main" id="{6C8B4919-F683-8D2F-49D8-DF5DB589A6D8}"/>
              </a:ext>
            </a:extLst>
          </p:cNvPr>
          <p:cNvSpPr txBox="1"/>
          <p:nvPr/>
        </p:nvSpPr>
        <p:spPr>
          <a:xfrm>
            <a:off x="7564614" y="2747619"/>
            <a:ext cx="1003830" cy="507831"/>
          </a:xfrm>
          <a:prstGeom prst="rect">
            <a:avLst/>
          </a:prstGeom>
          <a:noFill/>
        </p:spPr>
        <p:txBody>
          <a:bodyPr wrap="square">
            <a:spAutoFit/>
          </a:bodyPr>
          <a:lstStyle/>
          <a:p>
            <a:r>
              <a:rPr lang="en-US" sz="1350" dirty="0">
                <a:solidFill>
                  <a:srgbClr val="FFFF00"/>
                </a:solidFill>
                <a:latin typeface="Arial Narrow" charset="0"/>
              </a:rPr>
              <a:t>Gl1/GTM unit</a:t>
            </a:r>
            <a:endParaRPr lang="en-US" dirty="0">
              <a:solidFill>
                <a:srgbClr val="FFFF00"/>
              </a:solidFill>
            </a:endParaRPr>
          </a:p>
        </p:txBody>
      </p:sp>
      <p:sp>
        <p:nvSpPr>
          <p:cNvPr id="25" name="TextBox 24">
            <a:extLst>
              <a:ext uri="{FF2B5EF4-FFF2-40B4-BE49-F238E27FC236}">
                <a16:creationId xmlns:a16="http://schemas.microsoft.com/office/drawing/2014/main" id="{C4EF11A6-00A1-FB23-B774-3C6AB882C59A}"/>
              </a:ext>
            </a:extLst>
          </p:cNvPr>
          <p:cNvSpPr txBox="1"/>
          <p:nvPr/>
        </p:nvSpPr>
        <p:spPr>
          <a:xfrm>
            <a:off x="3857806" y="1887744"/>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sp>
        <p:nvSpPr>
          <p:cNvPr id="26" name="TextBox 25">
            <a:extLst>
              <a:ext uri="{FF2B5EF4-FFF2-40B4-BE49-F238E27FC236}">
                <a16:creationId xmlns:a16="http://schemas.microsoft.com/office/drawing/2014/main" id="{54FC1F0C-F207-65D8-A813-D097CE941353}"/>
              </a:ext>
            </a:extLst>
          </p:cNvPr>
          <p:cNvSpPr txBox="1"/>
          <p:nvPr/>
        </p:nvSpPr>
        <p:spPr>
          <a:xfrm>
            <a:off x="5634337" y="3004750"/>
            <a:ext cx="992294" cy="415498"/>
          </a:xfrm>
          <a:prstGeom prst="rect">
            <a:avLst/>
          </a:prstGeom>
          <a:noFill/>
        </p:spPr>
        <p:txBody>
          <a:bodyPr wrap="square">
            <a:spAutoFit/>
          </a:bodyPr>
          <a:lstStyle/>
          <a:p>
            <a:r>
              <a:rPr lang="en-US" sz="1050" dirty="0">
                <a:solidFill>
                  <a:srgbClr val="FFFF00"/>
                </a:solidFill>
                <a:latin typeface="Arial Narrow" charset="0"/>
              </a:rPr>
              <a:t>Local Level-1 Trigger Module</a:t>
            </a:r>
          </a:p>
        </p:txBody>
      </p:sp>
      <p:sp>
        <p:nvSpPr>
          <p:cNvPr id="32" name="TextBox 31">
            <a:extLst>
              <a:ext uri="{FF2B5EF4-FFF2-40B4-BE49-F238E27FC236}">
                <a16:creationId xmlns:a16="http://schemas.microsoft.com/office/drawing/2014/main" id="{E49DE318-1241-4E76-E078-583A2F334755}"/>
              </a:ext>
            </a:extLst>
          </p:cNvPr>
          <p:cNvSpPr txBox="1"/>
          <p:nvPr/>
        </p:nvSpPr>
        <p:spPr>
          <a:xfrm>
            <a:off x="3557527" y="1946086"/>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pic>
        <p:nvPicPr>
          <p:cNvPr id="3" name="Picture 2" descr="A picture containing electronics">
            <a:extLst>
              <a:ext uri="{FF2B5EF4-FFF2-40B4-BE49-F238E27FC236}">
                <a16:creationId xmlns:a16="http://schemas.microsoft.com/office/drawing/2014/main" id="{35E701E8-5A52-32C9-CDC1-67D976049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680" y="2379646"/>
            <a:ext cx="1849412" cy="1391760"/>
          </a:xfrm>
          <a:prstGeom prst="rect">
            <a:avLst/>
          </a:prstGeom>
        </p:spPr>
      </p:pic>
      <p:pic>
        <p:nvPicPr>
          <p:cNvPr id="7" name="Content Placeholder 7" descr="A picture containing indoor, steel, stainless, computer&#10;&#10;Description automatically generated">
            <a:extLst>
              <a:ext uri="{FF2B5EF4-FFF2-40B4-BE49-F238E27FC236}">
                <a16:creationId xmlns:a16="http://schemas.microsoft.com/office/drawing/2014/main" id="{774244EB-2480-7371-041F-F7EE94EF4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618904" y="2829070"/>
            <a:ext cx="1536001" cy="202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 picture containing text, electronics, computer, vending machine&#10;&#10;Description automatically generated">
            <a:extLst>
              <a:ext uri="{FF2B5EF4-FFF2-40B4-BE49-F238E27FC236}">
                <a16:creationId xmlns:a16="http://schemas.microsoft.com/office/drawing/2014/main" id="{39AAEC93-6F1B-2C24-876A-5B8A36539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3" y="3243411"/>
            <a:ext cx="1400519" cy="1614339"/>
          </a:xfrm>
          <a:prstGeom prst="rect">
            <a:avLst/>
          </a:prstGeom>
        </p:spPr>
      </p:pic>
      <p:pic>
        <p:nvPicPr>
          <p:cNvPr id="11" name="Picture 10" descr="A picture containing text, indoor, computer, chest of drawers&#10;&#10;Description automatically generated">
            <a:extLst>
              <a:ext uri="{FF2B5EF4-FFF2-40B4-BE49-F238E27FC236}">
                <a16:creationId xmlns:a16="http://schemas.microsoft.com/office/drawing/2014/main" id="{856CD905-0D30-6972-69D5-B0D4AAF3F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73" y="1092975"/>
            <a:ext cx="1400520" cy="1871723"/>
          </a:xfrm>
          <a:prstGeom prst="rect">
            <a:avLst/>
          </a:prstGeom>
        </p:spPr>
      </p:pic>
      <p:sp>
        <p:nvSpPr>
          <p:cNvPr id="12" name="TextBox 11">
            <a:extLst>
              <a:ext uri="{FF2B5EF4-FFF2-40B4-BE49-F238E27FC236}">
                <a16:creationId xmlns:a16="http://schemas.microsoft.com/office/drawing/2014/main" id="{ADB0759F-26FD-E7B5-DFD8-1023F0503038}"/>
              </a:ext>
            </a:extLst>
          </p:cNvPr>
          <p:cNvSpPr txBox="1"/>
          <p:nvPr/>
        </p:nvSpPr>
        <p:spPr>
          <a:xfrm>
            <a:off x="351189" y="1962150"/>
            <a:ext cx="1325211" cy="507831"/>
          </a:xfrm>
          <a:prstGeom prst="rect">
            <a:avLst/>
          </a:prstGeom>
          <a:noFill/>
        </p:spPr>
        <p:txBody>
          <a:bodyPr wrap="square">
            <a:spAutoFit/>
          </a:bodyPr>
          <a:lstStyle/>
          <a:p>
            <a:r>
              <a:rPr lang="en-US" sz="1350" dirty="0">
                <a:solidFill>
                  <a:srgbClr val="FFFF00"/>
                </a:solidFill>
                <a:latin typeface="Arial Narrow" charset="0"/>
              </a:rPr>
              <a:t>EBDCs (Under WBS 1.2.6)</a:t>
            </a:r>
            <a:endParaRPr lang="en-US" dirty="0">
              <a:solidFill>
                <a:srgbClr val="FFFF00"/>
              </a:solidFill>
            </a:endParaRPr>
          </a:p>
        </p:txBody>
      </p:sp>
      <p:sp>
        <p:nvSpPr>
          <p:cNvPr id="13" name="TextBox 12">
            <a:extLst>
              <a:ext uri="{FF2B5EF4-FFF2-40B4-BE49-F238E27FC236}">
                <a16:creationId xmlns:a16="http://schemas.microsoft.com/office/drawing/2014/main" id="{35FFB9C5-C642-C252-DA1E-037917ED4D87}"/>
              </a:ext>
            </a:extLst>
          </p:cNvPr>
          <p:cNvSpPr txBox="1"/>
          <p:nvPr/>
        </p:nvSpPr>
        <p:spPr>
          <a:xfrm>
            <a:off x="2321895" y="3103273"/>
            <a:ext cx="678163" cy="300082"/>
          </a:xfrm>
          <a:prstGeom prst="rect">
            <a:avLst/>
          </a:prstGeom>
          <a:noFill/>
        </p:spPr>
        <p:txBody>
          <a:bodyPr wrap="square">
            <a:spAutoFit/>
          </a:bodyPr>
          <a:lstStyle/>
          <a:p>
            <a:r>
              <a:rPr lang="en-US" sz="1350" dirty="0">
                <a:solidFill>
                  <a:srgbClr val="FFFF00"/>
                </a:solidFill>
                <a:latin typeface="Arial Narrow" charset="0"/>
              </a:rPr>
              <a:t>SEBs</a:t>
            </a:r>
            <a:endParaRPr lang="en-US" dirty="0">
              <a:solidFill>
                <a:srgbClr val="FFFF00"/>
              </a:solidFill>
            </a:endParaRPr>
          </a:p>
        </p:txBody>
      </p:sp>
      <p:sp>
        <p:nvSpPr>
          <p:cNvPr id="15" name="TextBox 14">
            <a:extLst>
              <a:ext uri="{FF2B5EF4-FFF2-40B4-BE49-F238E27FC236}">
                <a16:creationId xmlns:a16="http://schemas.microsoft.com/office/drawing/2014/main" id="{367DD007-F8FF-0884-FCE1-D7E417B496C7}"/>
              </a:ext>
            </a:extLst>
          </p:cNvPr>
          <p:cNvSpPr txBox="1"/>
          <p:nvPr/>
        </p:nvSpPr>
        <p:spPr>
          <a:xfrm>
            <a:off x="306467" y="4288373"/>
            <a:ext cx="963784" cy="300082"/>
          </a:xfrm>
          <a:prstGeom prst="rect">
            <a:avLst/>
          </a:prstGeom>
          <a:noFill/>
        </p:spPr>
        <p:txBody>
          <a:bodyPr wrap="square">
            <a:spAutoFit/>
          </a:bodyPr>
          <a:lstStyle/>
          <a:p>
            <a:r>
              <a:rPr lang="en-US" sz="1350" dirty="0" err="1">
                <a:solidFill>
                  <a:srgbClr val="FFFF00"/>
                </a:solidFill>
                <a:latin typeface="Arial Narrow" charset="0"/>
              </a:rPr>
              <a:t>BufferBoxes</a:t>
            </a:r>
            <a:endParaRPr lang="en-US" dirty="0">
              <a:solidFill>
                <a:srgbClr val="FFFF00"/>
              </a:solidFill>
            </a:endParaRPr>
          </a:p>
        </p:txBody>
      </p:sp>
      <p:sp>
        <p:nvSpPr>
          <p:cNvPr id="17" name="TextBox 16">
            <a:extLst>
              <a:ext uri="{FF2B5EF4-FFF2-40B4-BE49-F238E27FC236}">
                <a16:creationId xmlns:a16="http://schemas.microsoft.com/office/drawing/2014/main" id="{B560AFBE-C554-D8FB-3B1E-87DBECC5D56D}"/>
              </a:ext>
            </a:extLst>
          </p:cNvPr>
          <p:cNvSpPr txBox="1"/>
          <p:nvPr/>
        </p:nvSpPr>
        <p:spPr>
          <a:xfrm>
            <a:off x="5634337" y="3290831"/>
            <a:ext cx="992294" cy="415498"/>
          </a:xfrm>
          <a:prstGeom prst="rect">
            <a:avLst/>
          </a:prstGeom>
          <a:noFill/>
        </p:spPr>
        <p:txBody>
          <a:bodyPr wrap="square">
            <a:spAutoFit/>
          </a:bodyPr>
          <a:lstStyle/>
          <a:p>
            <a:r>
              <a:rPr lang="en-US" sz="1050" dirty="0">
                <a:solidFill>
                  <a:srgbClr val="FFFF00"/>
                </a:solidFill>
                <a:latin typeface="Arial Narrow" charset="0"/>
              </a:rPr>
              <a:t>Local Level-1 Trigger Module</a:t>
            </a:r>
          </a:p>
        </p:txBody>
      </p:sp>
      <p:pic>
        <p:nvPicPr>
          <p:cNvPr id="18" name="Picture 17" descr="A picture containing text&#10;&#10;Description automatically generated">
            <a:extLst>
              <a:ext uri="{FF2B5EF4-FFF2-40B4-BE49-F238E27FC236}">
                <a16:creationId xmlns:a16="http://schemas.microsoft.com/office/drawing/2014/main" id="{F0D7F94D-2341-09E4-EA41-A46FAE1F7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1514" y="1092975"/>
            <a:ext cx="1536002" cy="722052"/>
          </a:xfrm>
          <a:prstGeom prst="rect">
            <a:avLst/>
          </a:prstGeom>
        </p:spPr>
      </p:pic>
      <p:sp>
        <p:nvSpPr>
          <p:cNvPr id="23" name="TextBox 22">
            <a:extLst>
              <a:ext uri="{FF2B5EF4-FFF2-40B4-BE49-F238E27FC236}">
                <a16:creationId xmlns:a16="http://schemas.microsoft.com/office/drawing/2014/main" id="{3F66B7E2-5887-BA90-A6AA-EDEFDA4967B5}"/>
              </a:ext>
            </a:extLst>
          </p:cNvPr>
          <p:cNvSpPr txBox="1"/>
          <p:nvPr/>
        </p:nvSpPr>
        <p:spPr>
          <a:xfrm>
            <a:off x="1906227" y="1186272"/>
            <a:ext cx="1136837" cy="300082"/>
          </a:xfrm>
          <a:prstGeom prst="rect">
            <a:avLst/>
          </a:prstGeom>
          <a:noFill/>
        </p:spPr>
        <p:txBody>
          <a:bodyPr wrap="square">
            <a:spAutoFit/>
          </a:bodyPr>
          <a:lstStyle/>
          <a:p>
            <a:r>
              <a:rPr lang="en-US" sz="1350" dirty="0">
                <a:solidFill>
                  <a:srgbClr val="FFFF00"/>
                </a:solidFill>
                <a:latin typeface="Arial Narrow" charset="0"/>
              </a:rPr>
              <a:t>Network switch</a:t>
            </a:r>
            <a:endParaRPr lang="en-US" dirty="0">
              <a:solidFill>
                <a:srgbClr val="FFFF00"/>
              </a:solidFill>
            </a:endParaRPr>
          </a:p>
        </p:txBody>
      </p:sp>
      <p:pic>
        <p:nvPicPr>
          <p:cNvPr id="24" name="Picture 23" descr="A picture containing indoor, set&#10;&#10;Description automatically generated">
            <a:extLst>
              <a:ext uri="{FF2B5EF4-FFF2-40B4-BE49-F238E27FC236}">
                <a16:creationId xmlns:a16="http://schemas.microsoft.com/office/drawing/2014/main" id="{1D2EB148-A6FF-B2FD-2BC9-8C7D20DD8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8124" y="1935594"/>
            <a:ext cx="1510311" cy="2008392"/>
          </a:xfrm>
          <a:prstGeom prst="rect">
            <a:avLst/>
          </a:prstGeom>
        </p:spPr>
      </p:pic>
      <p:sp>
        <p:nvSpPr>
          <p:cNvPr id="29" name="TextBox 28">
            <a:extLst>
              <a:ext uri="{FF2B5EF4-FFF2-40B4-BE49-F238E27FC236}">
                <a16:creationId xmlns:a16="http://schemas.microsoft.com/office/drawing/2014/main" id="{3E473FD4-8988-E012-4FFD-E1821A96F0B5}"/>
              </a:ext>
            </a:extLst>
          </p:cNvPr>
          <p:cNvSpPr txBox="1"/>
          <p:nvPr/>
        </p:nvSpPr>
        <p:spPr>
          <a:xfrm>
            <a:off x="3557527" y="2232167"/>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sp>
        <p:nvSpPr>
          <p:cNvPr id="33" name="TextBox 32">
            <a:extLst>
              <a:ext uri="{FF2B5EF4-FFF2-40B4-BE49-F238E27FC236}">
                <a16:creationId xmlns:a16="http://schemas.microsoft.com/office/drawing/2014/main" id="{6BA9B051-9CD5-CE27-7A64-423BDD9B9D20}"/>
              </a:ext>
            </a:extLst>
          </p:cNvPr>
          <p:cNvSpPr txBox="1"/>
          <p:nvPr/>
        </p:nvSpPr>
        <p:spPr>
          <a:xfrm>
            <a:off x="117473" y="634085"/>
            <a:ext cx="4645481" cy="369332"/>
          </a:xfrm>
          <a:prstGeom prst="rect">
            <a:avLst/>
          </a:prstGeom>
          <a:solidFill>
            <a:schemeClr val="accent1">
              <a:lumMod val="20000"/>
              <a:lumOff val="80000"/>
            </a:schemeClr>
          </a:solidFill>
        </p:spPr>
        <p:txBody>
          <a:bodyPr wrap="square" rtlCol="0">
            <a:spAutoFit/>
          </a:bodyPr>
          <a:lstStyle/>
          <a:p>
            <a:pPr algn="ctr"/>
            <a:r>
              <a:rPr lang="en-US" dirty="0"/>
              <a:t>WBS 1.6.1 DAQ</a:t>
            </a:r>
          </a:p>
        </p:txBody>
      </p:sp>
      <p:sp>
        <p:nvSpPr>
          <p:cNvPr id="34" name="TextBox 33">
            <a:extLst>
              <a:ext uri="{FF2B5EF4-FFF2-40B4-BE49-F238E27FC236}">
                <a16:creationId xmlns:a16="http://schemas.microsoft.com/office/drawing/2014/main" id="{59459E4E-71FF-F6A3-59A8-F78965FB7A33}"/>
              </a:ext>
            </a:extLst>
          </p:cNvPr>
          <p:cNvSpPr txBox="1"/>
          <p:nvPr/>
        </p:nvSpPr>
        <p:spPr>
          <a:xfrm>
            <a:off x="5034680" y="1544419"/>
            <a:ext cx="1849412" cy="646331"/>
          </a:xfrm>
          <a:prstGeom prst="rect">
            <a:avLst/>
          </a:prstGeom>
          <a:solidFill>
            <a:schemeClr val="accent1">
              <a:lumMod val="20000"/>
              <a:lumOff val="80000"/>
            </a:schemeClr>
          </a:solidFill>
        </p:spPr>
        <p:txBody>
          <a:bodyPr wrap="square" rtlCol="0">
            <a:spAutoFit/>
          </a:bodyPr>
          <a:lstStyle/>
          <a:p>
            <a:pPr algn="ctr"/>
            <a:r>
              <a:rPr lang="en-US" dirty="0"/>
              <a:t>WBS 1.6.2 Local-Level-1</a:t>
            </a:r>
          </a:p>
        </p:txBody>
      </p:sp>
      <p:sp>
        <p:nvSpPr>
          <p:cNvPr id="35" name="TextBox 34">
            <a:extLst>
              <a:ext uri="{FF2B5EF4-FFF2-40B4-BE49-F238E27FC236}">
                <a16:creationId xmlns:a16="http://schemas.microsoft.com/office/drawing/2014/main" id="{C4B24898-D9EA-8ADF-668C-5B7334DDE70A}"/>
              </a:ext>
            </a:extLst>
          </p:cNvPr>
          <p:cNvSpPr txBox="1"/>
          <p:nvPr/>
        </p:nvSpPr>
        <p:spPr>
          <a:xfrm>
            <a:off x="7163638" y="1352550"/>
            <a:ext cx="1915358" cy="923330"/>
          </a:xfrm>
          <a:prstGeom prst="rect">
            <a:avLst/>
          </a:prstGeom>
          <a:solidFill>
            <a:schemeClr val="accent1">
              <a:lumMod val="20000"/>
              <a:lumOff val="80000"/>
            </a:schemeClr>
          </a:solidFill>
        </p:spPr>
        <p:txBody>
          <a:bodyPr wrap="square" rtlCol="0">
            <a:spAutoFit/>
          </a:bodyPr>
          <a:lstStyle/>
          <a:p>
            <a:pPr algn="ctr"/>
            <a:r>
              <a:rPr lang="en-US" dirty="0"/>
              <a:t>WBS 1.6.3 Global Level-1</a:t>
            </a:r>
          </a:p>
          <a:p>
            <a:pPr algn="ctr"/>
            <a:r>
              <a:rPr lang="en-US" dirty="0"/>
              <a:t>WBS 1.6.4 Timing</a:t>
            </a:r>
          </a:p>
        </p:txBody>
      </p:sp>
    </p:spTree>
    <p:extLst>
      <p:ext uri="{BB962C8B-B14F-4D97-AF65-F5344CB8AC3E}">
        <p14:creationId xmlns:p14="http://schemas.microsoft.com/office/powerpoint/2010/main" val="2981360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800" dirty="0"/>
              <a:t>DAQ/Trigger KPP – Event Rate (1)</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666750"/>
            <a:ext cx="8229600" cy="3962400"/>
          </a:xfrm>
        </p:spPr>
        <p:txBody>
          <a:bodyPr/>
          <a:lstStyle/>
          <a:p>
            <a:r>
              <a:rPr lang="en-US" sz="1800" dirty="0"/>
              <a:t>Demonstration or Measurement: </a:t>
            </a:r>
            <a:r>
              <a:rPr lang="en-US" sz="1800" b="1" dirty="0"/>
              <a:t>Event Rate </a:t>
            </a:r>
          </a:p>
          <a:p>
            <a:r>
              <a:rPr lang="en-US" sz="1800" dirty="0"/>
              <a:t>Threshold KPP’s: </a:t>
            </a:r>
            <a:r>
              <a:rPr lang="en-US" sz="1800" b="1" dirty="0">
                <a:solidFill>
                  <a:srgbClr val="000000"/>
                </a:solidFill>
              </a:rPr>
              <a:t>10</a:t>
            </a:r>
            <a:r>
              <a:rPr lang="en-US" sz="1800" b="1" baseline="0" dirty="0">
                <a:solidFill>
                  <a:srgbClr val="000000"/>
                </a:solidFill>
              </a:rPr>
              <a:t> kHz w/ random pulser</a:t>
            </a:r>
            <a:endParaRPr lang="en-US" sz="1800" b="1" dirty="0">
              <a:solidFill>
                <a:srgbClr val="000000"/>
              </a:solidFill>
            </a:endParaRPr>
          </a:p>
          <a:p>
            <a:r>
              <a:rPr lang="en-US" sz="1800" dirty="0"/>
              <a:t>Objective KPP’s: </a:t>
            </a:r>
            <a:r>
              <a:rPr lang="en-US" sz="1800" b="1" dirty="0">
                <a:solidFill>
                  <a:srgbClr val="000000"/>
                </a:solidFill>
              </a:rPr>
              <a:t>15</a:t>
            </a:r>
            <a:r>
              <a:rPr lang="en-US" sz="1800" b="1" baseline="0" dirty="0">
                <a:solidFill>
                  <a:srgbClr val="000000"/>
                </a:solidFill>
              </a:rPr>
              <a:t> kHz w/ random pulser</a:t>
            </a:r>
            <a:endParaRPr lang="en-US" sz="1800" b="1" dirty="0">
              <a:solidFill>
                <a:srgbClr val="000000"/>
              </a:solidFill>
            </a:endParaRP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event-rate limit results from re-use of the existing DCM-2 modules to read out the calorimeter digitizers. This is a legacy backplane-based system, which in turn is read out via the legacy “jSEB2” readout card, which is a 4-lane </a:t>
            </a:r>
            <a:r>
              <a:rPr lang="en-US" sz="1400" dirty="0" err="1">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PCIExpress</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“Generation 1” device. </a:t>
            </a: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We used both a BNC pulser that can generate random pulses for a random trigger, as well as a large scintillator paddle connected to a Constant Fraction Discriminator (CFD). The CFD threshold was adjusted to generate random triggers at a rate of about 30KHz.  </a:t>
            </a: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We used the number of samples that we read out as a </a:t>
            </a:r>
            <a:r>
              <a:rPr lang="en-US" sz="1400" b="1"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proxy</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for the achieved level of zero-suppression. We will nominally read out 16 waveform samples. The achievable zero-suppression with an occupancy of about 25% in the electromagnetic calorimeter correspond to a reduction to </a:t>
            </a:r>
            <a:r>
              <a:rPr lang="en-US" sz="1400" b="1"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4 readout samples</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a:t>
            </a: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We note here that </a:t>
            </a:r>
            <a:r>
              <a:rPr lang="en-US" sz="1400" b="1"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25% is </a:t>
            </a:r>
            <a:r>
              <a:rPr lang="en-US" sz="1400" b="1" dirty="0">
                <a:solidFill>
                  <a:srgbClr val="000000"/>
                </a:solidFill>
                <a:latin typeface="Calibri" panose="020F0502020204030204" pitchFamily="34" charset="0"/>
                <a:ea typeface="Times New Roman" panose="02020603050405020304" pitchFamily="18" charset="0"/>
                <a:cs typeface="Courier New" panose="02070309020205020404" pitchFamily="49" charset="0"/>
              </a:rPr>
              <a:t>higher than the expected</a:t>
            </a:r>
            <a:r>
              <a:rPr lang="en-US" sz="1400" b="1"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occupancy</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a:t>
            </a: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We did not adjust </a:t>
            </a:r>
            <a:r>
              <a:rPr lang="en-US" sz="1400" dirty="0">
                <a:solidFill>
                  <a:srgbClr val="000000"/>
                </a:solidFill>
                <a:latin typeface="Calibri" panose="020F0502020204030204" pitchFamily="34" charset="0"/>
                <a:ea typeface="Times New Roman" panose="02020603050405020304" pitchFamily="18" charset="0"/>
                <a:cs typeface="Courier New" panose="02070309020205020404" pitchFamily="49" charset="0"/>
              </a:rPr>
              <a:t>the</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number of samples in the demonstration test to below 6, corresponding to an occupancy of about 35%, which is a very conservative assumption for the operation of the sPHENIX detectors.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b="1"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64</a:t>
            </a:fld>
            <a:endParaRPr lang="en-US" altLang="en-US" dirty="0"/>
          </a:p>
        </p:txBody>
      </p:sp>
    </p:spTree>
    <p:extLst>
      <p:ext uri="{BB962C8B-B14F-4D97-AF65-F5344CB8AC3E}">
        <p14:creationId xmlns:p14="http://schemas.microsoft.com/office/powerpoint/2010/main" val="41764513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800" dirty="0"/>
              <a:t>DAQ/Trigger KPP – Event Rate (2)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666750"/>
            <a:ext cx="8229600" cy="3962400"/>
          </a:xfrm>
        </p:spPr>
        <p:txBody>
          <a:bodyPr/>
          <a:lstStyle/>
          <a:p>
            <a:endParaRPr lang="en-US" sz="1800" b="1"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65</a:t>
            </a:fld>
            <a:endParaRPr lang="en-US" altLang="en-US" dirty="0"/>
          </a:p>
        </p:txBody>
      </p:sp>
      <p:sp>
        <p:nvSpPr>
          <p:cNvPr id="10" name="Rectangle 2">
            <a:extLst>
              <a:ext uri="{FF2B5EF4-FFF2-40B4-BE49-F238E27FC236}">
                <a16:creationId xmlns:a16="http://schemas.microsoft.com/office/drawing/2014/main" id="{0BF68661-EF5E-9EE0-89C2-62046D97D797}"/>
              </a:ext>
            </a:extLst>
          </p:cNvPr>
          <p:cNvSpPr>
            <a:spLocks noChangeArrowheads="1"/>
          </p:cNvSpPr>
          <p:nvPr/>
        </p:nvSpPr>
        <p:spPr bwMode="auto">
          <a:xfrm>
            <a:off x="694531" y="611922"/>
            <a:ext cx="7848600"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marL="4572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marL="9144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marL="13716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marL="18288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4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each number of waveform samples, we took exactly 3 million events and measured how long this takes. For the full 16 samples for each event, this took 619 seconds, resulting in an event rate of 4.8 KHz. The table shows the measure rated as a function of the number of waveform samples, with the start and ending times measured in terms of the readout PC</a:t>
            </a:r>
            <a:r>
              <a:rPr kumimoji="0" lang="en-US" altLang="en-US" sz="14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t>
            </a:r>
            <a:r>
              <a:rPr kumimoji="0" lang="en-US" altLang="en-US" sz="14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Unix time. We cross the 10KHz event rate threshold between 8 and 7 samples, corresponding to zero-suppression levels of 50% and 44%, respectively. </a:t>
            </a: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1: </a:t>
            </a:r>
            <a:r>
              <a:rPr lang="en-US" altLang="en-US" sz="1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a:t>
            </a:r>
            <a:r>
              <a:rPr kumimoji="0" lang="en-US" altLang="en-US" sz="1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chieved readout rates with different number of samples, corresponding to various levels of achieved zero-suppression in the calorimeters. We cross the 10KHz threshold between 8 and 7 samples, corresponding to zero-suppression levels of 50% and 44%, respectively.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table">
            <a:extLst>
              <a:ext uri="{FF2B5EF4-FFF2-40B4-BE49-F238E27FC236}">
                <a16:creationId xmlns:a16="http://schemas.microsoft.com/office/drawing/2014/main" id="{3F238158-E122-F806-D838-E8801AB4D1EE}"/>
              </a:ext>
            </a:extLst>
          </p:cNvPr>
          <p:cNvPicPr>
            <a:picLocks noChangeAspect="1"/>
          </p:cNvPicPr>
          <p:nvPr/>
        </p:nvPicPr>
        <p:blipFill>
          <a:blip r:embed="rId2"/>
          <a:stretch>
            <a:fillRect/>
          </a:stretch>
        </p:blipFill>
        <p:spPr>
          <a:xfrm>
            <a:off x="2095500" y="1733550"/>
            <a:ext cx="4610100" cy="2557423"/>
          </a:xfrm>
          <a:prstGeom prst="rect">
            <a:avLst/>
          </a:prstGeom>
        </p:spPr>
      </p:pic>
      <p:sp>
        <p:nvSpPr>
          <p:cNvPr id="11" name="Oval 10">
            <a:extLst>
              <a:ext uri="{FF2B5EF4-FFF2-40B4-BE49-F238E27FC236}">
                <a16:creationId xmlns:a16="http://schemas.microsoft.com/office/drawing/2014/main" id="{8A7ABA45-267E-3B32-31F4-2F9D8AB9F299}"/>
              </a:ext>
            </a:extLst>
          </p:cNvPr>
          <p:cNvSpPr/>
          <p:nvPr/>
        </p:nvSpPr>
        <p:spPr>
          <a:xfrm>
            <a:off x="5430519" y="3694430"/>
            <a:ext cx="709989" cy="360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Oval 11">
            <a:extLst>
              <a:ext uri="{FF2B5EF4-FFF2-40B4-BE49-F238E27FC236}">
                <a16:creationId xmlns:a16="http://schemas.microsoft.com/office/drawing/2014/main" id="{24659BDD-E953-7495-486E-0D96A451C85E}"/>
              </a:ext>
            </a:extLst>
          </p:cNvPr>
          <p:cNvSpPr/>
          <p:nvPr/>
        </p:nvSpPr>
        <p:spPr>
          <a:xfrm>
            <a:off x="5423745" y="2793576"/>
            <a:ext cx="709989" cy="3606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93647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800" dirty="0"/>
              <a:t>DAQ/Trigger KPP – Data Logging Rate (1)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152400" y="590550"/>
            <a:ext cx="8534400" cy="4038600"/>
          </a:xfrm>
        </p:spPr>
        <p:txBody>
          <a:bodyPr/>
          <a:lstStyle/>
          <a:p>
            <a:r>
              <a:rPr lang="en-US" sz="1800" dirty="0"/>
              <a:t>Demonstration or Measurement: </a:t>
            </a:r>
            <a:r>
              <a:rPr lang="en-US" sz="1800" b="1" dirty="0"/>
              <a:t>Data Logging Rate </a:t>
            </a:r>
          </a:p>
          <a:p>
            <a:r>
              <a:rPr lang="en-US" sz="1800" dirty="0"/>
              <a:t>Threshold KPP’s: </a:t>
            </a:r>
            <a:r>
              <a:rPr lang="en-US" sz="1800" b="1" dirty="0">
                <a:solidFill>
                  <a:srgbClr val="000000"/>
                </a:solidFill>
              </a:rPr>
              <a:t>10 Gbit/s with pulser</a:t>
            </a:r>
          </a:p>
          <a:p>
            <a:r>
              <a:rPr lang="en-US" sz="1800" dirty="0"/>
              <a:t>Objective KPP’s: </a:t>
            </a:r>
            <a:r>
              <a:rPr lang="en-US" sz="1800" b="1" dirty="0">
                <a:solidFill>
                  <a:srgbClr val="000000"/>
                </a:solidFill>
              </a:rPr>
              <a:t>Same</a:t>
            </a:r>
          </a:p>
          <a:p>
            <a:pPr marL="0" marR="0" indent="0">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To demonstrate this, we configured the data acquisition system for a special running mode where the actual detector (that is not yet available in its entirety) is replaced with a setup that delivers data as the real detector would, just without any practical limits on the rate of delivered events. This setup, informally called “unlimited data detector”, therefore tests the capabilities and limits of the network and data logging system.  It uses 42 SEBs/EBDCs, 7 per </a:t>
            </a:r>
            <a:r>
              <a:rPr lang="en-US" sz="1200" dirty="0">
                <a:solidFill>
                  <a:srgbClr val="000000"/>
                </a:solidFill>
                <a:latin typeface="Calibri" panose="020F0502020204030204" pitchFamily="34" charset="0"/>
                <a:ea typeface="Times New Roman" panose="02020603050405020304" pitchFamily="18" charset="0"/>
                <a:cs typeface="Courier New" panose="02070309020205020404" pitchFamily="49" charset="0"/>
              </a:rPr>
              <a:t>B</a:t>
            </a:r>
            <a:r>
              <a:rPr lang="en-US" sz="12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uffer Box, same load for each Buffer Box.</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data logging system consists of 6 so-called “Buffer Boxes”, high-end file servers that collectively provide 6PB of RAID disk space. The detectors are read out with Front-End Modules (FEM/FEE) that in turn are read out with DCM2 modules or FELIX cards, that in turn transfer data to buffer boxes that temporarily store the data before sending them to the SDCC computing center for permanent storage. The buffer boxes level the variable data rate from the detector; this rate changes during a RHIC store with the available RHIC luminosity. The buffer boxes also allow us to ride out a storage system downtime at the SDCC side for about 4-5 days. The right-side figure shows how the actual detector readout is replaced with the “unlimited data detector”.  This system still uses all parts of the DAQ system, except the actual detector front-ends.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dirty="0"/>
              <a:t>sPHENIX PD-4 Review</a:t>
            </a:r>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66</a:t>
            </a:fld>
            <a:endParaRPr lang="en-US" altLang="en-US" dirty="0"/>
          </a:p>
        </p:txBody>
      </p:sp>
      <p:pic>
        <p:nvPicPr>
          <p:cNvPr id="7" name="Picture 6" descr="Diagram&#10;&#10;Description automatically generated">
            <a:extLst>
              <a:ext uri="{FF2B5EF4-FFF2-40B4-BE49-F238E27FC236}">
                <a16:creationId xmlns:a16="http://schemas.microsoft.com/office/drawing/2014/main" id="{A5AAE715-36EB-5DBD-1E6A-A4FF10B48C37}"/>
              </a:ext>
            </a:extLst>
          </p:cNvPr>
          <p:cNvPicPr>
            <a:picLocks noChangeAspect="1"/>
          </p:cNvPicPr>
          <p:nvPr/>
        </p:nvPicPr>
        <p:blipFill>
          <a:blip r:embed="rId2"/>
          <a:stretch>
            <a:fillRect/>
          </a:stretch>
        </p:blipFill>
        <p:spPr>
          <a:xfrm>
            <a:off x="669290" y="3562350"/>
            <a:ext cx="3750310" cy="1356995"/>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9C05DFBC-F532-D6AD-B7E4-D164B51F7E31}"/>
              </a:ext>
            </a:extLst>
          </p:cNvPr>
          <p:cNvPicPr>
            <a:picLocks noChangeAspect="1"/>
          </p:cNvPicPr>
          <p:nvPr/>
        </p:nvPicPr>
        <p:blipFill>
          <a:blip r:embed="rId3"/>
          <a:stretch>
            <a:fillRect/>
          </a:stretch>
        </p:blipFill>
        <p:spPr>
          <a:xfrm>
            <a:off x="5562600" y="3496945"/>
            <a:ext cx="2454869" cy="1303655"/>
          </a:xfrm>
          <a:prstGeom prst="rect">
            <a:avLst/>
          </a:prstGeom>
        </p:spPr>
      </p:pic>
      <p:sp>
        <p:nvSpPr>
          <p:cNvPr id="9" name="Arrow: Right 8">
            <a:extLst>
              <a:ext uri="{FF2B5EF4-FFF2-40B4-BE49-F238E27FC236}">
                <a16:creationId xmlns:a16="http://schemas.microsoft.com/office/drawing/2014/main" id="{47B02B6E-0B32-83C9-B5E5-325573DA5F91}"/>
              </a:ext>
            </a:extLst>
          </p:cNvPr>
          <p:cNvSpPr/>
          <p:nvPr/>
        </p:nvSpPr>
        <p:spPr>
          <a:xfrm>
            <a:off x="4572000" y="4019550"/>
            <a:ext cx="638969" cy="25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a:extLst>
              <a:ext uri="{FF2B5EF4-FFF2-40B4-BE49-F238E27FC236}">
                <a16:creationId xmlns:a16="http://schemas.microsoft.com/office/drawing/2014/main" id="{A2771250-9D67-A5C6-4FD5-8B745246373B}"/>
              </a:ext>
            </a:extLst>
          </p:cNvPr>
          <p:cNvSpPr txBox="1"/>
          <p:nvPr/>
        </p:nvSpPr>
        <p:spPr>
          <a:xfrm>
            <a:off x="4495800" y="3562350"/>
            <a:ext cx="838200" cy="400110"/>
          </a:xfrm>
          <a:prstGeom prst="rect">
            <a:avLst/>
          </a:prstGeom>
          <a:solidFill>
            <a:schemeClr val="accent1">
              <a:lumMod val="20000"/>
              <a:lumOff val="80000"/>
            </a:schemeClr>
          </a:solidFill>
        </p:spPr>
        <p:txBody>
          <a:bodyPr wrap="square" rtlCol="0">
            <a:spAutoFit/>
          </a:bodyPr>
          <a:lstStyle/>
          <a:p>
            <a:pPr algn="ctr"/>
            <a:r>
              <a:rPr lang="en-US" sz="1000" dirty="0"/>
              <a:t>For logging test</a:t>
            </a:r>
          </a:p>
        </p:txBody>
      </p:sp>
    </p:spTree>
    <p:extLst>
      <p:ext uri="{BB962C8B-B14F-4D97-AF65-F5344CB8AC3E}">
        <p14:creationId xmlns:p14="http://schemas.microsoft.com/office/powerpoint/2010/main" val="1940429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DAQ/Trigger KPP – Data Logging Rate (2) </a:t>
            </a:r>
          </a:p>
        </p:txBody>
      </p:sp>
      <p:sp>
        <p:nvSpPr>
          <p:cNvPr id="11" name="Content Placeholder 10"/>
          <p:cNvSpPr>
            <a:spLocks noGrp="1"/>
          </p:cNvSpPr>
          <p:nvPr>
            <p:ph idx="1"/>
          </p:nvPr>
        </p:nvSpPr>
        <p:spPr>
          <a:xfrm>
            <a:off x="367613" y="1951356"/>
            <a:ext cx="3048000" cy="1458594"/>
          </a:xfrm>
        </p:spPr>
        <p:txBody>
          <a:bodyPr/>
          <a:lstStyle/>
          <a:p>
            <a:pPr marL="0" lvl="0" indent="0">
              <a:buNone/>
            </a:pPr>
            <a:r>
              <a:rPr lang="en-US" sz="1400" dirty="0"/>
              <a:t>The achieved aggregate logging rate to the buffer boxes when running the “unlimited data detector” configuration is shown.  </a:t>
            </a:r>
          </a:p>
          <a:p>
            <a:pPr marL="0" lvl="0" indent="0">
              <a:buNone/>
            </a:pPr>
            <a:endParaRPr lang="en-US" sz="1400" dirty="0"/>
          </a:p>
          <a:p>
            <a:pPr marL="0" lvl="0" indent="0">
              <a:buNone/>
            </a:pPr>
            <a:r>
              <a:rPr lang="en-US" sz="1400" dirty="0"/>
              <a:t>The test runs for over an hour.</a:t>
            </a:r>
          </a:p>
          <a:p>
            <a:pPr marL="0" lvl="0" indent="0">
              <a:buNone/>
            </a:pPr>
            <a:endParaRPr lang="en-US" sz="1400" dirty="0"/>
          </a:p>
          <a:p>
            <a:pPr marL="0" lv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67</a:t>
            </a:fld>
            <a:endParaRPr lang="en-US" altLang="en-US" dirty="0"/>
          </a:p>
        </p:txBody>
      </p:sp>
      <p:sp>
        <p:nvSpPr>
          <p:cNvPr id="9" name="TextBox 8">
            <a:extLst>
              <a:ext uri="{FF2B5EF4-FFF2-40B4-BE49-F238E27FC236}">
                <a16:creationId xmlns:a16="http://schemas.microsoft.com/office/drawing/2014/main" id="{138F3580-AB0D-357C-FF21-928D02F834EF}"/>
              </a:ext>
            </a:extLst>
          </p:cNvPr>
          <p:cNvSpPr txBox="1"/>
          <p:nvPr/>
        </p:nvSpPr>
        <p:spPr>
          <a:xfrm>
            <a:off x="7692024" y="1460237"/>
            <a:ext cx="877938" cy="246221"/>
          </a:xfrm>
          <a:prstGeom prst="rect">
            <a:avLst/>
          </a:prstGeom>
          <a:noFill/>
        </p:spPr>
        <p:txBody>
          <a:bodyPr wrap="square" rtlCol="0">
            <a:spAutoFit/>
          </a:bodyPr>
          <a:lstStyle/>
          <a:p>
            <a:r>
              <a:rPr lang="en-US" sz="1000" dirty="0">
                <a:solidFill>
                  <a:schemeClr val="bg1">
                    <a:lumMod val="95000"/>
                  </a:schemeClr>
                </a:solidFill>
              </a:rPr>
              <a:t>10 GB/s</a:t>
            </a:r>
          </a:p>
        </p:txBody>
      </p:sp>
      <p:sp>
        <p:nvSpPr>
          <p:cNvPr id="12" name="TextBox 11">
            <a:extLst>
              <a:ext uri="{FF2B5EF4-FFF2-40B4-BE49-F238E27FC236}">
                <a16:creationId xmlns:a16="http://schemas.microsoft.com/office/drawing/2014/main" id="{DD0C37CE-7D2B-93C0-7950-F7CAAAB02C70}"/>
              </a:ext>
            </a:extLst>
          </p:cNvPr>
          <p:cNvSpPr txBox="1"/>
          <p:nvPr/>
        </p:nvSpPr>
        <p:spPr>
          <a:xfrm>
            <a:off x="7696200" y="1292594"/>
            <a:ext cx="877938" cy="246221"/>
          </a:xfrm>
          <a:prstGeom prst="rect">
            <a:avLst/>
          </a:prstGeom>
          <a:noFill/>
        </p:spPr>
        <p:txBody>
          <a:bodyPr wrap="square" rtlCol="0">
            <a:spAutoFit/>
          </a:bodyPr>
          <a:lstStyle/>
          <a:p>
            <a:r>
              <a:rPr lang="en-US" sz="1000" dirty="0">
                <a:solidFill>
                  <a:schemeClr val="bg1">
                    <a:lumMod val="95000"/>
                  </a:schemeClr>
                </a:solidFill>
              </a:rPr>
              <a:t>15 GB/s</a:t>
            </a:r>
          </a:p>
        </p:txBody>
      </p:sp>
      <p:pic>
        <p:nvPicPr>
          <p:cNvPr id="3" name="Picture 2" descr="A screenshot of a computer&#10;&#10;Description automatically generated with medium confidence">
            <a:extLst>
              <a:ext uri="{FF2B5EF4-FFF2-40B4-BE49-F238E27FC236}">
                <a16:creationId xmlns:a16="http://schemas.microsoft.com/office/drawing/2014/main" id="{A5D3EC31-4726-79F9-7C44-D82DC1A590B8}"/>
              </a:ext>
            </a:extLst>
          </p:cNvPr>
          <p:cNvPicPr>
            <a:picLocks noChangeAspect="1"/>
          </p:cNvPicPr>
          <p:nvPr/>
        </p:nvPicPr>
        <p:blipFill>
          <a:blip r:embed="rId2"/>
          <a:stretch>
            <a:fillRect/>
          </a:stretch>
        </p:blipFill>
        <p:spPr>
          <a:xfrm>
            <a:off x="3660195" y="1047750"/>
            <a:ext cx="4493205" cy="3447536"/>
          </a:xfrm>
          <a:prstGeom prst="rect">
            <a:avLst/>
          </a:prstGeom>
        </p:spPr>
      </p:pic>
    </p:spTree>
    <p:extLst>
      <p:ext uri="{BB962C8B-B14F-4D97-AF65-F5344CB8AC3E}">
        <p14:creationId xmlns:p14="http://schemas.microsoft.com/office/powerpoint/2010/main" val="27262194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Date Placeholder 3"/>
          <p:cNvSpPr>
            <a:spLocks noGrp="1"/>
          </p:cNvSpPr>
          <p:nvPr>
            <p:ph type="dt" sz="quarter" idx="10"/>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000080"/>
                </a:solidFill>
                <a:cs typeface="Arial" pitchFamily="34" charset="0"/>
              </a:rPr>
              <a:t>October 13-14, 2022</a:t>
            </a:r>
          </a:p>
        </p:txBody>
      </p:sp>
      <p:sp>
        <p:nvSpPr>
          <p:cNvPr id="10243" name="Footer Placeholder 4"/>
          <p:cNvSpPr>
            <a:spLocks noGrp="1"/>
          </p:cNvSpPr>
          <p:nvPr>
            <p:ph type="ftr" sz="quarter" idx="1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altLang="en-US">
                <a:solidFill>
                  <a:srgbClr val="000080"/>
                </a:solidFill>
                <a:latin typeface="Calibri" pitchFamily="34" charset="0"/>
              </a:rPr>
              <a:t>sPHENIX End Game Review</a:t>
            </a:r>
          </a:p>
        </p:txBody>
      </p:sp>
      <p:sp>
        <p:nvSpPr>
          <p:cNvPr id="18435"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38B60DC1-DF8C-4E24-95D7-F7AA864F5546}" type="slidenum">
              <a:rPr lang="en-US" altLang="en-US" sz="1200">
                <a:solidFill>
                  <a:srgbClr val="000080"/>
                </a:solidFill>
                <a:cs typeface="Arial" pitchFamily="34" charset="0"/>
              </a:rPr>
              <a:pPr eaLnBrk="1" hangingPunct="1"/>
              <a:t>68</a:t>
            </a:fld>
            <a:endParaRPr lang="en-US" altLang="en-US" sz="1200">
              <a:solidFill>
                <a:srgbClr val="898989"/>
              </a:solidFill>
              <a:cs typeface="Arial" pitchFamily="34" charset="0"/>
            </a:endParaRPr>
          </a:p>
        </p:txBody>
      </p:sp>
      <p:sp>
        <p:nvSpPr>
          <p:cNvPr id="18436" name="Title 3"/>
          <p:cNvSpPr>
            <a:spLocks noGrp="1"/>
          </p:cNvSpPr>
          <p:nvPr>
            <p:ph type="title"/>
          </p:nvPr>
        </p:nvSpPr>
        <p:spPr>
          <a:xfrm>
            <a:off x="0" y="1"/>
            <a:ext cx="9144000" cy="536972"/>
          </a:xfrm>
        </p:spPr>
        <p:txBody>
          <a:bodyPr/>
          <a:lstStyle/>
          <a:p>
            <a:pPr eaLnBrk="1" hangingPunct="1"/>
            <a:r>
              <a:rPr lang="en-US" altLang="en-US" sz="3600" dirty="0">
                <a:solidFill>
                  <a:srgbClr val="000000"/>
                </a:solidFill>
              </a:rPr>
              <a:t> </a:t>
            </a:r>
            <a:r>
              <a:rPr lang="en-US" sz="2800" dirty="0"/>
              <a:t>DAQ/Trigger KPP – Data Logging Rate (3) </a:t>
            </a:r>
            <a:endParaRPr lang="en-US" altLang="en-US" sz="4000" dirty="0">
              <a:solidFill>
                <a:srgbClr val="000000"/>
              </a:solidFill>
            </a:endParaRPr>
          </a:p>
        </p:txBody>
      </p:sp>
      <p:sp>
        <p:nvSpPr>
          <p:cNvPr id="9" name="TextBox 8">
            <a:extLst>
              <a:ext uri="{FF2B5EF4-FFF2-40B4-BE49-F238E27FC236}">
                <a16:creationId xmlns:a16="http://schemas.microsoft.com/office/drawing/2014/main" id="{436E3EF1-E8B7-C737-4CFF-55EA53821FD3}"/>
              </a:ext>
            </a:extLst>
          </p:cNvPr>
          <p:cNvSpPr txBox="1"/>
          <p:nvPr/>
        </p:nvSpPr>
        <p:spPr>
          <a:xfrm>
            <a:off x="156374" y="590550"/>
            <a:ext cx="6546032" cy="236988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After the first run shown earlier, we started transferring the data to the SDCC, and started a new DAQ run</a:t>
            </a:r>
          </a:p>
          <a:p>
            <a:pPr marL="285750" indent="-285750">
              <a:spcAft>
                <a:spcPts val="600"/>
              </a:spcAft>
              <a:buFont typeface="Arial" panose="020B0604020202020204" pitchFamily="34" charset="0"/>
              <a:buChar char="•"/>
            </a:pPr>
            <a:r>
              <a:rPr lang="en-US" sz="1600" dirty="0"/>
              <a:t>This is the actual way we will operate the system, take new data while transferring the older data</a:t>
            </a:r>
          </a:p>
          <a:p>
            <a:pPr marL="285750" indent="-285750">
              <a:spcAft>
                <a:spcPts val="600"/>
              </a:spcAft>
              <a:buFont typeface="Arial" panose="020B0604020202020204" pitchFamily="34" charset="0"/>
              <a:buChar char="•"/>
            </a:pPr>
            <a:r>
              <a:rPr lang="en-US" sz="16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achieved logging rate with concurrent access of previously acquired data to transfer to the SDCC is shown. (Left: 90 minutes; Right: 24 hours)</a:t>
            </a:r>
            <a:endParaRPr lang="en-US" sz="1600" dirty="0"/>
          </a:p>
          <a:p>
            <a:pPr marL="285750" indent="-285750">
              <a:spcAft>
                <a:spcPts val="600"/>
              </a:spcAft>
              <a:buFont typeface="Arial" panose="020B0604020202020204" pitchFamily="34" charset="0"/>
              <a:buChar char="•"/>
            </a:pPr>
            <a:endParaRPr lang="en-US" sz="1600" dirty="0"/>
          </a:p>
          <a:p>
            <a:pPr marL="285750" indent="-285750">
              <a:spcAft>
                <a:spcPts val="600"/>
              </a:spcAft>
              <a:buFont typeface="Arial" panose="020B0604020202020204" pitchFamily="34" charset="0"/>
              <a:buChar char="•"/>
            </a:pPr>
            <a:endParaRPr lang="en-US" sz="1600" dirty="0"/>
          </a:p>
        </p:txBody>
      </p:sp>
      <p:grpSp>
        <p:nvGrpSpPr>
          <p:cNvPr id="25" name="Group 24">
            <a:extLst>
              <a:ext uri="{FF2B5EF4-FFF2-40B4-BE49-F238E27FC236}">
                <a16:creationId xmlns:a16="http://schemas.microsoft.com/office/drawing/2014/main" id="{BDA8D3D0-BF95-B424-A256-FB585756BE3D}"/>
              </a:ext>
            </a:extLst>
          </p:cNvPr>
          <p:cNvGrpSpPr/>
          <p:nvPr/>
        </p:nvGrpSpPr>
        <p:grpSpPr>
          <a:xfrm>
            <a:off x="3828407" y="2385302"/>
            <a:ext cx="3422380" cy="2566987"/>
            <a:chOff x="3867056" y="1809750"/>
            <a:chExt cx="3644761" cy="2811295"/>
          </a:xfrm>
        </p:grpSpPr>
        <p:pic>
          <p:nvPicPr>
            <p:cNvPr id="20" name="Picture 19">
              <a:extLst>
                <a:ext uri="{FF2B5EF4-FFF2-40B4-BE49-F238E27FC236}">
                  <a16:creationId xmlns:a16="http://schemas.microsoft.com/office/drawing/2014/main" id="{B827C075-0617-4797-0B41-9F303E41E275}"/>
                </a:ext>
              </a:extLst>
            </p:cNvPr>
            <p:cNvPicPr>
              <a:picLocks noChangeAspect="1"/>
            </p:cNvPicPr>
            <p:nvPr/>
          </p:nvPicPr>
          <p:blipFill>
            <a:blip r:embed="rId3"/>
            <a:stretch>
              <a:fillRect/>
            </a:stretch>
          </p:blipFill>
          <p:spPr>
            <a:xfrm>
              <a:off x="3867056" y="1809750"/>
              <a:ext cx="3644761" cy="2811295"/>
            </a:xfrm>
            <a:prstGeom prst="rect">
              <a:avLst/>
            </a:prstGeom>
          </p:spPr>
        </p:pic>
        <p:sp>
          <p:nvSpPr>
            <p:cNvPr id="23" name="TextBox 22">
              <a:extLst>
                <a:ext uri="{FF2B5EF4-FFF2-40B4-BE49-F238E27FC236}">
                  <a16:creationId xmlns:a16="http://schemas.microsoft.com/office/drawing/2014/main" id="{BD9A0507-F83B-647E-AA19-C241EC993A84}"/>
                </a:ext>
              </a:extLst>
            </p:cNvPr>
            <p:cNvSpPr txBox="1"/>
            <p:nvPr/>
          </p:nvSpPr>
          <p:spPr>
            <a:xfrm>
              <a:off x="5319090" y="3240585"/>
              <a:ext cx="828454" cy="276999"/>
            </a:xfrm>
            <a:prstGeom prst="rect">
              <a:avLst/>
            </a:prstGeom>
            <a:noFill/>
          </p:spPr>
          <p:txBody>
            <a:bodyPr wrap="square">
              <a:spAutoFit/>
            </a:bodyPr>
            <a:lstStyle/>
            <a:p>
              <a:r>
                <a:rPr lang="en-US" sz="1200" dirty="0">
                  <a:solidFill>
                    <a:srgbClr val="00B050"/>
                  </a:solidFill>
                  <a:latin typeface="Arial Narrow" charset="0"/>
                </a:rPr>
                <a:t>~24 hours</a:t>
              </a:r>
              <a:endParaRPr lang="en-US" sz="1200" dirty="0">
                <a:solidFill>
                  <a:srgbClr val="00B050"/>
                </a:solidFill>
              </a:endParaRPr>
            </a:p>
          </p:txBody>
        </p:sp>
        <p:cxnSp>
          <p:nvCxnSpPr>
            <p:cNvPr id="24" name="Straight Connector 23">
              <a:extLst>
                <a:ext uri="{FF2B5EF4-FFF2-40B4-BE49-F238E27FC236}">
                  <a16:creationId xmlns:a16="http://schemas.microsoft.com/office/drawing/2014/main" id="{140FA1FB-04AD-7A9E-174C-F4C2F4624C8E}"/>
                </a:ext>
              </a:extLst>
            </p:cNvPr>
            <p:cNvCxnSpPr>
              <a:cxnSpLocks/>
            </p:cNvCxnSpPr>
            <p:nvPr/>
          </p:nvCxnSpPr>
          <p:spPr>
            <a:xfrm>
              <a:off x="4381500" y="3486150"/>
              <a:ext cx="2819400" cy="0"/>
            </a:xfrm>
            <a:prstGeom prst="line">
              <a:avLst/>
            </a:prstGeom>
            <a:ln w="12700">
              <a:solidFill>
                <a:srgbClr val="00B050"/>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A94D7F70-30D8-7100-E4F0-257919BC2DBF}"/>
              </a:ext>
            </a:extLst>
          </p:cNvPr>
          <p:cNvPicPr>
            <a:picLocks noChangeAspect="1"/>
          </p:cNvPicPr>
          <p:nvPr/>
        </p:nvPicPr>
        <p:blipFill>
          <a:blip r:embed="rId4"/>
          <a:stretch>
            <a:fillRect/>
          </a:stretch>
        </p:blipFill>
        <p:spPr>
          <a:xfrm>
            <a:off x="6781800" y="1930947"/>
            <a:ext cx="2205826" cy="1113457"/>
          </a:xfrm>
          <a:prstGeom prst="rect">
            <a:avLst/>
          </a:prstGeom>
          <a:ln>
            <a:solidFill>
              <a:srgbClr val="FF0000"/>
            </a:solidFill>
          </a:ln>
        </p:spPr>
      </p:pic>
      <p:sp>
        <p:nvSpPr>
          <p:cNvPr id="30" name="TextBox 29">
            <a:extLst>
              <a:ext uri="{FF2B5EF4-FFF2-40B4-BE49-F238E27FC236}">
                <a16:creationId xmlns:a16="http://schemas.microsoft.com/office/drawing/2014/main" id="{1D3A9FC0-25E6-FEB2-D0F4-C39A4651B087}"/>
              </a:ext>
            </a:extLst>
          </p:cNvPr>
          <p:cNvSpPr txBox="1"/>
          <p:nvPr/>
        </p:nvSpPr>
        <p:spPr>
          <a:xfrm>
            <a:off x="7330182" y="3160285"/>
            <a:ext cx="1621396" cy="1169551"/>
          </a:xfrm>
          <a:prstGeom prst="rect">
            <a:avLst/>
          </a:prstGeom>
          <a:solidFill>
            <a:schemeClr val="bg1">
              <a:lumMod val="85000"/>
            </a:schemeClr>
          </a:solidFill>
        </p:spPr>
        <p:txBody>
          <a:bodyPr wrap="square" rtlCol="0">
            <a:spAutoFit/>
          </a:bodyPr>
          <a:lstStyle/>
          <a:p>
            <a:pPr>
              <a:spcAft>
                <a:spcPts val="600"/>
              </a:spcAft>
            </a:pPr>
            <a:r>
              <a:rPr lang="en-US" sz="1400" dirty="0"/>
              <a:t>Expanded scale to show even transfer gaps. Artificial 3-min breaks between 1hr runs.</a:t>
            </a:r>
          </a:p>
        </p:txBody>
      </p:sp>
      <p:cxnSp>
        <p:nvCxnSpPr>
          <p:cNvPr id="31" name="Straight Connector 30">
            <a:extLst>
              <a:ext uri="{FF2B5EF4-FFF2-40B4-BE49-F238E27FC236}">
                <a16:creationId xmlns:a16="http://schemas.microsoft.com/office/drawing/2014/main" id="{EDB4A143-241E-0DF9-16F3-3CBA4259B3FD}"/>
              </a:ext>
            </a:extLst>
          </p:cNvPr>
          <p:cNvCxnSpPr>
            <a:cxnSpLocks/>
          </p:cNvCxnSpPr>
          <p:nvPr/>
        </p:nvCxnSpPr>
        <p:spPr>
          <a:xfrm flipV="1">
            <a:off x="8391596" y="2839805"/>
            <a:ext cx="97919" cy="381000"/>
          </a:xfrm>
          <a:prstGeom prst="line">
            <a:avLst/>
          </a:prstGeom>
          <a:ln w="2857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B0A012F-865A-3FD1-64C0-43B5D0F09E81}"/>
              </a:ext>
            </a:extLst>
          </p:cNvPr>
          <p:cNvCxnSpPr>
            <a:cxnSpLocks/>
          </p:cNvCxnSpPr>
          <p:nvPr/>
        </p:nvCxnSpPr>
        <p:spPr>
          <a:xfrm flipH="1" flipV="1">
            <a:off x="8140880" y="2841200"/>
            <a:ext cx="56489" cy="379605"/>
          </a:xfrm>
          <a:prstGeom prst="line">
            <a:avLst/>
          </a:prstGeom>
          <a:ln w="2857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D4346CB-7C1E-C8CC-8F4E-D74A90D4FFAC}"/>
              </a:ext>
            </a:extLst>
          </p:cNvPr>
          <p:cNvCxnSpPr>
            <a:cxnSpLocks/>
          </p:cNvCxnSpPr>
          <p:nvPr/>
        </p:nvCxnSpPr>
        <p:spPr>
          <a:xfrm flipH="1">
            <a:off x="7120726" y="3295610"/>
            <a:ext cx="260559" cy="89689"/>
          </a:xfrm>
          <a:prstGeom prst="line">
            <a:avLst/>
          </a:prstGeom>
          <a:ln w="2857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02107BE-B659-ED5B-11DF-C7F354701A82}"/>
              </a:ext>
            </a:extLst>
          </p:cNvPr>
          <p:cNvSpPr txBox="1"/>
          <p:nvPr/>
        </p:nvSpPr>
        <p:spPr>
          <a:xfrm>
            <a:off x="4817621" y="3285351"/>
            <a:ext cx="1659379" cy="276999"/>
          </a:xfrm>
          <a:prstGeom prst="rect">
            <a:avLst/>
          </a:prstGeom>
          <a:noFill/>
        </p:spPr>
        <p:txBody>
          <a:bodyPr wrap="square">
            <a:spAutoFit/>
          </a:bodyPr>
          <a:lstStyle/>
          <a:p>
            <a:r>
              <a:rPr lang="en-US" sz="1200" dirty="0">
                <a:solidFill>
                  <a:srgbClr val="FFFF00"/>
                </a:solidFill>
                <a:latin typeface="Arial Narrow" charset="0"/>
              </a:rPr>
              <a:t>Mock Data Challenge</a:t>
            </a:r>
            <a:endParaRPr lang="en-US" sz="1200" dirty="0">
              <a:solidFill>
                <a:srgbClr val="FFFF00"/>
              </a:solidFill>
            </a:endParaRPr>
          </a:p>
        </p:txBody>
      </p:sp>
      <p:grpSp>
        <p:nvGrpSpPr>
          <p:cNvPr id="2" name="Group 1">
            <a:extLst>
              <a:ext uri="{FF2B5EF4-FFF2-40B4-BE49-F238E27FC236}">
                <a16:creationId xmlns:a16="http://schemas.microsoft.com/office/drawing/2014/main" id="{7A35AA96-3572-592F-0D0C-F811DB8D9828}"/>
              </a:ext>
            </a:extLst>
          </p:cNvPr>
          <p:cNvGrpSpPr/>
          <p:nvPr/>
        </p:nvGrpSpPr>
        <p:grpSpPr>
          <a:xfrm>
            <a:off x="228600" y="2403642"/>
            <a:ext cx="3235563" cy="2530308"/>
            <a:chOff x="76200" y="1809750"/>
            <a:chExt cx="3581400" cy="2758908"/>
          </a:xfrm>
        </p:grpSpPr>
        <p:pic>
          <p:nvPicPr>
            <p:cNvPr id="3" name="Picture 2">
              <a:extLst>
                <a:ext uri="{FF2B5EF4-FFF2-40B4-BE49-F238E27FC236}">
                  <a16:creationId xmlns:a16="http://schemas.microsoft.com/office/drawing/2014/main" id="{F7ECDFB5-9EE4-8BB2-AEFD-56E598AB1AC5}"/>
                </a:ext>
              </a:extLst>
            </p:cNvPr>
            <p:cNvPicPr>
              <a:picLocks noChangeAspect="1"/>
            </p:cNvPicPr>
            <p:nvPr/>
          </p:nvPicPr>
          <p:blipFill>
            <a:blip r:embed="rId5"/>
            <a:stretch>
              <a:fillRect/>
            </a:stretch>
          </p:blipFill>
          <p:spPr>
            <a:xfrm>
              <a:off x="76200" y="1809750"/>
              <a:ext cx="3581400" cy="2758908"/>
            </a:xfrm>
            <a:prstGeom prst="rect">
              <a:avLst/>
            </a:prstGeom>
          </p:spPr>
        </p:pic>
        <p:sp>
          <p:nvSpPr>
            <p:cNvPr id="4" name="TextBox 3">
              <a:extLst>
                <a:ext uri="{FF2B5EF4-FFF2-40B4-BE49-F238E27FC236}">
                  <a16:creationId xmlns:a16="http://schemas.microsoft.com/office/drawing/2014/main" id="{BBF88BDB-9984-54C4-77C9-A8BA1E0D3E57}"/>
                </a:ext>
              </a:extLst>
            </p:cNvPr>
            <p:cNvSpPr txBox="1"/>
            <p:nvPr/>
          </p:nvSpPr>
          <p:spPr>
            <a:xfrm>
              <a:off x="723900" y="2363318"/>
              <a:ext cx="715620" cy="276999"/>
            </a:xfrm>
            <a:prstGeom prst="rect">
              <a:avLst/>
            </a:prstGeom>
            <a:noFill/>
          </p:spPr>
          <p:txBody>
            <a:bodyPr wrap="square">
              <a:spAutoFit/>
            </a:bodyPr>
            <a:lstStyle/>
            <a:p>
              <a:r>
                <a:rPr lang="en-US" sz="1200" dirty="0">
                  <a:solidFill>
                    <a:srgbClr val="FFFF00"/>
                  </a:solidFill>
                  <a:latin typeface="Arial Narrow" charset="0"/>
                </a:rPr>
                <a:t>22.5GB/s</a:t>
              </a:r>
              <a:endParaRPr lang="en-US" sz="1200" dirty="0">
                <a:solidFill>
                  <a:srgbClr val="FFFF00"/>
                </a:solidFill>
              </a:endParaRPr>
            </a:p>
          </p:txBody>
        </p:sp>
        <p:sp>
          <p:nvSpPr>
            <p:cNvPr id="6" name="TextBox 5">
              <a:extLst>
                <a:ext uri="{FF2B5EF4-FFF2-40B4-BE49-F238E27FC236}">
                  <a16:creationId xmlns:a16="http://schemas.microsoft.com/office/drawing/2014/main" id="{9B8EA348-A03C-E57D-854D-6C619A099DEB}"/>
                </a:ext>
              </a:extLst>
            </p:cNvPr>
            <p:cNvSpPr txBox="1"/>
            <p:nvPr/>
          </p:nvSpPr>
          <p:spPr>
            <a:xfrm>
              <a:off x="2171700" y="2501817"/>
              <a:ext cx="1371600" cy="830997"/>
            </a:xfrm>
            <a:prstGeom prst="rect">
              <a:avLst/>
            </a:prstGeom>
            <a:noFill/>
          </p:spPr>
          <p:txBody>
            <a:bodyPr wrap="square">
              <a:spAutoFit/>
            </a:bodyPr>
            <a:lstStyle/>
            <a:p>
              <a:r>
                <a:rPr lang="en-US" sz="1200" dirty="0">
                  <a:solidFill>
                    <a:srgbClr val="FFFF00"/>
                  </a:solidFill>
                  <a:latin typeface="Arial Narrow" charset="0"/>
                </a:rPr>
                <a:t>21GB/s with simultaneous transfers to the SDCC</a:t>
              </a:r>
              <a:endParaRPr lang="en-US" sz="1200" dirty="0">
                <a:solidFill>
                  <a:srgbClr val="FFFF00"/>
                </a:solidFill>
              </a:endParaRPr>
            </a:p>
          </p:txBody>
        </p:sp>
        <p:cxnSp>
          <p:nvCxnSpPr>
            <p:cNvPr id="7" name="Straight Connector 6">
              <a:extLst>
                <a:ext uri="{FF2B5EF4-FFF2-40B4-BE49-F238E27FC236}">
                  <a16:creationId xmlns:a16="http://schemas.microsoft.com/office/drawing/2014/main" id="{B2CDCA54-D2E2-803C-3F35-06FE303A9C4E}"/>
                </a:ext>
              </a:extLst>
            </p:cNvPr>
            <p:cNvCxnSpPr>
              <a:cxnSpLocks/>
            </p:cNvCxnSpPr>
            <p:nvPr/>
          </p:nvCxnSpPr>
          <p:spPr>
            <a:xfrm>
              <a:off x="723900" y="2814663"/>
              <a:ext cx="1333103" cy="0"/>
            </a:xfrm>
            <a:prstGeom prst="line">
              <a:avLst/>
            </a:prstGeom>
            <a:ln w="1270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AA772C3-B1EB-D8A7-A792-15BE1751AE5D}"/>
                </a:ext>
              </a:extLst>
            </p:cNvPr>
            <p:cNvSpPr txBox="1"/>
            <p:nvPr/>
          </p:nvSpPr>
          <p:spPr>
            <a:xfrm>
              <a:off x="918865" y="2816058"/>
              <a:ext cx="757535" cy="276999"/>
            </a:xfrm>
            <a:prstGeom prst="rect">
              <a:avLst/>
            </a:prstGeom>
            <a:noFill/>
            <a:ln>
              <a:noFill/>
            </a:ln>
          </p:spPr>
          <p:txBody>
            <a:bodyPr wrap="square">
              <a:spAutoFit/>
            </a:bodyPr>
            <a:lstStyle/>
            <a:p>
              <a:r>
                <a:rPr lang="en-US" sz="1200" dirty="0">
                  <a:solidFill>
                    <a:srgbClr val="00B050"/>
                  </a:solidFill>
                  <a:latin typeface="Arial Narrow" charset="0"/>
                </a:rPr>
                <a:t>Required </a:t>
              </a:r>
              <a:endParaRPr lang="en-US" sz="1200" dirty="0">
                <a:solidFill>
                  <a:srgbClr val="00B050"/>
                </a:solidFill>
              </a:endParaRPr>
            </a:p>
          </p:txBody>
        </p:sp>
      </p:grpSp>
      <p:sp>
        <p:nvSpPr>
          <p:cNvPr id="32" name="TextBox 31">
            <a:extLst>
              <a:ext uri="{FF2B5EF4-FFF2-40B4-BE49-F238E27FC236}">
                <a16:creationId xmlns:a16="http://schemas.microsoft.com/office/drawing/2014/main" id="{13B6CED3-8ABD-D5C9-1A7C-F489D71C4663}"/>
              </a:ext>
            </a:extLst>
          </p:cNvPr>
          <p:cNvSpPr txBox="1"/>
          <p:nvPr/>
        </p:nvSpPr>
        <p:spPr>
          <a:xfrm>
            <a:off x="991444" y="2233813"/>
            <a:ext cx="2742356" cy="523220"/>
          </a:xfrm>
          <a:prstGeom prst="rect">
            <a:avLst/>
          </a:prstGeom>
          <a:solidFill>
            <a:schemeClr val="bg1">
              <a:lumMod val="85000"/>
            </a:schemeClr>
          </a:solidFill>
        </p:spPr>
        <p:txBody>
          <a:bodyPr wrap="square" rtlCol="0">
            <a:spAutoFit/>
          </a:bodyPr>
          <a:lstStyle/>
          <a:p>
            <a:pPr>
              <a:spcAft>
                <a:spcPts val="600"/>
              </a:spcAft>
            </a:pPr>
            <a:r>
              <a:rPr lang="en-US" sz="1400" dirty="0"/>
              <a:t>Gap to start simultaneous data-taking and transfer to SDCC</a:t>
            </a:r>
          </a:p>
        </p:txBody>
      </p:sp>
      <p:cxnSp>
        <p:nvCxnSpPr>
          <p:cNvPr id="34" name="Straight Connector 33">
            <a:extLst>
              <a:ext uri="{FF2B5EF4-FFF2-40B4-BE49-F238E27FC236}">
                <a16:creationId xmlns:a16="http://schemas.microsoft.com/office/drawing/2014/main" id="{AE29F342-D32E-EC53-3BF3-AF5231819034}"/>
              </a:ext>
            </a:extLst>
          </p:cNvPr>
          <p:cNvCxnSpPr>
            <a:cxnSpLocks/>
          </p:cNvCxnSpPr>
          <p:nvPr/>
        </p:nvCxnSpPr>
        <p:spPr>
          <a:xfrm flipH="1">
            <a:off x="1727811" y="2758378"/>
            <a:ext cx="347454" cy="727772"/>
          </a:xfrm>
          <a:prstGeom prst="line">
            <a:avLst/>
          </a:prstGeom>
          <a:ln w="28575">
            <a:solidFill>
              <a:srgbClr val="FF0000"/>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109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1.7 MIN BIAS TRIGGER DETECTOR</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69</a:t>
            </a:fld>
            <a:endParaRPr lang="en-US" altLang="en-US" dirty="0"/>
          </a:p>
        </p:txBody>
      </p:sp>
      <p:pic>
        <p:nvPicPr>
          <p:cNvPr id="7" name="Picture 6">
            <a:extLst>
              <a:ext uri="{FF2B5EF4-FFF2-40B4-BE49-F238E27FC236}">
                <a16:creationId xmlns:a16="http://schemas.microsoft.com/office/drawing/2014/main" id="{5A176C82-62F6-6CF7-49AF-DA8EF49B2613}"/>
              </a:ext>
            </a:extLst>
          </p:cNvPr>
          <p:cNvPicPr>
            <a:picLocks noChangeAspect="1"/>
          </p:cNvPicPr>
          <p:nvPr/>
        </p:nvPicPr>
        <p:blipFill>
          <a:blip r:embed="rId2"/>
          <a:stretch>
            <a:fillRect/>
          </a:stretch>
        </p:blipFill>
        <p:spPr>
          <a:xfrm>
            <a:off x="76200" y="1619250"/>
            <a:ext cx="8991600" cy="1905000"/>
          </a:xfrm>
          <a:prstGeom prst="rect">
            <a:avLst/>
          </a:prstGeom>
        </p:spPr>
      </p:pic>
    </p:spTree>
    <p:extLst>
      <p:ext uri="{BB962C8B-B14F-4D97-AF65-F5344CB8AC3E}">
        <p14:creationId xmlns:p14="http://schemas.microsoft.com/office/powerpoint/2010/main" val="885199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1.1 Project Management</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pic>
        <p:nvPicPr>
          <p:cNvPr id="7" name="Picture 6">
            <a:extLst>
              <a:ext uri="{FF2B5EF4-FFF2-40B4-BE49-F238E27FC236}">
                <a16:creationId xmlns:a16="http://schemas.microsoft.com/office/drawing/2014/main" id="{B03EF0A3-735B-5006-2AC9-20BD14E84E97}"/>
              </a:ext>
            </a:extLst>
          </p:cNvPr>
          <p:cNvPicPr>
            <a:picLocks noChangeAspect="1"/>
          </p:cNvPicPr>
          <p:nvPr/>
        </p:nvPicPr>
        <p:blipFill>
          <a:blip r:embed="rId2"/>
          <a:stretch>
            <a:fillRect/>
          </a:stretch>
        </p:blipFill>
        <p:spPr>
          <a:xfrm>
            <a:off x="116838" y="1026501"/>
            <a:ext cx="8915400" cy="3171825"/>
          </a:xfrm>
          <a:prstGeom prst="rect">
            <a:avLst/>
          </a:prstGeom>
        </p:spPr>
      </p:pic>
    </p:spTree>
    <p:extLst>
      <p:ext uri="{BB962C8B-B14F-4D97-AF65-F5344CB8AC3E}">
        <p14:creationId xmlns:p14="http://schemas.microsoft.com/office/powerpoint/2010/main" val="23266007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64DB-0166-57BC-3E07-3F985580B6BC}"/>
              </a:ext>
            </a:extLst>
          </p:cNvPr>
          <p:cNvSpPr>
            <a:spLocks noGrp="1"/>
          </p:cNvSpPr>
          <p:nvPr>
            <p:ph type="title"/>
          </p:nvPr>
        </p:nvSpPr>
        <p:spPr>
          <a:xfrm>
            <a:off x="228600" y="25031"/>
            <a:ext cx="8458200" cy="546497"/>
          </a:xfrm>
        </p:spPr>
        <p:txBody>
          <a:bodyPr/>
          <a:lstStyle/>
          <a:p>
            <a:r>
              <a:rPr lang="en-US" sz="2400" dirty="0"/>
              <a:t>WBS 1.7 Min Bias Trigger Detector and Discriminator/Shaper </a:t>
            </a:r>
          </a:p>
        </p:txBody>
      </p:sp>
      <p:pic>
        <p:nvPicPr>
          <p:cNvPr id="8" name="Content Placeholder 7" descr="A picture containing indoor, kitchen, oven, tray">
            <a:extLst>
              <a:ext uri="{FF2B5EF4-FFF2-40B4-BE49-F238E27FC236}">
                <a16:creationId xmlns:a16="http://schemas.microsoft.com/office/drawing/2014/main" id="{23B635A2-3941-D1B1-FC80-1D5A93F03E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506659"/>
            <a:ext cx="1746825" cy="2329100"/>
          </a:xfrm>
        </p:spPr>
      </p:pic>
      <p:sp>
        <p:nvSpPr>
          <p:cNvPr id="4" name="Date Placeholder 3">
            <a:extLst>
              <a:ext uri="{FF2B5EF4-FFF2-40B4-BE49-F238E27FC236}">
                <a16:creationId xmlns:a16="http://schemas.microsoft.com/office/drawing/2014/main" id="{9D617DC4-D3D7-0F26-B50A-0330845A517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CCE036B-C539-5B8E-0965-E98FCEC7FB7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77A9319-8401-C5AF-0815-7C9D2C68E0C7}"/>
              </a:ext>
            </a:extLst>
          </p:cNvPr>
          <p:cNvSpPr>
            <a:spLocks noGrp="1"/>
          </p:cNvSpPr>
          <p:nvPr>
            <p:ph type="sldNum" sz="quarter" idx="12"/>
          </p:nvPr>
        </p:nvSpPr>
        <p:spPr/>
        <p:txBody>
          <a:bodyPr/>
          <a:lstStyle/>
          <a:p>
            <a:fld id="{4B932B3A-BA38-40C7-ADEE-2A1902CEB265}" type="slidenum">
              <a:rPr lang="en-US" altLang="en-US" smtClean="0"/>
              <a:pPr/>
              <a:t>70</a:t>
            </a:fld>
            <a:endParaRPr lang="en-US" altLang="en-US" dirty="0"/>
          </a:p>
        </p:txBody>
      </p:sp>
      <p:pic>
        <p:nvPicPr>
          <p:cNvPr id="10" name="Picture 9" descr="A picture containing text, indoor&#10;&#10;Description automatically generated">
            <a:extLst>
              <a:ext uri="{FF2B5EF4-FFF2-40B4-BE49-F238E27FC236}">
                <a16:creationId xmlns:a16="http://schemas.microsoft.com/office/drawing/2014/main" id="{5D9F96FF-12F0-AEEF-DCFC-61BE5F03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504949"/>
            <a:ext cx="3056945" cy="2292709"/>
          </a:xfrm>
          <a:prstGeom prst="rect">
            <a:avLst/>
          </a:prstGeom>
        </p:spPr>
      </p:pic>
      <p:pic>
        <p:nvPicPr>
          <p:cNvPr id="12" name="Picture 11" descr="A picture containing text, electronics, circuit">
            <a:extLst>
              <a:ext uri="{FF2B5EF4-FFF2-40B4-BE49-F238E27FC236}">
                <a16:creationId xmlns:a16="http://schemas.microsoft.com/office/drawing/2014/main" id="{9AF434BC-D025-1F20-A884-6FE37E55D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455" y="1497179"/>
            <a:ext cx="3056945" cy="2300480"/>
          </a:xfrm>
          <a:prstGeom prst="rect">
            <a:avLst/>
          </a:prstGeom>
        </p:spPr>
      </p:pic>
      <p:sp>
        <p:nvSpPr>
          <p:cNvPr id="13" name="TextBox 12">
            <a:extLst>
              <a:ext uri="{FF2B5EF4-FFF2-40B4-BE49-F238E27FC236}">
                <a16:creationId xmlns:a16="http://schemas.microsoft.com/office/drawing/2014/main" id="{63B8BAA2-8C02-1C05-FEED-FAC558A73769}"/>
              </a:ext>
            </a:extLst>
          </p:cNvPr>
          <p:cNvSpPr txBox="1"/>
          <p:nvPr/>
        </p:nvSpPr>
        <p:spPr>
          <a:xfrm>
            <a:off x="381000" y="742950"/>
            <a:ext cx="4648199" cy="646331"/>
          </a:xfrm>
          <a:prstGeom prst="rect">
            <a:avLst/>
          </a:prstGeom>
          <a:solidFill>
            <a:schemeClr val="accent1">
              <a:lumMod val="20000"/>
              <a:lumOff val="80000"/>
            </a:schemeClr>
          </a:solidFill>
        </p:spPr>
        <p:txBody>
          <a:bodyPr wrap="square" rtlCol="0">
            <a:spAutoFit/>
          </a:bodyPr>
          <a:lstStyle/>
          <a:p>
            <a:pPr algn="ctr"/>
            <a:r>
              <a:rPr lang="en-US" dirty="0"/>
              <a:t>Four MBD Sections – </a:t>
            </a:r>
          </a:p>
          <a:p>
            <a:pPr algn="ctr"/>
            <a:r>
              <a:rPr lang="en-US" dirty="0"/>
              <a:t>Two Each for North and South</a:t>
            </a:r>
          </a:p>
        </p:txBody>
      </p:sp>
      <p:sp>
        <p:nvSpPr>
          <p:cNvPr id="14" name="TextBox 13">
            <a:extLst>
              <a:ext uri="{FF2B5EF4-FFF2-40B4-BE49-F238E27FC236}">
                <a16:creationId xmlns:a16="http://schemas.microsoft.com/office/drawing/2014/main" id="{31251005-7335-D570-8F99-C04298A81408}"/>
              </a:ext>
            </a:extLst>
          </p:cNvPr>
          <p:cNvSpPr txBox="1"/>
          <p:nvPr/>
        </p:nvSpPr>
        <p:spPr>
          <a:xfrm>
            <a:off x="6096000" y="742950"/>
            <a:ext cx="2667000" cy="646331"/>
          </a:xfrm>
          <a:prstGeom prst="rect">
            <a:avLst/>
          </a:prstGeom>
          <a:solidFill>
            <a:schemeClr val="accent1">
              <a:lumMod val="20000"/>
              <a:lumOff val="80000"/>
            </a:schemeClr>
          </a:solidFill>
        </p:spPr>
        <p:txBody>
          <a:bodyPr wrap="square" rtlCol="0">
            <a:spAutoFit/>
          </a:bodyPr>
          <a:lstStyle/>
          <a:p>
            <a:pPr algn="ctr"/>
            <a:r>
              <a:rPr lang="en-US" dirty="0"/>
              <a:t>Discriminator/Shaper Boards (2 of 16)</a:t>
            </a:r>
          </a:p>
        </p:txBody>
      </p:sp>
      <p:sp>
        <p:nvSpPr>
          <p:cNvPr id="15" name="TextBox 14">
            <a:extLst>
              <a:ext uri="{FF2B5EF4-FFF2-40B4-BE49-F238E27FC236}">
                <a16:creationId xmlns:a16="http://schemas.microsoft.com/office/drawing/2014/main" id="{915D41ED-6B28-4261-E861-3F9AD9EEC566}"/>
              </a:ext>
            </a:extLst>
          </p:cNvPr>
          <p:cNvSpPr txBox="1"/>
          <p:nvPr/>
        </p:nvSpPr>
        <p:spPr>
          <a:xfrm>
            <a:off x="130463" y="3872792"/>
            <a:ext cx="1943098" cy="646331"/>
          </a:xfrm>
          <a:prstGeom prst="rect">
            <a:avLst/>
          </a:prstGeom>
          <a:solidFill>
            <a:schemeClr val="accent1">
              <a:lumMod val="20000"/>
              <a:lumOff val="80000"/>
            </a:schemeClr>
          </a:solidFill>
        </p:spPr>
        <p:txBody>
          <a:bodyPr wrap="square" rtlCol="0">
            <a:spAutoFit/>
          </a:bodyPr>
          <a:lstStyle/>
          <a:p>
            <a:pPr algn="ctr"/>
            <a:r>
              <a:rPr lang="en-US" dirty="0"/>
              <a:t>Three MBD Sections in Storage</a:t>
            </a:r>
          </a:p>
        </p:txBody>
      </p:sp>
      <p:sp>
        <p:nvSpPr>
          <p:cNvPr id="16" name="TextBox 15">
            <a:extLst>
              <a:ext uri="{FF2B5EF4-FFF2-40B4-BE49-F238E27FC236}">
                <a16:creationId xmlns:a16="http://schemas.microsoft.com/office/drawing/2014/main" id="{CEC71093-3E16-A33B-74D3-3FC0A85D814D}"/>
              </a:ext>
            </a:extLst>
          </p:cNvPr>
          <p:cNvSpPr txBox="1"/>
          <p:nvPr/>
        </p:nvSpPr>
        <p:spPr>
          <a:xfrm>
            <a:off x="2514600" y="3872792"/>
            <a:ext cx="2328915" cy="646331"/>
          </a:xfrm>
          <a:prstGeom prst="rect">
            <a:avLst/>
          </a:prstGeom>
          <a:solidFill>
            <a:schemeClr val="accent1">
              <a:lumMod val="20000"/>
              <a:lumOff val="80000"/>
            </a:schemeClr>
          </a:solidFill>
        </p:spPr>
        <p:txBody>
          <a:bodyPr wrap="square" rtlCol="0">
            <a:spAutoFit/>
          </a:bodyPr>
          <a:lstStyle/>
          <a:p>
            <a:pPr algn="ctr"/>
            <a:r>
              <a:rPr lang="en-US" dirty="0"/>
              <a:t>One MBD Section under test</a:t>
            </a:r>
          </a:p>
        </p:txBody>
      </p:sp>
    </p:spTree>
    <p:extLst>
      <p:ext uri="{BB962C8B-B14F-4D97-AF65-F5344CB8AC3E}">
        <p14:creationId xmlns:p14="http://schemas.microsoft.com/office/powerpoint/2010/main" val="4138402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Min Bias Trigger Detector KPP – Live Channels, Timing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laser.</a:t>
            </a:r>
            <a:r>
              <a:rPr lang="en-US" sz="1800" b="1" baseline="0" dirty="0">
                <a:solidFill>
                  <a:srgbClr val="000000"/>
                </a:solidFill>
              </a:rPr>
              <a:t> 120 </a:t>
            </a:r>
            <a:r>
              <a:rPr lang="en-US" sz="1800" b="1" baseline="0" dirty="0" err="1">
                <a:solidFill>
                  <a:srgbClr val="000000"/>
                </a:solidFill>
              </a:rPr>
              <a:t>ps</a:t>
            </a:r>
            <a:r>
              <a:rPr lang="en-US" sz="1800" b="1" baseline="0" dirty="0">
                <a:solidFill>
                  <a:srgbClr val="000000"/>
                </a:solidFill>
              </a:rPr>
              <a:t>/channel timing resolution w/ bench test</a:t>
            </a:r>
            <a:endParaRPr lang="en-US" sz="1800" b="1" dirty="0">
              <a:solidFill>
                <a:srgbClr val="000000"/>
              </a:solidFill>
            </a:endParaRPr>
          </a:p>
          <a:p>
            <a:r>
              <a:rPr lang="en-US" sz="1800" dirty="0"/>
              <a:t>Objective KPP’s: </a:t>
            </a:r>
            <a:r>
              <a:rPr lang="en-US" sz="1800" b="1" dirty="0">
                <a:solidFill>
                  <a:srgbClr val="000000"/>
                </a:solidFill>
              </a:rPr>
              <a:t>≥ 95% live channels based on laser.</a:t>
            </a:r>
            <a:r>
              <a:rPr lang="en-US" sz="1800" b="1" baseline="0" dirty="0">
                <a:solidFill>
                  <a:srgbClr val="000000"/>
                </a:solidFill>
              </a:rPr>
              <a:t> 100 </a:t>
            </a:r>
            <a:r>
              <a:rPr lang="en-US" sz="1800" b="1" baseline="0" dirty="0" err="1">
                <a:solidFill>
                  <a:srgbClr val="000000"/>
                </a:solidFill>
              </a:rPr>
              <a:t>ps</a:t>
            </a:r>
            <a:r>
              <a:rPr lang="en-US" sz="1800" b="1" baseline="0" dirty="0">
                <a:solidFill>
                  <a:srgbClr val="000000"/>
                </a:solidFill>
              </a:rPr>
              <a:t>/channel timing resolution w/ bench test</a:t>
            </a:r>
          </a:p>
          <a:p>
            <a:endParaRPr lang="en-US" sz="1800" dirty="0">
              <a:solidFill>
                <a:srgbClr val="000000"/>
              </a:solidFill>
            </a:endParaRPr>
          </a:p>
          <a:p>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71</a:t>
            </a:fld>
            <a:endParaRPr lang="en-US" altLang="en-US" dirty="0"/>
          </a:p>
        </p:txBody>
      </p:sp>
    </p:spTree>
    <p:extLst>
      <p:ext uri="{BB962C8B-B14F-4D97-AF65-F5344CB8AC3E}">
        <p14:creationId xmlns:p14="http://schemas.microsoft.com/office/powerpoint/2010/main" val="10887486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Min Bias Trigger Detector KPP – Live Channels, Timing (1)</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0" y="502677"/>
            <a:ext cx="9143999" cy="3394472"/>
          </a:xfrm>
        </p:spPr>
        <p:txBody>
          <a:bodyPr/>
          <a:lstStyle/>
          <a:p>
            <a:r>
              <a:rPr lang="en-US" sz="1600" dirty="0"/>
              <a:t>Demonstration or Measurement: </a:t>
            </a:r>
            <a:r>
              <a:rPr lang="en-US" sz="1600" b="1" dirty="0"/>
              <a:t>Preinstall, bench tests </a:t>
            </a:r>
          </a:p>
          <a:p>
            <a:r>
              <a:rPr lang="en-US" sz="1600" dirty="0"/>
              <a:t>Threshold KPP’s: </a:t>
            </a:r>
            <a:r>
              <a:rPr lang="en-US" sz="1600" b="1" dirty="0">
                <a:solidFill>
                  <a:srgbClr val="000000"/>
                </a:solidFill>
              </a:rPr>
              <a:t>≥ 90% live channels based on laser. 120 </a:t>
            </a:r>
            <a:r>
              <a:rPr lang="en-US" sz="1600" b="1" dirty="0" err="1">
                <a:solidFill>
                  <a:srgbClr val="000000"/>
                </a:solidFill>
              </a:rPr>
              <a:t>ps</a:t>
            </a:r>
            <a:r>
              <a:rPr lang="en-US" sz="1600" b="1" dirty="0">
                <a:solidFill>
                  <a:srgbClr val="000000"/>
                </a:solidFill>
              </a:rPr>
              <a:t>/channel timing resolution w/ bench test</a:t>
            </a:r>
          </a:p>
          <a:p>
            <a:r>
              <a:rPr lang="en-US" sz="1600" dirty="0"/>
              <a:t>Objective KPP’s: </a:t>
            </a:r>
            <a:r>
              <a:rPr lang="en-US" sz="1600" b="1" dirty="0">
                <a:solidFill>
                  <a:srgbClr val="000000"/>
                </a:solidFill>
              </a:rPr>
              <a:t>≥ 95% live channels based on laser. 100 </a:t>
            </a:r>
            <a:r>
              <a:rPr lang="en-US" sz="1600" b="1" dirty="0" err="1">
                <a:solidFill>
                  <a:srgbClr val="000000"/>
                </a:solidFill>
              </a:rPr>
              <a:t>ps</a:t>
            </a:r>
            <a:r>
              <a:rPr lang="en-US" sz="1600" b="1" dirty="0">
                <a:solidFill>
                  <a:srgbClr val="000000"/>
                </a:solidFill>
              </a:rPr>
              <a:t>/channel timing resolution w/ bench test</a:t>
            </a:r>
          </a:p>
          <a:p>
            <a:pPr marL="0" indent="0">
              <a:buNone/>
            </a:pPr>
            <a:endParaRPr lang="en-US" sz="1800" dirty="0">
              <a:solidFill>
                <a:srgbClr val="000000"/>
              </a:solidFill>
            </a:endParaRPr>
          </a:p>
          <a:p>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a:xfrm>
            <a:off x="0" y="4869657"/>
            <a:ext cx="1600200" cy="273844"/>
          </a:xfrm>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dirty="0" err="1"/>
              <a:t>sPHENIX</a:t>
            </a:r>
            <a:r>
              <a:rPr lang="en-US" dirty="0"/>
              <a:t> PD-4 Review</a:t>
            </a:r>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72</a:t>
            </a:fld>
            <a:endParaRPr lang="en-US" altLang="en-US" dirty="0"/>
          </a:p>
        </p:txBody>
      </p:sp>
      <p:pic>
        <p:nvPicPr>
          <p:cNvPr id="8" name="Picture 7">
            <a:extLst>
              <a:ext uri="{FF2B5EF4-FFF2-40B4-BE49-F238E27FC236}">
                <a16:creationId xmlns:a16="http://schemas.microsoft.com/office/drawing/2014/main" id="{3813875D-A514-195E-0391-04DECCC34F7D}"/>
              </a:ext>
            </a:extLst>
          </p:cNvPr>
          <p:cNvPicPr>
            <a:picLocks noChangeAspect="1"/>
          </p:cNvPicPr>
          <p:nvPr/>
        </p:nvPicPr>
        <p:blipFill>
          <a:blip r:embed="rId2"/>
          <a:stretch>
            <a:fillRect/>
          </a:stretch>
        </p:blipFill>
        <p:spPr>
          <a:xfrm>
            <a:off x="1511960" y="1791108"/>
            <a:ext cx="2583346" cy="1937510"/>
          </a:xfrm>
          <a:prstGeom prst="rect">
            <a:avLst/>
          </a:prstGeom>
        </p:spPr>
      </p:pic>
      <p:pic>
        <p:nvPicPr>
          <p:cNvPr id="10" name="Picture 9">
            <a:extLst>
              <a:ext uri="{FF2B5EF4-FFF2-40B4-BE49-F238E27FC236}">
                <a16:creationId xmlns:a16="http://schemas.microsoft.com/office/drawing/2014/main" id="{55CF8C0C-AA64-1DF3-BE47-BAE25C430C3C}"/>
              </a:ext>
            </a:extLst>
          </p:cNvPr>
          <p:cNvPicPr>
            <a:picLocks noChangeAspect="1"/>
          </p:cNvPicPr>
          <p:nvPr/>
        </p:nvPicPr>
        <p:blipFill>
          <a:blip r:embed="rId3"/>
          <a:stretch>
            <a:fillRect/>
          </a:stretch>
        </p:blipFill>
        <p:spPr>
          <a:xfrm>
            <a:off x="4957539" y="1504950"/>
            <a:ext cx="3324225" cy="2247900"/>
          </a:xfrm>
          <a:prstGeom prst="rect">
            <a:avLst/>
          </a:prstGeom>
        </p:spPr>
      </p:pic>
      <p:sp>
        <p:nvSpPr>
          <p:cNvPr id="12" name="TextBox 11">
            <a:extLst>
              <a:ext uri="{FF2B5EF4-FFF2-40B4-BE49-F238E27FC236}">
                <a16:creationId xmlns:a16="http://schemas.microsoft.com/office/drawing/2014/main" id="{9954F236-238E-E8C8-FC58-D86BB85706F5}"/>
              </a:ext>
            </a:extLst>
          </p:cNvPr>
          <p:cNvSpPr txBox="1"/>
          <p:nvPr/>
        </p:nvSpPr>
        <p:spPr>
          <a:xfrm>
            <a:off x="110589" y="3801262"/>
            <a:ext cx="8766314" cy="1200329"/>
          </a:xfrm>
          <a:prstGeom prst="rect">
            <a:avLst/>
          </a:prstGeom>
          <a:noFill/>
        </p:spPr>
        <p:txBody>
          <a:bodyPr wrap="square" rtlCol="0">
            <a:spAutoFit/>
          </a:bodyPr>
          <a:lstStyle/>
          <a:p>
            <a:r>
              <a:rPr lang="en-US" dirty="0"/>
              <a:t>Each of the 128 MBD PMTs was flashed with a laser and the mean amplitude recorded.</a:t>
            </a:r>
          </a:p>
          <a:p>
            <a:r>
              <a:rPr lang="en-US" dirty="0"/>
              <a:t>The figure on the right shows these amplitudes vs channel number.  The variation comes from the differences in the laser split to each channel.  All 128 channels (100%) are alive and show good signal. </a:t>
            </a:r>
          </a:p>
        </p:txBody>
      </p:sp>
      <p:sp>
        <p:nvSpPr>
          <p:cNvPr id="7" name="TextBox 6">
            <a:extLst>
              <a:ext uri="{FF2B5EF4-FFF2-40B4-BE49-F238E27FC236}">
                <a16:creationId xmlns:a16="http://schemas.microsoft.com/office/drawing/2014/main" id="{86B2294A-FE8A-183F-3758-15D2636E2D7E}"/>
              </a:ext>
            </a:extLst>
          </p:cNvPr>
          <p:cNvSpPr txBox="1"/>
          <p:nvPr/>
        </p:nvSpPr>
        <p:spPr>
          <a:xfrm>
            <a:off x="6142831" y="3631777"/>
            <a:ext cx="1858169" cy="276999"/>
          </a:xfrm>
          <a:prstGeom prst="rect">
            <a:avLst/>
          </a:prstGeom>
          <a:solidFill>
            <a:schemeClr val="accent1">
              <a:lumMod val="20000"/>
              <a:lumOff val="80000"/>
            </a:schemeClr>
          </a:solidFill>
          <a:ln>
            <a:solidFill>
              <a:srgbClr val="0080FF"/>
            </a:solidFill>
          </a:ln>
        </p:spPr>
        <p:txBody>
          <a:bodyPr wrap="square" rtlCol="0">
            <a:spAutoFit/>
          </a:bodyPr>
          <a:lstStyle/>
          <a:p>
            <a:pPr algn="ctr"/>
            <a:r>
              <a:rPr lang="en-US" sz="1200" dirty="0"/>
              <a:t>MBD Channel #</a:t>
            </a:r>
          </a:p>
        </p:txBody>
      </p:sp>
    </p:spTree>
    <p:extLst>
      <p:ext uri="{BB962C8B-B14F-4D97-AF65-F5344CB8AC3E}">
        <p14:creationId xmlns:p14="http://schemas.microsoft.com/office/powerpoint/2010/main" val="31531750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714909-5562-B9BE-39AD-61CCBEFC50D9}"/>
              </a:ext>
            </a:extLst>
          </p:cNvPr>
          <p:cNvPicPr>
            <a:picLocks noChangeAspect="1"/>
          </p:cNvPicPr>
          <p:nvPr/>
        </p:nvPicPr>
        <p:blipFill rotWithShape="1">
          <a:blip r:embed="rId2">
            <a:extLst>
              <a:ext uri="{28A0092B-C50C-407E-A947-70E740481C1C}">
                <a14:useLocalDpi xmlns:a14="http://schemas.microsoft.com/office/drawing/2010/main" val="0"/>
              </a:ext>
            </a:extLst>
          </a:blip>
          <a:srcRect l="49840"/>
          <a:stretch/>
        </p:blipFill>
        <p:spPr>
          <a:xfrm>
            <a:off x="5334000" y="742950"/>
            <a:ext cx="3310624" cy="2748852"/>
          </a:xfrm>
          <a:prstGeom prst="rect">
            <a:avLst/>
          </a:prstGeom>
        </p:spPr>
      </p:pic>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Min Bias Trigger Detector KPP – Live Channels, Timing (2) </a:t>
            </a:r>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a:xfrm>
            <a:off x="1" y="4869657"/>
            <a:ext cx="1617593" cy="273844"/>
          </a:xfrm>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73</a:t>
            </a:fld>
            <a:endParaRPr lang="en-US" altLang="en-US" dirty="0"/>
          </a:p>
        </p:txBody>
      </p:sp>
      <p:sp>
        <p:nvSpPr>
          <p:cNvPr id="11" name="Rectangle 10">
            <a:extLst>
              <a:ext uri="{FF2B5EF4-FFF2-40B4-BE49-F238E27FC236}">
                <a16:creationId xmlns:a16="http://schemas.microsoft.com/office/drawing/2014/main" id="{68517CF8-2447-DBA8-8374-641A26E0D71A}"/>
              </a:ext>
            </a:extLst>
          </p:cNvPr>
          <p:cNvSpPr/>
          <p:nvPr/>
        </p:nvSpPr>
        <p:spPr>
          <a:xfrm>
            <a:off x="3048000" y="3257550"/>
            <a:ext cx="762000" cy="171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2" name="Picture 11">
            <a:extLst>
              <a:ext uri="{FF2B5EF4-FFF2-40B4-BE49-F238E27FC236}">
                <a16:creationId xmlns:a16="http://schemas.microsoft.com/office/drawing/2014/main" id="{F13973C5-CEFA-72E2-BE3C-C925FFD88B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742950"/>
            <a:ext cx="3429000" cy="2571750"/>
          </a:xfrm>
          <a:prstGeom prst="rect">
            <a:avLst/>
          </a:prstGeom>
        </p:spPr>
      </p:pic>
      <p:sp>
        <p:nvSpPr>
          <p:cNvPr id="14" name="TextBox 13">
            <a:extLst>
              <a:ext uri="{FF2B5EF4-FFF2-40B4-BE49-F238E27FC236}">
                <a16:creationId xmlns:a16="http://schemas.microsoft.com/office/drawing/2014/main" id="{5DF346B2-4BB7-6919-24EE-8E5E5A7DE13E}"/>
              </a:ext>
            </a:extLst>
          </p:cNvPr>
          <p:cNvSpPr txBox="1"/>
          <p:nvPr/>
        </p:nvSpPr>
        <p:spPr>
          <a:xfrm>
            <a:off x="381001" y="816173"/>
            <a:ext cx="1539204" cy="307777"/>
          </a:xfrm>
          <a:prstGeom prst="rect">
            <a:avLst/>
          </a:prstGeom>
          <a:solidFill>
            <a:schemeClr val="accent1">
              <a:lumMod val="20000"/>
              <a:lumOff val="80000"/>
            </a:schemeClr>
          </a:solidFill>
          <a:ln>
            <a:solidFill>
              <a:schemeClr val="tx1"/>
            </a:solidFill>
          </a:ln>
        </p:spPr>
        <p:txBody>
          <a:bodyPr wrap="none" rtlCol="0">
            <a:spAutoFit/>
          </a:bodyPr>
          <a:lstStyle/>
          <a:p>
            <a:r>
              <a:rPr lang="en-US" sz="1400" dirty="0"/>
              <a:t>MBD Clock-Fanout</a:t>
            </a:r>
          </a:p>
        </p:txBody>
      </p:sp>
      <p:sp>
        <p:nvSpPr>
          <p:cNvPr id="15" name="TextBox 14">
            <a:extLst>
              <a:ext uri="{FF2B5EF4-FFF2-40B4-BE49-F238E27FC236}">
                <a16:creationId xmlns:a16="http://schemas.microsoft.com/office/drawing/2014/main" id="{EAFB6AFF-0AA9-C0AB-F594-E4D109E037DC}"/>
              </a:ext>
            </a:extLst>
          </p:cNvPr>
          <p:cNvSpPr txBox="1"/>
          <p:nvPr/>
        </p:nvSpPr>
        <p:spPr>
          <a:xfrm>
            <a:off x="381001" y="2571750"/>
            <a:ext cx="1509644" cy="307777"/>
          </a:xfrm>
          <a:prstGeom prst="rect">
            <a:avLst/>
          </a:prstGeom>
          <a:solidFill>
            <a:schemeClr val="accent1">
              <a:lumMod val="20000"/>
              <a:lumOff val="80000"/>
            </a:schemeClr>
          </a:solidFill>
          <a:ln>
            <a:solidFill>
              <a:schemeClr val="tx1"/>
            </a:solidFill>
          </a:ln>
        </p:spPr>
        <p:txBody>
          <a:bodyPr wrap="none" rtlCol="0">
            <a:spAutoFit/>
          </a:bodyPr>
          <a:lstStyle/>
          <a:p>
            <a:r>
              <a:rPr lang="en-US" sz="1400" dirty="0" err="1"/>
              <a:t>sPHENIX</a:t>
            </a:r>
            <a:r>
              <a:rPr lang="en-US" sz="1400" dirty="0"/>
              <a:t> Digitizers</a:t>
            </a:r>
          </a:p>
        </p:txBody>
      </p:sp>
      <p:cxnSp>
        <p:nvCxnSpPr>
          <p:cNvPr id="16" name="Straight Arrow Connector 15">
            <a:extLst>
              <a:ext uri="{FF2B5EF4-FFF2-40B4-BE49-F238E27FC236}">
                <a16:creationId xmlns:a16="http://schemas.microsoft.com/office/drawing/2014/main" id="{372843DA-9FDB-27C9-EAC5-480BF2264DB1}"/>
              </a:ext>
            </a:extLst>
          </p:cNvPr>
          <p:cNvCxnSpPr>
            <a:cxnSpLocks/>
          </p:cNvCxnSpPr>
          <p:nvPr/>
        </p:nvCxnSpPr>
        <p:spPr>
          <a:xfrm>
            <a:off x="1905000" y="971550"/>
            <a:ext cx="685800" cy="1524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0394CD7-BA14-B008-D584-017577CACB0B}"/>
              </a:ext>
            </a:extLst>
          </p:cNvPr>
          <p:cNvSpPr txBox="1"/>
          <p:nvPr/>
        </p:nvSpPr>
        <p:spPr>
          <a:xfrm>
            <a:off x="381001" y="1501972"/>
            <a:ext cx="1531317" cy="307777"/>
          </a:xfrm>
          <a:prstGeom prst="rect">
            <a:avLst/>
          </a:prstGeom>
          <a:solidFill>
            <a:schemeClr val="accent1">
              <a:lumMod val="20000"/>
              <a:lumOff val="80000"/>
            </a:schemeClr>
          </a:solidFill>
          <a:ln>
            <a:solidFill>
              <a:schemeClr val="tx1"/>
            </a:solidFill>
          </a:ln>
        </p:spPr>
        <p:txBody>
          <a:bodyPr wrap="none" rtlCol="0">
            <a:spAutoFit/>
          </a:bodyPr>
          <a:lstStyle/>
          <a:p>
            <a:r>
              <a:rPr lang="en-US" sz="1400" dirty="0"/>
              <a:t>MBD Disc/Shapers</a:t>
            </a:r>
          </a:p>
        </p:txBody>
      </p:sp>
      <p:cxnSp>
        <p:nvCxnSpPr>
          <p:cNvPr id="18" name="Straight Arrow Connector 17">
            <a:extLst>
              <a:ext uri="{FF2B5EF4-FFF2-40B4-BE49-F238E27FC236}">
                <a16:creationId xmlns:a16="http://schemas.microsoft.com/office/drawing/2014/main" id="{17CC893C-4F37-BC17-44E1-644E60DE7A63}"/>
              </a:ext>
            </a:extLst>
          </p:cNvPr>
          <p:cNvCxnSpPr>
            <a:cxnSpLocks/>
            <a:stCxn id="17" idx="3"/>
          </p:cNvCxnSpPr>
          <p:nvPr/>
        </p:nvCxnSpPr>
        <p:spPr>
          <a:xfrm flipV="1">
            <a:off x="1912318" y="1501972"/>
            <a:ext cx="983283" cy="1538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A09B397-0653-AA34-B5FB-9576CF010F8D}"/>
              </a:ext>
            </a:extLst>
          </p:cNvPr>
          <p:cNvCxnSpPr>
            <a:cxnSpLocks/>
            <a:stCxn id="17" idx="3"/>
          </p:cNvCxnSpPr>
          <p:nvPr/>
        </p:nvCxnSpPr>
        <p:spPr>
          <a:xfrm flipV="1">
            <a:off x="1912318" y="1578172"/>
            <a:ext cx="1364283" cy="77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78EAAC-A25A-94A0-3ED9-C00CB47984F2}"/>
              </a:ext>
            </a:extLst>
          </p:cNvPr>
          <p:cNvCxnSpPr>
            <a:cxnSpLocks/>
          </p:cNvCxnSpPr>
          <p:nvPr/>
        </p:nvCxnSpPr>
        <p:spPr>
          <a:xfrm>
            <a:off x="1905000" y="1657350"/>
            <a:ext cx="1828800" cy="76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2D2614-43E8-8377-3745-9150B9D8D70C}"/>
              </a:ext>
            </a:extLst>
          </p:cNvPr>
          <p:cNvCxnSpPr>
            <a:cxnSpLocks/>
            <a:stCxn id="15" idx="3"/>
          </p:cNvCxnSpPr>
          <p:nvPr/>
        </p:nvCxnSpPr>
        <p:spPr>
          <a:xfrm flipV="1">
            <a:off x="1890645" y="2495550"/>
            <a:ext cx="928756" cy="2300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8DEE7C45-1EDA-3B2A-9D2D-524FB1A1904F}"/>
              </a:ext>
            </a:extLst>
          </p:cNvPr>
          <p:cNvSpPr txBox="1">
            <a:spLocks/>
          </p:cNvSpPr>
          <p:nvPr/>
        </p:nvSpPr>
        <p:spPr>
          <a:xfrm>
            <a:off x="0" y="3368802"/>
            <a:ext cx="9122664" cy="1641348"/>
          </a:xfrm>
          <a:prstGeom prst="rect">
            <a:avLst/>
          </a:prstGeom>
        </p:spPr>
        <p:txBody>
          <a:bodyPr>
            <a:normAutofit/>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Using the time difference between two channels seeing a passively split signal, we determined a range for the time resolution of the electronics from 20-50 </a:t>
            </a:r>
            <a:r>
              <a:rPr lang="en-US" sz="1800" dirty="0" err="1"/>
              <a:t>ps</a:t>
            </a:r>
            <a:endParaRPr lang="en-US" sz="1800" dirty="0"/>
          </a:p>
          <a:p>
            <a:pPr lvl="1"/>
            <a:r>
              <a:rPr lang="en-US" sz="1500" dirty="0"/>
              <a:t>The time extraction technique uses the same algorithm that will be used by the LL1 trigger</a:t>
            </a:r>
          </a:p>
          <a:p>
            <a:r>
              <a:rPr lang="en-US" sz="1800" dirty="0"/>
              <a:t>Combined with the known time resolution of the PHENIX BBC PMTs of 40 </a:t>
            </a:r>
            <a:r>
              <a:rPr lang="en-US" sz="1800" dirty="0" err="1"/>
              <a:t>ps</a:t>
            </a:r>
            <a:r>
              <a:rPr lang="en-US" sz="1800" dirty="0"/>
              <a:t>, we will get a total time resolution of at most 64 ps.</a:t>
            </a:r>
          </a:p>
        </p:txBody>
      </p:sp>
      <p:cxnSp>
        <p:nvCxnSpPr>
          <p:cNvPr id="3" name="Straight Arrow Connector 2">
            <a:extLst>
              <a:ext uri="{FF2B5EF4-FFF2-40B4-BE49-F238E27FC236}">
                <a16:creationId xmlns:a16="http://schemas.microsoft.com/office/drawing/2014/main" id="{33F8853A-3662-F5AB-FC05-89F7D3D3E0F6}"/>
              </a:ext>
            </a:extLst>
          </p:cNvPr>
          <p:cNvCxnSpPr>
            <a:cxnSpLocks/>
          </p:cNvCxnSpPr>
          <p:nvPr/>
        </p:nvCxnSpPr>
        <p:spPr>
          <a:xfrm flipV="1">
            <a:off x="1912318" y="1501973"/>
            <a:ext cx="983283" cy="1538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7594B0F-9FEB-76DD-A3AD-B8F3135FFDF9}"/>
              </a:ext>
            </a:extLst>
          </p:cNvPr>
          <p:cNvCxnSpPr>
            <a:cxnSpLocks/>
          </p:cNvCxnSpPr>
          <p:nvPr/>
        </p:nvCxnSpPr>
        <p:spPr>
          <a:xfrm flipV="1">
            <a:off x="1912318" y="1578173"/>
            <a:ext cx="1364283" cy="77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E1850E0-24BD-8927-C58B-6466A29BB683}"/>
              </a:ext>
            </a:extLst>
          </p:cNvPr>
          <p:cNvSpPr txBox="1"/>
          <p:nvPr/>
        </p:nvSpPr>
        <p:spPr>
          <a:xfrm>
            <a:off x="7675658" y="1794266"/>
            <a:ext cx="1447006" cy="523220"/>
          </a:xfrm>
          <a:prstGeom prst="rect">
            <a:avLst/>
          </a:prstGeom>
          <a:solidFill>
            <a:schemeClr val="accent1">
              <a:lumMod val="20000"/>
              <a:lumOff val="80000"/>
            </a:schemeClr>
          </a:solidFill>
          <a:ln>
            <a:solidFill>
              <a:srgbClr val="0080FF"/>
            </a:solidFill>
          </a:ln>
        </p:spPr>
        <p:txBody>
          <a:bodyPr wrap="square" rtlCol="0">
            <a:spAutoFit/>
          </a:bodyPr>
          <a:lstStyle/>
          <a:p>
            <a:pPr algn="ctr"/>
            <a:r>
              <a:rPr lang="en-US" sz="1400" dirty="0"/>
              <a:t>Objective KPP is out at 100 </a:t>
            </a:r>
            <a:r>
              <a:rPr lang="en-US" sz="1400" dirty="0" err="1"/>
              <a:t>ps</a:t>
            </a:r>
            <a:endParaRPr lang="en-US" sz="1400" dirty="0"/>
          </a:p>
        </p:txBody>
      </p:sp>
      <p:cxnSp>
        <p:nvCxnSpPr>
          <p:cNvPr id="8" name="Straight Arrow Connector 7">
            <a:extLst>
              <a:ext uri="{FF2B5EF4-FFF2-40B4-BE49-F238E27FC236}">
                <a16:creationId xmlns:a16="http://schemas.microsoft.com/office/drawing/2014/main" id="{40327A64-C357-C665-E1DE-D9FF196F587C}"/>
              </a:ext>
            </a:extLst>
          </p:cNvPr>
          <p:cNvCxnSpPr>
            <a:cxnSpLocks/>
          </p:cNvCxnSpPr>
          <p:nvPr/>
        </p:nvCxnSpPr>
        <p:spPr>
          <a:xfrm>
            <a:off x="8534400" y="2266950"/>
            <a:ext cx="609600" cy="93043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F8DF798-724F-C1CB-D50C-D71B4640BE04}"/>
              </a:ext>
            </a:extLst>
          </p:cNvPr>
          <p:cNvSpPr/>
          <p:nvPr/>
        </p:nvSpPr>
        <p:spPr>
          <a:xfrm>
            <a:off x="7824411" y="1060803"/>
            <a:ext cx="709989" cy="269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10" name="Straight Arrow Connector 9">
            <a:extLst>
              <a:ext uri="{FF2B5EF4-FFF2-40B4-BE49-F238E27FC236}">
                <a16:creationId xmlns:a16="http://schemas.microsoft.com/office/drawing/2014/main" id="{D7D30938-A406-9896-07E8-9EFA09752304}"/>
              </a:ext>
            </a:extLst>
          </p:cNvPr>
          <p:cNvCxnSpPr>
            <a:cxnSpLocks/>
          </p:cNvCxnSpPr>
          <p:nvPr/>
        </p:nvCxnSpPr>
        <p:spPr>
          <a:xfrm flipV="1">
            <a:off x="6989312" y="1276350"/>
            <a:ext cx="935488" cy="24199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0510B255-9DF9-AADF-627F-D7E256C36659}"/>
              </a:ext>
            </a:extLst>
          </p:cNvPr>
          <p:cNvSpPr/>
          <p:nvPr/>
        </p:nvSpPr>
        <p:spPr>
          <a:xfrm>
            <a:off x="6559973" y="3696334"/>
            <a:ext cx="1015995" cy="269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84366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BFE08-7DC3-2C38-2D5D-F5AECC5001CF}"/>
              </a:ext>
            </a:extLst>
          </p:cNvPr>
          <p:cNvSpPr>
            <a:spLocks noGrp="1"/>
          </p:cNvSpPr>
          <p:nvPr>
            <p:ph type="title"/>
          </p:nvPr>
        </p:nvSpPr>
        <p:spPr/>
        <p:txBody>
          <a:bodyPr/>
          <a:lstStyle/>
          <a:p>
            <a:r>
              <a:rPr lang="en-US" sz="2800" dirty="0"/>
              <a:t>Summary</a:t>
            </a:r>
          </a:p>
        </p:txBody>
      </p:sp>
      <p:sp>
        <p:nvSpPr>
          <p:cNvPr id="3" name="Content Placeholder 2">
            <a:extLst>
              <a:ext uri="{FF2B5EF4-FFF2-40B4-BE49-F238E27FC236}">
                <a16:creationId xmlns:a16="http://schemas.microsoft.com/office/drawing/2014/main" id="{04D24E83-1424-9204-A0AE-A2A493586500}"/>
              </a:ext>
            </a:extLst>
          </p:cNvPr>
          <p:cNvSpPr>
            <a:spLocks noGrp="1"/>
          </p:cNvSpPr>
          <p:nvPr>
            <p:ph idx="1"/>
          </p:nvPr>
        </p:nvSpPr>
        <p:spPr>
          <a:xfrm>
            <a:off x="152400" y="586345"/>
            <a:ext cx="8839200" cy="3394472"/>
          </a:xfrm>
        </p:spPr>
        <p:txBody>
          <a:bodyPr/>
          <a:lstStyle/>
          <a:p>
            <a:r>
              <a:rPr lang="en-US" sz="2000" dirty="0"/>
              <a:t>The technical scope noted in the WBS Dictionary has been built.</a:t>
            </a:r>
          </a:p>
          <a:p>
            <a:r>
              <a:rPr lang="en-US" sz="2000" dirty="0"/>
              <a:t>Remaining effort needed to add FEE to the TPC, testing as this is done</a:t>
            </a:r>
          </a:p>
          <a:p>
            <a:r>
              <a:rPr lang="en-US" sz="2000" dirty="0"/>
              <a:t>Nine of the 11 KPPs are met. Two remain open: </a:t>
            </a:r>
          </a:p>
          <a:p>
            <a:pPr lvl="1"/>
            <a:r>
              <a:rPr lang="en-US" sz="1800" dirty="0"/>
              <a:t>live channels for the TPC – complete for South end, to be completed for North end</a:t>
            </a:r>
          </a:p>
          <a:p>
            <a:pPr lvl="1"/>
            <a:r>
              <a:rPr lang="en-US" sz="1800" dirty="0"/>
              <a:t>single hit efficiency for the TPC – expect complete by December 2, 2022</a:t>
            </a:r>
          </a:p>
          <a:p>
            <a:pPr lvl="1"/>
            <a:r>
              <a:rPr lang="en-US" sz="1800" dirty="0"/>
              <a:t>There is a plan in place to demonstrate these open KPPs before the TPC is delivered to BNL in December.</a:t>
            </a:r>
          </a:p>
          <a:p>
            <a:r>
              <a:rPr lang="en-US" sz="2000" dirty="0"/>
              <a:t>The sPHENIX project cost and schedule have stayed within the baseline.</a:t>
            </a:r>
          </a:p>
          <a:p>
            <a:r>
              <a:rPr lang="en-US" sz="2000" dirty="0"/>
              <a:t>Closeout report structure is proposed, with draft elements of the report in hand</a:t>
            </a:r>
          </a:p>
        </p:txBody>
      </p:sp>
      <p:sp>
        <p:nvSpPr>
          <p:cNvPr id="4" name="Date Placeholder 3">
            <a:extLst>
              <a:ext uri="{FF2B5EF4-FFF2-40B4-BE49-F238E27FC236}">
                <a16:creationId xmlns:a16="http://schemas.microsoft.com/office/drawing/2014/main" id="{D1E229A0-D3C8-1017-AD7F-A07B0007C990}"/>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00856CD-58C4-1823-C53C-A698B331D16A}"/>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B8FBECB5-C06E-E8FA-825D-9D2C21F1111C}"/>
              </a:ext>
            </a:extLst>
          </p:cNvPr>
          <p:cNvSpPr>
            <a:spLocks noGrp="1"/>
          </p:cNvSpPr>
          <p:nvPr>
            <p:ph type="sldNum" sz="quarter" idx="12"/>
          </p:nvPr>
        </p:nvSpPr>
        <p:spPr/>
        <p:txBody>
          <a:bodyPr/>
          <a:lstStyle/>
          <a:p>
            <a:fld id="{4B932B3A-BA38-40C7-ADEE-2A1902CEB265}" type="slidenum">
              <a:rPr lang="en-US" altLang="en-US" smtClean="0"/>
              <a:pPr/>
              <a:t>74</a:t>
            </a:fld>
            <a:endParaRPr lang="en-US" altLang="en-US" dirty="0"/>
          </a:p>
        </p:txBody>
      </p:sp>
    </p:spTree>
    <p:extLst>
      <p:ext uri="{BB962C8B-B14F-4D97-AF65-F5344CB8AC3E}">
        <p14:creationId xmlns:p14="http://schemas.microsoft.com/office/powerpoint/2010/main" val="17329062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a:t>
            </a:r>
          </a:p>
        </p:txBody>
      </p:sp>
      <p:sp>
        <p:nvSpPr>
          <p:cNvPr id="6" name="Date Placeholder 5">
            <a:extLst>
              <a:ext uri="{FF2B5EF4-FFF2-40B4-BE49-F238E27FC236}">
                <a16:creationId xmlns:a16="http://schemas.microsoft.com/office/drawing/2014/main" id="{1C508BB5-14DD-8514-1F7E-A2D1DB65A80B}"/>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7" name="Footer Placeholder 6">
            <a:extLst>
              <a:ext uri="{FF2B5EF4-FFF2-40B4-BE49-F238E27FC236}">
                <a16:creationId xmlns:a16="http://schemas.microsoft.com/office/drawing/2014/main" id="{BFA07081-5F8D-FD32-06E5-547FD2CCE392}"/>
              </a:ext>
            </a:extLst>
          </p:cNvPr>
          <p:cNvSpPr>
            <a:spLocks noGrp="1"/>
          </p:cNvSpPr>
          <p:nvPr>
            <p:ph type="ftr" sz="quarter" idx="11"/>
          </p:nvPr>
        </p:nvSpPr>
        <p:spPr/>
        <p:txBody>
          <a:bodyPr/>
          <a:lstStyle/>
          <a:p>
            <a:pPr>
              <a:defRPr/>
            </a:pPr>
            <a:r>
              <a:rPr lang="en-US"/>
              <a:t>sPHENIX PD-4 Review</a:t>
            </a:r>
            <a:endParaRPr lang="en-US" dirty="0"/>
          </a:p>
        </p:txBody>
      </p:sp>
      <p:sp>
        <p:nvSpPr>
          <p:cNvPr id="8" name="Slide Number Placeholder 7">
            <a:extLst>
              <a:ext uri="{FF2B5EF4-FFF2-40B4-BE49-F238E27FC236}">
                <a16:creationId xmlns:a16="http://schemas.microsoft.com/office/drawing/2014/main" id="{705370F5-C2FA-F0E8-3DFA-6241EDC2AC15}"/>
              </a:ext>
            </a:extLst>
          </p:cNvPr>
          <p:cNvSpPr>
            <a:spLocks noGrp="1"/>
          </p:cNvSpPr>
          <p:nvPr>
            <p:ph type="sldNum" sz="quarter" idx="12"/>
          </p:nvPr>
        </p:nvSpPr>
        <p:spPr/>
        <p:txBody>
          <a:bodyPr/>
          <a:lstStyle/>
          <a:p>
            <a:fld id="{0AE0C637-5835-444B-B8C0-92C25AFA2084}" type="slidenum">
              <a:rPr lang="en-US" altLang="en-US" smtClean="0"/>
              <a:pPr/>
              <a:t>75</a:t>
            </a:fld>
            <a:endParaRPr lang="en-US" altLang="en-US" dirty="0"/>
          </a:p>
        </p:txBody>
      </p:sp>
    </p:spTree>
    <p:extLst>
      <p:ext uri="{BB962C8B-B14F-4D97-AF65-F5344CB8AC3E}">
        <p14:creationId xmlns:p14="http://schemas.microsoft.com/office/powerpoint/2010/main" val="2059010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5" y="57150"/>
            <a:ext cx="8810526" cy="468694"/>
          </a:xfrm>
        </p:spPr>
        <p:txBody>
          <a:bodyPr>
            <a:noAutofit/>
          </a:bodyPr>
          <a:lstStyle/>
          <a:p>
            <a:r>
              <a:rPr lang="en-US" sz="2800" b="0" dirty="0"/>
              <a:t>  sPHENIX Status</a:t>
            </a:r>
          </a:p>
        </p:txBody>
      </p:sp>
      <p:sp>
        <p:nvSpPr>
          <p:cNvPr id="5" name="Slide Number Placeholder 4"/>
          <p:cNvSpPr>
            <a:spLocks noGrp="1"/>
          </p:cNvSpPr>
          <p:nvPr>
            <p:ph type="sldNum" sz="quarter" idx="4294967295"/>
          </p:nvPr>
        </p:nvSpPr>
        <p:spPr>
          <a:xfrm>
            <a:off x="8562449" y="4869657"/>
            <a:ext cx="581551" cy="273844"/>
          </a:xfrm>
          <a:prstGeom prst="rect">
            <a:avLst/>
          </a:prstGeom>
        </p:spPr>
        <p:txBody>
          <a:bodyPr/>
          <a:lstStyle/>
          <a:p>
            <a:fld id="{0AE0C637-5835-444B-B8C0-92C25AFA2084}" type="slidenum">
              <a:rPr lang="en-US" altLang="en-US" sz="1200" smtClean="0"/>
              <a:pPr/>
              <a:t>76</a:t>
            </a:fld>
            <a:endParaRPr lang="en-US" altLang="en-US" sz="1200" dirty="0"/>
          </a:p>
        </p:txBody>
      </p:sp>
      <p:sp>
        <p:nvSpPr>
          <p:cNvPr id="4" name="Footer Placeholder 3"/>
          <p:cNvSpPr>
            <a:spLocks noGrp="1"/>
          </p:cNvSpPr>
          <p:nvPr>
            <p:ph type="ftr" sz="quarter" idx="4294967295"/>
          </p:nvPr>
        </p:nvSpPr>
        <p:spPr>
          <a:xfrm>
            <a:off x="3352800" y="4926013"/>
            <a:ext cx="2895600" cy="217488"/>
          </a:xfrm>
          <a:prstGeom prst="rect">
            <a:avLst/>
          </a:prstGeom>
        </p:spPr>
        <p:txBody>
          <a:bodyPr/>
          <a:lstStyle/>
          <a:p>
            <a:pPr algn="ctr">
              <a:defRPr/>
            </a:pPr>
            <a:r>
              <a:rPr lang="en-US" sz="1200"/>
              <a:t>sPHENIX PD-4 Review</a:t>
            </a:r>
            <a:endParaRPr lang="en-US" sz="1200" dirty="0"/>
          </a:p>
        </p:txBody>
      </p:sp>
      <p:sp>
        <p:nvSpPr>
          <p:cNvPr id="13" name="TextBox 12"/>
          <p:cNvSpPr txBox="1"/>
          <p:nvPr/>
        </p:nvSpPr>
        <p:spPr>
          <a:xfrm>
            <a:off x="6248400" y="742952"/>
            <a:ext cx="2695512" cy="646331"/>
          </a:xfrm>
          <a:prstGeom prst="rect">
            <a:avLst/>
          </a:prstGeom>
          <a:noFill/>
        </p:spPr>
        <p:txBody>
          <a:bodyPr wrap="square" rtlCol="0">
            <a:spAutoFit/>
          </a:bodyPr>
          <a:lstStyle/>
          <a:p>
            <a:pPr algn="ctr"/>
            <a:r>
              <a:rPr lang="en-US" dirty="0">
                <a:solidFill>
                  <a:schemeClr val="bg1"/>
                </a:solidFill>
              </a:rPr>
              <a:t>EMCal Installation in progress</a:t>
            </a:r>
          </a:p>
        </p:txBody>
      </p:sp>
      <p:pic>
        <p:nvPicPr>
          <p:cNvPr id="6" name="Picture 5" descr="Screen Shot 2022-10-10 at 5.36.54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666751"/>
            <a:ext cx="5638800" cy="4231279"/>
          </a:xfrm>
          <a:prstGeom prst="rect">
            <a:avLst/>
          </a:prstGeom>
        </p:spPr>
      </p:pic>
      <p:sp>
        <p:nvSpPr>
          <p:cNvPr id="11" name="TextBox 10"/>
          <p:cNvSpPr txBox="1"/>
          <p:nvPr/>
        </p:nvSpPr>
        <p:spPr>
          <a:xfrm>
            <a:off x="1371604" y="819152"/>
            <a:ext cx="3127103" cy="646331"/>
          </a:xfrm>
          <a:prstGeom prst="rect">
            <a:avLst/>
          </a:prstGeom>
          <a:solidFill>
            <a:srgbClr val="EEECE1">
              <a:alpha val="80000"/>
            </a:srgbClr>
          </a:solidFill>
        </p:spPr>
        <p:txBody>
          <a:bodyPr wrap="none" rtlCol="0">
            <a:spAutoFit/>
          </a:bodyPr>
          <a:lstStyle/>
          <a:p>
            <a:pPr algn="ctr"/>
            <a:r>
              <a:rPr lang="en-US" dirty="0"/>
              <a:t> 18 EMCal sector-pairs installed</a:t>
            </a:r>
          </a:p>
          <a:p>
            <a:pPr algn="ctr"/>
            <a:r>
              <a:rPr lang="en-US" dirty="0"/>
              <a:t>As of 10/6/22</a:t>
            </a:r>
          </a:p>
        </p:txBody>
      </p:sp>
      <p:pic>
        <p:nvPicPr>
          <p:cNvPr id="3" name="Picture 2" descr="Screen Shot 2022-11-02 at 12.18.4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1" y="666751"/>
            <a:ext cx="3180521" cy="4267200"/>
          </a:xfrm>
          <a:prstGeom prst="rect">
            <a:avLst/>
          </a:prstGeom>
        </p:spPr>
      </p:pic>
      <p:sp>
        <p:nvSpPr>
          <p:cNvPr id="7" name="TextBox 6"/>
          <p:cNvSpPr txBox="1"/>
          <p:nvPr/>
        </p:nvSpPr>
        <p:spPr>
          <a:xfrm>
            <a:off x="5867401" y="4010620"/>
            <a:ext cx="3200400" cy="923330"/>
          </a:xfrm>
          <a:prstGeom prst="rect">
            <a:avLst/>
          </a:prstGeom>
          <a:solidFill>
            <a:srgbClr val="DDD9C3">
              <a:alpha val="80000"/>
            </a:srgbClr>
          </a:solidFill>
        </p:spPr>
        <p:txBody>
          <a:bodyPr wrap="square" rtlCol="0">
            <a:spAutoFit/>
          </a:bodyPr>
          <a:lstStyle/>
          <a:p>
            <a:pPr algn="ctr"/>
            <a:r>
              <a:rPr lang="en-US" dirty="0"/>
              <a:t>Magnet mapping equipment installed 11/1/22;</a:t>
            </a:r>
          </a:p>
          <a:p>
            <a:pPr algn="ctr"/>
            <a:r>
              <a:rPr lang="en-US" dirty="0"/>
              <a:t>Mapping complete 11/13/2022</a:t>
            </a:r>
          </a:p>
        </p:txBody>
      </p:sp>
      <p:sp>
        <p:nvSpPr>
          <p:cNvPr id="9" name="Date Placeholder 8"/>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2879663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Project Status</a:t>
            </a:r>
          </a:p>
        </p:txBody>
      </p:sp>
      <p:sp>
        <p:nvSpPr>
          <p:cNvPr id="3" name="Content Placeholder 2"/>
          <p:cNvSpPr>
            <a:spLocks noGrp="1"/>
          </p:cNvSpPr>
          <p:nvPr>
            <p:ph idx="1"/>
          </p:nvPr>
        </p:nvSpPr>
        <p:spPr>
          <a:xfrm>
            <a:off x="13" y="560459"/>
            <a:ext cx="9143999" cy="4583059"/>
          </a:xfrm>
        </p:spPr>
        <p:txBody>
          <a:bodyPr>
            <a:noAutofit/>
          </a:bodyPr>
          <a:lstStyle/>
          <a:p>
            <a:r>
              <a:rPr lang="en-US" sz="1800" b="1" dirty="0">
                <a:effectLst>
                  <a:outerShdw sx="0" sy="0">
                    <a:srgbClr val="000000"/>
                  </a:outerShdw>
                </a:effectLst>
              </a:rPr>
              <a:t>1 month of float from early completion to PD-4 based on P6 (third week of Nov to end Dec 2022)</a:t>
            </a:r>
          </a:p>
          <a:p>
            <a:pPr lvl="1"/>
            <a:r>
              <a:rPr lang="en-US" sz="1600" dirty="0">
                <a:solidFill>
                  <a:srgbClr val="0080FF"/>
                </a:solidFill>
              </a:rPr>
              <a:t>Outstanding project deliverables are the TPC completion (testing) and JACK boards. </a:t>
            </a:r>
          </a:p>
          <a:p>
            <a:pPr lvl="1"/>
            <a:r>
              <a:rPr lang="en-US" sz="1600" dirty="0">
                <a:solidFill>
                  <a:srgbClr val="0080FF"/>
                </a:solidFill>
              </a:rPr>
              <a:t>Have removed  DCMII, diffuse lasers, diffuse laser fiber bundles from project scope.  </a:t>
            </a:r>
          </a:p>
          <a:p>
            <a:r>
              <a:rPr lang="en-US" sz="1600" dirty="0">
                <a:effectLst>
                  <a:outerShdw sx="0" sy="0">
                    <a:srgbClr val="000000"/>
                  </a:outerShdw>
                </a:effectLst>
              </a:rPr>
              <a:t>SPI=1.00, CPI=1.00 both excellent</a:t>
            </a:r>
          </a:p>
          <a:p>
            <a:r>
              <a:rPr lang="en-US" sz="1600" dirty="0"/>
              <a:t>TPC  completion is the Critical Path. </a:t>
            </a:r>
          </a:p>
          <a:p>
            <a:r>
              <a:rPr lang="en-US" sz="1600" dirty="0"/>
              <a:t>EVMS processing complete. </a:t>
            </a:r>
          </a:p>
          <a:p>
            <a:r>
              <a:rPr lang="en-US" sz="1600" dirty="0">
                <a:effectLst>
                  <a:outerShdw sx="0" sy="0">
                    <a:srgbClr val="000000"/>
                  </a:outerShdw>
                </a:effectLst>
              </a:rPr>
              <a:t>Have completed an EAC in October. Will repeat EAC exercise each month until project is done.</a:t>
            </a:r>
          </a:p>
          <a:p>
            <a:pPr lvl="0"/>
            <a:r>
              <a:rPr lang="en-US" sz="1600" dirty="0">
                <a:effectLst>
                  <a:outerShdw sx="0" sy="0">
                    <a:srgbClr val="000000"/>
                  </a:outerShdw>
                </a:effectLst>
              </a:rPr>
              <a:t>No PCR in October  </a:t>
            </a:r>
            <a:endParaRPr lang="en-US" sz="1600" dirty="0"/>
          </a:p>
          <a:p>
            <a:r>
              <a:rPr lang="en-US" sz="1600" dirty="0">
                <a:effectLst>
                  <a:outerShdw sx="0" sy="0">
                    <a:srgbClr val="000000"/>
                  </a:outerShdw>
                </a:effectLst>
              </a:rPr>
              <a:t>Continue monthly EVMS process and Change Control.</a:t>
            </a:r>
            <a:endParaRPr lang="en-US" sz="1600" b="1" dirty="0"/>
          </a:p>
          <a:p>
            <a:pPr marL="0" indent="0">
              <a:buNone/>
            </a:pPr>
            <a:endParaRPr lang="en-US" sz="1800" dirty="0"/>
          </a:p>
        </p:txBody>
      </p:sp>
      <p:sp>
        <p:nvSpPr>
          <p:cNvPr id="7" name="Date Placeholder 6">
            <a:extLst>
              <a:ext uri="{FF2B5EF4-FFF2-40B4-BE49-F238E27FC236}">
                <a16:creationId xmlns:a16="http://schemas.microsoft.com/office/drawing/2014/main" id="{6BAAEF1B-9701-8DD7-7951-978226D7558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8" name="Footer Placeholder 7">
            <a:extLst>
              <a:ext uri="{FF2B5EF4-FFF2-40B4-BE49-F238E27FC236}">
                <a16:creationId xmlns:a16="http://schemas.microsoft.com/office/drawing/2014/main" id="{F21B7453-9757-F13B-875C-7A8281D00289}"/>
              </a:ext>
            </a:extLst>
          </p:cNvPr>
          <p:cNvSpPr>
            <a:spLocks noGrp="1"/>
          </p:cNvSpPr>
          <p:nvPr>
            <p:ph type="ftr" sz="quarter" idx="11"/>
          </p:nvPr>
        </p:nvSpPr>
        <p:spPr/>
        <p:txBody>
          <a:bodyPr/>
          <a:lstStyle/>
          <a:p>
            <a:pPr>
              <a:defRPr/>
            </a:pPr>
            <a:r>
              <a:rPr lang="en-US"/>
              <a:t>sPHENIX PD-4 Review</a:t>
            </a:r>
            <a:endParaRPr lang="en-US" dirty="0"/>
          </a:p>
        </p:txBody>
      </p:sp>
      <p:sp>
        <p:nvSpPr>
          <p:cNvPr id="9" name="Slide Number Placeholder 8">
            <a:extLst>
              <a:ext uri="{FF2B5EF4-FFF2-40B4-BE49-F238E27FC236}">
                <a16:creationId xmlns:a16="http://schemas.microsoft.com/office/drawing/2014/main" id="{37925CC2-4B4C-FE88-34C6-C64C21B7CCD2}"/>
              </a:ext>
            </a:extLst>
          </p:cNvPr>
          <p:cNvSpPr>
            <a:spLocks noGrp="1"/>
          </p:cNvSpPr>
          <p:nvPr>
            <p:ph type="sldNum" sz="quarter" idx="12"/>
          </p:nvPr>
        </p:nvSpPr>
        <p:spPr/>
        <p:txBody>
          <a:bodyPr/>
          <a:lstStyle/>
          <a:p>
            <a:fld id="{4B932B3A-BA38-40C7-ADEE-2A1902CEB265}" type="slidenum">
              <a:rPr lang="en-US" altLang="en-US" smtClean="0"/>
              <a:pPr/>
              <a:t>77</a:t>
            </a:fld>
            <a:endParaRPr lang="en-US" altLang="en-US" dirty="0"/>
          </a:p>
        </p:txBody>
      </p:sp>
    </p:spTree>
    <p:extLst>
      <p:ext uri="{BB962C8B-B14F-4D97-AF65-F5344CB8AC3E}">
        <p14:creationId xmlns:p14="http://schemas.microsoft.com/office/powerpoint/2010/main" val="22471726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sz="2800" dirty="0"/>
              <a:t>Remaining Work</a:t>
            </a:r>
            <a:endParaRPr lang="en-US" dirty="0"/>
          </a:p>
        </p:txBody>
      </p:sp>
      <p:sp>
        <p:nvSpPr>
          <p:cNvPr id="3" name="Content Placeholder 2"/>
          <p:cNvSpPr>
            <a:spLocks noGrp="1"/>
          </p:cNvSpPr>
          <p:nvPr>
            <p:ph idx="1"/>
          </p:nvPr>
        </p:nvSpPr>
        <p:spPr>
          <a:xfrm>
            <a:off x="381020" y="819150"/>
            <a:ext cx="8305780" cy="3124200"/>
          </a:xfrm>
        </p:spPr>
        <p:txBody>
          <a:bodyPr/>
          <a:lstStyle/>
          <a:p>
            <a:r>
              <a:rPr lang="en-US" sz="1600" b="1" dirty="0">
                <a:solidFill>
                  <a:srgbClr val="0080FF"/>
                </a:solidFill>
              </a:rPr>
              <a:t>Complete the MIE deliverables (TPC and JACK board)</a:t>
            </a:r>
          </a:p>
          <a:p>
            <a:r>
              <a:rPr lang="en-US" sz="1600" b="1" dirty="0">
                <a:solidFill>
                  <a:srgbClr val="0080FF"/>
                </a:solidFill>
              </a:rPr>
              <a:t>Complete the KPP reports for TPC Live Channels, TPC single hit efficiency</a:t>
            </a:r>
          </a:p>
          <a:p>
            <a:r>
              <a:rPr lang="en-US" sz="1600" b="1" dirty="0">
                <a:solidFill>
                  <a:srgbClr val="0080FF"/>
                </a:solidFill>
              </a:rPr>
              <a:t>Complete the Project report. </a:t>
            </a:r>
          </a:p>
          <a:p>
            <a:endParaRPr lang="en-US" sz="1600" dirty="0">
              <a:solidFill>
                <a:srgbClr val="000000"/>
              </a:solidFill>
            </a:endParaRPr>
          </a:p>
          <a:p>
            <a:pPr marL="0" indent="0">
              <a:buNone/>
            </a:pPr>
            <a:endParaRPr lang="en-US" sz="1400" dirty="0"/>
          </a:p>
          <a:p>
            <a:pPr marL="0" indent="0">
              <a:buNone/>
            </a:pPr>
            <a:endParaRPr lang="en-US" sz="1400" dirty="0"/>
          </a:p>
          <a:p>
            <a:pPr marL="0" indent="0">
              <a:buNone/>
            </a:pPr>
            <a:endParaRPr lang="en-US" sz="1400" dirty="0"/>
          </a:p>
        </p:txBody>
      </p:sp>
      <p:sp>
        <p:nvSpPr>
          <p:cNvPr id="7" name="Date Placeholder 6">
            <a:extLst>
              <a:ext uri="{FF2B5EF4-FFF2-40B4-BE49-F238E27FC236}">
                <a16:creationId xmlns:a16="http://schemas.microsoft.com/office/drawing/2014/main" id="{1A9FBF77-F498-819A-A8BE-6902F622CCAD}"/>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8" name="Footer Placeholder 7">
            <a:extLst>
              <a:ext uri="{FF2B5EF4-FFF2-40B4-BE49-F238E27FC236}">
                <a16:creationId xmlns:a16="http://schemas.microsoft.com/office/drawing/2014/main" id="{1625AE48-5441-6E1B-1B71-9F27BBD9E702}"/>
              </a:ext>
            </a:extLst>
          </p:cNvPr>
          <p:cNvSpPr>
            <a:spLocks noGrp="1"/>
          </p:cNvSpPr>
          <p:nvPr>
            <p:ph type="ftr" sz="quarter" idx="11"/>
          </p:nvPr>
        </p:nvSpPr>
        <p:spPr/>
        <p:txBody>
          <a:bodyPr/>
          <a:lstStyle/>
          <a:p>
            <a:pPr>
              <a:defRPr/>
            </a:pPr>
            <a:r>
              <a:rPr lang="en-US"/>
              <a:t>sPHENIX PD-4 Review</a:t>
            </a:r>
            <a:endParaRPr lang="en-US" dirty="0"/>
          </a:p>
        </p:txBody>
      </p:sp>
      <p:sp>
        <p:nvSpPr>
          <p:cNvPr id="9" name="Slide Number Placeholder 8">
            <a:extLst>
              <a:ext uri="{FF2B5EF4-FFF2-40B4-BE49-F238E27FC236}">
                <a16:creationId xmlns:a16="http://schemas.microsoft.com/office/drawing/2014/main" id="{D9DF61E1-4F2B-CC84-48F5-E971A46E9DC0}"/>
              </a:ext>
            </a:extLst>
          </p:cNvPr>
          <p:cNvSpPr>
            <a:spLocks noGrp="1"/>
          </p:cNvSpPr>
          <p:nvPr>
            <p:ph type="sldNum" sz="quarter" idx="12"/>
          </p:nvPr>
        </p:nvSpPr>
        <p:spPr/>
        <p:txBody>
          <a:bodyPr/>
          <a:lstStyle/>
          <a:p>
            <a:fld id="{4B932B3A-BA38-40C7-ADEE-2A1902CEB265}" type="slidenum">
              <a:rPr lang="en-US" altLang="en-US" smtClean="0"/>
              <a:pPr/>
              <a:t>78</a:t>
            </a:fld>
            <a:endParaRPr lang="en-US" altLang="en-US" dirty="0"/>
          </a:p>
        </p:txBody>
      </p:sp>
    </p:spTree>
    <p:extLst>
      <p:ext uri="{BB962C8B-B14F-4D97-AF65-F5344CB8AC3E}">
        <p14:creationId xmlns:p14="http://schemas.microsoft.com/office/powerpoint/2010/main" val="34906161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06" y="15"/>
            <a:ext cx="8544304" cy="546497"/>
          </a:xfrm>
        </p:spPr>
        <p:txBody>
          <a:bodyPr>
            <a:normAutofit fontScale="90000"/>
          </a:bodyPr>
          <a:lstStyle/>
          <a:p>
            <a:r>
              <a:rPr lang="en-US" sz="3200" b="0" dirty="0"/>
              <a:t>sPHENIX Has Two PEMP Notables in 2023 </a:t>
            </a:r>
          </a:p>
        </p:txBody>
      </p:sp>
      <p:sp>
        <p:nvSpPr>
          <p:cNvPr id="3" name="Content Placeholder 2"/>
          <p:cNvSpPr>
            <a:spLocks noGrp="1"/>
          </p:cNvSpPr>
          <p:nvPr>
            <p:ph idx="1"/>
          </p:nvPr>
        </p:nvSpPr>
        <p:spPr>
          <a:xfrm>
            <a:off x="223110" y="742951"/>
            <a:ext cx="9001343" cy="4062470"/>
          </a:xfrm>
        </p:spPr>
        <p:txBody>
          <a:bodyPr/>
          <a:lstStyle/>
          <a:p>
            <a:pPr marL="342900" indent="-342900">
              <a:buFont typeface="+mj-lt"/>
              <a:buAutoNum type="arabicParenR"/>
            </a:pPr>
            <a:r>
              <a:rPr lang="en-US" sz="1800" i="1" dirty="0">
                <a:latin typeface="Calibri"/>
                <a:cs typeface="Calibri"/>
              </a:rPr>
              <a:t>NP: Initiate commissioning of the super Pioneering High Energy Nuclear Interaction Experiment (sPHENIX) and demonstrate successful integration of all detector subsystems.(Objective 1.2)</a:t>
            </a:r>
            <a:endParaRPr lang="en-US" sz="1800" dirty="0">
              <a:latin typeface="Calibri"/>
              <a:cs typeface="Calibri"/>
            </a:endParaRPr>
          </a:p>
          <a:p>
            <a:pPr marL="342892" indent="-342892">
              <a:buFont typeface="+mj-lt"/>
              <a:buAutoNum type="arabicParenR"/>
            </a:pPr>
            <a:r>
              <a:rPr lang="en-US" sz="1800" i="1" dirty="0">
                <a:latin typeface="Calibri"/>
                <a:cs typeface="Calibri"/>
              </a:rPr>
              <a:t>BHSO/SC: Continue to effectively execute and successfully deliver the 2023 scope for the SC projects equal to or less than $50 million designated to the Laboratory Director by  SC [Super Pioneering High Energy Nuclear Interaction (sPHENIX)]. (Objective 7.2) </a:t>
            </a:r>
          </a:p>
          <a:p>
            <a:pPr marL="0" indent="0"/>
            <a:endParaRPr lang="en-US" sz="1800" i="1" dirty="0">
              <a:latin typeface="Calibri"/>
              <a:cs typeface="Calibri"/>
            </a:endParaRPr>
          </a:p>
          <a:p>
            <a:pPr lvl="1"/>
            <a:r>
              <a:rPr lang="en-US" sz="1800" dirty="0">
                <a:latin typeface="Calibri"/>
                <a:cs typeface="Calibri"/>
              </a:rPr>
              <a:t>Complete PD-4 Review				31-Dec-2022 (proposed)</a:t>
            </a:r>
          </a:p>
          <a:p>
            <a:pPr marL="342900" lvl="1" indent="0">
              <a:buNone/>
            </a:pPr>
            <a:r>
              <a:rPr lang="en-US" sz="1400" dirty="0"/>
              <a:t> </a:t>
            </a:r>
            <a:endParaRPr lang="en-US" sz="1400" dirty="0">
              <a:solidFill>
                <a:srgbClr val="008000"/>
              </a:solidFill>
            </a:endParaRPr>
          </a:p>
          <a:p>
            <a:pPr marL="0" indent="0">
              <a:buNone/>
            </a:pPr>
            <a:endParaRPr lang="en-US" dirty="0"/>
          </a:p>
          <a:p>
            <a:pPr marL="342900" lvl="1" indent="0">
              <a:buNone/>
            </a:pPr>
            <a:endParaRPr lang="en-US" sz="1600" i="1" dirty="0"/>
          </a:p>
          <a:p>
            <a:pPr lvl="1"/>
            <a:endParaRPr lang="en-US" sz="1600" dirty="0"/>
          </a:p>
          <a:p>
            <a:pPr marL="0" indent="0">
              <a:buNone/>
            </a:pPr>
            <a:endParaRPr lang="en-US" dirty="0"/>
          </a:p>
        </p:txBody>
      </p:sp>
      <p:sp>
        <p:nvSpPr>
          <p:cNvPr id="4" name="Date Placeholder 3">
            <a:extLst>
              <a:ext uri="{FF2B5EF4-FFF2-40B4-BE49-F238E27FC236}">
                <a16:creationId xmlns:a16="http://schemas.microsoft.com/office/drawing/2014/main" id="{E887533D-6FC8-BE74-F294-5D63D5FA7B1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0" name="Footer Placeholder 9">
            <a:extLst>
              <a:ext uri="{FF2B5EF4-FFF2-40B4-BE49-F238E27FC236}">
                <a16:creationId xmlns:a16="http://schemas.microsoft.com/office/drawing/2014/main" id="{BB7BCD1B-FB16-BED7-F3F3-7BD4C8E6F753}"/>
              </a:ext>
            </a:extLst>
          </p:cNvPr>
          <p:cNvSpPr>
            <a:spLocks noGrp="1"/>
          </p:cNvSpPr>
          <p:nvPr>
            <p:ph type="ftr" sz="quarter" idx="11"/>
          </p:nvPr>
        </p:nvSpPr>
        <p:spPr/>
        <p:txBody>
          <a:bodyPr/>
          <a:lstStyle/>
          <a:p>
            <a:pPr>
              <a:defRPr/>
            </a:pPr>
            <a:r>
              <a:rPr lang="en-US"/>
              <a:t>sPHENIX PD-4 Review</a:t>
            </a:r>
            <a:endParaRPr lang="en-US" dirty="0"/>
          </a:p>
        </p:txBody>
      </p:sp>
      <p:sp>
        <p:nvSpPr>
          <p:cNvPr id="11" name="Slide Number Placeholder 10">
            <a:extLst>
              <a:ext uri="{FF2B5EF4-FFF2-40B4-BE49-F238E27FC236}">
                <a16:creationId xmlns:a16="http://schemas.microsoft.com/office/drawing/2014/main" id="{31387D7A-DF1E-C99B-F225-0A70AF5F2857}"/>
              </a:ext>
            </a:extLst>
          </p:cNvPr>
          <p:cNvSpPr>
            <a:spLocks noGrp="1"/>
          </p:cNvSpPr>
          <p:nvPr>
            <p:ph type="sldNum" sz="quarter" idx="12"/>
          </p:nvPr>
        </p:nvSpPr>
        <p:spPr/>
        <p:txBody>
          <a:bodyPr/>
          <a:lstStyle/>
          <a:p>
            <a:fld id="{4B932B3A-BA38-40C7-ADEE-2A1902CEB265}" type="slidenum">
              <a:rPr lang="en-US" altLang="en-US" smtClean="0"/>
              <a:pPr/>
              <a:t>79</a:t>
            </a:fld>
            <a:endParaRPr lang="en-US" altLang="en-US" dirty="0"/>
          </a:p>
        </p:txBody>
      </p:sp>
    </p:spTree>
    <p:extLst>
      <p:ext uri="{BB962C8B-B14F-4D97-AF65-F5344CB8AC3E}">
        <p14:creationId xmlns:p14="http://schemas.microsoft.com/office/powerpoint/2010/main" val="2127905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78CE-856D-C3D1-CA5A-8C6B2686D3D2}"/>
              </a:ext>
            </a:extLst>
          </p:cNvPr>
          <p:cNvSpPr>
            <a:spLocks noGrp="1"/>
          </p:cNvSpPr>
          <p:nvPr>
            <p:ph type="title"/>
          </p:nvPr>
        </p:nvSpPr>
        <p:spPr/>
        <p:txBody>
          <a:bodyPr/>
          <a:lstStyle/>
          <a:p>
            <a:r>
              <a:rPr lang="en-US" sz="2400" dirty="0"/>
              <a:t>Management was Level-Of-Effort task</a:t>
            </a:r>
          </a:p>
        </p:txBody>
      </p:sp>
      <p:sp>
        <p:nvSpPr>
          <p:cNvPr id="3" name="Content Placeholder 2">
            <a:extLst>
              <a:ext uri="{FF2B5EF4-FFF2-40B4-BE49-F238E27FC236}">
                <a16:creationId xmlns:a16="http://schemas.microsoft.com/office/drawing/2014/main" id="{3FF411A4-12CA-2FA1-F259-4D47FAB7A5C0}"/>
              </a:ext>
            </a:extLst>
          </p:cNvPr>
          <p:cNvSpPr>
            <a:spLocks noGrp="1"/>
          </p:cNvSpPr>
          <p:nvPr>
            <p:ph idx="1"/>
          </p:nvPr>
        </p:nvSpPr>
        <p:spPr/>
        <p:txBody>
          <a:bodyPr/>
          <a:lstStyle/>
          <a:p>
            <a:r>
              <a:rPr lang="en-US" dirty="0"/>
              <a:t>27K hours personnel effort</a:t>
            </a:r>
          </a:p>
          <a:p>
            <a:r>
              <a:rPr lang="en-US" dirty="0"/>
              <a:t>FY2017-FY2022 duration</a:t>
            </a:r>
          </a:p>
          <a:p>
            <a:r>
              <a:rPr lang="en-US" dirty="0"/>
              <a:t>Level-of-effort EVMS tracking</a:t>
            </a:r>
          </a:p>
          <a:p>
            <a:r>
              <a:rPr lang="en-US" dirty="0"/>
              <a:t>$32K for project travel</a:t>
            </a:r>
          </a:p>
          <a:p>
            <a:endParaRPr lang="en-US" dirty="0"/>
          </a:p>
          <a:p>
            <a:r>
              <a:rPr lang="en-US" dirty="0"/>
              <a:t>Completed</a:t>
            </a:r>
          </a:p>
        </p:txBody>
      </p:sp>
      <p:sp>
        <p:nvSpPr>
          <p:cNvPr id="4" name="Date Placeholder 3">
            <a:extLst>
              <a:ext uri="{FF2B5EF4-FFF2-40B4-BE49-F238E27FC236}">
                <a16:creationId xmlns:a16="http://schemas.microsoft.com/office/drawing/2014/main" id="{8994965B-B2EA-4892-7CEA-0B300F02654D}"/>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44146E77-EE10-BA20-DCE6-4AB5961C16A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FF992D38-7B37-D0B6-C2D3-129AD9D6B4D0}"/>
              </a:ext>
            </a:extLst>
          </p:cNvPr>
          <p:cNvSpPr>
            <a:spLocks noGrp="1"/>
          </p:cNvSpPr>
          <p:nvPr>
            <p:ph type="sldNum" sz="quarter" idx="12"/>
          </p:nvPr>
        </p:nvSpPr>
        <p:spPr/>
        <p:txBody>
          <a:bodyPr/>
          <a:lstStyle/>
          <a:p>
            <a:fld id="{4B932B3A-BA38-40C7-ADEE-2A1902CEB265}" type="slidenum">
              <a:rPr lang="en-US" altLang="en-US" smtClean="0"/>
              <a:pPr/>
              <a:t>8</a:t>
            </a:fld>
            <a:endParaRPr lang="en-US" altLang="en-US" dirty="0"/>
          </a:p>
        </p:txBody>
      </p:sp>
    </p:spTree>
    <p:extLst>
      <p:ext uri="{BB962C8B-B14F-4D97-AF65-F5344CB8AC3E}">
        <p14:creationId xmlns:p14="http://schemas.microsoft.com/office/powerpoint/2010/main" val="249696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
            <a:ext cx="8229600" cy="546497"/>
          </a:xfrm>
        </p:spPr>
        <p:txBody>
          <a:bodyPr/>
          <a:lstStyle/>
          <a:p>
            <a:r>
              <a:rPr lang="en-US" dirty="0"/>
              <a:t> </a:t>
            </a:r>
            <a:r>
              <a:rPr lang="en-US" sz="2800" b="0" dirty="0">
                <a:latin typeface="Calibri"/>
                <a:cs typeface="Calibri"/>
              </a:rPr>
              <a:t>TPC </a:t>
            </a:r>
            <a:r>
              <a:rPr lang="en-US" sz="2800" dirty="0">
                <a:latin typeface="Calibri"/>
                <a:cs typeface="Calibri"/>
              </a:rPr>
              <a:t>Status – November 4 2022</a:t>
            </a:r>
            <a:endParaRPr lang="en-US" b="0" dirty="0">
              <a:latin typeface="Calibri"/>
              <a:cs typeface="Calibri"/>
            </a:endParaRPr>
          </a:p>
        </p:txBody>
      </p:sp>
      <p:sp>
        <p:nvSpPr>
          <p:cNvPr id="8" name="Content Placeholder 7"/>
          <p:cNvSpPr>
            <a:spLocks noGrp="1"/>
          </p:cNvSpPr>
          <p:nvPr>
            <p:ph idx="1"/>
          </p:nvPr>
        </p:nvSpPr>
        <p:spPr>
          <a:xfrm>
            <a:off x="228600" y="3298704"/>
            <a:ext cx="8686800" cy="1828800"/>
          </a:xfrm>
        </p:spPr>
        <p:txBody>
          <a:bodyPr/>
          <a:lstStyle/>
          <a:p>
            <a:pPr marL="0" indent="0">
              <a:buNone/>
            </a:pPr>
            <a:r>
              <a:rPr lang="en-US" sz="1400" dirty="0"/>
              <a:t> </a:t>
            </a:r>
          </a:p>
          <a:p>
            <a:r>
              <a:rPr lang="en-US" sz="1400" dirty="0"/>
              <a:t> </a:t>
            </a:r>
          </a:p>
          <a:p>
            <a:endParaRPr lang="en-US" sz="1200" dirty="0"/>
          </a:p>
        </p:txBody>
      </p:sp>
      <p:pic>
        <p:nvPicPr>
          <p:cNvPr id="9" name="Picture 8"/>
          <p:cNvPicPr/>
          <p:nvPr/>
        </p:nvPicPr>
        <p:blipFill>
          <a:blip r:embed="rId2" cstate="print">
            <a:extLst>
              <a:ext uri="{28A0092B-C50C-407E-A947-70E740481C1C}">
                <a14:useLocalDpi xmlns:a14="http://schemas.microsoft.com/office/drawing/2010/main"/>
              </a:ext>
            </a:extLst>
          </a:blip>
          <a:stretch>
            <a:fillRect/>
          </a:stretch>
        </p:blipFill>
        <p:spPr>
          <a:xfrm>
            <a:off x="10505" y="590550"/>
            <a:ext cx="7086600" cy="3810000"/>
          </a:xfrm>
          <a:prstGeom prst="rect">
            <a:avLst/>
          </a:prstGeom>
        </p:spPr>
      </p:pic>
      <p:sp>
        <p:nvSpPr>
          <p:cNvPr id="3" name="TextBox 2"/>
          <p:cNvSpPr txBox="1"/>
          <p:nvPr/>
        </p:nvSpPr>
        <p:spPr>
          <a:xfrm>
            <a:off x="7086600" y="666750"/>
            <a:ext cx="1828800" cy="3970318"/>
          </a:xfrm>
          <a:prstGeom prst="rect">
            <a:avLst/>
          </a:prstGeom>
          <a:noFill/>
        </p:spPr>
        <p:txBody>
          <a:bodyPr wrap="square" rtlCol="0">
            <a:spAutoFit/>
          </a:bodyPr>
          <a:lstStyle/>
          <a:p>
            <a:r>
              <a:rPr lang="en-US" sz="1400" dirty="0"/>
              <a:t>Figures counter clockwise from upper left: </a:t>
            </a:r>
          </a:p>
          <a:p>
            <a:pPr marL="285750" indent="-285750">
              <a:buFont typeface="Arial"/>
              <a:buChar char="•"/>
            </a:pPr>
            <a:r>
              <a:rPr lang="en-US" sz="1400" dirty="0"/>
              <a:t>Gas fitting installation</a:t>
            </a:r>
          </a:p>
          <a:p>
            <a:pPr marL="285750" indent="-285750">
              <a:buFont typeface="Arial"/>
              <a:buChar char="•"/>
            </a:pPr>
            <a:r>
              <a:rPr lang="en-US" sz="1400" dirty="0"/>
              <a:t>TPC cabling</a:t>
            </a:r>
          </a:p>
          <a:p>
            <a:pPr marL="285750" indent="-285750">
              <a:buFont typeface="Arial"/>
              <a:buChar char="•"/>
            </a:pPr>
            <a:r>
              <a:rPr lang="en-US" sz="1400" dirty="0"/>
              <a:t>HV distribution cards</a:t>
            </a:r>
          </a:p>
          <a:p>
            <a:pPr marL="285750" indent="-285750">
              <a:buFont typeface="Arial"/>
              <a:buChar char="•"/>
            </a:pPr>
            <a:r>
              <a:rPr lang="en-US" sz="1400" dirty="0"/>
              <a:t>TPC FEE pedestals</a:t>
            </a:r>
          </a:p>
          <a:p>
            <a:pPr marL="285750" indent="-285750">
              <a:buFont typeface="Arial"/>
              <a:buChar char="•"/>
            </a:pPr>
            <a:r>
              <a:rPr lang="en-US" sz="1400" dirty="0"/>
              <a:t>Powered TPC FEEs</a:t>
            </a:r>
          </a:p>
          <a:p>
            <a:pPr marL="285750" indent="-285750">
              <a:buFont typeface="Arial"/>
              <a:buChar char="•"/>
            </a:pPr>
            <a:r>
              <a:rPr lang="en-US" sz="1400" dirty="0"/>
              <a:t>LV power supplies  </a:t>
            </a:r>
          </a:p>
          <a:p>
            <a:pPr marL="285750" indent="-285750">
              <a:buFont typeface="Arial"/>
              <a:buChar char="•"/>
            </a:pPr>
            <a:r>
              <a:rPr lang="en-US" sz="1400" dirty="0"/>
              <a:t>TPC gas system </a:t>
            </a:r>
          </a:p>
          <a:p>
            <a:pPr marL="285750" indent="-285750">
              <a:buFont typeface="Arial"/>
              <a:buChar char="•"/>
            </a:pPr>
            <a:endParaRPr lang="en-US" sz="1400" dirty="0"/>
          </a:p>
          <a:p>
            <a:r>
              <a:rPr lang="en-US" sz="1400" dirty="0"/>
              <a:t>Recent two week delay due to late delivery of the HV cards from the assembly house.</a:t>
            </a:r>
          </a:p>
        </p:txBody>
      </p:sp>
      <p:sp>
        <p:nvSpPr>
          <p:cNvPr id="5" name="Date Placeholder 4">
            <a:extLst>
              <a:ext uri="{FF2B5EF4-FFF2-40B4-BE49-F238E27FC236}">
                <a16:creationId xmlns:a16="http://schemas.microsoft.com/office/drawing/2014/main" id="{91F943F1-6903-4FC6-0A0B-CC15867B4247}"/>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0" name="Footer Placeholder 9">
            <a:extLst>
              <a:ext uri="{FF2B5EF4-FFF2-40B4-BE49-F238E27FC236}">
                <a16:creationId xmlns:a16="http://schemas.microsoft.com/office/drawing/2014/main" id="{869BF822-B487-23FA-3A0F-BDA676A71DD8}"/>
              </a:ext>
            </a:extLst>
          </p:cNvPr>
          <p:cNvSpPr>
            <a:spLocks noGrp="1"/>
          </p:cNvSpPr>
          <p:nvPr>
            <p:ph type="ftr" sz="quarter" idx="11"/>
          </p:nvPr>
        </p:nvSpPr>
        <p:spPr/>
        <p:txBody>
          <a:bodyPr/>
          <a:lstStyle/>
          <a:p>
            <a:pPr>
              <a:defRPr/>
            </a:pPr>
            <a:r>
              <a:rPr lang="en-US"/>
              <a:t>sPHENIX PD-4 Review</a:t>
            </a:r>
            <a:endParaRPr lang="en-US" dirty="0"/>
          </a:p>
        </p:txBody>
      </p:sp>
      <p:sp>
        <p:nvSpPr>
          <p:cNvPr id="11" name="Slide Number Placeholder 10">
            <a:extLst>
              <a:ext uri="{FF2B5EF4-FFF2-40B4-BE49-F238E27FC236}">
                <a16:creationId xmlns:a16="http://schemas.microsoft.com/office/drawing/2014/main" id="{E58EC28F-F8C5-F90C-E9EB-C6A107CC0918}"/>
              </a:ext>
            </a:extLst>
          </p:cNvPr>
          <p:cNvSpPr>
            <a:spLocks noGrp="1"/>
          </p:cNvSpPr>
          <p:nvPr>
            <p:ph type="sldNum" sz="quarter" idx="12"/>
          </p:nvPr>
        </p:nvSpPr>
        <p:spPr/>
        <p:txBody>
          <a:bodyPr/>
          <a:lstStyle/>
          <a:p>
            <a:fld id="{4B932B3A-BA38-40C7-ADEE-2A1902CEB265}" type="slidenum">
              <a:rPr lang="en-US" altLang="en-US" smtClean="0"/>
              <a:pPr/>
              <a:t>80</a:t>
            </a:fld>
            <a:endParaRPr lang="en-US" altLang="en-US" dirty="0"/>
          </a:p>
        </p:txBody>
      </p:sp>
    </p:spTree>
    <p:extLst>
      <p:ext uri="{BB962C8B-B14F-4D97-AF65-F5344CB8AC3E}">
        <p14:creationId xmlns:p14="http://schemas.microsoft.com/office/powerpoint/2010/main" val="1033336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1800" dirty="0"/>
              <a:t>Performance Indices – sPHENIX MIE</a:t>
            </a:r>
          </a:p>
        </p:txBody>
      </p:sp>
      <p:sp>
        <p:nvSpPr>
          <p:cNvPr id="7" name="TextBox 6">
            <a:extLst>
              <a:ext uri="{FF2B5EF4-FFF2-40B4-BE49-F238E27FC236}">
                <a16:creationId xmlns:a16="http://schemas.microsoft.com/office/drawing/2014/main" id="{3F5D4301-D3F7-4152-A349-91E55DAEF760}"/>
              </a:ext>
            </a:extLst>
          </p:cNvPr>
          <p:cNvSpPr txBox="1"/>
          <p:nvPr/>
        </p:nvSpPr>
        <p:spPr>
          <a:xfrm>
            <a:off x="1526505" y="3656782"/>
            <a:ext cx="1823913" cy="733214"/>
          </a:xfrm>
          <a:prstGeom prst="rect">
            <a:avLst/>
          </a:prstGeom>
          <a:noFill/>
        </p:spPr>
        <p:txBody>
          <a:bodyPr wrap="square" rtlCol="0">
            <a:spAutoFit/>
          </a:bodyPr>
          <a:lstStyle/>
          <a:p>
            <a:r>
              <a:rPr lang="en-US" sz="788" u="sng" dirty="0"/>
              <a:t>DOE SPI or CPI Value Thresholds</a:t>
            </a:r>
          </a:p>
          <a:p>
            <a:pPr>
              <a:buClr>
                <a:srgbClr val="00B050"/>
              </a:buClr>
              <a:buSzPct val="150000"/>
            </a:pPr>
            <a:r>
              <a:rPr lang="en-US" sz="788" dirty="0"/>
              <a:t>      0.90 to 1.15</a:t>
            </a:r>
          </a:p>
          <a:p>
            <a:pPr>
              <a:buClr>
                <a:srgbClr val="00B050"/>
              </a:buClr>
              <a:buSzPct val="150000"/>
            </a:pPr>
            <a:r>
              <a:rPr lang="en-US" sz="788" dirty="0"/>
              <a:t>      0.85 to 0.89 or 1.16 to 1.25</a:t>
            </a:r>
          </a:p>
          <a:p>
            <a:pPr>
              <a:buClr>
                <a:srgbClr val="00B050"/>
              </a:buClr>
              <a:buSzPct val="150000"/>
            </a:pPr>
            <a:r>
              <a:rPr lang="en-US" sz="788" dirty="0"/>
              <a:t>      &lt;0.85 or &gt;1.25</a:t>
            </a:r>
          </a:p>
          <a:p>
            <a:pPr marL="160735" indent="-160735">
              <a:buFont typeface="Arial" panose="020B0604020202020204" pitchFamily="34" charset="0"/>
              <a:buChar char="•"/>
            </a:pPr>
            <a:endParaRPr lang="en-US" sz="1013" dirty="0"/>
          </a:p>
        </p:txBody>
      </p:sp>
      <p:sp>
        <p:nvSpPr>
          <p:cNvPr id="9" name="Oval 8">
            <a:extLst>
              <a:ext uri="{FF2B5EF4-FFF2-40B4-BE49-F238E27FC236}">
                <a16:creationId xmlns:a16="http://schemas.microsoft.com/office/drawing/2014/main" id="{C50F335E-82B0-441A-8DED-50C1D0D22B78}"/>
              </a:ext>
            </a:extLst>
          </p:cNvPr>
          <p:cNvSpPr/>
          <p:nvPr/>
        </p:nvSpPr>
        <p:spPr>
          <a:xfrm>
            <a:off x="1526507" y="3826242"/>
            <a:ext cx="94749"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2" name="Oval 11">
            <a:extLst>
              <a:ext uri="{FF2B5EF4-FFF2-40B4-BE49-F238E27FC236}">
                <a16:creationId xmlns:a16="http://schemas.microsoft.com/office/drawing/2014/main" id="{3AAAA70B-D131-43A7-90FA-0B360C8DD32D}"/>
              </a:ext>
            </a:extLst>
          </p:cNvPr>
          <p:cNvSpPr/>
          <p:nvPr/>
        </p:nvSpPr>
        <p:spPr>
          <a:xfrm>
            <a:off x="1526507" y="3936615"/>
            <a:ext cx="94749"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3" name="Oval 12">
            <a:extLst>
              <a:ext uri="{FF2B5EF4-FFF2-40B4-BE49-F238E27FC236}">
                <a16:creationId xmlns:a16="http://schemas.microsoft.com/office/drawing/2014/main" id="{298FED93-97FA-4BCA-AAC6-BFAFA8C7CFD7}"/>
              </a:ext>
            </a:extLst>
          </p:cNvPr>
          <p:cNvSpPr/>
          <p:nvPr/>
        </p:nvSpPr>
        <p:spPr>
          <a:xfrm>
            <a:off x="1526505" y="4056861"/>
            <a:ext cx="94749"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aphicFrame>
        <p:nvGraphicFramePr>
          <p:cNvPr id="10" name="Table 9">
            <a:extLst>
              <a:ext uri="{FF2B5EF4-FFF2-40B4-BE49-F238E27FC236}">
                <a16:creationId xmlns:a16="http://schemas.microsoft.com/office/drawing/2014/main" id="{CB00AF92-DBFE-4EDC-BB53-94F83627E7B7}"/>
              </a:ext>
            </a:extLst>
          </p:cNvPr>
          <p:cNvGraphicFramePr>
            <a:graphicFrameLocks noGrp="1"/>
          </p:cNvGraphicFramePr>
          <p:nvPr/>
        </p:nvGraphicFramePr>
        <p:xfrm>
          <a:off x="1526506" y="3122455"/>
          <a:ext cx="1823914" cy="354330"/>
        </p:xfrm>
        <a:graphic>
          <a:graphicData uri="http://schemas.openxmlformats.org/drawingml/2006/table">
            <a:tbl>
              <a:tblPr firstRow="1" bandRow="1">
                <a:tableStyleId>{5C22544A-7EE6-4342-B048-85BDC9FD1C3A}</a:tableStyleId>
              </a:tblPr>
              <a:tblGrid>
                <a:gridCol w="911957">
                  <a:extLst>
                    <a:ext uri="{9D8B030D-6E8A-4147-A177-3AD203B41FA5}">
                      <a16:colId xmlns:a16="http://schemas.microsoft.com/office/drawing/2014/main" val="256262324"/>
                    </a:ext>
                  </a:extLst>
                </a:gridCol>
                <a:gridCol w="911957">
                  <a:extLst>
                    <a:ext uri="{9D8B030D-6E8A-4147-A177-3AD203B41FA5}">
                      <a16:colId xmlns:a16="http://schemas.microsoft.com/office/drawing/2014/main" val="2362584969"/>
                    </a:ext>
                  </a:extLst>
                </a:gridCol>
              </a:tblGrid>
              <a:tr h="177165">
                <a:tc>
                  <a:txBody>
                    <a:bodyPr/>
                    <a:lstStyle/>
                    <a:p>
                      <a:pPr algn="ctr"/>
                      <a:r>
                        <a:rPr lang="en-US" sz="800" b="0" dirty="0">
                          <a:solidFill>
                            <a:schemeClr val="tx1"/>
                          </a:solidFill>
                        </a:rPr>
                        <a:t>Cumulative SPI</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1887522"/>
                  </a:ext>
                </a:extLst>
              </a:tr>
              <a:tr h="177165">
                <a:tc>
                  <a:txBody>
                    <a:bodyPr/>
                    <a:lstStyle/>
                    <a:p>
                      <a:pPr algn="ctr"/>
                      <a:r>
                        <a:rPr lang="en-US" sz="800" b="0" dirty="0">
                          <a:solidFill>
                            <a:schemeClr val="tx1"/>
                          </a:solidFill>
                        </a:rPr>
                        <a:t>1.00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1.00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9021835"/>
                  </a:ext>
                </a:extLst>
              </a:tr>
            </a:tbl>
          </a:graphicData>
        </a:graphic>
      </p:graphicFrame>
      <p:graphicFrame>
        <p:nvGraphicFramePr>
          <p:cNvPr id="14" name="Table 13">
            <a:extLst>
              <a:ext uri="{FF2B5EF4-FFF2-40B4-BE49-F238E27FC236}">
                <a16:creationId xmlns:a16="http://schemas.microsoft.com/office/drawing/2014/main" id="{5A082FD5-392D-44AC-ACA7-9ADD8EF7EFE5}"/>
              </a:ext>
            </a:extLst>
          </p:cNvPr>
          <p:cNvGraphicFramePr>
            <a:graphicFrameLocks noGrp="1"/>
          </p:cNvGraphicFramePr>
          <p:nvPr/>
        </p:nvGraphicFramePr>
        <p:xfrm>
          <a:off x="4929220" y="3225146"/>
          <a:ext cx="2061129" cy="1617348"/>
        </p:xfrm>
        <a:graphic>
          <a:graphicData uri="http://schemas.openxmlformats.org/drawingml/2006/table">
            <a:tbl>
              <a:tblPr firstRow="1" bandRow="1">
                <a:tableStyleId>{5C22544A-7EE6-4342-B048-85BDC9FD1C3A}</a:tableStyleId>
              </a:tblPr>
              <a:tblGrid>
                <a:gridCol w="1464154">
                  <a:extLst>
                    <a:ext uri="{9D8B030D-6E8A-4147-A177-3AD203B41FA5}">
                      <a16:colId xmlns:a16="http://schemas.microsoft.com/office/drawing/2014/main" val="2785976325"/>
                    </a:ext>
                  </a:extLst>
                </a:gridCol>
                <a:gridCol w="596975">
                  <a:extLst>
                    <a:ext uri="{9D8B030D-6E8A-4147-A177-3AD203B41FA5}">
                      <a16:colId xmlns:a16="http://schemas.microsoft.com/office/drawing/2014/main" val="1842318650"/>
                    </a:ext>
                  </a:extLst>
                </a:gridCol>
              </a:tblGrid>
              <a:tr h="394335">
                <a:tc>
                  <a:txBody>
                    <a:bodyPr/>
                    <a:lstStyle/>
                    <a:p>
                      <a:r>
                        <a:rPr lang="en-US" sz="800" b="0" dirty="0">
                          <a:solidFill>
                            <a:schemeClr val="tx1"/>
                          </a:solidFill>
                        </a:rPr>
                        <a:t>Cumulative BCWS (Scheduled)</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$25,587,693</a:t>
                      </a:r>
                    </a:p>
                    <a:p>
                      <a:endParaRPr lang="en-US" sz="800" b="0" dirty="0">
                        <a:solidFill>
                          <a:schemeClr val="tx1"/>
                        </a:solidFill>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766966"/>
                  </a:ext>
                </a:extLst>
              </a:tr>
              <a:tr h="394335">
                <a:tc>
                  <a:txBody>
                    <a:bodyPr/>
                    <a:lstStyle/>
                    <a:p>
                      <a:r>
                        <a:rPr lang="en-US" sz="800" b="0" dirty="0">
                          <a:solidFill>
                            <a:schemeClr val="tx1"/>
                          </a:solidFill>
                        </a:rPr>
                        <a:t>Cumulative BCWP (Performed)</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$25,587,693</a:t>
                      </a:r>
                    </a:p>
                    <a:p>
                      <a:endParaRPr lang="en-US" sz="800" b="0" dirty="0">
                        <a:solidFill>
                          <a:schemeClr val="tx1"/>
                        </a:solidFill>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875247"/>
                  </a:ext>
                </a:extLst>
              </a:tr>
              <a:tr h="394335">
                <a:tc>
                  <a:txBody>
                    <a:bodyPr/>
                    <a:lstStyle/>
                    <a:p>
                      <a:r>
                        <a:rPr lang="en-US" sz="800" b="0" dirty="0">
                          <a:solidFill>
                            <a:schemeClr val="tx1"/>
                          </a:solidFill>
                        </a:rPr>
                        <a:t>Cumulative ACWP (Actual)</a:t>
                      </a: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$25,643,752</a:t>
                      </a:r>
                    </a:p>
                    <a:p>
                      <a:endParaRPr lang="en-US" sz="800" b="0" dirty="0">
                        <a:solidFill>
                          <a:schemeClr val="tx1"/>
                        </a:solidFill>
                      </a:endParaRPr>
                    </a:p>
                  </a:txBody>
                  <a:tcPr marL="51435" marR="51435"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030756"/>
                  </a:ext>
                </a:extLst>
              </a:tr>
            </a:tbl>
          </a:graphicData>
        </a:graphic>
      </p:graphicFrame>
      <p:sp>
        <p:nvSpPr>
          <p:cNvPr id="15" name="Oval 14">
            <a:extLst>
              <a:ext uri="{FF2B5EF4-FFF2-40B4-BE49-F238E27FC236}">
                <a16:creationId xmlns:a16="http://schemas.microsoft.com/office/drawing/2014/main" id="{8328C4F8-4735-4AFC-917F-B459ECF0EBDA}"/>
              </a:ext>
            </a:extLst>
          </p:cNvPr>
          <p:cNvSpPr/>
          <p:nvPr/>
        </p:nvSpPr>
        <p:spPr>
          <a:xfrm>
            <a:off x="2153652" y="3344328"/>
            <a:ext cx="94749"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6" name="Oval 15">
            <a:extLst>
              <a:ext uri="{FF2B5EF4-FFF2-40B4-BE49-F238E27FC236}">
                <a16:creationId xmlns:a16="http://schemas.microsoft.com/office/drawing/2014/main" id="{6AA8877B-2DFB-48DC-BB5D-6196FC1BF6BC}"/>
              </a:ext>
            </a:extLst>
          </p:cNvPr>
          <p:cNvSpPr/>
          <p:nvPr/>
        </p:nvSpPr>
        <p:spPr>
          <a:xfrm>
            <a:off x="3069557" y="3344328"/>
            <a:ext cx="94749"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3" name="Picture 2">
            <a:extLst>
              <a:ext uri="{FF2B5EF4-FFF2-40B4-BE49-F238E27FC236}">
                <a16:creationId xmlns:a16="http://schemas.microsoft.com/office/drawing/2014/main" id="{2B4B36D1-4363-46CE-BD0D-45B77CE4B36E}"/>
              </a:ext>
            </a:extLst>
          </p:cNvPr>
          <p:cNvPicPr>
            <a:picLocks noChangeAspect="1"/>
          </p:cNvPicPr>
          <p:nvPr/>
        </p:nvPicPr>
        <p:blipFill>
          <a:blip r:embed="rId2"/>
          <a:stretch>
            <a:fillRect/>
          </a:stretch>
        </p:blipFill>
        <p:spPr>
          <a:xfrm>
            <a:off x="1143000" y="658889"/>
            <a:ext cx="6858000" cy="2353500"/>
          </a:xfrm>
          <a:prstGeom prst="rect">
            <a:avLst/>
          </a:prstGeom>
        </p:spPr>
      </p:pic>
      <p:sp>
        <p:nvSpPr>
          <p:cNvPr id="4" name="Date Placeholder 3">
            <a:extLst>
              <a:ext uri="{FF2B5EF4-FFF2-40B4-BE49-F238E27FC236}">
                <a16:creationId xmlns:a16="http://schemas.microsoft.com/office/drawing/2014/main" id="{3D794505-8595-32E3-F271-2E9DAFBBE797}"/>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674257F3-BD27-FD21-F025-2ED2ED1F2495}"/>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03BCC1DA-5244-2D6A-DF80-B8D43129C7E8}"/>
              </a:ext>
            </a:extLst>
          </p:cNvPr>
          <p:cNvSpPr>
            <a:spLocks noGrp="1"/>
          </p:cNvSpPr>
          <p:nvPr>
            <p:ph type="sldNum" sz="quarter" idx="12"/>
          </p:nvPr>
        </p:nvSpPr>
        <p:spPr/>
        <p:txBody>
          <a:bodyPr/>
          <a:lstStyle/>
          <a:p>
            <a:fld id="{4B932B3A-BA38-40C7-ADEE-2A1902CEB265}" type="slidenum">
              <a:rPr lang="en-US" altLang="en-US" smtClean="0"/>
              <a:pPr/>
              <a:t>81</a:t>
            </a:fld>
            <a:endParaRPr lang="en-US" altLang="en-US" dirty="0"/>
          </a:p>
        </p:txBody>
      </p:sp>
    </p:spTree>
    <p:extLst>
      <p:ext uri="{BB962C8B-B14F-4D97-AF65-F5344CB8AC3E}">
        <p14:creationId xmlns:p14="http://schemas.microsoft.com/office/powerpoint/2010/main" val="15236214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1800" dirty="0"/>
              <a:t>Cost Performance Report (CPR) – sPHENIX MIE</a:t>
            </a:r>
          </a:p>
        </p:txBody>
      </p:sp>
      <p:pic>
        <p:nvPicPr>
          <p:cNvPr id="18" name="Picture 17">
            <a:extLst>
              <a:ext uri="{FF2B5EF4-FFF2-40B4-BE49-F238E27FC236}">
                <a16:creationId xmlns:a16="http://schemas.microsoft.com/office/drawing/2014/main" id="{2207B2C1-F135-4C1D-A7A8-4B62EA07E8B0}"/>
              </a:ext>
            </a:extLst>
          </p:cNvPr>
          <p:cNvPicPr>
            <a:picLocks noChangeAspect="1"/>
          </p:cNvPicPr>
          <p:nvPr/>
        </p:nvPicPr>
        <p:blipFill>
          <a:blip r:embed="rId2"/>
          <a:stretch>
            <a:fillRect/>
          </a:stretch>
        </p:blipFill>
        <p:spPr>
          <a:xfrm>
            <a:off x="1143000" y="783019"/>
            <a:ext cx="6858000" cy="3547945"/>
          </a:xfrm>
          <a:prstGeom prst="rect">
            <a:avLst/>
          </a:prstGeom>
        </p:spPr>
      </p:pic>
      <p:sp>
        <p:nvSpPr>
          <p:cNvPr id="19" name="Oval 18">
            <a:extLst>
              <a:ext uri="{FF2B5EF4-FFF2-40B4-BE49-F238E27FC236}">
                <a16:creationId xmlns:a16="http://schemas.microsoft.com/office/drawing/2014/main" id="{AD9B666C-A201-4D77-8719-BDB58F17C9FF}"/>
              </a:ext>
            </a:extLst>
          </p:cNvPr>
          <p:cNvSpPr/>
          <p:nvPr/>
        </p:nvSpPr>
        <p:spPr>
          <a:xfrm>
            <a:off x="6244222" y="4223955"/>
            <a:ext cx="94749"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0" name="Oval 19">
            <a:extLst>
              <a:ext uri="{FF2B5EF4-FFF2-40B4-BE49-F238E27FC236}">
                <a16:creationId xmlns:a16="http://schemas.microsoft.com/office/drawing/2014/main" id="{E8191EB6-DADC-411C-A3BC-10D94331E205}"/>
              </a:ext>
            </a:extLst>
          </p:cNvPr>
          <p:cNvSpPr/>
          <p:nvPr/>
        </p:nvSpPr>
        <p:spPr>
          <a:xfrm>
            <a:off x="6244222" y="4330964"/>
            <a:ext cx="94749"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1" name="Oval 20">
            <a:extLst>
              <a:ext uri="{FF2B5EF4-FFF2-40B4-BE49-F238E27FC236}">
                <a16:creationId xmlns:a16="http://schemas.microsoft.com/office/drawing/2014/main" id="{DB74D554-E53E-465A-B2C8-60955023F12C}"/>
              </a:ext>
            </a:extLst>
          </p:cNvPr>
          <p:cNvSpPr/>
          <p:nvPr/>
        </p:nvSpPr>
        <p:spPr>
          <a:xfrm>
            <a:off x="6244222" y="4440153"/>
            <a:ext cx="94749"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2" name="TextBox 21">
            <a:extLst>
              <a:ext uri="{FF2B5EF4-FFF2-40B4-BE49-F238E27FC236}">
                <a16:creationId xmlns:a16="http://schemas.microsoft.com/office/drawing/2014/main" id="{4EBB501E-FD31-4D9F-8D31-C247FFF97662}"/>
              </a:ext>
            </a:extLst>
          </p:cNvPr>
          <p:cNvSpPr txBox="1"/>
          <p:nvPr/>
        </p:nvSpPr>
        <p:spPr>
          <a:xfrm>
            <a:off x="6185409" y="3903976"/>
            <a:ext cx="1414946" cy="1148969"/>
          </a:xfrm>
          <a:prstGeom prst="rect">
            <a:avLst/>
          </a:prstGeom>
          <a:noFill/>
          <a:ln>
            <a:solidFill>
              <a:schemeClr val="tx1"/>
            </a:solidFill>
          </a:ln>
        </p:spPr>
        <p:txBody>
          <a:bodyPr wrap="square" rtlCol="0">
            <a:spAutoFit/>
          </a:bodyPr>
          <a:lstStyle/>
          <a:p>
            <a:r>
              <a:rPr lang="en-US" sz="788" u="sng" dirty="0"/>
              <a:t>DOE SPI or CPI Value Thresholds</a:t>
            </a:r>
          </a:p>
          <a:p>
            <a:pPr>
              <a:buClr>
                <a:srgbClr val="00B050"/>
              </a:buClr>
              <a:buSzPct val="150000"/>
            </a:pPr>
            <a:r>
              <a:rPr lang="en-US" sz="788" dirty="0"/>
              <a:t>      0.90 to 1.15</a:t>
            </a:r>
          </a:p>
          <a:p>
            <a:pPr>
              <a:buClr>
                <a:srgbClr val="00B050"/>
              </a:buClr>
              <a:buSzPct val="150000"/>
            </a:pPr>
            <a:r>
              <a:rPr lang="en-US" sz="788" dirty="0"/>
              <a:t>      0.85 to 0.89 or 1.16 to 1.25</a:t>
            </a:r>
          </a:p>
          <a:p>
            <a:pPr>
              <a:buClr>
                <a:srgbClr val="00B050"/>
              </a:buClr>
              <a:buSzPct val="150000"/>
            </a:pPr>
            <a:r>
              <a:rPr lang="en-US" sz="788" dirty="0"/>
              <a:t>      &lt;0.85 or &gt;1.25</a:t>
            </a:r>
          </a:p>
          <a:p>
            <a:pPr marL="160735" indent="-160735">
              <a:buFont typeface="Arial" panose="020B0604020202020204" pitchFamily="34" charset="0"/>
              <a:buChar char="•"/>
            </a:pPr>
            <a:endParaRPr lang="en-US" sz="1013" dirty="0"/>
          </a:p>
          <a:p>
            <a:r>
              <a:rPr lang="en-US" sz="563" dirty="0"/>
              <a:t>*Highlights in table above takes variance $ into consideration, not just Indices</a:t>
            </a:r>
          </a:p>
        </p:txBody>
      </p:sp>
      <p:sp>
        <p:nvSpPr>
          <p:cNvPr id="3" name="Date Placeholder 2">
            <a:extLst>
              <a:ext uri="{FF2B5EF4-FFF2-40B4-BE49-F238E27FC236}">
                <a16:creationId xmlns:a16="http://schemas.microsoft.com/office/drawing/2014/main" id="{52B7AD4C-98E0-35C1-356D-8427A828B5F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a:extLst>
              <a:ext uri="{FF2B5EF4-FFF2-40B4-BE49-F238E27FC236}">
                <a16:creationId xmlns:a16="http://schemas.microsoft.com/office/drawing/2014/main" id="{AABC824A-D727-C42A-F4A6-E78ED08E8143}"/>
              </a:ext>
            </a:extLst>
          </p:cNvPr>
          <p:cNvSpPr>
            <a:spLocks noGrp="1"/>
          </p:cNvSpPr>
          <p:nvPr>
            <p:ph type="ftr" sz="quarter" idx="11"/>
          </p:nvPr>
        </p:nvSpPr>
        <p:spPr/>
        <p:txBody>
          <a:bodyPr/>
          <a:lstStyle/>
          <a:p>
            <a:pPr>
              <a:defRPr/>
            </a:pPr>
            <a:r>
              <a:rPr lang="en-US"/>
              <a:t>sPHENIX PD-4 Review</a:t>
            </a:r>
            <a:endParaRPr lang="en-US" dirty="0"/>
          </a:p>
        </p:txBody>
      </p:sp>
      <p:sp>
        <p:nvSpPr>
          <p:cNvPr id="5" name="Slide Number Placeholder 4">
            <a:extLst>
              <a:ext uri="{FF2B5EF4-FFF2-40B4-BE49-F238E27FC236}">
                <a16:creationId xmlns:a16="http://schemas.microsoft.com/office/drawing/2014/main" id="{04FEF77C-99B7-8513-B1E6-87CC9BFBDDE2}"/>
              </a:ext>
            </a:extLst>
          </p:cNvPr>
          <p:cNvSpPr>
            <a:spLocks noGrp="1"/>
          </p:cNvSpPr>
          <p:nvPr>
            <p:ph type="sldNum" sz="quarter" idx="12"/>
          </p:nvPr>
        </p:nvSpPr>
        <p:spPr/>
        <p:txBody>
          <a:bodyPr/>
          <a:lstStyle/>
          <a:p>
            <a:fld id="{4B932B3A-BA38-40C7-ADEE-2A1902CEB265}" type="slidenum">
              <a:rPr lang="en-US" altLang="en-US" smtClean="0"/>
              <a:pPr/>
              <a:t>82</a:t>
            </a:fld>
            <a:endParaRPr lang="en-US" altLang="en-US" dirty="0"/>
          </a:p>
        </p:txBody>
      </p:sp>
    </p:spTree>
    <p:extLst>
      <p:ext uri="{BB962C8B-B14F-4D97-AF65-F5344CB8AC3E}">
        <p14:creationId xmlns:p14="http://schemas.microsoft.com/office/powerpoint/2010/main" val="3972198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F36360-83C2-4913-8A95-B933CB4304EC}"/>
              </a:ext>
            </a:extLst>
          </p:cNvPr>
          <p:cNvSpPr>
            <a:spLocks noGrp="1"/>
          </p:cNvSpPr>
          <p:nvPr>
            <p:ph type="title"/>
          </p:nvPr>
        </p:nvSpPr>
        <p:spPr>
          <a:xfrm>
            <a:off x="1485900" y="69918"/>
            <a:ext cx="6172200" cy="409873"/>
          </a:xfrm>
        </p:spPr>
        <p:txBody>
          <a:bodyPr/>
          <a:lstStyle/>
          <a:p>
            <a:r>
              <a:rPr lang="en-US" sz="1800" dirty="0"/>
              <a:t>Milestones Status – sPHENIX MIE</a:t>
            </a:r>
          </a:p>
        </p:txBody>
      </p:sp>
      <p:pic>
        <p:nvPicPr>
          <p:cNvPr id="3" name="Picture 2">
            <a:extLst>
              <a:ext uri="{FF2B5EF4-FFF2-40B4-BE49-F238E27FC236}">
                <a16:creationId xmlns:a16="http://schemas.microsoft.com/office/drawing/2014/main" id="{D45DAB7C-99C3-4277-A12C-0414B44E29C9}"/>
              </a:ext>
            </a:extLst>
          </p:cNvPr>
          <p:cNvPicPr>
            <a:picLocks noChangeAspect="1"/>
          </p:cNvPicPr>
          <p:nvPr/>
        </p:nvPicPr>
        <p:blipFill>
          <a:blip r:embed="rId2"/>
          <a:stretch>
            <a:fillRect/>
          </a:stretch>
        </p:blipFill>
        <p:spPr>
          <a:xfrm>
            <a:off x="1469096" y="654560"/>
            <a:ext cx="6205806" cy="4161664"/>
          </a:xfrm>
          <a:prstGeom prst="rect">
            <a:avLst/>
          </a:prstGeom>
        </p:spPr>
      </p:pic>
      <p:sp>
        <p:nvSpPr>
          <p:cNvPr id="2" name="Date Placeholder 1">
            <a:extLst>
              <a:ext uri="{FF2B5EF4-FFF2-40B4-BE49-F238E27FC236}">
                <a16:creationId xmlns:a16="http://schemas.microsoft.com/office/drawing/2014/main" id="{E212C4C9-0CE6-55F9-3064-229C458DA67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a:extLst>
              <a:ext uri="{FF2B5EF4-FFF2-40B4-BE49-F238E27FC236}">
                <a16:creationId xmlns:a16="http://schemas.microsoft.com/office/drawing/2014/main" id="{999A0979-0ECF-35C2-D256-288E00B92050}"/>
              </a:ext>
            </a:extLst>
          </p:cNvPr>
          <p:cNvSpPr>
            <a:spLocks noGrp="1"/>
          </p:cNvSpPr>
          <p:nvPr>
            <p:ph type="ftr" sz="quarter" idx="11"/>
          </p:nvPr>
        </p:nvSpPr>
        <p:spPr/>
        <p:txBody>
          <a:bodyPr/>
          <a:lstStyle/>
          <a:p>
            <a:pPr>
              <a:defRPr/>
            </a:pPr>
            <a:r>
              <a:rPr lang="en-US"/>
              <a:t>sPHENIX PD-4 Review</a:t>
            </a:r>
            <a:endParaRPr lang="en-US" dirty="0"/>
          </a:p>
        </p:txBody>
      </p:sp>
      <p:sp>
        <p:nvSpPr>
          <p:cNvPr id="5" name="Slide Number Placeholder 4">
            <a:extLst>
              <a:ext uri="{FF2B5EF4-FFF2-40B4-BE49-F238E27FC236}">
                <a16:creationId xmlns:a16="http://schemas.microsoft.com/office/drawing/2014/main" id="{8E26E0CC-7F7A-32BC-EA8F-A35CB5FD935C}"/>
              </a:ext>
            </a:extLst>
          </p:cNvPr>
          <p:cNvSpPr>
            <a:spLocks noGrp="1"/>
          </p:cNvSpPr>
          <p:nvPr>
            <p:ph type="sldNum" sz="quarter" idx="12"/>
          </p:nvPr>
        </p:nvSpPr>
        <p:spPr/>
        <p:txBody>
          <a:bodyPr/>
          <a:lstStyle/>
          <a:p>
            <a:fld id="{4B932B3A-BA38-40C7-ADEE-2A1902CEB265}" type="slidenum">
              <a:rPr lang="en-US" altLang="en-US" smtClean="0"/>
              <a:pPr/>
              <a:t>83</a:t>
            </a:fld>
            <a:endParaRPr lang="en-US" altLang="en-US" dirty="0"/>
          </a:p>
        </p:txBody>
      </p:sp>
    </p:spTree>
    <p:extLst>
      <p:ext uri="{BB962C8B-B14F-4D97-AF65-F5344CB8AC3E}">
        <p14:creationId xmlns:p14="http://schemas.microsoft.com/office/powerpoint/2010/main" val="416243614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F36360-83C2-4913-8A95-B933CB4304EC}"/>
              </a:ext>
            </a:extLst>
          </p:cNvPr>
          <p:cNvSpPr>
            <a:spLocks noGrp="1"/>
          </p:cNvSpPr>
          <p:nvPr>
            <p:ph type="title"/>
          </p:nvPr>
        </p:nvSpPr>
        <p:spPr>
          <a:xfrm>
            <a:off x="1485900" y="69917"/>
            <a:ext cx="6172200" cy="409873"/>
          </a:xfrm>
        </p:spPr>
        <p:txBody>
          <a:bodyPr/>
          <a:lstStyle/>
          <a:p>
            <a:r>
              <a:rPr lang="en-US" sz="1800" dirty="0"/>
              <a:t>Summary Schedule – sPHENIX MIE</a:t>
            </a:r>
          </a:p>
        </p:txBody>
      </p:sp>
      <p:pic>
        <p:nvPicPr>
          <p:cNvPr id="2" name="Picture 1">
            <a:extLst>
              <a:ext uri="{FF2B5EF4-FFF2-40B4-BE49-F238E27FC236}">
                <a16:creationId xmlns:a16="http://schemas.microsoft.com/office/drawing/2014/main" id="{B57DF9E7-04AC-4070-AF18-E2D792639DAE}"/>
              </a:ext>
            </a:extLst>
          </p:cNvPr>
          <p:cNvPicPr>
            <a:picLocks noChangeAspect="1"/>
          </p:cNvPicPr>
          <p:nvPr/>
        </p:nvPicPr>
        <p:blipFill>
          <a:blip r:embed="rId2"/>
          <a:stretch>
            <a:fillRect/>
          </a:stretch>
        </p:blipFill>
        <p:spPr>
          <a:xfrm>
            <a:off x="1143000" y="976540"/>
            <a:ext cx="6858000" cy="3284438"/>
          </a:xfrm>
          <a:prstGeom prst="rect">
            <a:avLst/>
          </a:prstGeom>
        </p:spPr>
      </p:pic>
      <p:sp>
        <p:nvSpPr>
          <p:cNvPr id="3" name="Date Placeholder 2">
            <a:extLst>
              <a:ext uri="{FF2B5EF4-FFF2-40B4-BE49-F238E27FC236}">
                <a16:creationId xmlns:a16="http://schemas.microsoft.com/office/drawing/2014/main" id="{229AE894-3F8E-017D-8A00-C474F627A4DE}"/>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a:extLst>
              <a:ext uri="{FF2B5EF4-FFF2-40B4-BE49-F238E27FC236}">
                <a16:creationId xmlns:a16="http://schemas.microsoft.com/office/drawing/2014/main" id="{4F9C4C94-3D20-C892-5529-83243BE3699B}"/>
              </a:ext>
            </a:extLst>
          </p:cNvPr>
          <p:cNvSpPr>
            <a:spLocks noGrp="1"/>
          </p:cNvSpPr>
          <p:nvPr>
            <p:ph type="ftr" sz="quarter" idx="11"/>
          </p:nvPr>
        </p:nvSpPr>
        <p:spPr/>
        <p:txBody>
          <a:bodyPr/>
          <a:lstStyle/>
          <a:p>
            <a:pPr>
              <a:defRPr/>
            </a:pPr>
            <a:r>
              <a:rPr lang="en-US"/>
              <a:t>sPHENIX PD-4 Review</a:t>
            </a:r>
            <a:endParaRPr lang="en-US" dirty="0"/>
          </a:p>
        </p:txBody>
      </p:sp>
      <p:sp>
        <p:nvSpPr>
          <p:cNvPr id="5" name="Slide Number Placeholder 4">
            <a:extLst>
              <a:ext uri="{FF2B5EF4-FFF2-40B4-BE49-F238E27FC236}">
                <a16:creationId xmlns:a16="http://schemas.microsoft.com/office/drawing/2014/main" id="{FDBFF517-84C5-99C9-15ED-85E3DCA3FF03}"/>
              </a:ext>
            </a:extLst>
          </p:cNvPr>
          <p:cNvSpPr>
            <a:spLocks noGrp="1"/>
          </p:cNvSpPr>
          <p:nvPr>
            <p:ph type="sldNum" sz="quarter" idx="12"/>
          </p:nvPr>
        </p:nvSpPr>
        <p:spPr/>
        <p:txBody>
          <a:bodyPr/>
          <a:lstStyle/>
          <a:p>
            <a:fld id="{4B932B3A-BA38-40C7-ADEE-2A1902CEB265}" type="slidenum">
              <a:rPr lang="en-US" altLang="en-US" smtClean="0"/>
              <a:pPr/>
              <a:t>84</a:t>
            </a:fld>
            <a:endParaRPr lang="en-US" altLang="en-US" dirty="0"/>
          </a:p>
        </p:txBody>
      </p:sp>
    </p:spTree>
    <p:extLst>
      <p:ext uri="{BB962C8B-B14F-4D97-AF65-F5344CB8AC3E}">
        <p14:creationId xmlns:p14="http://schemas.microsoft.com/office/powerpoint/2010/main" val="2709908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Profile</a:t>
            </a:r>
          </a:p>
        </p:txBody>
      </p:sp>
      <p:graphicFrame>
        <p:nvGraphicFramePr>
          <p:cNvPr id="6" name="Object 5"/>
          <p:cNvGraphicFramePr>
            <a:graphicFrameLocks noChangeAspect="1"/>
          </p:cNvGraphicFramePr>
          <p:nvPr>
            <p:extLst>
              <p:ext uri="{D42A27DB-BD31-4B8C-83A1-F6EECF244321}">
                <p14:modId xmlns:p14="http://schemas.microsoft.com/office/powerpoint/2010/main" val="2338304"/>
              </p:ext>
            </p:extLst>
          </p:nvPr>
        </p:nvGraphicFramePr>
        <p:xfrm>
          <a:off x="457217" y="895350"/>
          <a:ext cx="8246619" cy="3429000"/>
        </p:xfrm>
        <a:graphic>
          <a:graphicData uri="http://schemas.openxmlformats.org/presentationml/2006/ole">
            <mc:AlternateContent xmlns:mc="http://schemas.openxmlformats.org/markup-compatibility/2006">
              <mc:Choice xmlns:v="urn:schemas-microsoft-com:vml" Requires="v">
                <p:oleObj name="Document" r:id="rId2" imgW="6604000" imgH="2501900" progId="Word.Document.12">
                  <p:embed/>
                </p:oleObj>
              </mc:Choice>
              <mc:Fallback>
                <p:oleObj name="Document" r:id="rId2" imgW="6604000" imgH="2501900" progId="Word.Document.12">
                  <p:embed/>
                  <p:pic>
                    <p:nvPicPr>
                      <p:cNvPr id="0" name=""/>
                      <p:cNvPicPr/>
                      <p:nvPr/>
                    </p:nvPicPr>
                    <p:blipFill>
                      <a:blip r:embed="rId3"/>
                      <a:stretch>
                        <a:fillRect/>
                      </a:stretch>
                    </p:blipFill>
                    <p:spPr>
                      <a:xfrm>
                        <a:off x="457217" y="895350"/>
                        <a:ext cx="8246619" cy="3429000"/>
                      </a:xfrm>
                      <a:prstGeom prst="rect">
                        <a:avLst/>
                      </a:prstGeom>
                    </p:spPr>
                  </p:pic>
                </p:oleObj>
              </mc:Fallback>
            </mc:AlternateContent>
          </a:graphicData>
        </a:graphic>
      </p:graphicFrame>
      <p:sp>
        <p:nvSpPr>
          <p:cNvPr id="7" name="TextBox 6"/>
          <p:cNvSpPr txBox="1"/>
          <p:nvPr/>
        </p:nvSpPr>
        <p:spPr>
          <a:xfrm>
            <a:off x="2819400" y="4171950"/>
            <a:ext cx="2796296" cy="369332"/>
          </a:xfrm>
          <a:prstGeom prst="rect">
            <a:avLst/>
          </a:prstGeom>
          <a:solidFill>
            <a:srgbClr val="0080FF"/>
          </a:solidFill>
        </p:spPr>
        <p:txBody>
          <a:bodyPr wrap="none" rtlCol="0">
            <a:spAutoFit/>
          </a:bodyPr>
          <a:lstStyle/>
          <a:p>
            <a:r>
              <a:rPr lang="en-US" b="1" dirty="0">
                <a:solidFill>
                  <a:srgbClr val="FFFFFF"/>
                </a:solidFill>
              </a:rPr>
              <a:t>All MIE funds now received</a:t>
            </a:r>
          </a:p>
        </p:txBody>
      </p:sp>
      <p:sp>
        <p:nvSpPr>
          <p:cNvPr id="11" name="Date Placeholder 10">
            <a:extLst>
              <a:ext uri="{FF2B5EF4-FFF2-40B4-BE49-F238E27FC236}">
                <a16:creationId xmlns:a16="http://schemas.microsoft.com/office/drawing/2014/main" id="{D848F681-C807-DA25-DA04-124B3EBD604A}"/>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12" name="Footer Placeholder 11">
            <a:extLst>
              <a:ext uri="{FF2B5EF4-FFF2-40B4-BE49-F238E27FC236}">
                <a16:creationId xmlns:a16="http://schemas.microsoft.com/office/drawing/2014/main" id="{B1999F30-A69C-D79A-37AE-E93535C1057B}"/>
              </a:ext>
            </a:extLst>
          </p:cNvPr>
          <p:cNvSpPr>
            <a:spLocks noGrp="1"/>
          </p:cNvSpPr>
          <p:nvPr>
            <p:ph type="ftr" sz="quarter" idx="11"/>
          </p:nvPr>
        </p:nvSpPr>
        <p:spPr/>
        <p:txBody>
          <a:bodyPr/>
          <a:lstStyle/>
          <a:p>
            <a:pPr>
              <a:defRPr/>
            </a:pPr>
            <a:r>
              <a:rPr lang="en-US"/>
              <a:t>sPHENIX PD-4 Review</a:t>
            </a:r>
            <a:endParaRPr lang="en-US" dirty="0"/>
          </a:p>
        </p:txBody>
      </p:sp>
      <p:sp>
        <p:nvSpPr>
          <p:cNvPr id="13" name="Slide Number Placeholder 12">
            <a:extLst>
              <a:ext uri="{FF2B5EF4-FFF2-40B4-BE49-F238E27FC236}">
                <a16:creationId xmlns:a16="http://schemas.microsoft.com/office/drawing/2014/main" id="{5368129E-F5F8-5511-3D53-A1BCAF495AEB}"/>
              </a:ext>
            </a:extLst>
          </p:cNvPr>
          <p:cNvSpPr>
            <a:spLocks noGrp="1"/>
          </p:cNvSpPr>
          <p:nvPr>
            <p:ph type="sldNum" sz="quarter" idx="12"/>
          </p:nvPr>
        </p:nvSpPr>
        <p:spPr/>
        <p:txBody>
          <a:bodyPr/>
          <a:lstStyle/>
          <a:p>
            <a:fld id="{0AE0C637-5835-444B-B8C0-92C25AFA2084}" type="slidenum">
              <a:rPr lang="en-US" altLang="en-US" smtClean="0"/>
              <a:pPr/>
              <a:t>85</a:t>
            </a:fld>
            <a:endParaRPr lang="en-US" altLang="en-US" dirty="0"/>
          </a:p>
        </p:txBody>
      </p:sp>
    </p:spTree>
    <p:extLst>
      <p:ext uri="{BB962C8B-B14F-4D97-AF65-F5344CB8AC3E}">
        <p14:creationId xmlns:p14="http://schemas.microsoft.com/office/powerpoint/2010/main" val="39124542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1800" dirty="0"/>
              <a:t>EAC and Contingency Profile – sPHENIX MIE</a:t>
            </a:r>
          </a:p>
        </p:txBody>
      </p:sp>
      <p:pic>
        <p:nvPicPr>
          <p:cNvPr id="5" name="Picture 4">
            <a:extLst>
              <a:ext uri="{FF2B5EF4-FFF2-40B4-BE49-F238E27FC236}">
                <a16:creationId xmlns:a16="http://schemas.microsoft.com/office/drawing/2014/main" id="{944F7839-8731-4F94-8E98-1F1E4ACB06F9}"/>
              </a:ext>
            </a:extLst>
          </p:cNvPr>
          <p:cNvPicPr>
            <a:picLocks noChangeAspect="1"/>
          </p:cNvPicPr>
          <p:nvPr/>
        </p:nvPicPr>
        <p:blipFill>
          <a:blip r:embed="rId2"/>
          <a:stretch>
            <a:fillRect/>
          </a:stretch>
        </p:blipFill>
        <p:spPr>
          <a:xfrm>
            <a:off x="1143000" y="717105"/>
            <a:ext cx="6858000" cy="3964907"/>
          </a:xfrm>
          <a:prstGeom prst="rect">
            <a:avLst/>
          </a:prstGeom>
        </p:spPr>
      </p:pic>
      <p:sp>
        <p:nvSpPr>
          <p:cNvPr id="4" name="Date Placeholder 3">
            <a:extLst>
              <a:ext uri="{FF2B5EF4-FFF2-40B4-BE49-F238E27FC236}">
                <a16:creationId xmlns:a16="http://schemas.microsoft.com/office/drawing/2014/main" id="{D538EE7C-7BC3-1E17-246C-1BB563CF2900}"/>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6" name="Footer Placeholder 5">
            <a:extLst>
              <a:ext uri="{FF2B5EF4-FFF2-40B4-BE49-F238E27FC236}">
                <a16:creationId xmlns:a16="http://schemas.microsoft.com/office/drawing/2014/main" id="{3ABF81E4-6C69-99AD-78FD-DEFA6086B55C}"/>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0B8CA30B-B30B-4C7A-76C8-18D207211469}"/>
              </a:ext>
            </a:extLst>
          </p:cNvPr>
          <p:cNvSpPr>
            <a:spLocks noGrp="1"/>
          </p:cNvSpPr>
          <p:nvPr>
            <p:ph type="sldNum" sz="quarter" idx="12"/>
          </p:nvPr>
        </p:nvSpPr>
        <p:spPr/>
        <p:txBody>
          <a:bodyPr/>
          <a:lstStyle/>
          <a:p>
            <a:fld id="{4B932B3A-BA38-40C7-ADEE-2A1902CEB265}" type="slidenum">
              <a:rPr lang="en-US" altLang="en-US" smtClean="0"/>
              <a:pPr/>
              <a:t>86</a:t>
            </a:fld>
            <a:endParaRPr lang="en-US" altLang="en-US" dirty="0"/>
          </a:p>
        </p:txBody>
      </p:sp>
    </p:spTree>
    <p:extLst>
      <p:ext uri="{BB962C8B-B14F-4D97-AF65-F5344CB8AC3E}">
        <p14:creationId xmlns:p14="http://schemas.microsoft.com/office/powerpoint/2010/main" val="36510953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a:xfrm>
            <a:off x="1143000" y="25012"/>
            <a:ext cx="6515100" cy="546497"/>
          </a:xfrm>
        </p:spPr>
        <p:txBody>
          <a:bodyPr/>
          <a:lstStyle/>
          <a:p>
            <a:r>
              <a:rPr lang="en-US" sz="1800" dirty="0"/>
              <a:t>Baseline/Contingency Log and ETC adjustment Log - MIE</a:t>
            </a:r>
          </a:p>
        </p:txBody>
      </p:sp>
      <p:sp>
        <p:nvSpPr>
          <p:cNvPr id="4" name="Footer Placeholder 3">
            <a:extLst>
              <a:ext uri="{FF2B5EF4-FFF2-40B4-BE49-F238E27FC236}">
                <a16:creationId xmlns:a16="http://schemas.microsoft.com/office/drawing/2014/main" id="{382C8243-708D-482A-A30D-09AC54D69CCF}"/>
              </a:ext>
            </a:extLst>
          </p:cNvPr>
          <p:cNvSpPr>
            <a:spLocks noGrp="1"/>
          </p:cNvSpPr>
          <p:nvPr>
            <p:ph type="ftr" sz="quarter" idx="11"/>
          </p:nvPr>
        </p:nvSpPr>
        <p:spPr>
          <a:xfrm>
            <a:off x="3572549" y="4813486"/>
            <a:ext cx="2331720" cy="207169"/>
          </a:xfrm>
        </p:spPr>
        <p:txBody>
          <a:bodyPr/>
          <a:lstStyle/>
          <a:p>
            <a:pPr>
              <a:defRPr/>
            </a:pPr>
            <a:r>
              <a:rPr lang="en-US"/>
              <a:t>sPHENIX PD-4 Review</a:t>
            </a:r>
            <a:endParaRPr lang="en-US" dirty="0"/>
          </a:p>
        </p:txBody>
      </p:sp>
      <p:graphicFrame>
        <p:nvGraphicFramePr>
          <p:cNvPr id="9" name="Table 4">
            <a:extLst>
              <a:ext uri="{FF2B5EF4-FFF2-40B4-BE49-F238E27FC236}">
                <a16:creationId xmlns:a16="http://schemas.microsoft.com/office/drawing/2014/main" id="{92AACABF-4EE6-4EC7-BA4B-1197D53D0198}"/>
              </a:ext>
            </a:extLst>
          </p:cNvPr>
          <p:cNvGraphicFramePr>
            <a:graphicFrameLocks noGrp="1"/>
          </p:cNvGraphicFramePr>
          <p:nvPr/>
        </p:nvGraphicFramePr>
        <p:xfrm>
          <a:off x="1186069" y="2784326"/>
          <a:ext cx="6771863" cy="2275581"/>
        </p:xfrm>
        <a:graphic>
          <a:graphicData uri="http://schemas.openxmlformats.org/drawingml/2006/table">
            <a:tbl>
              <a:tblPr firstRow="1" bandRow="1">
                <a:tableStyleId>{5C22544A-7EE6-4342-B048-85BDC9FD1C3A}</a:tableStyleId>
              </a:tblPr>
              <a:tblGrid>
                <a:gridCol w="489512">
                  <a:extLst>
                    <a:ext uri="{9D8B030D-6E8A-4147-A177-3AD203B41FA5}">
                      <a16:colId xmlns:a16="http://schemas.microsoft.com/office/drawing/2014/main" val="3390971189"/>
                    </a:ext>
                  </a:extLst>
                </a:gridCol>
                <a:gridCol w="445480">
                  <a:extLst>
                    <a:ext uri="{9D8B030D-6E8A-4147-A177-3AD203B41FA5}">
                      <a16:colId xmlns:a16="http://schemas.microsoft.com/office/drawing/2014/main" val="3356385298"/>
                    </a:ext>
                  </a:extLst>
                </a:gridCol>
                <a:gridCol w="426942">
                  <a:extLst>
                    <a:ext uri="{9D8B030D-6E8A-4147-A177-3AD203B41FA5}">
                      <a16:colId xmlns:a16="http://schemas.microsoft.com/office/drawing/2014/main" val="1144594892"/>
                    </a:ext>
                  </a:extLst>
                </a:gridCol>
                <a:gridCol w="415854">
                  <a:extLst>
                    <a:ext uri="{9D8B030D-6E8A-4147-A177-3AD203B41FA5}">
                      <a16:colId xmlns:a16="http://schemas.microsoft.com/office/drawing/2014/main" val="1813027792"/>
                    </a:ext>
                  </a:extLst>
                </a:gridCol>
                <a:gridCol w="463626">
                  <a:extLst>
                    <a:ext uri="{9D8B030D-6E8A-4147-A177-3AD203B41FA5}">
                      <a16:colId xmlns:a16="http://schemas.microsoft.com/office/drawing/2014/main" val="413604152"/>
                    </a:ext>
                  </a:extLst>
                </a:gridCol>
                <a:gridCol w="417984">
                  <a:extLst>
                    <a:ext uri="{9D8B030D-6E8A-4147-A177-3AD203B41FA5}">
                      <a16:colId xmlns:a16="http://schemas.microsoft.com/office/drawing/2014/main" val="2757588958"/>
                    </a:ext>
                  </a:extLst>
                </a:gridCol>
                <a:gridCol w="421398">
                  <a:extLst>
                    <a:ext uri="{9D8B030D-6E8A-4147-A177-3AD203B41FA5}">
                      <a16:colId xmlns:a16="http://schemas.microsoft.com/office/drawing/2014/main" val="1009110954"/>
                    </a:ext>
                  </a:extLst>
                </a:gridCol>
                <a:gridCol w="435899">
                  <a:extLst>
                    <a:ext uri="{9D8B030D-6E8A-4147-A177-3AD203B41FA5}">
                      <a16:colId xmlns:a16="http://schemas.microsoft.com/office/drawing/2014/main" val="1019817927"/>
                    </a:ext>
                  </a:extLst>
                </a:gridCol>
                <a:gridCol w="406896">
                  <a:extLst>
                    <a:ext uri="{9D8B030D-6E8A-4147-A177-3AD203B41FA5}">
                      <a16:colId xmlns:a16="http://schemas.microsoft.com/office/drawing/2014/main" val="3321712060"/>
                    </a:ext>
                  </a:extLst>
                </a:gridCol>
                <a:gridCol w="406896">
                  <a:extLst>
                    <a:ext uri="{9D8B030D-6E8A-4147-A177-3AD203B41FA5}">
                      <a16:colId xmlns:a16="http://schemas.microsoft.com/office/drawing/2014/main" val="4182986855"/>
                    </a:ext>
                  </a:extLst>
                </a:gridCol>
                <a:gridCol w="406896">
                  <a:extLst>
                    <a:ext uri="{9D8B030D-6E8A-4147-A177-3AD203B41FA5}">
                      <a16:colId xmlns:a16="http://schemas.microsoft.com/office/drawing/2014/main" val="505181538"/>
                    </a:ext>
                  </a:extLst>
                </a:gridCol>
                <a:gridCol w="406896">
                  <a:extLst>
                    <a:ext uri="{9D8B030D-6E8A-4147-A177-3AD203B41FA5}">
                      <a16:colId xmlns:a16="http://schemas.microsoft.com/office/drawing/2014/main" val="4056909639"/>
                    </a:ext>
                  </a:extLst>
                </a:gridCol>
                <a:gridCol w="406896">
                  <a:extLst>
                    <a:ext uri="{9D8B030D-6E8A-4147-A177-3AD203B41FA5}">
                      <a16:colId xmlns:a16="http://schemas.microsoft.com/office/drawing/2014/main" val="3894213655"/>
                    </a:ext>
                  </a:extLst>
                </a:gridCol>
                <a:gridCol w="406896">
                  <a:extLst>
                    <a:ext uri="{9D8B030D-6E8A-4147-A177-3AD203B41FA5}">
                      <a16:colId xmlns:a16="http://schemas.microsoft.com/office/drawing/2014/main" val="1936660346"/>
                    </a:ext>
                  </a:extLst>
                </a:gridCol>
                <a:gridCol w="406896">
                  <a:extLst>
                    <a:ext uri="{9D8B030D-6E8A-4147-A177-3AD203B41FA5}">
                      <a16:colId xmlns:a16="http://schemas.microsoft.com/office/drawing/2014/main" val="2395544542"/>
                    </a:ext>
                  </a:extLst>
                </a:gridCol>
                <a:gridCol w="406896">
                  <a:extLst>
                    <a:ext uri="{9D8B030D-6E8A-4147-A177-3AD203B41FA5}">
                      <a16:colId xmlns:a16="http://schemas.microsoft.com/office/drawing/2014/main" val="3131405296"/>
                    </a:ext>
                  </a:extLst>
                </a:gridCol>
              </a:tblGrid>
              <a:tr h="160020">
                <a:tc gridSpan="3">
                  <a:txBody>
                    <a:bodyPr/>
                    <a:lstStyle/>
                    <a:p>
                      <a:pPr algn="ctr"/>
                      <a:r>
                        <a:rPr lang="en-US" sz="600" dirty="0"/>
                        <a:t>ETC Adjustments</a:t>
                      </a:r>
                    </a:p>
                  </a:txBody>
                  <a:tcPr marL="68580" marR="68580" marT="34290" marB="34290"/>
                </a:tc>
                <a:tc hMerge="1">
                  <a:txBody>
                    <a:bodyPr/>
                    <a:lstStyle/>
                    <a:p>
                      <a:endParaRPr lang="en-US" sz="1100" dirty="0"/>
                    </a:p>
                  </a:txBody>
                  <a:tcPr/>
                </a:tc>
                <a:tc hMerge="1">
                  <a:txBody>
                    <a:bodyPr/>
                    <a:lstStyle/>
                    <a:p>
                      <a:endParaRPr lang="en-US" sz="1100" dirty="0"/>
                    </a:p>
                  </a:txBody>
                  <a:tcPr/>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tc>
                  <a:txBody>
                    <a:bodyPr/>
                    <a:lstStyle/>
                    <a:p>
                      <a:pPr algn="ctr"/>
                      <a:endParaRPr lang="en-US" sz="600" dirty="0"/>
                    </a:p>
                  </a:txBody>
                  <a:tcPr marL="68580" marR="68580" marT="34290" marB="34290"/>
                </a:tc>
                <a:extLst>
                  <a:ext uri="{0D108BD9-81ED-4DB2-BD59-A6C34878D82A}">
                    <a16:rowId xmlns:a16="http://schemas.microsoft.com/office/drawing/2014/main" val="660034778"/>
                  </a:ext>
                </a:extLst>
              </a:tr>
              <a:tr h="328713">
                <a:tc>
                  <a:txBody>
                    <a:bodyPr/>
                    <a:lstStyle/>
                    <a:p>
                      <a:r>
                        <a:rPr lang="en-US" sz="600" dirty="0"/>
                        <a:t>Control Account</a:t>
                      </a:r>
                    </a:p>
                  </a:txBody>
                  <a:tcPr marL="68580" marR="68580" marT="34290" marB="34290"/>
                </a:tc>
                <a:tc>
                  <a:txBody>
                    <a:bodyPr/>
                    <a:lstStyle/>
                    <a:p>
                      <a:pPr algn="r"/>
                      <a:r>
                        <a:rPr lang="en-US" sz="600" dirty="0"/>
                        <a:t>Aug’21</a:t>
                      </a:r>
                    </a:p>
                  </a:txBody>
                  <a:tcPr marL="68580" marR="68580" marT="34290" marB="34290"/>
                </a:tc>
                <a:tc>
                  <a:txBody>
                    <a:bodyPr/>
                    <a:lstStyle/>
                    <a:p>
                      <a:pPr algn="r"/>
                      <a:r>
                        <a:rPr lang="en-US" sz="600" dirty="0"/>
                        <a:t>Sep’21</a:t>
                      </a:r>
                    </a:p>
                  </a:txBody>
                  <a:tcPr marL="68580" marR="68580" marT="34290" marB="34290"/>
                </a:tc>
                <a:tc>
                  <a:txBody>
                    <a:bodyPr/>
                    <a:lstStyle/>
                    <a:p>
                      <a:pPr algn="r"/>
                      <a:r>
                        <a:rPr lang="en-US" sz="600" dirty="0"/>
                        <a:t>Oct’21</a:t>
                      </a:r>
                    </a:p>
                  </a:txBody>
                  <a:tcPr marL="68580" marR="68580" marT="34290" marB="34290"/>
                </a:tc>
                <a:tc>
                  <a:txBody>
                    <a:bodyPr/>
                    <a:lstStyle/>
                    <a:p>
                      <a:pPr algn="r"/>
                      <a:r>
                        <a:rPr lang="en-US" sz="600" dirty="0"/>
                        <a:t>Nov’21</a:t>
                      </a:r>
                    </a:p>
                  </a:txBody>
                  <a:tcPr marL="68580" marR="68580" marT="34290" marB="34290"/>
                </a:tc>
                <a:tc>
                  <a:txBody>
                    <a:bodyPr/>
                    <a:lstStyle/>
                    <a:p>
                      <a:pPr algn="r"/>
                      <a:r>
                        <a:rPr lang="en-US" sz="600" dirty="0"/>
                        <a:t>Dec’21</a:t>
                      </a:r>
                    </a:p>
                  </a:txBody>
                  <a:tcPr marL="68580" marR="68580" marT="34290" marB="34290"/>
                </a:tc>
                <a:tc>
                  <a:txBody>
                    <a:bodyPr/>
                    <a:lstStyle/>
                    <a:p>
                      <a:pPr algn="r"/>
                      <a:r>
                        <a:rPr lang="en-US" sz="600" dirty="0"/>
                        <a:t>Jan’22</a:t>
                      </a:r>
                    </a:p>
                  </a:txBody>
                  <a:tcPr marL="68580" marR="68580" marT="34290" marB="34290"/>
                </a:tc>
                <a:tc>
                  <a:txBody>
                    <a:bodyPr/>
                    <a:lstStyle/>
                    <a:p>
                      <a:pPr algn="r"/>
                      <a:r>
                        <a:rPr lang="en-US" sz="600" dirty="0"/>
                        <a:t>Feb’22</a:t>
                      </a:r>
                    </a:p>
                  </a:txBody>
                  <a:tcPr marL="68580" marR="68580" marT="34290" marB="34290"/>
                </a:tc>
                <a:tc>
                  <a:txBody>
                    <a:bodyPr/>
                    <a:lstStyle/>
                    <a:p>
                      <a:pPr algn="r"/>
                      <a:r>
                        <a:rPr lang="en-US" sz="600" dirty="0"/>
                        <a:t>Mar’22</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Apr’22</a:t>
                      </a:r>
                    </a:p>
                    <a:p>
                      <a:pPr algn="r"/>
                      <a:endParaRPr lang="en-US" sz="600" dirty="0"/>
                    </a:p>
                  </a:txBody>
                  <a:tcPr marL="68580" marR="68580" marT="34290" marB="34290"/>
                </a:tc>
                <a:tc>
                  <a:txBody>
                    <a:bodyPr/>
                    <a:lstStyle/>
                    <a:p>
                      <a:pPr algn="r"/>
                      <a:r>
                        <a:rPr lang="en-US" sz="600" dirty="0"/>
                        <a:t>May 22</a:t>
                      </a:r>
                    </a:p>
                  </a:txBody>
                  <a:tcPr marL="68580" marR="68580" marT="34290" marB="34290"/>
                </a:tc>
                <a:tc>
                  <a:txBody>
                    <a:bodyPr/>
                    <a:lstStyle/>
                    <a:p>
                      <a:pPr algn="r"/>
                      <a:r>
                        <a:rPr lang="en-US" sz="600" dirty="0"/>
                        <a:t>June 22</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July 22</a:t>
                      </a:r>
                    </a:p>
                    <a:p>
                      <a:pPr algn="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Aug’22</a:t>
                      </a:r>
                    </a:p>
                    <a:p>
                      <a:pPr algn="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Sep’22</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Oct’22</a:t>
                      </a:r>
                    </a:p>
                  </a:txBody>
                  <a:tcPr marL="68580" marR="68580" marT="34290" marB="34290"/>
                </a:tc>
                <a:extLst>
                  <a:ext uri="{0D108BD9-81ED-4DB2-BD59-A6C34878D82A}">
                    <a16:rowId xmlns:a16="http://schemas.microsoft.com/office/drawing/2014/main" val="2508260019"/>
                  </a:ext>
                </a:extLst>
              </a:tr>
              <a:tr h="235998">
                <a:tc>
                  <a:txBody>
                    <a:bodyPr/>
                    <a:lstStyle/>
                    <a:p>
                      <a:r>
                        <a:rPr lang="en-US" sz="600" dirty="0"/>
                        <a:t>1.02</a:t>
                      </a:r>
                    </a:p>
                  </a:txBody>
                  <a:tcPr marL="68580" marR="68580" marT="34290" marB="34290"/>
                </a:tc>
                <a:tc>
                  <a:txBody>
                    <a:bodyPr/>
                    <a:lstStyle/>
                    <a:p>
                      <a:pPr algn="r"/>
                      <a:r>
                        <a:rPr lang="en-US" sz="600" dirty="0"/>
                        <a:t>326,377</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556,377</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716,238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725,089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722,064</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703,567</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244,065</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228,272</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250,324</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344,847</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332,160</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606,391</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311,838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407,032</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388,640</a:t>
                      </a:r>
                    </a:p>
                  </a:txBody>
                  <a:tcPr marL="68580" marR="68580" marT="34290" marB="34290"/>
                </a:tc>
                <a:extLst>
                  <a:ext uri="{0D108BD9-81ED-4DB2-BD59-A6C34878D82A}">
                    <a16:rowId xmlns:a16="http://schemas.microsoft.com/office/drawing/2014/main" val="4121604446"/>
                  </a:ext>
                </a:extLst>
              </a:tr>
              <a:tr h="328713">
                <a:tc>
                  <a:txBody>
                    <a:bodyPr/>
                    <a:lstStyle/>
                    <a:p>
                      <a:r>
                        <a:rPr lang="en-US" sz="600" dirty="0"/>
                        <a:t>1.03</a:t>
                      </a:r>
                    </a:p>
                  </a:txBody>
                  <a:tcPr marL="68580" marR="68580" marT="34290" marB="34290"/>
                </a:tc>
                <a:tc>
                  <a:txBody>
                    <a:bodyPr/>
                    <a:lstStyle/>
                    <a:p>
                      <a:pPr algn="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 34,439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 18,420</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17,328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67,559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9,776</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9,766</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2,887</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2,887</a:t>
                      </a:r>
                    </a:p>
                  </a:txBody>
                  <a:tcPr marL="68580" marR="68580" marT="34290" marB="34290"/>
                </a:tc>
                <a:extLst>
                  <a:ext uri="{0D108BD9-81ED-4DB2-BD59-A6C34878D82A}">
                    <a16:rowId xmlns:a16="http://schemas.microsoft.com/office/drawing/2014/main" val="1678070955"/>
                  </a:ext>
                </a:extLst>
              </a:tr>
              <a:tr h="328713">
                <a:tc>
                  <a:txBody>
                    <a:bodyPr/>
                    <a:lstStyle/>
                    <a:p>
                      <a:r>
                        <a:rPr lang="en-US" sz="600" dirty="0"/>
                        <a:t>1.05</a:t>
                      </a:r>
                    </a:p>
                  </a:txBody>
                  <a:tcPr marL="68580" marR="68580" marT="34290" marB="34290"/>
                </a:tc>
                <a:tc>
                  <a:txBody>
                    <a:bodyPr/>
                    <a:lstStyle/>
                    <a:p>
                      <a:pPr algn="r"/>
                      <a:r>
                        <a:rPr lang="en-US" sz="600" dirty="0"/>
                        <a:t> $22,833</a:t>
                      </a:r>
                    </a:p>
                  </a:txBody>
                  <a:tcPr marL="68580" marR="68580" marT="34290" marB="34290"/>
                </a:tc>
                <a:tc>
                  <a:txBody>
                    <a:bodyPr/>
                    <a:lstStyle/>
                    <a:p>
                      <a:pPr algn="r"/>
                      <a:r>
                        <a:rPr lang="en-US" sz="600" dirty="0"/>
                        <a:t> $22,833</a:t>
                      </a:r>
                    </a:p>
                  </a:txBody>
                  <a:tcPr marL="68580" marR="68580" marT="34290" marB="34290"/>
                </a:tc>
                <a:tc>
                  <a:txBody>
                    <a:bodyPr/>
                    <a:lstStyle/>
                    <a:p>
                      <a:pPr algn="r"/>
                      <a:r>
                        <a:rPr lang="en-US" sz="600" dirty="0"/>
                        <a:t>219,343</a:t>
                      </a:r>
                    </a:p>
                  </a:txBody>
                  <a:tcPr marL="68580" marR="68580" marT="34290" marB="34290"/>
                </a:tc>
                <a:tc>
                  <a:txBody>
                    <a:bodyPr/>
                    <a:lstStyle/>
                    <a:p>
                      <a:pPr algn="r"/>
                      <a:r>
                        <a:rPr lang="en-US" sz="600" dirty="0"/>
                        <a:t>414,468</a:t>
                      </a:r>
                    </a:p>
                  </a:txBody>
                  <a:tcPr marL="68580" marR="68580" marT="34290" marB="34290"/>
                </a:tc>
                <a:tc>
                  <a:txBody>
                    <a:bodyPr/>
                    <a:lstStyle/>
                    <a:p>
                      <a:pPr algn="r"/>
                      <a:r>
                        <a:rPr lang="en-US" sz="600" dirty="0"/>
                        <a:t>250,807</a:t>
                      </a:r>
                    </a:p>
                  </a:txBody>
                  <a:tcPr marL="68580" marR="68580" marT="34290" marB="34290"/>
                </a:tc>
                <a:tc>
                  <a:txBody>
                    <a:bodyPr/>
                    <a:lstStyle/>
                    <a:p>
                      <a:pPr algn="r"/>
                      <a:r>
                        <a:rPr lang="en-US" sz="600" dirty="0"/>
                        <a:t>-6,101</a:t>
                      </a:r>
                    </a:p>
                  </a:txBody>
                  <a:tcPr marL="68580" marR="68580" marT="34290" marB="34290"/>
                </a:tc>
                <a:tc>
                  <a:txBody>
                    <a:bodyPr/>
                    <a:lstStyle/>
                    <a:p>
                      <a:pPr algn="r"/>
                      <a:r>
                        <a:rPr lang="en-US" sz="600" dirty="0"/>
                        <a:t>87,313</a:t>
                      </a:r>
                    </a:p>
                  </a:txBody>
                  <a:tcPr marL="68580" marR="68580" marT="34290" marB="34290"/>
                </a:tc>
                <a:tc>
                  <a:txBody>
                    <a:bodyPr/>
                    <a:lstStyle/>
                    <a:p>
                      <a:pPr algn="r"/>
                      <a:r>
                        <a:rPr lang="en-US" sz="600" dirty="0"/>
                        <a:t>11,509</a:t>
                      </a:r>
                    </a:p>
                  </a:txBody>
                  <a:tcPr marL="68580" marR="68580" marT="34290" marB="34290"/>
                </a:tc>
                <a:tc>
                  <a:txBody>
                    <a:bodyPr/>
                    <a:lstStyle/>
                    <a:p>
                      <a:pPr algn="r"/>
                      <a:r>
                        <a:rPr lang="en-US" sz="600" dirty="0"/>
                        <a:t>10,098</a:t>
                      </a:r>
                    </a:p>
                  </a:txBody>
                  <a:tcPr marL="68580" marR="68580" marT="34290" marB="34290"/>
                </a:tc>
                <a:tc>
                  <a:txBody>
                    <a:bodyPr/>
                    <a:lstStyle/>
                    <a:p>
                      <a:pPr algn="r"/>
                      <a:r>
                        <a:rPr lang="en-US" sz="600" dirty="0"/>
                        <a:t>3,112</a:t>
                      </a:r>
                    </a:p>
                  </a:txBody>
                  <a:tcPr marL="68580" marR="68580" marT="34290" marB="34290"/>
                </a:tc>
                <a:tc>
                  <a:txBody>
                    <a:bodyPr/>
                    <a:lstStyle/>
                    <a:p>
                      <a:pPr algn="r"/>
                      <a:r>
                        <a:rPr lang="en-US" sz="600" dirty="0"/>
                        <a:t>3,112</a:t>
                      </a:r>
                    </a:p>
                  </a:txBody>
                  <a:tcPr marL="68580" marR="68580" marT="34290" marB="34290"/>
                </a:tc>
                <a:tc>
                  <a:txBody>
                    <a:bodyPr/>
                    <a:lstStyle/>
                    <a:p>
                      <a:pPr algn="r"/>
                      <a:r>
                        <a:rPr lang="en-US" sz="600" dirty="0"/>
                        <a:t>3,112</a:t>
                      </a:r>
                    </a:p>
                  </a:txBody>
                  <a:tcPr marL="68580" marR="68580" marT="34290" marB="34290"/>
                </a:tc>
                <a:tc>
                  <a:txBody>
                    <a:bodyPr/>
                    <a:lstStyle/>
                    <a:p>
                      <a:pPr algn="r"/>
                      <a:r>
                        <a:rPr lang="en-US" sz="600" dirty="0"/>
                        <a:t>1,855</a:t>
                      </a:r>
                    </a:p>
                  </a:txBody>
                  <a:tcPr marL="68580" marR="68580" marT="34290" marB="34290"/>
                </a:tc>
                <a:tc>
                  <a:txBody>
                    <a:bodyPr/>
                    <a:lstStyle/>
                    <a:p>
                      <a:pPr algn="r"/>
                      <a:r>
                        <a:rPr lang="en-US" sz="600" dirty="0"/>
                        <a:t>1,855</a:t>
                      </a:r>
                    </a:p>
                  </a:txBody>
                  <a:tcPr marL="68580" marR="68580" marT="34290" marB="34290"/>
                </a:tc>
                <a:tc>
                  <a:txBody>
                    <a:bodyPr/>
                    <a:lstStyle/>
                    <a:p>
                      <a:pPr algn="r"/>
                      <a:r>
                        <a:rPr lang="en-US" sz="600" dirty="0"/>
                        <a:t>1,855</a:t>
                      </a:r>
                    </a:p>
                  </a:txBody>
                  <a:tcPr marL="68580" marR="68580" marT="34290" marB="34290"/>
                </a:tc>
                <a:extLst>
                  <a:ext uri="{0D108BD9-81ED-4DB2-BD59-A6C34878D82A}">
                    <a16:rowId xmlns:a16="http://schemas.microsoft.com/office/drawing/2014/main" val="2329925008"/>
                  </a:ext>
                </a:extLst>
              </a:tr>
              <a:tr h="328713">
                <a:tc>
                  <a:txBody>
                    <a:bodyPr/>
                    <a:lstStyle/>
                    <a:p>
                      <a:r>
                        <a:rPr lang="en-US" sz="600" dirty="0"/>
                        <a:t>1.06</a:t>
                      </a:r>
                    </a:p>
                  </a:txBody>
                  <a:tcPr marL="68580" marR="68580" marT="34290" marB="34290"/>
                </a:tc>
                <a:tc>
                  <a:txBody>
                    <a:bodyPr/>
                    <a:lstStyle/>
                    <a:p>
                      <a:pPr algn="r"/>
                      <a:r>
                        <a:rPr lang="en-US" sz="600" dirty="0"/>
                        <a:t> $79,352</a:t>
                      </a:r>
                    </a:p>
                  </a:txBody>
                  <a:tcPr marL="68580" marR="68580" marT="34290" marB="34290"/>
                </a:tc>
                <a:tc>
                  <a:txBody>
                    <a:bodyPr/>
                    <a:lstStyle/>
                    <a:p>
                      <a:pPr algn="r"/>
                      <a:r>
                        <a:rPr lang="en-US" sz="600" dirty="0"/>
                        <a:t> $79,352</a:t>
                      </a:r>
                    </a:p>
                  </a:txBody>
                  <a:tcPr marL="68580" marR="68580" marT="34290" marB="34290"/>
                </a:tc>
                <a:tc>
                  <a:txBody>
                    <a:bodyPr/>
                    <a:lstStyle/>
                    <a:p>
                      <a:pPr algn="r"/>
                      <a:r>
                        <a:rPr lang="en-US" sz="600" dirty="0"/>
                        <a:t>$26,259</a:t>
                      </a:r>
                    </a:p>
                  </a:txBody>
                  <a:tcPr marL="68580" marR="68580" marT="34290" marB="34290"/>
                </a:tc>
                <a:tc>
                  <a:txBody>
                    <a:bodyPr/>
                    <a:lstStyle/>
                    <a:p>
                      <a:pPr algn="r"/>
                      <a:r>
                        <a:rPr lang="en-US" sz="600" dirty="0"/>
                        <a:t>-62,490</a:t>
                      </a:r>
                    </a:p>
                  </a:txBody>
                  <a:tcPr marL="68580" marR="68580" marT="34290" marB="34290"/>
                </a:tc>
                <a:tc>
                  <a:txBody>
                    <a:bodyPr/>
                    <a:lstStyle/>
                    <a:p>
                      <a:pPr algn="r"/>
                      <a:r>
                        <a:rPr lang="en-US" sz="600" dirty="0"/>
                        <a:t>-63,278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-63,278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-45,001</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-45,001</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-43,839</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-81,200</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-81,870</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111,590</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140,218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129,421</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161,958</a:t>
                      </a:r>
                    </a:p>
                  </a:txBody>
                  <a:tcPr marL="68580" marR="68580" marT="34290" marB="34290"/>
                </a:tc>
                <a:extLst>
                  <a:ext uri="{0D108BD9-81ED-4DB2-BD59-A6C34878D82A}">
                    <a16:rowId xmlns:a16="http://schemas.microsoft.com/office/drawing/2014/main" val="2715006769"/>
                  </a:ext>
                </a:extLst>
              </a:tr>
              <a:tr h="328713">
                <a:tc>
                  <a:txBody>
                    <a:bodyPr/>
                    <a:lstStyle/>
                    <a:p>
                      <a:r>
                        <a:rPr lang="en-US" sz="600" dirty="0"/>
                        <a:t>1.07</a:t>
                      </a:r>
                    </a:p>
                  </a:txBody>
                  <a:tcPr marL="68580" marR="68580" marT="34290" marB="34290"/>
                </a:tc>
                <a:tc>
                  <a:txBody>
                    <a:bodyPr/>
                    <a:lstStyle/>
                    <a:p>
                      <a:pPr algn="r"/>
                      <a:r>
                        <a:rPr lang="en-US" sz="600" dirty="0"/>
                        <a:t> $25,705</a:t>
                      </a:r>
                    </a:p>
                  </a:txBody>
                  <a:tcPr marL="68580" marR="68580" marT="34290" marB="34290"/>
                </a:tc>
                <a:tc>
                  <a:txBody>
                    <a:bodyPr/>
                    <a:lstStyle/>
                    <a:p>
                      <a:pPr algn="r"/>
                      <a:r>
                        <a:rPr lang="en-US" sz="600" dirty="0"/>
                        <a:t> $25,705</a:t>
                      </a:r>
                    </a:p>
                  </a:txBody>
                  <a:tcPr marL="68580" marR="68580" marT="34290" marB="34290"/>
                </a:tc>
                <a:tc>
                  <a:txBody>
                    <a:bodyPr/>
                    <a:lstStyle/>
                    <a:p>
                      <a:pPr algn="r"/>
                      <a:r>
                        <a:rPr lang="en-US" sz="600" dirty="0"/>
                        <a:t>$16,041</a:t>
                      </a:r>
                    </a:p>
                  </a:txBody>
                  <a:tcPr marL="68580" marR="68580" marT="34290" marB="34290"/>
                </a:tc>
                <a:tc>
                  <a:txBody>
                    <a:bodyPr/>
                    <a:lstStyle/>
                    <a:p>
                      <a:pPr algn="r"/>
                      <a:r>
                        <a:rPr lang="en-US" sz="600" dirty="0"/>
                        <a:t>16,575</a:t>
                      </a:r>
                    </a:p>
                  </a:txBody>
                  <a:tcPr marL="68580" marR="68580" marT="34290" marB="34290"/>
                </a:tc>
                <a:tc>
                  <a:txBody>
                    <a:bodyPr/>
                    <a:lstStyle/>
                    <a:p>
                      <a:pPr algn="r"/>
                      <a:r>
                        <a:rPr lang="en-US" sz="600" dirty="0"/>
                        <a:t>   8,731</a:t>
                      </a:r>
                    </a:p>
                  </a:txBody>
                  <a:tcPr marL="68580" marR="68580" marT="34290" marB="34290"/>
                </a:tc>
                <a:tc>
                  <a:txBody>
                    <a:bodyPr/>
                    <a:lstStyle/>
                    <a:p>
                      <a:pPr algn="r"/>
                      <a:r>
                        <a:rPr lang="en-US" sz="600" dirty="0"/>
                        <a:t> 8,731</a:t>
                      </a:r>
                    </a:p>
                  </a:txBody>
                  <a:tcPr marL="68580" marR="68580" marT="34290" marB="34290"/>
                </a:tc>
                <a:tc>
                  <a:txBody>
                    <a:bodyPr/>
                    <a:lstStyle/>
                    <a:p>
                      <a:pPr algn="r"/>
                      <a:r>
                        <a:rPr lang="en-US" sz="600" dirty="0"/>
                        <a:t>-7,013</a:t>
                      </a:r>
                    </a:p>
                  </a:txBody>
                  <a:tcPr marL="68580" marR="68580" marT="34290" marB="34290"/>
                </a:tc>
                <a:tc>
                  <a:txBody>
                    <a:bodyPr/>
                    <a:lstStyle/>
                    <a:p>
                      <a:pPr algn="r"/>
                      <a:r>
                        <a:rPr lang="en-US" sz="600" dirty="0"/>
                        <a:t>-1,748</a:t>
                      </a:r>
                    </a:p>
                  </a:txBody>
                  <a:tcPr marL="68580" marR="68580" marT="34290" marB="34290"/>
                </a:tc>
                <a:tc>
                  <a:txBody>
                    <a:bodyPr/>
                    <a:lstStyle/>
                    <a:p>
                      <a:pPr algn="r"/>
                      <a:r>
                        <a:rPr lang="en-US" sz="600" dirty="0"/>
                        <a:t>-1,747</a:t>
                      </a:r>
                    </a:p>
                  </a:txBody>
                  <a:tcPr marL="68580" marR="68580" marT="34290" marB="34290"/>
                </a:tc>
                <a:tc>
                  <a:txBody>
                    <a:bodyPr/>
                    <a:lstStyle/>
                    <a:p>
                      <a:pPr algn="r"/>
                      <a:r>
                        <a:rPr lang="en-US" sz="600" dirty="0"/>
                        <a:t>-11,118</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-11,333</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-18,835</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-9,693</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-16,096</a:t>
                      </a:r>
                    </a:p>
                  </a:txBody>
                  <a:tcPr marL="68580" marR="68580"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11,746</a:t>
                      </a:r>
                    </a:p>
                  </a:txBody>
                  <a:tcPr marL="68580" marR="68580" marT="34290" marB="34290"/>
                </a:tc>
                <a:extLst>
                  <a:ext uri="{0D108BD9-81ED-4DB2-BD59-A6C34878D82A}">
                    <a16:rowId xmlns:a16="http://schemas.microsoft.com/office/drawing/2014/main" val="3758843042"/>
                  </a:ext>
                </a:extLst>
              </a:tr>
              <a:tr h="235998">
                <a:tc>
                  <a:txBody>
                    <a:bodyPr/>
                    <a:lstStyle/>
                    <a:p>
                      <a:r>
                        <a:rPr lang="en-US" sz="600" dirty="0"/>
                        <a:t>Total</a:t>
                      </a:r>
                    </a:p>
                  </a:txBody>
                  <a:tcPr marL="68580" marR="68580" marT="34290" marB="34290">
                    <a:solidFill>
                      <a:schemeClr val="accent3">
                        <a:lumMod val="40000"/>
                        <a:lumOff val="60000"/>
                      </a:schemeClr>
                    </a:solidFill>
                  </a:tcPr>
                </a:tc>
                <a:tc>
                  <a:txBody>
                    <a:bodyPr/>
                    <a:lstStyle/>
                    <a:p>
                      <a:pPr algn="r"/>
                      <a:r>
                        <a:rPr lang="en-US" sz="600" dirty="0"/>
                        <a:t>454,267</a:t>
                      </a:r>
                    </a:p>
                  </a:txBody>
                  <a:tcPr marL="68580" marR="68580" marT="34290" marB="34290">
                    <a:solidFill>
                      <a:schemeClr val="accent3">
                        <a:lumMod val="40000"/>
                        <a:lumOff val="60000"/>
                      </a:schemeClr>
                    </a:solidFill>
                  </a:tcPr>
                </a:tc>
                <a:tc>
                  <a:txBody>
                    <a:bodyPr/>
                    <a:lstStyle/>
                    <a:p>
                      <a:pPr algn="r"/>
                      <a:r>
                        <a:rPr lang="en-US" sz="600" dirty="0"/>
                        <a:t>684,267</a:t>
                      </a:r>
                    </a:p>
                  </a:txBody>
                  <a:tcPr marL="68580" marR="68580" marT="34290" marB="34290">
                    <a:solidFill>
                      <a:schemeClr val="accent3">
                        <a:lumMod val="40000"/>
                        <a:lumOff val="60000"/>
                      </a:schemeClr>
                    </a:solidFill>
                  </a:tcPr>
                </a:tc>
                <a:tc>
                  <a:txBody>
                    <a:bodyPr/>
                    <a:lstStyle/>
                    <a:p>
                      <a:pPr algn="r"/>
                      <a:r>
                        <a:rPr lang="en-US" sz="600" dirty="0"/>
                        <a:t>977,880</a:t>
                      </a:r>
                    </a:p>
                  </a:txBody>
                  <a:tcPr marL="68580" marR="68580" marT="34290" marB="34290">
                    <a:solidFill>
                      <a:schemeClr val="accent3">
                        <a:lumMod val="40000"/>
                        <a:lumOff val="60000"/>
                      </a:schemeClr>
                    </a:solidFill>
                  </a:tcPr>
                </a:tc>
                <a:tc>
                  <a:txBody>
                    <a:bodyPr/>
                    <a:lstStyle/>
                    <a:p>
                      <a:pPr algn="r"/>
                      <a:r>
                        <a:rPr lang="en-US" sz="600" dirty="0"/>
                        <a:t>1,128,081</a:t>
                      </a:r>
                    </a:p>
                  </a:txBody>
                  <a:tcPr marL="68580" marR="68580" marT="34290" marB="34290">
                    <a:solidFill>
                      <a:schemeClr val="accent3">
                        <a:lumMod val="40000"/>
                        <a:lumOff val="60000"/>
                      </a:schemeClr>
                    </a:solidFill>
                  </a:tcPr>
                </a:tc>
                <a:tc>
                  <a:txBody>
                    <a:bodyPr/>
                    <a:lstStyle/>
                    <a:p>
                      <a:pPr algn="r"/>
                      <a:r>
                        <a:rPr lang="en-US" sz="600" dirty="0"/>
                        <a:t>936,744</a:t>
                      </a:r>
                    </a:p>
                  </a:txBody>
                  <a:tcPr marL="68580" marR="68580" marT="34290" marB="34290">
                    <a:solidFill>
                      <a:schemeClr val="accent3">
                        <a:lumMod val="40000"/>
                        <a:lumOff val="60000"/>
                      </a:schemeClr>
                    </a:solidFill>
                  </a:tcPr>
                </a:tc>
                <a:tc>
                  <a:txBody>
                    <a:bodyPr/>
                    <a:lstStyle/>
                    <a:p>
                      <a:pPr algn="r"/>
                      <a:r>
                        <a:rPr lang="en-US" sz="600" dirty="0"/>
                        <a:t>660,247</a:t>
                      </a:r>
                    </a:p>
                  </a:txBody>
                  <a:tcPr marL="68580" marR="68580" marT="34290" marB="34290">
                    <a:solidFill>
                      <a:schemeClr val="accent3">
                        <a:lumMod val="40000"/>
                        <a:lumOff val="60000"/>
                      </a:schemeClr>
                    </a:solidFill>
                  </a:tcPr>
                </a:tc>
                <a:tc>
                  <a:txBody>
                    <a:bodyPr/>
                    <a:lstStyle/>
                    <a:p>
                      <a:pPr algn="r"/>
                      <a:r>
                        <a:rPr lang="en-US" sz="600" dirty="0"/>
                        <a:t>346,923</a:t>
                      </a:r>
                    </a:p>
                  </a:txBody>
                  <a:tcPr marL="68580" marR="68580" marT="34290" marB="34290">
                    <a:solidFill>
                      <a:schemeClr val="accent3">
                        <a:lumMod val="40000"/>
                        <a:lumOff val="60000"/>
                      </a:schemeClr>
                    </a:solidFill>
                  </a:tcPr>
                </a:tc>
                <a:tc>
                  <a:txBody>
                    <a:bodyPr/>
                    <a:lstStyle/>
                    <a:p>
                      <a:pPr algn="r"/>
                      <a:r>
                        <a:rPr lang="en-US" sz="600" dirty="0"/>
                        <a:t>202,798</a:t>
                      </a:r>
                    </a:p>
                  </a:txBody>
                  <a:tcPr marL="68580" marR="68580" marT="34290" marB="34290">
                    <a:solidFill>
                      <a:schemeClr val="accent3">
                        <a:lumMod val="40000"/>
                        <a:lumOff val="60000"/>
                      </a:schemeClr>
                    </a:solidFill>
                  </a:tcPr>
                </a:tc>
                <a:tc>
                  <a:txBody>
                    <a:bodyPr/>
                    <a:lstStyle/>
                    <a:p>
                      <a:pPr algn="r"/>
                      <a:r>
                        <a:rPr lang="en-US" sz="600" dirty="0"/>
                        <a:t>224,602</a:t>
                      </a:r>
                    </a:p>
                  </a:txBody>
                  <a:tcPr marL="68580" marR="68580" marT="34290" marB="34290">
                    <a:solidFill>
                      <a:schemeClr val="accent3">
                        <a:lumMod val="40000"/>
                        <a:lumOff val="60000"/>
                      </a:schemeClr>
                    </a:solidFill>
                  </a:tcPr>
                </a:tc>
                <a:tc>
                  <a:txBody>
                    <a:bodyPr/>
                    <a:lstStyle/>
                    <a:p>
                      <a:pPr algn="r"/>
                      <a:r>
                        <a:rPr lang="en-US" sz="600" dirty="0"/>
                        <a:t>261,640</a:t>
                      </a:r>
                    </a:p>
                  </a:txBody>
                  <a:tcPr marL="68580" marR="68580" marT="34290" marB="34290">
                    <a:solidFill>
                      <a:schemeClr val="accent3">
                        <a:lumMod val="40000"/>
                        <a:lumOff val="60000"/>
                      </a:schemeClr>
                    </a:solidFill>
                  </a:tcPr>
                </a:tc>
                <a:tc>
                  <a:txBody>
                    <a:bodyPr/>
                    <a:lstStyle/>
                    <a:p>
                      <a:pPr algn="r"/>
                      <a:r>
                        <a:rPr lang="en-US" sz="600" dirty="0"/>
                        <a:t>248,068</a:t>
                      </a:r>
                    </a:p>
                  </a:txBody>
                  <a:tcPr marL="68580" marR="68580" marT="34290" marB="34290">
                    <a:solidFill>
                      <a:schemeClr val="accent3">
                        <a:lumMod val="40000"/>
                        <a:lumOff val="60000"/>
                      </a:schemeClr>
                    </a:solidFill>
                  </a:tcPr>
                </a:tc>
                <a:tc>
                  <a:txBody>
                    <a:bodyPr/>
                    <a:lstStyle/>
                    <a:p>
                      <a:pPr algn="r"/>
                      <a:r>
                        <a:rPr lang="en-US" sz="600" dirty="0"/>
                        <a:t>708,257</a:t>
                      </a:r>
                    </a:p>
                  </a:txBody>
                  <a:tcPr marL="68580" marR="68580" marT="34290" marB="34290">
                    <a:solidFill>
                      <a:schemeClr val="accent3">
                        <a:lumMod val="40000"/>
                        <a:lumOff val="60000"/>
                      </a:schemeClr>
                    </a:solidFill>
                  </a:tcPr>
                </a:tc>
                <a:tc>
                  <a:txBody>
                    <a:bodyPr/>
                    <a:lstStyle/>
                    <a:p>
                      <a:pPr algn="r"/>
                      <a:r>
                        <a:rPr lang="en-US" sz="600" dirty="0"/>
                        <a:t>450,217</a:t>
                      </a:r>
                    </a:p>
                  </a:txBody>
                  <a:tcPr marL="68580" marR="68580" marT="34290" marB="34290">
                    <a:solidFill>
                      <a:schemeClr val="accent3">
                        <a:lumMod val="40000"/>
                        <a:lumOff val="60000"/>
                      </a:schemeClr>
                    </a:solidFill>
                  </a:tcPr>
                </a:tc>
                <a:tc>
                  <a:txBody>
                    <a:bodyPr/>
                    <a:lstStyle/>
                    <a:p>
                      <a:pPr algn="r"/>
                      <a:r>
                        <a:rPr lang="en-US" sz="600" dirty="0"/>
                        <a:t>525,099</a:t>
                      </a:r>
                    </a:p>
                  </a:txBody>
                  <a:tcPr marL="68580" marR="68580" marT="34290" marB="34290">
                    <a:solidFill>
                      <a:schemeClr val="accent3">
                        <a:lumMod val="40000"/>
                        <a:lumOff val="60000"/>
                      </a:schemeClr>
                    </a:solidFill>
                  </a:tcPr>
                </a:tc>
                <a:tc>
                  <a:txBody>
                    <a:bodyPr/>
                    <a:lstStyle/>
                    <a:p>
                      <a:pPr algn="r"/>
                      <a:r>
                        <a:rPr lang="en-US" sz="600" dirty="0"/>
                        <a:t>567,087</a:t>
                      </a:r>
                    </a:p>
                  </a:txBody>
                  <a:tcPr marL="68580" marR="68580" marT="34290" marB="34290">
                    <a:solidFill>
                      <a:schemeClr val="accent3">
                        <a:lumMod val="40000"/>
                        <a:lumOff val="60000"/>
                      </a:schemeClr>
                    </a:solidFill>
                  </a:tcPr>
                </a:tc>
                <a:extLst>
                  <a:ext uri="{0D108BD9-81ED-4DB2-BD59-A6C34878D82A}">
                    <a16:rowId xmlns:a16="http://schemas.microsoft.com/office/drawing/2014/main" val="80667860"/>
                  </a:ext>
                </a:extLst>
              </a:tr>
            </a:tbl>
          </a:graphicData>
        </a:graphic>
      </p:graphicFrame>
      <p:pic>
        <p:nvPicPr>
          <p:cNvPr id="5" name="Picture 4">
            <a:extLst>
              <a:ext uri="{FF2B5EF4-FFF2-40B4-BE49-F238E27FC236}">
                <a16:creationId xmlns:a16="http://schemas.microsoft.com/office/drawing/2014/main" id="{7609AD08-6415-4DC7-993B-379424597D29}"/>
              </a:ext>
            </a:extLst>
          </p:cNvPr>
          <p:cNvPicPr>
            <a:picLocks noChangeAspect="1"/>
          </p:cNvPicPr>
          <p:nvPr/>
        </p:nvPicPr>
        <p:blipFill>
          <a:blip r:embed="rId2"/>
          <a:stretch>
            <a:fillRect/>
          </a:stretch>
        </p:blipFill>
        <p:spPr>
          <a:xfrm>
            <a:off x="1745250" y="637941"/>
            <a:ext cx="5567363" cy="2107133"/>
          </a:xfrm>
          <a:prstGeom prst="rect">
            <a:avLst/>
          </a:prstGeom>
        </p:spPr>
      </p:pic>
      <p:sp>
        <p:nvSpPr>
          <p:cNvPr id="3" name="Date Placeholder 2">
            <a:extLst>
              <a:ext uri="{FF2B5EF4-FFF2-40B4-BE49-F238E27FC236}">
                <a16:creationId xmlns:a16="http://schemas.microsoft.com/office/drawing/2014/main" id="{E46F03C8-91DF-2BB5-6208-A86DA9D04D15}"/>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6" name="Slide Number Placeholder 5">
            <a:extLst>
              <a:ext uri="{FF2B5EF4-FFF2-40B4-BE49-F238E27FC236}">
                <a16:creationId xmlns:a16="http://schemas.microsoft.com/office/drawing/2014/main" id="{FFB15F58-64F8-3BD7-8197-602E0160D24A}"/>
              </a:ext>
            </a:extLst>
          </p:cNvPr>
          <p:cNvSpPr>
            <a:spLocks noGrp="1"/>
          </p:cNvSpPr>
          <p:nvPr>
            <p:ph type="sldNum" sz="quarter" idx="12"/>
          </p:nvPr>
        </p:nvSpPr>
        <p:spPr/>
        <p:txBody>
          <a:bodyPr/>
          <a:lstStyle/>
          <a:p>
            <a:fld id="{4B932B3A-BA38-40C7-ADEE-2A1902CEB265}" type="slidenum">
              <a:rPr lang="en-US" altLang="en-US" smtClean="0"/>
              <a:pPr/>
              <a:t>87</a:t>
            </a:fld>
            <a:endParaRPr lang="en-US" altLang="en-US" dirty="0"/>
          </a:p>
        </p:txBody>
      </p:sp>
    </p:spTree>
    <p:extLst>
      <p:ext uri="{BB962C8B-B14F-4D97-AF65-F5344CB8AC3E}">
        <p14:creationId xmlns:p14="http://schemas.microsoft.com/office/powerpoint/2010/main" val="271428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a:xfrm>
            <a:off x="457200" y="-52466"/>
            <a:ext cx="8229600" cy="546497"/>
          </a:xfrm>
        </p:spPr>
        <p:txBody>
          <a:bodyPr/>
          <a:lstStyle/>
          <a:p>
            <a:r>
              <a:rPr lang="en-US" sz="2800" dirty="0"/>
              <a:t>WBS 1.2 TPC – 1.2.1 TPC Mechanics (&amp; Assembly)</a:t>
            </a:r>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9</a:t>
            </a:fld>
            <a:endParaRPr lang="en-US" altLang="en-US" dirty="0"/>
          </a:p>
        </p:txBody>
      </p:sp>
      <p:pic>
        <p:nvPicPr>
          <p:cNvPr id="8" name="Picture 7">
            <a:extLst>
              <a:ext uri="{FF2B5EF4-FFF2-40B4-BE49-F238E27FC236}">
                <a16:creationId xmlns:a16="http://schemas.microsoft.com/office/drawing/2014/main" id="{2B7E8CE4-7468-8660-9A87-052A4BC2807F}"/>
              </a:ext>
            </a:extLst>
          </p:cNvPr>
          <p:cNvPicPr>
            <a:picLocks noChangeAspect="1"/>
          </p:cNvPicPr>
          <p:nvPr/>
        </p:nvPicPr>
        <p:blipFill>
          <a:blip r:embed="rId2"/>
          <a:stretch>
            <a:fillRect/>
          </a:stretch>
        </p:blipFill>
        <p:spPr>
          <a:xfrm>
            <a:off x="565449" y="431377"/>
            <a:ext cx="8045151" cy="4557344"/>
          </a:xfrm>
          <a:prstGeom prst="rect">
            <a:avLst/>
          </a:prstGeom>
        </p:spPr>
      </p:pic>
    </p:spTree>
    <p:extLst>
      <p:ext uri="{BB962C8B-B14F-4D97-AF65-F5344CB8AC3E}">
        <p14:creationId xmlns:p14="http://schemas.microsoft.com/office/powerpoint/2010/main" val="4429969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160567</TotalTime>
  <Words>6582</Words>
  <Application>Microsoft Office PowerPoint</Application>
  <PresentationFormat>On-screen Show (16:9)</PresentationFormat>
  <Paragraphs>1052</Paragraphs>
  <Slides>87</Slides>
  <Notes>1</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87</vt:i4>
      </vt:variant>
    </vt:vector>
  </HeadingPairs>
  <TitlesOfParts>
    <vt:vector size="96" baseType="lpstr">
      <vt:lpstr>Arial</vt:lpstr>
      <vt:lpstr>Arial Narrow</vt:lpstr>
      <vt:lpstr>Calibri</vt:lpstr>
      <vt:lpstr>Calibri Light</vt:lpstr>
      <vt:lpstr>Cambria</vt:lpstr>
      <vt:lpstr>Wingdings</vt:lpstr>
      <vt:lpstr>Office Theme</vt:lpstr>
      <vt:lpstr>1_Office Theme</vt:lpstr>
      <vt:lpstr>Document</vt:lpstr>
      <vt:lpstr> sPHENIX KPP Demonstration and WBS Dictionary </vt:lpstr>
      <vt:lpstr>sPHENIX MIE Deliverables</vt:lpstr>
      <vt:lpstr>WBS Dictionary and Deliverables</vt:lpstr>
      <vt:lpstr>sPHENIX WBS at Level-2</vt:lpstr>
      <vt:lpstr>sPHENIX MIE KPP’s (1)</vt:lpstr>
      <vt:lpstr>sPHENIX MIE KPP’s (2)</vt:lpstr>
      <vt:lpstr>WBS 1.1 Project Management</vt:lpstr>
      <vt:lpstr>Management was Level-Of-Effort task</vt:lpstr>
      <vt:lpstr>WBS 1.2 TPC – 1.2.1 TPC Mechanics (&amp; Assembly)</vt:lpstr>
      <vt:lpstr>WBS 1.2.1: Field Cages</vt:lpstr>
      <vt:lpstr>WBS 1.2.1:  Central Membrane and Full TPC</vt:lpstr>
      <vt:lpstr>WBS 1.2.1:  Wagon Wheel with Cooling and Gas</vt:lpstr>
      <vt:lpstr>WBS 1.2.1:  TPC Instrumented with FEE Cards</vt:lpstr>
      <vt:lpstr>WBS 1.2 TPC – 1.2.2, 1.2.3, 1.2.4 GEM Modules</vt:lpstr>
      <vt:lpstr>WBS 1.2.2, 1.2.3, 1.2.4: R1, R2, R3 GEM Modules</vt:lpstr>
      <vt:lpstr>WBS 1.2 TPC – 1.2.5 TPC FEE, 1.2.6 TPC DAM</vt:lpstr>
      <vt:lpstr>WBS 1.2.5:  TPC FEE status</vt:lpstr>
      <vt:lpstr>WBS 1.2.6:  24 TPC DAM boards + spares</vt:lpstr>
      <vt:lpstr>WBS 1.2.6: 24 Fiber Sort-Out Box (SOB)</vt:lpstr>
      <vt:lpstr>WBS 1.2 TPC – 1.2.7 TPC Support Systems</vt:lpstr>
      <vt:lpstr>WBS 1.2.7.1: TPC Line Laser Status - Nov. 2022</vt:lpstr>
      <vt:lpstr>WBS 1.2.7.2: TPC Gas Rack Status</vt:lpstr>
      <vt:lpstr>WBS 1.2.7.3: TPC FEE Cooling Blocks</vt:lpstr>
      <vt:lpstr>Time Projection Chamber KPP – Live Channels (1)</vt:lpstr>
      <vt:lpstr>Time Projection Chamber KPP – Live Channels (2)</vt:lpstr>
      <vt:lpstr>Time Projection Chamber KPP – Live Channels (3)</vt:lpstr>
      <vt:lpstr>Time Projection Chamber KPP – Ion Back Flow </vt:lpstr>
      <vt:lpstr>Time Projection Chamber KPP:  Ion Back Flow Results</vt:lpstr>
      <vt:lpstr>Time Projection Chamber KPP – Single Hit Efficiency (1) </vt:lpstr>
      <vt:lpstr>Time Projection Chamber KPP – Single Hit Efficiency (2) </vt:lpstr>
      <vt:lpstr>Time Projection Chamber KPP – Cross Talk (1) </vt:lpstr>
      <vt:lpstr>Time Projection Chamber KPP – Cross Talk (2)</vt:lpstr>
      <vt:lpstr>Time Projection Chamber KPP – Cross Talk (3)</vt:lpstr>
      <vt:lpstr>WBS 1.3 EMCAL – 1.3.1 EMCAL Blocks</vt:lpstr>
      <vt:lpstr>WBS 1.3.1 EMCal Block Construction (U. Illinois)</vt:lpstr>
      <vt:lpstr>WBS 1.3 EMCAL – 1.3.2 EMCAL Modules &amp; Sectors</vt:lpstr>
      <vt:lpstr>WBS 1.3.2 EMCal Module &amp; Sector Construction (1)</vt:lpstr>
      <vt:lpstr>WBS 1.3.2 EMCal Module &amp; Sector Construction (2)</vt:lpstr>
      <vt:lpstr>Electromagnetic Calorimeter KPP – Live Channels (1) </vt:lpstr>
      <vt:lpstr>Electromagnetic Calorimeter KPP – Live Channels (2) </vt:lpstr>
      <vt:lpstr>Electromagnetic Calorimeter KPP – Live Channels (3) </vt:lpstr>
      <vt:lpstr>Electromagnetic Calorimeter KPP – Absolute Energy Precalibration (1) </vt:lpstr>
      <vt:lpstr>Electromagnetic Calorimeter KPP – Absolute Energy Precalibration (2) </vt:lpstr>
      <vt:lpstr>WBS 1.4 HCAL</vt:lpstr>
      <vt:lpstr>WBS 1.4: Hadronic Calorimeter Deliverables</vt:lpstr>
      <vt:lpstr>WBS 1.4: Hadronic Calorimeter components</vt:lpstr>
      <vt:lpstr>Additional Photos - Hadronic Calorimeter Deliverables</vt:lpstr>
      <vt:lpstr>Hadronic Calorimeter KPP – Live Channels </vt:lpstr>
      <vt:lpstr>PowerPoint Presentation</vt:lpstr>
      <vt:lpstr>Hadronic Calorimeter KPP – Absolute Energy Precalibration </vt:lpstr>
      <vt:lpstr>PowerPoint Presentation</vt:lpstr>
      <vt:lpstr>WBS 1.5 CALORIMETER ELECTRONICS</vt:lpstr>
      <vt:lpstr>WBS 1.5 Executive Summary</vt:lpstr>
      <vt:lpstr>WBS 1.5.1, 1.5.2: Preproduction + Production - EMCal</vt:lpstr>
      <vt:lpstr>WBS 1.5.1: SiPMs for EMCal and Outer HCal</vt:lpstr>
      <vt:lpstr>WBS 1.5 Details – EMCAL FEE example items in use</vt:lpstr>
      <vt:lpstr>WBS 1.5.1, 1.5.2: Preproduction + Production – Outer HCal</vt:lpstr>
      <vt:lpstr>WBS 1.5 Preproduction + Production</vt:lpstr>
      <vt:lpstr>WBS 1.5.3: Digitizers – EMCal and Outer HCal</vt:lpstr>
      <vt:lpstr>WBS 1.5 Summary</vt:lpstr>
      <vt:lpstr>WBS 1.6 DAQ/TRIGGER – 1.6.1 DAQ &amp; 1.6.2 Local Level-1</vt:lpstr>
      <vt:lpstr>WBS 1.6 DAQ/TRIGGER – 1.6.3 Global Level-1 and 1.6.4 Timing</vt:lpstr>
      <vt:lpstr>WBS 1.6 DAQ/Trigger Deliverables</vt:lpstr>
      <vt:lpstr>DAQ/Trigger KPP – Event Rate (1)</vt:lpstr>
      <vt:lpstr>DAQ/Trigger KPP – Event Rate (2) </vt:lpstr>
      <vt:lpstr>DAQ/Trigger KPP – Data Logging Rate (1) </vt:lpstr>
      <vt:lpstr>DAQ/Trigger KPP – Data Logging Rate (2) </vt:lpstr>
      <vt:lpstr> DAQ/Trigger KPP – Data Logging Rate (3) </vt:lpstr>
      <vt:lpstr>WBS 1.7 MIN BIAS TRIGGER DETECTOR</vt:lpstr>
      <vt:lpstr>WBS 1.7 Min Bias Trigger Detector and Discriminator/Shaper </vt:lpstr>
      <vt:lpstr>Min Bias Trigger Detector KPP – Live Channels, Timing </vt:lpstr>
      <vt:lpstr>Min Bias Trigger Detector KPP – Live Channels, Timing (1)</vt:lpstr>
      <vt:lpstr>Min Bias Trigger Detector KPP – Live Channels, Timing (2) </vt:lpstr>
      <vt:lpstr>Summary</vt:lpstr>
      <vt:lpstr>Back Up</vt:lpstr>
      <vt:lpstr>  sPHENIX Status</vt:lpstr>
      <vt:lpstr>Project Status</vt:lpstr>
      <vt:lpstr> Remaining Work</vt:lpstr>
      <vt:lpstr>sPHENIX Has Two PEMP Notables in 2023 </vt:lpstr>
      <vt:lpstr> TPC Status – November 4 2022</vt:lpstr>
      <vt:lpstr>Performance Indices – sPHENIX MIE</vt:lpstr>
      <vt:lpstr>Cost Performance Report (CPR) – sPHENIX MIE</vt:lpstr>
      <vt:lpstr>Milestones Status – sPHENIX MIE</vt:lpstr>
      <vt:lpstr>Summary Schedule – sPHENIX MIE</vt:lpstr>
      <vt:lpstr>Budget Profile</vt:lpstr>
      <vt:lpstr>EAC and Contingency Profile – sPHENIX MIE</vt:lpstr>
      <vt:lpstr>Baseline/Contingency Log and ETC adjustment Log - MIE</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elise young</cp:lastModifiedBy>
  <cp:revision>1589</cp:revision>
  <cp:lastPrinted>2022-11-10T17:12:20Z</cp:lastPrinted>
  <dcterms:created xsi:type="dcterms:W3CDTF">2015-10-24T00:32:43Z</dcterms:created>
  <dcterms:modified xsi:type="dcterms:W3CDTF">2022-11-18T01:37:15Z</dcterms:modified>
</cp:coreProperties>
</file>