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1105" r:id="rId2"/>
    <p:sldId id="1129" r:id="rId3"/>
    <p:sldId id="1080" r:id="rId4"/>
    <p:sldId id="1130" r:id="rId5"/>
    <p:sldId id="1131" r:id="rId6"/>
    <p:sldId id="1132" r:id="rId7"/>
    <p:sldId id="1133" r:id="rId8"/>
    <p:sldId id="1134" r:id="rId9"/>
    <p:sldId id="1135" r:id="rId10"/>
    <p:sldId id="1062" r:id="rId11"/>
    <p:sldId id="851" r:id="rId12"/>
    <p:sldId id="1116" r:id="rId13"/>
    <p:sldId id="1140" r:id="rId14"/>
    <p:sldId id="1141" r:id="rId15"/>
  </p:sldIdLst>
  <p:sldSz cx="9144000" cy="5143500" type="screen16x9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13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26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39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52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5658" algn="l" defTabSz="914264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2788" algn="l" defTabSz="914264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199920" algn="l" defTabSz="914264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052" algn="l" defTabSz="914264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6FCF"/>
    <a:srgbClr val="66FFFF"/>
    <a:srgbClr val="108001"/>
    <a:srgbClr val="0080FF"/>
    <a:srgbClr val="008000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16" autoAdjust="0"/>
    <p:restoredTop sz="99805" autoAdjust="0"/>
  </p:normalViewPr>
  <p:slideViewPr>
    <p:cSldViewPr>
      <p:cViewPr>
        <p:scale>
          <a:sx n="121" d="100"/>
          <a:sy n="121" d="100"/>
        </p:scale>
        <p:origin x="-1392" y="-5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641" cy="4641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609" y="0"/>
            <a:ext cx="2982641" cy="4641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11/17/22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7"/>
            <a:ext cx="2982641" cy="4641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609" y="8830627"/>
            <a:ext cx="2982641" cy="4641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641" cy="464184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609" y="0"/>
            <a:ext cx="2982641" cy="464184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11/17/22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8500"/>
            <a:ext cx="61960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6108"/>
            <a:ext cx="5505450" cy="418242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27"/>
            <a:ext cx="2982641" cy="464184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609" y="8830627"/>
            <a:ext cx="2982641" cy="464184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26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39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52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5658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56365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24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11/18/22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PD-4 Scope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11/18/22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PD-4 Scope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91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11/18/22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PD-4 Scope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11/18/22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PD-4 Scope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11/18/22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PD-4 Scope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11/18/22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PD-4 Scope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4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4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11/18/22</a:t>
            </a:r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PD-4 Scope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11/18/22</a:t>
            </a:r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PD-4 Scope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11/18/22</a:t>
            </a:r>
            <a:endParaRPr lang="en-US" alt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PD-4 Scope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4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11/18/22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PD-4 Scope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4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11/18/22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PD-4 Scope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29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4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27" tIns="45714" rIns="91427" bIns="45714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 smtClean="0"/>
              <a:t>11/18/22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24"/>
            <a:ext cx="2895600" cy="207169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sPHENIX PD-4 Scope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27" tIns="45714" rIns="91427" bIns="45714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301635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=""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1"/>
            <a:ext cx="1454584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1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26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39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52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841" indent="-28570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2830" indent="-22856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599960" indent="-22856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093" indent="-22856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222" indent="-228566" algn="l" defTabSz="9142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5" indent="-228566" algn="l" defTabSz="9142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6" algn="l" defTabSz="9142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6" algn="l" defTabSz="9142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050" y="0"/>
            <a:ext cx="8229600" cy="546497"/>
          </a:xfrm>
        </p:spPr>
        <p:txBody>
          <a:bodyPr/>
          <a:lstStyle/>
          <a:p>
            <a:r>
              <a:rPr lang="en-US" dirty="0" smtClean="0"/>
              <a:t>What is sPHENIX?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11/18/22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PD-4 Scope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</a:t>
            </a:fld>
            <a:endParaRPr lang="en-US" altLang="en-US" dirty="0"/>
          </a:p>
        </p:txBody>
      </p:sp>
      <p:pic>
        <p:nvPicPr>
          <p:cNvPr id="8" name="Picture 3" descr="\\Rnfs01\phenix\workarea\obrien\tex\rhic2000\rhi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5" y="666750"/>
            <a:ext cx="5562600" cy="42446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533400" y="1733550"/>
            <a:ext cx="685800" cy="228600"/>
          </a:xfrm>
          <a:prstGeom prst="straightConnector1">
            <a:avLst/>
          </a:prstGeom>
          <a:ln w="5715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91200" y="666750"/>
            <a:ext cx="3200400" cy="433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b="1" u="sng" dirty="0">
                <a:ea typeface="ＭＳ Ｐゴシック" pitchFamily="34" charset="-128"/>
              </a:rPr>
              <a:t>sPHENIX is a major upgrade to the PHENIX detector</a:t>
            </a:r>
            <a:r>
              <a:rPr lang="en-US" b="1" dirty="0">
                <a:ea typeface="ＭＳ Ｐゴシック" pitchFamily="34" charset="-128"/>
              </a:rPr>
              <a:t>. </a:t>
            </a:r>
            <a:r>
              <a:rPr lang="en-US" dirty="0">
                <a:ea typeface="ＭＳ Ｐゴシック" pitchFamily="34" charset="-128"/>
              </a:rPr>
              <a:t>It is a large-acceptance, high-rate detector for Heavy Ion physics that repurposes  </a:t>
            </a:r>
            <a:r>
              <a:rPr lang="en-US" b="1" dirty="0">
                <a:ea typeface="ＭＳ Ｐゴシック" pitchFamily="34" charset="-128"/>
              </a:rPr>
              <a:t>&gt;$20M </a:t>
            </a:r>
            <a:r>
              <a:rPr lang="en-US" dirty="0">
                <a:ea typeface="ＭＳ Ｐゴシック" pitchFamily="34" charset="-128"/>
              </a:rPr>
              <a:t>in existing PHENIX equipment, infrastructure and support </a:t>
            </a:r>
            <a:r>
              <a:rPr lang="en-US" dirty="0" smtClean="0">
                <a:ea typeface="ＭＳ Ｐゴシック" pitchFamily="34" charset="-128"/>
              </a:rPr>
              <a:t>facilities.</a:t>
            </a:r>
          </a:p>
          <a:p>
            <a:pPr>
              <a:lnSpc>
                <a:spcPct val="90000"/>
              </a:lnSpc>
              <a:defRPr/>
            </a:pPr>
            <a:endParaRPr lang="en-US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defRPr/>
            </a:pPr>
            <a:r>
              <a:rPr lang="en-US" dirty="0">
                <a:ea typeface="ＭＳ Ｐゴシック" pitchFamily="34" charset="-128"/>
              </a:rPr>
              <a:t>The detector is optimized to measure jet and heavy quark physics by incorporating a </a:t>
            </a:r>
            <a:r>
              <a:rPr lang="en-US" dirty="0" smtClean="0">
                <a:ea typeface="ＭＳ Ｐゴシック" pitchFamily="34" charset="-128"/>
              </a:rPr>
              <a:t>Time Projection Chamber, Electromagnetic </a:t>
            </a:r>
            <a:r>
              <a:rPr lang="en-US" dirty="0">
                <a:ea typeface="ＭＳ Ｐゴシック" pitchFamily="34" charset="-128"/>
              </a:rPr>
              <a:t>and Hadronic </a:t>
            </a:r>
            <a:r>
              <a:rPr lang="en-US" dirty="0" smtClean="0">
                <a:ea typeface="ＭＳ Ｐゴシック" pitchFamily="34" charset="-128"/>
              </a:rPr>
              <a:t>Calorimeter with a high rate DAQ/Trigger </a:t>
            </a:r>
            <a:r>
              <a:rPr lang="en-US" dirty="0">
                <a:ea typeface="ＭＳ Ｐゴシック" pitchFamily="34" charset="-128"/>
              </a:rPr>
              <a:t>and a </a:t>
            </a:r>
            <a:r>
              <a:rPr lang="en-US" dirty="0" smtClean="0">
                <a:ea typeface="ＭＳ Ｐゴシック" pitchFamily="34" charset="-128"/>
              </a:rPr>
              <a:t>1.4 </a:t>
            </a:r>
            <a:r>
              <a:rPr lang="en-US" dirty="0">
                <a:ea typeface="ＭＳ Ｐゴシック" pitchFamily="34" charset="-128"/>
              </a:rPr>
              <a:t>T solenoidal magnetic field</a:t>
            </a:r>
            <a:r>
              <a:rPr lang="en-US" dirty="0" smtClean="0">
                <a:ea typeface="ＭＳ Ｐゴシック" pitchFamily="34" charset="-128"/>
              </a:rPr>
              <a:t>.</a:t>
            </a:r>
            <a:endParaRPr lang="en-US" dirty="0"/>
          </a:p>
        </p:txBody>
      </p:sp>
      <p:pic>
        <p:nvPicPr>
          <p:cNvPr id="10" name="Picture 9" descr="Screen Shot 2022-08-18 at 11.35.39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97"/>
          <a:stretch/>
        </p:blipFill>
        <p:spPr>
          <a:xfrm>
            <a:off x="1143000" y="895350"/>
            <a:ext cx="1020975" cy="113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60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EF1412-55EC-40BC-85FB-46A22C2AE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9A0A689-771C-42DE-A122-56A0F2823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514350"/>
            <a:ext cx="9067800" cy="4629150"/>
          </a:xfrm>
        </p:spPr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</a:rPr>
              <a:t>The sPHENIX MIE proceeded very well despite challenges due to the COVID pandemic and supply chain issues.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The scope of the $26.499M project is 100% complete based on EV with a CPI=1.0 and an SPI=1.0. Approximately $300k is budget remains uncommitted though the final accounting has not yet been completed.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All deliverables in the WBS dictionary are complete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All KPPs as defined in the PMP are complete with the exception of the:</a:t>
            </a:r>
          </a:p>
          <a:p>
            <a:pPr lvl="1"/>
            <a:r>
              <a:rPr lang="en-US" sz="1800" dirty="0" smtClean="0">
                <a:solidFill>
                  <a:srgbClr val="0080FF"/>
                </a:solidFill>
              </a:rPr>
              <a:t>TPC live channel count. Ongoing (50% complete) with end date expected to be 11/23</a:t>
            </a:r>
          </a:p>
          <a:p>
            <a:pPr lvl="1"/>
            <a:r>
              <a:rPr lang="en-US" sz="1800" dirty="0" smtClean="0">
                <a:solidFill>
                  <a:srgbClr val="0080FF"/>
                </a:solidFill>
              </a:rPr>
              <a:t>TPC minimum ionizing track measurement with end date expected 12/2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All deliverable and KPP details available in Glenn’s presentation</a:t>
            </a:r>
          </a:p>
          <a:p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rgbClr val="0080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93A2B43-FE56-4612-9388-500A9FC88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PD-4 Scope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4649651-13F2-459C-BAD0-0067FFC2E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11/18/22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4742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11/18/22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PD-4 Scope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9010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546497"/>
          </a:xfrm>
        </p:spPr>
        <p:txBody>
          <a:bodyPr/>
          <a:lstStyle/>
          <a:p>
            <a:r>
              <a:rPr lang="en-US" sz="2400" dirty="0" smtClean="0"/>
              <a:t>Performance Metrics: Ultimate Performance Parameters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11/18/22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PD-4 Scope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pic>
        <p:nvPicPr>
          <p:cNvPr id="8" name="Picture 7" descr="Screen Shot 2022-10-10 at 1.33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276350"/>
            <a:ext cx="8458200" cy="36249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666750"/>
            <a:ext cx="8382000" cy="461665"/>
          </a:xfrm>
          <a:prstGeom prst="rect">
            <a:avLst/>
          </a:prstGeom>
          <a:solidFill>
            <a:srgbClr val="0080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From the sPHENIX MIE PMP approved  by DOE/BNL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ept 2019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63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918"/>
            <a:ext cx="8229600" cy="546497"/>
          </a:xfrm>
        </p:spPr>
        <p:txBody>
          <a:bodyPr/>
          <a:lstStyle/>
          <a:p>
            <a:r>
              <a:rPr lang="en-US" sz="3200" dirty="0" smtClean="0"/>
              <a:t>Scope Reduction to </a:t>
            </a:r>
            <a:r>
              <a:rPr lang="en-US" sz="3200" dirty="0" smtClean="0"/>
              <a:t>the MIE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90550"/>
            <a:ext cx="9067800" cy="385167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Request in scope reduction to MIE made in Sept 2022 due to supply chain issues that made certain components very delays or impossible to obtain.</a:t>
            </a:r>
          </a:p>
          <a:p>
            <a:r>
              <a:rPr lang="en-US" dirty="0" smtClean="0"/>
              <a:t>Remove </a:t>
            </a:r>
            <a:r>
              <a:rPr lang="en-US" dirty="0" smtClean="0"/>
              <a:t>DCMII</a:t>
            </a:r>
          </a:p>
          <a:p>
            <a:pPr lvl="1"/>
            <a:r>
              <a:rPr lang="en-US" sz="1800" dirty="0" smtClean="0"/>
              <a:t>PO 396499 line item 2, Columbia U contract, $140,000 direct</a:t>
            </a:r>
          </a:p>
          <a:p>
            <a:r>
              <a:rPr lang="en-US" dirty="0" smtClean="0"/>
              <a:t>Remove 5/6 of diffuse laser</a:t>
            </a:r>
          </a:p>
          <a:p>
            <a:pPr lvl="1"/>
            <a:r>
              <a:rPr lang="en-US" sz="1800" dirty="0" smtClean="0"/>
              <a:t>PO 405031 w/ RPMC. One of six laser delivered.</a:t>
            </a:r>
          </a:p>
          <a:p>
            <a:pPr lvl="1"/>
            <a:r>
              <a:rPr lang="en-US" sz="1800" dirty="0" smtClean="0"/>
              <a:t>Balance commits $239415 direct</a:t>
            </a:r>
          </a:p>
          <a:p>
            <a:r>
              <a:rPr lang="en-US" dirty="0" smtClean="0"/>
              <a:t>Remove fiber splitter from the MIE, </a:t>
            </a:r>
            <a:r>
              <a:rPr lang="en-US" b="1" dirty="0" smtClean="0"/>
              <a:t>$69,000 </a:t>
            </a:r>
            <a:r>
              <a:rPr lang="en-US" dirty="0" smtClean="0"/>
              <a:t>not yet placed</a:t>
            </a:r>
            <a:endParaRPr lang="en-US" dirty="0"/>
          </a:p>
          <a:p>
            <a:pPr marL="0" indent="0">
              <a:buNone/>
            </a:pPr>
            <a:r>
              <a:rPr lang="en-US" sz="2000" dirty="0" smtClean="0"/>
              <a:t>Total direct $ to remove : $379,415 in commits, $69,000 in unallocated budget both from Cat A.</a:t>
            </a:r>
          </a:p>
          <a:p>
            <a:pPr marL="0" indent="0">
              <a:buNone/>
            </a:pPr>
            <a:r>
              <a:rPr lang="en-US" sz="2000" dirty="0" smtClean="0"/>
              <a:t>Including overhead 1.11703*(448,415)=$500,893 TPC reduction</a:t>
            </a:r>
          </a:p>
          <a:p>
            <a:pPr marL="0" indent="0">
              <a:buNone/>
            </a:pPr>
            <a:r>
              <a:rPr lang="en-US" sz="2000" dirty="0" smtClean="0"/>
              <a:t>Requested Revised </a:t>
            </a:r>
            <a:r>
              <a:rPr lang="en-US" sz="2000" dirty="0" smtClean="0"/>
              <a:t>TPC = $</a:t>
            </a:r>
            <a:r>
              <a:rPr lang="en-US" sz="2000" dirty="0" smtClean="0"/>
              <a:t>26,499,000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11/18/22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PD-4 Scope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1973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7991" y="36918"/>
            <a:ext cx="8229600" cy="546497"/>
          </a:xfrm>
        </p:spPr>
        <p:txBody>
          <a:bodyPr/>
          <a:lstStyle/>
          <a:p>
            <a:r>
              <a:rPr lang="en-US" sz="3200" dirty="0" smtClean="0"/>
              <a:t>Proposed Reduction in MIE Total Project Cost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11/18/22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PD-4 Scope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pic>
        <p:nvPicPr>
          <p:cNvPr id="8" name="Picture 7" descr="Screen Shot 2022-09-06 at 11.55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08401"/>
            <a:ext cx="4038600" cy="44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4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6">
            <a:extLst>
              <a:ext uri="{FF2B5EF4-FFF2-40B4-BE49-F238E27FC236}">
                <a16:creationId xmlns="" xmlns:a16="http://schemas.microsoft.com/office/drawing/2014/main" id="{8C634098-B127-4798-B342-6E8C14E5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5" y="-13607"/>
            <a:ext cx="8229600" cy="546497"/>
          </a:xfrm>
        </p:spPr>
        <p:txBody>
          <a:bodyPr lIns="38100" tIns="38100" rIns="38100" bIns="38100"/>
          <a:lstStyle/>
          <a:p>
            <a:r>
              <a:rPr lang="en-US" sz="3200" b="0" dirty="0" smtClean="0">
                <a:latin typeface="Calibri"/>
                <a:cs typeface="Calibri"/>
              </a:rPr>
              <a:t>sPHENIX Components: Vertical Slice and Actual  </a:t>
            </a:r>
            <a:endParaRPr lang="en-US" sz="3200" b="0" dirty="0"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9C0722E-720F-4D16-A890-284D90F8A984}"/>
              </a:ext>
            </a:extLst>
          </p:cNvPr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4294967295"/>
          </p:nvPr>
        </p:nvSpPr>
        <p:spPr>
          <a:xfrm>
            <a:off x="241675" y="4920309"/>
            <a:ext cx="2133600" cy="1714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altLang="en-US" sz="1200" smtClean="0">
                <a:latin typeface="+mj-lt"/>
                <a:cs typeface="Times New Roman"/>
              </a:rPr>
              <a:t>11/18/22</a:t>
            </a:r>
            <a:endParaRPr lang="en-US" altLang="en-US" sz="1200" dirty="0">
              <a:latin typeface="+mj-lt"/>
              <a:cs typeface="Times New Roman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8609806" y="4888707"/>
            <a:ext cx="534194" cy="273844"/>
          </a:xfrm>
          <a:prstGeom prst="rect">
            <a:avLst/>
          </a:prstGeom>
        </p:spPr>
        <p:txBody>
          <a:bodyPr/>
          <a:lstStyle/>
          <a:p>
            <a:pPr algn="ctr"/>
            <a:fld id="{4B932B3A-BA38-40C7-ADEE-2A1902CEB265}" type="slidenum">
              <a:rPr lang="en-US" altLang="en-US" sz="1200" smtClean="0">
                <a:latin typeface="+mj-lt"/>
                <a:cs typeface="Times New Roman"/>
              </a:rPr>
              <a:pPr algn="ctr"/>
              <a:t>2</a:t>
            </a:fld>
            <a:endParaRPr lang="en-US" altLang="en-US" sz="1200" dirty="0">
              <a:latin typeface="+mj-lt"/>
              <a:cs typeface="Times New Roman"/>
            </a:endParaRPr>
          </a:p>
        </p:txBody>
      </p:sp>
      <p:pic>
        <p:nvPicPr>
          <p:cNvPr id="36" name="Picture 35" descr="Screen Shot 2022-09-18 at 10.47.50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895350"/>
            <a:ext cx="4859585" cy="3932039"/>
          </a:xfrm>
          <a:prstGeom prst="rect">
            <a:avLst/>
          </a:prstGeom>
        </p:spPr>
      </p:pic>
      <p:sp>
        <p:nvSpPr>
          <p:cNvPr id="21" name="Footer Placeholder 20"/>
          <p:cNvSpPr>
            <a:spLocks noGrp="1"/>
          </p:cNvSpPr>
          <p:nvPr>
            <p:ph type="ftr" sz="quarter" idx="4294967295"/>
          </p:nvPr>
        </p:nvSpPr>
        <p:spPr>
          <a:xfrm>
            <a:off x="2779053" y="4880916"/>
            <a:ext cx="2895600" cy="207169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1200" smtClean="0">
                <a:latin typeface="+mj-lt"/>
                <a:cs typeface="Times New Roman"/>
              </a:rPr>
              <a:t>sPHENIX PD-4 Scope Review</a:t>
            </a:r>
            <a:endParaRPr lang="en-US" sz="1200" dirty="0">
              <a:latin typeface="+mj-lt"/>
              <a:cs typeface="Times New Roman"/>
            </a:endParaRPr>
          </a:p>
        </p:txBody>
      </p:sp>
      <p:pic>
        <p:nvPicPr>
          <p:cNvPr id="8" name="Picture 7" descr="Screen Shot 2022-08-18 at 11.35.39 A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7160" y="1581150"/>
            <a:ext cx="4413232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53" y="18818"/>
            <a:ext cx="8328991" cy="574187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sPHENIX MIE Project Overview  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7159028"/>
              </p:ext>
            </p:extLst>
          </p:nvPr>
        </p:nvGraphicFramePr>
        <p:xfrm>
          <a:off x="304800" y="666752"/>
          <a:ext cx="8600000" cy="9372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xmlns="" val="4246309965"/>
                    </a:ext>
                  </a:extLst>
                </a:gridCol>
                <a:gridCol w="1622853">
                  <a:extLst>
                    <a:ext uri="{9D8B030D-6E8A-4147-A177-3AD203B41FA5}">
                      <a16:colId xmlns:a16="http://schemas.microsoft.com/office/drawing/2014/main" xmlns="" val="2547196037"/>
                    </a:ext>
                  </a:extLst>
                </a:gridCol>
                <a:gridCol w="1606378">
                  <a:extLst>
                    <a:ext uri="{9D8B030D-6E8A-4147-A177-3AD203B41FA5}">
                      <a16:colId xmlns:a16="http://schemas.microsoft.com/office/drawing/2014/main" xmlns="" val="2906043885"/>
                    </a:ext>
                  </a:extLst>
                </a:gridCol>
                <a:gridCol w="2975295">
                  <a:extLst>
                    <a:ext uri="{9D8B030D-6E8A-4147-A177-3AD203B41FA5}">
                      <a16:colId xmlns:a16="http://schemas.microsoft.com/office/drawing/2014/main" xmlns="" val="2998244554"/>
                    </a:ext>
                  </a:extLst>
                </a:gridCol>
                <a:gridCol w="781159">
                  <a:extLst>
                    <a:ext uri="{9D8B030D-6E8A-4147-A177-3AD203B41FA5}">
                      <a16:colId xmlns:a16="http://schemas.microsoft.com/office/drawing/2014/main" xmlns="" val="859748088"/>
                    </a:ext>
                  </a:extLst>
                </a:gridCol>
                <a:gridCol w="699915">
                  <a:extLst>
                    <a:ext uri="{9D8B030D-6E8A-4147-A177-3AD203B41FA5}">
                      <a16:colId xmlns:a16="http://schemas.microsoft.com/office/drawing/2014/main" xmlns="" val="2369523134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r>
                        <a:rPr lang="en-US" sz="1200" dirty="0"/>
                        <a:t>TPC</a:t>
                      </a:r>
                    </a:p>
                  </a:txBody>
                  <a:tcPr marT="34290" marB="34290">
                    <a:solidFill>
                      <a:srgbClr val="0F8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Project Director</a:t>
                      </a:r>
                    </a:p>
                  </a:txBody>
                  <a:tcPr marT="34290" marB="34290">
                    <a:solidFill>
                      <a:srgbClr val="0F8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Last CD Achieved</a:t>
                      </a:r>
                    </a:p>
                  </a:txBody>
                  <a:tcPr marT="34290" marB="34290">
                    <a:solidFill>
                      <a:srgbClr val="0F8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% Complete</a:t>
                      </a:r>
                    </a:p>
                  </a:txBody>
                  <a:tcPr marT="34290" marB="34290">
                    <a:solidFill>
                      <a:srgbClr val="0F8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CPI</a:t>
                      </a:r>
                    </a:p>
                  </a:txBody>
                  <a:tcPr marT="34290" marB="34290">
                    <a:solidFill>
                      <a:srgbClr val="0F8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SPI</a:t>
                      </a:r>
                    </a:p>
                  </a:txBody>
                  <a:tcPr marT="34290" marB="34290">
                    <a:solidFill>
                      <a:srgbClr val="0F8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64149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en-US" sz="1400" dirty="0"/>
                        <a:t>$</a:t>
                      </a:r>
                      <a:r>
                        <a:rPr lang="en-US" sz="1400" dirty="0" smtClean="0"/>
                        <a:t>26.5M</a:t>
                      </a:r>
                      <a:endParaRPr lang="en-US" sz="1400" dirty="0"/>
                    </a:p>
                  </a:txBody>
                  <a:tcPr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Edward</a:t>
                      </a:r>
                      <a:r>
                        <a:rPr lang="en-US" sz="1400" baseline="0" dirty="0"/>
                        <a:t> O’Brien</a:t>
                      </a:r>
                      <a:endParaRPr lang="en-US" sz="1400" dirty="0"/>
                    </a:p>
                  </a:txBody>
                  <a:tcPr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PD-2/3</a:t>
                      </a:r>
                    </a:p>
                  </a:txBody>
                  <a:tcPr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100%  </a:t>
                      </a:r>
                      <a:r>
                        <a:rPr lang="en-US" sz="1400" dirty="0"/>
                        <a:t>BCWP/BAC@ </a:t>
                      </a:r>
                      <a:r>
                        <a:rPr lang="en-US" sz="1400" dirty="0" smtClean="0"/>
                        <a:t>10/</a:t>
                      </a:r>
                      <a:r>
                        <a:rPr lang="en-US" sz="1400" dirty="0" smtClean="0"/>
                        <a:t>31/</a:t>
                      </a:r>
                      <a:r>
                        <a:rPr lang="en-US" sz="1400" dirty="0"/>
                        <a:t>2022</a:t>
                      </a:r>
                    </a:p>
                  </a:txBody>
                  <a:tcPr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1.00</a:t>
                      </a:r>
                      <a:endParaRPr lang="en-US" sz="1400" dirty="0"/>
                    </a:p>
                  </a:txBody>
                  <a:tcPr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1.00</a:t>
                      </a:r>
                      <a:endParaRPr lang="en-US" sz="1400" dirty="0"/>
                    </a:p>
                  </a:txBody>
                  <a:tcPr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0370277"/>
                  </a:ext>
                </a:extLst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307758" y="1399590"/>
            <a:ext cx="8836242" cy="3743910"/>
          </a:xfrm>
          <a:prstGeom prst="rect">
            <a:avLst/>
          </a:prstGeom>
          <a:solidFill>
            <a:schemeClr val="bg1"/>
          </a:solidFill>
        </p:spPr>
        <p:txBody>
          <a:bodyPr vert="horz" lIns="91418" tIns="45709" rIns="91418" bIns="45709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800" b="1" dirty="0"/>
              <a:t>Scope</a:t>
            </a:r>
          </a:p>
          <a:p>
            <a:pPr lvl="1"/>
            <a:r>
              <a:rPr lang="en-US" sz="2900" dirty="0"/>
              <a:t>Detector systems produced, tested and ready for installation: </a:t>
            </a:r>
            <a:r>
              <a:rPr lang="en-US" sz="2900" dirty="0">
                <a:solidFill>
                  <a:srgbClr val="3399FF"/>
                </a:solidFill>
              </a:rPr>
              <a:t>Time Projection Chamber w/ electronics, Electromagnetic Calorimeter w/ electronics, Hadronic Calorimeter w/ electronics, DAQ/Trigger, Minimum Bias Detector, Project Management</a:t>
            </a:r>
          </a:p>
          <a:p>
            <a:pPr marL="0" indent="0">
              <a:buNone/>
            </a:pPr>
            <a:r>
              <a:rPr lang="en-US" sz="3700" b="1" dirty="0"/>
              <a:t>Not in scope</a:t>
            </a:r>
          </a:p>
          <a:p>
            <a:pPr lvl="1"/>
            <a:r>
              <a:rPr lang="en-US" sz="2900" dirty="0"/>
              <a:t>SC-Magnet, Bldg/Det Infrastructure, Installation and System Commissioning  </a:t>
            </a:r>
          </a:p>
          <a:p>
            <a:pPr marL="0" indent="0">
              <a:buNone/>
            </a:pPr>
            <a:r>
              <a:rPr lang="en-US" sz="3800" b="1" dirty="0"/>
              <a:t>Schedule</a:t>
            </a:r>
          </a:p>
          <a:p>
            <a:pPr lvl="1"/>
            <a:r>
              <a:rPr lang="en-US" sz="2900" dirty="0"/>
              <a:t>CD-0 received Sept 2016</a:t>
            </a:r>
          </a:p>
          <a:p>
            <a:pPr lvl="1"/>
            <a:r>
              <a:rPr lang="en-US" sz="2900" dirty="0"/>
              <a:t>CD-1/3A received Aug 2018</a:t>
            </a:r>
          </a:p>
          <a:p>
            <a:pPr lvl="1"/>
            <a:r>
              <a:rPr lang="en-US" sz="2900" dirty="0"/>
              <a:t>PD-2/3  received Sept </a:t>
            </a:r>
            <a:r>
              <a:rPr lang="en-US" sz="2900" dirty="0" smtClean="0"/>
              <a:t>2019</a:t>
            </a:r>
            <a:endParaRPr lang="en-US" sz="2900" b="1" dirty="0"/>
          </a:p>
          <a:p>
            <a:pPr lvl="1"/>
            <a:r>
              <a:rPr lang="en-US" sz="2900" dirty="0"/>
              <a:t>PD-4 </a:t>
            </a:r>
            <a:r>
              <a:rPr lang="en-US" sz="2900" dirty="0" smtClean="0"/>
              <a:t>approval Dec </a:t>
            </a:r>
            <a:r>
              <a:rPr lang="en-US" sz="2900" dirty="0"/>
              <a:t>2022</a:t>
            </a:r>
          </a:p>
          <a:p>
            <a:pPr marL="0" indent="0">
              <a:buNone/>
            </a:pPr>
            <a:r>
              <a:rPr lang="en-US" sz="3800" b="1" dirty="0"/>
              <a:t>Cost</a:t>
            </a:r>
          </a:p>
          <a:p>
            <a:pPr lvl="1"/>
            <a:r>
              <a:rPr lang="en-US" sz="3300" b="1" dirty="0"/>
              <a:t>$</a:t>
            </a:r>
            <a:r>
              <a:rPr lang="en-US" sz="3300" b="1" dirty="0" smtClean="0"/>
              <a:t>26.5M </a:t>
            </a:r>
            <a:r>
              <a:rPr lang="en-US" sz="3300" b="1" dirty="0"/>
              <a:t>AY TPC  </a:t>
            </a:r>
            <a:r>
              <a:rPr lang="en-US" sz="3300" b="1" dirty="0" smtClean="0"/>
              <a:t> ~$300k remains of uncommitted funds</a:t>
            </a:r>
            <a:endParaRPr lang="en-US" sz="33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2D8087AA-C3CB-4551-9C02-D93B3CA1CF5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4294967295"/>
          </p:nvPr>
        </p:nvSpPr>
        <p:spPr>
          <a:xfrm>
            <a:off x="275311" y="4868870"/>
            <a:ext cx="21336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11/18/22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4294967295"/>
          </p:nvPr>
        </p:nvSpPr>
        <p:spPr>
          <a:xfrm>
            <a:off x="3436592" y="4860301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sPHENIX PD-4 Scope Review</a:t>
            </a:r>
            <a:endParaRPr lang="en-US" dirty="0"/>
          </a:p>
        </p:txBody>
      </p:sp>
      <p:pic>
        <p:nvPicPr>
          <p:cNvPr id="3" name="Picture 2" descr="Screen Shot 2022-10-10 at 5.33.3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9592" y="2876550"/>
            <a:ext cx="2067734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06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857" y="3012"/>
            <a:ext cx="8286750" cy="663738"/>
          </a:xfrm>
        </p:spPr>
        <p:txBody>
          <a:bodyPr/>
          <a:lstStyle/>
          <a:p>
            <a:r>
              <a:rPr lang="en-US" b="0" dirty="0" smtClean="0">
                <a:latin typeface="Calibri"/>
                <a:cs typeface="Calibri"/>
              </a:rPr>
              <a:t>MIE Scope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666750"/>
            <a:ext cx="8382000" cy="3851673"/>
          </a:xfrm>
        </p:spPr>
        <p:txBody>
          <a:bodyPr/>
          <a:lstStyle/>
          <a:p>
            <a:r>
              <a:rPr lang="en-US" sz="1600" dirty="0" smtClean="0"/>
              <a:t>A </a:t>
            </a:r>
            <a:r>
              <a:rPr lang="en-US" sz="1600" b="1" dirty="0">
                <a:solidFill>
                  <a:srgbClr val="0F80FF"/>
                </a:solidFill>
              </a:rPr>
              <a:t>Time Projection Chamber </a:t>
            </a:r>
            <a:r>
              <a:rPr lang="en-US" sz="1600" dirty="0"/>
              <a:t>(TPC), </a:t>
            </a:r>
            <a:r>
              <a:rPr lang="en-US" sz="1600" b="1" dirty="0">
                <a:solidFill>
                  <a:srgbClr val="0F80FF"/>
                </a:solidFill>
              </a:rPr>
              <a:t>Electromagnetic Calorimeter </a:t>
            </a:r>
            <a:r>
              <a:rPr lang="en-US" sz="1600" dirty="0"/>
              <a:t>(EMCal), and a </a:t>
            </a:r>
            <a:r>
              <a:rPr lang="en-US" sz="1600" b="1" dirty="0">
                <a:solidFill>
                  <a:srgbClr val="0F80FF"/>
                </a:solidFill>
              </a:rPr>
              <a:t>Hadronic Calorime</a:t>
            </a:r>
            <a:r>
              <a:rPr lang="en-US" sz="1600" b="1" dirty="0">
                <a:solidFill>
                  <a:srgbClr val="0099FF"/>
                </a:solidFill>
              </a:rPr>
              <a:t>ter </a:t>
            </a:r>
            <a:r>
              <a:rPr lang="en-US" sz="1600" dirty="0"/>
              <a:t>(HCal) all covering 2</a:t>
            </a:r>
            <a:r>
              <a:rPr lang="en-US" sz="1600" dirty="0">
                <a:latin typeface="Symbol" panose="05050102010706020507" pitchFamily="18" charset="2"/>
              </a:rPr>
              <a:t>p</a:t>
            </a:r>
            <a:r>
              <a:rPr lang="en-US" sz="1600" dirty="0"/>
              <a:t> in azimuth. The TPC and HCal have pseudorapidity coverage of -1.1 ≤ </a:t>
            </a:r>
            <a:r>
              <a:rPr lang="en-US" sz="1600" dirty="0">
                <a:latin typeface="Symbol" panose="05050102010706020507" pitchFamily="18" charset="2"/>
              </a:rPr>
              <a:t>h</a:t>
            </a:r>
            <a:r>
              <a:rPr lang="en-US" sz="1600" dirty="0"/>
              <a:t> ≤ 1.1. The EMCal has pseudorapidity coverage of ‑0.85 ≤ </a:t>
            </a:r>
            <a:r>
              <a:rPr lang="en-US" sz="1600" dirty="0">
                <a:latin typeface="Symbol" panose="05050102010706020507" pitchFamily="18" charset="2"/>
              </a:rPr>
              <a:t>h</a:t>
            </a:r>
            <a:r>
              <a:rPr lang="en-US" sz="1600" dirty="0"/>
              <a:t> ≤ 0.85.  </a:t>
            </a:r>
          </a:p>
          <a:p>
            <a:pPr lvl="0"/>
            <a:r>
              <a:rPr lang="en-US" sz="1600" dirty="0"/>
              <a:t>A </a:t>
            </a:r>
            <a:r>
              <a:rPr lang="en-US" sz="1600" b="1" dirty="0">
                <a:solidFill>
                  <a:srgbClr val="0F80FF"/>
                </a:solidFill>
              </a:rPr>
              <a:t>Minimum Bias Trigger Detector </a:t>
            </a:r>
            <a:r>
              <a:rPr lang="en-US" sz="1600" dirty="0"/>
              <a:t>(MBD).</a:t>
            </a:r>
          </a:p>
          <a:p>
            <a:pPr lvl="0"/>
            <a:r>
              <a:rPr lang="en-US" sz="1600" b="1" dirty="0">
                <a:solidFill>
                  <a:srgbClr val="0F80FF"/>
                </a:solidFill>
              </a:rPr>
              <a:t>Readout electronics</a:t>
            </a:r>
            <a:r>
              <a:rPr lang="en-US" sz="1600" b="1" dirty="0">
                <a:solidFill>
                  <a:srgbClr val="0099FF"/>
                </a:solidFill>
              </a:rPr>
              <a:t> </a:t>
            </a:r>
            <a:r>
              <a:rPr lang="en-US" sz="1600" dirty="0"/>
              <a:t>to fully instrument the </a:t>
            </a:r>
            <a:r>
              <a:rPr lang="en-US" sz="1600" b="1" dirty="0">
                <a:solidFill>
                  <a:srgbClr val="0F80FF"/>
                </a:solidFill>
              </a:rPr>
              <a:t>TPC, EMCal, HCal and MBD</a:t>
            </a:r>
            <a:r>
              <a:rPr lang="en-US" sz="1600" dirty="0"/>
              <a:t>.</a:t>
            </a:r>
          </a:p>
          <a:p>
            <a:pPr lvl="0"/>
            <a:r>
              <a:rPr lang="en-US" sz="1600" dirty="0"/>
              <a:t>A </a:t>
            </a:r>
            <a:r>
              <a:rPr lang="en-US" sz="1600" b="1" dirty="0">
                <a:solidFill>
                  <a:srgbClr val="0F80FF"/>
                </a:solidFill>
              </a:rPr>
              <a:t>D</a:t>
            </a:r>
            <a:r>
              <a:rPr lang="en-US" sz="1600" b="1" dirty="0" smtClean="0">
                <a:solidFill>
                  <a:srgbClr val="0F80FF"/>
                </a:solidFill>
              </a:rPr>
              <a:t>ata </a:t>
            </a:r>
            <a:r>
              <a:rPr lang="en-US" sz="1600" b="1" dirty="0">
                <a:solidFill>
                  <a:srgbClr val="0F80FF"/>
                </a:solidFill>
              </a:rPr>
              <a:t>A</a:t>
            </a:r>
            <a:r>
              <a:rPr lang="en-US" sz="1600" b="1" dirty="0" smtClean="0">
                <a:solidFill>
                  <a:srgbClr val="0F80FF"/>
                </a:solidFill>
              </a:rPr>
              <a:t>cquisition </a:t>
            </a:r>
            <a:r>
              <a:rPr lang="en-US" sz="1600" dirty="0"/>
              <a:t>(DAQ) system with the capability to readout the TPC, EMCal, HCal and MBD with an event rate and data-logging rate commensurate with the sPHENIX physics goals.</a:t>
            </a:r>
          </a:p>
          <a:p>
            <a:pPr lvl="0"/>
            <a:r>
              <a:rPr lang="en-US" sz="1600" dirty="0"/>
              <a:t>A </a:t>
            </a:r>
            <a:r>
              <a:rPr lang="en-US" sz="1600" b="1" dirty="0" smtClean="0">
                <a:solidFill>
                  <a:srgbClr val="0F80FF"/>
                </a:solidFill>
              </a:rPr>
              <a:t>DAQ/Trigger </a:t>
            </a:r>
            <a:r>
              <a:rPr lang="en-US" sz="1600" dirty="0"/>
              <a:t>system that can provide minimum bias and energy cluster triggers at a rate necessary to carry out the sPHENIX physics program in AA, pA and pp collisions at RHIC. </a:t>
            </a:r>
          </a:p>
          <a:p>
            <a:pPr lvl="0"/>
            <a:r>
              <a:rPr lang="en-US" sz="1600" b="1" dirty="0">
                <a:solidFill>
                  <a:srgbClr val="0F80FF"/>
                </a:solidFill>
              </a:rPr>
              <a:t>Project Management </a:t>
            </a:r>
            <a:r>
              <a:rPr lang="en-US" sz="1600" dirty="0"/>
              <a:t>to carry the project scope through to a successful on time and on budget completion.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13857" y="4927213"/>
            <a:ext cx="2133600" cy="1714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altLang="en-US" sz="1200" smtClean="0">
                <a:latin typeface="+mj-lt"/>
                <a:cs typeface="Times New Roman"/>
              </a:rPr>
              <a:t>11/18/22</a:t>
            </a:r>
            <a:endParaRPr lang="en-US" altLang="en-US" sz="1200" dirty="0">
              <a:latin typeface="+mj-lt"/>
              <a:cs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71031" y="4914924"/>
            <a:ext cx="2895600" cy="20716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smtClean="0">
                <a:latin typeface="+mj-lt"/>
                <a:cs typeface="Times New Roman"/>
              </a:rPr>
              <a:t>sPHENIX PD-4 Scope Review</a:t>
            </a:r>
            <a:endParaRPr lang="en-US" sz="1200" dirty="0">
              <a:latin typeface="+mj-lt"/>
              <a:cs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/>
          <a:lstStyle/>
          <a:p>
            <a:fld id="{0AE0C637-5835-444B-B8C0-92C25AFA2084}" type="slidenum">
              <a:rPr lang="en-US" altLang="en-US" sz="1200" smtClean="0">
                <a:latin typeface="+mj-lt"/>
                <a:cs typeface="Times New Roman"/>
              </a:rPr>
              <a:pPr/>
              <a:t>4</a:t>
            </a:fld>
            <a:endParaRPr lang="en-US" altLang="en-US" sz="1200" dirty="0"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1631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142" y="0"/>
            <a:ext cx="8640317" cy="546497"/>
          </a:xfrm>
        </p:spPr>
        <p:txBody>
          <a:bodyPr>
            <a:normAutofit fontScale="90000"/>
          </a:bodyPr>
          <a:lstStyle/>
          <a:p>
            <a:r>
              <a:rPr lang="en-US" sz="3200" b="0" dirty="0" smtClean="0">
                <a:latin typeface="Calibri"/>
                <a:cs typeface="Calibri"/>
              </a:rPr>
              <a:t>Available Resources &amp; External Dependencies</a:t>
            </a:r>
            <a:endParaRPr lang="en-US" sz="3200" b="0" dirty="0">
              <a:latin typeface="Calibri"/>
              <a:cs typeface="Calibri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91805" y="640959"/>
            <a:ext cx="8852195" cy="433109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1400" dirty="0" smtClean="0"/>
              <a:t>BNL has granted the sPHENIX MIE/ 1008 I&amp;F an </a:t>
            </a:r>
            <a:r>
              <a:rPr lang="en-US" sz="1400" b="1" dirty="0" smtClean="0"/>
              <a:t>Extraordinary Project Rat</a:t>
            </a:r>
            <a:r>
              <a:rPr lang="en-US" sz="1400" dirty="0" smtClean="0"/>
              <a:t>e (Reduced Overhead)</a:t>
            </a:r>
          </a:p>
          <a:p>
            <a:r>
              <a:rPr lang="en-US" sz="1400" dirty="0" smtClean="0"/>
              <a:t>Reuse of </a:t>
            </a:r>
            <a:r>
              <a:rPr lang="en-US" sz="1400" b="1" dirty="0" smtClean="0"/>
              <a:t>&gt;$20M of existing infrastructure and equipment </a:t>
            </a:r>
            <a:r>
              <a:rPr lang="en-US" sz="1400" dirty="0" smtClean="0"/>
              <a:t>from the PHENIX experiment including use of the </a:t>
            </a:r>
            <a:r>
              <a:rPr lang="en-US" sz="1400" b="1" dirty="0" smtClean="0"/>
              <a:t>Building 1008 (PHENIX) complex </a:t>
            </a:r>
            <a:endParaRPr lang="en-US" sz="1400" dirty="0" smtClean="0"/>
          </a:p>
          <a:p>
            <a:r>
              <a:rPr lang="en-US" sz="1400" b="1" dirty="0"/>
              <a:t>BNL contributed labor from RHIC Ops </a:t>
            </a:r>
            <a:r>
              <a:rPr lang="en-US" sz="1400" b="1" dirty="0" smtClean="0"/>
              <a:t>($</a:t>
            </a:r>
            <a:r>
              <a:rPr lang="en-US" sz="1400" b="1" dirty="0" smtClean="0"/>
              <a:t>27.97M </a:t>
            </a:r>
            <a:r>
              <a:rPr lang="en-US" sz="1400" b="1" dirty="0" smtClean="0"/>
              <a:t>AY as of </a:t>
            </a:r>
            <a:r>
              <a:rPr lang="en-US" sz="1400" b="1" dirty="0" smtClean="0"/>
              <a:t>10/</a:t>
            </a:r>
            <a:r>
              <a:rPr lang="en-US" sz="1400" b="1" dirty="0" smtClean="0"/>
              <a:t>31/22) </a:t>
            </a:r>
            <a:r>
              <a:rPr lang="en-US" sz="1400" dirty="0"/>
              <a:t>( 80% the PHENIX group in Phys </a:t>
            </a:r>
            <a:r>
              <a:rPr lang="en-US" sz="1400" dirty="0" smtClean="0"/>
              <a:t>Dept in addition to CAD, BNL Instrumentation, NSLSII and Magnet division)</a:t>
            </a:r>
          </a:p>
          <a:p>
            <a:r>
              <a:rPr lang="en-US" sz="1400" dirty="0" smtClean="0"/>
              <a:t>Former </a:t>
            </a:r>
            <a:r>
              <a:rPr lang="en-US" sz="1400" b="1" dirty="0" smtClean="0"/>
              <a:t>BaBar SC-magnet received from SLAC spring 2015</a:t>
            </a:r>
            <a:r>
              <a:rPr lang="en-US" sz="1400" dirty="0" smtClean="0"/>
              <a:t>. Tested to full current at BNL 2018 &amp; 2022.</a:t>
            </a:r>
          </a:p>
          <a:p>
            <a:r>
              <a:rPr lang="en-US" sz="1400" dirty="0" smtClean="0"/>
              <a:t>Collaborator contributed labor (subsystem assembly and testing, QA, calibration, commissioning)</a:t>
            </a:r>
          </a:p>
          <a:p>
            <a:pPr marL="0" indent="0">
              <a:buNone/>
            </a:pPr>
            <a:r>
              <a:rPr lang="en-US" sz="1800" b="1" dirty="0" smtClean="0"/>
              <a:t>Other detector subsystems</a:t>
            </a:r>
          </a:p>
          <a:p>
            <a:r>
              <a:rPr lang="en-US" sz="1400" b="1" dirty="0">
                <a:solidFill>
                  <a:srgbClr val="0080FF"/>
                </a:solidFill>
              </a:rPr>
              <a:t>Si strip </a:t>
            </a:r>
            <a:r>
              <a:rPr lang="en-US" sz="1400" b="1" dirty="0" smtClean="0">
                <a:solidFill>
                  <a:srgbClr val="0080FF"/>
                </a:solidFill>
              </a:rPr>
              <a:t>detector (INTT)</a:t>
            </a:r>
            <a:r>
              <a:rPr lang="en-US" sz="1400" dirty="0" smtClean="0">
                <a:solidFill>
                  <a:srgbClr val="0080FF"/>
                </a:solidFill>
              </a:rPr>
              <a:t> </a:t>
            </a:r>
            <a:r>
              <a:rPr lang="en-US" sz="1400" dirty="0" smtClean="0"/>
              <a:t>primary funding from </a:t>
            </a:r>
            <a:r>
              <a:rPr lang="en-US" sz="1400" dirty="0"/>
              <a:t>RIKEN Lab –</a:t>
            </a:r>
            <a:r>
              <a:rPr lang="en-US" sz="1400" dirty="0" smtClean="0"/>
              <a:t>Japan with additional US and international contributions.</a:t>
            </a:r>
          </a:p>
          <a:p>
            <a:r>
              <a:rPr lang="en-US" sz="1400" b="1" dirty="0" smtClean="0">
                <a:solidFill>
                  <a:srgbClr val="0F80FF"/>
                </a:solidFill>
              </a:rPr>
              <a:t>Extended </a:t>
            </a:r>
            <a:r>
              <a:rPr lang="en-US" sz="1400" dirty="0" smtClean="0">
                <a:solidFill>
                  <a:srgbClr val="0F80FF"/>
                </a:solidFill>
              </a:rPr>
              <a:t>(in eta) </a:t>
            </a:r>
            <a:r>
              <a:rPr lang="en-US" sz="1400" b="1" dirty="0" smtClean="0">
                <a:solidFill>
                  <a:srgbClr val="0080FF"/>
                </a:solidFill>
              </a:rPr>
              <a:t>EMCal coverage to (-1.1&lt; eta &lt; 1.1</a:t>
            </a:r>
            <a:r>
              <a:rPr lang="en-US" sz="1400" b="1" dirty="0" smtClean="0"/>
              <a:t>) </a:t>
            </a:r>
            <a:r>
              <a:rPr lang="en-US" sz="1400" dirty="0" smtClean="0"/>
              <a:t> primarily funded by Chinese collaborating Inst with additional US contributions.</a:t>
            </a:r>
          </a:p>
          <a:p>
            <a:r>
              <a:rPr lang="en-US" sz="1400" b="1" dirty="0" smtClean="0">
                <a:solidFill>
                  <a:srgbClr val="0080FF"/>
                </a:solidFill>
              </a:rPr>
              <a:t>Inner HCal Instrumentation </a:t>
            </a:r>
            <a:r>
              <a:rPr lang="en-US" sz="1400" dirty="0" smtClean="0"/>
              <a:t>is a BNL funded capital project </a:t>
            </a:r>
            <a:r>
              <a:rPr lang="en-US" sz="1400" b="1" dirty="0" smtClean="0"/>
              <a:t>($1.68M)</a:t>
            </a:r>
          </a:p>
          <a:p>
            <a:r>
              <a:rPr lang="en-US" sz="1400" b="1" dirty="0">
                <a:solidFill>
                  <a:srgbClr val="0080FF"/>
                </a:solidFill>
              </a:rPr>
              <a:t>Time Projection Outer Tracker (TPOT</a:t>
            </a:r>
            <a:r>
              <a:rPr lang="en-US" sz="1400" b="1" dirty="0"/>
              <a:t>) </a:t>
            </a:r>
            <a:r>
              <a:rPr lang="en-US" sz="1400" dirty="0" smtClean="0"/>
              <a:t>is a French-US Combined funded capital project </a:t>
            </a:r>
            <a:r>
              <a:rPr lang="en-US" sz="1400" b="1" dirty="0" smtClean="0"/>
              <a:t>(BNL contribution $0.63M</a:t>
            </a:r>
            <a:r>
              <a:rPr lang="en-US" sz="1400" dirty="0" smtClean="0"/>
              <a:t>)</a:t>
            </a:r>
            <a:endParaRPr lang="en-US" sz="1400" b="1" dirty="0" smtClean="0"/>
          </a:p>
          <a:p>
            <a:r>
              <a:rPr lang="en-US" sz="1400" b="1" dirty="0" smtClean="0">
                <a:solidFill>
                  <a:srgbClr val="0080FF"/>
                </a:solidFill>
              </a:rPr>
              <a:t>sPHENIX Event Plane Detector (sEPD</a:t>
            </a:r>
            <a:r>
              <a:rPr lang="en-US" sz="1400" b="1" dirty="0" smtClean="0"/>
              <a:t>)</a:t>
            </a:r>
            <a:r>
              <a:rPr lang="en-US" sz="1400" dirty="0" smtClean="0"/>
              <a:t> is an NSF-funded MRI for an </a:t>
            </a:r>
            <a:r>
              <a:rPr lang="en-US" sz="1400" b="1" dirty="0" smtClean="0"/>
              <a:t>($0.99M)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/>
          <a:lstStyle/>
          <a:p>
            <a:pPr algn="ctr"/>
            <a:fld id="{0AE0C637-5835-444B-B8C0-92C25AFA2084}" type="slidenum">
              <a:rPr lang="en-US" altLang="en-US" sz="1200" smtClean="0">
                <a:latin typeface="+mn-lt"/>
                <a:cs typeface="Times New Roman"/>
              </a:rPr>
              <a:pPr algn="ctr"/>
              <a:t>5</a:t>
            </a:fld>
            <a:endParaRPr lang="en-US" altLang="en-US" sz="1200" dirty="0">
              <a:latin typeface="+mn-lt"/>
              <a:cs typeface="Times New Roman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35118" y="4887999"/>
            <a:ext cx="2133600" cy="1714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altLang="en-US" sz="1200" smtClean="0">
                <a:latin typeface="+mn-lt"/>
                <a:cs typeface="Times New Roman"/>
              </a:rPr>
              <a:t>11/18/22</a:t>
            </a:r>
            <a:endParaRPr lang="en-US" altLang="en-US" sz="1200" dirty="0">
              <a:latin typeface="+mn-lt"/>
              <a:cs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71031" y="4914924"/>
            <a:ext cx="2895600" cy="207169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1200" smtClean="0">
                <a:cs typeface="Times New Roman"/>
              </a:rPr>
              <a:t>sPHENIX PD-4 Scope Review</a:t>
            </a:r>
            <a:endParaRPr lang="en-US" sz="12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7047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5" y="57150"/>
            <a:ext cx="8810526" cy="468694"/>
          </a:xfrm>
        </p:spPr>
        <p:txBody>
          <a:bodyPr>
            <a:noAutofit/>
          </a:bodyPr>
          <a:lstStyle/>
          <a:p>
            <a:r>
              <a:rPr lang="en-US" sz="2800" b="0" dirty="0" smtClean="0"/>
              <a:t>  sPHENIX </a:t>
            </a:r>
            <a:r>
              <a:rPr lang="en-US" sz="2800" b="0" dirty="0" smtClean="0"/>
              <a:t>Installation Status</a:t>
            </a:r>
            <a:endParaRPr lang="en-US" sz="2800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9657"/>
            <a:ext cx="581551" cy="273844"/>
          </a:xfrm>
          <a:prstGeom prst="rect">
            <a:avLst/>
          </a:prstGeom>
        </p:spPr>
        <p:txBody>
          <a:bodyPr/>
          <a:lstStyle/>
          <a:p>
            <a:fld id="{0AE0C637-5835-444B-B8C0-92C25AFA2084}" type="slidenum">
              <a:rPr lang="en-US" altLang="en-US" sz="1200" smtClean="0"/>
              <a:pPr/>
              <a:t>6</a:t>
            </a:fld>
            <a:endParaRPr lang="en-US" alt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352800" y="4926013"/>
            <a:ext cx="2895600" cy="2174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1200" smtClean="0"/>
              <a:t>sPHENIX PD-4 Scope Review</a:t>
            </a:r>
            <a:endParaRPr lang="en-US" sz="1200" dirty="0"/>
          </a:p>
        </p:txBody>
      </p:sp>
      <p:pic>
        <p:nvPicPr>
          <p:cNvPr id="9" name="Picture 8" descr="EMCal_Inst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0198" y="1123950"/>
            <a:ext cx="4267201" cy="32004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48400" y="742950"/>
            <a:ext cx="269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EMCal Installation in progress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5600" y="0"/>
            <a:ext cx="3127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 18 EMCal sector-pairs installed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As of 10/6/22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Screen Shot 2022-11-17 at 11.00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" y="590550"/>
            <a:ext cx="5691507" cy="426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666750"/>
            <a:ext cx="4850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23/32 EMCal Sector pairs installed as of 11/17/22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11/18/22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493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6750"/>
            <a:ext cx="6248400" cy="4104383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1600" dirty="0"/>
              <a:t>All OHCal sectors complete, installed, tested</a:t>
            </a:r>
            <a:r>
              <a:rPr lang="en-US" sz="1600" dirty="0" smtClean="0"/>
              <a:t>.  </a:t>
            </a:r>
            <a:endParaRPr lang="en-US" sz="1600" dirty="0"/>
          </a:p>
          <a:p>
            <a:r>
              <a:rPr lang="en-US" sz="1600" dirty="0"/>
              <a:t>All IHCal sectors complete, </a:t>
            </a:r>
            <a:r>
              <a:rPr lang="en-US" sz="1600" dirty="0" smtClean="0"/>
              <a:t>installed, </a:t>
            </a:r>
            <a:r>
              <a:rPr lang="en-US" sz="1600" dirty="0"/>
              <a:t>tested. </a:t>
            </a:r>
            <a:r>
              <a:rPr lang="en-US" sz="1600" dirty="0" smtClean="0"/>
              <a:t> </a:t>
            </a:r>
            <a:endParaRPr lang="en-US" sz="1600" dirty="0">
              <a:cs typeface="Calibri" panose="020F0502020204030204" pitchFamily="34" charset="0"/>
            </a:endParaRPr>
          </a:p>
          <a:p>
            <a:r>
              <a:rPr lang="en-US" sz="1600" dirty="0"/>
              <a:t>All  EMCal sectors </a:t>
            </a:r>
            <a:r>
              <a:rPr lang="en-US" sz="1600" dirty="0" smtClean="0"/>
              <a:t>complete, preinstall tested, </a:t>
            </a:r>
            <a:r>
              <a:rPr lang="en-US" sz="1600" dirty="0" smtClean="0"/>
              <a:t>72</a:t>
            </a:r>
            <a:r>
              <a:rPr lang="en-US" sz="1600" dirty="0" smtClean="0"/>
              <a:t>% </a:t>
            </a:r>
            <a:r>
              <a:rPr lang="en-US" sz="1600" dirty="0" smtClean="0"/>
              <a:t>installed</a:t>
            </a:r>
            <a:endParaRPr lang="en-US" sz="1600" dirty="0"/>
          </a:p>
          <a:p>
            <a:r>
              <a:rPr lang="en-US" sz="1600" dirty="0"/>
              <a:t>All Calorimeter </a:t>
            </a:r>
            <a:r>
              <a:rPr lang="en-US" sz="1600" dirty="0" smtClean="0"/>
              <a:t>electronics complete, tested. </a:t>
            </a:r>
          </a:p>
          <a:p>
            <a:r>
              <a:rPr lang="en-US" sz="1600" dirty="0" smtClean="0"/>
              <a:t>TPC Assembled at SBU.  TPC </a:t>
            </a:r>
            <a:r>
              <a:rPr lang="en-US" sz="1600" dirty="0" smtClean="0"/>
              <a:t> performance </a:t>
            </a:r>
            <a:r>
              <a:rPr lang="en-US" sz="1600" dirty="0" smtClean="0"/>
              <a:t>tests </a:t>
            </a:r>
            <a:r>
              <a:rPr lang="en-US" sz="1600" dirty="0" smtClean="0"/>
              <a:t>ongoing</a:t>
            </a:r>
            <a:endParaRPr lang="en-US" sz="1600" dirty="0" smtClean="0"/>
          </a:p>
          <a:p>
            <a:r>
              <a:rPr lang="en-US" sz="1600" dirty="0" smtClean="0"/>
              <a:t>TPC electronics Fee &amp; FELIX boards complete.  </a:t>
            </a:r>
            <a:r>
              <a:rPr lang="en-US" sz="1600" dirty="0" smtClean="0">
                <a:solidFill>
                  <a:srgbClr val="0F80FF"/>
                </a:solidFill>
              </a:rPr>
              <a:t> </a:t>
            </a:r>
            <a:endParaRPr lang="en-US" sz="1600" dirty="0" smtClean="0">
              <a:solidFill>
                <a:srgbClr val="0F80FF"/>
              </a:solidFill>
            </a:endParaRPr>
          </a:p>
          <a:p>
            <a:r>
              <a:rPr lang="en-US" sz="1600" dirty="0" smtClean="0"/>
              <a:t>All DAQ/Trigger components complete. </a:t>
            </a:r>
            <a:r>
              <a:rPr lang="en-US" sz="1600" dirty="0" smtClean="0"/>
              <a:t> </a:t>
            </a:r>
            <a:endParaRPr lang="en-US" sz="1600" dirty="0">
              <a:solidFill>
                <a:srgbClr val="0080FF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All MBD detector and electronics components complete. 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1600" b="1" dirty="0" smtClean="0">
                <a:solidFill>
                  <a:srgbClr val="000000"/>
                </a:solidFill>
              </a:rPr>
              <a:t>Everything in the MIE WBS dictionary has been delivered</a:t>
            </a:r>
          </a:p>
          <a:p>
            <a:pPr lvl="1"/>
            <a:r>
              <a:rPr lang="en-US" sz="1600" b="0" dirty="0" smtClean="0">
                <a:solidFill>
                  <a:srgbClr val="000000"/>
                </a:solidFill>
              </a:rPr>
              <a:t>TPC controller board </a:t>
            </a:r>
            <a:r>
              <a:rPr lang="en-US" sz="1600" dirty="0" smtClean="0">
                <a:solidFill>
                  <a:srgbClr val="000000"/>
                </a:solidFill>
              </a:rPr>
              <a:t>not in the dictionary </a:t>
            </a:r>
            <a:r>
              <a:rPr lang="en-US" sz="1600" b="0" dirty="0" smtClean="0">
                <a:solidFill>
                  <a:srgbClr val="000000"/>
                </a:solidFill>
              </a:rPr>
              <a:t>33% done. All boards delivered by Dec 8.</a:t>
            </a:r>
          </a:p>
          <a:p>
            <a:r>
              <a:rPr lang="en-US" sz="1600" b="1" dirty="0" smtClean="0">
                <a:solidFill>
                  <a:srgbClr val="000000"/>
                </a:solidFill>
              </a:rPr>
              <a:t>All KKPs met except:</a:t>
            </a:r>
          </a:p>
          <a:p>
            <a:pPr lvl="1"/>
            <a:r>
              <a:rPr lang="en-US" sz="1400" b="1" dirty="0" smtClean="0">
                <a:solidFill>
                  <a:srgbClr val="000000"/>
                </a:solidFill>
              </a:rPr>
              <a:t>TPC live channel count (Glenn’s talk) is ½ done. Complete by 11/23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TPC mip complete by 12/2</a:t>
            </a:r>
            <a:endParaRPr lang="en-US" sz="1400" b="1" dirty="0" smtClean="0">
              <a:solidFill>
                <a:srgbClr val="0080FF"/>
              </a:solidFill>
            </a:endParaRPr>
          </a:p>
          <a:p>
            <a:pPr marL="0" indent="0">
              <a:buNone/>
            </a:pPr>
            <a:endParaRPr lang="en-US" sz="14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11" y="6"/>
            <a:ext cx="9113157" cy="546497"/>
          </a:xfrm>
        </p:spPr>
        <p:txBody>
          <a:bodyPr>
            <a:noAutofit/>
          </a:bodyPr>
          <a:lstStyle/>
          <a:p>
            <a:r>
              <a:rPr lang="en-US" sz="3200" b="0" dirty="0"/>
              <a:t>  sPHENIX MIE </a:t>
            </a:r>
            <a:r>
              <a:rPr lang="en-US" sz="3200" b="0" dirty="0" smtClean="0"/>
              <a:t>Deliverable and KPP Status  </a:t>
            </a:r>
            <a:endParaRPr lang="en-US" sz="3200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230894" y="4910120"/>
            <a:ext cx="2133600" cy="1714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altLang="en-US" sz="1200" smtClean="0"/>
              <a:t>11/18/22</a:t>
            </a:r>
            <a:endParaRPr lang="en-US" altLang="en-US" sz="12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171031" y="4869662"/>
            <a:ext cx="2895600" cy="207169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1200" smtClean="0"/>
              <a:t>sPHENIX PD-4 Scope Review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0" y="3105150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Fee Boards installed on TPC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Screen Shot 2022-09-16 at 12.54.34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08"/>
          <a:stretch/>
        </p:blipFill>
        <p:spPr>
          <a:xfrm>
            <a:off x="6402111" y="590549"/>
            <a:ext cx="2741889" cy="19189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9400" y="971550"/>
            <a:ext cx="2287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TPC Assembled at SBU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" name="Picture 12" descr="Screen Shot 2022-11-18 at 12.14.1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" b="13962"/>
          <a:stretch/>
        </p:blipFill>
        <p:spPr>
          <a:xfrm>
            <a:off x="6400003" y="2495551"/>
            <a:ext cx="2743997" cy="26479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19418" y="280035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One side of TPC fully instrumented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137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029"/>
            <a:ext cx="8686800" cy="546497"/>
          </a:xfrm>
        </p:spPr>
        <p:txBody>
          <a:bodyPr/>
          <a:lstStyle/>
          <a:p>
            <a:r>
              <a:rPr lang="en-US" sz="3200" b="0" dirty="0" smtClean="0">
                <a:latin typeface="Calibri"/>
                <a:cs typeface="Calibri"/>
              </a:rPr>
              <a:t>Performance Metrics: sPHENIX </a:t>
            </a:r>
            <a:r>
              <a:rPr lang="en-US" sz="3200" b="0" dirty="0">
                <a:latin typeface="Calibri"/>
                <a:cs typeface="Calibri"/>
              </a:rPr>
              <a:t>MIE KPP’s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0" y="4918758"/>
            <a:ext cx="2133600" cy="1714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altLang="en-US" sz="1200" smtClean="0">
                <a:latin typeface="+mj-lt"/>
                <a:cs typeface="Times New Roman"/>
              </a:rPr>
              <a:t>11/18/22</a:t>
            </a:r>
            <a:endParaRPr lang="en-US" altLang="en-US" sz="1200" dirty="0">
              <a:latin typeface="+mj-lt"/>
              <a:cs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200400" y="4873515"/>
            <a:ext cx="2895600" cy="21669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1200" smtClean="0">
                <a:latin typeface="+mj-lt"/>
                <a:cs typeface="Times New Roman"/>
              </a:rPr>
              <a:t>sPHENIX PD-4 Scope Review</a:t>
            </a:r>
            <a:endParaRPr lang="en-US" sz="1200" dirty="0">
              <a:latin typeface="+mj-lt"/>
              <a:cs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09806" y="4816365"/>
            <a:ext cx="534194" cy="273844"/>
          </a:xfrm>
          <a:prstGeom prst="rect">
            <a:avLst/>
          </a:prstGeom>
        </p:spPr>
        <p:txBody>
          <a:bodyPr/>
          <a:lstStyle/>
          <a:p>
            <a:pPr algn="ctr"/>
            <a:fld id="{0AE0C637-5835-444B-B8C0-92C25AFA2084}" type="slidenum">
              <a:rPr lang="en-US" altLang="en-US" sz="1200" smtClean="0">
                <a:latin typeface="+mj-lt"/>
                <a:cs typeface="Times New Roman"/>
              </a:rPr>
              <a:pPr algn="ctr"/>
              <a:t>8</a:t>
            </a:fld>
            <a:endParaRPr lang="en-US" altLang="en-US" sz="1200" dirty="0">
              <a:latin typeface="+mj-lt"/>
              <a:cs typeface="Times New Roman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741696"/>
              </p:ext>
            </p:extLst>
          </p:nvPr>
        </p:nvGraphicFramePr>
        <p:xfrm>
          <a:off x="304800" y="742951"/>
          <a:ext cx="8763000" cy="375665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8611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02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4295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System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Demonstration or Measurement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Threshold KKP’s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Objective KPP’s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Time Projection Chamber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Preinstall, Bench tests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≥ 90% live channels based on laser,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pulser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cosmics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≥ 95% live channels based on laser,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pulser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cosmics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2449"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Time Projection Chamber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Preinstall, Bench tests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Ion back flow ≤ 2% per GEM module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avgd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 over active area of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ea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 GEM module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Same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5790"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Time Projection Chamber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Preinstall, Bench tests w/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rgbClr val="000000"/>
                          </a:solidFill>
                        </a:rPr>
                        <a:t>cosmics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≥ 90% single hit efficiency/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mip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 track, averaged  over active TPC volume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≥ 95% single hit efficiency/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mip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 track, averaged over active TPC volume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3869"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Time Projection Chamber</a:t>
                      </a:r>
                    </a:p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Front End Electronics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Preinstall, Fee stand alone bench tests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Cross talk ≤ 2% per channel averaged</a:t>
                      </a:r>
                      <a:r>
                        <a:rPr lang="en-US" sz="1100" baseline="0" dirty="0">
                          <a:solidFill>
                            <a:srgbClr val="000000"/>
                          </a:solidFill>
                        </a:rPr>
                        <a:t> over all channels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Same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EM Calorimeter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Preinstall, Bench tests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≥ 90% live channels based on LED,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cosmics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≥ 95% live channels based on LED,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cosmics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Hadronic Calorimeter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Preinstall, Bench tests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≥ 90% live channels based on LED,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cosmics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≥ 95% live channels based on LED,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cosmics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5628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832" y="25029"/>
            <a:ext cx="8686800" cy="546497"/>
          </a:xfrm>
        </p:spPr>
        <p:txBody>
          <a:bodyPr/>
          <a:lstStyle/>
          <a:p>
            <a:r>
              <a:rPr lang="en-US" sz="3200" b="0" dirty="0" smtClean="0">
                <a:latin typeface="Calibri"/>
                <a:cs typeface="Calibri"/>
              </a:rPr>
              <a:t>Performance Metrics: sPHENIX </a:t>
            </a:r>
            <a:r>
              <a:rPr lang="en-US" sz="3200" b="0" dirty="0">
                <a:latin typeface="Calibri"/>
                <a:cs typeface="Calibri"/>
              </a:rPr>
              <a:t>MIE KPP’s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0" y="4927640"/>
            <a:ext cx="2133600" cy="1714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altLang="en-US" sz="1200" smtClean="0">
                <a:latin typeface="Times New Roman"/>
                <a:cs typeface="Times New Roman"/>
              </a:rPr>
              <a:t>11/18/22</a:t>
            </a:r>
            <a:endParaRPr lang="en-US" altLang="en-US" sz="1200" dirty="0">
              <a:latin typeface="Times New Roman"/>
              <a:cs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200400" y="4882397"/>
            <a:ext cx="2895600" cy="21669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1200" smtClean="0">
                <a:latin typeface="Times New Roman"/>
                <a:cs typeface="Times New Roman"/>
              </a:rPr>
              <a:t>sPHENIX PD-4 Scope Review</a:t>
            </a:r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09806" y="4825247"/>
            <a:ext cx="534194" cy="273844"/>
          </a:xfrm>
          <a:prstGeom prst="rect">
            <a:avLst/>
          </a:prstGeom>
        </p:spPr>
        <p:txBody>
          <a:bodyPr/>
          <a:lstStyle/>
          <a:p>
            <a:pPr algn="ctr"/>
            <a:fld id="{0AE0C637-5835-444B-B8C0-92C25AFA2084}" type="slidenum">
              <a:rPr lang="en-US" altLang="en-US" sz="1200" smtClean="0">
                <a:latin typeface="Times New Roman"/>
                <a:cs typeface="Times New Roman"/>
              </a:rPr>
              <a:pPr algn="ctr"/>
              <a:t>9</a:t>
            </a:fld>
            <a:endParaRPr lang="en-US" altLang="en-US" sz="1200" dirty="0">
              <a:latin typeface="Times New Roman"/>
              <a:cs typeface="Times New Roman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911441"/>
              </p:ext>
            </p:extLst>
          </p:nvPr>
        </p:nvGraphicFramePr>
        <p:xfrm>
          <a:off x="228600" y="819151"/>
          <a:ext cx="8686800" cy="329056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828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67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67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85799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System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Demonstration or Measurement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Threshold KKP’s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Objective KPP’s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579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EM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</a:rPr>
                        <a:t> Ca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lorimeter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</a:rPr>
                        <a:t>Preinstall, Bench tests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Each sector w/</a:t>
                      </a:r>
                      <a:r>
                        <a:rPr lang="en-US" sz="1100" baseline="0" dirty="0">
                          <a:solidFill>
                            <a:srgbClr val="000000"/>
                          </a:solidFill>
                        </a:rPr>
                        <a:t> an absolute energy precalibration of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≤ 35% RMS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Same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579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Hadronic Calorimeter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</a:rPr>
                        <a:t>Preinstall, Bench tests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Each sector w/</a:t>
                      </a:r>
                      <a:r>
                        <a:rPr lang="en-US" sz="1100" baseline="0" dirty="0">
                          <a:solidFill>
                            <a:srgbClr val="000000"/>
                          </a:solidFill>
                        </a:rPr>
                        <a:t> an absolute energy precalibration of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≤ 20% RMS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Same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579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Min Bias Trigger Detector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Preinstall, Bench tests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≥ 90% live channels based on laser.</a:t>
                      </a:r>
                      <a:r>
                        <a:rPr lang="en-US" sz="1100" baseline="0" dirty="0">
                          <a:solidFill>
                            <a:srgbClr val="000000"/>
                          </a:solidFill>
                        </a:rPr>
                        <a:t> 120 ps/channel timing resolution w/ bench test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≥ 95% live channels based on laser.</a:t>
                      </a:r>
                      <a:r>
                        <a:rPr lang="en-US" sz="1100" baseline="0" dirty="0">
                          <a:solidFill>
                            <a:srgbClr val="000000"/>
                          </a:solidFill>
                        </a:rPr>
                        <a:t> 100 ps/channel timing resolution w/ bench test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DAQ/Trigger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Event rate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100" baseline="0" dirty="0">
                          <a:solidFill>
                            <a:srgbClr val="000000"/>
                          </a:solidFill>
                        </a:rPr>
                        <a:t> kHz w/ random </a:t>
                      </a:r>
                      <a:r>
                        <a:rPr lang="en-US" sz="1100" baseline="0" dirty="0" err="1">
                          <a:solidFill>
                            <a:srgbClr val="000000"/>
                          </a:solidFill>
                        </a:rPr>
                        <a:t>pulser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15 kHz w/ random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pulser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DAQ/Trigger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Data Logging rate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10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Gbit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/s with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pulser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Same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0161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157069</TotalTime>
  <Words>1559</Words>
  <Application>Microsoft Macintosh PowerPoint</Application>
  <PresentationFormat>On-screen Show (16:9)</PresentationFormat>
  <Paragraphs>197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What is sPHENIX?</vt:lpstr>
      <vt:lpstr>sPHENIX Components: Vertical Slice and Actual  </vt:lpstr>
      <vt:lpstr>sPHENIX MIE Project Overview   </vt:lpstr>
      <vt:lpstr>MIE Scope</vt:lpstr>
      <vt:lpstr>Available Resources &amp; External Dependencies</vt:lpstr>
      <vt:lpstr>  sPHENIX Installation Status</vt:lpstr>
      <vt:lpstr>  sPHENIX MIE Deliverable and KPP Status  </vt:lpstr>
      <vt:lpstr>Performance Metrics: sPHENIX MIE KPP’s</vt:lpstr>
      <vt:lpstr>Performance Metrics: sPHENIX MIE KPP’s</vt:lpstr>
      <vt:lpstr>Summary</vt:lpstr>
      <vt:lpstr>Back Up</vt:lpstr>
      <vt:lpstr>Performance Metrics: Ultimate Performance Parameters</vt:lpstr>
      <vt:lpstr>Scope Reduction to the MIE </vt:lpstr>
      <vt:lpstr>Proposed Reduction in MIE Total Project Cost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Ann O'Brien</cp:lastModifiedBy>
  <cp:revision>1524</cp:revision>
  <cp:lastPrinted>2022-10-12T04:18:52Z</cp:lastPrinted>
  <dcterms:created xsi:type="dcterms:W3CDTF">2015-10-24T00:32:43Z</dcterms:created>
  <dcterms:modified xsi:type="dcterms:W3CDTF">2022-11-18T07:14:24Z</dcterms:modified>
</cp:coreProperties>
</file>