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sldIdLst>
    <p:sldId id="319" r:id="rId5"/>
    <p:sldId id="3778" r:id="rId6"/>
    <p:sldId id="5670" r:id="rId7"/>
    <p:sldId id="5630" r:id="rId8"/>
    <p:sldId id="5637" r:id="rId9"/>
    <p:sldId id="3956" r:id="rId10"/>
    <p:sldId id="3965" r:id="rId11"/>
    <p:sldId id="346" r:id="rId12"/>
    <p:sldId id="5669" r:id="rId13"/>
    <p:sldId id="5666" r:id="rId14"/>
    <p:sldId id="5667" r:id="rId15"/>
    <p:sldId id="5668" r:id="rId16"/>
    <p:sldId id="459" r:id="rId17"/>
    <p:sldId id="3957" r:id="rId18"/>
    <p:sldId id="5356" r:id="rId19"/>
    <p:sldId id="3914" r:id="rId20"/>
    <p:sldId id="3915" r:id="rId21"/>
    <p:sldId id="3841" r:id="rId22"/>
    <p:sldId id="3966" r:id="rId23"/>
    <p:sldId id="5659" r:id="rId24"/>
    <p:sldId id="3792" r:id="rId2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Roe" initials="NR" lastIdx="5" clrIdx="0">
    <p:extLst>
      <p:ext uri="{19B8F6BF-5375-455C-9EA6-DF929625EA0E}">
        <p15:presenceInfo xmlns:p15="http://schemas.microsoft.com/office/powerpoint/2012/main" userId="S::naroe_lbl.gov#ext#@brookhavenlab.onmicrosoft.com::a9b5d663-6dbc-4aa1-b121-0549fc606c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21" autoAdjust="0"/>
  </p:normalViewPr>
  <p:slideViewPr>
    <p:cSldViewPr snapToGrid="0">
      <p:cViewPr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EICUG membership @ 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Sheet1!$A$3:$A$10</c:f>
              <c:strCache>
                <c:ptCount val="8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Now</c:v>
                </c:pt>
              </c:strCache>
            </c:strRef>
          </c:cat>
          <c:val>
            <c:numRef>
              <c:f>Sheet1!$B$3:$B$10</c:f>
              <c:numCache>
                <c:formatCode>General</c:formatCode>
                <c:ptCount val="8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B9-4636-9B60-660D9C38C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1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7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E146D-72E3-4D17-8794-005420F3EB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99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E146D-72E3-4D17-8794-005420F3EB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7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3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3119-233B-4B1A-8523-ECCDE0ABD573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22B-642F-4CBE-90BA-E795BBE41A83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3E90-01DB-42CC-8457-90C4A70F1024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DCE1-62AA-4DA2-86D7-00D2256E64D1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FE8C1-2295-4C86-9A6D-58310A2D3FE7}" type="datetime1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EECC-B19A-4976-B319-4607D7207F1A}" type="datetime1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F2D6-1602-49F3-A635-D37AA0925949}" type="datetime1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6C422-352C-4151-B682-81B580C58AAE}" type="datetime1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3195-332D-45DC-A027-9480FBAEF203}" type="datetime1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B56E-8DD5-4B3B-9BAA-01566B843F9E}" type="datetime1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21A9B5A-92FF-4892-A88A-3ED18A40E1FD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CFC.ph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icug.github.io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9F6799-63D7-4C3F-8E15-E56DDC4C3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6185" y="4169373"/>
            <a:ext cx="4741984" cy="98069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900" dirty="0"/>
              <a:t>Jim </a:t>
            </a:r>
            <a:r>
              <a:rPr lang="en-US" sz="2900" dirty="0" err="1"/>
              <a:t>Yeck</a:t>
            </a:r>
            <a:r>
              <a:rPr lang="en-US" sz="2900" dirty="0"/>
              <a:t>, Elke </a:t>
            </a:r>
            <a:r>
              <a:rPr lang="en-US" sz="2900" dirty="0" err="1"/>
              <a:t>Aschenauer</a:t>
            </a:r>
            <a:r>
              <a:rPr lang="en-US" sz="2900" dirty="0"/>
              <a:t>, Rolf Ent</a:t>
            </a:r>
          </a:p>
          <a:p>
            <a:r>
              <a:rPr lang="en-US" sz="2900" dirty="0"/>
              <a:t>November 17,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337DA2-9650-40E2-8A80-B4AA3AFF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044" y="2086632"/>
            <a:ext cx="8493125" cy="1774825"/>
          </a:xfrm>
        </p:spPr>
        <p:txBody>
          <a:bodyPr>
            <a:normAutofit/>
          </a:bodyPr>
          <a:lstStyle/>
          <a:p>
            <a:r>
              <a:rPr lang="en-US" sz="4000" dirty="0"/>
              <a:t>Electron-Ion Collider</a:t>
            </a:r>
            <a:br>
              <a:rPr lang="en-US" sz="4000" dirty="0"/>
            </a:br>
            <a:r>
              <a:rPr lang="en-US" sz="4000" dirty="0"/>
              <a:t>				Progress and Plans</a:t>
            </a:r>
          </a:p>
        </p:txBody>
      </p:sp>
    </p:spTree>
    <p:extLst>
      <p:ext uri="{BB962C8B-B14F-4D97-AF65-F5344CB8AC3E}">
        <p14:creationId xmlns:p14="http://schemas.microsoft.com/office/powerpoint/2010/main" val="40111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 fontScale="90000"/>
          </a:bodyPr>
          <a:lstStyle/>
          <a:p>
            <a:r>
              <a:rPr lang="en-US" dirty="0"/>
              <a:t>EIC Project – BNL/</a:t>
            </a:r>
            <a:r>
              <a:rPr lang="en-US" dirty="0" err="1"/>
              <a:t>JLab</a:t>
            </a:r>
            <a:r>
              <a:rPr lang="en-US" dirty="0"/>
              <a:t>, Boards, Advisory Committees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45931-9E0F-4569-B936-3863E1BD4A50}"/>
              </a:ext>
            </a:extLst>
          </p:cNvPr>
          <p:cNvSpPr txBox="1"/>
          <p:nvPr/>
        </p:nvSpPr>
        <p:spPr>
          <a:xfrm>
            <a:off x="372639" y="3953590"/>
            <a:ext cx="840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DOE, together with BNL and JLab, envision an EIC facility that is “fully international in character.”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Advisory Board provides oversight and advice on the construction of the facility, focusing on the accelerator (BNL, TJNAF, LBNL, ANL, TRIUMF, IN2P3, CEA, STFC, INFN).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Project Advisory Committee provides advice on the successful delivery of the DOE Project (management, scope, schedule, cost, and 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Resource Review Board (RRB) to provide oversight of the experiments.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ABA739F-25C1-47C0-BDF2-00FAFBD2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9" y="1294607"/>
            <a:ext cx="8688480" cy="25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0C2C0-FACE-4613-9661-43CFC03F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E280CB-5A26-4D92-8ECE-5C6D0AC9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84" y="93152"/>
            <a:ext cx="8286750" cy="913734"/>
          </a:xfrm>
        </p:spPr>
        <p:txBody>
          <a:bodyPr>
            <a:normAutofit/>
          </a:bodyPr>
          <a:lstStyle/>
          <a:p>
            <a:r>
              <a:rPr lang="en-US" dirty="0"/>
              <a:t>DOE Funding Plan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1194C6-678D-4C96-B00A-BE7FF065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6" y="998271"/>
            <a:ext cx="8982423" cy="43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1684C-7040-4B11-9EBC-3701176E81DB}"/>
              </a:ext>
            </a:extLst>
          </p:cNvPr>
          <p:cNvSpPr txBox="1"/>
          <p:nvPr/>
        </p:nvSpPr>
        <p:spPr>
          <a:xfrm>
            <a:off x="627261" y="5105064"/>
            <a:ext cx="8293373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Inflation Reduction Act funding of $138.24M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 game changer and mitigates risk of slower than optimum ramp of new funding to the $150M/year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Possibility of significant package of long lead procurement items (CD-3A) helping to mitigate risks including procurement, supply chain, inflation and schedule.</a:t>
            </a:r>
          </a:p>
        </p:txBody>
      </p:sp>
    </p:spTree>
    <p:extLst>
      <p:ext uri="{BB962C8B-B14F-4D97-AF65-F5344CB8AC3E}">
        <p14:creationId xmlns:p14="http://schemas.microsoft.com/office/powerpoint/2010/main" val="273705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FD11-0F87-A142-346D-C7D7A863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8892"/>
            <a:ext cx="7886700" cy="548890"/>
          </a:xfrm>
        </p:spPr>
        <p:txBody>
          <a:bodyPr>
            <a:normAutofit fontScale="90000"/>
          </a:bodyPr>
          <a:lstStyle/>
          <a:p>
            <a:r>
              <a:rPr lang="en-US" dirty="0"/>
              <a:t>EIC Reference Schedule - V3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19EF7F8C-8C84-A55A-3677-39A85F49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84" y="964504"/>
            <a:ext cx="8595035" cy="56998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6CE2F-0D59-4979-BA7A-76B0AB48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6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967EAA-45C4-48B5-8BD8-90475BE1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2991" y="733608"/>
            <a:ext cx="1457325" cy="1885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21979"/>
            <a:ext cx="9004788" cy="71163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Experimental program preparation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179977" y="733608"/>
            <a:ext cx="7509467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 – Drives the requirements of EIC detectors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</a:t>
            </a:r>
            <a:r>
              <a:rPr lang="en-US" sz="1600" dirty="0" err="1"/>
              <a:t>Nucl</a:t>
            </a:r>
            <a:r>
              <a:rPr lang="en-US" sz="1600" dirty="0"/>
              <a:t>. Phys. A 1026 (2022) 122447 – 388 citations (11/06/22)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244B18-5252-4E41-A1FC-7715999AE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046450"/>
              </p:ext>
            </p:extLst>
          </p:nvPr>
        </p:nvGraphicFramePr>
        <p:xfrm>
          <a:off x="254001" y="2406014"/>
          <a:ext cx="7185307" cy="392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 process to joint “Detector-1” Collaboration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Software Infrastructure Review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315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5581586"/>
            <a:ext cx="1704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*Merger of two large ATHENA and ECCE proposals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3414291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08" y="193447"/>
            <a:ext cx="8316777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 Schedule for 2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IR and Detector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7311" y="6299428"/>
            <a:ext cx="58702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2C4A385-9E99-373E-008B-0A977500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60" y="701834"/>
            <a:ext cx="8257280" cy="6045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B60D3-4FD6-5626-108E-2E7C4C6E0012}"/>
              </a:ext>
            </a:extLst>
          </p:cNvPr>
          <p:cNvSpPr txBox="1"/>
          <p:nvPr/>
        </p:nvSpPr>
        <p:spPr>
          <a:xfrm>
            <a:off x="827223" y="5221791"/>
            <a:ext cx="58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Notional Schedule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 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EEBED-F591-DF6C-604A-F6FA364A2BB0}"/>
              </a:ext>
            </a:extLst>
          </p:cNvPr>
          <p:cNvSpPr txBox="1"/>
          <p:nvPr/>
        </p:nvSpPr>
        <p:spPr>
          <a:xfrm>
            <a:off x="1416114" y="5543583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FC0B9-1026-269F-7A16-51A9F010743A}"/>
              </a:ext>
            </a:extLst>
          </p:cNvPr>
          <p:cNvSpPr txBox="1"/>
          <p:nvPr/>
        </p:nvSpPr>
        <p:spPr>
          <a:xfrm>
            <a:off x="2810228" y="5435861"/>
            <a:ext cx="660760" cy="46166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Detector R&amp;D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08C44-504D-37EC-EAAA-7791C81B3E66}"/>
              </a:ext>
            </a:extLst>
          </p:cNvPr>
          <p:cNvCxnSpPr/>
          <p:nvPr/>
        </p:nvCxnSpPr>
        <p:spPr>
          <a:xfrm>
            <a:off x="2972681" y="1086064"/>
            <a:ext cx="0" cy="510384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F9C76D-55B7-D4A2-F557-DFA0569EE8CC}"/>
              </a:ext>
            </a:extLst>
          </p:cNvPr>
          <p:cNvSpPr txBox="1"/>
          <p:nvPr/>
        </p:nvSpPr>
        <p:spPr>
          <a:xfrm>
            <a:off x="4333412" y="1175391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E04C9-C9DB-582E-D283-5DAF5BE55827}"/>
              </a:ext>
            </a:extLst>
          </p:cNvPr>
          <p:cNvSpPr txBox="1"/>
          <p:nvPr/>
        </p:nvSpPr>
        <p:spPr>
          <a:xfrm>
            <a:off x="7693274" y="1175391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</p:spTree>
    <p:extLst>
      <p:ext uri="{BB962C8B-B14F-4D97-AF65-F5344CB8AC3E}">
        <p14:creationId xmlns:p14="http://schemas.microsoft.com/office/powerpoint/2010/main" val="155815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7321-7597-2C5F-2F4A-9B488EBA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International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5378E-BF4D-FF4C-D23D-E9707A469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8425962" cy="4706035"/>
          </a:xfrm>
        </p:spPr>
        <p:txBody>
          <a:bodyPr>
            <a:normAutofit/>
          </a:bodyPr>
          <a:lstStyle/>
          <a:p>
            <a:r>
              <a:rPr lang="en-US" dirty="0"/>
              <a:t>EIC Advisory Board</a:t>
            </a:r>
          </a:p>
          <a:p>
            <a:pPr lvl="1"/>
            <a:r>
              <a:rPr lang="en-US" dirty="0"/>
              <a:t>Includes leaders of international and domestic partner institutions</a:t>
            </a:r>
          </a:p>
          <a:p>
            <a:pPr lvl="1"/>
            <a:r>
              <a:rPr lang="en-US" dirty="0"/>
              <a:t>BNL Director welcoming new members interested in contributing to the EIC accelerator facility</a:t>
            </a:r>
          </a:p>
          <a:p>
            <a:r>
              <a:rPr lang="en-US" dirty="0"/>
              <a:t>Resource Review Board (RRB) for the EIC experiments</a:t>
            </a:r>
          </a:p>
          <a:p>
            <a:pPr lvl="1"/>
            <a:r>
              <a:rPr lang="en-US" dirty="0"/>
              <a:t>Similar to the LHC RRBs, includes funding agency reps</a:t>
            </a:r>
          </a:p>
          <a:p>
            <a:pPr lvl="1"/>
            <a:r>
              <a:rPr lang="en-US" dirty="0"/>
              <a:t>EIC RRB pre-planning meeting October 12-13, 2022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 </a:t>
            </a:r>
            <a:r>
              <a:rPr lang="en-US" dirty="0"/>
              <a:t>EIC RRB meeting is April 3-4, 2023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collaboration forming now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2BA80-AD2A-0140-5C34-391A1F72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9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CAC6-7B35-52B3-2C62-999D51F0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13" y="88406"/>
            <a:ext cx="8205666" cy="1202075"/>
          </a:xfrm>
        </p:spPr>
        <p:txBody>
          <a:bodyPr>
            <a:normAutofit/>
          </a:bodyPr>
          <a:lstStyle/>
          <a:p>
            <a:r>
              <a:rPr lang="en-US" sz="3200" dirty="0"/>
              <a:t>Collaboration Topics with DOE Laboratories: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FCDA-218B-2D51-2343-5F60C087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6" y="1290481"/>
            <a:ext cx="8472794" cy="4723237"/>
          </a:xfrm>
        </p:spPr>
        <p:txBody>
          <a:bodyPr>
            <a:noAutofit/>
          </a:bodyPr>
          <a:lstStyle/>
          <a:p>
            <a:r>
              <a:rPr lang="en-US" sz="1500" b="1" dirty="0"/>
              <a:t>ANL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RCS Quadrupole and </a:t>
            </a:r>
            <a:r>
              <a:rPr lang="en-US" sz="1500" dirty="0" err="1"/>
              <a:t>sextupole</a:t>
            </a:r>
            <a:r>
              <a:rPr lang="en-US" sz="1500" dirty="0"/>
              <a:t> preliminary engineering design,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  <a:endParaRPr lang="en-US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Prototype and first article cavity processing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/>
          </a:p>
          <a:p>
            <a:r>
              <a:rPr lang="en-US" sz="1500" b="1" dirty="0"/>
              <a:t>LBNL: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Superconducting cable production, design (and possibly production) of superconducting dipole magnets,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agreement in principle, details to be worked out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SLAC: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dynamics, IR design,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</a:p>
          <a:p>
            <a:r>
              <a:rPr lang="en-US" sz="1500" b="1" dirty="0"/>
              <a:t>FNAL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 (ESR polarization),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Design of collared </a:t>
            </a:r>
            <a:r>
              <a:rPr lang="en-US" sz="1500" dirty="0" err="1"/>
              <a:t>s.c.</a:t>
            </a:r>
            <a:r>
              <a:rPr lang="en-US" sz="1500" dirty="0"/>
              <a:t> IR magnet,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Design </a:t>
            </a:r>
            <a:r>
              <a:rPr lang="en-US" sz="1500" dirty="0" err="1"/>
              <a:t>s.c.</a:t>
            </a:r>
            <a:r>
              <a:rPr lang="en-US" sz="1500" dirty="0"/>
              <a:t> cavity (of 5-cell?),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preliminary discussion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RCS dipoles &amp; ESR quads design (TJ),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under discussion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ORNL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Polarization and Beam dynamics (TJ),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in progress</a:t>
            </a:r>
            <a:endParaRPr lang="en-US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EIC instrumentation,</a:t>
            </a:r>
            <a:r>
              <a:rPr lang="en-US" sz="1500" i="1" dirty="0"/>
              <a:t>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under discussion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AEEB-8684-1F1A-10F8-A656A24C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9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FCDA-218B-2D51-2343-5F60C087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307922"/>
            <a:ext cx="7941937" cy="5048429"/>
          </a:xfrm>
        </p:spPr>
        <p:txBody>
          <a:bodyPr>
            <a:noAutofit/>
          </a:bodyPr>
          <a:lstStyle/>
          <a:p>
            <a:r>
              <a:rPr lang="en-US" sz="1500" b="1" dirty="0"/>
              <a:t>Italy / INFN: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screens for HSR, prototyping, design, manufacturing, </a:t>
            </a:r>
          </a:p>
          <a:p>
            <a:pPr marL="0" indent="0">
              <a:buNone/>
            </a:pPr>
            <a:r>
              <a:rPr lang="en-US" sz="1500" i="1" dirty="0"/>
              <a:t>	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agreement in principle; EIC L2&amp;L3 ready to finalize the scope of work</a:t>
            </a:r>
          </a:p>
          <a:p>
            <a:r>
              <a:rPr lang="en-US" sz="1500" b="1" dirty="0"/>
              <a:t>Canada / TRIUMF: 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Crab cavity system, 394 MHz, design, prototype, manufacturing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agreement in principle; EIC L2&amp;L3 are ready to finalize the scope of work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Pulsed devices,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agreement in principle, details to be worked out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France / CEA </a:t>
            </a:r>
            <a:r>
              <a:rPr lang="en-US" sz="1500" b="1" dirty="0" err="1"/>
              <a:t>Saclay</a:t>
            </a:r>
            <a:r>
              <a:rPr lang="en-US" sz="1500" b="1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SC spin rotator solenoids,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</a:p>
          <a:p>
            <a:r>
              <a:rPr lang="en-US" sz="1500" b="1" dirty="0"/>
              <a:t>France / IJCLAB: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ERL diagnostics,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b="1" dirty="0"/>
          </a:p>
          <a:p>
            <a:r>
              <a:rPr lang="en-US" sz="1500" b="1" dirty="0"/>
              <a:t>UK / CI, JAI, Daresbury Lab, 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Crab cavity system phase stabilization,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ERL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CERN: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Joint work working groups on variety of </a:t>
            </a:r>
            <a:r>
              <a:rPr lang="en-US" sz="1500" dirty="0" err="1"/>
              <a:t>FCCee</a:t>
            </a:r>
            <a:r>
              <a:rPr lang="en-US" sz="1500" dirty="0"/>
              <a:t>-EIC topics, SRF, polarization, impedances, feedbacks, etc.,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in progress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AEEB-8684-1F1A-10F8-A656A24C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69F64-875C-32D6-5503-66CFFAD8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2" y="1"/>
            <a:ext cx="8620018" cy="1202075"/>
          </a:xfrm>
        </p:spPr>
        <p:txBody>
          <a:bodyPr>
            <a:normAutofit/>
          </a:bodyPr>
          <a:lstStyle/>
          <a:p>
            <a:r>
              <a:rPr lang="en-US" sz="3200" dirty="0"/>
              <a:t>Collaboration Topics with International Partners: Accelerator</a:t>
            </a:r>
          </a:p>
        </p:txBody>
      </p:sp>
    </p:spTree>
    <p:extLst>
      <p:ext uri="{BB962C8B-B14F-4D97-AF65-F5344CB8AC3E}">
        <p14:creationId xmlns:p14="http://schemas.microsoft.com/office/powerpoint/2010/main" val="4064223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397B-D584-0248-A78E-45175EB3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34809"/>
            <a:ext cx="8308800" cy="1325563"/>
          </a:xfrm>
        </p:spPr>
        <p:txBody>
          <a:bodyPr/>
          <a:lstStyle/>
          <a:p>
            <a:r>
              <a:rPr lang="en-US" dirty="0"/>
              <a:t>DOE Project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9B7E2-9396-5048-8229-F724B80A8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50" y="1688825"/>
            <a:ext cx="7886700" cy="2688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E2E08-0AB0-D348-9C1D-CBB6FE58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EB2E8-A44A-AB4E-AE17-3D2E77DC4355}"/>
              </a:ext>
            </a:extLst>
          </p:cNvPr>
          <p:cNvSpPr/>
          <p:nvPr/>
        </p:nvSpPr>
        <p:spPr>
          <a:xfrm>
            <a:off x="464002" y="1290876"/>
            <a:ext cx="8308800" cy="3157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2">
            <a:extLst>
              <a:ext uri="{FF2B5EF4-FFF2-40B4-BE49-F238E27FC236}">
                <a16:creationId xmlns:a16="http://schemas.microsoft.com/office/drawing/2014/main" id="{ACD6414F-ED62-C748-9DA4-EDABD2BDB0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1570" y="1942171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8" name="Line 42">
            <a:extLst>
              <a:ext uri="{FF2B5EF4-FFF2-40B4-BE49-F238E27FC236}">
                <a16:creationId xmlns:a16="http://schemas.microsoft.com/office/drawing/2014/main" id="{555C29EA-1B9F-264C-AB35-AF3381771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0778" y="1946697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CDB5C60-47F3-4442-8374-9102B35C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45" y="3504781"/>
            <a:ext cx="671979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Critical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Decisions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Line 20">
            <a:extLst>
              <a:ext uri="{FF2B5EF4-FFF2-40B4-BE49-F238E27FC236}">
                <a16:creationId xmlns:a16="http://schemas.microsoft.com/office/drawing/2014/main" id="{D7420E27-B83F-2A4E-BBED-4B4801B00B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2370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1" name="Line 21">
            <a:extLst>
              <a:ext uri="{FF2B5EF4-FFF2-40B4-BE49-F238E27FC236}">
                <a16:creationId xmlns:a16="http://schemas.microsoft.com/office/drawing/2014/main" id="{4D5A47F8-BEAA-744C-93F9-20AE95A906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1570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2" name="Line 22">
            <a:extLst>
              <a:ext uri="{FF2B5EF4-FFF2-40B4-BE49-F238E27FC236}">
                <a16:creationId xmlns:a16="http://schemas.microsoft.com/office/drawing/2014/main" id="{6AF941AC-5E85-6C44-90B6-9444579AA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8501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CA1F0465-A406-124C-80B7-C1C8647CD0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8970" y="291129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30091E54-0758-7A4C-B463-AECEA327D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9922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F738DCFB-4AD4-184D-A386-C8ADF369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771" y="2370233"/>
            <a:ext cx="1676400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Definition</a:t>
            </a: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2C2CE769-F167-6A4B-99E7-FADC8837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2" y="2370233"/>
            <a:ext cx="1203378" cy="506311"/>
          </a:xfrm>
          <a:prstGeom prst="homePlate">
            <a:avLst>
              <a:gd name="adj" fmla="val 119005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Initiation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39072B13-FE31-B646-B25F-063006C4F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970" y="2370233"/>
            <a:ext cx="3810000" cy="506311"/>
          </a:xfrm>
          <a:prstGeom prst="chevron">
            <a:avLst>
              <a:gd name="adj" fmla="val 127599"/>
            </a:avLst>
          </a:prstGeom>
          <a:solidFill>
            <a:srgbClr val="FF9966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Execution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8175CBE9-645C-5D43-9DB4-44FEFEBE2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506" y="2370233"/>
            <a:ext cx="1624463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Closeout</a:t>
            </a:r>
          </a:p>
        </p:txBody>
      </p:sp>
      <p:sp>
        <p:nvSpPr>
          <p:cNvPr id="20" name="Line 43">
            <a:extLst>
              <a:ext uri="{FF2B5EF4-FFF2-40B4-BE49-F238E27FC236}">
                <a16:creationId xmlns:a16="http://schemas.microsoft.com/office/drawing/2014/main" id="{C402EBC7-5D80-F547-85A4-B74940C15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7770" y="2054884"/>
            <a:ext cx="19293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1" name="Line 43">
            <a:extLst>
              <a:ext uri="{FF2B5EF4-FFF2-40B4-BE49-F238E27FC236}">
                <a16:creationId xmlns:a16="http://schemas.microsoft.com/office/drawing/2014/main" id="{123AFC71-3F41-AC41-A4D7-31B7BC16E5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36570" y="2054880"/>
            <a:ext cx="188366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D9271A66-C757-2549-ACD4-685860E96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604" y="1871798"/>
            <a:ext cx="676985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Funds</a:t>
            </a:r>
          </a:p>
        </p:txBody>
      </p:sp>
      <p:sp>
        <p:nvSpPr>
          <p:cNvPr id="23" name="Line 42">
            <a:extLst>
              <a:ext uri="{FF2B5EF4-FFF2-40B4-BE49-F238E27FC236}">
                <a16:creationId xmlns:a16="http://schemas.microsoft.com/office/drawing/2014/main" id="{00C0BE43-F266-2E4B-BB9C-446F80F6E1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32601" y="1942167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4" name="Line 42">
            <a:extLst>
              <a:ext uri="{FF2B5EF4-FFF2-40B4-BE49-F238E27FC236}">
                <a16:creationId xmlns:a16="http://schemas.microsoft.com/office/drawing/2014/main" id="{7CC4E664-077C-2145-B286-F4E410842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769" y="1942166"/>
            <a:ext cx="2201" cy="64530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5" name="Line 43">
            <a:extLst>
              <a:ext uri="{FF2B5EF4-FFF2-40B4-BE49-F238E27FC236}">
                <a16:creationId xmlns:a16="http://schemas.microsoft.com/office/drawing/2014/main" id="{49DBB5A3-1763-1743-8DC9-EAB66AAC65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8776" y="2054874"/>
            <a:ext cx="1050994" cy="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CDEA7A80-A5DC-1440-BC07-F585CEE8B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85" y="1878802"/>
            <a:ext cx="67698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 Funds</a:t>
            </a:r>
          </a:p>
        </p:txBody>
      </p:sp>
      <p:sp>
        <p:nvSpPr>
          <p:cNvPr id="27" name="Line 43">
            <a:extLst>
              <a:ext uri="{FF2B5EF4-FFF2-40B4-BE49-F238E27FC236}">
                <a16:creationId xmlns:a16="http://schemas.microsoft.com/office/drawing/2014/main" id="{061BD6C5-482C-9A45-9E64-BF90A03E7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8970" y="2054884"/>
            <a:ext cx="1412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9BD25BF6-ABF4-6540-B453-B80BCE708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629" y="1893132"/>
            <a:ext cx="131518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Project Engineering and Design (PED)</a:t>
            </a:r>
            <a:r>
              <a:rPr lang="en-US" sz="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46BD5FA3-6D39-D147-AAD7-F63813B6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478" y="1876758"/>
            <a:ext cx="7714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Construction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 PED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8C4F5024-EDA8-CC4C-BB2F-D43642E0B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8703" y="1709735"/>
            <a:ext cx="2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</a:p>
        </p:txBody>
      </p:sp>
      <p:sp>
        <p:nvSpPr>
          <p:cNvPr id="128" name="Line 42">
            <a:extLst>
              <a:ext uri="{FF2B5EF4-FFF2-40B4-BE49-F238E27FC236}">
                <a16:creationId xmlns:a16="http://schemas.microsoft.com/office/drawing/2014/main" id="{58665B22-B443-A143-B569-AC9BBDD177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8970" y="1923189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A31ED96-5388-FE4E-AA18-00CAB5792133}"/>
              </a:ext>
            </a:extLst>
          </p:cNvPr>
          <p:cNvSpPr txBox="1"/>
          <p:nvPr/>
        </p:nvSpPr>
        <p:spPr>
          <a:xfrm>
            <a:off x="2350970" y="300513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Conceptual Design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141ED4F-73F5-1042-BA5D-376272C1E1E6}"/>
              </a:ext>
            </a:extLst>
          </p:cNvPr>
          <p:cNvSpPr txBox="1"/>
          <p:nvPr/>
        </p:nvSpPr>
        <p:spPr>
          <a:xfrm>
            <a:off x="3417770" y="300513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Preliminary Design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671CE3C-2F29-EB4E-ADEE-3A4E7F3DE368}"/>
              </a:ext>
            </a:extLst>
          </p:cNvPr>
          <p:cNvSpPr txBox="1"/>
          <p:nvPr/>
        </p:nvSpPr>
        <p:spPr>
          <a:xfrm>
            <a:off x="4636970" y="3005135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Final Design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8CE8F67-C746-5049-B401-22D24369525A}"/>
              </a:ext>
            </a:extLst>
          </p:cNvPr>
          <p:cNvSpPr txBox="1"/>
          <p:nvPr/>
        </p:nvSpPr>
        <p:spPr>
          <a:xfrm>
            <a:off x="5779970" y="3005135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141" name="Line 20">
            <a:extLst>
              <a:ext uri="{FF2B5EF4-FFF2-40B4-BE49-F238E27FC236}">
                <a16:creationId xmlns:a16="http://schemas.microsoft.com/office/drawing/2014/main" id="{0638FB20-6BBB-F14E-A042-447F59E68B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223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2" name="Line 20">
            <a:extLst>
              <a:ext uri="{FF2B5EF4-FFF2-40B4-BE49-F238E27FC236}">
                <a16:creationId xmlns:a16="http://schemas.microsoft.com/office/drawing/2014/main" id="{8A5CA3B0-DC84-5C49-A911-ED0A6F61F4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1570" y="3157535"/>
            <a:ext cx="2286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3" name="Line 20">
            <a:extLst>
              <a:ext uri="{FF2B5EF4-FFF2-40B4-BE49-F238E27FC236}">
                <a16:creationId xmlns:a16="http://schemas.microsoft.com/office/drawing/2014/main" id="{7E8BD102-52DD-DA4A-AA10-7B356025CF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83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4" name="Line 20">
            <a:extLst>
              <a:ext uri="{FF2B5EF4-FFF2-40B4-BE49-F238E27FC236}">
                <a16:creationId xmlns:a16="http://schemas.microsoft.com/office/drawing/2014/main" id="{ACE027FA-1928-4042-BD39-CE934B2278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89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5" name="Line 20">
            <a:extLst>
              <a:ext uri="{FF2B5EF4-FFF2-40B4-BE49-F238E27FC236}">
                <a16:creationId xmlns:a16="http://schemas.microsoft.com/office/drawing/2014/main" id="{D0DA5995-0885-704A-8A6B-5107B220E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770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6" name="Line 20">
            <a:extLst>
              <a:ext uri="{FF2B5EF4-FFF2-40B4-BE49-F238E27FC236}">
                <a16:creationId xmlns:a16="http://schemas.microsoft.com/office/drawing/2014/main" id="{30BF3F67-2F38-BD49-913F-5AFDBB3286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770" y="3157535"/>
            <a:ext cx="1798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7" name="Line 20">
            <a:extLst>
              <a:ext uri="{FF2B5EF4-FFF2-40B4-BE49-F238E27FC236}">
                <a16:creationId xmlns:a16="http://schemas.microsoft.com/office/drawing/2014/main" id="{9096A74C-B90C-F845-A879-809CBB2CBF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6738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8" name="Line 20">
            <a:extLst>
              <a:ext uri="{FF2B5EF4-FFF2-40B4-BE49-F238E27FC236}">
                <a16:creationId xmlns:a16="http://schemas.microsoft.com/office/drawing/2014/main" id="{A7F95948-0DBF-AD4F-9122-1A159066B9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8170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51" name="Text Box 5">
            <a:extLst>
              <a:ext uri="{FF2B5EF4-FFF2-40B4-BE49-F238E27FC236}">
                <a16:creationId xmlns:a16="http://schemas.microsoft.com/office/drawing/2014/main" id="{DC4925DE-3586-4F4B-9AED-4B9AB59D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570" y="3454392"/>
            <a:ext cx="860973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Alternative Selection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Cost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Range</a:t>
            </a:r>
          </a:p>
        </p:txBody>
      </p:sp>
      <p:sp>
        <p:nvSpPr>
          <p:cNvPr id="156" name="Text Box 8">
            <a:extLst>
              <a:ext uri="{FF2B5EF4-FFF2-40B4-BE49-F238E27FC236}">
                <a16:creationId xmlns:a16="http://schemas.microsoft.com/office/drawing/2014/main" id="{7792A844-46CF-4645-80B2-AF3652DF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253" y="3454392"/>
            <a:ext cx="1187147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of Operations or Project Completion</a:t>
            </a:r>
          </a:p>
        </p:txBody>
      </p:sp>
      <p:sp>
        <p:nvSpPr>
          <p:cNvPr id="157" name="Text Box 7">
            <a:extLst>
              <a:ext uri="{FF2B5EF4-FFF2-40B4-BE49-F238E27FC236}">
                <a16:creationId xmlns:a16="http://schemas.microsoft.com/office/drawing/2014/main" id="{7962B8DE-A6B6-B542-BA1A-DEBDAFC2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970" y="3462335"/>
            <a:ext cx="836879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Start of Construction or Execution</a:t>
            </a:r>
          </a:p>
        </p:txBody>
      </p:sp>
      <p:sp>
        <p:nvSpPr>
          <p:cNvPr id="158" name="Text Box 6">
            <a:extLst>
              <a:ext uri="{FF2B5EF4-FFF2-40B4-BE49-F238E27FC236}">
                <a16:creationId xmlns:a16="http://schemas.microsoft.com/office/drawing/2014/main" id="{4E740103-872B-8540-9125-56DCFE39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110" y="3450304"/>
            <a:ext cx="993717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Performance Baseline (PB)</a:t>
            </a:r>
          </a:p>
        </p:txBody>
      </p:sp>
      <p:sp>
        <p:nvSpPr>
          <p:cNvPr id="159" name="Text Box 4">
            <a:extLst>
              <a:ext uri="{FF2B5EF4-FFF2-40B4-BE49-F238E27FC236}">
                <a16:creationId xmlns:a16="http://schemas.microsoft.com/office/drawing/2014/main" id="{7D476812-B115-3949-AA3C-CB8B50DD4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570" y="3454392"/>
            <a:ext cx="74063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Mission Need</a:t>
            </a:r>
          </a:p>
        </p:txBody>
      </p:sp>
      <p:sp>
        <p:nvSpPr>
          <p:cNvPr id="161" name="5-Point Star 160">
            <a:extLst>
              <a:ext uri="{FF2B5EF4-FFF2-40B4-BE49-F238E27FC236}">
                <a16:creationId xmlns:a16="http://schemas.microsoft.com/office/drawing/2014/main" id="{ECC67ADC-BFAF-F24C-A549-55A9998FC0E1}"/>
              </a:ext>
            </a:extLst>
          </p:cNvPr>
          <p:cNvSpPr/>
          <p:nvPr/>
        </p:nvSpPr>
        <p:spPr>
          <a:xfrm>
            <a:off x="3334983" y="2361160"/>
            <a:ext cx="638249" cy="5119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2629D37-8818-D548-9742-74D073DA8568}"/>
              </a:ext>
            </a:extLst>
          </p:cNvPr>
          <p:cNvCxnSpPr/>
          <p:nvPr/>
        </p:nvCxnSpPr>
        <p:spPr>
          <a:xfrm flipV="1">
            <a:off x="3646370" y="1776903"/>
            <a:ext cx="0" cy="533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9C9E7C6-84BF-FE49-AA7A-F7BF4BA2384D}"/>
              </a:ext>
            </a:extLst>
          </p:cNvPr>
          <p:cNvSpPr txBox="1"/>
          <p:nvPr/>
        </p:nvSpPr>
        <p:spPr>
          <a:xfrm>
            <a:off x="3265371" y="1420966"/>
            <a:ext cx="76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EIC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203F702-80E8-CA45-A0C2-8AE3D6272FC6}"/>
              </a:ext>
            </a:extLst>
          </p:cNvPr>
          <p:cNvSpPr txBox="1"/>
          <p:nvPr/>
        </p:nvSpPr>
        <p:spPr>
          <a:xfrm>
            <a:off x="1025611" y="4448163"/>
            <a:ext cx="7729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Formal Process of DOE Gateway Reviews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CD-0,	Mission Need </a:t>
            </a:r>
            <a:r>
              <a:rPr lang="en-US" sz="2000" b="1" dirty="0">
                <a:solidFill>
                  <a:schemeClr val="accent6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CD-1,	Alternative Selection and Cost Range </a:t>
            </a:r>
            <a:r>
              <a:rPr lang="en-US" sz="2000" b="1" dirty="0">
                <a:solidFill>
                  <a:schemeClr val="accent6"/>
                </a:solidFill>
              </a:rPr>
              <a:t>✓</a:t>
            </a:r>
          </a:p>
          <a:p>
            <a:pPr>
              <a:tabLst>
                <a:tab pos="1081088" algn="l"/>
              </a:tabLst>
            </a:pPr>
            <a:r>
              <a:rPr lang="en-US" sz="2000" b="1" dirty="0">
                <a:solidFill>
                  <a:schemeClr val="accent6"/>
                </a:solidFill>
              </a:rPr>
              <a:t>Partner and collaboration engagement needed to establish the baseline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CD-2,	Performance Baseline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CD-3a, Long Lead Procurement</a:t>
            </a:r>
          </a:p>
        </p:txBody>
      </p:sp>
    </p:spTree>
    <p:extLst>
      <p:ext uri="{BB962C8B-B14F-4D97-AF65-F5344CB8AC3E}">
        <p14:creationId xmlns:p14="http://schemas.microsoft.com/office/powerpoint/2010/main" val="266578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/>
          </a:bodyPr>
          <a:lstStyle/>
          <a:p>
            <a:r>
              <a:rPr lang="en-US" sz="3600" dirty="0"/>
              <a:t>EIC Project – Path to CD-2/3A and CD-3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3267B-C058-8286-1230-51B4D289451C}"/>
              </a:ext>
            </a:extLst>
          </p:cNvPr>
          <p:cNvSpPr txBox="1"/>
          <p:nvPr/>
        </p:nvSpPr>
        <p:spPr>
          <a:xfrm>
            <a:off x="442344" y="754273"/>
            <a:ext cx="8259312" cy="502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(Remote)	October 19-21, 2021(A)</a:t>
            </a:r>
          </a:p>
          <a:p>
            <a:pPr marL="285750" indent="-285750" fontAlgn="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Funding Discussion at DOE ONP (In-Person)	       April 26,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FPD Status Update at BNL (Hybrid) 	June 28-30,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Cost and Schedule Scrutiny Meetings	 July - September 2022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Project Detector Meetings	2022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Technical Subsystem Reviews	Feb. – Dec. 2022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Pre-Resource Review Board Kickoff Meeting	October 2022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- Confirm CD-2/3A Plans	Jan. 31 – Feb. 2,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Preliminary Design and Director’s Reviews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June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2/3A OPA Review and ICR, </a:t>
            </a:r>
            <a:r>
              <a:rPr lang="en-US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requires pre-TDR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October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2/3A ESAAB Approval                                  	January 2024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3 OPA Review,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requires TDR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~January 2025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3 ESAAB Approval	~April 2025</a:t>
            </a:r>
          </a:p>
          <a:p>
            <a:pPr algn="l"/>
            <a:endParaRPr 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F974C-4631-60F5-9896-4C2544D6DDA7}"/>
              </a:ext>
            </a:extLst>
          </p:cNvPr>
          <p:cNvSpPr txBox="1"/>
          <p:nvPr/>
        </p:nvSpPr>
        <p:spPr>
          <a:xfrm>
            <a:off x="3952240" y="5445928"/>
            <a:ext cx="3848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OPA = Office of Project Assessment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FPD = Federal Project Director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ICR = Independent Cost Review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ESAAB = Energy Systems Acquisition Advisory Board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TDR = Technical Design Report</a:t>
            </a:r>
          </a:p>
        </p:txBody>
      </p:sp>
    </p:spTree>
    <p:extLst>
      <p:ext uri="{BB962C8B-B14F-4D97-AF65-F5344CB8AC3E}">
        <p14:creationId xmlns:p14="http://schemas.microsoft.com/office/powerpoint/2010/main" val="151644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Scope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7" y="946010"/>
            <a:ext cx="3430905" cy="4431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4E7475-B56A-49A8-8306-63A0E190D93C}"/>
              </a:ext>
            </a:extLst>
          </p:cNvPr>
          <p:cNvSpPr txBox="1"/>
          <p:nvPr/>
        </p:nvSpPr>
        <p:spPr>
          <a:xfrm>
            <a:off x="6439690" y="5982476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AF14E-A7D8-4FE0-9D9A-7FE92F3EDE04}"/>
              </a:ext>
            </a:extLst>
          </p:cNvPr>
          <p:cNvSpPr txBox="1"/>
          <p:nvPr/>
        </p:nvSpPr>
        <p:spPr>
          <a:xfrm>
            <a:off x="997737" y="5977672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F6CC7-20BD-4AC4-A312-205C12BEB1BC}"/>
              </a:ext>
            </a:extLst>
          </p:cNvPr>
          <p:cNvGrpSpPr/>
          <p:nvPr/>
        </p:nvGrpSpPr>
        <p:grpSpPr>
          <a:xfrm>
            <a:off x="3165580" y="5708128"/>
            <a:ext cx="3041295" cy="426426"/>
            <a:chOff x="3028950" y="5592518"/>
            <a:chExt cx="3041295" cy="42642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C3102C-2982-4573-86AD-4900F3CE7DD3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C70734-B947-4A8E-A810-CE332EFB9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A2C0A-92E2-4B33-BCCC-CA048062EC3D}"/>
                </a:ext>
              </a:extLst>
            </p:cNvPr>
            <p:cNvSpPr txBox="1"/>
            <p:nvPr/>
          </p:nvSpPr>
          <p:spPr>
            <a:xfrm>
              <a:off x="3066684" y="559251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F7B87-2F3C-47A0-9655-1C40EA5E407E}"/>
                </a:ext>
              </a:extLst>
            </p:cNvPr>
            <p:cNvSpPr txBox="1"/>
            <p:nvPr/>
          </p:nvSpPr>
          <p:spPr>
            <a:xfrm>
              <a:off x="4960589" y="559251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58C6F-BBC7-4E19-A5EE-27582C3A5926}"/>
              </a:ext>
            </a:extLst>
          </p:cNvPr>
          <p:cNvSpPr/>
          <p:nvPr/>
        </p:nvSpPr>
        <p:spPr>
          <a:xfrm>
            <a:off x="822429" y="56122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75D41-B9AA-458F-857A-7E6F93C23746}"/>
              </a:ext>
            </a:extLst>
          </p:cNvPr>
          <p:cNvSpPr txBox="1"/>
          <p:nvPr/>
        </p:nvSpPr>
        <p:spPr>
          <a:xfrm>
            <a:off x="4010554" y="1711688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1BAEE-3EC5-4B79-A0B4-80B6DF97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06" y="18217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8A9B8-78EA-4429-A9E6-9E90E2C0475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5533061" y="-3054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33C25B-EB9E-4B91-B399-92332A68457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8716"/>
          <a:stretch/>
        </p:blipFill>
        <p:spPr>
          <a:xfrm>
            <a:off x="7398337" y="-3054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2EBC74-CE33-4157-BA23-87E830830BFF}"/>
              </a:ext>
            </a:extLst>
          </p:cNvPr>
          <p:cNvSpPr txBox="1"/>
          <p:nvPr/>
        </p:nvSpPr>
        <p:spPr>
          <a:xfrm>
            <a:off x="1152495" y="363822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D4B890-EEF7-4695-BF1D-F46F42066728}"/>
              </a:ext>
            </a:extLst>
          </p:cNvPr>
          <p:cNvSpPr/>
          <p:nvPr/>
        </p:nvSpPr>
        <p:spPr>
          <a:xfrm>
            <a:off x="1355835" y="314259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591" y="2605213"/>
            <a:ext cx="915146" cy="814881"/>
            <a:chOff x="82591" y="2605213"/>
            <a:chExt cx="915146" cy="81488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9821" y="4821255"/>
            <a:ext cx="915146" cy="814881"/>
            <a:chOff x="82591" y="2605213"/>
            <a:chExt cx="915146" cy="8148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A925-DA59-011F-5D89-97E36963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1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8346-92D1-A0CE-E938-B3C16F63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58" y="117552"/>
            <a:ext cx="7886700" cy="10694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465A-3FC8-FAF8-7C43-BF3B5206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8" y="1186952"/>
            <a:ext cx="8033546" cy="47806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DOE Inflation Reduction Act funding is a game changer – shift from progress constrained by availability of early DOE funding to technical progress determined by ability to advance the design, hiring, partnering, collaboration, and procurement – bringing on people!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Priority is to secure DOE CD-2/3a in early 2024 and CD-3 before RHIC concludes operations in 2025.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CD-3a, Long Lead Procurement Approval, key factor in mitigating risk and determining overall project schedule and cost.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CD-2, Performance Baseline Approval, establishes Total Project Cost, schedule, performance, and annual funding profile.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Excellent progress defining the EIC project detector, </a:t>
            </a:r>
            <a:r>
              <a:rPr lang="en-US" dirty="0" err="1">
                <a:latin typeface="+mn-lt"/>
              </a:rPr>
              <a:t>ePIC</a:t>
            </a:r>
            <a:r>
              <a:rPr lang="en-US" dirty="0">
                <a:latin typeface="+mn-lt"/>
              </a:rPr>
              <a:t>, and establishing the collaboration responsible for the experiment.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Engage now in the world-wide effort to build a collider facility and detectors designed to meet EIC performance and science goals.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EB2D2-F064-46CB-B41D-6D9E4D59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4294172" y="6454925"/>
            <a:ext cx="431940" cy="274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A1F34-6FEA-4FA8-950D-2C112689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38473" y="226031"/>
            <a:ext cx="5426198" cy="35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E47E0-5E06-422B-B327-8638EAC4B101}"/>
              </a:ext>
            </a:extLst>
          </p:cNvPr>
          <p:cNvSpPr txBox="1"/>
          <p:nvPr/>
        </p:nvSpPr>
        <p:spPr>
          <a:xfrm>
            <a:off x="3650406" y="226031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40160B-3A12-4573-BF7E-7404FD4CE606}"/>
              </a:ext>
            </a:extLst>
          </p:cNvPr>
          <p:cNvSpPr txBox="1">
            <a:spLocks/>
          </p:cNvSpPr>
          <p:nvPr/>
        </p:nvSpPr>
        <p:spPr>
          <a:xfrm>
            <a:off x="370936" y="1218397"/>
            <a:ext cx="3177950" cy="19974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in 2016, Currently: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1369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36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267 institutions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s-IS" sz="1800" dirty="0">
              <a:solidFill>
                <a:srgbClr val="0000FF"/>
              </a:solidFill>
            </a:endParaRPr>
          </a:p>
          <a:p>
            <a:r>
              <a:rPr lang="is-IS" sz="1600" dirty="0">
                <a:solidFill>
                  <a:srgbClr val="0000FF"/>
                </a:solidFill>
              </a:rPr>
              <a:t>International Participation</a:t>
            </a:r>
          </a:p>
          <a:p>
            <a:r>
              <a:rPr lang="is-IS" sz="1600" dirty="0">
                <a:solidFill>
                  <a:srgbClr val="0000FF"/>
                </a:solidFill>
              </a:rPr>
              <a:t>Growing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3DAE54-0734-40C2-BD60-87E8454B578C}"/>
              </a:ext>
            </a:extLst>
          </p:cNvPr>
          <p:cNvSpPr/>
          <p:nvPr/>
        </p:nvSpPr>
        <p:spPr>
          <a:xfrm>
            <a:off x="622918" y="403076"/>
            <a:ext cx="2673986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 Group: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https://eicug.github.io/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533DE-FD74-4D2D-B042-C0587FD1ED80}"/>
              </a:ext>
            </a:extLst>
          </p:cNvPr>
          <p:cNvSpPr txBox="1"/>
          <p:nvPr/>
        </p:nvSpPr>
        <p:spPr>
          <a:xfrm>
            <a:off x="3638473" y="3879640"/>
            <a:ext cx="24254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2018 CUA, Washington, DC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2022 Stony Brook U, NY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Warsaw, Poland</a:t>
            </a:r>
          </a:p>
        </p:txBody>
      </p:sp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EF0C0E49-B634-46C5-ADBA-B2E169F8F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2" r="4560"/>
          <a:stretch/>
        </p:blipFill>
        <p:spPr>
          <a:xfrm>
            <a:off x="6063908" y="3879640"/>
            <a:ext cx="2973816" cy="2565721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/>
        </p:nvGraphicFramePr>
        <p:xfrm>
          <a:off x="249080" y="3215810"/>
          <a:ext cx="3421662" cy="301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CB67E-E4A0-4C3C-B879-7ABA0E02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Scope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7" y="946010"/>
            <a:ext cx="3430905" cy="44310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775D41-B9AA-458F-857A-7E6F93C23746}"/>
              </a:ext>
            </a:extLst>
          </p:cNvPr>
          <p:cNvSpPr txBox="1"/>
          <p:nvPr/>
        </p:nvSpPr>
        <p:spPr>
          <a:xfrm>
            <a:off x="4010554" y="1711688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1BAEE-3EC5-4B79-A0B4-80B6DF97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06" y="18217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8A9B8-78EA-4429-A9E6-9E90E2C0475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5533061" y="-3054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33C25B-EB9E-4B91-B399-92332A68457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8716"/>
          <a:stretch/>
        </p:blipFill>
        <p:spPr>
          <a:xfrm>
            <a:off x="7398337" y="-3054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2EBC74-CE33-4157-BA23-87E830830BFF}"/>
              </a:ext>
            </a:extLst>
          </p:cNvPr>
          <p:cNvSpPr txBox="1"/>
          <p:nvPr/>
        </p:nvSpPr>
        <p:spPr>
          <a:xfrm>
            <a:off x="1152495" y="363822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D4B890-EEF7-4695-BF1D-F46F42066728}"/>
              </a:ext>
            </a:extLst>
          </p:cNvPr>
          <p:cNvSpPr/>
          <p:nvPr/>
        </p:nvSpPr>
        <p:spPr>
          <a:xfrm>
            <a:off x="1355835" y="314259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591" y="2605213"/>
            <a:ext cx="915146" cy="814881"/>
            <a:chOff x="82591" y="2605213"/>
            <a:chExt cx="915146" cy="81488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9821" y="4821255"/>
            <a:ext cx="915146" cy="814881"/>
            <a:chOff x="82591" y="2605213"/>
            <a:chExt cx="915146" cy="8148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A925-DA59-011F-5D89-97E36963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37AB2-2045-166A-E5A8-DE207AE307F8}"/>
              </a:ext>
            </a:extLst>
          </p:cNvPr>
          <p:cNvSpPr txBox="1"/>
          <p:nvPr/>
        </p:nvSpPr>
        <p:spPr>
          <a:xfrm>
            <a:off x="1130099" y="5523250"/>
            <a:ext cx="666663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Conceptual design scope and expected performance consistent with NSAC Long Range Plan (2015) and the EIC White Paper requirements endorsed by NAS (2018)</a:t>
            </a:r>
          </a:p>
        </p:txBody>
      </p:sp>
    </p:spTree>
    <p:extLst>
      <p:ext uri="{BB962C8B-B14F-4D97-AF65-F5344CB8AC3E}">
        <p14:creationId xmlns:p14="http://schemas.microsoft.com/office/powerpoint/2010/main" val="857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4536-34B2-624A-9138-7ADC66D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8359" y="6283745"/>
            <a:ext cx="7939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15400" cy="5419493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6B1B50-5F0B-0F8E-239E-EC2642ABE27F}"/>
              </a:ext>
            </a:extLst>
          </p:cNvPr>
          <p:cNvSpPr txBox="1"/>
          <p:nvPr/>
        </p:nvSpPr>
        <p:spPr>
          <a:xfrm>
            <a:off x="1313217" y="5472844"/>
            <a:ext cx="69268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EIC Double Ring Design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Based on Existing RHIC Facility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RHIC Operations Concludes in 2025</a:t>
            </a:r>
          </a:p>
        </p:txBody>
      </p:sp>
    </p:spTree>
    <p:extLst>
      <p:ext uri="{BB962C8B-B14F-4D97-AF65-F5344CB8AC3E}">
        <p14:creationId xmlns:p14="http://schemas.microsoft.com/office/powerpoint/2010/main" val="412153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91B4C-5ACE-2046-3E23-52655AA8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68" y="1581665"/>
            <a:ext cx="6709131" cy="52763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39C6C-B65D-4049-3ADA-52FF430E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DD1E-86CC-4F0A-511C-843991D9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90" y="37070"/>
            <a:ext cx="8307653" cy="1325563"/>
          </a:xfrm>
          <a:noFill/>
        </p:spPr>
        <p:txBody>
          <a:bodyPr/>
          <a:lstStyle/>
          <a:p>
            <a:r>
              <a:rPr lang="en-US" dirty="0"/>
              <a:t>RHIC and BNL / TJNAF Infrastructure and Support</a:t>
            </a:r>
          </a:p>
        </p:txBody>
      </p:sp>
      <p:pic>
        <p:nvPicPr>
          <p:cNvPr id="7" name="Picture 6" descr="A group of people in a roller coaster&#10;&#10;Description automatically generated with low confidence">
            <a:extLst>
              <a:ext uri="{FF2B5EF4-FFF2-40B4-BE49-F238E27FC236}">
                <a16:creationId xmlns:a16="http://schemas.microsoft.com/office/drawing/2014/main" id="{275ED9FF-DBFE-47D0-A3E5-F187C822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418" y="1581665"/>
            <a:ext cx="6615277" cy="52763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005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 fontScale="90000"/>
          </a:bodyPr>
          <a:lstStyle/>
          <a:p>
            <a:r>
              <a:rPr lang="en-US" dirty="0"/>
              <a:t>EIC Accelerator Design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A0CEF-A1FA-E106-2704-D110FCE5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75" y="3802497"/>
            <a:ext cx="3251892" cy="2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7C0B1-7FF8-6BE8-755B-C66AF81A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94" y="874626"/>
            <a:ext cx="2977838" cy="209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166C18-3A0E-7EAC-9DFD-2DF275BCFFAB}"/>
              </a:ext>
            </a:extLst>
          </p:cNvPr>
          <p:cNvSpPr txBox="1"/>
          <p:nvPr/>
        </p:nvSpPr>
        <p:spPr>
          <a:xfrm>
            <a:off x="7065148" y="4255283"/>
            <a:ext cx="765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EIC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B4C1C54-E7B2-9D84-C6A0-3CD1A73F8FB1}"/>
              </a:ext>
            </a:extLst>
          </p:cNvPr>
          <p:cNvSpPr/>
          <p:nvPr/>
        </p:nvSpPr>
        <p:spPr>
          <a:xfrm>
            <a:off x="7065148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B5A9E3-9767-2451-2A72-64459041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993"/>
            <a:ext cx="6637020" cy="5185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Hadron storage ring (HSR): 41-275 GeV</a:t>
            </a:r>
            <a:r>
              <a:rPr lang="en-US" sz="1600" dirty="0">
                <a:solidFill>
                  <a:schemeClr val="accent6"/>
                </a:solidFill>
              </a:rPr>
              <a:t> (</a:t>
            </a:r>
            <a:r>
              <a:rPr lang="en-US" sz="1600" b="1" dirty="0">
                <a:solidFill>
                  <a:schemeClr val="accent6"/>
                </a:solidFill>
              </a:rPr>
              <a:t>based on RHIC</a:t>
            </a:r>
            <a:r>
              <a:rPr lang="en-US" sz="1600" dirty="0">
                <a:solidFill>
                  <a:schemeClr val="accent6"/>
                </a:solidFill>
              </a:rPr>
              <a:t>)</a:t>
            </a:r>
            <a:r>
              <a:rPr lang="en-US" sz="1600" dirty="0"/>
              <a:t>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up to 1160 bunches, 1A beam current </a:t>
            </a:r>
            <a:r>
              <a:rPr lang="en-US" sz="1600" dirty="0">
                <a:solidFill>
                  <a:srgbClr val="FF0000"/>
                </a:solidFill>
              </a:rPr>
              <a:t>(3x RHIC)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bright vertical beam emittance (1.5 nm)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strong cooling (coherent electron cooling, ERL)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Electron storage ring (ESR): 2.5–18 GeV</a:t>
            </a:r>
            <a:r>
              <a:rPr lang="en-US" sz="1600" dirty="0"/>
              <a:t> 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up to 1160 polarized bunches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high polarization by continual reinjection from RCS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large beam current (2.5 A) </a:t>
            </a:r>
            <a:r>
              <a:rPr lang="en-US" sz="1600" dirty="0">
                <a:sym typeface="Wingdings" panose="05000000000000000000" pitchFamily="2" charset="2"/>
              </a:rPr>
              <a:t> 9 MW SR power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superconducting RF cavities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Rapid cycling synchrotron (RCS): 0.4-18 GeV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2 bunches at 1 Hz; spin transparent due to high periodicity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High luminosity interaction region(s)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L = 10</a:t>
            </a:r>
            <a:r>
              <a:rPr lang="en-US" sz="1600" baseline="30000" dirty="0"/>
              <a:t>34 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superconducting magnets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25 mrad crossing angle with crab cavities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spin rotators (produce longitudinal spin at IP)</a:t>
            </a:r>
          </a:p>
        </p:txBody>
      </p:sp>
    </p:spTree>
    <p:extLst>
      <p:ext uri="{BB962C8B-B14F-4D97-AF65-F5344CB8AC3E}">
        <p14:creationId xmlns:p14="http://schemas.microsoft.com/office/powerpoint/2010/main" val="163328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15" y="0"/>
            <a:ext cx="9274629" cy="672992"/>
          </a:xfrm>
        </p:spPr>
        <p:txBody>
          <a:bodyPr>
            <a:noAutofit/>
          </a:bodyPr>
          <a:lstStyle/>
          <a:p>
            <a:r>
              <a:rPr lang="en-US" sz="2800" dirty="0"/>
              <a:t>Accelerator Science and Technology – Ongoing EIC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A06EBB-1DCB-F26E-C1C5-EA770445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8" y="1746546"/>
            <a:ext cx="8348935" cy="433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664FA-1941-FE26-7F5A-19C6B2004A84}"/>
              </a:ext>
            </a:extLst>
          </p:cNvPr>
          <p:cNvSpPr txBox="1"/>
          <p:nvPr/>
        </p:nvSpPr>
        <p:spPr>
          <a:xfrm>
            <a:off x="379276" y="1962910"/>
            <a:ext cx="12904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AF0F0-1915-74FB-9EC7-500290072D8D}"/>
              </a:ext>
            </a:extLst>
          </p:cNvPr>
          <p:cNvSpPr txBox="1"/>
          <p:nvPr/>
        </p:nvSpPr>
        <p:spPr>
          <a:xfrm>
            <a:off x="6172815" y="4219411"/>
            <a:ext cx="1596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760FE-635B-B4AE-87E2-1E560844A9B3}"/>
              </a:ext>
            </a:extLst>
          </p:cNvPr>
          <p:cNvSpPr txBox="1"/>
          <p:nvPr/>
        </p:nvSpPr>
        <p:spPr>
          <a:xfrm>
            <a:off x="3156956" y="4833994"/>
            <a:ext cx="190958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Design and Magnet Prototyping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2B5CA-CA0F-5F35-D7C0-98447838A095}"/>
              </a:ext>
            </a:extLst>
          </p:cNvPr>
          <p:cNvSpPr txBox="1"/>
          <p:nvPr/>
        </p:nvSpPr>
        <p:spPr>
          <a:xfrm>
            <a:off x="5964523" y="634515"/>
            <a:ext cx="19911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Cooler Electron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18A55-A7E0-6A05-B118-CA64DC2580ED}"/>
              </a:ext>
            </a:extLst>
          </p:cNvPr>
          <p:cNvSpPr txBox="1"/>
          <p:nvPr/>
        </p:nvSpPr>
        <p:spPr>
          <a:xfrm>
            <a:off x="7999670" y="1347433"/>
            <a:ext cx="11299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41DD6-7FF2-87B8-FB88-4D0B6D1F018F}"/>
              </a:ext>
            </a:extLst>
          </p:cNvPr>
          <p:cNvSpPr txBox="1"/>
          <p:nvPr/>
        </p:nvSpPr>
        <p:spPr>
          <a:xfrm>
            <a:off x="1354752" y="989635"/>
            <a:ext cx="14102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 R&amp;D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B10118-CEC1-9FAB-B1A6-7C616DB9B2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60075" y="1280846"/>
            <a:ext cx="829173" cy="1098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446D1A-87D0-F098-88A2-986D147A0EA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112202" y="1993764"/>
            <a:ext cx="452454" cy="447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66888-3BC7-8FB6-C18A-BBDF6BDCB81B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2918375" y="3856320"/>
            <a:ext cx="1120294" cy="330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AC6CF0-92DF-6526-0EE8-166C0CB2299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11747" y="3856320"/>
            <a:ext cx="701288" cy="977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1E3AE-E89F-1D38-6C61-FAE8454BFB97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05248" y="3825425"/>
            <a:ext cx="565661" cy="393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F31BEE-5FEB-770F-A0E3-C5236CF34FD8}"/>
              </a:ext>
            </a:extLst>
          </p:cNvPr>
          <p:cNvCxnSpPr>
            <a:cxnSpLocks/>
          </p:cNvCxnSpPr>
          <p:nvPr/>
        </p:nvCxnSpPr>
        <p:spPr>
          <a:xfrm>
            <a:off x="1669770" y="2312014"/>
            <a:ext cx="660259" cy="276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B8562-2C38-CA77-8C3E-35F70C19A13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059858" y="1635966"/>
            <a:ext cx="1190119" cy="461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5DC13E-DC26-58DF-86A5-2ED3A54B3DAC}"/>
              </a:ext>
            </a:extLst>
          </p:cNvPr>
          <p:cNvSpPr txBox="1"/>
          <p:nvPr/>
        </p:nvSpPr>
        <p:spPr>
          <a:xfrm>
            <a:off x="0" y="2931847"/>
            <a:ext cx="115873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500kW FPC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EB5CB3-9480-9DE6-765D-FB3C46A3E44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58734" y="2739348"/>
            <a:ext cx="1238476" cy="654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DD8679-EFDE-9A36-835F-EA5EE3C7CDD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71349" y="2709172"/>
            <a:ext cx="1927499" cy="1423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FF1149-097D-A908-F956-B1BDC681C71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904096" y="3904077"/>
            <a:ext cx="926967" cy="1068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A78ADA-8F35-5FB4-F28D-7B8A54B992B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270090" y="1896821"/>
            <a:ext cx="477825" cy="325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0CD01F-B50B-657A-1CD3-7CBE6A59314C}"/>
              </a:ext>
            </a:extLst>
          </p:cNvPr>
          <p:cNvSpPr txBox="1"/>
          <p:nvPr/>
        </p:nvSpPr>
        <p:spPr>
          <a:xfrm>
            <a:off x="3204450" y="2730912"/>
            <a:ext cx="320079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HSR Vacuum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35BB3-23A1-9231-00AB-35A41B441D9B}"/>
              </a:ext>
            </a:extLst>
          </p:cNvPr>
          <p:cNvSpPr txBox="1"/>
          <p:nvPr/>
        </p:nvSpPr>
        <p:spPr>
          <a:xfrm>
            <a:off x="7918390" y="3532011"/>
            <a:ext cx="12256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Polarimetry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9510CB-6906-4FD8-6AA9-0B4C9C256259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708332" y="3430545"/>
            <a:ext cx="822863" cy="101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6E304-EABE-EF4C-F4D2-881AF291CD8D}"/>
              </a:ext>
            </a:extLst>
          </p:cNvPr>
          <p:cNvSpPr txBox="1"/>
          <p:nvPr/>
        </p:nvSpPr>
        <p:spPr>
          <a:xfrm>
            <a:off x="9529" y="4132591"/>
            <a:ext cx="13236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HOM Damper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A852F-B723-6548-0C76-363096968BDD}"/>
              </a:ext>
            </a:extLst>
          </p:cNvPr>
          <p:cNvSpPr txBox="1"/>
          <p:nvPr/>
        </p:nvSpPr>
        <p:spPr>
          <a:xfrm>
            <a:off x="2130329" y="4186590"/>
            <a:ext cx="15760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E26A4-870F-01AE-059F-2771D790CC3E}"/>
              </a:ext>
            </a:extLst>
          </p:cNvPr>
          <p:cNvSpPr txBox="1"/>
          <p:nvPr/>
        </p:nvSpPr>
        <p:spPr>
          <a:xfrm>
            <a:off x="3506020" y="973491"/>
            <a:ext cx="15281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8BBFC3-D31F-9785-CCF6-961E75AC1ADB}"/>
              </a:ext>
            </a:extLst>
          </p:cNvPr>
          <p:cNvSpPr txBox="1"/>
          <p:nvPr/>
        </p:nvSpPr>
        <p:spPr>
          <a:xfrm>
            <a:off x="5256878" y="4972493"/>
            <a:ext cx="11483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Vacuum Chamber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35C8D-FAB9-E0D1-ED67-109D195BA567}"/>
              </a:ext>
            </a:extLst>
          </p:cNvPr>
          <p:cNvSpPr/>
          <p:nvPr/>
        </p:nvSpPr>
        <p:spPr>
          <a:xfrm>
            <a:off x="4038669" y="3259400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7BE25B-2156-F99F-815F-E29D45BDE948}"/>
              </a:ext>
            </a:extLst>
          </p:cNvPr>
          <p:cNvSpPr/>
          <p:nvPr/>
        </p:nvSpPr>
        <p:spPr>
          <a:xfrm>
            <a:off x="2345404" y="2989148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A08DD6-EE5D-3E56-8F90-C5E36BA5A00C}"/>
              </a:ext>
            </a:extLst>
          </p:cNvPr>
          <p:cNvSpPr txBox="1"/>
          <p:nvPr/>
        </p:nvSpPr>
        <p:spPr>
          <a:xfrm>
            <a:off x="341462" y="5583497"/>
            <a:ext cx="2313455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Existing tunnel and</a:t>
            </a:r>
          </a:p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experiment halls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B43AF1-0E2B-993D-97C5-B001A6884E71}"/>
              </a:ext>
            </a:extLst>
          </p:cNvPr>
          <p:cNvSpPr txBox="1"/>
          <p:nvPr/>
        </p:nvSpPr>
        <p:spPr>
          <a:xfrm>
            <a:off x="5565981" y="1457772"/>
            <a:ext cx="137784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Cooling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7843869-51D7-BEBA-2194-E336D4A036F1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6254901" y="2104103"/>
            <a:ext cx="801452" cy="451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9B6C5B-324F-32C1-D56B-F2F54076C49E}"/>
              </a:ext>
            </a:extLst>
          </p:cNvPr>
          <p:cNvSpPr txBox="1"/>
          <p:nvPr/>
        </p:nvSpPr>
        <p:spPr>
          <a:xfrm>
            <a:off x="3349247" y="5809335"/>
            <a:ext cx="53307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foreseeable future! Allows to remain at frontier of Accelerator S&amp;T.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7F40A0-1D91-F735-4800-02434D782C1E}"/>
              </a:ext>
            </a:extLst>
          </p:cNvPr>
          <p:cNvSpPr txBox="1"/>
          <p:nvPr/>
        </p:nvSpPr>
        <p:spPr>
          <a:xfrm>
            <a:off x="3349247" y="6439307"/>
            <a:ext cx="5330793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… and enable applications (isotopes, space radiation, water treatment, etc.)</a:t>
            </a:r>
          </a:p>
        </p:txBody>
      </p:sp>
    </p:spTree>
    <p:extLst>
      <p:ext uri="{BB962C8B-B14F-4D97-AF65-F5344CB8AC3E}">
        <p14:creationId xmlns:p14="http://schemas.microsoft.com/office/powerpoint/2010/main" val="11105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9B6E-280A-4F4B-9063-5452223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3174"/>
            <a:ext cx="8320950" cy="1325563"/>
          </a:xfrm>
        </p:spPr>
        <p:txBody>
          <a:bodyPr/>
          <a:lstStyle/>
          <a:p>
            <a:r>
              <a:rPr lang="en-US" dirty="0"/>
              <a:t>BNL/TJNAF Special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EBFD0-87B9-4947-926C-1ACFD5A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4533566"/>
            <a:ext cx="8248951" cy="151443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BNL/</a:t>
            </a:r>
            <a:r>
              <a:rPr lang="en-US" sz="2400" dirty="0" err="1"/>
              <a:t>JLab</a:t>
            </a:r>
            <a:r>
              <a:rPr lang="en-US" sz="2400" dirty="0"/>
              <a:t> partnership established in early 2020</a:t>
            </a:r>
          </a:p>
          <a:p>
            <a:r>
              <a:rPr lang="en-US" sz="2400" dirty="0"/>
              <a:t>Serve together as hosts for the EIC experimental program</a:t>
            </a:r>
          </a:p>
          <a:p>
            <a:r>
              <a:rPr lang="en-US" sz="2400" dirty="0"/>
              <a:t>Integrated project scope responsibilities defined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8386E-E72E-DD44-9697-697B568F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24"/>
          <a:stretch/>
        </p:blipFill>
        <p:spPr>
          <a:xfrm>
            <a:off x="2344972" y="1188835"/>
            <a:ext cx="4888303" cy="327225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B0FC08-CC32-594B-9EC2-C18DD6A2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6380" y="6312579"/>
            <a:ext cx="423219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/>
          </a:bodyPr>
          <a:lstStyle/>
          <a:p>
            <a:r>
              <a:rPr lang="en-US" dirty="0"/>
              <a:t>EIC Project Organization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A91AC-FEF6-5002-30A1-63673AA1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9" y="1162779"/>
            <a:ext cx="9159209" cy="5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9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e8a399-bf5a-4ab5-aaed-678af10ca500">
      <UserInfo>
        <DisplayName>Valette, Matthieu</DisplayName>
        <AccountId>1278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2" ma:contentTypeDescription="Create a new document." ma:contentTypeScope="" ma:versionID="59816ca90114ddec5c397a688eff7da4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7f70ba352514cca34dedb671bf75ef4c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98C05-5760-4FD2-B85E-2A9CB1A90B2B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3243247e-8d7f-4cff-a9ba-5f4d23375e99"/>
    <ds:schemaRef ds:uri="http://purl.org/dc/dcmitype/"/>
    <ds:schemaRef ds:uri="http://schemas.openxmlformats.org/package/2006/metadata/core-properties"/>
    <ds:schemaRef ds:uri="50e8a399-bf5a-4ab5-aaed-678af10ca50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9343056-A92C-462D-B2CC-34DC08EF3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1875</TotalTime>
  <Words>1840</Words>
  <Application>Microsoft Office PowerPoint</Application>
  <PresentationFormat>On-screen Show (4:3)</PresentationFormat>
  <Paragraphs>286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Vrinda</vt:lpstr>
      <vt:lpstr>Wingdings</vt:lpstr>
      <vt:lpstr>Office Theme</vt:lpstr>
      <vt:lpstr>Electron-Ion Collider     Progress and Plans</vt:lpstr>
      <vt:lpstr>EIC Scope</vt:lpstr>
      <vt:lpstr>EIC Scope</vt:lpstr>
      <vt:lpstr>PowerPoint Presentation</vt:lpstr>
      <vt:lpstr>RHIC and BNL / TJNAF Infrastructure and Support</vt:lpstr>
      <vt:lpstr>EIC Accelerator Design Overview</vt:lpstr>
      <vt:lpstr>Accelerator Science and Technology – Ongoing EIC R&amp;D</vt:lpstr>
      <vt:lpstr>BNL/TJNAF Special Partnership</vt:lpstr>
      <vt:lpstr>EIC Project Organization</vt:lpstr>
      <vt:lpstr>EIC Project – BNL/JLab, Boards, Advisory Committees</vt:lpstr>
      <vt:lpstr>DOE Funding Plan</vt:lpstr>
      <vt:lpstr>EIC Reference Schedule - V3</vt:lpstr>
      <vt:lpstr>Experimental program preparation</vt:lpstr>
      <vt:lpstr>Reference Schedule for 2nd IR and Detector</vt:lpstr>
      <vt:lpstr>International Boards</vt:lpstr>
      <vt:lpstr>Collaboration Topics with DOE Laboratories: Accelerator</vt:lpstr>
      <vt:lpstr>Collaboration Topics with International Partners: Accelerator</vt:lpstr>
      <vt:lpstr>DOE Project Phases</vt:lpstr>
      <vt:lpstr>EIC Project – Path to CD-2/3A and CD-3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Planning Update NP-BNL-TJNAF</dc:title>
  <dc:creator>Hatton, Diane</dc:creator>
  <cp:lastModifiedBy>Rolf Ent</cp:lastModifiedBy>
  <cp:revision>186</cp:revision>
  <cp:lastPrinted>2020-03-09T20:35:13Z</cp:lastPrinted>
  <dcterms:created xsi:type="dcterms:W3CDTF">2020-03-08T15:15:52Z</dcterms:created>
  <dcterms:modified xsi:type="dcterms:W3CDTF">2022-11-17T14:43:18Z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</Properties>
</file>