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</p:sldMasterIdLst>
  <p:notesMasterIdLst>
    <p:notesMasterId r:id="rId15"/>
  </p:notesMasterIdLst>
  <p:sldIdLst>
    <p:sldId id="257" r:id="rId4"/>
    <p:sldId id="311" r:id="rId5"/>
    <p:sldId id="312" r:id="rId6"/>
    <p:sldId id="313" r:id="rId7"/>
    <p:sldId id="314" r:id="rId8"/>
    <p:sldId id="315" r:id="rId9"/>
    <p:sldId id="316" r:id="rId10"/>
    <p:sldId id="319" r:id="rId11"/>
    <p:sldId id="317" r:id="rId12"/>
    <p:sldId id="31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5"/>
    <a:srgbClr val="FFFFFF"/>
    <a:srgbClr val="F08900"/>
    <a:srgbClr val="003088"/>
    <a:srgbClr val="FF6900"/>
    <a:srgbClr val="1E5DF8"/>
    <a:srgbClr val="626262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4574"/>
  </p:normalViewPr>
  <p:slideViewPr>
    <p:cSldViewPr snapToGrid="0" snapToObjects="1">
      <p:cViewPr varScale="1">
        <p:scale>
          <a:sx n="104" d="100"/>
          <a:sy n="104" d="100"/>
        </p:scale>
        <p:origin x="1092" y="10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7713/contributions/70440/attachments/44407/74938/Apadula_EICSC_11_7_22.pdf" TargetMode="External"/><Relationship Id="rId2" Type="http://schemas.openxmlformats.org/officeDocument/2006/relationships/hyperlink" Target="https://indico.bnl.gov/event/17713/contributions/70439/attachments/44360/74847/20221107-ePIC-SVT-cfg-v0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74379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on EIC LAS Design for </a:t>
            </a:r>
            <a:r>
              <a:rPr lang="en-US" sz="36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SVT Configuration v0.0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3946726"/>
            <a:ext cx="69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21/11/2022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40" y="1251473"/>
            <a:ext cx="1018084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Questions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level of access will be possible?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stitching plans are permissible? Different sensor sizes?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Questions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true sensor profile?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sensor peripheries?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Power/Data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degree of power/data cabling would be needed in the current design? 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this affect the physics simulations?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imply the need for on-chip power management or on-chip data aggregation?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252B7-41E3-B17A-F720-FE73976178A5}"/>
              </a:ext>
            </a:extLst>
          </p:cNvPr>
          <p:cNvSpPr txBox="1"/>
          <p:nvPr/>
        </p:nvSpPr>
        <p:spPr>
          <a:xfrm>
            <a:off x="7075171" y="5502361"/>
            <a:ext cx="486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track these questions? Also, other points to capture, like those raised last week.</a:t>
            </a:r>
          </a:p>
        </p:txBody>
      </p:sp>
    </p:spTree>
    <p:extLst>
      <p:ext uri="{BB962C8B-B14F-4D97-AF65-F5344CB8AC3E}">
        <p14:creationId xmlns:p14="http://schemas.microsoft.com/office/powerpoint/2010/main" val="24309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251473"/>
            <a:ext cx="5692660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- SVT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two talks from last time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https://indico.bnl.gov/event/17713/contributions/70439/attachments/44360/74847/20221107-ePIC-SVT-cfg-v0.0.pdf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(Laura)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https://indico.bnl.gov/event/17713/contributions/70440/attachments/44407/74938/Apadula_EICSC_11_7_22.pdf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(Nicky)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design misses engineering detail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think about this, and about unanswered questions…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00710-8989-C24E-0C50-CF921B55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62" y="1727399"/>
            <a:ext cx="5425508" cy="37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251473"/>
            <a:ext cx="694615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Stitching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plans long, thin sensors of a single length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for vertex layers…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…however, current disc plans envision many lengths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this be possible?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8F891-E643-85CC-F67F-74A91F6C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552572"/>
            <a:ext cx="9243060" cy="2659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81AF4-F006-9BA1-560C-4D115C079F67}"/>
              </a:ext>
            </a:extLst>
          </p:cNvPr>
          <p:cNvSpPr txBox="1"/>
          <p:nvPr/>
        </p:nvSpPr>
        <p:spPr>
          <a:xfrm>
            <a:off x="3047048" y="6211669"/>
            <a:ext cx="8824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https://indico.cern.ch/event/1127562/contributions/4904520/attachments/2511611/4318769/20220921.PL.MOSS.TWEPP2022.pdf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78D19-C4D8-798D-B1A8-18731C68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69" y="90017"/>
            <a:ext cx="3275391" cy="3462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E76BE-F778-CA49-6466-F67C5F63344E}"/>
              </a:ext>
            </a:extLst>
          </p:cNvPr>
          <p:cNvSpPr txBox="1"/>
          <p:nvPr/>
        </p:nvSpPr>
        <p:spPr>
          <a:xfrm>
            <a:off x="5074796" y="3653817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ITS3 Plan</a:t>
            </a:r>
          </a:p>
        </p:txBody>
      </p:sp>
    </p:spTree>
    <p:extLst>
      <p:ext uri="{BB962C8B-B14F-4D97-AF65-F5344CB8AC3E}">
        <p14:creationId xmlns:p14="http://schemas.microsoft.com/office/powerpoint/2010/main" val="40245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8F891-E643-85CC-F67F-74A91F6C9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71" t="25013" r="1442"/>
          <a:stretch/>
        </p:blipFill>
        <p:spPr>
          <a:xfrm>
            <a:off x="4146010" y="1652804"/>
            <a:ext cx="1662201" cy="838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78D19-C4D8-798D-B1A8-18731C68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79" y="2843590"/>
            <a:ext cx="1756310" cy="1856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3945B0-E427-5B18-EC7C-1C5DD97BE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76"/>
          <a:stretch/>
        </p:blipFill>
        <p:spPr>
          <a:xfrm>
            <a:off x="7875024" y="1310184"/>
            <a:ext cx="1361127" cy="13727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BC0F8C-F518-1716-AD15-F1FDB8349F10}"/>
              </a:ext>
            </a:extLst>
          </p:cNvPr>
          <p:cNvCxnSpPr>
            <a:cxnSpLocks/>
          </p:cNvCxnSpPr>
          <p:nvPr/>
        </p:nvCxnSpPr>
        <p:spPr>
          <a:xfrm>
            <a:off x="6023379" y="2037525"/>
            <a:ext cx="1498659" cy="0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FA9D45-0D67-E252-B7CC-64A519A99C32}"/>
              </a:ext>
            </a:extLst>
          </p:cNvPr>
          <p:cNvCxnSpPr>
            <a:cxnSpLocks/>
          </p:cNvCxnSpPr>
          <p:nvPr/>
        </p:nvCxnSpPr>
        <p:spPr>
          <a:xfrm>
            <a:off x="6023379" y="3756974"/>
            <a:ext cx="1498659" cy="0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309AB4E-FD45-6E8D-11FC-C0132CAA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602" y="2903067"/>
            <a:ext cx="1831119" cy="185667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EA70BC-10B7-9A3B-9E15-363D92EB42B4}"/>
              </a:ext>
            </a:extLst>
          </p:cNvPr>
          <p:cNvCxnSpPr>
            <a:cxnSpLocks/>
          </p:cNvCxnSpPr>
          <p:nvPr/>
        </p:nvCxnSpPr>
        <p:spPr>
          <a:xfrm>
            <a:off x="6023379" y="5613172"/>
            <a:ext cx="1498659" cy="0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9B9DC15-391B-CF76-F9D7-BE5B29A26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603" y="5072956"/>
            <a:ext cx="3644168" cy="10804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B67692-D2BE-BF1C-B10D-5BF7D879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79" y="4672627"/>
            <a:ext cx="1756310" cy="18566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ACE102-DDE7-E273-C643-C5327FB24E95}"/>
              </a:ext>
            </a:extLst>
          </p:cNvPr>
          <p:cNvSpPr txBox="1"/>
          <p:nvPr/>
        </p:nvSpPr>
        <p:spPr>
          <a:xfrm>
            <a:off x="10065718" y="143736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B3258F-BFCA-F42A-970B-FCE32D889B07}"/>
              </a:ext>
            </a:extLst>
          </p:cNvPr>
          <p:cNvSpPr txBox="1"/>
          <p:nvPr/>
        </p:nvSpPr>
        <p:spPr>
          <a:xfrm>
            <a:off x="10317388" y="331026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BAEAC4-AEE3-07BC-536A-CD807FA20E90}"/>
              </a:ext>
            </a:extLst>
          </p:cNvPr>
          <p:cNvSpPr txBox="1"/>
          <p:nvPr/>
        </p:nvSpPr>
        <p:spPr>
          <a:xfrm>
            <a:off x="11512119" y="507295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42E86C-A342-D2EC-8C53-277706CA6F4C}"/>
              </a:ext>
            </a:extLst>
          </p:cNvPr>
          <p:cNvSpPr/>
          <p:nvPr/>
        </p:nvSpPr>
        <p:spPr>
          <a:xfrm>
            <a:off x="403340" y="1251473"/>
            <a:ext cx="3389684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Stitching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adjustments to the stitching plan are possible?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multiple layouts per wafer possible, or one type per wafer?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yield, cost, number of wafers…</a:t>
            </a:r>
          </a:p>
        </p:txBody>
      </p:sp>
    </p:spTree>
    <p:extLst>
      <p:ext uri="{BB962C8B-B14F-4D97-AF65-F5344CB8AC3E}">
        <p14:creationId xmlns:p14="http://schemas.microsoft.com/office/powerpoint/2010/main" val="23121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40" y="1251473"/>
            <a:ext cx="6155784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power reach the various layers?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from one side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around 90 degree bend explored in Nicky’s talk from last week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plan for longest barrel layer is 4 sensors of 1x7 reticules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power? PCB? Copper Lines? Effect on material budget?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D3B1C-7A3C-C2EA-8C50-598DAE9D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60" y="4007743"/>
            <a:ext cx="4686300" cy="25050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98AED5-CC99-EB53-2545-EE06CD68F06D}"/>
              </a:ext>
            </a:extLst>
          </p:cNvPr>
          <p:cNvCxnSpPr>
            <a:cxnSpLocks/>
          </p:cNvCxnSpPr>
          <p:nvPr/>
        </p:nvCxnSpPr>
        <p:spPr>
          <a:xfrm>
            <a:off x="7508713" y="4579374"/>
            <a:ext cx="89233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CB68EB-54F4-69DF-A996-28CFB3A0232C}"/>
              </a:ext>
            </a:extLst>
          </p:cNvPr>
          <p:cNvCxnSpPr>
            <a:cxnSpLocks/>
          </p:cNvCxnSpPr>
          <p:nvPr/>
        </p:nvCxnSpPr>
        <p:spPr>
          <a:xfrm>
            <a:off x="8489296" y="4579374"/>
            <a:ext cx="92902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34C4A9-6133-576A-CBFF-8D42424C3467}"/>
              </a:ext>
            </a:extLst>
          </p:cNvPr>
          <p:cNvCxnSpPr>
            <a:cxnSpLocks/>
          </p:cNvCxnSpPr>
          <p:nvPr/>
        </p:nvCxnSpPr>
        <p:spPr>
          <a:xfrm>
            <a:off x="7017554" y="4069080"/>
            <a:ext cx="1802596" cy="1784033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F3F0A4-2E02-1391-A428-96BB4DDD844F}"/>
              </a:ext>
            </a:extLst>
          </p:cNvPr>
          <p:cNvCxnSpPr>
            <a:cxnSpLocks/>
          </p:cNvCxnSpPr>
          <p:nvPr/>
        </p:nvCxnSpPr>
        <p:spPr>
          <a:xfrm flipH="1">
            <a:off x="10725045" y="4048323"/>
            <a:ext cx="1210371" cy="121195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98978A-F689-121B-C073-9F8D561D5473}"/>
              </a:ext>
            </a:extLst>
          </p:cNvPr>
          <p:cNvCxnSpPr>
            <a:cxnSpLocks/>
          </p:cNvCxnSpPr>
          <p:nvPr/>
        </p:nvCxnSpPr>
        <p:spPr>
          <a:xfrm>
            <a:off x="7623013" y="4667135"/>
            <a:ext cx="903624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160D719-869E-A88F-3A3D-F7ED5797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21" y="1166205"/>
            <a:ext cx="5334300" cy="2509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700989-FFB7-C163-3DE2-47F04B126B49}"/>
              </a:ext>
            </a:extLst>
          </p:cNvPr>
          <p:cNvCxnSpPr>
            <a:cxnSpLocks/>
          </p:cNvCxnSpPr>
          <p:nvPr/>
        </p:nvCxnSpPr>
        <p:spPr>
          <a:xfrm>
            <a:off x="9507220" y="4579374"/>
            <a:ext cx="89233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0F7E2-0BAB-9832-3551-77806BFC7949}"/>
              </a:ext>
            </a:extLst>
          </p:cNvPr>
          <p:cNvCxnSpPr>
            <a:cxnSpLocks/>
          </p:cNvCxnSpPr>
          <p:nvPr/>
        </p:nvCxnSpPr>
        <p:spPr>
          <a:xfrm>
            <a:off x="10487803" y="4579374"/>
            <a:ext cx="92902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A33D0F-B3D3-B8F5-1711-1C947C467B5E}"/>
              </a:ext>
            </a:extLst>
          </p:cNvPr>
          <p:cNvCxnSpPr>
            <a:cxnSpLocks/>
          </p:cNvCxnSpPr>
          <p:nvPr/>
        </p:nvCxnSpPr>
        <p:spPr>
          <a:xfrm>
            <a:off x="8262938" y="5155636"/>
            <a:ext cx="115603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AA8CD6-2378-313D-F781-DB1CA3B5B523}"/>
              </a:ext>
            </a:extLst>
          </p:cNvPr>
          <p:cNvCxnSpPr>
            <a:cxnSpLocks/>
          </p:cNvCxnSpPr>
          <p:nvPr/>
        </p:nvCxnSpPr>
        <p:spPr>
          <a:xfrm>
            <a:off x="9507220" y="5155636"/>
            <a:ext cx="117983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A8798A-D208-D82F-7A76-9DA58F955FBD}"/>
              </a:ext>
            </a:extLst>
          </p:cNvPr>
          <p:cNvCxnSpPr>
            <a:cxnSpLocks/>
          </p:cNvCxnSpPr>
          <p:nvPr/>
        </p:nvCxnSpPr>
        <p:spPr>
          <a:xfrm>
            <a:off x="8972805" y="5812861"/>
            <a:ext cx="89233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45F59D-F540-0D02-C20E-B90B165A91A7}"/>
              </a:ext>
            </a:extLst>
          </p:cNvPr>
          <p:cNvCxnSpPr>
            <a:cxnSpLocks/>
          </p:cNvCxnSpPr>
          <p:nvPr/>
        </p:nvCxnSpPr>
        <p:spPr>
          <a:xfrm>
            <a:off x="10344150" y="4654301"/>
            <a:ext cx="98608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69CD32-65F5-2931-451C-C55A1A7EA320}"/>
              </a:ext>
            </a:extLst>
          </p:cNvPr>
          <p:cNvCxnSpPr>
            <a:cxnSpLocks/>
          </p:cNvCxnSpPr>
          <p:nvPr/>
        </p:nvCxnSpPr>
        <p:spPr>
          <a:xfrm flipV="1">
            <a:off x="8501996" y="4579374"/>
            <a:ext cx="0" cy="87761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C8B81A-6AAA-D57F-ED87-06F4C6DE472B}"/>
              </a:ext>
            </a:extLst>
          </p:cNvPr>
          <p:cNvCxnSpPr>
            <a:cxnSpLocks/>
          </p:cNvCxnSpPr>
          <p:nvPr/>
        </p:nvCxnSpPr>
        <p:spPr>
          <a:xfrm flipV="1">
            <a:off x="10344150" y="4579374"/>
            <a:ext cx="0" cy="87761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3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40" y="1251473"/>
            <a:ext cx="1099237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 barrel layer is 3x longest possible sensor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power? PCB? Copper lines? Effect on material budget?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issues with using long (1x7) sensors? But additional material issues with using smaller ones? Acceptable trade-off?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D3B1C-7A3C-C2EA-8C50-598DAE9D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30" y="3578666"/>
            <a:ext cx="5459210" cy="29182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34C4A9-6133-576A-CBFF-8D42424C3467}"/>
              </a:ext>
            </a:extLst>
          </p:cNvPr>
          <p:cNvCxnSpPr>
            <a:cxnSpLocks/>
          </p:cNvCxnSpPr>
          <p:nvPr/>
        </p:nvCxnSpPr>
        <p:spPr>
          <a:xfrm>
            <a:off x="3462824" y="3640003"/>
            <a:ext cx="2167867" cy="2190343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F3F0A4-2E02-1391-A428-96BB4DDD844F}"/>
              </a:ext>
            </a:extLst>
          </p:cNvPr>
          <p:cNvCxnSpPr>
            <a:cxnSpLocks/>
          </p:cNvCxnSpPr>
          <p:nvPr/>
        </p:nvCxnSpPr>
        <p:spPr>
          <a:xfrm flipH="1">
            <a:off x="7753350" y="3640003"/>
            <a:ext cx="1346487" cy="1281819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AD0ADF-3B33-0109-E426-9782946DDECD}"/>
              </a:ext>
            </a:extLst>
          </p:cNvPr>
          <p:cNvCxnSpPr>
            <a:cxnSpLocks/>
          </p:cNvCxnSpPr>
          <p:nvPr/>
        </p:nvCxnSpPr>
        <p:spPr>
          <a:xfrm>
            <a:off x="4784807" y="4921822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30BB94-AF72-0825-743E-C463DCDEC6C8}"/>
              </a:ext>
            </a:extLst>
          </p:cNvPr>
          <p:cNvCxnSpPr>
            <a:cxnSpLocks/>
          </p:cNvCxnSpPr>
          <p:nvPr/>
        </p:nvCxnSpPr>
        <p:spPr>
          <a:xfrm>
            <a:off x="5565857" y="4916044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B48FAA-13F5-CDBE-350F-1D7DA3DDA81E}"/>
              </a:ext>
            </a:extLst>
          </p:cNvPr>
          <p:cNvCxnSpPr>
            <a:cxnSpLocks/>
          </p:cNvCxnSpPr>
          <p:nvPr/>
        </p:nvCxnSpPr>
        <p:spPr>
          <a:xfrm>
            <a:off x="6334207" y="4916044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59DEF-788B-C601-33CF-5328571AF373}"/>
              </a:ext>
            </a:extLst>
          </p:cNvPr>
          <p:cNvCxnSpPr>
            <a:cxnSpLocks/>
          </p:cNvCxnSpPr>
          <p:nvPr/>
        </p:nvCxnSpPr>
        <p:spPr>
          <a:xfrm>
            <a:off x="7115257" y="4910266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96FBF3-451C-A0E2-E204-F330F84E59E4}"/>
              </a:ext>
            </a:extLst>
          </p:cNvPr>
          <p:cNvCxnSpPr>
            <a:cxnSpLocks/>
          </p:cNvCxnSpPr>
          <p:nvPr/>
        </p:nvCxnSpPr>
        <p:spPr>
          <a:xfrm>
            <a:off x="3965814" y="4116516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4FFCE5-A715-A892-73BD-64CD7FC93223}"/>
              </a:ext>
            </a:extLst>
          </p:cNvPr>
          <p:cNvCxnSpPr>
            <a:cxnSpLocks/>
          </p:cNvCxnSpPr>
          <p:nvPr/>
        </p:nvCxnSpPr>
        <p:spPr>
          <a:xfrm>
            <a:off x="4746864" y="4110738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589980-1AD0-2B27-561C-BE6280C37778}"/>
              </a:ext>
            </a:extLst>
          </p:cNvPr>
          <p:cNvCxnSpPr>
            <a:cxnSpLocks/>
          </p:cNvCxnSpPr>
          <p:nvPr/>
        </p:nvCxnSpPr>
        <p:spPr>
          <a:xfrm>
            <a:off x="5544037" y="4116516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A8BC55-5E99-6316-70C1-AC80C8C0ACE2}"/>
              </a:ext>
            </a:extLst>
          </p:cNvPr>
          <p:cNvCxnSpPr>
            <a:cxnSpLocks/>
          </p:cNvCxnSpPr>
          <p:nvPr/>
        </p:nvCxnSpPr>
        <p:spPr>
          <a:xfrm>
            <a:off x="6325087" y="4110738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6616D0-C4F1-45D2-DB03-25E8C12D72CF}"/>
              </a:ext>
            </a:extLst>
          </p:cNvPr>
          <p:cNvCxnSpPr>
            <a:cxnSpLocks/>
          </p:cNvCxnSpPr>
          <p:nvPr/>
        </p:nvCxnSpPr>
        <p:spPr>
          <a:xfrm>
            <a:off x="7075610" y="4104388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2D6815-AC9D-6FB1-C01D-1E0D5EAE4A50}"/>
              </a:ext>
            </a:extLst>
          </p:cNvPr>
          <p:cNvCxnSpPr>
            <a:cxnSpLocks/>
          </p:cNvCxnSpPr>
          <p:nvPr/>
        </p:nvCxnSpPr>
        <p:spPr>
          <a:xfrm>
            <a:off x="7856660" y="4098610"/>
            <a:ext cx="7015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444783-6973-907D-14FA-97A274DCF42D}"/>
              </a:ext>
            </a:extLst>
          </p:cNvPr>
          <p:cNvCxnSpPr>
            <a:cxnSpLocks/>
          </p:cNvCxnSpPr>
          <p:nvPr/>
        </p:nvCxnSpPr>
        <p:spPr>
          <a:xfrm>
            <a:off x="5623494" y="5690172"/>
            <a:ext cx="132340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65D859-4C0F-08A3-D674-27FB617FBD00}"/>
              </a:ext>
            </a:extLst>
          </p:cNvPr>
          <p:cNvCxnSpPr>
            <a:cxnSpLocks/>
          </p:cNvCxnSpPr>
          <p:nvPr/>
        </p:nvCxnSpPr>
        <p:spPr>
          <a:xfrm flipH="1">
            <a:off x="4667407" y="4835030"/>
            <a:ext cx="1609828" cy="440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B50227-0FD8-DDB4-8342-67523E444A70}"/>
              </a:ext>
            </a:extLst>
          </p:cNvPr>
          <p:cNvCxnSpPr>
            <a:cxnSpLocks/>
          </p:cNvCxnSpPr>
          <p:nvPr/>
        </p:nvCxnSpPr>
        <p:spPr>
          <a:xfrm flipH="1">
            <a:off x="6334207" y="4830626"/>
            <a:ext cx="1482643" cy="440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3BB38D-5ED8-2138-5937-6C830C99EE99}"/>
              </a:ext>
            </a:extLst>
          </p:cNvPr>
          <p:cNvCxnSpPr>
            <a:cxnSpLocks/>
          </p:cNvCxnSpPr>
          <p:nvPr/>
        </p:nvCxnSpPr>
        <p:spPr>
          <a:xfrm flipH="1">
            <a:off x="3851357" y="4028350"/>
            <a:ext cx="239427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035F23-5557-5C3C-59B3-18F42320A625}"/>
              </a:ext>
            </a:extLst>
          </p:cNvPr>
          <p:cNvCxnSpPr>
            <a:cxnSpLocks/>
          </p:cNvCxnSpPr>
          <p:nvPr/>
        </p:nvCxnSpPr>
        <p:spPr>
          <a:xfrm flipH="1">
            <a:off x="6325087" y="4023374"/>
            <a:ext cx="236171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5161AA-9BE3-F0DD-1C21-CB556C37DA40}"/>
              </a:ext>
            </a:extLst>
          </p:cNvPr>
          <p:cNvCxnSpPr>
            <a:cxnSpLocks/>
          </p:cNvCxnSpPr>
          <p:nvPr/>
        </p:nvCxnSpPr>
        <p:spPr>
          <a:xfrm flipV="1">
            <a:off x="4747533" y="4034128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79ED69-51EB-1468-D46D-AD23E0D86AF3}"/>
              </a:ext>
            </a:extLst>
          </p:cNvPr>
          <p:cNvCxnSpPr>
            <a:cxnSpLocks/>
          </p:cNvCxnSpPr>
          <p:nvPr/>
        </p:nvCxnSpPr>
        <p:spPr>
          <a:xfrm flipV="1">
            <a:off x="5565857" y="4028350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9C32DA-A993-B786-266F-CBBFA6193678}"/>
              </a:ext>
            </a:extLst>
          </p:cNvPr>
          <p:cNvCxnSpPr>
            <a:cxnSpLocks/>
          </p:cNvCxnSpPr>
          <p:nvPr/>
        </p:nvCxnSpPr>
        <p:spPr>
          <a:xfrm flipV="1">
            <a:off x="5592083" y="4830626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F6FB0B-A43A-7E24-4E35-08B353BB697C}"/>
              </a:ext>
            </a:extLst>
          </p:cNvPr>
          <p:cNvCxnSpPr>
            <a:cxnSpLocks/>
          </p:cNvCxnSpPr>
          <p:nvPr/>
        </p:nvCxnSpPr>
        <p:spPr>
          <a:xfrm flipV="1">
            <a:off x="7008538" y="4020379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958526-37AA-E80F-62A1-ACD5C55CBFFB}"/>
              </a:ext>
            </a:extLst>
          </p:cNvPr>
          <p:cNvCxnSpPr>
            <a:cxnSpLocks/>
          </p:cNvCxnSpPr>
          <p:nvPr/>
        </p:nvCxnSpPr>
        <p:spPr>
          <a:xfrm flipV="1">
            <a:off x="7753350" y="4023374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08005E-9560-C254-FAB9-ECDDAFC49182}"/>
              </a:ext>
            </a:extLst>
          </p:cNvPr>
          <p:cNvCxnSpPr>
            <a:cxnSpLocks/>
          </p:cNvCxnSpPr>
          <p:nvPr/>
        </p:nvCxnSpPr>
        <p:spPr>
          <a:xfrm flipV="1">
            <a:off x="7008538" y="4830626"/>
            <a:ext cx="0" cy="50584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40" y="1251473"/>
            <a:ext cx="752146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issues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less severe, due to distance from interaction point, but needs physics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F99C-05B8-358A-6035-E287EF02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856" y="3319258"/>
            <a:ext cx="7026220" cy="3251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F5E5EE-75FA-75A0-4CE0-1AC9279B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644" y="1114623"/>
            <a:ext cx="2895599" cy="30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39" y="1251473"/>
            <a:ext cx="10800369" cy="249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Mass Reduction vs. Design Effort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ITS3 as is for the staves and discs (even with stitching plan changes) leads to the cabling level outlined in the prior slides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acceptable from a physics point of view?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would require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Stand-alone or integrated DC-DC or serial powering blocks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design database access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C5FFE29-A1A1-5642-9EE9-5E13033C7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22149"/>
              </p:ext>
            </p:extLst>
          </p:nvPr>
        </p:nvGraphicFramePr>
        <p:xfrm>
          <a:off x="1117601" y="3749593"/>
          <a:ext cx="10086108" cy="2021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83344">
                  <a:extLst>
                    <a:ext uri="{9D8B030D-6E8A-4147-A177-3AD203B41FA5}">
                      <a16:colId xmlns:a16="http://schemas.microsoft.com/office/drawing/2014/main" val="1169841509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3960217223"/>
                    </a:ext>
                  </a:extLst>
                </a:gridCol>
                <a:gridCol w="3408218">
                  <a:extLst>
                    <a:ext uri="{9D8B030D-6E8A-4147-A177-3AD203B41FA5}">
                      <a16:colId xmlns:a16="http://schemas.microsoft.com/office/drawing/2014/main" val="1112620887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44783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 nothing – cabling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 – do nothing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5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Stand-alone DC-DC/serial powering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 existing - ??</a:t>
                      </a:r>
                    </a:p>
                    <a:p>
                      <a:r>
                        <a:rPr lang="en-GB" dirty="0"/>
                        <a:t>180nm development – 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Integrated DC-DC/serial powering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Standalone – Q1 2024</a:t>
                      </a:r>
                    </a:p>
                    <a:p>
                      <a:r>
                        <a:rPr lang="en-GB" dirty="0"/>
                        <a:t>Integrated – Q1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Database access 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1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9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ED423-0F43-D9B2-3C71-A6B201966FC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Issues - Electronics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574D1-F292-2C90-C74E-8472DCAB95FF}"/>
              </a:ext>
            </a:extLst>
          </p:cNvPr>
          <p:cNvSpPr/>
          <p:nvPr/>
        </p:nvSpPr>
        <p:spPr>
          <a:xfrm>
            <a:off x="403340" y="3682109"/>
            <a:ext cx="569266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level of access will be possible?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modelling assumes only silicon in the active area, but this is not the case…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sensor peripheries?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5026DF-31BA-9601-EC67-AD035C92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35740" r="6300" b="8717"/>
          <a:stretch/>
        </p:blipFill>
        <p:spPr bwMode="auto">
          <a:xfrm>
            <a:off x="6408422" y="2332203"/>
            <a:ext cx="4880610" cy="26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538FCF-E15A-CFCC-F473-99DB6E9FE37F}"/>
              </a:ext>
            </a:extLst>
          </p:cNvPr>
          <p:cNvSpPr/>
          <p:nvPr/>
        </p:nvSpPr>
        <p:spPr>
          <a:xfrm>
            <a:off x="403340" y="1396194"/>
            <a:ext cx="583744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Handling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power cabling issues apply equally to data cabling.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Possibly harder, since cannot be combined.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aggregation needed for staves?</a:t>
            </a:r>
          </a:p>
        </p:txBody>
      </p:sp>
    </p:spTree>
    <p:extLst>
      <p:ext uri="{BB962C8B-B14F-4D97-AF65-F5344CB8AC3E}">
        <p14:creationId xmlns:p14="http://schemas.microsoft.com/office/powerpoint/2010/main" val="227487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5081</TotalTime>
  <Words>650</Words>
  <Application>Microsoft Office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257</cp:revision>
  <cp:lastPrinted>2019-10-02T08:27:37Z</cp:lastPrinted>
  <dcterms:created xsi:type="dcterms:W3CDTF">2019-09-17T08:04:08Z</dcterms:created>
  <dcterms:modified xsi:type="dcterms:W3CDTF">2022-11-18T14:17:45Z</dcterms:modified>
</cp:coreProperties>
</file>