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 id="2147483668" r:id="rId2"/>
  </p:sldMasterIdLst>
  <p:notesMasterIdLst>
    <p:notesMasterId r:id="rId20"/>
  </p:notesMasterIdLst>
  <p:handoutMasterIdLst>
    <p:handoutMasterId r:id="rId21"/>
  </p:handoutMasterIdLst>
  <p:sldIdLst>
    <p:sldId id="256" r:id="rId3"/>
    <p:sldId id="3776" r:id="rId4"/>
    <p:sldId id="4735" r:id="rId5"/>
    <p:sldId id="4734" r:id="rId6"/>
    <p:sldId id="3766" r:id="rId7"/>
    <p:sldId id="3772" r:id="rId8"/>
    <p:sldId id="3947" r:id="rId9"/>
    <p:sldId id="3852" r:id="rId10"/>
    <p:sldId id="268" r:id="rId11"/>
    <p:sldId id="3944" r:id="rId12"/>
    <p:sldId id="3769" r:id="rId13"/>
    <p:sldId id="3751" r:id="rId14"/>
    <p:sldId id="3945" r:id="rId15"/>
    <p:sldId id="3946" r:id="rId16"/>
    <p:sldId id="3943" r:id="rId17"/>
    <p:sldId id="3942" r:id="rId18"/>
    <p:sldId id="37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a:srgbClr val="F9F8EC"/>
    <a:srgbClr val="EFEABA"/>
    <a:srgbClr val="A053AD"/>
    <a:srgbClr val="FF2600"/>
    <a:srgbClr val="0000DB"/>
    <a:srgbClr val="0000FF"/>
    <a:srgbClr val="FF9300"/>
    <a:srgbClr val="008F00"/>
    <a:srgbClr val="FF4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439" autoAdjust="0"/>
    <p:restoredTop sz="95332" autoAdjust="0"/>
  </p:normalViewPr>
  <p:slideViewPr>
    <p:cSldViewPr snapToGrid="0" snapToObjects="1">
      <p:cViewPr varScale="1">
        <p:scale>
          <a:sx n="124" d="100"/>
          <a:sy n="124" d="100"/>
        </p:scale>
        <p:origin x="1416" y="176"/>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E968C7C-DE0D-7744-9A0A-5A58AFDE7EDC}" type="datetimeFigureOut">
              <a:rPr lang="en-US" smtClean="0"/>
              <a:t>12/8/22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BE1642-F6EB-3F47-A209-1B38F78E7469}" type="slidenum">
              <a:rPr lang="en-US" smtClean="0"/>
              <a:t>‹#›</a:t>
            </a:fld>
            <a:endParaRPr lang="en-US"/>
          </a:p>
        </p:txBody>
      </p:sp>
    </p:spTree>
    <p:extLst>
      <p:ext uri="{BB962C8B-B14F-4D97-AF65-F5344CB8AC3E}">
        <p14:creationId xmlns:p14="http://schemas.microsoft.com/office/powerpoint/2010/main" val="20383488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6BA3CD-AB20-5043-9DFD-E54294A03D31}" type="datetimeFigureOut">
              <a:rPr lang="en-US" smtClean="0"/>
              <a:t>12/8/22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745EDC-326A-DC46-A236-B4FC4FF83B6F}" type="slidenum">
              <a:rPr lang="en-US" smtClean="0"/>
              <a:t>‹#›</a:t>
            </a:fld>
            <a:endParaRPr lang="en-US"/>
          </a:p>
        </p:txBody>
      </p:sp>
    </p:spTree>
    <p:extLst>
      <p:ext uri="{BB962C8B-B14F-4D97-AF65-F5344CB8AC3E}">
        <p14:creationId xmlns:p14="http://schemas.microsoft.com/office/powerpoint/2010/main" val="378602781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745EDC-326A-DC46-A236-B4FC4FF83B6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29226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745EDC-326A-DC46-A236-B4FC4FF83B6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07901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745EDC-326A-DC46-A236-B4FC4FF83B6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7006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745EDC-326A-DC46-A236-B4FC4FF83B6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70812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745EDC-326A-DC46-A236-B4FC4FF83B6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22092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745EDC-326A-DC46-A236-B4FC4FF83B6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803622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745EDC-326A-DC46-A236-B4FC4FF83B6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7150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745EDC-326A-DC46-A236-B4FC4FF83B6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372846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3460750" y="2235148"/>
            <a:ext cx="5657609" cy="1774948"/>
          </a:xfrm>
        </p:spPr>
        <p:txBody>
          <a:bodyPr anchor="b">
            <a:normAutofit/>
          </a:bodyPr>
          <a:lstStyle>
            <a:lvl1pPr algn="r">
              <a:defRPr sz="4400" b="0" i="0">
                <a:solidFill>
                  <a:schemeClr val="bg1"/>
                </a:solidFill>
                <a:effectLst>
                  <a:outerShdw blurRad="50800" dist="38100" dir="2700000" algn="tl" rotWithShape="0">
                    <a:srgbClr val="000000">
                      <a:alpha val="43000"/>
                    </a:srgbClr>
                  </a:outerShdw>
                  <a:reflection stA="50000" endPos="50000" dist="5080" dir="5400000" sy="-100000" algn="bl" rotWithShape="0"/>
                </a:effectLst>
                <a:latin typeface="+mj-lt"/>
                <a:ea typeface="Arial" charset="0"/>
                <a:cs typeface="Comic Sans MS"/>
              </a:defRPr>
            </a:lvl1pPr>
          </a:lstStyle>
          <a:p>
            <a:r>
              <a:rPr lang="en-US" dirty="0"/>
              <a:t>Click to edit Master </a:t>
            </a:r>
            <a:br>
              <a:rPr lang="en-US" dirty="0"/>
            </a:br>
            <a:br>
              <a:rPr lang="en-US" dirty="0"/>
            </a:br>
            <a:r>
              <a:rPr lang="en-US" dirty="0"/>
              <a:t>title style</a:t>
            </a:r>
          </a:p>
        </p:txBody>
      </p:sp>
      <p:sp>
        <p:nvSpPr>
          <p:cNvPr id="3" name="Subtitle 2"/>
          <p:cNvSpPr>
            <a:spLocks noGrp="1"/>
          </p:cNvSpPr>
          <p:nvPr>
            <p:ph type="subTitle" idx="1"/>
          </p:nvPr>
        </p:nvSpPr>
        <p:spPr>
          <a:xfrm>
            <a:off x="3703493" y="4642339"/>
            <a:ext cx="5414866" cy="580292"/>
          </a:xfrm>
        </p:spPr>
        <p:txBody>
          <a:bodyPr/>
          <a:lstStyle>
            <a:lvl1pPr marL="0" indent="0" algn="r">
              <a:buNone/>
              <a:defRPr sz="2400">
                <a:solidFill>
                  <a:schemeClr val="bg1"/>
                </a:solidFill>
                <a:effectLst>
                  <a:outerShdw blurRad="50800" dist="38100" dir="2700000" algn="tl" rotWithShape="0">
                    <a:srgbClr val="000000">
                      <a:alpha val="43000"/>
                    </a:srgbClr>
                  </a:outerShdw>
                  <a:reflection stA="50000" endPos="50000" dist="5080" dir="5400000" sy="-100000" algn="bl" rotWithShape="0"/>
                </a:effectLst>
                <a:latin typeface="Arial" panose="020B0604020202020204" pitchFamily="34" charset="0"/>
                <a:ea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fld id="{1F8A97BA-DB9B-4291-87AE-AF89EA7F18B7}" type="slidenum">
              <a:rPr lang="en-US" smtClean="0"/>
              <a:pPr>
                <a:defRPr/>
              </a:pPr>
              <a:t>‹#›</a:t>
            </a:fld>
            <a:endParaRPr lang="en-US" dirty="0"/>
          </a:p>
        </p:txBody>
      </p:sp>
    </p:spTree>
    <p:extLst>
      <p:ext uri="{BB962C8B-B14F-4D97-AF65-F5344CB8AC3E}">
        <p14:creationId xmlns:p14="http://schemas.microsoft.com/office/powerpoint/2010/main" val="80398981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pPr>
              <a:defRPr/>
            </a:pPr>
            <a:fld id="{1F8A97BA-DB9B-4291-87AE-AF89EA7F18B7}" type="slidenum">
              <a:rPr lang="en-US" smtClean="0"/>
              <a:pPr>
                <a:defRPr/>
              </a:pPr>
              <a:t>‹#›</a:t>
            </a:fld>
            <a:endParaRPr lang="en-US" dirty="0"/>
          </a:p>
        </p:txBody>
      </p:sp>
    </p:spTree>
    <p:extLst>
      <p:ext uri="{BB962C8B-B14F-4D97-AF65-F5344CB8AC3E}">
        <p14:creationId xmlns:p14="http://schemas.microsoft.com/office/powerpoint/2010/main" val="385752692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fld id="{1F8A97BA-DB9B-4291-87AE-AF89EA7F18B7}" type="slidenum">
              <a:rPr lang="en-US" smtClean="0"/>
              <a:pPr>
                <a:defRPr/>
              </a:pPr>
              <a:t>‹#›</a:t>
            </a:fld>
            <a:endParaRPr lang="en-US" dirty="0"/>
          </a:p>
        </p:txBody>
      </p:sp>
    </p:spTree>
    <p:extLst>
      <p:ext uri="{BB962C8B-B14F-4D97-AF65-F5344CB8AC3E}">
        <p14:creationId xmlns:p14="http://schemas.microsoft.com/office/powerpoint/2010/main" val="263388058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5544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87689"/>
            <a:ext cx="9144000" cy="5886054"/>
          </a:xfrm>
        </p:spPr>
        <p:txBody>
          <a:bodyPr/>
          <a:lstStyle>
            <a:lvl1pPr marL="228600" indent="-228600">
              <a:buClr>
                <a:srgbClr val="0432FF"/>
              </a:buClr>
              <a:buFont typeface="Wingdings" charset="2"/>
              <a:buChar char="q"/>
              <a:defRPr sz="1800">
                <a:latin typeface="Arial" panose="020B0604020202020204" pitchFamily="34" charset="0"/>
                <a:ea typeface="Arial" panose="020B0604020202020204" pitchFamily="34" charset="0"/>
                <a:cs typeface="Arial" panose="020B0604020202020204" pitchFamily="34" charset="0"/>
              </a:defRPr>
            </a:lvl1pPr>
            <a:lvl2pPr marL="685800" indent="-228600">
              <a:buClr>
                <a:srgbClr val="0432FF"/>
              </a:buClr>
              <a:buFont typeface="Wingdings" charset="2"/>
              <a:buChar char="Ø"/>
              <a:defRPr sz="1600">
                <a:latin typeface="Arial" panose="020B0604020202020204" pitchFamily="34" charset="0"/>
                <a:ea typeface="Arial" panose="020B0604020202020204" pitchFamily="34" charset="0"/>
                <a:cs typeface="Arial" panose="020B0604020202020204" pitchFamily="34" charset="0"/>
              </a:defRPr>
            </a:lvl2pPr>
            <a:lvl3pPr marL="1143000" indent="-228600">
              <a:buClr>
                <a:srgbClr val="0432FF"/>
              </a:buClr>
              <a:buFont typeface="Arial"/>
              <a:buChar char="•"/>
              <a:defRPr sz="1400">
                <a:latin typeface="Arial" panose="020B0604020202020204" pitchFamily="34" charset="0"/>
                <a:ea typeface="Arial" panose="020B0604020202020204" pitchFamily="34" charset="0"/>
                <a:cs typeface="Arial" panose="020B0604020202020204" pitchFamily="34" charset="0"/>
              </a:defRPr>
            </a:lvl3pPr>
            <a:lvl4pPr marL="1600200" indent="-228600">
              <a:buClr>
                <a:srgbClr val="0432FF"/>
              </a:buClr>
              <a:buFont typeface="Wingdings" charset="2"/>
              <a:buChar char="ü"/>
              <a:defRPr sz="1200">
                <a:latin typeface="Arial" panose="020B0604020202020204" pitchFamily="34" charset="0"/>
                <a:ea typeface="Arial" panose="020B0604020202020204" pitchFamily="34" charset="0"/>
                <a:cs typeface="Arial" panose="020B0604020202020204" pitchFamily="34" charset="0"/>
              </a:defRPr>
            </a:lvl4pPr>
            <a:lvl5pPr marL="2057400" indent="-228600">
              <a:buClr>
                <a:srgbClr val="0432FF"/>
              </a:buClr>
              <a:buFont typeface="Wingdings" charset="2"/>
              <a:buChar char="§"/>
              <a:defRPr sz="1000">
                <a:latin typeface="Arial" panose="020B0604020202020204" pitchFamily="34" charset="0"/>
                <a:ea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7086600" y="6676960"/>
            <a:ext cx="2057400" cy="178757"/>
          </a:xfrm>
        </p:spPr>
        <p:txBody>
          <a:bodyPr/>
          <a:lstStyle>
            <a:lvl1pPr algn="r">
              <a:defRPr sz="800">
                <a:latin typeface="+mj-lt"/>
                <a:cs typeface="Comic Sans MS"/>
              </a:defRPr>
            </a:lvl1pPr>
          </a:lstStyle>
          <a:p>
            <a:r>
              <a:rPr lang="en-US"/>
              <a:t>E.C. Aschenauer</a:t>
            </a:r>
            <a:endParaRPr lang="en-US" dirty="0"/>
          </a:p>
        </p:txBody>
      </p:sp>
      <p:sp>
        <p:nvSpPr>
          <p:cNvPr id="5" name="Footer Placeholder 4"/>
          <p:cNvSpPr>
            <a:spLocks noGrp="1"/>
          </p:cNvSpPr>
          <p:nvPr>
            <p:ph type="ftr" sz="quarter" idx="11"/>
          </p:nvPr>
        </p:nvSpPr>
        <p:spPr>
          <a:xfrm>
            <a:off x="3028950" y="6676960"/>
            <a:ext cx="3086100" cy="178758"/>
          </a:xfrm>
        </p:spPr>
        <p:txBody>
          <a:bodyPr/>
          <a:lstStyle>
            <a:lvl1pPr>
              <a:defRPr sz="800">
                <a:latin typeface="+mj-lt"/>
                <a:cs typeface="Comic Sans MS"/>
              </a:defRPr>
            </a:lvl1pPr>
          </a:lstStyle>
          <a:p>
            <a:endParaRPr lang="en-US" dirty="0"/>
          </a:p>
        </p:txBody>
      </p:sp>
      <p:sp>
        <p:nvSpPr>
          <p:cNvPr id="6" name="Slide Number Placeholder 5"/>
          <p:cNvSpPr>
            <a:spLocks noGrp="1"/>
          </p:cNvSpPr>
          <p:nvPr>
            <p:ph type="sldNum" sz="quarter" idx="12"/>
          </p:nvPr>
        </p:nvSpPr>
        <p:spPr>
          <a:xfrm>
            <a:off x="0" y="6676960"/>
            <a:ext cx="2057400" cy="178758"/>
          </a:xfrm>
        </p:spPr>
        <p:txBody>
          <a:bodyPr/>
          <a:lstStyle>
            <a:lvl1pPr algn="l">
              <a:defRPr>
                <a:latin typeface="+mj-lt"/>
                <a:cs typeface="Comic Sans MS"/>
              </a:defRPr>
            </a:lvl1pPr>
          </a:lstStyle>
          <a:p>
            <a:fld id="{893C5830-40F3-F04E-B2E3-10E6672BA8FF}" type="slidenum">
              <a:rPr lang="en-US" smtClean="0"/>
              <a:pPr/>
              <a:t>‹#›</a:t>
            </a:fld>
            <a:endParaRPr lang="en-US"/>
          </a:p>
        </p:txBody>
      </p:sp>
      <p:sp>
        <p:nvSpPr>
          <p:cNvPr id="7" name="Title 1"/>
          <p:cNvSpPr>
            <a:spLocks noGrp="1"/>
          </p:cNvSpPr>
          <p:nvPr>
            <p:ph type="title"/>
          </p:nvPr>
        </p:nvSpPr>
        <p:spPr>
          <a:xfrm>
            <a:off x="0" y="2283"/>
            <a:ext cx="9144000" cy="584669"/>
          </a:xfrm>
        </p:spPr>
        <p:txBody>
          <a:bodyPr>
            <a:normAutofit/>
          </a:bodyPr>
          <a:lstStyle>
            <a:lvl1pPr algn="r">
              <a:defRPr sz="2800" b="1" i="1">
                <a:solidFill>
                  <a:srgbClr val="1200B4"/>
                </a:solidFill>
                <a:effectLst>
                  <a:reflection stA="50000" endPos="50000" dist="5080" dir="5400000" sy="-100000" algn="bl" rotWithShape="0"/>
                </a:effectLst>
                <a:latin typeface="+mj-lt"/>
                <a:ea typeface="Arial" charset="0"/>
                <a:cs typeface="Comic Sans MS"/>
              </a:defRPr>
            </a:lvl1pPr>
          </a:lstStyle>
          <a:p>
            <a:r>
              <a:rPr lang="en-US" dirty="0"/>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071923" y="6671287"/>
            <a:ext cx="2057400" cy="191030"/>
          </a:xfrm>
        </p:spPr>
        <p:txBody>
          <a:bodyPr/>
          <a:lstStyle>
            <a:lvl1pPr algn="r">
              <a:defRPr sz="800">
                <a:latin typeface="Arial" panose="020B0604020202020204" pitchFamily="34" charset="0"/>
                <a:cs typeface="Arial" panose="020B0604020202020204" pitchFamily="34" charset="0"/>
              </a:defRPr>
            </a:lvl1pPr>
          </a:lstStyle>
          <a:p>
            <a:r>
              <a:rPr lang="en-US"/>
              <a:t>E.C. Aschenauer</a:t>
            </a:r>
            <a:endParaRPr lang="en-US" dirty="0"/>
          </a:p>
        </p:txBody>
      </p:sp>
      <p:sp>
        <p:nvSpPr>
          <p:cNvPr id="4" name="Footer Placeholder 3"/>
          <p:cNvSpPr>
            <a:spLocks noGrp="1"/>
          </p:cNvSpPr>
          <p:nvPr>
            <p:ph type="ftr" sz="quarter" idx="11"/>
          </p:nvPr>
        </p:nvSpPr>
        <p:spPr>
          <a:xfrm>
            <a:off x="3028950" y="6664687"/>
            <a:ext cx="3086100" cy="191030"/>
          </a:xfrm>
        </p:spPr>
        <p:txBody>
          <a:bodyPr/>
          <a:lstStyle>
            <a:lvl1pPr>
              <a:defRPr sz="800">
                <a:latin typeface="Arial" panose="020B0604020202020204" pitchFamily="34" charset="0"/>
                <a:cs typeface="Arial" panose="020B0604020202020204" pitchFamily="34" charset="0"/>
              </a:defRPr>
            </a:lvl1pPr>
          </a:lstStyle>
          <a:p>
            <a:endParaRPr lang="en-US" dirty="0"/>
          </a:p>
        </p:txBody>
      </p:sp>
      <p:sp>
        <p:nvSpPr>
          <p:cNvPr id="5" name="Slide Number Placeholder 4"/>
          <p:cNvSpPr>
            <a:spLocks noGrp="1"/>
          </p:cNvSpPr>
          <p:nvPr>
            <p:ph type="sldNum" sz="quarter" idx="12"/>
          </p:nvPr>
        </p:nvSpPr>
        <p:spPr>
          <a:xfrm>
            <a:off x="0" y="6679747"/>
            <a:ext cx="2057400" cy="191030"/>
          </a:xfrm>
        </p:spPr>
        <p:txBody>
          <a:bodyPr/>
          <a:lstStyle>
            <a:lvl1pPr algn="l">
              <a:defRPr>
                <a:latin typeface="Arial" panose="020B0604020202020204" pitchFamily="34" charset="0"/>
                <a:cs typeface="Arial" panose="020B0604020202020204" pitchFamily="34" charset="0"/>
              </a:defRPr>
            </a:lvl1pPr>
          </a:lstStyle>
          <a:p>
            <a:fld id="{893C5830-40F3-F04E-B2E3-10E6672BA8FF}" type="slidenum">
              <a:rPr lang="en-US" smtClean="0"/>
              <a:pPr/>
              <a:t>‹#›</a:t>
            </a:fld>
            <a:endParaRPr lang="en-US"/>
          </a:p>
        </p:txBody>
      </p:sp>
      <p:sp>
        <p:nvSpPr>
          <p:cNvPr id="6" name="Title 1"/>
          <p:cNvSpPr>
            <a:spLocks noGrp="1"/>
          </p:cNvSpPr>
          <p:nvPr>
            <p:ph type="title"/>
          </p:nvPr>
        </p:nvSpPr>
        <p:spPr>
          <a:xfrm>
            <a:off x="0" y="2283"/>
            <a:ext cx="9144000" cy="584669"/>
          </a:xfrm>
        </p:spPr>
        <p:txBody>
          <a:bodyPr>
            <a:normAutofit/>
          </a:bodyPr>
          <a:lstStyle>
            <a:lvl1pPr algn="r">
              <a:defRPr sz="2800" b="1" i="1">
                <a:solidFill>
                  <a:srgbClr val="1200B4"/>
                </a:solidFill>
                <a:effectLst>
                  <a:reflection stA="50000" endPos="50000" dist="5080" dir="5400000" sy="-100000" algn="bl" rotWithShape="0"/>
                </a:effectLst>
                <a:latin typeface="Arial" panose="020B0604020202020204" pitchFamily="34" charset="0"/>
                <a:ea typeface="Arial" panose="020B0604020202020204" pitchFamily="34" charset="0"/>
                <a:cs typeface="Arial" panose="020B0604020202020204" pitchFamily="34" charset="0"/>
              </a:defRPr>
            </a:lvl1pPr>
          </a:lstStyle>
          <a:p>
            <a:r>
              <a:rPr lang="en-US" dirty="0"/>
              <a:t>Click to edit Master 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2"/>
          <p:cNvSpPr>
            <a:spLocks noGrp="1"/>
          </p:cNvSpPr>
          <p:nvPr>
            <p:ph type="dt" sz="half" idx="10"/>
          </p:nvPr>
        </p:nvSpPr>
        <p:spPr>
          <a:xfrm>
            <a:off x="7086600" y="6663085"/>
            <a:ext cx="2057400" cy="194915"/>
          </a:xfrm>
        </p:spPr>
        <p:txBody>
          <a:bodyPr/>
          <a:lstStyle>
            <a:lvl1pPr algn="r">
              <a:defRPr sz="800">
                <a:latin typeface="+mj-lt"/>
                <a:cs typeface="Comic Sans MS"/>
              </a:defRPr>
            </a:lvl1pPr>
          </a:lstStyle>
          <a:p>
            <a:r>
              <a:rPr lang="en-US"/>
              <a:t>E.C. Aschenauer</a:t>
            </a:r>
          </a:p>
        </p:txBody>
      </p:sp>
      <p:sp>
        <p:nvSpPr>
          <p:cNvPr id="6" name="Footer Placeholder 3"/>
          <p:cNvSpPr>
            <a:spLocks noGrp="1"/>
          </p:cNvSpPr>
          <p:nvPr>
            <p:ph type="ftr" sz="quarter" idx="11"/>
          </p:nvPr>
        </p:nvSpPr>
        <p:spPr>
          <a:xfrm>
            <a:off x="3028950" y="6652413"/>
            <a:ext cx="3086100" cy="194915"/>
          </a:xfrm>
        </p:spPr>
        <p:txBody>
          <a:bodyPr/>
          <a:lstStyle>
            <a:lvl1pPr>
              <a:defRPr sz="800">
                <a:latin typeface="+mj-lt"/>
                <a:cs typeface="Comic Sans MS"/>
              </a:defRPr>
            </a:lvl1pPr>
          </a:lstStyle>
          <a:p>
            <a:endParaRPr lang="en-US"/>
          </a:p>
        </p:txBody>
      </p:sp>
      <p:sp>
        <p:nvSpPr>
          <p:cNvPr id="7" name="Slide Number Placeholder 4"/>
          <p:cNvSpPr>
            <a:spLocks noGrp="1"/>
          </p:cNvSpPr>
          <p:nvPr>
            <p:ph type="sldNum" sz="quarter" idx="12"/>
          </p:nvPr>
        </p:nvSpPr>
        <p:spPr>
          <a:xfrm>
            <a:off x="0" y="6663085"/>
            <a:ext cx="2057400" cy="194915"/>
          </a:xfrm>
        </p:spPr>
        <p:txBody>
          <a:bodyPr/>
          <a:lstStyle>
            <a:lvl1pPr algn="l">
              <a:defRPr sz="1200">
                <a:latin typeface="+mj-lt"/>
                <a:cs typeface="Comic Sans MS"/>
              </a:defRPr>
            </a:lvl1pPr>
          </a:lstStyle>
          <a:p>
            <a:fld id="{893C5830-40F3-F04E-B2E3-10E6672BA8F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OE bottom - blank - b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a:xfrm>
            <a:off x="8461403" y="6323012"/>
            <a:ext cx="381000" cy="471487"/>
          </a:xfrm>
        </p:spPr>
        <p:txBody>
          <a:bodyPr/>
          <a:lstStyle/>
          <a:p>
            <a:pPr>
              <a:defRPr/>
            </a:pPr>
            <a:fld id="{1F8A97BA-DB9B-4291-87AE-AF89EA7F18B7}" type="slidenum">
              <a:rPr lang="en-US" smtClean="0"/>
              <a:pPr>
                <a:defRPr/>
              </a:pPr>
              <a:t>‹#›</a:t>
            </a:fld>
            <a:endParaRPr lang="en-US" dirty="0"/>
          </a:p>
        </p:txBody>
      </p:sp>
    </p:spTree>
    <p:extLst>
      <p:ext uri="{BB962C8B-B14F-4D97-AF65-F5344CB8AC3E}">
        <p14:creationId xmlns:p14="http://schemas.microsoft.com/office/powerpoint/2010/main" val="179493170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OE bottom - blank - not b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dirty="0"/>
              <a:t>Click to edit Master title style</a:t>
            </a:r>
          </a:p>
        </p:txBody>
      </p:sp>
      <p:sp>
        <p:nvSpPr>
          <p:cNvPr id="3" name="Slide Number Placeholder 2"/>
          <p:cNvSpPr>
            <a:spLocks noGrp="1"/>
          </p:cNvSpPr>
          <p:nvPr>
            <p:ph type="sldNum" sz="quarter" idx="10"/>
          </p:nvPr>
        </p:nvSpPr>
        <p:spPr/>
        <p:txBody>
          <a:bodyPr/>
          <a:lstStyle/>
          <a:p>
            <a:pPr>
              <a:defRPr/>
            </a:pPr>
            <a:fld id="{1F8A97BA-DB9B-4291-87AE-AF89EA7F18B7}" type="slidenum">
              <a:rPr lang="en-US" smtClean="0"/>
              <a:pPr>
                <a:defRPr/>
              </a:pPr>
              <a:t>‹#›</a:t>
            </a:fld>
            <a:endParaRPr lang="en-US" dirty="0"/>
          </a:p>
        </p:txBody>
      </p:sp>
    </p:spTree>
    <p:extLst>
      <p:ext uri="{BB962C8B-B14F-4D97-AF65-F5344CB8AC3E}">
        <p14:creationId xmlns:p14="http://schemas.microsoft.com/office/powerpoint/2010/main" val="264864149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OE bottom - box - bo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2425" y="866775"/>
            <a:ext cx="8410575" cy="5259388"/>
          </a:xfrm>
          <a:prstGeom prst="rect">
            <a:avLst/>
          </a:prstGeom>
        </p:spPr>
        <p:txBody>
          <a:bodyPr/>
          <a:lstStyle>
            <a:lvl1pPr>
              <a:defRPr b="0" baseline="0"/>
            </a:lvl1pPr>
            <a:lvl2pPr algn="l">
              <a:buNone/>
              <a:defRPr b="0" baseline="0"/>
            </a:lvl2pPr>
          </a:lstStyle>
          <a:p>
            <a:pPr lvl="1"/>
            <a:endParaRPr lang="en-US" dirty="0"/>
          </a:p>
          <a:p>
            <a:pPr lvl="0"/>
            <a:endParaRPr lang="en-US" dirty="0"/>
          </a:p>
        </p:txBody>
      </p:sp>
      <p:sp>
        <p:nvSpPr>
          <p:cNvPr id="6" name="Title 5"/>
          <p:cNvSpPr>
            <a:spLocks noGrp="1"/>
          </p:cNvSpPr>
          <p:nvPr>
            <p:ph type="title"/>
          </p:nvPr>
        </p:nvSpPr>
        <p:spPr/>
        <p:txBody>
          <a:bodyPr/>
          <a:lstStyle>
            <a:lvl1pPr>
              <a:defRPr b="1" i="0" baseline="0"/>
            </a:lvl1pPr>
          </a:lstStyle>
          <a:p>
            <a:r>
              <a:rPr lang="en-US" dirty="0"/>
              <a:t>Click to edit Master title style</a:t>
            </a:r>
          </a:p>
        </p:txBody>
      </p:sp>
      <p:sp>
        <p:nvSpPr>
          <p:cNvPr id="4" name="Rectangle 6"/>
          <p:cNvSpPr>
            <a:spLocks noGrp="1" noChangeArrowheads="1"/>
          </p:cNvSpPr>
          <p:nvPr>
            <p:ph type="sldNum" sz="quarter" idx="10"/>
          </p:nvPr>
        </p:nvSpPr>
        <p:spPr>
          <a:xfrm>
            <a:off x="8763000" y="6492875"/>
            <a:ext cx="381000" cy="365125"/>
          </a:xfrm>
          <a:ln/>
        </p:spPr>
        <p:txBody>
          <a:bodyPr/>
          <a:lstStyle>
            <a:lvl1pPr>
              <a:defRPr/>
            </a:lvl1pPr>
          </a:lstStyle>
          <a:p>
            <a:pPr>
              <a:defRPr/>
            </a:pPr>
            <a:fld id="{0E35970C-66DA-42B4-8591-6E363A3B576E}" type="slidenum">
              <a:rPr lang="en-US"/>
              <a:pPr>
                <a:defRPr/>
              </a:pPr>
              <a:t>‹#›</a:t>
            </a:fld>
            <a:endParaRPr lang="en-US"/>
          </a:p>
        </p:txBody>
      </p:sp>
    </p:spTree>
    <p:extLst>
      <p:ext uri="{BB962C8B-B14F-4D97-AF65-F5344CB8AC3E}">
        <p14:creationId xmlns:p14="http://schemas.microsoft.com/office/powerpoint/2010/main" val="241650535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OE bottom - box - not bo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2425" y="866775"/>
            <a:ext cx="8410575" cy="5259388"/>
          </a:xfrm>
          <a:prstGeom prst="rect">
            <a:avLst/>
          </a:prstGeom>
        </p:spPr>
        <p:txBody>
          <a:bodyPr/>
          <a:lstStyle>
            <a:lvl1pPr>
              <a:defRPr b="0" baseline="0"/>
            </a:lvl1pPr>
            <a:lvl2pPr algn="l">
              <a:buNone/>
              <a:defRPr b="0" baseline="0"/>
            </a:lvl2pPr>
          </a:lstStyle>
          <a:p>
            <a:pPr lvl="1"/>
            <a:endParaRPr lang="en-US" dirty="0"/>
          </a:p>
          <a:p>
            <a:pPr lvl="0"/>
            <a:endParaRPr lang="en-US" dirty="0"/>
          </a:p>
        </p:txBody>
      </p:sp>
      <p:sp>
        <p:nvSpPr>
          <p:cNvPr id="6" name="Title 5"/>
          <p:cNvSpPr>
            <a:spLocks noGrp="1"/>
          </p:cNvSpPr>
          <p:nvPr>
            <p:ph type="title"/>
          </p:nvPr>
        </p:nvSpPr>
        <p:spPr/>
        <p:txBody>
          <a:bodyPr/>
          <a:lstStyle>
            <a:lvl1pPr>
              <a:defRPr b="0" i="0" baseline="0"/>
            </a:lvl1pPr>
          </a:lstStyle>
          <a:p>
            <a:r>
              <a:rPr lang="en-US" dirty="0"/>
              <a:t>Click to edit Master title style</a:t>
            </a:r>
          </a:p>
        </p:txBody>
      </p:sp>
      <p:sp>
        <p:nvSpPr>
          <p:cNvPr id="4" name="Rectangle 6"/>
          <p:cNvSpPr>
            <a:spLocks noGrp="1" noChangeArrowheads="1"/>
          </p:cNvSpPr>
          <p:nvPr>
            <p:ph type="sldNum" sz="quarter" idx="10"/>
          </p:nvPr>
        </p:nvSpPr>
        <p:spPr>
          <a:xfrm>
            <a:off x="8763000" y="6492875"/>
            <a:ext cx="381000" cy="365125"/>
          </a:xfrm>
          <a:ln/>
        </p:spPr>
        <p:txBody>
          <a:bodyPr/>
          <a:lstStyle>
            <a:lvl1pPr>
              <a:defRPr/>
            </a:lvl1pPr>
          </a:lstStyle>
          <a:p>
            <a:pPr>
              <a:defRPr/>
            </a:pPr>
            <a:fld id="{0E35970C-66DA-42B4-8591-6E363A3B576E}" type="slidenum">
              <a:rPr lang="en-US"/>
              <a:pPr>
                <a:defRPr/>
              </a:pPr>
              <a:t>‹#›</a:t>
            </a:fld>
            <a:endParaRPr lang="en-US"/>
          </a:p>
        </p:txBody>
      </p:sp>
    </p:spTree>
    <p:extLst>
      <p:ext uri="{BB962C8B-B14F-4D97-AF65-F5344CB8AC3E}">
        <p14:creationId xmlns:p14="http://schemas.microsoft.com/office/powerpoint/2010/main" val="327690936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OE bottom - text box - b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fld id="{1F8A97BA-DB9B-4291-87AE-AF89EA7F18B7}" type="slidenum">
              <a:rPr lang="en-US" smtClean="0"/>
              <a:pPr>
                <a:defRPr/>
              </a:pPr>
              <a:t>‹#›</a:t>
            </a:fld>
            <a:endParaRPr lang="en-US" dirty="0"/>
          </a:p>
        </p:txBody>
      </p:sp>
      <p:sp>
        <p:nvSpPr>
          <p:cNvPr id="5" name="Content Placeholder 2"/>
          <p:cNvSpPr>
            <a:spLocks noGrp="1"/>
          </p:cNvSpPr>
          <p:nvPr>
            <p:ph idx="1"/>
          </p:nvPr>
        </p:nvSpPr>
        <p:spPr>
          <a:xfrm>
            <a:off x="320722" y="972403"/>
            <a:ext cx="8345605" cy="5073555"/>
          </a:xfrm>
          <a:prstGeom prst="rect">
            <a:avLst/>
          </a:prstGeom>
        </p:spPr>
        <p:txBody>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77023543"/>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image" Target="../media/image5.jpe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image" Target="../media/image4.jpeg"/><Relationship Id="rId5" Type="http://schemas.openxmlformats.org/officeDocument/2006/relationships/slideLayout" Target="../slideLayouts/slideLayout9.xml"/><Relationship Id="rId10" Type="http://schemas.openxmlformats.org/officeDocument/2006/relationships/theme" Target="../theme/theme2.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8548"/>
            <a:ext cx="9144000" cy="6858000"/>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latin typeface="Arial" charset="0"/>
                <a:ea typeface="Arial" charset="0"/>
                <a:cs typeface="Arial" charset="0"/>
              </a:defRPr>
            </a:lvl1pPr>
          </a:lstStyle>
          <a:p>
            <a:r>
              <a:rPr lang="en-US"/>
              <a:t>E.C. Aschenauer</a:t>
            </a:r>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latin typeface="Arial" charset="0"/>
                <a:ea typeface="Arial" charset="0"/>
                <a:cs typeface="Arial" charset="0"/>
              </a:defRPr>
            </a:lvl1pPr>
          </a:lstStyle>
          <a:p>
            <a:endParaRPr lang="en-US" dirty="0"/>
          </a:p>
        </p:txBody>
      </p:sp>
      <p:sp>
        <p:nvSpPr>
          <p:cNvPr id="6" name="Slide Number Placeholder 5"/>
          <p:cNvSpPr>
            <a:spLocks noGrp="1"/>
          </p:cNvSpPr>
          <p:nvPr>
            <p:ph type="sldNum" sz="quarter" idx="4"/>
          </p:nvPr>
        </p:nvSpPr>
        <p:spPr>
          <a:xfrm>
            <a:off x="6997212" y="6356351"/>
            <a:ext cx="2057400" cy="365125"/>
          </a:xfrm>
          <a:prstGeom prst="rect">
            <a:avLst/>
          </a:prstGeom>
        </p:spPr>
        <p:txBody>
          <a:bodyPr vert="horz" lIns="91440" tIns="45720" rIns="91440" bIns="45720" rtlCol="0" anchor="ctr"/>
          <a:lstStyle>
            <a:lvl1pPr algn="r">
              <a:defRPr sz="1200">
                <a:solidFill>
                  <a:schemeClr val="bg1"/>
                </a:solidFill>
                <a:latin typeface="Arial" charset="0"/>
                <a:ea typeface="Arial" charset="0"/>
                <a:cs typeface="Arial" charset="0"/>
              </a:defRPr>
            </a:lvl1pPr>
          </a:lstStyle>
          <a:p>
            <a:fld id="{893C5830-40F3-F04E-B2E3-10E6672BA8FF}" type="slidenum">
              <a:rPr lang="en-US" smtClean="0"/>
              <a:pPr/>
              <a:t>‹#›</a:t>
            </a:fld>
            <a:endParaRPr lang="en-US"/>
          </a:p>
        </p:txBody>
      </p:sp>
      <p:pic>
        <p:nvPicPr>
          <p:cNvPr id="8" name="Picture 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923609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 id="2147483667" r:id="rId4"/>
  </p:sldLayoutIdLst>
  <p:hf hdr="0" ftr="0"/>
  <p:txStyles>
    <p:titleStyle>
      <a:lvl1pPr algn="l" defTabSz="914400" rtl="0" eaLnBrk="1" latinLnBrk="0" hangingPunct="1">
        <a:lnSpc>
          <a:spcPct val="90000"/>
        </a:lnSpc>
        <a:spcBef>
          <a:spcPct val="0"/>
        </a:spcBef>
        <a:buNone/>
        <a:defRPr sz="4400" kern="1200">
          <a:solidFill>
            <a:srgbClr val="30519D"/>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1"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0"/>
            <a:ext cx="9144000" cy="6421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6" name="Slide Number Placeholder 5"/>
          <p:cNvSpPr>
            <a:spLocks noGrp="1"/>
          </p:cNvSpPr>
          <p:nvPr>
            <p:ph type="sldNum" sz="quarter" idx="4"/>
          </p:nvPr>
        </p:nvSpPr>
        <p:spPr>
          <a:xfrm>
            <a:off x="8572499" y="6323012"/>
            <a:ext cx="381000" cy="471487"/>
          </a:xfrm>
          <a:prstGeom prst="rect">
            <a:avLst/>
          </a:prstGeom>
        </p:spPr>
        <p:txBody>
          <a:bodyPr vert="horz" lIns="91440" tIns="45720" rIns="91440" bIns="45720" rtlCol="0" anchor="ctr"/>
          <a:lstStyle>
            <a:lvl1pPr algn="r" fontAlgn="auto">
              <a:spcBef>
                <a:spcPts val="0"/>
              </a:spcBef>
              <a:spcAft>
                <a:spcPts val="0"/>
              </a:spcAft>
              <a:defRPr sz="1000">
                <a:solidFill>
                  <a:srgbClr val="106636"/>
                </a:solidFill>
                <a:latin typeface="Arial" pitchFamily="34" charset="0"/>
                <a:cs typeface="Arial" pitchFamily="34" charset="0"/>
              </a:defRPr>
            </a:lvl1pPr>
          </a:lstStyle>
          <a:p>
            <a:pPr>
              <a:defRPr/>
            </a:pPr>
            <a:fld id="{1F8A97BA-DB9B-4291-87AE-AF89EA7F18B7}" type="slidenum">
              <a:rPr lang="en-US" smtClean="0"/>
              <a:pPr>
                <a:defRPr/>
              </a:pPr>
              <a:t>‹#›</a:t>
            </a:fld>
            <a:endParaRPr lang="en-US" dirty="0"/>
          </a:p>
        </p:txBody>
      </p:sp>
      <p:pic>
        <p:nvPicPr>
          <p:cNvPr id="1030" name="Picture 9" descr="horizontal-logo-green-text.jpg"/>
          <p:cNvPicPr>
            <a:picLocks noChangeAspect="1"/>
          </p:cNvPicPr>
          <p:nvPr/>
        </p:nvPicPr>
        <p:blipFill>
          <a:blip r:embed="rId12" cstate="print"/>
          <a:srcRect/>
          <a:stretch>
            <a:fillRect/>
          </a:stretch>
        </p:blipFill>
        <p:spPr bwMode="auto">
          <a:xfrm>
            <a:off x="457200" y="6354763"/>
            <a:ext cx="2438400" cy="407987"/>
          </a:xfrm>
          <a:prstGeom prst="rect">
            <a:avLst/>
          </a:prstGeom>
          <a:noFill/>
          <a:ln w="9525">
            <a:noFill/>
            <a:miter lim="800000"/>
            <a:headEnd/>
            <a:tailEnd/>
          </a:ln>
        </p:spPr>
      </p:pic>
      <p:sp>
        <p:nvSpPr>
          <p:cNvPr id="7" name="Footer Placeholder 1"/>
          <p:cNvSpPr txBox="1">
            <a:spLocks/>
          </p:cNvSpPr>
          <p:nvPr userDrawn="1"/>
        </p:nvSpPr>
        <p:spPr>
          <a:xfrm>
            <a:off x="3384331" y="6429374"/>
            <a:ext cx="3363310" cy="411763"/>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106636"/>
                </a:solidFill>
                <a:effectLst/>
                <a:uLnTx/>
                <a:uFillTx/>
                <a:latin typeface="+mn-lt"/>
                <a:ea typeface="+mn-ea"/>
                <a:cs typeface="+mn-cs"/>
              </a:rPr>
              <a:t>EIC Status Update for the CERN Council</a:t>
            </a:r>
            <a:r>
              <a:rPr kumimoji="0" lang="en-US" sz="1400" b="0" i="0" u="none" strike="noStrike" kern="1200" cap="none" spc="0" normalizeH="0" noProof="0" dirty="0">
                <a:ln>
                  <a:noFill/>
                </a:ln>
                <a:solidFill>
                  <a:srgbClr val="106636"/>
                </a:solidFill>
                <a:effectLst/>
                <a:uLnTx/>
                <a:uFillTx/>
                <a:latin typeface="+mn-lt"/>
                <a:ea typeface="+mn-ea"/>
                <a:cs typeface="+mn-cs"/>
              </a:rPr>
              <a:t>		</a:t>
            </a:r>
            <a:endParaRPr kumimoji="0" lang="en-US" sz="1400" b="0" i="0" u="none" strike="noStrike" kern="1200" cap="none" spc="0" normalizeH="0" baseline="0" noProof="0" dirty="0">
              <a:ln>
                <a:noFill/>
              </a:ln>
              <a:solidFill>
                <a:srgbClr val="106636"/>
              </a:solidFill>
              <a:effectLst/>
              <a:uLnTx/>
              <a:uFillTx/>
              <a:latin typeface="+mn-lt"/>
              <a:ea typeface="+mn-ea"/>
              <a:cs typeface="+mn-cs"/>
            </a:endParaRPr>
          </a:p>
        </p:txBody>
      </p:sp>
      <p:sp>
        <p:nvSpPr>
          <p:cNvPr id="8" name="Footer Placeholder 1"/>
          <p:cNvSpPr txBox="1">
            <a:spLocks/>
          </p:cNvSpPr>
          <p:nvPr userDrawn="1"/>
        </p:nvSpPr>
        <p:spPr>
          <a:xfrm>
            <a:off x="7080534" y="6429374"/>
            <a:ext cx="1682465"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106636"/>
                </a:solidFill>
                <a:effectLst/>
                <a:uLnTx/>
                <a:uFillTx/>
                <a:latin typeface="+mn-lt"/>
                <a:ea typeface="+mn-ea"/>
                <a:cs typeface="+mn-cs"/>
              </a:rPr>
              <a:t>November 24, 2021</a:t>
            </a:r>
          </a:p>
        </p:txBody>
      </p:sp>
    </p:spTree>
    <p:extLst>
      <p:ext uri="{BB962C8B-B14F-4D97-AF65-F5344CB8AC3E}">
        <p14:creationId xmlns:p14="http://schemas.microsoft.com/office/powerpoint/2010/main" val="152818251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Lst>
  <p:transition/>
  <p:hf hdr="0" ftr="0" dt="0"/>
  <p:txStyles>
    <p:titleStyle>
      <a:lvl1pPr algn="ctr" rtl="0" eaLnBrk="0" fontAlgn="base" hangingPunct="0">
        <a:spcBef>
          <a:spcPct val="0"/>
        </a:spcBef>
        <a:spcAft>
          <a:spcPct val="0"/>
        </a:spcAft>
        <a:defRPr sz="2400" b="1" kern="1200">
          <a:solidFill>
            <a:srgbClr val="106636"/>
          </a:solidFill>
          <a:latin typeface="Arial" pitchFamily="34" charset="0"/>
          <a:ea typeface="+mj-ea"/>
          <a:cs typeface="Arial" pitchFamily="34" charset="0"/>
        </a:defRPr>
      </a:lvl1pPr>
      <a:lvl2pPr algn="ctr" rtl="0" eaLnBrk="0" fontAlgn="base" hangingPunct="0">
        <a:spcBef>
          <a:spcPct val="0"/>
        </a:spcBef>
        <a:spcAft>
          <a:spcPct val="0"/>
        </a:spcAft>
        <a:defRPr sz="2400">
          <a:solidFill>
            <a:srgbClr val="106636"/>
          </a:solidFill>
          <a:latin typeface="Arial" charset="0"/>
          <a:cs typeface="Arial" charset="0"/>
        </a:defRPr>
      </a:lvl2pPr>
      <a:lvl3pPr algn="ctr" rtl="0" eaLnBrk="0" fontAlgn="base" hangingPunct="0">
        <a:spcBef>
          <a:spcPct val="0"/>
        </a:spcBef>
        <a:spcAft>
          <a:spcPct val="0"/>
        </a:spcAft>
        <a:defRPr sz="2400">
          <a:solidFill>
            <a:srgbClr val="106636"/>
          </a:solidFill>
          <a:latin typeface="Arial" charset="0"/>
          <a:cs typeface="Arial" charset="0"/>
        </a:defRPr>
      </a:lvl3pPr>
      <a:lvl4pPr algn="ctr" rtl="0" eaLnBrk="0" fontAlgn="base" hangingPunct="0">
        <a:spcBef>
          <a:spcPct val="0"/>
        </a:spcBef>
        <a:spcAft>
          <a:spcPct val="0"/>
        </a:spcAft>
        <a:defRPr sz="2400">
          <a:solidFill>
            <a:srgbClr val="106636"/>
          </a:solidFill>
          <a:latin typeface="Arial" charset="0"/>
          <a:cs typeface="Arial" charset="0"/>
        </a:defRPr>
      </a:lvl4pPr>
      <a:lvl5pPr algn="ctr" rtl="0" eaLnBrk="0" fontAlgn="base" hangingPunct="0">
        <a:spcBef>
          <a:spcPct val="0"/>
        </a:spcBef>
        <a:spcAft>
          <a:spcPct val="0"/>
        </a:spcAft>
        <a:defRPr sz="2400">
          <a:solidFill>
            <a:srgbClr val="106636"/>
          </a:solidFill>
          <a:latin typeface="Arial" charset="0"/>
          <a:cs typeface="Arial" charset="0"/>
        </a:defRPr>
      </a:lvl5pPr>
      <a:lvl6pPr marL="457200" algn="ctr" rtl="0" fontAlgn="base">
        <a:spcBef>
          <a:spcPct val="0"/>
        </a:spcBef>
        <a:spcAft>
          <a:spcPct val="0"/>
        </a:spcAft>
        <a:defRPr sz="2400">
          <a:solidFill>
            <a:srgbClr val="106636"/>
          </a:solidFill>
          <a:latin typeface="Arial" charset="0"/>
          <a:cs typeface="Arial" charset="0"/>
        </a:defRPr>
      </a:lvl6pPr>
      <a:lvl7pPr marL="914400" algn="ctr" rtl="0" fontAlgn="base">
        <a:spcBef>
          <a:spcPct val="0"/>
        </a:spcBef>
        <a:spcAft>
          <a:spcPct val="0"/>
        </a:spcAft>
        <a:defRPr sz="2400">
          <a:solidFill>
            <a:srgbClr val="106636"/>
          </a:solidFill>
          <a:latin typeface="Arial" charset="0"/>
          <a:cs typeface="Arial" charset="0"/>
        </a:defRPr>
      </a:lvl7pPr>
      <a:lvl8pPr marL="1371600" algn="ctr" rtl="0" fontAlgn="base">
        <a:spcBef>
          <a:spcPct val="0"/>
        </a:spcBef>
        <a:spcAft>
          <a:spcPct val="0"/>
        </a:spcAft>
        <a:defRPr sz="2400">
          <a:solidFill>
            <a:srgbClr val="106636"/>
          </a:solidFill>
          <a:latin typeface="Arial" charset="0"/>
          <a:cs typeface="Arial" charset="0"/>
        </a:defRPr>
      </a:lvl8pPr>
      <a:lvl9pPr marL="1828800" algn="ctr" rtl="0" fontAlgn="base">
        <a:spcBef>
          <a:spcPct val="0"/>
        </a:spcBef>
        <a:spcAft>
          <a:spcPct val="0"/>
        </a:spcAft>
        <a:defRPr sz="2400">
          <a:solidFill>
            <a:srgbClr val="106636"/>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245E5-B96D-4C8D-947E-45F782E4165F}"/>
              </a:ext>
            </a:extLst>
          </p:cNvPr>
          <p:cNvSpPr>
            <a:spLocks noGrp="1"/>
          </p:cNvSpPr>
          <p:nvPr>
            <p:ph type="ctrTitle"/>
          </p:nvPr>
        </p:nvSpPr>
        <p:spPr>
          <a:xfrm>
            <a:off x="2732690" y="1654052"/>
            <a:ext cx="6273085" cy="1774948"/>
          </a:xfrm>
        </p:spPr>
        <p:txBody>
          <a:bodyPr>
            <a:normAutofit/>
          </a:bodyPr>
          <a:lstStyle/>
          <a:p>
            <a:r>
              <a:rPr lang="en-US" dirty="0"/>
              <a:t>EIC Project Update</a:t>
            </a:r>
            <a:br>
              <a:rPr lang="en-US" dirty="0"/>
            </a:br>
            <a:endParaRPr lang="en-US" dirty="0"/>
          </a:p>
        </p:txBody>
      </p:sp>
      <p:sp>
        <p:nvSpPr>
          <p:cNvPr id="3" name="Subtitle 2">
            <a:extLst>
              <a:ext uri="{FF2B5EF4-FFF2-40B4-BE49-F238E27FC236}">
                <a16:creationId xmlns:a16="http://schemas.microsoft.com/office/drawing/2014/main" id="{35F1F55E-30EE-4C1A-8892-83A289C0D6EE}"/>
              </a:ext>
            </a:extLst>
          </p:cNvPr>
          <p:cNvSpPr>
            <a:spLocks noGrp="1"/>
          </p:cNvSpPr>
          <p:nvPr>
            <p:ph type="subTitle" idx="1"/>
          </p:nvPr>
        </p:nvSpPr>
        <p:spPr>
          <a:xfrm>
            <a:off x="3899422" y="3429000"/>
            <a:ext cx="5230906" cy="1980560"/>
          </a:xfrm>
        </p:spPr>
        <p:txBody>
          <a:bodyPr vert="horz" lIns="91440" tIns="45720" rIns="91440" bIns="45720" rtlCol="0" anchor="t">
            <a:normAutofit fontScale="85000" lnSpcReduction="20000"/>
          </a:bodyPr>
          <a:lstStyle/>
          <a:p>
            <a:endParaRPr lang="en-US" dirty="0">
              <a:effectLst/>
              <a:latin typeface="Arial"/>
              <a:cs typeface="Arial"/>
            </a:endParaRPr>
          </a:p>
          <a:p>
            <a:r>
              <a:rPr lang="en-US" dirty="0">
                <a:effectLst/>
              </a:rPr>
              <a:t>Elke </a:t>
            </a:r>
            <a:r>
              <a:rPr lang="en-US" dirty="0" err="1">
                <a:effectLst/>
              </a:rPr>
              <a:t>Aschenauer</a:t>
            </a:r>
            <a:r>
              <a:rPr lang="en-US" dirty="0">
                <a:effectLst/>
              </a:rPr>
              <a:t> and Rolf Ent</a:t>
            </a:r>
          </a:p>
          <a:p>
            <a:pPr>
              <a:lnSpc>
                <a:spcPct val="120000"/>
              </a:lnSpc>
            </a:pPr>
            <a:r>
              <a:rPr lang="en-US" dirty="0">
                <a:effectLst/>
              </a:rPr>
              <a:t>Co-Associate Directors for the Experimental Program</a:t>
            </a:r>
          </a:p>
          <a:p>
            <a:r>
              <a:rPr lang="en-US" dirty="0" err="1">
                <a:effectLst/>
              </a:rPr>
              <a:t>ePIC</a:t>
            </a:r>
            <a:r>
              <a:rPr lang="en-US" dirty="0">
                <a:effectLst/>
              </a:rPr>
              <a:t> General Meeting</a:t>
            </a:r>
          </a:p>
          <a:p>
            <a:r>
              <a:rPr lang="en-US" sz="1400" dirty="0">
                <a:effectLst/>
              </a:rPr>
              <a:t>December 8</a:t>
            </a:r>
            <a:r>
              <a:rPr lang="en-US" sz="1400" baseline="30000" dirty="0">
                <a:effectLst/>
              </a:rPr>
              <a:t>th</a:t>
            </a:r>
            <a:r>
              <a:rPr lang="en-US" sz="1400" dirty="0">
                <a:effectLst/>
              </a:rPr>
              <a:t> 2022</a:t>
            </a:r>
          </a:p>
        </p:txBody>
      </p:sp>
    </p:spTree>
    <p:extLst>
      <p:ext uri="{BB962C8B-B14F-4D97-AF65-F5344CB8AC3E}">
        <p14:creationId xmlns:p14="http://schemas.microsoft.com/office/powerpoint/2010/main" val="26003790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4">
            <a:extLst>
              <a:ext uri="{FF2B5EF4-FFF2-40B4-BE49-F238E27FC236}">
                <a16:creationId xmlns:a16="http://schemas.microsoft.com/office/drawing/2014/main" id="{A6FCA1EB-1B17-640E-E96B-F1C3C3ED4D2A}"/>
              </a:ext>
            </a:extLst>
          </p:cNvPr>
          <p:cNvSpPr txBox="1">
            <a:spLocks/>
          </p:cNvSpPr>
          <p:nvPr/>
        </p:nvSpPr>
        <p:spPr>
          <a:xfrm>
            <a:off x="0" y="0"/>
            <a:ext cx="9133727" cy="584669"/>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2800" b="1" i="1" kern="1200">
                <a:solidFill>
                  <a:srgbClr val="1200B4"/>
                </a:solidFill>
                <a:effectLst>
                  <a:reflection stA="50000" endPos="50000" dist="5080" dir="5400000" sy="-100000" algn="bl" rotWithShape="0"/>
                </a:effectLst>
                <a:latin typeface="+mj-lt"/>
                <a:ea typeface="Arial" charset="0"/>
                <a:cs typeface="Comic Sans M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lang="en-US" sz="2400" noProof="0" dirty="0">
                <a:latin typeface="Arial"/>
              </a:rPr>
              <a:t>Change Control – Context</a:t>
            </a:r>
            <a:endParaRPr kumimoji="0" lang="en-US" sz="2400" b="1" u="none" strike="noStrike" kern="1200" cap="none" spc="0" normalizeH="0" baseline="0" noProof="0" dirty="0">
              <a:ln>
                <a:noFill/>
              </a:ln>
              <a:solidFill>
                <a:srgbClr val="1200B4"/>
              </a:solidFill>
              <a:effectLst>
                <a:reflection stA="50000" endPos="50000" dist="5080" dir="5400000" sy="-100000" algn="bl" rotWithShape="0"/>
              </a:effectLst>
              <a:uLnTx/>
              <a:uFillTx/>
              <a:latin typeface="Arial"/>
            </a:endParaRPr>
          </a:p>
        </p:txBody>
      </p:sp>
      <p:sp>
        <p:nvSpPr>
          <p:cNvPr id="4" name="Slide Number Placeholder 1">
            <a:extLst>
              <a:ext uri="{FF2B5EF4-FFF2-40B4-BE49-F238E27FC236}">
                <a16:creationId xmlns:a16="http://schemas.microsoft.com/office/drawing/2014/main" id="{CB41F3B0-CED3-39F3-B235-75860420D280}"/>
              </a:ext>
            </a:extLst>
          </p:cNvPr>
          <p:cNvSpPr>
            <a:spLocks noGrp="1"/>
          </p:cNvSpPr>
          <p:nvPr>
            <p:ph type="sldNum" sz="quarter" idx="12"/>
          </p:nvPr>
        </p:nvSpPr>
        <p:spPr>
          <a:xfrm>
            <a:off x="0" y="6592569"/>
            <a:ext cx="2057400" cy="26051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7034D8C-3CB4-402A-BC46-2AB14C0FE90A}" type="slidenum">
              <a:rPr kumimoji="0" lang="en-US" sz="1200" b="0" i="0" u="none" strike="noStrike" kern="1200" cap="none" spc="0" normalizeH="0" baseline="0" noProof="0" smtClean="0">
                <a:ln>
                  <a:noFill/>
                </a:ln>
                <a:solidFill>
                  <a:prstClr val="white"/>
                </a:solidFill>
                <a:effectLst/>
                <a:uLnTx/>
                <a:uFillTx/>
                <a:latin typeface="Calibri Light" panose="020F0302020204030204"/>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white"/>
              </a:solidFill>
              <a:effectLst/>
              <a:uLnTx/>
              <a:uFillTx/>
              <a:latin typeface="Calibri Light" panose="020F0302020204030204"/>
              <a:cs typeface="Arial" charset="0"/>
            </a:endParaRPr>
          </a:p>
        </p:txBody>
      </p:sp>
      <p:sp>
        <p:nvSpPr>
          <p:cNvPr id="16" name="TextBox 15">
            <a:extLst>
              <a:ext uri="{FF2B5EF4-FFF2-40B4-BE49-F238E27FC236}">
                <a16:creationId xmlns:a16="http://schemas.microsoft.com/office/drawing/2014/main" id="{F91571B2-32B2-4DBB-BE65-1C64CBE59188}"/>
              </a:ext>
            </a:extLst>
          </p:cNvPr>
          <p:cNvSpPr txBox="1"/>
          <p:nvPr/>
        </p:nvSpPr>
        <p:spPr>
          <a:xfrm>
            <a:off x="226031" y="944643"/>
            <a:ext cx="8784405" cy="1127040"/>
          </a:xfrm>
          <a:prstGeom prst="rect">
            <a:avLst/>
          </a:prstGeom>
          <a:noFill/>
        </p:spPr>
        <p:txBody>
          <a:bodyPr wrap="square" rtlCol="0">
            <a:spAutoFit/>
          </a:bodyPr>
          <a:lstStyle/>
          <a:p>
            <a:pPr marR="0" lvl="0">
              <a:lnSpc>
                <a:spcPct val="107000"/>
              </a:lnSpc>
              <a:spcBef>
                <a:spcPts val="0"/>
              </a:spcBef>
              <a:spcAft>
                <a:spcPts val="600"/>
              </a:spcAft>
            </a:pPr>
            <a:r>
              <a:rPr lang="en-US" sz="1600" b="1" dirty="0">
                <a:effectLst/>
                <a:highlight>
                  <a:srgbClr val="FFFF00"/>
                </a:highlight>
                <a:latin typeface="Arial" panose="020B0604020202020204" pitchFamily="34" charset="0"/>
                <a:ea typeface="Calibri" panose="020F0502020204030204" pitchFamily="34" charset="0"/>
                <a:cs typeface="Arial" panose="020B0604020202020204" pitchFamily="34" charset="0"/>
              </a:rPr>
              <a:t>CD-2 – Approve Performance Baseline</a:t>
            </a:r>
            <a:r>
              <a:rPr lang="en-US" sz="1600" dirty="0">
                <a:effectLst/>
                <a:highlight>
                  <a:srgbClr val="FFFF00"/>
                </a:highlight>
                <a:latin typeface="Arial" panose="020B0604020202020204" pitchFamily="34" charset="0"/>
                <a:ea typeface="Calibri" panose="020F0502020204030204" pitchFamily="34" charset="0"/>
                <a:cs typeface="Arial" panose="020B0604020202020204" pitchFamily="34" charset="0"/>
              </a:rPr>
              <a:t>: CD-2 is an approval of the preliminary design of the project and the baseline scope, cost, and schedule. What is most relevant is that CD-2 means there is now a definitive plan that the project will be measured against in cost, schedule and technical performance. </a:t>
            </a:r>
          </a:p>
        </p:txBody>
      </p:sp>
      <p:sp>
        <p:nvSpPr>
          <p:cNvPr id="2" name="TextBox 1"/>
          <p:cNvSpPr txBox="1"/>
          <p:nvPr/>
        </p:nvSpPr>
        <p:spPr>
          <a:xfrm>
            <a:off x="226032" y="2431657"/>
            <a:ext cx="8784404" cy="3139321"/>
          </a:xfrm>
          <a:prstGeom prst="rect">
            <a:avLst/>
          </a:prstGeom>
          <a:noFill/>
        </p:spPr>
        <p:txBody>
          <a:bodyPr wrap="square" rtlCol="0">
            <a:spAutoFit/>
          </a:bodyPr>
          <a:lstStyle/>
          <a:p>
            <a:pPr algn="l"/>
            <a:r>
              <a:rPr lang="en-US" dirty="0">
                <a:latin typeface="Arial" panose="020B0604020202020204" pitchFamily="34" charset="0"/>
                <a:cs typeface="Arial" panose="020B0604020202020204" pitchFamily="34" charset="0"/>
              </a:rPr>
              <a:t>This means that at CD-2 the baseline is fixed</a:t>
            </a:r>
          </a:p>
          <a:p>
            <a:pPr marL="285750" indent="-285750" algn="l">
              <a:buFont typeface="Arial" panose="020B0604020202020204" pitchFamily="34" charset="0"/>
              <a:buChar char="•"/>
            </a:pPr>
            <a:r>
              <a:rPr lang="en-US" dirty="0">
                <a:latin typeface="Arial" panose="020B0604020202020204" pitchFamily="34" charset="0"/>
                <a:cs typeface="Arial" panose="020B0604020202020204" pitchFamily="34" charset="0"/>
              </a:rPr>
              <a:t>Scope is known</a:t>
            </a:r>
          </a:p>
          <a:p>
            <a:pPr marL="285750" indent="-285750" algn="l">
              <a:buFont typeface="Arial" panose="020B0604020202020204" pitchFamily="34" charset="0"/>
              <a:buChar char="•"/>
            </a:pPr>
            <a:r>
              <a:rPr lang="en-US" dirty="0">
                <a:latin typeface="Arial" panose="020B0604020202020204" pitchFamily="34" charset="0"/>
                <a:cs typeface="Arial" panose="020B0604020202020204" pitchFamily="34" charset="0"/>
              </a:rPr>
              <a:t>Cost is known</a:t>
            </a:r>
          </a:p>
          <a:p>
            <a:pPr marL="285750" indent="-285750" algn="l">
              <a:buFont typeface="Arial" panose="020B0604020202020204" pitchFamily="34" charset="0"/>
              <a:buChar char="•"/>
            </a:pPr>
            <a:r>
              <a:rPr lang="en-US" dirty="0">
                <a:latin typeface="Arial" panose="020B0604020202020204" pitchFamily="34" charset="0"/>
                <a:cs typeface="Arial" panose="020B0604020202020204" pitchFamily="34" charset="0"/>
              </a:rPr>
              <a:t>Schedule is known</a:t>
            </a:r>
          </a:p>
          <a:p>
            <a:pPr algn="l"/>
            <a:r>
              <a:rPr lang="en-US" dirty="0">
                <a:latin typeface="Arial" panose="020B0604020202020204" pitchFamily="34" charset="0"/>
                <a:cs typeface="Arial" panose="020B0604020202020204" pitchFamily="34" charset="0"/>
              </a:rPr>
              <a:t>This has implications for any change in scope, cost and schedule which have to go through a formal change control process with thresholds for approval defined in the Project Execution Plan – a formal document signed off by DOE</a:t>
            </a:r>
          </a:p>
          <a:p>
            <a:pPr algn="l"/>
            <a:endParaRPr lang="en-US" dirty="0">
              <a:latin typeface="Arial" panose="020B0604020202020204" pitchFamily="34" charset="0"/>
              <a:cs typeface="Arial" panose="020B0604020202020204" pitchFamily="34" charset="0"/>
            </a:endParaRPr>
          </a:p>
          <a:p>
            <a:pPr algn="l"/>
            <a:r>
              <a:rPr lang="en-US" dirty="0">
                <a:latin typeface="Arial" panose="020B0604020202020204" pitchFamily="34" charset="0"/>
                <a:cs typeface="Arial" panose="020B0604020202020204" pitchFamily="34" charset="0"/>
              </a:rPr>
              <a:t>It is good practice to start using the change control process well in advance of CD-2.</a:t>
            </a:r>
          </a:p>
          <a:p>
            <a:pPr marL="285750" indent="-285750" algn="l">
              <a:buFont typeface="Arial" panose="020B0604020202020204" pitchFamily="34" charset="0"/>
              <a:buChar char="•"/>
            </a:pPr>
            <a:r>
              <a:rPr lang="en-US" dirty="0">
                <a:latin typeface="Arial" panose="020B0604020202020204" pitchFamily="34" charset="0"/>
                <a:cs typeface="Arial" panose="020B0604020202020204" pitchFamily="34" charset="0"/>
              </a:rPr>
              <a:t>For accelerator scope this has been in use for the last year</a:t>
            </a:r>
          </a:p>
          <a:p>
            <a:pPr marL="285750" indent="-285750" algn="l">
              <a:buFont typeface="Arial" panose="020B0604020202020204" pitchFamily="34" charset="0"/>
              <a:buChar char="•"/>
            </a:pPr>
            <a:r>
              <a:rPr lang="en-US" dirty="0">
                <a:latin typeface="Arial" panose="020B0604020202020204" pitchFamily="34" charset="0"/>
                <a:cs typeface="Arial" panose="020B0604020202020204" pitchFamily="34" charset="0"/>
              </a:rPr>
              <a:t>For detector scope this will start January 2023 </a:t>
            </a:r>
          </a:p>
        </p:txBody>
      </p:sp>
    </p:spTree>
    <p:extLst>
      <p:ext uri="{BB962C8B-B14F-4D97-AF65-F5344CB8AC3E}">
        <p14:creationId xmlns:p14="http://schemas.microsoft.com/office/powerpoint/2010/main" val="4011256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D58CCF3-404B-DD45-A377-EB8EB1B0A3FB}"/>
              </a:ext>
            </a:extLst>
          </p:cNvPr>
          <p:cNvSpPr>
            <a:spLocks noGrp="1"/>
          </p:cNvSpPr>
          <p:nvPr>
            <p:ph idx="1"/>
          </p:nvPr>
        </p:nvSpPr>
        <p:spPr>
          <a:xfrm>
            <a:off x="0" y="485973"/>
            <a:ext cx="9144000" cy="5886054"/>
          </a:xfrm>
        </p:spPr>
        <p:txBody>
          <a:bodyPr>
            <a:noAutofit/>
          </a:bodyPr>
          <a:lstStyle/>
          <a:p>
            <a:pPr marL="0" indent="0">
              <a:spcAft>
                <a:spcPts val="600"/>
              </a:spcAft>
              <a:buNone/>
            </a:pPr>
            <a:r>
              <a:rPr lang="en-US" dirty="0">
                <a:solidFill>
                  <a:srgbClr val="0432FF"/>
                </a:solidFill>
              </a:rPr>
              <a:t>Example based on EIC accelerator</a:t>
            </a:r>
          </a:p>
          <a:p>
            <a:pPr marL="0" indent="0">
              <a:lnSpc>
                <a:spcPct val="100000"/>
              </a:lnSpc>
              <a:spcBef>
                <a:spcPts val="0"/>
              </a:spcBef>
              <a:buNone/>
            </a:pPr>
            <a:r>
              <a:rPr lang="en-US" dirty="0"/>
              <a:t>This procedure shall be invoked if any of the following conditions are met:</a:t>
            </a:r>
          </a:p>
          <a:p>
            <a:pPr lvl="0">
              <a:lnSpc>
                <a:spcPct val="100000"/>
              </a:lnSpc>
              <a:spcBef>
                <a:spcPts val="0"/>
              </a:spcBef>
              <a:buFont typeface="Wingdings" pitchFamily="2" charset="2"/>
              <a:buChar char="q"/>
            </a:pPr>
            <a:r>
              <a:rPr lang="en-US" dirty="0"/>
              <a:t> The change will result in changing of a global design parameter from the list below:</a:t>
            </a:r>
          </a:p>
          <a:p>
            <a:pPr lvl="1">
              <a:lnSpc>
                <a:spcPct val="100000"/>
              </a:lnSpc>
              <a:spcBef>
                <a:spcPts val="0"/>
              </a:spcBef>
              <a:buFont typeface="Wingdings" pitchFamily="2" charset="2"/>
              <a:buChar char="§"/>
            </a:pPr>
            <a:r>
              <a:rPr lang="en-US" dirty="0"/>
              <a:t>beam energy</a:t>
            </a:r>
          </a:p>
          <a:p>
            <a:pPr lvl="1">
              <a:lnSpc>
                <a:spcPct val="100000"/>
              </a:lnSpc>
              <a:spcBef>
                <a:spcPts val="0"/>
              </a:spcBef>
              <a:buFont typeface="Wingdings" pitchFamily="2" charset="2"/>
              <a:buChar char="§"/>
            </a:pPr>
            <a:r>
              <a:rPr lang="en-US" dirty="0"/>
              <a:t>range of beam energy</a:t>
            </a:r>
          </a:p>
          <a:p>
            <a:pPr lvl="1">
              <a:lnSpc>
                <a:spcPct val="100000"/>
              </a:lnSpc>
              <a:spcBef>
                <a:spcPts val="0"/>
              </a:spcBef>
              <a:buFont typeface="Wingdings" pitchFamily="2" charset="2"/>
              <a:buChar char="§"/>
            </a:pPr>
            <a:r>
              <a:rPr lang="en-US" dirty="0"/>
              <a:t>design luminosity</a:t>
            </a:r>
          </a:p>
          <a:p>
            <a:pPr lvl="1">
              <a:lnSpc>
                <a:spcPct val="100000"/>
              </a:lnSpc>
              <a:spcBef>
                <a:spcPts val="0"/>
              </a:spcBef>
              <a:buFont typeface="Wingdings" pitchFamily="2" charset="2"/>
              <a:buChar char="§"/>
            </a:pPr>
            <a:r>
              <a:rPr lang="en-US" dirty="0"/>
              <a:t>design polarization</a:t>
            </a:r>
          </a:p>
          <a:p>
            <a:pPr lvl="1">
              <a:lnSpc>
                <a:spcPct val="100000"/>
              </a:lnSpc>
              <a:spcBef>
                <a:spcPts val="0"/>
              </a:spcBef>
              <a:buFont typeface="Wingdings" pitchFamily="2" charset="2"/>
              <a:buChar char="§"/>
            </a:pPr>
            <a:r>
              <a:rPr lang="en-US" dirty="0"/>
              <a:t>bunch frequency</a:t>
            </a:r>
          </a:p>
          <a:p>
            <a:pPr lvl="1">
              <a:lnSpc>
                <a:spcPct val="100000"/>
              </a:lnSpc>
              <a:spcBef>
                <a:spcPts val="0"/>
              </a:spcBef>
              <a:buFont typeface="Wingdings" pitchFamily="2" charset="2"/>
              <a:buChar char="§"/>
            </a:pPr>
            <a:r>
              <a:rPr lang="en-US" dirty="0"/>
              <a:t>bunch charge</a:t>
            </a:r>
          </a:p>
          <a:p>
            <a:pPr lvl="1">
              <a:lnSpc>
                <a:spcPct val="100000"/>
              </a:lnSpc>
              <a:spcBef>
                <a:spcPts val="0"/>
              </a:spcBef>
              <a:buFont typeface="Wingdings" pitchFamily="2" charset="2"/>
              <a:buChar char="§"/>
            </a:pPr>
            <a:r>
              <a:rPr lang="en-US" dirty="0"/>
              <a:t>beam-beam parameters including crossing angle</a:t>
            </a:r>
          </a:p>
          <a:p>
            <a:pPr lvl="1">
              <a:lnSpc>
                <a:spcPct val="100000"/>
              </a:lnSpc>
              <a:spcBef>
                <a:spcPts val="0"/>
              </a:spcBef>
              <a:buFont typeface="Wingdings" pitchFamily="2" charset="2"/>
              <a:buChar char="§"/>
            </a:pPr>
            <a:r>
              <a:rPr lang="en-US" dirty="0"/>
              <a:t>major technology changes for magnets, RF, vacuum, instrumentation and controls</a:t>
            </a:r>
          </a:p>
          <a:p>
            <a:pPr marL="457200" lvl="1" indent="0">
              <a:lnSpc>
                <a:spcPct val="100000"/>
              </a:lnSpc>
              <a:spcBef>
                <a:spcPts val="0"/>
              </a:spcBef>
              <a:buNone/>
            </a:pPr>
            <a:endParaRPr lang="en-US" dirty="0"/>
          </a:p>
          <a:p>
            <a:pPr lvl="0">
              <a:lnSpc>
                <a:spcPct val="100000"/>
              </a:lnSpc>
              <a:spcBef>
                <a:spcPts val="0"/>
              </a:spcBef>
              <a:buFont typeface="Wingdings" pitchFamily="2" charset="2"/>
              <a:buChar char="q"/>
            </a:pPr>
            <a:r>
              <a:rPr lang="en-US" dirty="0"/>
              <a:t> The change will require a cost change which is greater than 5M $ or 20% of the contingency fund in its WBS level 3 category. </a:t>
            </a:r>
          </a:p>
          <a:p>
            <a:pPr lvl="0">
              <a:lnSpc>
                <a:spcPct val="100000"/>
              </a:lnSpc>
              <a:spcBef>
                <a:spcPts val="0"/>
              </a:spcBef>
              <a:buFont typeface="Wingdings" pitchFamily="2" charset="2"/>
              <a:buChar char="q"/>
            </a:pPr>
            <a:r>
              <a:rPr lang="en-US" dirty="0"/>
              <a:t> The change will affect the design progress of systems in other WBS level 2 categories.</a:t>
            </a:r>
          </a:p>
          <a:p>
            <a:pPr lvl="0">
              <a:lnSpc>
                <a:spcPct val="100000"/>
              </a:lnSpc>
              <a:spcBef>
                <a:spcPts val="0"/>
              </a:spcBef>
              <a:buFont typeface="Wingdings" pitchFamily="2" charset="2"/>
              <a:buChar char="q"/>
            </a:pPr>
            <a:r>
              <a:rPr lang="en-US" dirty="0"/>
              <a:t> The change may cause a schedule delay of more than 30 days.</a:t>
            </a:r>
          </a:p>
          <a:p>
            <a:pPr lvl="0">
              <a:lnSpc>
                <a:spcPct val="100000"/>
              </a:lnSpc>
              <a:spcBef>
                <a:spcPts val="0"/>
              </a:spcBef>
              <a:buFont typeface="Wingdings" pitchFamily="2" charset="2"/>
              <a:buChar char="q"/>
            </a:pPr>
            <a:r>
              <a:rPr lang="en-US" dirty="0"/>
              <a:t> The change will constitute an increase of performance risk of 10% measured in  integrated luminosity, or cost risk which is greater than 20 M$ or 60% of the contingency fund in its WBS level 3 category or a schedule risk of greater the 60 days. </a:t>
            </a:r>
          </a:p>
        </p:txBody>
      </p:sp>
      <p:sp>
        <p:nvSpPr>
          <p:cNvPr id="4" name="Slide Number Placeholder 3">
            <a:extLst>
              <a:ext uri="{FF2B5EF4-FFF2-40B4-BE49-F238E27FC236}">
                <a16:creationId xmlns:a16="http://schemas.microsoft.com/office/drawing/2014/main" id="{813062D2-CEE5-A440-BA7D-8CC2CAF9763F}"/>
              </a:ext>
            </a:extLst>
          </p:cNvPr>
          <p:cNvSpPr>
            <a:spLocks noGrp="1"/>
          </p:cNvSpPr>
          <p:nvPr>
            <p:ph type="sldNum" sz="quarter" idx="12"/>
          </p:nvPr>
        </p:nvSpPr>
        <p:spPr/>
        <p:txBody>
          <a:bodyPr/>
          <a:lstStyle/>
          <a:p>
            <a:fld id="{893C5830-40F3-F04E-B2E3-10E6672BA8FF}" type="slidenum">
              <a:rPr lang="en-US" smtClean="0"/>
              <a:pPr/>
              <a:t>11</a:t>
            </a:fld>
            <a:endParaRPr lang="en-US"/>
          </a:p>
        </p:txBody>
      </p:sp>
      <p:sp>
        <p:nvSpPr>
          <p:cNvPr id="5" name="Title 4">
            <a:extLst>
              <a:ext uri="{FF2B5EF4-FFF2-40B4-BE49-F238E27FC236}">
                <a16:creationId xmlns:a16="http://schemas.microsoft.com/office/drawing/2014/main" id="{BEC3FFEA-F482-2C41-8316-EA084E3770F0}"/>
              </a:ext>
            </a:extLst>
          </p:cNvPr>
          <p:cNvSpPr>
            <a:spLocks noGrp="1"/>
          </p:cNvSpPr>
          <p:nvPr>
            <p:ph type="title"/>
          </p:nvPr>
        </p:nvSpPr>
        <p:spPr/>
        <p:txBody>
          <a:bodyPr/>
          <a:lstStyle/>
          <a:p>
            <a:r>
              <a:rPr lang="en-US" dirty="0"/>
              <a:t>Accelerator Technical Change Control Process</a:t>
            </a:r>
          </a:p>
        </p:txBody>
      </p:sp>
      <p:sp>
        <p:nvSpPr>
          <p:cNvPr id="3" name="TextBox 2">
            <a:extLst>
              <a:ext uri="{FF2B5EF4-FFF2-40B4-BE49-F238E27FC236}">
                <a16:creationId xmlns:a16="http://schemas.microsoft.com/office/drawing/2014/main" id="{4B43EAB8-56CB-3E1B-B458-45362D118342}"/>
              </a:ext>
            </a:extLst>
          </p:cNvPr>
          <p:cNvSpPr txBox="1"/>
          <p:nvPr/>
        </p:nvSpPr>
        <p:spPr>
          <a:xfrm>
            <a:off x="1228090" y="5938296"/>
            <a:ext cx="6687820" cy="738664"/>
          </a:xfrm>
          <a:prstGeom prst="rect">
            <a:avLst/>
          </a:prstGeom>
          <a:solidFill>
            <a:schemeClr val="bg1"/>
          </a:solidFill>
        </p:spPr>
        <p:txBody>
          <a:bodyPr wrap="square" rtlCol="0">
            <a:spAutoFit/>
          </a:bodyPr>
          <a:lstStyle/>
          <a:p>
            <a:pPr algn="l"/>
            <a:r>
              <a:rPr lang="en-US" sz="1400" i="1" dirty="0">
                <a:latin typeface="Arial" panose="020B0604020202020204" pitchFamily="34" charset="0"/>
                <a:cs typeface="Arial" panose="020B0604020202020204" pitchFamily="34" charset="0"/>
              </a:rPr>
              <a:t>This is used for EIC accelerator scope presently. The latter bullets will need to be modified after CD-2 as cost and schedule contingencies are not defined system by system anymore, and the various numbers used are moot.</a:t>
            </a:r>
          </a:p>
        </p:txBody>
      </p:sp>
    </p:spTree>
    <p:extLst>
      <p:ext uri="{BB962C8B-B14F-4D97-AF65-F5344CB8AC3E}">
        <p14:creationId xmlns:p14="http://schemas.microsoft.com/office/powerpoint/2010/main" val="3993299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4">
            <a:extLst>
              <a:ext uri="{FF2B5EF4-FFF2-40B4-BE49-F238E27FC236}">
                <a16:creationId xmlns:a16="http://schemas.microsoft.com/office/drawing/2014/main" id="{A6FCA1EB-1B17-640E-E96B-F1C3C3ED4D2A}"/>
              </a:ext>
            </a:extLst>
          </p:cNvPr>
          <p:cNvSpPr txBox="1">
            <a:spLocks/>
          </p:cNvSpPr>
          <p:nvPr/>
        </p:nvSpPr>
        <p:spPr>
          <a:xfrm>
            <a:off x="0" y="0"/>
            <a:ext cx="9133727" cy="584669"/>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2800" b="1" i="1" kern="1200">
                <a:solidFill>
                  <a:srgbClr val="1200B4"/>
                </a:solidFill>
                <a:effectLst>
                  <a:reflection stA="50000" endPos="50000" dist="5080" dir="5400000" sy="-100000" algn="bl" rotWithShape="0"/>
                </a:effectLst>
                <a:latin typeface="+mj-lt"/>
                <a:ea typeface="Arial" charset="0"/>
                <a:cs typeface="Comic Sans M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lang="en-US" sz="2400" noProof="0" dirty="0">
                <a:latin typeface="Arial"/>
              </a:rPr>
              <a:t>Technical Change Control</a:t>
            </a:r>
            <a:endParaRPr kumimoji="0" lang="en-US" sz="2400" b="1" u="none" strike="noStrike" kern="1200" cap="none" spc="0" normalizeH="0" baseline="0" noProof="0" dirty="0">
              <a:ln>
                <a:noFill/>
              </a:ln>
              <a:solidFill>
                <a:srgbClr val="1200B4"/>
              </a:solidFill>
              <a:effectLst>
                <a:reflection stA="50000" endPos="50000" dist="5080" dir="5400000" sy="-100000" algn="bl" rotWithShape="0"/>
              </a:effectLst>
              <a:uLnTx/>
              <a:uFillTx/>
              <a:latin typeface="Arial"/>
            </a:endParaRPr>
          </a:p>
        </p:txBody>
      </p:sp>
      <p:pic>
        <p:nvPicPr>
          <p:cNvPr id="18" name="Picture 17">
            <a:extLst>
              <a:ext uri="{FF2B5EF4-FFF2-40B4-BE49-F238E27FC236}">
                <a16:creationId xmlns:a16="http://schemas.microsoft.com/office/drawing/2014/main" id="{DB68B566-7086-4D4C-B35F-400D3F18FC29}"/>
              </a:ext>
            </a:extLst>
          </p:cNvPr>
          <p:cNvPicPr>
            <a:picLocks noChangeAspect="1"/>
          </p:cNvPicPr>
          <p:nvPr/>
        </p:nvPicPr>
        <p:blipFill rotWithShape="1">
          <a:blip r:embed="rId3"/>
          <a:srcRect b="2954"/>
          <a:stretch/>
        </p:blipFill>
        <p:spPr>
          <a:xfrm>
            <a:off x="3924" y="14019"/>
            <a:ext cx="4437529" cy="6655454"/>
          </a:xfrm>
          <a:prstGeom prst="rect">
            <a:avLst/>
          </a:prstGeom>
        </p:spPr>
      </p:pic>
      <p:sp>
        <p:nvSpPr>
          <p:cNvPr id="19" name="Rectangle: Rounded Corners 30">
            <a:extLst>
              <a:ext uri="{FF2B5EF4-FFF2-40B4-BE49-F238E27FC236}">
                <a16:creationId xmlns:a16="http://schemas.microsoft.com/office/drawing/2014/main" id="{3BEE3DE5-5049-6C46-B795-29A03AF0F09A}"/>
              </a:ext>
            </a:extLst>
          </p:cNvPr>
          <p:cNvSpPr/>
          <p:nvPr/>
        </p:nvSpPr>
        <p:spPr>
          <a:xfrm>
            <a:off x="39025" y="5066252"/>
            <a:ext cx="4449452" cy="1791993"/>
          </a:xfrm>
          <a:prstGeom prst="roundRect">
            <a:avLst/>
          </a:prstGeom>
          <a:noFill/>
          <a:ln w="381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Rounded Corners 30">
            <a:extLst>
              <a:ext uri="{FF2B5EF4-FFF2-40B4-BE49-F238E27FC236}">
                <a16:creationId xmlns:a16="http://schemas.microsoft.com/office/drawing/2014/main" id="{FA5541B9-C60A-A64F-BDB4-C6B9964B8E1A}"/>
              </a:ext>
            </a:extLst>
          </p:cNvPr>
          <p:cNvSpPr/>
          <p:nvPr/>
        </p:nvSpPr>
        <p:spPr>
          <a:xfrm>
            <a:off x="0" y="3595"/>
            <a:ext cx="4449452" cy="2042054"/>
          </a:xfrm>
          <a:prstGeom prst="roundRect">
            <a:avLst/>
          </a:prstGeom>
          <a:noFill/>
          <a:ln w="381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Rounded Corners 30">
            <a:extLst>
              <a:ext uri="{FF2B5EF4-FFF2-40B4-BE49-F238E27FC236}">
                <a16:creationId xmlns:a16="http://schemas.microsoft.com/office/drawing/2014/main" id="{F3E3DCFC-065E-EC44-A83E-ED486E3FA502}"/>
              </a:ext>
            </a:extLst>
          </p:cNvPr>
          <p:cNvSpPr/>
          <p:nvPr/>
        </p:nvSpPr>
        <p:spPr>
          <a:xfrm>
            <a:off x="-21594" y="2056143"/>
            <a:ext cx="4449452" cy="1921048"/>
          </a:xfrm>
          <a:prstGeom prst="roundRect">
            <a:avLst/>
          </a:prstGeom>
          <a:noFill/>
          <a:ln w="381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Rounded Corners 30">
            <a:extLst>
              <a:ext uri="{FF2B5EF4-FFF2-40B4-BE49-F238E27FC236}">
                <a16:creationId xmlns:a16="http://schemas.microsoft.com/office/drawing/2014/main" id="{508677F9-DB3C-0741-BDBD-A1AD09B0F561}"/>
              </a:ext>
            </a:extLst>
          </p:cNvPr>
          <p:cNvSpPr/>
          <p:nvPr/>
        </p:nvSpPr>
        <p:spPr>
          <a:xfrm>
            <a:off x="63373" y="3964722"/>
            <a:ext cx="4449452" cy="1098180"/>
          </a:xfrm>
          <a:prstGeom prst="roundRect">
            <a:avLst/>
          </a:prstGeom>
          <a:noFill/>
          <a:ln w="381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3" name="Straight Arrow Connector 22">
            <a:extLst>
              <a:ext uri="{FF2B5EF4-FFF2-40B4-BE49-F238E27FC236}">
                <a16:creationId xmlns:a16="http://schemas.microsoft.com/office/drawing/2014/main" id="{7BB73A44-FD20-B343-9F82-DC26A517CD9F}"/>
              </a:ext>
            </a:extLst>
          </p:cNvPr>
          <p:cNvCxnSpPr>
            <a:cxnSpLocks/>
          </p:cNvCxnSpPr>
          <p:nvPr/>
        </p:nvCxnSpPr>
        <p:spPr>
          <a:xfrm flipV="1">
            <a:off x="4472509" y="1290637"/>
            <a:ext cx="715700" cy="255120"/>
          </a:xfrm>
          <a:prstGeom prst="straightConnector1">
            <a:avLst/>
          </a:prstGeom>
          <a:ln w="76200">
            <a:gradFill>
              <a:gsLst>
                <a:gs pos="0">
                  <a:schemeClr val="accent1">
                    <a:lumMod val="40000"/>
                    <a:lumOff val="60000"/>
                  </a:schemeClr>
                </a:gs>
                <a:gs pos="100000">
                  <a:schemeClr val="tx1"/>
                </a:gs>
              </a:gsLst>
              <a:lin ang="5400000" scaled="1"/>
            </a:gra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778C447B-82DC-4E4E-9D5C-9F36D63E833B}"/>
              </a:ext>
            </a:extLst>
          </p:cNvPr>
          <p:cNvSpPr txBox="1"/>
          <p:nvPr/>
        </p:nvSpPr>
        <p:spPr>
          <a:xfrm>
            <a:off x="5175394" y="534236"/>
            <a:ext cx="3793968" cy="5509200"/>
          </a:xfrm>
          <a:prstGeom prst="rect">
            <a:avLst/>
          </a:prstGeom>
          <a:solidFill>
            <a:schemeClr val="bg1"/>
          </a:solid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Initiating Stage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 proposed change initiated by a requester</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change is discussed among home WBS level 3 and level 2 category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Preparation Stage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requester generates the form and collects all supporting material</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Pre-TCCB review if needed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Review Stage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All material regarding the change is submitted to the TCCB</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TCCB review meeting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TCCB provides recommendations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Complete Stage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TCCB submits recommendations to the EIC Technical Director</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New baseline announced if change accepted</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Case documented</a:t>
            </a:r>
          </a:p>
        </p:txBody>
      </p:sp>
      <p:cxnSp>
        <p:nvCxnSpPr>
          <p:cNvPr id="25" name="Straight Arrow Connector 24">
            <a:extLst>
              <a:ext uri="{FF2B5EF4-FFF2-40B4-BE49-F238E27FC236}">
                <a16:creationId xmlns:a16="http://schemas.microsoft.com/office/drawing/2014/main" id="{58A36AA0-229B-494E-9652-04025BCF892A}"/>
              </a:ext>
            </a:extLst>
          </p:cNvPr>
          <p:cNvCxnSpPr>
            <a:cxnSpLocks/>
          </p:cNvCxnSpPr>
          <p:nvPr/>
        </p:nvCxnSpPr>
        <p:spPr>
          <a:xfrm flipV="1">
            <a:off x="4472509" y="2713175"/>
            <a:ext cx="777879" cy="310394"/>
          </a:xfrm>
          <a:prstGeom prst="straightConnector1">
            <a:avLst/>
          </a:prstGeom>
          <a:ln w="76200">
            <a:gradFill>
              <a:gsLst>
                <a:gs pos="0">
                  <a:schemeClr val="accent1">
                    <a:lumMod val="40000"/>
                    <a:lumOff val="60000"/>
                  </a:schemeClr>
                </a:gs>
                <a:gs pos="100000">
                  <a:schemeClr val="tx1"/>
                </a:gs>
              </a:gsLst>
              <a:lin ang="5400000" scaled="1"/>
            </a:gra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21AFEE3A-F62B-F643-B586-6DA7DAF0A448}"/>
              </a:ext>
            </a:extLst>
          </p:cNvPr>
          <p:cNvCxnSpPr>
            <a:cxnSpLocks/>
          </p:cNvCxnSpPr>
          <p:nvPr/>
        </p:nvCxnSpPr>
        <p:spPr>
          <a:xfrm flipV="1">
            <a:off x="4472509" y="4190987"/>
            <a:ext cx="767549" cy="427285"/>
          </a:xfrm>
          <a:prstGeom prst="straightConnector1">
            <a:avLst/>
          </a:prstGeom>
          <a:ln w="76200">
            <a:gradFill>
              <a:gsLst>
                <a:gs pos="0">
                  <a:schemeClr val="accent1">
                    <a:lumMod val="40000"/>
                    <a:lumOff val="60000"/>
                  </a:schemeClr>
                </a:gs>
                <a:gs pos="100000">
                  <a:schemeClr val="tx1"/>
                </a:gs>
              </a:gsLst>
              <a:lin ang="5400000" scaled="1"/>
            </a:gra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EDFD089-DB83-6D42-9FB5-B1F6C06D3621}"/>
              </a:ext>
            </a:extLst>
          </p:cNvPr>
          <p:cNvCxnSpPr>
            <a:cxnSpLocks/>
          </p:cNvCxnSpPr>
          <p:nvPr/>
        </p:nvCxnSpPr>
        <p:spPr>
          <a:xfrm flipV="1">
            <a:off x="4442535" y="5785690"/>
            <a:ext cx="837838" cy="397157"/>
          </a:xfrm>
          <a:prstGeom prst="straightConnector1">
            <a:avLst/>
          </a:prstGeom>
          <a:ln w="76200">
            <a:gradFill>
              <a:gsLst>
                <a:gs pos="0">
                  <a:schemeClr val="accent1">
                    <a:lumMod val="40000"/>
                    <a:lumOff val="60000"/>
                  </a:schemeClr>
                </a:gs>
                <a:gs pos="100000">
                  <a:schemeClr val="tx1"/>
                </a:gs>
              </a:gsLst>
              <a:lin ang="5400000" scaled="1"/>
            </a:gradFill>
            <a:tailEnd type="triangle"/>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5DA986D1-9563-004C-9337-7209A253FAA9}"/>
              </a:ext>
            </a:extLst>
          </p:cNvPr>
          <p:cNvGrpSpPr/>
          <p:nvPr/>
        </p:nvGrpSpPr>
        <p:grpSpPr>
          <a:xfrm>
            <a:off x="5219265" y="592341"/>
            <a:ext cx="4027096" cy="5451095"/>
            <a:chOff x="6322691" y="758374"/>
            <a:chExt cx="4027096" cy="5451095"/>
          </a:xfrm>
        </p:grpSpPr>
        <p:sp>
          <p:nvSpPr>
            <p:cNvPr id="29" name="Rectangle: Rounded Corners 35">
              <a:extLst>
                <a:ext uri="{FF2B5EF4-FFF2-40B4-BE49-F238E27FC236}">
                  <a16:creationId xmlns:a16="http://schemas.microsoft.com/office/drawing/2014/main" id="{65B4D112-FB54-5F43-9BDC-5016FC6F43C9}"/>
                </a:ext>
              </a:extLst>
            </p:cNvPr>
            <p:cNvSpPr/>
            <p:nvPr/>
          </p:nvSpPr>
          <p:spPr>
            <a:xfrm>
              <a:off x="6366920" y="3416749"/>
              <a:ext cx="3865829" cy="1267012"/>
            </a:xfrm>
            <a:prstGeom prst="roundRect">
              <a:avLst>
                <a:gd name="adj" fmla="val 0"/>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0" name="Group 29">
              <a:extLst>
                <a:ext uri="{FF2B5EF4-FFF2-40B4-BE49-F238E27FC236}">
                  <a16:creationId xmlns:a16="http://schemas.microsoft.com/office/drawing/2014/main" id="{309E0EAF-9793-D644-AE84-205809036861}"/>
                </a:ext>
              </a:extLst>
            </p:cNvPr>
            <p:cNvGrpSpPr/>
            <p:nvPr/>
          </p:nvGrpSpPr>
          <p:grpSpPr>
            <a:xfrm>
              <a:off x="6322691" y="758374"/>
              <a:ext cx="4027096" cy="5451095"/>
              <a:chOff x="6322691" y="758374"/>
              <a:chExt cx="4027096" cy="5451095"/>
            </a:xfrm>
          </p:grpSpPr>
          <p:sp>
            <p:nvSpPr>
              <p:cNvPr id="35" name="TextBox 34">
                <a:extLst>
                  <a:ext uri="{FF2B5EF4-FFF2-40B4-BE49-F238E27FC236}">
                    <a16:creationId xmlns:a16="http://schemas.microsoft.com/office/drawing/2014/main" id="{9CEC606E-9D55-3443-84E2-0D71451227CE}"/>
                  </a:ext>
                </a:extLst>
              </p:cNvPr>
              <p:cNvSpPr txBox="1"/>
              <p:nvPr/>
            </p:nvSpPr>
            <p:spPr>
              <a:xfrm>
                <a:off x="9292001" y="4715698"/>
                <a:ext cx="923330" cy="1493771"/>
              </a:xfrm>
              <a:prstGeom prst="rect">
                <a:avLst/>
              </a:prstGeom>
              <a:noFill/>
            </p:spPr>
            <p:txBody>
              <a:bodyPr vert="eaVert"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9437FF"/>
                    </a:solidFill>
                    <a:effectLst/>
                    <a:uLnTx/>
                    <a:uFillTx/>
                    <a:latin typeface="Calibri" panose="020F0502020204030204"/>
                    <a:ea typeface="+mn-ea"/>
                    <a:cs typeface="+mn-cs"/>
                  </a:rPr>
                  <a:t>TCCB Chair + TD</a:t>
                </a:r>
              </a:p>
            </p:txBody>
          </p:sp>
          <p:sp>
            <p:nvSpPr>
              <p:cNvPr id="31" name="Rectangle: Rounded Corners 34">
                <a:extLst>
                  <a:ext uri="{FF2B5EF4-FFF2-40B4-BE49-F238E27FC236}">
                    <a16:creationId xmlns:a16="http://schemas.microsoft.com/office/drawing/2014/main" id="{3C4AE2F0-6D95-3D4F-96F3-C76BC1344AF3}"/>
                  </a:ext>
                </a:extLst>
              </p:cNvPr>
              <p:cNvSpPr/>
              <p:nvPr/>
            </p:nvSpPr>
            <p:spPr>
              <a:xfrm>
                <a:off x="6322691" y="758374"/>
                <a:ext cx="3924735" cy="2650854"/>
              </a:xfrm>
              <a:prstGeom prst="roundRect">
                <a:avLst>
                  <a:gd name="adj" fmla="val 0"/>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Rounded Corners 39">
                <a:extLst>
                  <a:ext uri="{FF2B5EF4-FFF2-40B4-BE49-F238E27FC236}">
                    <a16:creationId xmlns:a16="http://schemas.microsoft.com/office/drawing/2014/main" id="{B04BEBC1-06EE-5F4D-8285-1FD652EDD2AB}"/>
                  </a:ext>
                </a:extLst>
              </p:cNvPr>
              <p:cNvSpPr/>
              <p:nvPr/>
            </p:nvSpPr>
            <p:spPr>
              <a:xfrm>
                <a:off x="6363787" y="4683762"/>
                <a:ext cx="3868962" cy="1525707"/>
              </a:xfrm>
              <a:prstGeom prst="roundRect">
                <a:avLst>
                  <a:gd name="adj" fmla="val 0"/>
                </a:avLst>
              </a:prstGeom>
              <a:noFill/>
              <a:ln w="38100">
                <a:solidFill>
                  <a:srgbClr val="943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TextBox 32">
                <a:extLst>
                  <a:ext uri="{FF2B5EF4-FFF2-40B4-BE49-F238E27FC236}">
                    <a16:creationId xmlns:a16="http://schemas.microsoft.com/office/drawing/2014/main" id="{9E69E0A0-271C-004D-94A9-6EF71E9D5D4E}"/>
                  </a:ext>
                </a:extLst>
              </p:cNvPr>
              <p:cNvSpPr txBox="1"/>
              <p:nvPr/>
            </p:nvSpPr>
            <p:spPr>
              <a:xfrm>
                <a:off x="9795789" y="1228227"/>
                <a:ext cx="553998" cy="1362552"/>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C000"/>
                    </a:solidFill>
                    <a:effectLst/>
                    <a:uLnTx/>
                    <a:uFillTx/>
                    <a:latin typeface="Calibri" panose="020F0502020204030204"/>
                    <a:ea typeface="+mn-ea"/>
                    <a:cs typeface="+mn-cs"/>
                  </a:rPr>
                  <a:t>Requester</a:t>
                </a:r>
              </a:p>
            </p:txBody>
          </p:sp>
          <p:sp>
            <p:nvSpPr>
              <p:cNvPr id="34" name="TextBox 33">
                <a:extLst>
                  <a:ext uri="{FF2B5EF4-FFF2-40B4-BE49-F238E27FC236}">
                    <a16:creationId xmlns:a16="http://schemas.microsoft.com/office/drawing/2014/main" id="{20AF5F08-C40D-D240-8008-32AC9A55AC9C}"/>
                  </a:ext>
                </a:extLst>
              </p:cNvPr>
              <p:cNvSpPr txBox="1"/>
              <p:nvPr/>
            </p:nvSpPr>
            <p:spPr>
              <a:xfrm>
                <a:off x="9809084" y="3458583"/>
                <a:ext cx="461665" cy="1180901"/>
              </a:xfrm>
              <a:prstGeom prst="rect">
                <a:avLst/>
              </a:prstGeom>
              <a:noFill/>
            </p:spPr>
            <p:txBody>
              <a:bodyPr vert="eaVert"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00B050"/>
                    </a:solidFill>
                    <a:effectLst/>
                    <a:uLnTx/>
                    <a:uFillTx/>
                    <a:latin typeface="Calibri" panose="020F0502020204030204"/>
                    <a:ea typeface="+mn-ea"/>
                    <a:cs typeface="+mn-cs"/>
                  </a:rPr>
                  <a:t>TCCB Board</a:t>
                </a:r>
              </a:p>
            </p:txBody>
          </p:sp>
        </p:grpSp>
      </p:grpSp>
      <p:sp>
        <p:nvSpPr>
          <p:cNvPr id="36" name="Slide Number Placeholder 1">
            <a:extLst>
              <a:ext uri="{FF2B5EF4-FFF2-40B4-BE49-F238E27FC236}">
                <a16:creationId xmlns:a16="http://schemas.microsoft.com/office/drawing/2014/main" id="{CB41F3B0-CED3-39F3-B235-75860420D280}"/>
              </a:ext>
            </a:extLst>
          </p:cNvPr>
          <p:cNvSpPr>
            <a:spLocks noGrp="1"/>
          </p:cNvSpPr>
          <p:nvPr>
            <p:ph type="sldNum" sz="quarter" idx="12"/>
          </p:nvPr>
        </p:nvSpPr>
        <p:spPr>
          <a:xfrm>
            <a:off x="0" y="6592569"/>
            <a:ext cx="2057400" cy="26051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7034D8C-3CB4-402A-BC46-2AB14C0FE90A}" type="slidenum">
              <a:rPr kumimoji="0" lang="en-US" sz="1200" b="0" i="0" u="none" strike="noStrike" kern="1200" cap="none" spc="0" normalizeH="0" baseline="0" noProof="0" smtClean="0">
                <a:ln>
                  <a:noFill/>
                </a:ln>
                <a:solidFill>
                  <a:prstClr val="white"/>
                </a:solidFill>
                <a:effectLst/>
                <a:uLnTx/>
                <a:uFillTx/>
                <a:latin typeface="Calibri Light" panose="020F0302020204030204"/>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white"/>
              </a:solidFill>
              <a:effectLst/>
              <a:uLnTx/>
              <a:uFillTx/>
              <a:latin typeface="Calibri Light" panose="020F0302020204030204"/>
              <a:cs typeface="Arial" charset="0"/>
            </a:endParaRPr>
          </a:p>
        </p:txBody>
      </p:sp>
      <p:sp>
        <p:nvSpPr>
          <p:cNvPr id="37" name="TextBox 36"/>
          <p:cNvSpPr txBox="1"/>
          <p:nvPr/>
        </p:nvSpPr>
        <p:spPr>
          <a:xfrm>
            <a:off x="4856283" y="6124273"/>
            <a:ext cx="4287717" cy="738664"/>
          </a:xfrm>
          <a:prstGeom prst="rect">
            <a:avLst/>
          </a:prstGeom>
          <a:solidFill>
            <a:schemeClr val="bg1"/>
          </a:solidFill>
        </p:spPr>
        <p:txBody>
          <a:bodyPr wrap="square" rtlCol="0">
            <a:spAutoFit/>
          </a:bodyPr>
          <a:lstStyle/>
          <a:p>
            <a:pPr algn="l"/>
            <a:r>
              <a:rPr lang="en-US" sz="1400" i="1" dirty="0">
                <a:latin typeface="Arial" panose="020B0604020202020204" pitchFamily="34" charset="0"/>
                <a:cs typeface="Arial" panose="020B0604020202020204" pitchFamily="34" charset="0"/>
              </a:rPr>
              <a:t>This is used for EIC accelerator scope.</a:t>
            </a:r>
          </a:p>
          <a:p>
            <a:pPr algn="l"/>
            <a:r>
              <a:rPr lang="en-US" sz="1400" i="1" dirty="0">
                <a:latin typeface="Arial" panose="020B0604020202020204" pitchFamily="34" charset="0"/>
                <a:cs typeface="Arial" panose="020B0604020202020204" pitchFamily="34" charset="0"/>
              </a:rPr>
              <a:t>An equivalent for EIC detector may make direct use of technical work done within </a:t>
            </a:r>
            <a:r>
              <a:rPr lang="en-US" sz="1400" i="1" dirty="0" err="1">
                <a:latin typeface="Arial" panose="020B0604020202020204" pitchFamily="34" charset="0"/>
                <a:cs typeface="Arial" panose="020B0604020202020204" pitchFamily="34" charset="0"/>
              </a:rPr>
              <a:t>ePIC</a:t>
            </a:r>
            <a:r>
              <a:rPr lang="en-US" sz="1400" i="1" dirty="0">
                <a:latin typeface="Arial" panose="020B0604020202020204" pitchFamily="34" charset="0"/>
                <a:cs typeface="Arial" panose="020B0604020202020204" pitchFamily="34" charset="0"/>
              </a:rPr>
              <a:t> collaboration.</a:t>
            </a:r>
          </a:p>
        </p:txBody>
      </p:sp>
    </p:spTree>
    <p:extLst>
      <p:ext uri="{BB962C8B-B14F-4D97-AF65-F5344CB8AC3E}">
        <p14:creationId xmlns:p14="http://schemas.microsoft.com/office/powerpoint/2010/main" val="3660549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4">
            <a:extLst>
              <a:ext uri="{FF2B5EF4-FFF2-40B4-BE49-F238E27FC236}">
                <a16:creationId xmlns:a16="http://schemas.microsoft.com/office/drawing/2014/main" id="{A6FCA1EB-1B17-640E-E96B-F1C3C3ED4D2A}"/>
              </a:ext>
            </a:extLst>
          </p:cNvPr>
          <p:cNvSpPr txBox="1">
            <a:spLocks/>
          </p:cNvSpPr>
          <p:nvPr/>
        </p:nvSpPr>
        <p:spPr>
          <a:xfrm>
            <a:off x="0" y="0"/>
            <a:ext cx="9133727" cy="584669"/>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2800" b="1" i="1" kern="1200">
                <a:solidFill>
                  <a:srgbClr val="1200B4"/>
                </a:solidFill>
                <a:effectLst>
                  <a:reflection stA="50000" endPos="50000" dist="5080" dir="5400000" sy="-100000" algn="bl" rotWithShape="0"/>
                </a:effectLst>
                <a:latin typeface="+mj-lt"/>
                <a:ea typeface="Arial" charset="0"/>
                <a:cs typeface="Comic Sans M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lang="en-US" sz="2400" noProof="0" dirty="0">
                <a:latin typeface="Arial"/>
              </a:rPr>
              <a:t>DOE Order Change Control Process</a:t>
            </a:r>
            <a:endParaRPr kumimoji="0" lang="en-US" sz="2400" b="1" u="none" strike="noStrike" kern="1200" cap="none" spc="0" normalizeH="0" baseline="0" noProof="0" dirty="0">
              <a:ln>
                <a:noFill/>
              </a:ln>
              <a:solidFill>
                <a:srgbClr val="1200B4"/>
              </a:solidFill>
              <a:effectLst>
                <a:reflection stA="50000" endPos="50000" dist="5080" dir="5400000" sy="-100000" algn="bl" rotWithShape="0"/>
              </a:effectLst>
              <a:uLnTx/>
              <a:uFillTx/>
              <a:latin typeface="Arial"/>
            </a:endParaRPr>
          </a:p>
        </p:txBody>
      </p:sp>
      <p:sp>
        <p:nvSpPr>
          <p:cNvPr id="4" name="Slide Number Placeholder 1">
            <a:extLst>
              <a:ext uri="{FF2B5EF4-FFF2-40B4-BE49-F238E27FC236}">
                <a16:creationId xmlns:a16="http://schemas.microsoft.com/office/drawing/2014/main" id="{CB41F3B0-CED3-39F3-B235-75860420D280}"/>
              </a:ext>
            </a:extLst>
          </p:cNvPr>
          <p:cNvSpPr>
            <a:spLocks noGrp="1"/>
          </p:cNvSpPr>
          <p:nvPr>
            <p:ph type="sldNum" sz="quarter" idx="12"/>
          </p:nvPr>
        </p:nvSpPr>
        <p:spPr>
          <a:xfrm>
            <a:off x="0" y="6592569"/>
            <a:ext cx="2057400" cy="26051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7034D8C-3CB4-402A-BC46-2AB14C0FE90A}" type="slidenum">
              <a:rPr kumimoji="0" lang="en-US" sz="1200" b="0" i="0" u="none" strike="noStrike" kern="1200" cap="none" spc="0" normalizeH="0" baseline="0" noProof="0" smtClean="0">
                <a:ln>
                  <a:noFill/>
                </a:ln>
                <a:solidFill>
                  <a:prstClr val="white"/>
                </a:solidFill>
                <a:effectLst/>
                <a:uLnTx/>
                <a:uFillTx/>
                <a:latin typeface="Calibri Light" panose="020F0302020204030204"/>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white"/>
              </a:solidFill>
              <a:effectLst/>
              <a:uLnTx/>
              <a:uFillTx/>
              <a:latin typeface="Calibri Light" panose="020F0302020204030204"/>
              <a:cs typeface="Arial" charset="0"/>
            </a:endParaRPr>
          </a:p>
        </p:txBody>
      </p:sp>
      <p:sp>
        <p:nvSpPr>
          <p:cNvPr id="7" name="TextBox 6"/>
          <p:cNvSpPr txBox="1"/>
          <p:nvPr/>
        </p:nvSpPr>
        <p:spPr>
          <a:xfrm>
            <a:off x="3262660" y="6407903"/>
            <a:ext cx="2839239" cy="369332"/>
          </a:xfrm>
          <a:prstGeom prst="rect">
            <a:avLst/>
          </a:prstGeom>
          <a:solidFill>
            <a:schemeClr val="bg1"/>
          </a:solidFill>
        </p:spPr>
        <p:txBody>
          <a:bodyPr wrap="none" rtlCol="0">
            <a:spAutoFit/>
          </a:bodyPr>
          <a:lstStyle/>
          <a:p>
            <a:pPr algn="l"/>
            <a:r>
              <a:rPr lang="en-US" i="1" dirty="0">
                <a:latin typeface="Arial" panose="020B0604020202020204" pitchFamily="34" charset="0"/>
                <a:cs typeface="Arial" panose="020B0604020202020204" pitchFamily="34" charset="0"/>
              </a:rPr>
              <a:t>Not for the faint of heart…</a:t>
            </a:r>
          </a:p>
        </p:txBody>
      </p:sp>
      <p:pic>
        <p:nvPicPr>
          <p:cNvPr id="2" name="Picture 1"/>
          <p:cNvPicPr>
            <a:picLocks noChangeAspect="1"/>
          </p:cNvPicPr>
          <p:nvPr/>
        </p:nvPicPr>
        <p:blipFill>
          <a:blip r:embed="rId3"/>
          <a:stretch>
            <a:fillRect/>
          </a:stretch>
        </p:blipFill>
        <p:spPr>
          <a:xfrm rot="5400000">
            <a:off x="1759352" y="-8681"/>
            <a:ext cx="5625296" cy="6875362"/>
          </a:xfrm>
          <a:prstGeom prst="rect">
            <a:avLst/>
          </a:prstGeom>
        </p:spPr>
      </p:pic>
    </p:spTree>
    <p:extLst>
      <p:ext uri="{BB962C8B-B14F-4D97-AF65-F5344CB8AC3E}">
        <p14:creationId xmlns:p14="http://schemas.microsoft.com/office/powerpoint/2010/main" val="31987476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4">
            <a:extLst>
              <a:ext uri="{FF2B5EF4-FFF2-40B4-BE49-F238E27FC236}">
                <a16:creationId xmlns:a16="http://schemas.microsoft.com/office/drawing/2014/main" id="{A6FCA1EB-1B17-640E-E96B-F1C3C3ED4D2A}"/>
              </a:ext>
            </a:extLst>
          </p:cNvPr>
          <p:cNvSpPr txBox="1">
            <a:spLocks/>
          </p:cNvSpPr>
          <p:nvPr/>
        </p:nvSpPr>
        <p:spPr>
          <a:xfrm>
            <a:off x="0" y="0"/>
            <a:ext cx="9133727" cy="584669"/>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2800" b="1" i="1" kern="1200">
                <a:solidFill>
                  <a:srgbClr val="1200B4"/>
                </a:solidFill>
                <a:effectLst>
                  <a:reflection stA="50000" endPos="50000" dist="5080" dir="5400000" sy="-100000" algn="bl" rotWithShape="0"/>
                </a:effectLst>
                <a:latin typeface="+mj-lt"/>
                <a:ea typeface="Arial" charset="0"/>
                <a:cs typeface="Comic Sans M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lang="en-US" sz="2400" noProof="0" dirty="0">
                <a:latin typeface="Arial"/>
              </a:rPr>
              <a:t>Baseline Change Control – from Project Execution Plan</a:t>
            </a:r>
            <a:endParaRPr kumimoji="0" lang="en-US" sz="2400" b="1" u="none" strike="noStrike" kern="1200" cap="none" spc="0" normalizeH="0" baseline="0" noProof="0" dirty="0">
              <a:ln>
                <a:noFill/>
              </a:ln>
              <a:solidFill>
                <a:srgbClr val="1200B4"/>
              </a:solidFill>
              <a:effectLst>
                <a:reflection stA="50000" endPos="50000" dist="5080" dir="5400000" sy="-100000" algn="bl" rotWithShape="0"/>
              </a:effectLst>
              <a:uLnTx/>
              <a:uFillTx/>
              <a:latin typeface="Arial"/>
            </a:endParaRPr>
          </a:p>
        </p:txBody>
      </p:sp>
      <p:sp>
        <p:nvSpPr>
          <p:cNvPr id="4" name="Slide Number Placeholder 1">
            <a:extLst>
              <a:ext uri="{FF2B5EF4-FFF2-40B4-BE49-F238E27FC236}">
                <a16:creationId xmlns:a16="http://schemas.microsoft.com/office/drawing/2014/main" id="{CB41F3B0-CED3-39F3-B235-75860420D280}"/>
              </a:ext>
            </a:extLst>
          </p:cNvPr>
          <p:cNvSpPr>
            <a:spLocks noGrp="1"/>
          </p:cNvSpPr>
          <p:nvPr>
            <p:ph type="sldNum" sz="quarter" idx="12"/>
          </p:nvPr>
        </p:nvSpPr>
        <p:spPr>
          <a:xfrm>
            <a:off x="0" y="6592569"/>
            <a:ext cx="2057400" cy="26051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7034D8C-3CB4-402A-BC46-2AB14C0FE90A}" type="slidenum">
              <a:rPr kumimoji="0" lang="en-US" sz="1200" b="0" i="0" u="none" strike="noStrike" kern="1200" cap="none" spc="0" normalizeH="0" baseline="0" noProof="0" smtClean="0">
                <a:ln>
                  <a:noFill/>
                </a:ln>
                <a:solidFill>
                  <a:prstClr val="white"/>
                </a:solidFill>
                <a:effectLst/>
                <a:uLnTx/>
                <a:uFillTx/>
                <a:latin typeface="Calibri Light" panose="020F0302020204030204"/>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white"/>
              </a:solidFill>
              <a:effectLst/>
              <a:uLnTx/>
              <a:uFillTx/>
              <a:latin typeface="Calibri Light" panose="020F0302020204030204"/>
              <a:cs typeface="Arial" charset="0"/>
            </a:endParaRPr>
          </a:p>
        </p:txBody>
      </p:sp>
      <p:pic>
        <p:nvPicPr>
          <p:cNvPr id="3" name="Picture 2"/>
          <p:cNvPicPr>
            <a:picLocks noChangeAspect="1"/>
          </p:cNvPicPr>
          <p:nvPr/>
        </p:nvPicPr>
        <p:blipFill>
          <a:blip r:embed="rId3"/>
          <a:stretch>
            <a:fillRect/>
          </a:stretch>
        </p:blipFill>
        <p:spPr>
          <a:xfrm>
            <a:off x="879676" y="925974"/>
            <a:ext cx="7384648" cy="5006051"/>
          </a:xfrm>
          <a:prstGeom prst="rect">
            <a:avLst/>
          </a:prstGeom>
        </p:spPr>
      </p:pic>
      <p:sp>
        <p:nvSpPr>
          <p:cNvPr id="6" name="Rectangle 5"/>
          <p:cNvSpPr/>
          <p:nvPr/>
        </p:nvSpPr>
        <p:spPr>
          <a:xfrm>
            <a:off x="6801395" y="1994262"/>
            <a:ext cx="1393261" cy="1097278"/>
          </a:xfrm>
          <a:prstGeom prst="rect">
            <a:avLst/>
          </a:prstGeom>
          <a:noFill/>
          <a:ln w="38100">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273041" y="3091541"/>
            <a:ext cx="1528354" cy="2316481"/>
          </a:xfrm>
          <a:prstGeom prst="rect">
            <a:avLst/>
          </a:prstGeom>
          <a:noFill/>
          <a:ln w="38100">
            <a:solidFill>
              <a:srgbClr val="FF2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387635" y="3091542"/>
            <a:ext cx="1885405" cy="1010196"/>
          </a:xfrm>
          <a:prstGeom prst="rect">
            <a:avLst/>
          </a:prstGeom>
          <a:noFill/>
          <a:ln w="38100">
            <a:solidFill>
              <a:srgbClr val="A05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28898" y="5932025"/>
            <a:ext cx="8084329" cy="923330"/>
          </a:xfrm>
          <a:prstGeom prst="rect">
            <a:avLst/>
          </a:prstGeom>
          <a:solidFill>
            <a:schemeClr val="bg1"/>
          </a:solidFill>
        </p:spPr>
        <p:txBody>
          <a:bodyPr wrap="none" rtlCol="0">
            <a:spAutoFit/>
          </a:bodyPr>
          <a:lstStyle/>
          <a:p>
            <a:pPr algn="l"/>
            <a:r>
              <a:rPr lang="en-US" i="1" dirty="0">
                <a:latin typeface="Arial" panose="020B0604020202020204" pitchFamily="34" charset="0"/>
                <a:cs typeface="Arial" panose="020B0604020202020204" pitchFamily="34" charset="0"/>
              </a:rPr>
              <a:t>Changes in technology require DOE Federal Project Director approval.</a:t>
            </a:r>
          </a:p>
          <a:p>
            <a:pPr algn="l"/>
            <a:r>
              <a:rPr lang="en-US" i="1" dirty="0">
                <a:latin typeface="Arial" panose="020B0604020202020204" pitchFamily="34" charset="0"/>
                <a:cs typeface="Arial" panose="020B0604020202020204" pitchFamily="34" charset="0"/>
              </a:rPr>
              <a:t>After baselining contingency is owned by DOE – they need to approve use.</a:t>
            </a:r>
          </a:p>
          <a:p>
            <a:pPr algn="l"/>
            <a:r>
              <a:rPr lang="en-US" i="1" dirty="0">
                <a:latin typeface="Arial" panose="020B0604020202020204" pitchFamily="34" charset="0"/>
                <a:cs typeface="Arial" panose="020B0604020202020204" pitchFamily="34" charset="0"/>
              </a:rPr>
              <a:t>You build management reserve (MR) by having items come in below estimate.</a:t>
            </a:r>
          </a:p>
        </p:txBody>
      </p:sp>
      <p:sp>
        <p:nvSpPr>
          <p:cNvPr id="12" name="Rectangle 11"/>
          <p:cNvSpPr/>
          <p:nvPr/>
        </p:nvSpPr>
        <p:spPr>
          <a:xfrm>
            <a:off x="6801395" y="3091542"/>
            <a:ext cx="1393261" cy="1097278"/>
          </a:xfrm>
          <a:prstGeom prst="rect">
            <a:avLst/>
          </a:prstGeom>
          <a:noFill/>
          <a:ln w="38100">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273040" y="1994262"/>
            <a:ext cx="1528354" cy="1097278"/>
          </a:xfrm>
          <a:prstGeom prst="rect">
            <a:avLst/>
          </a:prstGeom>
          <a:noFill/>
          <a:ln w="38100">
            <a:solidFill>
              <a:srgbClr val="FF2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341357" y="562302"/>
            <a:ext cx="1931683" cy="307777"/>
          </a:xfrm>
          <a:prstGeom prst="rect">
            <a:avLst/>
          </a:prstGeom>
          <a:noFill/>
        </p:spPr>
        <p:txBody>
          <a:bodyPr wrap="none" rtlCol="0">
            <a:spAutoFit/>
          </a:bodyPr>
          <a:lstStyle/>
          <a:p>
            <a:pPr algn="l"/>
            <a:r>
              <a:rPr lang="en-US" sz="1400" dirty="0">
                <a:latin typeface="Arial" panose="020B0604020202020204" pitchFamily="34" charset="0"/>
                <a:cs typeface="Arial" panose="020B0604020202020204" pitchFamily="34" charset="0"/>
              </a:rPr>
              <a:t>Tim Hallman/DOE-NP</a:t>
            </a:r>
          </a:p>
        </p:txBody>
      </p:sp>
      <p:sp>
        <p:nvSpPr>
          <p:cNvPr id="14" name="TextBox 13"/>
          <p:cNvSpPr txBox="1"/>
          <p:nvPr/>
        </p:nvSpPr>
        <p:spPr>
          <a:xfrm>
            <a:off x="5209105" y="556642"/>
            <a:ext cx="1656223" cy="307777"/>
          </a:xfrm>
          <a:prstGeom prst="rect">
            <a:avLst/>
          </a:prstGeom>
          <a:noFill/>
        </p:spPr>
        <p:txBody>
          <a:bodyPr wrap="none" rtlCol="0">
            <a:spAutoFit/>
          </a:bodyPr>
          <a:lstStyle/>
          <a:p>
            <a:pPr algn="l"/>
            <a:r>
              <a:rPr lang="en-US" sz="1400" dirty="0">
                <a:latin typeface="Arial" panose="020B0604020202020204" pitchFamily="34" charset="0"/>
                <a:cs typeface="Arial" panose="020B0604020202020204" pitchFamily="34" charset="0"/>
              </a:rPr>
              <a:t>Robert </a:t>
            </a:r>
            <a:r>
              <a:rPr lang="en-US" sz="1400" dirty="0" err="1">
                <a:latin typeface="Arial" panose="020B0604020202020204" pitchFamily="34" charset="0"/>
                <a:cs typeface="Arial" panose="020B0604020202020204" pitchFamily="34" charset="0"/>
              </a:rPr>
              <a:t>Caradonna</a:t>
            </a:r>
            <a:endParaRPr lang="en-US" sz="1400" dirty="0">
              <a:latin typeface="Arial" panose="020B0604020202020204" pitchFamily="34" charset="0"/>
              <a:cs typeface="Arial" panose="020B0604020202020204" pitchFamily="34" charset="0"/>
            </a:endParaRPr>
          </a:p>
        </p:txBody>
      </p:sp>
      <p:sp>
        <p:nvSpPr>
          <p:cNvPr id="15" name="TextBox 14"/>
          <p:cNvSpPr txBox="1"/>
          <p:nvPr/>
        </p:nvSpPr>
        <p:spPr>
          <a:xfrm>
            <a:off x="6801395" y="556642"/>
            <a:ext cx="1849674" cy="307777"/>
          </a:xfrm>
          <a:prstGeom prst="rect">
            <a:avLst/>
          </a:prstGeom>
          <a:noFill/>
        </p:spPr>
        <p:txBody>
          <a:bodyPr wrap="none" rtlCol="0">
            <a:spAutoFit/>
          </a:bodyPr>
          <a:lstStyle/>
          <a:p>
            <a:pPr algn="l"/>
            <a:r>
              <a:rPr lang="en-US" sz="1400" dirty="0">
                <a:latin typeface="Arial" panose="020B0604020202020204" pitchFamily="34" charset="0"/>
                <a:cs typeface="Arial" panose="020B0604020202020204" pitchFamily="34" charset="0"/>
              </a:rPr>
              <a:t>Jim </a:t>
            </a:r>
            <a:r>
              <a:rPr lang="en-US" sz="1400" dirty="0" err="1">
                <a:latin typeface="Arial" panose="020B0604020202020204" pitchFamily="34" charset="0"/>
                <a:cs typeface="Arial" panose="020B0604020202020204" pitchFamily="34" charset="0"/>
              </a:rPr>
              <a:t>Yeck</a:t>
            </a:r>
            <a:r>
              <a:rPr lang="en-US" sz="1400" dirty="0">
                <a:latin typeface="Arial" panose="020B0604020202020204" pitchFamily="34" charset="0"/>
                <a:cs typeface="Arial" panose="020B0604020202020204" pitchFamily="34" charset="0"/>
              </a:rPr>
              <a:t>/EIC Project</a:t>
            </a:r>
          </a:p>
        </p:txBody>
      </p:sp>
    </p:spTree>
    <p:extLst>
      <p:ext uri="{BB962C8B-B14F-4D97-AF65-F5344CB8AC3E}">
        <p14:creationId xmlns:p14="http://schemas.microsoft.com/office/powerpoint/2010/main" val="2618481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4">
            <a:extLst>
              <a:ext uri="{FF2B5EF4-FFF2-40B4-BE49-F238E27FC236}">
                <a16:creationId xmlns:a16="http://schemas.microsoft.com/office/drawing/2014/main" id="{A6FCA1EB-1B17-640E-E96B-F1C3C3ED4D2A}"/>
              </a:ext>
            </a:extLst>
          </p:cNvPr>
          <p:cNvSpPr txBox="1">
            <a:spLocks/>
          </p:cNvSpPr>
          <p:nvPr/>
        </p:nvSpPr>
        <p:spPr>
          <a:xfrm>
            <a:off x="0" y="0"/>
            <a:ext cx="9133727" cy="584669"/>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2800" b="1" i="1" kern="1200">
                <a:solidFill>
                  <a:srgbClr val="1200B4"/>
                </a:solidFill>
                <a:effectLst>
                  <a:reflection stA="50000" endPos="50000" dist="5080" dir="5400000" sy="-100000" algn="bl" rotWithShape="0"/>
                </a:effectLst>
                <a:latin typeface="+mj-lt"/>
                <a:ea typeface="Arial" charset="0"/>
                <a:cs typeface="Comic Sans M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lang="en-US" sz="2400" noProof="0" dirty="0">
                <a:latin typeface="Arial"/>
              </a:rPr>
              <a:t>Baseline Change Control – from Project Execution Plan</a:t>
            </a:r>
            <a:endParaRPr kumimoji="0" lang="en-US" sz="2400" b="1" u="none" strike="noStrike" kern="1200" cap="none" spc="0" normalizeH="0" baseline="0" noProof="0" dirty="0">
              <a:ln>
                <a:noFill/>
              </a:ln>
              <a:solidFill>
                <a:srgbClr val="1200B4"/>
              </a:solidFill>
              <a:effectLst>
                <a:reflection stA="50000" endPos="50000" dist="5080" dir="5400000" sy="-100000" algn="bl" rotWithShape="0"/>
              </a:effectLst>
              <a:uLnTx/>
              <a:uFillTx/>
              <a:latin typeface="Arial"/>
            </a:endParaRPr>
          </a:p>
        </p:txBody>
      </p:sp>
      <p:sp>
        <p:nvSpPr>
          <p:cNvPr id="4" name="Slide Number Placeholder 1">
            <a:extLst>
              <a:ext uri="{FF2B5EF4-FFF2-40B4-BE49-F238E27FC236}">
                <a16:creationId xmlns:a16="http://schemas.microsoft.com/office/drawing/2014/main" id="{CB41F3B0-CED3-39F3-B235-75860420D280}"/>
              </a:ext>
            </a:extLst>
          </p:cNvPr>
          <p:cNvSpPr>
            <a:spLocks noGrp="1"/>
          </p:cNvSpPr>
          <p:nvPr>
            <p:ph type="sldNum" sz="quarter" idx="12"/>
          </p:nvPr>
        </p:nvSpPr>
        <p:spPr>
          <a:xfrm>
            <a:off x="0" y="6592569"/>
            <a:ext cx="2057400" cy="26051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7034D8C-3CB4-402A-BC46-2AB14C0FE90A}" type="slidenum">
              <a:rPr kumimoji="0" lang="en-US" sz="1200" b="0" i="0" u="none" strike="noStrike" kern="1200" cap="none" spc="0" normalizeH="0" baseline="0" noProof="0" smtClean="0">
                <a:ln>
                  <a:noFill/>
                </a:ln>
                <a:solidFill>
                  <a:prstClr val="white"/>
                </a:solidFill>
                <a:effectLst/>
                <a:uLnTx/>
                <a:uFillTx/>
                <a:latin typeface="Calibri Light" panose="020F0302020204030204"/>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white"/>
              </a:solidFill>
              <a:effectLst/>
              <a:uLnTx/>
              <a:uFillTx/>
              <a:latin typeface="Calibri Light" panose="020F0302020204030204"/>
              <a:cs typeface="Arial" charset="0"/>
            </a:endParaRPr>
          </a:p>
        </p:txBody>
      </p:sp>
      <p:pic>
        <p:nvPicPr>
          <p:cNvPr id="2" name="Picture 1"/>
          <p:cNvPicPr>
            <a:picLocks noChangeAspect="1"/>
          </p:cNvPicPr>
          <p:nvPr/>
        </p:nvPicPr>
        <p:blipFill>
          <a:blip r:embed="rId3"/>
          <a:stretch>
            <a:fillRect/>
          </a:stretch>
        </p:blipFill>
        <p:spPr>
          <a:xfrm>
            <a:off x="879676" y="1160362"/>
            <a:ext cx="7384648" cy="4537276"/>
          </a:xfrm>
          <a:prstGeom prst="rect">
            <a:avLst/>
          </a:prstGeom>
        </p:spPr>
      </p:pic>
      <p:sp>
        <p:nvSpPr>
          <p:cNvPr id="6" name="Rectangle 5"/>
          <p:cNvSpPr/>
          <p:nvPr/>
        </p:nvSpPr>
        <p:spPr>
          <a:xfrm>
            <a:off x="6818813" y="2203269"/>
            <a:ext cx="1393261" cy="1889760"/>
          </a:xfrm>
          <a:prstGeom prst="rect">
            <a:avLst/>
          </a:prstGeom>
          <a:noFill/>
          <a:ln w="38100">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273041" y="2203269"/>
            <a:ext cx="1528354" cy="2383971"/>
          </a:xfrm>
          <a:prstGeom prst="rect">
            <a:avLst/>
          </a:prstGeom>
          <a:noFill/>
          <a:ln w="38100">
            <a:solidFill>
              <a:srgbClr val="FF2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99458" y="5932025"/>
            <a:ext cx="6455613" cy="369332"/>
          </a:xfrm>
          <a:prstGeom prst="rect">
            <a:avLst/>
          </a:prstGeom>
          <a:solidFill>
            <a:schemeClr val="bg1"/>
          </a:solidFill>
        </p:spPr>
        <p:txBody>
          <a:bodyPr wrap="none" rtlCol="0">
            <a:spAutoFit/>
          </a:bodyPr>
          <a:lstStyle/>
          <a:p>
            <a:pPr algn="l"/>
            <a:r>
              <a:rPr lang="en-US" i="1" dirty="0">
                <a:latin typeface="Arial" panose="020B0604020202020204" pitchFamily="34" charset="0"/>
                <a:cs typeface="Arial" panose="020B0604020202020204" pitchFamily="34" charset="0"/>
              </a:rPr>
              <a:t>After baselining schedule contingency is also owned by DOE</a:t>
            </a:r>
          </a:p>
        </p:txBody>
      </p:sp>
    </p:spTree>
    <p:extLst>
      <p:ext uri="{BB962C8B-B14F-4D97-AF65-F5344CB8AC3E}">
        <p14:creationId xmlns:p14="http://schemas.microsoft.com/office/powerpoint/2010/main" val="30745338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868101" y="870995"/>
            <a:ext cx="7407797" cy="5116010"/>
          </a:xfrm>
          <a:prstGeom prst="rect">
            <a:avLst/>
          </a:prstGeom>
        </p:spPr>
      </p:pic>
      <p:sp>
        <p:nvSpPr>
          <p:cNvPr id="11" name="Title 4">
            <a:extLst>
              <a:ext uri="{FF2B5EF4-FFF2-40B4-BE49-F238E27FC236}">
                <a16:creationId xmlns:a16="http://schemas.microsoft.com/office/drawing/2014/main" id="{A6FCA1EB-1B17-640E-E96B-F1C3C3ED4D2A}"/>
              </a:ext>
            </a:extLst>
          </p:cNvPr>
          <p:cNvSpPr txBox="1">
            <a:spLocks/>
          </p:cNvSpPr>
          <p:nvPr/>
        </p:nvSpPr>
        <p:spPr>
          <a:xfrm>
            <a:off x="0" y="0"/>
            <a:ext cx="9133727" cy="584669"/>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2800" b="1" i="1" kern="1200">
                <a:solidFill>
                  <a:srgbClr val="1200B4"/>
                </a:solidFill>
                <a:effectLst>
                  <a:reflection stA="50000" endPos="50000" dist="5080" dir="5400000" sy="-100000" algn="bl" rotWithShape="0"/>
                </a:effectLst>
                <a:latin typeface="+mj-lt"/>
                <a:ea typeface="Arial" charset="0"/>
                <a:cs typeface="Comic Sans M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lang="en-US" sz="2400" noProof="0" dirty="0">
                <a:latin typeface="Arial"/>
              </a:rPr>
              <a:t>Baseline Change Control – from Project Execution Plan</a:t>
            </a:r>
            <a:endParaRPr kumimoji="0" lang="en-US" sz="2400" b="1" u="none" strike="noStrike" kern="1200" cap="none" spc="0" normalizeH="0" baseline="0" noProof="0" dirty="0">
              <a:ln>
                <a:noFill/>
              </a:ln>
              <a:solidFill>
                <a:srgbClr val="1200B4"/>
              </a:solidFill>
              <a:effectLst>
                <a:reflection stA="50000" endPos="50000" dist="5080" dir="5400000" sy="-100000" algn="bl" rotWithShape="0"/>
              </a:effectLst>
              <a:uLnTx/>
              <a:uFillTx/>
              <a:latin typeface="Arial"/>
            </a:endParaRPr>
          </a:p>
        </p:txBody>
      </p:sp>
      <p:sp>
        <p:nvSpPr>
          <p:cNvPr id="4" name="Slide Number Placeholder 1">
            <a:extLst>
              <a:ext uri="{FF2B5EF4-FFF2-40B4-BE49-F238E27FC236}">
                <a16:creationId xmlns:a16="http://schemas.microsoft.com/office/drawing/2014/main" id="{CB41F3B0-CED3-39F3-B235-75860420D280}"/>
              </a:ext>
            </a:extLst>
          </p:cNvPr>
          <p:cNvSpPr>
            <a:spLocks noGrp="1"/>
          </p:cNvSpPr>
          <p:nvPr>
            <p:ph type="sldNum" sz="quarter" idx="12"/>
          </p:nvPr>
        </p:nvSpPr>
        <p:spPr>
          <a:xfrm>
            <a:off x="0" y="6592569"/>
            <a:ext cx="2057400" cy="26051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7034D8C-3CB4-402A-BC46-2AB14C0FE90A}" type="slidenum">
              <a:rPr kumimoji="0" lang="en-US" sz="1200" b="0" i="0" u="none" strike="noStrike" kern="1200" cap="none" spc="0" normalizeH="0" baseline="0" noProof="0" smtClean="0">
                <a:ln>
                  <a:noFill/>
                </a:ln>
                <a:solidFill>
                  <a:prstClr val="white"/>
                </a:solidFill>
                <a:effectLst/>
                <a:uLnTx/>
                <a:uFillTx/>
                <a:latin typeface="Calibri Light" panose="020F0302020204030204"/>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white"/>
              </a:solidFill>
              <a:effectLst/>
              <a:uLnTx/>
              <a:uFillTx/>
              <a:latin typeface="Calibri Light" panose="020F0302020204030204"/>
              <a:cs typeface="Arial" charset="0"/>
            </a:endParaRPr>
          </a:p>
        </p:txBody>
      </p:sp>
      <p:sp>
        <p:nvSpPr>
          <p:cNvPr id="6" name="Oval 5"/>
          <p:cNvSpPr/>
          <p:nvPr/>
        </p:nvSpPr>
        <p:spPr>
          <a:xfrm>
            <a:off x="801189" y="1619795"/>
            <a:ext cx="1097280" cy="1062446"/>
          </a:xfrm>
          <a:prstGeom prst="ellipse">
            <a:avLst/>
          </a:prstGeom>
          <a:noFill/>
          <a:ln w="38100">
            <a:solidFill>
              <a:srgbClr val="FF2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466011" y="1759131"/>
            <a:ext cx="1807029" cy="2673532"/>
          </a:xfrm>
          <a:prstGeom prst="rect">
            <a:avLst/>
          </a:prstGeom>
          <a:noFill/>
          <a:ln w="38100">
            <a:solidFill>
              <a:srgbClr val="A05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V="1">
            <a:off x="418011" y="4859383"/>
            <a:ext cx="1001486" cy="870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418011" y="5410131"/>
            <a:ext cx="1001486" cy="8709"/>
          </a:xfrm>
          <a:prstGeom prst="straightConnector1">
            <a:avLst/>
          </a:prstGeom>
          <a:ln w="76200">
            <a:solidFill>
              <a:srgbClr val="0432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5012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572BF49-51E8-D54D-A812-DCBE160FA170}"/>
              </a:ext>
            </a:extLst>
          </p:cNvPr>
          <p:cNvSpPr>
            <a:spLocks noGrp="1"/>
          </p:cNvSpPr>
          <p:nvPr>
            <p:ph type="sldNum" sz="quarter" idx="12"/>
          </p:nvPr>
        </p:nvSpPr>
        <p:spPr/>
        <p:txBody>
          <a:bodyPr/>
          <a:lstStyle/>
          <a:p>
            <a:fld id="{893C5830-40F3-F04E-B2E3-10E6672BA8FF}" type="slidenum">
              <a:rPr lang="en-US" smtClean="0"/>
              <a:pPr/>
              <a:t>17</a:t>
            </a:fld>
            <a:endParaRPr lang="en-US"/>
          </a:p>
        </p:txBody>
      </p:sp>
      <p:sp>
        <p:nvSpPr>
          <p:cNvPr id="3" name="Title 2">
            <a:extLst>
              <a:ext uri="{FF2B5EF4-FFF2-40B4-BE49-F238E27FC236}">
                <a16:creationId xmlns:a16="http://schemas.microsoft.com/office/drawing/2014/main" id="{C8E05D3D-8C8F-EA45-8A8E-FE99ED4C519E}"/>
              </a:ext>
            </a:extLst>
          </p:cNvPr>
          <p:cNvSpPr>
            <a:spLocks noGrp="1"/>
          </p:cNvSpPr>
          <p:nvPr>
            <p:ph type="title"/>
          </p:nvPr>
        </p:nvSpPr>
        <p:spPr>
          <a:xfrm>
            <a:off x="0" y="2283"/>
            <a:ext cx="9180336" cy="584669"/>
          </a:xfrm>
        </p:spPr>
        <p:txBody>
          <a:bodyPr>
            <a:normAutofit fontScale="90000"/>
          </a:bodyPr>
          <a:lstStyle/>
          <a:p>
            <a:r>
              <a:rPr lang="en-US" dirty="0"/>
              <a:t>Next </a:t>
            </a:r>
            <a:r>
              <a:rPr lang="en-US" dirty="0" err="1"/>
              <a:t>ePIC</a:t>
            </a:r>
            <a:r>
              <a:rPr lang="en-US" dirty="0"/>
              <a:t> – Project Project: Subdetector Readout Chains</a:t>
            </a:r>
          </a:p>
        </p:txBody>
      </p:sp>
      <p:sp>
        <p:nvSpPr>
          <p:cNvPr id="4" name="TextBox 3">
            <a:extLst>
              <a:ext uri="{FF2B5EF4-FFF2-40B4-BE49-F238E27FC236}">
                <a16:creationId xmlns:a16="http://schemas.microsoft.com/office/drawing/2014/main" id="{BFB9EEFF-B4FB-884F-8107-1B1B74100FEB}"/>
              </a:ext>
            </a:extLst>
          </p:cNvPr>
          <p:cNvSpPr txBox="1"/>
          <p:nvPr/>
        </p:nvSpPr>
        <p:spPr>
          <a:xfrm>
            <a:off x="0" y="678094"/>
            <a:ext cx="9144000" cy="1754326"/>
          </a:xfrm>
          <a:prstGeom prst="rect">
            <a:avLst/>
          </a:prstGeom>
          <a:noFill/>
        </p:spPr>
        <p:txBody>
          <a:bodyPr wrap="square" rtlCol="0">
            <a:spAutoFit/>
          </a:bodyPr>
          <a:lstStyle/>
          <a:p>
            <a:pPr algn="l"/>
            <a:r>
              <a:rPr lang="en-US" dirty="0">
                <a:latin typeface="Arial" panose="020B0604020202020204" pitchFamily="34" charset="0"/>
                <a:cs typeface="Arial" panose="020B0604020202020204" pitchFamily="34" charset="0"/>
              </a:rPr>
              <a:t>Collaboration between </a:t>
            </a:r>
            <a:r>
              <a:rPr lang="en-US" dirty="0" err="1">
                <a:latin typeface="Arial" panose="020B0604020202020204" pitchFamily="34" charset="0"/>
                <a:cs typeface="Arial" panose="020B0604020202020204" pitchFamily="34" charset="0"/>
              </a:rPr>
              <a:t>ePIC</a:t>
            </a:r>
            <a:r>
              <a:rPr lang="en-US" dirty="0">
                <a:latin typeface="Arial" panose="020B0604020202020204" pitchFamily="34" charset="0"/>
                <a:cs typeface="Arial" panose="020B0604020202020204" pitchFamily="34" charset="0"/>
              </a:rPr>
              <a:t> DAQ/Electronics WG and Project Electronics &amp; DAQ CAMs</a:t>
            </a:r>
          </a:p>
          <a:p>
            <a:pPr algn="l"/>
            <a:r>
              <a:rPr lang="en-US" dirty="0">
                <a:solidFill>
                  <a:srgbClr val="0432FF"/>
                </a:solidFill>
                <a:latin typeface="Arial" panose="020B0604020202020204" pitchFamily="34" charset="0"/>
                <a:cs typeface="Arial" panose="020B0604020202020204" pitchFamily="34" charset="0"/>
              </a:rPr>
              <a:t>Goal:</a:t>
            </a:r>
          </a:p>
          <a:p>
            <a:pPr algn="l"/>
            <a:r>
              <a:rPr lang="en-US" dirty="0">
                <a:latin typeface="Arial" panose="020B0604020202020204" pitchFamily="34" charset="0"/>
                <a:cs typeface="Arial" panose="020B0604020202020204" pitchFamily="34" charset="0"/>
              </a:rPr>
              <a:t>define readout chain for each subdetector</a:t>
            </a:r>
          </a:p>
          <a:p>
            <a:pPr marL="742950" lvl="1" indent="-285750">
              <a:buClr>
                <a:srgbClr val="0432FF"/>
              </a:buClr>
              <a:buFont typeface="Wingdings" pitchFamily="2" charset="2"/>
              <a:buChar char="Ø"/>
            </a:pPr>
            <a:r>
              <a:rPr lang="en-US" dirty="0">
                <a:latin typeface="Arial" panose="020B0604020202020204" pitchFamily="34" charset="0"/>
                <a:cs typeface="Arial" panose="020B0604020202020204" pitchFamily="34" charset="0"/>
              </a:rPr>
              <a:t>determine synergies between different subdetectors</a:t>
            </a:r>
          </a:p>
          <a:p>
            <a:pPr marL="742950" lvl="1" indent="-285750">
              <a:buClr>
                <a:srgbClr val="0432FF"/>
              </a:buClr>
              <a:buFont typeface="Wingdings" pitchFamily="2" charset="2"/>
              <a:buChar char="Ø"/>
            </a:pPr>
            <a:r>
              <a:rPr lang="en-US" dirty="0">
                <a:latin typeface="Arial" panose="020B0604020202020204" pitchFamily="34" charset="0"/>
                <a:cs typeface="Arial" panose="020B0604020202020204" pitchFamily="34" charset="0"/>
              </a:rPr>
              <a:t>determine what support is needed from the project in design of front-end-electronics</a:t>
            </a:r>
          </a:p>
        </p:txBody>
      </p:sp>
      <p:pic>
        <p:nvPicPr>
          <p:cNvPr id="6" name="Picture 5" descr="Diagram&#10;&#10;Description automatically generated">
            <a:extLst>
              <a:ext uri="{FF2B5EF4-FFF2-40B4-BE49-F238E27FC236}">
                <a16:creationId xmlns:a16="http://schemas.microsoft.com/office/drawing/2014/main" id="{68FF85F4-A055-3F4F-B354-AB9081F3F68D}"/>
              </a:ext>
            </a:extLst>
          </p:cNvPr>
          <p:cNvPicPr>
            <a:picLocks noChangeAspect="1"/>
          </p:cNvPicPr>
          <p:nvPr/>
        </p:nvPicPr>
        <p:blipFill rotWithShape="1">
          <a:blip r:embed="rId2"/>
          <a:srcRect t="8451" b="22586"/>
          <a:stretch/>
        </p:blipFill>
        <p:spPr>
          <a:xfrm>
            <a:off x="18168" y="2458080"/>
            <a:ext cx="9144000" cy="3935002"/>
          </a:xfrm>
          <a:prstGeom prst="rect">
            <a:avLst/>
          </a:prstGeom>
        </p:spPr>
      </p:pic>
      <p:pic>
        <p:nvPicPr>
          <p:cNvPr id="7" name="Picture 6" descr="Diagram&#10;&#10;Description automatically generated">
            <a:extLst>
              <a:ext uri="{FF2B5EF4-FFF2-40B4-BE49-F238E27FC236}">
                <a16:creationId xmlns:a16="http://schemas.microsoft.com/office/drawing/2014/main" id="{1A345D16-35E5-054C-90F6-A6378EC044BE}"/>
              </a:ext>
            </a:extLst>
          </p:cNvPr>
          <p:cNvPicPr>
            <a:picLocks noChangeAspect="1"/>
          </p:cNvPicPr>
          <p:nvPr/>
        </p:nvPicPr>
        <p:blipFill rotWithShape="1">
          <a:blip r:embed="rId2"/>
          <a:srcRect t="82276" r="66292"/>
          <a:stretch/>
        </p:blipFill>
        <p:spPr>
          <a:xfrm>
            <a:off x="6349429" y="5482086"/>
            <a:ext cx="2776403" cy="910996"/>
          </a:xfrm>
          <a:prstGeom prst="rect">
            <a:avLst/>
          </a:prstGeom>
        </p:spPr>
      </p:pic>
      <p:sp>
        <p:nvSpPr>
          <p:cNvPr id="8" name="TextBox 7">
            <a:extLst>
              <a:ext uri="{FF2B5EF4-FFF2-40B4-BE49-F238E27FC236}">
                <a16:creationId xmlns:a16="http://schemas.microsoft.com/office/drawing/2014/main" id="{92A0F098-EE01-FB49-B5E7-88FFFC863907}"/>
              </a:ext>
            </a:extLst>
          </p:cNvPr>
          <p:cNvSpPr txBox="1"/>
          <p:nvPr/>
        </p:nvSpPr>
        <p:spPr>
          <a:xfrm>
            <a:off x="1062679" y="3245011"/>
            <a:ext cx="1208984" cy="523220"/>
          </a:xfrm>
          <a:prstGeom prst="rect">
            <a:avLst/>
          </a:prstGeom>
          <a:solidFill>
            <a:srgbClr val="F9F8EC"/>
          </a:solidFill>
        </p:spPr>
        <p:txBody>
          <a:bodyPr wrap="none" rtlCol="0">
            <a:spAutoFit/>
          </a:bodyPr>
          <a:lstStyle/>
          <a:p>
            <a:pPr algn="ctr"/>
            <a:r>
              <a:rPr lang="en-US" sz="1400" dirty="0">
                <a:latin typeface="Arial" panose="020B0604020202020204" pitchFamily="34" charset="0"/>
                <a:cs typeface="Arial" panose="020B0604020202020204" pitchFamily="34" charset="0"/>
              </a:rPr>
              <a:t>Sub-detector</a:t>
            </a:r>
          </a:p>
          <a:p>
            <a:pPr algn="ctr"/>
            <a:r>
              <a:rPr lang="en-US" sz="1400" dirty="0">
                <a:latin typeface="Arial" panose="020B0604020202020204" pitchFamily="34" charset="0"/>
                <a:cs typeface="Arial" panose="020B0604020202020204" pitchFamily="34" charset="0"/>
              </a:rPr>
              <a:t>Sensor</a:t>
            </a:r>
          </a:p>
        </p:txBody>
      </p:sp>
    </p:spTree>
    <p:extLst>
      <p:ext uri="{BB962C8B-B14F-4D97-AF65-F5344CB8AC3E}">
        <p14:creationId xmlns:p14="http://schemas.microsoft.com/office/powerpoint/2010/main" val="3063183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4">
            <a:extLst>
              <a:ext uri="{FF2B5EF4-FFF2-40B4-BE49-F238E27FC236}">
                <a16:creationId xmlns:a16="http://schemas.microsoft.com/office/drawing/2014/main" id="{A6FCA1EB-1B17-640E-E96B-F1C3C3ED4D2A}"/>
              </a:ext>
            </a:extLst>
          </p:cNvPr>
          <p:cNvSpPr txBox="1">
            <a:spLocks/>
          </p:cNvSpPr>
          <p:nvPr/>
        </p:nvSpPr>
        <p:spPr>
          <a:xfrm>
            <a:off x="0" y="0"/>
            <a:ext cx="9133727" cy="470895"/>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2800" b="1" i="1" kern="1200">
                <a:solidFill>
                  <a:srgbClr val="1200B4"/>
                </a:solidFill>
                <a:effectLst>
                  <a:reflection stA="50000" endPos="50000" dist="5080" dir="5400000" sy="-100000" algn="bl" rotWithShape="0"/>
                </a:effectLst>
                <a:latin typeface="+mj-lt"/>
                <a:ea typeface="Arial" charset="0"/>
                <a:cs typeface="Comic Sans MS"/>
              </a:defRPr>
            </a:lvl1pPr>
          </a:lstStyle>
          <a:p>
            <a:pPr>
              <a:defRPr/>
            </a:pPr>
            <a:r>
              <a:rPr lang="en-US" dirty="0">
                <a:effectLst/>
              </a:rPr>
              <a:t>Jim </a:t>
            </a:r>
            <a:r>
              <a:rPr lang="en-US" dirty="0" err="1">
                <a:effectLst/>
              </a:rPr>
              <a:t>Yeck</a:t>
            </a:r>
            <a:r>
              <a:rPr lang="en-US" dirty="0">
                <a:effectLst/>
              </a:rPr>
              <a:t> Mail to EIC Project 11/26/22</a:t>
            </a:r>
          </a:p>
        </p:txBody>
      </p:sp>
      <p:sp>
        <p:nvSpPr>
          <p:cNvPr id="4" name="Slide Number Placeholder 1">
            <a:extLst>
              <a:ext uri="{FF2B5EF4-FFF2-40B4-BE49-F238E27FC236}">
                <a16:creationId xmlns:a16="http://schemas.microsoft.com/office/drawing/2014/main" id="{CB41F3B0-CED3-39F3-B235-75860420D280}"/>
              </a:ext>
            </a:extLst>
          </p:cNvPr>
          <p:cNvSpPr>
            <a:spLocks noGrp="1"/>
          </p:cNvSpPr>
          <p:nvPr>
            <p:ph type="sldNum" sz="quarter" idx="12"/>
          </p:nvPr>
        </p:nvSpPr>
        <p:spPr>
          <a:xfrm>
            <a:off x="0" y="6592569"/>
            <a:ext cx="2057400" cy="26051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7034D8C-3CB4-402A-BC46-2AB14C0FE90A}" type="slidenum">
              <a:rPr kumimoji="0" lang="en-US" sz="1200" b="0" i="0" u="none" strike="noStrike" kern="1200" cap="none" spc="0" normalizeH="0" baseline="0" noProof="0" smtClean="0">
                <a:ln>
                  <a:noFill/>
                </a:ln>
                <a:solidFill>
                  <a:prstClr val="white"/>
                </a:solidFill>
                <a:effectLst/>
                <a:uLnTx/>
                <a:uFillTx/>
                <a:latin typeface="Calibri Light" panose="020F0302020204030204"/>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white"/>
              </a:solidFill>
              <a:effectLst/>
              <a:uLnTx/>
              <a:uFillTx/>
              <a:latin typeface="Calibri Light" panose="020F0302020204030204"/>
              <a:cs typeface="Arial" charset="0"/>
            </a:endParaRPr>
          </a:p>
        </p:txBody>
      </p:sp>
      <p:sp>
        <p:nvSpPr>
          <p:cNvPr id="5" name="TextBox 4">
            <a:extLst>
              <a:ext uri="{FF2B5EF4-FFF2-40B4-BE49-F238E27FC236}">
                <a16:creationId xmlns:a16="http://schemas.microsoft.com/office/drawing/2014/main" id="{9C6818AA-82A4-F6FE-8264-DF2823E8C03B}"/>
              </a:ext>
            </a:extLst>
          </p:cNvPr>
          <p:cNvSpPr txBox="1"/>
          <p:nvPr/>
        </p:nvSpPr>
        <p:spPr>
          <a:xfrm>
            <a:off x="10273" y="302359"/>
            <a:ext cx="9133727" cy="6555641"/>
          </a:xfrm>
          <a:prstGeom prst="rect">
            <a:avLst/>
          </a:prstGeom>
          <a:noFill/>
        </p:spPr>
        <p:txBody>
          <a:bodyPr wrap="square" rtlCol="0">
            <a:spAutoFit/>
          </a:bodyPr>
          <a:lstStyle/>
          <a:p>
            <a:pPr algn="l"/>
            <a:r>
              <a:rPr lang="en-US" sz="1200" dirty="0">
                <a:latin typeface="Arial" panose="020B0604020202020204" pitchFamily="34" charset="0"/>
                <a:cs typeface="Arial" panose="020B0604020202020204" pitchFamily="34" charset="0"/>
              </a:rPr>
              <a:t>Dear EIC Project Team, </a:t>
            </a:r>
          </a:p>
          <a:p>
            <a:pPr algn="l"/>
            <a:endParaRPr lang="en-US" sz="1200" dirty="0">
              <a:latin typeface="Arial" panose="020B0604020202020204" pitchFamily="34" charset="0"/>
              <a:cs typeface="Arial" panose="020B0604020202020204" pitchFamily="34" charset="0"/>
            </a:endParaRPr>
          </a:p>
          <a:p>
            <a:pPr algn="l"/>
            <a:r>
              <a:rPr lang="en-US" sz="1200" dirty="0">
                <a:latin typeface="Arial" panose="020B0604020202020204" pitchFamily="34" charset="0"/>
                <a:cs typeface="Arial" panose="020B0604020202020204" pitchFamily="34" charset="0"/>
              </a:rPr>
              <a:t>Good news!  I am happy to report that the slower than planned ramp up of the EIC start-up phase is resolved by the Inflation Reduction Act (IRA) funding.  We are restoring our momentum and remain committed to expeditiously achieving the upcoming DOE Critical Decision (CD) milestones.  We continue to plan according to our Reference Funding Profile Version 3’ (V3 plus IRA), which assumes $90M in the FY2023 annual appropriation and subsequently ramping up to $300M per year by FY2026.</a:t>
            </a:r>
          </a:p>
          <a:p>
            <a:pPr algn="l"/>
            <a:endParaRPr lang="en-US" sz="1200" dirty="0">
              <a:latin typeface="Arial" panose="020B0604020202020204" pitchFamily="34" charset="0"/>
              <a:cs typeface="Arial" panose="020B0604020202020204" pitchFamily="34" charset="0"/>
            </a:endParaRPr>
          </a:p>
          <a:p>
            <a:pPr algn="l"/>
            <a:r>
              <a:rPr lang="en-US" sz="1200" dirty="0">
                <a:latin typeface="Arial" panose="020B0604020202020204" pitchFamily="34" charset="0"/>
                <a:cs typeface="Arial" panose="020B0604020202020204" pitchFamily="34" charset="0"/>
              </a:rPr>
              <a:t>We are preparing for a major DOE status review scheduled for January 31 – February 2, 2023.  The primary focus of this review is to provide an update on status since CD-1 and our plans to achieve CD-3a, CD-2, and CD-3.  In consideration of our current status and the funding plans, we are making an adjustment to our CD plans as described below: </a:t>
            </a:r>
          </a:p>
          <a:p>
            <a:pPr algn="l"/>
            <a:endParaRPr lang="en-US" sz="1200" dirty="0">
              <a:latin typeface="Arial" panose="020B0604020202020204" pitchFamily="34" charset="0"/>
              <a:cs typeface="Arial" panose="020B0604020202020204" pitchFamily="34" charset="0"/>
            </a:endParaRPr>
          </a:p>
          <a:p>
            <a:pPr algn="l"/>
            <a:r>
              <a:rPr lang="en-US" sz="1200" dirty="0">
                <a:latin typeface="Arial" panose="020B0604020202020204" pitchFamily="34" charset="0"/>
                <a:cs typeface="Arial" panose="020B0604020202020204" pitchFamily="34" charset="0"/>
              </a:rPr>
              <a:t>    </a:t>
            </a:r>
            <a:r>
              <a:rPr lang="en-US" sz="1200" dirty="0">
                <a:solidFill>
                  <a:srgbClr val="0432FF"/>
                </a:solidFill>
                <a:latin typeface="Arial" panose="020B0604020202020204" pitchFamily="34" charset="0"/>
                <a:cs typeface="Arial" panose="020B0604020202020204" pitchFamily="34" charset="0"/>
              </a:rPr>
              <a:t>CD-3a, Long Lead Procurement Approval = No Change.  DOE review in October 2023 and DOE approval of CD-3a in January 2024. </a:t>
            </a:r>
          </a:p>
          <a:p>
            <a:pPr algn="l"/>
            <a:r>
              <a:rPr lang="en-US" sz="1200" dirty="0">
                <a:solidFill>
                  <a:srgbClr val="0432FF"/>
                </a:solidFill>
                <a:latin typeface="Arial" panose="020B0604020202020204" pitchFamily="34" charset="0"/>
                <a:cs typeface="Arial" panose="020B0604020202020204" pitchFamily="34" charset="0"/>
              </a:rPr>
              <a:t>    CD-2, Performance Baseline Approval = Revised.  DOE review in October 2024 and CD-2 approval in January 2025. </a:t>
            </a:r>
          </a:p>
          <a:p>
            <a:pPr algn="l"/>
            <a:r>
              <a:rPr lang="en-US" sz="1200" dirty="0">
                <a:solidFill>
                  <a:srgbClr val="0432FF"/>
                </a:solidFill>
                <a:latin typeface="Arial" panose="020B0604020202020204" pitchFamily="34" charset="0"/>
                <a:cs typeface="Arial" panose="020B0604020202020204" pitchFamily="34" charset="0"/>
              </a:rPr>
              <a:t>    CD-3, Start of Construction Approval = No Change.  DOE review TBD and CD-3 approval in April 2025 prior to RHIC Shutdown in June 2025. </a:t>
            </a:r>
          </a:p>
          <a:p>
            <a:pPr algn="l"/>
            <a:endParaRPr lang="en-US" sz="1200" dirty="0">
              <a:latin typeface="Arial" panose="020B0604020202020204" pitchFamily="34" charset="0"/>
              <a:cs typeface="Arial" panose="020B0604020202020204" pitchFamily="34" charset="0"/>
            </a:endParaRPr>
          </a:p>
          <a:p>
            <a:pPr algn="l"/>
            <a:r>
              <a:rPr lang="en-US" sz="1200" dirty="0">
                <a:latin typeface="Arial" panose="020B0604020202020204" pitchFamily="34" charset="0"/>
                <a:cs typeface="Arial" panose="020B0604020202020204" pitchFamily="34" charset="0"/>
              </a:rPr>
              <a:t>After consultation with DOE, we are accepting a later date for CD-2 given the limited people resources available and our priority on completing preliminary and final design of CD-3a Long Lead Procurement items.  This schedule acknowledges slower than planned progress in the last two years including:  ramp-up of staff, execution of contracts, securing international partners, and a delay in securing the $100M of New York State funding for an EIC Infrastructure Project. </a:t>
            </a:r>
          </a:p>
          <a:p>
            <a:pPr algn="l"/>
            <a:endParaRPr lang="en-US" sz="1200" dirty="0">
              <a:latin typeface="Arial" panose="020B0604020202020204" pitchFamily="34" charset="0"/>
              <a:cs typeface="Arial" panose="020B0604020202020204" pitchFamily="34" charset="0"/>
            </a:endParaRPr>
          </a:p>
          <a:p>
            <a:pPr algn="l"/>
            <a:r>
              <a:rPr lang="en-US" sz="1200" dirty="0">
                <a:latin typeface="Arial" panose="020B0604020202020204" pitchFamily="34" charset="0"/>
                <a:cs typeface="Arial" panose="020B0604020202020204" pitchFamily="34" charset="0"/>
              </a:rPr>
              <a:t>We will continue to manage to our preliminary baseline, using formal change control and EVMS starting in July 2023.  This is essential in order to maintain the CD-3a approval date as it drives the overall schedule and requires a clear understanding of the baseline technical scope.</a:t>
            </a:r>
          </a:p>
          <a:p>
            <a:pPr algn="l"/>
            <a:endParaRPr lang="en-US" sz="1200" dirty="0">
              <a:latin typeface="Arial" panose="020B0604020202020204" pitchFamily="34" charset="0"/>
              <a:cs typeface="Arial" panose="020B0604020202020204" pitchFamily="34" charset="0"/>
            </a:endParaRPr>
          </a:p>
          <a:p>
            <a:pPr algn="l"/>
            <a:r>
              <a:rPr lang="en-US" sz="1200" dirty="0">
                <a:latin typeface="Arial" panose="020B0604020202020204" pitchFamily="34" charset="0"/>
                <a:cs typeface="Arial" panose="020B0604020202020204" pitchFamily="34" charset="0"/>
              </a:rPr>
              <a:t>There are important details to work out concerning the sequence of activities, particularly reviews after CD-2 approval and prior to CD-3 approval.  Plans for the CD approvals in 2025 will continue to develop as we discuss the details with DOE.  Please continue to hire, partner, collaborate, and define in-kind deliverables /institutions.  The pace of the project will be determined by our ability to grow the effort dedicated to project activities and schedule performance.</a:t>
            </a:r>
          </a:p>
          <a:p>
            <a:pPr algn="l"/>
            <a:endParaRPr lang="en-US" sz="1200" dirty="0">
              <a:latin typeface="Arial" panose="020B0604020202020204" pitchFamily="34" charset="0"/>
              <a:cs typeface="Arial" panose="020B0604020202020204" pitchFamily="34" charset="0"/>
            </a:endParaRPr>
          </a:p>
          <a:p>
            <a:pPr algn="l"/>
            <a:r>
              <a:rPr lang="en-US" sz="1200" dirty="0">
                <a:latin typeface="Arial" panose="020B0604020202020204" pitchFamily="34" charset="0"/>
                <a:cs typeface="Arial" panose="020B0604020202020204" pitchFamily="34" charset="0"/>
              </a:rPr>
              <a:t>Best wishes for this Thanksgiving holiday break!</a:t>
            </a:r>
          </a:p>
          <a:p>
            <a:pPr algn="l"/>
            <a:endParaRPr lang="en-US" sz="1200" dirty="0">
              <a:latin typeface="Arial" panose="020B0604020202020204" pitchFamily="34" charset="0"/>
              <a:cs typeface="Arial" panose="020B0604020202020204" pitchFamily="34" charset="0"/>
            </a:endParaRPr>
          </a:p>
          <a:p>
            <a:pPr algn="l"/>
            <a:r>
              <a:rPr lang="en-US" sz="1200" dirty="0">
                <a:latin typeface="Arial" panose="020B0604020202020204" pitchFamily="34" charset="0"/>
                <a:cs typeface="Arial" panose="020B0604020202020204" pitchFamily="34" charset="0"/>
              </a:rPr>
              <a:t>Sincerely,    Jim</a:t>
            </a:r>
          </a:p>
        </p:txBody>
      </p:sp>
    </p:spTree>
    <p:extLst>
      <p:ext uri="{BB962C8B-B14F-4D97-AF65-F5344CB8AC3E}">
        <p14:creationId xmlns:p14="http://schemas.microsoft.com/office/powerpoint/2010/main" val="1624863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3587F7-7217-1348-801E-F32B617E402B}"/>
              </a:ext>
            </a:extLst>
          </p:cNvPr>
          <p:cNvSpPr>
            <a:spLocks noGrp="1"/>
          </p:cNvSpPr>
          <p:nvPr>
            <p:ph type="dt" sz="half" idx="10"/>
          </p:nvPr>
        </p:nvSpPr>
        <p:spPr/>
        <p:txBody>
          <a:bodyPr/>
          <a:lstStyle/>
          <a:p>
            <a:r>
              <a:rPr lang="en-US"/>
              <a:t>E.C. Aschenauer</a:t>
            </a:r>
            <a:endParaRPr lang="en-US" dirty="0"/>
          </a:p>
        </p:txBody>
      </p:sp>
      <p:sp>
        <p:nvSpPr>
          <p:cNvPr id="3" name="Slide Number Placeholder 2">
            <a:extLst>
              <a:ext uri="{FF2B5EF4-FFF2-40B4-BE49-F238E27FC236}">
                <a16:creationId xmlns:a16="http://schemas.microsoft.com/office/drawing/2014/main" id="{C6A4E884-852B-E84E-9605-0B53A780595A}"/>
              </a:ext>
            </a:extLst>
          </p:cNvPr>
          <p:cNvSpPr>
            <a:spLocks noGrp="1"/>
          </p:cNvSpPr>
          <p:nvPr>
            <p:ph type="sldNum" sz="quarter" idx="12"/>
          </p:nvPr>
        </p:nvSpPr>
        <p:spPr/>
        <p:txBody>
          <a:bodyPr/>
          <a:lstStyle/>
          <a:p>
            <a:fld id="{893C5830-40F3-F04E-B2E3-10E6672BA8FF}" type="slidenum">
              <a:rPr lang="en-US" smtClean="0"/>
              <a:pPr/>
              <a:t>3</a:t>
            </a:fld>
            <a:endParaRPr lang="en-US"/>
          </a:p>
        </p:txBody>
      </p:sp>
      <p:sp>
        <p:nvSpPr>
          <p:cNvPr id="4" name="Title 3">
            <a:extLst>
              <a:ext uri="{FF2B5EF4-FFF2-40B4-BE49-F238E27FC236}">
                <a16:creationId xmlns:a16="http://schemas.microsoft.com/office/drawing/2014/main" id="{5DBA3D5C-DA11-7F4F-8B99-B3906CA2662C}"/>
              </a:ext>
            </a:extLst>
          </p:cNvPr>
          <p:cNvSpPr>
            <a:spLocks noGrp="1"/>
          </p:cNvSpPr>
          <p:nvPr>
            <p:ph type="title"/>
          </p:nvPr>
        </p:nvSpPr>
        <p:spPr/>
        <p:txBody>
          <a:bodyPr>
            <a:normAutofit/>
          </a:bodyPr>
          <a:lstStyle/>
          <a:p>
            <a:r>
              <a:rPr lang="en-US" dirty="0">
                <a:effectLst/>
              </a:rPr>
              <a:t>Jim </a:t>
            </a:r>
            <a:r>
              <a:rPr lang="en-US" dirty="0" err="1">
                <a:effectLst/>
              </a:rPr>
              <a:t>Yeck</a:t>
            </a:r>
            <a:r>
              <a:rPr lang="en-US" dirty="0">
                <a:effectLst/>
              </a:rPr>
              <a:t> Mail 12/02/22</a:t>
            </a:r>
            <a:endParaRPr lang="en-US" dirty="0"/>
          </a:p>
        </p:txBody>
      </p:sp>
      <p:sp>
        <p:nvSpPr>
          <p:cNvPr id="5" name="TextBox 4">
            <a:extLst>
              <a:ext uri="{FF2B5EF4-FFF2-40B4-BE49-F238E27FC236}">
                <a16:creationId xmlns:a16="http://schemas.microsoft.com/office/drawing/2014/main" id="{3825F84C-5CAC-B345-8E6C-D59D67615B25}"/>
              </a:ext>
            </a:extLst>
          </p:cNvPr>
          <p:cNvSpPr txBox="1"/>
          <p:nvPr/>
        </p:nvSpPr>
        <p:spPr>
          <a:xfrm>
            <a:off x="267129" y="817194"/>
            <a:ext cx="8609741" cy="5632311"/>
          </a:xfrm>
          <a:prstGeom prst="rect">
            <a:avLst/>
          </a:prstGeom>
          <a:noFill/>
        </p:spPr>
        <p:txBody>
          <a:bodyPr wrap="square" rtlCol="0">
            <a:spAutoFit/>
          </a:bodyPr>
          <a:lstStyle/>
          <a:p>
            <a:r>
              <a:rPr lang="en-US" dirty="0"/>
              <a:t>Dear Rolf,</a:t>
            </a:r>
          </a:p>
          <a:p>
            <a:r>
              <a:rPr lang="en-US" dirty="0"/>
              <a:t>Dear Elke,</a:t>
            </a:r>
          </a:p>
          <a:p>
            <a:r>
              <a:rPr lang="en-US" dirty="0"/>
              <a:t> </a:t>
            </a:r>
          </a:p>
          <a:p>
            <a:pPr algn="just"/>
            <a:r>
              <a:rPr lang="en-US" dirty="0"/>
              <a:t>This short note provides further clarification on project plans and the EIC Critical Decision schedule.  There is very little change in the project plans.  We will develop the project performance baseline (scope, technical performance, cost, and schedule) on the original schedule.  DOE approval of the performance baseline, Critical Decision 2, will be one year later.  The additional time results in a higher level of project design maturity and a higher quality baseline at the time of approval.  We will request CD-2 and CD-3 approval prior to the RHIC shutdown in summer of 2025. A change in the RHIC shutdown plans is extremely unlikely as the cost-effective construction of the EIC depends on the redirection of RHIC operations funding to EIC construction. </a:t>
            </a:r>
          </a:p>
          <a:p>
            <a:pPr algn="just"/>
            <a:r>
              <a:rPr lang="en-US" dirty="0"/>
              <a:t> </a:t>
            </a:r>
          </a:p>
          <a:p>
            <a:pPr algn="just"/>
            <a:r>
              <a:rPr lang="en-US" dirty="0"/>
              <a:t>The progress defining the EIC Project Detector scope has well aligned with the project schedule.  The Project Detector performance baseline preparation should not be altered or slowed as a consequence of the change in the CD-2 approval timeline.</a:t>
            </a:r>
          </a:p>
          <a:p>
            <a:r>
              <a:rPr lang="en-US" dirty="0"/>
              <a:t> </a:t>
            </a:r>
          </a:p>
          <a:p>
            <a:r>
              <a:rPr lang="en-US" dirty="0"/>
              <a:t>Sincerely,</a:t>
            </a:r>
          </a:p>
          <a:p>
            <a:r>
              <a:rPr lang="en-US" dirty="0"/>
              <a:t>Jim</a:t>
            </a:r>
          </a:p>
          <a:p>
            <a:pPr algn="l"/>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0372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06DD156-B186-424A-95C3-BC40E6ED070E}"/>
              </a:ext>
            </a:extLst>
          </p:cNvPr>
          <p:cNvSpPr>
            <a:spLocks noGrp="1"/>
          </p:cNvSpPr>
          <p:nvPr>
            <p:ph type="dt" sz="half" idx="10"/>
          </p:nvPr>
        </p:nvSpPr>
        <p:spPr/>
        <p:txBody>
          <a:bodyPr/>
          <a:lstStyle/>
          <a:p>
            <a:r>
              <a:rPr lang="en-US"/>
              <a:t>E.C. Aschenauer</a:t>
            </a:r>
            <a:endParaRPr lang="en-US" dirty="0"/>
          </a:p>
        </p:txBody>
      </p:sp>
      <p:sp>
        <p:nvSpPr>
          <p:cNvPr id="4" name="Slide Number Placeholder 3">
            <a:extLst>
              <a:ext uri="{FF2B5EF4-FFF2-40B4-BE49-F238E27FC236}">
                <a16:creationId xmlns:a16="http://schemas.microsoft.com/office/drawing/2014/main" id="{BD19ACEB-46F4-3346-A2DD-CA77E723861B}"/>
              </a:ext>
            </a:extLst>
          </p:cNvPr>
          <p:cNvSpPr>
            <a:spLocks noGrp="1"/>
          </p:cNvSpPr>
          <p:nvPr>
            <p:ph type="sldNum" sz="quarter" idx="12"/>
          </p:nvPr>
        </p:nvSpPr>
        <p:spPr/>
        <p:txBody>
          <a:bodyPr/>
          <a:lstStyle/>
          <a:p>
            <a:fld id="{893C5830-40F3-F04E-B2E3-10E6672BA8FF}" type="slidenum">
              <a:rPr lang="en-US" smtClean="0"/>
              <a:pPr/>
              <a:t>4</a:t>
            </a:fld>
            <a:endParaRPr lang="en-US"/>
          </a:p>
        </p:txBody>
      </p:sp>
      <p:sp>
        <p:nvSpPr>
          <p:cNvPr id="6" name="Title 5">
            <a:extLst>
              <a:ext uri="{FF2B5EF4-FFF2-40B4-BE49-F238E27FC236}">
                <a16:creationId xmlns:a16="http://schemas.microsoft.com/office/drawing/2014/main" id="{3861E525-522B-1A4A-9EC8-89D51D18A48F}"/>
              </a:ext>
            </a:extLst>
          </p:cNvPr>
          <p:cNvSpPr>
            <a:spLocks noGrp="1"/>
          </p:cNvSpPr>
          <p:nvPr>
            <p:ph type="title"/>
          </p:nvPr>
        </p:nvSpPr>
        <p:spPr>
          <a:xfrm>
            <a:off x="-8581" y="544"/>
            <a:ext cx="9144000" cy="584669"/>
          </a:xfrm>
        </p:spPr>
        <p:txBody>
          <a:bodyPr/>
          <a:lstStyle/>
          <a:p>
            <a:r>
              <a:rPr lang="en-US" dirty="0"/>
              <a:t>Schedule till a week ago</a:t>
            </a:r>
          </a:p>
        </p:txBody>
      </p:sp>
      <p:sp>
        <p:nvSpPr>
          <p:cNvPr id="7" name="Right Arrow 6">
            <a:extLst>
              <a:ext uri="{FF2B5EF4-FFF2-40B4-BE49-F238E27FC236}">
                <a16:creationId xmlns:a16="http://schemas.microsoft.com/office/drawing/2014/main" id="{0DE7D179-8996-AB46-AC07-358D2496992E}"/>
              </a:ext>
            </a:extLst>
          </p:cNvPr>
          <p:cNvSpPr/>
          <p:nvPr/>
        </p:nvSpPr>
        <p:spPr>
          <a:xfrm>
            <a:off x="213359" y="2286000"/>
            <a:ext cx="8936729" cy="481584"/>
          </a:xfrm>
          <a:prstGeom prst="rightArrow">
            <a:avLst/>
          </a:prstGeom>
          <a:gradFill flip="none" rotWithShape="1">
            <a:gsLst>
              <a:gs pos="0">
                <a:srgbClr val="0432FF"/>
              </a:gs>
              <a:gs pos="54000">
                <a:srgbClr val="0096FF"/>
              </a:gs>
              <a:gs pos="100000">
                <a:schemeClr val="bg1"/>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F09AAC72-045D-864C-A673-802DE8AE2F8C}"/>
              </a:ext>
            </a:extLst>
          </p:cNvPr>
          <p:cNvCxnSpPr>
            <a:cxnSpLocks/>
          </p:cNvCxnSpPr>
          <p:nvPr/>
        </p:nvCxnSpPr>
        <p:spPr>
          <a:xfrm>
            <a:off x="219456" y="2081784"/>
            <a:ext cx="0" cy="1036320"/>
          </a:xfrm>
          <a:prstGeom prst="straightConnector1">
            <a:avLst/>
          </a:prstGeom>
          <a:ln w="317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AF44FA9-3FB4-C840-A45C-90D4A5290844}"/>
              </a:ext>
            </a:extLst>
          </p:cNvPr>
          <p:cNvSpPr txBox="1"/>
          <p:nvPr/>
        </p:nvSpPr>
        <p:spPr>
          <a:xfrm>
            <a:off x="-56783" y="1627582"/>
            <a:ext cx="737701" cy="461665"/>
          </a:xfrm>
          <a:prstGeom prst="rect">
            <a:avLst/>
          </a:prstGeom>
          <a:noFill/>
        </p:spPr>
        <p:txBody>
          <a:bodyPr wrap="none" rtlCol="0">
            <a:spAutoFit/>
          </a:bodyPr>
          <a:lstStyle/>
          <a:p>
            <a:pPr algn="ctr"/>
            <a:r>
              <a:rPr lang="en-US" sz="1200" dirty="0">
                <a:latin typeface="+mj-lt"/>
              </a:rPr>
              <a:t>CD-0</a:t>
            </a:r>
          </a:p>
          <a:p>
            <a:pPr algn="ctr"/>
            <a:r>
              <a:rPr lang="en-US" sz="1200" dirty="0">
                <a:latin typeface="+mj-lt"/>
              </a:rPr>
              <a:t>12/2019</a:t>
            </a:r>
          </a:p>
        </p:txBody>
      </p:sp>
      <p:cxnSp>
        <p:nvCxnSpPr>
          <p:cNvPr id="13" name="Straight Arrow Connector 12">
            <a:extLst>
              <a:ext uri="{FF2B5EF4-FFF2-40B4-BE49-F238E27FC236}">
                <a16:creationId xmlns:a16="http://schemas.microsoft.com/office/drawing/2014/main" id="{AD69E0D3-812D-8641-A1DE-3FAC24DB9DF6}"/>
              </a:ext>
            </a:extLst>
          </p:cNvPr>
          <p:cNvCxnSpPr>
            <a:cxnSpLocks/>
          </p:cNvCxnSpPr>
          <p:nvPr/>
        </p:nvCxnSpPr>
        <p:spPr>
          <a:xfrm>
            <a:off x="1233938" y="2078185"/>
            <a:ext cx="0" cy="1036320"/>
          </a:xfrm>
          <a:prstGeom prst="straightConnector1">
            <a:avLst/>
          </a:prstGeom>
          <a:ln w="317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ACC7D00-B0BE-1E48-A9A9-890EFB26794C}"/>
              </a:ext>
            </a:extLst>
          </p:cNvPr>
          <p:cNvSpPr txBox="1"/>
          <p:nvPr/>
        </p:nvSpPr>
        <p:spPr>
          <a:xfrm>
            <a:off x="872353" y="1630079"/>
            <a:ext cx="737702" cy="461665"/>
          </a:xfrm>
          <a:prstGeom prst="rect">
            <a:avLst/>
          </a:prstGeom>
          <a:noFill/>
        </p:spPr>
        <p:txBody>
          <a:bodyPr wrap="none" rtlCol="0">
            <a:spAutoFit/>
          </a:bodyPr>
          <a:lstStyle/>
          <a:p>
            <a:pPr algn="ctr"/>
            <a:r>
              <a:rPr lang="en-US" sz="1200" dirty="0">
                <a:latin typeface="+mj-lt"/>
              </a:rPr>
              <a:t>CD-1</a:t>
            </a:r>
          </a:p>
          <a:p>
            <a:pPr algn="ctr"/>
            <a:r>
              <a:rPr lang="en-US" sz="1200" dirty="0">
                <a:latin typeface="+mj-lt"/>
              </a:rPr>
              <a:t>06/2021</a:t>
            </a:r>
          </a:p>
        </p:txBody>
      </p:sp>
      <p:cxnSp>
        <p:nvCxnSpPr>
          <p:cNvPr id="15" name="Straight Arrow Connector 14">
            <a:extLst>
              <a:ext uri="{FF2B5EF4-FFF2-40B4-BE49-F238E27FC236}">
                <a16:creationId xmlns:a16="http://schemas.microsoft.com/office/drawing/2014/main" id="{AEE398FA-BEF0-1442-9F23-19C07444E17B}"/>
              </a:ext>
            </a:extLst>
          </p:cNvPr>
          <p:cNvCxnSpPr>
            <a:cxnSpLocks/>
            <a:endCxn id="39" idx="0"/>
          </p:cNvCxnSpPr>
          <p:nvPr/>
        </p:nvCxnSpPr>
        <p:spPr>
          <a:xfrm flipH="1">
            <a:off x="2519072" y="2076226"/>
            <a:ext cx="4840" cy="2413031"/>
          </a:xfrm>
          <a:prstGeom prst="straightConnector1">
            <a:avLst/>
          </a:prstGeom>
          <a:ln w="317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68F5E42-0AED-E744-BA68-8ABA4FDE3E64}"/>
              </a:ext>
            </a:extLst>
          </p:cNvPr>
          <p:cNvSpPr txBox="1"/>
          <p:nvPr/>
        </p:nvSpPr>
        <p:spPr>
          <a:xfrm>
            <a:off x="2144694" y="1628120"/>
            <a:ext cx="772969" cy="461665"/>
          </a:xfrm>
          <a:prstGeom prst="rect">
            <a:avLst/>
          </a:prstGeom>
          <a:noFill/>
        </p:spPr>
        <p:txBody>
          <a:bodyPr wrap="none" rtlCol="0">
            <a:spAutoFit/>
          </a:bodyPr>
          <a:lstStyle/>
          <a:p>
            <a:pPr algn="ctr"/>
            <a:r>
              <a:rPr lang="en-US" sz="1200" dirty="0">
                <a:latin typeface="+mj-lt"/>
              </a:rPr>
              <a:t>CD-2/3A</a:t>
            </a:r>
          </a:p>
          <a:p>
            <a:pPr algn="ctr"/>
            <a:r>
              <a:rPr lang="en-US" sz="1200" dirty="0">
                <a:latin typeface="+mj-lt"/>
              </a:rPr>
              <a:t>01/2024</a:t>
            </a:r>
          </a:p>
        </p:txBody>
      </p:sp>
      <p:cxnSp>
        <p:nvCxnSpPr>
          <p:cNvPr id="17" name="Straight Arrow Connector 16">
            <a:extLst>
              <a:ext uri="{FF2B5EF4-FFF2-40B4-BE49-F238E27FC236}">
                <a16:creationId xmlns:a16="http://schemas.microsoft.com/office/drawing/2014/main" id="{B19F85A1-1B05-9E4A-8CD7-896ECD999BFA}"/>
              </a:ext>
            </a:extLst>
          </p:cNvPr>
          <p:cNvCxnSpPr>
            <a:cxnSpLocks/>
          </p:cNvCxnSpPr>
          <p:nvPr/>
        </p:nvCxnSpPr>
        <p:spPr>
          <a:xfrm>
            <a:off x="3672253" y="2077647"/>
            <a:ext cx="0" cy="1319339"/>
          </a:xfrm>
          <a:prstGeom prst="straightConnector1">
            <a:avLst/>
          </a:prstGeom>
          <a:ln w="317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94690EC-4BF6-2745-8E8B-6F67B67E8C05}"/>
              </a:ext>
            </a:extLst>
          </p:cNvPr>
          <p:cNvSpPr txBox="1"/>
          <p:nvPr/>
        </p:nvSpPr>
        <p:spPr>
          <a:xfrm>
            <a:off x="3310668" y="1629541"/>
            <a:ext cx="737702" cy="461665"/>
          </a:xfrm>
          <a:prstGeom prst="rect">
            <a:avLst/>
          </a:prstGeom>
          <a:noFill/>
        </p:spPr>
        <p:txBody>
          <a:bodyPr wrap="none" rtlCol="0">
            <a:spAutoFit/>
          </a:bodyPr>
          <a:lstStyle/>
          <a:p>
            <a:pPr algn="ctr"/>
            <a:r>
              <a:rPr lang="en-US" sz="1200" dirty="0">
                <a:latin typeface="+mj-lt"/>
              </a:rPr>
              <a:t>CD-3</a:t>
            </a:r>
          </a:p>
          <a:p>
            <a:pPr algn="ctr"/>
            <a:r>
              <a:rPr lang="en-US" sz="1200" dirty="0">
                <a:latin typeface="+mj-lt"/>
              </a:rPr>
              <a:t>04/2025</a:t>
            </a:r>
          </a:p>
        </p:txBody>
      </p:sp>
      <p:cxnSp>
        <p:nvCxnSpPr>
          <p:cNvPr id="19" name="Straight Arrow Connector 18">
            <a:extLst>
              <a:ext uri="{FF2B5EF4-FFF2-40B4-BE49-F238E27FC236}">
                <a16:creationId xmlns:a16="http://schemas.microsoft.com/office/drawing/2014/main" id="{8494FC79-BC39-1F45-B2F7-CF3C421B3EE8}"/>
              </a:ext>
            </a:extLst>
          </p:cNvPr>
          <p:cNvCxnSpPr>
            <a:cxnSpLocks/>
          </p:cNvCxnSpPr>
          <p:nvPr/>
        </p:nvCxnSpPr>
        <p:spPr>
          <a:xfrm>
            <a:off x="6632509" y="2092659"/>
            <a:ext cx="0" cy="1036320"/>
          </a:xfrm>
          <a:prstGeom prst="straightConnector1">
            <a:avLst/>
          </a:prstGeom>
          <a:ln w="317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97617D2B-F52C-E846-B0A9-FFB6809D68DF}"/>
              </a:ext>
            </a:extLst>
          </p:cNvPr>
          <p:cNvSpPr txBox="1"/>
          <p:nvPr/>
        </p:nvSpPr>
        <p:spPr>
          <a:xfrm>
            <a:off x="6258734" y="1449481"/>
            <a:ext cx="737702" cy="646331"/>
          </a:xfrm>
          <a:prstGeom prst="rect">
            <a:avLst/>
          </a:prstGeom>
          <a:noFill/>
        </p:spPr>
        <p:txBody>
          <a:bodyPr wrap="none" rtlCol="0">
            <a:spAutoFit/>
          </a:bodyPr>
          <a:lstStyle/>
          <a:p>
            <a:pPr algn="ctr"/>
            <a:r>
              <a:rPr lang="en-US" sz="1200" dirty="0">
                <a:latin typeface="+mj-lt"/>
              </a:rPr>
              <a:t>early</a:t>
            </a:r>
          </a:p>
          <a:p>
            <a:pPr algn="ctr"/>
            <a:r>
              <a:rPr lang="en-US" sz="1200" dirty="0">
                <a:latin typeface="+mj-lt"/>
              </a:rPr>
              <a:t>CD-4A</a:t>
            </a:r>
          </a:p>
          <a:p>
            <a:pPr algn="ctr"/>
            <a:r>
              <a:rPr lang="en-US" sz="1200" dirty="0">
                <a:latin typeface="+mj-lt"/>
              </a:rPr>
              <a:t>04/2031</a:t>
            </a:r>
          </a:p>
        </p:txBody>
      </p:sp>
      <p:cxnSp>
        <p:nvCxnSpPr>
          <p:cNvPr id="21" name="Straight Arrow Connector 20">
            <a:extLst>
              <a:ext uri="{FF2B5EF4-FFF2-40B4-BE49-F238E27FC236}">
                <a16:creationId xmlns:a16="http://schemas.microsoft.com/office/drawing/2014/main" id="{D1FF51AB-725D-C34F-B025-C34B985FA3FC}"/>
              </a:ext>
            </a:extLst>
          </p:cNvPr>
          <p:cNvCxnSpPr>
            <a:cxnSpLocks/>
          </p:cNvCxnSpPr>
          <p:nvPr/>
        </p:nvCxnSpPr>
        <p:spPr>
          <a:xfrm>
            <a:off x="7545958" y="2088553"/>
            <a:ext cx="0" cy="1036320"/>
          </a:xfrm>
          <a:prstGeom prst="straightConnector1">
            <a:avLst/>
          </a:prstGeom>
          <a:ln w="317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6CE378DF-A18F-9747-8711-10CA9CD91173}"/>
              </a:ext>
            </a:extLst>
          </p:cNvPr>
          <p:cNvSpPr txBox="1"/>
          <p:nvPr/>
        </p:nvSpPr>
        <p:spPr>
          <a:xfrm>
            <a:off x="7094607" y="1451471"/>
            <a:ext cx="917239" cy="646331"/>
          </a:xfrm>
          <a:prstGeom prst="rect">
            <a:avLst/>
          </a:prstGeom>
          <a:noFill/>
        </p:spPr>
        <p:txBody>
          <a:bodyPr wrap="none" rtlCol="0">
            <a:spAutoFit/>
          </a:bodyPr>
          <a:lstStyle/>
          <a:p>
            <a:pPr algn="ctr"/>
            <a:r>
              <a:rPr lang="en-US" sz="1200" dirty="0">
                <a:latin typeface="+mj-lt"/>
              </a:rPr>
              <a:t>early CD-4</a:t>
            </a:r>
          </a:p>
          <a:p>
            <a:pPr algn="ctr"/>
            <a:r>
              <a:rPr lang="en-US" sz="1200" dirty="0">
                <a:latin typeface="+mj-lt"/>
              </a:rPr>
              <a:t>CD-4A</a:t>
            </a:r>
          </a:p>
          <a:p>
            <a:pPr algn="ctr"/>
            <a:r>
              <a:rPr lang="en-US" sz="1200" dirty="0">
                <a:latin typeface="+mj-lt"/>
              </a:rPr>
              <a:t>04/2032</a:t>
            </a:r>
          </a:p>
        </p:txBody>
      </p:sp>
      <p:cxnSp>
        <p:nvCxnSpPr>
          <p:cNvPr id="23" name="Straight Arrow Connector 22">
            <a:extLst>
              <a:ext uri="{FF2B5EF4-FFF2-40B4-BE49-F238E27FC236}">
                <a16:creationId xmlns:a16="http://schemas.microsoft.com/office/drawing/2014/main" id="{4FE9B78B-5E2E-A646-9934-85EFC9F7B846}"/>
              </a:ext>
            </a:extLst>
          </p:cNvPr>
          <p:cNvCxnSpPr>
            <a:cxnSpLocks/>
          </p:cNvCxnSpPr>
          <p:nvPr/>
        </p:nvCxnSpPr>
        <p:spPr>
          <a:xfrm>
            <a:off x="8721535" y="2089839"/>
            <a:ext cx="0" cy="1036320"/>
          </a:xfrm>
          <a:prstGeom prst="straightConnector1">
            <a:avLst/>
          </a:prstGeom>
          <a:ln w="317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A4C14F2A-85F7-A84E-81D3-4C70A4479B6F}"/>
              </a:ext>
            </a:extLst>
          </p:cNvPr>
          <p:cNvSpPr txBox="1"/>
          <p:nvPr/>
        </p:nvSpPr>
        <p:spPr>
          <a:xfrm>
            <a:off x="8359952" y="1629541"/>
            <a:ext cx="737702" cy="461665"/>
          </a:xfrm>
          <a:prstGeom prst="rect">
            <a:avLst/>
          </a:prstGeom>
          <a:noFill/>
        </p:spPr>
        <p:txBody>
          <a:bodyPr wrap="none" rtlCol="0">
            <a:spAutoFit/>
          </a:bodyPr>
          <a:lstStyle/>
          <a:p>
            <a:pPr algn="ctr"/>
            <a:r>
              <a:rPr lang="en-US" sz="1200" dirty="0">
                <a:latin typeface="+mj-lt"/>
              </a:rPr>
              <a:t>CD-4</a:t>
            </a:r>
          </a:p>
          <a:p>
            <a:pPr algn="ctr"/>
            <a:r>
              <a:rPr lang="en-US" sz="1200" dirty="0">
                <a:latin typeface="+mj-lt"/>
              </a:rPr>
              <a:t>04/2034</a:t>
            </a:r>
          </a:p>
        </p:txBody>
      </p:sp>
      <p:cxnSp>
        <p:nvCxnSpPr>
          <p:cNvPr id="26" name="Straight Arrow Connector 25">
            <a:extLst>
              <a:ext uri="{FF2B5EF4-FFF2-40B4-BE49-F238E27FC236}">
                <a16:creationId xmlns:a16="http://schemas.microsoft.com/office/drawing/2014/main" id="{3FB0388E-7799-814E-AAE1-2C6916D9E889}"/>
              </a:ext>
            </a:extLst>
          </p:cNvPr>
          <p:cNvCxnSpPr/>
          <p:nvPr/>
        </p:nvCxnSpPr>
        <p:spPr>
          <a:xfrm>
            <a:off x="310896" y="2882196"/>
            <a:ext cx="841248" cy="0"/>
          </a:xfrm>
          <a:prstGeom prst="straightConnector1">
            <a:avLst/>
          </a:prstGeom>
          <a:ln w="19050">
            <a:solidFill>
              <a:srgbClr val="00FA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4C039C7F-FC41-9441-8060-F070E0884072}"/>
              </a:ext>
            </a:extLst>
          </p:cNvPr>
          <p:cNvSpPr txBox="1"/>
          <p:nvPr/>
        </p:nvSpPr>
        <p:spPr>
          <a:xfrm>
            <a:off x="327208" y="2966099"/>
            <a:ext cx="899605" cy="430887"/>
          </a:xfrm>
          <a:prstGeom prst="rect">
            <a:avLst/>
          </a:prstGeom>
          <a:noFill/>
        </p:spPr>
        <p:txBody>
          <a:bodyPr wrap="none" rtlCol="0">
            <a:spAutoFit/>
          </a:bodyPr>
          <a:lstStyle/>
          <a:p>
            <a:pPr algn="ctr"/>
            <a:r>
              <a:rPr lang="en-US" sz="1100" dirty="0">
                <a:solidFill>
                  <a:srgbClr val="00FA00"/>
                </a:solidFill>
                <a:latin typeface="+mj-lt"/>
              </a:rPr>
              <a:t>Conceptual</a:t>
            </a:r>
          </a:p>
          <a:p>
            <a:pPr algn="ctr"/>
            <a:r>
              <a:rPr lang="en-US" sz="1100" dirty="0">
                <a:solidFill>
                  <a:srgbClr val="00FA00"/>
                </a:solidFill>
                <a:latin typeface="+mj-lt"/>
              </a:rPr>
              <a:t>Design</a:t>
            </a:r>
          </a:p>
        </p:txBody>
      </p:sp>
      <p:cxnSp>
        <p:nvCxnSpPr>
          <p:cNvPr id="28" name="Straight Arrow Connector 27">
            <a:extLst>
              <a:ext uri="{FF2B5EF4-FFF2-40B4-BE49-F238E27FC236}">
                <a16:creationId xmlns:a16="http://schemas.microsoft.com/office/drawing/2014/main" id="{DA038138-A9E3-3B4B-A1D4-9742D035B1E4}"/>
              </a:ext>
            </a:extLst>
          </p:cNvPr>
          <p:cNvCxnSpPr>
            <a:cxnSpLocks/>
          </p:cNvCxnSpPr>
          <p:nvPr/>
        </p:nvCxnSpPr>
        <p:spPr>
          <a:xfrm>
            <a:off x="1369617" y="2896263"/>
            <a:ext cx="1044399" cy="0"/>
          </a:xfrm>
          <a:prstGeom prst="straightConnector1">
            <a:avLst/>
          </a:prstGeom>
          <a:ln w="19050">
            <a:solidFill>
              <a:srgbClr val="0432FF"/>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80597316-CE71-5A4B-8676-F25D5686D73A}"/>
              </a:ext>
            </a:extLst>
          </p:cNvPr>
          <p:cNvSpPr txBox="1"/>
          <p:nvPr/>
        </p:nvSpPr>
        <p:spPr>
          <a:xfrm>
            <a:off x="1444800" y="2870438"/>
            <a:ext cx="891591" cy="430887"/>
          </a:xfrm>
          <a:prstGeom prst="rect">
            <a:avLst/>
          </a:prstGeom>
          <a:noFill/>
        </p:spPr>
        <p:txBody>
          <a:bodyPr wrap="none" rtlCol="0">
            <a:spAutoFit/>
          </a:bodyPr>
          <a:lstStyle/>
          <a:p>
            <a:pPr algn="ctr"/>
            <a:r>
              <a:rPr lang="en-US" sz="1100" dirty="0">
                <a:solidFill>
                  <a:srgbClr val="0432FF"/>
                </a:solidFill>
                <a:latin typeface="+mj-lt"/>
              </a:rPr>
              <a:t>Preliminary</a:t>
            </a:r>
          </a:p>
          <a:p>
            <a:pPr algn="ctr"/>
            <a:r>
              <a:rPr lang="en-US" sz="1100" dirty="0">
                <a:solidFill>
                  <a:srgbClr val="0432FF"/>
                </a:solidFill>
                <a:latin typeface="+mj-lt"/>
              </a:rPr>
              <a:t>Design</a:t>
            </a:r>
          </a:p>
        </p:txBody>
      </p:sp>
      <p:cxnSp>
        <p:nvCxnSpPr>
          <p:cNvPr id="30" name="Straight Arrow Connector 29">
            <a:extLst>
              <a:ext uri="{FF2B5EF4-FFF2-40B4-BE49-F238E27FC236}">
                <a16:creationId xmlns:a16="http://schemas.microsoft.com/office/drawing/2014/main" id="{2C2C7094-11EB-324A-BF23-68EDCF609006}"/>
              </a:ext>
            </a:extLst>
          </p:cNvPr>
          <p:cNvCxnSpPr>
            <a:cxnSpLocks/>
          </p:cNvCxnSpPr>
          <p:nvPr/>
        </p:nvCxnSpPr>
        <p:spPr>
          <a:xfrm>
            <a:off x="2594292" y="2984832"/>
            <a:ext cx="921592" cy="0"/>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13FF9E36-C002-AC4B-85B2-D8FBCD4F5F6C}"/>
              </a:ext>
            </a:extLst>
          </p:cNvPr>
          <p:cNvSpPr txBox="1"/>
          <p:nvPr/>
        </p:nvSpPr>
        <p:spPr>
          <a:xfrm>
            <a:off x="2697472" y="2973592"/>
            <a:ext cx="625492" cy="430887"/>
          </a:xfrm>
          <a:prstGeom prst="rect">
            <a:avLst/>
          </a:prstGeom>
          <a:noFill/>
        </p:spPr>
        <p:txBody>
          <a:bodyPr wrap="none" rtlCol="0">
            <a:spAutoFit/>
          </a:bodyPr>
          <a:lstStyle/>
          <a:p>
            <a:pPr algn="ctr"/>
            <a:r>
              <a:rPr lang="en-US" sz="1100" dirty="0">
                <a:solidFill>
                  <a:srgbClr val="FF0000"/>
                </a:solidFill>
                <a:latin typeface="+mj-lt"/>
              </a:rPr>
              <a:t>Final</a:t>
            </a:r>
          </a:p>
          <a:p>
            <a:pPr algn="ctr"/>
            <a:r>
              <a:rPr lang="en-US" sz="1100" dirty="0">
                <a:solidFill>
                  <a:srgbClr val="FF0000"/>
                </a:solidFill>
                <a:latin typeface="+mj-lt"/>
              </a:rPr>
              <a:t>Design</a:t>
            </a:r>
          </a:p>
        </p:txBody>
      </p:sp>
      <p:cxnSp>
        <p:nvCxnSpPr>
          <p:cNvPr id="32" name="Straight Arrow Connector 31">
            <a:extLst>
              <a:ext uri="{FF2B5EF4-FFF2-40B4-BE49-F238E27FC236}">
                <a16:creationId xmlns:a16="http://schemas.microsoft.com/office/drawing/2014/main" id="{00BDCC36-D88D-C747-A202-4F5C6652E7D1}"/>
              </a:ext>
            </a:extLst>
          </p:cNvPr>
          <p:cNvCxnSpPr>
            <a:cxnSpLocks/>
          </p:cNvCxnSpPr>
          <p:nvPr/>
        </p:nvCxnSpPr>
        <p:spPr>
          <a:xfrm>
            <a:off x="3842800" y="2896263"/>
            <a:ext cx="2545808" cy="0"/>
          </a:xfrm>
          <a:prstGeom prst="straightConnector1">
            <a:avLst/>
          </a:prstGeom>
          <a:ln w="19050">
            <a:solidFill>
              <a:srgbClr val="FF40FF"/>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2681585F-19B5-D548-96BD-8868F59D849C}"/>
              </a:ext>
            </a:extLst>
          </p:cNvPr>
          <p:cNvSpPr txBox="1"/>
          <p:nvPr/>
        </p:nvSpPr>
        <p:spPr>
          <a:xfrm>
            <a:off x="4547230" y="2942812"/>
            <a:ext cx="976549" cy="261610"/>
          </a:xfrm>
          <a:prstGeom prst="rect">
            <a:avLst/>
          </a:prstGeom>
          <a:noFill/>
        </p:spPr>
        <p:txBody>
          <a:bodyPr wrap="none" rtlCol="0">
            <a:spAutoFit/>
          </a:bodyPr>
          <a:lstStyle/>
          <a:p>
            <a:pPr algn="ctr"/>
            <a:r>
              <a:rPr lang="en-US" sz="1100" dirty="0">
                <a:solidFill>
                  <a:srgbClr val="FF40FF"/>
                </a:solidFill>
                <a:latin typeface="+mj-lt"/>
              </a:rPr>
              <a:t>Construction</a:t>
            </a:r>
          </a:p>
        </p:txBody>
      </p:sp>
      <p:cxnSp>
        <p:nvCxnSpPr>
          <p:cNvPr id="35" name="Straight Arrow Connector 34">
            <a:extLst>
              <a:ext uri="{FF2B5EF4-FFF2-40B4-BE49-F238E27FC236}">
                <a16:creationId xmlns:a16="http://schemas.microsoft.com/office/drawing/2014/main" id="{0E060621-165D-D148-9D1F-35D6748CEDF7}"/>
              </a:ext>
            </a:extLst>
          </p:cNvPr>
          <p:cNvCxnSpPr>
            <a:cxnSpLocks/>
          </p:cNvCxnSpPr>
          <p:nvPr/>
        </p:nvCxnSpPr>
        <p:spPr>
          <a:xfrm>
            <a:off x="6388608" y="2896263"/>
            <a:ext cx="2261616" cy="0"/>
          </a:xfrm>
          <a:prstGeom prst="straightConnector1">
            <a:avLst/>
          </a:prstGeom>
          <a:ln w="19050">
            <a:solidFill>
              <a:srgbClr val="FF40FF"/>
            </a:solidFill>
            <a:prstDash val="lgDash"/>
            <a:headEnd type="none"/>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75A6A148-1F51-2A48-BA83-379FF353FECA}"/>
              </a:ext>
            </a:extLst>
          </p:cNvPr>
          <p:cNvSpPr txBox="1"/>
          <p:nvPr/>
        </p:nvSpPr>
        <p:spPr>
          <a:xfrm>
            <a:off x="1573139" y="4489257"/>
            <a:ext cx="1891865" cy="1477328"/>
          </a:xfrm>
          <a:prstGeom prst="rect">
            <a:avLst/>
          </a:prstGeom>
          <a:noFill/>
        </p:spPr>
        <p:txBody>
          <a:bodyPr wrap="none" rtlCol="0">
            <a:spAutoFit/>
          </a:bodyPr>
          <a:lstStyle/>
          <a:p>
            <a:pPr algn="l"/>
            <a:r>
              <a:rPr lang="en-US" sz="1000" dirty="0">
                <a:latin typeface="+mj-lt"/>
              </a:rPr>
              <a:t>Define Baseline:</a:t>
            </a:r>
          </a:p>
          <a:p>
            <a:pPr algn="l"/>
            <a:r>
              <a:rPr lang="en-US" sz="1000" dirty="0">
                <a:latin typeface="+mj-lt"/>
              </a:rPr>
              <a:t>Subdetector technologies, </a:t>
            </a:r>
          </a:p>
          <a:p>
            <a:pPr algn="l"/>
            <a:r>
              <a:rPr lang="en-US" sz="1000" dirty="0">
                <a:latin typeface="+mj-lt"/>
              </a:rPr>
              <a:t>Scope, Cost  &amp; Schedule</a:t>
            </a:r>
          </a:p>
          <a:p>
            <a:pPr algn="l"/>
            <a:r>
              <a:rPr lang="en-US" sz="1000" dirty="0">
                <a:latin typeface="+mj-lt"/>
              </a:rPr>
              <a:t>Design Maturity: 50% – 60%</a:t>
            </a:r>
          </a:p>
          <a:p>
            <a:pPr algn="l"/>
            <a:r>
              <a:rPr lang="en-US" sz="1000" dirty="0">
                <a:latin typeface="+mj-lt"/>
              </a:rPr>
              <a:t>Long Lead Procurement items</a:t>
            </a:r>
          </a:p>
          <a:p>
            <a:r>
              <a:rPr lang="en-US" sz="1000" dirty="0">
                <a:latin typeface="+mj-lt"/>
              </a:rPr>
              <a:t>Design Maturity: ~90%</a:t>
            </a:r>
          </a:p>
          <a:p>
            <a:r>
              <a:rPr lang="en-US" sz="1000" dirty="0">
                <a:latin typeface="+mj-lt"/>
              </a:rPr>
              <a:t>Plan is tracked through EVMS</a:t>
            </a:r>
          </a:p>
          <a:p>
            <a:r>
              <a:rPr lang="en-US" sz="1000" dirty="0">
                <a:latin typeface="+mj-lt"/>
              </a:rPr>
              <a:t>&amp; Change control process</a:t>
            </a:r>
          </a:p>
          <a:p>
            <a:r>
              <a:rPr lang="en-US" sz="1000" dirty="0">
                <a:latin typeface="+mj-lt"/>
              </a:rPr>
              <a:t>Need Pre-TDR</a:t>
            </a:r>
          </a:p>
        </p:txBody>
      </p:sp>
      <p:sp>
        <p:nvSpPr>
          <p:cNvPr id="41" name="TextBox 40">
            <a:extLst>
              <a:ext uri="{FF2B5EF4-FFF2-40B4-BE49-F238E27FC236}">
                <a16:creationId xmlns:a16="http://schemas.microsoft.com/office/drawing/2014/main" id="{05223820-4384-8745-8ED5-22C382874DB1}"/>
              </a:ext>
            </a:extLst>
          </p:cNvPr>
          <p:cNvSpPr txBox="1"/>
          <p:nvPr/>
        </p:nvSpPr>
        <p:spPr>
          <a:xfrm>
            <a:off x="3537295" y="3361133"/>
            <a:ext cx="1473480" cy="707886"/>
          </a:xfrm>
          <a:prstGeom prst="rect">
            <a:avLst/>
          </a:prstGeom>
          <a:noFill/>
        </p:spPr>
        <p:txBody>
          <a:bodyPr wrap="none" rtlCol="0">
            <a:spAutoFit/>
          </a:bodyPr>
          <a:lstStyle/>
          <a:p>
            <a:r>
              <a:rPr lang="en-US" sz="1000" dirty="0">
                <a:latin typeface="+mj-lt"/>
              </a:rPr>
              <a:t>Approve final design</a:t>
            </a:r>
          </a:p>
          <a:p>
            <a:r>
              <a:rPr lang="en-US" sz="1000" dirty="0">
                <a:latin typeface="+mj-lt"/>
              </a:rPr>
              <a:t>for all subdetectors</a:t>
            </a:r>
          </a:p>
          <a:p>
            <a:r>
              <a:rPr lang="en-US" sz="1000" dirty="0">
                <a:latin typeface="+mj-lt"/>
              </a:rPr>
              <a:t>Design Maturity: ~90%</a:t>
            </a:r>
          </a:p>
          <a:p>
            <a:r>
              <a:rPr lang="en-US" sz="1000" dirty="0">
                <a:latin typeface="+mj-lt"/>
              </a:rPr>
              <a:t>Need TDR</a:t>
            </a:r>
          </a:p>
        </p:txBody>
      </p:sp>
      <p:cxnSp>
        <p:nvCxnSpPr>
          <p:cNvPr id="43" name="Straight Arrow Connector 42">
            <a:extLst>
              <a:ext uri="{FF2B5EF4-FFF2-40B4-BE49-F238E27FC236}">
                <a16:creationId xmlns:a16="http://schemas.microsoft.com/office/drawing/2014/main" id="{B247E1A2-02DD-7142-967F-E0F3034AA4E9}"/>
              </a:ext>
            </a:extLst>
          </p:cNvPr>
          <p:cNvCxnSpPr>
            <a:cxnSpLocks/>
          </p:cNvCxnSpPr>
          <p:nvPr/>
        </p:nvCxnSpPr>
        <p:spPr>
          <a:xfrm>
            <a:off x="1890595" y="2394033"/>
            <a:ext cx="0" cy="1287951"/>
          </a:xfrm>
          <a:prstGeom prst="straightConnector1">
            <a:avLst/>
          </a:prstGeom>
          <a:ln w="31750">
            <a:solidFill>
              <a:schemeClr val="tx1"/>
            </a:solidFill>
            <a:prstDash val="dash"/>
            <a:headEnd type="none"/>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3C8CBA22-C41A-3C4A-946C-B1046ACF0E5A}"/>
              </a:ext>
            </a:extLst>
          </p:cNvPr>
          <p:cNvSpPr txBox="1"/>
          <p:nvPr/>
        </p:nvSpPr>
        <p:spPr>
          <a:xfrm>
            <a:off x="997562" y="3581583"/>
            <a:ext cx="1338828" cy="861774"/>
          </a:xfrm>
          <a:prstGeom prst="rect">
            <a:avLst/>
          </a:prstGeom>
          <a:noFill/>
        </p:spPr>
        <p:txBody>
          <a:bodyPr wrap="none" rtlCol="0">
            <a:spAutoFit/>
          </a:bodyPr>
          <a:lstStyle/>
          <a:p>
            <a:pPr algn="l"/>
            <a:r>
              <a:rPr lang="en-US" sz="1000" dirty="0">
                <a:solidFill>
                  <a:srgbClr val="0432FF"/>
                </a:solidFill>
                <a:latin typeface="+mj-lt"/>
              </a:rPr>
              <a:t>January 2023:</a:t>
            </a:r>
          </a:p>
          <a:p>
            <a:pPr algn="l"/>
            <a:r>
              <a:rPr lang="en-US" sz="1000" dirty="0">
                <a:latin typeface="+mj-lt"/>
              </a:rPr>
              <a:t>start change control </a:t>
            </a:r>
          </a:p>
          <a:p>
            <a:pPr algn="l"/>
            <a:r>
              <a:rPr lang="en-US" sz="1000" dirty="0">
                <a:latin typeface="+mj-lt"/>
              </a:rPr>
              <a:t>process for detector</a:t>
            </a:r>
          </a:p>
          <a:p>
            <a:pPr algn="l"/>
            <a:r>
              <a:rPr lang="en-US" sz="1000" dirty="0">
                <a:solidFill>
                  <a:srgbClr val="0432FF"/>
                </a:solidFill>
                <a:latin typeface="+mj-lt"/>
              </a:rPr>
              <a:t>April 2023:</a:t>
            </a:r>
          </a:p>
          <a:p>
            <a:pPr algn="l"/>
            <a:r>
              <a:rPr lang="en-US" sz="1000" dirty="0">
                <a:latin typeface="+mj-lt"/>
              </a:rPr>
              <a:t>train EVMS process</a:t>
            </a:r>
          </a:p>
        </p:txBody>
      </p:sp>
      <p:sp>
        <p:nvSpPr>
          <p:cNvPr id="49" name="TextBox 48">
            <a:extLst>
              <a:ext uri="{FF2B5EF4-FFF2-40B4-BE49-F238E27FC236}">
                <a16:creationId xmlns:a16="http://schemas.microsoft.com/office/drawing/2014/main" id="{507EA2FF-922E-A14B-82E7-00EE6BE4F4B6}"/>
              </a:ext>
            </a:extLst>
          </p:cNvPr>
          <p:cNvSpPr txBox="1"/>
          <p:nvPr/>
        </p:nvSpPr>
        <p:spPr>
          <a:xfrm>
            <a:off x="6116101" y="3163345"/>
            <a:ext cx="1021433" cy="400110"/>
          </a:xfrm>
          <a:prstGeom prst="rect">
            <a:avLst/>
          </a:prstGeom>
          <a:noFill/>
        </p:spPr>
        <p:txBody>
          <a:bodyPr wrap="none" rtlCol="0">
            <a:spAutoFit/>
          </a:bodyPr>
          <a:lstStyle/>
          <a:p>
            <a:pPr algn="ctr"/>
            <a:r>
              <a:rPr lang="en-US" sz="1000" dirty="0">
                <a:latin typeface="+mj-lt"/>
              </a:rPr>
              <a:t>Transition into </a:t>
            </a:r>
          </a:p>
          <a:p>
            <a:pPr algn="ctr"/>
            <a:r>
              <a:rPr lang="en-US" sz="1000" dirty="0">
                <a:latin typeface="+mj-lt"/>
              </a:rPr>
              <a:t>Operations</a:t>
            </a:r>
          </a:p>
        </p:txBody>
      </p:sp>
      <p:sp>
        <p:nvSpPr>
          <p:cNvPr id="50" name="TextBox 49">
            <a:extLst>
              <a:ext uri="{FF2B5EF4-FFF2-40B4-BE49-F238E27FC236}">
                <a16:creationId xmlns:a16="http://schemas.microsoft.com/office/drawing/2014/main" id="{A1D975AB-7114-5048-BBE5-D61ADF4C5AE6}"/>
              </a:ext>
            </a:extLst>
          </p:cNvPr>
          <p:cNvSpPr txBox="1"/>
          <p:nvPr/>
        </p:nvSpPr>
        <p:spPr>
          <a:xfrm>
            <a:off x="8324685" y="3133048"/>
            <a:ext cx="808235" cy="707886"/>
          </a:xfrm>
          <a:prstGeom prst="rect">
            <a:avLst/>
          </a:prstGeom>
          <a:noFill/>
        </p:spPr>
        <p:txBody>
          <a:bodyPr wrap="none" rtlCol="0">
            <a:spAutoFit/>
          </a:bodyPr>
          <a:lstStyle/>
          <a:p>
            <a:pPr algn="ctr"/>
            <a:r>
              <a:rPr lang="en-US" sz="1000" dirty="0">
                <a:latin typeface="+mj-lt"/>
              </a:rPr>
              <a:t>Start of</a:t>
            </a:r>
          </a:p>
          <a:p>
            <a:pPr algn="ctr"/>
            <a:r>
              <a:rPr lang="en-US" sz="1000" dirty="0">
                <a:latin typeface="+mj-lt"/>
              </a:rPr>
              <a:t>Operations</a:t>
            </a:r>
          </a:p>
          <a:p>
            <a:pPr algn="ctr"/>
            <a:r>
              <a:rPr lang="en-US" sz="1000" dirty="0">
                <a:latin typeface="+mj-lt"/>
              </a:rPr>
              <a:t>&amp;</a:t>
            </a:r>
          </a:p>
          <a:p>
            <a:pPr algn="ctr"/>
            <a:r>
              <a:rPr lang="en-US" sz="1000" dirty="0">
                <a:latin typeface="+mj-lt"/>
              </a:rPr>
              <a:t>Science</a:t>
            </a:r>
          </a:p>
        </p:txBody>
      </p:sp>
      <p:cxnSp>
        <p:nvCxnSpPr>
          <p:cNvPr id="51" name="Straight Arrow Connector 50">
            <a:extLst>
              <a:ext uri="{FF2B5EF4-FFF2-40B4-BE49-F238E27FC236}">
                <a16:creationId xmlns:a16="http://schemas.microsoft.com/office/drawing/2014/main" id="{1D0842DC-320C-964E-9AF1-38F18B049F0F}"/>
              </a:ext>
            </a:extLst>
          </p:cNvPr>
          <p:cNvCxnSpPr>
            <a:cxnSpLocks/>
          </p:cNvCxnSpPr>
          <p:nvPr/>
        </p:nvCxnSpPr>
        <p:spPr>
          <a:xfrm flipV="1">
            <a:off x="1303572" y="3313083"/>
            <a:ext cx="1127313" cy="1"/>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967A2DB6-F996-9E40-9D01-3030DB49CAF6}"/>
              </a:ext>
            </a:extLst>
          </p:cNvPr>
          <p:cNvSpPr txBox="1"/>
          <p:nvPr/>
        </p:nvSpPr>
        <p:spPr>
          <a:xfrm>
            <a:off x="1194165" y="3343840"/>
            <a:ext cx="1332416" cy="261610"/>
          </a:xfrm>
          <a:prstGeom prst="rect">
            <a:avLst/>
          </a:prstGeom>
          <a:noFill/>
        </p:spPr>
        <p:txBody>
          <a:bodyPr wrap="none" rtlCol="0">
            <a:spAutoFit/>
          </a:bodyPr>
          <a:lstStyle/>
          <a:p>
            <a:pPr algn="ctr"/>
            <a:r>
              <a:rPr lang="en-US" sz="1100" dirty="0">
                <a:solidFill>
                  <a:srgbClr val="FF0000"/>
                </a:solidFill>
                <a:latin typeface="+mj-lt"/>
              </a:rPr>
              <a:t>Final Design LLPs</a:t>
            </a:r>
          </a:p>
        </p:txBody>
      </p:sp>
      <p:sp>
        <p:nvSpPr>
          <p:cNvPr id="37" name="Title 5">
            <a:extLst>
              <a:ext uri="{FF2B5EF4-FFF2-40B4-BE49-F238E27FC236}">
                <a16:creationId xmlns:a16="http://schemas.microsoft.com/office/drawing/2014/main" id="{1F80FF82-ADE4-1D4B-8B87-462A9C8B77C5}"/>
              </a:ext>
            </a:extLst>
          </p:cNvPr>
          <p:cNvSpPr txBox="1">
            <a:spLocks/>
          </p:cNvSpPr>
          <p:nvPr/>
        </p:nvSpPr>
        <p:spPr>
          <a:xfrm>
            <a:off x="-8581" y="-11214"/>
            <a:ext cx="9144000" cy="584669"/>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2800" b="1" i="1" kern="1200">
                <a:solidFill>
                  <a:srgbClr val="1200B4"/>
                </a:solidFill>
                <a:effectLst>
                  <a:reflection stA="50000" endPos="50000" dist="5080" dir="5400000" sy="-100000" algn="bl" rotWithShape="0"/>
                </a:effectLst>
                <a:latin typeface="Arial" panose="020B0604020202020204" pitchFamily="34" charset="0"/>
                <a:ea typeface="Arial" panose="020B0604020202020204" pitchFamily="34" charset="0"/>
                <a:cs typeface="Arial" panose="020B0604020202020204" pitchFamily="34" charset="0"/>
              </a:defRPr>
            </a:lvl1pPr>
          </a:lstStyle>
          <a:p>
            <a:r>
              <a:rPr lang="en-US"/>
              <a:t>Schedule Now</a:t>
            </a:r>
            <a:endParaRPr lang="en-US" dirty="0"/>
          </a:p>
        </p:txBody>
      </p:sp>
      <p:sp>
        <p:nvSpPr>
          <p:cNvPr id="65" name="TextBox 64">
            <a:extLst>
              <a:ext uri="{FF2B5EF4-FFF2-40B4-BE49-F238E27FC236}">
                <a16:creationId xmlns:a16="http://schemas.microsoft.com/office/drawing/2014/main" id="{C3856308-3369-F141-98AD-DFFFC1B14FFF}"/>
              </a:ext>
            </a:extLst>
          </p:cNvPr>
          <p:cNvSpPr txBox="1"/>
          <p:nvPr/>
        </p:nvSpPr>
        <p:spPr>
          <a:xfrm>
            <a:off x="2162328" y="1628120"/>
            <a:ext cx="737701" cy="461665"/>
          </a:xfrm>
          <a:prstGeom prst="rect">
            <a:avLst/>
          </a:prstGeom>
          <a:noFill/>
        </p:spPr>
        <p:txBody>
          <a:bodyPr wrap="none" rtlCol="0">
            <a:spAutoFit/>
          </a:bodyPr>
          <a:lstStyle/>
          <a:p>
            <a:pPr algn="ctr"/>
            <a:r>
              <a:rPr lang="en-US" sz="1200" dirty="0">
                <a:latin typeface="+mj-lt"/>
              </a:rPr>
              <a:t>CD-3A</a:t>
            </a:r>
          </a:p>
          <a:p>
            <a:pPr algn="ctr"/>
            <a:r>
              <a:rPr lang="en-US" sz="1200" dirty="0">
                <a:latin typeface="+mj-lt"/>
              </a:rPr>
              <a:t>01/2024</a:t>
            </a:r>
          </a:p>
        </p:txBody>
      </p:sp>
      <p:cxnSp>
        <p:nvCxnSpPr>
          <p:cNvPr id="66" name="Straight Arrow Connector 65">
            <a:extLst>
              <a:ext uri="{FF2B5EF4-FFF2-40B4-BE49-F238E27FC236}">
                <a16:creationId xmlns:a16="http://schemas.microsoft.com/office/drawing/2014/main" id="{7B02CC87-E4E7-CD4B-937C-41B3B2F53757}"/>
              </a:ext>
            </a:extLst>
          </p:cNvPr>
          <p:cNvCxnSpPr>
            <a:cxnSpLocks/>
          </p:cNvCxnSpPr>
          <p:nvPr/>
        </p:nvCxnSpPr>
        <p:spPr>
          <a:xfrm flipV="1">
            <a:off x="1369617" y="2895600"/>
            <a:ext cx="1849071" cy="663"/>
          </a:xfrm>
          <a:prstGeom prst="straightConnector1">
            <a:avLst/>
          </a:prstGeom>
          <a:ln w="19050">
            <a:solidFill>
              <a:srgbClr val="0432FF"/>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B39F3E86-92C0-5A48-BB26-A79E5F0A6BD8}"/>
              </a:ext>
            </a:extLst>
          </p:cNvPr>
          <p:cNvSpPr txBox="1"/>
          <p:nvPr/>
        </p:nvSpPr>
        <p:spPr>
          <a:xfrm>
            <a:off x="1762792" y="2882196"/>
            <a:ext cx="891591" cy="430887"/>
          </a:xfrm>
          <a:prstGeom prst="rect">
            <a:avLst/>
          </a:prstGeom>
          <a:noFill/>
        </p:spPr>
        <p:txBody>
          <a:bodyPr wrap="none" rtlCol="0">
            <a:spAutoFit/>
          </a:bodyPr>
          <a:lstStyle/>
          <a:p>
            <a:pPr algn="ctr"/>
            <a:r>
              <a:rPr lang="en-US" sz="1100" dirty="0">
                <a:solidFill>
                  <a:srgbClr val="0432FF"/>
                </a:solidFill>
                <a:latin typeface="+mj-lt"/>
              </a:rPr>
              <a:t>Preliminary</a:t>
            </a:r>
          </a:p>
          <a:p>
            <a:pPr algn="ctr"/>
            <a:r>
              <a:rPr lang="en-US" sz="1100" dirty="0">
                <a:solidFill>
                  <a:srgbClr val="0432FF"/>
                </a:solidFill>
                <a:latin typeface="+mj-lt"/>
              </a:rPr>
              <a:t>Design</a:t>
            </a:r>
          </a:p>
        </p:txBody>
      </p:sp>
      <p:sp>
        <p:nvSpPr>
          <p:cNvPr id="69" name="TextBox 68">
            <a:extLst>
              <a:ext uri="{FF2B5EF4-FFF2-40B4-BE49-F238E27FC236}">
                <a16:creationId xmlns:a16="http://schemas.microsoft.com/office/drawing/2014/main" id="{6CBCCC00-6EED-854E-B410-390DC5068145}"/>
              </a:ext>
            </a:extLst>
          </p:cNvPr>
          <p:cNvSpPr txBox="1"/>
          <p:nvPr/>
        </p:nvSpPr>
        <p:spPr>
          <a:xfrm>
            <a:off x="1573139" y="4489257"/>
            <a:ext cx="1891865" cy="1323439"/>
          </a:xfrm>
          <a:prstGeom prst="rect">
            <a:avLst/>
          </a:prstGeom>
          <a:noFill/>
        </p:spPr>
        <p:txBody>
          <a:bodyPr wrap="none" rtlCol="0">
            <a:spAutoFit/>
          </a:bodyPr>
          <a:lstStyle/>
          <a:p>
            <a:pPr algn="l"/>
            <a:r>
              <a:rPr lang="en-US" sz="1000" dirty="0">
                <a:latin typeface="+mj-lt"/>
              </a:rPr>
              <a:t>Define Baseline:</a:t>
            </a:r>
          </a:p>
          <a:p>
            <a:pPr algn="l"/>
            <a:r>
              <a:rPr lang="en-US" sz="1000" dirty="0">
                <a:latin typeface="+mj-lt"/>
              </a:rPr>
              <a:t>Subdetector technologies, </a:t>
            </a:r>
          </a:p>
          <a:p>
            <a:pPr algn="l"/>
            <a:r>
              <a:rPr lang="en-US" sz="1000" dirty="0">
                <a:latin typeface="+mj-lt"/>
              </a:rPr>
              <a:t>Scope, Cost  &amp; Schedule</a:t>
            </a:r>
          </a:p>
          <a:p>
            <a:pPr algn="l"/>
            <a:r>
              <a:rPr lang="en-US" sz="1000" dirty="0">
                <a:latin typeface="+mj-lt"/>
              </a:rPr>
              <a:t>Long Lead Procurement items</a:t>
            </a:r>
          </a:p>
          <a:p>
            <a:r>
              <a:rPr lang="en-US" sz="1000" dirty="0">
                <a:latin typeface="+mj-lt"/>
              </a:rPr>
              <a:t>Design Maturity: ~90%</a:t>
            </a:r>
          </a:p>
          <a:p>
            <a:r>
              <a:rPr lang="en-US" sz="1000" dirty="0">
                <a:latin typeface="+mj-lt"/>
              </a:rPr>
              <a:t>Plan is tracked through EVMS</a:t>
            </a:r>
          </a:p>
          <a:p>
            <a:r>
              <a:rPr lang="en-US" sz="1000" dirty="0">
                <a:latin typeface="+mj-lt"/>
              </a:rPr>
              <a:t>&amp; Change control process</a:t>
            </a:r>
          </a:p>
          <a:p>
            <a:r>
              <a:rPr lang="en-US" sz="1000" dirty="0">
                <a:latin typeface="+mj-lt"/>
              </a:rPr>
              <a:t>Need TDR for LLPs</a:t>
            </a:r>
          </a:p>
        </p:txBody>
      </p:sp>
      <p:cxnSp>
        <p:nvCxnSpPr>
          <p:cNvPr id="70" name="Straight Arrow Connector 69">
            <a:extLst>
              <a:ext uri="{FF2B5EF4-FFF2-40B4-BE49-F238E27FC236}">
                <a16:creationId xmlns:a16="http://schemas.microsoft.com/office/drawing/2014/main" id="{730BD1DD-F149-3C4F-ADF7-D5512139F63D}"/>
              </a:ext>
            </a:extLst>
          </p:cNvPr>
          <p:cNvCxnSpPr>
            <a:cxnSpLocks/>
            <a:stCxn id="71" idx="2"/>
          </p:cNvCxnSpPr>
          <p:nvPr/>
        </p:nvCxnSpPr>
        <p:spPr>
          <a:xfrm>
            <a:off x="3278502" y="1766956"/>
            <a:ext cx="11497" cy="2304330"/>
          </a:xfrm>
          <a:prstGeom prst="straightConnector1">
            <a:avLst/>
          </a:prstGeom>
          <a:ln w="317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C04D53F0-5381-0C40-BBD3-F9D50DB84254}"/>
              </a:ext>
            </a:extLst>
          </p:cNvPr>
          <p:cNvSpPr txBox="1"/>
          <p:nvPr/>
        </p:nvSpPr>
        <p:spPr>
          <a:xfrm>
            <a:off x="2909651" y="1305291"/>
            <a:ext cx="737702" cy="461665"/>
          </a:xfrm>
          <a:prstGeom prst="rect">
            <a:avLst/>
          </a:prstGeom>
          <a:noFill/>
        </p:spPr>
        <p:txBody>
          <a:bodyPr wrap="none" rtlCol="0">
            <a:spAutoFit/>
          </a:bodyPr>
          <a:lstStyle/>
          <a:p>
            <a:pPr algn="ctr"/>
            <a:r>
              <a:rPr lang="en-US" sz="1200" dirty="0">
                <a:latin typeface="+mj-lt"/>
              </a:rPr>
              <a:t>CD-2</a:t>
            </a:r>
          </a:p>
          <a:p>
            <a:pPr algn="ctr"/>
            <a:r>
              <a:rPr lang="en-US" sz="1200" dirty="0">
                <a:latin typeface="+mj-lt"/>
              </a:rPr>
              <a:t>01/2025</a:t>
            </a:r>
          </a:p>
        </p:txBody>
      </p:sp>
      <p:sp>
        <p:nvSpPr>
          <p:cNvPr id="72" name="TextBox 71">
            <a:extLst>
              <a:ext uri="{FF2B5EF4-FFF2-40B4-BE49-F238E27FC236}">
                <a16:creationId xmlns:a16="http://schemas.microsoft.com/office/drawing/2014/main" id="{94F62426-80C9-9244-AB65-771DD0B316D0}"/>
              </a:ext>
            </a:extLst>
          </p:cNvPr>
          <p:cNvSpPr txBox="1"/>
          <p:nvPr/>
        </p:nvSpPr>
        <p:spPr>
          <a:xfrm>
            <a:off x="3152388" y="4059033"/>
            <a:ext cx="1731564" cy="707886"/>
          </a:xfrm>
          <a:prstGeom prst="rect">
            <a:avLst/>
          </a:prstGeom>
          <a:noFill/>
        </p:spPr>
        <p:txBody>
          <a:bodyPr wrap="none" rtlCol="0">
            <a:spAutoFit/>
          </a:bodyPr>
          <a:lstStyle/>
          <a:p>
            <a:pPr algn="l"/>
            <a:r>
              <a:rPr lang="en-US" sz="1000" dirty="0">
                <a:latin typeface="+mj-lt"/>
              </a:rPr>
              <a:t>Approve preliminary design</a:t>
            </a:r>
          </a:p>
          <a:p>
            <a:pPr algn="l"/>
            <a:r>
              <a:rPr lang="en-US" sz="1000" dirty="0">
                <a:latin typeface="+mj-lt"/>
              </a:rPr>
              <a:t>for all subdetectors</a:t>
            </a:r>
          </a:p>
          <a:p>
            <a:r>
              <a:rPr lang="en-US" sz="1000" dirty="0">
                <a:latin typeface="+mj-lt"/>
              </a:rPr>
              <a:t>Design Maturity: &gt;60%</a:t>
            </a:r>
          </a:p>
          <a:p>
            <a:r>
              <a:rPr lang="en-US" sz="1000" dirty="0">
                <a:latin typeface="+mj-lt"/>
              </a:rPr>
              <a:t>Need “pre-”TDR</a:t>
            </a:r>
          </a:p>
        </p:txBody>
      </p:sp>
      <p:cxnSp>
        <p:nvCxnSpPr>
          <p:cNvPr id="45" name="Straight Arrow Connector 44">
            <a:extLst>
              <a:ext uri="{FF2B5EF4-FFF2-40B4-BE49-F238E27FC236}">
                <a16:creationId xmlns:a16="http://schemas.microsoft.com/office/drawing/2014/main" id="{65148027-664C-D34A-9484-54715FBDE889}"/>
              </a:ext>
            </a:extLst>
          </p:cNvPr>
          <p:cNvCxnSpPr>
            <a:cxnSpLocks/>
          </p:cNvCxnSpPr>
          <p:nvPr/>
        </p:nvCxnSpPr>
        <p:spPr>
          <a:xfrm>
            <a:off x="3842800" y="1327016"/>
            <a:ext cx="0" cy="1308737"/>
          </a:xfrm>
          <a:prstGeom prst="straightConnector1">
            <a:avLst/>
          </a:prstGeom>
          <a:ln w="31750">
            <a:solidFill>
              <a:schemeClr val="tx1"/>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2CAE27A1-CC00-5043-AA8A-343A48C3A541}"/>
              </a:ext>
            </a:extLst>
          </p:cNvPr>
          <p:cNvSpPr txBox="1"/>
          <p:nvPr/>
        </p:nvSpPr>
        <p:spPr>
          <a:xfrm>
            <a:off x="3166174" y="788630"/>
            <a:ext cx="1353256" cy="646331"/>
          </a:xfrm>
          <a:prstGeom prst="rect">
            <a:avLst/>
          </a:prstGeom>
          <a:noFill/>
        </p:spPr>
        <p:txBody>
          <a:bodyPr wrap="none" rtlCol="0">
            <a:spAutoFit/>
          </a:bodyPr>
          <a:lstStyle/>
          <a:p>
            <a:pPr algn="ctr"/>
            <a:r>
              <a:rPr lang="en-US" sz="1200" dirty="0">
                <a:latin typeface="Arial" panose="020B0604020202020204" pitchFamily="34" charset="0"/>
                <a:cs typeface="Arial" panose="020B0604020202020204" pitchFamily="34" charset="0"/>
              </a:rPr>
              <a:t>Conclusion of</a:t>
            </a:r>
          </a:p>
          <a:p>
            <a:pPr algn="ctr"/>
            <a:r>
              <a:rPr lang="en-US" sz="1200" dirty="0">
                <a:latin typeface="Arial" panose="020B0604020202020204" pitchFamily="34" charset="0"/>
                <a:cs typeface="Arial" panose="020B0604020202020204" pitchFamily="34" charset="0"/>
              </a:rPr>
              <a:t>RHIC Operations</a:t>
            </a:r>
          </a:p>
          <a:p>
            <a:pPr algn="ctr"/>
            <a:r>
              <a:rPr lang="en-US" sz="1200" dirty="0">
                <a:latin typeface="Arial" panose="020B0604020202020204" pitchFamily="34" charset="0"/>
                <a:cs typeface="Arial" panose="020B0604020202020204" pitchFamily="34" charset="0"/>
              </a:rPr>
              <a:t>06/2025</a:t>
            </a:r>
          </a:p>
        </p:txBody>
      </p:sp>
    </p:spTree>
    <p:extLst>
      <p:ext uri="{BB962C8B-B14F-4D97-AF65-F5344CB8AC3E}">
        <p14:creationId xmlns:p14="http://schemas.microsoft.com/office/powerpoint/2010/main" val="4193159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28"/>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p:bldP spid="29" grpId="0"/>
      <p:bldP spid="39" grpId="0"/>
      <p:bldP spid="37" grpId="0"/>
      <p:bldP spid="65" grpId="0"/>
      <p:bldP spid="67" grpId="0"/>
      <p:bldP spid="69" grpId="0"/>
      <p:bldP spid="71" grpId="0"/>
      <p:bldP spid="7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4">
            <a:extLst>
              <a:ext uri="{FF2B5EF4-FFF2-40B4-BE49-F238E27FC236}">
                <a16:creationId xmlns:a16="http://schemas.microsoft.com/office/drawing/2014/main" id="{A6FCA1EB-1B17-640E-E96B-F1C3C3ED4D2A}"/>
              </a:ext>
            </a:extLst>
          </p:cNvPr>
          <p:cNvSpPr txBox="1">
            <a:spLocks/>
          </p:cNvSpPr>
          <p:nvPr/>
        </p:nvSpPr>
        <p:spPr>
          <a:xfrm>
            <a:off x="0" y="0"/>
            <a:ext cx="9133727" cy="584669"/>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2800" b="1" i="1" kern="1200">
                <a:solidFill>
                  <a:srgbClr val="1200B4"/>
                </a:solidFill>
                <a:effectLst>
                  <a:reflection stA="50000" endPos="50000" dist="5080" dir="5400000" sy="-100000" algn="bl" rotWithShape="0"/>
                </a:effectLst>
                <a:latin typeface="+mj-lt"/>
                <a:ea typeface="Arial" charset="0"/>
                <a:cs typeface="Comic Sans M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lang="en-US" noProof="0" dirty="0">
                <a:latin typeface="Arial"/>
              </a:rPr>
              <a:t>Upcoming Events</a:t>
            </a:r>
            <a:endParaRPr kumimoji="0" lang="en-US" b="1" u="none" strike="noStrike" kern="1200" cap="none" spc="0" normalizeH="0" baseline="0" noProof="0" dirty="0">
              <a:ln>
                <a:noFill/>
              </a:ln>
              <a:solidFill>
                <a:srgbClr val="1200B4"/>
              </a:solidFill>
              <a:effectLst>
                <a:reflection stA="50000" endPos="50000" dist="5080" dir="5400000" sy="-100000" algn="bl" rotWithShape="0"/>
              </a:effectLst>
              <a:uLnTx/>
              <a:uFillTx/>
              <a:latin typeface="Arial"/>
            </a:endParaRPr>
          </a:p>
        </p:txBody>
      </p:sp>
      <p:sp>
        <p:nvSpPr>
          <p:cNvPr id="2" name="TextBox 1">
            <a:extLst>
              <a:ext uri="{FF2B5EF4-FFF2-40B4-BE49-F238E27FC236}">
                <a16:creationId xmlns:a16="http://schemas.microsoft.com/office/drawing/2014/main" id="{D9EF63A7-63B1-B90D-67F4-BD0115586AD4}"/>
              </a:ext>
            </a:extLst>
          </p:cNvPr>
          <p:cNvSpPr txBox="1"/>
          <p:nvPr/>
        </p:nvSpPr>
        <p:spPr>
          <a:xfrm>
            <a:off x="-1" y="492203"/>
            <a:ext cx="9133727" cy="6099747"/>
          </a:xfrm>
          <a:prstGeom prst="rect">
            <a:avLst/>
          </a:prstGeom>
          <a:noFill/>
        </p:spPr>
        <p:txBody>
          <a:bodyPr wrap="square" rtlCol="0">
            <a:spAutoFit/>
          </a:bodyPr>
          <a:lstStyle/>
          <a:p>
            <a:pPr marL="285750" marR="0" indent="-285750">
              <a:buClr>
                <a:srgbClr val="0432FF"/>
              </a:buClr>
              <a:buFont typeface="Wingdings" panose="05000000000000000000" pitchFamily="2" charset="2"/>
              <a:buChar char="q"/>
            </a:pPr>
            <a:r>
              <a:rPr lang="en-US" dirty="0">
                <a:latin typeface="Arial" panose="020B0604020202020204" pitchFamily="34" charset="0"/>
                <a:cs typeface="Arial" panose="020B0604020202020204" pitchFamily="34" charset="0"/>
              </a:rPr>
              <a:t>October-December – EIC Subsystem Status Reviews on Tracking, Particle Identification Systems, Electromagnetic Calorimetry, Hadronic Calorimetry, Infrastructure/Installation, Polarimetry</a:t>
            </a:r>
          </a:p>
          <a:p>
            <a:pPr marL="742950" lvl="1" indent="-285750">
              <a:buClr>
                <a:srgbClr val="0432FF"/>
              </a:buClr>
              <a:buFont typeface="Wingdings" pitchFamily="2" charset="2"/>
              <a:buChar char="Ø"/>
            </a:pPr>
            <a:r>
              <a:rPr lang="en-US" sz="1600" dirty="0">
                <a:latin typeface="Arial" panose="020B0604020202020204" pitchFamily="34" charset="0"/>
                <a:cs typeface="Arial" panose="020B0604020202020204" pitchFamily="34" charset="0"/>
              </a:rPr>
              <a:t>already completed</a:t>
            </a:r>
          </a:p>
          <a:p>
            <a:pPr marL="1200150" lvl="2" indent="-285750">
              <a:buClr>
                <a:srgbClr val="0432FF"/>
              </a:buClr>
              <a:buFont typeface="Wingdings" pitchFamily="2" charset="2"/>
              <a:buChar char="Ø"/>
            </a:pPr>
            <a:r>
              <a:rPr lang="en-US" sz="1400" dirty="0">
                <a:latin typeface="Arial" panose="020B0604020202020204" pitchFamily="34" charset="0"/>
                <a:cs typeface="Arial" panose="020B0604020202020204" pitchFamily="34" charset="0"/>
              </a:rPr>
              <a:t>Magnet Incremental Design and Safety Review (6.10.07) – Preliminary 30% Design</a:t>
            </a:r>
          </a:p>
          <a:p>
            <a:pPr marL="1200150" lvl="2" indent="-285750">
              <a:buClr>
                <a:srgbClr val="0432FF"/>
              </a:buClr>
              <a:buFont typeface="Wingdings" pitchFamily="2" charset="2"/>
              <a:buChar char="Ø"/>
            </a:pPr>
            <a:r>
              <a:rPr lang="en-US" sz="1400" dirty="0">
                <a:latin typeface="Arial" panose="020B0604020202020204" pitchFamily="34" charset="0"/>
                <a:cs typeface="Arial" panose="020B0604020202020204" pitchFamily="34" charset="0"/>
              </a:rPr>
              <a:t>IR Integration and Ancillary detectors (6.10.11)</a:t>
            </a:r>
          </a:p>
          <a:p>
            <a:pPr marL="1200150" lvl="2" indent="-285750">
              <a:buClr>
                <a:srgbClr val="0432FF"/>
              </a:buClr>
              <a:buFont typeface="Wingdings" pitchFamily="2" charset="2"/>
              <a:buChar char="Ø"/>
            </a:pPr>
            <a:r>
              <a:rPr lang="en-US" sz="1400" dirty="0">
                <a:latin typeface="Arial" panose="020B0604020202020204" pitchFamily="34" charset="0"/>
                <a:cs typeface="Arial" panose="020B0604020202020204" pitchFamily="34" charset="0"/>
              </a:rPr>
              <a:t>Electronics/Computing Subsystem Status Review (6.10.08 &amp; 6.10.09)</a:t>
            </a:r>
          </a:p>
          <a:p>
            <a:pPr marL="1200150" lvl="2" indent="-285750">
              <a:buClr>
                <a:srgbClr val="0432FF"/>
              </a:buClr>
              <a:buFont typeface="Wingdings" pitchFamily="2" charset="2"/>
              <a:buChar char="Ø"/>
            </a:pPr>
            <a:r>
              <a:rPr lang="en-US" sz="1400" dirty="0">
                <a:latin typeface="Arial" panose="020B0604020202020204" pitchFamily="34" charset="0"/>
                <a:cs typeface="Arial" panose="020B0604020202020204" pitchFamily="34" charset="0"/>
              </a:rPr>
              <a:t>Magnet Incremental Design and Safety Review (6.10.07) – 60% Design</a:t>
            </a:r>
          </a:p>
          <a:p>
            <a:pPr marL="1200150" lvl="2" indent="-285750">
              <a:buClr>
                <a:srgbClr val="0432FF"/>
              </a:buClr>
              <a:buFont typeface="Wingdings" pitchFamily="2" charset="2"/>
              <a:buChar char="Ø"/>
            </a:pPr>
            <a:r>
              <a:rPr lang="en-US" sz="1400" dirty="0">
                <a:latin typeface="Arial" panose="020B0604020202020204" pitchFamily="34" charset="0"/>
                <a:cs typeface="Arial" panose="020B0604020202020204" pitchFamily="34" charset="0"/>
              </a:rPr>
              <a:t>Calorimetry Review (6.10.05 &amp; 6.10.06) – </a:t>
            </a:r>
            <a:r>
              <a:rPr lang="en-US" sz="1400" b="1" dirty="0">
                <a:solidFill>
                  <a:srgbClr val="FF0000"/>
                </a:solidFill>
                <a:latin typeface="Arial" panose="020B0604020202020204" pitchFamily="34" charset="0"/>
                <a:cs typeface="Arial" panose="020B0604020202020204" pitchFamily="34" charset="0"/>
              </a:rPr>
              <a:t>6</a:t>
            </a:r>
            <a:r>
              <a:rPr lang="en-US" sz="1400" b="1" baseline="30000" dirty="0">
                <a:solidFill>
                  <a:srgbClr val="FF0000"/>
                </a:solidFill>
                <a:latin typeface="Arial" panose="020B0604020202020204" pitchFamily="34" charset="0"/>
                <a:cs typeface="Arial" panose="020B0604020202020204" pitchFamily="34" charset="0"/>
              </a:rPr>
              <a:t>th</a:t>
            </a:r>
            <a:r>
              <a:rPr lang="en-US" sz="1400" b="1" dirty="0">
                <a:solidFill>
                  <a:srgbClr val="FF0000"/>
                </a:solidFill>
                <a:latin typeface="Arial" panose="020B0604020202020204" pitchFamily="34" charset="0"/>
                <a:cs typeface="Arial" panose="020B0604020202020204" pitchFamily="34" charset="0"/>
              </a:rPr>
              <a:t> and 7</a:t>
            </a:r>
            <a:r>
              <a:rPr lang="en-US" sz="1400" b="1" baseline="30000" dirty="0">
                <a:solidFill>
                  <a:srgbClr val="FF0000"/>
                </a:solidFill>
                <a:latin typeface="Arial" panose="020B0604020202020204" pitchFamily="34" charset="0"/>
                <a:cs typeface="Arial" panose="020B0604020202020204" pitchFamily="34" charset="0"/>
              </a:rPr>
              <a:t>th</a:t>
            </a:r>
            <a:r>
              <a:rPr lang="en-US" sz="1400" b="1" dirty="0">
                <a:solidFill>
                  <a:srgbClr val="FF0000"/>
                </a:solidFill>
                <a:latin typeface="Arial" panose="020B0604020202020204" pitchFamily="34" charset="0"/>
                <a:cs typeface="Arial" panose="020B0604020202020204" pitchFamily="34" charset="0"/>
              </a:rPr>
              <a:t> of December</a:t>
            </a:r>
            <a:endParaRPr lang="en-US" sz="1400" dirty="0">
              <a:latin typeface="Arial" panose="020B0604020202020204" pitchFamily="34" charset="0"/>
              <a:cs typeface="Arial" panose="020B0604020202020204" pitchFamily="34" charset="0"/>
            </a:endParaRPr>
          </a:p>
          <a:p>
            <a:pPr marL="742950" lvl="1" indent="-285750">
              <a:buClr>
                <a:srgbClr val="0432FF"/>
              </a:buClr>
              <a:buFont typeface="Wingdings" pitchFamily="2" charset="2"/>
              <a:buChar char="Ø"/>
            </a:pPr>
            <a:r>
              <a:rPr lang="en-US" sz="1600" dirty="0">
                <a:latin typeface="Arial" panose="020B0604020202020204" pitchFamily="34" charset="0"/>
                <a:cs typeface="Arial" panose="020B0604020202020204" pitchFamily="34" charset="0"/>
              </a:rPr>
              <a:t>in planning stage</a:t>
            </a:r>
          </a:p>
          <a:p>
            <a:pPr marL="1200150" lvl="2" indent="-285750">
              <a:buClr>
                <a:srgbClr val="0432FF"/>
              </a:buClr>
              <a:buFont typeface="Wingdings" pitchFamily="2" charset="2"/>
              <a:buChar char="Ø"/>
            </a:pPr>
            <a:r>
              <a:rPr lang="en-US" sz="1400" dirty="0">
                <a:latin typeface="Arial" panose="020B0604020202020204" pitchFamily="34" charset="0"/>
                <a:cs typeface="Arial" panose="020B0604020202020204" pitchFamily="34" charset="0"/>
              </a:rPr>
              <a:t>Polarimetry Review (6.10.14) – </a:t>
            </a:r>
            <a:r>
              <a:rPr lang="en-US" sz="1400" b="1" dirty="0">
                <a:solidFill>
                  <a:srgbClr val="FF0000"/>
                </a:solidFill>
                <a:latin typeface="Arial" panose="020B0604020202020204" pitchFamily="34" charset="0"/>
                <a:cs typeface="Arial" panose="020B0604020202020204" pitchFamily="34" charset="0"/>
              </a:rPr>
              <a:t>Early January, One-day review, checking availability of reviewers</a:t>
            </a:r>
          </a:p>
          <a:p>
            <a:pPr marL="1200150" lvl="2" indent="-285750">
              <a:buClr>
                <a:srgbClr val="0432FF"/>
              </a:buClr>
              <a:buFont typeface="Wingdings" pitchFamily="2" charset="2"/>
              <a:buChar char="Ø"/>
            </a:pPr>
            <a:r>
              <a:rPr lang="en-US" sz="1400" dirty="0">
                <a:latin typeface="Arial" panose="020B0604020202020204" pitchFamily="34" charset="0"/>
                <a:cs typeface="Arial" panose="020B0604020202020204" pitchFamily="34" charset="0"/>
              </a:rPr>
              <a:t>Incremental Integration/Installation Review – waiting for </a:t>
            </a:r>
            <a:r>
              <a:rPr lang="en-US" sz="1400" dirty="0" err="1">
                <a:latin typeface="Arial" panose="020B0604020202020204" pitchFamily="34" charset="0"/>
                <a:cs typeface="Arial" panose="020B0604020202020204" pitchFamily="34" charset="0"/>
              </a:rPr>
              <a:t>sPHENIX</a:t>
            </a:r>
            <a:r>
              <a:rPr lang="en-US" sz="1400" dirty="0">
                <a:latin typeface="Arial" panose="020B0604020202020204" pitchFamily="34" charset="0"/>
                <a:cs typeface="Arial" panose="020B0604020202020204" pitchFamily="34" charset="0"/>
              </a:rPr>
              <a:t> installation schedule</a:t>
            </a:r>
          </a:p>
          <a:p>
            <a:pPr marL="742950" lvl="1" indent="-285750">
              <a:buClr>
                <a:srgbClr val="0432FF"/>
              </a:buClr>
              <a:buFont typeface="Wingdings" pitchFamily="2" charset="2"/>
              <a:buChar char="Ø"/>
            </a:pPr>
            <a:r>
              <a:rPr lang="en-US" sz="1600" dirty="0">
                <a:latin typeface="Arial" panose="020B0604020202020204" pitchFamily="34" charset="0"/>
                <a:cs typeface="Arial" panose="020B0604020202020204" pitchFamily="34" charset="0"/>
              </a:rPr>
              <a:t>To do beyond</a:t>
            </a:r>
          </a:p>
          <a:p>
            <a:pPr marL="1200150" lvl="2" indent="-285750">
              <a:buClr>
                <a:srgbClr val="0432FF"/>
              </a:buClr>
              <a:buFont typeface="Wingdings" pitchFamily="2" charset="2"/>
              <a:buChar char="Ø"/>
            </a:pPr>
            <a:r>
              <a:rPr lang="en-US" sz="1400" dirty="0">
                <a:latin typeface="Arial" panose="020B0604020202020204" pitchFamily="34" charset="0"/>
                <a:cs typeface="Arial" panose="020B0604020202020204" pitchFamily="34" charset="0"/>
              </a:rPr>
              <a:t>Tracking Review (6.10.03)</a:t>
            </a:r>
          </a:p>
          <a:p>
            <a:pPr marL="1200150" lvl="2" indent="-285750">
              <a:buClr>
                <a:srgbClr val="0432FF"/>
              </a:buClr>
              <a:buFont typeface="Wingdings" pitchFamily="2" charset="2"/>
              <a:buChar char="Ø"/>
            </a:pPr>
            <a:r>
              <a:rPr lang="en-US" sz="1400" dirty="0">
                <a:latin typeface="Arial" panose="020B0604020202020204" pitchFamily="34" charset="0"/>
                <a:cs typeface="Arial" panose="020B0604020202020204" pitchFamily="34" charset="0"/>
              </a:rPr>
              <a:t>Particle Identification Review (6.10.04) </a:t>
            </a:r>
            <a:r>
              <a:rPr lang="en-US" sz="1400" dirty="0">
                <a:latin typeface="Arial" panose="020B0604020202020204" pitchFamily="34" charset="0"/>
                <a:cs typeface="Arial" panose="020B0604020202020204" pitchFamily="34" charset="0"/>
                <a:sym typeface="Wingdings" pitchFamily="2" charset="2"/>
              </a:rPr>
              <a:t> </a:t>
            </a:r>
            <a:r>
              <a:rPr lang="en-US" sz="1400" b="1" dirty="0">
                <a:solidFill>
                  <a:srgbClr val="FF0000"/>
                </a:solidFill>
                <a:latin typeface="Arial" panose="020B0604020202020204" pitchFamily="34" charset="0"/>
                <a:cs typeface="Arial" panose="020B0604020202020204" pitchFamily="34" charset="0"/>
              </a:rPr>
              <a:t>Looking at options in February</a:t>
            </a:r>
            <a:endParaRPr lang="en-US" sz="1400" dirty="0">
              <a:latin typeface="Arial" panose="020B0604020202020204" pitchFamily="34" charset="0"/>
              <a:cs typeface="Arial" panose="020B0604020202020204" pitchFamily="34" charset="0"/>
            </a:endParaRPr>
          </a:p>
          <a:p>
            <a:pPr marL="1200150" lvl="2" indent="-285750">
              <a:buClr>
                <a:srgbClr val="0432FF"/>
              </a:buClr>
              <a:buFont typeface="Wingdings" pitchFamily="2" charset="2"/>
              <a:buChar char="Ø"/>
            </a:pPr>
            <a:r>
              <a:rPr lang="en-US" sz="1400" dirty="0">
                <a:latin typeface="Arial" panose="020B0604020202020204" pitchFamily="34" charset="0"/>
                <a:cs typeface="Arial" panose="020B0604020202020204" pitchFamily="34" charset="0"/>
              </a:rPr>
              <a:t>Infrastructure Review (6.10.10)</a:t>
            </a:r>
          </a:p>
          <a:p>
            <a:pPr marL="1200150" lvl="2" indent="-285750">
              <a:buClr>
                <a:srgbClr val="0432FF"/>
              </a:buClr>
              <a:buFont typeface="Wingdings" pitchFamily="2" charset="2"/>
              <a:buChar char="Ø"/>
            </a:pPr>
            <a:r>
              <a:rPr lang="en-US" sz="1400" dirty="0">
                <a:latin typeface="Arial" panose="020B0604020202020204" pitchFamily="34" charset="0"/>
                <a:cs typeface="Arial" panose="020B0604020202020204" pitchFamily="34" charset="0"/>
              </a:rPr>
              <a:t>Magnet Incremental Design and Safety Review (6.10.07) – 90% Design ~September 2023</a:t>
            </a:r>
          </a:p>
          <a:p>
            <a:pPr lvl="2">
              <a:buClr>
                <a:srgbClr val="0432FF"/>
              </a:buClr>
            </a:pPr>
            <a:endParaRPr lang="en-US" sz="1400" dirty="0">
              <a:latin typeface="Arial" panose="020B0604020202020204" pitchFamily="34" charset="0"/>
              <a:cs typeface="Arial" panose="020B0604020202020204" pitchFamily="34" charset="0"/>
            </a:endParaRPr>
          </a:p>
          <a:p>
            <a:pPr marL="285750" indent="-285750">
              <a:buClr>
                <a:srgbClr val="0432FF"/>
              </a:buClr>
              <a:buFont typeface="Wingdings" pitchFamily="2" charset="2"/>
              <a:buChar char="q"/>
            </a:pPr>
            <a:r>
              <a:rPr lang="en-US" dirty="0">
                <a:latin typeface="Arial" panose="020B0604020202020204" pitchFamily="34" charset="0"/>
                <a:cs typeface="Arial" panose="020B0604020202020204" pitchFamily="34" charset="0"/>
              </a:rPr>
              <a:t>EIC Project R&amp;D - DAC Meeting 19</a:t>
            </a:r>
            <a:r>
              <a:rPr lang="en-US" baseline="30000" dirty="0">
                <a:latin typeface="Arial" panose="020B0604020202020204" pitchFamily="34" charset="0"/>
                <a:cs typeface="Arial" panose="020B0604020202020204" pitchFamily="34" charset="0"/>
              </a:rPr>
              <a:t>th</a:t>
            </a:r>
            <a:r>
              <a:rPr lang="en-US" dirty="0">
                <a:latin typeface="Arial" panose="020B0604020202020204" pitchFamily="34" charset="0"/>
                <a:cs typeface="Arial" panose="020B0604020202020204" pitchFamily="34" charset="0"/>
              </a:rPr>
              <a:t> – 21</a:t>
            </a:r>
            <a:r>
              <a:rPr lang="en-US" baseline="30000" dirty="0">
                <a:latin typeface="Arial" panose="020B0604020202020204" pitchFamily="34" charset="0"/>
                <a:cs typeface="Arial" panose="020B0604020202020204" pitchFamily="34" charset="0"/>
              </a:rPr>
              <a:t>st</a:t>
            </a:r>
            <a:r>
              <a:rPr lang="en-US" dirty="0">
                <a:latin typeface="Arial" panose="020B0604020202020204" pitchFamily="34" charset="0"/>
                <a:cs typeface="Arial" panose="020B0604020202020204" pitchFamily="34" charset="0"/>
              </a:rPr>
              <a:t> October) </a:t>
            </a:r>
          </a:p>
          <a:p>
            <a:pPr>
              <a:buClr>
                <a:srgbClr val="0432FF"/>
              </a:buClr>
            </a:pPr>
            <a:r>
              <a:rPr lang="en-US" dirty="0">
                <a:latin typeface="Arial" panose="020B0604020202020204" pitchFamily="34" charset="0"/>
                <a:cs typeface="Arial" panose="020B0604020202020204" pitchFamily="34" charset="0"/>
              </a:rPr>
              <a:t>     Final Report: </a:t>
            </a:r>
            <a:r>
              <a:rPr lang="en-US" sz="1400" dirty="0">
                <a:latin typeface="Arial" panose="020B0604020202020204" pitchFamily="34" charset="0"/>
                <a:cs typeface="Arial" panose="020B0604020202020204" pitchFamily="34" charset="0"/>
              </a:rPr>
              <a:t>https://</a:t>
            </a:r>
            <a:r>
              <a:rPr lang="en-US" sz="1400" dirty="0" err="1">
                <a:latin typeface="Arial" panose="020B0604020202020204" pitchFamily="34" charset="0"/>
                <a:cs typeface="Arial" panose="020B0604020202020204" pitchFamily="34" charset="0"/>
              </a:rPr>
              <a:t>indico.bnl.gov</a:t>
            </a:r>
            <a:r>
              <a:rPr lang="en-US" sz="1400" dirty="0">
                <a:latin typeface="Arial" panose="020B0604020202020204" pitchFamily="34" charset="0"/>
                <a:cs typeface="Arial" panose="020B0604020202020204" pitchFamily="34" charset="0"/>
              </a:rPr>
              <a:t>/event/17159/attachments/43857/76048/DAC-Report-Oct22-vf.pdf</a:t>
            </a:r>
          </a:p>
          <a:p>
            <a:pPr>
              <a:buClr>
                <a:srgbClr val="0432FF"/>
              </a:buClr>
            </a:pPr>
            <a:endParaRPr lang="en-US" sz="1400" dirty="0">
              <a:latin typeface="Arial" panose="020B0604020202020204" pitchFamily="34" charset="0"/>
              <a:cs typeface="Arial" panose="020B0604020202020204" pitchFamily="34" charset="0"/>
            </a:endParaRPr>
          </a:p>
          <a:p>
            <a:pPr marL="285750" marR="0" indent="-285750">
              <a:lnSpc>
                <a:spcPct val="107000"/>
              </a:lnSpc>
              <a:buClr>
                <a:srgbClr val="0432FF"/>
              </a:buClr>
              <a:buFont typeface="Wingdings" panose="05000000000000000000" pitchFamily="2" charset="2"/>
              <a:buChar char="q"/>
            </a:pPr>
            <a:r>
              <a:rPr lang="en-US" dirty="0">
                <a:latin typeface="Arial" panose="020B0604020202020204" pitchFamily="34" charset="0"/>
                <a:cs typeface="Arial" panose="020B0604020202020204" pitchFamily="34" charset="0"/>
              </a:rPr>
              <a:t>DOE OPA Status Review - Confirm CD-2/3A Plans		Jan. 31 – Feb. 2, 2023</a:t>
            </a:r>
          </a:p>
          <a:p>
            <a:pPr marL="285750" marR="0" indent="-285750">
              <a:lnSpc>
                <a:spcPct val="107000"/>
              </a:lnSpc>
              <a:buClr>
                <a:srgbClr val="0432FF"/>
              </a:buClr>
              <a:buFont typeface="Wingdings" panose="05000000000000000000" pitchFamily="2" charset="2"/>
              <a:buChar char="q"/>
            </a:pPr>
            <a:r>
              <a:rPr lang="en-US" dirty="0">
                <a:latin typeface="Arial" panose="020B0604020202020204" pitchFamily="34" charset="0"/>
                <a:cs typeface="Arial" panose="020B0604020202020204" pitchFamily="34" charset="0"/>
              </a:rPr>
              <a:t>DOE CD3A OPA Review and ICR        			October 2023</a:t>
            </a:r>
          </a:p>
          <a:p>
            <a:pPr marL="285750" marR="0" indent="-285750">
              <a:lnSpc>
                <a:spcPct val="107000"/>
              </a:lnSpc>
              <a:buClr>
                <a:srgbClr val="0432FF"/>
              </a:buClr>
              <a:buFont typeface="Wingdings" panose="05000000000000000000" pitchFamily="2" charset="2"/>
              <a:buChar char="q"/>
            </a:pPr>
            <a:r>
              <a:rPr lang="en-US" dirty="0">
                <a:latin typeface="Arial" panose="020B0604020202020204" pitchFamily="34" charset="0"/>
                <a:cs typeface="Arial" panose="020B0604020202020204" pitchFamily="34" charset="0"/>
              </a:rPr>
              <a:t>DOE CD 3A ESAAB Approval                                  		January 2024</a:t>
            </a:r>
          </a:p>
        </p:txBody>
      </p:sp>
      <p:sp>
        <p:nvSpPr>
          <p:cNvPr id="4" name="Slide Number Placeholder 1">
            <a:extLst>
              <a:ext uri="{FF2B5EF4-FFF2-40B4-BE49-F238E27FC236}">
                <a16:creationId xmlns:a16="http://schemas.microsoft.com/office/drawing/2014/main" id="{CB41F3B0-CED3-39F3-B235-75860420D280}"/>
              </a:ext>
            </a:extLst>
          </p:cNvPr>
          <p:cNvSpPr>
            <a:spLocks noGrp="1"/>
          </p:cNvSpPr>
          <p:nvPr>
            <p:ph type="sldNum" sz="quarter" idx="12"/>
          </p:nvPr>
        </p:nvSpPr>
        <p:spPr>
          <a:xfrm>
            <a:off x="0" y="6592569"/>
            <a:ext cx="2057400" cy="26051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7034D8C-3CB4-402A-BC46-2AB14C0FE90A}" type="slidenum">
              <a:rPr kumimoji="0" lang="en-US" sz="1200" b="0" i="0" u="none" strike="noStrike" kern="1200" cap="none" spc="0" normalizeH="0" baseline="0" noProof="0" smtClean="0">
                <a:ln>
                  <a:noFill/>
                </a:ln>
                <a:solidFill>
                  <a:prstClr val="white"/>
                </a:solidFill>
                <a:effectLst/>
                <a:uLnTx/>
                <a:uFillTx/>
                <a:latin typeface="Calibri Light" panose="020F0302020204030204"/>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white"/>
              </a:solidFill>
              <a:effectLst/>
              <a:uLnTx/>
              <a:uFillTx/>
              <a:latin typeface="Calibri Light" panose="020F0302020204030204"/>
              <a:cs typeface="Arial" charset="0"/>
            </a:endParaRPr>
          </a:p>
        </p:txBody>
      </p:sp>
    </p:spTree>
    <p:extLst>
      <p:ext uri="{BB962C8B-B14F-4D97-AF65-F5344CB8AC3E}">
        <p14:creationId xmlns:p14="http://schemas.microsoft.com/office/powerpoint/2010/main" val="2310078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5D26915-DC04-A44F-9C13-F79274973A67}"/>
              </a:ext>
            </a:extLst>
          </p:cNvPr>
          <p:cNvSpPr>
            <a:spLocks noGrp="1"/>
          </p:cNvSpPr>
          <p:nvPr>
            <p:ph type="sldNum" sz="quarter" idx="12"/>
          </p:nvPr>
        </p:nvSpPr>
        <p:spPr/>
        <p:txBody>
          <a:bodyPr/>
          <a:lstStyle/>
          <a:p>
            <a:fld id="{893C5830-40F3-F04E-B2E3-10E6672BA8FF}" type="slidenum">
              <a:rPr lang="en-US" smtClean="0"/>
              <a:pPr/>
              <a:t>6</a:t>
            </a:fld>
            <a:endParaRPr lang="en-US"/>
          </a:p>
        </p:txBody>
      </p:sp>
      <p:sp>
        <p:nvSpPr>
          <p:cNvPr id="3" name="Title 2">
            <a:extLst>
              <a:ext uri="{FF2B5EF4-FFF2-40B4-BE49-F238E27FC236}">
                <a16:creationId xmlns:a16="http://schemas.microsoft.com/office/drawing/2014/main" id="{7109F5CC-1BBF-5442-86AE-C3F346409A36}"/>
              </a:ext>
            </a:extLst>
          </p:cNvPr>
          <p:cNvSpPr>
            <a:spLocks noGrp="1"/>
          </p:cNvSpPr>
          <p:nvPr>
            <p:ph type="title"/>
          </p:nvPr>
        </p:nvSpPr>
        <p:spPr/>
        <p:txBody>
          <a:bodyPr/>
          <a:lstStyle/>
          <a:p>
            <a:r>
              <a:rPr lang="en-US" dirty="0"/>
              <a:t>Update on Services</a:t>
            </a:r>
          </a:p>
        </p:txBody>
      </p:sp>
      <p:sp>
        <p:nvSpPr>
          <p:cNvPr id="4" name="TextBox 3">
            <a:extLst>
              <a:ext uri="{FF2B5EF4-FFF2-40B4-BE49-F238E27FC236}">
                <a16:creationId xmlns:a16="http://schemas.microsoft.com/office/drawing/2014/main" id="{455F115D-9DFD-E84D-B4A9-64854F712181}"/>
              </a:ext>
            </a:extLst>
          </p:cNvPr>
          <p:cNvSpPr txBox="1"/>
          <p:nvPr/>
        </p:nvSpPr>
        <p:spPr>
          <a:xfrm>
            <a:off x="164387" y="586952"/>
            <a:ext cx="8218917" cy="646331"/>
          </a:xfrm>
          <a:prstGeom prst="rect">
            <a:avLst/>
          </a:prstGeom>
          <a:noFill/>
        </p:spPr>
        <p:txBody>
          <a:bodyPr wrap="none" rtlCol="0">
            <a:spAutoFit/>
          </a:bodyPr>
          <a:lstStyle/>
          <a:p>
            <a:pPr algn="l"/>
            <a:r>
              <a:rPr lang="en-US" dirty="0">
                <a:solidFill>
                  <a:srgbClr val="0432FF"/>
                </a:solidFill>
                <a:latin typeface="Arial" panose="020B0604020202020204" pitchFamily="34" charset="0"/>
                <a:cs typeface="Arial" panose="020B0604020202020204" pitchFamily="34" charset="0"/>
              </a:rPr>
              <a:t>Remember:</a:t>
            </a:r>
          </a:p>
          <a:p>
            <a:r>
              <a:rPr lang="en-US" dirty="0">
                <a:latin typeface="Arial" panose="020B0604020202020204" pitchFamily="34" charset="0"/>
                <a:cs typeface="Arial" panose="020B0604020202020204" pitchFamily="34" charset="0"/>
              </a:rPr>
              <a:t>Fill excel-sheet at https://</a:t>
            </a:r>
            <a:r>
              <a:rPr lang="en-US" dirty="0" err="1">
                <a:latin typeface="Arial" panose="020B0604020202020204" pitchFamily="34" charset="0"/>
                <a:cs typeface="Arial" panose="020B0604020202020204" pitchFamily="34" charset="0"/>
              </a:rPr>
              <a:t>wiki.bnl.gov</a:t>
            </a:r>
            <a:r>
              <a:rPr lang="en-US" dirty="0">
                <a:latin typeface="Arial" panose="020B0604020202020204" pitchFamily="34" charset="0"/>
                <a:cs typeface="Arial" panose="020B0604020202020204" pitchFamily="34" charset="0"/>
              </a:rPr>
              <a:t>/EPIC/</a:t>
            </a:r>
            <a:r>
              <a:rPr lang="en-US" dirty="0" err="1">
                <a:latin typeface="Arial" panose="020B0604020202020204" pitchFamily="34" charset="0"/>
                <a:cs typeface="Arial" panose="020B0604020202020204" pitchFamily="34" charset="0"/>
              </a:rPr>
              <a:t>index.php?title</a:t>
            </a:r>
            <a:r>
              <a:rPr lang="en-US" dirty="0">
                <a:latin typeface="Arial" panose="020B0604020202020204" pitchFamily="34" charset="0"/>
                <a:cs typeface="Arial" panose="020B0604020202020204" pitchFamily="34" charset="0"/>
              </a:rPr>
              <a:t>=</a:t>
            </a:r>
            <a:r>
              <a:rPr lang="en-US" dirty="0" err="1">
                <a:latin typeface="Arial" panose="020B0604020202020204" pitchFamily="34" charset="0"/>
                <a:cs typeface="Arial" panose="020B0604020202020204" pitchFamily="34" charset="0"/>
              </a:rPr>
              <a:t>Project_Information</a:t>
            </a:r>
            <a:endParaRPr lang="en-US" dirty="0">
              <a:latin typeface="Arial" panose="020B0604020202020204" pitchFamily="34" charset="0"/>
              <a:cs typeface="Arial" panose="020B0604020202020204" pitchFamily="34" charset="0"/>
            </a:endParaRPr>
          </a:p>
        </p:txBody>
      </p:sp>
      <p:pic>
        <p:nvPicPr>
          <p:cNvPr id="6" name="Picture 5" descr="A close-up of a machine&#10;&#10;Description automatically generated with low confidence">
            <a:extLst>
              <a:ext uri="{FF2B5EF4-FFF2-40B4-BE49-F238E27FC236}">
                <a16:creationId xmlns:a16="http://schemas.microsoft.com/office/drawing/2014/main" id="{9E97ACBC-49A9-364C-A61E-9613492581CE}"/>
              </a:ext>
            </a:extLst>
          </p:cNvPr>
          <p:cNvPicPr>
            <a:picLocks noChangeAspect="1"/>
          </p:cNvPicPr>
          <p:nvPr/>
        </p:nvPicPr>
        <p:blipFill>
          <a:blip r:embed="rId2"/>
          <a:stretch>
            <a:fillRect/>
          </a:stretch>
        </p:blipFill>
        <p:spPr>
          <a:xfrm>
            <a:off x="27398" y="1363181"/>
            <a:ext cx="4979743" cy="3527318"/>
          </a:xfrm>
          <a:prstGeom prst="rect">
            <a:avLst/>
          </a:prstGeom>
        </p:spPr>
      </p:pic>
      <p:sp>
        <p:nvSpPr>
          <p:cNvPr id="7" name="TextBox 6">
            <a:extLst>
              <a:ext uri="{FF2B5EF4-FFF2-40B4-BE49-F238E27FC236}">
                <a16:creationId xmlns:a16="http://schemas.microsoft.com/office/drawing/2014/main" id="{E87F8825-CF3E-9249-9FD3-D1FDFF76F3EE}"/>
              </a:ext>
            </a:extLst>
          </p:cNvPr>
          <p:cNvSpPr txBox="1"/>
          <p:nvPr/>
        </p:nvSpPr>
        <p:spPr>
          <a:xfrm>
            <a:off x="4963844" y="1371192"/>
            <a:ext cx="4152758" cy="4801314"/>
          </a:xfrm>
          <a:prstGeom prst="rect">
            <a:avLst/>
          </a:prstGeom>
          <a:noFill/>
        </p:spPr>
        <p:txBody>
          <a:bodyPr wrap="square" rtlCol="0">
            <a:spAutoFit/>
          </a:bodyPr>
          <a:lstStyle/>
          <a:p>
            <a:pPr marL="285750" indent="-285750" algn="l">
              <a:buClr>
                <a:srgbClr val="0432FF"/>
              </a:buClr>
              <a:buFont typeface="Wingdings" pitchFamily="2" charset="2"/>
              <a:buChar char="§"/>
            </a:pPr>
            <a:r>
              <a:rPr lang="en-US" dirty="0">
                <a:latin typeface="Arial" panose="020B0604020202020204" pitchFamily="34" charset="0"/>
                <a:cs typeface="Arial" panose="020B0604020202020204" pitchFamily="34" charset="0"/>
              </a:rPr>
              <a:t>Define choke points</a:t>
            </a:r>
          </a:p>
          <a:p>
            <a:pPr marL="285750" indent="-285750" algn="l">
              <a:buClr>
                <a:srgbClr val="0432FF"/>
              </a:buClr>
              <a:buFont typeface="Wingdings" pitchFamily="2" charset="2"/>
              <a:buChar char="§"/>
            </a:pPr>
            <a:r>
              <a:rPr lang="en-US" dirty="0">
                <a:latin typeface="Arial" panose="020B0604020202020204" pitchFamily="34" charset="0"/>
                <a:cs typeface="Arial" panose="020B0604020202020204" pitchFamily="34" charset="0"/>
              </a:rPr>
              <a:t>layout conduits </a:t>
            </a:r>
          </a:p>
          <a:p>
            <a:pPr marL="285750" indent="-285750" algn="l">
              <a:buClr>
                <a:srgbClr val="0432FF"/>
              </a:buClr>
              <a:buFont typeface="Wingdings" pitchFamily="2" charset="2"/>
              <a:buChar char="§"/>
            </a:pPr>
            <a:r>
              <a:rPr lang="en-US" dirty="0">
                <a:latin typeface="Arial" panose="020B0604020202020204" pitchFamily="34" charset="0"/>
                <a:cs typeface="Arial" panose="020B0604020202020204" pitchFamily="34" charset="0"/>
              </a:rPr>
              <a:t>separate services, signal cables, HV&amp;LV, cooling</a:t>
            </a:r>
          </a:p>
          <a:p>
            <a:pPr marL="285750" indent="-285750" algn="l">
              <a:buClr>
                <a:srgbClr val="0432FF"/>
              </a:buClr>
              <a:buFont typeface="Wingdings" pitchFamily="2" charset="2"/>
              <a:buChar char="§"/>
            </a:pPr>
            <a:r>
              <a:rPr lang="en-US" dirty="0">
                <a:latin typeface="Arial" panose="020B0604020202020204" pitchFamily="34" charset="0"/>
                <a:cs typeface="Arial" panose="020B0604020202020204" pitchFamily="34" charset="0"/>
              </a:rPr>
              <a:t>calculate cooling </a:t>
            </a:r>
            <a:r>
              <a:rPr lang="en-US" dirty="0">
                <a:latin typeface="Arial" panose="020B0604020202020204" pitchFamily="34" charset="0"/>
                <a:cs typeface="Arial" panose="020B0604020202020204" pitchFamily="34" charset="0"/>
                <a:sym typeface="Wingdings" pitchFamily="2" charset="2"/>
              </a:rPr>
              <a:t>current through HV and LV cables</a:t>
            </a:r>
          </a:p>
          <a:p>
            <a:pPr marL="285750" indent="-285750" algn="l">
              <a:buClr>
                <a:srgbClr val="0432FF"/>
              </a:buClr>
              <a:buFont typeface="Wingdings" pitchFamily="2" charset="2"/>
              <a:buChar char="§"/>
            </a:pPr>
            <a:r>
              <a:rPr lang="en-US" dirty="0">
                <a:latin typeface="Arial" panose="020B0604020202020204" pitchFamily="34" charset="0"/>
                <a:cs typeface="Arial" panose="020B0604020202020204" pitchFamily="34" charset="0"/>
                <a:sym typeface="Wingdings" pitchFamily="2" charset="2"/>
              </a:rPr>
              <a:t>Currently a factor 2-3 over space budget </a:t>
            </a:r>
          </a:p>
          <a:p>
            <a:pPr algn="l">
              <a:buClr>
                <a:srgbClr val="0432FF"/>
              </a:buClr>
            </a:pPr>
            <a:r>
              <a:rPr lang="en-US" dirty="0">
                <a:latin typeface="Arial" panose="020B0604020202020204" pitchFamily="34" charset="0"/>
                <a:cs typeface="Arial" panose="020B0604020202020204" pitchFamily="34" charset="0"/>
                <a:sym typeface="Wingdings" pitchFamily="2" charset="2"/>
              </a:rPr>
              <a:t>      will need to iterate</a:t>
            </a:r>
          </a:p>
          <a:p>
            <a:pPr algn="l">
              <a:buClr>
                <a:srgbClr val="0432FF"/>
              </a:buClr>
            </a:pPr>
            <a:r>
              <a:rPr lang="en-US" dirty="0">
                <a:latin typeface="Arial" panose="020B0604020202020204" pitchFamily="34" charset="0"/>
                <a:cs typeface="Arial" panose="020B0604020202020204" pitchFamily="34" charset="0"/>
                <a:sym typeface="Wingdings" pitchFamily="2" charset="2"/>
              </a:rPr>
              <a:t>      might need to integrate DC-DC </a:t>
            </a:r>
          </a:p>
          <a:p>
            <a:pPr algn="l">
              <a:buClr>
                <a:srgbClr val="0432FF"/>
              </a:buClr>
            </a:pPr>
            <a:r>
              <a:rPr lang="en-US" dirty="0">
                <a:latin typeface="Arial" panose="020B0604020202020204" pitchFamily="34" charset="0"/>
                <a:cs typeface="Arial" panose="020B0604020202020204" pitchFamily="34" charset="0"/>
                <a:sym typeface="Wingdings" pitchFamily="2" charset="2"/>
              </a:rPr>
              <a:t>          converters and other means to </a:t>
            </a:r>
          </a:p>
          <a:p>
            <a:pPr algn="l">
              <a:buClr>
                <a:srgbClr val="0432FF"/>
              </a:buClr>
            </a:pPr>
            <a:r>
              <a:rPr lang="en-US" dirty="0">
                <a:latin typeface="Arial" panose="020B0604020202020204" pitchFamily="34" charset="0"/>
                <a:cs typeface="Arial" panose="020B0604020202020204" pitchFamily="34" charset="0"/>
                <a:sym typeface="Wingdings" pitchFamily="2" charset="2"/>
              </a:rPr>
              <a:t>          split the HV &amp; LV out inside the </a:t>
            </a:r>
          </a:p>
          <a:p>
            <a:pPr algn="l">
              <a:buClr>
                <a:srgbClr val="0432FF"/>
              </a:buClr>
            </a:pPr>
            <a:r>
              <a:rPr lang="en-US" dirty="0">
                <a:latin typeface="Arial" panose="020B0604020202020204" pitchFamily="34" charset="0"/>
                <a:cs typeface="Arial" panose="020B0604020202020204" pitchFamily="34" charset="0"/>
                <a:sym typeface="Wingdings" pitchFamily="2" charset="2"/>
              </a:rPr>
              <a:t>          detector</a:t>
            </a:r>
          </a:p>
          <a:p>
            <a:pPr algn="l">
              <a:buClr>
                <a:srgbClr val="0432FF"/>
              </a:buClr>
            </a:pPr>
            <a:r>
              <a:rPr lang="en-US" dirty="0">
                <a:latin typeface="Arial" panose="020B0604020202020204" pitchFamily="34" charset="0"/>
                <a:cs typeface="Arial" panose="020B0604020202020204" pitchFamily="34" charset="0"/>
                <a:sym typeface="Wingdings" pitchFamily="2" charset="2"/>
              </a:rPr>
              <a:t>      material budget</a:t>
            </a:r>
          </a:p>
          <a:p>
            <a:pPr algn="l">
              <a:buClr>
                <a:srgbClr val="0432FF"/>
              </a:buClr>
            </a:pPr>
            <a:endParaRPr lang="en-US" dirty="0">
              <a:latin typeface="Arial" panose="020B0604020202020204" pitchFamily="34" charset="0"/>
              <a:cs typeface="Arial" panose="020B0604020202020204" pitchFamily="34" charset="0"/>
              <a:sym typeface="Wingdings" pitchFamily="2" charset="2"/>
            </a:endParaRPr>
          </a:p>
          <a:p>
            <a:pPr algn="l">
              <a:buClr>
                <a:srgbClr val="0432FF"/>
              </a:buClr>
            </a:pPr>
            <a:r>
              <a:rPr lang="en-US">
                <a:solidFill>
                  <a:srgbClr val="0432FF"/>
                </a:solidFill>
                <a:latin typeface="Arial" panose="020B0604020202020204" pitchFamily="34" charset="0"/>
                <a:cs typeface="Arial" panose="020B0604020202020204" pitchFamily="34" charset="0"/>
                <a:sym typeface="Wingdings" pitchFamily="2" charset="2"/>
              </a:rPr>
              <a:t>Presentation planned: </a:t>
            </a:r>
            <a:r>
              <a:rPr lang="en-US" dirty="0">
                <a:solidFill>
                  <a:srgbClr val="0432FF"/>
                </a:solidFill>
                <a:latin typeface="Arial" panose="020B0604020202020204" pitchFamily="34" charset="0"/>
                <a:cs typeface="Arial" panose="020B0604020202020204" pitchFamily="34" charset="0"/>
                <a:sym typeface="Wingdings" pitchFamily="2" charset="2"/>
              </a:rPr>
              <a:t>GDI 12</a:t>
            </a:r>
            <a:r>
              <a:rPr lang="en-US" baseline="30000" dirty="0">
                <a:solidFill>
                  <a:srgbClr val="0432FF"/>
                </a:solidFill>
                <a:latin typeface="Arial" panose="020B0604020202020204" pitchFamily="34" charset="0"/>
                <a:cs typeface="Arial" panose="020B0604020202020204" pitchFamily="34" charset="0"/>
                <a:sym typeface="Wingdings" pitchFamily="2" charset="2"/>
              </a:rPr>
              <a:t>th</a:t>
            </a:r>
            <a:r>
              <a:rPr lang="en-US" dirty="0">
                <a:solidFill>
                  <a:srgbClr val="0432FF"/>
                </a:solidFill>
                <a:latin typeface="Arial" panose="020B0604020202020204" pitchFamily="34" charset="0"/>
                <a:cs typeface="Arial" panose="020B0604020202020204" pitchFamily="34" charset="0"/>
                <a:sym typeface="Wingdings" pitchFamily="2" charset="2"/>
              </a:rPr>
              <a:t> of December 2022</a:t>
            </a:r>
            <a:endParaRPr lang="en-US" dirty="0">
              <a:solidFill>
                <a:srgbClr val="0432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8240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omputer&#10;&#10;Description automatically generated with medium confidence">
            <a:extLst>
              <a:ext uri="{FF2B5EF4-FFF2-40B4-BE49-F238E27FC236}">
                <a16:creationId xmlns:a16="http://schemas.microsoft.com/office/drawing/2014/main" id="{8983D1EA-1438-0E49-8D21-62EACC7D9B50}"/>
              </a:ext>
            </a:extLst>
          </p:cNvPr>
          <p:cNvPicPr>
            <a:picLocks noChangeAspect="1"/>
          </p:cNvPicPr>
          <p:nvPr/>
        </p:nvPicPr>
        <p:blipFill>
          <a:blip r:embed="rId2"/>
          <a:stretch>
            <a:fillRect/>
          </a:stretch>
        </p:blipFill>
        <p:spPr>
          <a:xfrm>
            <a:off x="173256" y="1910185"/>
            <a:ext cx="5324165" cy="4686580"/>
          </a:xfrm>
          <a:prstGeom prst="rect">
            <a:avLst/>
          </a:prstGeom>
        </p:spPr>
      </p:pic>
      <p:sp>
        <p:nvSpPr>
          <p:cNvPr id="2" name="Date Placeholder 1">
            <a:extLst>
              <a:ext uri="{FF2B5EF4-FFF2-40B4-BE49-F238E27FC236}">
                <a16:creationId xmlns:a16="http://schemas.microsoft.com/office/drawing/2014/main" id="{836D5913-CDBC-F744-AE7D-0F2F259CBEC4}"/>
              </a:ext>
            </a:extLst>
          </p:cNvPr>
          <p:cNvSpPr>
            <a:spLocks noGrp="1"/>
          </p:cNvSpPr>
          <p:nvPr>
            <p:ph type="dt" sz="half" idx="10"/>
          </p:nvPr>
        </p:nvSpPr>
        <p:spPr/>
        <p:txBody>
          <a:bodyPr/>
          <a:lstStyle/>
          <a:p>
            <a:r>
              <a:rPr lang="en-US"/>
              <a:t>E.C. Aschenauer</a:t>
            </a:r>
            <a:endParaRPr lang="en-US" dirty="0"/>
          </a:p>
        </p:txBody>
      </p:sp>
      <p:sp>
        <p:nvSpPr>
          <p:cNvPr id="3" name="Slide Number Placeholder 2">
            <a:extLst>
              <a:ext uri="{FF2B5EF4-FFF2-40B4-BE49-F238E27FC236}">
                <a16:creationId xmlns:a16="http://schemas.microsoft.com/office/drawing/2014/main" id="{90F8657E-DD69-D04D-B42A-66CA517FBBDC}"/>
              </a:ext>
            </a:extLst>
          </p:cNvPr>
          <p:cNvSpPr>
            <a:spLocks noGrp="1"/>
          </p:cNvSpPr>
          <p:nvPr>
            <p:ph type="sldNum" sz="quarter" idx="12"/>
          </p:nvPr>
        </p:nvSpPr>
        <p:spPr/>
        <p:txBody>
          <a:bodyPr/>
          <a:lstStyle/>
          <a:p>
            <a:fld id="{893C5830-40F3-F04E-B2E3-10E6672BA8FF}" type="slidenum">
              <a:rPr lang="en-US" smtClean="0"/>
              <a:pPr/>
              <a:t>7</a:t>
            </a:fld>
            <a:endParaRPr lang="en-US"/>
          </a:p>
        </p:txBody>
      </p:sp>
      <p:sp>
        <p:nvSpPr>
          <p:cNvPr id="4" name="Title 3">
            <a:extLst>
              <a:ext uri="{FF2B5EF4-FFF2-40B4-BE49-F238E27FC236}">
                <a16:creationId xmlns:a16="http://schemas.microsoft.com/office/drawing/2014/main" id="{112091A1-0F27-DA45-B7B2-AA834D17B9A1}"/>
              </a:ext>
            </a:extLst>
          </p:cNvPr>
          <p:cNvSpPr>
            <a:spLocks noGrp="1"/>
          </p:cNvSpPr>
          <p:nvPr>
            <p:ph type="title"/>
          </p:nvPr>
        </p:nvSpPr>
        <p:spPr/>
        <p:txBody>
          <a:bodyPr>
            <a:normAutofit fontScale="90000"/>
          </a:bodyPr>
          <a:lstStyle/>
          <a:p>
            <a:r>
              <a:rPr lang="en-US" dirty="0"/>
              <a:t>Next “</a:t>
            </a:r>
            <a:r>
              <a:rPr lang="en-US" dirty="0" err="1"/>
              <a:t>ePIC</a:t>
            </a:r>
            <a:r>
              <a:rPr lang="en-US" dirty="0"/>
              <a:t> – Project” Project: Subdetector Readout Chains</a:t>
            </a:r>
          </a:p>
        </p:txBody>
      </p:sp>
      <p:sp>
        <p:nvSpPr>
          <p:cNvPr id="7" name="TextBox 6">
            <a:extLst>
              <a:ext uri="{FF2B5EF4-FFF2-40B4-BE49-F238E27FC236}">
                <a16:creationId xmlns:a16="http://schemas.microsoft.com/office/drawing/2014/main" id="{5EA07B90-28DF-884F-A56B-F41C05C5B4BF}"/>
              </a:ext>
            </a:extLst>
          </p:cNvPr>
          <p:cNvSpPr txBox="1"/>
          <p:nvPr/>
        </p:nvSpPr>
        <p:spPr>
          <a:xfrm>
            <a:off x="51370" y="534328"/>
            <a:ext cx="3946358" cy="1477328"/>
          </a:xfrm>
          <a:prstGeom prst="rect">
            <a:avLst/>
          </a:prstGeom>
          <a:noFill/>
        </p:spPr>
        <p:txBody>
          <a:bodyPr wrap="square" rtlCol="0">
            <a:spAutoFit/>
          </a:bodyPr>
          <a:lstStyle/>
          <a:p>
            <a:pPr algn="l"/>
            <a:r>
              <a:rPr lang="en-US" dirty="0">
                <a:latin typeface="Arial" panose="020B0604020202020204" pitchFamily="34" charset="0"/>
                <a:cs typeface="Arial" panose="020B0604020202020204" pitchFamily="34" charset="0"/>
              </a:rPr>
              <a:t>Will integrate read-out chain questionnaire for all subdetectors following these examples to be filled by experts following the services collection in the service excel-sheet</a:t>
            </a:r>
          </a:p>
        </p:txBody>
      </p:sp>
      <p:sp>
        <p:nvSpPr>
          <p:cNvPr id="8" name="Rectangle 7">
            <a:extLst>
              <a:ext uri="{FF2B5EF4-FFF2-40B4-BE49-F238E27FC236}">
                <a16:creationId xmlns:a16="http://schemas.microsoft.com/office/drawing/2014/main" id="{3C6A0D16-6A07-B64B-A9D1-DD1BF60DE863}"/>
              </a:ext>
            </a:extLst>
          </p:cNvPr>
          <p:cNvSpPr/>
          <p:nvPr/>
        </p:nvSpPr>
        <p:spPr>
          <a:xfrm>
            <a:off x="2" y="5799075"/>
            <a:ext cx="5178392" cy="369332"/>
          </a:xfrm>
          <a:prstGeom prst="rect">
            <a:avLst/>
          </a:prstGeom>
          <a:noFill/>
          <a:ln w="349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9066BB6-11B7-814E-9AA4-0ED80097876F}"/>
              </a:ext>
            </a:extLst>
          </p:cNvPr>
          <p:cNvSpPr/>
          <p:nvPr/>
        </p:nvSpPr>
        <p:spPr>
          <a:xfrm>
            <a:off x="2" y="3550196"/>
            <a:ext cx="5324166" cy="2058196"/>
          </a:xfrm>
          <a:prstGeom prst="rect">
            <a:avLst/>
          </a:prstGeom>
          <a:noFill/>
          <a:ln w="349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BC2C1B-B12E-F444-8800-E40B50491CB2}"/>
              </a:ext>
            </a:extLst>
          </p:cNvPr>
          <p:cNvSpPr/>
          <p:nvPr/>
        </p:nvSpPr>
        <p:spPr>
          <a:xfrm>
            <a:off x="0" y="2394446"/>
            <a:ext cx="4572001" cy="1126386"/>
          </a:xfrm>
          <a:prstGeom prst="rect">
            <a:avLst/>
          </a:prstGeom>
          <a:noFill/>
          <a:ln w="3492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A334FA4-DD01-7D48-B052-5BDDC6F4B964}"/>
              </a:ext>
            </a:extLst>
          </p:cNvPr>
          <p:cNvSpPr txBox="1"/>
          <p:nvPr/>
        </p:nvSpPr>
        <p:spPr>
          <a:xfrm>
            <a:off x="5321971" y="3932963"/>
            <a:ext cx="2082621" cy="646331"/>
          </a:xfrm>
          <a:prstGeom prst="rect">
            <a:avLst/>
          </a:prstGeom>
          <a:noFill/>
        </p:spPr>
        <p:txBody>
          <a:bodyPr wrap="none" rtlCol="0">
            <a:spAutoFit/>
          </a:bodyPr>
          <a:lstStyle/>
          <a:p>
            <a:pPr algn="l"/>
            <a:r>
              <a:rPr lang="en-US" b="1" dirty="0">
                <a:solidFill>
                  <a:srgbClr val="00B0F0"/>
                </a:solidFill>
                <a:latin typeface="Arial" panose="020B0604020202020204" pitchFamily="34" charset="0"/>
                <a:cs typeface="Arial" panose="020B0604020202020204" pitchFamily="34" charset="0"/>
              </a:rPr>
              <a:t>FEB:</a:t>
            </a:r>
          </a:p>
          <a:p>
            <a:pPr algn="l"/>
            <a:r>
              <a:rPr lang="en-US" b="1" dirty="0">
                <a:solidFill>
                  <a:srgbClr val="00B0F0"/>
                </a:solidFill>
                <a:latin typeface="Arial" panose="020B0604020202020204" pitchFamily="34" charset="0"/>
                <a:cs typeface="Arial" panose="020B0604020202020204" pitchFamily="34" charset="0"/>
              </a:rPr>
              <a:t>detector specific</a:t>
            </a:r>
          </a:p>
        </p:txBody>
      </p:sp>
      <p:sp>
        <p:nvSpPr>
          <p:cNvPr id="11" name="TextBox 10">
            <a:extLst>
              <a:ext uri="{FF2B5EF4-FFF2-40B4-BE49-F238E27FC236}">
                <a16:creationId xmlns:a16="http://schemas.microsoft.com/office/drawing/2014/main" id="{0343C7D9-4B70-CB47-AB71-56A3338D23DA}"/>
              </a:ext>
            </a:extLst>
          </p:cNvPr>
          <p:cNvSpPr txBox="1"/>
          <p:nvPr/>
        </p:nvSpPr>
        <p:spPr>
          <a:xfrm>
            <a:off x="4525541" y="2827267"/>
            <a:ext cx="2082621" cy="646331"/>
          </a:xfrm>
          <a:prstGeom prst="rect">
            <a:avLst/>
          </a:prstGeom>
          <a:noFill/>
        </p:spPr>
        <p:txBody>
          <a:bodyPr wrap="none" rtlCol="0">
            <a:spAutoFit/>
          </a:bodyPr>
          <a:lstStyle/>
          <a:p>
            <a:pPr algn="l"/>
            <a:r>
              <a:rPr lang="en-US" b="1" dirty="0">
                <a:solidFill>
                  <a:srgbClr val="FFC000"/>
                </a:solidFill>
                <a:latin typeface="Arial" panose="020B0604020202020204" pitchFamily="34" charset="0"/>
                <a:cs typeface="Arial" panose="020B0604020202020204" pitchFamily="34" charset="0"/>
              </a:rPr>
              <a:t>Sensor </a:t>
            </a:r>
          </a:p>
          <a:p>
            <a:pPr algn="l"/>
            <a:r>
              <a:rPr lang="en-US" b="1" dirty="0">
                <a:solidFill>
                  <a:srgbClr val="FFC000"/>
                </a:solidFill>
                <a:latin typeface="Arial" panose="020B0604020202020204" pitchFamily="34" charset="0"/>
                <a:cs typeface="Arial" panose="020B0604020202020204" pitchFamily="34" charset="0"/>
              </a:rPr>
              <a:t>detector specific</a:t>
            </a:r>
          </a:p>
        </p:txBody>
      </p:sp>
      <p:sp>
        <p:nvSpPr>
          <p:cNvPr id="13" name="TextBox 12">
            <a:extLst>
              <a:ext uri="{FF2B5EF4-FFF2-40B4-BE49-F238E27FC236}">
                <a16:creationId xmlns:a16="http://schemas.microsoft.com/office/drawing/2014/main" id="{0E58BE60-7806-6644-88E9-EAB1064EDF8F}"/>
              </a:ext>
            </a:extLst>
          </p:cNvPr>
          <p:cNvSpPr txBox="1"/>
          <p:nvPr/>
        </p:nvSpPr>
        <p:spPr>
          <a:xfrm>
            <a:off x="5178394" y="5614965"/>
            <a:ext cx="2454518" cy="1200329"/>
          </a:xfrm>
          <a:prstGeom prst="rect">
            <a:avLst/>
          </a:prstGeom>
          <a:noFill/>
        </p:spPr>
        <p:txBody>
          <a:bodyPr wrap="none" rtlCol="0">
            <a:spAutoFit/>
          </a:bodyPr>
          <a:lstStyle/>
          <a:p>
            <a:pPr algn="l"/>
            <a:r>
              <a:rPr lang="en-US" b="1" dirty="0">
                <a:solidFill>
                  <a:srgbClr val="00B050"/>
                </a:solidFill>
                <a:latin typeface="Arial" panose="020B0604020202020204" pitchFamily="34" charset="0"/>
                <a:cs typeface="Arial" panose="020B0604020202020204" pitchFamily="34" charset="0"/>
              </a:rPr>
              <a:t>RDO:</a:t>
            </a:r>
          </a:p>
          <a:p>
            <a:pPr algn="l"/>
            <a:r>
              <a:rPr lang="en-US" b="1" dirty="0">
                <a:solidFill>
                  <a:srgbClr val="00B050"/>
                </a:solidFill>
                <a:latin typeface="Arial" panose="020B0604020202020204" pitchFamily="34" charset="0"/>
                <a:cs typeface="Arial" panose="020B0604020202020204" pitchFamily="34" charset="0"/>
              </a:rPr>
              <a:t>hopefully one board </a:t>
            </a:r>
          </a:p>
          <a:p>
            <a:pPr algn="l"/>
            <a:r>
              <a:rPr lang="en-US" b="1" dirty="0">
                <a:solidFill>
                  <a:srgbClr val="00B050"/>
                </a:solidFill>
                <a:latin typeface="Arial" panose="020B0604020202020204" pitchFamily="34" charset="0"/>
                <a:cs typeface="Arial" panose="020B0604020202020204" pitchFamily="34" charset="0"/>
              </a:rPr>
              <a:t>common to many</a:t>
            </a:r>
          </a:p>
          <a:p>
            <a:pPr algn="l"/>
            <a:r>
              <a:rPr lang="en-US" b="1" dirty="0">
                <a:solidFill>
                  <a:srgbClr val="00B050"/>
                </a:solidFill>
                <a:latin typeface="Arial" panose="020B0604020202020204" pitchFamily="34" charset="0"/>
                <a:cs typeface="Arial" panose="020B0604020202020204" pitchFamily="34" charset="0"/>
              </a:rPr>
              <a:t>subdetectors</a:t>
            </a:r>
          </a:p>
        </p:txBody>
      </p:sp>
      <p:pic>
        <p:nvPicPr>
          <p:cNvPr id="14" name="Picture 13" descr="Timeline&#10;&#10;Description automatically generated">
            <a:extLst>
              <a:ext uri="{FF2B5EF4-FFF2-40B4-BE49-F238E27FC236}">
                <a16:creationId xmlns:a16="http://schemas.microsoft.com/office/drawing/2014/main" id="{53886E0C-084B-B34E-AB13-37F21E3E6C80}"/>
              </a:ext>
            </a:extLst>
          </p:cNvPr>
          <p:cNvPicPr>
            <a:picLocks noChangeAspect="1"/>
          </p:cNvPicPr>
          <p:nvPr/>
        </p:nvPicPr>
        <p:blipFill>
          <a:blip r:embed="rId3"/>
          <a:stretch>
            <a:fillRect/>
          </a:stretch>
        </p:blipFill>
        <p:spPr>
          <a:xfrm>
            <a:off x="4311066" y="531874"/>
            <a:ext cx="4774131" cy="1976894"/>
          </a:xfrm>
          <a:prstGeom prst="rect">
            <a:avLst/>
          </a:prstGeom>
        </p:spPr>
      </p:pic>
      <p:sp>
        <p:nvSpPr>
          <p:cNvPr id="15" name="Rectangle 14">
            <a:extLst>
              <a:ext uri="{FF2B5EF4-FFF2-40B4-BE49-F238E27FC236}">
                <a16:creationId xmlns:a16="http://schemas.microsoft.com/office/drawing/2014/main" id="{B6E6E84C-2763-AA43-8FAA-D464E76CEE99}"/>
              </a:ext>
            </a:extLst>
          </p:cNvPr>
          <p:cNvSpPr/>
          <p:nvPr/>
        </p:nvSpPr>
        <p:spPr>
          <a:xfrm>
            <a:off x="4629226" y="600497"/>
            <a:ext cx="1319187" cy="1603688"/>
          </a:xfrm>
          <a:prstGeom prst="rect">
            <a:avLst/>
          </a:prstGeom>
          <a:noFill/>
          <a:ln w="349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58964A7-8ECC-B24D-BB12-C8D5B9588B44}"/>
              </a:ext>
            </a:extLst>
          </p:cNvPr>
          <p:cNvSpPr/>
          <p:nvPr/>
        </p:nvSpPr>
        <p:spPr>
          <a:xfrm>
            <a:off x="6412329" y="598189"/>
            <a:ext cx="1319187" cy="1603688"/>
          </a:xfrm>
          <a:prstGeom prst="rect">
            <a:avLst/>
          </a:prstGeom>
          <a:noFill/>
          <a:ln w="349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18F543B-AE27-D447-9B68-F388562FD712}"/>
              </a:ext>
            </a:extLst>
          </p:cNvPr>
          <p:cNvSpPr txBox="1"/>
          <p:nvPr/>
        </p:nvSpPr>
        <p:spPr>
          <a:xfrm>
            <a:off x="4745262" y="616133"/>
            <a:ext cx="433132" cy="246221"/>
          </a:xfrm>
          <a:prstGeom prst="rect">
            <a:avLst/>
          </a:prstGeom>
          <a:solidFill>
            <a:schemeClr val="bg1"/>
          </a:solidFill>
        </p:spPr>
        <p:txBody>
          <a:bodyPr wrap="none" rtlCol="0">
            <a:spAutoFit/>
          </a:bodyPr>
          <a:lstStyle/>
          <a:p>
            <a:pPr algn="l"/>
            <a:r>
              <a:rPr lang="en-US" sz="1000" dirty="0">
                <a:latin typeface="Arial" panose="020B0604020202020204" pitchFamily="34" charset="0"/>
                <a:cs typeface="Arial" panose="020B0604020202020204" pitchFamily="34" charset="0"/>
              </a:rPr>
              <a:t>FEB</a:t>
            </a:r>
          </a:p>
        </p:txBody>
      </p:sp>
      <p:sp>
        <p:nvSpPr>
          <p:cNvPr id="17" name="TextBox 16">
            <a:extLst>
              <a:ext uri="{FF2B5EF4-FFF2-40B4-BE49-F238E27FC236}">
                <a16:creationId xmlns:a16="http://schemas.microsoft.com/office/drawing/2014/main" id="{5C9961FF-AFD0-0E4F-B671-FD49D70C06D1}"/>
              </a:ext>
            </a:extLst>
          </p:cNvPr>
          <p:cNvSpPr txBox="1"/>
          <p:nvPr/>
        </p:nvSpPr>
        <p:spPr>
          <a:xfrm>
            <a:off x="6851895" y="624755"/>
            <a:ext cx="470000" cy="246221"/>
          </a:xfrm>
          <a:prstGeom prst="rect">
            <a:avLst/>
          </a:prstGeom>
          <a:solidFill>
            <a:schemeClr val="bg1"/>
          </a:solidFill>
        </p:spPr>
        <p:txBody>
          <a:bodyPr wrap="none" rtlCol="0">
            <a:spAutoFit/>
          </a:bodyPr>
          <a:lstStyle/>
          <a:p>
            <a:pPr algn="l"/>
            <a:r>
              <a:rPr lang="en-US" sz="1000" dirty="0">
                <a:latin typeface="Arial" panose="020B0604020202020204" pitchFamily="34" charset="0"/>
                <a:cs typeface="Arial" panose="020B0604020202020204" pitchFamily="34" charset="0"/>
              </a:rPr>
              <a:t>RDO</a:t>
            </a:r>
          </a:p>
        </p:txBody>
      </p:sp>
    </p:spTree>
    <p:extLst>
      <p:ext uri="{BB962C8B-B14F-4D97-AF65-F5344CB8AC3E}">
        <p14:creationId xmlns:p14="http://schemas.microsoft.com/office/powerpoint/2010/main" val="3711563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4266601-BE10-40AF-8825-BF9FB1C0D70E}"/>
              </a:ext>
            </a:extLst>
          </p:cNvPr>
          <p:cNvSpPr>
            <a:spLocks noGrp="1"/>
          </p:cNvSpPr>
          <p:nvPr>
            <p:ph type="sldNum" sz="quarter" idx="12"/>
          </p:nvPr>
        </p:nvSpPr>
        <p:spPr/>
        <p:txBody>
          <a:bodyPr/>
          <a:lstStyle/>
          <a:p>
            <a:fld id="{893C5830-40F3-F04E-B2E3-10E6672BA8FF}" type="slidenum">
              <a:rPr lang="en-US" smtClean="0"/>
              <a:t>8</a:t>
            </a:fld>
            <a:endParaRPr lang="en-US" dirty="0"/>
          </a:p>
        </p:txBody>
      </p:sp>
      <p:pic>
        <p:nvPicPr>
          <p:cNvPr id="5" name="Picture 4">
            <a:extLst>
              <a:ext uri="{FF2B5EF4-FFF2-40B4-BE49-F238E27FC236}">
                <a16:creationId xmlns:a16="http://schemas.microsoft.com/office/drawing/2014/main" id="{CAFBA1FA-4115-6041-BBB0-D6A901BE491E}"/>
              </a:ext>
            </a:extLst>
          </p:cNvPr>
          <p:cNvPicPr>
            <a:picLocks noChangeAspect="1"/>
          </p:cNvPicPr>
          <p:nvPr/>
        </p:nvPicPr>
        <p:blipFill rotWithShape="1">
          <a:blip r:embed="rId2"/>
          <a:srcRect b="18643"/>
          <a:stretch/>
        </p:blipFill>
        <p:spPr>
          <a:xfrm>
            <a:off x="320807" y="1138065"/>
            <a:ext cx="8481002" cy="4293250"/>
          </a:xfrm>
          <a:prstGeom prst="rect">
            <a:avLst/>
          </a:prstGeom>
        </p:spPr>
      </p:pic>
    </p:spTree>
    <p:extLst>
      <p:ext uri="{BB962C8B-B14F-4D97-AF65-F5344CB8AC3E}">
        <p14:creationId xmlns:p14="http://schemas.microsoft.com/office/powerpoint/2010/main" val="1507079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93C5830-40F3-F04E-B2E3-10E6672BA8FF}" type="slidenum">
              <a:rPr lang="en-US" smtClean="0"/>
              <a:pPr/>
              <a:t>9</a:t>
            </a:fld>
            <a:endParaRPr lang="en-US"/>
          </a:p>
        </p:txBody>
      </p:sp>
      <p:pic>
        <p:nvPicPr>
          <p:cNvPr id="6" name="Picture 5"/>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7308" y="2791630"/>
            <a:ext cx="9052560" cy="26373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50056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lgn="l">
          <a:defRPr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EIC_PPT_Template_EditableTextLogos" id="{00FAD509-D349-8A47-998B-D6A9B09DAFE7}" vid="{C82AAD2E-8960-DB40-8700-990D4EEA0AB7}"/>
    </a:ext>
  </a:extLst>
</a:theme>
</file>

<file path=ppt/theme/theme2.xml><?xml version="1.0" encoding="utf-8"?>
<a:theme xmlns:a="http://schemas.openxmlformats.org/drawingml/2006/main" name="Presentation Page-DOE bott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13630</TotalTime>
  <Words>1911</Words>
  <Application>Microsoft Macintosh PowerPoint</Application>
  <PresentationFormat>On-screen Show (4:3)</PresentationFormat>
  <Paragraphs>254</Paragraphs>
  <Slides>17</Slides>
  <Notes>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Arial</vt:lpstr>
      <vt:lpstr>Calibri</vt:lpstr>
      <vt:lpstr>Calibri Light</vt:lpstr>
      <vt:lpstr>Times New Roman</vt:lpstr>
      <vt:lpstr>Wingdings</vt:lpstr>
      <vt:lpstr>Office Theme</vt:lpstr>
      <vt:lpstr>Presentation Page-DOE bottom</vt:lpstr>
      <vt:lpstr>EIC Project Update </vt:lpstr>
      <vt:lpstr>PowerPoint Presentation</vt:lpstr>
      <vt:lpstr>Jim Yeck Mail 12/02/22</vt:lpstr>
      <vt:lpstr>Schedule till a week ago</vt:lpstr>
      <vt:lpstr>PowerPoint Presentation</vt:lpstr>
      <vt:lpstr>Update on Services</vt:lpstr>
      <vt:lpstr>Next “ePIC – Project” Project: Subdetector Readout Chains</vt:lpstr>
      <vt:lpstr>PowerPoint Presentation</vt:lpstr>
      <vt:lpstr>PowerPoint Presentation</vt:lpstr>
      <vt:lpstr>PowerPoint Presentation</vt:lpstr>
      <vt:lpstr>Accelerator Technical Change Control Process</vt:lpstr>
      <vt:lpstr>PowerPoint Presentation</vt:lpstr>
      <vt:lpstr>PowerPoint Presentation</vt:lpstr>
      <vt:lpstr>PowerPoint Presentation</vt:lpstr>
      <vt:lpstr>PowerPoint Presentation</vt:lpstr>
      <vt:lpstr>PowerPoint Presentation</vt:lpstr>
      <vt:lpstr>Next ePIC – Project Project: Subdetector Readout Chains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EIC: A collider to map initial and final state correlations with high precision</dc:title>
  <dc:creator>Aschenauer, Elke</dc:creator>
  <cp:lastModifiedBy>Elke-Caroline Aschenauer</cp:lastModifiedBy>
  <cp:revision>885</cp:revision>
  <dcterms:created xsi:type="dcterms:W3CDTF">2019-04-29T20:50:32Z</dcterms:created>
  <dcterms:modified xsi:type="dcterms:W3CDTF">2022-12-09T02:03:11Z</dcterms:modified>
</cp:coreProperties>
</file>