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Override PartName="/ppt/slides/slide27.xml" ContentType="application/vnd.openxmlformats-officedocument.presentationml.slide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Default Extension="rels" ContentType="application/vnd.openxmlformats-package.relationships+xml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charts/chart4.xml" ContentType="application/vnd.openxmlformats-officedocument.drawingml.char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Default Extension="xlsx" ContentType="application/vnd.openxmlformats-officedocument.spreadsheetml.sheet"/>
  <Override PartName="/ppt/slideLayouts/slideLayout2.xml" ContentType="application/vnd.openxmlformats-officedocument.presentationml.slideLayout+xml"/>
  <Override PartName="/ppt/slides/slide28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charts/chart2.xml" ContentType="application/vnd.openxmlformats-officedocument.drawingml.chart+xml"/>
  <Default Extension="bin" ContentType="application/vnd.openxmlformats-officedocument.presentationml.printerSettings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pdf" ContentType="application/pdf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charts/chart3.xml" ContentType="application/vnd.openxmlformats-officedocument.drawingml.char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ldMasterIdLst>
    <p:sldMasterId id="2147483648" r:id="rId1"/>
  </p:sldMasterIdLst>
  <p:notesMasterIdLst>
    <p:notesMasterId r:id="rId30"/>
  </p:notesMasterIdLst>
  <p:sldIdLst>
    <p:sldId id="429" r:id="rId2"/>
    <p:sldId id="455" r:id="rId3"/>
    <p:sldId id="428" r:id="rId4"/>
    <p:sldId id="430" r:id="rId5"/>
    <p:sldId id="431" r:id="rId6"/>
    <p:sldId id="432" r:id="rId7"/>
    <p:sldId id="442" r:id="rId8"/>
    <p:sldId id="435" r:id="rId9"/>
    <p:sldId id="436" r:id="rId10"/>
    <p:sldId id="437" r:id="rId11"/>
    <p:sldId id="438" r:id="rId12"/>
    <p:sldId id="441" r:id="rId13"/>
    <p:sldId id="440" r:id="rId14"/>
    <p:sldId id="439" r:id="rId15"/>
    <p:sldId id="434" r:id="rId16"/>
    <p:sldId id="433" r:id="rId17"/>
    <p:sldId id="457" r:id="rId18"/>
    <p:sldId id="447" r:id="rId19"/>
    <p:sldId id="448" r:id="rId20"/>
    <p:sldId id="444" r:id="rId21"/>
    <p:sldId id="443" r:id="rId22"/>
    <p:sldId id="445" r:id="rId23"/>
    <p:sldId id="446" r:id="rId24"/>
    <p:sldId id="458" r:id="rId25"/>
    <p:sldId id="452" r:id="rId26"/>
    <p:sldId id="450" r:id="rId27"/>
    <p:sldId id="453" r:id="rId28"/>
    <p:sldId id="425" r:id="rId29"/>
  </p:sldIdLst>
  <p:sldSz cx="13004800" cy="9753600"/>
  <p:notesSz cx="6858000" cy="9144000"/>
  <p:defaultTextStyle>
    <a:lvl1pPr defTabSz="457200">
      <a:defRPr sz="1200">
        <a:latin typeface="Helvetica"/>
        <a:ea typeface="Helvetica"/>
        <a:cs typeface="Helvetica"/>
        <a:sym typeface="Helvetica"/>
      </a:defRPr>
    </a:lvl1pPr>
    <a:lvl2pPr indent="228600" defTabSz="457200">
      <a:defRPr sz="1200">
        <a:latin typeface="Helvetica"/>
        <a:ea typeface="Helvetica"/>
        <a:cs typeface="Helvetica"/>
        <a:sym typeface="Helvetica"/>
      </a:defRPr>
    </a:lvl2pPr>
    <a:lvl3pPr indent="457200" defTabSz="457200">
      <a:defRPr sz="1200">
        <a:latin typeface="Helvetica"/>
        <a:ea typeface="Helvetica"/>
        <a:cs typeface="Helvetica"/>
        <a:sym typeface="Helvetica"/>
      </a:defRPr>
    </a:lvl3pPr>
    <a:lvl4pPr indent="685800" defTabSz="457200">
      <a:defRPr sz="1200">
        <a:latin typeface="Helvetica"/>
        <a:ea typeface="Helvetica"/>
        <a:cs typeface="Helvetica"/>
        <a:sym typeface="Helvetica"/>
      </a:defRPr>
    </a:lvl4pPr>
    <a:lvl5pPr indent="914400" defTabSz="457200">
      <a:defRPr sz="1200">
        <a:latin typeface="Helvetica"/>
        <a:ea typeface="Helvetica"/>
        <a:cs typeface="Helvetica"/>
        <a:sym typeface="Helvetica"/>
      </a:defRPr>
    </a:lvl5pPr>
    <a:lvl6pPr indent="1143000" defTabSz="457200">
      <a:defRPr sz="1200">
        <a:latin typeface="Helvetica"/>
        <a:ea typeface="Helvetica"/>
        <a:cs typeface="Helvetica"/>
        <a:sym typeface="Helvetica"/>
      </a:defRPr>
    </a:lvl6pPr>
    <a:lvl7pPr indent="1371600" defTabSz="457200">
      <a:defRPr sz="1200">
        <a:latin typeface="Helvetica"/>
        <a:ea typeface="Helvetica"/>
        <a:cs typeface="Helvetica"/>
        <a:sym typeface="Helvetica"/>
      </a:defRPr>
    </a:lvl7pPr>
    <a:lvl8pPr indent="1600200" defTabSz="457200">
      <a:defRPr sz="1200">
        <a:latin typeface="Helvetica"/>
        <a:ea typeface="Helvetica"/>
        <a:cs typeface="Helvetica"/>
        <a:sym typeface="Helvetica"/>
      </a:defRPr>
    </a:lvl8pPr>
    <a:lvl9pPr indent="1828800" defTabSz="457200">
      <a:defRPr sz="1200">
        <a:latin typeface="Helvetica"/>
        <a:ea typeface="Helvetica"/>
        <a:cs typeface="Helvetica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413E40"/>
        </a:fontRef>
        <a:srgbClr val="413E40"/>
      </a:tcTxStyle>
      <a:tcStyle>
        <a:tcBdr>
          <a:left>
            <a:ln w="12700" cap="flat">
              <a:solidFill>
                <a:srgbClr val="413E40"/>
              </a:solidFill>
              <a:prstDash val="solid"/>
              <a:miter lim="400000"/>
            </a:ln>
          </a:left>
          <a:right>
            <a:ln w="12700" cap="flat">
              <a:solidFill>
                <a:srgbClr val="413E40"/>
              </a:solidFill>
              <a:prstDash val="solid"/>
              <a:miter lim="400000"/>
            </a:ln>
          </a:right>
          <a:top>
            <a:ln w="12700" cap="flat">
              <a:solidFill>
                <a:srgbClr val="413E40"/>
              </a:solidFill>
              <a:prstDash val="solid"/>
              <a:miter lim="400000"/>
            </a:ln>
          </a:top>
          <a:bottom>
            <a:ln w="12700" cap="flat">
              <a:solidFill>
                <a:srgbClr val="413E40"/>
              </a:solidFill>
              <a:prstDash val="solid"/>
              <a:miter lim="400000"/>
            </a:ln>
          </a:bottom>
          <a:insideH>
            <a:ln w="12700" cap="flat">
              <a:solidFill>
                <a:srgbClr val="413E40"/>
              </a:solidFill>
              <a:prstDash val="solid"/>
              <a:miter lim="400000"/>
            </a:ln>
          </a:insideH>
          <a:insideV>
            <a:ln w="12700" cap="flat">
              <a:solidFill>
                <a:srgbClr val="413E4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413E40"/>
        </a:fontRef>
        <a:srgbClr val="413E40"/>
      </a:tcTxStyle>
      <a:tcStyle>
        <a:tcBdr>
          <a:left>
            <a:ln w="28575" cap="flat">
              <a:solidFill>
                <a:srgbClr val="413E40"/>
              </a:solidFill>
              <a:prstDash val="solid"/>
              <a:miter lim="400000"/>
            </a:ln>
          </a:left>
          <a:right>
            <a:ln w="12700" cap="flat">
              <a:solidFill>
                <a:srgbClr val="413E40"/>
              </a:solidFill>
              <a:prstDash val="solid"/>
              <a:miter lim="400000"/>
            </a:ln>
          </a:right>
          <a:top>
            <a:ln w="12700" cap="flat">
              <a:solidFill>
                <a:srgbClr val="413E40"/>
              </a:solidFill>
              <a:prstDash val="solid"/>
              <a:miter lim="400000"/>
            </a:ln>
          </a:top>
          <a:bottom>
            <a:ln w="12700" cap="flat">
              <a:solidFill>
                <a:srgbClr val="413E40"/>
              </a:solidFill>
              <a:prstDash val="solid"/>
              <a:miter lim="400000"/>
            </a:ln>
          </a:bottom>
          <a:insideH>
            <a:ln w="12700" cap="flat">
              <a:solidFill>
                <a:srgbClr val="413E40"/>
              </a:solidFill>
              <a:prstDash val="solid"/>
              <a:miter lim="400000"/>
            </a:ln>
          </a:insideH>
          <a:insideV>
            <a:ln w="12700" cap="flat">
              <a:solidFill>
                <a:srgbClr val="413E4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413E40"/>
        </a:fontRef>
        <a:srgbClr val="413E40"/>
      </a:tcTxStyle>
      <a:tcStyle>
        <a:tcBdr>
          <a:left>
            <a:ln w="12700" cap="flat">
              <a:solidFill>
                <a:srgbClr val="413E40"/>
              </a:solidFill>
              <a:prstDash val="solid"/>
              <a:miter lim="400000"/>
            </a:ln>
          </a:left>
          <a:right>
            <a:ln w="12700" cap="flat">
              <a:solidFill>
                <a:srgbClr val="413E40"/>
              </a:solidFill>
              <a:prstDash val="solid"/>
              <a:miter lim="400000"/>
            </a:ln>
          </a:right>
          <a:top>
            <a:ln w="12700" cap="flat">
              <a:solidFill>
                <a:srgbClr val="413E40"/>
              </a:solidFill>
              <a:prstDash val="solid"/>
              <a:miter lim="400000"/>
            </a:ln>
          </a:top>
          <a:bottom>
            <a:ln w="28575" cap="flat">
              <a:solidFill>
                <a:srgbClr val="413E40"/>
              </a:solidFill>
              <a:prstDash val="solid"/>
              <a:miter lim="400000"/>
            </a:ln>
          </a:bottom>
          <a:insideH>
            <a:ln w="12700" cap="flat">
              <a:solidFill>
                <a:srgbClr val="413E40"/>
              </a:solidFill>
              <a:prstDash val="solid"/>
              <a:miter lim="400000"/>
            </a:ln>
          </a:insideH>
          <a:insideV>
            <a:ln w="12700" cap="flat">
              <a:solidFill>
                <a:srgbClr val="413E4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413E40"/>
        </a:fontRef>
        <a:srgbClr val="413E40"/>
      </a:tcTxStyle>
      <a:tcStyle>
        <a:tcBdr>
          <a:left>
            <a:ln w="12700" cap="flat">
              <a:solidFill>
                <a:srgbClr val="413E40"/>
              </a:solidFill>
              <a:prstDash val="solid"/>
              <a:miter lim="400000"/>
            </a:ln>
          </a:left>
          <a:right>
            <a:ln w="12700" cap="flat">
              <a:solidFill>
                <a:srgbClr val="413E40"/>
              </a:solidFill>
              <a:prstDash val="solid"/>
              <a:miter lim="400000"/>
            </a:ln>
          </a:right>
          <a:top>
            <a:ln w="28575" cap="flat">
              <a:solidFill>
                <a:srgbClr val="413E40"/>
              </a:solidFill>
              <a:prstDash val="solid"/>
              <a:miter lim="400000"/>
            </a:ln>
          </a:top>
          <a:bottom>
            <a:ln w="12700" cap="flat">
              <a:solidFill>
                <a:srgbClr val="413E40"/>
              </a:solidFill>
              <a:prstDash val="solid"/>
              <a:miter lim="400000"/>
            </a:ln>
          </a:bottom>
          <a:insideH>
            <a:ln w="12700" cap="flat">
              <a:solidFill>
                <a:srgbClr val="413E40"/>
              </a:solidFill>
              <a:prstDash val="solid"/>
              <a:miter lim="400000"/>
            </a:ln>
          </a:insideH>
          <a:insideV>
            <a:ln w="12700" cap="flat">
              <a:solidFill>
                <a:srgbClr val="413E4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3568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552" y="-8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 dirty="0"/>
              <a:t>Abundance of </a:t>
            </a:r>
            <a:r>
              <a:rPr lang="en-US" baseline="30000" dirty="0" err="1"/>
              <a:t>Nat</a:t>
            </a:r>
            <a:r>
              <a:rPr lang="en-US" dirty="0" err="1"/>
              <a:t>Fe</a:t>
            </a:r>
            <a:endParaRPr lang="en-US" dirty="0"/>
          </a:p>
        </c:rich>
      </c:tx>
      <c:layout>
        <c:manualLayout>
          <c:xMode val="edge"/>
          <c:yMode val="edge"/>
          <c:x val="0.321741799007976"/>
          <c:y val="0.0265641557344949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Abundance of NatFe</c:v>
                </c:pt>
              </c:strCache>
            </c:strRef>
          </c:tx>
          <c:explosion val="25"/>
          <c:dPt>
            <c:idx val="0"/>
            <c:explosion val="35"/>
          </c:dPt>
          <c:dPt>
            <c:idx val="1"/>
            <c:explosion val="0"/>
            <c:spPr/>
          </c:dPt>
          <c:dPt>
            <c:idx val="2"/>
            <c:explosion val="12"/>
          </c:dPt>
          <c:dPt>
            <c:idx val="3"/>
            <c:explosion val="31"/>
          </c:dPt>
          <c:dLbls>
            <c:dLbl>
              <c:idx val="0"/>
              <c:layout>
                <c:manualLayout>
                  <c:x val="0.0753049086324645"/>
                  <c:y val="0.0741781925497438"/>
                </c:manualLayout>
              </c:layout>
              <c:dLblPos val="bestFit"/>
              <c:showVal val="1"/>
            </c:dLbl>
            <c:dLbl>
              <c:idx val="1"/>
              <c:layout/>
              <c:dLblPos val="bestFit"/>
              <c:showVal val="1"/>
            </c:dLbl>
            <c:dLbl>
              <c:idx val="2"/>
              <c:layout>
                <c:manualLayout>
                  <c:x val="-0.0355176234437637"/>
                  <c:y val="-0.00432411681020321"/>
                </c:manualLayout>
              </c:layout>
              <c:dLblPos val="bestFit"/>
              <c:showVal val="1"/>
            </c:dLbl>
            <c:dLbl>
              <c:idx val="3"/>
              <c:layout/>
              <c:dLblPos val="bestFit"/>
              <c:showVal val="1"/>
            </c:dLbl>
            <c:delete val="1"/>
          </c:dLbls>
          <c:cat>
            <c:strRef>
              <c:f>Sheet1!$A$2:$A$5</c:f>
              <c:strCache>
                <c:ptCount val="4"/>
                <c:pt idx="0">
                  <c:v>54Fe</c:v>
                </c:pt>
                <c:pt idx="1">
                  <c:v>56Fe</c:v>
                </c:pt>
                <c:pt idx="2">
                  <c:v>57Fe</c:v>
                </c:pt>
                <c:pt idx="3">
                  <c:v>58Fe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0.05845</c:v>
                </c:pt>
                <c:pt idx="1">
                  <c:v>0.91754</c:v>
                </c:pt>
                <c:pt idx="2">
                  <c:v>0.02119</c:v>
                </c:pt>
                <c:pt idx="3">
                  <c:v>0.00282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55656277202349"/>
          <c:y val="0.436406082814055"/>
          <c:w val="0.122282020052424"/>
          <c:h val="0.224557611428566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Abundance of NatFe</c:v>
                </c:pt>
              </c:strCache>
            </c:strRef>
          </c:tx>
          <c:explosion val="25"/>
          <c:dPt>
            <c:idx val="0"/>
            <c:explosion val="35"/>
          </c:dPt>
          <c:dPt>
            <c:idx val="1"/>
            <c:explosion val="0"/>
          </c:dPt>
          <c:dPt>
            <c:idx val="2"/>
            <c:explosion val="0"/>
          </c:dPt>
          <c:dPt>
            <c:idx val="3"/>
            <c:explosion val="0"/>
          </c:dPt>
          <c:cat>
            <c:strRef>
              <c:f>Sheet1!$A$2:$A$5</c:f>
              <c:strCache>
                <c:ptCount val="4"/>
                <c:pt idx="0">
                  <c:v>54Fe</c:v>
                </c:pt>
                <c:pt idx="1">
                  <c:v>56Fe</c:v>
                </c:pt>
                <c:pt idx="2">
                  <c:v>57Fe</c:v>
                </c:pt>
                <c:pt idx="3">
                  <c:v>58Fe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0.05845</c:v>
                </c:pt>
                <c:pt idx="1">
                  <c:v>0.91754</c:v>
                </c:pt>
                <c:pt idx="2">
                  <c:v>0.02119</c:v>
                </c:pt>
                <c:pt idx="3">
                  <c:v>0.00282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Abundance of NatFe</c:v>
                </c:pt>
              </c:strCache>
            </c:strRef>
          </c:tx>
          <c:explosion val="25"/>
          <c:dPt>
            <c:idx val="0"/>
            <c:explosion val="1"/>
          </c:dPt>
          <c:dPt>
            <c:idx val="1"/>
            <c:explosion val="0"/>
          </c:dPt>
          <c:dPt>
            <c:idx val="2"/>
            <c:explosion val="41"/>
          </c:dPt>
          <c:dPt>
            <c:idx val="3"/>
            <c:explosion val="0"/>
          </c:dPt>
          <c:cat>
            <c:strRef>
              <c:f>Sheet1!$A$2:$A$5</c:f>
              <c:strCache>
                <c:ptCount val="4"/>
                <c:pt idx="0">
                  <c:v>54Fe</c:v>
                </c:pt>
                <c:pt idx="1">
                  <c:v>56Fe</c:v>
                </c:pt>
                <c:pt idx="2">
                  <c:v>57Fe</c:v>
                </c:pt>
                <c:pt idx="3">
                  <c:v>58Fe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0.05845</c:v>
                </c:pt>
                <c:pt idx="1">
                  <c:v>0.91754</c:v>
                </c:pt>
                <c:pt idx="2">
                  <c:v>0.02119</c:v>
                </c:pt>
                <c:pt idx="3">
                  <c:v>0.00282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Abundance of NatFe</c:v>
                </c:pt>
              </c:strCache>
            </c:strRef>
          </c:tx>
          <c:explosion val="25"/>
          <c:dPt>
            <c:idx val="0"/>
            <c:explosion val="1"/>
          </c:dPt>
          <c:dPt>
            <c:idx val="1"/>
            <c:explosion val="0"/>
          </c:dPt>
          <c:dPt>
            <c:idx val="2"/>
            <c:explosion val="0"/>
          </c:dPt>
          <c:dPt>
            <c:idx val="3"/>
            <c:explosion val="40"/>
          </c:dPt>
          <c:cat>
            <c:strRef>
              <c:f>Sheet1!$A$2:$A$5</c:f>
              <c:strCache>
                <c:ptCount val="4"/>
                <c:pt idx="0">
                  <c:v>54Fe</c:v>
                </c:pt>
                <c:pt idx="1">
                  <c:v>56Fe</c:v>
                </c:pt>
                <c:pt idx="2">
                  <c:v>57Fe</c:v>
                </c:pt>
                <c:pt idx="3">
                  <c:v>58Fe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0.05845</c:v>
                </c:pt>
                <c:pt idx="1">
                  <c:v>0.91754</c:v>
                </c:pt>
                <c:pt idx="2">
                  <c:v>0.02119</c:v>
                </c:pt>
                <c:pt idx="3">
                  <c:v>0.00282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47700">
      <a:defRPr sz="1600">
        <a:latin typeface="Lucida Grande"/>
        <a:ea typeface="Lucida Grande"/>
        <a:cs typeface="Lucida Grande"/>
        <a:sym typeface="Lucida Grande"/>
      </a:defRPr>
    </a:lvl1pPr>
    <a:lvl2pPr indent="228600" defTabSz="647700">
      <a:defRPr sz="1600">
        <a:latin typeface="Lucida Grande"/>
        <a:ea typeface="Lucida Grande"/>
        <a:cs typeface="Lucida Grande"/>
        <a:sym typeface="Lucida Grande"/>
      </a:defRPr>
    </a:lvl2pPr>
    <a:lvl3pPr indent="457200" defTabSz="647700">
      <a:defRPr sz="1600">
        <a:latin typeface="Lucida Grande"/>
        <a:ea typeface="Lucida Grande"/>
        <a:cs typeface="Lucida Grande"/>
        <a:sym typeface="Lucida Grande"/>
      </a:defRPr>
    </a:lvl3pPr>
    <a:lvl4pPr indent="685800" defTabSz="647700">
      <a:defRPr sz="1600">
        <a:latin typeface="Lucida Grande"/>
        <a:ea typeface="Lucida Grande"/>
        <a:cs typeface="Lucida Grande"/>
        <a:sym typeface="Lucida Grande"/>
      </a:defRPr>
    </a:lvl4pPr>
    <a:lvl5pPr indent="914400" defTabSz="647700">
      <a:defRPr sz="1600">
        <a:latin typeface="Lucida Grande"/>
        <a:ea typeface="Lucida Grande"/>
        <a:cs typeface="Lucida Grande"/>
        <a:sym typeface="Lucida Grande"/>
      </a:defRPr>
    </a:lvl5pPr>
    <a:lvl6pPr indent="1143000" defTabSz="647700">
      <a:defRPr sz="1600">
        <a:latin typeface="Lucida Grande"/>
        <a:ea typeface="Lucida Grande"/>
        <a:cs typeface="Lucida Grande"/>
        <a:sym typeface="Lucida Grande"/>
      </a:defRPr>
    </a:lvl6pPr>
    <a:lvl7pPr indent="1371600" defTabSz="647700">
      <a:defRPr sz="1600">
        <a:latin typeface="Lucida Grande"/>
        <a:ea typeface="Lucida Grande"/>
        <a:cs typeface="Lucida Grande"/>
        <a:sym typeface="Lucida Grande"/>
      </a:defRPr>
    </a:lvl7pPr>
    <a:lvl8pPr indent="1600200" defTabSz="647700">
      <a:defRPr sz="1600">
        <a:latin typeface="Lucida Grande"/>
        <a:ea typeface="Lucida Grande"/>
        <a:cs typeface="Lucida Grande"/>
        <a:sym typeface="Lucida Grande"/>
      </a:defRPr>
    </a:lvl8pPr>
    <a:lvl9pPr indent="1828800" defTabSz="64770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NLppt_BG_Title_NewDOElogo_OffSci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VBG_Slide4_Blu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7059" cy="9755859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57799" marR="57799" indent="0"/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013E92"/>
                </a:solidFill>
                <a:uFill>
                  <a:solidFill>
                    <a:srgbClr val="013E92"/>
                  </a:solidFill>
                </a:u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546100" y="2171700"/>
            <a:ext cx="11925300" cy="6985000"/>
          </a:xfrm>
          <a:prstGeom prst="rect">
            <a:avLst/>
          </a:prstGeom>
        </p:spPr>
        <p:txBody>
          <a:bodyPr/>
          <a:lstStyle>
            <a:lvl1pPr marR="57799">
              <a:buChar char=""/>
            </a:lvl1pPr>
            <a:lvl2pPr marL="783590" marR="57799" indent="-285750">
              <a:spcBef>
                <a:spcPts val="600"/>
              </a:spcBef>
              <a:buFont typeface="Times"/>
              <a:defRPr sz="2800"/>
            </a:lvl2pPr>
            <a:lvl3pPr marL="1126489" marR="57799" indent="-228600">
              <a:lnSpc>
                <a:spcPct val="80000"/>
              </a:lnSpc>
              <a:spcBef>
                <a:spcPts val="500"/>
              </a:spcBef>
              <a:buFont typeface="Arial"/>
              <a:defRPr sz="2400"/>
            </a:lvl3pPr>
            <a:lvl4pPr marL="1469389" marR="57799" indent="-228600">
              <a:lnSpc>
                <a:spcPct val="80000"/>
              </a:lnSpc>
              <a:spcBef>
                <a:spcPts val="500"/>
              </a:spcBef>
              <a:buFont typeface="Arial"/>
              <a:defRPr sz="2400"/>
            </a:lvl4pPr>
            <a:lvl5pPr marL="1812289" marR="57799" indent="-228600">
              <a:lnSpc>
                <a:spcPct val="80000"/>
              </a:lnSpc>
              <a:spcBef>
                <a:spcPts val="500"/>
              </a:spcBef>
              <a:buFont typeface="Arial"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400">
                <a:solidFill>
                  <a:srgbClr val="413E40"/>
                </a:solidFill>
                <a:uFill>
                  <a:solidFill>
                    <a:srgbClr val="413E40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413E40"/>
                </a:solidFill>
                <a:uFill>
                  <a:solidFill>
                    <a:srgbClr val="413E40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413E40"/>
                </a:solidFill>
                <a:uFill>
                  <a:solidFill>
                    <a:srgbClr val="413E40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413E40"/>
                </a:solidFill>
                <a:uFill>
                  <a:solidFill>
                    <a:srgbClr val="413E40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413E40"/>
                </a:solidFill>
                <a:uFill>
                  <a:solidFill>
                    <a:srgbClr val="413E40"/>
                  </a:solidFill>
                </a:uFill>
              </a:rPr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9515127" y="9151478"/>
            <a:ext cx="368574" cy="360822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VBG_Slide4_Blu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3007059" cy="975585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46100" y="0"/>
            <a:ext cx="11925300" cy="173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5000">
                <a:solidFill>
                  <a:srgbClr val="013E92"/>
                </a:solidFill>
                <a:uFill>
                  <a:solidFill>
                    <a:srgbClr val="013E92"/>
                  </a:solidFill>
                </a:u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46100" y="2171700"/>
            <a:ext cx="11925300" cy="758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lIns="0" tIns="0" rIns="0" bIns="0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400">
                <a:solidFill>
                  <a:srgbClr val="413E40"/>
                </a:solidFill>
                <a:uFill>
                  <a:solidFill>
                    <a:srgbClr val="413E40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3400">
                <a:solidFill>
                  <a:srgbClr val="413E40"/>
                </a:solidFill>
                <a:uFill>
                  <a:solidFill>
                    <a:srgbClr val="413E40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3400">
                <a:solidFill>
                  <a:srgbClr val="413E40"/>
                </a:solidFill>
                <a:uFill>
                  <a:solidFill>
                    <a:srgbClr val="413E40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3400">
                <a:solidFill>
                  <a:srgbClr val="413E40"/>
                </a:solidFill>
                <a:uFill>
                  <a:solidFill>
                    <a:srgbClr val="413E40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3400">
                <a:solidFill>
                  <a:srgbClr val="413E40"/>
                </a:solidFill>
                <a:uFill>
                  <a:solidFill>
                    <a:srgbClr val="413E40"/>
                  </a:solidFill>
                </a:uFill>
              </a:rP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9565927" y="9253078"/>
            <a:ext cx="266974" cy="25922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ctr" defTabSz="647700">
              <a:defRPr sz="1800">
                <a:solidFill>
                  <a:srgbClr val="013E92"/>
                </a:solidFill>
                <a:uFill>
                  <a:solidFill>
                    <a:srgbClr val="013E92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R="57798" indent="57798" defTabSz="1295400">
        <a:defRPr sz="5000">
          <a:solidFill>
            <a:srgbClr val="013E92"/>
          </a:solidFill>
          <a:uFill>
            <a:solidFill>
              <a:srgbClr val="013E92"/>
            </a:solidFill>
          </a:uFill>
          <a:latin typeface="+mn-lt"/>
          <a:ea typeface="+mn-ea"/>
          <a:cs typeface="+mn-cs"/>
          <a:sym typeface="Arial"/>
        </a:defRPr>
      </a:lvl1pPr>
      <a:lvl2pPr marR="57798" indent="57798" defTabSz="1295400">
        <a:defRPr sz="5000">
          <a:solidFill>
            <a:srgbClr val="013E92"/>
          </a:solidFill>
          <a:uFill>
            <a:solidFill>
              <a:srgbClr val="013E92"/>
            </a:solidFill>
          </a:uFill>
          <a:latin typeface="+mn-lt"/>
          <a:ea typeface="+mn-ea"/>
          <a:cs typeface="+mn-cs"/>
          <a:sym typeface="Arial"/>
        </a:defRPr>
      </a:lvl2pPr>
      <a:lvl3pPr marR="57798" indent="57798" defTabSz="1295400">
        <a:defRPr sz="5000">
          <a:solidFill>
            <a:srgbClr val="013E92"/>
          </a:solidFill>
          <a:uFill>
            <a:solidFill>
              <a:srgbClr val="013E92"/>
            </a:solidFill>
          </a:uFill>
          <a:latin typeface="+mn-lt"/>
          <a:ea typeface="+mn-ea"/>
          <a:cs typeface="+mn-cs"/>
          <a:sym typeface="Arial"/>
        </a:defRPr>
      </a:lvl3pPr>
      <a:lvl4pPr marR="57798" indent="57798" defTabSz="1295400">
        <a:defRPr sz="5000">
          <a:solidFill>
            <a:srgbClr val="013E92"/>
          </a:solidFill>
          <a:uFill>
            <a:solidFill>
              <a:srgbClr val="013E92"/>
            </a:solidFill>
          </a:uFill>
          <a:latin typeface="+mn-lt"/>
          <a:ea typeface="+mn-ea"/>
          <a:cs typeface="+mn-cs"/>
          <a:sym typeface="Arial"/>
        </a:defRPr>
      </a:lvl4pPr>
      <a:lvl5pPr marR="57798" indent="57798" defTabSz="1295400">
        <a:defRPr sz="5000">
          <a:solidFill>
            <a:srgbClr val="013E92"/>
          </a:solidFill>
          <a:uFill>
            <a:solidFill>
              <a:srgbClr val="013E92"/>
            </a:solidFill>
          </a:uFill>
          <a:latin typeface="+mn-lt"/>
          <a:ea typeface="+mn-ea"/>
          <a:cs typeface="+mn-cs"/>
          <a:sym typeface="Arial"/>
        </a:defRPr>
      </a:lvl5pPr>
      <a:lvl6pPr marR="57798" indent="57798" defTabSz="1295400">
        <a:defRPr sz="5000">
          <a:solidFill>
            <a:srgbClr val="013E92"/>
          </a:solidFill>
          <a:uFill>
            <a:solidFill>
              <a:srgbClr val="013E92"/>
            </a:solidFill>
          </a:uFill>
          <a:latin typeface="+mn-lt"/>
          <a:ea typeface="+mn-ea"/>
          <a:cs typeface="+mn-cs"/>
          <a:sym typeface="Arial"/>
        </a:defRPr>
      </a:lvl6pPr>
      <a:lvl7pPr marR="57798" indent="57798" defTabSz="1295400">
        <a:defRPr sz="5000">
          <a:solidFill>
            <a:srgbClr val="013E92"/>
          </a:solidFill>
          <a:uFill>
            <a:solidFill>
              <a:srgbClr val="013E92"/>
            </a:solidFill>
          </a:uFill>
          <a:latin typeface="+mn-lt"/>
          <a:ea typeface="+mn-ea"/>
          <a:cs typeface="+mn-cs"/>
          <a:sym typeface="Arial"/>
        </a:defRPr>
      </a:lvl7pPr>
      <a:lvl8pPr marR="57798" indent="57798" defTabSz="1295400">
        <a:defRPr sz="5000">
          <a:solidFill>
            <a:srgbClr val="013E92"/>
          </a:solidFill>
          <a:uFill>
            <a:solidFill>
              <a:srgbClr val="013E92"/>
            </a:solidFill>
          </a:uFill>
          <a:latin typeface="+mn-lt"/>
          <a:ea typeface="+mn-ea"/>
          <a:cs typeface="+mn-cs"/>
          <a:sym typeface="Arial"/>
        </a:defRPr>
      </a:lvl8pPr>
      <a:lvl9pPr marR="57798" indent="57798" defTabSz="1295400">
        <a:defRPr sz="5000">
          <a:solidFill>
            <a:srgbClr val="013E92"/>
          </a:solidFill>
          <a:uFill>
            <a:solidFill>
              <a:srgbClr val="013E92"/>
            </a:solidFill>
          </a:uFill>
          <a:latin typeface="+mn-lt"/>
          <a:ea typeface="+mn-ea"/>
          <a:cs typeface="+mn-cs"/>
          <a:sym typeface="Arial"/>
        </a:defRPr>
      </a:lvl9pPr>
    </p:titleStyle>
    <p:bodyStyle>
      <a:lvl1pPr marL="383540" marR="57798" indent="-342900" defTabSz="1295400">
        <a:spcBef>
          <a:spcPts val="700"/>
        </a:spcBef>
        <a:buClr>
          <a:srgbClr val="013E92"/>
        </a:buClr>
        <a:buSzPct val="110000"/>
        <a:buFont typeface="Wingdings"/>
        <a:buChar char="▪"/>
        <a:defRPr sz="3400">
          <a:solidFill>
            <a:srgbClr val="413E40"/>
          </a:solidFill>
          <a:uFill>
            <a:solidFill>
              <a:srgbClr val="413E40"/>
            </a:solidFill>
          </a:uFill>
          <a:latin typeface="+mn-lt"/>
          <a:ea typeface="+mn-ea"/>
          <a:cs typeface="+mn-cs"/>
          <a:sym typeface="Arial"/>
        </a:defRPr>
      </a:lvl1pPr>
      <a:lvl2pPr marL="844822" marR="57798" indent="-346982" defTabSz="1295400">
        <a:spcBef>
          <a:spcPts val="700"/>
        </a:spcBef>
        <a:buClr>
          <a:srgbClr val="013E92"/>
        </a:buClr>
        <a:buSzPct val="90000"/>
        <a:buFont typeface="Wingdings"/>
        <a:buChar char="•"/>
        <a:defRPr sz="3400">
          <a:solidFill>
            <a:srgbClr val="413E40"/>
          </a:solidFill>
          <a:uFill>
            <a:solidFill>
              <a:srgbClr val="413E40"/>
            </a:solidFill>
          </a:uFill>
          <a:latin typeface="+mn-lt"/>
          <a:ea typeface="+mn-ea"/>
          <a:cs typeface="+mn-cs"/>
          <a:sym typeface="Arial"/>
        </a:defRPr>
      </a:lvl2pPr>
      <a:lvl3pPr marL="1221738" marR="57798" indent="-323850" defTabSz="1295400">
        <a:spcBef>
          <a:spcPts val="700"/>
        </a:spcBef>
        <a:buClr>
          <a:srgbClr val="013E92"/>
        </a:buClr>
        <a:buSzPct val="90000"/>
        <a:buFont typeface="Wingdings"/>
        <a:buChar char="-"/>
        <a:defRPr sz="3400">
          <a:solidFill>
            <a:srgbClr val="413E40"/>
          </a:solidFill>
          <a:uFill>
            <a:solidFill>
              <a:srgbClr val="413E40"/>
            </a:solidFill>
          </a:uFill>
          <a:latin typeface="+mn-lt"/>
          <a:ea typeface="+mn-ea"/>
          <a:cs typeface="+mn-cs"/>
          <a:sym typeface="Arial"/>
        </a:defRPr>
      </a:lvl3pPr>
      <a:lvl4pPr marL="1564638" marR="57798" indent="-323850" defTabSz="1295400">
        <a:spcBef>
          <a:spcPts val="700"/>
        </a:spcBef>
        <a:buClr>
          <a:srgbClr val="013E92"/>
        </a:buClr>
        <a:buSzPct val="90000"/>
        <a:buFont typeface="Wingdings"/>
        <a:buChar char="-"/>
        <a:defRPr sz="3400">
          <a:solidFill>
            <a:srgbClr val="413E40"/>
          </a:solidFill>
          <a:uFill>
            <a:solidFill>
              <a:srgbClr val="413E40"/>
            </a:solidFill>
          </a:uFill>
          <a:latin typeface="+mn-lt"/>
          <a:ea typeface="+mn-ea"/>
          <a:cs typeface="+mn-cs"/>
          <a:sym typeface="Arial"/>
        </a:defRPr>
      </a:lvl4pPr>
      <a:lvl5pPr marL="1907538" marR="57798" indent="-323850" defTabSz="1295400">
        <a:spcBef>
          <a:spcPts val="700"/>
        </a:spcBef>
        <a:buClr>
          <a:srgbClr val="013E92"/>
        </a:buClr>
        <a:buSzPct val="90000"/>
        <a:buFont typeface="Wingdings"/>
        <a:buChar char="-"/>
        <a:defRPr sz="3400">
          <a:solidFill>
            <a:srgbClr val="413E40"/>
          </a:solidFill>
          <a:uFill>
            <a:solidFill>
              <a:srgbClr val="413E40"/>
            </a:solidFill>
          </a:uFill>
          <a:latin typeface="+mn-lt"/>
          <a:ea typeface="+mn-ea"/>
          <a:cs typeface="+mn-cs"/>
          <a:sym typeface="Arial"/>
        </a:defRPr>
      </a:lvl5pPr>
      <a:lvl6pPr marL="1907538" marR="57798" indent="-323850" defTabSz="1295400">
        <a:spcBef>
          <a:spcPts val="700"/>
        </a:spcBef>
        <a:buClr>
          <a:srgbClr val="013E92"/>
        </a:buClr>
        <a:buSzPct val="90000"/>
        <a:buFont typeface="Wingdings"/>
        <a:buChar char="▪"/>
        <a:defRPr sz="3400">
          <a:solidFill>
            <a:srgbClr val="413E40"/>
          </a:solidFill>
          <a:uFill>
            <a:solidFill>
              <a:srgbClr val="413E40"/>
            </a:solidFill>
          </a:uFill>
          <a:latin typeface="+mn-lt"/>
          <a:ea typeface="+mn-ea"/>
          <a:cs typeface="+mn-cs"/>
          <a:sym typeface="Arial"/>
        </a:defRPr>
      </a:lvl6pPr>
      <a:lvl7pPr marL="1907538" marR="57798" indent="-323850" defTabSz="1295400">
        <a:spcBef>
          <a:spcPts val="700"/>
        </a:spcBef>
        <a:buClr>
          <a:srgbClr val="013E92"/>
        </a:buClr>
        <a:buSzPct val="90000"/>
        <a:buFont typeface="Wingdings"/>
        <a:buChar char="▪"/>
        <a:defRPr sz="3400">
          <a:solidFill>
            <a:srgbClr val="413E40"/>
          </a:solidFill>
          <a:uFill>
            <a:solidFill>
              <a:srgbClr val="413E40"/>
            </a:solidFill>
          </a:uFill>
          <a:latin typeface="+mn-lt"/>
          <a:ea typeface="+mn-ea"/>
          <a:cs typeface="+mn-cs"/>
          <a:sym typeface="Arial"/>
        </a:defRPr>
      </a:lvl7pPr>
      <a:lvl8pPr marL="1907538" marR="57798" indent="-323850" defTabSz="1295400">
        <a:spcBef>
          <a:spcPts val="700"/>
        </a:spcBef>
        <a:buClr>
          <a:srgbClr val="013E92"/>
        </a:buClr>
        <a:buSzPct val="90000"/>
        <a:buFont typeface="Wingdings"/>
        <a:buChar char="▪"/>
        <a:defRPr sz="3400">
          <a:solidFill>
            <a:srgbClr val="413E40"/>
          </a:solidFill>
          <a:uFill>
            <a:solidFill>
              <a:srgbClr val="413E40"/>
            </a:solidFill>
          </a:uFill>
          <a:latin typeface="+mn-lt"/>
          <a:ea typeface="+mn-ea"/>
          <a:cs typeface="+mn-cs"/>
          <a:sym typeface="Arial"/>
        </a:defRPr>
      </a:lvl8pPr>
      <a:lvl9pPr marL="1907538" marR="57798" indent="-323850" defTabSz="1295400">
        <a:spcBef>
          <a:spcPts val="700"/>
        </a:spcBef>
        <a:buClr>
          <a:srgbClr val="013E92"/>
        </a:buClr>
        <a:buSzPct val="90000"/>
        <a:buFont typeface="Wingdings"/>
        <a:buChar char="▪"/>
        <a:defRPr sz="3400">
          <a:solidFill>
            <a:srgbClr val="413E40"/>
          </a:solidFill>
          <a:uFill>
            <a:solidFill>
              <a:srgbClr val="413E40"/>
            </a:solidFill>
          </a:uFill>
          <a:latin typeface="+mn-lt"/>
          <a:ea typeface="+mn-ea"/>
          <a:cs typeface="+mn-cs"/>
          <a:sym typeface="Arial"/>
        </a:defRPr>
      </a:lvl9pPr>
    </p:bodyStyle>
    <p:otherStyle>
      <a:lvl1pPr algn="ctr" defTabSz="647700">
        <a:defRPr>
          <a:solidFill>
            <a:schemeClr val="tx1"/>
          </a:solidFill>
          <a:uFill>
            <a:solidFill>
              <a:srgbClr val="013E92"/>
            </a:solidFill>
          </a:uFill>
          <a:latin typeface="+mn-lt"/>
          <a:ea typeface="+mn-ea"/>
          <a:cs typeface="+mn-cs"/>
          <a:sym typeface="Arial"/>
        </a:defRPr>
      </a:lvl1pPr>
      <a:lvl2pPr algn="ctr" defTabSz="647700">
        <a:defRPr>
          <a:solidFill>
            <a:schemeClr val="tx1"/>
          </a:solidFill>
          <a:uFill>
            <a:solidFill>
              <a:srgbClr val="013E92"/>
            </a:solidFill>
          </a:uFill>
          <a:latin typeface="+mn-lt"/>
          <a:ea typeface="+mn-ea"/>
          <a:cs typeface="+mn-cs"/>
          <a:sym typeface="Arial"/>
        </a:defRPr>
      </a:lvl2pPr>
      <a:lvl3pPr algn="ctr" defTabSz="647700">
        <a:defRPr>
          <a:solidFill>
            <a:schemeClr val="tx1"/>
          </a:solidFill>
          <a:uFill>
            <a:solidFill>
              <a:srgbClr val="013E92"/>
            </a:solidFill>
          </a:uFill>
          <a:latin typeface="+mn-lt"/>
          <a:ea typeface="+mn-ea"/>
          <a:cs typeface="+mn-cs"/>
          <a:sym typeface="Arial"/>
        </a:defRPr>
      </a:lvl3pPr>
      <a:lvl4pPr algn="ctr" defTabSz="647700">
        <a:defRPr>
          <a:solidFill>
            <a:schemeClr val="tx1"/>
          </a:solidFill>
          <a:uFill>
            <a:solidFill>
              <a:srgbClr val="013E92"/>
            </a:solidFill>
          </a:uFill>
          <a:latin typeface="+mn-lt"/>
          <a:ea typeface="+mn-ea"/>
          <a:cs typeface="+mn-cs"/>
          <a:sym typeface="Arial"/>
        </a:defRPr>
      </a:lvl4pPr>
      <a:lvl5pPr algn="ctr" defTabSz="647700">
        <a:defRPr>
          <a:solidFill>
            <a:schemeClr val="tx1"/>
          </a:solidFill>
          <a:uFill>
            <a:solidFill>
              <a:srgbClr val="013E92"/>
            </a:solidFill>
          </a:uFill>
          <a:latin typeface="+mn-lt"/>
          <a:ea typeface="+mn-ea"/>
          <a:cs typeface="+mn-cs"/>
          <a:sym typeface="Arial"/>
        </a:defRPr>
      </a:lvl5pPr>
      <a:lvl6pPr algn="ctr" defTabSz="647700">
        <a:defRPr>
          <a:solidFill>
            <a:schemeClr val="tx1"/>
          </a:solidFill>
          <a:uFill>
            <a:solidFill>
              <a:srgbClr val="013E92"/>
            </a:solidFill>
          </a:uFill>
          <a:latin typeface="+mn-lt"/>
          <a:ea typeface="+mn-ea"/>
          <a:cs typeface="+mn-cs"/>
          <a:sym typeface="Arial"/>
        </a:defRPr>
      </a:lvl6pPr>
      <a:lvl7pPr algn="ctr" defTabSz="647700">
        <a:defRPr>
          <a:solidFill>
            <a:schemeClr val="tx1"/>
          </a:solidFill>
          <a:uFill>
            <a:solidFill>
              <a:srgbClr val="013E92"/>
            </a:solidFill>
          </a:uFill>
          <a:latin typeface="+mn-lt"/>
          <a:ea typeface="+mn-ea"/>
          <a:cs typeface="+mn-cs"/>
          <a:sym typeface="Arial"/>
        </a:defRPr>
      </a:lvl7pPr>
      <a:lvl8pPr algn="ctr" defTabSz="647700">
        <a:defRPr>
          <a:solidFill>
            <a:schemeClr val="tx1"/>
          </a:solidFill>
          <a:uFill>
            <a:solidFill>
              <a:srgbClr val="013E92"/>
            </a:solidFill>
          </a:uFill>
          <a:latin typeface="+mn-lt"/>
          <a:ea typeface="+mn-ea"/>
          <a:cs typeface="+mn-cs"/>
          <a:sym typeface="Arial"/>
        </a:defRPr>
      </a:lvl8pPr>
      <a:lvl9pPr algn="ctr" defTabSz="647700">
        <a:defRPr>
          <a:solidFill>
            <a:schemeClr val="tx1"/>
          </a:solidFill>
          <a:uFill>
            <a:solidFill>
              <a:srgbClr val="013E92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df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df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df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df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df"/><Relationship Id="rId3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df"/><Relationship Id="rId3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df"/><Relationship Id="rId3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df"/><Relationship Id="rId3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df"/><Relationship Id="rId3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df"/><Relationship Id="rId3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df"/><Relationship Id="rId3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df"/><Relationship Id="rId3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df"/><Relationship Id="rId3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df"/><Relationship Id="rId3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df"/><Relationship Id="rId3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df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1168400" y="3556000"/>
            <a:ext cx="88392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57799" marR="57799" algn="r" defTabSz="1295400">
              <a:defRPr sz="1800"/>
            </a:pPr>
            <a:r>
              <a:rPr lang="en-US" sz="3600" i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rPr>
              <a:t>G.P.A. Nobre, M. Herman, D. Brown, </a:t>
            </a:r>
            <a:endParaRPr sz="3600" i="1" baseline="30000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368299" y="927099"/>
            <a:ext cx="10723034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57799" marR="57799" lvl="0" algn="r" defTabSz="1295400">
              <a:defRPr sz="1800"/>
            </a:pPr>
            <a:r>
              <a:rPr lang="en-US" sz="52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rPr>
              <a:t>Minor </a:t>
            </a:r>
            <a:r>
              <a:rPr lang="en-US" sz="5200" b="1" i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rPr>
              <a:t>Fe</a:t>
            </a:r>
            <a:r>
              <a:rPr lang="en-US" sz="52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rPr>
              <a:t> isotopes in Fast Region</a:t>
            </a:r>
            <a:endParaRPr sz="52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4" name="Shape 31"/>
          <p:cNvSpPr/>
          <p:nvPr/>
        </p:nvSpPr>
        <p:spPr>
          <a:xfrm>
            <a:off x="2741176" y="5413837"/>
            <a:ext cx="977484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57799" marR="57799" algn="r" defTabSz="1295400">
              <a:defRPr sz="1800"/>
            </a:pPr>
            <a:r>
              <a:rPr lang="en-US" sz="2400" i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rPr>
              <a:t>Nuclear Data Section, IAEA</a:t>
            </a:r>
            <a:endParaRPr sz="2400" i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5" name="Shape 31"/>
          <p:cNvSpPr/>
          <p:nvPr/>
        </p:nvSpPr>
        <p:spPr>
          <a:xfrm>
            <a:off x="3183467" y="9133761"/>
            <a:ext cx="640415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57799" marR="57799" algn="ctr" defTabSz="1295400">
              <a:defRPr sz="1800"/>
            </a:pPr>
            <a:r>
              <a:rPr lang="en-US" sz="20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rPr>
              <a:t>Mini-CSEWG 2016, April 11</a:t>
            </a:r>
            <a:r>
              <a:rPr lang="en-US" sz="2000" baseline="300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rPr>
              <a:t>th</a:t>
            </a:r>
            <a:r>
              <a:rPr lang="en-US" sz="20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rPr>
              <a:t> – 12</a:t>
            </a:r>
            <a:r>
              <a:rPr lang="en-US" sz="2000" baseline="300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rPr>
              <a:t>th</a:t>
            </a:r>
            <a:r>
              <a:rPr lang="en-US" sz="20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rPr>
              <a:t>, 2016</a:t>
            </a:r>
            <a:endParaRPr sz="2000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" name="Shape 31"/>
          <p:cNvSpPr/>
          <p:nvPr/>
        </p:nvSpPr>
        <p:spPr>
          <a:xfrm>
            <a:off x="1168400" y="4714795"/>
            <a:ext cx="883920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57799" marR="57799" algn="r" defTabSz="1295400">
              <a:defRPr sz="1800"/>
            </a:pPr>
            <a:r>
              <a:rPr lang="en-US" sz="3600" i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rPr>
              <a:t>R. Capote, A. </a:t>
            </a:r>
            <a:r>
              <a:rPr lang="en-US" sz="3600" i="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rPr>
              <a:t>Trkov</a:t>
            </a:r>
            <a:endParaRPr sz="3600" i="1" baseline="30000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7" name="Shape 31"/>
          <p:cNvSpPr/>
          <p:nvPr/>
        </p:nvSpPr>
        <p:spPr>
          <a:xfrm>
            <a:off x="2741176" y="4160797"/>
            <a:ext cx="977484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514999" marR="57799" indent="-457200" algn="r" defTabSz="1295400">
              <a:defRPr sz="1800"/>
            </a:pPr>
            <a:r>
              <a:rPr lang="en-US" sz="2400" i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Arial"/>
              </a:rPr>
              <a:t>National Nuclear Data Center, Brookhaven National Laboratory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aseline="30000" dirty="0" smtClean="0"/>
              <a:t>54</a:t>
            </a:r>
            <a:r>
              <a:rPr lang="x-none" dirty="0" smtClean="0"/>
              <a:t>Fe</a:t>
            </a:r>
            <a:endParaRPr lang="en-US" dirty="0"/>
          </a:p>
        </p:txBody>
      </p:sp>
      <p:pic>
        <p:nvPicPr>
          <p:cNvPr id="4" name="Picture 3" descr="fe54-fit-n2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6899" y="683318"/>
            <a:ext cx="11104028" cy="911869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aseline="30000" dirty="0" smtClean="0"/>
              <a:t>54</a:t>
            </a:r>
            <a:r>
              <a:rPr lang="x-none" dirty="0" smtClean="0"/>
              <a:t>Fe</a:t>
            </a:r>
            <a:endParaRPr lang="en-US" dirty="0"/>
          </a:p>
        </p:txBody>
      </p:sp>
      <p:pic>
        <p:nvPicPr>
          <p:cNvPr id="4" name="Picture 3" descr="fe54-fit-n2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6899" y="683318"/>
            <a:ext cx="11104028" cy="911869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aseline="30000" dirty="0" smtClean="0"/>
              <a:t>54</a:t>
            </a:r>
            <a:r>
              <a:rPr lang="x-none" dirty="0" smtClean="0"/>
              <a:t>Fe</a:t>
            </a:r>
            <a:endParaRPr lang="en-US" dirty="0"/>
          </a:p>
        </p:txBody>
      </p:sp>
      <p:pic>
        <p:nvPicPr>
          <p:cNvPr id="4" name="Picture 3" descr="fe54-fit-n2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6899" y="683318"/>
            <a:ext cx="11104026" cy="911869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aseline="30000" dirty="0" smtClean="0"/>
              <a:t>54</a:t>
            </a:r>
            <a:r>
              <a:rPr lang="x-none" dirty="0" smtClean="0"/>
              <a:t>Fe</a:t>
            </a:r>
            <a:endParaRPr lang="en-US" dirty="0"/>
          </a:p>
        </p:txBody>
      </p:sp>
      <p:pic>
        <p:nvPicPr>
          <p:cNvPr id="4" name="Picture 3" descr="fe54-fit-n2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6899" y="683318"/>
            <a:ext cx="11104027" cy="911869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aseline="30000" dirty="0" smtClean="0"/>
              <a:t>54</a:t>
            </a:r>
            <a:r>
              <a:rPr lang="x-none" dirty="0" smtClean="0"/>
              <a:t>Fe</a:t>
            </a:r>
            <a:endParaRPr lang="en-US" dirty="0"/>
          </a:p>
        </p:txBody>
      </p:sp>
      <p:pic>
        <p:nvPicPr>
          <p:cNvPr id="4" name="Picture 3" descr="fe54-fit-n2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6899" y="683318"/>
            <a:ext cx="11104027" cy="911869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aseline="30000" dirty="0" smtClean="0"/>
              <a:t>54</a:t>
            </a:r>
            <a:r>
              <a:rPr lang="x-none" dirty="0" smtClean="0"/>
              <a:t>Fe</a:t>
            </a:r>
            <a:endParaRPr lang="en-US" dirty="0"/>
          </a:p>
        </p:txBody>
      </p:sp>
      <p:pic>
        <p:nvPicPr>
          <p:cNvPr id="4" name="Picture 3" descr="fe54-fit-n2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6898" y="683318"/>
            <a:ext cx="11104031" cy="911869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aseline="30000" dirty="0" smtClean="0"/>
              <a:t>54</a:t>
            </a:r>
            <a:r>
              <a:rPr lang="x-none" dirty="0" smtClean="0"/>
              <a:t>Fe</a:t>
            </a:r>
            <a:endParaRPr lang="en-US" dirty="0"/>
          </a:p>
        </p:txBody>
      </p:sp>
      <p:pic>
        <p:nvPicPr>
          <p:cNvPr id="4" name="Picture 3" descr="fe54-fit-n2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6898" y="683318"/>
            <a:ext cx="11104031" cy="911869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x-none" sz="5000" baseline="30000" dirty="0" smtClean="0">
                <a:solidFill>
                  <a:srgbClr val="013E92"/>
                </a:solidFill>
                <a:uFill>
                  <a:solidFill>
                    <a:srgbClr val="013E92"/>
                  </a:solidFill>
                </a:uFill>
              </a:rPr>
              <a:t>57</a:t>
            </a:r>
            <a:r>
              <a:rPr lang="x-none" sz="5000" dirty="0" smtClean="0">
                <a:solidFill>
                  <a:srgbClr val="013E92"/>
                </a:solidFill>
                <a:uFill>
                  <a:solidFill>
                    <a:srgbClr val="013E92"/>
                  </a:solidFill>
                </a:uFill>
              </a:rPr>
              <a:t>Fe</a:t>
            </a:r>
            <a:endParaRPr sz="5000" dirty="0">
              <a:solidFill>
                <a:srgbClr val="013E92"/>
              </a:solidFill>
              <a:uFill>
                <a:solidFill>
                  <a:srgbClr val="013E92"/>
                </a:solidFill>
              </a:uFill>
            </a:endParaRPr>
          </a:p>
        </p:txBody>
      </p:sp>
      <p:sp>
        <p:nvSpPr>
          <p:cNvPr id="202" name="Shape 202"/>
          <p:cNvSpPr>
            <a:spLocks noGrp="1"/>
          </p:cNvSpPr>
          <p:nvPr>
            <p:ph type="body" idx="1"/>
          </p:nvPr>
        </p:nvSpPr>
        <p:spPr>
          <a:xfrm>
            <a:off x="546100" y="2095500"/>
            <a:ext cx="11925300" cy="7507354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lang="en-US" sz="3600" dirty="0" err="1" smtClean="0">
                <a:solidFill>
                  <a:schemeClr val="tx1"/>
                </a:solidFill>
              </a:rPr>
              <a:t>Soukhovitskii</a:t>
            </a:r>
            <a:r>
              <a:rPr lang="en-US" sz="3600" dirty="0" smtClean="0">
                <a:solidFill>
                  <a:schemeClr val="tx1"/>
                </a:solidFill>
              </a:rPr>
              <a:t>-Capote OMP for odd </a:t>
            </a:r>
          </a:p>
          <a:p>
            <a:pPr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lang="en-US" sz="3600" dirty="0" smtClean="0">
                <a:solidFill>
                  <a:schemeClr val="tx1"/>
                </a:solidFill>
              </a:rPr>
              <a:t>iron isotopes</a:t>
            </a: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x-none" sz="3400" dirty="0" smtClean="0">
                <a:solidFill>
                  <a:srgbClr val="000000"/>
                </a:solidFill>
                <a:uFill>
                  <a:solidFill>
                    <a:srgbClr val="413E40"/>
                  </a:solidFill>
                </a:uFill>
              </a:rPr>
              <a:t>No reduction of (n,tot) necessary</a:t>
            </a:r>
          </a:p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lang="en-US" sz="3600" dirty="0" smtClean="0">
                <a:solidFill>
                  <a:schemeClr val="tx1"/>
                </a:solidFill>
              </a:rPr>
              <a:t>Few experimental datasets </a:t>
            </a:r>
          </a:p>
          <a:p>
            <a:pPr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lang="en-US" sz="3600" dirty="0" smtClean="0">
                <a:solidFill>
                  <a:schemeClr val="tx1"/>
                </a:solidFill>
              </a:rPr>
              <a:t>(No </a:t>
            </a:r>
            <a:r>
              <a:rPr lang="en-US" sz="3600" dirty="0" err="1" smtClean="0">
                <a:solidFill>
                  <a:schemeClr val="tx1"/>
                </a:solidFill>
              </a:rPr>
              <a:t>dosimetry</a:t>
            </a:r>
            <a:r>
              <a:rPr lang="en-US" sz="3600" dirty="0" smtClean="0">
                <a:solidFill>
                  <a:schemeClr val="tx1"/>
                </a:solidFill>
              </a:rPr>
              <a:t> file)</a:t>
            </a:r>
          </a:p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lang="en-US" sz="3600" dirty="0" smtClean="0">
                <a:solidFill>
                  <a:schemeClr val="tx1"/>
                </a:solidFill>
              </a:rPr>
              <a:t>Fit (</a:t>
            </a:r>
            <a:r>
              <a:rPr lang="en-US" sz="3600" dirty="0" err="1" smtClean="0">
                <a:solidFill>
                  <a:schemeClr val="tx1"/>
                </a:solidFill>
              </a:rPr>
              <a:t>n,p</a:t>
            </a:r>
            <a:r>
              <a:rPr lang="en-US" sz="3600" dirty="0" smtClean="0">
                <a:solidFill>
                  <a:schemeClr val="tx1"/>
                </a:solidFill>
              </a:rPr>
              <a:t>) to select experiments</a:t>
            </a: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3600" dirty="0" smtClean="0">
                <a:solidFill>
                  <a:schemeClr val="tx1"/>
                </a:solidFill>
              </a:rPr>
              <a:t>Low-energy peak for inelastic cross section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03" name="Shape 2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>
                <a:solidFill>
                  <a:srgbClr val="013E92"/>
                </a:solidFill>
                <a:uFill>
                  <a:solidFill>
                    <a:srgbClr val="013E92"/>
                  </a:solidFill>
                </a:uFill>
              </a:rPr>
              <a:pPr lvl="0">
                <a:defRPr>
                  <a:solidFill>
                    <a:srgbClr val="000000"/>
                  </a:solidFill>
                  <a:uFillTx/>
                </a:defRPr>
              </a:pPr>
              <a:t>17</a:t>
            </a:fld>
            <a:endParaRPr>
              <a:solidFill>
                <a:srgbClr val="013E92"/>
              </a:solidFill>
              <a:uFill>
                <a:solidFill>
                  <a:srgbClr val="013E92"/>
                </a:solidFill>
              </a:u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7889525" y="2095500"/>
          <a:ext cx="4842933" cy="412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1049867" y="5740400"/>
            <a:ext cx="102592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aseline="30000" dirty="0" smtClean="0"/>
              <a:t>57</a:t>
            </a:r>
            <a:r>
              <a:rPr lang="x-none" dirty="0" smtClean="0"/>
              <a:t>Fe</a:t>
            </a:r>
            <a:endParaRPr lang="en-US" dirty="0"/>
          </a:p>
        </p:txBody>
      </p:sp>
      <p:pic>
        <p:nvPicPr>
          <p:cNvPr id="4" name="Picture 3" descr="fe54-fit-n2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6899" y="683318"/>
            <a:ext cx="11104028" cy="911869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aseline="30000" dirty="0" smtClean="0"/>
              <a:t>57</a:t>
            </a:r>
            <a:r>
              <a:rPr lang="x-none" dirty="0" smtClean="0"/>
              <a:t>Fe</a:t>
            </a:r>
            <a:endParaRPr lang="en-US" dirty="0"/>
          </a:p>
        </p:txBody>
      </p:sp>
      <p:pic>
        <p:nvPicPr>
          <p:cNvPr id="4" name="Picture 3" descr="fe54-fit-n2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6899" y="683318"/>
            <a:ext cx="11104028" cy="911869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x-none" sz="5000" dirty="0" smtClean="0">
                <a:solidFill>
                  <a:srgbClr val="013E92"/>
                </a:solidFill>
                <a:uFill>
                  <a:solidFill>
                    <a:srgbClr val="013E92"/>
                  </a:solidFill>
                </a:uFill>
              </a:rPr>
              <a:t>Minor isotopes: inspired on </a:t>
            </a:r>
            <a:r>
              <a:rPr lang="x-none" sz="5000" baseline="30000" dirty="0" smtClean="0">
                <a:solidFill>
                  <a:srgbClr val="013E92"/>
                </a:solidFill>
                <a:uFill>
                  <a:solidFill>
                    <a:srgbClr val="013E92"/>
                  </a:solidFill>
                </a:uFill>
              </a:rPr>
              <a:t>56</a:t>
            </a:r>
            <a:r>
              <a:rPr lang="x-none" sz="5000" dirty="0" smtClean="0">
                <a:solidFill>
                  <a:srgbClr val="013E92"/>
                </a:solidFill>
                <a:uFill>
                  <a:solidFill>
                    <a:srgbClr val="013E92"/>
                  </a:solidFill>
                </a:uFill>
              </a:rPr>
              <a:t>Fe input</a:t>
            </a:r>
            <a:endParaRPr sz="5000" dirty="0">
              <a:solidFill>
                <a:srgbClr val="013E92"/>
              </a:solidFill>
              <a:uFill>
                <a:solidFill>
                  <a:srgbClr val="013E92"/>
                </a:solidFill>
              </a:uFill>
            </a:endParaRPr>
          </a:p>
        </p:txBody>
      </p:sp>
      <p:sp>
        <p:nvSpPr>
          <p:cNvPr id="202" name="Shape 202"/>
          <p:cNvSpPr>
            <a:spLocks noGrp="1"/>
          </p:cNvSpPr>
          <p:nvPr>
            <p:ph type="body" idx="1"/>
          </p:nvPr>
        </p:nvSpPr>
        <p:spPr>
          <a:xfrm>
            <a:off x="546100" y="2806686"/>
            <a:ext cx="6548967" cy="675247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CC for incident/outgoing channels + DWBA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Soukhovitskii</a:t>
            </a:r>
            <a:r>
              <a:rPr lang="en-US" dirty="0" smtClean="0">
                <a:solidFill>
                  <a:srgbClr val="000000"/>
                </a:solidFill>
              </a:rPr>
              <a:t> and Capote dispersive OMP</a:t>
            </a: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x-none" sz="3400" dirty="0" smtClean="0">
                <a:solidFill>
                  <a:srgbClr val="413E40"/>
                </a:solidFill>
                <a:uFill>
                  <a:solidFill>
                    <a:srgbClr val="413E40"/>
                  </a:solidFill>
                </a:uFill>
              </a:rPr>
              <a:t>Gilbert-Cameron level densities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Consistency among level-density parameters</a:t>
            </a: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03" name="Shape 2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>
                <a:solidFill>
                  <a:srgbClr val="013E92"/>
                </a:solidFill>
                <a:uFill>
                  <a:solidFill>
                    <a:srgbClr val="013E92"/>
                  </a:solidFill>
                </a:uFill>
              </a:rPr>
              <a:pPr lvl="0">
                <a:defRPr>
                  <a:solidFill>
                    <a:srgbClr val="000000"/>
                  </a:solidFill>
                  <a:uFillTx/>
                </a:defRPr>
              </a:pPr>
              <a:t>2</a:t>
            </a:fld>
            <a:endParaRPr>
              <a:solidFill>
                <a:srgbClr val="013E92"/>
              </a:solidFill>
              <a:uFill>
                <a:solidFill>
                  <a:srgbClr val="013E92"/>
                </a:solidFill>
              </a:u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5937027" y="2632829"/>
          <a:ext cx="7067773" cy="6215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1049867" y="5740400"/>
            <a:ext cx="102592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aseline="30000" dirty="0" smtClean="0"/>
              <a:t>57</a:t>
            </a:r>
            <a:r>
              <a:rPr lang="x-none" dirty="0" smtClean="0"/>
              <a:t>Fe</a:t>
            </a:r>
            <a:endParaRPr lang="en-US" dirty="0"/>
          </a:p>
        </p:txBody>
      </p:sp>
      <p:pic>
        <p:nvPicPr>
          <p:cNvPr id="4" name="Picture 3" descr="fe54-fit-n2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6899" y="683318"/>
            <a:ext cx="11104029" cy="911869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aseline="30000" dirty="0" smtClean="0"/>
              <a:t>57</a:t>
            </a:r>
            <a:r>
              <a:rPr lang="x-none" dirty="0" smtClean="0"/>
              <a:t>Fe</a:t>
            </a:r>
            <a:endParaRPr lang="en-US" dirty="0"/>
          </a:p>
        </p:txBody>
      </p:sp>
      <p:pic>
        <p:nvPicPr>
          <p:cNvPr id="4" name="Picture 3" descr="fe54-fit-n2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6898" y="683318"/>
            <a:ext cx="11104031" cy="911869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aseline="30000" dirty="0" smtClean="0"/>
              <a:t>57</a:t>
            </a:r>
            <a:r>
              <a:rPr lang="x-none" dirty="0" smtClean="0"/>
              <a:t>Fe</a:t>
            </a:r>
            <a:endParaRPr lang="en-US" dirty="0"/>
          </a:p>
        </p:txBody>
      </p:sp>
      <p:pic>
        <p:nvPicPr>
          <p:cNvPr id="4" name="Picture 3" descr="fe54-fit-n2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6899" y="683318"/>
            <a:ext cx="11104029" cy="911869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aseline="30000" dirty="0" smtClean="0"/>
              <a:t>57</a:t>
            </a:r>
            <a:r>
              <a:rPr lang="x-none" dirty="0" smtClean="0"/>
              <a:t>Fe</a:t>
            </a:r>
            <a:endParaRPr lang="en-US" dirty="0"/>
          </a:p>
        </p:txBody>
      </p:sp>
      <p:pic>
        <p:nvPicPr>
          <p:cNvPr id="4" name="Picture 3" descr="fe54-fit-n2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6899" y="683318"/>
            <a:ext cx="11104029" cy="911869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x-none" sz="5000" baseline="30000" dirty="0" smtClean="0">
                <a:solidFill>
                  <a:srgbClr val="013E92"/>
                </a:solidFill>
                <a:uFill>
                  <a:solidFill>
                    <a:srgbClr val="013E92"/>
                  </a:solidFill>
                </a:uFill>
              </a:rPr>
              <a:t>58</a:t>
            </a:r>
            <a:r>
              <a:rPr lang="x-none" sz="5000" dirty="0" smtClean="0">
                <a:solidFill>
                  <a:srgbClr val="013E92"/>
                </a:solidFill>
                <a:uFill>
                  <a:solidFill>
                    <a:srgbClr val="013E92"/>
                  </a:solidFill>
                </a:uFill>
              </a:rPr>
              <a:t>Fe</a:t>
            </a:r>
            <a:endParaRPr sz="5000" dirty="0">
              <a:solidFill>
                <a:srgbClr val="013E92"/>
              </a:solidFill>
              <a:uFill>
                <a:solidFill>
                  <a:srgbClr val="013E92"/>
                </a:solidFill>
              </a:uFill>
            </a:endParaRPr>
          </a:p>
        </p:txBody>
      </p:sp>
      <p:sp>
        <p:nvSpPr>
          <p:cNvPr id="202" name="Shape 202"/>
          <p:cNvSpPr>
            <a:spLocks noGrp="1"/>
          </p:cNvSpPr>
          <p:nvPr>
            <p:ph type="body" idx="1"/>
          </p:nvPr>
        </p:nvSpPr>
        <p:spPr>
          <a:xfrm>
            <a:off x="546100" y="2095500"/>
            <a:ext cx="11925300" cy="7507354"/>
          </a:xfrm>
          <a:prstGeom prst="rect">
            <a:avLst/>
          </a:prstGeom>
        </p:spPr>
        <p:txBody>
          <a:bodyPr/>
          <a:lstStyle/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lang="en-US" sz="3600" dirty="0" err="1" smtClean="0">
                <a:solidFill>
                  <a:schemeClr val="tx1"/>
                </a:solidFill>
              </a:rPr>
              <a:t>Soukhovitskii</a:t>
            </a:r>
            <a:r>
              <a:rPr lang="en-US" sz="3600" dirty="0" smtClean="0">
                <a:solidFill>
                  <a:schemeClr val="tx1"/>
                </a:solidFill>
              </a:rPr>
              <a:t>-Capote OMP for even </a:t>
            </a:r>
          </a:p>
          <a:p>
            <a:pPr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lang="en-US" sz="3600" dirty="0" smtClean="0">
                <a:solidFill>
                  <a:schemeClr val="tx1"/>
                </a:solidFill>
              </a:rPr>
              <a:t>iron isotopes</a:t>
            </a: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x-none" sz="3400" dirty="0" smtClean="0">
                <a:solidFill>
                  <a:srgbClr val="000000"/>
                </a:solidFill>
                <a:uFill>
                  <a:solidFill>
                    <a:srgbClr val="413E40"/>
                  </a:solidFill>
                </a:uFill>
              </a:rPr>
              <a:t>No reduction of (n,tot) necessary</a:t>
            </a:r>
          </a:p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lang="en-US" sz="3600" dirty="0" smtClean="0">
                <a:solidFill>
                  <a:schemeClr val="tx1"/>
                </a:solidFill>
              </a:rPr>
              <a:t>Even fewer experimental datasets </a:t>
            </a:r>
          </a:p>
          <a:p>
            <a:pPr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lang="en-US" sz="3600" dirty="0" smtClean="0">
                <a:solidFill>
                  <a:schemeClr val="tx1"/>
                </a:solidFill>
              </a:rPr>
              <a:t>(No </a:t>
            </a:r>
            <a:r>
              <a:rPr lang="en-US" sz="3600" dirty="0" err="1" smtClean="0">
                <a:solidFill>
                  <a:schemeClr val="tx1"/>
                </a:solidFill>
              </a:rPr>
              <a:t>dosimetry</a:t>
            </a:r>
            <a:r>
              <a:rPr lang="en-US" sz="3600" dirty="0" smtClean="0">
                <a:solidFill>
                  <a:schemeClr val="tx1"/>
                </a:solidFill>
              </a:rPr>
              <a:t> file)</a:t>
            </a:r>
          </a:p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lang="en-US" sz="3600" dirty="0" smtClean="0">
                <a:solidFill>
                  <a:schemeClr val="tx1"/>
                </a:solidFill>
              </a:rPr>
              <a:t>Fit (</a:t>
            </a:r>
            <a:r>
              <a:rPr lang="en-US" sz="3600" dirty="0" err="1" smtClean="0">
                <a:solidFill>
                  <a:schemeClr val="tx1"/>
                </a:solidFill>
              </a:rPr>
              <a:t>n,a</a:t>
            </a:r>
            <a:r>
              <a:rPr lang="en-US" sz="3600" dirty="0" smtClean="0">
                <a:solidFill>
                  <a:schemeClr val="tx1"/>
                </a:solidFill>
              </a:rPr>
              <a:t>) to the few experiments</a:t>
            </a:r>
          </a:p>
          <a:p>
            <a:pPr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lang="en-US" sz="3600" dirty="0" smtClean="0">
                <a:solidFill>
                  <a:schemeClr val="tx1"/>
                </a:solidFill>
              </a:rPr>
              <a:t>available</a:t>
            </a:r>
          </a:p>
        </p:txBody>
      </p:sp>
      <p:sp>
        <p:nvSpPr>
          <p:cNvPr id="203" name="Shape 2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>
                <a:solidFill>
                  <a:srgbClr val="013E92"/>
                </a:solidFill>
                <a:uFill>
                  <a:solidFill>
                    <a:srgbClr val="013E92"/>
                  </a:solidFill>
                </a:uFill>
              </a:rPr>
              <a:pPr lvl="0">
                <a:defRPr>
                  <a:solidFill>
                    <a:srgbClr val="000000"/>
                  </a:solidFill>
                  <a:uFillTx/>
                </a:defRPr>
              </a:pPr>
              <a:t>24</a:t>
            </a:fld>
            <a:endParaRPr>
              <a:solidFill>
                <a:srgbClr val="013E92"/>
              </a:solidFill>
              <a:uFill>
                <a:solidFill>
                  <a:srgbClr val="013E92"/>
                </a:solidFill>
              </a:u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7889525" y="2095500"/>
          <a:ext cx="4842933" cy="412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1049867" y="5740400"/>
            <a:ext cx="102592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aseline="30000" dirty="0" smtClean="0"/>
              <a:t>58</a:t>
            </a:r>
            <a:r>
              <a:rPr lang="x-none" dirty="0" smtClean="0"/>
              <a:t>Fe</a:t>
            </a:r>
            <a:endParaRPr lang="en-US" dirty="0"/>
          </a:p>
        </p:txBody>
      </p:sp>
      <p:pic>
        <p:nvPicPr>
          <p:cNvPr id="4" name="Picture 3" descr="fe54-fit-n2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6899" y="683318"/>
            <a:ext cx="11104027" cy="911869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aseline="30000" dirty="0" smtClean="0"/>
              <a:t>58</a:t>
            </a:r>
            <a:r>
              <a:rPr lang="x-none" dirty="0" smtClean="0"/>
              <a:t>Fe</a:t>
            </a:r>
            <a:endParaRPr lang="en-US" dirty="0"/>
          </a:p>
        </p:txBody>
      </p:sp>
      <p:pic>
        <p:nvPicPr>
          <p:cNvPr id="4" name="Picture 3" descr="fe54-fit-n2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6899" y="683318"/>
            <a:ext cx="11104028" cy="911869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aseline="30000" dirty="0" smtClean="0"/>
              <a:t>58</a:t>
            </a:r>
            <a:r>
              <a:rPr lang="x-none" dirty="0" smtClean="0"/>
              <a:t>Fe</a:t>
            </a:r>
            <a:endParaRPr lang="en-US" dirty="0"/>
          </a:p>
        </p:txBody>
      </p:sp>
      <p:pic>
        <p:nvPicPr>
          <p:cNvPr id="4" name="Picture 3" descr="fe54-fit-n2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6899" y="683318"/>
            <a:ext cx="11104027" cy="911869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100" y="2171700"/>
            <a:ext cx="11925300" cy="6985000"/>
          </a:xfrm>
        </p:spPr>
        <p:txBody>
          <a:bodyPr/>
          <a:lstStyle/>
          <a:p>
            <a:r>
              <a:rPr lang="en-US" dirty="0" smtClean="0"/>
              <a:t>First versions of evaluated files for iron isotopes are ready</a:t>
            </a:r>
          </a:p>
          <a:p>
            <a:r>
              <a:rPr lang="en-US" dirty="0" smtClean="0"/>
              <a:t>Promising results even though minor improvements will be necessary </a:t>
            </a:r>
          </a:p>
          <a:p>
            <a:r>
              <a:rPr lang="en-US" dirty="0" smtClean="0"/>
              <a:t>Preliminary calculations of </a:t>
            </a:r>
            <a:r>
              <a:rPr lang="en-US" dirty="0" err="1" smtClean="0"/>
              <a:t>covariances</a:t>
            </a:r>
            <a:r>
              <a:rPr lang="en-US" dirty="0" smtClean="0"/>
              <a:t> </a:t>
            </a:r>
            <a:r>
              <a:rPr lang="en-US" smtClean="0"/>
              <a:t>were performed </a:t>
            </a:r>
            <a:r>
              <a:rPr lang="en-US" dirty="0" smtClean="0"/>
              <a:t>for </a:t>
            </a:r>
            <a:r>
              <a:rPr lang="en-US" smtClean="0"/>
              <a:t>main reactions</a:t>
            </a:r>
          </a:p>
          <a:p>
            <a:r>
              <a:rPr lang="en-US" dirty="0" smtClean="0"/>
              <a:t>Validation and tests have begun</a:t>
            </a:r>
          </a:p>
          <a:p>
            <a:r>
              <a:rPr lang="en-US" dirty="0" smtClean="0"/>
              <a:t>Consistency among isotope parameters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x-none" sz="5000" baseline="30000" dirty="0" smtClean="0">
                <a:solidFill>
                  <a:srgbClr val="013E92"/>
                </a:solidFill>
                <a:uFill>
                  <a:solidFill>
                    <a:srgbClr val="013E92"/>
                  </a:solidFill>
                </a:uFill>
              </a:rPr>
              <a:t>54</a:t>
            </a:r>
            <a:r>
              <a:rPr lang="x-none" sz="5000" dirty="0" smtClean="0">
                <a:solidFill>
                  <a:srgbClr val="013E92"/>
                </a:solidFill>
                <a:uFill>
                  <a:solidFill>
                    <a:srgbClr val="013E92"/>
                  </a:solidFill>
                </a:uFill>
              </a:rPr>
              <a:t>Fe</a:t>
            </a:r>
            <a:endParaRPr sz="5000" dirty="0">
              <a:solidFill>
                <a:srgbClr val="013E92"/>
              </a:solidFill>
              <a:uFill>
                <a:solidFill>
                  <a:srgbClr val="013E92"/>
                </a:solidFill>
              </a:uFill>
            </a:endParaRPr>
          </a:p>
        </p:txBody>
      </p:sp>
      <p:sp>
        <p:nvSpPr>
          <p:cNvPr id="202" name="Shape 202"/>
          <p:cNvSpPr>
            <a:spLocks noGrp="1"/>
          </p:cNvSpPr>
          <p:nvPr>
            <p:ph type="body" idx="1"/>
          </p:nvPr>
        </p:nvSpPr>
        <p:spPr>
          <a:xfrm>
            <a:off x="546100" y="2095500"/>
            <a:ext cx="11925300" cy="750735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x-none" sz="3400" dirty="0" smtClean="0">
                <a:solidFill>
                  <a:srgbClr val="413E40"/>
                </a:solidFill>
                <a:uFill>
                  <a:solidFill>
                    <a:srgbClr val="413E40"/>
                  </a:solidFill>
                </a:uFill>
              </a:rPr>
              <a:t>Same </a:t>
            </a:r>
            <a:r>
              <a:rPr sz="3400" dirty="0" smtClean="0">
                <a:solidFill>
                  <a:srgbClr val="413E40"/>
                </a:solidFill>
                <a:uFill>
                  <a:solidFill>
                    <a:srgbClr val="413E40"/>
                  </a:solidFill>
                </a:uFill>
              </a:rPr>
              <a:t>Soukhovitskii </a:t>
            </a:r>
            <a:r>
              <a:rPr sz="3400" dirty="0">
                <a:solidFill>
                  <a:srgbClr val="413E40"/>
                </a:solidFill>
                <a:uFill>
                  <a:solidFill>
                    <a:srgbClr val="413E40"/>
                  </a:solidFill>
                </a:uFill>
              </a:rPr>
              <a:t>and Capote</a:t>
            </a:r>
            <a:r>
              <a:rPr sz="3400" dirty="0" smtClean="0">
                <a:solidFill>
                  <a:srgbClr val="413E40"/>
                </a:solidFill>
                <a:uFill>
                  <a:solidFill>
                    <a:srgbClr val="413E40"/>
                  </a:solidFill>
                </a:uFill>
              </a:rPr>
              <a:t> </a:t>
            </a:r>
            <a:endParaRPr lang="x-none" sz="3400" dirty="0" smtClean="0">
              <a:solidFill>
                <a:srgbClr val="413E40"/>
              </a:solidFill>
              <a:uFill>
                <a:solidFill>
                  <a:srgbClr val="413E40"/>
                </a:solidFill>
              </a:uFill>
            </a:endParaRPr>
          </a:p>
          <a:p>
            <a:pPr lvl="0"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sz="3400" dirty="0" smtClean="0">
                <a:solidFill>
                  <a:srgbClr val="413E40"/>
                </a:solidFill>
                <a:uFill>
                  <a:solidFill>
                    <a:srgbClr val="413E40"/>
                  </a:solidFill>
                </a:uFill>
              </a:rPr>
              <a:t>dispersive </a:t>
            </a:r>
            <a:r>
              <a:rPr sz="3400" dirty="0">
                <a:solidFill>
                  <a:srgbClr val="413E40"/>
                </a:solidFill>
                <a:uFill>
                  <a:solidFill>
                    <a:srgbClr val="413E40"/>
                  </a:solidFill>
                </a:uFill>
              </a:rPr>
              <a:t>OMP</a:t>
            </a:r>
            <a:endParaRPr sz="3400" dirty="0" smtClean="0">
              <a:solidFill>
                <a:srgbClr val="413E40"/>
              </a:solidFill>
              <a:uFill>
                <a:solidFill>
                  <a:srgbClr val="413E40"/>
                </a:solidFill>
              </a:uFill>
            </a:endParaRPr>
          </a:p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x-none" sz="3400" dirty="0" smtClean="0">
                <a:solidFill>
                  <a:srgbClr val="413E40"/>
                </a:solidFill>
                <a:uFill>
                  <a:solidFill>
                    <a:srgbClr val="413E40"/>
                  </a:solidFill>
                </a:uFill>
              </a:rPr>
              <a:t>Same e</a:t>
            </a:r>
            <a:r>
              <a:rPr sz="3400" dirty="0" smtClean="0">
                <a:solidFill>
                  <a:srgbClr val="413E40"/>
                </a:solidFill>
                <a:uFill>
                  <a:solidFill>
                    <a:srgbClr val="413E40"/>
                  </a:solidFill>
                </a:uFill>
              </a:rPr>
              <a:t>nergy</a:t>
            </a:r>
            <a:r>
              <a:rPr sz="3400" dirty="0">
                <a:solidFill>
                  <a:srgbClr val="413E40"/>
                </a:solidFill>
                <a:uFill>
                  <a:solidFill>
                    <a:srgbClr val="413E40"/>
                  </a:solidFill>
                </a:uFill>
              </a:rPr>
              <a:t>-dependent reduction</a:t>
            </a:r>
            <a:r>
              <a:rPr sz="3400" dirty="0" smtClean="0">
                <a:solidFill>
                  <a:srgbClr val="413E40"/>
                </a:solidFill>
                <a:uFill>
                  <a:solidFill>
                    <a:srgbClr val="413E40"/>
                  </a:solidFill>
                </a:uFill>
              </a:rPr>
              <a:t> </a:t>
            </a:r>
            <a:endParaRPr lang="x-none" sz="3400" dirty="0" smtClean="0">
              <a:solidFill>
                <a:srgbClr val="413E40"/>
              </a:solidFill>
              <a:uFill>
                <a:solidFill>
                  <a:srgbClr val="413E40"/>
                </a:solidFill>
              </a:uFill>
            </a:endParaRPr>
          </a:p>
          <a:p>
            <a:pPr lvl="0">
              <a:buNone/>
              <a:defRPr sz="1800">
                <a:solidFill>
                  <a:srgbClr val="000000"/>
                </a:solidFill>
                <a:uFillTx/>
              </a:defRPr>
            </a:pPr>
            <a:r>
              <a:rPr sz="3400" dirty="0" smtClean="0">
                <a:solidFill>
                  <a:srgbClr val="413E40"/>
                </a:solidFill>
                <a:uFill>
                  <a:solidFill>
                    <a:srgbClr val="413E40"/>
                  </a:solidFill>
                </a:uFill>
              </a:rPr>
              <a:t>of </a:t>
            </a:r>
            <a:r>
              <a:rPr sz="3400" dirty="0">
                <a:solidFill>
                  <a:srgbClr val="413E40"/>
                </a:solidFill>
                <a:uFill>
                  <a:solidFill>
                    <a:srgbClr val="413E40"/>
                  </a:solidFill>
                </a:uFill>
              </a:rPr>
              <a:t>(n,tot) up to 3 </a:t>
            </a:r>
            <a:r>
              <a:rPr sz="3400" dirty="0" smtClean="0">
                <a:solidFill>
                  <a:srgbClr val="413E40"/>
                </a:solidFill>
                <a:uFill>
                  <a:solidFill>
                    <a:srgbClr val="413E40"/>
                  </a:solidFill>
                </a:uFill>
              </a:rPr>
              <a:t>MeV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Fitted new LD parameters to (</a:t>
            </a:r>
            <a:r>
              <a:rPr lang="en-US" dirty="0" err="1" smtClean="0">
                <a:solidFill>
                  <a:srgbClr val="FF0000"/>
                </a:solidFill>
              </a:rPr>
              <a:t>n,p</a:t>
            </a:r>
            <a:r>
              <a:rPr lang="en-US" dirty="0" smtClean="0">
                <a:solidFill>
                  <a:srgbClr val="FF0000"/>
                </a:solidFill>
              </a:rPr>
              <a:t>),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(n,2n) and (</a:t>
            </a:r>
            <a:r>
              <a:rPr lang="en-US" dirty="0" err="1" smtClean="0">
                <a:solidFill>
                  <a:srgbClr val="FF0000"/>
                </a:solidFill>
              </a:rPr>
              <a:t>n,α</a:t>
            </a:r>
            <a:r>
              <a:rPr lang="en-US" dirty="0" smtClean="0">
                <a:solidFill>
                  <a:srgbClr val="FF0000"/>
                </a:solidFill>
              </a:rPr>
              <a:t>) to </a:t>
            </a:r>
            <a:r>
              <a:rPr lang="en-US" dirty="0" err="1" smtClean="0">
                <a:solidFill>
                  <a:srgbClr val="FF0000"/>
                </a:solidFill>
              </a:rPr>
              <a:t>dosimetry</a:t>
            </a:r>
            <a:r>
              <a:rPr lang="en-US" dirty="0" smtClean="0">
                <a:solidFill>
                  <a:srgbClr val="FF0000"/>
                </a:solidFill>
              </a:rPr>
              <a:t> (IRDFF)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Kept pre-equilibrium parameters within reasonable range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Fitted deformation of DWBA levels to fill gap in double-differential neutron spectra</a:t>
            </a:r>
          </a:p>
        </p:txBody>
      </p:sp>
      <p:sp>
        <p:nvSpPr>
          <p:cNvPr id="203" name="Shape 2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>
                <a:solidFill>
                  <a:srgbClr val="013E92"/>
                </a:solidFill>
                <a:uFill>
                  <a:solidFill>
                    <a:srgbClr val="013E92"/>
                  </a:solidFill>
                </a:uFill>
              </a:rPr>
              <a:pPr lvl="0">
                <a:defRPr>
                  <a:solidFill>
                    <a:srgbClr val="000000"/>
                  </a:solidFill>
                  <a:uFillTx/>
                </a:defRPr>
              </a:pPr>
              <a:t>3</a:t>
            </a:fld>
            <a:endParaRPr>
              <a:solidFill>
                <a:srgbClr val="013E92"/>
              </a:solidFill>
              <a:uFill>
                <a:solidFill>
                  <a:srgbClr val="013E92"/>
                </a:solidFill>
              </a:uFill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7889525" y="1614312"/>
          <a:ext cx="4842933" cy="412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1049867" y="5740400"/>
            <a:ext cx="102592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aseline="30000" dirty="0" smtClean="0"/>
              <a:t>54</a:t>
            </a:r>
            <a:r>
              <a:rPr lang="x-none" dirty="0" smtClean="0"/>
              <a:t>Fe</a:t>
            </a:r>
            <a:endParaRPr lang="en-US" dirty="0"/>
          </a:p>
        </p:txBody>
      </p:sp>
      <p:pic>
        <p:nvPicPr>
          <p:cNvPr id="4" name="Picture 3" descr="fe54-fit-n2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6898" y="683318"/>
            <a:ext cx="11104033" cy="911869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aseline="30000" dirty="0" smtClean="0"/>
              <a:t>54</a:t>
            </a:r>
            <a:r>
              <a:rPr lang="x-none" dirty="0" smtClean="0"/>
              <a:t>Fe</a:t>
            </a:r>
            <a:endParaRPr lang="en-US" dirty="0"/>
          </a:p>
        </p:txBody>
      </p:sp>
      <p:pic>
        <p:nvPicPr>
          <p:cNvPr id="4" name="Picture 3" descr="fe54-fit-n2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6898" y="683318"/>
            <a:ext cx="11104032" cy="911869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aseline="30000" dirty="0" smtClean="0"/>
              <a:t>54</a:t>
            </a:r>
            <a:r>
              <a:rPr lang="x-none" dirty="0" smtClean="0"/>
              <a:t>Fe</a:t>
            </a:r>
            <a:endParaRPr lang="en-US" dirty="0"/>
          </a:p>
        </p:txBody>
      </p:sp>
      <p:pic>
        <p:nvPicPr>
          <p:cNvPr id="4" name="Picture 3" descr="fe54-fit-n2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6898" y="683318"/>
            <a:ext cx="11104032" cy="911869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aseline="30000" dirty="0" smtClean="0"/>
              <a:t>54</a:t>
            </a:r>
            <a:r>
              <a:rPr lang="x-none" dirty="0" smtClean="0"/>
              <a:t>Fe</a:t>
            </a:r>
            <a:endParaRPr lang="en-US" dirty="0"/>
          </a:p>
        </p:txBody>
      </p:sp>
      <p:pic>
        <p:nvPicPr>
          <p:cNvPr id="4" name="Picture 3" descr="fe54-fit-n2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6899" y="683318"/>
            <a:ext cx="11104026" cy="911869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aseline="30000" dirty="0" smtClean="0"/>
              <a:t>54</a:t>
            </a:r>
            <a:r>
              <a:rPr lang="x-none" dirty="0" smtClean="0"/>
              <a:t>Fe</a:t>
            </a:r>
            <a:endParaRPr lang="en-US" dirty="0"/>
          </a:p>
        </p:txBody>
      </p:sp>
      <p:pic>
        <p:nvPicPr>
          <p:cNvPr id="4" name="Picture 3" descr="fe54-fit-n2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6899" y="683318"/>
            <a:ext cx="11104029" cy="911869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baseline="30000" dirty="0" smtClean="0"/>
              <a:t>54</a:t>
            </a:r>
            <a:r>
              <a:rPr lang="x-none" dirty="0" smtClean="0"/>
              <a:t>Fe</a:t>
            </a:r>
            <a:endParaRPr lang="en-US" dirty="0"/>
          </a:p>
        </p:txBody>
      </p:sp>
      <p:pic>
        <p:nvPicPr>
          <p:cNvPr id="4" name="Picture 3" descr="fe54-fit-n2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6899" y="683318"/>
            <a:ext cx="11104029" cy="911869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387C1"/>
        </a:solidFill>
        <a:ln w="12700" cap="flat">
          <a:solidFill>
            <a:srgbClr val="413E4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7799" marR="57799" indent="0" algn="l" defTabSz="1295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413E40"/>
            </a:solidFill>
            <a:effectLst/>
            <a:uFill>
              <a:solidFill>
                <a:srgbClr val="413E4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413E4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387C1"/>
        </a:solidFill>
        <a:ln w="12700" cap="flat">
          <a:solidFill>
            <a:srgbClr val="413E4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7799" marR="57799" indent="0" algn="l" defTabSz="1295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413E40"/>
            </a:solidFill>
            <a:effectLst/>
            <a:uFill>
              <a:solidFill>
                <a:srgbClr val="413E4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413E4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27098</TotalTime>
  <Words>302</Words>
  <Application>Microsoft Macintosh PowerPoint</Application>
  <PresentationFormat>Custom</PresentationFormat>
  <Paragraphs>73</Paragraphs>
  <Slides>28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White</vt:lpstr>
      <vt:lpstr>Slide 1</vt:lpstr>
      <vt:lpstr>Minor isotopes: inspired on 56Fe input</vt:lpstr>
      <vt:lpstr>54Fe</vt:lpstr>
      <vt:lpstr>54Fe</vt:lpstr>
      <vt:lpstr>54Fe</vt:lpstr>
      <vt:lpstr>54Fe</vt:lpstr>
      <vt:lpstr>54Fe</vt:lpstr>
      <vt:lpstr>54Fe</vt:lpstr>
      <vt:lpstr>54Fe</vt:lpstr>
      <vt:lpstr>54Fe</vt:lpstr>
      <vt:lpstr>54Fe</vt:lpstr>
      <vt:lpstr>54Fe</vt:lpstr>
      <vt:lpstr>54Fe</vt:lpstr>
      <vt:lpstr>54Fe</vt:lpstr>
      <vt:lpstr>54Fe</vt:lpstr>
      <vt:lpstr>54Fe</vt:lpstr>
      <vt:lpstr>57Fe</vt:lpstr>
      <vt:lpstr>57Fe</vt:lpstr>
      <vt:lpstr>57Fe</vt:lpstr>
      <vt:lpstr>57Fe</vt:lpstr>
      <vt:lpstr>57Fe</vt:lpstr>
      <vt:lpstr>57Fe</vt:lpstr>
      <vt:lpstr>57Fe</vt:lpstr>
      <vt:lpstr>58Fe</vt:lpstr>
      <vt:lpstr>58Fe</vt:lpstr>
      <vt:lpstr>58Fe</vt:lpstr>
      <vt:lpstr>58Fe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Gustavo Nobre</cp:lastModifiedBy>
  <cp:revision>169</cp:revision>
  <cp:lastPrinted>2015-10-05T19:56:21Z</cp:lastPrinted>
  <dcterms:created xsi:type="dcterms:W3CDTF">2016-04-12T15:14:06Z</dcterms:created>
  <dcterms:modified xsi:type="dcterms:W3CDTF">2016-04-12T15:15:14Z</dcterms:modified>
</cp:coreProperties>
</file>