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322F31"/>
        </a:fontRef>
        <a:srgbClr val="322F3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4E5"/>
          </a:solidFill>
        </a:fill>
      </a:tcStyle>
    </a:wholeTbl>
    <a:band2H>
      <a:tcTxStyle b="def" i="def"/>
      <a:tcStyle>
        <a:tcBdr/>
        <a:fill>
          <a:solidFill>
            <a:srgbClr val="ECEB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22F31"/>
        </a:fontRef>
        <a:srgbClr val="322F3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22F31"/>
        </a:fontRef>
        <a:srgbClr val="322F3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22F31"/>
        </a:fontRef>
        <a:srgbClr val="322F3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22F31"/>
        </a:fontRef>
        <a:srgbClr val="322F31"/>
      </a:tcTxStyle>
      <a:tcStyle>
        <a:tcBdr>
          <a:left>
            <a:ln w="12700" cap="flat">
              <a:noFill/>
              <a:miter lim="400000"/>
            </a:ln>
          </a:left>
          <a:right>
            <a:ln w="12700" cap="flat">
              <a:noFill/>
              <a:miter lim="400000"/>
            </a:ln>
          </a:right>
          <a:top>
            <a:ln w="50800" cap="flat">
              <a:solidFill>
                <a:srgbClr val="322F31"/>
              </a:solidFill>
              <a:prstDash val="solid"/>
              <a:round/>
            </a:ln>
          </a:top>
          <a:bottom>
            <a:ln w="25400" cap="flat">
              <a:solidFill>
                <a:srgbClr val="322F3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22F31"/>
              </a:solidFill>
              <a:prstDash val="solid"/>
              <a:round/>
            </a:ln>
          </a:top>
          <a:bottom>
            <a:ln w="25400" cap="flat">
              <a:solidFill>
                <a:srgbClr val="322F3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22F31"/>
        </a:fontRef>
        <a:srgbClr val="322F3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CC"/>
          </a:solidFill>
        </a:fill>
      </a:tcStyle>
    </a:wholeTbl>
    <a:band2H>
      <a:tcTxStyle b="def" i="def"/>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22F3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22F3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22F31"/>
          </a:solidFill>
        </a:fill>
      </a:tcStyle>
    </a:firstRow>
  </a:tblStyle>
  <a:tblStyle styleId="{2708684C-4D16-4618-839F-0558EEFCDFE6}" styleName="">
    <a:tblBg/>
    <a:wholeTbl>
      <a:tcTxStyle b="off" i="off">
        <a:fontRef idx="major">
          <a:srgbClr val="322F31"/>
        </a:fontRef>
        <a:srgbClr val="322F31"/>
      </a:tcTxStyle>
      <a:tcStyle>
        <a:tcBdr>
          <a:left>
            <a:ln w="12700" cap="flat">
              <a:solidFill>
                <a:srgbClr val="322F31"/>
              </a:solidFill>
              <a:prstDash val="solid"/>
              <a:round/>
            </a:ln>
          </a:left>
          <a:right>
            <a:ln w="12700" cap="flat">
              <a:solidFill>
                <a:srgbClr val="322F31"/>
              </a:solidFill>
              <a:prstDash val="solid"/>
              <a:round/>
            </a:ln>
          </a:right>
          <a:top>
            <a:ln w="12700" cap="flat">
              <a:solidFill>
                <a:srgbClr val="322F31"/>
              </a:solidFill>
              <a:prstDash val="solid"/>
              <a:round/>
            </a:ln>
          </a:top>
          <a:bottom>
            <a:ln w="12700" cap="flat">
              <a:solidFill>
                <a:srgbClr val="322F31"/>
              </a:solidFill>
              <a:prstDash val="solid"/>
              <a:round/>
            </a:ln>
          </a:bottom>
          <a:insideH>
            <a:ln w="12700" cap="flat">
              <a:solidFill>
                <a:srgbClr val="322F31"/>
              </a:solidFill>
              <a:prstDash val="solid"/>
              <a:round/>
            </a:ln>
          </a:insideH>
          <a:insideV>
            <a:ln w="12700" cap="flat">
              <a:solidFill>
                <a:srgbClr val="322F31"/>
              </a:solidFill>
              <a:prstDash val="solid"/>
              <a:round/>
            </a:ln>
          </a:insideV>
        </a:tcBdr>
        <a:fill>
          <a:solidFill>
            <a:srgbClr val="322F31">
              <a:alpha val="20000"/>
            </a:srgbClr>
          </a:solidFill>
        </a:fill>
      </a:tcStyle>
    </a:wholeTbl>
    <a:band2H>
      <a:tcTxStyle b="def" i="def"/>
      <a:tcStyle>
        <a:tcBdr/>
        <a:fill>
          <a:solidFill>
            <a:srgbClr val="FFFFFF"/>
          </a:solidFill>
        </a:fill>
      </a:tcStyle>
    </a:band2H>
    <a:firstCol>
      <a:tcTxStyle b="on" i="off">
        <a:fontRef idx="major">
          <a:srgbClr val="322F31"/>
        </a:fontRef>
        <a:srgbClr val="322F31"/>
      </a:tcTxStyle>
      <a:tcStyle>
        <a:tcBdr>
          <a:left>
            <a:ln w="12700" cap="flat">
              <a:solidFill>
                <a:srgbClr val="322F31"/>
              </a:solidFill>
              <a:prstDash val="solid"/>
              <a:round/>
            </a:ln>
          </a:left>
          <a:right>
            <a:ln w="12700" cap="flat">
              <a:solidFill>
                <a:srgbClr val="322F31"/>
              </a:solidFill>
              <a:prstDash val="solid"/>
              <a:round/>
            </a:ln>
          </a:right>
          <a:top>
            <a:ln w="12700" cap="flat">
              <a:solidFill>
                <a:srgbClr val="322F31"/>
              </a:solidFill>
              <a:prstDash val="solid"/>
              <a:round/>
            </a:ln>
          </a:top>
          <a:bottom>
            <a:ln w="12700" cap="flat">
              <a:solidFill>
                <a:srgbClr val="322F31"/>
              </a:solidFill>
              <a:prstDash val="solid"/>
              <a:round/>
            </a:ln>
          </a:bottom>
          <a:insideH>
            <a:ln w="12700" cap="flat">
              <a:solidFill>
                <a:srgbClr val="322F31"/>
              </a:solidFill>
              <a:prstDash val="solid"/>
              <a:round/>
            </a:ln>
          </a:insideH>
          <a:insideV>
            <a:ln w="12700" cap="flat">
              <a:solidFill>
                <a:srgbClr val="322F31"/>
              </a:solidFill>
              <a:prstDash val="solid"/>
              <a:round/>
            </a:ln>
          </a:insideV>
        </a:tcBdr>
        <a:fill>
          <a:solidFill>
            <a:srgbClr val="322F31">
              <a:alpha val="20000"/>
            </a:srgbClr>
          </a:solidFill>
        </a:fill>
      </a:tcStyle>
    </a:firstCol>
    <a:lastRow>
      <a:tcTxStyle b="on" i="off">
        <a:fontRef idx="major">
          <a:srgbClr val="322F31"/>
        </a:fontRef>
        <a:srgbClr val="322F31"/>
      </a:tcTxStyle>
      <a:tcStyle>
        <a:tcBdr>
          <a:left>
            <a:ln w="12700" cap="flat">
              <a:solidFill>
                <a:srgbClr val="322F31"/>
              </a:solidFill>
              <a:prstDash val="solid"/>
              <a:round/>
            </a:ln>
          </a:left>
          <a:right>
            <a:ln w="12700" cap="flat">
              <a:solidFill>
                <a:srgbClr val="322F31"/>
              </a:solidFill>
              <a:prstDash val="solid"/>
              <a:round/>
            </a:ln>
          </a:right>
          <a:top>
            <a:ln w="50800" cap="flat">
              <a:solidFill>
                <a:srgbClr val="322F31"/>
              </a:solidFill>
              <a:prstDash val="solid"/>
              <a:round/>
            </a:ln>
          </a:top>
          <a:bottom>
            <a:ln w="12700" cap="flat">
              <a:solidFill>
                <a:srgbClr val="322F31"/>
              </a:solidFill>
              <a:prstDash val="solid"/>
              <a:round/>
            </a:ln>
          </a:bottom>
          <a:insideH>
            <a:ln w="12700" cap="flat">
              <a:solidFill>
                <a:srgbClr val="322F31"/>
              </a:solidFill>
              <a:prstDash val="solid"/>
              <a:round/>
            </a:ln>
          </a:insideH>
          <a:insideV>
            <a:ln w="12700" cap="flat">
              <a:solidFill>
                <a:srgbClr val="322F31"/>
              </a:solidFill>
              <a:prstDash val="solid"/>
              <a:round/>
            </a:ln>
          </a:insideV>
        </a:tcBdr>
        <a:fill>
          <a:noFill/>
        </a:fill>
      </a:tcStyle>
    </a:lastRow>
    <a:firstRow>
      <a:tcTxStyle b="on" i="off">
        <a:fontRef idx="major">
          <a:srgbClr val="322F31"/>
        </a:fontRef>
        <a:srgbClr val="322F31"/>
      </a:tcTxStyle>
      <a:tcStyle>
        <a:tcBdr>
          <a:left>
            <a:ln w="12700" cap="flat">
              <a:solidFill>
                <a:srgbClr val="322F31"/>
              </a:solidFill>
              <a:prstDash val="solid"/>
              <a:round/>
            </a:ln>
          </a:left>
          <a:right>
            <a:ln w="12700" cap="flat">
              <a:solidFill>
                <a:srgbClr val="322F31"/>
              </a:solidFill>
              <a:prstDash val="solid"/>
              <a:round/>
            </a:ln>
          </a:right>
          <a:top>
            <a:ln w="12700" cap="flat">
              <a:solidFill>
                <a:srgbClr val="322F31"/>
              </a:solidFill>
              <a:prstDash val="solid"/>
              <a:round/>
            </a:ln>
          </a:top>
          <a:bottom>
            <a:ln w="25400" cap="flat">
              <a:solidFill>
                <a:srgbClr val="322F31"/>
              </a:solidFill>
              <a:prstDash val="solid"/>
              <a:round/>
            </a:ln>
          </a:bottom>
          <a:insideH>
            <a:ln w="12700" cap="flat">
              <a:solidFill>
                <a:srgbClr val="322F31"/>
              </a:solidFill>
              <a:prstDash val="solid"/>
              <a:round/>
            </a:ln>
          </a:insideH>
          <a:insideV>
            <a:ln w="12700" cap="flat">
              <a:solidFill>
                <a:srgbClr val="322F3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p:nvPr>
            <p:ph type="sldImg"/>
          </p:nvPr>
        </p:nvSpPr>
        <p:spPr>
          <a:xfrm>
            <a:off x="1143000" y="685800"/>
            <a:ext cx="4572000" cy="3429000"/>
          </a:xfrm>
          <a:prstGeom prst="rect">
            <a:avLst/>
          </a:prstGeom>
        </p:spPr>
        <p:txBody>
          <a:bodyPr/>
          <a:lstStyle/>
          <a:p>
            <a:pPr/>
          </a:p>
        </p:txBody>
      </p:sp>
      <p:sp>
        <p:nvSpPr>
          <p:cNvPr id="27" name="Shape 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2" name="Shape 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9" name="BNLppt_BG_Title_NewDOElogo_OffSci.jpeg" descr="BNLppt_BG_Title_NewDOElogo_OffSci.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0" name="Shape 20"/>
          <p:cNvSpPr/>
          <p:nvPr>
            <p:ph type="sldNum" sz="quarter" idx="2"/>
          </p:nvPr>
        </p:nvSpPr>
        <p:spPr>
          <a:xfrm>
            <a:off x="6553200" y="598805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REVBG_Slide4_Blue.jpeg" descr="REVBG_Slide4_Blue"/>
          <p:cNvPicPr>
            <a:picLocks noChangeAspect="1"/>
          </p:cNvPicPr>
          <p:nvPr/>
        </p:nvPicPr>
        <p:blipFill>
          <a:blip r:embed="rId2">
            <a:extLst/>
          </a:blip>
          <a:stretch>
            <a:fillRect/>
          </a:stretch>
        </p:blipFill>
        <p:spPr>
          <a:xfrm>
            <a:off x="0" y="0"/>
            <a:ext cx="9145588" cy="6859588"/>
          </a:xfrm>
          <a:prstGeom prst="rect">
            <a:avLst/>
          </a:prstGeom>
          <a:ln w="12700">
            <a:miter lim="400000"/>
          </a:ln>
        </p:spPr>
      </p:pic>
      <p:sp>
        <p:nvSpPr>
          <p:cNvPr id="3" name="Shape 3"/>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Shape 4"/>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6324600" y="6404076"/>
            <a:ext cx="301908" cy="288825"/>
          </a:xfrm>
          <a:prstGeom prst="rect">
            <a:avLst/>
          </a:prstGeom>
          <a:ln w="12700">
            <a:miter lim="400000"/>
          </a:ln>
        </p:spPr>
        <p:txBody>
          <a:bodyPr wrap="none" lIns="45719" rIns="45719" anchor="b">
            <a:spAutoFit/>
          </a:bodyPr>
          <a:lstStyle>
            <a:lvl1pPr defTabSz="457200">
              <a:defRPr sz="1400">
                <a:solidFill>
                  <a:srgbClr val="042B7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Lst>
  <p:transition xmlns:p14="http://schemas.microsoft.com/office/powerpoint/2010/main" spd="med" advClick="1"/>
  <p:txStyles>
    <p:titleStyle>
      <a:lvl1pPr marL="0" marR="0" indent="0" algn="l" defTabSz="914400" rtl="0" latinLnBrk="0">
        <a:lnSpc>
          <a:spcPct val="80000"/>
        </a:lnSpc>
        <a:spcBef>
          <a:spcPts val="0"/>
        </a:spcBef>
        <a:spcAft>
          <a:spcPts val="0"/>
        </a:spcAft>
        <a:buClrTx/>
        <a:buSzTx/>
        <a:buFontTx/>
        <a:buNone/>
        <a:tabLst/>
        <a:defRPr b="1" baseline="0" cap="none" i="0" spc="0" strike="noStrike" sz="3600" u="none">
          <a:ln>
            <a:noFill/>
          </a:ln>
          <a:solidFill>
            <a:srgbClr val="042B7F"/>
          </a:solidFill>
          <a:uFillTx/>
          <a:latin typeface="+mj-lt"/>
          <a:ea typeface="+mj-ea"/>
          <a:cs typeface="+mj-cs"/>
          <a:sym typeface="Arial"/>
        </a:defRPr>
      </a:lvl1pPr>
      <a:lvl2pPr marL="0" marR="0" indent="0" algn="l" defTabSz="914400" rtl="0" latinLnBrk="0">
        <a:lnSpc>
          <a:spcPct val="80000"/>
        </a:lnSpc>
        <a:spcBef>
          <a:spcPts val="0"/>
        </a:spcBef>
        <a:spcAft>
          <a:spcPts val="0"/>
        </a:spcAft>
        <a:buClrTx/>
        <a:buSzTx/>
        <a:buFontTx/>
        <a:buNone/>
        <a:tabLst/>
        <a:defRPr b="1" baseline="0" cap="none" i="0" spc="0" strike="noStrike" sz="3600" u="none">
          <a:ln>
            <a:noFill/>
          </a:ln>
          <a:solidFill>
            <a:srgbClr val="042B7F"/>
          </a:solidFill>
          <a:uFillTx/>
          <a:latin typeface="+mj-lt"/>
          <a:ea typeface="+mj-ea"/>
          <a:cs typeface="+mj-cs"/>
          <a:sym typeface="Arial"/>
        </a:defRPr>
      </a:lvl2pPr>
      <a:lvl3pPr marL="0" marR="0" indent="0" algn="l" defTabSz="914400" rtl="0" latinLnBrk="0">
        <a:lnSpc>
          <a:spcPct val="80000"/>
        </a:lnSpc>
        <a:spcBef>
          <a:spcPts val="0"/>
        </a:spcBef>
        <a:spcAft>
          <a:spcPts val="0"/>
        </a:spcAft>
        <a:buClrTx/>
        <a:buSzTx/>
        <a:buFontTx/>
        <a:buNone/>
        <a:tabLst/>
        <a:defRPr b="1" baseline="0" cap="none" i="0" spc="0" strike="noStrike" sz="3600" u="none">
          <a:ln>
            <a:noFill/>
          </a:ln>
          <a:solidFill>
            <a:srgbClr val="042B7F"/>
          </a:solidFill>
          <a:uFillTx/>
          <a:latin typeface="+mj-lt"/>
          <a:ea typeface="+mj-ea"/>
          <a:cs typeface="+mj-cs"/>
          <a:sym typeface="Arial"/>
        </a:defRPr>
      </a:lvl3pPr>
      <a:lvl4pPr marL="0" marR="0" indent="0" algn="l" defTabSz="914400" rtl="0" latinLnBrk="0">
        <a:lnSpc>
          <a:spcPct val="80000"/>
        </a:lnSpc>
        <a:spcBef>
          <a:spcPts val="0"/>
        </a:spcBef>
        <a:spcAft>
          <a:spcPts val="0"/>
        </a:spcAft>
        <a:buClrTx/>
        <a:buSzTx/>
        <a:buFontTx/>
        <a:buNone/>
        <a:tabLst/>
        <a:defRPr b="1" baseline="0" cap="none" i="0" spc="0" strike="noStrike" sz="3600" u="none">
          <a:ln>
            <a:noFill/>
          </a:ln>
          <a:solidFill>
            <a:srgbClr val="042B7F"/>
          </a:solidFill>
          <a:uFillTx/>
          <a:latin typeface="+mj-lt"/>
          <a:ea typeface="+mj-ea"/>
          <a:cs typeface="+mj-cs"/>
          <a:sym typeface="Arial"/>
        </a:defRPr>
      </a:lvl4pPr>
      <a:lvl5pPr marL="0" marR="0" indent="0" algn="l" defTabSz="914400" rtl="0" latinLnBrk="0">
        <a:lnSpc>
          <a:spcPct val="80000"/>
        </a:lnSpc>
        <a:spcBef>
          <a:spcPts val="0"/>
        </a:spcBef>
        <a:spcAft>
          <a:spcPts val="0"/>
        </a:spcAft>
        <a:buClrTx/>
        <a:buSzTx/>
        <a:buFontTx/>
        <a:buNone/>
        <a:tabLst/>
        <a:defRPr b="1" baseline="0" cap="none" i="0" spc="0" strike="noStrike" sz="3600" u="none">
          <a:ln>
            <a:noFill/>
          </a:ln>
          <a:solidFill>
            <a:srgbClr val="042B7F"/>
          </a:solidFill>
          <a:uFillTx/>
          <a:latin typeface="+mj-lt"/>
          <a:ea typeface="+mj-ea"/>
          <a:cs typeface="+mj-cs"/>
          <a:sym typeface="Arial"/>
        </a:defRPr>
      </a:lvl5pPr>
      <a:lvl6pPr marL="0" marR="0" indent="457200" algn="l" defTabSz="914400" rtl="0" latinLnBrk="0">
        <a:lnSpc>
          <a:spcPct val="80000"/>
        </a:lnSpc>
        <a:spcBef>
          <a:spcPts val="0"/>
        </a:spcBef>
        <a:spcAft>
          <a:spcPts val="0"/>
        </a:spcAft>
        <a:buClrTx/>
        <a:buSzTx/>
        <a:buFontTx/>
        <a:buNone/>
        <a:tabLst/>
        <a:defRPr b="1" baseline="0" cap="none" i="0" spc="0" strike="noStrike" sz="3600" u="none">
          <a:ln>
            <a:noFill/>
          </a:ln>
          <a:solidFill>
            <a:srgbClr val="042B7F"/>
          </a:solidFill>
          <a:uFillTx/>
          <a:latin typeface="+mj-lt"/>
          <a:ea typeface="+mj-ea"/>
          <a:cs typeface="+mj-cs"/>
          <a:sym typeface="Arial"/>
        </a:defRPr>
      </a:lvl6pPr>
      <a:lvl7pPr marL="0" marR="0" indent="914400" algn="l" defTabSz="914400" rtl="0" latinLnBrk="0">
        <a:lnSpc>
          <a:spcPct val="80000"/>
        </a:lnSpc>
        <a:spcBef>
          <a:spcPts val="0"/>
        </a:spcBef>
        <a:spcAft>
          <a:spcPts val="0"/>
        </a:spcAft>
        <a:buClrTx/>
        <a:buSzTx/>
        <a:buFontTx/>
        <a:buNone/>
        <a:tabLst/>
        <a:defRPr b="1" baseline="0" cap="none" i="0" spc="0" strike="noStrike" sz="3600" u="none">
          <a:ln>
            <a:noFill/>
          </a:ln>
          <a:solidFill>
            <a:srgbClr val="042B7F"/>
          </a:solidFill>
          <a:uFillTx/>
          <a:latin typeface="+mj-lt"/>
          <a:ea typeface="+mj-ea"/>
          <a:cs typeface="+mj-cs"/>
          <a:sym typeface="Arial"/>
        </a:defRPr>
      </a:lvl7pPr>
      <a:lvl8pPr marL="0" marR="0" indent="1371600" algn="l" defTabSz="914400" rtl="0" latinLnBrk="0">
        <a:lnSpc>
          <a:spcPct val="80000"/>
        </a:lnSpc>
        <a:spcBef>
          <a:spcPts val="0"/>
        </a:spcBef>
        <a:spcAft>
          <a:spcPts val="0"/>
        </a:spcAft>
        <a:buClrTx/>
        <a:buSzTx/>
        <a:buFontTx/>
        <a:buNone/>
        <a:tabLst/>
        <a:defRPr b="1" baseline="0" cap="none" i="0" spc="0" strike="noStrike" sz="3600" u="none">
          <a:ln>
            <a:noFill/>
          </a:ln>
          <a:solidFill>
            <a:srgbClr val="042B7F"/>
          </a:solidFill>
          <a:uFillTx/>
          <a:latin typeface="+mj-lt"/>
          <a:ea typeface="+mj-ea"/>
          <a:cs typeface="+mj-cs"/>
          <a:sym typeface="Arial"/>
        </a:defRPr>
      </a:lvl8pPr>
      <a:lvl9pPr marL="0" marR="0" indent="1828800" algn="l" defTabSz="914400" rtl="0" latinLnBrk="0">
        <a:lnSpc>
          <a:spcPct val="80000"/>
        </a:lnSpc>
        <a:spcBef>
          <a:spcPts val="0"/>
        </a:spcBef>
        <a:spcAft>
          <a:spcPts val="0"/>
        </a:spcAft>
        <a:buClrTx/>
        <a:buSzTx/>
        <a:buFontTx/>
        <a:buNone/>
        <a:tabLst/>
        <a:defRPr b="1" baseline="0" cap="none" i="0" spc="0" strike="noStrike" sz="3600" u="none">
          <a:ln>
            <a:noFill/>
          </a:ln>
          <a:solidFill>
            <a:srgbClr val="042B7F"/>
          </a:solidFill>
          <a:uFillTx/>
          <a:latin typeface="+mj-lt"/>
          <a:ea typeface="+mj-ea"/>
          <a:cs typeface="+mj-cs"/>
          <a:sym typeface="Arial"/>
        </a:defRPr>
      </a:lvl9pPr>
    </p:titleStyle>
    <p:bodyStyle>
      <a:lvl1pPr marL="342900" marR="0" indent="-342900" algn="l" defTabSz="914400" rtl="0" latinLnBrk="0">
        <a:lnSpc>
          <a:spcPct val="100000"/>
        </a:lnSpc>
        <a:spcBef>
          <a:spcPts val="500"/>
        </a:spcBef>
        <a:spcAft>
          <a:spcPts val="0"/>
        </a:spcAft>
        <a:buClr>
          <a:srgbClr val="042B7F"/>
        </a:buClr>
        <a:buSzPct val="110000"/>
        <a:buFont typeface="Wingdings"/>
        <a:buChar char="-"/>
        <a:tabLst/>
        <a:defRPr b="0" baseline="0" cap="none" i="0" spc="0" strike="noStrike" sz="2400" u="none">
          <a:ln>
            <a:noFill/>
          </a:ln>
          <a:solidFill>
            <a:srgbClr val="322F31"/>
          </a:solidFill>
          <a:uFillTx/>
          <a:latin typeface="+mj-lt"/>
          <a:ea typeface="+mj-ea"/>
          <a:cs typeface="+mj-cs"/>
          <a:sym typeface="Arial"/>
        </a:defRPr>
      </a:lvl1pPr>
      <a:lvl2pPr marL="800100" marR="0" indent="-342900" algn="l" defTabSz="914400" rtl="0" latinLnBrk="0">
        <a:lnSpc>
          <a:spcPct val="100000"/>
        </a:lnSpc>
        <a:spcBef>
          <a:spcPts val="500"/>
        </a:spcBef>
        <a:spcAft>
          <a:spcPts val="0"/>
        </a:spcAft>
        <a:buClr>
          <a:srgbClr val="042B7F"/>
        </a:buClr>
        <a:buSzPct val="90000"/>
        <a:buFont typeface="Wingdings"/>
        <a:buChar char="•"/>
        <a:tabLst/>
        <a:defRPr b="0" baseline="0" cap="none" i="0" spc="0" strike="noStrike" sz="2400" u="none">
          <a:ln>
            <a:noFill/>
          </a:ln>
          <a:solidFill>
            <a:srgbClr val="322F31"/>
          </a:solidFill>
          <a:uFillTx/>
          <a:latin typeface="+mj-lt"/>
          <a:ea typeface="+mj-ea"/>
          <a:cs typeface="+mj-cs"/>
          <a:sym typeface="Arial"/>
        </a:defRPr>
      </a:lvl2pPr>
      <a:lvl3pPr marL="1162050" marR="0" indent="-304800" algn="l" defTabSz="914400" rtl="0" latinLnBrk="0">
        <a:lnSpc>
          <a:spcPct val="100000"/>
        </a:lnSpc>
        <a:spcBef>
          <a:spcPts val="500"/>
        </a:spcBef>
        <a:spcAft>
          <a:spcPts val="0"/>
        </a:spcAft>
        <a:buClr>
          <a:srgbClr val="042B7F"/>
        </a:buClr>
        <a:buSzPct val="90000"/>
        <a:buFont typeface="Wingdings"/>
        <a:buChar char="-"/>
        <a:tabLst/>
        <a:defRPr b="0" baseline="0" cap="none" i="0" spc="0" strike="noStrike" sz="2400" u="none">
          <a:ln>
            <a:noFill/>
          </a:ln>
          <a:solidFill>
            <a:srgbClr val="322F31"/>
          </a:solidFill>
          <a:uFillTx/>
          <a:latin typeface="+mj-lt"/>
          <a:ea typeface="+mj-ea"/>
          <a:cs typeface="+mj-cs"/>
          <a:sym typeface="Arial"/>
        </a:defRPr>
      </a:lvl3pPr>
      <a:lvl4pPr marL="1504950" marR="0" indent="-304800" algn="l" defTabSz="914400" rtl="0" latinLnBrk="0">
        <a:lnSpc>
          <a:spcPct val="100000"/>
        </a:lnSpc>
        <a:spcBef>
          <a:spcPts val="500"/>
        </a:spcBef>
        <a:spcAft>
          <a:spcPts val="0"/>
        </a:spcAft>
        <a:buClr>
          <a:srgbClr val="042B7F"/>
        </a:buClr>
        <a:buSzPct val="90000"/>
        <a:buFont typeface="Wingdings"/>
        <a:buChar char="-"/>
        <a:tabLst/>
        <a:defRPr b="0" baseline="0" cap="none" i="0" spc="0" strike="noStrike" sz="2400" u="none">
          <a:ln>
            <a:noFill/>
          </a:ln>
          <a:solidFill>
            <a:srgbClr val="322F31"/>
          </a:solidFill>
          <a:uFillTx/>
          <a:latin typeface="+mj-lt"/>
          <a:ea typeface="+mj-ea"/>
          <a:cs typeface="+mj-cs"/>
          <a:sym typeface="Arial"/>
        </a:defRPr>
      </a:lvl4pPr>
      <a:lvl5pPr marL="1847850" marR="0" indent="-304800" algn="l" defTabSz="914400" rtl="0" latinLnBrk="0">
        <a:lnSpc>
          <a:spcPct val="100000"/>
        </a:lnSpc>
        <a:spcBef>
          <a:spcPts val="500"/>
        </a:spcBef>
        <a:spcAft>
          <a:spcPts val="0"/>
        </a:spcAft>
        <a:buClr>
          <a:srgbClr val="042B7F"/>
        </a:buClr>
        <a:buSzPct val="90000"/>
        <a:buFont typeface="Wingdings"/>
        <a:buChar char="-"/>
        <a:tabLst/>
        <a:defRPr b="0" baseline="0" cap="none" i="0" spc="0" strike="noStrike" sz="2400" u="none">
          <a:ln>
            <a:noFill/>
          </a:ln>
          <a:solidFill>
            <a:srgbClr val="322F31"/>
          </a:solidFill>
          <a:uFillTx/>
          <a:latin typeface="+mj-lt"/>
          <a:ea typeface="+mj-ea"/>
          <a:cs typeface="+mj-cs"/>
          <a:sym typeface="Arial"/>
        </a:defRPr>
      </a:lvl5pPr>
      <a:lvl6pPr marL="2305050" marR="0" indent="-304800" algn="l" defTabSz="914400" rtl="0" latinLnBrk="0">
        <a:lnSpc>
          <a:spcPct val="100000"/>
        </a:lnSpc>
        <a:spcBef>
          <a:spcPts val="500"/>
        </a:spcBef>
        <a:spcAft>
          <a:spcPts val="0"/>
        </a:spcAft>
        <a:buClr>
          <a:srgbClr val="042B7F"/>
        </a:buClr>
        <a:buSzPct val="90000"/>
        <a:buFont typeface="Wingdings"/>
        <a:buChar char="•"/>
        <a:tabLst/>
        <a:defRPr b="0" baseline="0" cap="none" i="0" spc="0" strike="noStrike" sz="2400" u="none">
          <a:ln>
            <a:noFill/>
          </a:ln>
          <a:solidFill>
            <a:srgbClr val="322F31"/>
          </a:solidFill>
          <a:uFillTx/>
          <a:latin typeface="+mj-lt"/>
          <a:ea typeface="+mj-ea"/>
          <a:cs typeface="+mj-cs"/>
          <a:sym typeface="Arial"/>
        </a:defRPr>
      </a:lvl6pPr>
      <a:lvl7pPr marL="2762250" marR="0" indent="-304800" algn="l" defTabSz="914400" rtl="0" latinLnBrk="0">
        <a:lnSpc>
          <a:spcPct val="100000"/>
        </a:lnSpc>
        <a:spcBef>
          <a:spcPts val="500"/>
        </a:spcBef>
        <a:spcAft>
          <a:spcPts val="0"/>
        </a:spcAft>
        <a:buClr>
          <a:srgbClr val="042B7F"/>
        </a:buClr>
        <a:buSzPct val="90000"/>
        <a:buFont typeface="Wingdings"/>
        <a:buChar char="•"/>
        <a:tabLst/>
        <a:defRPr b="0" baseline="0" cap="none" i="0" spc="0" strike="noStrike" sz="2400" u="none">
          <a:ln>
            <a:noFill/>
          </a:ln>
          <a:solidFill>
            <a:srgbClr val="322F31"/>
          </a:solidFill>
          <a:uFillTx/>
          <a:latin typeface="+mj-lt"/>
          <a:ea typeface="+mj-ea"/>
          <a:cs typeface="+mj-cs"/>
          <a:sym typeface="Arial"/>
        </a:defRPr>
      </a:lvl7pPr>
      <a:lvl8pPr marL="3219450" marR="0" indent="-304800" algn="l" defTabSz="914400" rtl="0" latinLnBrk="0">
        <a:lnSpc>
          <a:spcPct val="100000"/>
        </a:lnSpc>
        <a:spcBef>
          <a:spcPts val="500"/>
        </a:spcBef>
        <a:spcAft>
          <a:spcPts val="0"/>
        </a:spcAft>
        <a:buClr>
          <a:srgbClr val="042B7F"/>
        </a:buClr>
        <a:buSzPct val="90000"/>
        <a:buFont typeface="Wingdings"/>
        <a:buChar char="•"/>
        <a:tabLst/>
        <a:defRPr b="0" baseline="0" cap="none" i="0" spc="0" strike="noStrike" sz="2400" u="none">
          <a:ln>
            <a:noFill/>
          </a:ln>
          <a:solidFill>
            <a:srgbClr val="322F31"/>
          </a:solidFill>
          <a:uFillTx/>
          <a:latin typeface="+mj-lt"/>
          <a:ea typeface="+mj-ea"/>
          <a:cs typeface="+mj-cs"/>
          <a:sym typeface="Arial"/>
        </a:defRPr>
      </a:lvl8pPr>
      <a:lvl9pPr marL="3676650" marR="0" indent="-304800" algn="l" defTabSz="914400" rtl="0" latinLnBrk="0">
        <a:lnSpc>
          <a:spcPct val="100000"/>
        </a:lnSpc>
        <a:spcBef>
          <a:spcPts val="500"/>
        </a:spcBef>
        <a:spcAft>
          <a:spcPts val="0"/>
        </a:spcAft>
        <a:buClr>
          <a:srgbClr val="042B7F"/>
        </a:buClr>
        <a:buSzPct val="90000"/>
        <a:buFont typeface="Wingdings"/>
        <a:buChar char="•"/>
        <a:tabLst/>
        <a:defRPr b="0" baseline="0" cap="none" i="0" spc="0" strike="noStrike" sz="2400" u="none">
          <a:ln>
            <a:noFill/>
          </a:ln>
          <a:solidFill>
            <a:srgbClr val="322F31"/>
          </a:solidFill>
          <a:uFillTx/>
          <a:latin typeface="+mj-lt"/>
          <a:ea typeface="+mj-ea"/>
          <a:cs typeface="+mj-cs"/>
          <a:sym typeface="Arial"/>
        </a:defRPr>
      </a:lvl9pPr>
    </p:bodyStyle>
    <p:otherStyle>
      <a:lvl1pPr marL="0" marR="0" indent="0" algn="l"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l"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l"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l"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l"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l"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l"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l"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l"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ph type="title" idx="4294967295"/>
          </p:nvPr>
        </p:nvSpPr>
        <p:spPr>
          <a:xfrm>
            <a:off x="457199" y="457200"/>
            <a:ext cx="6172202" cy="1600200"/>
          </a:xfrm>
          <a:prstGeom prst="rect">
            <a:avLst/>
          </a:prstGeom>
        </p:spPr>
        <p:txBody>
          <a:bodyPr anchor="b">
            <a:normAutofit fontScale="100000" lnSpcReduction="0"/>
          </a:bodyPr>
          <a:lstStyle>
            <a:lvl1pPr algn="r">
              <a:defRPr sz="3800">
                <a:solidFill>
                  <a:srgbClr val="FFFFFF"/>
                </a:solidFill>
              </a:defRPr>
            </a:lvl1pPr>
          </a:lstStyle>
          <a:p>
            <a:pPr/>
            <a:r>
              <a:t>Resonance Region Evaluations of Minor Fe Isotopes</a:t>
            </a:r>
          </a:p>
        </p:txBody>
      </p:sp>
      <p:sp>
        <p:nvSpPr>
          <p:cNvPr id="30" name="Shape 30"/>
          <p:cNvSpPr/>
          <p:nvPr>
            <p:ph type="body" sz="quarter" idx="4294967295"/>
          </p:nvPr>
        </p:nvSpPr>
        <p:spPr>
          <a:xfrm>
            <a:off x="457199" y="2286000"/>
            <a:ext cx="6172202" cy="990600"/>
          </a:xfrm>
          <a:prstGeom prst="rect">
            <a:avLst/>
          </a:prstGeom>
        </p:spPr>
        <p:txBody>
          <a:bodyPr>
            <a:normAutofit fontScale="100000" lnSpcReduction="0"/>
          </a:bodyPr>
          <a:lstStyle>
            <a:lvl1pPr marL="0" indent="0" algn="r">
              <a:spcBef>
                <a:spcPts val="400"/>
              </a:spcBef>
              <a:buSzTx/>
              <a:buNone/>
              <a:defRPr i="1" sz="1900">
                <a:solidFill>
                  <a:srgbClr val="FFFFFF"/>
                </a:solidFill>
              </a:defRPr>
            </a:lvl1pPr>
          </a:lstStyle>
          <a:p>
            <a:pPr/>
            <a:r>
              <a:t>D. Brown, S. Mughabghab</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nvSpPr>
        <p:spPr>
          <a:xfrm>
            <a:off x="5938242" y="369779"/>
            <a:ext cx="2949309" cy="657136"/>
          </a:xfrm>
          <a:prstGeom prst="rect">
            <a:avLst/>
          </a:prstGeom>
          <a:solidFill>
            <a:srgbClr val="0365C0"/>
          </a:solidFill>
          <a:ln w="3175">
            <a:miter lim="400000"/>
          </a:ln>
          <a:effectLst>
            <a:outerShdw sx="100000" sy="100000" kx="0" ky="0" algn="b" rotWithShape="0" blurRad="25400" dist="12700" dir="5400000">
              <a:srgbClr val="000000">
                <a:alpha val="50000"/>
              </a:srgbClr>
            </a:outerShdw>
          </a:effectLst>
        </p:spPr>
        <p:txBody>
          <a:bodyPr lIns="35718" tIns="35718" rIns="35718" bIns="35718" anchor="ctr"/>
          <a:lstStyle/>
          <a:p>
            <a:pPr algn="ctr" defTabSz="410765">
              <a:defRPr sz="1600">
                <a:solidFill>
                  <a:srgbClr val="FFFFFF"/>
                </a:solidFill>
                <a:latin typeface="Helvetica Light"/>
                <a:ea typeface="Helvetica Light"/>
                <a:cs typeface="Helvetica Light"/>
                <a:sym typeface="Helvetica Light"/>
              </a:defRPr>
            </a:pPr>
          </a:p>
        </p:txBody>
      </p:sp>
      <p:sp>
        <p:nvSpPr>
          <p:cNvPr id="62" name="Shape 62"/>
          <p:cNvSpPr/>
          <p:nvPr/>
        </p:nvSpPr>
        <p:spPr>
          <a:xfrm>
            <a:off x="2595853" y="369779"/>
            <a:ext cx="3319647" cy="657136"/>
          </a:xfrm>
          <a:prstGeom prst="rect">
            <a:avLst/>
          </a:prstGeom>
          <a:solidFill>
            <a:srgbClr val="0365C0"/>
          </a:solidFill>
          <a:ln w="3175">
            <a:miter lim="400000"/>
          </a:ln>
          <a:effectLst>
            <a:outerShdw sx="100000" sy="100000" kx="0" ky="0" algn="b" rotWithShape="0" blurRad="25400" dist="12700" dir="5400000">
              <a:srgbClr val="000000">
                <a:alpha val="50000"/>
              </a:srgbClr>
            </a:outerShdw>
          </a:effectLst>
        </p:spPr>
        <p:txBody>
          <a:bodyPr lIns="35718" tIns="35718" rIns="35718" bIns="35718" anchor="ctr"/>
          <a:lstStyle/>
          <a:p>
            <a:pPr algn="ctr" defTabSz="410765">
              <a:defRPr sz="1600">
                <a:solidFill>
                  <a:srgbClr val="FFFFFF"/>
                </a:solidFill>
                <a:latin typeface="Helvetica Light"/>
                <a:ea typeface="Helvetica Light"/>
                <a:cs typeface="Helvetica Light"/>
                <a:sym typeface="Helvetica Light"/>
              </a:defRPr>
            </a:pPr>
          </a:p>
        </p:txBody>
      </p:sp>
      <p:graphicFrame>
        <p:nvGraphicFramePr>
          <p:cNvPr id="63" name="Table 63"/>
          <p:cNvGraphicFramePr/>
          <p:nvPr/>
        </p:nvGraphicFramePr>
        <p:xfrm>
          <a:off x="540211" y="1089421"/>
          <a:ext cx="8356165" cy="5534315"/>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494597"/>
                <a:gridCol w="594443"/>
                <a:gridCol w="1044520"/>
                <a:gridCol w="1044520"/>
                <a:gridCol w="1044520"/>
                <a:gridCol w="1044520"/>
                <a:gridCol w="1044520"/>
                <a:gridCol w="1044520"/>
              </a:tblGrid>
              <a:tr h="503119">
                <a:tc>
                  <a:txBody>
                    <a:bodyPr/>
                    <a:lstStyle/>
                    <a:p>
                      <a:pPr algn="ctr" defTabSz="914400">
                        <a:defRPr sz="1800">
                          <a:latin typeface="+mn-lt"/>
                          <a:ea typeface="+mn-ea"/>
                          <a:cs typeface="+mn-cs"/>
                          <a:sym typeface="Helvetica"/>
                        </a:defRPr>
                      </a:pPr>
                      <a:r>
                        <a:t>E</a:t>
                      </a:r>
                      <a:r>
                        <a:rPr baseline="-5999"/>
                        <a:t>R</a:t>
                      </a:r>
                      <a:r>
                        <a:t> (keV)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b="0" sz="1800">
                          <a:solidFill>
                            <a:srgbClr val="000000"/>
                          </a:solidFill>
                        </a:defRPr>
                      </a:pPr>
                      <a:r>
                        <a:rPr b="1">
                          <a:solidFill>
                            <a:srgbClr val="FFFFFF"/>
                          </a:solidFill>
                          <a:latin typeface="+mn-lt"/>
                          <a:ea typeface="+mn-ea"/>
                          <a:cs typeface="+mn-cs"/>
                          <a:sym typeface="Helvetica"/>
                        </a:rPr>
                        <a:t>L</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b="0" sz="1800">
                          <a:solidFill>
                            <a:srgbClr val="000000"/>
                          </a:solidFill>
                        </a:defRPr>
                      </a:pPr>
                      <a:r>
                        <a:rPr b="1">
                          <a:solidFill>
                            <a:srgbClr val="FFFFFF"/>
                          </a:solidFill>
                          <a:latin typeface="+mn-lt"/>
                          <a:ea typeface="+mn-ea"/>
                          <a:cs typeface="+mn-cs"/>
                          <a:sym typeface="Helvetica"/>
                        </a:rPr>
                        <a:t>J</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sz="1800">
                          <a:latin typeface="+mn-lt"/>
                          <a:ea typeface="+mn-ea"/>
                          <a:cs typeface="+mn-cs"/>
                          <a:sym typeface="Helvetica"/>
                        </a:defRPr>
                      </a:pPr>
                      <a:r>
                        <a:t>Γ</a:t>
                      </a:r>
                      <a:r>
                        <a:rPr baseline="-5999"/>
                        <a:t>ɣ</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sz="1800">
                          <a:latin typeface="+mn-lt"/>
                          <a:ea typeface="+mn-ea"/>
                          <a:cs typeface="+mn-cs"/>
                          <a:sym typeface="Helvetica"/>
                        </a:defRPr>
                      </a:pPr>
                      <a:r>
                        <a:t>Γ</a:t>
                      </a:r>
                      <a:r>
                        <a:rPr baseline="-5999"/>
                        <a:t>n</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b="0" sz="1800">
                          <a:solidFill>
                            <a:srgbClr val="000000"/>
                          </a:solidFill>
                        </a:defRPr>
                      </a:pPr>
                      <a:r>
                        <a:rPr b="1">
                          <a:solidFill>
                            <a:srgbClr val="FFFFFF"/>
                          </a:solidFill>
                          <a:latin typeface="+mn-lt"/>
                          <a:ea typeface="+mn-ea"/>
                          <a:cs typeface="+mn-cs"/>
                          <a:sym typeface="Helvetica"/>
                        </a:rPr>
                        <a:t>J</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sz="1800">
                          <a:latin typeface="+mn-lt"/>
                          <a:ea typeface="+mn-ea"/>
                          <a:cs typeface="+mn-cs"/>
                          <a:sym typeface="Helvetica"/>
                        </a:defRPr>
                      </a:pPr>
                      <a:r>
                        <a:t>Γ</a:t>
                      </a:r>
                      <a:r>
                        <a:rPr baseline="-5999"/>
                        <a:t>ɣ</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sz="1800">
                          <a:latin typeface="+mn-lt"/>
                          <a:ea typeface="+mn-ea"/>
                          <a:cs typeface="+mn-cs"/>
                          <a:sym typeface="Helvetica"/>
                        </a:defRPr>
                      </a:pPr>
                      <a:r>
                        <a:t>Γ</a:t>
                      </a:r>
                      <a:r>
                        <a:rPr baseline="-5999"/>
                        <a:t>n</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r>
              <a:tr h="503119">
                <a:tc>
                  <a:txBody>
                    <a:bodyPr/>
                    <a:lstStyle/>
                    <a:p>
                      <a:pPr algn="ctr" defTabSz="914400">
                        <a:defRPr b="0" sz="1800">
                          <a:solidFill>
                            <a:srgbClr val="000000"/>
                          </a:solidFill>
                        </a:defRPr>
                      </a:pPr>
                      <a:r>
                        <a:rPr b="1">
                          <a:solidFill>
                            <a:srgbClr val="FFFFFF"/>
                          </a:solidFill>
                          <a:latin typeface="+mn-lt"/>
                          <a:ea typeface="+mn-ea"/>
                          <a:cs typeface="+mn-cs"/>
                          <a:sym typeface="Helvetica"/>
                        </a:rPr>
                        <a:t>-1223.3</a:t>
                      </a:r>
                    </a:p>
                  </a:txBody>
                  <a:tcPr marL="50800" marR="50800" marT="50800" marB="50800" anchor="ctr" anchorCtr="0" horzOverflow="overflow">
                    <a:lnL w="12700">
                      <a:miter lim="400000"/>
                    </a:lnL>
                    <a:lnR w="3175">
                      <a:miter lim="400000"/>
                    </a:lnR>
                    <a:lnT w="3175">
                      <a:miter lim="400000"/>
                    </a:lnT>
                    <a:lnB w="12700">
                      <a:miter lim="400000"/>
                    </a:lnB>
                    <a:solidFill>
                      <a:srgbClr val="398CCE"/>
                    </a:solidFill>
                  </a:tcPr>
                </a:tc>
                <a:tc>
                  <a:txBody>
                    <a:bodyPr/>
                    <a:lstStyle/>
                    <a:p>
                      <a:pPr algn="ctr" defTabSz="914400">
                        <a:defRPr sz="1800">
                          <a:solidFill>
                            <a:srgbClr val="000000"/>
                          </a:solidFill>
                        </a:defRPr>
                      </a:pPr>
                      <a:r>
                        <a:rPr b="1">
                          <a:latin typeface="+mn-lt"/>
                          <a:ea typeface="+mn-ea"/>
                          <a:cs typeface="+mn-cs"/>
                          <a:sym typeface="Helvetica"/>
                        </a:rPr>
                        <a:t>0</a:t>
                      </a:r>
                    </a:p>
                  </a:txBody>
                  <a:tcPr marL="50800" marR="50800" marT="50800" marB="50800" anchor="ctr" anchorCtr="0" horzOverflow="overflow">
                    <a:lnL w="3175">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b="1">
                          <a:latin typeface="+mn-lt"/>
                          <a:ea typeface="+mn-ea"/>
                          <a:cs typeface="+mn-cs"/>
                          <a:sym typeface="Helvetica"/>
                        </a:rPr>
                        <a:t>1/2</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b="1">
                          <a:latin typeface="+mn-lt"/>
                          <a:ea typeface="+mn-ea"/>
                          <a:cs typeface="+mn-cs"/>
                          <a:sym typeface="Helvetica"/>
                        </a:rPr>
                        <a:t>1.0</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b="1" sz="1400">
                          <a:latin typeface="+mn-lt"/>
                          <a:ea typeface="+mn-ea"/>
                          <a:cs typeface="+mn-cs"/>
                          <a:sym typeface="Helvetica"/>
                        </a:rPr>
                        <a:t>64,062</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r>
              <a:tr h="628782">
                <a:tc>
                  <a:txBody>
                    <a:bodyPr/>
                    <a:lstStyle/>
                    <a:p>
                      <a:pPr algn="ctr" defTabSz="914400">
                        <a:defRPr b="0" sz="1800">
                          <a:latin typeface="Helvetica Light"/>
                          <a:ea typeface="Helvetica Light"/>
                          <a:cs typeface="Helvetica Light"/>
                          <a:sym typeface="Helvetica Light"/>
                        </a:defRPr>
                      </a:pPr>
                      <a:r>
                        <a:t>-22.24 -&gt;  </a:t>
                      </a:r>
                      <a:r>
                        <a:rPr b="1">
                          <a:latin typeface="+mn-lt"/>
                          <a:ea typeface="+mn-ea"/>
                          <a:cs typeface="+mn-cs"/>
                          <a:sym typeface="Helvetica"/>
                        </a:rPr>
                        <a:t>-20.499</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0</a:t>
                      </a:r>
                    </a:p>
                  </a:txBody>
                  <a:tcPr marL="50800" marR="50800" marT="50800" marB="50800" anchor="ctr" anchorCtr="0" horzOverflow="overflow">
                    <a:lnL w="3175">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1/2</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1.55</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8474</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1/2</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1.55</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a:latin typeface="+mn-lt"/>
                          <a:ea typeface="+mn-ea"/>
                          <a:cs typeface="+mn-cs"/>
                          <a:sym typeface="Helvetica"/>
                        </a:rPr>
                        <a:t>6872</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r h="475650">
                <a:tc>
                  <a:txBody>
                    <a:bodyPr/>
                    <a:lstStyle/>
                    <a:p>
                      <a:pPr algn="ctr" defTabSz="914400">
                        <a:defRPr b="0" sz="1800">
                          <a:solidFill>
                            <a:srgbClr val="000000"/>
                          </a:solidFill>
                        </a:defRPr>
                      </a:pPr>
                      <a:r>
                        <a:rPr>
                          <a:solidFill>
                            <a:srgbClr val="FFFFFF"/>
                          </a:solidFill>
                          <a:latin typeface="Helvetica Light"/>
                          <a:ea typeface="Helvetica Light"/>
                          <a:cs typeface="Helvetica Light"/>
                          <a:sym typeface="Helvetica Light"/>
                        </a:rPr>
                        <a:t>740.56</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2</a:t>
                      </a:r>
                    </a:p>
                  </a:txBody>
                  <a:tcPr marL="50800" marR="50800" marT="50800" marB="50800" anchor="ctr" anchorCtr="0" horzOverflow="overflow">
                    <a:lnL w="3175">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b="1">
                          <a:latin typeface="+mn-lt"/>
                          <a:ea typeface="+mn-ea"/>
                          <a:cs typeface="+mn-cs"/>
                          <a:sym typeface="Helvetica"/>
                        </a:rPr>
                        <a:t>1/2</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0.96</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386.5</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b="1">
                          <a:latin typeface="+mn-lt"/>
                          <a:ea typeface="+mn-ea"/>
                          <a:cs typeface="+mn-cs"/>
                          <a:sym typeface="Helvetica"/>
                        </a:rPr>
                        <a:t>3/2</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0.96</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386.5</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404924">
                <a:tc>
                  <a:txBody>
                    <a:bodyPr/>
                    <a:lstStyle/>
                    <a:p>
                      <a:pPr algn="ctr" defTabSz="914400">
                        <a:defRPr b="0" sz="1800">
                          <a:solidFill>
                            <a:srgbClr val="000000"/>
                          </a:solidFill>
                        </a:defRPr>
                      </a:pPr>
                      <a:r>
                        <a:rPr>
                          <a:solidFill>
                            <a:srgbClr val="FFFFFF"/>
                          </a:solidFill>
                          <a:latin typeface="Helvetica Light"/>
                          <a:ea typeface="Helvetica Light"/>
                          <a:cs typeface="Helvetica Light"/>
                          <a:sym typeface="Helvetica Light"/>
                        </a:rPr>
                        <a:t>741.44</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2</a:t>
                      </a:r>
                    </a:p>
                  </a:txBody>
                  <a:tcPr marL="50800" marR="50800" marT="50800" marB="50800" anchor="ctr" anchorCtr="0" horzOverflow="overflow">
                    <a:lnL w="3175">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a:latin typeface="+mn-lt"/>
                          <a:ea typeface="+mn-ea"/>
                          <a:cs typeface="+mn-cs"/>
                          <a:sym typeface="Helvetica"/>
                        </a:rPr>
                        <a:t>1/2</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0.96</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424</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a:latin typeface="+mn-lt"/>
                          <a:ea typeface="+mn-ea"/>
                          <a:cs typeface="+mn-cs"/>
                          <a:sym typeface="Helvetica"/>
                        </a:rPr>
                        <a:t>3/2</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0.96</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424</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r h="503119">
                <a:tc>
                  <a:txBody>
                    <a:bodyPr/>
                    <a:lstStyle/>
                    <a:p>
                      <a:pPr algn="ctr" defTabSz="914400">
                        <a:defRPr b="0" sz="1800">
                          <a:solidFill>
                            <a:srgbClr val="000000"/>
                          </a:solidFill>
                        </a:defRPr>
                      </a:pPr>
                      <a:r>
                        <a:rPr b="1">
                          <a:solidFill>
                            <a:srgbClr val="FFFFFF"/>
                          </a:solidFill>
                          <a:latin typeface="+mn-lt"/>
                          <a:ea typeface="+mn-ea"/>
                          <a:cs typeface="+mn-cs"/>
                          <a:sym typeface="Helvetica"/>
                        </a:rPr>
                        <a:t>814.627368</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defTabSz="914400">
                        <a:defRPr sz="1800">
                          <a:solidFill>
                            <a:srgbClr val="000000"/>
                          </a:solidFill>
                        </a:defRPr>
                      </a:pPr>
                      <a:r>
                        <a:rPr b="1">
                          <a:latin typeface="+mn-lt"/>
                          <a:ea typeface="+mn-ea"/>
                          <a:cs typeface="+mn-cs"/>
                          <a:sym typeface="Helvetica"/>
                        </a:rPr>
                        <a:t>0</a:t>
                      </a:r>
                    </a:p>
                  </a:txBody>
                  <a:tcPr marL="50800" marR="50800" marT="50800" marB="50800" anchor="ctr" anchorCtr="0" horzOverflow="overflow">
                    <a:lnL w="3175">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b="1">
                          <a:latin typeface="+mn-lt"/>
                          <a:ea typeface="+mn-ea"/>
                          <a:cs typeface="+mn-cs"/>
                          <a:sym typeface="Helvetica"/>
                        </a:rPr>
                        <a:t>1/2</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b="1">
                          <a:latin typeface="+mn-lt"/>
                          <a:ea typeface="+mn-ea"/>
                          <a:cs typeface="+mn-cs"/>
                          <a:sym typeface="Helvetica"/>
                        </a:rPr>
                        <a:t>4.0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b="1" sz="1200">
                          <a:latin typeface="+mn-lt"/>
                          <a:ea typeface="+mn-ea"/>
                          <a:cs typeface="+mn-cs"/>
                          <a:sym typeface="Helvetica"/>
                        </a:rPr>
                        <a:t>1508.68838</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503119">
                <a:tc>
                  <a:txBody>
                    <a:bodyPr/>
                    <a:lstStyle/>
                    <a:p>
                      <a:pPr algn="ctr" defTabSz="914400">
                        <a:defRPr b="0" sz="1800">
                          <a:solidFill>
                            <a:srgbClr val="000000"/>
                          </a:solidFill>
                        </a:defRPr>
                      </a:pPr>
                      <a:r>
                        <a:rPr b="1">
                          <a:solidFill>
                            <a:srgbClr val="FFFFFF"/>
                          </a:solidFill>
                          <a:latin typeface="+mn-lt"/>
                          <a:ea typeface="+mn-ea"/>
                          <a:cs typeface="+mn-cs"/>
                          <a:sym typeface="Helvetica"/>
                        </a:rPr>
                        <a:t>815.801766</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defTabSz="914400">
                        <a:defRPr sz="1800">
                          <a:solidFill>
                            <a:srgbClr val="000000"/>
                          </a:solidFill>
                        </a:defRPr>
                      </a:pPr>
                      <a:r>
                        <a:rPr b="1">
                          <a:latin typeface="+mn-lt"/>
                          <a:ea typeface="+mn-ea"/>
                          <a:cs typeface="+mn-cs"/>
                          <a:sym typeface="Helvetica"/>
                        </a:rPr>
                        <a:t>0</a:t>
                      </a:r>
                    </a:p>
                  </a:txBody>
                  <a:tcPr marL="50800" marR="50800" marT="50800" marB="50800" anchor="ctr" anchorCtr="0" horzOverflow="overflow">
                    <a:lnL w="3175">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a:latin typeface="+mn-lt"/>
                          <a:ea typeface="+mn-ea"/>
                          <a:cs typeface="+mn-cs"/>
                          <a:sym typeface="Helvetica"/>
                        </a:rPr>
                        <a:t>1/2</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a:latin typeface="+mn-lt"/>
                          <a:ea typeface="+mn-ea"/>
                          <a:cs typeface="+mn-cs"/>
                          <a:sym typeface="Helvetica"/>
                        </a:rPr>
                        <a:t>4.0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sz="1200">
                          <a:latin typeface="+mn-lt"/>
                          <a:ea typeface="+mn-ea"/>
                          <a:cs typeface="+mn-cs"/>
                          <a:sym typeface="Helvetica"/>
                        </a:rPr>
                        <a:t>4148.82574</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r h="503119">
                <a:tc>
                  <a:txBody>
                    <a:bodyPr/>
                    <a:lstStyle/>
                    <a:p>
                      <a:pPr algn="ctr" defTabSz="914400">
                        <a:defRPr b="0" sz="1800">
                          <a:solidFill>
                            <a:srgbClr val="000000"/>
                          </a:solidFill>
                        </a:defRPr>
                      </a:pPr>
                      <a:r>
                        <a:rPr b="1">
                          <a:solidFill>
                            <a:srgbClr val="FFFFFF"/>
                          </a:solidFill>
                          <a:latin typeface="+mn-lt"/>
                          <a:ea typeface="+mn-ea"/>
                          <a:cs typeface="+mn-cs"/>
                          <a:sym typeface="Helvetica"/>
                        </a:rPr>
                        <a:t>824.106211</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defTabSz="914400">
                        <a:defRPr sz="1800">
                          <a:solidFill>
                            <a:srgbClr val="000000"/>
                          </a:solidFill>
                        </a:defRPr>
                      </a:pPr>
                      <a:r>
                        <a:rPr b="1">
                          <a:latin typeface="+mn-lt"/>
                          <a:ea typeface="+mn-ea"/>
                          <a:cs typeface="+mn-cs"/>
                          <a:sym typeface="Helvetica"/>
                        </a:rPr>
                        <a:t>0</a:t>
                      </a:r>
                    </a:p>
                  </a:txBody>
                  <a:tcPr marL="50800" marR="50800" marT="50800" marB="50800" anchor="ctr" anchorCtr="0" horzOverflow="overflow">
                    <a:lnL w="3175">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b="1">
                          <a:latin typeface="+mn-lt"/>
                          <a:ea typeface="+mn-ea"/>
                          <a:cs typeface="+mn-cs"/>
                          <a:sym typeface="Helvetica"/>
                        </a:rPr>
                        <a:t>1/2</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b="1">
                          <a:latin typeface="+mn-lt"/>
                          <a:ea typeface="+mn-ea"/>
                          <a:cs typeface="+mn-cs"/>
                          <a:sym typeface="Helvetica"/>
                        </a:rPr>
                        <a:t>4.0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b="1" sz="1200">
                          <a:latin typeface="+mn-lt"/>
                          <a:ea typeface="+mn-ea"/>
                          <a:cs typeface="+mn-cs"/>
                          <a:sym typeface="Helvetica"/>
                        </a:rPr>
                        <a:t>3848.05147</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503119">
                <a:tc>
                  <a:txBody>
                    <a:bodyPr/>
                    <a:lstStyle/>
                    <a:p>
                      <a:pPr algn="ctr" defTabSz="914400">
                        <a:defRPr b="0" sz="1800">
                          <a:solidFill>
                            <a:srgbClr val="000000"/>
                          </a:solidFill>
                        </a:defRPr>
                      </a:pPr>
                      <a:r>
                        <a:rPr b="1">
                          <a:solidFill>
                            <a:srgbClr val="FFFFFF"/>
                          </a:solidFill>
                          <a:latin typeface="+mn-lt"/>
                          <a:ea typeface="+mn-ea"/>
                          <a:cs typeface="+mn-cs"/>
                          <a:sym typeface="Helvetica"/>
                        </a:rPr>
                        <a:t>833.931452</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defTabSz="914400">
                        <a:defRPr sz="1800">
                          <a:solidFill>
                            <a:srgbClr val="000000"/>
                          </a:solidFill>
                        </a:defRPr>
                      </a:pPr>
                      <a:r>
                        <a:rPr b="1">
                          <a:latin typeface="+mn-lt"/>
                          <a:ea typeface="+mn-ea"/>
                          <a:cs typeface="+mn-cs"/>
                          <a:sym typeface="Helvetica"/>
                        </a:rPr>
                        <a:t>0</a:t>
                      </a:r>
                    </a:p>
                  </a:txBody>
                  <a:tcPr marL="50800" marR="50800" marT="50800" marB="50800" anchor="ctr" anchorCtr="0" horzOverflow="overflow">
                    <a:lnL w="3175">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a:latin typeface="+mn-lt"/>
                          <a:ea typeface="+mn-ea"/>
                          <a:cs typeface="+mn-cs"/>
                          <a:sym typeface="Helvetica"/>
                        </a:rPr>
                        <a:t>1/2</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a:latin typeface="+mn-lt"/>
                          <a:ea typeface="+mn-ea"/>
                          <a:cs typeface="+mn-cs"/>
                          <a:sym typeface="Helvetica"/>
                        </a:rPr>
                        <a:t>4.0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sz="1200">
                          <a:latin typeface="+mn-lt"/>
                          <a:ea typeface="+mn-ea"/>
                          <a:cs typeface="+mn-cs"/>
                          <a:sym typeface="Helvetica"/>
                        </a:rPr>
                        <a:t>5844.58959</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r h="503119">
                <a:tc>
                  <a:txBody>
                    <a:bodyPr/>
                    <a:lstStyle/>
                    <a:p>
                      <a:pPr algn="ctr" defTabSz="914400">
                        <a:defRPr b="0" sz="1800">
                          <a:solidFill>
                            <a:srgbClr val="000000"/>
                          </a:solidFill>
                        </a:defRPr>
                      </a:pPr>
                      <a:r>
                        <a:rPr b="1">
                          <a:solidFill>
                            <a:srgbClr val="FFFFFF"/>
                          </a:solidFill>
                          <a:latin typeface="+mn-lt"/>
                          <a:ea typeface="+mn-ea"/>
                          <a:cs typeface="+mn-cs"/>
                          <a:sym typeface="Helvetica"/>
                        </a:rPr>
                        <a:t>847.326171</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defTabSz="914400">
                        <a:defRPr sz="1800">
                          <a:solidFill>
                            <a:srgbClr val="000000"/>
                          </a:solidFill>
                        </a:defRPr>
                      </a:pPr>
                      <a:r>
                        <a:rPr b="1">
                          <a:latin typeface="+mn-lt"/>
                          <a:ea typeface="+mn-ea"/>
                          <a:cs typeface="+mn-cs"/>
                          <a:sym typeface="Helvetica"/>
                        </a:rPr>
                        <a:t>0</a:t>
                      </a:r>
                    </a:p>
                  </a:txBody>
                  <a:tcPr marL="50800" marR="50800" marT="50800" marB="50800" anchor="ctr" anchorCtr="0" horzOverflow="overflow">
                    <a:lnL w="3175">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b="1">
                          <a:latin typeface="+mn-lt"/>
                          <a:ea typeface="+mn-ea"/>
                          <a:cs typeface="+mn-cs"/>
                          <a:sym typeface="Helvetica"/>
                        </a:rPr>
                        <a:t>1/2</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b="1">
                          <a:latin typeface="+mn-lt"/>
                          <a:ea typeface="+mn-ea"/>
                          <a:cs typeface="+mn-cs"/>
                          <a:sym typeface="Helvetica"/>
                        </a:rPr>
                        <a:t>4.0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b="1" sz="1200">
                          <a:latin typeface="+mn-lt"/>
                          <a:ea typeface="+mn-ea"/>
                          <a:cs typeface="+mn-cs"/>
                          <a:sym typeface="Helvetica"/>
                        </a:rPr>
                        <a:t>5565.40352</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503119">
                <a:tc>
                  <a:txBody>
                    <a:bodyPr/>
                    <a:lstStyle/>
                    <a:p>
                      <a:pPr algn="ctr" defTabSz="914400">
                        <a:defRPr b="0" sz="1800">
                          <a:solidFill>
                            <a:srgbClr val="000000"/>
                          </a:solidFill>
                        </a:defRPr>
                      </a:pPr>
                      <a:r>
                        <a:rPr b="1">
                          <a:solidFill>
                            <a:srgbClr val="FFFFFF"/>
                          </a:solidFill>
                          <a:latin typeface="+mn-lt"/>
                          <a:ea typeface="+mn-ea"/>
                          <a:cs typeface="+mn-cs"/>
                          <a:sym typeface="Helvetica"/>
                        </a:rPr>
                        <a:t>1000</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defTabSz="914400">
                        <a:defRPr sz="1800">
                          <a:solidFill>
                            <a:srgbClr val="000000"/>
                          </a:solidFill>
                        </a:defRPr>
                      </a:pPr>
                      <a:r>
                        <a:rPr b="1">
                          <a:latin typeface="+mn-lt"/>
                          <a:ea typeface="+mn-ea"/>
                          <a:cs typeface="+mn-cs"/>
                          <a:sym typeface="Helvetica"/>
                        </a:rPr>
                        <a:t>0</a:t>
                      </a:r>
                    </a:p>
                  </a:txBody>
                  <a:tcPr marL="50800" marR="50800" marT="50800" marB="50800" anchor="ctr" anchorCtr="0" horzOverflow="overflow">
                    <a:lnL w="3175">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n/a</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a:latin typeface="+mn-lt"/>
                          <a:ea typeface="+mn-ea"/>
                          <a:cs typeface="+mn-cs"/>
                          <a:sym typeface="Helvetica"/>
                        </a:rPr>
                        <a:t>1/2</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a:latin typeface="+mn-lt"/>
                          <a:ea typeface="+mn-ea"/>
                          <a:cs typeface="+mn-cs"/>
                          <a:sym typeface="Helvetica"/>
                        </a:rPr>
                        <a:t>4.0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b="1">
                          <a:latin typeface="+mn-lt"/>
                          <a:ea typeface="+mn-ea"/>
                          <a:cs typeface="+mn-cs"/>
                          <a:sym typeface="Helvetica"/>
                        </a:rPr>
                        <a:t>26,000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bl>
          </a:graphicData>
        </a:graphic>
      </p:graphicFrame>
      <p:sp>
        <p:nvSpPr>
          <p:cNvPr id="64" name="Shape 64"/>
          <p:cNvSpPr/>
          <p:nvPr/>
        </p:nvSpPr>
        <p:spPr>
          <a:xfrm>
            <a:off x="3730883" y="478478"/>
            <a:ext cx="1049587" cy="4397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410765">
              <a:defRPr b="1" sz="2400">
                <a:solidFill>
                  <a:srgbClr val="FFFFFF"/>
                </a:solidFill>
                <a:latin typeface="+mn-lt"/>
                <a:ea typeface="+mn-ea"/>
                <a:cs typeface="+mn-cs"/>
                <a:sym typeface="Helvetica"/>
              </a:defRPr>
            </a:lvl1pPr>
          </a:lstStyle>
          <a:p>
            <a:pPr/>
            <a:r>
              <a:t>Before</a:t>
            </a:r>
          </a:p>
        </p:txBody>
      </p:sp>
      <p:sp>
        <p:nvSpPr>
          <p:cNvPr id="65" name="Shape 65"/>
          <p:cNvSpPr/>
          <p:nvPr/>
        </p:nvSpPr>
        <p:spPr>
          <a:xfrm>
            <a:off x="7015202" y="478478"/>
            <a:ext cx="795388" cy="4397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410765">
              <a:defRPr b="1" sz="2400">
                <a:solidFill>
                  <a:srgbClr val="FFFFFF"/>
                </a:solidFill>
                <a:latin typeface="+mn-lt"/>
                <a:ea typeface="+mn-ea"/>
                <a:cs typeface="+mn-cs"/>
                <a:sym typeface="Helvetica"/>
              </a:defRPr>
            </a:lvl1pPr>
          </a:lstStyle>
          <a:p>
            <a:pPr/>
            <a:r>
              <a:t>After</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nvSpPr>
        <p:spPr>
          <a:xfrm>
            <a:off x="5802938" y="338137"/>
            <a:ext cx="3162676" cy="681039"/>
          </a:xfrm>
          <a:prstGeom prst="rect">
            <a:avLst/>
          </a:prstGeom>
          <a:blipFill>
            <a:blip r:embed="rId2"/>
          </a:blip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5718" tIns="35718" rIns="35718" bIns="35718" anchor="ctr">
            <a:spAutoFit/>
          </a:bodyPr>
          <a:lstStyle>
            <a:lvl1pPr algn="ctr" defTabSz="410765">
              <a:defRPr sz="2000">
                <a:solidFill>
                  <a:srgbClr val="FFFFFF"/>
                </a:solidFill>
                <a:latin typeface="Helvetica Light"/>
                <a:ea typeface="Helvetica Light"/>
                <a:cs typeface="Helvetica Light"/>
                <a:sym typeface="Helvetica Light"/>
              </a:defRPr>
            </a:lvl1pPr>
          </a:lstStyle>
          <a:p>
            <a:pPr/>
            <a:r>
              <a:t>Tweaks of bound levels get low energy part correct</a:t>
            </a:r>
          </a:p>
        </p:txBody>
      </p:sp>
      <p:pic>
        <p:nvPicPr>
          <p:cNvPr id="68" name="MT1.png"/>
          <p:cNvPicPr>
            <a:picLocks noChangeAspect="1"/>
          </p:cNvPicPr>
          <p:nvPr/>
        </p:nvPicPr>
        <p:blipFill>
          <a:blip r:embed="rId3">
            <a:extLst/>
          </a:blip>
          <a:srcRect l="4895" t="0" r="8328" b="0"/>
          <a:stretch>
            <a:fillRect/>
          </a:stretch>
        </p:blipFill>
        <p:spPr>
          <a:xfrm>
            <a:off x="135061" y="1340385"/>
            <a:ext cx="8873873" cy="5113094"/>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 name="MT1_zoom.png"/>
          <p:cNvPicPr>
            <a:picLocks noChangeAspect="1"/>
          </p:cNvPicPr>
          <p:nvPr/>
        </p:nvPicPr>
        <p:blipFill>
          <a:blip r:embed="rId2">
            <a:extLst/>
          </a:blip>
          <a:srcRect l="6111" t="0" r="8609" b="0"/>
          <a:stretch>
            <a:fillRect/>
          </a:stretch>
        </p:blipFill>
        <p:spPr>
          <a:xfrm>
            <a:off x="166175" y="1553381"/>
            <a:ext cx="8811653" cy="5166386"/>
          </a:xfrm>
          <a:prstGeom prst="rect">
            <a:avLst/>
          </a:prstGeom>
          <a:ln w="12700">
            <a:miter lim="400000"/>
          </a:ln>
        </p:spPr>
      </p:pic>
      <p:sp>
        <p:nvSpPr>
          <p:cNvPr id="71" name="Shape 71"/>
          <p:cNvSpPr/>
          <p:nvPr/>
        </p:nvSpPr>
        <p:spPr>
          <a:xfrm>
            <a:off x="5794009" y="282773"/>
            <a:ext cx="3162675" cy="1595438"/>
          </a:xfrm>
          <a:prstGeom prst="rect">
            <a:avLst/>
          </a:prstGeom>
          <a:blipFill>
            <a:blip r:embed="rId3"/>
          </a:blip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5718" tIns="35718" rIns="35718" bIns="35718" anchor="ctr">
            <a:spAutoFit/>
          </a:bodyPr>
          <a:lstStyle>
            <a:lvl1pPr algn="ctr" defTabSz="410765">
              <a:defRPr sz="2000">
                <a:solidFill>
                  <a:srgbClr val="FFFFFF"/>
                </a:solidFill>
                <a:latin typeface="Helvetica Light"/>
                <a:ea typeface="Helvetica Light"/>
                <a:cs typeface="Helvetica Light"/>
                <a:sym typeface="Helvetica Light"/>
              </a:defRPr>
            </a:lvl1pPr>
          </a:lstStyle>
          <a:p>
            <a:pPr/>
            <a:r>
              <a:t>Added a cluster of high energy S-wave resonances to interfere at the upper end and pull down the valleys</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idx="4294967295"/>
          </p:nvPr>
        </p:nvSpPr>
        <p:spPr>
          <a:prstGeom prst="rect">
            <a:avLst/>
          </a:prstGeom>
        </p:spPr>
        <p:txBody>
          <a:bodyPr/>
          <a:lstStyle/>
          <a:p>
            <a:pPr/>
            <a:r>
              <a:t>Major changes to RRR of minor Fe isotopes</a:t>
            </a:r>
          </a:p>
        </p:txBody>
      </p:sp>
      <p:sp>
        <p:nvSpPr>
          <p:cNvPr id="74" name="Shape 74"/>
          <p:cNvSpPr/>
          <p:nvPr>
            <p:ph type="body" idx="4294967295"/>
          </p:nvPr>
        </p:nvSpPr>
        <p:spPr>
          <a:prstGeom prst="rect">
            <a:avLst/>
          </a:prstGeom>
        </p:spPr>
        <p:txBody>
          <a:bodyPr/>
          <a:lstStyle/>
          <a:p>
            <a:pPr>
              <a:buChar char="•"/>
              <a:defRPr>
                <a:solidFill>
                  <a:srgbClr val="DDDDDD"/>
                </a:solidFill>
              </a:defRPr>
            </a:pPr>
            <a:r>
              <a:rPr baseline="31999"/>
              <a:t>54</a:t>
            </a:r>
            <a:r>
              <a:t>Fe — modified from Atlas, converted to Reich-Moore</a:t>
            </a:r>
          </a:p>
          <a:p>
            <a:pPr>
              <a:buChar char="•"/>
            </a:pPr>
            <a:r>
              <a:rPr baseline="31999"/>
              <a:t>57</a:t>
            </a:r>
            <a:r>
              <a:t>Fe — modified from Atlas, converted to Reich-Moore  (LRF=7), including (n,n’)</a:t>
            </a:r>
          </a:p>
          <a:p>
            <a:pPr>
              <a:buChar char="•"/>
              <a:defRPr>
                <a:solidFill>
                  <a:srgbClr val="DDDDDD"/>
                </a:solidFill>
              </a:defRPr>
            </a:pPr>
            <a:r>
              <a:rPr baseline="31999"/>
              <a:t>58</a:t>
            </a:r>
            <a:r>
              <a:t>Fe — adopted JEFF-3.2 evaluation from Moxon</a:t>
            </a:r>
          </a:p>
          <a:p>
            <a:pPr>
              <a:buChar char="•"/>
              <a:defRPr>
                <a:solidFill>
                  <a:srgbClr val="DDDDDD"/>
                </a:solidFill>
              </a:defRPr>
            </a:pPr>
            <a:r>
              <a:t>not discussed — we may need to visit </a:t>
            </a:r>
            <a:r>
              <a:rPr baseline="31999"/>
              <a:t>52</a:t>
            </a:r>
            <a:r>
              <a:t>Cr, the last untweaked component of stainless steel</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idx="4294967295"/>
          </p:nvPr>
        </p:nvSpPr>
        <p:spPr>
          <a:xfrm>
            <a:off x="381000" y="304800"/>
            <a:ext cx="8382000" cy="1090613"/>
          </a:xfrm>
          <a:prstGeom prst="rect">
            <a:avLst/>
          </a:prstGeom>
        </p:spPr>
        <p:txBody>
          <a:bodyPr>
            <a:normAutofit fontScale="100000" lnSpcReduction="0"/>
          </a:bodyPr>
          <a:lstStyle/>
          <a:p>
            <a:pPr/>
            <a:r>
              <a:rPr baseline="31999"/>
              <a:t>57</a:t>
            </a:r>
            <a:r>
              <a:t>Fe: from new Atlas, but converted to Reich-Moore (LRF=7)</a:t>
            </a:r>
          </a:p>
        </p:txBody>
      </p:sp>
      <p:sp>
        <p:nvSpPr>
          <p:cNvPr id="77" name="Shape 77"/>
          <p:cNvSpPr/>
          <p:nvPr>
            <p:ph type="body" idx="4294967295"/>
          </p:nvPr>
        </p:nvSpPr>
        <p:spPr>
          <a:xfrm>
            <a:off x="406737" y="1560884"/>
            <a:ext cx="8146902" cy="4644629"/>
          </a:xfrm>
          <a:prstGeom prst="rect">
            <a:avLst/>
          </a:prstGeom>
        </p:spPr>
        <p:txBody>
          <a:bodyPr>
            <a:normAutofit fontScale="100000" lnSpcReduction="0"/>
          </a:bodyPr>
          <a:lstStyle/>
          <a:p>
            <a:pPr marL="210396" indent="-210396" defTabSz="649223">
              <a:spcBef>
                <a:spcPts val="400"/>
              </a:spcBef>
              <a:buClrTx/>
              <a:buSzPct val="75000"/>
              <a:buFontTx/>
              <a:buChar char="•"/>
              <a:defRPr sz="1703"/>
            </a:pPr>
            <a:r>
              <a:rPr b="1"/>
              <a:t>Said’s resonances given in MLBW formatted ENDF file with extra column containing (n,n’) widths</a:t>
            </a:r>
            <a:r>
              <a:t> </a:t>
            </a:r>
          </a:p>
          <a:p>
            <a:pPr lvl="1" marL="525991" indent="-210396" defTabSz="649223">
              <a:spcBef>
                <a:spcPts val="400"/>
              </a:spcBef>
              <a:buClrTx/>
              <a:buSzPct val="75000"/>
              <a:buFontTx/>
              <a:defRPr sz="1703"/>
            </a:pPr>
            <a:r>
              <a:t>(n,tot), (n,el) and (n,g) widths based on Geel parameters, likely generated in Reich-Moore approximation</a:t>
            </a:r>
          </a:p>
          <a:p>
            <a:pPr lvl="1" marL="525991" indent="-210396" defTabSz="649223">
              <a:spcBef>
                <a:spcPts val="400"/>
              </a:spcBef>
              <a:buClrTx/>
              <a:buSzPct val="75000"/>
              <a:buFontTx/>
              <a:defRPr sz="1703"/>
            </a:pPr>
            <a:r>
              <a:t>(n,n’) resonances determined by subtracting capture resonances from (n,tot) where no (n,el) present </a:t>
            </a:r>
          </a:p>
          <a:p>
            <a:pPr lvl="2" marL="841586" indent="-210396" defTabSz="649223">
              <a:spcBef>
                <a:spcPts val="400"/>
              </a:spcBef>
              <a:buClrTx/>
              <a:buSzPct val="75000"/>
              <a:buFontTx/>
              <a:buChar char="•"/>
              <a:defRPr sz="1703"/>
            </a:pPr>
            <a:r>
              <a:t>E</a:t>
            </a:r>
            <a:r>
              <a:rPr baseline="-5999"/>
              <a:t>x</a:t>
            </a:r>
            <a:r>
              <a:t> = 14.410 keV</a:t>
            </a:r>
          </a:p>
          <a:p>
            <a:pPr lvl="2" marL="841586" indent="-210396" defTabSz="649223">
              <a:spcBef>
                <a:spcPts val="400"/>
              </a:spcBef>
              <a:buClrTx/>
              <a:buSzPct val="75000"/>
              <a:buFontTx/>
              <a:buChar char="•"/>
              <a:defRPr sz="1562"/>
            </a:pPr>
            <a:r>
              <a:t>S wave only</a:t>
            </a:r>
          </a:p>
          <a:p>
            <a:pPr lvl="2" marL="841586" indent="-210396" defTabSz="649223">
              <a:spcBef>
                <a:spcPts val="400"/>
              </a:spcBef>
              <a:buClrTx/>
              <a:buSzPct val="75000"/>
              <a:buFontTx/>
              <a:buChar char="•"/>
              <a:defRPr sz="1562"/>
            </a:pPr>
            <a:r>
              <a:t>Capture widths known only from area under resonance</a:t>
            </a:r>
            <a:br/>
          </a:p>
          <a:p>
            <a:pPr marL="210396" indent="-210396" defTabSz="649223">
              <a:spcBef>
                <a:spcPts val="400"/>
              </a:spcBef>
              <a:buClrTx/>
              <a:buSzPct val="75000"/>
              <a:buFontTx/>
              <a:buChar char="•"/>
              <a:defRPr b="1" sz="1703"/>
            </a:pPr>
            <a:r>
              <a:t>MACS(30 keV)=42 mb, consistent with Bao’s recommended value of 40 mb</a:t>
            </a:r>
          </a:p>
          <a:p>
            <a:pPr lvl="1" marL="525991" indent="-210396" defTabSz="649223">
              <a:spcBef>
                <a:spcPts val="400"/>
              </a:spcBef>
              <a:buClrTx/>
              <a:buSzPct val="75000"/>
              <a:buFontTx/>
              <a:defRPr sz="1703"/>
            </a:pPr>
            <a:r>
              <a:t>Switching to RM disturbs this result</a:t>
            </a:r>
            <a:br/>
          </a:p>
          <a:p>
            <a:pPr marL="210396" indent="-210396" defTabSz="649223">
              <a:spcBef>
                <a:spcPts val="400"/>
              </a:spcBef>
              <a:buClrTx/>
              <a:buSzPct val="75000"/>
              <a:buFontTx/>
              <a:buChar char="•"/>
              <a:defRPr b="1" sz="1703"/>
            </a:pPr>
            <a:r>
              <a:t>Dave converted resonances into LRF=7 format and flipped the approximation flag to Reich-Moore, keeping resonance parameters (mostly) unchanged</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body" idx="4294967295"/>
          </p:nvPr>
        </p:nvSpPr>
        <p:spPr>
          <a:xfrm>
            <a:off x="864525" y="1600200"/>
            <a:ext cx="7187866" cy="5257800"/>
          </a:xfrm>
          <a:prstGeom prst="rect">
            <a:avLst/>
          </a:prstGeom>
        </p:spPr>
        <p:txBody>
          <a:bodyPr/>
          <a:lstStyle/>
          <a:p>
            <a:pPr marL="0" indent="0">
              <a:buClrTx/>
              <a:buSzTx/>
              <a:buFontTx/>
              <a:buNone/>
              <a:defRPr i="1"/>
            </a:pPr>
            <a:r>
              <a:t>For Fe-57,  aside from the fictitious resonances, to achieve agreement with the measurements, the only significant change is an increase in the parameters of the 6.22 keV resonance from a scattering width of 380 eV (ATLAS  value) to 400 eV. Because of this change, the parameters of the two postulated bound levels have to be adjusted to describe the thermal capture cross section as well as the coherent scattering amplitude.</a:t>
            </a:r>
          </a:p>
          <a:p>
            <a:pPr marL="0" indent="0">
              <a:buClrTx/>
              <a:buSzTx/>
              <a:buFontTx/>
              <a:buNone/>
              <a:defRPr i="1"/>
            </a:pPr>
          </a:p>
          <a:p>
            <a:pPr marL="0" indent="0">
              <a:buClrTx/>
              <a:buSzTx/>
              <a:buFontTx/>
              <a:buNone/>
              <a:defRPr i="1" sz="1800"/>
            </a:pPr>
            <a:r>
              <a:t>— Said Mughabghab 3/2016</a:t>
            </a:r>
          </a:p>
        </p:txBody>
      </p:sp>
      <p:sp>
        <p:nvSpPr>
          <p:cNvPr id="80" name="Shape 80"/>
          <p:cNvSpPr/>
          <p:nvPr>
            <p:ph type="title" idx="4294967295"/>
          </p:nvPr>
        </p:nvSpPr>
        <p:spPr>
          <a:prstGeom prst="rect">
            <a:avLst/>
          </a:prstGeom>
        </p:spPr>
        <p:txBody>
          <a:bodyPr/>
          <a:lstStyle/>
          <a:p>
            <a:pPr/>
            <a:r>
              <a:t>Summary of Said’s work </a:t>
            </a:r>
            <a:r>
              <a:rPr i="1"/>
              <a:t>on MLBW</a:t>
            </a:r>
            <a:r>
              <a:t> parameters</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nvSpPr>
        <p:spPr>
          <a:xfrm>
            <a:off x="1849134" y="1839696"/>
            <a:ext cx="5445732" cy="1308533"/>
          </a:xfrm>
          <a:prstGeom prst="rect">
            <a:avLst/>
          </a:prstGeom>
          <a:gradFill>
            <a:gsLst>
              <a:gs pos="0">
                <a:schemeClr val="accent3">
                  <a:hueOff val="11043633"/>
                  <a:satOff val="13015"/>
                  <a:lumOff val="26495"/>
                </a:schemeClr>
              </a:gs>
              <a:gs pos="35000">
                <a:srgbClr val="D8C9EE"/>
              </a:gs>
              <a:gs pos="100000">
                <a:schemeClr val="accent3">
                  <a:hueOff val="11007740"/>
                  <a:satOff val="16061"/>
                  <a:lumOff val="40583"/>
                </a:schemeClr>
              </a:gs>
            </a:gsLst>
            <a:lin ang="16200000"/>
          </a:gradFill>
          <a:ln>
            <a:solidFill>
              <a:srgbClr val="7D60A0"/>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To our knowledge, this is first time an LRF=7 evaluation was produced without SAMMY</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nvSpPr>
        <p:spPr>
          <a:xfrm>
            <a:off x="1849134" y="1839696"/>
            <a:ext cx="5445732" cy="1308533"/>
          </a:xfrm>
          <a:prstGeom prst="rect">
            <a:avLst/>
          </a:prstGeom>
          <a:gradFill>
            <a:gsLst>
              <a:gs pos="0">
                <a:schemeClr val="accent3">
                  <a:hueOff val="11043633"/>
                  <a:satOff val="13015"/>
                  <a:lumOff val="26495"/>
                </a:schemeClr>
              </a:gs>
              <a:gs pos="35000">
                <a:srgbClr val="D8C9EE"/>
              </a:gs>
              <a:gs pos="100000">
                <a:schemeClr val="accent3">
                  <a:hueOff val="11007740"/>
                  <a:satOff val="16061"/>
                  <a:lumOff val="40583"/>
                </a:schemeClr>
              </a:gs>
            </a:gsLst>
            <a:lin ang="16200000"/>
          </a:gradFill>
          <a:ln>
            <a:solidFill>
              <a:srgbClr val="7D60A0"/>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To our knowledge, this is first time an LRF=7 evaluation was produced without SAMMY</a:t>
            </a:r>
          </a:p>
        </p:txBody>
      </p:sp>
      <p:sp>
        <p:nvSpPr>
          <p:cNvPr id="85" name="Shape 85"/>
          <p:cNvSpPr/>
          <p:nvPr/>
        </p:nvSpPr>
        <p:spPr>
          <a:xfrm>
            <a:off x="1849134" y="3579596"/>
            <a:ext cx="5445732" cy="1308533"/>
          </a:xfrm>
          <a:prstGeom prst="rect">
            <a:avLst/>
          </a:prstGeom>
          <a:gradFill>
            <a:gsLst>
              <a:gs pos="0">
                <a:schemeClr val="accent3">
                  <a:hueOff val="11043633"/>
                  <a:satOff val="13015"/>
                  <a:lumOff val="26495"/>
                </a:schemeClr>
              </a:gs>
              <a:gs pos="35000">
                <a:srgbClr val="D8C9EE"/>
              </a:gs>
              <a:gs pos="100000">
                <a:schemeClr val="accent3">
                  <a:hueOff val="11007740"/>
                  <a:satOff val="16061"/>
                  <a:lumOff val="40583"/>
                </a:schemeClr>
              </a:gs>
            </a:gsLst>
            <a:lin ang="16200000"/>
          </a:gradFill>
          <a:ln>
            <a:solidFill>
              <a:srgbClr val="7D60A0"/>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Therefore, peer review from Andrej Trkov and Red Cullen was essential</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7" name="Shape 87"/>
          <p:cNvSpPr/>
          <p:nvPr>
            <p:ph type="title" idx="4294967295"/>
          </p:nvPr>
        </p:nvSpPr>
        <p:spPr>
          <a:prstGeom prst="rect">
            <a:avLst/>
          </a:prstGeom>
        </p:spPr>
        <p:txBody>
          <a:bodyPr/>
          <a:lstStyle/>
          <a:p>
            <a:pPr/>
            <a:r>
              <a:t>A.Trkov and D.E. Cullen reviewed evaluation</a:t>
            </a:r>
          </a:p>
        </p:txBody>
      </p:sp>
      <p:sp>
        <p:nvSpPr>
          <p:cNvPr id="88" name="Shape 88"/>
          <p:cNvSpPr/>
          <p:nvPr>
            <p:ph type="body" idx="4294967295"/>
          </p:nvPr>
        </p:nvSpPr>
        <p:spPr>
          <a:prstGeom prst="rect">
            <a:avLst/>
          </a:prstGeom>
        </p:spPr>
        <p:txBody>
          <a:bodyPr/>
          <a:lstStyle/>
          <a:p>
            <a:pPr>
              <a:buChar char="•"/>
              <a:defRPr b="1"/>
            </a:pPr>
            <a:r>
              <a:t>Initial version of file crashed RECENT2010 and RECENT2015</a:t>
            </a:r>
          </a:p>
          <a:p>
            <a:pPr lvl="1"/>
            <a:r>
              <a:t>RECENT implements SAMMY mandated ordering of channels within a spin group; will crash if ordering “incorrect”</a:t>
            </a:r>
          </a:p>
          <a:p>
            <a:pPr lvl="1"/>
            <a:r>
              <a:t>tracked down a goof in the channel spin assignments in the MLBW-&gt;LRF=7 translation</a:t>
            </a:r>
          </a:p>
          <a:p>
            <a:pPr>
              <a:buChar char="•"/>
              <a:defRPr b="1"/>
            </a:pPr>
            <a:r>
              <a:t>Initial version of file crashed NJOY2012</a:t>
            </a:r>
          </a:p>
          <a:p>
            <a:pPr lvl="1"/>
            <a:r>
              <a:t>tracked down to FUDGE setting the library version to “-1”</a:t>
            </a:r>
          </a:p>
          <a:p>
            <a:pPr>
              <a:buChar char="•"/>
            </a:pPr>
            <a:r>
              <a:t>“</a:t>
            </a:r>
            <a:r>
              <a:rPr b="1"/>
              <a:t>Second” version passed both codes, but there were many warnings and other issues to be addressed</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idx="4294967295"/>
          </p:nvPr>
        </p:nvSpPr>
        <p:spPr>
          <a:prstGeom prst="rect">
            <a:avLst/>
          </a:prstGeom>
        </p:spPr>
        <p:txBody>
          <a:bodyPr/>
          <a:lstStyle/>
          <a:p>
            <a:pPr/>
            <a:r>
              <a:t>Red’s major concerns</a:t>
            </a:r>
          </a:p>
        </p:txBody>
      </p:sp>
      <p:sp>
        <p:nvSpPr>
          <p:cNvPr id="91" name="Shape 91"/>
          <p:cNvSpPr/>
          <p:nvPr>
            <p:ph type="body" idx="4294967295"/>
          </p:nvPr>
        </p:nvSpPr>
        <p:spPr>
          <a:prstGeom prst="rect">
            <a:avLst/>
          </a:prstGeom>
        </p:spPr>
        <p:txBody>
          <a:bodyPr/>
          <a:lstStyle/>
          <a:p>
            <a:pPr marL="423333" indent="-423333">
              <a:buClrTx/>
              <a:buSzPct val="100000"/>
              <a:buFontTx/>
              <a:buAutoNum type="arabicPeriod" startAt="1"/>
            </a:pPr>
            <a:r>
              <a:t>Have the background cross sections been correctly handled in all reactions?</a:t>
            </a:r>
          </a:p>
          <a:p>
            <a:pPr marL="423333" indent="-423333">
              <a:buClrTx/>
              <a:buSzPct val="100000"/>
              <a:buFontTx/>
              <a:buAutoNum type="arabicPeriod" startAt="1"/>
            </a:pPr>
            <a:r>
              <a:t>Has potential scattering converged at the L specified in file?</a:t>
            </a:r>
          </a:p>
          <a:p>
            <a:pPr marL="423333" indent="-423333">
              <a:buClrTx/>
              <a:buSzPct val="100000"/>
              <a:buFontTx/>
              <a:buAutoNum type="arabicPeriod" startAt="1"/>
            </a:pPr>
            <a:r>
              <a:t>Are there missing (L,J,S,MT) combinations from the channel specification?</a:t>
            </a:r>
          </a:p>
          <a:p>
            <a:pPr marL="423333" indent="-423333">
              <a:buClrTx/>
              <a:buSzPct val="100000"/>
              <a:buFontTx/>
              <a:buAutoNum type="arabicPeriod" startAt="1"/>
            </a:pPr>
            <a:r>
              <a:t>Are there missing s- or p- wave resonances?</a:t>
            </a:r>
          </a:p>
          <a:p>
            <a:pPr marL="423333" indent="-423333">
              <a:buClrTx/>
              <a:buSzPct val="100000"/>
              <a:buFontTx/>
              <a:buAutoNum type="arabicPeriod" startAt="1"/>
            </a:pPr>
            <a:r>
              <a:t>The valleys in the (n,tot) toward the upper end of the RRR are filled in in this evaluation</a:t>
            </a:r>
          </a:p>
          <a:p>
            <a:pPr marL="423333" indent="-423333">
              <a:buClrTx/>
              <a:buSzPct val="100000"/>
              <a:buFontTx/>
              <a:buAutoNum type="arabicPeriod" startAt="1"/>
            </a:pPr>
            <a:r>
              <a:t>Do we match the MACS(30 keV) value for capture?</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idx="4294967295"/>
          </p:nvPr>
        </p:nvSpPr>
        <p:spPr>
          <a:xfrm>
            <a:off x="381000" y="304800"/>
            <a:ext cx="8382000" cy="1090613"/>
          </a:xfrm>
          <a:prstGeom prst="rect">
            <a:avLst/>
          </a:prstGeom>
        </p:spPr>
        <p:txBody>
          <a:bodyPr>
            <a:normAutofit fontScale="100000" lnSpcReduction="0"/>
          </a:bodyPr>
          <a:lstStyle>
            <a:lvl1pPr defTabSz="658368">
              <a:defRPr sz="2592"/>
            </a:lvl1pPr>
          </a:lstStyle>
          <a:p>
            <a:pPr/>
            <a:r>
              <a:t>Minor Fe isotopes may play outsized role in some nuclear systems, especially systems used to validate 56Fe</a:t>
            </a:r>
          </a:p>
        </p:txBody>
      </p:sp>
      <p:pic>
        <p:nvPicPr>
          <p:cNvPr id="33" name="iso.tiff"/>
          <p:cNvPicPr>
            <a:picLocks noChangeAspect="1"/>
          </p:cNvPicPr>
          <p:nvPr/>
        </p:nvPicPr>
        <p:blipFill>
          <a:blip r:embed="rId2">
            <a:extLst/>
          </a:blip>
          <a:stretch>
            <a:fillRect/>
          </a:stretch>
        </p:blipFill>
        <p:spPr>
          <a:xfrm>
            <a:off x="1554477" y="1298809"/>
            <a:ext cx="6369679" cy="5329088"/>
          </a:xfrm>
          <a:prstGeom prst="rect">
            <a:avLst/>
          </a:prstGeom>
          <a:ln w="12700">
            <a:miter lim="400000"/>
          </a:ln>
        </p:spPr>
      </p:pic>
      <p:sp>
        <p:nvSpPr>
          <p:cNvPr id="34" name="Shape 34"/>
          <p:cNvSpPr/>
          <p:nvPr/>
        </p:nvSpPr>
        <p:spPr>
          <a:xfrm>
            <a:off x="4752647" y="5014696"/>
            <a:ext cx="894865" cy="8984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400"/>
            </a:pPr>
            <a:r>
              <a:t>x 5.8%</a:t>
            </a:r>
          </a:p>
          <a:p>
            <a:pPr>
              <a:defRPr sz="1400"/>
            </a:pPr>
            <a:r>
              <a:t>x 91.72%</a:t>
            </a:r>
          </a:p>
          <a:p>
            <a:pPr>
              <a:defRPr sz="1400"/>
            </a:pPr>
            <a:r>
              <a:t>x2.2%</a:t>
            </a:r>
          </a:p>
          <a:p>
            <a:pPr>
              <a:defRPr sz="1400"/>
            </a:pPr>
            <a:r>
              <a:t>x0.28%</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3" name="MT51.png"/>
          <p:cNvPicPr>
            <a:picLocks noChangeAspect="1"/>
          </p:cNvPicPr>
          <p:nvPr/>
        </p:nvPicPr>
        <p:blipFill>
          <a:blip r:embed="rId2">
            <a:extLst/>
          </a:blip>
          <a:srcRect l="6694" t="13296" r="8103" b="0"/>
          <a:stretch>
            <a:fillRect/>
          </a:stretch>
        </p:blipFill>
        <p:spPr>
          <a:xfrm>
            <a:off x="1036036" y="3012078"/>
            <a:ext cx="7184240" cy="3655422"/>
          </a:xfrm>
          <a:prstGeom prst="rect">
            <a:avLst/>
          </a:prstGeom>
          <a:ln w="12700">
            <a:miter lim="400000"/>
          </a:ln>
        </p:spPr>
      </p:pic>
      <p:sp>
        <p:nvSpPr>
          <p:cNvPr id="94" name="Shape 94"/>
          <p:cNvSpPr/>
          <p:nvPr/>
        </p:nvSpPr>
        <p:spPr>
          <a:xfrm>
            <a:off x="4048194" y="3209131"/>
            <a:ext cx="1047612" cy="4397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410765">
              <a:defRPr sz="2400">
                <a:solidFill>
                  <a:srgbClr val="000000"/>
                </a:solidFill>
                <a:latin typeface="Helvetica Light"/>
                <a:ea typeface="Helvetica Light"/>
                <a:cs typeface="Helvetica Light"/>
                <a:sym typeface="Helvetica Light"/>
              </a:defRPr>
            </a:lvl1pPr>
          </a:lstStyle>
          <a:p>
            <a:pPr/>
            <a:r>
              <a:t>MT=51</a:t>
            </a:r>
          </a:p>
        </p:txBody>
      </p:sp>
      <p:sp>
        <p:nvSpPr>
          <p:cNvPr id="95" name="Shape 95"/>
          <p:cNvSpPr/>
          <p:nvPr>
            <p:ph type="title" idx="4294967295"/>
          </p:nvPr>
        </p:nvSpPr>
        <p:spPr>
          <a:prstGeom prst="rect">
            <a:avLst/>
          </a:prstGeom>
        </p:spPr>
        <p:txBody>
          <a:bodyPr/>
          <a:lstStyle/>
          <a:p>
            <a:pPr/>
            <a:r>
              <a:t>1. Have the background cross sections been correctly handled in all reactions?</a:t>
            </a:r>
          </a:p>
        </p:txBody>
      </p:sp>
      <p:sp>
        <p:nvSpPr>
          <p:cNvPr id="96" name="Shape 96"/>
          <p:cNvSpPr/>
          <p:nvPr>
            <p:ph type="body" idx="4294967295"/>
          </p:nvPr>
        </p:nvSpPr>
        <p:spPr>
          <a:prstGeom prst="rect">
            <a:avLst/>
          </a:prstGeom>
        </p:spPr>
        <p:txBody>
          <a:bodyPr/>
          <a:lstStyle>
            <a:lvl1pPr marL="0" indent="0">
              <a:buClrTx/>
              <a:buSzTx/>
              <a:buFontTx/>
              <a:buNone/>
            </a:lvl1pPr>
          </a:lstStyle>
          <a:p>
            <a:pPr/>
            <a:r>
              <a:t>Err… no.  There was a bug in the assembly script that kept the MT=51 cross section from being zeroed.  It is fixed now.  The other reactions are OK.</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8" name="pasted-image.png"/>
          <p:cNvPicPr>
            <a:picLocks noChangeAspect="1"/>
          </p:cNvPicPr>
          <p:nvPr/>
        </p:nvPicPr>
        <p:blipFill>
          <a:blip r:embed="rId2">
            <a:extLst/>
          </a:blip>
          <a:stretch>
            <a:fillRect/>
          </a:stretch>
        </p:blipFill>
        <p:spPr>
          <a:xfrm>
            <a:off x="2756296" y="2696765"/>
            <a:ext cx="3122099" cy="788410"/>
          </a:xfrm>
          <a:prstGeom prst="rect">
            <a:avLst/>
          </a:prstGeom>
          <a:ln w="12700">
            <a:miter lim="400000"/>
          </a:ln>
        </p:spPr>
      </p:pic>
      <p:pic>
        <p:nvPicPr>
          <p:cNvPr id="99" name="pasted-image.png"/>
          <p:cNvPicPr>
            <a:picLocks noChangeAspect="1"/>
          </p:cNvPicPr>
          <p:nvPr/>
        </p:nvPicPr>
        <p:blipFill>
          <a:blip r:embed="rId3">
            <a:extLst/>
          </a:blip>
          <a:stretch>
            <a:fillRect/>
          </a:stretch>
        </p:blipFill>
        <p:spPr>
          <a:xfrm>
            <a:off x="2783085" y="4581739"/>
            <a:ext cx="2768205" cy="330400"/>
          </a:xfrm>
          <a:prstGeom prst="rect">
            <a:avLst/>
          </a:prstGeom>
          <a:ln w="12700">
            <a:miter lim="400000"/>
          </a:ln>
        </p:spPr>
      </p:pic>
      <p:sp>
        <p:nvSpPr>
          <p:cNvPr id="100" name="Shape 100"/>
          <p:cNvSpPr/>
          <p:nvPr>
            <p:ph type="title" idx="4294967295"/>
          </p:nvPr>
        </p:nvSpPr>
        <p:spPr>
          <a:prstGeom prst="rect">
            <a:avLst/>
          </a:prstGeom>
        </p:spPr>
        <p:txBody>
          <a:bodyPr/>
          <a:lstStyle/>
          <a:p>
            <a:pPr/>
            <a:r>
              <a:t>2. Has potential scattering converged at the L specified in file?</a:t>
            </a:r>
          </a:p>
        </p:txBody>
      </p:sp>
      <p:sp>
        <p:nvSpPr>
          <p:cNvPr id="101" name="Shape 101"/>
          <p:cNvSpPr/>
          <p:nvPr>
            <p:ph type="body" idx="4294967295"/>
          </p:nvPr>
        </p:nvSpPr>
        <p:spPr>
          <a:prstGeom prst="rect">
            <a:avLst/>
          </a:prstGeom>
        </p:spPr>
        <p:txBody>
          <a:bodyPr/>
          <a:lstStyle/>
          <a:p>
            <a:pPr>
              <a:buChar char="•"/>
            </a:pPr>
            <a:r>
              <a:t>The potential scattering part of the total and elastic cross sections are expanded in terms of the orbital angular momentum of the incident neutron, L:</a:t>
            </a:r>
            <a:br/>
            <a:br/>
          </a:p>
          <a:p>
            <a:pPr>
              <a:buChar char="•"/>
            </a:pPr>
            <a:r>
              <a:t>The sum must be truncated at finite NL</a:t>
            </a:r>
          </a:p>
          <a:p>
            <a:pPr>
              <a:buChar char="•"/>
            </a:pPr>
            <a:r>
              <a:t>Added convergence test to FUDGE: </a:t>
            </a:r>
            <a:br/>
            <a:br/>
          </a:p>
          <a:p>
            <a:pPr>
              <a:buChar char="•"/>
            </a:pPr>
            <a:r>
              <a:t>Q: Has the sum converged? A: No, but the scattering length has been tuned to get the potential scattering correct at the current NL (=1).  Therefore, rather than refitting, keep the “unconverged” sum.</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nvSpPr>
        <p:spPr>
          <a:xfrm>
            <a:off x="894991" y="4688932"/>
            <a:ext cx="7949223" cy="1722439"/>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defTabSz="410765">
              <a:defRPr sz="900">
                <a:solidFill>
                  <a:srgbClr val="000000"/>
                </a:solidFill>
                <a:latin typeface="Andale Mono"/>
                <a:ea typeface="Andale Mono"/>
                <a:cs typeface="Andale Mono"/>
                <a:sym typeface="Andale Mono"/>
              </a:defRPr>
            </a:pPr>
            <a:r>
              <a:t>WARNING: The spin statical weights for L=1 sums to 2.25, but should sum to 3.0.  </a:t>
            </a:r>
          </a:p>
          <a:p>
            <a:pPr defTabSz="410765">
              <a:defRPr sz="900">
                <a:solidFill>
                  <a:srgbClr val="000000"/>
                </a:solidFill>
                <a:latin typeface="Andale Mono"/>
                <a:ea typeface="Andale Mono"/>
                <a:cs typeface="Andale Mono"/>
                <a:sym typeface="Andale Mono"/>
              </a:defRPr>
            </a:pPr>
            <a:r>
              <a:t>         You have too few channels for reaction n + Fe57</a:t>
            </a:r>
          </a:p>
          <a:p>
            <a:pPr defTabSz="410765">
              <a:defRPr sz="900">
                <a:solidFill>
                  <a:srgbClr val="000000"/>
                </a:solidFill>
                <a:latin typeface="Andale Mono"/>
                <a:ea typeface="Andale Mono"/>
                <a:cs typeface="Andale Mono"/>
                <a:sym typeface="Andale Mono"/>
              </a:defRPr>
            </a:pPr>
            <a:r>
              <a:t>WARNING: The spin statical weights for L=0 sums to 0.375, but should sum to 1.0.  </a:t>
            </a:r>
          </a:p>
          <a:p>
            <a:pPr defTabSz="410765">
              <a:defRPr sz="900">
                <a:solidFill>
                  <a:srgbClr val="000000"/>
                </a:solidFill>
                <a:latin typeface="Andale Mono"/>
                <a:ea typeface="Andale Mono"/>
                <a:cs typeface="Andale Mono"/>
                <a:sym typeface="Andale Mono"/>
              </a:defRPr>
            </a:pPr>
            <a:r>
              <a:t>         You have too few channels for reaction n + Fe57_e1</a:t>
            </a:r>
          </a:p>
          <a:p>
            <a:pPr defTabSz="410765">
              <a:defRPr sz="900">
                <a:solidFill>
                  <a:srgbClr val="000000"/>
                </a:solidFill>
                <a:latin typeface="Andale Mono"/>
                <a:ea typeface="Andale Mono"/>
                <a:cs typeface="Andale Mono"/>
                <a:sym typeface="Andale Mono"/>
              </a:defRPr>
            </a:pPr>
            <a:r>
              <a:t>WARNING: The spin statical weights for L=1 sums to 1.125, but should sum to 3.0.  </a:t>
            </a:r>
          </a:p>
          <a:p>
            <a:pPr defTabSz="410765">
              <a:defRPr sz="900">
                <a:solidFill>
                  <a:srgbClr val="000000"/>
                </a:solidFill>
                <a:latin typeface="Andale Mono"/>
                <a:ea typeface="Andale Mono"/>
                <a:cs typeface="Andale Mono"/>
                <a:sym typeface="Andale Mono"/>
              </a:defRPr>
            </a:pPr>
            <a:r>
              <a:t>         You have too few channels for reaction n + Fe57_e1</a:t>
            </a:r>
          </a:p>
          <a:p>
            <a:pPr defTabSz="410765">
              <a:defRPr sz="900">
                <a:solidFill>
                  <a:srgbClr val="000000"/>
                </a:solidFill>
                <a:latin typeface="Andale Mono"/>
                <a:ea typeface="Andale Mono"/>
                <a:cs typeface="Andale Mono"/>
                <a:sym typeface="Andale Mono"/>
              </a:defRPr>
            </a:pPr>
            <a:r>
              <a:t>WARNING: Missing a channel with angular momenta combination L = 0, J = 2.0 and S = 2.0 for "n + Fe57_e1"</a:t>
            </a:r>
          </a:p>
          <a:p>
            <a:pPr defTabSz="410765">
              <a:defRPr sz="900">
                <a:solidFill>
                  <a:srgbClr val="000000"/>
                </a:solidFill>
                <a:latin typeface="Andale Mono"/>
                <a:ea typeface="Andale Mono"/>
                <a:cs typeface="Andale Mono"/>
                <a:sym typeface="Andale Mono"/>
              </a:defRPr>
            </a:pPr>
            <a:r>
              <a:t>WARNING: Missing a channel with angular momenta combination L = 1, J = 1.0 and S = 1.0 for "n + Fe57"</a:t>
            </a:r>
          </a:p>
          <a:p>
            <a:pPr defTabSz="410765">
              <a:defRPr sz="900">
                <a:solidFill>
                  <a:srgbClr val="000000"/>
                </a:solidFill>
                <a:latin typeface="Andale Mono"/>
                <a:ea typeface="Andale Mono"/>
                <a:cs typeface="Andale Mono"/>
                <a:sym typeface="Andale Mono"/>
              </a:defRPr>
            </a:pPr>
            <a:r>
              <a:t>WARNING: Missing a channel with angular momenta combination L = 1, J = 1.0 and S = 2.0 for "n + Fe57_e1"</a:t>
            </a:r>
          </a:p>
          <a:p>
            <a:pPr defTabSz="410765">
              <a:defRPr sz="900">
                <a:solidFill>
                  <a:srgbClr val="000000"/>
                </a:solidFill>
                <a:latin typeface="Andale Mono"/>
                <a:ea typeface="Andale Mono"/>
                <a:cs typeface="Andale Mono"/>
                <a:sym typeface="Andale Mono"/>
              </a:defRPr>
            </a:pPr>
            <a:r>
              <a:t>WARNING: Missing a channel with angular momenta combination L = 1, J = 2.0 and S = 2.0 for "n + Fe57_e1"</a:t>
            </a:r>
          </a:p>
          <a:p>
            <a:pPr defTabSz="410765">
              <a:defRPr sz="900">
                <a:solidFill>
                  <a:srgbClr val="000000"/>
                </a:solidFill>
                <a:latin typeface="Andale Mono"/>
                <a:ea typeface="Andale Mono"/>
                <a:cs typeface="Andale Mono"/>
                <a:sym typeface="Andale Mono"/>
              </a:defRPr>
            </a:pPr>
            <a:r>
              <a:t>WARNING: Missing a channel with angular momenta combination L = 1, J = 3.0 and S = 2.0 for "n + Fe57_e1"</a:t>
            </a:r>
          </a:p>
          <a:p>
            <a:pPr defTabSz="410765">
              <a:defRPr sz="900">
                <a:solidFill>
                  <a:srgbClr val="000000"/>
                </a:solidFill>
                <a:latin typeface="Andale Mono"/>
                <a:ea typeface="Andale Mono"/>
                <a:cs typeface="Andale Mono"/>
                <a:sym typeface="Andale Mono"/>
              </a:defRPr>
            </a:pPr>
          </a:p>
        </p:txBody>
      </p:sp>
      <p:pic>
        <p:nvPicPr>
          <p:cNvPr id="104" name="pasted-image.png"/>
          <p:cNvPicPr>
            <a:picLocks noChangeAspect="1"/>
          </p:cNvPicPr>
          <p:nvPr/>
        </p:nvPicPr>
        <p:blipFill>
          <a:blip r:embed="rId2">
            <a:extLst/>
          </a:blip>
          <a:stretch>
            <a:fillRect/>
          </a:stretch>
        </p:blipFill>
        <p:spPr>
          <a:xfrm>
            <a:off x="2448332" y="2717544"/>
            <a:ext cx="4621898" cy="635512"/>
          </a:xfrm>
          <a:prstGeom prst="rect">
            <a:avLst/>
          </a:prstGeom>
          <a:ln w="12700">
            <a:miter lim="400000"/>
          </a:ln>
        </p:spPr>
      </p:pic>
      <p:sp>
        <p:nvSpPr>
          <p:cNvPr id="105" name="Shape 105"/>
          <p:cNvSpPr/>
          <p:nvPr>
            <p:ph type="title" idx="4294967295"/>
          </p:nvPr>
        </p:nvSpPr>
        <p:spPr>
          <a:prstGeom prst="rect">
            <a:avLst/>
          </a:prstGeom>
        </p:spPr>
        <p:txBody>
          <a:bodyPr/>
          <a:lstStyle/>
          <a:p>
            <a:pPr/>
            <a:r>
              <a:t>3. Are there missing (L,J,S,MT) combinations from the channel specification?</a:t>
            </a:r>
          </a:p>
        </p:txBody>
      </p:sp>
      <p:sp>
        <p:nvSpPr>
          <p:cNvPr id="106" name="Shape 106"/>
          <p:cNvSpPr/>
          <p:nvPr>
            <p:ph type="body" idx="4294967295"/>
          </p:nvPr>
        </p:nvSpPr>
        <p:spPr>
          <a:xfrm>
            <a:off x="520700" y="1691034"/>
            <a:ext cx="8229600" cy="4620866"/>
          </a:xfrm>
          <a:prstGeom prst="rect">
            <a:avLst/>
          </a:prstGeom>
        </p:spPr>
        <p:txBody>
          <a:bodyPr/>
          <a:lstStyle/>
          <a:p>
            <a:pPr marL="333375" indent="-333375">
              <a:buChar char="•"/>
            </a:pPr>
            <a:r>
              <a:t>RECENT has two tests to detect this:</a:t>
            </a:r>
          </a:p>
          <a:p>
            <a:pPr lvl="1" marL="753533" indent="-296333"/>
            <a:r>
              <a:t>Sum rule of statistical weights:</a:t>
            </a:r>
            <a:br/>
            <a:br/>
            <a:br/>
          </a:p>
          <a:p>
            <a:pPr lvl="1" marL="753533" indent="-296333"/>
            <a:r>
              <a:t>“Brute force” loop through all allowed L,J,S</a:t>
            </a:r>
          </a:p>
          <a:p>
            <a:pPr marL="333375" indent="-333375">
              <a:buChar char="•"/>
            </a:pPr>
            <a:r>
              <a:t>FUDGE now has both of these tests:</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body" idx="4294967295"/>
          </p:nvPr>
        </p:nvSpPr>
        <p:spPr>
          <a:xfrm>
            <a:off x="584200" y="1661517"/>
            <a:ext cx="8229600" cy="3534966"/>
          </a:xfrm>
          <a:prstGeom prst="rect">
            <a:avLst/>
          </a:prstGeom>
        </p:spPr>
        <p:txBody>
          <a:bodyPr/>
          <a:lstStyle/>
          <a:p>
            <a:pPr marL="333375" indent="-333375">
              <a:buChar char="•"/>
            </a:pPr>
            <a:r>
              <a:t>Do we need these empty channels? </a:t>
            </a:r>
            <a:r>
              <a:t> </a:t>
            </a:r>
          </a:p>
          <a:p>
            <a:pPr lvl="1" marL="753533" indent="-296333"/>
            <a:r>
              <a:t>They are potential scattering only.</a:t>
            </a:r>
          </a:p>
          <a:p>
            <a:pPr lvl="1" marL="753533" indent="-296333"/>
            <a:r>
              <a:t>Evaluation apparently “pre-tuned” to match potential scattering without these channels</a:t>
            </a:r>
          </a:p>
          <a:p>
            <a:pPr marL="333375" indent="-333375">
              <a:buChar char="•"/>
            </a:pPr>
            <a:r>
              <a:t>None of ORNL LRF=7 evaluations have empty/pure potential scattering channels and in fact neither Luiz nor Vlad think they were needed</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nvSpPr>
        <p:spPr>
          <a:xfrm>
            <a:off x="4135843" y="2106929"/>
            <a:ext cx="872314" cy="612141"/>
          </a:xfrm>
          <a:prstGeom prst="rect">
            <a:avLst/>
          </a:prstGeom>
          <a:ln w="12700">
            <a:miter lim="400000"/>
          </a:ln>
        </p:spPr>
        <p:txBody>
          <a:bodyPr wrap="none" lIns="45719" rIns="45719">
            <a:spAutoFit/>
          </a:bodyPr>
          <a:lstStyle/>
          <a:p>
            <a:pPr algn="ctr" defTabSz="410765">
              <a:defRPr sz="3400">
                <a:solidFill>
                  <a:srgbClr val="000000"/>
                </a:solidFill>
                <a:latin typeface="Helvetica Light"/>
                <a:ea typeface="Helvetica Light"/>
                <a:cs typeface="Helvetica Light"/>
                <a:sym typeface="Helvetica Light"/>
              </a:defRPr>
            </a:pPr>
          </a:p>
        </p:txBody>
      </p:sp>
      <p:sp>
        <p:nvSpPr>
          <p:cNvPr id="111" name="Shape 111"/>
          <p:cNvSpPr/>
          <p:nvPr>
            <p:ph type="title" idx="4294967295"/>
          </p:nvPr>
        </p:nvSpPr>
        <p:spPr>
          <a:xfrm>
            <a:off x="381000" y="-993"/>
            <a:ext cx="8382000" cy="1090614"/>
          </a:xfrm>
          <a:prstGeom prst="rect">
            <a:avLst/>
          </a:prstGeom>
        </p:spPr>
        <p:txBody>
          <a:bodyPr>
            <a:normAutofit fontScale="100000" lnSpcReduction="0"/>
          </a:bodyPr>
          <a:lstStyle>
            <a:lvl1pPr defTabSz="859536">
              <a:defRPr sz="3384"/>
            </a:lvl1pPr>
          </a:lstStyle>
          <a:p>
            <a:pPr/>
            <a:r>
              <a:t>First attempt to fix: by adding more channels to get their potential scattering</a:t>
            </a:r>
          </a:p>
        </p:txBody>
      </p:sp>
      <p:sp>
        <p:nvSpPr>
          <p:cNvPr id="112" name="Shape 112"/>
          <p:cNvSpPr/>
          <p:nvPr/>
        </p:nvSpPr>
        <p:spPr>
          <a:xfrm>
            <a:off x="1030387" y="5921374"/>
            <a:ext cx="7609879" cy="350839"/>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410765">
              <a:defRPr sz="1800">
                <a:solidFill>
                  <a:srgbClr val="000000"/>
                </a:solidFill>
                <a:latin typeface="Helvetica Light"/>
                <a:ea typeface="Helvetica Light"/>
                <a:cs typeface="Helvetica Light"/>
                <a:sym typeface="Helvetica Light"/>
              </a:defRPr>
            </a:lvl1pPr>
          </a:lstStyle>
          <a:p>
            <a:pPr/>
            <a:r>
              <a:t>Despite the increased bookkeeping, it didn’t change anything substantive</a:t>
            </a:r>
          </a:p>
        </p:txBody>
      </p:sp>
      <p:grpSp>
        <p:nvGrpSpPr>
          <p:cNvPr id="128" name="Group 128"/>
          <p:cNvGrpSpPr/>
          <p:nvPr/>
        </p:nvGrpSpPr>
        <p:grpSpPr>
          <a:xfrm>
            <a:off x="334764" y="1270297"/>
            <a:ext cx="7804547" cy="4298390"/>
            <a:chOff x="8929" y="8929"/>
            <a:chExt cx="7804546" cy="4298388"/>
          </a:xfrm>
        </p:grpSpPr>
        <p:graphicFrame>
          <p:nvGraphicFramePr>
            <p:cNvPr id="113" name="Table 113"/>
            <p:cNvGraphicFramePr/>
            <p:nvPr/>
          </p:nvGraphicFramePr>
          <p:xfrm>
            <a:off x="8929" y="8929"/>
            <a:ext cx="7804548" cy="4298390"/>
          </p:xfrm>
          <a:graphic xmlns:a="http://schemas.openxmlformats.org/drawingml/2006/main">
            <a:graphicData uri="http://schemas.openxmlformats.org/drawingml/2006/table">
              <a:tbl>
                <a:tblPr firstCol="1" firstRow="0" lastCol="0" lastRow="0" bandCol="0" bandRow="1" rtl="0">
                  <a:tableStyleId>{4C3C2611-4C71-4FC5-86AE-919BDF0F9419}</a:tableStyleId>
                </a:tblPr>
                <a:tblGrid>
                  <a:gridCol w="815936"/>
                  <a:gridCol w="837033"/>
                  <a:gridCol w="937964"/>
                  <a:gridCol w="919057"/>
                  <a:gridCol w="988614"/>
                  <a:gridCol w="751245"/>
                  <a:gridCol w="901724"/>
                  <a:gridCol w="826484"/>
                  <a:gridCol w="826484"/>
                </a:tblGrid>
                <a:tr h="236029">
                  <a:tc>
                    <a:txBody>
                      <a:bodyPr/>
                      <a:lstStyle/>
                      <a:p>
                        <a:pPr algn="ctr">
                          <a:defRPr b="0" sz="1800">
                            <a:solidFill>
                              <a:srgbClr val="000000"/>
                            </a:solidFill>
                          </a:defRPr>
                        </a:pPr>
                        <a:r>
                          <a:rPr b="1" sz="1100">
                            <a:solidFill>
                              <a:srgbClr val="FFFFFF"/>
                            </a:solidFill>
                            <a:latin typeface="+mn-lt"/>
                            <a:ea typeface="+mn-ea"/>
                            <a:cs typeface="+mn-cs"/>
                            <a:sym typeface="Helvetica"/>
                          </a:rPr>
                          <a:t>spin</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a:defRPr b="1" sz="1100">
                            <a:solidFill>
                              <a:srgbClr val="FFFFFF"/>
                            </a:solidFill>
                            <a:latin typeface="+mn-lt"/>
                            <a:ea typeface="+mn-ea"/>
                            <a:cs typeface="+mn-cs"/>
                            <a:sym typeface="Helvetica"/>
                          </a:defRPr>
                        </a:pPr>
                      </a:p>
                    </a:txBody>
                    <a:tcPr marL="50800" marR="50800" marT="50800" marB="50800" anchor="ctr" anchorCtr="0" horzOverflow="overflow">
                      <a:lnL w="12700">
                        <a:miter lim="400000"/>
                      </a:lnL>
                      <a:lnR w="3175">
                        <a:solidFill>
                          <a:srgbClr val="3797C6"/>
                        </a:solidFill>
                        <a:miter lim="400000"/>
                      </a:lnR>
                      <a:lnT w="12700">
                        <a:miter lim="400000"/>
                      </a:lnT>
                      <a:lnB w="3175">
                        <a:miter lim="400000"/>
                      </a:lnB>
                      <a:solidFill>
                        <a:srgbClr val="0365C0"/>
                      </a:solidFill>
                    </a:tcPr>
                  </a:tc>
                  <a:tc gridSpan="2">
                    <a:txBody>
                      <a:bodyPr/>
                      <a:lstStyle/>
                      <a:p>
                        <a:pPr algn="ctr">
                          <a:defRPr b="1" sz="1100">
                            <a:solidFill>
                              <a:srgbClr val="FFFFFF"/>
                            </a:solidFill>
                            <a:latin typeface="+mn-lt"/>
                            <a:ea typeface="+mn-ea"/>
                            <a:cs typeface="+mn-cs"/>
                            <a:sym typeface="Helvetica"/>
                          </a:defRPr>
                        </a:pPr>
                        <a:r>
                          <a:t>ɣ+</a:t>
                        </a:r>
                        <a:r>
                          <a:rPr baseline="31999"/>
                          <a:t>58</a:t>
                        </a:r>
                        <a:r>
                          <a:t>Fe (I=0</a:t>
                        </a:r>
                        <a:r>
                          <a:rPr baseline="31999"/>
                          <a:t>+</a:t>
                        </a:r>
                        <a:r>
                          <a:t>)</a:t>
                        </a:r>
                      </a:p>
                    </a:txBody>
                    <a:tcPr marL="50800" marR="50800" marT="50800" marB="50800" anchor="ctr" anchorCtr="0" horzOverflow="overflow">
                      <a:lnL w="3175">
                        <a:solidFill>
                          <a:srgbClr val="3797C6"/>
                        </a:solidFill>
                        <a:miter lim="400000"/>
                      </a:lnL>
                      <a:lnR w="3175">
                        <a:solidFill>
                          <a:srgbClr val="3797C6"/>
                        </a:solidFill>
                        <a:miter lim="400000"/>
                      </a:lnR>
                      <a:lnT w="12700">
                        <a:miter lim="400000"/>
                      </a:lnT>
                      <a:lnB w="3175">
                        <a:miter lim="400000"/>
                      </a:lnB>
                      <a:solidFill>
                        <a:srgbClr val="0365C0"/>
                      </a:solidFill>
                    </a:tcPr>
                  </a:tc>
                  <a:tc hMerge="1">
                    <a:tcPr/>
                  </a:tc>
                  <a:tc gridSpan="2">
                    <a:txBody>
                      <a:bodyPr/>
                      <a:lstStyle/>
                      <a:p>
                        <a:pPr algn="ctr">
                          <a:defRPr b="1" sz="1100">
                            <a:solidFill>
                              <a:srgbClr val="FFFFFF"/>
                            </a:solidFill>
                            <a:latin typeface="+mn-lt"/>
                            <a:ea typeface="+mn-ea"/>
                            <a:cs typeface="+mn-cs"/>
                            <a:sym typeface="Helvetica"/>
                          </a:defRPr>
                        </a:pPr>
                        <a:r>
                          <a:t>n+</a:t>
                        </a:r>
                        <a:r>
                          <a:rPr baseline="31999"/>
                          <a:t>57</a:t>
                        </a:r>
                        <a:r>
                          <a:t>Fe (I=1/2</a:t>
                        </a:r>
                        <a:r>
                          <a:rPr baseline="31999"/>
                          <a:t>-</a:t>
                        </a:r>
                        <a:r>
                          <a:t>)</a:t>
                        </a:r>
                      </a:p>
                    </a:txBody>
                    <a:tcPr marL="50800" marR="50800" marT="50800" marB="50800" anchor="ctr" anchorCtr="0" horzOverflow="overflow">
                      <a:lnL w="3175">
                        <a:solidFill>
                          <a:srgbClr val="3797C6"/>
                        </a:solidFill>
                        <a:miter lim="400000"/>
                      </a:lnL>
                      <a:lnR w="3175">
                        <a:solidFill>
                          <a:srgbClr val="3797C6"/>
                        </a:solidFill>
                        <a:miter lim="400000"/>
                      </a:lnR>
                      <a:lnT w="12700">
                        <a:miter lim="400000"/>
                      </a:lnT>
                      <a:lnB w="3175">
                        <a:miter lim="400000"/>
                      </a:lnB>
                      <a:solidFill>
                        <a:srgbClr val="0365C0"/>
                      </a:solidFill>
                    </a:tcPr>
                  </a:tc>
                  <a:tc hMerge="1">
                    <a:tcPr/>
                  </a:tc>
                  <a:tc gridSpan="2">
                    <a:txBody>
                      <a:bodyPr/>
                      <a:lstStyle/>
                      <a:p>
                        <a:pPr algn="ctr">
                          <a:defRPr b="1" sz="1100">
                            <a:solidFill>
                              <a:srgbClr val="FFFFFF"/>
                            </a:solidFill>
                            <a:latin typeface="+mn-lt"/>
                            <a:ea typeface="+mn-ea"/>
                            <a:cs typeface="+mn-cs"/>
                            <a:sym typeface="Helvetica"/>
                          </a:defRPr>
                        </a:pPr>
                        <a:r>
                          <a:t>n’+</a:t>
                        </a:r>
                        <a:r>
                          <a:rPr baseline="31999"/>
                          <a:t>57</a:t>
                        </a:r>
                        <a:r>
                          <a:t>Fe_e1 (I=3/2</a:t>
                        </a:r>
                        <a:r>
                          <a:rPr baseline="31999"/>
                          <a:t>-</a:t>
                        </a:r>
                        <a:r>
                          <a:t>)</a:t>
                        </a:r>
                      </a:p>
                    </a:txBody>
                    <a:tcPr marL="50800" marR="50800" marT="50800" marB="50800" anchor="ctr" anchorCtr="0" horzOverflow="overflow">
                      <a:lnL w="3175">
                        <a:solidFill>
                          <a:srgbClr val="3797C6"/>
                        </a:solidFill>
                        <a:miter lim="400000"/>
                      </a:lnL>
                      <a:lnR w="3175">
                        <a:solidFill>
                          <a:srgbClr val="3797C6"/>
                        </a:solidFill>
                        <a:miter lim="400000"/>
                      </a:lnR>
                      <a:lnT w="12700">
                        <a:miter lim="400000"/>
                      </a:lnT>
                      <a:lnB w="3175">
                        <a:miter lim="400000"/>
                      </a:lnB>
                      <a:solidFill>
                        <a:srgbClr val="0365C0"/>
                      </a:solidFill>
                    </a:tcPr>
                  </a:tc>
                  <a:tc hMerge="1">
                    <a:tcPr/>
                  </a:tc>
                  <a:tc>
                    <a:txBody>
                      <a:bodyPr/>
                      <a:lstStyle/>
                      <a:p>
                        <a:pPr algn="ctr">
                          <a:defRPr sz="1800">
                            <a:solidFill>
                              <a:srgbClr val="000000"/>
                            </a:solidFill>
                          </a:defRPr>
                        </a:pPr>
                        <a:r>
                          <a:rPr b="1" sz="1100">
                            <a:solidFill>
                              <a:srgbClr val="FFFFFF"/>
                            </a:solidFill>
                            <a:latin typeface="+mn-lt"/>
                            <a:ea typeface="+mn-ea"/>
                            <a:cs typeface="+mn-cs"/>
                            <a:sym typeface="Helvetica"/>
                          </a:rPr>
                          <a:t>#</a:t>
                        </a:r>
                      </a:p>
                    </a:txBody>
                    <a:tcPr marL="50800" marR="50800" marT="50800" marB="50800" anchor="ctr" anchorCtr="0" horzOverflow="overflow">
                      <a:lnL w="3175">
                        <a:solidFill>
                          <a:srgbClr val="3797C6"/>
                        </a:solidFill>
                        <a:miter lim="400000"/>
                      </a:lnL>
                      <a:lnR w="12700">
                        <a:miter lim="400000"/>
                      </a:lnR>
                      <a:lnT w="12700">
                        <a:miter lim="400000"/>
                      </a:lnT>
                      <a:lnB w="3175">
                        <a:miter lim="400000"/>
                      </a:lnB>
                      <a:solidFill>
                        <a:srgbClr val="0365C0"/>
                      </a:solidFill>
                    </a:tcPr>
                  </a:tc>
                </a:tr>
                <a:tr h="215683">
                  <a:tc>
                    <a:txBody>
                      <a:bodyPr/>
                      <a:lstStyle/>
                      <a:p>
                        <a:pPr algn="ctr">
                          <a:defRPr b="0" sz="1800">
                            <a:solidFill>
                              <a:srgbClr val="000000"/>
                            </a:solidFill>
                          </a:defRPr>
                        </a:pPr>
                        <a:r>
                          <a:rPr b="1" sz="1100">
                            <a:solidFill>
                              <a:srgbClr val="FFFFFF"/>
                            </a:solidFill>
                            <a:latin typeface="+mn-lt"/>
                            <a:ea typeface="+mn-ea"/>
                            <a:cs typeface="+mn-cs"/>
                            <a:sym typeface="Helvetica"/>
                          </a:rPr>
                          <a:t>group</a:t>
                        </a:r>
                      </a:p>
                    </a:txBody>
                    <a:tcPr marL="50800" marR="50800" marT="50800" marB="50800" anchor="ctr" anchorCtr="0" horzOverflow="overflow">
                      <a:lnL w="12700">
                        <a:miter lim="400000"/>
                      </a:lnL>
                      <a:lnR w="12700">
                        <a:miter lim="400000"/>
                      </a:lnR>
                      <a:lnT w="3175">
                        <a:miter lim="400000"/>
                      </a:lnT>
                      <a:lnB w="3175">
                        <a:miter lim="400000"/>
                      </a:lnB>
                      <a:solidFill>
                        <a:srgbClr val="0365C0"/>
                      </a:solidFill>
                    </a:tcPr>
                  </a:tc>
                  <a:tc>
                    <a:txBody>
                      <a:bodyPr/>
                      <a:lstStyle/>
                      <a:p>
                        <a:pPr algn="ctr">
                          <a:defRPr b="1" sz="1100">
                            <a:solidFill>
                              <a:srgbClr val="FFFFFF"/>
                            </a:solidFill>
                            <a:latin typeface="+mn-lt"/>
                            <a:ea typeface="+mn-ea"/>
                            <a:cs typeface="+mn-cs"/>
                            <a:sym typeface="Helvetica"/>
                          </a:defRPr>
                        </a:pPr>
                        <a:r>
                          <a:t>J</a:t>
                        </a:r>
                        <a:r>
                          <a:rPr baseline="31999"/>
                          <a:t>Π</a:t>
                        </a:r>
                      </a:p>
                    </a:txBody>
                    <a:tcPr marL="50800" marR="50800" marT="50800" marB="50800" anchor="ctr" anchorCtr="0" horzOverflow="overflow">
                      <a:lnL w="12700">
                        <a:miter lim="400000"/>
                      </a:lnL>
                      <a:lnR w="3175">
                        <a:solidFill>
                          <a:srgbClr val="3797C6"/>
                        </a:solidFill>
                        <a:miter lim="400000"/>
                      </a:lnR>
                      <a:lnT w="3175">
                        <a:miter lim="400000"/>
                      </a:lnT>
                      <a:lnB w="3175">
                        <a:miter lim="400000"/>
                      </a:lnB>
                      <a:solidFill>
                        <a:srgbClr val="0365C0"/>
                      </a:solidFill>
                    </a:tcPr>
                  </a:tc>
                  <a:tc>
                    <a:txBody>
                      <a:bodyPr/>
                      <a:lstStyle/>
                      <a:p>
                        <a:pPr algn="ctr">
                          <a:defRPr sz="1800">
                            <a:solidFill>
                              <a:srgbClr val="000000"/>
                            </a:solidFill>
                          </a:defRPr>
                        </a:pPr>
                        <a:r>
                          <a:rPr b="1" sz="1100">
                            <a:solidFill>
                              <a:srgbClr val="FFFFFF"/>
                            </a:solidFill>
                            <a:latin typeface="+mn-lt"/>
                            <a:ea typeface="+mn-ea"/>
                            <a:cs typeface="+mn-cs"/>
                            <a:sym typeface="Helvetica"/>
                          </a:rPr>
                          <a:t>L</a:t>
                        </a:r>
                      </a:p>
                    </a:txBody>
                    <a:tcPr marL="50800" marR="50800" marT="50800" marB="50800" anchor="ctr" anchorCtr="0" horzOverflow="overflow">
                      <a:lnL w="3175">
                        <a:solidFill>
                          <a:srgbClr val="3797C6"/>
                        </a:solidFill>
                        <a:miter lim="400000"/>
                      </a:lnL>
                      <a:lnR w="12700">
                        <a:miter lim="400000"/>
                      </a:lnR>
                      <a:lnT w="3175">
                        <a:miter lim="400000"/>
                      </a:lnT>
                      <a:lnB w="3175">
                        <a:miter lim="400000"/>
                      </a:lnB>
                      <a:solidFill>
                        <a:srgbClr val="0365C0"/>
                      </a:solidFill>
                    </a:tcPr>
                  </a:tc>
                  <a:tc>
                    <a:txBody>
                      <a:bodyPr/>
                      <a:lstStyle/>
                      <a:p>
                        <a:pPr algn="ctr">
                          <a:defRPr sz="1800">
                            <a:solidFill>
                              <a:srgbClr val="000000"/>
                            </a:solidFill>
                          </a:defRPr>
                        </a:pPr>
                        <a:r>
                          <a:rPr b="1" sz="1100">
                            <a:solidFill>
                              <a:srgbClr val="FFFFFF"/>
                            </a:solidFill>
                            <a:latin typeface="+mn-lt"/>
                            <a:ea typeface="+mn-ea"/>
                            <a:cs typeface="+mn-cs"/>
                            <a:sym typeface="Helvetica"/>
                          </a:rPr>
                          <a:t>S</a:t>
                        </a:r>
                      </a:p>
                    </a:txBody>
                    <a:tcPr marL="50800" marR="50800" marT="50800" marB="50800" anchor="ctr" anchorCtr="0" horzOverflow="overflow">
                      <a:lnL w="12700">
                        <a:miter lim="400000"/>
                      </a:lnL>
                      <a:lnR w="3175">
                        <a:solidFill>
                          <a:srgbClr val="3797C6"/>
                        </a:solidFill>
                        <a:miter lim="400000"/>
                      </a:lnR>
                      <a:lnT w="3175">
                        <a:miter lim="400000"/>
                      </a:lnT>
                      <a:lnB w="3175">
                        <a:miter lim="400000"/>
                      </a:lnB>
                      <a:solidFill>
                        <a:srgbClr val="0365C0"/>
                      </a:solidFill>
                    </a:tcPr>
                  </a:tc>
                  <a:tc>
                    <a:txBody>
                      <a:bodyPr/>
                      <a:lstStyle/>
                      <a:p>
                        <a:pPr algn="ctr">
                          <a:defRPr sz="1800">
                            <a:solidFill>
                              <a:srgbClr val="000000"/>
                            </a:solidFill>
                          </a:defRPr>
                        </a:pPr>
                        <a:r>
                          <a:rPr b="1" sz="1100">
                            <a:solidFill>
                              <a:srgbClr val="FFFFFF"/>
                            </a:solidFill>
                            <a:latin typeface="+mn-lt"/>
                            <a:ea typeface="+mn-ea"/>
                            <a:cs typeface="+mn-cs"/>
                            <a:sym typeface="Helvetica"/>
                          </a:rPr>
                          <a:t>L</a:t>
                        </a:r>
                      </a:p>
                    </a:txBody>
                    <a:tcPr marL="50800" marR="50800" marT="50800" marB="50800" anchor="ctr" anchorCtr="0" horzOverflow="overflow">
                      <a:lnL w="3175">
                        <a:solidFill>
                          <a:srgbClr val="3797C6"/>
                        </a:solidFill>
                        <a:miter lim="400000"/>
                      </a:lnL>
                      <a:lnR w="12700">
                        <a:miter lim="400000"/>
                      </a:lnR>
                      <a:lnT w="3175">
                        <a:miter lim="400000"/>
                      </a:lnT>
                      <a:lnB w="3175">
                        <a:miter lim="400000"/>
                      </a:lnB>
                      <a:solidFill>
                        <a:srgbClr val="0365C0"/>
                      </a:solidFill>
                    </a:tcPr>
                  </a:tc>
                  <a:tc>
                    <a:txBody>
                      <a:bodyPr/>
                      <a:lstStyle/>
                      <a:p>
                        <a:pPr algn="ctr">
                          <a:defRPr sz="1800">
                            <a:solidFill>
                              <a:srgbClr val="000000"/>
                            </a:solidFill>
                          </a:defRPr>
                        </a:pPr>
                        <a:r>
                          <a:rPr b="1" sz="1100">
                            <a:solidFill>
                              <a:srgbClr val="FFFFFF"/>
                            </a:solidFill>
                            <a:latin typeface="+mn-lt"/>
                            <a:ea typeface="+mn-ea"/>
                            <a:cs typeface="+mn-cs"/>
                            <a:sym typeface="Helvetica"/>
                          </a:rPr>
                          <a:t>S</a:t>
                        </a:r>
                      </a:p>
                    </a:txBody>
                    <a:tcPr marL="50800" marR="50800" marT="50800" marB="50800" anchor="ctr" anchorCtr="0" horzOverflow="overflow">
                      <a:lnL w="12700">
                        <a:miter lim="400000"/>
                      </a:lnL>
                      <a:lnR w="3175">
                        <a:solidFill>
                          <a:srgbClr val="3797C6"/>
                        </a:solidFill>
                        <a:miter lim="400000"/>
                      </a:lnR>
                      <a:lnT w="3175">
                        <a:miter lim="400000"/>
                      </a:lnT>
                      <a:lnB w="3175">
                        <a:miter lim="400000"/>
                      </a:lnB>
                      <a:solidFill>
                        <a:srgbClr val="0365C0"/>
                      </a:solidFill>
                    </a:tcPr>
                  </a:tc>
                  <a:tc>
                    <a:txBody>
                      <a:bodyPr/>
                      <a:lstStyle/>
                      <a:p>
                        <a:pPr algn="ctr">
                          <a:defRPr sz="1800">
                            <a:solidFill>
                              <a:srgbClr val="000000"/>
                            </a:solidFill>
                          </a:defRPr>
                        </a:pPr>
                        <a:r>
                          <a:rPr b="1" sz="1100">
                            <a:solidFill>
                              <a:srgbClr val="FFFFFF"/>
                            </a:solidFill>
                            <a:latin typeface="+mn-lt"/>
                            <a:ea typeface="+mn-ea"/>
                            <a:cs typeface="+mn-cs"/>
                            <a:sym typeface="Helvetica"/>
                          </a:rPr>
                          <a:t>L</a:t>
                        </a:r>
                      </a:p>
                    </a:txBody>
                    <a:tcPr marL="50800" marR="50800" marT="50800" marB="50800" anchor="ctr" anchorCtr="0" horzOverflow="overflow">
                      <a:lnL w="3175">
                        <a:solidFill>
                          <a:srgbClr val="3797C6"/>
                        </a:solidFill>
                        <a:miter lim="400000"/>
                      </a:lnL>
                      <a:lnR w="12700">
                        <a:miter lim="400000"/>
                      </a:lnR>
                      <a:lnT w="3175">
                        <a:miter lim="400000"/>
                      </a:lnT>
                      <a:lnB w="3175">
                        <a:miter lim="400000"/>
                      </a:lnB>
                      <a:solidFill>
                        <a:srgbClr val="0365C0"/>
                      </a:solidFill>
                    </a:tcPr>
                  </a:tc>
                  <a:tc>
                    <a:txBody>
                      <a:bodyPr/>
                      <a:lstStyle/>
                      <a:p>
                        <a:pPr algn="ctr">
                          <a:defRPr sz="1800">
                            <a:solidFill>
                              <a:srgbClr val="000000"/>
                            </a:solidFill>
                          </a:defRPr>
                        </a:pPr>
                        <a:r>
                          <a:rPr b="1" sz="1100">
                            <a:solidFill>
                              <a:srgbClr val="FFFFFF"/>
                            </a:solidFill>
                            <a:latin typeface="+mn-lt"/>
                            <a:ea typeface="+mn-ea"/>
                            <a:cs typeface="+mn-cs"/>
                            <a:sym typeface="Helvetica"/>
                          </a:rPr>
                          <a:t>S</a:t>
                        </a:r>
                      </a:p>
                    </a:txBody>
                    <a:tcPr marL="50800" marR="50800" marT="50800" marB="50800" anchor="ctr" anchorCtr="0" horzOverflow="overflow">
                      <a:lnL w="12700">
                        <a:miter lim="400000"/>
                      </a:lnL>
                      <a:lnR w="3175">
                        <a:solidFill>
                          <a:srgbClr val="3797C6"/>
                        </a:solidFill>
                        <a:miter lim="400000"/>
                      </a:lnR>
                      <a:lnT w="3175">
                        <a:miter lim="400000"/>
                      </a:lnT>
                      <a:lnB w="3175">
                        <a:miter lim="400000"/>
                      </a:lnB>
                      <a:solidFill>
                        <a:srgbClr val="0365C0"/>
                      </a:solidFill>
                    </a:tcPr>
                  </a:tc>
                  <a:tc>
                    <a:txBody>
                      <a:bodyPr/>
                      <a:lstStyle/>
                      <a:p>
                        <a:pPr algn="ctr">
                          <a:defRPr sz="1800">
                            <a:solidFill>
                              <a:srgbClr val="000000"/>
                            </a:solidFill>
                          </a:defRPr>
                        </a:pPr>
                        <a:r>
                          <a:rPr b="1" sz="1100">
                            <a:solidFill>
                              <a:srgbClr val="FFFFFF"/>
                            </a:solidFill>
                            <a:latin typeface="+mn-lt"/>
                            <a:ea typeface="+mn-ea"/>
                            <a:cs typeface="+mn-cs"/>
                            <a:sym typeface="Helvetica"/>
                          </a:rPr>
                          <a:t>res</a:t>
                        </a:r>
                      </a:p>
                    </a:txBody>
                    <a:tcPr marL="50800" marR="50800" marT="50800" marB="50800" anchor="ctr" anchorCtr="0" horzOverflow="overflow">
                      <a:lnL w="3175">
                        <a:solidFill>
                          <a:srgbClr val="3797C6"/>
                        </a:solidFill>
                        <a:miter lim="400000"/>
                      </a:lnL>
                      <a:lnR w="12700">
                        <a:miter lim="400000"/>
                      </a:lnR>
                      <a:lnT w="3175">
                        <a:miter lim="400000"/>
                      </a:lnT>
                      <a:lnB w="3175">
                        <a:miter lim="400000"/>
                      </a:lnB>
                      <a:solidFill>
                        <a:srgbClr val="0365C0"/>
                      </a:solidFill>
                    </a:tcPr>
                  </a:tc>
                </a:tr>
                <a:tr h="193045">
                  <a:tc>
                    <a:txBody>
                      <a:bodyPr/>
                      <a:lstStyle/>
                      <a:p>
                        <a:pPr algn="ctr">
                          <a:defRPr b="0" sz="1800">
                            <a:solidFill>
                              <a:srgbClr val="000000"/>
                            </a:solidFill>
                          </a:defRPr>
                        </a:pPr>
                        <a:r>
                          <a:rPr b="1" sz="1100">
                            <a:solidFill>
                              <a:srgbClr val="FFFFFF"/>
                            </a:solidFill>
                            <a:latin typeface="+mn-lt"/>
                            <a:ea typeface="+mn-ea"/>
                            <a:cs typeface="+mn-cs"/>
                            <a:sym typeface="Helvetica"/>
                          </a:rPr>
                          <a:t>0</a:t>
                        </a:r>
                      </a:p>
                    </a:txBody>
                    <a:tcPr marL="50800" marR="50800" marT="50800" marB="50800" anchor="ctr" anchorCtr="0" horzOverflow="overflow">
                      <a:lnL w="12700">
                        <a:miter lim="400000"/>
                      </a:lnL>
                      <a:lnR w="3175">
                        <a:miter lim="400000"/>
                      </a:lnR>
                      <a:lnT w="3175">
                        <a:miter lim="400000"/>
                      </a:lnT>
                      <a:lnB w="12700">
                        <a:miter lim="400000"/>
                      </a:lnB>
                      <a:solidFill>
                        <a:srgbClr val="398CCE"/>
                      </a:solidFill>
                    </a:tcPr>
                  </a:tc>
                  <a:tc>
                    <a:txBody>
                      <a:bodyPr/>
                      <a:lstStyle/>
                      <a:p>
                        <a:pPr algn="ctr">
                          <a:defRPr b="1" sz="1100">
                            <a:solidFill>
                              <a:srgbClr val="000000"/>
                            </a:solidFill>
                            <a:latin typeface="+mn-lt"/>
                            <a:ea typeface="+mn-ea"/>
                            <a:cs typeface="+mn-cs"/>
                            <a:sym typeface="Helvetica"/>
                          </a:defRPr>
                        </a:pPr>
                        <a:r>
                          <a:t>0</a:t>
                        </a:r>
                        <a:r>
                          <a:rPr baseline="31999"/>
                          <a:t>+</a:t>
                        </a:r>
                      </a:p>
                    </a:txBody>
                    <a:tcPr marL="50800" marR="50800" marT="50800" marB="50800" anchor="ctr" anchorCtr="0" horzOverflow="overflow">
                      <a:lnL w="3175">
                        <a:miter lim="400000"/>
                      </a:lnL>
                      <a:lnR w="3175">
                        <a:solidFill>
                          <a:srgbClr val="3797C6"/>
                        </a:solidFill>
                        <a:miter lim="400000"/>
                      </a:lnR>
                      <a:lnT w="3175">
                        <a:miter lim="400000"/>
                      </a:lnT>
                      <a:lnB w="12700">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0</a:t>
                        </a:r>
                      </a:p>
                    </a:txBody>
                    <a:tcPr marL="50800" marR="50800" marT="50800" marB="50800" anchor="ctr" anchorCtr="0" horzOverflow="overflow">
                      <a:lnL w="3175">
                        <a:solidFill>
                          <a:srgbClr val="3797C6"/>
                        </a:solidFill>
                        <a:miter lim="400000"/>
                      </a:lnL>
                      <a:lnR w="12700">
                        <a:miter lim="400000"/>
                      </a:lnR>
                      <a:lnT w="3175">
                        <a:miter lim="400000"/>
                      </a:lnT>
                      <a:lnB w="12700">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3175">
                        <a:miter lim="400000"/>
                      </a:lnT>
                      <a:lnB w="12700">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0</a:t>
                        </a:r>
                      </a:p>
                    </a:txBody>
                    <a:tcPr marL="50800" marR="50800" marT="50800" marB="50800" anchor="ctr" anchorCtr="0" horzOverflow="overflow">
                      <a:lnL w="3175">
                        <a:solidFill>
                          <a:srgbClr val="3797C6"/>
                        </a:solidFill>
                        <a:miter lim="400000"/>
                      </a:lnL>
                      <a:lnR w="12700">
                        <a:miter lim="400000"/>
                      </a:lnR>
                      <a:lnT w="3175">
                        <a:miter lim="400000"/>
                      </a:lnT>
                      <a:lnB w="12700">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0</a:t>
                        </a:r>
                      </a:p>
                    </a:txBody>
                    <a:tcPr marL="50800" marR="50800" marT="50800" marB="50800" anchor="ctr" anchorCtr="0" horzOverflow="overflow">
                      <a:lnL w="12700">
                        <a:miter lim="400000"/>
                      </a:lnL>
                      <a:lnR w="3175">
                        <a:solidFill>
                          <a:srgbClr val="3797C6"/>
                        </a:solidFill>
                        <a:miter lim="400000"/>
                      </a:lnR>
                      <a:lnT w="3175">
                        <a:miter lim="400000"/>
                      </a:lnT>
                      <a:lnB w="12700">
                        <a:miter lim="400000"/>
                      </a:lnB>
                      <a:solidFill>
                        <a:srgbClr val="FFFFFF"/>
                      </a:solidFill>
                    </a:tcPr>
                  </a:tc>
                  <a:tc>
                    <a:txBody>
                      <a:bodyPr/>
                      <a:lstStyle/>
                      <a:p>
                        <a:pPr algn="ctr">
                          <a:defRPr b="1" sz="1100">
                            <a:solidFill>
                              <a:srgbClr val="A6AAA9"/>
                            </a:solidFill>
                            <a:latin typeface="+mn-lt"/>
                            <a:ea typeface="+mn-ea"/>
                            <a:cs typeface="+mn-cs"/>
                            <a:sym typeface="Helvetica"/>
                          </a:defRPr>
                        </a:pPr>
                      </a:p>
                    </a:txBody>
                    <a:tcPr marL="50800" marR="50800" marT="50800" marB="50800" anchor="ctr" anchorCtr="0" horzOverflow="overflow">
                      <a:lnL w="3175">
                        <a:solidFill>
                          <a:srgbClr val="3797C6"/>
                        </a:solidFill>
                        <a:miter lim="400000"/>
                      </a:lnL>
                      <a:lnR w="12700">
                        <a:miter lim="400000"/>
                      </a:lnR>
                      <a:lnT w="3175">
                        <a:miter lim="400000"/>
                      </a:lnT>
                      <a:lnB w="12700">
                        <a:miter lim="400000"/>
                      </a:lnB>
                      <a:solidFill>
                        <a:srgbClr val="A6AAA9"/>
                      </a:solidFill>
                    </a:tcPr>
                  </a:tc>
                  <a:tc>
                    <a:txBody>
                      <a:bodyPr/>
                      <a:lstStyle/>
                      <a:p>
                        <a:pPr algn="ctr">
                          <a:defRPr b="1" sz="1100">
                            <a:solidFill>
                              <a:srgbClr val="A6AAA9"/>
                            </a:solidFill>
                            <a:latin typeface="+mn-lt"/>
                            <a:ea typeface="+mn-ea"/>
                            <a:cs typeface="+mn-cs"/>
                            <a:sym typeface="Helvetica"/>
                          </a:defRPr>
                        </a:pPr>
                      </a:p>
                    </a:txBody>
                    <a:tcPr marL="50800" marR="50800" marT="50800" marB="50800" anchor="ctr" anchorCtr="0" horzOverflow="overflow">
                      <a:lnL w="12700">
                        <a:miter lim="400000"/>
                      </a:lnL>
                      <a:lnR w="3175">
                        <a:solidFill>
                          <a:srgbClr val="3797C6"/>
                        </a:solidFill>
                        <a:miter lim="400000"/>
                      </a:lnR>
                      <a:lnT w="3175">
                        <a:miter lim="400000"/>
                      </a:lnT>
                      <a:lnB w="12700">
                        <a:miter lim="400000"/>
                      </a:lnB>
                      <a:solidFill>
                        <a:srgbClr val="A6AAA9"/>
                      </a:solidFill>
                    </a:tcPr>
                  </a:tc>
                  <a:tc>
                    <a:txBody>
                      <a:bodyPr/>
                      <a:lstStyle/>
                      <a:p>
                        <a:pPr algn="ctr">
                          <a:defRPr sz="1800">
                            <a:solidFill>
                              <a:srgbClr val="000000"/>
                            </a:solidFill>
                          </a:defRPr>
                        </a:pPr>
                        <a:r>
                          <a:rPr b="1" sz="1100">
                            <a:latin typeface="+mn-lt"/>
                            <a:ea typeface="+mn-ea"/>
                            <a:cs typeface="+mn-cs"/>
                            <a:sym typeface="Helvetica"/>
                          </a:rPr>
                          <a:t>~10</a:t>
                        </a:r>
                      </a:p>
                    </a:txBody>
                    <a:tcPr marL="50800" marR="50800" marT="50800" marB="50800" anchor="ctr" anchorCtr="0" horzOverflow="overflow">
                      <a:lnL w="3175">
                        <a:solidFill>
                          <a:srgbClr val="3797C6"/>
                        </a:solidFill>
                        <a:miter lim="400000"/>
                      </a:lnL>
                      <a:lnR w="12700">
                        <a:miter lim="400000"/>
                      </a:lnR>
                      <a:lnT w="3175">
                        <a:miter lim="400000"/>
                      </a:lnT>
                      <a:lnB w="12700">
                        <a:miter lim="400000"/>
                      </a:lnB>
                      <a:noFill/>
                    </a:tcPr>
                  </a:tc>
                </a:tr>
                <a:tr h="214919">
                  <a:tc>
                    <a:txBody>
                      <a:bodyPr/>
                      <a:lstStyle/>
                      <a:p>
                        <a:pPr algn="ctr">
                          <a:defRPr b="0" sz="1800">
                            <a:solidFill>
                              <a:srgbClr val="000000"/>
                            </a:solidFill>
                          </a:defRPr>
                        </a:pPr>
                        <a:r>
                          <a:rPr b="1" sz="1100">
                            <a:solidFill>
                              <a:srgbClr val="FFFFFF"/>
                            </a:solidFill>
                            <a:latin typeface="+mn-lt"/>
                            <a:ea typeface="+mn-ea"/>
                            <a:cs typeface="+mn-cs"/>
                            <a:sym typeface="Helvetica"/>
                          </a:rPr>
                          <a:t>1</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a:defRPr b="1" sz="1100">
                            <a:solidFill>
                              <a:srgbClr val="000000"/>
                            </a:solidFill>
                            <a:latin typeface="+mn-lt"/>
                            <a:ea typeface="+mn-ea"/>
                            <a:cs typeface="+mn-cs"/>
                            <a:sym typeface="Helvetica"/>
                          </a:defRPr>
                        </a:pPr>
                        <a:r>
                          <a:t>0</a:t>
                        </a:r>
                        <a:r>
                          <a:rPr baseline="31999"/>
                          <a:t>-</a:t>
                        </a:r>
                      </a:p>
                    </a:txBody>
                    <a:tcPr marL="50800" marR="50800" marT="50800" marB="50800" anchor="ctr" anchorCtr="0" horzOverflow="overflow">
                      <a:lnL w="3175">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6</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r>
                <a:tr h="214919">
                  <a:tc>
                    <a:txBody>
                      <a:bodyPr/>
                      <a:lstStyle/>
                      <a:p>
                        <a:pPr algn="ctr">
                          <a:defRPr sz="1100">
                            <a:latin typeface="+mn-lt"/>
                            <a:ea typeface="+mn-ea"/>
                            <a:cs typeface="+mn-cs"/>
                            <a:sym typeface="Helvetica"/>
                          </a:defRPr>
                        </a:pPr>
                      </a:p>
                    </a:txBody>
                    <a:tcPr marL="50800" marR="50800" marT="50800" marB="50800" anchor="ctr" anchorCtr="0" horzOverflow="overflow">
                      <a:lnL w="12700">
                        <a:miter lim="400000"/>
                      </a:lnL>
                      <a:lnR w="3175">
                        <a:miter lim="400000"/>
                      </a:lnR>
                      <a:lnT w="12700">
                        <a:miter lim="400000"/>
                      </a:lnT>
                      <a:lnB w="3175">
                        <a:solidFill>
                          <a:srgbClr val="3797C6"/>
                        </a:solidFill>
                        <a:miter lim="400000"/>
                      </a:lnB>
                      <a:solidFill>
                        <a:srgbClr val="398CCE"/>
                      </a:solidFill>
                    </a:tcPr>
                  </a:tc>
                  <a:tc>
                    <a:txBody>
                      <a:bodyPr/>
                      <a:lstStyle/>
                      <a:p>
                        <a:pPr algn="ctr">
                          <a:defRPr sz="1100">
                            <a:solidFill>
                              <a:srgbClr val="000000"/>
                            </a:solidFill>
                            <a:latin typeface="Helvetica Light"/>
                            <a:ea typeface="Helvetica Light"/>
                            <a:cs typeface="Helvetica Light"/>
                            <a:sym typeface="Helvetica Light"/>
                          </a:defRPr>
                        </a:pPr>
                        <a:r>
                          <a:t>0</a:t>
                        </a:r>
                        <a:r>
                          <a:rPr baseline="31999"/>
                          <a:t>+</a:t>
                        </a:r>
                      </a:p>
                    </a:txBody>
                    <a:tcPr marL="50800" marR="50800" marT="50800" marB="50800" anchor="ctr" anchorCtr="0" horzOverflow="overflow">
                      <a:lnL w="3175">
                        <a:miter lim="400000"/>
                      </a:lnL>
                      <a:lnR w="3175">
                        <a:solidFill>
                          <a:srgbClr val="3797C6"/>
                        </a:solidFill>
                        <a:miter lim="400000"/>
                      </a:lnR>
                      <a:lnT w="12700">
                        <a:miter lim="400000"/>
                      </a:lnT>
                      <a:lnB w="3175">
                        <a:solidFill>
                          <a:srgbClr val="3797C6"/>
                        </a:solidFill>
                        <a:miter lim="400000"/>
                      </a:lnB>
                      <a:solidFill>
                        <a:srgbClr val="FFFFFF"/>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A6AAA9"/>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unused</a:t>
                        </a: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FFFFFF"/>
                      </a:solidFill>
                    </a:tcPr>
                  </a:tc>
                </a:tr>
                <a:tr h="214919">
                  <a:tc>
                    <a:txBody>
                      <a:bodyPr/>
                      <a:lstStyle/>
                      <a:p>
                        <a:pPr algn="ctr">
                          <a:defRPr b="0" sz="1800">
                            <a:solidFill>
                              <a:srgbClr val="000000"/>
                            </a:solidFill>
                          </a:defRPr>
                        </a:pPr>
                        <a:r>
                          <a:rPr b="1" sz="1100">
                            <a:solidFill>
                              <a:srgbClr val="FFFFFF"/>
                            </a:solidFill>
                            <a:latin typeface="+mn-lt"/>
                            <a:ea typeface="+mn-ea"/>
                            <a:cs typeface="+mn-cs"/>
                            <a:sym typeface="Helvetica"/>
                          </a:rPr>
                          <a:t>2</a:t>
                        </a:r>
                      </a:p>
                    </a:txBody>
                    <a:tcPr marL="50800" marR="50800" marT="50800" marB="50800" anchor="ctr" anchorCtr="0" horzOverflow="overflow">
                      <a:lnL w="12700">
                        <a:miter lim="400000"/>
                      </a:lnL>
                      <a:lnR w="3175">
                        <a:miter lim="400000"/>
                      </a:lnR>
                      <a:lnT w="3175">
                        <a:solidFill>
                          <a:srgbClr val="3797C6"/>
                        </a:solidFill>
                        <a:miter lim="400000"/>
                      </a:lnT>
                      <a:lnB w="12700">
                        <a:miter lim="400000"/>
                      </a:lnB>
                      <a:solidFill>
                        <a:srgbClr val="398CCE"/>
                      </a:solidFill>
                    </a:tcPr>
                  </a:tc>
                  <a:tc>
                    <a:txBody>
                      <a:bodyPr/>
                      <a:lstStyle/>
                      <a:p>
                        <a:pPr algn="ctr">
                          <a:defRPr b="1" sz="1100">
                            <a:solidFill>
                              <a:srgbClr val="000000"/>
                            </a:solidFill>
                            <a:latin typeface="+mn-lt"/>
                            <a:ea typeface="+mn-ea"/>
                            <a:cs typeface="+mn-cs"/>
                            <a:sym typeface="Helvetica"/>
                          </a:defRPr>
                        </a:pPr>
                        <a:r>
                          <a:t>1</a:t>
                        </a:r>
                        <a:r>
                          <a:rPr baseline="31999"/>
                          <a:t>+</a:t>
                        </a:r>
                      </a:p>
                    </a:txBody>
                    <a:tcPr marL="50800" marR="50800" marT="50800" marB="50800" anchor="ctr" anchorCtr="0" horzOverflow="overflow">
                      <a:lnL w="3175">
                        <a:miter lim="400000"/>
                      </a:lnL>
                      <a:lnR w="3175">
                        <a:solidFill>
                          <a:srgbClr val="3797C6"/>
                        </a:solidFill>
                        <a:miter lim="400000"/>
                      </a:lnR>
                      <a:lnT w="3175">
                        <a:solidFill>
                          <a:srgbClr val="3797C6"/>
                        </a:solidFill>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0</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0</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0</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~25</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E3E5E8"/>
                      </a:solidFill>
                    </a:tcPr>
                  </a:tc>
                </a:tr>
                <a:tr h="214919">
                  <a:tc>
                    <a:txBody>
                      <a:bodyPr/>
                      <a:lstStyle/>
                      <a:p>
                        <a:pPr algn="ctr">
                          <a:defRPr b="0" sz="1800">
                            <a:solidFill>
                              <a:srgbClr val="000000"/>
                            </a:solidFill>
                          </a:defRPr>
                        </a:pPr>
                        <a:r>
                          <a:rPr b="1" sz="1100">
                            <a:solidFill>
                              <a:srgbClr val="FFFFFF"/>
                            </a:solidFill>
                            <a:latin typeface="+mn-lt"/>
                            <a:ea typeface="+mn-ea"/>
                            <a:cs typeface="+mn-cs"/>
                            <a:sym typeface="Helvetica"/>
                          </a:rPr>
                          <a:t>4</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a:defRPr b="1" sz="1100">
                            <a:solidFill>
                              <a:srgbClr val="000000"/>
                            </a:solidFill>
                            <a:latin typeface="+mn-lt"/>
                            <a:ea typeface="+mn-ea"/>
                            <a:cs typeface="+mn-cs"/>
                            <a:sym typeface="Helvetica"/>
                          </a:defRPr>
                        </a:pPr>
                        <a:r>
                          <a:t>1</a:t>
                        </a:r>
                        <a:r>
                          <a:rPr baseline="31999"/>
                          <a:t>-</a:t>
                        </a:r>
                      </a:p>
                    </a:txBody>
                    <a:tcPr marL="50800" marR="50800" marT="50800" marB="50800" anchor="ctr" anchorCtr="0" horzOverflow="overflow">
                      <a:lnL w="3175">
                        <a:miter lim="400000"/>
                      </a:lnL>
                      <a:lnR w="3175">
                        <a:solidFill>
                          <a:srgbClr val="3797C6"/>
                        </a:solidFill>
                        <a:miter lim="400000"/>
                      </a:lnR>
                      <a:lnT w="12700">
                        <a:miter lim="400000"/>
                      </a:lnT>
                      <a:lnB w="12700">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0</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~30</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FFFFFF"/>
                      </a:solidFill>
                    </a:tcPr>
                  </a:tc>
                </a:tr>
                <a:tr h="214919">
                  <a:tc>
                    <a:txBody>
                      <a:bodyPr/>
                      <a:lstStyle/>
                      <a:p>
                        <a:pPr algn="ctr">
                          <a:defRPr sz="1100">
                            <a:latin typeface="+mn-lt"/>
                            <a:ea typeface="+mn-ea"/>
                            <a:cs typeface="+mn-cs"/>
                            <a:sym typeface="Helvetica"/>
                          </a:defRPr>
                        </a:pPr>
                      </a:p>
                    </a:txBody>
                    <a:tcPr marL="50800" marR="50800" marT="50800" marB="50800" anchor="ctr" anchorCtr="0" horzOverflow="overflow">
                      <a:lnL w="12700">
                        <a:miter lim="400000"/>
                      </a:lnL>
                      <a:lnR w="3175">
                        <a:miter lim="400000"/>
                      </a:lnR>
                      <a:lnT w="12700">
                        <a:miter lim="400000"/>
                      </a:lnT>
                      <a:lnB w="3175">
                        <a:solidFill>
                          <a:srgbClr val="3797C6"/>
                        </a:solidFill>
                        <a:miter lim="400000"/>
                      </a:lnB>
                      <a:solidFill>
                        <a:srgbClr val="398CCE"/>
                      </a:solidFill>
                    </a:tcPr>
                  </a:tc>
                  <a:tc>
                    <a:txBody>
                      <a:bodyPr/>
                      <a:lstStyle/>
                      <a:p>
                        <a:pPr algn="ctr">
                          <a:defRPr sz="1100">
                            <a:solidFill>
                              <a:srgbClr val="000000"/>
                            </a:solidFill>
                            <a:latin typeface="Helvetica Light"/>
                            <a:ea typeface="Helvetica Light"/>
                            <a:cs typeface="Helvetica Light"/>
                            <a:sym typeface="Helvetica Light"/>
                          </a:defRPr>
                        </a:pPr>
                        <a:r>
                          <a:t>1</a:t>
                        </a:r>
                        <a:r>
                          <a:rPr baseline="31999"/>
                          <a:t>-</a:t>
                        </a:r>
                      </a:p>
                    </a:txBody>
                    <a:tcPr marL="50800" marR="50800" marT="50800" marB="50800" anchor="ctr" anchorCtr="0" horzOverflow="overflow">
                      <a:lnL w="3175">
                        <a:miter lim="400000"/>
                      </a:lnL>
                      <a:lnR w="3175">
                        <a:solidFill>
                          <a:srgbClr val="3797C6"/>
                        </a:solidFill>
                        <a:miter lim="400000"/>
                      </a:lnR>
                      <a:lnT w="12700">
                        <a:miter lim="400000"/>
                      </a:lnT>
                      <a:lnB w="3175">
                        <a:solidFill>
                          <a:srgbClr val="3797C6"/>
                        </a:solidFill>
                        <a:miter lim="400000"/>
                      </a:lnB>
                      <a:solidFill>
                        <a:srgbClr val="E3E5E8"/>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A6AAA9"/>
                      </a:solidFill>
                    </a:tcPr>
                  </a:tc>
                  <a:tc>
                    <a:txBody>
                      <a:bodyPr/>
                      <a:lstStyle/>
                      <a:p>
                        <a:pPr algn="ctr">
                          <a:defRPr sz="1800">
                            <a:solidFill>
                              <a:srgbClr val="000000"/>
                            </a:solidFill>
                          </a:defRPr>
                        </a:pPr>
                        <a:r>
                          <a:rPr sz="1100">
                            <a:latin typeface="Helvetica Light"/>
                            <a:ea typeface="Helvetica Light"/>
                            <a:cs typeface="Helvetica Light"/>
                            <a:sym typeface="Helvetica Light"/>
                          </a:rPr>
                          <a:t>1</a:t>
                        </a: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E3E5E8"/>
                      </a:solidFill>
                    </a:tcPr>
                  </a:tc>
                  <a:tc>
                    <a:txBody>
                      <a:bodyPr/>
                      <a:lstStyle/>
                      <a:p>
                        <a:pPr algn="ctr">
                          <a:defRPr sz="1800">
                            <a:solidFill>
                              <a:srgbClr val="000000"/>
                            </a:solidFill>
                          </a:defRPr>
                        </a:pPr>
                        <a:r>
                          <a:rPr sz="1100">
                            <a:latin typeface="Helvetica Light"/>
                            <a:ea typeface="Helvetica Light"/>
                            <a:cs typeface="Helvetica Light"/>
                            <a:sym typeface="Helvetica Light"/>
                          </a:rPr>
                          <a:t>1</a:t>
                        </a: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E3E5E8"/>
                      </a:solidFill>
                    </a:tcPr>
                  </a:tc>
                  <a:tc>
                    <a:txBody>
                      <a:bodyPr/>
                      <a:lstStyle/>
                      <a:p>
                        <a:pPr algn="ctr">
                          <a:defRPr sz="1800">
                            <a:solidFill>
                              <a:srgbClr val="000000"/>
                            </a:solidFill>
                          </a:defRPr>
                        </a:pPr>
                        <a:r>
                          <a:rPr sz="1100">
                            <a:latin typeface="Helvetica Light"/>
                            <a:ea typeface="Helvetica Light"/>
                            <a:cs typeface="Helvetica Light"/>
                            <a:sym typeface="Helvetica Light"/>
                          </a:rPr>
                          <a:t>1</a:t>
                        </a: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E3E5E8"/>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E3E5E8"/>
                      </a:solidFill>
                    </a:tcPr>
                  </a:tc>
                  <a:tc>
                    <a:txBody>
                      <a:bodyPr/>
                      <a:lstStyle/>
                      <a:p>
                        <a:pPr algn="ctr">
                          <a:defRPr sz="1800">
                            <a:solidFill>
                              <a:srgbClr val="000000"/>
                            </a:solidFill>
                          </a:defRPr>
                        </a:pPr>
                        <a:r>
                          <a:rPr sz="1100">
                            <a:latin typeface="Helvetica Light"/>
                            <a:ea typeface="Helvetica Light"/>
                            <a:cs typeface="Helvetica Light"/>
                            <a:sym typeface="Helvetica Light"/>
                          </a:rPr>
                          <a:t>unused</a:t>
                        </a: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E3E5E8"/>
                      </a:solidFill>
                    </a:tcPr>
                  </a:tc>
                </a:tr>
                <a:tr h="214919">
                  <a:tc>
                    <a:txBody>
                      <a:bodyPr/>
                      <a:lstStyle/>
                      <a:p>
                        <a:pPr algn="ctr">
                          <a:defRPr b="0" sz="1800">
                            <a:solidFill>
                              <a:srgbClr val="000000"/>
                            </a:solidFill>
                          </a:defRPr>
                        </a:pPr>
                        <a:r>
                          <a:rPr b="1" sz="1100">
                            <a:solidFill>
                              <a:srgbClr val="FFFFFF"/>
                            </a:solidFill>
                            <a:latin typeface="+mn-lt"/>
                            <a:ea typeface="+mn-ea"/>
                            <a:cs typeface="+mn-cs"/>
                            <a:sym typeface="Helvetica"/>
                          </a:rPr>
                          <a:t>5</a:t>
                        </a:r>
                      </a:p>
                    </a:txBody>
                    <a:tcPr marL="50800" marR="50800" marT="50800" marB="50800" anchor="ctr" anchorCtr="0" horzOverflow="overflow">
                      <a:lnL w="12700">
                        <a:miter lim="400000"/>
                      </a:lnL>
                      <a:lnR w="3175">
                        <a:miter lim="400000"/>
                      </a:lnR>
                      <a:lnT w="3175">
                        <a:solidFill>
                          <a:srgbClr val="3797C6"/>
                        </a:solidFill>
                        <a:miter lim="400000"/>
                      </a:lnT>
                      <a:lnB w="3175">
                        <a:solidFill>
                          <a:srgbClr val="3797C6"/>
                        </a:solidFill>
                        <a:miter lim="400000"/>
                      </a:lnB>
                      <a:solidFill>
                        <a:srgbClr val="398CCE"/>
                      </a:solidFill>
                    </a:tcPr>
                  </a:tc>
                  <a:tc>
                    <a:txBody>
                      <a:bodyPr/>
                      <a:lstStyle/>
                      <a:p>
                        <a:pPr algn="ctr">
                          <a:defRPr b="1" sz="1100">
                            <a:solidFill>
                              <a:srgbClr val="000000"/>
                            </a:solidFill>
                            <a:latin typeface="+mn-lt"/>
                            <a:ea typeface="+mn-ea"/>
                            <a:cs typeface="+mn-cs"/>
                            <a:sym typeface="Helvetica"/>
                          </a:defRPr>
                        </a:pPr>
                        <a:r>
                          <a:t>1</a:t>
                        </a:r>
                        <a:r>
                          <a:rPr baseline="31999"/>
                          <a:t>+</a:t>
                        </a:r>
                      </a:p>
                    </a:txBody>
                    <a:tcPr marL="50800" marR="50800" marT="50800" marB="50800" anchor="ctr" anchorCtr="0"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2</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3175">
                        <a:solidFill>
                          <a:srgbClr val="3797C6"/>
                        </a:solidFill>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3175">
                        <a:solidFill>
                          <a:srgbClr val="3797C6"/>
                        </a:solidFill>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2</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3175">
                        <a:solidFill>
                          <a:srgbClr val="3797C6"/>
                        </a:solidFill>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3175">
                        <a:solidFill>
                          <a:srgbClr val="3797C6"/>
                        </a:solidFill>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2</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3175">
                        <a:solidFill>
                          <a:srgbClr val="3797C6"/>
                        </a:solidFill>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3175">
                        <a:solidFill>
                          <a:srgbClr val="3797C6"/>
                        </a:solidFill>
                        <a:miter lim="400000"/>
                      </a:lnB>
                      <a:solidFill>
                        <a:srgbClr val="FFFFFF"/>
                      </a:solidFill>
                    </a:tcPr>
                  </a:tc>
                  <a:tc>
                    <a:txBody>
                      <a:bodyPr/>
                      <a:lstStyle/>
                      <a:p>
                        <a:pPr algn="ctr">
                          <a:defRPr sz="1800">
                            <a:solidFill>
                              <a:srgbClr val="000000"/>
                            </a:solidFill>
                          </a:defRPr>
                        </a:pPr>
                        <a:r>
                          <a:rPr b="1" sz="1100">
                            <a:latin typeface="+mn-lt"/>
                            <a:ea typeface="+mn-ea"/>
                            <a:cs typeface="+mn-cs"/>
                            <a:sym typeface="Helvetica"/>
                          </a:rPr>
                          <a:t>pot. only</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3175">
                        <a:solidFill>
                          <a:srgbClr val="3797C6"/>
                        </a:solidFill>
                        <a:miter lim="400000"/>
                      </a:lnB>
                      <a:solidFill>
                        <a:srgbClr val="FFFFFF"/>
                      </a:solidFill>
                    </a:tcPr>
                  </a:tc>
                </a:tr>
                <a:tr h="214919">
                  <a:tc>
                    <a:txBody>
                      <a:bodyPr/>
                      <a:lstStyle/>
                      <a:p>
                        <a:pPr algn="ctr">
                          <a:defRPr sz="1100">
                            <a:latin typeface="+mn-lt"/>
                            <a:ea typeface="+mn-ea"/>
                            <a:cs typeface="+mn-cs"/>
                            <a:sym typeface="Helvetica"/>
                          </a:defRPr>
                        </a:pPr>
                      </a:p>
                    </a:txBody>
                    <a:tcPr marL="50800" marR="50800" marT="50800" marB="50800" anchor="ctr" anchorCtr="0" horzOverflow="overflow">
                      <a:lnL w="12700">
                        <a:miter lim="400000"/>
                      </a:lnL>
                      <a:lnR w="3175">
                        <a:miter lim="400000"/>
                      </a:lnR>
                      <a:lnT w="3175">
                        <a:solidFill>
                          <a:srgbClr val="3797C6"/>
                        </a:solidFill>
                        <a:miter lim="400000"/>
                      </a:lnT>
                      <a:lnB w="3175">
                        <a:solidFill>
                          <a:srgbClr val="3797C6"/>
                        </a:solidFill>
                        <a:miter lim="400000"/>
                      </a:lnB>
                      <a:solidFill>
                        <a:srgbClr val="398CCE"/>
                      </a:solidFill>
                    </a:tcPr>
                  </a:tc>
                  <a:tc>
                    <a:txBody>
                      <a:bodyPr/>
                      <a:lstStyle/>
                      <a:p>
                        <a:pPr algn="ctr">
                          <a:defRPr sz="1100">
                            <a:solidFill>
                              <a:srgbClr val="000000"/>
                            </a:solidFill>
                            <a:latin typeface="Helvetica Light"/>
                            <a:ea typeface="Helvetica Light"/>
                            <a:cs typeface="Helvetica Light"/>
                            <a:sym typeface="Helvetica Light"/>
                          </a:defRPr>
                        </a:pPr>
                        <a:r>
                          <a:t>1</a:t>
                        </a:r>
                        <a:r>
                          <a:rPr baseline="31999"/>
                          <a:t>+</a:t>
                        </a:r>
                      </a:p>
                    </a:txBody>
                    <a:tcPr marL="50800" marR="50800" marT="50800" marB="50800" anchor="ctr" anchorCtr="0"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3E5E8"/>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3175">
                        <a:solidFill>
                          <a:srgbClr val="3797C6"/>
                        </a:solidFill>
                        <a:miter lim="400000"/>
                      </a:lnB>
                      <a:solidFill>
                        <a:srgbClr val="A6AAA9"/>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3175">
                        <a:solidFill>
                          <a:srgbClr val="3797C6"/>
                        </a:solidFill>
                        <a:miter lim="400000"/>
                      </a:lnB>
                      <a:solidFill>
                        <a:srgbClr val="E3E5E8"/>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3175">
                        <a:solidFill>
                          <a:srgbClr val="3797C6"/>
                        </a:solidFill>
                        <a:miter lim="400000"/>
                      </a:lnB>
                      <a:solidFill>
                        <a:srgbClr val="E3E5E8"/>
                      </a:solidFill>
                    </a:tcPr>
                  </a:tc>
                  <a:tc>
                    <a:txBody>
                      <a:bodyPr/>
                      <a:lstStyle/>
                      <a:p>
                        <a:pPr algn="ctr">
                          <a:defRPr sz="1800">
                            <a:solidFill>
                              <a:srgbClr val="000000"/>
                            </a:solidFill>
                          </a:defRPr>
                        </a:pPr>
                        <a:r>
                          <a:rPr sz="1100">
                            <a:latin typeface="Helvetica Light"/>
                            <a:ea typeface="Helvetica Light"/>
                            <a:cs typeface="Helvetica Light"/>
                            <a:sym typeface="Helvetica Light"/>
                          </a:rPr>
                          <a:t>unused</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3175">
                        <a:solidFill>
                          <a:srgbClr val="3797C6"/>
                        </a:solidFill>
                        <a:miter lim="400000"/>
                      </a:lnB>
                      <a:solidFill>
                        <a:srgbClr val="E3E5E8"/>
                      </a:solidFill>
                    </a:tcPr>
                  </a:tc>
                </a:tr>
                <a:tr h="214919">
                  <a:tc>
                    <a:txBody>
                      <a:bodyPr/>
                      <a:lstStyle/>
                      <a:p>
                        <a:pPr algn="ctr">
                          <a:defRPr sz="1100">
                            <a:latin typeface="+mn-lt"/>
                            <a:ea typeface="+mn-ea"/>
                            <a:cs typeface="+mn-cs"/>
                            <a:sym typeface="Helvetica"/>
                          </a:defRPr>
                        </a:pPr>
                      </a:p>
                    </a:txBody>
                    <a:tcPr marL="50800" marR="50800" marT="50800" marB="50800" anchor="ctr" anchorCtr="0" horzOverflow="overflow">
                      <a:lnL w="12700">
                        <a:miter lim="400000"/>
                      </a:lnL>
                      <a:lnR w="3175">
                        <a:miter lim="400000"/>
                      </a:lnR>
                      <a:lnT w="3175">
                        <a:solidFill>
                          <a:srgbClr val="3797C6"/>
                        </a:solidFill>
                        <a:miter lim="400000"/>
                      </a:lnT>
                      <a:lnB w="12700">
                        <a:miter lim="400000"/>
                      </a:lnB>
                      <a:solidFill>
                        <a:srgbClr val="398CCE"/>
                      </a:solidFill>
                    </a:tcPr>
                  </a:tc>
                  <a:tc>
                    <a:txBody>
                      <a:bodyPr/>
                      <a:lstStyle/>
                      <a:p>
                        <a:pPr algn="ctr">
                          <a:defRPr sz="1100">
                            <a:solidFill>
                              <a:srgbClr val="000000"/>
                            </a:solidFill>
                            <a:latin typeface="Helvetica Light"/>
                            <a:ea typeface="Helvetica Light"/>
                            <a:cs typeface="Helvetica Light"/>
                            <a:sym typeface="Helvetica Light"/>
                          </a:defRPr>
                        </a:pPr>
                        <a:r>
                          <a:t>2</a:t>
                        </a:r>
                        <a:r>
                          <a:rPr baseline="31999"/>
                          <a:t>+</a:t>
                        </a:r>
                      </a:p>
                    </a:txBody>
                    <a:tcPr marL="50800" marR="50800" marT="50800" marB="50800" anchor="ctr" anchorCtr="0" horzOverflow="overflow">
                      <a:lnL w="3175">
                        <a:miter lim="400000"/>
                      </a:lnL>
                      <a:lnR w="3175">
                        <a:solidFill>
                          <a:srgbClr val="3797C6"/>
                        </a:solidFill>
                        <a:miter lim="400000"/>
                      </a:lnR>
                      <a:lnT w="3175">
                        <a:solidFill>
                          <a:srgbClr val="3797C6"/>
                        </a:solidFill>
                        <a:miter lim="400000"/>
                      </a:lnT>
                      <a:lnB w="12700">
                        <a:miter lim="400000"/>
                      </a:lnB>
                      <a:solidFill>
                        <a:srgbClr val="FFFFFF"/>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A6AAA9"/>
                      </a:solidFill>
                    </a:tcPr>
                  </a:tc>
                  <a:tc>
                    <a:txBody>
                      <a:bodyPr/>
                      <a:lstStyle/>
                      <a:p>
                        <a:pPr algn="ctr">
                          <a:defRPr sz="1800">
                            <a:solidFill>
                              <a:srgbClr val="000000"/>
                            </a:solidFill>
                          </a:defRPr>
                        </a:pPr>
                        <a:r>
                          <a:rPr sz="1100">
                            <a:latin typeface="Helvetica Light"/>
                            <a:ea typeface="Helvetica Light"/>
                            <a:cs typeface="Helvetica Light"/>
                            <a:sym typeface="Helvetica Light"/>
                          </a:rPr>
                          <a:t>0</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unused</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FFFFFF"/>
                      </a:solidFill>
                    </a:tcPr>
                  </a:tc>
                </a:tr>
                <a:tr h="214919">
                  <a:tc>
                    <a:txBody>
                      <a:bodyPr/>
                      <a:lstStyle/>
                      <a:p>
                        <a:pPr algn="ctr">
                          <a:defRPr b="0" sz="1800">
                            <a:solidFill>
                              <a:srgbClr val="000000"/>
                            </a:solidFill>
                          </a:defRPr>
                        </a:pPr>
                        <a:r>
                          <a:rPr b="1" sz="1100">
                            <a:solidFill>
                              <a:srgbClr val="FFFFFF"/>
                            </a:solidFill>
                            <a:latin typeface="+mn-lt"/>
                            <a:ea typeface="+mn-ea"/>
                            <a:cs typeface="+mn-cs"/>
                            <a:sym typeface="Helvetica"/>
                          </a:rPr>
                          <a:t>6</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a:defRPr b="1" sz="1100">
                            <a:solidFill>
                              <a:srgbClr val="000000"/>
                            </a:solidFill>
                            <a:latin typeface="+mn-lt"/>
                            <a:ea typeface="+mn-ea"/>
                            <a:cs typeface="+mn-cs"/>
                            <a:sym typeface="Helvetica"/>
                          </a:defRPr>
                        </a:pPr>
                        <a:r>
                          <a:t>2</a:t>
                        </a:r>
                        <a:r>
                          <a:rPr baseline="31999"/>
                          <a:t>-</a:t>
                        </a:r>
                      </a:p>
                    </a:txBody>
                    <a:tcPr marL="50800" marR="50800" marT="50800" marB="50800" anchor="ctr" anchorCtr="0" horzOverflow="overflow">
                      <a:lnL w="3175">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~40</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r>
                <a:tr h="214919">
                  <a:tc>
                    <a:txBody>
                      <a:bodyPr/>
                      <a:lstStyle/>
                      <a:p>
                        <a:pPr algn="ctr">
                          <a:defRPr sz="1100">
                            <a:latin typeface="+mn-lt"/>
                            <a:ea typeface="+mn-ea"/>
                            <a:cs typeface="+mn-cs"/>
                            <a:sym typeface="Helvetica"/>
                          </a:defRPr>
                        </a:pP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a:defRPr sz="1100">
                            <a:solidFill>
                              <a:srgbClr val="000000"/>
                            </a:solidFill>
                            <a:latin typeface="Helvetica Light"/>
                            <a:ea typeface="Helvetica Light"/>
                            <a:cs typeface="Helvetica Light"/>
                            <a:sym typeface="Helvetica Light"/>
                          </a:defRPr>
                        </a:pPr>
                        <a:r>
                          <a:t>2</a:t>
                        </a:r>
                        <a:r>
                          <a:rPr baseline="31999"/>
                          <a:t>-</a:t>
                        </a:r>
                      </a:p>
                    </a:txBody>
                    <a:tcPr marL="50800" marR="50800" marT="50800" marB="50800" anchor="ctr" anchorCtr="0" horzOverflow="overflow">
                      <a:lnL w="3175">
                        <a:miter lim="400000"/>
                      </a:lnL>
                      <a:lnR w="3175">
                        <a:solidFill>
                          <a:srgbClr val="3797C6"/>
                        </a:solidFill>
                        <a:miter lim="400000"/>
                      </a:lnR>
                      <a:lnT w="12700">
                        <a:miter lim="400000"/>
                      </a:lnT>
                      <a:lnB w="12700">
                        <a:miter lim="400000"/>
                      </a:lnB>
                      <a:solidFill>
                        <a:srgbClr val="FFFFFF"/>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A6AAA9"/>
                      </a:solidFill>
                    </a:tcPr>
                  </a:tc>
                  <a:tc>
                    <a:txBody>
                      <a:bodyPr/>
                      <a:lstStyle/>
                      <a:p>
                        <a:pPr algn="ctr">
                          <a:defRPr sz="1800">
                            <a:solidFill>
                              <a:srgbClr val="000000"/>
                            </a:solidFill>
                          </a:defRPr>
                        </a:pPr>
                        <a:r>
                          <a:rPr sz="1100">
                            <a:latin typeface="Helvetica Light"/>
                            <a:ea typeface="Helvetica Light"/>
                            <a:cs typeface="Helvetica Light"/>
                            <a:sym typeface="Helvetica Light"/>
                          </a:rPr>
                          <a:t>1</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unused</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FFFFFF"/>
                      </a:solidFill>
                    </a:tcPr>
                  </a:tc>
                </a:tr>
                <a:tr h="214919">
                  <a:tc>
                    <a:txBody>
                      <a:bodyPr/>
                      <a:lstStyle/>
                      <a:p>
                        <a:pPr algn="ctr">
                          <a:defRPr b="0" sz="1800">
                            <a:solidFill>
                              <a:srgbClr val="000000"/>
                            </a:solidFill>
                          </a:defRPr>
                        </a:pPr>
                        <a:r>
                          <a:rPr b="1" sz="1100">
                            <a:solidFill>
                              <a:srgbClr val="FFFFFF"/>
                            </a:solidFill>
                            <a:latin typeface="+mn-lt"/>
                            <a:ea typeface="+mn-ea"/>
                            <a:cs typeface="+mn-cs"/>
                            <a:sym typeface="Helvetica"/>
                          </a:rPr>
                          <a:t>7</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a:defRPr b="1" sz="1100">
                            <a:solidFill>
                              <a:srgbClr val="000000"/>
                            </a:solidFill>
                            <a:latin typeface="+mn-lt"/>
                            <a:ea typeface="+mn-ea"/>
                            <a:cs typeface="+mn-cs"/>
                            <a:sym typeface="Helvetica"/>
                          </a:defRPr>
                        </a:pPr>
                        <a:r>
                          <a:t>2</a:t>
                        </a:r>
                        <a:r>
                          <a:rPr baseline="31999"/>
                          <a:t>+</a:t>
                        </a:r>
                      </a:p>
                    </a:txBody>
                    <a:tcPr marL="50800" marR="50800" marT="50800" marB="50800" anchor="ctr" anchorCtr="0" horzOverflow="overflow">
                      <a:lnL w="3175">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2</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2</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0</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2</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pot. only</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r>
                <a:tr h="214919">
                  <a:tc>
                    <a:txBody>
                      <a:bodyPr/>
                      <a:lstStyle/>
                      <a:p>
                        <a:pPr algn="ctr">
                          <a:defRPr sz="1100">
                            <a:latin typeface="+mn-lt"/>
                            <a:ea typeface="+mn-ea"/>
                            <a:cs typeface="+mn-cs"/>
                            <a:sym typeface="Helvetica"/>
                          </a:defRPr>
                        </a:pP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a:defRPr sz="1100">
                            <a:solidFill>
                              <a:srgbClr val="000000"/>
                            </a:solidFill>
                            <a:latin typeface="Helvetica Light"/>
                            <a:ea typeface="Helvetica Light"/>
                            <a:cs typeface="Helvetica Light"/>
                            <a:sym typeface="Helvetica Light"/>
                          </a:defRPr>
                        </a:pPr>
                        <a:r>
                          <a:t>2</a:t>
                        </a:r>
                        <a:r>
                          <a:rPr baseline="31999"/>
                          <a:t>+</a:t>
                        </a:r>
                      </a:p>
                    </a:txBody>
                    <a:tcPr marL="50800" marR="50800" marT="50800" marB="50800" anchor="ctr" anchorCtr="0" horzOverflow="overflow">
                      <a:lnL w="3175">
                        <a:miter lim="400000"/>
                      </a:lnL>
                      <a:lnR w="3175">
                        <a:solidFill>
                          <a:srgbClr val="3797C6"/>
                        </a:solidFill>
                        <a:miter lim="400000"/>
                      </a:lnR>
                      <a:lnT w="12700">
                        <a:miter lim="400000"/>
                      </a:lnT>
                      <a:lnB w="12700">
                        <a:miter lim="400000"/>
                      </a:lnB>
                      <a:solidFill>
                        <a:srgbClr val="FFFFFF"/>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A6AAA9"/>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unused</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FFFFFF"/>
                      </a:solidFill>
                    </a:tcPr>
                  </a:tc>
                </a:tr>
                <a:tr h="214919">
                  <a:tc>
                    <a:txBody>
                      <a:bodyPr/>
                      <a:lstStyle/>
                      <a:p>
                        <a:pPr algn="ctr">
                          <a:defRPr sz="1100">
                            <a:latin typeface="+mn-lt"/>
                            <a:ea typeface="+mn-ea"/>
                            <a:cs typeface="+mn-cs"/>
                            <a:sym typeface="Helvetica"/>
                          </a:defRPr>
                        </a:pPr>
                      </a:p>
                    </a:txBody>
                    <a:tcPr marL="50800" marR="50800" marT="50800" marB="50800" anchor="ctr" anchorCtr="0" horzOverflow="overflow">
                      <a:lnL w="12700">
                        <a:miter lim="400000"/>
                      </a:lnL>
                      <a:lnR w="3175">
                        <a:miter lim="400000"/>
                      </a:lnR>
                      <a:lnT w="12700">
                        <a:miter lim="400000"/>
                      </a:lnT>
                      <a:lnB w="3175">
                        <a:solidFill>
                          <a:srgbClr val="3797C6"/>
                        </a:solidFill>
                        <a:miter lim="400000"/>
                      </a:lnB>
                      <a:solidFill>
                        <a:srgbClr val="398CCE"/>
                      </a:solidFill>
                    </a:tcPr>
                  </a:tc>
                  <a:tc>
                    <a:txBody>
                      <a:bodyPr/>
                      <a:lstStyle/>
                      <a:p>
                        <a:pPr algn="ctr">
                          <a:defRPr sz="1100">
                            <a:solidFill>
                              <a:srgbClr val="000000"/>
                            </a:solidFill>
                            <a:latin typeface="Helvetica Light"/>
                            <a:ea typeface="Helvetica Light"/>
                            <a:cs typeface="Helvetica Light"/>
                            <a:sym typeface="Helvetica Light"/>
                          </a:defRPr>
                        </a:pPr>
                        <a:r>
                          <a:t>2</a:t>
                        </a:r>
                        <a:r>
                          <a:rPr baseline="31999"/>
                          <a:t>+</a:t>
                        </a:r>
                      </a:p>
                    </a:txBody>
                    <a:tcPr marL="50800" marR="50800" marT="50800" marB="50800" anchor="ctr" anchorCtr="0" horzOverflow="overflow">
                      <a:lnL w="3175">
                        <a:miter lim="400000"/>
                      </a:lnL>
                      <a:lnR w="3175">
                        <a:solidFill>
                          <a:srgbClr val="3797C6"/>
                        </a:solidFill>
                        <a:miter lim="400000"/>
                      </a:lnR>
                      <a:lnT w="12700">
                        <a:miter lim="400000"/>
                      </a:lnT>
                      <a:lnB w="3175">
                        <a:solidFill>
                          <a:srgbClr val="3797C6"/>
                        </a:solidFill>
                        <a:miter lim="400000"/>
                      </a:lnB>
                      <a:solidFill>
                        <a:srgbClr val="E3E5E8"/>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A6AAA9"/>
                      </a:solidFill>
                    </a:tcPr>
                  </a:tc>
                  <a:tc>
                    <a:txBody>
                      <a:bodyPr/>
                      <a:lstStyle/>
                      <a:p>
                        <a:pPr algn="ctr">
                          <a:defRPr sz="1800">
                            <a:solidFill>
                              <a:srgbClr val="000000"/>
                            </a:solidFill>
                          </a:defRPr>
                        </a:pPr>
                        <a:r>
                          <a:rPr sz="1100">
                            <a:latin typeface="Helvetica Light"/>
                            <a:ea typeface="Helvetica Light"/>
                            <a:cs typeface="Helvetica Light"/>
                            <a:sym typeface="Helvetica Light"/>
                          </a:rPr>
                          <a:t>1</a:t>
                        </a: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E3E5E8"/>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E3E5E8"/>
                      </a:solidFill>
                    </a:tcPr>
                  </a:tc>
                  <a:tc>
                    <a:txBody>
                      <a:bodyPr/>
                      <a:lstStyle/>
                      <a:p>
                        <a:pPr algn="ctr">
                          <a:defRPr sz="1800">
                            <a:solidFill>
                              <a:srgbClr val="000000"/>
                            </a:solidFill>
                          </a:defRPr>
                        </a:pPr>
                        <a:r>
                          <a:rPr sz="1100">
                            <a:latin typeface="Helvetica Light"/>
                            <a:ea typeface="Helvetica Light"/>
                            <a:cs typeface="Helvetica Light"/>
                            <a:sym typeface="Helvetica Light"/>
                          </a:rPr>
                          <a:t>unused</a:t>
                        </a: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E3E5E8"/>
                      </a:solidFill>
                    </a:tcPr>
                  </a:tc>
                </a:tr>
                <a:tr h="214919">
                  <a:tc>
                    <a:txBody>
                      <a:bodyPr/>
                      <a:lstStyle/>
                      <a:p>
                        <a:pPr algn="ctr">
                          <a:defRPr sz="1100">
                            <a:latin typeface="+mn-lt"/>
                            <a:ea typeface="+mn-ea"/>
                            <a:cs typeface="+mn-cs"/>
                            <a:sym typeface="Helvetica"/>
                          </a:defRPr>
                        </a:pPr>
                      </a:p>
                    </a:txBody>
                    <a:tcPr marL="50800" marR="50800" marT="50800" marB="50800" anchor="ctr" anchorCtr="0" horzOverflow="overflow">
                      <a:lnL w="12700">
                        <a:miter lim="400000"/>
                      </a:lnL>
                      <a:lnR w="3175">
                        <a:miter lim="400000"/>
                      </a:lnR>
                      <a:lnT w="3175">
                        <a:solidFill>
                          <a:srgbClr val="3797C6"/>
                        </a:solidFill>
                        <a:miter lim="400000"/>
                      </a:lnT>
                      <a:lnB w="12700">
                        <a:miter lim="400000"/>
                      </a:lnB>
                      <a:solidFill>
                        <a:srgbClr val="398CCE"/>
                      </a:solidFill>
                    </a:tcPr>
                  </a:tc>
                  <a:tc>
                    <a:txBody>
                      <a:bodyPr/>
                      <a:lstStyle/>
                      <a:p>
                        <a:pPr algn="ctr">
                          <a:defRPr sz="1100">
                            <a:solidFill>
                              <a:srgbClr val="000000"/>
                            </a:solidFill>
                            <a:latin typeface="Helvetica Light"/>
                            <a:ea typeface="Helvetica Light"/>
                            <a:cs typeface="Helvetica Light"/>
                            <a:sym typeface="Helvetica Light"/>
                          </a:defRPr>
                        </a:pPr>
                        <a:r>
                          <a:t>3</a:t>
                        </a:r>
                        <a:r>
                          <a:rPr baseline="31999"/>
                          <a:t>-</a:t>
                        </a:r>
                      </a:p>
                    </a:txBody>
                    <a:tcPr marL="50800" marR="50800" marT="50800" marB="50800" anchor="ctr" anchorCtr="0" horzOverflow="overflow">
                      <a:lnL w="3175">
                        <a:miter lim="400000"/>
                      </a:lnL>
                      <a:lnR w="3175">
                        <a:solidFill>
                          <a:srgbClr val="3797C6"/>
                        </a:solidFill>
                        <a:miter lim="400000"/>
                      </a:lnR>
                      <a:lnT w="3175">
                        <a:solidFill>
                          <a:srgbClr val="3797C6"/>
                        </a:solidFill>
                        <a:miter lim="400000"/>
                      </a:lnT>
                      <a:lnB w="12700">
                        <a:miter lim="400000"/>
                      </a:lnB>
                      <a:solidFill>
                        <a:srgbClr val="FFFFFF"/>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A6AAA9"/>
                      </a:solidFill>
                    </a:tcPr>
                  </a:tc>
                  <a:tc>
                    <a:txBody>
                      <a:bodyPr/>
                      <a:lstStyle/>
                      <a:p>
                        <a:pPr algn="ctr">
                          <a:defRPr sz="1800">
                            <a:solidFill>
                              <a:srgbClr val="000000"/>
                            </a:solidFill>
                          </a:defRPr>
                        </a:pPr>
                        <a:r>
                          <a:rPr sz="1100">
                            <a:latin typeface="Helvetica Light"/>
                            <a:ea typeface="Helvetica Light"/>
                            <a:cs typeface="Helvetica Light"/>
                            <a:sym typeface="Helvetica Light"/>
                          </a:rPr>
                          <a:t>1</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unused</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FFFFFF"/>
                      </a:solidFill>
                    </a:tcPr>
                  </a:tc>
                </a:tr>
                <a:tr h="214919">
                  <a:tc>
                    <a:txBody>
                      <a:bodyPr/>
                      <a:lstStyle/>
                      <a:p>
                        <a:pPr algn="ctr">
                          <a:defRPr b="0" sz="1800">
                            <a:solidFill>
                              <a:srgbClr val="000000"/>
                            </a:solidFill>
                          </a:defRPr>
                        </a:pPr>
                        <a:r>
                          <a:rPr b="1" sz="1100">
                            <a:solidFill>
                              <a:srgbClr val="FFFFFF"/>
                            </a:solidFill>
                            <a:latin typeface="+mn-lt"/>
                            <a:ea typeface="+mn-ea"/>
                            <a:cs typeface="+mn-cs"/>
                            <a:sym typeface="Helvetica"/>
                          </a:rPr>
                          <a:t>8</a:t>
                        </a:r>
                      </a:p>
                    </a:txBody>
                    <a:tcPr marL="50800" marR="50800" marT="50800" marB="50800" anchor="ctr" anchorCtr="0" horzOverflow="overflow">
                      <a:lnL w="12700">
                        <a:miter lim="400000"/>
                      </a:lnL>
                      <a:lnR w="3175">
                        <a:miter lim="400000"/>
                      </a:lnR>
                      <a:lnT w="12700">
                        <a:miter lim="400000"/>
                      </a:lnT>
                      <a:lnB w="12700">
                        <a:miter lim="400000"/>
                      </a:lnB>
                      <a:solidFill>
                        <a:srgbClr val="398CCE"/>
                      </a:solidFill>
                    </a:tcPr>
                  </a:tc>
                  <a:tc>
                    <a:txBody>
                      <a:bodyPr/>
                      <a:lstStyle/>
                      <a:p>
                        <a:pPr algn="ctr">
                          <a:defRPr b="1" sz="1100">
                            <a:solidFill>
                              <a:srgbClr val="000000"/>
                            </a:solidFill>
                            <a:latin typeface="+mn-lt"/>
                            <a:ea typeface="+mn-ea"/>
                            <a:cs typeface="+mn-cs"/>
                            <a:sym typeface="Helvetica"/>
                          </a:defRPr>
                        </a:pPr>
                        <a:r>
                          <a:t>3</a:t>
                        </a:r>
                        <a:r>
                          <a:rPr baseline="31999"/>
                          <a:t>+</a:t>
                        </a:r>
                      </a:p>
                    </a:txBody>
                    <a:tcPr marL="50800" marR="50800" marT="50800" marB="50800" anchor="ctr" anchorCtr="0" horzOverflow="overflow">
                      <a:lnL w="3175">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2</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DCDEE0"/>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DCDEE0"/>
                      </a:solidFill>
                    </a:tcPr>
                  </a:tc>
                  <a:tc>
                    <a:txBody>
                      <a:bodyPr/>
                      <a:lstStyle/>
                      <a:p>
                        <a:pPr algn="ctr">
                          <a:defRPr sz="1800">
                            <a:solidFill>
                              <a:srgbClr val="000000"/>
                            </a:solidFill>
                          </a:defRPr>
                        </a:pPr>
                        <a:r>
                          <a:rPr b="1" sz="1100">
                            <a:latin typeface="+mn-lt"/>
                            <a:ea typeface="+mn-ea"/>
                            <a:cs typeface="+mn-cs"/>
                            <a:sym typeface="Helvetica"/>
                          </a:rPr>
                          <a:t>2</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DCDEE0"/>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DCDEE0"/>
                      </a:solidFill>
                    </a:tcPr>
                  </a:tc>
                  <a:tc>
                    <a:txBody>
                      <a:bodyPr/>
                      <a:lstStyle/>
                      <a:p>
                        <a:pPr algn="ctr">
                          <a:defRPr sz="1800">
                            <a:solidFill>
                              <a:srgbClr val="000000"/>
                            </a:solidFill>
                          </a:defRPr>
                        </a:pPr>
                        <a:r>
                          <a:rPr b="1" sz="1100">
                            <a:latin typeface="+mn-lt"/>
                            <a:ea typeface="+mn-ea"/>
                            <a:cs typeface="+mn-cs"/>
                            <a:sym typeface="Helvetica"/>
                          </a:rPr>
                          <a:t>2</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1</a:t>
                        </a:r>
                      </a:p>
                    </a:txBody>
                    <a:tcPr marL="50800" marR="50800" marT="50800" marB="50800" anchor="ctr" anchorCtr="0" horzOverflow="overflow">
                      <a:lnL w="12700">
                        <a:miter lim="400000"/>
                      </a:lnL>
                      <a:lnR w="3175">
                        <a:solidFill>
                          <a:srgbClr val="3797C6"/>
                        </a:solidFill>
                        <a:miter lim="400000"/>
                      </a:lnR>
                      <a:lnT w="12700">
                        <a:miter lim="400000"/>
                      </a:lnT>
                      <a:lnB w="12700">
                        <a:miter lim="400000"/>
                      </a:lnB>
                      <a:solidFill>
                        <a:srgbClr val="E3E5E8"/>
                      </a:solidFill>
                    </a:tcPr>
                  </a:tc>
                  <a:tc>
                    <a:txBody>
                      <a:bodyPr/>
                      <a:lstStyle/>
                      <a:p>
                        <a:pPr algn="ctr">
                          <a:defRPr sz="1800">
                            <a:solidFill>
                              <a:srgbClr val="000000"/>
                            </a:solidFill>
                          </a:defRPr>
                        </a:pPr>
                        <a:r>
                          <a:rPr b="1" sz="1100">
                            <a:latin typeface="+mn-lt"/>
                            <a:ea typeface="+mn-ea"/>
                            <a:cs typeface="+mn-cs"/>
                            <a:sym typeface="Helvetica"/>
                          </a:rPr>
                          <a:t>pot. only</a:t>
                        </a:r>
                      </a:p>
                    </a:txBody>
                    <a:tcPr marL="50800" marR="50800" marT="50800" marB="50800" anchor="ctr" anchorCtr="0" horzOverflow="overflow">
                      <a:lnL w="3175">
                        <a:solidFill>
                          <a:srgbClr val="3797C6"/>
                        </a:solidFill>
                        <a:miter lim="400000"/>
                      </a:lnL>
                      <a:lnR w="12700">
                        <a:miter lim="400000"/>
                      </a:lnR>
                      <a:lnT w="12700">
                        <a:miter lim="400000"/>
                      </a:lnT>
                      <a:lnB w="12700">
                        <a:miter lim="400000"/>
                      </a:lnB>
                      <a:solidFill>
                        <a:srgbClr val="E3E5E8"/>
                      </a:solidFill>
                    </a:tcPr>
                  </a:tc>
                </a:tr>
                <a:tr h="214919">
                  <a:tc>
                    <a:txBody>
                      <a:bodyPr/>
                      <a:lstStyle/>
                      <a:p>
                        <a:pPr algn="ctr">
                          <a:defRPr sz="1100">
                            <a:latin typeface="+mn-lt"/>
                            <a:ea typeface="+mn-ea"/>
                            <a:cs typeface="+mn-cs"/>
                            <a:sym typeface="Helvetica"/>
                          </a:defRPr>
                        </a:pPr>
                      </a:p>
                    </a:txBody>
                    <a:tcPr marL="50800" marR="50800" marT="50800" marB="50800" anchor="ctr" anchorCtr="0" horzOverflow="overflow">
                      <a:lnL w="12700">
                        <a:miter lim="400000"/>
                      </a:lnL>
                      <a:lnR w="3175">
                        <a:miter lim="400000"/>
                      </a:lnR>
                      <a:lnT w="12700">
                        <a:miter lim="400000"/>
                      </a:lnT>
                      <a:lnB w="3175">
                        <a:solidFill>
                          <a:srgbClr val="3797C6"/>
                        </a:solidFill>
                        <a:miter lim="400000"/>
                      </a:lnB>
                      <a:solidFill>
                        <a:srgbClr val="398CCE"/>
                      </a:solidFill>
                    </a:tcPr>
                  </a:tc>
                  <a:tc>
                    <a:txBody>
                      <a:bodyPr/>
                      <a:lstStyle/>
                      <a:p>
                        <a:pPr algn="ctr">
                          <a:defRPr sz="1100">
                            <a:solidFill>
                              <a:srgbClr val="000000"/>
                            </a:solidFill>
                            <a:latin typeface="Helvetica Light"/>
                            <a:ea typeface="Helvetica Light"/>
                            <a:cs typeface="Helvetica Light"/>
                            <a:sym typeface="Helvetica Light"/>
                          </a:defRPr>
                        </a:pPr>
                        <a:r>
                          <a:t>3</a:t>
                        </a:r>
                        <a:r>
                          <a:rPr baseline="31999"/>
                          <a:t>+</a:t>
                        </a:r>
                      </a:p>
                    </a:txBody>
                    <a:tcPr marL="50800" marR="50800" marT="50800" marB="50800" anchor="ctr" anchorCtr="0" horzOverflow="overflow">
                      <a:lnL w="3175">
                        <a:miter lim="400000"/>
                      </a:lnL>
                      <a:lnR w="3175">
                        <a:solidFill>
                          <a:srgbClr val="3797C6"/>
                        </a:solidFill>
                        <a:miter lim="400000"/>
                      </a:lnR>
                      <a:lnT w="12700">
                        <a:miter lim="400000"/>
                      </a:lnT>
                      <a:lnB w="3175">
                        <a:solidFill>
                          <a:srgbClr val="3797C6"/>
                        </a:solidFill>
                        <a:miter lim="400000"/>
                      </a:lnB>
                      <a:solidFill>
                        <a:srgbClr val="FFFFFF"/>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A6AAA9"/>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12700">
                        <a:miter lim="400000"/>
                      </a:lnL>
                      <a:lnR w="3175">
                        <a:solidFill>
                          <a:srgbClr val="3797C6"/>
                        </a:solidFill>
                        <a:miter lim="400000"/>
                      </a:lnR>
                      <a:lnT w="12700">
                        <a:miter lim="400000"/>
                      </a:lnT>
                      <a:lnB w="3175">
                        <a:solidFill>
                          <a:srgbClr val="3797C6"/>
                        </a:solidFill>
                        <a:miter lim="400000"/>
                      </a:lnB>
                      <a:solidFill>
                        <a:srgbClr val="FFFFFF"/>
                      </a:solidFill>
                    </a:tcPr>
                  </a:tc>
                  <a:tc>
                    <a:txBody>
                      <a:bodyPr/>
                      <a:lstStyle/>
                      <a:p>
                        <a:pPr algn="ctr">
                          <a:defRPr sz="1800">
                            <a:solidFill>
                              <a:srgbClr val="000000"/>
                            </a:solidFill>
                          </a:defRPr>
                        </a:pPr>
                        <a:r>
                          <a:rPr sz="1100">
                            <a:latin typeface="Helvetica Light"/>
                            <a:ea typeface="Helvetica Light"/>
                            <a:cs typeface="Helvetica Light"/>
                            <a:sym typeface="Helvetica Light"/>
                          </a:rPr>
                          <a:t>unused</a:t>
                        </a:r>
                      </a:p>
                    </a:txBody>
                    <a:tcPr marL="50800" marR="50800" marT="50800" marB="50800" anchor="ctr" anchorCtr="0" horzOverflow="overflow">
                      <a:lnL w="3175">
                        <a:solidFill>
                          <a:srgbClr val="3797C6"/>
                        </a:solidFill>
                        <a:miter lim="400000"/>
                      </a:lnL>
                      <a:lnR w="12700">
                        <a:miter lim="400000"/>
                      </a:lnR>
                      <a:lnT w="12700">
                        <a:miter lim="400000"/>
                      </a:lnT>
                      <a:lnB w="3175">
                        <a:solidFill>
                          <a:srgbClr val="3797C6"/>
                        </a:solidFill>
                        <a:miter lim="400000"/>
                      </a:lnB>
                      <a:solidFill>
                        <a:srgbClr val="FFFFFF"/>
                      </a:solidFill>
                    </a:tcPr>
                  </a:tc>
                </a:tr>
                <a:tr h="214919">
                  <a:tc>
                    <a:txBody>
                      <a:bodyPr/>
                      <a:lstStyle/>
                      <a:p>
                        <a:pPr algn="ctr">
                          <a:defRPr sz="1100">
                            <a:latin typeface="+mn-lt"/>
                            <a:ea typeface="+mn-ea"/>
                            <a:cs typeface="+mn-cs"/>
                            <a:sym typeface="Helvetica"/>
                          </a:defRPr>
                        </a:pPr>
                      </a:p>
                    </a:txBody>
                    <a:tcPr marL="50800" marR="50800" marT="50800" marB="50800" anchor="ctr" anchorCtr="0" horzOverflow="overflow">
                      <a:lnL w="12700">
                        <a:miter lim="400000"/>
                      </a:lnL>
                      <a:lnR w="3175">
                        <a:miter lim="400000"/>
                      </a:lnR>
                      <a:lnT w="3175">
                        <a:solidFill>
                          <a:srgbClr val="3797C6"/>
                        </a:solidFill>
                        <a:miter lim="400000"/>
                      </a:lnT>
                      <a:lnB w="12700">
                        <a:miter lim="400000"/>
                      </a:lnB>
                      <a:solidFill>
                        <a:srgbClr val="398CCE"/>
                      </a:solidFill>
                    </a:tcPr>
                  </a:tc>
                  <a:tc>
                    <a:txBody>
                      <a:bodyPr/>
                      <a:lstStyle/>
                      <a:p>
                        <a:pPr algn="ctr">
                          <a:defRPr sz="1100">
                            <a:solidFill>
                              <a:srgbClr val="000000"/>
                            </a:solidFill>
                            <a:latin typeface="Helvetica Light"/>
                            <a:ea typeface="Helvetica Light"/>
                            <a:cs typeface="Helvetica Light"/>
                            <a:sym typeface="Helvetica Light"/>
                          </a:defRPr>
                        </a:pPr>
                        <a:r>
                          <a:t>4</a:t>
                        </a:r>
                        <a:r>
                          <a:rPr baseline="31999"/>
                          <a:t>+</a:t>
                        </a:r>
                      </a:p>
                    </a:txBody>
                    <a:tcPr marL="50800" marR="50800" marT="50800" marB="50800" anchor="ctr" anchorCtr="0" horzOverflow="overflow">
                      <a:lnL w="3175">
                        <a:miter lim="400000"/>
                      </a:lnL>
                      <a:lnR w="3175">
                        <a:solidFill>
                          <a:srgbClr val="3797C6"/>
                        </a:solidFill>
                        <a:miter lim="400000"/>
                      </a:lnR>
                      <a:lnT w="3175">
                        <a:solidFill>
                          <a:srgbClr val="3797C6"/>
                        </a:solidFill>
                        <a:miter lim="400000"/>
                      </a:lnT>
                      <a:lnB w="12700">
                        <a:miter lim="400000"/>
                      </a:lnB>
                      <a:solidFill>
                        <a:srgbClr val="E3E5E8"/>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A6AAA9"/>
                      </a:solidFill>
                    </a:tcPr>
                  </a:tc>
                  <a:tc>
                    <a:txBody>
                      <a:bodyPr/>
                      <a:lstStyle/>
                      <a:p>
                        <a:pPr algn="ctr">
                          <a:defRPr sz="1100">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A6AAA9"/>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E3E5E8"/>
                      </a:solidFill>
                    </a:tcPr>
                  </a:tc>
                  <a:tc>
                    <a:txBody>
                      <a:bodyPr/>
                      <a:lstStyle/>
                      <a:p>
                        <a:pPr algn="ctr">
                          <a:defRPr sz="1800">
                            <a:solidFill>
                              <a:srgbClr val="000000"/>
                            </a:solidFill>
                          </a:defRPr>
                        </a:pPr>
                        <a:r>
                          <a:rPr sz="1100">
                            <a:latin typeface="Helvetica Light"/>
                            <a:ea typeface="Helvetica Light"/>
                            <a:cs typeface="Helvetica Light"/>
                            <a:sym typeface="Helvetica Light"/>
                          </a:rPr>
                          <a:t>2</a:t>
                        </a:r>
                      </a:p>
                    </a:txBody>
                    <a:tcPr marL="50800" marR="50800" marT="50800" marB="50800" anchor="ctr" anchorCtr="0" horzOverflow="overflow">
                      <a:lnL w="12700">
                        <a:miter lim="400000"/>
                      </a:lnL>
                      <a:lnR w="3175">
                        <a:solidFill>
                          <a:srgbClr val="3797C6"/>
                        </a:solidFill>
                        <a:miter lim="400000"/>
                      </a:lnR>
                      <a:lnT w="3175">
                        <a:solidFill>
                          <a:srgbClr val="3797C6"/>
                        </a:solidFill>
                        <a:miter lim="400000"/>
                      </a:lnT>
                      <a:lnB w="12700">
                        <a:miter lim="400000"/>
                      </a:lnB>
                      <a:solidFill>
                        <a:srgbClr val="E3E5E8"/>
                      </a:solidFill>
                    </a:tcPr>
                  </a:tc>
                  <a:tc>
                    <a:txBody>
                      <a:bodyPr/>
                      <a:lstStyle/>
                      <a:p>
                        <a:pPr algn="ctr">
                          <a:defRPr sz="1800">
                            <a:solidFill>
                              <a:srgbClr val="000000"/>
                            </a:solidFill>
                          </a:defRPr>
                        </a:pPr>
                        <a:r>
                          <a:rPr sz="1100">
                            <a:latin typeface="Helvetica Light"/>
                            <a:ea typeface="Helvetica Light"/>
                            <a:cs typeface="Helvetica Light"/>
                            <a:sym typeface="Helvetica Light"/>
                          </a:rPr>
                          <a:t>unused</a:t>
                        </a:r>
                      </a:p>
                    </a:txBody>
                    <a:tcPr marL="50800" marR="50800" marT="50800" marB="50800" anchor="ctr" anchorCtr="0" horzOverflow="overflow">
                      <a:lnL w="3175">
                        <a:solidFill>
                          <a:srgbClr val="3797C6"/>
                        </a:solidFill>
                        <a:miter lim="400000"/>
                      </a:lnL>
                      <a:lnR w="12700">
                        <a:miter lim="400000"/>
                      </a:lnR>
                      <a:lnT w="3175">
                        <a:solidFill>
                          <a:srgbClr val="3797C6"/>
                        </a:solidFill>
                        <a:miter lim="400000"/>
                      </a:lnT>
                      <a:lnB w="12700">
                        <a:miter lim="400000"/>
                      </a:lnB>
                      <a:solidFill>
                        <a:srgbClr val="E3E5E8"/>
                      </a:solidFill>
                    </a:tcPr>
                  </a:tc>
                </a:tr>
              </a:tbl>
            </a:graphicData>
          </a:graphic>
        </p:graphicFrame>
        <p:pic>
          <p:nvPicPr>
            <p:cNvPr id="114" name=""/>
            <p:cNvPicPr>
              <a:picLocks noChangeAspect="0"/>
            </p:cNvPicPr>
            <p:nvPr/>
          </p:nvPicPr>
          <p:blipFill>
            <a:blip r:embed="rId2">
              <a:extLst/>
            </a:blip>
            <a:stretch>
              <a:fillRect/>
            </a:stretch>
          </p:blipFill>
          <p:spPr>
            <a:xfrm>
              <a:off x="4733146" y="1273241"/>
              <a:ext cx="286112" cy="490274"/>
            </a:xfrm>
            <a:prstGeom prst="rect">
              <a:avLst/>
            </a:prstGeom>
            <a:effectLst/>
          </p:spPr>
        </p:pic>
        <p:pic>
          <p:nvPicPr>
            <p:cNvPr id="116" name=""/>
            <p:cNvPicPr>
              <a:picLocks noChangeAspect="0"/>
            </p:cNvPicPr>
            <p:nvPr/>
          </p:nvPicPr>
          <p:blipFill>
            <a:blip r:embed="rId2">
              <a:extLst/>
            </a:blip>
            <a:stretch>
              <a:fillRect/>
            </a:stretch>
          </p:blipFill>
          <p:spPr>
            <a:xfrm>
              <a:off x="4733146" y="2764499"/>
              <a:ext cx="286112" cy="490274"/>
            </a:xfrm>
            <a:prstGeom prst="rect">
              <a:avLst/>
            </a:prstGeom>
            <a:effectLst/>
          </p:spPr>
        </p:pic>
        <p:pic>
          <p:nvPicPr>
            <p:cNvPr id="118" name=""/>
            <p:cNvPicPr>
              <a:picLocks noChangeAspect="0"/>
            </p:cNvPicPr>
            <p:nvPr/>
          </p:nvPicPr>
          <p:blipFill>
            <a:blip r:embed="rId2">
              <a:extLst/>
            </a:blip>
            <a:stretch>
              <a:fillRect/>
            </a:stretch>
          </p:blipFill>
          <p:spPr>
            <a:xfrm>
              <a:off x="6429787" y="3657468"/>
              <a:ext cx="286112" cy="490274"/>
            </a:xfrm>
            <a:prstGeom prst="rect">
              <a:avLst/>
            </a:prstGeom>
            <a:effectLst/>
          </p:spPr>
        </p:pic>
        <p:pic>
          <p:nvPicPr>
            <p:cNvPr id="120" name=""/>
            <p:cNvPicPr>
              <a:picLocks noChangeAspect="0"/>
            </p:cNvPicPr>
            <p:nvPr/>
          </p:nvPicPr>
          <p:blipFill>
            <a:blip r:embed="rId2">
              <a:extLst/>
            </a:blip>
            <a:stretch>
              <a:fillRect/>
            </a:stretch>
          </p:blipFill>
          <p:spPr>
            <a:xfrm>
              <a:off x="6429787" y="2344804"/>
              <a:ext cx="286112" cy="490274"/>
            </a:xfrm>
            <a:prstGeom prst="rect">
              <a:avLst/>
            </a:prstGeom>
            <a:effectLst/>
          </p:spPr>
        </p:pic>
        <p:pic>
          <p:nvPicPr>
            <p:cNvPr id="122" name=""/>
            <p:cNvPicPr>
              <a:picLocks noChangeAspect="0"/>
            </p:cNvPicPr>
            <p:nvPr/>
          </p:nvPicPr>
          <p:blipFill>
            <a:blip r:embed="rId2">
              <a:extLst/>
            </a:blip>
            <a:stretch>
              <a:fillRect/>
            </a:stretch>
          </p:blipFill>
          <p:spPr>
            <a:xfrm>
              <a:off x="6429787" y="2768336"/>
              <a:ext cx="286112" cy="490274"/>
            </a:xfrm>
            <a:prstGeom prst="rect">
              <a:avLst/>
            </a:prstGeom>
            <a:effectLst/>
          </p:spPr>
        </p:pic>
        <p:pic>
          <p:nvPicPr>
            <p:cNvPr id="124" name=""/>
            <p:cNvPicPr>
              <a:picLocks noChangeAspect="0"/>
            </p:cNvPicPr>
            <p:nvPr/>
          </p:nvPicPr>
          <p:blipFill>
            <a:blip r:embed="rId2">
              <a:extLst/>
            </a:blip>
            <a:stretch>
              <a:fillRect/>
            </a:stretch>
          </p:blipFill>
          <p:spPr>
            <a:xfrm>
              <a:off x="6429787" y="1273241"/>
              <a:ext cx="286112" cy="490274"/>
            </a:xfrm>
            <a:prstGeom prst="rect">
              <a:avLst/>
            </a:prstGeom>
            <a:effectLst/>
          </p:spPr>
        </p:pic>
        <p:pic>
          <p:nvPicPr>
            <p:cNvPr id="126" name=""/>
            <p:cNvPicPr>
              <a:picLocks noChangeAspect="0"/>
            </p:cNvPicPr>
            <p:nvPr/>
          </p:nvPicPr>
          <p:blipFill>
            <a:blip r:embed="rId2">
              <a:extLst/>
            </a:blip>
            <a:stretch>
              <a:fillRect/>
            </a:stretch>
          </p:blipFill>
          <p:spPr>
            <a:xfrm>
              <a:off x="6429787" y="1701866"/>
              <a:ext cx="286112" cy="490274"/>
            </a:xfrm>
            <a:prstGeom prst="rect">
              <a:avLst/>
            </a:prstGeom>
            <a:effectLst/>
          </p:spPr>
        </p:pic>
      </p:grpSp>
      <p:pic>
        <p:nvPicPr>
          <p:cNvPr id="129" name=""/>
          <p:cNvPicPr>
            <a:picLocks noChangeAspect="0"/>
          </p:cNvPicPr>
          <p:nvPr/>
        </p:nvPicPr>
        <p:blipFill>
          <a:blip r:embed="rId2">
            <a:extLst/>
          </a:blip>
          <a:stretch>
            <a:fillRect/>
          </a:stretch>
        </p:blipFill>
        <p:spPr>
          <a:xfrm>
            <a:off x="8162146" y="2420904"/>
            <a:ext cx="286112" cy="490275"/>
          </a:xfrm>
          <a:prstGeom prst="rect">
            <a:avLst/>
          </a:prstGeom>
        </p:spPr>
      </p:pic>
      <p:sp>
        <p:nvSpPr>
          <p:cNvPr id="131" name="Shape 131"/>
          <p:cNvSpPr/>
          <p:nvPr/>
        </p:nvSpPr>
        <p:spPr>
          <a:xfrm>
            <a:off x="8326610" y="2658302"/>
            <a:ext cx="795389" cy="6048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p>
            <a:pPr algn="ctr" defTabSz="410765">
              <a:defRPr sz="1200">
                <a:solidFill>
                  <a:srgbClr val="000000"/>
                </a:solidFill>
                <a:latin typeface="Helvetica Light"/>
                <a:ea typeface="Helvetica Light"/>
                <a:cs typeface="Helvetica Light"/>
                <a:sym typeface="Helvetica Light"/>
              </a:defRPr>
            </a:pPr>
            <a:r>
              <a:t>= spin </a:t>
            </a:r>
            <a:br/>
            <a:r>
              <a:t>ambiguity </a:t>
            </a:r>
            <a:br/>
            <a:r>
              <a:t>in MLBW</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idx="4294967295"/>
          </p:nvPr>
        </p:nvSpPr>
        <p:spPr>
          <a:xfrm>
            <a:off x="381000" y="-993"/>
            <a:ext cx="8382000" cy="1090614"/>
          </a:xfrm>
          <a:prstGeom prst="rect">
            <a:avLst/>
          </a:prstGeom>
        </p:spPr>
        <p:txBody>
          <a:bodyPr>
            <a:normAutofit fontScale="100000" lnSpcReduction="0"/>
          </a:bodyPr>
          <a:lstStyle/>
          <a:p>
            <a:pPr/>
            <a:r>
              <a:t>Have we blundered into a format failing?</a:t>
            </a:r>
          </a:p>
        </p:txBody>
      </p:sp>
      <p:sp>
        <p:nvSpPr>
          <p:cNvPr id="134" name="Shape 134"/>
          <p:cNvSpPr/>
          <p:nvPr>
            <p:ph type="body" idx="4294967295"/>
          </p:nvPr>
        </p:nvSpPr>
        <p:spPr>
          <a:xfrm>
            <a:off x="304800" y="1168400"/>
            <a:ext cx="8534400" cy="4813102"/>
          </a:xfrm>
          <a:prstGeom prst="rect">
            <a:avLst/>
          </a:prstGeom>
        </p:spPr>
        <p:txBody>
          <a:bodyPr>
            <a:normAutofit fontScale="100000" lnSpcReduction="0"/>
          </a:bodyPr>
          <a:lstStyle/>
          <a:p>
            <a:pPr>
              <a:buChar char="▪"/>
            </a:pPr>
            <a:r>
              <a:t>LRF=7 groups resonances into spin groups with common J</a:t>
            </a:r>
          </a:p>
          <a:p>
            <a:pPr>
              <a:buChar char="▪"/>
            </a:pPr>
            <a:r>
              <a:t>SAMMY and hence RECENT make some undocumented demands on spin groups:</a:t>
            </a:r>
          </a:p>
          <a:p>
            <a:pPr lvl="1">
              <a:buSzPct val="110000"/>
              <a:buChar char="▪"/>
            </a:pPr>
            <a:r>
              <a:t>All spin groups apparently are required to have MT=102 and MT=2 channels</a:t>
            </a:r>
          </a:p>
          <a:p>
            <a:pPr lvl="1">
              <a:buSzPct val="110000"/>
              <a:buChar char="▪"/>
            </a:pPr>
            <a:r>
              <a:t>Resonances in a spin group must be ordered by MT=102, then MT=2, then rest of channels in order of increasing mass (?)</a:t>
            </a:r>
          </a:p>
          <a:p>
            <a:pPr>
              <a:buChar char="▪"/>
            </a:pPr>
            <a:r>
              <a:t>Does NJOY make these same demands?</a:t>
            </a:r>
          </a:p>
          <a:p>
            <a:pPr>
              <a:buChar char="▪"/>
            </a:pPr>
            <a:r>
              <a:t>In 57Fe, not all channels could fit in spin groups that satisfy these requirements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idx="4294967295"/>
          </p:nvPr>
        </p:nvSpPr>
        <p:spPr>
          <a:prstGeom prst="rect">
            <a:avLst/>
          </a:prstGeom>
        </p:spPr>
        <p:txBody>
          <a:bodyPr/>
          <a:lstStyle/>
          <a:p>
            <a:pPr/>
            <a:r>
              <a:t>4. Are there missing s- or p- wave resonances?</a:t>
            </a:r>
          </a:p>
        </p:txBody>
      </p:sp>
      <p:sp>
        <p:nvSpPr>
          <p:cNvPr id="137" name="Shape 137"/>
          <p:cNvSpPr/>
          <p:nvPr>
            <p:ph type="body" idx="4294967295"/>
          </p:nvPr>
        </p:nvSpPr>
        <p:spPr>
          <a:prstGeom prst="rect">
            <a:avLst/>
          </a:prstGeom>
        </p:spPr>
        <p:txBody>
          <a:bodyPr/>
          <a:lstStyle/>
          <a:p>
            <a:pPr>
              <a:buChar char="•"/>
            </a:pPr>
            <a:r>
              <a:t>Probably.  The correct diagnosis is to look at the staircase plot for anomalous plateaus.</a:t>
            </a:r>
          </a:p>
          <a:p>
            <a:pPr>
              <a:buChar char="•"/>
            </a:pPr>
            <a:r>
              <a:t>This affects the angular distributions in a big way, less so for the cross sections after Doppler broadening.</a:t>
            </a:r>
          </a:p>
          <a:p>
            <a:pPr>
              <a:buChar char="•"/>
            </a:pPr>
            <a:r>
              <a:t>However, this evaluation is so low priority (no one will be transporting moles of neutrons though slabs of pure 57Fe) that its not clear if this passes the cost/benefit test.</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39" name="MT1_1.png"/>
          <p:cNvPicPr>
            <a:picLocks noChangeAspect="1"/>
          </p:cNvPicPr>
          <p:nvPr/>
        </p:nvPicPr>
        <p:blipFill>
          <a:blip r:embed="rId2">
            <a:extLst/>
          </a:blip>
          <a:srcRect l="5306" t="12169" r="8295" b="0"/>
          <a:stretch>
            <a:fillRect/>
          </a:stretch>
        </p:blipFill>
        <p:spPr>
          <a:xfrm>
            <a:off x="1172998" y="3317402"/>
            <a:ext cx="6797964" cy="3455348"/>
          </a:xfrm>
          <a:prstGeom prst="rect">
            <a:avLst/>
          </a:prstGeom>
          <a:ln w="12700">
            <a:miter lim="400000"/>
          </a:ln>
        </p:spPr>
      </p:pic>
      <p:sp>
        <p:nvSpPr>
          <p:cNvPr id="140" name="Shape 140"/>
          <p:cNvSpPr/>
          <p:nvPr/>
        </p:nvSpPr>
        <p:spPr>
          <a:xfrm>
            <a:off x="6822674" y="3637756"/>
            <a:ext cx="880277" cy="4397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410765">
              <a:defRPr sz="2400">
                <a:solidFill>
                  <a:srgbClr val="000000"/>
                </a:solidFill>
                <a:latin typeface="Helvetica Light"/>
                <a:ea typeface="Helvetica Light"/>
                <a:cs typeface="Helvetica Light"/>
                <a:sym typeface="Helvetica Light"/>
              </a:defRPr>
            </a:lvl1pPr>
          </a:lstStyle>
          <a:p>
            <a:pPr/>
            <a:r>
              <a:t>(n,tot)</a:t>
            </a:r>
          </a:p>
        </p:txBody>
      </p:sp>
      <p:sp>
        <p:nvSpPr>
          <p:cNvPr id="141" name="Shape 141"/>
          <p:cNvSpPr/>
          <p:nvPr/>
        </p:nvSpPr>
        <p:spPr>
          <a:xfrm>
            <a:off x="7862750" y="5676899"/>
            <a:ext cx="1137007" cy="719139"/>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410765">
              <a:defRPr sz="1400">
                <a:solidFill>
                  <a:srgbClr val="000000"/>
                </a:solidFill>
                <a:latin typeface="Helvetica Light"/>
                <a:ea typeface="Helvetica Light"/>
                <a:cs typeface="Helvetica Light"/>
                <a:sym typeface="Helvetica Light"/>
              </a:defRPr>
            </a:lvl1pPr>
          </a:lstStyle>
          <a:p>
            <a:pPr/>
            <a:r>
              <a:t>log scale on too coarse a grid, sorry!</a:t>
            </a:r>
          </a:p>
        </p:txBody>
      </p:sp>
      <p:sp>
        <p:nvSpPr>
          <p:cNvPr id="142" name="Shape 142"/>
          <p:cNvSpPr/>
          <p:nvPr>
            <p:ph type="title" idx="4294967295"/>
          </p:nvPr>
        </p:nvSpPr>
        <p:spPr>
          <a:prstGeom prst="rect">
            <a:avLst/>
          </a:prstGeom>
        </p:spPr>
        <p:txBody>
          <a:bodyPr/>
          <a:lstStyle/>
          <a:p>
            <a:pPr/>
            <a:r>
              <a:t>5. The valleys in the (n,tot) toward the upper end of the RRR are filled in in this evaluation</a:t>
            </a:r>
          </a:p>
        </p:txBody>
      </p:sp>
      <p:sp>
        <p:nvSpPr>
          <p:cNvPr id="143" name="Shape 143"/>
          <p:cNvSpPr/>
          <p:nvPr>
            <p:ph type="body" idx="4294967295"/>
          </p:nvPr>
        </p:nvSpPr>
        <p:spPr>
          <a:xfrm>
            <a:off x="457200" y="1600200"/>
            <a:ext cx="8579247" cy="5257800"/>
          </a:xfrm>
          <a:prstGeom prst="rect">
            <a:avLst/>
          </a:prstGeom>
        </p:spPr>
        <p:txBody>
          <a:bodyPr/>
          <a:lstStyle/>
          <a:p>
            <a:pPr>
              <a:buChar char="•"/>
            </a:pPr>
            <a:r>
              <a:t>As Red pointed out, we have to get the valleys in between resonance correct, especially for fission spectrum neutrons</a:t>
            </a:r>
          </a:p>
          <a:p>
            <a:pPr>
              <a:buChar char="•"/>
            </a:pPr>
            <a:r>
              <a:t>The cross sections near E</a:t>
            </a:r>
            <a:r>
              <a:rPr baseline="-5999"/>
              <a:t>max</a:t>
            </a:r>
            <a:r>
              <a:t> of the RRR were problematic (see green curve)</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MT1_2.png"/>
          <p:cNvPicPr>
            <a:picLocks noChangeAspect="1"/>
          </p:cNvPicPr>
          <p:nvPr/>
        </p:nvPicPr>
        <p:blipFill>
          <a:blip r:embed="rId2">
            <a:extLst/>
          </a:blip>
          <a:srcRect l="5113" t="12470" r="8868" b="0"/>
          <a:stretch>
            <a:fillRect/>
          </a:stretch>
        </p:blipFill>
        <p:spPr>
          <a:xfrm>
            <a:off x="679981" y="2958987"/>
            <a:ext cx="7569748" cy="3851389"/>
          </a:xfrm>
          <a:prstGeom prst="rect">
            <a:avLst/>
          </a:prstGeom>
          <a:ln w="12700">
            <a:miter lim="400000"/>
          </a:ln>
        </p:spPr>
      </p:pic>
      <p:sp>
        <p:nvSpPr>
          <p:cNvPr id="146" name="Shape 146"/>
          <p:cNvSpPr/>
          <p:nvPr/>
        </p:nvSpPr>
        <p:spPr>
          <a:xfrm>
            <a:off x="7096518" y="3352006"/>
            <a:ext cx="880276" cy="4397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410765">
              <a:defRPr sz="2400">
                <a:solidFill>
                  <a:srgbClr val="000000"/>
                </a:solidFill>
                <a:latin typeface="Helvetica Light"/>
                <a:ea typeface="Helvetica Light"/>
                <a:cs typeface="Helvetica Light"/>
                <a:sym typeface="Helvetica Light"/>
              </a:defRPr>
            </a:lvl1pPr>
          </a:lstStyle>
          <a:p>
            <a:pPr/>
            <a:r>
              <a:t>(n,tot)</a:t>
            </a:r>
          </a:p>
        </p:txBody>
      </p:sp>
      <p:sp>
        <p:nvSpPr>
          <p:cNvPr id="147" name="Shape 147"/>
          <p:cNvSpPr/>
          <p:nvPr/>
        </p:nvSpPr>
        <p:spPr>
          <a:xfrm>
            <a:off x="8219564" y="5234781"/>
            <a:ext cx="839723" cy="115093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410765">
              <a:defRPr sz="1400">
                <a:solidFill>
                  <a:srgbClr val="000000"/>
                </a:solidFill>
                <a:latin typeface="Helvetica Light"/>
                <a:ea typeface="Helvetica Light"/>
                <a:cs typeface="Helvetica Light"/>
                <a:sym typeface="Helvetica Light"/>
              </a:defRPr>
            </a:lvl1pPr>
          </a:lstStyle>
          <a:p>
            <a:pPr/>
            <a:r>
              <a:t>log scale on too coarse a grid, sorry!</a:t>
            </a:r>
          </a:p>
        </p:txBody>
      </p:sp>
      <p:sp>
        <p:nvSpPr>
          <p:cNvPr id="148" name="Shape 148"/>
          <p:cNvSpPr/>
          <p:nvPr/>
        </p:nvSpPr>
        <p:spPr>
          <a:xfrm>
            <a:off x="2616786" y="2661279"/>
            <a:ext cx="2584049" cy="1826275"/>
          </a:xfrm>
          <a:prstGeom prst="line">
            <a:avLst/>
          </a:prstGeom>
          <a:ln w="25400">
            <a:solidFill>
              <a:schemeClr val="accent6"/>
            </a:solidFill>
            <a:tailEnd type="triangle"/>
          </a:ln>
          <a:effectLst>
            <a:outerShdw sx="100000" sy="100000" kx="0" ky="0" algn="b" rotWithShape="0" blurRad="38100" dist="20000" dir="5400000">
              <a:srgbClr val="000000">
                <a:alpha val="38000"/>
              </a:srgbClr>
            </a:outerShdw>
          </a:effectLst>
        </p:spPr>
        <p:txBody>
          <a:bodyPr lIns="35718" tIns="35718" rIns="35718" bIns="35718" anchor="ctr"/>
          <a:lstStyle/>
          <a:p>
            <a:pPr algn="ctr" defTabSz="410765">
              <a:defRPr sz="1600">
                <a:solidFill>
                  <a:srgbClr val="000000"/>
                </a:solidFill>
                <a:latin typeface="Helvetica Light"/>
                <a:ea typeface="Helvetica Light"/>
                <a:cs typeface="Helvetica Light"/>
                <a:sym typeface="Helvetica Light"/>
              </a:defRPr>
            </a:pPr>
          </a:p>
        </p:txBody>
      </p:sp>
      <p:sp>
        <p:nvSpPr>
          <p:cNvPr id="149" name="Shape 149"/>
          <p:cNvSpPr/>
          <p:nvPr/>
        </p:nvSpPr>
        <p:spPr>
          <a:xfrm>
            <a:off x="7491036" y="2186144"/>
            <a:ext cx="365730" cy="2772308"/>
          </a:xfrm>
          <a:prstGeom prst="line">
            <a:avLst/>
          </a:prstGeom>
          <a:ln w="25400">
            <a:solidFill>
              <a:schemeClr val="accent6"/>
            </a:solidFill>
            <a:tailEnd type="triangle"/>
          </a:ln>
          <a:effectLst>
            <a:outerShdw sx="100000" sy="100000" kx="0" ky="0" algn="b" rotWithShape="0" blurRad="38100" dist="20000" dir="5400000">
              <a:srgbClr val="000000">
                <a:alpha val="38000"/>
              </a:srgbClr>
            </a:outerShdw>
          </a:effectLst>
        </p:spPr>
        <p:txBody>
          <a:bodyPr lIns="35718" tIns="35718" rIns="35718" bIns="35718" anchor="ctr"/>
          <a:lstStyle/>
          <a:p>
            <a:pPr algn="ctr" defTabSz="410765">
              <a:defRPr sz="1600">
                <a:solidFill>
                  <a:srgbClr val="000000"/>
                </a:solidFill>
                <a:latin typeface="Helvetica Light"/>
                <a:ea typeface="Helvetica Light"/>
                <a:cs typeface="Helvetica Light"/>
                <a:sym typeface="Helvetica Light"/>
              </a:defRPr>
            </a:pPr>
          </a:p>
        </p:txBody>
      </p:sp>
      <p:sp>
        <p:nvSpPr>
          <p:cNvPr id="150" name="Shape 150"/>
          <p:cNvSpPr/>
          <p:nvPr>
            <p:ph type="title" idx="4294967295"/>
          </p:nvPr>
        </p:nvSpPr>
        <p:spPr>
          <a:prstGeom prst="rect">
            <a:avLst/>
          </a:prstGeom>
        </p:spPr>
        <p:txBody>
          <a:bodyPr/>
          <a:lstStyle/>
          <a:p>
            <a:pPr/>
            <a:r>
              <a:t>5. The valleys in the (n,tot) toward the upper end of the RRR are filled in in this evaluation</a:t>
            </a:r>
          </a:p>
        </p:txBody>
      </p:sp>
      <p:sp>
        <p:nvSpPr>
          <p:cNvPr id="151" name="Shape 151"/>
          <p:cNvSpPr/>
          <p:nvPr>
            <p:ph type="body" sz="quarter" idx="4294967295"/>
          </p:nvPr>
        </p:nvSpPr>
        <p:spPr>
          <a:xfrm>
            <a:off x="457200" y="1600200"/>
            <a:ext cx="8229600" cy="1249061"/>
          </a:xfrm>
          <a:prstGeom prst="rect">
            <a:avLst/>
          </a:prstGeom>
        </p:spPr>
        <p:txBody>
          <a:bodyPr numCol="2" spcCol="411480"/>
          <a:lstStyle/>
          <a:p>
            <a:pPr>
              <a:spcBef>
                <a:spcPts val="0"/>
              </a:spcBef>
              <a:buChar char="•"/>
            </a:pPr>
            <a:r>
              <a:t>Reworked near Ehi</a:t>
            </a:r>
          </a:p>
          <a:p>
            <a:pPr lvl="1" marL="685800" indent="-228600">
              <a:spcBef>
                <a:spcPts val="0"/>
              </a:spcBef>
              <a:defRPr sz="1600"/>
            </a:pPr>
            <a:r>
              <a:t>add 4 s-wave above Ehi to get tails</a:t>
            </a:r>
          </a:p>
          <a:p>
            <a:pPr lvl="1" marL="685800" indent="-228600">
              <a:spcBef>
                <a:spcPts val="0"/>
              </a:spcBef>
              <a:defRPr sz="1600"/>
            </a:pPr>
            <a:r>
              <a:t>add 1 s-wave at 169.31 keV to get interference</a:t>
            </a:r>
          </a:p>
          <a:p>
            <a:pPr lvl="1" marL="685800" indent="-228600">
              <a:spcBef>
                <a:spcPts val="0"/>
              </a:spcBef>
              <a:defRPr sz="1600"/>
            </a:pPr>
            <a:r>
              <a:t>tweak 3 resonances near 185 keV to get interference better</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nvSpPr>
        <p:spPr>
          <a:xfrm>
            <a:off x="2785437" y="2098674"/>
            <a:ext cx="4027554" cy="350839"/>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marL="220435" indent="-220435" defTabSz="410765">
              <a:spcBef>
                <a:spcPts val="2200"/>
              </a:spcBef>
              <a:buSzPct val="75000"/>
              <a:buChar char="•"/>
              <a:defRPr sz="1800">
                <a:solidFill>
                  <a:srgbClr val="000000"/>
                </a:solidFill>
                <a:latin typeface="Helvetica Light"/>
                <a:ea typeface="Helvetica Light"/>
                <a:cs typeface="Helvetica Light"/>
                <a:sym typeface="Helvetica Light"/>
              </a:defRPr>
            </a:lvl1pPr>
          </a:lstStyle>
          <a:p>
            <a:pPr/>
            <a:r>
              <a:t>In range 140 to 165 keV still too high</a:t>
            </a:r>
          </a:p>
        </p:txBody>
      </p:sp>
      <p:pic>
        <p:nvPicPr>
          <p:cNvPr id="154" name="MT1_3.png"/>
          <p:cNvPicPr>
            <a:picLocks noChangeAspect="1"/>
          </p:cNvPicPr>
          <p:nvPr/>
        </p:nvPicPr>
        <p:blipFill>
          <a:blip r:embed="rId2">
            <a:extLst/>
          </a:blip>
          <a:srcRect l="5901" t="12946" r="9049" b="0"/>
          <a:stretch>
            <a:fillRect/>
          </a:stretch>
        </p:blipFill>
        <p:spPr>
          <a:xfrm>
            <a:off x="575360" y="2717601"/>
            <a:ext cx="7776875" cy="3980084"/>
          </a:xfrm>
          <a:prstGeom prst="rect">
            <a:avLst/>
          </a:prstGeom>
          <a:ln w="12700">
            <a:miter lim="400000"/>
          </a:ln>
        </p:spPr>
      </p:pic>
      <p:sp>
        <p:nvSpPr>
          <p:cNvPr id="155" name="Shape 155"/>
          <p:cNvSpPr/>
          <p:nvPr/>
        </p:nvSpPr>
        <p:spPr>
          <a:xfrm>
            <a:off x="7251299" y="2971006"/>
            <a:ext cx="880277" cy="4397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410765">
              <a:defRPr sz="2400">
                <a:solidFill>
                  <a:srgbClr val="000000"/>
                </a:solidFill>
                <a:latin typeface="Helvetica Light"/>
                <a:ea typeface="Helvetica Light"/>
                <a:cs typeface="Helvetica Light"/>
                <a:sym typeface="Helvetica Light"/>
              </a:defRPr>
            </a:lvl1pPr>
          </a:lstStyle>
          <a:p>
            <a:pPr/>
            <a:r>
              <a:t>(n,tot)</a:t>
            </a:r>
          </a:p>
        </p:txBody>
      </p:sp>
      <p:sp>
        <p:nvSpPr>
          <p:cNvPr id="156" name="Shape 156"/>
          <p:cNvSpPr/>
          <p:nvPr/>
        </p:nvSpPr>
        <p:spPr>
          <a:xfrm>
            <a:off x="8342302" y="4936331"/>
            <a:ext cx="693173" cy="136683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410765">
              <a:defRPr sz="1400">
                <a:solidFill>
                  <a:srgbClr val="000000"/>
                </a:solidFill>
                <a:latin typeface="Helvetica Light"/>
                <a:ea typeface="Helvetica Light"/>
                <a:cs typeface="Helvetica Light"/>
                <a:sym typeface="Helvetica Light"/>
              </a:defRPr>
            </a:lvl1pPr>
          </a:lstStyle>
          <a:p>
            <a:pPr/>
            <a:r>
              <a:t>log scale on too coarse a grid, sorry!</a:t>
            </a:r>
          </a:p>
        </p:txBody>
      </p:sp>
      <p:sp>
        <p:nvSpPr>
          <p:cNvPr id="157" name="Shape 157"/>
          <p:cNvSpPr/>
          <p:nvPr>
            <p:ph type="title" idx="4294967295"/>
          </p:nvPr>
        </p:nvSpPr>
        <p:spPr>
          <a:prstGeom prst="rect">
            <a:avLst/>
          </a:prstGeom>
        </p:spPr>
        <p:txBody>
          <a:bodyPr/>
          <a:lstStyle/>
          <a:p>
            <a:pPr/>
            <a:r>
              <a:t>5. The valleys in the (n,tot) toward the upper end of the RRR are filled in in this evaluation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 name="pasted-image.pdf"/>
          <p:cNvPicPr>
            <a:picLocks noChangeAspect="1"/>
          </p:cNvPicPr>
          <p:nvPr/>
        </p:nvPicPr>
        <p:blipFill>
          <a:blip r:embed="rId2">
            <a:extLst/>
          </a:blip>
          <a:stretch>
            <a:fillRect/>
          </a:stretch>
        </p:blipFill>
        <p:spPr>
          <a:xfrm>
            <a:off x="215558" y="1664732"/>
            <a:ext cx="8371885" cy="4571467"/>
          </a:xfrm>
          <a:prstGeom prst="rect">
            <a:avLst/>
          </a:prstGeom>
          <a:ln w="12700">
            <a:miter lim="400000"/>
          </a:ln>
        </p:spPr>
      </p:pic>
      <p:sp>
        <p:nvSpPr>
          <p:cNvPr id="37" name="Shape 37"/>
          <p:cNvSpPr/>
          <p:nvPr>
            <p:ph type="title" idx="4294967295"/>
          </p:nvPr>
        </p:nvSpPr>
        <p:spPr>
          <a:prstGeom prst="rect">
            <a:avLst/>
          </a:prstGeom>
        </p:spPr>
        <p:txBody>
          <a:bodyPr/>
          <a:lstStyle/>
          <a:p>
            <a:pPr/>
            <a:r>
              <a:t>HEU-MET-INTER-001 very sensitive to 10 - 50 keV part of cross section</a:t>
            </a:r>
          </a:p>
        </p:txBody>
      </p:sp>
      <p:sp>
        <p:nvSpPr>
          <p:cNvPr id="38" name="Shape 38"/>
          <p:cNvSpPr/>
          <p:nvPr/>
        </p:nvSpPr>
        <p:spPr>
          <a:xfrm>
            <a:off x="6102350" y="2324100"/>
            <a:ext cx="699443" cy="2042121"/>
          </a:xfrm>
          <a:prstGeom prst="roundRect">
            <a:avLst>
              <a:gd name="adj" fmla="val 27236"/>
            </a:avLst>
          </a:prstGeom>
          <a:ln w="25400">
            <a:solidFill>
              <a:schemeClr val="accent1"/>
            </a:solidFill>
          </a:ln>
        </p:spPr>
        <p:txBody>
          <a:bodyPr lIns="45719" rIns="45719"/>
          <a:lstStyle/>
          <a:p>
            <a:pP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159" name="Table 159"/>
          <p:cNvGraphicFramePr/>
          <p:nvPr/>
        </p:nvGraphicFramePr>
        <p:xfrm>
          <a:off x="729978" y="2378883"/>
          <a:ext cx="7737622" cy="346203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404740"/>
                <a:gridCol w="529665"/>
                <a:gridCol w="967202"/>
                <a:gridCol w="967202"/>
                <a:gridCol w="967202"/>
                <a:gridCol w="967202"/>
                <a:gridCol w="967202"/>
                <a:gridCol w="967202"/>
              </a:tblGrid>
              <a:tr h="384670">
                <a:tc>
                  <a:txBody>
                    <a:bodyPr/>
                    <a:lstStyle/>
                    <a:p>
                      <a:pPr algn="ctr" defTabSz="914400">
                        <a:defRPr>
                          <a:latin typeface="+mn-lt"/>
                          <a:ea typeface="+mn-ea"/>
                          <a:cs typeface="+mn-cs"/>
                          <a:sym typeface="Helvetica"/>
                        </a:defRPr>
                      </a:pPr>
                      <a:r>
                        <a:t>E</a:t>
                      </a:r>
                      <a:r>
                        <a:rPr baseline="-5999"/>
                        <a:t>R</a:t>
                      </a:r>
                      <a:r>
                        <a:t> (kev)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b="0" sz="1800">
                          <a:solidFill>
                            <a:srgbClr val="000000"/>
                          </a:solidFill>
                        </a:defRPr>
                      </a:pPr>
                      <a:r>
                        <a:rPr b="1" sz="1400">
                          <a:solidFill>
                            <a:srgbClr val="FFFFFF"/>
                          </a:solidFill>
                          <a:latin typeface="+mn-lt"/>
                          <a:ea typeface="+mn-ea"/>
                          <a:cs typeface="+mn-cs"/>
                          <a:sym typeface="Helvetica"/>
                        </a:rPr>
                        <a:t>J</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t</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n</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ɣ</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t</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n</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ɣ</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r>
              <a:tr h="384670">
                <a:tc>
                  <a:txBody>
                    <a:bodyPr/>
                    <a:lstStyle/>
                    <a:p>
                      <a:pPr algn="ctr" defTabSz="914400">
                        <a:defRPr sz="1800">
                          <a:solidFill>
                            <a:srgbClr val="000000"/>
                          </a:solidFill>
                        </a:defRPr>
                      </a:pPr>
                      <a:r>
                        <a:rPr sz="1400">
                          <a:latin typeface="Helvetica Light"/>
                          <a:ea typeface="Helvetica Light"/>
                          <a:cs typeface="Helvetica Light"/>
                          <a:sym typeface="Helvetica Light"/>
                        </a:rPr>
                        <a:t>169.31</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0</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1801.38</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1800</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1.38</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r>
              <a:tr h="384670">
                <a:tc>
                  <a:txBody>
                    <a:bodyPr/>
                    <a:lstStyle/>
                    <a:p>
                      <a:pPr algn="ctr" defTabSz="914400">
                        <a:defRPr sz="1800">
                          <a:solidFill>
                            <a:srgbClr val="000000"/>
                          </a:solidFill>
                        </a:defRPr>
                      </a:pPr>
                      <a:r>
                        <a:rPr sz="1400">
                          <a:latin typeface="Helvetica Light"/>
                          <a:ea typeface="Helvetica Light"/>
                          <a:cs typeface="Helvetica Light"/>
                          <a:sym typeface="Helvetica Light"/>
                        </a:rPr>
                        <a:t>176.30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701.20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700.00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1.20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501.20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500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1.20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r h="384670">
                <a:tc>
                  <a:txBody>
                    <a:bodyPr/>
                    <a:lstStyle/>
                    <a:p>
                      <a:pPr algn="ctr" defTabSz="914400">
                        <a:defRPr sz="1800">
                          <a:solidFill>
                            <a:srgbClr val="000000"/>
                          </a:solidFill>
                        </a:defRPr>
                      </a:pPr>
                      <a:r>
                        <a:rPr sz="1400">
                          <a:latin typeface="Helvetica Light"/>
                          <a:ea typeface="Helvetica Light"/>
                          <a:cs typeface="Helvetica Light"/>
                          <a:sym typeface="Helvetica Light"/>
                        </a:rPr>
                        <a:t>185.00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3903.00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3500.00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3.00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5203.00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4800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3.00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384670">
                <a:tc>
                  <a:txBody>
                    <a:bodyPr/>
                    <a:lstStyle/>
                    <a:p>
                      <a:pPr algn="ctr" defTabSz="914400">
                        <a:defRPr sz="1800">
                          <a:solidFill>
                            <a:srgbClr val="000000"/>
                          </a:solidFill>
                        </a:defRPr>
                      </a:pPr>
                      <a:r>
                        <a:rPr sz="1400">
                          <a:latin typeface="Helvetica Light"/>
                          <a:ea typeface="Helvetica Light"/>
                          <a:cs typeface="Helvetica Light"/>
                          <a:sym typeface="Helvetica Light"/>
                        </a:rPr>
                        <a:t>189.50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3201.50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3200.00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1.50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4201.50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4200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1.50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r h="384670">
                <a:tc>
                  <a:txBody>
                    <a:bodyPr/>
                    <a:lstStyle/>
                    <a:p>
                      <a:pPr algn="ctr" defTabSz="914400">
                        <a:defRPr sz="1800">
                          <a:solidFill>
                            <a:srgbClr val="000000"/>
                          </a:solidFill>
                        </a:defRPr>
                      </a:pPr>
                      <a:r>
                        <a:rPr sz="1400">
                          <a:latin typeface="Helvetica Light"/>
                          <a:ea typeface="Helvetica Light"/>
                          <a:cs typeface="Helvetica Light"/>
                          <a:sym typeface="Helvetica Light"/>
                        </a:rPr>
                        <a:t>194.25</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703.55</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700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3.55</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384670">
                <a:tc>
                  <a:txBody>
                    <a:bodyPr/>
                    <a:lstStyle/>
                    <a:p>
                      <a:pPr algn="ctr" defTabSz="914400">
                        <a:defRPr sz="1800">
                          <a:solidFill>
                            <a:srgbClr val="000000"/>
                          </a:solidFill>
                        </a:defRPr>
                      </a:pPr>
                      <a:r>
                        <a:rPr sz="1400">
                          <a:latin typeface="Helvetica Light"/>
                          <a:ea typeface="Helvetica Light"/>
                          <a:cs typeface="Helvetica Light"/>
                          <a:sym typeface="Helvetica Light"/>
                        </a:rPr>
                        <a:t>197.30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702.57</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700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2.57</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r h="384670">
                <a:tc>
                  <a:txBody>
                    <a:bodyPr/>
                    <a:lstStyle/>
                    <a:p>
                      <a:pPr algn="ctr" defTabSz="914400">
                        <a:defRPr sz="1800">
                          <a:solidFill>
                            <a:srgbClr val="000000"/>
                          </a:solidFill>
                        </a:defRPr>
                      </a:pPr>
                      <a:r>
                        <a:rPr sz="1400">
                          <a:latin typeface="Helvetica Light"/>
                          <a:ea typeface="Helvetica Light"/>
                          <a:cs typeface="Helvetica Light"/>
                          <a:sym typeface="Helvetica Light"/>
                        </a:rPr>
                        <a:t>198.90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701.18</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700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1.18</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384670">
                <a:tc>
                  <a:txBody>
                    <a:bodyPr/>
                    <a:lstStyle/>
                    <a:p>
                      <a:pPr algn="ctr" defTabSz="914400">
                        <a:defRPr sz="1800">
                          <a:solidFill>
                            <a:srgbClr val="000000"/>
                          </a:solidFill>
                        </a:defRPr>
                      </a:pPr>
                      <a:r>
                        <a:rPr sz="1400">
                          <a:latin typeface="Helvetica Light"/>
                          <a:ea typeface="Helvetica Light"/>
                          <a:cs typeface="Helvetica Light"/>
                          <a:sym typeface="Helvetica Light"/>
                        </a:rPr>
                        <a:t>200.10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700.99</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700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0.99</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bl>
          </a:graphicData>
        </a:graphic>
      </p:graphicFrame>
      <p:sp>
        <p:nvSpPr>
          <p:cNvPr id="160" name="Shape 160"/>
          <p:cNvSpPr/>
          <p:nvPr/>
        </p:nvSpPr>
        <p:spPr>
          <a:xfrm>
            <a:off x="2669613" y="1968462"/>
            <a:ext cx="2843763" cy="350838"/>
          </a:xfrm>
          <a:prstGeom prst="rect">
            <a:avLst/>
          </a:prstGeom>
          <a:solidFill>
            <a:srgbClr val="0365C0"/>
          </a:solidFill>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410765">
              <a:defRPr b="1" sz="1800">
                <a:solidFill>
                  <a:srgbClr val="FFFFFF"/>
                </a:solidFill>
                <a:latin typeface="+mn-lt"/>
                <a:ea typeface="+mn-ea"/>
                <a:cs typeface="+mn-cs"/>
                <a:sym typeface="Helvetica"/>
              </a:defRPr>
            </a:lvl1pPr>
          </a:lstStyle>
          <a:p>
            <a:pPr/>
            <a:r>
              <a:t>Before</a:t>
            </a:r>
          </a:p>
        </p:txBody>
      </p:sp>
      <p:sp>
        <p:nvSpPr>
          <p:cNvPr id="161" name="Shape 161"/>
          <p:cNvSpPr/>
          <p:nvPr/>
        </p:nvSpPr>
        <p:spPr>
          <a:xfrm>
            <a:off x="5558239" y="1968462"/>
            <a:ext cx="2908666" cy="350838"/>
          </a:xfrm>
          <a:prstGeom prst="rect">
            <a:avLst/>
          </a:prstGeom>
          <a:solidFill>
            <a:srgbClr val="0365C0"/>
          </a:solidFill>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410765">
              <a:defRPr b="1" sz="1800">
                <a:solidFill>
                  <a:srgbClr val="FFFFFF"/>
                </a:solidFill>
                <a:latin typeface="+mn-lt"/>
                <a:ea typeface="+mn-ea"/>
                <a:cs typeface="+mn-cs"/>
                <a:sym typeface="Helvetica"/>
              </a:defRPr>
            </a:lvl1pPr>
          </a:lstStyle>
          <a:p>
            <a:pPr/>
            <a:r>
              <a:t>After</a:t>
            </a:r>
          </a:p>
        </p:txBody>
      </p:sp>
      <p:sp>
        <p:nvSpPr>
          <p:cNvPr id="162" name="Shape 162"/>
          <p:cNvSpPr/>
          <p:nvPr/>
        </p:nvSpPr>
        <p:spPr>
          <a:xfrm>
            <a:off x="1356948" y="5928282"/>
            <a:ext cx="6430104" cy="7953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p>
            <a:pPr algn="ctr" defTabSz="410765">
              <a:defRPr sz="1600">
                <a:solidFill>
                  <a:srgbClr val="000000"/>
                </a:solidFill>
                <a:latin typeface="Helvetica Light"/>
                <a:ea typeface="Helvetica Light"/>
                <a:cs typeface="Helvetica Light"/>
                <a:sym typeface="Helvetica Light"/>
              </a:defRPr>
            </a:pPr>
            <a:r>
              <a:t>1) E</a:t>
            </a:r>
            <a:r>
              <a:rPr baseline="-5999"/>
              <a:t>hi</a:t>
            </a:r>
            <a:r>
              <a:t>=190 keV; 2) Γ</a:t>
            </a:r>
            <a:r>
              <a:rPr baseline="-5999"/>
              <a:t>ɣ</a:t>
            </a:r>
            <a:r>
              <a:t> determined from gΓ</a:t>
            </a:r>
            <a:r>
              <a:rPr baseline="-5999"/>
              <a:t>n</a:t>
            </a:r>
            <a:r>
              <a:t>Γ</a:t>
            </a:r>
            <a:r>
              <a:rPr baseline="-5999"/>
              <a:t>ɣ</a:t>
            </a:r>
            <a:r>
              <a:t>/Γ assuming gΓ</a:t>
            </a:r>
            <a:r>
              <a:rPr baseline="-5999"/>
              <a:t>n</a:t>
            </a:r>
            <a:r>
              <a:t>/Γ=0.253; </a:t>
            </a:r>
            <a:br/>
            <a:r>
              <a:t>3) E</a:t>
            </a:r>
            <a:r>
              <a:rPr baseline="-5999"/>
              <a:t>R</a:t>
            </a:r>
            <a:r>
              <a:t>=185 keV has MT51 resonance with Γ</a:t>
            </a:r>
            <a:r>
              <a:rPr baseline="-5999"/>
              <a:t>n’</a:t>
            </a:r>
            <a:r>
              <a:t>=400 eV; </a:t>
            </a:r>
            <a:br/>
            <a:r>
              <a:t>4) new resonances from Atlas with tuned Γ</a:t>
            </a:r>
            <a:r>
              <a:rPr baseline="-5999"/>
              <a:t>n</a:t>
            </a:r>
          </a:p>
        </p:txBody>
      </p:sp>
      <p:sp>
        <p:nvSpPr>
          <p:cNvPr id="163" name="Shape 163"/>
          <p:cNvSpPr/>
          <p:nvPr>
            <p:ph type="title" idx="4294967295"/>
          </p:nvPr>
        </p:nvSpPr>
        <p:spPr>
          <a:prstGeom prst="rect">
            <a:avLst/>
          </a:prstGeom>
        </p:spPr>
        <p:txBody>
          <a:bodyPr/>
          <a:lstStyle/>
          <a:p>
            <a:pPr/>
            <a:r>
              <a:t>5. The valleys in the (n,tot) toward the upper end of the RRR are filled in in this evaluation</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MT1_around_20keV.png"/>
          <p:cNvPicPr>
            <a:picLocks noChangeAspect="1"/>
          </p:cNvPicPr>
          <p:nvPr/>
        </p:nvPicPr>
        <p:blipFill>
          <a:blip r:embed="rId2">
            <a:extLst/>
          </a:blip>
          <a:srcRect l="5250" t="0" r="8104" b="0"/>
          <a:stretch>
            <a:fillRect/>
          </a:stretch>
        </p:blipFill>
        <p:spPr>
          <a:xfrm>
            <a:off x="163188" y="1768697"/>
            <a:ext cx="8658095" cy="4996275"/>
          </a:xfrm>
          <a:prstGeom prst="rect">
            <a:avLst/>
          </a:prstGeom>
          <a:ln w="12700">
            <a:miter lim="400000"/>
          </a:ln>
        </p:spPr>
      </p:pic>
      <p:sp>
        <p:nvSpPr>
          <p:cNvPr id="166" name="Shape 166"/>
          <p:cNvSpPr/>
          <p:nvPr/>
        </p:nvSpPr>
        <p:spPr>
          <a:xfrm>
            <a:off x="353317" y="1243806"/>
            <a:ext cx="1377846" cy="10366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p>
            <a:pPr defTabSz="410765">
              <a:defRPr sz="1600">
                <a:solidFill>
                  <a:srgbClr val="000000"/>
                </a:solidFill>
                <a:latin typeface="Helvetica Light"/>
                <a:ea typeface="Helvetica Light"/>
                <a:cs typeface="Helvetica Light"/>
                <a:sym typeface="Helvetica Light"/>
              </a:defRPr>
            </a:pPr>
            <a:r>
              <a:t>J</a:t>
            </a:r>
            <a:r>
              <a:rPr baseline="31999"/>
              <a:t>Pi</a:t>
            </a:r>
            <a:r>
              <a:t>=0+</a:t>
            </a:r>
            <a:br/>
            <a:r>
              <a:t>L=0</a:t>
            </a:r>
            <a:br/>
            <a:r>
              <a:t>E</a:t>
            </a:r>
            <a:r>
              <a:rPr baseline="-5999"/>
              <a:t>0</a:t>
            </a:r>
            <a:r>
              <a:t>=3.955 keV</a:t>
            </a:r>
          </a:p>
          <a:p>
            <a:pPr defTabSz="410765">
              <a:defRPr sz="1600">
                <a:solidFill>
                  <a:srgbClr val="000000"/>
                </a:solidFill>
                <a:latin typeface="Helvetica Light"/>
                <a:ea typeface="Helvetica Light"/>
                <a:cs typeface="Helvetica Light"/>
                <a:sym typeface="Helvetica Light"/>
              </a:defRPr>
            </a:pPr>
            <a:r>
              <a:t>G</a:t>
            </a:r>
            <a:r>
              <a:rPr baseline="-5999"/>
              <a:t>n</a:t>
            </a:r>
            <a:r>
              <a:t>=0.214 keV</a:t>
            </a:r>
          </a:p>
        </p:txBody>
      </p:sp>
      <p:sp>
        <p:nvSpPr>
          <p:cNvPr id="167" name="Shape 167"/>
          <p:cNvSpPr/>
          <p:nvPr/>
        </p:nvSpPr>
        <p:spPr>
          <a:xfrm>
            <a:off x="2381746" y="1243806"/>
            <a:ext cx="1377845" cy="10366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p>
            <a:pPr defTabSz="410765">
              <a:defRPr sz="1600">
                <a:solidFill>
                  <a:srgbClr val="000000"/>
                </a:solidFill>
                <a:latin typeface="Helvetica Light"/>
                <a:ea typeface="Helvetica Light"/>
                <a:cs typeface="Helvetica Light"/>
                <a:sym typeface="Helvetica Light"/>
              </a:defRPr>
            </a:pPr>
            <a:r>
              <a:t>J</a:t>
            </a:r>
            <a:r>
              <a:rPr baseline="31999"/>
              <a:t>Pi</a:t>
            </a:r>
            <a:r>
              <a:t>=1+</a:t>
            </a:r>
            <a:br/>
            <a:r>
              <a:t>L=0</a:t>
            </a:r>
            <a:br/>
            <a:r>
              <a:t>E</a:t>
            </a:r>
            <a:r>
              <a:rPr baseline="-5999"/>
              <a:t>0</a:t>
            </a:r>
            <a:r>
              <a:t>=6.220 keV</a:t>
            </a:r>
          </a:p>
          <a:p>
            <a:pPr defTabSz="410765">
              <a:defRPr sz="1600">
                <a:solidFill>
                  <a:srgbClr val="000000"/>
                </a:solidFill>
                <a:latin typeface="Helvetica Light"/>
                <a:ea typeface="Helvetica Light"/>
                <a:cs typeface="Helvetica Light"/>
                <a:sym typeface="Helvetica Light"/>
              </a:defRPr>
            </a:pPr>
            <a:r>
              <a:t>G</a:t>
            </a:r>
            <a:r>
              <a:rPr baseline="-5999"/>
              <a:t>n</a:t>
            </a:r>
            <a:r>
              <a:t>=0.380 keV</a:t>
            </a:r>
          </a:p>
        </p:txBody>
      </p:sp>
      <p:sp>
        <p:nvSpPr>
          <p:cNvPr id="168" name="Shape 168"/>
          <p:cNvSpPr/>
          <p:nvPr/>
        </p:nvSpPr>
        <p:spPr>
          <a:xfrm>
            <a:off x="7396658" y="1383506"/>
            <a:ext cx="1377845" cy="10366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p>
            <a:pPr defTabSz="410765">
              <a:defRPr sz="1600">
                <a:solidFill>
                  <a:srgbClr val="000000"/>
                </a:solidFill>
                <a:latin typeface="Helvetica Light"/>
                <a:ea typeface="Helvetica Light"/>
                <a:cs typeface="Helvetica Light"/>
                <a:sym typeface="Helvetica Light"/>
              </a:defRPr>
            </a:pPr>
            <a:r>
              <a:t>J</a:t>
            </a:r>
            <a:r>
              <a:rPr baseline="31999"/>
              <a:t>Pi</a:t>
            </a:r>
            <a:r>
              <a:t>=1+</a:t>
            </a:r>
            <a:br/>
            <a:r>
              <a:t>L=0</a:t>
            </a:r>
            <a:br/>
            <a:r>
              <a:t>E</a:t>
            </a:r>
            <a:r>
              <a:rPr baseline="-5999"/>
              <a:t>0</a:t>
            </a:r>
            <a:r>
              <a:t>=29.05 keV</a:t>
            </a:r>
          </a:p>
          <a:p>
            <a:pPr defTabSz="410765">
              <a:defRPr sz="1600">
                <a:solidFill>
                  <a:srgbClr val="000000"/>
                </a:solidFill>
                <a:latin typeface="Helvetica Light"/>
                <a:ea typeface="Helvetica Light"/>
                <a:cs typeface="Helvetica Light"/>
                <a:sym typeface="Helvetica Light"/>
              </a:defRPr>
            </a:pPr>
            <a:r>
              <a:t>G</a:t>
            </a:r>
            <a:r>
              <a:rPr baseline="-5999"/>
              <a:t>n</a:t>
            </a:r>
            <a:r>
              <a:t>=3.45 keV</a:t>
            </a:r>
          </a:p>
        </p:txBody>
      </p:sp>
      <p:pic>
        <p:nvPicPr>
          <p:cNvPr id="169" name=""/>
          <p:cNvPicPr>
            <a:picLocks noChangeAspect="0"/>
          </p:cNvPicPr>
          <p:nvPr/>
        </p:nvPicPr>
        <p:blipFill>
          <a:blip r:embed="rId3">
            <a:extLst/>
          </a:blip>
          <a:stretch>
            <a:fillRect/>
          </a:stretch>
        </p:blipFill>
        <p:spPr>
          <a:xfrm rot="6732261">
            <a:off x="7276245" y="2838042"/>
            <a:ext cx="1259037" cy="246564"/>
          </a:xfrm>
          <a:prstGeom prst="rect">
            <a:avLst/>
          </a:prstGeom>
        </p:spPr>
      </p:pic>
      <p:pic>
        <p:nvPicPr>
          <p:cNvPr id="171" name=""/>
          <p:cNvPicPr>
            <a:picLocks noChangeAspect="0"/>
          </p:cNvPicPr>
          <p:nvPr/>
        </p:nvPicPr>
        <p:blipFill>
          <a:blip r:embed="rId4">
            <a:extLst/>
          </a:blip>
          <a:stretch>
            <a:fillRect/>
          </a:stretch>
        </p:blipFill>
        <p:spPr>
          <a:xfrm rot="8100000">
            <a:off x="2637134" y="2413123"/>
            <a:ext cx="595354" cy="246565"/>
          </a:xfrm>
          <a:prstGeom prst="rect">
            <a:avLst/>
          </a:prstGeom>
        </p:spPr>
      </p:pic>
      <p:pic>
        <p:nvPicPr>
          <p:cNvPr id="173" name=""/>
          <p:cNvPicPr>
            <a:picLocks noChangeAspect="0"/>
          </p:cNvPicPr>
          <p:nvPr/>
        </p:nvPicPr>
        <p:blipFill>
          <a:blip r:embed="rId5">
            <a:extLst/>
          </a:blip>
          <a:stretch>
            <a:fillRect/>
          </a:stretch>
        </p:blipFill>
        <p:spPr>
          <a:xfrm rot="4864678">
            <a:off x="646729" y="2557620"/>
            <a:ext cx="811259" cy="246564"/>
          </a:xfrm>
          <a:prstGeom prst="rect">
            <a:avLst/>
          </a:prstGeom>
        </p:spPr>
      </p:pic>
      <p:sp>
        <p:nvSpPr>
          <p:cNvPr id="175" name="Shape 175"/>
          <p:cNvSpPr/>
          <p:nvPr/>
        </p:nvSpPr>
        <p:spPr>
          <a:xfrm>
            <a:off x="942647" y="5509996"/>
            <a:ext cx="3088195"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Before: miss valley</a:t>
            </a:r>
          </a:p>
        </p:txBody>
      </p:sp>
      <p:sp>
        <p:nvSpPr>
          <p:cNvPr id="176" name="Shape 176"/>
          <p:cNvSpPr/>
          <p:nvPr>
            <p:ph type="title" idx="4294967295"/>
          </p:nvPr>
        </p:nvSpPr>
        <p:spPr>
          <a:xfrm>
            <a:off x="242887" y="-73025"/>
            <a:ext cx="8658226" cy="1508125"/>
          </a:xfrm>
          <a:prstGeom prst="rect">
            <a:avLst/>
          </a:prstGeom>
        </p:spPr>
        <p:txBody>
          <a:bodyPr/>
          <a:lstStyle/>
          <a:p>
            <a:pPr/>
            <a:r>
              <a:t>5. The valleys in the (n,tot) near 25 keV  live in “window” of 56Fe resonances</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178" name="Table 178"/>
          <p:cNvGraphicFramePr/>
          <p:nvPr/>
        </p:nvGraphicFramePr>
        <p:xfrm>
          <a:off x="729978" y="2378883"/>
          <a:ext cx="7737622" cy="272098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404740"/>
                <a:gridCol w="529665"/>
                <a:gridCol w="967202"/>
                <a:gridCol w="967202"/>
                <a:gridCol w="967202"/>
                <a:gridCol w="967202"/>
                <a:gridCol w="967202"/>
                <a:gridCol w="967202"/>
              </a:tblGrid>
              <a:tr h="544195">
                <a:tc>
                  <a:txBody>
                    <a:bodyPr/>
                    <a:lstStyle/>
                    <a:p>
                      <a:pPr algn="ctr" defTabSz="914400">
                        <a:defRPr>
                          <a:latin typeface="+mn-lt"/>
                          <a:ea typeface="+mn-ea"/>
                          <a:cs typeface="+mn-cs"/>
                          <a:sym typeface="Helvetica"/>
                        </a:defRPr>
                      </a:pPr>
                      <a:r>
                        <a:t>E</a:t>
                      </a:r>
                      <a:r>
                        <a:rPr baseline="-5999"/>
                        <a:t>R</a:t>
                      </a:r>
                      <a:r>
                        <a:t> (kev)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b="0" sz="1800">
                          <a:solidFill>
                            <a:srgbClr val="000000"/>
                          </a:solidFill>
                        </a:defRPr>
                      </a:pPr>
                      <a:r>
                        <a:rPr b="1" sz="1400">
                          <a:solidFill>
                            <a:srgbClr val="FFFFFF"/>
                          </a:solidFill>
                          <a:latin typeface="+mn-lt"/>
                          <a:ea typeface="+mn-ea"/>
                          <a:cs typeface="+mn-cs"/>
                          <a:sym typeface="Helvetica"/>
                        </a:rPr>
                        <a:t>J</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t</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n</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ɣ</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t</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n</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a:latin typeface="+mn-lt"/>
                          <a:ea typeface="+mn-ea"/>
                          <a:cs typeface="+mn-cs"/>
                          <a:sym typeface="Helvetica"/>
                        </a:defRPr>
                      </a:pPr>
                      <a:r>
                        <a:t>Γ</a:t>
                      </a:r>
                      <a:r>
                        <a:rPr baseline="-5999"/>
                        <a:t>ɣ</a:t>
                      </a:r>
                      <a:r>
                        <a:t> (eV)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r>
              <a:tr h="544195">
                <a:tc>
                  <a:txBody>
                    <a:bodyPr/>
                    <a:lstStyle/>
                    <a:p>
                      <a:pPr algn="ctr" defTabSz="914400">
                        <a:defRPr sz="1800">
                          <a:solidFill>
                            <a:srgbClr val="000000"/>
                          </a:solidFill>
                        </a:defRPr>
                      </a:pPr>
                      <a:r>
                        <a:rPr sz="1400">
                          <a:latin typeface="Helvetica Light"/>
                          <a:ea typeface="Helvetica Light"/>
                          <a:cs typeface="Helvetica Light"/>
                          <a:sym typeface="Helvetica Light"/>
                        </a:rPr>
                        <a:t>-55.00</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0</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27,000.8</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27,000.0</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0.8</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r>
              <a:tr h="544195">
                <a:tc>
                  <a:txBody>
                    <a:bodyPr/>
                    <a:lstStyle/>
                    <a:p>
                      <a:pPr algn="ctr" defTabSz="914400">
                        <a:defRPr sz="1800">
                          <a:solidFill>
                            <a:srgbClr val="000000"/>
                          </a:solidFill>
                        </a:defRPr>
                      </a:pPr>
                      <a:r>
                        <a:rPr sz="1400">
                          <a:latin typeface="Helvetica Light"/>
                          <a:ea typeface="Helvetica Light"/>
                          <a:cs typeface="Helvetica Light"/>
                          <a:sym typeface="Helvetica Light"/>
                        </a:rPr>
                        <a:t>-2.33</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66.62</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64.89</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1.73</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r h="544195">
                <a:tc>
                  <a:txBody>
                    <a:bodyPr/>
                    <a:lstStyle/>
                    <a:p>
                      <a:pPr algn="ctr" defTabSz="914400">
                        <a:defRPr sz="1800">
                          <a:solidFill>
                            <a:srgbClr val="000000"/>
                          </a:solidFill>
                        </a:defRPr>
                      </a:pPr>
                      <a:r>
                        <a:rPr sz="1400">
                          <a:latin typeface="Helvetica Light"/>
                          <a:ea typeface="Helvetica Light"/>
                          <a:cs typeface="Helvetica Light"/>
                          <a:sym typeface="Helvetica Light"/>
                        </a:rPr>
                        <a:t>-1.22</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a:solidFill>
                            <a:srgbClr val="000000"/>
                          </a:solidFill>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11.51</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9.51</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2.00</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544195">
                <a:tc>
                  <a:txBody>
                    <a:bodyPr/>
                    <a:lstStyle/>
                    <a:p>
                      <a:pPr algn="ctr" defTabSz="914400">
                        <a:defRPr sz="1800">
                          <a:solidFill>
                            <a:srgbClr val="000000"/>
                          </a:solidFill>
                        </a:defRPr>
                      </a:pPr>
                      <a:r>
                        <a:rPr sz="1400">
                          <a:latin typeface="Helvetica Light"/>
                          <a:ea typeface="Helvetica Light"/>
                          <a:cs typeface="Helvetica Light"/>
                          <a:sym typeface="Helvetica Light"/>
                        </a:rPr>
                        <a:t>6.22</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381.15</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380.00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1.15</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401.15</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400.00</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sz="1400">
                          <a:latin typeface="Helvetica Light"/>
                          <a:ea typeface="Helvetica Light"/>
                          <a:cs typeface="Helvetica Light"/>
                          <a:sym typeface="Helvetica Light"/>
                        </a:rPr>
                        <a:t>1.15</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bl>
          </a:graphicData>
        </a:graphic>
      </p:graphicFrame>
      <p:sp>
        <p:nvSpPr>
          <p:cNvPr id="179" name="Shape 179"/>
          <p:cNvSpPr/>
          <p:nvPr/>
        </p:nvSpPr>
        <p:spPr>
          <a:xfrm>
            <a:off x="2669613" y="1968462"/>
            <a:ext cx="2843763" cy="350838"/>
          </a:xfrm>
          <a:prstGeom prst="rect">
            <a:avLst/>
          </a:prstGeom>
          <a:solidFill>
            <a:srgbClr val="0365C0"/>
          </a:solidFill>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410765">
              <a:defRPr b="1" sz="1800">
                <a:solidFill>
                  <a:srgbClr val="FFFFFF"/>
                </a:solidFill>
                <a:latin typeface="+mn-lt"/>
                <a:ea typeface="+mn-ea"/>
                <a:cs typeface="+mn-cs"/>
                <a:sym typeface="Helvetica"/>
              </a:defRPr>
            </a:lvl1pPr>
          </a:lstStyle>
          <a:p>
            <a:pPr/>
            <a:r>
              <a:t>Before</a:t>
            </a:r>
          </a:p>
        </p:txBody>
      </p:sp>
      <p:sp>
        <p:nvSpPr>
          <p:cNvPr id="180" name="Shape 180"/>
          <p:cNvSpPr/>
          <p:nvPr/>
        </p:nvSpPr>
        <p:spPr>
          <a:xfrm>
            <a:off x="5558239" y="1968462"/>
            <a:ext cx="2908666" cy="350838"/>
          </a:xfrm>
          <a:prstGeom prst="rect">
            <a:avLst/>
          </a:prstGeom>
          <a:solidFill>
            <a:srgbClr val="0365C0"/>
          </a:solidFill>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410765">
              <a:defRPr b="1" sz="1800">
                <a:solidFill>
                  <a:srgbClr val="FFFFFF"/>
                </a:solidFill>
                <a:latin typeface="+mn-lt"/>
                <a:ea typeface="+mn-ea"/>
                <a:cs typeface="+mn-cs"/>
                <a:sym typeface="Helvetica"/>
              </a:defRPr>
            </a:lvl1pPr>
          </a:lstStyle>
          <a:p>
            <a:pPr/>
            <a:r>
              <a:t>After</a:t>
            </a:r>
          </a:p>
        </p:txBody>
      </p:sp>
      <p:sp>
        <p:nvSpPr>
          <p:cNvPr id="181" name="Shape 181"/>
          <p:cNvSpPr/>
          <p:nvPr/>
        </p:nvSpPr>
        <p:spPr>
          <a:xfrm>
            <a:off x="2107057" y="5655999"/>
            <a:ext cx="4715574" cy="4397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410765">
              <a:defRPr sz="2400">
                <a:solidFill>
                  <a:srgbClr val="000000"/>
                </a:solidFill>
                <a:latin typeface="Helvetica Light"/>
                <a:ea typeface="Helvetica Light"/>
                <a:cs typeface="Helvetica Light"/>
                <a:sym typeface="Helvetica Light"/>
              </a:defRPr>
            </a:lvl1pPr>
          </a:lstStyle>
          <a:p>
            <a:pPr/>
            <a:r>
              <a:t>Also, remember R’ = 6.3 -&gt; 5.9 fm</a:t>
            </a:r>
          </a:p>
        </p:txBody>
      </p:sp>
      <p:sp>
        <p:nvSpPr>
          <p:cNvPr id="182" name="Shape 182"/>
          <p:cNvSpPr/>
          <p:nvPr>
            <p:ph type="title" idx="4294967295"/>
          </p:nvPr>
        </p:nvSpPr>
        <p:spPr>
          <a:prstGeom prst="rect">
            <a:avLst/>
          </a:prstGeom>
        </p:spPr>
        <p:txBody>
          <a:bodyPr/>
          <a:lstStyle/>
          <a:p>
            <a:pPr/>
            <a:r>
              <a:t>Tweaked bound levels and resonance at 6.22 keV</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 name="MT1_zoom_20keV.png"/>
          <p:cNvPicPr>
            <a:picLocks noChangeAspect="1"/>
          </p:cNvPicPr>
          <p:nvPr/>
        </p:nvPicPr>
        <p:blipFill>
          <a:blip r:embed="rId2">
            <a:extLst/>
          </a:blip>
          <a:stretch>
            <a:fillRect/>
          </a:stretch>
        </p:blipFill>
        <p:spPr>
          <a:xfrm>
            <a:off x="0" y="1447462"/>
            <a:ext cx="9144000" cy="4572001"/>
          </a:xfrm>
          <a:prstGeom prst="rect">
            <a:avLst/>
          </a:prstGeom>
          <a:ln w="12700">
            <a:miter lim="400000"/>
          </a:ln>
        </p:spPr>
      </p:pic>
      <p:sp>
        <p:nvSpPr>
          <p:cNvPr id="185" name="Shape 185"/>
          <p:cNvSpPr/>
          <p:nvPr>
            <p:ph type="title" idx="4294967295"/>
          </p:nvPr>
        </p:nvSpPr>
        <p:spPr>
          <a:prstGeom prst="rect">
            <a:avLst/>
          </a:prstGeom>
        </p:spPr>
        <p:txBody>
          <a:bodyPr/>
          <a:lstStyle/>
          <a:p>
            <a:pPr/>
            <a:r>
              <a:t>After: Nail valley</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7" name="MT1_zoom.png"/>
          <p:cNvPicPr>
            <a:picLocks noChangeAspect="1"/>
          </p:cNvPicPr>
          <p:nvPr/>
        </p:nvPicPr>
        <p:blipFill>
          <a:blip r:embed="rId2">
            <a:extLst/>
          </a:blip>
          <a:stretch>
            <a:fillRect/>
          </a:stretch>
        </p:blipFill>
        <p:spPr>
          <a:xfrm>
            <a:off x="0" y="1454348"/>
            <a:ext cx="9144000" cy="4572001"/>
          </a:xfrm>
          <a:prstGeom prst="rect">
            <a:avLst/>
          </a:prstGeom>
          <a:ln w="12700">
            <a:miter lim="400000"/>
          </a:ln>
        </p:spPr>
      </p:pic>
      <p:sp>
        <p:nvSpPr>
          <p:cNvPr id="188" name="Shape 188"/>
          <p:cNvSpPr/>
          <p:nvPr>
            <p:ph type="title" idx="4294967295"/>
          </p:nvPr>
        </p:nvSpPr>
        <p:spPr>
          <a:prstGeom prst="rect">
            <a:avLst/>
          </a:prstGeom>
        </p:spPr>
        <p:txBody>
          <a:bodyPr/>
          <a:lstStyle/>
          <a:p>
            <a:pPr/>
            <a:r>
              <a:t>Don’t trust Hibdon or Litvinskij</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MT1.png"/>
          <p:cNvPicPr>
            <a:picLocks noChangeAspect="1"/>
          </p:cNvPicPr>
          <p:nvPr/>
        </p:nvPicPr>
        <p:blipFill>
          <a:blip r:embed="rId2">
            <a:extLst/>
          </a:blip>
          <a:stretch>
            <a:fillRect/>
          </a:stretch>
        </p:blipFill>
        <p:spPr>
          <a:xfrm>
            <a:off x="0" y="1432450"/>
            <a:ext cx="9144000" cy="4572001"/>
          </a:xfrm>
          <a:prstGeom prst="rect">
            <a:avLst/>
          </a:prstGeom>
          <a:ln w="12700">
            <a:miter lim="400000"/>
          </a:ln>
        </p:spPr>
      </p:pic>
      <p:sp>
        <p:nvSpPr>
          <p:cNvPr id="191" name="Shape 191"/>
          <p:cNvSpPr/>
          <p:nvPr>
            <p:ph type="title" idx="4294967295"/>
          </p:nvPr>
        </p:nvSpPr>
        <p:spPr>
          <a:prstGeom prst="rect">
            <a:avLst/>
          </a:prstGeom>
        </p:spPr>
        <p:txBody>
          <a:bodyPr/>
          <a:lstStyle/>
          <a:p>
            <a:pPr/>
            <a:r>
              <a:t>ok here</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3" name="MT102.png"/>
          <p:cNvPicPr>
            <a:picLocks noChangeAspect="1"/>
          </p:cNvPicPr>
          <p:nvPr/>
        </p:nvPicPr>
        <p:blipFill>
          <a:blip r:embed="rId2">
            <a:extLst/>
          </a:blip>
          <a:stretch>
            <a:fillRect/>
          </a:stretch>
        </p:blipFill>
        <p:spPr>
          <a:xfrm>
            <a:off x="0" y="1353145"/>
            <a:ext cx="9144000" cy="4572001"/>
          </a:xfrm>
          <a:prstGeom prst="rect">
            <a:avLst/>
          </a:prstGeom>
          <a:ln w="12700">
            <a:miter lim="400000"/>
          </a:ln>
        </p:spPr>
      </p:pic>
      <p:sp>
        <p:nvSpPr>
          <p:cNvPr id="194" name="Shape 194"/>
          <p:cNvSpPr/>
          <p:nvPr>
            <p:ph type="title" idx="4294967295"/>
          </p:nvPr>
        </p:nvSpPr>
        <p:spPr>
          <a:prstGeom prst="rect">
            <a:avLst/>
          </a:prstGeom>
        </p:spPr>
        <p:txBody>
          <a:bodyPr/>
          <a:lstStyle/>
          <a:p>
            <a:pPr/>
            <a:r>
              <a:t>get thermal dead on </a:t>
            </a:r>
            <a:br/>
            <a:r>
              <a:t>(by design)</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196" name="Table 196"/>
          <p:cNvGraphicFramePr/>
          <p:nvPr/>
        </p:nvGraphicFramePr>
        <p:xfrm>
          <a:off x="4707433" y="1976437"/>
          <a:ext cx="3750470" cy="4595488"/>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875234"/>
                <a:gridCol w="1875234"/>
              </a:tblGrid>
              <a:tr h="541770">
                <a:tc>
                  <a:txBody>
                    <a:bodyPr/>
                    <a:lstStyle/>
                    <a:p>
                      <a:pPr algn="ctr" defTabSz="914400">
                        <a:defRPr b="0" sz="1800">
                          <a:solidFill>
                            <a:srgbClr val="000000"/>
                          </a:solidFill>
                        </a:defRPr>
                      </a:pPr>
                      <a:r>
                        <a:rPr b="1">
                          <a:solidFill>
                            <a:srgbClr val="FFFFFF"/>
                          </a:solidFill>
                          <a:latin typeface="+mn-lt"/>
                          <a:ea typeface="+mn-ea"/>
                          <a:cs typeface="+mn-cs"/>
                          <a:sym typeface="Helvetica"/>
                        </a:rPr>
                        <a:t>Source</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c>
                  <a:txBody>
                    <a:bodyPr/>
                    <a:lstStyle/>
                    <a:p>
                      <a:pPr algn="ctr" defTabSz="914400">
                        <a:defRPr b="0" sz="1800">
                          <a:solidFill>
                            <a:srgbClr val="000000"/>
                          </a:solidFill>
                        </a:defRPr>
                      </a:pPr>
                      <a:r>
                        <a:rPr b="1">
                          <a:solidFill>
                            <a:srgbClr val="FFFFFF"/>
                          </a:solidFill>
                          <a:latin typeface="+mn-lt"/>
                          <a:ea typeface="+mn-ea"/>
                          <a:cs typeface="+mn-cs"/>
                          <a:sym typeface="Helvetica"/>
                        </a:rPr>
                        <a:t>MACS(30 keV)</a:t>
                      </a:r>
                    </a:p>
                  </a:txBody>
                  <a:tcPr marL="50800" marR="50800" marT="50800" marB="50800" anchor="ctr" anchorCtr="0" horzOverflow="overflow">
                    <a:lnL w="12700">
                      <a:miter lim="400000"/>
                    </a:lnL>
                    <a:lnR w="12700">
                      <a:miter lim="400000"/>
                    </a:lnR>
                    <a:lnT w="12700">
                      <a:miter lim="400000"/>
                    </a:lnT>
                    <a:lnB w="3175">
                      <a:miter lim="400000"/>
                    </a:lnB>
                    <a:solidFill>
                      <a:srgbClr val="0365C0"/>
                    </a:solidFill>
                  </a:tcPr>
                </a:tc>
              </a:tr>
              <a:tr h="479448">
                <a:tc>
                  <a:txBody>
                    <a:bodyPr/>
                    <a:lstStyle/>
                    <a:p>
                      <a:pPr algn="ctr" defTabSz="914400">
                        <a:defRPr sz="1800">
                          <a:solidFill>
                            <a:srgbClr val="000000"/>
                          </a:solidFill>
                        </a:defRPr>
                      </a:pPr>
                      <a:r>
                        <a:rPr>
                          <a:latin typeface="Helvetica Light"/>
                          <a:ea typeface="Helvetica Light"/>
                          <a:cs typeface="Helvetica Light"/>
                          <a:sym typeface="Helvetica Light"/>
                        </a:rPr>
                        <a:t>MLBW</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41.38 mb</a:t>
                      </a:r>
                    </a:p>
                  </a:txBody>
                  <a:tcPr marL="50800" marR="50800" marT="50800" marB="50800" anchor="ctr" anchorCtr="0" horzOverflow="overflow">
                    <a:lnL w="12700">
                      <a:miter lim="400000"/>
                    </a:lnL>
                    <a:lnR w="12700">
                      <a:miter lim="400000"/>
                    </a:lnR>
                    <a:lnT w="3175">
                      <a:miter lim="400000"/>
                    </a:lnT>
                    <a:lnB w="12700">
                      <a:miter lim="400000"/>
                    </a:lnB>
                    <a:solidFill>
                      <a:srgbClr val="FFFFFF"/>
                    </a:solidFill>
                  </a:tcPr>
                </a:tc>
              </a:tr>
              <a:tr h="510609">
                <a:tc>
                  <a:txBody>
                    <a:bodyPr/>
                    <a:lstStyle/>
                    <a:p>
                      <a:pPr algn="ctr" defTabSz="914400">
                        <a:defRPr sz="1800">
                          <a:solidFill>
                            <a:srgbClr val="000000"/>
                          </a:solidFill>
                        </a:defRPr>
                      </a:pPr>
                      <a:r>
                        <a:rPr>
                          <a:latin typeface="Helvetica Light"/>
                          <a:ea typeface="Helvetica Light"/>
                          <a:cs typeface="Helvetica Light"/>
                          <a:sym typeface="Helvetica Light"/>
                        </a:rPr>
                        <a:t>LRF=7</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36.02 mb</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r h="510609">
                <a:tc>
                  <a:txBody>
                    <a:bodyPr/>
                    <a:lstStyle/>
                    <a:p>
                      <a:pPr algn="ctr" defTabSz="914400">
                        <a:defRPr sz="1800">
                          <a:solidFill>
                            <a:srgbClr val="000000"/>
                          </a:solidFill>
                        </a:defRPr>
                      </a:pPr>
                      <a:r>
                        <a:rPr>
                          <a:latin typeface="Helvetica Light"/>
                          <a:ea typeface="Helvetica Light"/>
                          <a:cs typeface="Helvetica Light"/>
                          <a:sym typeface="Helvetica Light"/>
                        </a:rPr>
                        <a:t>Atlas (exp)</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36.0 +/- 2.7 mb</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510609">
                <a:tc>
                  <a:txBody>
                    <a:bodyPr/>
                    <a:lstStyle/>
                    <a:p>
                      <a:pPr algn="ctr" defTabSz="914400">
                        <a:defRPr sz="1800">
                          <a:solidFill>
                            <a:srgbClr val="000000"/>
                          </a:solidFill>
                        </a:defRPr>
                      </a:pPr>
                      <a:r>
                        <a:rPr>
                          <a:latin typeface="Helvetica Light"/>
                          <a:ea typeface="Helvetica Light"/>
                          <a:cs typeface="Helvetica Light"/>
                          <a:sym typeface="Helvetica Light"/>
                        </a:rPr>
                        <a:t>Atlas (calc)</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42.1 +/- 8.4 mb</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r h="510609">
                <a:tc>
                  <a:txBody>
                    <a:bodyPr/>
                    <a:lstStyle/>
                    <a:p>
                      <a:pPr algn="ctr" defTabSz="914400">
                        <a:defRPr sz="1800">
                          <a:solidFill>
                            <a:srgbClr val="000000"/>
                          </a:solidFill>
                        </a:defRPr>
                      </a:pPr>
                      <a:r>
                        <a:rPr>
                          <a:latin typeface="Helvetica Light"/>
                          <a:ea typeface="Helvetica Light"/>
                          <a:cs typeface="Helvetica Light"/>
                          <a:sym typeface="Helvetica Light"/>
                        </a:rPr>
                        <a:t>Kadonis-0.3</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32 mb</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510609">
                <a:tc>
                  <a:txBody>
                    <a:bodyPr/>
                    <a:lstStyle/>
                    <a:p>
                      <a:pPr algn="ctr" defTabSz="914400">
                        <a:defRPr sz="1800">
                          <a:solidFill>
                            <a:srgbClr val="000000"/>
                          </a:solidFill>
                        </a:defRPr>
                      </a:pPr>
                      <a:r>
                        <a:rPr>
                          <a:latin typeface="Helvetica Light"/>
                          <a:ea typeface="Helvetica Light"/>
                          <a:cs typeface="Helvetica Light"/>
                          <a:sym typeface="Helvetica Light"/>
                        </a:rPr>
                        <a:t>Bao et al. (1)</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39.9 +/- 4 mb</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r h="510609">
                <a:tc>
                  <a:txBody>
                    <a:bodyPr/>
                    <a:lstStyle/>
                    <a:p>
                      <a:pPr algn="ctr" defTabSz="914400">
                        <a:defRPr sz="1800">
                          <a:solidFill>
                            <a:srgbClr val="000000"/>
                          </a:solidFill>
                        </a:defRPr>
                      </a:pPr>
                      <a:r>
                        <a:rPr>
                          <a:latin typeface="Helvetica Light"/>
                          <a:ea typeface="Helvetica Light"/>
                          <a:cs typeface="Helvetica Light"/>
                          <a:sym typeface="Helvetica Light"/>
                        </a:rPr>
                        <a:t>Bao et al. (2)</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36.0 +/- 2.3 mb</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510609">
                <a:tc>
                  <a:txBody>
                    <a:bodyPr/>
                    <a:lstStyle/>
                    <a:p>
                      <a:pPr algn="ctr" defTabSz="914400">
                        <a:defRPr sz="1800">
                          <a:solidFill>
                            <a:srgbClr val="000000"/>
                          </a:solidFill>
                        </a:defRPr>
                      </a:pPr>
                      <a:r>
                        <a:rPr>
                          <a:latin typeface="Helvetica Light"/>
                          <a:ea typeface="Helvetica Light"/>
                          <a:cs typeface="Helvetica Light"/>
                          <a:sym typeface="Helvetica Light"/>
                        </a:rPr>
                        <a:t>Bao et al. (3)</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c>
                  <a:txBody>
                    <a:bodyPr/>
                    <a:lstStyle/>
                    <a:p>
                      <a:pPr algn="ctr" defTabSz="914400">
                        <a:defRPr sz="1800">
                          <a:solidFill>
                            <a:srgbClr val="000000"/>
                          </a:solidFill>
                        </a:defRPr>
                      </a:pPr>
                      <a:r>
                        <a:rPr>
                          <a:latin typeface="Helvetica Light"/>
                          <a:ea typeface="Helvetica Light"/>
                          <a:cs typeface="Helvetica Light"/>
                          <a:sym typeface="Helvetica Light"/>
                        </a:rPr>
                        <a:t>28 +/- 6 mb</a:t>
                      </a:r>
                    </a:p>
                  </a:txBody>
                  <a:tcPr marL="50800" marR="50800" marT="50800" marB="50800" anchor="ctr" anchorCtr="0" horzOverflow="overflow">
                    <a:lnL w="12700">
                      <a:miter lim="400000"/>
                    </a:lnL>
                    <a:lnR w="12700">
                      <a:miter lim="400000"/>
                    </a:lnR>
                    <a:lnT w="12700">
                      <a:miter lim="400000"/>
                    </a:lnT>
                    <a:lnB w="12700">
                      <a:miter lim="400000"/>
                    </a:lnB>
                    <a:solidFill>
                      <a:srgbClr val="E3E5E8"/>
                    </a:solidFill>
                  </a:tcPr>
                </a:tc>
              </a:tr>
            </a:tbl>
          </a:graphicData>
        </a:graphic>
      </p:graphicFrame>
      <p:sp>
        <p:nvSpPr>
          <p:cNvPr id="197" name="Shape 197"/>
          <p:cNvSpPr/>
          <p:nvPr>
            <p:ph type="title" idx="4294967295"/>
          </p:nvPr>
        </p:nvSpPr>
        <p:spPr>
          <a:prstGeom prst="rect">
            <a:avLst/>
          </a:prstGeom>
        </p:spPr>
        <p:txBody>
          <a:bodyPr/>
          <a:lstStyle/>
          <a:p>
            <a:pPr/>
            <a:r>
              <a:t>6. Do we still match the </a:t>
            </a:r>
            <a:br/>
            <a:r>
              <a:t>MACS(30 keV) value for capture?</a:t>
            </a:r>
          </a:p>
        </p:txBody>
      </p:sp>
      <p:sp>
        <p:nvSpPr>
          <p:cNvPr id="198" name="Shape 198"/>
          <p:cNvSpPr/>
          <p:nvPr>
            <p:ph type="body" sz="half" idx="4294967295"/>
          </p:nvPr>
        </p:nvSpPr>
        <p:spPr>
          <a:xfrm>
            <a:off x="457200" y="1600200"/>
            <a:ext cx="4094461" cy="5257800"/>
          </a:xfrm>
          <a:prstGeom prst="rect">
            <a:avLst/>
          </a:prstGeom>
        </p:spPr>
        <p:txBody>
          <a:bodyPr/>
          <a:lstStyle/>
          <a:p>
            <a:pPr>
              <a:buChar char="•"/>
            </a:pPr>
            <a:r>
              <a:t>MACS(30 keV) very useful for quick-n-dirty data validation</a:t>
            </a:r>
          </a:p>
          <a:p>
            <a:pPr>
              <a:buChar char="•"/>
            </a:pPr>
            <a:r>
              <a:t>Bao et al. values are the experimental values compiled in Bao et al. At. Data &amp; Nucl. Data Tables </a:t>
            </a:r>
            <a:r>
              <a:rPr b="1"/>
              <a:t>76</a:t>
            </a:r>
            <a:r>
              <a:t>, 70-154 (2000)   </a:t>
            </a:r>
          </a:p>
          <a:p>
            <a:pPr>
              <a:buChar char="•"/>
            </a:pPr>
            <a:r>
              <a:t>Given the spread in experimental data, the </a:t>
            </a:r>
            <a:br/>
            <a:r>
              <a:t>LRF=7 values are probably good enough</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idx="4294967295"/>
          </p:nvPr>
        </p:nvSpPr>
        <p:spPr>
          <a:xfrm>
            <a:off x="457200" y="92074"/>
            <a:ext cx="8229600" cy="909842"/>
          </a:xfrm>
          <a:prstGeom prst="rect">
            <a:avLst/>
          </a:prstGeom>
        </p:spPr>
        <p:txBody>
          <a:bodyPr/>
          <a:lstStyle/>
          <a:p>
            <a:pPr/>
            <a:r>
              <a:t>Summary</a:t>
            </a:r>
          </a:p>
        </p:txBody>
      </p:sp>
      <p:sp>
        <p:nvSpPr>
          <p:cNvPr id="201" name="Shape 201"/>
          <p:cNvSpPr/>
          <p:nvPr>
            <p:ph type="body" sz="half" idx="4294967295"/>
          </p:nvPr>
        </p:nvSpPr>
        <p:spPr>
          <a:xfrm>
            <a:off x="457200" y="906760"/>
            <a:ext cx="8229600" cy="2576563"/>
          </a:xfrm>
          <a:prstGeom prst="rect">
            <a:avLst/>
          </a:prstGeom>
        </p:spPr>
        <p:txBody>
          <a:bodyPr/>
          <a:lstStyle/>
          <a:p>
            <a:pPr marL="240631" indent="-240631">
              <a:buClrTx/>
              <a:buSzPct val="100000"/>
              <a:buFontTx/>
              <a:buChar char="•"/>
            </a:pPr>
            <a:r>
              <a:t>Developed RRR evaluations for </a:t>
            </a:r>
            <a:r>
              <a:rPr baseline="31999"/>
              <a:t>54,57,58</a:t>
            </a:r>
            <a:r>
              <a:t>Fe</a:t>
            </a:r>
          </a:p>
          <a:p>
            <a:pPr marL="240631" indent="-240631">
              <a:buClrTx/>
              <a:buSzPct val="100000"/>
              <a:buFontTx/>
              <a:buChar char="•"/>
            </a:pPr>
            <a:r>
              <a:t>Converting </a:t>
            </a:r>
            <a:r>
              <a:rPr baseline="31999"/>
              <a:t>57</a:t>
            </a:r>
            <a:r>
              <a:t>Fe from MLBW to LRF=7 revealed potential format problems (or just processing code problems?)</a:t>
            </a:r>
          </a:p>
          <a:p>
            <a:pPr marL="240631" indent="-240631">
              <a:buClrTx/>
              <a:buSzPct val="100000"/>
              <a:buFontTx/>
              <a:buChar char="•"/>
            </a:pPr>
            <a:r>
              <a:t>Added several new tests to FUDGE which will undoubtably reveal in many many more ENDF file bugs</a:t>
            </a:r>
          </a:p>
          <a:p>
            <a:pPr marL="240631" indent="-240631">
              <a:buClrTx/>
              <a:buSzPct val="100000"/>
              <a:buFontTx/>
              <a:buChar char="•"/>
            </a:pPr>
            <a:r>
              <a:t>We have not made covariances yet</a:t>
            </a:r>
          </a:p>
        </p:txBody>
      </p:sp>
      <p:graphicFrame>
        <p:nvGraphicFramePr>
          <p:cNvPr id="202" name="Table 202"/>
          <p:cNvGraphicFramePr/>
          <p:nvPr/>
        </p:nvGraphicFramePr>
        <p:xfrm>
          <a:off x="1231900" y="4127500"/>
          <a:ext cx="7455000" cy="179903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740449"/>
                <a:gridCol w="1253658"/>
                <a:gridCol w="1331396"/>
                <a:gridCol w="1554093"/>
                <a:gridCol w="1357391"/>
              </a:tblGrid>
              <a:tr h="428446">
                <a:tc>
                  <a:txBody>
                    <a:bodyPr/>
                    <a:lstStyle/>
                    <a:p>
                      <a:pPr defTabSz="914400">
                        <a:defRPr sz="1800"/>
                      </a:pPr>
                    </a:p>
                  </a:txBody>
                  <a:tcPr marL="0" marR="0" marT="0" marB="0" anchor="ctr" anchorCtr="0" horzOverflow="overflow"/>
                </a:tc>
                <a:tc>
                  <a:txBody>
                    <a:bodyPr/>
                    <a:lstStyle/>
                    <a:p>
                      <a:pPr algn="ctr" defTabSz="914400">
                        <a:defRPr b="0" sz="1800">
                          <a:solidFill>
                            <a:srgbClr val="000000"/>
                          </a:solidFill>
                        </a:defRPr>
                      </a:pPr>
                      <a:r>
                        <a:rPr b="1">
                          <a:solidFill>
                            <a:srgbClr val="FFFFFF"/>
                          </a:solidFill>
                        </a:rPr>
                        <a:t>β0</a:t>
                      </a:r>
                    </a:p>
                  </a:txBody>
                  <a:tcPr marL="0" marR="0" marT="0" marB="0" anchor="ctr" anchorCtr="0" horzOverflow="overflow"/>
                </a:tc>
                <a:tc>
                  <a:txBody>
                    <a:bodyPr/>
                    <a:lstStyle/>
                    <a:p>
                      <a:pPr algn="ctr" defTabSz="914400">
                        <a:defRPr b="0" sz="1800">
                          <a:solidFill>
                            <a:srgbClr val="000000"/>
                          </a:solidFill>
                        </a:defRPr>
                      </a:pPr>
                      <a:r>
                        <a:rPr b="1">
                          <a:solidFill>
                            <a:srgbClr val="FFFFFF"/>
                          </a:solidFill>
                        </a:rPr>
                        <a:t>KADONIS</a:t>
                      </a:r>
                    </a:p>
                  </a:txBody>
                  <a:tcPr marL="0" marR="0" marT="0" marB="0" anchor="ctr" anchorCtr="0" horzOverflow="overflow"/>
                </a:tc>
                <a:tc>
                  <a:txBody>
                    <a:bodyPr/>
                    <a:lstStyle/>
                    <a:p>
                      <a:pPr algn="ctr" defTabSz="914400">
                        <a:defRPr b="0" sz="1800">
                          <a:solidFill>
                            <a:srgbClr val="000000"/>
                          </a:solidFill>
                        </a:defRPr>
                      </a:pPr>
                      <a:r>
                        <a:rPr b="1">
                          <a:solidFill>
                            <a:srgbClr val="FFFFFF"/>
                          </a:solidFill>
                        </a:rPr>
                        <a:t>ENDF/B-VII.1*</a:t>
                      </a:r>
                    </a:p>
                  </a:txBody>
                  <a:tcPr marL="0" marR="0" marT="0" marB="0" anchor="ctr" anchorCtr="0" horzOverflow="overflow"/>
                </a:tc>
                <a:tc>
                  <a:txBody>
                    <a:bodyPr/>
                    <a:lstStyle/>
                    <a:p>
                      <a:pPr algn="ctr" defTabSz="914400">
                        <a:defRPr b="0" sz="1800">
                          <a:solidFill>
                            <a:srgbClr val="000000"/>
                          </a:solidFill>
                        </a:defRPr>
                      </a:pPr>
                      <a:r>
                        <a:rPr b="1">
                          <a:solidFill>
                            <a:srgbClr val="FFFFFF"/>
                          </a:solidFill>
                        </a:rPr>
                        <a:t>JENDL-4.0*</a:t>
                      </a:r>
                    </a:p>
                  </a:txBody>
                  <a:tcPr marL="0" marR="0" marT="0" marB="0" anchor="ctr" anchorCtr="0" horzOverflow="overflow"/>
                </a:tc>
              </a:tr>
              <a:tr h="339472">
                <a:tc>
                  <a:txBody>
                    <a:bodyPr/>
                    <a:lstStyle/>
                    <a:p>
                      <a:pPr algn="ctr" defTabSz="914400">
                        <a:defRPr sz="1800"/>
                      </a:pPr>
                      <a:r>
                        <a:rPr baseline="31999"/>
                        <a:t>54</a:t>
                      </a:r>
                      <a:r>
                        <a:t>Fe</a:t>
                      </a:r>
                    </a:p>
                  </a:txBody>
                  <a:tcPr marL="0" marR="0" marT="0" marB="0" anchor="t" anchorCtr="0" horzOverflow="overflow"/>
                </a:tc>
                <a:tc>
                  <a:txBody>
                    <a:bodyPr/>
                    <a:lstStyle/>
                    <a:p>
                      <a:pPr algn="ctr" defTabSz="914400">
                        <a:defRPr sz="1800">
                          <a:solidFill>
                            <a:srgbClr val="000000"/>
                          </a:solidFill>
                        </a:defRPr>
                      </a:pPr>
                      <a:r>
                        <a:rPr>
                          <a:solidFill>
                            <a:srgbClr val="322F31"/>
                          </a:solidFill>
                          <a:latin typeface="Calibri"/>
                          <a:ea typeface="Calibri"/>
                          <a:cs typeface="Calibri"/>
                          <a:sym typeface="Calibri"/>
                        </a:rPr>
                        <a:t>28.3±1.3</a:t>
                      </a:r>
                    </a:p>
                  </a:txBody>
                  <a:tcPr marL="0" marR="0" marT="0" marB="0" anchor="t" anchorCtr="0" horzOverflow="overflow"/>
                </a:tc>
                <a:tc>
                  <a:txBody>
                    <a:bodyPr/>
                    <a:lstStyle/>
                    <a:p>
                      <a:pPr algn="ctr" defTabSz="914400">
                        <a:defRPr sz="1800">
                          <a:solidFill>
                            <a:srgbClr val="000000"/>
                          </a:solidFill>
                        </a:defRPr>
                      </a:pPr>
                      <a:r>
                        <a:rPr>
                          <a:solidFill>
                            <a:srgbClr val="322F31"/>
                          </a:solidFill>
                          <a:latin typeface="Calibri"/>
                          <a:ea typeface="Calibri"/>
                          <a:cs typeface="Calibri"/>
                          <a:sym typeface="Calibri"/>
                        </a:rPr>
                        <a:t>29.6±1.3</a:t>
                      </a:r>
                    </a:p>
                  </a:txBody>
                  <a:tcPr marL="0" marR="0" marT="0" marB="0" anchor="t" anchorCtr="0" horzOverflow="overflow"/>
                </a:tc>
                <a:tc>
                  <a:txBody>
                    <a:bodyPr/>
                    <a:lstStyle/>
                    <a:p>
                      <a:pPr algn="ctr">
                        <a:defRPr sz="1800">
                          <a:solidFill>
                            <a:srgbClr val="000000"/>
                          </a:solidFill>
                        </a:defRPr>
                      </a:pPr>
                      <a:r>
                        <a:rPr>
                          <a:latin typeface="Calibri"/>
                          <a:ea typeface="Calibri"/>
                          <a:cs typeface="Calibri"/>
                          <a:sym typeface="Calibri"/>
                        </a:rPr>
                        <a:t>21.6±2.7</a:t>
                      </a:r>
                    </a:p>
                  </a:txBody>
                  <a:tcPr marL="0" marR="0" marT="0" marB="0" anchor="t" anchorCtr="0" horzOverflow="overflow"/>
                </a:tc>
                <a:tc>
                  <a:txBody>
                    <a:bodyPr/>
                    <a:lstStyle/>
                    <a:p>
                      <a:pPr algn="ctr">
                        <a:defRPr sz="1800">
                          <a:solidFill>
                            <a:srgbClr val="000000"/>
                          </a:solidFill>
                        </a:defRPr>
                      </a:pPr>
                      <a:r>
                        <a:rPr>
                          <a:latin typeface="Calibri"/>
                          <a:ea typeface="Calibri"/>
                          <a:cs typeface="Calibri"/>
                          <a:sym typeface="Calibri"/>
                        </a:rPr>
                        <a:t>21.6</a:t>
                      </a:r>
                    </a:p>
                  </a:txBody>
                  <a:tcPr marL="0" marR="0" marT="0" marB="0" anchor="t" anchorCtr="0" horzOverflow="overflow"/>
                </a:tc>
              </a:tr>
              <a:tr h="339472">
                <a:tc>
                  <a:txBody>
                    <a:bodyPr/>
                    <a:lstStyle/>
                    <a:p>
                      <a:pPr algn="ctr" defTabSz="914400">
                        <a:defRPr sz="1800"/>
                      </a:pPr>
                      <a:r>
                        <a:rPr baseline="31999"/>
                        <a:t>56</a:t>
                      </a:r>
                      <a:r>
                        <a:t>Fe</a:t>
                      </a:r>
                    </a:p>
                  </a:txBody>
                  <a:tcPr marL="0" marR="0" marT="0" marB="0" anchor="t" anchorCtr="0" horzOverflow="overflow"/>
                </a:tc>
                <a:tc>
                  <a:txBody>
                    <a:bodyPr/>
                    <a:lstStyle/>
                    <a:p>
                      <a:pPr algn="ctr" defTabSz="914400">
                        <a:defRPr sz="1800">
                          <a:solidFill>
                            <a:srgbClr val="000000"/>
                          </a:solidFill>
                        </a:defRPr>
                      </a:pPr>
                      <a:r>
                        <a:rPr>
                          <a:solidFill>
                            <a:srgbClr val="322F31"/>
                          </a:solidFill>
                          <a:latin typeface="Calibri"/>
                          <a:ea typeface="Calibri"/>
                          <a:cs typeface="Calibri"/>
                          <a:sym typeface="Calibri"/>
                        </a:rPr>
                        <a:t>11.2±1.1</a:t>
                      </a:r>
                    </a:p>
                  </a:txBody>
                  <a:tcPr marL="0" marR="0" marT="0" marB="0" anchor="t" anchorCtr="0" horzOverflow="overflow"/>
                </a:tc>
                <a:tc>
                  <a:txBody>
                    <a:bodyPr/>
                    <a:lstStyle/>
                    <a:p>
                      <a:pPr algn="ctr" defTabSz="914400">
                        <a:defRPr sz="1800">
                          <a:solidFill>
                            <a:srgbClr val="000000"/>
                          </a:solidFill>
                        </a:defRPr>
                      </a:pPr>
                      <a:r>
                        <a:rPr>
                          <a:solidFill>
                            <a:srgbClr val="322F31"/>
                          </a:solidFill>
                          <a:latin typeface="Calibri"/>
                          <a:ea typeface="Calibri"/>
                          <a:cs typeface="Calibri"/>
                          <a:sym typeface="Calibri"/>
                        </a:rPr>
                        <a:t>11.7±0.5</a:t>
                      </a:r>
                    </a:p>
                  </a:txBody>
                  <a:tcPr marL="0" marR="0" marT="0" marB="0" anchor="t" anchorCtr="0" horzOverflow="overflow"/>
                </a:tc>
                <a:tc>
                  <a:txBody>
                    <a:bodyPr/>
                    <a:lstStyle/>
                    <a:p>
                      <a:pPr algn="ctr" defTabSz="914400">
                        <a:defRPr sz="1800">
                          <a:solidFill>
                            <a:srgbClr val="000000"/>
                          </a:solidFill>
                        </a:defRPr>
                      </a:pPr>
                      <a:r>
                        <a:rPr>
                          <a:solidFill>
                            <a:srgbClr val="322F31"/>
                          </a:solidFill>
                          <a:latin typeface="Calibri"/>
                          <a:ea typeface="Calibri"/>
                          <a:cs typeface="Calibri"/>
                          <a:sym typeface="Calibri"/>
                        </a:rPr>
                        <a:t>11.5±1.1</a:t>
                      </a:r>
                    </a:p>
                  </a:txBody>
                  <a:tcPr marL="0" marR="0" marT="0" marB="0" anchor="t" anchorCtr="0" horzOverflow="overflow"/>
                </a:tc>
                <a:tc>
                  <a:txBody>
                    <a:bodyPr/>
                    <a:lstStyle/>
                    <a:p>
                      <a:pPr algn="ctr">
                        <a:defRPr sz="1800">
                          <a:solidFill>
                            <a:srgbClr val="000000"/>
                          </a:solidFill>
                        </a:defRPr>
                      </a:pPr>
                      <a:r>
                        <a:rPr>
                          <a:latin typeface="Calibri"/>
                          <a:ea typeface="Calibri"/>
                          <a:cs typeface="Calibri"/>
                          <a:sym typeface="Calibri"/>
                        </a:rPr>
                        <a:t>11.8</a:t>
                      </a:r>
                    </a:p>
                  </a:txBody>
                  <a:tcPr marL="0" marR="0" marT="0" marB="0" anchor="t" anchorCtr="0" horzOverflow="overflow"/>
                </a:tc>
              </a:tr>
              <a:tr h="339472">
                <a:tc>
                  <a:txBody>
                    <a:bodyPr/>
                    <a:lstStyle/>
                    <a:p>
                      <a:pPr algn="ctr" defTabSz="914400">
                        <a:defRPr sz="1800"/>
                      </a:pPr>
                      <a:r>
                        <a:rPr baseline="31999"/>
                        <a:t>57</a:t>
                      </a:r>
                      <a:r>
                        <a:t>Fe</a:t>
                      </a:r>
                    </a:p>
                  </a:txBody>
                  <a:tcPr marL="0" marR="0" marT="0" marB="0" anchor="t" anchorCtr="0" horzOverflow="overflow"/>
                </a:tc>
                <a:tc>
                  <a:txBody>
                    <a:bodyPr/>
                    <a:lstStyle/>
                    <a:p>
                      <a:pPr algn="ctr" defTabSz="914400">
                        <a:defRPr sz="1800">
                          <a:solidFill>
                            <a:srgbClr val="000000"/>
                          </a:solidFill>
                        </a:defRPr>
                      </a:pPr>
                      <a:r>
                        <a:rPr>
                          <a:latin typeface="Calibri"/>
                          <a:ea typeface="Calibri"/>
                          <a:cs typeface="Calibri"/>
                          <a:sym typeface="Calibri"/>
                        </a:rPr>
                        <a:t>36.02</a:t>
                      </a:r>
                    </a:p>
                  </a:txBody>
                  <a:tcPr marL="0" marR="0" marT="0" marB="0" anchor="t" anchorCtr="0" horzOverflow="overflow"/>
                </a:tc>
                <a:tc>
                  <a:txBody>
                    <a:bodyPr/>
                    <a:lstStyle/>
                    <a:p>
                      <a:pPr algn="ctr" defTabSz="914400">
                        <a:defRPr sz="1800">
                          <a:solidFill>
                            <a:srgbClr val="000000"/>
                          </a:solidFill>
                        </a:defRPr>
                      </a:pPr>
                      <a:r>
                        <a:rPr>
                          <a:solidFill>
                            <a:srgbClr val="322F31"/>
                          </a:solidFill>
                          <a:latin typeface="Calibri"/>
                          <a:ea typeface="Calibri"/>
                          <a:cs typeface="Calibri"/>
                          <a:sym typeface="Calibri"/>
                        </a:rPr>
                        <a:t>40.0±4.0</a:t>
                      </a:r>
                    </a:p>
                  </a:txBody>
                  <a:tcPr marL="0" marR="0" marT="0" marB="0" anchor="t" anchorCtr="0" horzOverflow="overflow"/>
                </a:tc>
                <a:tc>
                  <a:txBody>
                    <a:bodyPr/>
                    <a:lstStyle/>
                    <a:p>
                      <a:pPr algn="ctr" defTabSz="914400">
                        <a:defRPr sz="1800">
                          <a:solidFill>
                            <a:srgbClr val="000000"/>
                          </a:solidFill>
                        </a:defRPr>
                      </a:pPr>
                      <a:r>
                        <a:rPr>
                          <a:solidFill>
                            <a:srgbClr val="322F31"/>
                          </a:solidFill>
                          <a:latin typeface="Calibri"/>
                          <a:ea typeface="Calibri"/>
                          <a:cs typeface="Calibri"/>
                          <a:sym typeface="Calibri"/>
                        </a:rPr>
                        <a:t>28.5±4.6</a:t>
                      </a:r>
                    </a:p>
                  </a:txBody>
                  <a:tcPr marL="0" marR="0" marT="0" marB="0" anchor="t" anchorCtr="0" horzOverflow="overflow"/>
                </a:tc>
                <a:tc>
                  <a:txBody>
                    <a:bodyPr/>
                    <a:lstStyle/>
                    <a:p>
                      <a:pPr algn="ctr">
                        <a:defRPr sz="1800">
                          <a:solidFill>
                            <a:srgbClr val="000000"/>
                          </a:solidFill>
                        </a:defRPr>
                      </a:pPr>
                      <a:r>
                        <a:rPr>
                          <a:latin typeface="Calibri"/>
                          <a:ea typeface="Calibri"/>
                          <a:cs typeface="Calibri"/>
                          <a:sym typeface="Calibri"/>
                        </a:rPr>
                        <a:t>30.2</a:t>
                      </a:r>
                    </a:p>
                  </a:txBody>
                  <a:tcPr marL="0" marR="0" marT="0" marB="0" anchor="t" anchorCtr="0" horzOverflow="overflow"/>
                </a:tc>
              </a:tr>
              <a:tr h="339472">
                <a:tc>
                  <a:txBody>
                    <a:bodyPr/>
                    <a:lstStyle/>
                    <a:p>
                      <a:pPr algn="ctr" defTabSz="914400">
                        <a:defRPr sz="1800"/>
                      </a:pPr>
                      <a:r>
                        <a:rPr baseline="31999"/>
                        <a:t>58</a:t>
                      </a:r>
                      <a:r>
                        <a:t>Fe</a:t>
                      </a:r>
                    </a:p>
                  </a:txBody>
                  <a:tcPr marL="0" marR="0" marT="0" marB="0" anchor="t" anchorCtr="0" horzOverflow="overflow"/>
                </a:tc>
                <a:tc>
                  <a:txBody>
                    <a:bodyPr/>
                    <a:lstStyle/>
                    <a:p>
                      <a:pPr algn="ctr">
                        <a:defRPr sz="1800">
                          <a:solidFill>
                            <a:srgbClr val="000000"/>
                          </a:solidFill>
                        </a:defRPr>
                      </a:pPr>
                      <a:r>
                        <a:rPr>
                          <a:latin typeface="Calibri"/>
                          <a:ea typeface="Calibri"/>
                          <a:cs typeface="Calibri"/>
                          <a:sym typeface="Calibri"/>
                        </a:rPr>
                        <a:t>13.7±1.5</a:t>
                      </a:r>
                    </a:p>
                  </a:txBody>
                  <a:tcPr marL="0" marR="0" marT="0" marB="0" anchor="t" anchorCtr="0" horzOverflow="overflow"/>
                </a:tc>
                <a:tc>
                  <a:txBody>
                    <a:bodyPr/>
                    <a:lstStyle/>
                    <a:p>
                      <a:pPr algn="ctr" defTabSz="914400">
                        <a:defRPr sz="1800">
                          <a:solidFill>
                            <a:srgbClr val="000000"/>
                          </a:solidFill>
                        </a:defRPr>
                      </a:pPr>
                      <a:r>
                        <a:rPr>
                          <a:solidFill>
                            <a:srgbClr val="322F31"/>
                          </a:solidFill>
                          <a:latin typeface="Calibri"/>
                          <a:ea typeface="Calibri"/>
                          <a:cs typeface="Calibri"/>
                          <a:sym typeface="Calibri"/>
                        </a:rPr>
                        <a:t>13.5±0.7</a:t>
                      </a:r>
                    </a:p>
                  </a:txBody>
                  <a:tcPr marL="0" marR="0" marT="0" marB="0" anchor="t" anchorCtr="0" horzOverflow="overflow"/>
                </a:tc>
                <a:tc>
                  <a:txBody>
                    <a:bodyPr/>
                    <a:lstStyle/>
                    <a:p>
                      <a:pPr algn="ctr">
                        <a:defRPr sz="1800">
                          <a:solidFill>
                            <a:srgbClr val="000000"/>
                          </a:solidFill>
                        </a:defRPr>
                      </a:pPr>
                      <a:r>
                        <a:rPr>
                          <a:latin typeface="Calibri"/>
                          <a:ea typeface="Calibri"/>
                          <a:cs typeface="Calibri"/>
                          <a:sym typeface="Calibri"/>
                        </a:rPr>
                        <a:t>19.7</a:t>
                      </a:r>
                    </a:p>
                  </a:txBody>
                  <a:tcPr marL="0" marR="0" marT="0" marB="0" anchor="t" anchorCtr="0" horzOverflow="overflow"/>
                </a:tc>
                <a:tc>
                  <a:txBody>
                    <a:bodyPr/>
                    <a:lstStyle/>
                    <a:p>
                      <a:pPr algn="ctr">
                        <a:defRPr sz="1800">
                          <a:solidFill>
                            <a:srgbClr val="000000"/>
                          </a:solidFill>
                        </a:defRPr>
                      </a:pPr>
                      <a:r>
                        <a:rPr>
                          <a:latin typeface="Calibri"/>
                          <a:ea typeface="Calibri"/>
                          <a:cs typeface="Calibri"/>
                          <a:sym typeface="Calibri"/>
                        </a:rPr>
                        <a:t>14.0</a:t>
                      </a:r>
                    </a:p>
                  </a:txBody>
                  <a:tcPr marL="0" marR="0" marT="0" marB="0" anchor="t" anchorCtr="0" horzOverflow="overflow"/>
                </a:tc>
              </a:tr>
            </a:tbl>
          </a:graphicData>
        </a:graphic>
      </p:graphicFrame>
      <p:sp>
        <p:nvSpPr>
          <p:cNvPr id="203" name="Shape 203"/>
          <p:cNvSpPr/>
          <p:nvPr/>
        </p:nvSpPr>
        <p:spPr>
          <a:xfrm>
            <a:off x="3063274" y="3559132"/>
            <a:ext cx="2613830"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MACS (30 keV)</a:t>
            </a:r>
          </a:p>
        </p:txBody>
      </p:sp>
      <p:sp>
        <p:nvSpPr>
          <p:cNvPr id="204" name="Shape 204"/>
          <p:cNvSpPr/>
          <p:nvPr/>
        </p:nvSpPr>
        <p:spPr>
          <a:xfrm>
            <a:off x="1171247" y="6004272"/>
            <a:ext cx="6482542"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400"/>
            </a:lvl1pPr>
          </a:lstStyle>
          <a:p>
            <a:pPr/>
            <a:r>
              <a:t>*B.  Pritychenko and S. F. Mughabghab,  Nuclear Data Sheets 113, 3120 (2012)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idx="4294967295"/>
          </p:nvPr>
        </p:nvSpPr>
        <p:spPr>
          <a:prstGeom prst="rect">
            <a:avLst/>
          </a:prstGeom>
        </p:spPr>
        <p:txBody>
          <a:bodyPr/>
          <a:lstStyle/>
          <a:p>
            <a:pPr/>
            <a:r>
              <a:t>Major changes to RRR of minor Fe isotopes</a:t>
            </a:r>
          </a:p>
        </p:txBody>
      </p:sp>
      <p:sp>
        <p:nvSpPr>
          <p:cNvPr id="41" name="Shape 41"/>
          <p:cNvSpPr/>
          <p:nvPr>
            <p:ph type="body" idx="4294967295"/>
          </p:nvPr>
        </p:nvSpPr>
        <p:spPr>
          <a:prstGeom prst="rect">
            <a:avLst/>
          </a:prstGeom>
        </p:spPr>
        <p:txBody>
          <a:bodyPr/>
          <a:lstStyle/>
          <a:p>
            <a:pPr>
              <a:buChar char="•"/>
            </a:pPr>
            <a:r>
              <a:rPr baseline="31999"/>
              <a:t>54</a:t>
            </a:r>
            <a:r>
              <a:t>Fe — modified from Atlas, converted to Reich-Moore</a:t>
            </a:r>
          </a:p>
          <a:p>
            <a:pPr>
              <a:buChar char="•"/>
            </a:pPr>
            <a:r>
              <a:rPr baseline="31999"/>
              <a:t>57</a:t>
            </a:r>
            <a:r>
              <a:t>Fe — modified from Atlas, converted to Reich-Moore  (LRF=7), including (n,n’)</a:t>
            </a:r>
          </a:p>
          <a:p>
            <a:pPr>
              <a:buChar char="•"/>
            </a:pPr>
            <a:r>
              <a:rPr baseline="31999"/>
              <a:t>58</a:t>
            </a:r>
            <a:r>
              <a:t>Fe — adopted JEFF-3.2 evaluation from Moxon</a:t>
            </a:r>
          </a:p>
          <a:p>
            <a:pPr>
              <a:buChar char="•"/>
            </a:pPr>
            <a:r>
              <a:t>not discussed — we may need to visit </a:t>
            </a:r>
            <a:r>
              <a:rPr baseline="31999"/>
              <a:t>52</a:t>
            </a:r>
            <a:r>
              <a:t>Cr, the last untweaked component of stainless steel</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idx="4294967295"/>
          </p:nvPr>
        </p:nvSpPr>
        <p:spPr>
          <a:prstGeom prst="rect">
            <a:avLst/>
          </a:prstGeom>
        </p:spPr>
        <p:txBody>
          <a:bodyPr/>
          <a:lstStyle/>
          <a:p>
            <a:pPr/>
            <a:r>
              <a:t>Experimental results since last evaluation</a:t>
            </a:r>
          </a:p>
        </p:txBody>
      </p:sp>
      <p:sp>
        <p:nvSpPr>
          <p:cNvPr id="44" name="Shape 44"/>
          <p:cNvSpPr/>
          <p:nvPr>
            <p:ph type="body" idx="4294967295"/>
          </p:nvPr>
        </p:nvSpPr>
        <p:spPr>
          <a:xfrm>
            <a:off x="922779" y="1916601"/>
            <a:ext cx="7298442" cy="3896327"/>
          </a:xfrm>
          <a:prstGeom prst="rect">
            <a:avLst/>
          </a:prstGeom>
        </p:spPr>
        <p:txBody>
          <a:bodyPr/>
          <a:lstStyle/>
          <a:p>
            <a:pPr marL="0" indent="0">
              <a:buClrTx/>
              <a:buSzTx/>
              <a:buFontTx/>
              <a:buNone/>
              <a:defRPr i="1" sz="2200"/>
            </a:pPr>
            <a:r>
              <a:t>The only new measurement of resonance parameters since 2005 is that of CERN which reported  the capture Kernels at the ND13 conference in graphical form.  The agreement of the CERN capture kernels with the ORNL and GEEL results is very good, showing that the resonance capture widths are well determined.  As a result, the re-evaluation of the resonance parameters for the Fe isotopes received little  or no change from values reported in the ATLAS.</a:t>
            </a:r>
          </a:p>
          <a:p>
            <a:pPr marL="0" indent="0">
              <a:buClrTx/>
              <a:buSzTx/>
              <a:buFontTx/>
              <a:buNone/>
              <a:defRPr sz="2000"/>
            </a:pPr>
            <a:r>
              <a:t> </a:t>
            </a:r>
          </a:p>
          <a:p>
            <a:pPr marL="0" indent="0">
              <a:buClrTx/>
              <a:buSzTx/>
              <a:buFontTx/>
              <a:buNone/>
              <a:defRPr i="1" sz="1800"/>
            </a:pPr>
            <a:r>
              <a:t>— Said Mughabghab 3/2016</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idx="4294967295"/>
          </p:nvPr>
        </p:nvSpPr>
        <p:spPr>
          <a:prstGeom prst="rect">
            <a:avLst/>
          </a:prstGeom>
        </p:spPr>
        <p:txBody>
          <a:bodyPr/>
          <a:lstStyle/>
          <a:p>
            <a:pPr/>
            <a:r>
              <a:t>Major changes to RRR of minor Fe isotopes</a:t>
            </a:r>
          </a:p>
        </p:txBody>
      </p:sp>
      <p:sp>
        <p:nvSpPr>
          <p:cNvPr id="47" name="Shape 47"/>
          <p:cNvSpPr/>
          <p:nvPr>
            <p:ph type="body" idx="4294967295"/>
          </p:nvPr>
        </p:nvSpPr>
        <p:spPr>
          <a:prstGeom prst="rect">
            <a:avLst/>
          </a:prstGeom>
        </p:spPr>
        <p:txBody>
          <a:bodyPr/>
          <a:lstStyle/>
          <a:p>
            <a:pPr>
              <a:buChar char="•"/>
              <a:defRPr>
                <a:solidFill>
                  <a:srgbClr val="DDDDDD"/>
                </a:solidFill>
              </a:defRPr>
            </a:pPr>
            <a:r>
              <a:rPr baseline="31999"/>
              <a:t>54</a:t>
            </a:r>
            <a:r>
              <a:t>Fe — modified from Atlas, converted to Reich-Moore</a:t>
            </a:r>
          </a:p>
          <a:p>
            <a:pPr>
              <a:buChar char="•"/>
              <a:defRPr>
                <a:solidFill>
                  <a:srgbClr val="DDDDDD"/>
                </a:solidFill>
              </a:defRPr>
            </a:pPr>
            <a:r>
              <a:rPr baseline="31999"/>
              <a:t>57</a:t>
            </a:r>
            <a:r>
              <a:t>Fe — modified from Atlas, converted to Reich-Moore  (LRF=7), including (n,n’)</a:t>
            </a:r>
          </a:p>
          <a:p>
            <a:pPr>
              <a:buChar char="•"/>
            </a:pPr>
            <a:r>
              <a:rPr baseline="31999"/>
              <a:t>58</a:t>
            </a:r>
            <a:r>
              <a:t>Fe — adopted JEFF-3.2 evaluation from Moxon</a:t>
            </a:r>
          </a:p>
          <a:p>
            <a:pPr>
              <a:buChar char="•"/>
              <a:defRPr>
                <a:solidFill>
                  <a:srgbClr val="DDDDDD"/>
                </a:solidFill>
              </a:defRPr>
            </a:pPr>
            <a:r>
              <a:t>not discussed — we may need to visit </a:t>
            </a:r>
            <a:r>
              <a:rPr baseline="31999"/>
              <a:t>52</a:t>
            </a:r>
            <a:r>
              <a:t>Cr, the last untweaked component of stainless steel</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idx="4294967295"/>
          </p:nvPr>
        </p:nvSpPr>
        <p:spPr>
          <a:xfrm>
            <a:off x="381000" y="304800"/>
            <a:ext cx="8382000" cy="1090613"/>
          </a:xfrm>
          <a:prstGeom prst="rect">
            <a:avLst/>
          </a:prstGeom>
        </p:spPr>
        <p:txBody>
          <a:bodyPr>
            <a:normAutofit fontScale="100000" lnSpcReduction="0"/>
          </a:bodyPr>
          <a:lstStyle/>
          <a:p>
            <a:pPr/>
            <a:r>
              <a:rPr baseline="31999"/>
              <a:t>58</a:t>
            </a:r>
            <a:r>
              <a:t>Fe: from Moxon</a:t>
            </a:r>
          </a:p>
        </p:txBody>
      </p:sp>
      <p:sp>
        <p:nvSpPr>
          <p:cNvPr id="50" name="Shape 50"/>
          <p:cNvSpPr/>
          <p:nvPr>
            <p:ph type="body" sz="quarter" idx="4294967295"/>
          </p:nvPr>
        </p:nvSpPr>
        <p:spPr>
          <a:xfrm>
            <a:off x="762000" y="1364744"/>
            <a:ext cx="7620000" cy="1554512"/>
          </a:xfrm>
          <a:prstGeom prst="rect">
            <a:avLst/>
          </a:prstGeom>
        </p:spPr>
        <p:txBody>
          <a:bodyPr>
            <a:normAutofit fontScale="100000" lnSpcReduction="0"/>
          </a:bodyPr>
          <a:lstStyle>
            <a:lvl1pPr marL="0" indent="0">
              <a:buClrTx/>
              <a:buSzTx/>
              <a:buFontTx/>
              <a:buNone/>
            </a:lvl1pPr>
          </a:lstStyle>
          <a:p>
            <a:pPr/>
            <a:r>
              <a:t>Moxon evaluation taken from JEFF-3.2. The unresolved region is for self-shielding only. All angular distributions, including RRR and URR, are calculated by EMPIRE. </a:t>
            </a:r>
          </a:p>
        </p:txBody>
      </p:sp>
      <p:pic>
        <p:nvPicPr>
          <p:cNvPr id="51" name="figure_1.png"/>
          <p:cNvPicPr>
            <a:picLocks noChangeAspect="1"/>
          </p:cNvPicPr>
          <p:nvPr/>
        </p:nvPicPr>
        <p:blipFill>
          <a:blip r:embed="rId2">
            <a:extLst/>
          </a:blip>
          <a:stretch>
            <a:fillRect/>
          </a:stretch>
        </p:blipFill>
        <p:spPr>
          <a:xfrm>
            <a:off x="0" y="2897445"/>
            <a:ext cx="9144001" cy="3657601"/>
          </a:xfrm>
          <a:prstGeom prst="rect">
            <a:avLst/>
          </a:prstGeom>
          <a:ln w="12700">
            <a:miter lim="400000"/>
          </a:ln>
        </p:spPr>
      </p:pic>
      <p:sp>
        <p:nvSpPr>
          <p:cNvPr id="52" name="Shape 52"/>
          <p:cNvSpPr/>
          <p:nvPr/>
        </p:nvSpPr>
        <p:spPr>
          <a:xfrm>
            <a:off x="1261861" y="5210865"/>
            <a:ext cx="3330505" cy="8926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Garg contaminated with </a:t>
            </a:r>
            <a:r>
              <a:rPr baseline="31999"/>
              <a:t>54</a:t>
            </a:r>
            <a:r>
              <a:t>Fe, </a:t>
            </a:r>
            <a:r>
              <a:rPr baseline="31999"/>
              <a:t>57</a:t>
            </a:r>
            <a:r>
              <a:t>Fe </a:t>
            </a:r>
          </a:p>
        </p:txBody>
      </p:sp>
      <p:sp>
        <p:nvSpPr>
          <p:cNvPr id="53" name="Shape 53"/>
          <p:cNvSpPr/>
          <p:nvPr/>
        </p:nvSpPr>
        <p:spPr>
          <a:xfrm flipH="1" flipV="1">
            <a:off x="1385213" y="4354017"/>
            <a:ext cx="1212355" cy="1002739"/>
          </a:xfrm>
          <a:prstGeom prst="line">
            <a:avLst/>
          </a:prstGeom>
          <a:ln w="25400">
            <a:solidFill>
              <a:schemeClr val="accent6"/>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idx="4294967295"/>
          </p:nvPr>
        </p:nvSpPr>
        <p:spPr>
          <a:prstGeom prst="rect">
            <a:avLst/>
          </a:prstGeom>
        </p:spPr>
        <p:txBody>
          <a:bodyPr/>
          <a:lstStyle/>
          <a:p>
            <a:pPr/>
            <a:r>
              <a:t>Major changes to RRR of minor Fe isotopes</a:t>
            </a:r>
          </a:p>
        </p:txBody>
      </p:sp>
      <p:sp>
        <p:nvSpPr>
          <p:cNvPr id="56" name="Shape 56"/>
          <p:cNvSpPr/>
          <p:nvPr>
            <p:ph type="body" idx="4294967295"/>
          </p:nvPr>
        </p:nvSpPr>
        <p:spPr>
          <a:prstGeom prst="rect">
            <a:avLst/>
          </a:prstGeom>
        </p:spPr>
        <p:txBody>
          <a:bodyPr/>
          <a:lstStyle/>
          <a:p>
            <a:pPr>
              <a:buChar char="•"/>
            </a:pPr>
            <a:r>
              <a:rPr baseline="31999"/>
              <a:t>54</a:t>
            </a:r>
            <a:r>
              <a:t>Fe — modified from Atlas, converted to Reich-Moore</a:t>
            </a:r>
          </a:p>
          <a:p>
            <a:pPr>
              <a:buChar char="•"/>
              <a:defRPr>
                <a:solidFill>
                  <a:srgbClr val="DDDDDD"/>
                </a:solidFill>
              </a:defRPr>
            </a:pPr>
            <a:r>
              <a:rPr baseline="31999"/>
              <a:t>57</a:t>
            </a:r>
            <a:r>
              <a:t>Fe — modified from Atlas, converted to Reich-Moore  (LRF=7), including (n,n’)</a:t>
            </a:r>
          </a:p>
          <a:p>
            <a:pPr>
              <a:buChar char="•"/>
              <a:defRPr>
                <a:solidFill>
                  <a:srgbClr val="DDDDDD"/>
                </a:solidFill>
              </a:defRPr>
            </a:pPr>
            <a:r>
              <a:rPr baseline="31999"/>
              <a:t>58</a:t>
            </a:r>
            <a:r>
              <a:t>Fe — adopted JEFF-3.2 evaluation from Moxon</a:t>
            </a:r>
          </a:p>
          <a:p>
            <a:pPr>
              <a:buChar char="•"/>
              <a:defRPr>
                <a:solidFill>
                  <a:srgbClr val="DDDDDD"/>
                </a:solidFill>
              </a:defRPr>
            </a:pPr>
            <a:r>
              <a:t>not discussed — we may need to visit </a:t>
            </a:r>
            <a:r>
              <a:rPr baseline="31999"/>
              <a:t>52</a:t>
            </a:r>
            <a:r>
              <a:t>Cr, the last untweaked component of stainless steel</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idx="4294967295"/>
          </p:nvPr>
        </p:nvSpPr>
        <p:spPr>
          <a:xfrm>
            <a:off x="381000" y="304800"/>
            <a:ext cx="8382000" cy="1090613"/>
          </a:xfrm>
          <a:prstGeom prst="rect">
            <a:avLst/>
          </a:prstGeom>
        </p:spPr>
        <p:txBody>
          <a:bodyPr>
            <a:normAutofit fontScale="100000" lnSpcReduction="0"/>
          </a:bodyPr>
          <a:lstStyle/>
          <a:p>
            <a:pPr/>
            <a:r>
              <a:rPr baseline="31999"/>
              <a:t>54</a:t>
            </a:r>
            <a:r>
              <a:t>Fe: from new Atlas, but in RM</a:t>
            </a:r>
          </a:p>
        </p:txBody>
      </p:sp>
      <p:sp>
        <p:nvSpPr>
          <p:cNvPr id="59" name="Shape 59"/>
          <p:cNvSpPr/>
          <p:nvPr>
            <p:ph type="body" idx="4294967295"/>
          </p:nvPr>
        </p:nvSpPr>
        <p:spPr>
          <a:xfrm>
            <a:off x="762000" y="1828800"/>
            <a:ext cx="7620000" cy="3886200"/>
          </a:xfrm>
          <a:prstGeom prst="rect">
            <a:avLst/>
          </a:prstGeom>
        </p:spPr>
        <p:txBody>
          <a:bodyPr>
            <a:normAutofit fontScale="100000" lnSpcReduction="0"/>
          </a:bodyPr>
          <a:lstStyle/>
          <a:p>
            <a:pPr>
              <a:buChar char="▪"/>
              <a:defRPr b="1"/>
            </a:pPr>
            <a:r>
              <a:t>Convert MLBW (LRF=2) to Reich Moore (LRF=3)</a:t>
            </a:r>
          </a:p>
          <a:p>
            <a:pPr lvl="1">
              <a:buSzPct val="110000"/>
              <a:buChar char="▪"/>
            </a:pPr>
            <a:r>
              <a:t>improved interference minima, but messed up thermal</a:t>
            </a:r>
          </a:p>
          <a:p>
            <a:pPr>
              <a:buChar char="▪"/>
              <a:defRPr b="1"/>
            </a:pPr>
            <a:r>
              <a:t>Added/adjusted fictitious strong levels to fix thermal cross section</a:t>
            </a:r>
          </a:p>
          <a:p>
            <a:pPr>
              <a:buChar char="▪"/>
              <a:defRPr b="1"/>
            </a:pPr>
            <a:r>
              <a:t>Imposed fictitious strong levels above E</a:t>
            </a:r>
            <a:r>
              <a:rPr baseline="-5999"/>
              <a:t>max</a:t>
            </a:r>
            <a:r>
              <a:t> to get better interference effects and improve agreement with total cross section data</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Blank Presentation">
  <a:themeElements>
    <a:clrScheme name="Blank Presentation">
      <a:dk1>
        <a:srgbClr val="322F31"/>
      </a:dk1>
      <a:lt1>
        <a:srgbClr val="FFFFFF"/>
      </a:lt1>
      <a:dk2>
        <a:srgbClr val="A7A7A7"/>
      </a:dk2>
      <a:lt2>
        <a:srgbClr val="535353"/>
      </a:lt2>
      <a:accent1>
        <a:srgbClr val="8071B4"/>
      </a:accent1>
      <a:accent2>
        <a:srgbClr val="483F65"/>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8071B4"/>
      </a:accent1>
      <a:accent2>
        <a:srgbClr val="483F65"/>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322F31"/>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