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23" r:id="rId2"/>
    <p:sldId id="691" r:id="rId3"/>
    <p:sldId id="697" r:id="rId4"/>
    <p:sldId id="698" r:id="rId5"/>
    <p:sldId id="663" r:id="rId6"/>
    <p:sldId id="685" r:id="rId7"/>
    <p:sldId id="686" r:id="rId8"/>
    <p:sldId id="687" r:id="rId9"/>
    <p:sldId id="689" r:id="rId10"/>
    <p:sldId id="690" r:id="rId11"/>
    <p:sldId id="594" r:id="rId12"/>
    <p:sldId id="675" r:id="rId13"/>
    <p:sldId id="677" r:id="rId14"/>
    <p:sldId id="704" r:id="rId15"/>
    <p:sldId id="652" r:id="rId16"/>
    <p:sldId id="678" r:id="rId17"/>
    <p:sldId id="680" r:id="rId18"/>
    <p:sldId id="699" r:id="rId19"/>
    <p:sldId id="688" r:id="rId20"/>
    <p:sldId id="700" r:id="rId21"/>
    <p:sldId id="701" r:id="rId22"/>
    <p:sldId id="703" r:id="rId23"/>
    <p:sldId id="59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B3791"/>
    <a:srgbClr val="FF3399"/>
    <a:srgbClr val="00FF00"/>
    <a:srgbClr val="BC6916"/>
    <a:srgbClr val="D8791A"/>
    <a:srgbClr val="0000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5736" autoAdjust="0"/>
  </p:normalViewPr>
  <p:slideViewPr>
    <p:cSldViewPr>
      <p:cViewPr>
        <p:scale>
          <a:sx n="41" d="100"/>
          <a:sy n="41" d="100"/>
        </p:scale>
        <p:origin x="-1488" y="-3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5075E-5BE9-4182-ADE6-D1C3ED60620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0C7B41-6E3A-4976-8F57-DDC9AC16AF6B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6ABAA-1160-4BDB-81BA-6B62D4497A1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1028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rgbClr val="0000FF"/>
                </a:solidFill>
              </a:rPr>
              <a:pPr eaLnBrk="1" hangingPunct="1">
                <a:defRPr/>
              </a:pPr>
              <a:t>‹#›</a:t>
            </a:fld>
            <a:endParaRPr lang="es-ES" sz="2000" smtClean="0">
              <a:solidFill>
                <a:srgbClr val="0000FF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 txBox="1">
            <a:spLocks noChangeArrowheads="1"/>
          </p:cNvSpPr>
          <p:nvPr userDrawn="1"/>
        </p:nvSpPr>
        <p:spPr bwMode="auto">
          <a:xfrm>
            <a:off x="533400" y="6324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 smtClean="0"/>
              <a:t>Mini-CSWEG,</a:t>
            </a:r>
            <a:r>
              <a:rPr lang="fr-FR" dirty="0" smtClean="0"/>
              <a:t> 11-12 April 2016</a:t>
            </a:r>
          </a:p>
          <a:p>
            <a:pPr>
              <a:defRPr/>
            </a:pPr>
            <a:r>
              <a:rPr lang="fr-FR" dirty="0" smtClean="0"/>
              <a:t>LANL, Los </a:t>
            </a:r>
            <a:r>
              <a:rPr lang="fr-FR" dirty="0" err="1" smtClean="0"/>
              <a:t>Alamos</a:t>
            </a:r>
            <a:r>
              <a:rPr lang="fr-FR" dirty="0" smtClean="0"/>
              <a:t>,</a:t>
            </a:r>
            <a:r>
              <a:rPr lang="fr-FR" baseline="0" dirty="0" smtClean="0"/>
              <a:t> USA</a:t>
            </a:r>
            <a:endParaRPr lang="en-GB" dirty="0" smtClean="0"/>
          </a:p>
        </p:txBody>
      </p:sp>
      <p:sp>
        <p:nvSpPr>
          <p:cNvPr id="12" name="Rectangle 9"/>
          <p:cNvSpPr txBox="1">
            <a:spLocks noChangeArrowheads="1"/>
          </p:cNvSpPr>
          <p:nvPr userDrawn="1"/>
        </p:nvSpPr>
        <p:spPr bwMode="auto">
          <a:xfrm>
            <a:off x="54864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Roberto Capote, IAEA Nuclear Data Section</a:t>
            </a:r>
          </a:p>
          <a:p>
            <a:pPr>
              <a:defRPr/>
            </a:pPr>
            <a:r>
              <a:rPr lang="en-US" dirty="0" smtClean="0"/>
              <a:t>e-mail: </a:t>
            </a:r>
            <a:r>
              <a:rPr lang="en-US" b="1" u="sng" dirty="0" smtClean="0">
                <a:hlinkClick r:id="rId7"/>
              </a:rPr>
              <a:t>R.CapoteNoy@iaea.org</a:t>
            </a:r>
            <a:endParaRPr lang="en-US" b="1" u="sng" dirty="0" smtClean="0"/>
          </a:p>
          <a:p>
            <a:pPr>
              <a:defRPr/>
            </a:pPr>
            <a:r>
              <a:rPr lang="en-US" dirty="0" smtClean="0"/>
              <a:t> Web:    </a:t>
            </a:r>
            <a:r>
              <a:rPr lang="en-US" b="1" u="sng" dirty="0" smtClean="0">
                <a:hlinkClick r:id="rId8"/>
              </a:rPr>
              <a:t>http://www-nds.iaea.org</a:t>
            </a:r>
            <a:r>
              <a:rPr lang="en-US" b="1" u="sng" dirty="0" smtClean="0"/>
              <a:t>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3" r="12414"/>
          <a:stretch/>
        </p:blipFill>
        <p:spPr bwMode="auto">
          <a:xfrm>
            <a:off x="2286000" y="927020"/>
            <a:ext cx="4106901" cy="3721180"/>
          </a:xfrm>
          <a:prstGeom prst="rect">
            <a:avLst/>
          </a:prstGeom>
          <a:noFill/>
          <a:ln w="825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5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-152400" y="0"/>
            <a:ext cx="9448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CIELO U-238 evaluation (</a:t>
            </a:r>
            <a:r>
              <a:rPr lang="en-GB" alt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RR+fast</a:t>
            </a:r>
            <a:r>
              <a:rPr lang="en-GB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br>
              <a:rPr lang="en-GB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alt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Rectangle 7"/>
          <p:cNvSpPr>
            <a:spLocks noRot="1" noChangeArrowheads="1"/>
          </p:cNvSpPr>
          <p:nvPr/>
        </p:nvSpPr>
        <p:spPr bwMode="auto">
          <a:xfrm>
            <a:off x="0" y="4876800"/>
            <a:ext cx="9144000" cy="990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 err="1" smtClean="0">
                <a:solidFill>
                  <a:srgbClr val="0000FF"/>
                </a:solidFill>
              </a:rPr>
              <a:t>R.Capote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A.Trkov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M.Sin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M.W.Herman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V.G.Pronyaev</a:t>
            </a:r>
            <a:r>
              <a:rPr lang="en-GB" sz="2800" dirty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E.Sh.Soukhovitskii</a:t>
            </a:r>
            <a:r>
              <a:rPr lang="en-GB" sz="2800" dirty="0" smtClean="0">
                <a:solidFill>
                  <a:srgbClr val="0000FF"/>
                </a:solidFill>
              </a:rPr>
              <a:t>, P. </a:t>
            </a:r>
            <a:r>
              <a:rPr lang="en-GB" sz="2800" dirty="0" err="1" smtClean="0">
                <a:solidFill>
                  <a:srgbClr val="0000FF"/>
                </a:solidFill>
              </a:rPr>
              <a:t>Schillebeeckx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I.Sirakov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S.Kopecky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</a:p>
          <a:p>
            <a:r>
              <a:rPr lang="en-GB" sz="2800" dirty="0" err="1" smtClean="0">
                <a:solidFill>
                  <a:srgbClr val="0000FF"/>
                </a:solidFill>
              </a:rPr>
              <a:t>D.Bernard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G.Noguere</a:t>
            </a:r>
            <a:r>
              <a:rPr lang="en-GB" sz="2800" dirty="0" smtClean="0">
                <a:solidFill>
                  <a:srgbClr val="0000FF"/>
                </a:solidFill>
              </a:rPr>
              <a:t>, A. </a:t>
            </a:r>
            <a:r>
              <a:rPr lang="en-GB" sz="2800" dirty="0" err="1" smtClean="0">
                <a:solidFill>
                  <a:srgbClr val="0000FF"/>
                </a:solidFill>
              </a:rPr>
              <a:t>Daskalakis</a:t>
            </a:r>
            <a:r>
              <a:rPr lang="en-GB" sz="2800" dirty="0" smtClean="0">
                <a:solidFill>
                  <a:srgbClr val="0000FF"/>
                </a:solidFill>
              </a:rPr>
              <a:t>, </a:t>
            </a:r>
            <a:r>
              <a:rPr lang="en-GB" sz="2800" dirty="0" err="1" smtClean="0">
                <a:solidFill>
                  <a:srgbClr val="0000FF"/>
                </a:solidFill>
              </a:rPr>
              <a:t>Y.Danon</a:t>
            </a:r>
            <a:endParaRPr lang="en-US" sz="28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pic>
        <p:nvPicPr>
          <p:cNvPr id="6" name="Picture 14">
            <a:hlinkHover r:id="" action="ppaction://noaction" highlightClick="1"/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14" y="1367115"/>
            <a:ext cx="728119" cy="690285"/>
          </a:xfrm>
          <a:prstGeom prst="rect">
            <a:avLst/>
          </a:prstGeom>
          <a:noFill/>
          <a:ln w="698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2971800" y="2213159"/>
            <a:ext cx="289278" cy="149041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85800"/>
            <a:ext cx="8620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3790" y="-76200"/>
            <a:ext cx="6667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U(</a:t>
            </a:r>
            <a:r>
              <a:rPr lang="en-GB" altLang="en-US" kern="0" dirty="0" err="1">
                <a:solidFill>
                  <a:srgbClr val="0000FF"/>
                </a:solidFill>
                <a:sym typeface="Symbol"/>
              </a:rPr>
              <a:t>n,el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), </a:t>
            </a:r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U(</a:t>
            </a:r>
            <a:r>
              <a:rPr lang="en-GB" altLang="en-US" kern="0" dirty="0" err="1" smtClean="0">
                <a:solidFill>
                  <a:srgbClr val="0000FF"/>
                </a:solidFill>
                <a:sym typeface="Symbol"/>
              </a:rPr>
              <a:t>n,sct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 el+2 </a:t>
            </a:r>
            <a:r>
              <a:rPr lang="en-GB" altLang="en-US" kern="0" dirty="0" err="1" smtClean="0">
                <a:solidFill>
                  <a:srgbClr val="0000FF"/>
                </a:solidFill>
                <a:sym typeface="Symbol"/>
              </a:rPr>
              <a:t>inel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300412" cy="28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7604"/>
            <a:ext cx="1905000" cy="244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914400"/>
            <a:ext cx="777734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457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0" dirty="0" smtClean="0">
                <a:solidFill>
                  <a:srgbClr val="0000FF"/>
                </a:solidFill>
              </a:rPr>
              <a:t>R. C., M. Sin, A. Trkov, M. W. Herman, </a:t>
            </a:r>
            <a:r>
              <a:rPr lang="da-DK" sz="1600" b="0" dirty="0" smtClean="0">
                <a:solidFill>
                  <a:srgbClr val="0000FF"/>
                </a:solidFill>
              </a:rPr>
              <a:t>D. Bernard, G. Noguere, A. Daskalakis, and Y. Danon.</a:t>
            </a:r>
            <a:r>
              <a:rPr lang="da-DK" sz="1600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da-DK" sz="1600" b="0" i="1" dirty="0" smtClean="0">
                <a:solidFill>
                  <a:srgbClr val="0000FF"/>
                </a:solidFill>
              </a:rPr>
              <a:t>NEMEA-7 proceedings, NEA SG-40 (2014)</a:t>
            </a:r>
            <a:r>
              <a:rPr lang="en-US" sz="1600" b="0" dirty="0" smtClean="0">
                <a:solidFill>
                  <a:srgbClr val="0000FF"/>
                </a:solidFill>
              </a:rPr>
              <a:t> “Evaluation of neutron induced reactions on</a:t>
            </a:r>
            <a:r>
              <a:rPr lang="en-US" sz="1600" b="0" dirty="0">
                <a:solidFill>
                  <a:srgbClr val="0000FF"/>
                </a:solidFill>
              </a:rPr>
              <a:t> </a:t>
            </a:r>
            <a:r>
              <a:rPr lang="en-US" sz="1600" b="0" baseline="30000" dirty="0" smtClean="0">
                <a:solidFill>
                  <a:srgbClr val="0000FF"/>
                </a:solidFill>
              </a:rPr>
              <a:t>238</a:t>
            </a:r>
            <a:r>
              <a:rPr lang="en-US" sz="1600" b="0" dirty="0" smtClean="0">
                <a:solidFill>
                  <a:srgbClr val="0000FF"/>
                </a:solidFill>
              </a:rPr>
              <a:t>U nucleus”</a:t>
            </a:r>
          </a:p>
          <a:p>
            <a:pPr eaLnBrk="0" hangingPunct="0"/>
            <a:r>
              <a:rPr lang="en-GB" altLang="en-US" sz="1600" b="0" dirty="0" smtClean="0">
                <a:solidFill>
                  <a:srgbClr val="0000FF"/>
                </a:solidFill>
              </a:rPr>
              <a:t> </a:t>
            </a:r>
            <a:endParaRPr lang="en-GB" altLang="en-US" sz="1600" b="0" dirty="0">
              <a:solidFill>
                <a:srgbClr val="0000FF"/>
              </a:solidFill>
            </a:endParaRPr>
          </a:p>
          <a:p>
            <a:pPr eaLnBrk="0" hangingPunct="0"/>
            <a:endParaRPr lang="en-GB" altLang="en-US" sz="1600" b="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-152400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GB" altLang="en-US" kern="0" baseline="-25000" dirty="0" smtClean="0">
                <a:solidFill>
                  <a:srgbClr val="0000FF"/>
                </a:solidFill>
                <a:sym typeface="Symbol"/>
              </a:rPr>
              <a:t>in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(tot), </a:t>
            </a:r>
            <a:r>
              <a:rPr lang="en-GB" altLang="en-US" kern="0" baseline="-25000" dirty="0">
                <a:solidFill>
                  <a:srgbClr val="0000FF"/>
                </a:solidFill>
                <a:sym typeface="Symbol"/>
              </a:rPr>
              <a:t>in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(2</a:t>
            </a:r>
            <a:r>
              <a:rPr lang="en-GB" altLang="en-US" kern="0" baseline="30000" dirty="0">
                <a:solidFill>
                  <a:srgbClr val="0000FF"/>
                </a:solidFill>
                <a:sym typeface="Symbol"/>
              </a:rPr>
              <a:t>+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), </a:t>
            </a:r>
            <a:r>
              <a:rPr lang="en-GB" altLang="en-US" kern="0" baseline="-25000" dirty="0">
                <a:solidFill>
                  <a:srgbClr val="0000FF"/>
                </a:solidFill>
                <a:sym typeface="Symbol"/>
              </a:rPr>
              <a:t>in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(4</a:t>
            </a:r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+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GB" altLang="en-US" kern="0" baseline="-25000" dirty="0">
                <a:solidFill>
                  <a:srgbClr val="0000FF"/>
                </a:solidFill>
                <a:sym typeface="Symbol"/>
              </a:rPr>
              <a:t>in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(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1</a:t>
            </a:r>
            <a:r>
              <a:rPr lang="en-GB" altLang="en-US" kern="0" baseline="30000" dirty="0">
                <a:solidFill>
                  <a:srgbClr val="0000FF"/>
                </a:solidFill>
                <a:sym typeface="Symbol"/>
              </a:rPr>
              <a:t>-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,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GB" altLang="en-US" kern="0" baseline="-25000" dirty="0">
                <a:solidFill>
                  <a:srgbClr val="0000FF"/>
                </a:solidFill>
                <a:sym typeface="Symbol"/>
              </a:rPr>
              <a:t>in 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(3</a:t>
            </a:r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-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80798" cy="51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" y="-152400"/>
            <a:ext cx="8991600" cy="4572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</a:t>
            </a:r>
            <a:r>
              <a:rPr lang="en-GB" altLang="en-US" kern="0" baseline="-25000" dirty="0">
                <a:solidFill>
                  <a:srgbClr val="0000FF"/>
                </a:solidFill>
                <a:sym typeface="Symbol"/>
              </a:rPr>
              <a:t>in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(tot)</a:t>
            </a:r>
            <a:r>
              <a:rPr lang="en-GB" altLang="en-US" kern="0" dirty="0" smtClean="0">
                <a:solidFill>
                  <a:srgbClr val="0000FF"/>
                </a:solidFill>
              </a:rPr>
              <a:t>, new physics: EW, 21-CC OMP</a:t>
            </a:r>
            <a:endParaRPr lang="en-GB" altLang="en-US" kern="0" baseline="30000" dirty="0" smtClean="0">
              <a:solidFill>
                <a:srgbClr val="0000FF"/>
              </a:solidFill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3505200" y="3934361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   </a:t>
            </a:r>
            <a:r>
              <a:rPr lang="en-GB" sz="2000" baseline="30000" dirty="0" smtClean="0">
                <a:solidFill>
                  <a:schemeClr val="tx1"/>
                </a:solidFill>
              </a:rPr>
              <a:t>238</a:t>
            </a:r>
            <a:r>
              <a:rPr lang="en-GB" sz="2000" dirty="0" smtClean="0">
                <a:solidFill>
                  <a:schemeClr val="tx1"/>
                </a:solidFill>
              </a:rPr>
              <a:t>U(</a:t>
            </a:r>
            <a:r>
              <a:rPr lang="en-GB" sz="2000" dirty="0" err="1" smtClean="0">
                <a:solidFill>
                  <a:schemeClr val="tx1"/>
                </a:solidFill>
              </a:rPr>
              <a:t>n,inl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r>
              <a:rPr lang="en-GB" sz="2000" dirty="0" smtClean="0"/>
              <a:t> </a:t>
            </a:r>
            <a:r>
              <a:rPr lang="en-GB" sz="2000" dirty="0"/>
              <a:t>SACS [</a:t>
            </a:r>
            <a:r>
              <a:rPr lang="en-GB" sz="2000" baseline="30000" dirty="0" smtClean="0">
                <a:solidFill>
                  <a:srgbClr val="FF0000"/>
                </a:solidFill>
              </a:rPr>
              <a:t>235</a:t>
            </a:r>
            <a:r>
              <a:rPr lang="en-GB" sz="2000" dirty="0" smtClean="0">
                <a:solidFill>
                  <a:srgbClr val="FF0000"/>
                </a:solidFill>
              </a:rPr>
              <a:t>U(</a:t>
            </a:r>
            <a:r>
              <a:rPr lang="en-GB" sz="2000" dirty="0" err="1" smtClean="0">
                <a:solidFill>
                  <a:srgbClr val="FF0000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th</a:t>
            </a:r>
            <a:r>
              <a:rPr lang="en-GB" sz="2000" dirty="0" err="1" smtClean="0">
                <a:solidFill>
                  <a:srgbClr val="FF0000"/>
                </a:solidFill>
              </a:rPr>
              <a:t>,f</a:t>
            </a:r>
            <a:r>
              <a:rPr lang="en-GB" sz="2000" dirty="0" smtClean="0">
                <a:solidFill>
                  <a:srgbClr val="FF0000"/>
                </a:solidFill>
              </a:rPr>
              <a:t>) PFN</a:t>
            </a:r>
            <a:r>
              <a:rPr lang="en-GB" sz="2000" dirty="0" smtClean="0"/>
              <a:t>]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ENDF-B/VII.1 	257 ± 41 </a:t>
            </a:r>
            <a:r>
              <a:rPr lang="en-GB" sz="2000" dirty="0" err="1">
                <a:latin typeface="Times New Roman"/>
                <a:cs typeface="Times New Roman"/>
              </a:rPr>
              <a:t>mb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U238-ib46	261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JEFF 3.1.2          261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93159" y="5562600"/>
            <a:ext cx="713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Special thanks to T. Kawano, S. </a:t>
            </a:r>
            <a:r>
              <a:rPr lang="en-GB" sz="3200" dirty="0" err="1" smtClean="0"/>
              <a:t>Hilaire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867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8" y="609600"/>
            <a:ext cx="890324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055370" y="141731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311729" y="5559331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658089" y="1596388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91121" y="1916430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29647" y="236219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08617" y="327278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6269" y="1523998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999209" y="1242058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988028" y="1280160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654529" y="1344930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52510" y="1306831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25891" y="127634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8233" y="-98286"/>
            <a:ext cx="6324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(n,2n) vs TUNL and SACS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800600" y="2286000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   </a:t>
            </a:r>
            <a:r>
              <a:rPr lang="en-GB" sz="2000" baseline="30000" dirty="0" smtClean="0">
                <a:solidFill>
                  <a:schemeClr val="tx1"/>
                </a:solidFill>
              </a:rPr>
              <a:t>238</a:t>
            </a:r>
            <a:r>
              <a:rPr lang="en-GB" sz="2000" dirty="0" smtClean="0">
                <a:solidFill>
                  <a:schemeClr val="tx1"/>
                </a:solidFill>
              </a:rPr>
              <a:t>U(n,2n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dirty="0" smtClean="0"/>
              <a:t> SACS [</a:t>
            </a:r>
            <a:r>
              <a:rPr lang="en-GB" sz="2000" baseline="30000" dirty="0" smtClean="0"/>
              <a:t>252</a:t>
            </a:r>
            <a:r>
              <a:rPr lang="en-GB" sz="2000" dirty="0" smtClean="0"/>
              <a:t>Cf(sf)]</a:t>
            </a:r>
          </a:p>
          <a:p>
            <a:r>
              <a:rPr lang="en-GB" sz="2000" dirty="0" err="1" smtClean="0"/>
              <a:t>Blinov</a:t>
            </a:r>
            <a:r>
              <a:rPr lang="en-GB" sz="2000" dirty="0" smtClean="0"/>
              <a:t> et al (</a:t>
            </a:r>
            <a:r>
              <a:rPr lang="en-GB" sz="2000" dirty="0" err="1" smtClean="0"/>
              <a:t>corr</a:t>
            </a:r>
            <a:r>
              <a:rPr lang="en-GB" sz="2000" dirty="0" smtClean="0"/>
              <a:t>) 20.6 </a:t>
            </a:r>
            <a:r>
              <a:rPr lang="en-GB" sz="2000" dirty="0" smtClean="0">
                <a:latin typeface="Times New Roman"/>
                <a:cs typeface="Times New Roman"/>
              </a:rPr>
              <a:t>± 2.2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ENDF-B/VII.1      21.35 ± 1.9 </a:t>
            </a:r>
            <a:r>
              <a:rPr lang="en-GB" sz="2000" dirty="0" err="1">
                <a:latin typeface="Times New Roman"/>
                <a:cs typeface="Times New Roman"/>
              </a:rPr>
              <a:t>mb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U238-ib46              21.6 </a:t>
            </a:r>
            <a:r>
              <a:rPr lang="en-GB" sz="2000" baseline="30000" dirty="0" smtClean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37103" y="5029200"/>
            <a:ext cx="5059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rgbClr val="FF3399"/>
                </a:solidFill>
              </a:rPr>
              <a:t>Frehaut</a:t>
            </a:r>
            <a:r>
              <a:rPr lang="en-GB" sz="2000" dirty="0" smtClean="0">
                <a:solidFill>
                  <a:srgbClr val="FF3399"/>
                </a:solidFill>
              </a:rPr>
              <a:t> 1980 still low after </a:t>
            </a:r>
            <a:r>
              <a:rPr lang="en-GB" sz="2000" dirty="0" err="1" smtClean="0">
                <a:solidFill>
                  <a:srgbClr val="FF3399"/>
                </a:solidFill>
              </a:rPr>
              <a:t>renorm</a:t>
            </a:r>
            <a:r>
              <a:rPr lang="en-GB" sz="2000" dirty="0" smtClean="0">
                <a:solidFill>
                  <a:srgbClr val="FF3399"/>
                </a:solidFill>
              </a:rPr>
              <a:t>. by 1.09</a:t>
            </a:r>
          </a:p>
          <a:p>
            <a:r>
              <a:rPr lang="en-GB" sz="2000" dirty="0" smtClean="0">
                <a:solidFill>
                  <a:srgbClr val="FF3399"/>
                </a:solidFill>
              </a:rPr>
              <a:t>            (possible PFN effect)</a:t>
            </a:r>
            <a:endParaRPr lang="en-GB" sz="2000" dirty="0">
              <a:solidFill>
                <a:srgbClr val="FF3399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362200" y="5035688"/>
            <a:ext cx="1066800" cy="0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95600" y="4107296"/>
            <a:ext cx="489438" cy="928392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200400" y="3390900"/>
            <a:ext cx="217170" cy="1644788"/>
          </a:xfrm>
          <a:prstGeom prst="straightConnector1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med" len="med"/>
            <a:tailEnd type="arrow"/>
          </a:ln>
          <a:effectLst/>
        </p:spPr>
      </p:cxnSp>
      <p:sp useBgFill="1">
        <p:nvSpPr>
          <p:cNvPr id="21" name="Rectangle 20"/>
          <p:cNvSpPr/>
          <p:nvPr/>
        </p:nvSpPr>
        <p:spPr>
          <a:xfrm>
            <a:off x="4495800" y="3581400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baseline="30000" dirty="0" smtClean="0">
                <a:solidFill>
                  <a:schemeClr val="tx1"/>
                </a:solidFill>
              </a:rPr>
              <a:t>238</a:t>
            </a:r>
            <a:r>
              <a:rPr lang="en-GB" sz="2000" dirty="0" smtClean="0">
                <a:solidFill>
                  <a:schemeClr val="tx1"/>
                </a:solidFill>
              </a:rPr>
              <a:t>U(n,2n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dirty="0"/>
              <a:t> SACS </a:t>
            </a:r>
            <a:r>
              <a:rPr lang="en-GB" sz="2000" dirty="0" smtClean="0"/>
              <a:t>[</a:t>
            </a:r>
            <a:r>
              <a:rPr lang="en-GB" sz="2000" baseline="30000" dirty="0" smtClean="0">
                <a:solidFill>
                  <a:srgbClr val="FF0000"/>
                </a:solidFill>
              </a:rPr>
              <a:t>235</a:t>
            </a:r>
            <a:r>
              <a:rPr lang="en-GB" sz="2000" dirty="0" smtClean="0">
                <a:solidFill>
                  <a:srgbClr val="FF0000"/>
                </a:solidFill>
              </a:rPr>
              <a:t>U(</a:t>
            </a:r>
            <a:r>
              <a:rPr lang="en-GB" sz="2000" dirty="0" err="1" smtClean="0">
                <a:solidFill>
                  <a:srgbClr val="FF0000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th</a:t>
            </a:r>
            <a:r>
              <a:rPr lang="en-GB" sz="2000" dirty="0" err="1" smtClean="0">
                <a:solidFill>
                  <a:srgbClr val="FF0000"/>
                </a:solidFill>
              </a:rPr>
              <a:t>,f</a:t>
            </a:r>
            <a:r>
              <a:rPr lang="en-GB" sz="2000" dirty="0" smtClean="0">
                <a:solidFill>
                  <a:srgbClr val="FF0000"/>
                </a:solidFill>
              </a:rPr>
              <a:t>) PFN</a:t>
            </a:r>
            <a:r>
              <a:rPr lang="en-GB" sz="2000" dirty="0" smtClean="0"/>
              <a:t>]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ENDF-B/VII.1 	14.8 ± 1.3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U238-ib46	14.8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JEFF </a:t>
            </a:r>
            <a:r>
              <a:rPr lang="en-GB" sz="2000" dirty="0">
                <a:latin typeface="Times New Roman"/>
                <a:cs typeface="Times New Roman"/>
              </a:rPr>
              <a:t>3.1.2 </a:t>
            </a:r>
            <a:r>
              <a:rPr lang="en-GB" sz="2000" dirty="0" smtClean="0">
                <a:latin typeface="Times New Roman"/>
                <a:cs typeface="Times New Roman"/>
              </a:rPr>
              <a:t>	14.1 </a:t>
            </a:r>
            <a:r>
              <a:rPr lang="en-GB" sz="2000" dirty="0" err="1" smtClean="0">
                <a:latin typeface="Times New Roman"/>
                <a:cs typeface="Times New Roman"/>
              </a:rPr>
              <a:t>mb</a:t>
            </a:r>
            <a:r>
              <a:rPr lang="en-GB" sz="2000" dirty="0" smtClean="0">
                <a:latin typeface="Times New Roman"/>
                <a:cs typeface="Times New Roman"/>
              </a:rPr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11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26270"/>
              </p:ext>
            </p:extLst>
          </p:nvPr>
        </p:nvGraphicFramePr>
        <p:xfrm>
          <a:off x="19050" y="-244475"/>
          <a:ext cx="9258300" cy="687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" r:id="rId3" imgW="4641120" imgH="3445920" progId="Origin50.Graph">
                  <p:embed/>
                </p:oleObj>
              </mc:Choice>
              <mc:Fallback>
                <p:oleObj name="Graph" r:id="rId3" imgW="4641120" imgH="34459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" y="-244475"/>
                        <a:ext cx="9258300" cy="687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9151" y="-98286"/>
            <a:ext cx="8610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kern="0" dirty="0" smtClean="0">
                <a:solidFill>
                  <a:srgbClr val="0000FF"/>
                </a:solidFill>
                <a:sym typeface="Symbol"/>
              </a:rPr>
              <a:t>SACS(n,2n) confirmed by SACS ratio syst.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66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" y="762000"/>
            <a:ext cx="8597925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-22086"/>
            <a:ext cx="5521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(n,2n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),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 (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n,3n), 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(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n,4n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)</a:t>
            </a:r>
            <a:endParaRPr lang="en-GB" dirty="0"/>
          </a:p>
        </p:txBody>
      </p:sp>
      <p:sp useBgFill="1">
        <p:nvSpPr>
          <p:cNvPr id="4" name="Rectangle 3"/>
          <p:cNvSpPr/>
          <p:nvPr/>
        </p:nvSpPr>
        <p:spPr>
          <a:xfrm>
            <a:off x="5943600" y="1035784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   </a:t>
            </a:r>
            <a:r>
              <a:rPr lang="en-GB" sz="2000" baseline="30000" dirty="0" smtClean="0">
                <a:solidFill>
                  <a:schemeClr val="tx1"/>
                </a:solidFill>
              </a:rPr>
              <a:t>238</a:t>
            </a:r>
            <a:r>
              <a:rPr lang="en-GB" sz="2000" dirty="0" smtClean="0">
                <a:solidFill>
                  <a:schemeClr val="tx1"/>
                </a:solidFill>
              </a:rPr>
              <a:t>U(n,3n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dirty="0"/>
              <a:t> SACS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[</a:t>
            </a:r>
            <a:r>
              <a:rPr lang="en-GB" sz="2000" baseline="30000" dirty="0" smtClean="0">
                <a:solidFill>
                  <a:srgbClr val="FF0000"/>
                </a:solidFill>
              </a:rPr>
              <a:t>235</a:t>
            </a:r>
            <a:r>
              <a:rPr lang="en-GB" sz="2000" dirty="0" smtClean="0">
                <a:solidFill>
                  <a:srgbClr val="FF0000"/>
                </a:solidFill>
              </a:rPr>
              <a:t>U(</a:t>
            </a:r>
            <a:r>
              <a:rPr lang="en-GB" sz="2000" dirty="0" err="1" smtClean="0">
                <a:solidFill>
                  <a:srgbClr val="FF0000"/>
                </a:solidFill>
              </a:rPr>
              <a:t>n</a:t>
            </a:r>
            <a:r>
              <a:rPr lang="en-GB" sz="2000" baseline="-25000" dirty="0" err="1" smtClean="0">
                <a:solidFill>
                  <a:srgbClr val="FF0000"/>
                </a:solidFill>
              </a:rPr>
              <a:t>th</a:t>
            </a:r>
            <a:r>
              <a:rPr lang="en-GB" sz="2000" dirty="0" err="1" smtClean="0">
                <a:solidFill>
                  <a:srgbClr val="FF0000"/>
                </a:solidFill>
              </a:rPr>
              <a:t>,f</a:t>
            </a:r>
            <a:r>
              <a:rPr lang="en-GB" sz="2000" dirty="0" smtClean="0">
                <a:solidFill>
                  <a:srgbClr val="FF0000"/>
                </a:solidFill>
              </a:rPr>
              <a:t>) PFN</a:t>
            </a:r>
            <a:r>
              <a:rPr lang="en-GB" sz="2000" dirty="0" smtClean="0"/>
              <a:t>]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ENDF-B/VII.1 	75 ± 10 </a:t>
            </a:r>
            <a:r>
              <a:rPr lang="en-GB" sz="2000" dirty="0" smtClean="0">
                <a:latin typeface="Times New Roman"/>
                <a:cs typeface="Times New Roman"/>
                <a:sym typeface="Symbol"/>
              </a:rPr>
              <a:t>b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U238-ib46	87 </a:t>
            </a:r>
            <a:r>
              <a:rPr lang="en-GB" sz="2000" dirty="0" smtClean="0">
                <a:latin typeface="Times New Roman"/>
                <a:cs typeface="Times New Roman"/>
                <a:sym typeface="Symbol"/>
              </a:rPr>
              <a:t></a:t>
            </a:r>
            <a:r>
              <a:rPr lang="en-GB" sz="2000" dirty="0" smtClean="0">
                <a:latin typeface="Times New Roman"/>
                <a:cs typeface="Times New Roman"/>
              </a:rPr>
              <a:t>b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JEFF </a:t>
            </a:r>
            <a:r>
              <a:rPr lang="en-GB" sz="2000" dirty="0">
                <a:latin typeface="Times New Roman"/>
                <a:cs typeface="Times New Roman"/>
              </a:rPr>
              <a:t>3.1.2 </a:t>
            </a:r>
            <a:r>
              <a:rPr lang="en-GB" sz="2000" dirty="0" smtClean="0">
                <a:latin typeface="Times New Roman"/>
                <a:cs typeface="Times New Roman"/>
              </a:rPr>
              <a:t>	87 </a:t>
            </a:r>
            <a:r>
              <a:rPr lang="en-GB" sz="2000" dirty="0">
                <a:latin typeface="Times New Roman"/>
                <a:cs typeface="Times New Roman"/>
                <a:sym typeface="Symbol"/>
              </a:rPr>
              <a:t></a:t>
            </a:r>
            <a:r>
              <a:rPr lang="en-GB" sz="2000" dirty="0">
                <a:latin typeface="Times New Roman"/>
                <a:cs typeface="Times New Roman"/>
              </a:rPr>
              <a:t>b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04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" y="685800"/>
            <a:ext cx="892447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800600" y="4800600"/>
            <a:ext cx="76200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029200" y="4572000"/>
            <a:ext cx="228600" cy="152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143500" y="4724400"/>
            <a:ext cx="2667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86100" y="1752600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0757" y="1795055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93722" y="469391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496786" y="1817914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02329" y="174715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131277" y="3246117"/>
            <a:ext cx="87923" cy="106683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-98286"/>
            <a:ext cx="7563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(n,2n) vs TUNL (above 10 MeV)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8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9073"/>
            <a:ext cx="8305800" cy="55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" y="-76200"/>
            <a:ext cx="8991600" cy="4572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RPI exp. essential to define </a:t>
            </a:r>
            <a:r>
              <a:rPr lang="en-GB" altLang="en-US" b="0" i="1" kern="0" dirty="0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GB" altLang="en-US" b="0" i="1" kern="0" baseline="30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en-GB" altLang="en-US" b="0" kern="0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GB" altLang="en-US" b="0" kern="0" baseline="-25000" dirty="0" smtClean="0">
                <a:solidFill>
                  <a:srgbClr val="0000FF"/>
                </a:solidFill>
                <a:sym typeface="Symbol"/>
              </a:rPr>
              <a:t>el</a:t>
            </a:r>
            <a:r>
              <a:rPr lang="en-GB" altLang="en-US" b="0" kern="0" dirty="0" smtClean="0">
                <a:solidFill>
                  <a:srgbClr val="0000FF"/>
                </a:solidFill>
                <a:sym typeface="Symbol"/>
              </a:rPr>
              <a:t>/</a:t>
            </a:r>
            <a:r>
              <a:rPr lang="en-GB" altLang="en-US" b="0" i="1" kern="0" dirty="0" err="1" smtClean="0">
                <a:solidFill>
                  <a:srgbClr val="0000FF"/>
                </a:solidFill>
                <a:sym typeface="Symbol"/>
              </a:rPr>
              <a:t>d</a:t>
            </a:r>
            <a:r>
              <a:rPr lang="en-GB" altLang="en-US" b="0" kern="0" dirty="0" err="1" smtClean="0">
                <a:solidFill>
                  <a:srgbClr val="0000FF"/>
                </a:solidFill>
                <a:sym typeface="Symbol"/>
              </a:rPr>
              <a:t>E</a:t>
            </a:r>
            <a:r>
              <a:rPr lang="en-GB" altLang="en-US" b="0" i="1" kern="0" dirty="0" err="1" smtClean="0">
                <a:solidFill>
                  <a:srgbClr val="0000FF"/>
                </a:solidFill>
                <a:sym typeface="Symbol"/>
              </a:rPr>
              <a:t>d</a:t>
            </a:r>
            <a:r>
              <a:rPr lang="el-GR" altLang="en-US" b="0" i="1" kern="0" dirty="0" smtClean="0">
                <a:solidFill>
                  <a:srgbClr val="0000FF"/>
                </a:solidFill>
                <a:latin typeface="Times New Roman"/>
                <a:cs typeface="Times New Roman"/>
                <a:sym typeface="Symbol"/>
              </a:rPr>
              <a:t>Ω</a:t>
            </a:r>
            <a:endParaRPr lang="en-GB" altLang="en-US" b="0" kern="0" baseline="30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08" y="-76200"/>
            <a:ext cx="9166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>
                <a:solidFill>
                  <a:srgbClr val="0000FF"/>
                </a:solidFill>
                <a:sym typeface="Symbol"/>
              </a:rPr>
              <a:t>U(</a:t>
            </a:r>
            <a:r>
              <a:rPr lang="en-GB" altLang="en-US" kern="0" dirty="0" err="1">
                <a:solidFill>
                  <a:srgbClr val="0000FF"/>
                </a:solidFill>
                <a:sym typeface="Symbol"/>
              </a:rPr>
              <a:t>n,el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), </a:t>
            </a:r>
            <a:r>
              <a:rPr lang="en-GB" altLang="en-US" kern="0" dirty="0" err="1" smtClean="0">
                <a:solidFill>
                  <a:srgbClr val="0000FF"/>
                </a:solidFill>
                <a:sym typeface="Symbol"/>
              </a:rPr>
              <a:t>E</a:t>
            </a:r>
            <a:r>
              <a:rPr lang="en-GB" altLang="en-US" kern="0" baseline="-25000" dirty="0" err="1" smtClean="0">
                <a:solidFill>
                  <a:srgbClr val="0000FF"/>
                </a:solidFill>
                <a:sym typeface="Symbol"/>
              </a:rPr>
              <a:t>n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=700 </a:t>
            </a:r>
            <a:r>
              <a:rPr lang="en-GB" altLang="en-US" kern="0" dirty="0" err="1" smtClean="0">
                <a:solidFill>
                  <a:srgbClr val="0000FF"/>
                </a:solidFill>
                <a:sym typeface="Symbol"/>
              </a:rPr>
              <a:t>keV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, </a:t>
            </a:r>
            <a:r>
              <a:rPr lang="en-GB" altLang="en-US" kern="0" dirty="0" err="1" smtClean="0">
                <a:solidFill>
                  <a:srgbClr val="0000FF"/>
                </a:solidFill>
                <a:sym typeface="Symbol"/>
              </a:rPr>
              <a:t>ang.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 distributions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631686"/>
            <a:ext cx="8832996" cy="546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365"/>
            <a:ext cx="452567" cy="312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1200"/>
            <a:ext cx="8077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5993024" cy="1143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8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85800"/>
            <a:ext cx="8943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9713" y="-76200"/>
            <a:ext cx="3932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U elastic -bar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2362200" cy="363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492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 smtClean="0">
                <a:solidFill>
                  <a:srgbClr val="0000FF"/>
                </a:solidFill>
              </a:rPr>
              <a:t>       n</a:t>
            </a:r>
            <a:r>
              <a:rPr lang="en-GB" sz="7200" dirty="0" smtClean="0">
                <a:solidFill>
                  <a:srgbClr val="0000FF"/>
                </a:solidFill>
              </a:rPr>
              <a:t> + </a:t>
            </a:r>
            <a:r>
              <a:rPr lang="en-GB" sz="7200" baseline="30000" dirty="0" smtClean="0">
                <a:solidFill>
                  <a:srgbClr val="0000FF"/>
                </a:solidFill>
              </a:rPr>
              <a:t>238</a:t>
            </a:r>
            <a:r>
              <a:rPr lang="en-GB" sz="7200" dirty="0" smtClean="0">
                <a:solidFill>
                  <a:srgbClr val="0000FF"/>
                </a:solidFill>
              </a:rPr>
              <a:t>U </a:t>
            </a:r>
          </a:p>
          <a:p>
            <a:r>
              <a:rPr lang="en-GB" sz="7200" dirty="0" smtClean="0">
                <a:solidFill>
                  <a:srgbClr val="0000FF"/>
                </a:solidFill>
              </a:rPr>
              <a:t>resonance region</a:t>
            </a:r>
            <a:endParaRPr lang="en-GB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" y="518160"/>
            <a:ext cx="8425815" cy="52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5494" r="46779" b="1067"/>
          <a:stretch/>
        </p:blipFill>
        <p:spPr bwMode="auto">
          <a:xfrm>
            <a:off x="6096000" y="609601"/>
            <a:ext cx="2518064" cy="2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-76200"/>
            <a:ext cx="837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U(n,el+2CC), angular distributions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45480"/>
            <a:ext cx="77724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1573418"/>
            <a:ext cx="521970" cy="316252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685800"/>
            <a:ext cx="4724400" cy="84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b="-867"/>
          <a:stretch/>
        </p:blipFill>
        <p:spPr bwMode="auto">
          <a:xfrm>
            <a:off x="672465" y="576000"/>
            <a:ext cx="8424863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1573418"/>
            <a:ext cx="521970" cy="316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-76200"/>
            <a:ext cx="837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U(n,el+2CC), angular distributions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715000"/>
            <a:ext cx="7924800" cy="4572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685800"/>
            <a:ext cx="4719637" cy="16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8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85800"/>
            <a:ext cx="852487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786" y="-76200"/>
            <a:ext cx="8377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kern="0" baseline="30000" dirty="0" smtClean="0">
                <a:solidFill>
                  <a:srgbClr val="0000FF"/>
                </a:solidFill>
                <a:sym typeface="Symbol"/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  <a:sym typeface="Symbol"/>
              </a:rPr>
              <a:t>U(n,el+2CC), angular distributions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" y="1573418"/>
            <a:ext cx="521970" cy="316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15000"/>
            <a:ext cx="8001000" cy="4572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13" y="990600"/>
            <a:ext cx="47761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" y="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 smtClean="0">
                <a:solidFill>
                  <a:srgbClr val="0000FF"/>
                </a:solidFill>
                <a:latin typeface="+mj-lt"/>
              </a:rPr>
              <a:t>Conclusions: </a:t>
            </a:r>
            <a:r>
              <a:rPr lang="en-GB" altLang="en-US" kern="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kern="0" dirty="0" smtClean="0">
                <a:solidFill>
                  <a:srgbClr val="0000FF"/>
                </a:solidFill>
              </a:rPr>
              <a:t>U file </a:t>
            </a:r>
            <a:r>
              <a:rPr lang="en-GB" altLang="en-US" i="1" kern="0" dirty="0" smtClean="0">
                <a:solidFill>
                  <a:srgbClr val="0000FF"/>
                </a:solidFill>
              </a:rPr>
              <a:t>almost</a:t>
            </a:r>
            <a:r>
              <a:rPr lang="en-GB" altLang="en-US" kern="0" dirty="0" smtClean="0">
                <a:solidFill>
                  <a:srgbClr val="0000FF"/>
                </a:solidFill>
              </a:rPr>
              <a:t> ready</a:t>
            </a:r>
            <a:r>
              <a:rPr lang="en-GB" altLang="en-US" b="0" kern="0" dirty="0" smtClean="0">
                <a:solidFill>
                  <a:srgbClr val="0000FF"/>
                </a:solidFill>
              </a:rPr>
              <a:t> </a:t>
            </a:r>
            <a:endParaRPr lang="en-GB" alt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90678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0000FF"/>
                </a:solidFill>
              </a:rPr>
              <a:t>Resonance </a:t>
            </a:r>
            <a:r>
              <a:rPr lang="en-GB" altLang="en-US" sz="2800" b="0" kern="0" dirty="0">
                <a:solidFill>
                  <a:srgbClr val="0000FF"/>
                </a:solidFill>
              </a:rPr>
              <a:t>range: New measurements and independent REFIT analysis lead to better RPs (bound states)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>
                <a:solidFill>
                  <a:srgbClr val="0000FF"/>
                </a:solidFill>
              </a:rPr>
              <a:t>Non-standard region below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20 </a:t>
            </a:r>
            <a:r>
              <a:rPr lang="en-GB" altLang="en-US" sz="2800" b="0" kern="0" dirty="0" err="1">
                <a:solidFill>
                  <a:srgbClr val="0000FF"/>
                </a:solidFill>
              </a:rPr>
              <a:t>keV</a:t>
            </a:r>
            <a:r>
              <a:rPr lang="en-GB" altLang="en-US" sz="2800" b="0" kern="0" dirty="0">
                <a:solidFill>
                  <a:srgbClr val="0000FF"/>
                </a:solidFill>
              </a:rPr>
              <a:t> </a:t>
            </a:r>
            <a:r>
              <a:rPr lang="en-GB" altLang="en-US" sz="2800" b="0" kern="0" dirty="0" smtClean="0">
                <a:solidFill>
                  <a:srgbClr val="0000FF"/>
                </a:solidFill>
              </a:rPr>
              <a:t>and URR improved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0000FF"/>
                </a:solidFill>
              </a:rPr>
              <a:t> New Standard (GMA): excellent agreement with </a:t>
            </a:r>
            <a:r>
              <a:rPr lang="en-GB" altLang="en-US" sz="2800" b="0" kern="0" dirty="0" err="1" smtClean="0">
                <a:solidFill>
                  <a:srgbClr val="0000FF"/>
                </a:solidFill>
              </a:rPr>
              <a:t>Wallner</a:t>
            </a:r>
            <a:endParaRPr lang="en-GB" altLang="en-US" sz="2800" b="0" kern="0" dirty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New fast evaluation with elastic/inelastic improvements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PFNS adopted from </a:t>
            </a:r>
            <a:r>
              <a:rPr lang="en-GB" altLang="en-US" sz="2800" b="0" kern="0" dirty="0" err="1" smtClean="0">
                <a:solidFill>
                  <a:srgbClr val="1B3791"/>
                </a:solidFill>
              </a:rPr>
              <a:t>Talou</a:t>
            </a:r>
            <a:r>
              <a:rPr lang="en-GB" altLang="en-US" sz="2800" b="0" kern="0" dirty="0" smtClean="0">
                <a:solidFill>
                  <a:srgbClr val="1B3791"/>
                </a:solidFill>
              </a:rPr>
              <a:t>-Rising for all incident energies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RPI quasi-diff. data - a big help for fast region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>
                <a:solidFill>
                  <a:srgbClr val="1B3791"/>
                </a:solidFill>
              </a:rPr>
              <a:t>Capture and fission in fast region from </a:t>
            </a:r>
            <a:r>
              <a:rPr lang="en-GB" altLang="en-US" sz="2800" b="0" kern="0" dirty="0">
                <a:solidFill>
                  <a:srgbClr val="FF0000"/>
                </a:solidFill>
              </a:rPr>
              <a:t>Neutron Standards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Better multiple neutron emission (CEA </a:t>
            </a:r>
            <a:r>
              <a:rPr lang="en-GB" altLang="en-US" sz="2800" b="0" kern="0" dirty="0" err="1" smtClean="0">
                <a:solidFill>
                  <a:srgbClr val="1B3791"/>
                </a:solidFill>
              </a:rPr>
              <a:t>Cadarache</a:t>
            </a:r>
            <a:r>
              <a:rPr lang="en-GB" altLang="en-US" sz="2800" b="0" kern="0" dirty="0" smtClean="0">
                <a:solidFill>
                  <a:srgbClr val="1B3791"/>
                </a:solidFill>
              </a:rPr>
              <a:t> feedback, LANL feedback, inelastic + diff. TUNL data)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altLang="en-US" sz="2800" b="0" kern="0" dirty="0" smtClean="0">
                <a:solidFill>
                  <a:srgbClr val="1B3791"/>
                </a:solidFill>
              </a:rPr>
              <a:t>Good agreement between B/VII.1 SACS and new </a:t>
            </a:r>
            <a:r>
              <a:rPr lang="en-GB" altLang="en-US" sz="2800" b="0" kern="0" dirty="0" err="1" smtClean="0">
                <a:solidFill>
                  <a:srgbClr val="1B3791"/>
                </a:solidFill>
              </a:rPr>
              <a:t>eval</a:t>
            </a:r>
            <a:r>
              <a:rPr lang="en-GB" altLang="en-US" sz="2800" b="0" kern="0" dirty="0" smtClean="0">
                <a:solidFill>
                  <a:srgbClr val="1B3791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GB" altLang="en-US" sz="2800" b="0" kern="0" dirty="0" smtClean="0"/>
          </a:p>
          <a:p>
            <a:pPr eaLnBrk="1" hangingPunct="1">
              <a:buFontTx/>
              <a:buNone/>
              <a:defRPr/>
            </a:pPr>
            <a:endParaRPr lang="en-GB" altLang="en-US" sz="2800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 b="949"/>
          <a:stretch/>
        </p:blipFill>
        <p:spPr bwMode="auto">
          <a:xfrm>
            <a:off x="228600" y="152400"/>
            <a:ext cx="8763000" cy="601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838200" y="276761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New Standard GMA fit</a:t>
            </a:r>
          </a:p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vs IRMM data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056394"/>
            <a:ext cx="227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altLang="en-US" baseline="30000" dirty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U(n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,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  <a:sym typeface="Symbol"/>
              </a:rPr>
              <a:t>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02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-22086"/>
            <a:ext cx="9067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New Standard GMA fit 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),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197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Au(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)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 vs 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Wallner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 AMS 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5156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/>
              <a:t>kT</a:t>
            </a:r>
            <a:r>
              <a:rPr lang="en-GB" sz="2400" dirty="0"/>
              <a:t>=25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0.391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 </a:t>
            </a:r>
            <a:r>
              <a:rPr lang="en-GB" sz="2400" dirty="0"/>
              <a:t>0.017 b (4.3%)</a:t>
            </a:r>
          </a:p>
          <a:p>
            <a:r>
              <a:rPr lang="en-GB" sz="2400" dirty="0"/>
              <a:t>GMA: 0.3939 </a:t>
            </a:r>
            <a:r>
              <a:rPr lang="en-GB" sz="2400" dirty="0" smtClean="0"/>
              <a:t>b (</a:t>
            </a:r>
            <a:r>
              <a:rPr lang="en-GB" sz="2400" dirty="0" smtClean="0">
                <a:solidFill>
                  <a:srgbClr val="0000FF"/>
                </a:solidFill>
              </a:rPr>
              <a:t>+0.74%</a:t>
            </a:r>
            <a:r>
              <a:rPr lang="en-GB" sz="2400" dirty="0" smtClean="0"/>
              <a:t>)</a:t>
            </a:r>
            <a:endParaRPr lang="en-GB" sz="2400" dirty="0"/>
          </a:p>
          <a:p>
            <a:r>
              <a:rPr lang="en-GB" sz="2400" dirty="0"/>
              <a:t> 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err="1"/>
              <a:t>kT</a:t>
            </a:r>
            <a:r>
              <a:rPr lang="en-GB" sz="2400" dirty="0"/>
              <a:t>=426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/>
              <a:t>A. </a:t>
            </a:r>
            <a:r>
              <a:rPr lang="en-GB" sz="2400" dirty="0" err="1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0.108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0.004 </a:t>
            </a:r>
            <a:r>
              <a:rPr lang="en-GB" sz="2400" dirty="0"/>
              <a:t>b (3.7%)</a:t>
            </a:r>
          </a:p>
          <a:p>
            <a:r>
              <a:rPr lang="en-GB" sz="2400" dirty="0"/>
              <a:t>GMA: 0.1078 </a:t>
            </a:r>
            <a:r>
              <a:rPr lang="en-GB" sz="2400" dirty="0" smtClean="0"/>
              <a:t>b (</a:t>
            </a:r>
            <a:r>
              <a:rPr lang="en-GB" sz="2400" dirty="0" smtClean="0">
                <a:solidFill>
                  <a:srgbClr val="0000FF"/>
                </a:solidFill>
              </a:rPr>
              <a:t>-0.2%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5181600" y="4344412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kT</a:t>
            </a:r>
            <a:r>
              <a:rPr lang="en-GB" sz="2400" dirty="0" smtClean="0"/>
              <a:t>=426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0.687</a:t>
            </a:r>
            <a:r>
              <a:rPr lang="en-GB" sz="2400" dirty="0" smtClean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0.022 (3.2%)</a:t>
            </a:r>
            <a:endParaRPr lang="en-GB" sz="2400" dirty="0"/>
          </a:p>
          <a:p>
            <a:r>
              <a:rPr lang="en-GB" sz="2400" dirty="0"/>
              <a:t>GMA: 0.6853 </a:t>
            </a:r>
            <a:r>
              <a:rPr lang="en-GB" sz="2400" dirty="0" smtClean="0"/>
              <a:t> (</a:t>
            </a:r>
            <a:r>
              <a:rPr lang="en-GB" sz="2400" dirty="0" smtClean="0">
                <a:solidFill>
                  <a:srgbClr val="0000FF"/>
                </a:solidFill>
              </a:rPr>
              <a:t>-0.25%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81600" y="2515612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kT</a:t>
            </a:r>
            <a:r>
              <a:rPr lang="en-GB" sz="2400" dirty="0"/>
              <a:t>=25 </a:t>
            </a:r>
            <a:r>
              <a:rPr lang="en-GB" sz="2400" dirty="0" err="1"/>
              <a:t>keV</a:t>
            </a:r>
            <a:endParaRPr lang="en-GB" sz="2400" dirty="0"/>
          </a:p>
          <a:p>
            <a:r>
              <a:rPr lang="en-GB" sz="2400" dirty="0" err="1" smtClean="0"/>
              <a:t>Wallner</a:t>
            </a:r>
            <a:r>
              <a:rPr lang="en-GB" sz="2400" dirty="0"/>
              <a:t>: </a:t>
            </a:r>
            <a:r>
              <a:rPr lang="en-GB" sz="2400" dirty="0" smtClean="0"/>
              <a:t>0.620</a:t>
            </a:r>
            <a:r>
              <a:rPr lang="en-GB" sz="2400" dirty="0">
                <a:latin typeface="Times New Roman"/>
                <a:cs typeface="Times New Roman"/>
              </a:rPr>
              <a:t>±</a:t>
            </a:r>
            <a:r>
              <a:rPr lang="en-GB" sz="2400" dirty="0" smtClean="0"/>
              <a:t>0.023 </a:t>
            </a:r>
            <a:r>
              <a:rPr lang="en-GB" sz="2400" dirty="0"/>
              <a:t>(3.7%)</a:t>
            </a:r>
          </a:p>
          <a:p>
            <a:r>
              <a:rPr lang="en-GB" sz="2400" dirty="0"/>
              <a:t>GMA: </a:t>
            </a:r>
            <a:r>
              <a:rPr lang="en-GB" sz="2400" dirty="0" smtClean="0"/>
              <a:t>0.6276 (</a:t>
            </a:r>
            <a:r>
              <a:rPr lang="en-GB" sz="2400" dirty="0" smtClean="0">
                <a:solidFill>
                  <a:srgbClr val="0000FF"/>
                </a:solidFill>
              </a:rPr>
              <a:t>+1.2%</a:t>
            </a:r>
            <a:r>
              <a:rPr lang="en-GB" sz="2400" dirty="0" smtClean="0"/>
              <a:t>) </a:t>
            </a:r>
            <a:r>
              <a:rPr lang="en-GB" sz="2400" dirty="0"/>
              <a:t> 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038600" y="1655326"/>
            <a:ext cx="510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)/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197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Au(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09600" y="167741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n,g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87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i="1" dirty="0" smtClean="0">
                <a:solidFill>
                  <a:srgbClr val="0000FF"/>
                </a:solidFill>
              </a:rPr>
              <a:t>n</a:t>
            </a:r>
            <a:r>
              <a:rPr lang="en-GB" sz="7200" dirty="0" smtClean="0">
                <a:solidFill>
                  <a:srgbClr val="0000FF"/>
                </a:solidFill>
              </a:rPr>
              <a:t> + </a:t>
            </a:r>
            <a:r>
              <a:rPr lang="en-GB" sz="7200" baseline="30000" dirty="0" smtClean="0">
                <a:solidFill>
                  <a:srgbClr val="0000FF"/>
                </a:solidFill>
              </a:rPr>
              <a:t>238</a:t>
            </a:r>
            <a:r>
              <a:rPr lang="en-GB" sz="7200" dirty="0" smtClean="0">
                <a:solidFill>
                  <a:srgbClr val="0000FF"/>
                </a:solidFill>
              </a:rPr>
              <a:t>U fast region      	(</a:t>
            </a:r>
            <a:r>
              <a:rPr lang="en-GB" sz="7200" dirty="0" err="1" smtClean="0">
                <a:solidFill>
                  <a:srgbClr val="0000FF"/>
                </a:solidFill>
              </a:rPr>
              <a:t>E</a:t>
            </a:r>
            <a:r>
              <a:rPr lang="en-GB" sz="7200" baseline="-25000" dirty="0" err="1" smtClean="0">
                <a:solidFill>
                  <a:srgbClr val="0000FF"/>
                </a:solidFill>
              </a:rPr>
              <a:t>n</a:t>
            </a:r>
            <a:r>
              <a:rPr lang="en-GB" sz="7200" dirty="0" smtClean="0">
                <a:solidFill>
                  <a:srgbClr val="0000FF"/>
                </a:solidFill>
              </a:rPr>
              <a:t>&gt;150 </a:t>
            </a:r>
            <a:r>
              <a:rPr lang="en-GB" sz="7200" dirty="0" err="1" smtClean="0">
                <a:solidFill>
                  <a:srgbClr val="0000FF"/>
                </a:solidFill>
              </a:rPr>
              <a:t>keV</a:t>
            </a:r>
            <a:r>
              <a:rPr lang="en-GB" sz="7200" dirty="0" smtClean="0">
                <a:solidFill>
                  <a:srgbClr val="0000FF"/>
                </a:solidFill>
              </a:rPr>
              <a:t>)</a:t>
            </a:r>
            <a:endParaRPr lang="en-GB" sz="7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76478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i="1" dirty="0" smtClean="0">
                <a:solidFill>
                  <a:srgbClr val="0000FF"/>
                </a:solidFill>
              </a:rPr>
              <a:t>(</a:t>
            </a:r>
            <a:r>
              <a:rPr lang="en-GB" sz="3600" i="1" dirty="0" err="1">
                <a:solidFill>
                  <a:srgbClr val="0000FF"/>
                </a:solidFill>
              </a:rPr>
              <a:t>n,f</a:t>
            </a:r>
            <a:r>
              <a:rPr lang="en-GB" sz="3600" i="1" dirty="0">
                <a:solidFill>
                  <a:srgbClr val="0000FF"/>
                </a:solidFill>
              </a:rPr>
              <a:t>) </a:t>
            </a:r>
            <a:r>
              <a:rPr lang="en-GB" sz="3600" i="1" dirty="0" smtClean="0">
                <a:solidFill>
                  <a:srgbClr val="0000FF"/>
                </a:solidFill>
              </a:rPr>
              <a:t>and </a:t>
            </a:r>
            <a:r>
              <a:rPr lang="en-GB" sz="3600" i="1" dirty="0">
                <a:solidFill>
                  <a:srgbClr val="0000FF"/>
                </a:solidFill>
              </a:rPr>
              <a:t>(</a:t>
            </a:r>
            <a:r>
              <a:rPr lang="en-GB" sz="3600" i="1" dirty="0" smtClean="0">
                <a:solidFill>
                  <a:srgbClr val="0000FF"/>
                </a:solidFill>
              </a:rPr>
              <a:t>n,</a:t>
            </a:r>
            <a:r>
              <a:rPr lang="en-GB" sz="3600" i="1" dirty="0" smtClean="0">
                <a:solidFill>
                  <a:srgbClr val="0000FF"/>
                </a:solidFill>
                <a:sym typeface="Symbol"/>
              </a:rPr>
              <a:t></a:t>
            </a:r>
            <a:r>
              <a:rPr lang="en-GB" sz="3600" i="1" dirty="0" smtClean="0">
                <a:solidFill>
                  <a:srgbClr val="0000FF"/>
                </a:solidFill>
              </a:rPr>
              <a:t>) from </a:t>
            </a:r>
            <a:r>
              <a:rPr lang="en-GB" sz="3600" i="1" u="sng" dirty="0" smtClean="0">
                <a:solidFill>
                  <a:srgbClr val="0000FF"/>
                </a:solidFill>
              </a:rPr>
              <a:t>2006 Neutron Standards</a:t>
            </a:r>
          </a:p>
          <a:p>
            <a:r>
              <a:rPr lang="en-GB" sz="3600" i="1" dirty="0">
                <a:solidFill>
                  <a:srgbClr val="0000FF"/>
                </a:solidFill>
              </a:rPr>
              <a:t> </a:t>
            </a:r>
            <a:r>
              <a:rPr lang="en-GB" sz="3600" i="1" dirty="0" smtClean="0">
                <a:solidFill>
                  <a:srgbClr val="0000FF"/>
                </a:solidFill>
              </a:rPr>
              <a:t>    </a:t>
            </a:r>
            <a:r>
              <a:rPr lang="en-GB" sz="3600" i="1" dirty="0" smtClean="0">
                <a:solidFill>
                  <a:srgbClr val="FF0000"/>
                </a:solidFill>
              </a:rPr>
              <a:t>(to be updated with new GMA Standard fit)</a:t>
            </a:r>
            <a:r>
              <a:rPr lang="en-GB" sz="3600" i="1" u="sng" dirty="0" smtClean="0">
                <a:solidFill>
                  <a:srgbClr val="0000FF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i="1" dirty="0" smtClean="0">
                <a:solidFill>
                  <a:srgbClr val="0000FF"/>
                </a:solidFill>
              </a:rPr>
              <a:t>PFNS adopted from </a:t>
            </a:r>
            <a:r>
              <a:rPr lang="en-GB" sz="3600" i="1" dirty="0" err="1" smtClean="0">
                <a:solidFill>
                  <a:srgbClr val="0000FF"/>
                </a:solidFill>
              </a:rPr>
              <a:t>Talou</a:t>
            </a:r>
            <a:r>
              <a:rPr lang="en-GB" sz="3600" i="1" dirty="0" smtClean="0">
                <a:solidFill>
                  <a:srgbClr val="0000FF"/>
                </a:solidFill>
              </a:rPr>
              <a:t>-Rising analysis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3600" i="1" dirty="0" smtClean="0">
                <a:solidFill>
                  <a:srgbClr val="0000FF"/>
                </a:solidFill>
              </a:rPr>
              <a:t>(n,2n) feedback from CEA </a:t>
            </a:r>
            <a:r>
              <a:rPr lang="en-GB" sz="3600" i="1" dirty="0" err="1" smtClean="0">
                <a:solidFill>
                  <a:srgbClr val="0000FF"/>
                </a:solidFill>
              </a:rPr>
              <a:t>Cadarache</a:t>
            </a:r>
            <a:endParaRPr lang="en-GB" sz="3600" i="1" dirty="0" smtClean="0">
              <a:solidFill>
                <a:srgbClr val="0000FF"/>
              </a:solidFill>
            </a:endParaRPr>
          </a:p>
          <a:p>
            <a:r>
              <a:rPr lang="en-GB" sz="3600" i="1" dirty="0" smtClean="0">
                <a:solidFill>
                  <a:srgbClr val="0000FF"/>
                </a:solidFill>
              </a:rPr>
              <a:t>     and TUNL new data (</a:t>
            </a:r>
            <a:r>
              <a:rPr lang="en-GB" sz="3600" i="1" dirty="0" err="1" smtClean="0">
                <a:solidFill>
                  <a:srgbClr val="0000FF"/>
                </a:solidFill>
              </a:rPr>
              <a:t>Krishichayan</a:t>
            </a:r>
            <a:r>
              <a:rPr lang="en-GB" sz="3600" i="1" dirty="0" smtClean="0">
                <a:solidFill>
                  <a:srgbClr val="0000FF"/>
                </a:solidFill>
              </a:rPr>
              <a:t> et al)</a:t>
            </a:r>
          </a:p>
        </p:txBody>
      </p:sp>
    </p:spTree>
    <p:extLst>
      <p:ext uri="{BB962C8B-B14F-4D97-AF65-F5344CB8AC3E}">
        <p14:creationId xmlns:p14="http://schemas.microsoft.com/office/powerpoint/2010/main" val="1666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447801" y="610237"/>
            <a:ext cx="2514599" cy="913763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dirty="0" smtClean="0">
                <a:solidFill>
                  <a:srgbClr val="0000FF"/>
                </a:solidFill>
                <a:latin typeface="Arial" charset="0"/>
              </a:rPr>
              <a:t>RIPL</a:t>
            </a:r>
            <a:endParaRPr lang="en-GB" altLang="en-US" sz="32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971800" y="2124075"/>
            <a:ext cx="1882775" cy="762000"/>
          </a:xfrm>
          <a:prstGeom prst="flowChartMagneticDrum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  <a:latin typeface="Arial" charset="0"/>
              </a:rPr>
              <a:t>Local</a:t>
            </a:r>
          </a:p>
          <a:p>
            <a:pPr algn="ctr" eaLnBrk="1" hangingPunct="1"/>
            <a:r>
              <a:rPr lang="en-GB" altLang="en-US" sz="2400" dirty="0">
                <a:solidFill>
                  <a:srgbClr val="FF0000"/>
                </a:solidFill>
                <a:latin typeface="Arial" charset="0"/>
              </a:rPr>
              <a:t>input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3421" y="2133600"/>
            <a:ext cx="2191545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EMPIRE</a:t>
            </a:r>
          </a:p>
          <a:p>
            <a:pPr algn="ctr" eaLnBrk="1" hangingPunct="1"/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(TALYS)</a:t>
            </a:r>
            <a:endParaRPr lang="en-GB" altLang="en-US" sz="2800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000" dirty="0" err="1" smtClean="0">
                <a:solidFill>
                  <a:srgbClr val="0000FF"/>
                </a:solidFill>
                <a:latin typeface="Arial" charset="0"/>
              </a:rPr>
              <a:t>Modeling</a:t>
            </a:r>
            <a:r>
              <a:rPr lang="en-GB" altLang="en-US" sz="2000" dirty="0" smtClean="0">
                <a:solidFill>
                  <a:srgbClr val="0000FF"/>
                </a:solidFill>
                <a:latin typeface="Arial" charset="0"/>
              </a:rPr>
              <a:t> codes</a:t>
            </a:r>
          </a:p>
          <a:p>
            <a:pPr algn="ctr" eaLnBrk="1" hangingPunct="1"/>
            <a:r>
              <a:rPr lang="en-GB" altLang="en-US" sz="2400" dirty="0" smtClean="0">
                <a:solidFill>
                  <a:srgbClr val="0000FF"/>
                </a:solidFill>
                <a:latin typeface="Arial" charset="0"/>
              </a:rPr>
              <a:t>Physics !</a:t>
            </a:r>
            <a:endParaRPr lang="en-GB" alt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6943158" y="686436"/>
            <a:ext cx="2200842" cy="913764"/>
          </a:xfrm>
          <a:prstGeom prst="flowChartPunchedCard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ENDF </a:t>
            </a:r>
            <a:r>
              <a:rPr lang="en-GB" altLang="en-US" sz="2800" dirty="0" err="1" smtClean="0">
                <a:solidFill>
                  <a:srgbClr val="0000FF"/>
                </a:solidFill>
                <a:latin typeface="Arial" charset="0"/>
              </a:rPr>
              <a:t>eval</a:t>
            </a:r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.</a:t>
            </a:r>
            <a:endParaRPr lang="en-GB" altLang="en-US" sz="2800" dirty="0">
              <a:solidFill>
                <a:srgbClr val="0000FF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(no </a:t>
            </a:r>
            <a:r>
              <a:rPr lang="en-GB" altLang="en-US" sz="2800" dirty="0" err="1" smtClean="0">
                <a:solidFill>
                  <a:srgbClr val="0000FF"/>
                </a:solidFill>
                <a:latin typeface="Arial" charset="0"/>
              </a:rPr>
              <a:t>covar</a:t>
            </a:r>
            <a:r>
              <a:rPr lang="en-GB" altLang="en-US" sz="2800" dirty="0" smtClean="0">
                <a:solidFill>
                  <a:srgbClr val="0000FF"/>
                </a:solidFill>
                <a:latin typeface="Arial" charset="0"/>
              </a:rPr>
              <a:t>.)</a:t>
            </a:r>
            <a:endParaRPr lang="en-GB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152400" y="-762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IAEA evaluation process (no 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covar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.)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527" name="AutoShape 4"/>
          <p:cNvSpPr>
            <a:spLocks noChangeArrowheads="1"/>
          </p:cNvSpPr>
          <p:nvPr/>
        </p:nvSpPr>
        <p:spPr bwMode="auto">
          <a:xfrm>
            <a:off x="2895600" y="2962275"/>
            <a:ext cx="2098675" cy="7715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srgbClr val="FF0000"/>
                </a:solidFill>
                <a:latin typeface="Arial" charset="0"/>
              </a:rPr>
              <a:t>Res. </a:t>
            </a:r>
            <a:r>
              <a:rPr lang="en-GB" altLang="en-US" sz="2400" dirty="0" err="1" smtClean="0">
                <a:solidFill>
                  <a:srgbClr val="FF0000"/>
                </a:solidFill>
                <a:latin typeface="Arial" charset="0"/>
              </a:rPr>
              <a:t>Param</a:t>
            </a:r>
            <a:r>
              <a:rPr lang="en-GB" altLang="en-US" sz="24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ctr" eaLnBrk="1" hangingPunct="1"/>
            <a:r>
              <a:rPr lang="en-GB" altLang="en-US" sz="2400" dirty="0" smtClean="0">
                <a:solidFill>
                  <a:srgbClr val="FF0000"/>
                </a:solidFill>
                <a:latin typeface="Arial" charset="0"/>
              </a:rPr>
              <a:t>SAMMY, Phys.</a:t>
            </a:r>
            <a:endParaRPr lang="en-GB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5400000">
            <a:off x="2428280" y="1475386"/>
            <a:ext cx="418706" cy="668334"/>
          </a:xfrm>
          <a:prstGeom prst="right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6200" y="4664236"/>
            <a:ext cx="3608387" cy="80565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ENDF file Assembly 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&amp; Verification- Trial file</a:t>
            </a:r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6934200" y="2590800"/>
            <a:ext cx="2209800" cy="10001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18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Benchmarking</a:t>
            </a:r>
          </a:p>
          <a:p>
            <a:pPr algn="ctr" eaLnBrk="1" hangingPunct="1"/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 &amp; Validation</a:t>
            </a:r>
            <a:endParaRPr lang="en-GB" altLang="en-US" sz="18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endParaRPr lang="en-GB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237" y="2200275"/>
            <a:ext cx="769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+</a:t>
            </a:r>
            <a:endParaRPr lang="en-GB" sz="8000" dirty="0"/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2246792" y="3605062"/>
            <a:ext cx="717383" cy="1248567"/>
          </a:xfrm>
          <a:prstGeom prst="rightArrow">
            <a:avLst>
              <a:gd name="adj1" fmla="val 50000"/>
              <a:gd name="adj2" fmla="val 4772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3733800" y="4495800"/>
            <a:ext cx="668336" cy="1050764"/>
          </a:xfrm>
          <a:prstGeom prst="rightArrow">
            <a:avLst>
              <a:gd name="adj1" fmla="val 50000"/>
              <a:gd name="adj2" fmla="val 4772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" name="Elbow Connector 4"/>
          <p:cNvCxnSpPr>
            <a:stCxn id="30" idx="2"/>
          </p:cNvCxnSpPr>
          <p:nvPr/>
        </p:nvCxnSpPr>
        <p:spPr bwMode="auto">
          <a:xfrm rot="16200000" flipH="1">
            <a:off x="7795930" y="5158070"/>
            <a:ext cx="6350" cy="2034610"/>
          </a:xfrm>
          <a:prstGeom prst="bentConnector2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ight Arrow 22"/>
          <p:cNvSpPr/>
          <p:nvPr/>
        </p:nvSpPr>
        <p:spPr bwMode="auto">
          <a:xfrm rot="16200000">
            <a:off x="7618814" y="4134501"/>
            <a:ext cx="1361104" cy="444330"/>
          </a:xfrm>
          <a:prstGeom prst="rightArrow">
            <a:avLst>
              <a:gd name="adj1" fmla="val 50000"/>
              <a:gd name="adj2" fmla="val 55744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0439" y="3644569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YES</a:t>
            </a:r>
            <a:endParaRPr lang="en-GB" sz="3200" dirty="0">
              <a:solidFill>
                <a:srgbClr val="0000FF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H="1">
            <a:off x="6019799" y="3015343"/>
            <a:ext cx="1" cy="1615394"/>
          </a:xfrm>
          <a:prstGeom prst="line">
            <a:avLst/>
          </a:prstGeom>
          <a:noFill/>
          <a:ln w="190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ight Arrow 54"/>
          <p:cNvSpPr/>
          <p:nvPr/>
        </p:nvSpPr>
        <p:spPr bwMode="auto">
          <a:xfrm rot="10800000">
            <a:off x="5087482" y="2908470"/>
            <a:ext cx="932317" cy="444330"/>
          </a:xfrm>
          <a:prstGeom prst="rightArrow">
            <a:avLst>
              <a:gd name="adj1" fmla="val 50000"/>
              <a:gd name="adj2" fmla="val 5574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05400" y="365760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NO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1504" name="Rectangle 21503"/>
          <p:cNvSpPr/>
          <p:nvPr/>
        </p:nvSpPr>
        <p:spPr bwMode="auto">
          <a:xfrm>
            <a:off x="28993" y="2057400"/>
            <a:ext cx="5032864" cy="171994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ight Arrow 60"/>
          <p:cNvSpPr/>
          <p:nvPr/>
        </p:nvSpPr>
        <p:spPr bwMode="auto">
          <a:xfrm rot="10800000">
            <a:off x="6248400" y="2895601"/>
            <a:ext cx="618558" cy="444330"/>
          </a:xfrm>
          <a:prstGeom prst="rightArrow">
            <a:avLst>
              <a:gd name="adj1" fmla="val 50000"/>
              <a:gd name="adj2" fmla="val 55744"/>
            </a:avLst>
          </a:prstGeom>
          <a:noFill/>
          <a:ln w="508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ight Arrow 62"/>
          <p:cNvSpPr/>
          <p:nvPr/>
        </p:nvSpPr>
        <p:spPr bwMode="auto">
          <a:xfrm rot="16200000">
            <a:off x="7833230" y="1370371"/>
            <a:ext cx="892189" cy="1424551"/>
          </a:xfrm>
          <a:prstGeom prst="rightArrow">
            <a:avLst>
              <a:gd name="adj1" fmla="val 50000"/>
              <a:gd name="adj2" fmla="val 55744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4419600" y="3880214"/>
            <a:ext cx="4724400" cy="2291986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Are </a:t>
            </a:r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measurements</a:t>
            </a:r>
            <a:endParaRPr lang="en-GB" altLang="en-US" sz="24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reproduced?</a:t>
            </a:r>
          </a:p>
          <a:p>
            <a:pPr algn="ctr" eaLnBrk="1" hangingPunct="1"/>
            <a:r>
              <a:rPr lang="en-GB" altLang="en-US" sz="2400" dirty="0" smtClean="0">
                <a:solidFill>
                  <a:schemeClr val="tx1"/>
                </a:solidFill>
                <a:latin typeface="Arial" charset="0"/>
              </a:rPr>
              <a:t>diff</a:t>
            </a:r>
            <a:r>
              <a:rPr lang="en-GB" altLang="en-US" sz="2400" dirty="0">
                <a:solidFill>
                  <a:schemeClr val="tx1"/>
                </a:solidFill>
                <a:latin typeface="Arial" charset="0"/>
              </a:rPr>
              <a:t>. &amp; </a:t>
            </a:r>
            <a:r>
              <a:rPr lang="en-GB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</a:t>
            </a:r>
            <a:r>
              <a:rPr lang="en-GB" altLang="en-US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clean</a:t>
            </a:r>
            <a:r>
              <a:rPr lang="en-GB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” </a:t>
            </a:r>
            <a:r>
              <a:rPr lang="en-GB" altLang="en-US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</a:t>
            </a:r>
            <a:r>
              <a:rPr lang="en-GB" altLang="en-US" sz="24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GB" altLang="en-US" sz="18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70173" y="3629561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 smtClean="0"/>
              <a:t>*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6454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6839"/>
            <a:ext cx="8282448" cy="583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4857750" cy="139065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2443" y="1627257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0000FF"/>
                </a:solidFill>
              </a:rPr>
              <a:t>238</a:t>
            </a:r>
            <a:r>
              <a:rPr lang="en-GB" dirty="0" smtClean="0">
                <a:solidFill>
                  <a:srgbClr val="0000FF"/>
                </a:solidFill>
              </a:rPr>
              <a:t>U(</a:t>
            </a:r>
            <a:r>
              <a:rPr lang="en-GB" i="1" dirty="0" err="1" smtClean="0">
                <a:solidFill>
                  <a:srgbClr val="0000FF"/>
                </a:solidFill>
              </a:rPr>
              <a:t>n</a:t>
            </a:r>
            <a:r>
              <a:rPr lang="en-GB" dirty="0" err="1" smtClean="0">
                <a:solidFill>
                  <a:srgbClr val="0000FF"/>
                </a:solidFill>
              </a:rPr>
              <a:t>,f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747712"/>
            <a:ext cx="806291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3437"/>
            <a:ext cx="338432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76200" y="5715000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baseline="30000" dirty="0" smtClean="0">
                <a:solidFill>
                  <a:srgbClr val="FF0000"/>
                </a:solidFill>
                <a:latin typeface="Arial" charset="0"/>
              </a:rPr>
              <a:t>238</a:t>
            </a:r>
            <a:r>
              <a:rPr lang="en-GB" altLang="en-US" sz="3200" dirty="0" smtClean="0">
                <a:solidFill>
                  <a:srgbClr val="FF0000"/>
                </a:solidFill>
                <a:latin typeface="Arial" charset="0"/>
              </a:rPr>
              <a:t>U(</a:t>
            </a:r>
            <a:r>
              <a:rPr lang="en-GB" altLang="en-US" sz="3200" dirty="0" err="1" smtClean="0">
                <a:solidFill>
                  <a:srgbClr val="FF0000"/>
                </a:solidFill>
                <a:latin typeface="Arial" charset="0"/>
              </a:rPr>
              <a:t>n,f</a:t>
            </a:r>
            <a:r>
              <a:rPr lang="en-GB" altLang="en-US" sz="3200" dirty="0" smtClean="0">
                <a:solidFill>
                  <a:srgbClr val="FF0000"/>
                </a:solidFill>
                <a:latin typeface="Arial" charset="0"/>
              </a:rPr>
              <a:t>) - ib46 = ENDF-B/VII.1=STD</a:t>
            </a:r>
            <a:endParaRPr lang="en-GB" alt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-22086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Empire 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</a:t>
            </a:r>
            <a:r>
              <a:rPr lang="en-GB" altLang="en-US" dirty="0" err="1" smtClean="0">
                <a:solidFill>
                  <a:srgbClr val="0000FF"/>
                </a:solidFill>
                <a:latin typeface="Arial" charset="0"/>
              </a:rPr>
              <a:t>n,f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 vs ENDF/B-VII.1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263914"/>
            <a:ext cx="1997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0000FF"/>
                </a:solidFill>
              </a:rPr>
              <a:t>238</a:t>
            </a:r>
            <a:r>
              <a:rPr lang="en-GB" dirty="0" smtClean="0">
                <a:solidFill>
                  <a:srgbClr val="0000FF"/>
                </a:solidFill>
              </a:rPr>
              <a:t>U(</a:t>
            </a:r>
            <a:r>
              <a:rPr lang="en-GB" i="1" dirty="0" err="1" smtClean="0">
                <a:solidFill>
                  <a:srgbClr val="0000FF"/>
                </a:solidFill>
              </a:rPr>
              <a:t>n</a:t>
            </a:r>
            <a:r>
              <a:rPr lang="en-GB" dirty="0" err="1" smtClean="0">
                <a:solidFill>
                  <a:srgbClr val="0000FF"/>
                </a:solidFill>
              </a:rPr>
              <a:t>,f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85800"/>
            <a:ext cx="9020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4" y="3810000"/>
            <a:ext cx="46373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6200" y="1143000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baseline="30000" dirty="0" smtClean="0">
                <a:solidFill>
                  <a:srgbClr val="FF0000"/>
                </a:solidFill>
                <a:latin typeface="Arial" charset="0"/>
              </a:rPr>
              <a:t>238</a:t>
            </a:r>
            <a:r>
              <a:rPr lang="en-GB" altLang="en-US" sz="3200" dirty="0" smtClean="0">
                <a:solidFill>
                  <a:srgbClr val="FF0000"/>
                </a:solidFill>
                <a:latin typeface="Arial" charset="0"/>
              </a:rPr>
              <a:t>U(n,</a:t>
            </a:r>
            <a:r>
              <a:rPr lang="en-GB" altLang="en-US" sz="3200" dirty="0">
                <a:solidFill>
                  <a:srgbClr val="0000FF"/>
                </a:solidFill>
                <a:latin typeface="Arial" charset="0"/>
                <a:sym typeface="Symbol"/>
              </a:rPr>
              <a:t> </a:t>
            </a:r>
            <a:r>
              <a:rPr lang="en-GB" altLang="en-US" sz="3200" dirty="0">
                <a:solidFill>
                  <a:srgbClr val="FF0000"/>
                </a:solidFill>
                <a:latin typeface="Arial" charset="0"/>
                <a:sym typeface="Symbol"/>
              </a:rPr>
              <a:t> </a:t>
            </a:r>
            <a:r>
              <a:rPr lang="en-GB" altLang="en-US" sz="3200" dirty="0" smtClean="0">
                <a:solidFill>
                  <a:srgbClr val="FF0000"/>
                </a:solidFill>
                <a:latin typeface="Arial" charset="0"/>
              </a:rPr>
              <a:t>) - ib46 = ENDF-B/VII.1=STD</a:t>
            </a:r>
            <a:endParaRPr lang="en-GB" alt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0" y="-22086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Empire </a:t>
            </a:r>
            <a:r>
              <a:rPr lang="en-GB" altLang="en-US" baseline="30000" dirty="0" smtClean="0">
                <a:solidFill>
                  <a:srgbClr val="0000FF"/>
                </a:solidFill>
                <a:latin typeface="Arial" charset="0"/>
              </a:rPr>
              <a:t>238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U(n,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  <a:sym typeface="Symbol"/>
              </a:rPr>
              <a:t></a:t>
            </a:r>
            <a:r>
              <a:rPr lang="en-GB" altLang="en-US" dirty="0" smtClean="0">
                <a:solidFill>
                  <a:srgbClr val="0000FF"/>
                </a:solidFill>
                <a:latin typeface="Arial" charset="0"/>
              </a:rPr>
              <a:t>) vs ENDF/B-VII.1</a:t>
            </a:r>
            <a:endParaRPr lang="en-GB" altLang="en-US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33194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8677</TotalTime>
  <Words>606</Words>
  <Application>Microsoft Office PowerPoint</Application>
  <PresentationFormat>On-screen Show (4:3)</PresentationFormat>
  <Paragraphs>110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Notebook</vt:lpstr>
      <vt:lpstr>Graph</vt:lpstr>
      <vt:lpstr>CIELO U-238 evaluation (RR+fast)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803</cp:revision>
  <cp:lastPrinted>2014-10-29T14:15:06Z</cp:lastPrinted>
  <dcterms:created xsi:type="dcterms:W3CDTF">2004-06-28T13:44:54Z</dcterms:created>
  <dcterms:modified xsi:type="dcterms:W3CDTF">2016-04-11T03:52:43Z</dcterms:modified>
</cp:coreProperties>
</file>