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23" r:id="rId2"/>
    <p:sldId id="685" r:id="rId3"/>
    <p:sldId id="663" r:id="rId4"/>
    <p:sldId id="686" r:id="rId5"/>
    <p:sldId id="705" r:id="rId6"/>
    <p:sldId id="706" r:id="rId7"/>
    <p:sldId id="707" r:id="rId8"/>
    <p:sldId id="687" r:id="rId9"/>
    <p:sldId id="689" r:id="rId10"/>
    <p:sldId id="716" r:id="rId11"/>
    <p:sldId id="708" r:id="rId12"/>
    <p:sldId id="709" r:id="rId13"/>
    <p:sldId id="710" r:id="rId14"/>
    <p:sldId id="711" r:id="rId15"/>
    <p:sldId id="712" r:id="rId16"/>
    <p:sldId id="713" r:id="rId17"/>
    <p:sldId id="714" r:id="rId18"/>
    <p:sldId id="591" r:id="rId1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B3791"/>
    <a:srgbClr val="FF3399"/>
    <a:srgbClr val="00FF00"/>
    <a:srgbClr val="BC6916"/>
    <a:srgbClr val="D8791A"/>
    <a:srgbClr val="00009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5736" autoAdjust="0"/>
  </p:normalViewPr>
  <p:slideViewPr>
    <p:cSldViewPr>
      <p:cViewPr>
        <p:scale>
          <a:sx n="41" d="100"/>
          <a:sy n="41" d="100"/>
        </p:scale>
        <p:origin x="-1488" y="-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A5075E-5BE9-4182-ADE6-D1C3ED60620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0C7B41-6E3A-4976-8F57-DDC9AC16AF6B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101"/>
            <a:ext cx="5679440" cy="46052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6ABAA-1160-4BDB-81BA-6B62D4497A1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101"/>
            <a:ext cx="5679440" cy="4605246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-nds.iaea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.CapoteNoy@iaea.or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  <p:sp>
        <p:nvSpPr>
          <p:cNvPr id="1028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rgbClr val="0000FF"/>
                </a:solidFill>
              </a:rPr>
              <a:pPr eaLnBrk="1" hangingPunct="1">
                <a:defRPr/>
              </a:pPr>
              <a:t>‹#›</a:t>
            </a:fld>
            <a:endParaRPr lang="es-ES" sz="2000" smtClean="0">
              <a:solidFill>
                <a:srgbClr val="0000FF"/>
              </a:solidFill>
            </a:endParaRPr>
          </a:p>
        </p:txBody>
      </p:sp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 txBox="1">
            <a:spLocks noChangeArrowheads="1"/>
          </p:cNvSpPr>
          <p:nvPr userDrawn="1"/>
        </p:nvSpPr>
        <p:spPr bwMode="auto">
          <a:xfrm>
            <a:off x="5334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/>
              <a:t>Mini-CSWEG,</a:t>
            </a:r>
            <a:r>
              <a:rPr lang="fr-FR" dirty="0" smtClean="0"/>
              <a:t> 11-12 April 2016</a:t>
            </a:r>
          </a:p>
          <a:p>
            <a:pPr>
              <a:defRPr/>
            </a:pPr>
            <a:r>
              <a:rPr lang="fr-FR" dirty="0" smtClean="0"/>
              <a:t>LANL, Los </a:t>
            </a:r>
            <a:r>
              <a:rPr lang="fr-FR" dirty="0" err="1" smtClean="0"/>
              <a:t>Alamos</a:t>
            </a:r>
            <a:r>
              <a:rPr lang="fr-FR" dirty="0" smtClean="0"/>
              <a:t>,</a:t>
            </a:r>
            <a:r>
              <a:rPr lang="fr-FR" baseline="0" dirty="0" smtClean="0"/>
              <a:t> USA</a:t>
            </a:r>
            <a:endParaRPr lang="en-GB" dirty="0" smtClean="0"/>
          </a:p>
        </p:txBody>
      </p:sp>
      <p:sp>
        <p:nvSpPr>
          <p:cNvPr id="12" name="Rectangle 9"/>
          <p:cNvSpPr txBox="1">
            <a:spLocks noChangeArrowheads="1"/>
          </p:cNvSpPr>
          <p:nvPr userDrawn="1"/>
        </p:nvSpPr>
        <p:spPr bwMode="auto">
          <a:xfrm>
            <a:off x="54864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Roberto Capote, IAEA Nuclear Data Section</a:t>
            </a:r>
          </a:p>
          <a:p>
            <a:pPr>
              <a:defRPr/>
            </a:pPr>
            <a:r>
              <a:rPr lang="en-US" dirty="0" smtClean="0"/>
              <a:t>e-mail: </a:t>
            </a:r>
            <a:r>
              <a:rPr lang="en-US" b="1" u="sng" dirty="0" smtClean="0">
                <a:hlinkClick r:id="rId6"/>
              </a:rPr>
              <a:t>R.CapoteNoy@iaea.org</a:t>
            </a:r>
            <a:endParaRPr lang="en-US" b="1" u="sng" dirty="0" smtClean="0"/>
          </a:p>
          <a:p>
            <a:pPr>
              <a:defRPr/>
            </a:pPr>
            <a:r>
              <a:rPr lang="en-US" dirty="0" smtClean="0"/>
              <a:t> Web:    </a:t>
            </a:r>
            <a:r>
              <a:rPr lang="en-US" b="1" u="sng" dirty="0" smtClean="0">
                <a:hlinkClick r:id="rId7"/>
              </a:rPr>
              <a:t>http://www-nds.iaea.org</a:t>
            </a:r>
            <a:r>
              <a:rPr lang="en-US" b="1" u="sng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3" r="12414"/>
          <a:stretch/>
        </p:blipFill>
        <p:spPr bwMode="auto">
          <a:xfrm>
            <a:off x="2286000" y="1231820"/>
            <a:ext cx="4106901" cy="3721180"/>
          </a:xfrm>
          <a:prstGeom prst="rect">
            <a:avLst/>
          </a:prstGeom>
          <a:noFill/>
          <a:ln w="825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5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-152400" y="152400"/>
            <a:ext cx="9448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 </a:t>
            </a:r>
            <a:r>
              <a:rPr lang="en-GB" altLang="en-US" sz="4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+ </a:t>
            </a:r>
            <a:r>
              <a:rPr lang="en-GB" altLang="en-US" sz="4400" b="1" baseline="30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235</a:t>
            </a:r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 </a:t>
            </a:r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 </a:t>
            </a:r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(fast)</a:t>
            </a:r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altLang="en-US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Rectangle 7"/>
          <p:cNvSpPr>
            <a:spLocks noRot="1" noChangeArrowheads="1"/>
          </p:cNvSpPr>
          <p:nvPr/>
        </p:nvSpPr>
        <p:spPr bwMode="auto">
          <a:xfrm>
            <a:off x="0" y="4953000"/>
            <a:ext cx="9144000" cy="990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 dirty="0" smtClean="0">
                <a:solidFill>
                  <a:srgbClr val="0000FF"/>
                </a:solidFill>
              </a:rPr>
              <a:t>	</a:t>
            </a:r>
            <a:r>
              <a:rPr lang="en-GB" sz="2800" dirty="0" smtClean="0">
                <a:solidFill>
                  <a:srgbClr val="0000FF"/>
                </a:solidFill>
              </a:rPr>
              <a:t>	   R</a:t>
            </a:r>
            <a:r>
              <a:rPr lang="en-GB" sz="2800" dirty="0" smtClean="0">
                <a:solidFill>
                  <a:srgbClr val="0000FF"/>
                </a:solidFill>
              </a:rPr>
              <a:t>. Capote, A. </a:t>
            </a:r>
            <a:r>
              <a:rPr lang="en-GB" sz="2800" dirty="0" err="1" smtClean="0">
                <a:solidFill>
                  <a:srgbClr val="0000FF"/>
                </a:solidFill>
              </a:rPr>
              <a:t>Trkov</a:t>
            </a:r>
            <a:r>
              <a:rPr lang="en-GB" sz="2800" dirty="0">
                <a:solidFill>
                  <a:srgbClr val="0000FF"/>
                </a:solidFill>
              </a:rPr>
              <a:t>, </a:t>
            </a:r>
            <a:r>
              <a:rPr lang="en-GB" sz="2800" dirty="0" smtClean="0">
                <a:solidFill>
                  <a:srgbClr val="0000FF"/>
                </a:solidFill>
              </a:rPr>
              <a:t>M. Sin, </a:t>
            </a:r>
            <a:endParaRPr lang="en-GB" sz="2800" dirty="0" smtClean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  <a:latin typeface="+mj-lt"/>
                <a:cs typeface="+mn-cs"/>
              </a:rPr>
              <a:t>		  </a:t>
            </a:r>
            <a:r>
              <a:rPr lang="en-GB" sz="2800" dirty="0" smtClean="0">
                <a:solidFill>
                  <a:srgbClr val="0000FF"/>
                </a:solidFill>
              </a:rPr>
              <a:t>M.W</a:t>
            </a:r>
            <a:r>
              <a:rPr lang="en-GB" sz="2800" dirty="0">
                <a:solidFill>
                  <a:srgbClr val="0000FF"/>
                </a:solidFill>
              </a:rPr>
              <a:t>. Herman, </a:t>
            </a:r>
            <a:r>
              <a:rPr lang="en-GB" sz="2800" dirty="0" smtClean="0">
                <a:solidFill>
                  <a:srgbClr val="0000FF"/>
                </a:solidFill>
                <a:latin typeface="+mj-lt"/>
                <a:cs typeface="+mn-cs"/>
              </a:rPr>
              <a:t>V.G. </a:t>
            </a:r>
            <a:r>
              <a:rPr lang="en-GB" sz="2800" dirty="0" err="1" smtClean="0">
                <a:solidFill>
                  <a:srgbClr val="0000FF"/>
                </a:solidFill>
                <a:latin typeface="+mj-lt"/>
                <a:cs typeface="+mn-cs"/>
              </a:rPr>
              <a:t>Pronyaev</a:t>
            </a:r>
            <a:endParaRPr lang="en-US" sz="2800" dirty="0">
              <a:solidFill>
                <a:srgbClr val="0000FF"/>
              </a:solidFill>
              <a:latin typeface="+mj-lt"/>
              <a:cs typeface="+mn-cs"/>
            </a:endParaRPr>
          </a:p>
        </p:txBody>
      </p:sp>
      <p:pic>
        <p:nvPicPr>
          <p:cNvPr id="6" name="Picture 14">
            <a:hlinkHover r:id="" action="ppaction://noaction" highlightClick="1"/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814" y="1671915"/>
            <a:ext cx="728119" cy="690285"/>
          </a:xfrm>
          <a:prstGeom prst="rect">
            <a:avLst/>
          </a:prstGeom>
          <a:noFill/>
          <a:ln w="698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2971800" y="2517959"/>
            <a:ext cx="289278" cy="149041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32538"/>
            <a:ext cx="8229600" cy="536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-22086"/>
            <a:ext cx="85459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>
                <a:solidFill>
                  <a:srgbClr val="0000FF"/>
                </a:solidFill>
                <a:sym typeface="Symbol"/>
              </a:rPr>
              <a:t>U(</a:t>
            </a:r>
            <a:r>
              <a:rPr lang="en-GB" altLang="en-US" kern="0" dirty="0" err="1">
                <a:solidFill>
                  <a:srgbClr val="0000FF"/>
                </a:solidFill>
                <a:sym typeface="Symbol"/>
              </a:rPr>
              <a:t>n,el</a:t>
            </a:r>
            <a:r>
              <a:rPr lang="en-GB" altLang="en-US" kern="0" dirty="0">
                <a:solidFill>
                  <a:srgbClr val="0000FF"/>
                </a:solidFill>
                <a:sym typeface="Symbol"/>
              </a:rPr>
              <a:t>), </a:t>
            </a:r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U(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n,sct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)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ang.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distributions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038156" y="4977825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0.5 MeV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063425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1.0 MeV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276600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2.0 MeV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539425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3.0 MeV</a:t>
            </a:r>
            <a:endParaRPr lang="en-GB" sz="3200" dirty="0">
              <a:solidFill>
                <a:srgbClr val="0000FF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2590800" cy="98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00800" y="1752600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14.0 MeV</a:t>
            </a:r>
            <a:endParaRPr lang="en-GB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-304800" y="-22086"/>
            <a:ext cx="9677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baseline="30000" dirty="0" smtClean="0">
                <a:solidFill>
                  <a:srgbClr val="0000FF"/>
                </a:solidFill>
                <a:latin typeface="Arial" charset="0"/>
              </a:rPr>
              <a:t>235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U(</a:t>
            </a:r>
            <a:r>
              <a:rPr lang="en-GB" altLang="en-US" dirty="0" err="1" smtClean="0">
                <a:solidFill>
                  <a:srgbClr val="0000FF"/>
                </a:solidFill>
                <a:latin typeface="Arial" charset="0"/>
              </a:rPr>
              <a:t>n,inl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) (b6a) vs 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ENDF/B-VII.1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513" y="3886200"/>
            <a:ext cx="4299687" cy="180498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6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-304800" y="-22086"/>
            <a:ext cx="9677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baseline="30000" dirty="0" smtClean="0">
                <a:solidFill>
                  <a:srgbClr val="0000FF"/>
                </a:solidFill>
                <a:latin typeface="Arial" charset="0"/>
              </a:rPr>
              <a:t>235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U(</a:t>
            </a:r>
            <a:r>
              <a:rPr lang="en-GB" altLang="en-US" dirty="0" err="1" smtClean="0">
                <a:solidFill>
                  <a:srgbClr val="0000FF"/>
                </a:solidFill>
                <a:latin typeface="Arial" charset="0"/>
              </a:rPr>
              <a:t>n,inl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) (b6a) vs 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ENDF/B-VII.1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871979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3811859" cy="160020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6" name="Rectangle 5"/>
          <p:cNvSpPr/>
          <p:nvPr/>
        </p:nvSpPr>
        <p:spPr>
          <a:xfrm>
            <a:off x="2971800" y="4038600"/>
            <a:ext cx="365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   </a:t>
            </a:r>
            <a:r>
              <a:rPr lang="en-GB" sz="2000" baseline="30000" dirty="0" smtClean="0">
                <a:solidFill>
                  <a:schemeClr val="tx1"/>
                </a:solidFill>
              </a:rPr>
              <a:t>235</a:t>
            </a:r>
            <a:r>
              <a:rPr lang="en-GB" sz="2000" dirty="0" smtClean="0">
                <a:solidFill>
                  <a:schemeClr val="tx1"/>
                </a:solidFill>
              </a:rPr>
              <a:t>U(</a:t>
            </a:r>
            <a:r>
              <a:rPr lang="en-GB" sz="2000" dirty="0" err="1" smtClean="0">
                <a:solidFill>
                  <a:schemeClr val="tx1"/>
                </a:solidFill>
              </a:rPr>
              <a:t>n,inl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en-GB" sz="2000" dirty="0" smtClean="0"/>
              <a:t> </a:t>
            </a:r>
            <a:r>
              <a:rPr lang="en-GB" sz="2000" dirty="0"/>
              <a:t>SACS [</a:t>
            </a:r>
            <a:r>
              <a:rPr lang="en-GB" sz="2000" baseline="30000" dirty="0" smtClean="0">
                <a:solidFill>
                  <a:srgbClr val="FF0000"/>
                </a:solidFill>
              </a:rPr>
              <a:t>235</a:t>
            </a:r>
            <a:r>
              <a:rPr lang="en-GB" sz="2000" dirty="0" smtClean="0">
                <a:solidFill>
                  <a:srgbClr val="FF0000"/>
                </a:solidFill>
              </a:rPr>
              <a:t>Un</a:t>
            </a:r>
            <a:r>
              <a:rPr lang="en-GB" sz="2000" baseline="-25000" dirty="0" smtClean="0">
                <a:solidFill>
                  <a:srgbClr val="FF0000"/>
                </a:solidFill>
              </a:rPr>
              <a:t>th</a:t>
            </a:r>
            <a:endParaRPr lang="en-GB" sz="2000" dirty="0" smtClean="0"/>
          </a:p>
          <a:p>
            <a:r>
              <a:rPr lang="en-GB" sz="2000" dirty="0" smtClean="0">
                <a:latin typeface="Times New Roman"/>
                <a:cs typeface="Times New Roman"/>
              </a:rPr>
              <a:t>ENDF-B/VII.1 	</a:t>
            </a:r>
            <a:r>
              <a:rPr lang="en-GB" sz="2000" dirty="0" smtClean="0">
                <a:latin typeface="Times New Roman"/>
                <a:cs typeface="Times New Roman"/>
              </a:rPr>
              <a:t>1977 </a:t>
            </a:r>
            <a:r>
              <a:rPr lang="en-GB" sz="2000" dirty="0" smtClean="0">
                <a:latin typeface="Times New Roman"/>
                <a:cs typeface="Times New Roman"/>
              </a:rPr>
              <a:t>± </a:t>
            </a:r>
            <a:r>
              <a:rPr lang="en-GB" sz="2000" dirty="0" smtClean="0">
                <a:latin typeface="Times New Roman"/>
                <a:cs typeface="Times New Roman"/>
              </a:rPr>
              <a:t>128 </a:t>
            </a:r>
            <a:r>
              <a:rPr lang="en-GB" sz="2000" dirty="0" err="1">
                <a:latin typeface="Times New Roman"/>
                <a:cs typeface="Times New Roman"/>
              </a:rPr>
              <a:t>mb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endParaRPr lang="en-GB" sz="2000" dirty="0">
              <a:latin typeface="Times New Roman"/>
              <a:cs typeface="Times New Roman"/>
            </a:endParaRPr>
          </a:p>
          <a:p>
            <a:r>
              <a:rPr lang="en-GB" sz="2000" dirty="0" smtClean="0">
                <a:latin typeface="Times New Roman"/>
                <a:cs typeface="Times New Roman"/>
              </a:rPr>
              <a:t>U235-ib6a</a:t>
            </a:r>
            <a:r>
              <a:rPr lang="en-GB" sz="2000" dirty="0" smtClean="0">
                <a:latin typeface="Times New Roman"/>
                <a:cs typeface="Times New Roman"/>
              </a:rPr>
              <a:t>	</a:t>
            </a:r>
            <a:r>
              <a:rPr lang="en-GB" sz="2000" dirty="0" smtClean="0">
                <a:latin typeface="Times New Roman"/>
                <a:cs typeface="Times New Roman"/>
              </a:rPr>
              <a:t>1848 </a:t>
            </a:r>
            <a:r>
              <a:rPr lang="en-GB" sz="2000" dirty="0" err="1" smtClean="0">
                <a:latin typeface="Times New Roman"/>
                <a:cs typeface="Times New Roman"/>
              </a:rPr>
              <a:t>mb</a:t>
            </a:r>
            <a:endParaRPr lang="en-GB" sz="2000" dirty="0" smtClean="0">
              <a:latin typeface="Times New Roman"/>
              <a:cs typeface="Times New Roman"/>
            </a:endParaRPr>
          </a:p>
          <a:p>
            <a:r>
              <a:rPr lang="en-GB" sz="2000" dirty="0" smtClean="0">
                <a:latin typeface="Times New Roman"/>
                <a:cs typeface="Times New Roman"/>
              </a:rPr>
              <a:t>JEFF </a:t>
            </a:r>
            <a:r>
              <a:rPr lang="en-GB" sz="2000" dirty="0" smtClean="0">
                <a:latin typeface="Times New Roman"/>
                <a:cs typeface="Times New Roman"/>
              </a:rPr>
              <a:t>3.2          	1912 </a:t>
            </a:r>
            <a:r>
              <a:rPr lang="en-GB" sz="2000" dirty="0" err="1" smtClean="0">
                <a:latin typeface="Times New Roman"/>
                <a:cs typeface="Times New Roman"/>
              </a:rPr>
              <a:t>mb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26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685800"/>
            <a:ext cx="89439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200" y="-22086"/>
            <a:ext cx="7632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dirty="0">
                <a:solidFill>
                  <a:srgbClr val="0000FF"/>
                </a:solidFill>
                <a:sym typeface="Symbol"/>
              </a:rPr>
              <a:t>(n,2n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),</a:t>
            </a:r>
            <a:r>
              <a:rPr lang="en-GB" altLang="en-US" kern="0" dirty="0">
                <a:solidFill>
                  <a:srgbClr val="0000FF"/>
                </a:solidFill>
                <a:sym typeface="Symbol"/>
              </a:rPr>
              <a:t> (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n,3n) </a:t>
            </a:r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vs ENDF/B-VII.1</a:t>
            </a:r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3671887" cy="136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5" name="Rectangle 4"/>
          <p:cNvSpPr/>
          <p:nvPr/>
        </p:nvSpPr>
        <p:spPr>
          <a:xfrm>
            <a:off x="0" y="609600"/>
            <a:ext cx="358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baseline="30000" dirty="0" smtClean="0">
                <a:solidFill>
                  <a:schemeClr val="tx1"/>
                </a:solidFill>
              </a:rPr>
              <a:t>235</a:t>
            </a:r>
            <a:r>
              <a:rPr lang="en-GB" sz="2000" dirty="0" smtClean="0">
                <a:solidFill>
                  <a:schemeClr val="tx1"/>
                </a:solidFill>
              </a:rPr>
              <a:t>U(n,2n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  <a:r>
              <a:rPr lang="en-GB" sz="2000" dirty="0"/>
              <a:t> SACS </a:t>
            </a:r>
            <a:r>
              <a:rPr lang="en-GB" sz="2000" dirty="0"/>
              <a:t>[</a:t>
            </a:r>
            <a:r>
              <a:rPr lang="en-GB" sz="2000" baseline="30000" dirty="0" smtClean="0">
                <a:solidFill>
                  <a:srgbClr val="FF0000"/>
                </a:solidFill>
              </a:rPr>
              <a:t>235</a:t>
            </a:r>
            <a:r>
              <a:rPr lang="en-GB" sz="2000" dirty="0" smtClean="0">
                <a:solidFill>
                  <a:srgbClr val="FF0000"/>
                </a:solidFill>
              </a:rPr>
              <a:t>Unth</a:t>
            </a:r>
            <a:r>
              <a:rPr lang="en-GB" sz="2000" dirty="0"/>
              <a:t>]</a:t>
            </a:r>
            <a:endParaRPr lang="en-GB" sz="2000" dirty="0" smtClean="0"/>
          </a:p>
          <a:p>
            <a:r>
              <a:rPr lang="en-GB" sz="2000" dirty="0" smtClean="0">
                <a:latin typeface="Times New Roman"/>
                <a:cs typeface="Times New Roman"/>
              </a:rPr>
              <a:t>ENDF-B/VII.1 	</a:t>
            </a:r>
            <a:r>
              <a:rPr lang="en-GB" sz="2000" dirty="0" smtClean="0">
                <a:latin typeface="Times New Roman"/>
                <a:cs typeface="Times New Roman"/>
              </a:rPr>
              <a:t>11.6 </a:t>
            </a:r>
            <a:r>
              <a:rPr lang="en-GB" sz="2000" dirty="0" smtClean="0">
                <a:latin typeface="Times New Roman"/>
                <a:cs typeface="Times New Roman"/>
              </a:rPr>
              <a:t>± </a:t>
            </a:r>
            <a:r>
              <a:rPr lang="en-GB" sz="2000" dirty="0" smtClean="0">
                <a:latin typeface="Times New Roman"/>
                <a:cs typeface="Times New Roman"/>
              </a:rPr>
              <a:t>0.6 </a:t>
            </a:r>
            <a:r>
              <a:rPr lang="en-GB" sz="2000" dirty="0" err="1" smtClean="0">
                <a:latin typeface="Times New Roman"/>
                <a:cs typeface="Times New Roman"/>
              </a:rPr>
              <a:t>mb</a:t>
            </a:r>
            <a:endParaRPr lang="en-GB" sz="2000" dirty="0">
              <a:latin typeface="Times New Roman"/>
              <a:cs typeface="Times New Roman"/>
            </a:endParaRPr>
          </a:p>
          <a:p>
            <a:r>
              <a:rPr lang="en-GB" sz="2000" dirty="0" smtClean="0">
                <a:latin typeface="Times New Roman"/>
                <a:cs typeface="Times New Roman"/>
              </a:rPr>
              <a:t>U235-ib6a</a:t>
            </a:r>
            <a:r>
              <a:rPr lang="en-GB" sz="2000" dirty="0" smtClean="0">
                <a:latin typeface="Times New Roman"/>
                <a:cs typeface="Times New Roman"/>
              </a:rPr>
              <a:t>	</a:t>
            </a:r>
            <a:r>
              <a:rPr lang="en-GB" sz="2000" dirty="0" smtClean="0">
                <a:latin typeface="Times New Roman"/>
                <a:cs typeface="Times New Roman"/>
              </a:rPr>
              <a:t>12.1 </a:t>
            </a:r>
            <a:r>
              <a:rPr lang="en-GB" sz="2000" dirty="0" err="1" smtClean="0">
                <a:latin typeface="Times New Roman"/>
                <a:cs typeface="Times New Roman"/>
              </a:rPr>
              <a:t>mb</a:t>
            </a:r>
            <a:endParaRPr lang="en-GB" sz="2000" dirty="0" smtClean="0">
              <a:latin typeface="Times New Roman"/>
              <a:cs typeface="Times New Roman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JEFF </a:t>
            </a:r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3.2 </a:t>
            </a:r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18.2 </a:t>
            </a:r>
            <a:r>
              <a:rPr lang="en-GB" sz="2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mb</a:t>
            </a:r>
            <a:r>
              <a:rPr lang="en-GB" sz="2000" dirty="0" smtClean="0">
                <a:latin typeface="Times New Roman"/>
                <a:cs typeface="Times New Roman"/>
              </a:rPr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286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1"/>
            <a:ext cx="887627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2559" y="-76200"/>
            <a:ext cx="9308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U+n, DDX yield,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GB" altLang="en-US" kern="0" baseline="-25000" dirty="0" err="1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=1.19 MeV, 120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deg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3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559" y="-76200"/>
            <a:ext cx="9565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U+n, DDX yield,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GB" altLang="en-US" kern="0" baseline="-25000" dirty="0" err="1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=1.79 MeV, 120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deg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31686"/>
            <a:ext cx="9086850" cy="546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3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631686"/>
            <a:ext cx="9048750" cy="554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2559" y="-76200"/>
            <a:ext cx="9565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U+n, DDX yield,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GB" altLang="en-US" kern="0" baseline="-25000" dirty="0" err="1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=2.19 MeV, 120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deg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980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609600"/>
            <a:ext cx="89344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00366" y="-76200"/>
            <a:ext cx="7000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baseline="30000" dirty="0" smtClean="0">
                <a:solidFill>
                  <a:srgbClr val="0000FF"/>
                </a:solidFill>
                <a:sym typeface="Symbol"/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U+n, DDX yield, </a:t>
            </a:r>
            <a:r>
              <a:rPr lang="en-GB" altLang="en-US" kern="0" dirty="0" err="1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GB" altLang="en-US" kern="0" baseline="-25000" dirty="0" err="1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=14 MeV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886200" y="3483114"/>
            <a:ext cx="18517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150 </a:t>
            </a:r>
            <a:r>
              <a:rPr lang="en-GB" altLang="en-US" kern="0" dirty="0" err="1">
                <a:solidFill>
                  <a:srgbClr val="0000FF"/>
                </a:solidFill>
                <a:sym typeface="Symbol"/>
              </a:rPr>
              <a:t>deg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015611" y="1120914"/>
            <a:ext cx="1595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30 </a:t>
            </a:r>
            <a:r>
              <a:rPr lang="en-GB" altLang="en-US" kern="0" dirty="0" err="1">
                <a:solidFill>
                  <a:srgbClr val="0000FF"/>
                </a:solidFill>
                <a:sym typeface="Symbol"/>
              </a:rPr>
              <a:t>deg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29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-7620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altLang="en-US" dirty="0" smtClean="0">
                <a:solidFill>
                  <a:srgbClr val="0000FF"/>
                </a:solidFill>
                <a:latin typeface="+mj-lt"/>
              </a:rPr>
              <a:t>Conclusions: </a:t>
            </a:r>
            <a:r>
              <a:rPr lang="en-GB" altLang="en-US" kern="0" baseline="30000" dirty="0" smtClean="0">
                <a:solidFill>
                  <a:srgbClr val="0000FF"/>
                </a:solidFill>
              </a:rPr>
              <a:t>235</a:t>
            </a:r>
            <a:r>
              <a:rPr lang="en-GB" altLang="en-US" kern="0" dirty="0" smtClean="0">
                <a:solidFill>
                  <a:srgbClr val="0000FF"/>
                </a:solidFill>
              </a:rPr>
              <a:t>U fast region </a:t>
            </a:r>
          </a:p>
          <a:p>
            <a:pPr algn="ctr"/>
            <a:r>
              <a:rPr lang="en-GB" altLang="en-US" kern="0" dirty="0" smtClean="0">
                <a:solidFill>
                  <a:srgbClr val="0000FF"/>
                </a:solidFill>
              </a:rPr>
              <a:t>Better physics </a:t>
            </a:r>
            <a:r>
              <a:rPr lang="en-GB" altLang="en-US" sz="4800" kern="0" dirty="0" smtClean="0">
                <a:solidFill>
                  <a:srgbClr val="0000FF"/>
                </a:solidFill>
                <a:sym typeface="Symbol"/>
              </a:rPr>
              <a:t></a:t>
            </a:r>
            <a:r>
              <a:rPr lang="en-GB" altLang="en-US" kern="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GB" altLang="en-US" kern="0" dirty="0" smtClean="0">
                <a:solidFill>
                  <a:srgbClr val="0000FF"/>
                </a:solidFill>
              </a:rPr>
              <a:t>improved performance</a:t>
            </a:r>
            <a:endParaRPr lang="en-GB" alt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447800"/>
            <a:ext cx="9067800" cy="2667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New 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fast evaluation with </a:t>
            </a:r>
            <a:r>
              <a:rPr lang="en-GB" altLang="en-US" sz="2800" kern="0" dirty="0" smtClean="0">
                <a:solidFill>
                  <a:srgbClr val="1B3791"/>
                </a:solidFill>
              </a:rPr>
              <a:t>3H fission barriers 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leading to elastic/inelastic and (</a:t>
            </a:r>
            <a:r>
              <a:rPr lang="en-GB" altLang="en-US" sz="2800" b="0" kern="0" dirty="0" err="1" smtClean="0">
                <a:solidFill>
                  <a:srgbClr val="1B3791"/>
                </a:solidFill>
              </a:rPr>
              <a:t>n,xn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) </a:t>
            </a:r>
            <a:r>
              <a:rPr lang="en-GB" altLang="en-US" sz="2800" kern="0" dirty="0" smtClean="0">
                <a:solidFill>
                  <a:srgbClr val="1B3791"/>
                </a:solidFill>
              </a:rPr>
              <a:t>consistent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 changes</a:t>
            </a:r>
            <a:endParaRPr lang="en-GB" altLang="en-US" sz="2800" b="0" kern="0" dirty="0" smtClean="0">
              <a:solidFill>
                <a:srgbClr val="1B3791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PFNS thermal from IAEA CRP (</a:t>
            </a:r>
            <a:r>
              <a:rPr lang="en-GB" altLang="en-US" sz="2800" b="0" kern="0" dirty="0" err="1" smtClean="0">
                <a:solidFill>
                  <a:srgbClr val="1B3791"/>
                </a:solidFill>
              </a:rPr>
              <a:t>E</a:t>
            </a:r>
            <a:r>
              <a:rPr lang="en-GB" altLang="en-US" sz="2800" b="0" kern="0" baseline="-25000" dirty="0" err="1" smtClean="0">
                <a:solidFill>
                  <a:srgbClr val="1B3791"/>
                </a:solidFill>
              </a:rPr>
              <a:t>av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=2.00(1) MeV) </a:t>
            </a:r>
            <a:endParaRPr lang="en-GB" altLang="en-US" sz="2800" b="0" kern="0" baseline="-25000" dirty="0" smtClean="0">
              <a:solidFill>
                <a:srgbClr val="1B3791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PFNS fast ad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opted 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from </a:t>
            </a:r>
            <a:r>
              <a:rPr lang="en-GB" altLang="en-US" sz="2800" b="0" kern="0" dirty="0" err="1" smtClean="0">
                <a:solidFill>
                  <a:srgbClr val="1B3791"/>
                </a:solidFill>
              </a:rPr>
              <a:t>Talou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-Rising</a:t>
            </a:r>
            <a:endParaRPr lang="en-GB" altLang="en-US" sz="2800" b="0" kern="0" dirty="0" smtClean="0">
              <a:solidFill>
                <a:srgbClr val="1B3791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Fission </a:t>
            </a:r>
            <a:r>
              <a:rPr lang="en-GB" altLang="en-US" sz="2800" b="0" kern="0" dirty="0">
                <a:solidFill>
                  <a:srgbClr val="1B3791"/>
                </a:solidFill>
              </a:rPr>
              <a:t>in fast region from </a:t>
            </a:r>
            <a:r>
              <a:rPr lang="en-GB" altLang="en-US" sz="2800" b="0" kern="0" dirty="0" smtClean="0">
                <a:solidFill>
                  <a:srgbClr val="FF0000"/>
                </a:solidFill>
              </a:rPr>
              <a:t>2006 Neutron Standards</a:t>
            </a:r>
          </a:p>
          <a:p>
            <a:pPr marL="0" indent="0" eaLnBrk="1" hangingPunct="1">
              <a:buNone/>
              <a:defRPr/>
            </a:pPr>
            <a:r>
              <a:rPr lang="en-GB" altLang="en-US" sz="2800" b="0" kern="0" dirty="0">
                <a:solidFill>
                  <a:srgbClr val="FF0000"/>
                </a:solidFill>
              </a:rPr>
              <a:t> </a:t>
            </a:r>
            <a:r>
              <a:rPr lang="en-GB" altLang="en-US" sz="2800" b="0" kern="0" dirty="0" smtClean="0">
                <a:solidFill>
                  <a:srgbClr val="FF0000"/>
                </a:solidFill>
              </a:rPr>
              <a:t>     (to be updated based on new GMA Standard fit)</a:t>
            </a:r>
            <a:endParaRPr lang="en-GB" altLang="en-US" sz="2800" b="0" kern="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Capture in </a:t>
            </a:r>
            <a:r>
              <a:rPr lang="en-GB" altLang="en-US" sz="2800" b="0" kern="0" dirty="0">
                <a:solidFill>
                  <a:srgbClr val="1B3791"/>
                </a:solidFill>
              </a:rPr>
              <a:t>fast region from </a:t>
            </a:r>
            <a:r>
              <a:rPr lang="en-GB" altLang="en-US" sz="2800" b="0" kern="0" dirty="0" smtClean="0">
                <a:solidFill>
                  <a:srgbClr val="FF0000"/>
                </a:solidFill>
              </a:rPr>
              <a:t>ENDF/B-VII.1</a:t>
            </a:r>
          </a:p>
          <a:p>
            <a:pPr marL="0" indent="0" eaLnBrk="1" hangingPunct="1">
              <a:buNone/>
              <a:defRPr/>
            </a:pPr>
            <a:r>
              <a:rPr lang="en-GB" altLang="en-US" sz="2800" b="0" kern="0" dirty="0" smtClean="0">
                <a:solidFill>
                  <a:srgbClr val="FF0000"/>
                </a:solidFill>
              </a:rPr>
              <a:t>      (update based </a:t>
            </a:r>
            <a:r>
              <a:rPr lang="en-GB" altLang="en-US" sz="2800" b="0" kern="0" dirty="0">
                <a:solidFill>
                  <a:srgbClr val="FF0000"/>
                </a:solidFill>
              </a:rPr>
              <a:t>on </a:t>
            </a:r>
            <a:r>
              <a:rPr lang="en-GB" altLang="en-US" sz="2800" b="0" kern="0" dirty="0" err="1" smtClean="0">
                <a:solidFill>
                  <a:srgbClr val="FF0000"/>
                </a:solidFill>
              </a:rPr>
              <a:t>Jandel</a:t>
            </a:r>
            <a:r>
              <a:rPr lang="en-GB" altLang="en-US" sz="2800" b="0" kern="0" dirty="0" smtClean="0">
                <a:solidFill>
                  <a:srgbClr val="FF0000"/>
                </a:solidFill>
              </a:rPr>
              <a:t>/RPI data ??)</a:t>
            </a:r>
            <a:endParaRPr lang="en-GB" altLang="en-US" sz="2800" b="0" kern="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GB" altLang="en-US" sz="2800" b="0" kern="0" dirty="0" smtClean="0">
                <a:solidFill>
                  <a:srgbClr val="1B3791"/>
                </a:solidFill>
              </a:rPr>
              <a:t>Good 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agreement between B/VII.1 SACS and new </a:t>
            </a:r>
            <a:r>
              <a:rPr lang="en-GB" altLang="en-US" sz="2800" b="0" kern="0" dirty="0" err="1" smtClean="0">
                <a:solidFill>
                  <a:srgbClr val="1B3791"/>
                </a:solidFill>
              </a:rPr>
              <a:t>eval</a:t>
            </a:r>
            <a:r>
              <a:rPr lang="en-GB" altLang="en-US" sz="2800" b="0" kern="0" dirty="0" smtClean="0">
                <a:solidFill>
                  <a:srgbClr val="1B3791"/>
                </a:solidFill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GB" altLang="en-US" sz="2800" b="0" kern="0" dirty="0" smtClean="0"/>
          </a:p>
          <a:p>
            <a:pPr eaLnBrk="1" hangingPunct="1">
              <a:buFontTx/>
              <a:buNone/>
              <a:defRPr/>
            </a:pPr>
            <a:endParaRPr lang="en-GB" altLang="en-US" sz="2800" b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447801" y="610237"/>
            <a:ext cx="2514599" cy="913763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3200" dirty="0" smtClean="0">
                <a:solidFill>
                  <a:srgbClr val="0000FF"/>
                </a:solidFill>
                <a:latin typeface="Arial" charset="0"/>
              </a:rPr>
              <a:t>RIPL</a:t>
            </a:r>
            <a:endParaRPr lang="en-GB" altLang="en-US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971800" y="2124075"/>
            <a:ext cx="1882775" cy="7620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 dirty="0">
                <a:solidFill>
                  <a:srgbClr val="FF0000"/>
                </a:solidFill>
                <a:latin typeface="Arial" charset="0"/>
              </a:rPr>
              <a:t>Local</a:t>
            </a:r>
          </a:p>
          <a:p>
            <a:pPr algn="ctr" eaLnBrk="1" hangingPunct="1"/>
            <a:r>
              <a:rPr lang="en-GB" altLang="en-US" sz="2400" dirty="0">
                <a:solidFill>
                  <a:srgbClr val="FF0000"/>
                </a:solidFill>
                <a:latin typeface="Arial" charset="0"/>
              </a:rPr>
              <a:t>input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83421" y="2133600"/>
            <a:ext cx="2191545" cy="1600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EMPIRE</a:t>
            </a:r>
          </a:p>
          <a:p>
            <a:pPr algn="ctr" eaLnBrk="1" hangingPunct="1"/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(TALYS)</a:t>
            </a:r>
            <a:endParaRPr lang="en-GB" altLang="en-US" sz="2800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2000" dirty="0" err="1" smtClean="0">
                <a:solidFill>
                  <a:srgbClr val="0000FF"/>
                </a:solidFill>
                <a:latin typeface="Arial" charset="0"/>
              </a:rPr>
              <a:t>Modeling</a:t>
            </a:r>
            <a:r>
              <a:rPr lang="en-GB" altLang="en-US" sz="2000" dirty="0" smtClean="0">
                <a:solidFill>
                  <a:srgbClr val="0000FF"/>
                </a:solidFill>
                <a:latin typeface="Arial" charset="0"/>
              </a:rPr>
              <a:t> codes</a:t>
            </a:r>
          </a:p>
          <a:p>
            <a:pPr algn="ctr" eaLnBrk="1" hangingPunct="1"/>
            <a:r>
              <a:rPr lang="en-GB" altLang="en-US" sz="2400" dirty="0" smtClean="0">
                <a:solidFill>
                  <a:srgbClr val="0000FF"/>
                </a:solidFill>
                <a:latin typeface="Arial" charset="0"/>
              </a:rPr>
              <a:t>Physics !</a:t>
            </a:r>
            <a:endParaRPr lang="en-GB" alt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6943158" y="686436"/>
            <a:ext cx="2200842" cy="913764"/>
          </a:xfrm>
          <a:prstGeom prst="flowChartPunchedCard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ENDF </a:t>
            </a:r>
            <a:r>
              <a:rPr lang="en-GB" altLang="en-US" sz="2800" dirty="0" err="1" smtClean="0">
                <a:solidFill>
                  <a:srgbClr val="0000FF"/>
                </a:solidFill>
                <a:latin typeface="Arial" charset="0"/>
              </a:rPr>
              <a:t>eval</a:t>
            </a:r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.</a:t>
            </a:r>
            <a:endParaRPr lang="en-GB" altLang="en-US" sz="2800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(no </a:t>
            </a:r>
            <a:r>
              <a:rPr lang="en-GB" altLang="en-US" sz="2800" dirty="0" err="1" smtClean="0">
                <a:solidFill>
                  <a:srgbClr val="0000FF"/>
                </a:solidFill>
                <a:latin typeface="Arial" charset="0"/>
              </a:rPr>
              <a:t>covar</a:t>
            </a:r>
            <a:r>
              <a:rPr lang="en-GB" altLang="en-US" sz="2800" dirty="0" smtClean="0">
                <a:solidFill>
                  <a:srgbClr val="0000FF"/>
                </a:solidFill>
                <a:latin typeface="Arial" charset="0"/>
              </a:rPr>
              <a:t>.)</a:t>
            </a:r>
            <a:endParaRPr lang="en-GB" altLang="en-US" sz="2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52400" y="-76200"/>
            <a:ext cx="906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IAEA evaluation process (no </a:t>
            </a:r>
            <a:r>
              <a:rPr lang="en-GB" altLang="en-US" dirty="0" err="1" smtClean="0">
                <a:solidFill>
                  <a:srgbClr val="0000FF"/>
                </a:solidFill>
                <a:latin typeface="Arial" charset="0"/>
              </a:rPr>
              <a:t>covar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.)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27" name="AutoShape 4"/>
          <p:cNvSpPr>
            <a:spLocks noChangeArrowheads="1"/>
          </p:cNvSpPr>
          <p:nvPr/>
        </p:nvSpPr>
        <p:spPr bwMode="auto">
          <a:xfrm>
            <a:off x="2895600" y="2962275"/>
            <a:ext cx="2098675" cy="7715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 dirty="0" smtClean="0">
                <a:solidFill>
                  <a:srgbClr val="FF0000"/>
                </a:solidFill>
                <a:latin typeface="Arial" charset="0"/>
              </a:rPr>
              <a:t>Res. </a:t>
            </a:r>
            <a:r>
              <a:rPr lang="en-GB" altLang="en-US" sz="2400" dirty="0" err="1" smtClean="0">
                <a:solidFill>
                  <a:srgbClr val="FF0000"/>
                </a:solidFill>
                <a:latin typeface="Arial" charset="0"/>
              </a:rPr>
              <a:t>Param</a:t>
            </a:r>
            <a:r>
              <a:rPr lang="en-GB" altLang="en-US" sz="2400" dirty="0" smtClean="0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 algn="ctr" eaLnBrk="1" hangingPunct="1"/>
            <a:r>
              <a:rPr lang="en-GB" altLang="en-US" sz="2400" dirty="0" smtClean="0">
                <a:solidFill>
                  <a:srgbClr val="FF0000"/>
                </a:solidFill>
                <a:latin typeface="Arial" charset="0"/>
              </a:rPr>
              <a:t>SAMMY, Phys.</a:t>
            </a:r>
            <a:endParaRPr lang="en-GB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2428280" y="1475386"/>
            <a:ext cx="418706" cy="668334"/>
          </a:xfrm>
          <a:prstGeom prst="right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76200" y="4664236"/>
            <a:ext cx="3608387" cy="80565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ENDF file Assembly </a:t>
            </a: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&amp; Verification- Trial file</a:t>
            </a:r>
            <a:endParaRPr lang="en-GB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934200" y="2590800"/>
            <a:ext cx="2209800" cy="10001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8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1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Benchmarking</a:t>
            </a:r>
          </a:p>
          <a:p>
            <a:pPr algn="ctr"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 &amp; Validation</a:t>
            </a:r>
            <a:endParaRPr lang="en-GB" altLang="en-US" sz="1800" dirty="0" smtClean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endParaRPr lang="en-GB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37" y="2200275"/>
            <a:ext cx="769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+</a:t>
            </a:r>
            <a:endParaRPr lang="en-GB" sz="8000" dirty="0"/>
          </a:p>
        </p:txBody>
      </p:sp>
      <p:sp>
        <p:nvSpPr>
          <p:cNvPr id="28" name="Right Arrow 27"/>
          <p:cNvSpPr/>
          <p:nvPr/>
        </p:nvSpPr>
        <p:spPr bwMode="auto">
          <a:xfrm rot="5400000">
            <a:off x="2246792" y="3605062"/>
            <a:ext cx="717383" cy="1248567"/>
          </a:xfrm>
          <a:prstGeom prst="rightArrow">
            <a:avLst>
              <a:gd name="adj1" fmla="val 50000"/>
              <a:gd name="adj2" fmla="val 47720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3733800" y="4495800"/>
            <a:ext cx="668336" cy="1050764"/>
          </a:xfrm>
          <a:prstGeom prst="rightArrow">
            <a:avLst>
              <a:gd name="adj1" fmla="val 50000"/>
              <a:gd name="adj2" fmla="val 47720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Elbow Connector 4"/>
          <p:cNvCxnSpPr>
            <a:stCxn id="30" idx="2"/>
          </p:cNvCxnSpPr>
          <p:nvPr/>
        </p:nvCxnSpPr>
        <p:spPr bwMode="auto">
          <a:xfrm rot="16200000" flipH="1">
            <a:off x="7795930" y="5158070"/>
            <a:ext cx="6350" cy="2034610"/>
          </a:xfrm>
          <a:prstGeom prst="bentConnector2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ight Arrow 22"/>
          <p:cNvSpPr/>
          <p:nvPr/>
        </p:nvSpPr>
        <p:spPr bwMode="auto">
          <a:xfrm rot="16200000">
            <a:off x="7618814" y="4134501"/>
            <a:ext cx="1361104" cy="444330"/>
          </a:xfrm>
          <a:prstGeom prst="rightArrow">
            <a:avLst>
              <a:gd name="adj1" fmla="val 50000"/>
              <a:gd name="adj2" fmla="val 55744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0439" y="3644569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YES</a:t>
            </a:r>
            <a:endParaRPr lang="en-GB" sz="3200" dirty="0">
              <a:solidFill>
                <a:srgbClr val="0000FF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flipH="1">
            <a:off x="6019799" y="3015343"/>
            <a:ext cx="1" cy="1615394"/>
          </a:xfrm>
          <a:prstGeom prst="line">
            <a:avLst/>
          </a:prstGeom>
          <a:noFill/>
          <a:ln w="190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ight Arrow 54"/>
          <p:cNvSpPr/>
          <p:nvPr/>
        </p:nvSpPr>
        <p:spPr bwMode="auto">
          <a:xfrm rot="10800000">
            <a:off x="5087482" y="2908470"/>
            <a:ext cx="932317" cy="444330"/>
          </a:xfrm>
          <a:prstGeom prst="rightArrow">
            <a:avLst>
              <a:gd name="adj1" fmla="val 50000"/>
              <a:gd name="adj2" fmla="val 55744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05400" y="365760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NO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1504" name="Rectangle 21503"/>
          <p:cNvSpPr/>
          <p:nvPr/>
        </p:nvSpPr>
        <p:spPr bwMode="auto">
          <a:xfrm>
            <a:off x="28993" y="2057400"/>
            <a:ext cx="5032864" cy="171994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ight Arrow 60"/>
          <p:cNvSpPr/>
          <p:nvPr/>
        </p:nvSpPr>
        <p:spPr bwMode="auto">
          <a:xfrm rot="10800000">
            <a:off x="6248400" y="2895601"/>
            <a:ext cx="618558" cy="444330"/>
          </a:xfrm>
          <a:prstGeom prst="rightArrow">
            <a:avLst>
              <a:gd name="adj1" fmla="val 50000"/>
              <a:gd name="adj2" fmla="val 55744"/>
            </a:avLst>
          </a:prstGeom>
          <a:noFill/>
          <a:ln w="508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ight Arrow 62"/>
          <p:cNvSpPr/>
          <p:nvPr/>
        </p:nvSpPr>
        <p:spPr bwMode="auto">
          <a:xfrm rot="16200000">
            <a:off x="7833230" y="1370371"/>
            <a:ext cx="892189" cy="1424551"/>
          </a:xfrm>
          <a:prstGeom prst="rightArrow">
            <a:avLst>
              <a:gd name="adj1" fmla="val 50000"/>
              <a:gd name="adj2" fmla="val 55744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4419600" y="3880214"/>
            <a:ext cx="4724400" cy="2291986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Are </a:t>
            </a: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measurements</a:t>
            </a: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reproduced?</a:t>
            </a:r>
          </a:p>
          <a:p>
            <a:pPr algn="ctr" eaLnBrk="1" hangingPunct="1"/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diff</a:t>
            </a:r>
            <a:r>
              <a:rPr lang="en-GB" altLang="en-US" sz="2400" dirty="0">
                <a:solidFill>
                  <a:schemeClr val="tx1"/>
                </a:solidFill>
                <a:latin typeface="Arial" charset="0"/>
              </a:rPr>
              <a:t>. &amp; </a:t>
            </a:r>
            <a:r>
              <a:rPr lang="en-GB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</a:t>
            </a:r>
            <a:r>
              <a:rPr lang="en-GB" altLang="en-US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clean</a:t>
            </a:r>
            <a:r>
              <a:rPr lang="en-GB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” </a:t>
            </a:r>
            <a:r>
              <a:rPr lang="en-GB" altLang="en-US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</a:t>
            </a:r>
            <a:r>
              <a:rPr lang="en-GB" altLang="en-US" sz="2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</a:t>
            </a:r>
            <a:endParaRPr lang="en-GB" altLang="en-US" sz="1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370173" y="3629561"/>
            <a:ext cx="6976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/>
              <a:t>*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6454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-762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i="1" dirty="0" smtClean="0">
                <a:solidFill>
                  <a:srgbClr val="0000FF"/>
                </a:solidFill>
              </a:rPr>
              <a:t>n</a:t>
            </a:r>
            <a:r>
              <a:rPr lang="en-GB" sz="7200" dirty="0" smtClean="0">
                <a:solidFill>
                  <a:srgbClr val="0000FF"/>
                </a:solidFill>
              </a:rPr>
              <a:t> + </a:t>
            </a:r>
            <a:r>
              <a:rPr lang="en-GB" sz="7200" baseline="30000" dirty="0" smtClean="0">
                <a:solidFill>
                  <a:srgbClr val="0000FF"/>
                </a:solidFill>
              </a:rPr>
              <a:t>235</a:t>
            </a:r>
            <a:r>
              <a:rPr lang="en-GB" sz="7200" dirty="0" smtClean="0">
                <a:solidFill>
                  <a:srgbClr val="0000FF"/>
                </a:solidFill>
              </a:rPr>
              <a:t>U </a:t>
            </a:r>
            <a:r>
              <a:rPr lang="en-GB" sz="7200" dirty="0" smtClean="0">
                <a:solidFill>
                  <a:srgbClr val="0000FF"/>
                </a:solidFill>
              </a:rPr>
              <a:t>fast region      	(</a:t>
            </a:r>
            <a:r>
              <a:rPr lang="en-GB" sz="7200" dirty="0" err="1" smtClean="0">
                <a:solidFill>
                  <a:srgbClr val="0000FF"/>
                </a:solidFill>
              </a:rPr>
              <a:t>E</a:t>
            </a:r>
            <a:r>
              <a:rPr lang="en-GB" sz="7200" baseline="-25000" dirty="0" err="1" smtClean="0">
                <a:solidFill>
                  <a:srgbClr val="0000FF"/>
                </a:solidFill>
              </a:rPr>
              <a:t>n</a:t>
            </a:r>
            <a:r>
              <a:rPr lang="en-GB" sz="7200" dirty="0" smtClean="0">
                <a:solidFill>
                  <a:srgbClr val="0000FF"/>
                </a:solidFill>
              </a:rPr>
              <a:t>&gt;2.25 </a:t>
            </a:r>
            <a:r>
              <a:rPr lang="en-GB" sz="7200" dirty="0" err="1" smtClean="0">
                <a:solidFill>
                  <a:srgbClr val="0000FF"/>
                </a:solidFill>
              </a:rPr>
              <a:t>keV</a:t>
            </a:r>
            <a:r>
              <a:rPr lang="en-GB" sz="7200" dirty="0" smtClean="0">
                <a:solidFill>
                  <a:srgbClr val="0000FF"/>
                </a:solidFill>
              </a:rPr>
              <a:t>)</a:t>
            </a:r>
            <a:endParaRPr lang="en-GB" sz="7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52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i="1" dirty="0">
                <a:solidFill>
                  <a:srgbClr val="0000FF"/>
                </a:solidFill>
              </a:rPr>
              <a:t>(</a:t>
            </a:r>
            <a:r>
              <a:rPr lang="en-GB" sz="3600" i="1" dirty="0" err="1">
                <a:solidFill>
                  <a:srgbClr val="0000FF"/>
                </a:solidFill>
              </a:rPr>
              <a:t>n,f</a:t>
            </a:r>
            <a:r>
              <a:rPr lang="en-GB" sz="3600" i="1" dirty="0">
                <a:solidFill>
                  <a:srgbClr val="0000FF"/>
                </a:solidFill>
              </a:rPr>
              <a:t>) from </a:t>
            </a:r>
            <a:r>
              <a:rPr lang="en-GB" sz="3600" i="1" u="sng" dirty="0" smtClean="0">
                <a:solidFill>
                  <a:srgbClr val="0000FF"/>
                </a:solidFill>
              </a:rPr>
              <a:t>2006 Neutron Standards</a:t>
            </a:r>
          </a:p>
          <a:p>
            <a:r>
              <a:rPr lang="en-GB" sz="3600" i="1" dirty="0">
                <a:solidFill>
                  <a:srgbClr val="0000FF"/>
                </a:solidFill>
              </a:rPr>
              <a:t> </a:t>
            </a:r>
            <a:r>
              <a:rPr lang="en-GB" sz="3600" i="1" dirty="0" smtClean="0">
                <a:solidFill>
                  <a:srgbClr val="0000FF"/>
                </a:solidFill>
              </a:rPr>
              <a:t>   </a:t>
            </a:r>
            <a:r>
              <a:rPr lang="en-GB" sz="3600" i="1" dirty="0" smtClean="0">
                <a:solidFill>
                  <a:srgbClr val="FF0000"/>
                </a:solidFill>
              </a:rPr>
              <a:t>(</a:t>
            </a:r>
            <a:r>
              <a:rPr lang="en-GB" sz="3600" i="1" dirty="0" smtClean="0">
                <a:solidFill>
                  <a:srgbClr val="FF0000"/>
                </a:solidFill>
              </a:rPr>
              <a:t>to be updated with new </a:t>
            </a:r>
            <a:r>
              <a:rPr lang="en-GB" sz="3600" i="1" dirty="0" smtClean="0">
                <a:solidFill>
                  <a:srgbClr val="FF0000"/>
                </a:solidFill>
              </a:rPr>
              <a:t>GMA Standard </a:t>
            </a:r>
            <a:r>
              <a:rPr lang="en-GB" sz="3600" i="1" dirty="0" smtClean="0">
                <a:solidFill>
                  <a:srgbClr val="FF0000"/>
                </a:solidFill>
              </a:rPr>
              <a:t>fit</a:t>
            </a:r>
            <a:r>
              <a:rPr lang="en-GB" sz="3600" i="1" dirty="0" smtClean="0">
                <a:solidFill>
                  <a:srgbClr val="FF0000"/>
                </a:solidFill>
              </a:rPr>
              <a:t>)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i="1" dirty="0" smtClean="0">
                <a:solidFill>
                  <a:srgbClr val="0000FF"/>
                </a:solidFill>
              </a:rPr>
              <a:t>(</a:t>
            </a:r>
            <a:r>
              <a:rPr lang="en-GB" sz="3600" i="1" dirty="0">
                <a:solidFill>
                  <a:srgbClr val="0000FF"/>
                </a:solidFill>
              </a:rPr>
              <a:t>n</a:t>
            </a:r>
            <a:r>
              <a:rPr lang="en-GB" sz="3600" i="1" dirty="0" smtClean="0">
                <a:solidFill>
                  <a:srgbClr val="0000FF"/>
                </a:solidFill>
              </a:rPr>
              <a:t>,</a:t>
            </a:r>
            <a:r>
              <a:rPr lang="en-GB" sz="3600" i="1" dirty="0" smtClean="0">
                <a:solidFill>
                  <a:srgbClr val="0000FF"/>
                </a:solidFill>
                <a:sym typeface="Symbol"/>
              </a:rPr>
              <a:t></a:t>
            </a:r>
            <a:r>
              <a:rPr lang="en-GB" sz="3600" i="1" dirty="0" smtClean="0">
                <a:solidFill>
                  <a:srgbClr val="0000FF"/>
                </a:solidFill>
              </a:rPr>
              <a:t>): Adopted from B/VII.1</a:t>
            </a:r>
          </a:p>
          <a:p>
            <a:r>
              <a:rPr lang="en-GB" sz="3600" i="1" dirty="0">
                <a:solidFill>
                  <a:srgbClr val="0000FF"/>
                </a:solidFill>
              </a:rPr>
              <a:t> </a:t>
            </a:r>
            <a:r>
              <a:rPr lang="en-GB" sz="3600" i="1" dirty="0" smtClean="0">
                <a:solidFill>
                  <a:srgbClr val="0000FF"/>
                </a:solidFill>
              </a:rPr>
              <a:t>   </a:t>
            </a:r>
            <a:r>
              <a:rPr lang="en-GB" sz="3600" i="1" dirty="0" smtClean="0">
                <a:solidFill>
                  <a:srgbClr val="FF0000"/>
                </a:solidFill>
              </a:rPr>
              <a:t>(Update based on </a:t>
            </a:r>
            <a:r>
              <a:rPr lang="en-GB" sz="3600" i="1" dirty="0" err="1" smtClean="0">
                <a:solidFill>
                  <a:srgbClr val="FF0000"/>
                </a:solidFill>
              </a:rPr>
              <a:t>Jandel</a:t>
            </a:r>
            <a:r>
              <a:rPr lang="en-GB" sz="3600" i="1" dirty="0" smtClean="0">
                <a:solidFill>
                  <a:srgbClr val="FF0000"/>
                </a:solidFill>
              </a:rPr>
              <a:t>/RPI ?)</a:t>
            </a:r>
            <a:r>
              <a:rPr lang="en-GB" sz="3600" i="1" dirty="0" smtClean="0">
                <a:solidFill>
                  <a:srgbClr val="0000FF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i="1" dirty="0" smtClean="0">
                <a:solidFill>
                  <a:srgbClr val="0000FF"/>
                </a:solidFill>
              </a:rPr>
              <a:t>(</a:t>
            </a:r>
            <a:r>
              <a:rPr lang="en-GB" sz="3600" i="1" dirty="0" err="1" smtClean="0">
                <a:solidFill>
                  <a:srgbClr val="0000FF"/>
                </a:solidFill>
              </a:rPr>
              <a:t>n,f</a:t>
            </a:r>
            <a:r>
              <a:rPr lang="en-GB" sz="3600" i="1" dirty="0" smtClean="0">
                <a:solidFill>
                  <a:srgbClr val="0000FF"/>
                </a:solidFill>
              </a:rPr>
              <a:t>): </a:t>
            </a:r>
            <a:r>
              <a:rPr lang="en-GB" sz="3600" i="1" dirty="0" smtClean="0">
                <a:solidFill>
                  <a:srgbClr val="0000FF"/>
                </a:solidFill>
              </a:rPr>
              <a:t>3H barrier with absorption 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i="1" dirty="0" smtClean="0">
                <a:solidFill>
                  <a:srgbClr val="0000FF"/>
                </a:solidFill>
              </a:rPr>
              <a:t>PFNS </a:t>
            </a:r>
            <a:r>
              <a:rPr lang="en-GB" sz="3600" i="1" dirty="0" smtClean="0">
                <a:solidFill>
                  <a:srgbClr val="0000FF"/>
                </a:solidFill>
              </a:rPr>
              <a:t>adopted from </a:t>
            </a:r>
            <a:r>
              <a:rPr lang="en-GB" sz="3600" i="1" dirty="0" smtClean="0">
                <a:solidFill>
                  <a:srgbClr val="0000FF"/>
                </a:solidFill>
              </a:rPr>
              <a:t>IAEA CRP</a:t>
            </a:r>
          </a:p>
          <a:p>
            <a:r>
              <a:rPr lang="en-GB" sz="3600" i="1" dirty="0">
                <a:solidFill>
                  <a:srgbClr val="0000FF"/>
                </a:solidFill>
              </a:rPr>
              <a:t> </a:t>
            </a:r>
            <a:r>
              <a:rPr lang="en-GB" sz="3600" i="1" dirty="0" smtClean="0">
                <a:solidFill>
                  <a:srgbClr val="0000FF"/>
                </a:solidFill>
              </a:rPr>
              <a:t>   (incl. Rising-</a:t>
            </a:r>
            <a:r>
              <a:rPr lang="en-GB" sz="3600" i="1" dirty="0" err="1" smtClean="0">
                <a:solidFill>
                  <a:srgbClr val="0000FF"/>
                </a:solidFill>
              </a:rPr>
              <a:t>Talou</a:t>
            </a:r>
            <a:r>
              <a:rPr lang="en-GB" sz="3600" i="1" dirty="0" smtClean="0">
                <a:solidFill>
                  <a:srgbClr val="0000FF"/>
                </a:solidFill>
              </a:rPr>
              <a:t> analysis above thermal)</a:t>
            </a:r>
            <a:endParaRPr lang="en-GB" sz="3600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1"/>
            <a:ext cx="81534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"/>
            <a:ext cx="4857750" cy="1390650"/>
          </a:xfrm>
          <a:prstGeom prst="rect">
            <a:avLst/>
          </a:prstGeom>
          <a:noFill/>
          <a:ln w="635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621082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0" y="-22086"/>
            <a:ext cx="906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Optical model for fission: 3H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8" b="1400"/>
          <a:stretch/>
        </p:blipFill>
        <p:spPr bwMode="auto">
          <a:xfrm>
            <a:off x="457200" y="1066800"/>
            <a:ext cx="8305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76200"/>
            <a:ext cx="9349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aseline="30000" dirty="0" smtClean="0">
                <a:solidFill>
                  <a:srgbClr val="0000FF"/>
                </a:solidFill>
              </a:rPr>
              <a:t>239</a:t>
            </a:r>
            <a:r>
              <a:rPr lang="en-GB" sz="3600" dirty="0" smtClean="0">
                <a:solidFill>
                  <a:srgbClr val="0000FF"/>
                </a:solidFill>
              </a:rPr>
              <a:t>Pu(</a:t>
            </a:r>
            <a:r>
              <a:rPr lang="en-GB" sz="3600" dirty="0" err="1" smtClean="0">
                <a:solidFill>
                  <a:srgbClr val="0000FF"/>
                </a:solidFill>
              </a:rPr>
              <a:t>n,f</a:t>
            </a:r>
            <a:r>
              <a:rPr lang="en-GB" sz="3600" dirty="0" smtClean="0">
                <a:solidFill>
                  <a:srgbClr val="0000FF"/>
                </a:solidFill>
              </a:rPr>
              <a:t>) 2H barrier, independent barriers ok</a:t>
            </a:r>
            <a:endParaRPr lang="en-GB" sz="3600" dirty="0">
              <a:solidFill>
                <a:srgbClr val="0000F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638413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8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106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38413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4800600"/>
            <a:ext cx="285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3H barrier !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85800"/>
            <a:ext cx="87249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76200" y="5663625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3200" baseline="30000" dirty="0" smtClean="0">
                <a:solidFill>
                  <a:srgbClr val="FF0000"/>
                </a:solidFill>
                <a:latin typeface="Arial" charset="0"/>
              </a:rPr>
              <a:t>235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U(</a:t>
            </a:r>
            <a:r>
              <a:rPr lang="en-GB" altLang="en-US" sz="3200" dirty="0" err="1" smtClean="0">
                <a:solidFill>
                  <a:srgbClr val="FF0000"/>
                </a:solidFill>
                <a:latin typeface="Arial" charset="0"/>
              </a:rPr>
              <a:t>n,f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)-ib6a = ENDF-B/VII.1=STD</a:t>
            </a:r>
            <a:endParaRPr lang="en-GB" altLang="en-US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-22086"/>
            <a:ext cx="906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Empire </a:t>
            </a:r>
            <a:r>
              <a:rPr lang="en-GB" altLang="en-US" baseline="30000" dirty="0" smtClean="0">
                <a:solidFill>
                  <a:srgbClr val="0000FF"/>
                </a:solidFill>
                <a:latin typeface="Arial" charset="0"/>
              </a:rPr>
              <a:t>235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U(</a:t>
            </a:r>
            <a:r>
              <a:rPr lang="en-GB" altLang="en-US" dirty="0" err="1" smtClean="0">
                <a:solidFill>
                  <a:srgbClr val="0000FF"/>
                </a:solidFill>
                <a:latin typeface="Arial" charset="0"/>
              </a:rPr>
              <a:t>n,f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) vs ENDF/B-VII.1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724400"/>
            <a:ext cx="1997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 smtClean="0">
                <a:solidFill>
                  <a:srgbClr val="0000FF"/>
                </a:solidFill>
              </a:rPr>
              <a:t>235</a:t>
            </a:r>
            <a:r>
              <a:rPr lang="en-GB" dirty="0" smtClean="0">
                <a:solidFill>
                  <a:srgbClr val="0000FF"/>
                </a:solidFill>
              </a:rPr>
              <a:t>U(</a:t>
            </a:r>
            <a:r>
              <a:rPr lang="en-GB" i="1" dirty="0" err="1" smtClean="0">
                <a:solidFill>
                  <a:srgbClr val="0000FF"/>
                </a:solidFill>
              </a:rPr>
              <a:t>n</a:t>
            </a:r>
            <a:r>
              <a:rPr lang="en-GB" dirty="0" err="1" smtClean="0">
                <a:solidFill>
                  <a:srgbClr val="0000FF"/>
                </a:solidFill>
              </a:rPr>
              <a:t>,f</a:t>
            </a:r>
            <a:r>
              <a:rPr lang="en-GB" dirty="0" smtClean="0">
                <a:solidFill>
                  <a:srgbClr val="0000FF"/>
                </a:solidFill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07" y="1092793"/>
            <a:ext cx="4198793" cy="172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6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304800" y="5663625"/>
            <a:ext cx="906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3200" baseline="30000" dirty="0" smtClean="0">
                <a:solidFill>
                  <a:srgbClr val="FF0000"/>
                </a:solidFill>
                <a:latin typeface="Arial" charset="0"/>
              </a:rPr>
              <a:t>235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U(n,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  <a:sym typeface="Symbol"/>
              </a:rPr>
              <a:t> 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) - 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ib6a 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GB" altLang="en-US" sz="3200" dirty="0" smtClean="0">
                <a:solidFill>
                  <a:srgbClr val="FF0000"/>
                </a:solidFill>
                <a:latin typeface="Arial" charset="0"/>
              </a:rPr>
              <a:t>ENDF-B/VII.1</a:t>
            </a:r>
            <a:endParaRPr lang="en-GB" altLang="en-US" sz="32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609600"/>
            <a:ext cx="8434387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0" y="-22086"/>
            <a:ext cx="906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dirty="0">
                <a:solidFill>
                  <a:srgbClr val="0000FF"/>
                </a:solidFill>
                <a:latin typeface="Arial" charset="0"/>
              </a:rPr>
              <a:t>Empire </a:t>
            </a:r>
            <a:r>
              <a:rPr lang="en-GB" altLang="en-US" baseline="30000" dirty="0" smtClean="0">
                <a:solidFill>
                  <a:srgbClr val="0000FF"/>
                </a:solidFill>
                <a:latin typeface="Arial" charset="0"/>
              </a:rPr>
              <a:t>235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U(n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,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  <a:sym typeface="Symbol"/>
              </a:rPr>
              <a:t></a:t>
            </a:r>
            <a:r>
              <a:rPr lang="en-GB" altLang="en-US" dirty="0" smtClean="0">
                <a:solidFill>
                  <a:srgbClr val="0000FF"/>
                </a:solidFill>
                <a:latin typeface="Arial" charset="0"/>
              </a:rPr>
              <a:t>) vs ENDF/B-VII.1</a:t>
            </a:r>
            <a:endParaRPr lang="en-GB" altLang="en-US" dirty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3581400" cy="1945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7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8777</TotalTime>
  <Words>354</Words>
  <Application>Microsoft Office PowerPoint</Application>
  <PresentationFormat>On-screen Show (4:3)</PresentationFormat>
  <Paragraphs>79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Notebook</vt:lpstr>
      <vt:lpstr>New n + 235U evaluation (fast)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810</cp:revision>
  <cp:lastPrinted>2014-10-29T14:15:06Z</cp:lastPrinted>
  <dcterms:created xsi:type="dcterms:W3CDTF">2004-06-28T13:44:54Z</dcterms:created>
  <dcterms:modified xsi:type="dcterms:W3CDTF">2016-04-11T05:25:27Z</dcterms:modified>
</cp:coreProperties>
</file>