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23" r:id="rId2"/>
    <p:sldId id="705" r:id="rId3"/>
    <p:sldId id="707" r:id="rId4"/>
    <p:sldId id="719" r:id="rId5"/>
    <p:sldId id="710" r:id="rId6"/>
    <p:sldId id="709" r:id="rId7"/>
    <p:sldId id="697" r:id="rId8"/>
    <p:sldId id="698" r:id="rId9"/>
    <p:sldId id="714" r:id="rId10"/>
    <p:sldId id="715" r:id="rId11"/>
    <p:sldId id="716" r:id="rId12"/>
    <p:sldId id="718" r:id="rId13"/>
    <p:sldId id="711" r:id="rId14"/>
    <p:sldId id="712" r:id="rId15"/>
    <p:sldId id="713" r:id="rId16"/>
    <p:sldId id="717" r:id="rId17"/>
    <p:sldId id="591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1B3791"/>
    <a:srgbClr val="FF3399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5736" autoAdjust="0"/>
  </p:normalViewPr>
  <p:slideViewPr>
    <p:cSldViewPr>
      <p:cViewPr>
        <p:scale>
          <a:sx n="41" d="100"/>
          <a:sy n="41" d="100"/>
        </p:scale>
        <p:origin x="-1488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5075E-5BE9-4182-ADE6-D1C3ED60620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6ABAA-1160-4BDB-81BA-6B62D4497A1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01"/>
            <a:ext cx="5679440" cy="4605246"/>
          </a:xfrm>
          <a:noFill/>
          <a:ln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1028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rgbClr val="0000FF"/>
                </a:solidFill>
              </a:rPr>
              <a:pPr eaLnBrk="1" hangingPunct="1">
                <a:defRPr/>
              </a:pPr>
              <a:t>‹#›</a:t>
            </a:fld>
            <a:endParaRPr lang="es-ES" sz="2000" smtClean="0">
              <a:solidFill>
                <a:srgbClr val="0000FF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 txBox="1">
            <a:spLocks noChangeArrowheads="1"/>
          </p:cNvSpPr>
          <p:nvPr userDrawn="1"/>
        </p:nvSpPr>
        <p:spPr bwMode="auto">
          <a:xfrm>
            <a:off x="533400" y="6324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 smtClean="0"/>
              <a:t>Mini-CSWEG,</a:t>
            </a:r>
            <a:r>
              <a:rPr lang="fr-FR" dirty="0" smtClean="0"/>
              <a:t> 11-12 April 2016</a:t>
            </a:r>
          </a:p>
          <a:p>
            <a:pPr>
              <a:defRPr/>
            </a:pPr>
            <a:r>
              <a:rPr lang="fr-FR" dirty="0" smtClean="0"/>
              <a:t>LANL, Los </a:t>
            </a:r>
            <a:r>
              <a:rPr lang="fr-FR" dirty="0" err="1" smtClean="0"/>
              <a:t>Alamos</a:t>
            </a:r>
            <a:r>
              <a:rPr lang="fr-FR" dirty="0" smtClean="0"/>
              <a:t>,</a:t>
            </a:r>
            <a:r>
              <a:rPr lang="fr-FR" baseline="0" dirty="0" smtClean="0"/>
              <a:t> USA</a:t>
            </a:r>
            <a:endParaRPr lang="en-GB" dirty="0" smtClean="0"/>
          </a:p>
        </p:txBody>
      </p:sp>
      <p:sp>
        <p:nvSpPr>
          <p:cNvPr id="12" name="Rectangle 9"/>
          <p:cNvSpPr txBox="1">
            <a:spLocks noChangeArrowheads="1"/>
          </p:cNvSpPr>
          <p:nvPr userDrawn="1"/>
        </p:nvSpPr>
        <p:spPr bwMode="auto">
          <a:xfrm>
            <a:off x="54864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Roberto Capote, IAEA Nuclear Data Section</a:t>
            </a:r>
          </a:p>
          <a:p>
            <a:pPr>
              <a:defRPr/>
            </a:pPr>
            <a:r>
              <a:rPr lang="en-US" dirty="0" smtClean="0"/>
              <a:t>e-mail: </a:t>
            </a:r>
            <a:r>
              <a:rPr lang="en-US" b="1" u="sng" dirty="0" smtClean="0">
                <a:hlinkClick r:id="rId7"/>
              </a:rPr>
              <a:t>R.CapoteNoy@iaea.org</a:t>
            </a:r>
            <a:endParaRPr lang="en-US" b="1" u="sng" dirty="0" smtClean="0"/>
          </a:p>
          <a:p>
            <a:pPr>
              <a:defRPr/>
            </a:pPr>
            <a:r>
              <a:rPr lang="en-US" dirty="0" smtClean="0"/>
              <a:t> Web:    </a:t>
            </a:r>
            <a:r>
              <a:rPr lang="en-US" b="1" u="sng" dirty="0" smtClean="0">
                <a:hlinkClick r:id="rId8"/>
              </a:rPr>
              <a:t>http://www-nds.iaea.org</a:t>
            </a:r>
            <a:r>
              <a:rPr lang="en-US" b="1" u="sng" dirty="0" smtClean="0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standard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-nds.iaea.org/publications/indc/indc-nds-0677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-nds.iaea.org/standard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-nds.iaea.org/index-meeting-crp/TM-neutron-std/docs/Kunieda-STD-201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standard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r="12414"/>
          <a:stretch/>
        </p:blipFill>
        <p:spPr bwMode="auto">
          <a:xfrm>
            <a:off x="2398612" y="1600200"/>
            <a:ext cx="3621188" cy="3281085"/>
          </a:xfrm>
          <a:prstGeom prst="rect">
            <a:avLst/>
          </a:prstGeom>
          <a:noFill/>
          <a:ln w="825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5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-152400" y="0"/>
            <a:ext cx="9448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4400" b="1" dirty="0">
                <a:solidFill>
                  <a:srgbClr val="0000FF"/>
                </a:solidFill>
              </a:rPr>
              <a:t>Update on standard cross </a:t>
            </a:r>
            <a:r>
              <a:rPr lang="en-GB" sz="4400" b="1" dirty="0" smtClean="0">
                <a:solidFill>
                  <a:srgbClr val="0000FF"/>
                </a:solidFill>
              </a:rPr>
              <a:t>sections</a:t>
            </a:r>
            <a:br>
              <a:rPr lang="en-GB" sz="4400" b="1" dirty="0" smtClean="0">
                <a:solidFill>
                  <a:srgbClr val="0000FF"/>
                </a:solidFill>
              </a:rPr>
            </a:br>
            <a:r>
              <a:rPr lang="en-GB" sz="4400" b="1" dirty="0" smtClean="0">
                <a:solidFill>
                  <a:srgbClr val="0000FF"/>
                </a:solidFill>
              </a:rPr>
              <a:t>and </a:t>
            </a:r>
            <a:r>
              <a:rPr lang="en-GB" sz="4400" b="1" dirty="0">
                <a:solidFill>
                  <a:srgbClr val="0000FF"/>
                </a:solidFill>
              </a:rPr>
              <a:t>thermal neutron constants</a:t>
            </a:r>
            <a:r>
              <a:rPr lang="en-GB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GB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en-US" alt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9751" name="Rectangle 7"/>
          <p:cNvSpPr>
            <a:spLocks noRot="1" noChangeArrowheads="1"/>
          </p:cNvSpPr>
          <p:nvPr/>
        </p:nvSpPr>
        <p:spPr bwMode="auto">
          <a:xfrm>
            <a:off x="0" y="5105400"/>
            <a:ext cx="9144000" cy="990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dirty="0" smtClean="0">
                <a:solidFill>
                  <a:srgbClr val="0000FF"/>
                </a:solidFill>
              </a:rPr>
              <a:t>            V. G. </a:t>
            </a:r>
            <a:r>
              <a:rPr lang="en-GB" sz="2800" dirty="0" err="1" smtClean="0">
                <a:solidFill>
                  <a:srgbClr val="0000FF"/>
                </a:solidFill>
              </a:rPr>
              <a:t>Pronyaev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u="sng" dirty="0">
                <a:solidFill>
                  <a:srgbClr val="0000FF"/>
                </a:solidFill>
              </a:rPr>
              <a:t>R</a:t>
            </a:r>
            <a:r>
              <a:rPr lang="en-GB" sz="2800" u="sng" dirty="0" smtClean="0">
                <a:solidFill>
                  <a:srgbClr val="0000FF"/>
                </a:solidFill>
              </a:rPr>
              <a:t>. Capote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smtClean="0">
                <a:solidFill>
                  <a:srgbClr val="0000FF"/>
                </a:solidFill>
              </a:rPr>
              <a:t>A. </a:t>
            </a:r>
            <a:r>
              <a:rPr lang="en-GB" sz="2800" dirty="0" err="1" smtClean="0">
                <a:solidFill>
                  <a:srgbClr val="0000FF"/>
                </a:solidFill>
              </a:rPr>
              <a:t>Trkov</a:t>
            </a:r>
            <a:endParaRPr lang="en-GB" sz="2800" dirty="0" smtClean="0">
              <a:solidFill>
                <a:srgbClr val="0000FF"/>
              </a:solidFill>
            </a:endParaRPr>
          </a:p>
          <a:p>
            <a:r>
              <a:rPr lang="en-GB" sz="2800" dirty="0" smtClean="0">
                <a:solidFill>
                  <a:srgbClr val="0000FF"/>
                </a:solidFill>
              </a:rPr>
              <a:t>+ IAEA Neutron Standard Data Development Project   </a:t>
            </a:r>
            <a:endParaRPr lang="en-US" sz="280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pic>
        <p:nvPicPr>
          <p:cNvPr id="6" name="Picture 14">
            <a:hlinkHover r:id="" action="ppaction://noaction" highlightClick="1"/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14" y="1824316"/>
            <a:ext cx="728119" cy="690285"/>
          </a:xfrm>
          <a:prstGeom prst="rect">
            <a:avLst/>
          </a:prstGeom>
          <a:noFill/>
          <a:ln w="698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2971800" y="2670360"/>
            <a:ext cx="289278" cy="149041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65508"/>
              </p:ext>
            </p:extLst>
          </p:nvPr>
        </p:nvGraphicFramePr>
        <p:xfrm>
          <a:off x="4852865" y="1056620"/>
          <a:ext cx="4214935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824"/>
                <a:gridCol w="1698556"/>
                <a:gridCol w="1698555"/>
              </a:tblGrid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2400" kern="50" dirty="0">
                        <a:effectLst/>
                        <a:latin typeface="Arial Narrow" panose="020B0606020202030204" pitchFamily="34" charset="0"/>
                        <a:ea typeface="Andale Sans UI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err="1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Micr+macr</a:t>
                      </a:r>
                      <a:r>
                        <a:rPr lang="en-GB" sz="2400" b="1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</a:t>
                      </a:r>
                      <a:endParaRPr lang="en-GB" sz="24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err="1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Micr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only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i="1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,f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)</a:t>
                      </a: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582.8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1.17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585.1</a:t>
                      </a:r>
                      <a:r>
                        <a:rPr lang="en-US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GB" sz="24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1.62</a:t>
                      </a:r>
                      <a:endParaRPr lang="en-GB" sz="24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i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,)</a:t>
                      </a: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±0.7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r>
                        <a:rPr lang="en-US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±1.74</a:t>
                      </a:r>
                      <a:endParaRPr lang="en-GB" sz="24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  <a:sym typeface="Symbol"/>
                        </a:rPr>
                        <a:t>(tot)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2.4330(36)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2.4261(46)</a:t>
                      </a:r>
                      <a:endParaRPr lang="en-GB" sz="24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718.6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721.24</a:t>
                      </a:r>
                      <a:endParaRPr lang="en-GB" sz="24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283" y="-76200"/>
            <a:ext cx="9415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Thermal Constants 1975-…</a:t>
            </a:r>
            <a:endParaRPr lang="en-GB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65324"/>
              </p:ext>
            </p:extLst>
          </p:nvPr>
        </p:nvGraphicFramePr>
        <p:xfrm>
          <a:off x="4876800" y="3962400"/>
          <a:ext cx="4191000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809"/>
                <a:gridCol w="1789491"/>
                <a:gridCol w="1536700"/>
              </a:tblGrid>
              <a:tr h="425028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0" kern="50" dirty="0" err="1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Micr+macr</a:t>
                      </a: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400" b="1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Micr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only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35721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i="1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,f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)</a:t>
                      </a: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584.</a:t>
                      </a: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</a:t>
                      </a:r>
                      <a:endParaRPr lang="en-GB" sz="2400" b="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587.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946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i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,)</a:t>
                      </a: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99.30</a:t>
                      </a:r>
                      <a:r>
                        <a:rPr lang="en-US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 </a:t>
                      </a:r>
                      <a:endParaRPr lang="en-GB" sz="2400" b="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96.8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38970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  <a:sym typeface="Symbol"/>
                        </a:rPr>
                        <a:t>(tot)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2.432</a:t>
                      </a: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1(36)</a:t>
                      </a: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2.425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0(46)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32601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K1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719.9 </a:t>
                      </a:r>
                      <a:endParaRPr lang="en-GB" sz="2400" b="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722.82 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22461"/>
              </p:ext>
            </p:extLst>
          </p:nvPr>
        </p:nvGraphicFramePr>
        <p:xfrm>
          <a:off x="276098" y="1056620"/>
          <a:ext cx="4067302" cy="1881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/>
                <a:gridCol w="1728192"/>
                <a:gridCol w="1403006"/>
              </a:tblGrid>
              <a:tr h="55549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err="1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Micr+macr</a:t>
                      </a:r>
                      <a:r>
                        <a:rPr lang="en-GB" sz="2400" b="1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</a:t>
                      </a:r>
                      <a:endParaRPr lang="en-GB" sz="24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err="1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Micr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only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i="1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,f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)</a:t>
                      </a: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GB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r>
                        <a:rPr lang="en-US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±1.9</a:t>
                      </a:r>
                      <a:endParaRPr lang="en-GB" sz="24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i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,)</a:t>
                      </a:r>
                      <a:r>
                        <a:rPr lang="ru-RU" sz="24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±1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kern="5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±2</a:t>
                      </a:r>
                      <a:endParaRPr lang="en-GB" sz="24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32917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  <a:sym typeface="Symbol"/>
                        </a:rPr>
                        <a:t>(tot)</a:t>
                      </a:r>
                      <a:endParaRPr lang="en-GB" sz="2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2.400(5)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i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2.387(6)</a:t>
                      </a:r>
                      <a:endParaRPr lang="en-GB" sz="24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3429000"/>
            <a:ext cx="4215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Pronyaev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778" y="2885420"/>
            <a:ext cx="4699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Mic-mac discrepancy noted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5492552" y="533400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Axton 1986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85607"/>
              </p:ext>
            </p:extLst>
          </p:nvPr>
        </p:nvGraphicFramePr>
        <p:xfrm>
          <a:off x="166691" y="3962400"/>
          <a:ext cx="4252909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192"/>
                <a:gridCol w="1625820"/>
                <a:gridCol w="1801897"/>
              </a:tblGrid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24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err="1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Micr+macr</a:t>
                      </a:r>
                      <a:r>
                        <a:rPr lang="en-GB" sz="2400" b="1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. </a:t>
                      </a:r>
                      <a:endParaRPr lang="en-GB" sz="2400" b="1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ENDF/B-VI </a:t>
                      </a:r>
                      <a:endParaRPr lang="en-GB" sz="2400" b="1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b="0" i="1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b="0" kern="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,f</a:t>
                      </a: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)</a:t>
                      </a: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584.2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GB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584.88</a:t>
                      </a:r>
                      <a:endParaRPr lang="en-GB" sz="2400" b="1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(</a:t>
                      </a:r>
                      <a:r>
                        <a:rPr lang="en-GB" sz="2400" b="0" i="1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</a:t>
                      </a: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,)</a:t>
                      </a:r>
                      <a:r>
                        <a:rPr lang="ru-RU" sz="2400" b="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±0.7</a:t>
                      </a:r>
                      <a:r>
                        <a:rPr lang="ru-RU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98.66</a:t>
                      </a:r>
                      <a:endParaRPr lang="en-GB" sz="2400" b="1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  <a:sym typeface="Symbol"/>
                        </a:rPr>
                        <a:t>(tot)</a:t>
                      </a:r>
                      <a:endParaRPr lang="en-GB" sz="2400" b="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2.4324(4)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lang="en-GB" sz="2400" b="1" kern="5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2.4367(5)</a:t>
                      </a:r>
                      <a:endParaRPr lang="en-GB" sz="2400" b="1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  <a:tr h="40324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0" kern="50" dirty="0" smtClean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K1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719.67</a:t>
                      </a:r>
                      <a:endParaRPr lang="en-GB" sz="24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722.7</a:t>
                      </a:r>
                      <a:endParaRPr lang="en-GB" sz="2400" b="1" kern="5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7083" y="3429000"/>
            <a:ext cx="4305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Pronyaev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3158" y="609600"/>
            <a:ext cx="4411980" cy="272796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178" y="533400"/>
            <a:ext cx="3086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1)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Lemmel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1975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-76200" y="3429000"/>
            <a:ext cx="9397178" cy="7620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7315200" y="3952220"/>
            <a:ext cx="1668780" cy="2219980"/>
          </a:xfrm>
          <a:prstGeom prst="rect">
            <a:avLst/>
          </a:prstGeom>
          <a:noFill/>
          <a:ln w="508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94760"/>
              </p:ext>
            </p:extLst>
          </p:nvPr>
        </p:nvGraphicFramePr>
        <p:xfrm>
          <a:off x="152400" y="609600"/>
          <a:ext cx="8991600" cy="4855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974"/>
                <a:gridCol w="2360426"/>
                <a:gridCol w="2514600"/>
                <a:gridCol w="2895600"/>
              </a:tblGrid>
              <a:tr h="127438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err="1">
                          <a:effectLst/>
                        </a:rPr>
                        <a:t>Constant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err="1" smtClean="0">
                          <a:effectLst/>
                        </a:rPr>
                        <a:t>Microscopic</a:t>
                      </a:r>
                      <a:r>
                        <a:rPr lang="ru-RU" sz="2400" kern="50" dirty="0" smtClean="0">
                          <a:effectLst/>
                        </a:rPr>
                        <a:t> &amp; </a:t>
                      </a:r>
                      <a:r>
                        <a:rPr lang="ru-RU" sz="2400" kern="50" dirty="0" err="1" smtClean="0">
                          <a:effectLst/>
                        </a:rPr>
                        <a:t>macroscopic</a:t>
                      </a:r>
                      <a:r>
                        <a:rPr lang="en-GB" sz="2400" kern="50" dirty="0" smtClean="0">
                          <a:effectLst/>
                        </a:rPr>
                        <a:t> data</a:t>
                      </a:r>
                      <a:r>
                        <a:rPr lang="ru-RU" sz="2400" kern="50" dirty="0" smtClean="0">
                          <a:effectLst/>
                        </a:rPr>
                        <a:t> </a:t>
                      </a:r>
                      <a:endParaRPr lang="en-GB" sz="2400" kern="50" dirty="0" smtClean="0">
                        <a:effectLst/>
                      </a:endParaRPr>
                    </a:p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baseline="0" dirty="0" smtClean="0">
                          <a:effectLst/>
                          <a:latin typeface="+mn-lt"/>
                          <a:ea typeface="+mn-ea"/>
                        </a:rPr>
                        <a:t>   </a:t>
                      </a: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2004 (GMA)</a:t>
                      </a:r>
                      <a:endParaRPr lang="en-GB" sz="2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err="1">
                          <a:effectLst/>
                        </a:rPr>
                        <a:t>Microscopic</a:t>
                      </a:r>
                      <a:r>
                        <a:rPr lang="ru-RU" sz="2400" kern="50" dirty="0">
                          <a:effectLst/>
                        </a:rPr>
                        <a:t> &amp; </a:t>
                      </a:r>
                      <a:r>
                        <a:rPr lang="ru-RU" sz="2400" kern="50" dirty="0" err="1">
                          <a:effectLst/>
                        </a:rPr>
                        <a:t>macroscopic</a:t>
                      </a:r>
                      <a:r>
                        <a:rPr lang="ru-RU" sz="2400" kern="50" dirty="0">
                          <a:effectLst/>
                        </a:rPr>
                        <a:t> </a:t>
                      </a:r>
                      <a:r>
                        <a:rPr lang="ru-RU" sz="2400" kern="50" dirty="0" err="1" smtClean="0">
                          <a:effectLst/>
                        </a:rPr>
                        <a:t>data</a:t>
                      </a:r>
                      <a:endParaRPr lang="en-GB" sz="2400" kern="50" dirty="0" smtClean="0">
                        <a:effectLst/>
                      </a:endParaRPr>
                    </a:p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  03/2016 (GMA)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kern="50" dirty="0" err="1" smtClean="0">
                          <a:effectLst/>
                        </a:rPr>
                        <a:t>Microscopic</a:t>
                      </a:r>
                      <a:r>
                        <a:rPr lang="ru-RU" sz="2400" kern="50" dirty="0" smtClean="0">
                          <a:effectLst/>
                        </a:rPr>
                        <a:t> </a:t>
                      </a:r>
                      <a:r>
                        <a:rPr lang="ru-RU" sz="2400" kern="50" dirty="0" err="1">
                          <a:effectLst/>
                        </a:rPr>
                        <a:t>data</a:t>
                      </a:r>
                      <a:r>
                        <a:rPr lang="ru-RU" sz="2400" kern="50" dirty="0">
                          <a:effectLst/>
                        </a:rPr>
                        <a:t> </a:t>
                      </a:r>
                      <a:endParaRPr lang="en-GB" sz="2400" kern="50" dirty="0" smtClean="0">
                        <a:effectLst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50" dirty="0" smtClean="0">
                          <a:solidFill>
                            <a:srgbClr val="FF0000"/>
                          </a:solidFill>
                          <a:effectLst/>
                        </a:rPr>
                        <a:t>+ </a:t>
                      </a:r>
                      <a:r>
                        <a:rPr lang="en-GB" sz="2400" kern="50" dirty="0" err="1" smtClean="0">
                          <a:solidFill>
                            <a:srgbClr val="FF0000"/>
                          </a:solidFill>
                          <a:effectLst/>
                        </a:rPr>
                        <a:t>Wallner</a:t>
                      </a:r>
                      <a:r>
                        <a:rPr lang="en-GB" sz="2400" kern="50" dirty="0" smtClean="0">
                          <a:solidFill>
                            <a:srgbClr val="FF0000"/>
                          </a:solidFill>
                          <a:effectLst/>
                        </a:rPr>
                        <a:t> AMS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50" dirty="0" smtClean="0">
                          <a:effectLst/>
                        </a:rPr>
                        <a:t>03/</a:t>
                      </a:r>
                      <a:r>
                        <a:rPr lang="en-GB" sz="2400" kern="50" dirty="0" smtClean="0">
                          <a:effectLst/>
                          <a:latin typeface="+mn-lt"/>
                          <a:ea typeface="Andale Sans UI"/>
                        </a:rPr>
                        <a:t>2016 (GMA)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>
                          <a:effectLst/>
                        </a:rPr>
                        <a:t>SF-U5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584.4    </a:t>
                      </a:r>
                      <a:r>
                        <a:rPr lang="en-GB" sz="2400" kern="5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GB" sz="2400" kern="5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GB" sz="2400" kern="50" dirty="0" smtClean="0">
                          <a:solidFill>
                            <a:srgbClr val="FF0000"/>
                          </a:solidFill>
                          <a:effectLst/>
                        </a:rPr>
                        <a:t>585.0)</a:t>
                      </a:r>
                      <a:endParaRPr lang="en-GB" sz="2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58</a:t>
                      </a:r>
                      <a:r>
                        <a:rPr lang="en-GB" sz="2400" kern="50" dirty="0" smtClean="0">
                          <a:effectLst/>
                        </a:rPr>
                        <a:t>7.0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1</a:t>
                      </a:r>
                      <a:r>
                        <a:rPr lang="en-GB" sz="2400" kern="50" dirty="0" smtClean="0">
                          <a:effectLst/>
                        </a:rPr>
                        <a:t>.0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58</a:t>
                      </a:r>
                      <a:r>
                        <a:rPr lang="en-GB" sz="2400" kern="50" dirty="0" smtClean="0">
                          <a:effectLst/>
                        </a:rPr>
                        <a:t>6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5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1.</a:t>
                      </a:r>
                      <a:r>
                        <a:rPr lang="en-GB" sz="2400" kern="50" dirty="0" smtClean="0">
                          <a:effectLst/>
                        </a:rPr>
                        <a:t>4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>
                          <a:effectLst/>
                        </a:rPr>
                        <a:t>SG-U5 </a:t>
                      </a:r>
                      <a:endParaRPr lang="en-GB" sz="2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99.3</a:t>
                      </a:r>
                      <a:r>
                        <a:rPr lang="en-GB" sz="2400" kern="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ndale Sans UI"/>
                        </a:rPr>
                        <a:t>      </a:t>
                      </a:r>
                      <a:r>
                        <a:rPr lang="en-GB" sz="2400" kern="5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</a:rPr>
                        <a:t> (98.7)</a:t>
                      </a:r>
                      <a:endParaRPr lang="en-GB" sz="2400" kern="5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9</a:t>
                      </a:r>
                      <a:r>
                        <a:rPr lang="en-GB" sz="2400" kern="50" dirty="0" smtClean="0">
                          <a:effectLst/>
                        </a:rPr>
                        <a:t>8</a:t>
                      </a:r>
                      <a:r>
                        <a:rPr lang="ru-RU" sz="2400" kern="50" dirty="0" smtClean="0">
                          <a:effectLst/>
                        </a:rPr>
                        <a:t>.3</a:t>
                      </a:r>
                      <a:r>
                        <a:rPr lang="en-US" sz="2400" kern="50" dirty="0" smtClean="0">
                          <a:effectLst/>
                        </a:rPr>
                        <a:t>±1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3</a:t>
                      </a:r>
                      <a:r>
                        <a:rPr lang="ru-RU" sz="2400" kern="50" dirty="0" smtClean="0">
                          <a:effectLst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</a:rPr>
                        <a:t>100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2</a:t>
                      </a:r>
                      <a:r>
                        <a:rPr lang="en-US" sz="2400" kern="50" dirty="0" smtClean="0">
                          <a:effectLst/>
                        </a:rPr>
                        <a:t>±2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0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>
                          <a:effectLst/>
                        </a:rPr>
                        <a:t>NU-U5 </a:t>
                      </a:r>
                      <a:endParaRPr lang="en-GB" sz="2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2.4358   </a:t>
                      </a:r>
                      <a:r>
                        <a:rPr lang="en-GB" sz="2400" kern="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ndale Sans UI"/>
                        </a:rPr>
                        <a:t>(2.4367)</a:t>
                      </a:r>
                      <a:endParaRPr lang="en-GB" sz="2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2.4</a:t>
                      </a:r>
                      <a:r>
                        <a:rPr lang="en-GB" sz="2400" kern="50" dirty="0" smtClean="0">
                          <a:effectLst/>
                        </a:rPr>
                        <a:t>256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0.00</a:t>
                      </a:r>
                      <a:r>
                        <a:rPr lang="en-GB" sz="2400" kern="50" dirty="0" smtClean="0">
                          <a:effectLst/>
                        </a:rPr>
                        <a:t>45</a:t>
                      </a:r>
                      <a:r>
                        <a:rPr lang="ru-RU" sz="2400" kern="50" dirty="0" smtClean="0">
                          <a:effectLst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2.42</a:t>
                      </a:r>
                      <a:r>
                        <a:rPr lang="en-GB" sz="2400" kern="50" dirty="0" smtClean="0">
                          <a:effectLst/>
                        </a:rPr>
                        <a:t>64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0.00</a:t>
                      </a:r>
                      <a:r>
                        <a:rPr lang="en-GB" sz="2400" kern="50" dirty="0" smtClean="0">
                          <a:effectLst/>
                        </a:rPr>
                        <a:t>46 </a:t>
                      </a:r>
                      <a:r>
                        <a:rPr lang="en-GB" sz="2400" kern="50" dirty="0" smtClean="0">
                          <a:solidFill>
                            <a:srgbClr val="0000FF"/>
                          </a:solidFill>
                          <a:effectLst/>
                        </a:rPr>
                        <a:t>(2.429)</a:t>
                      </a:r>
                      <a:endParaRPr lang="en-GB" sz="2400" kern="5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K1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721.35 </a:t>
                      </a:r>
                      <a:endParaRPr lang="en-GB" sz="2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722.2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721.0                </a:t>
                      </a:r>
                      <a:r>
                        <a:rPr lang="en-GB" sz="2400" kern="5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</a:rPr>
                        <a:t>(722.6)</a:t>
                      </a: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effectLst/>
                          <a:latin typeface="Times New Roman"/>
                          <a:ea typeface="Andale Sans UI"/>
                        </a:rPr>
                        <a:t>Hardy    </a:t>
                      </a:r>
                      <a:endParaRPr lang="en-GB" sz="24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b="1" kern="50" dirty="0" smtClean="0">
                          <a:effectLst/>
                          <a:latin typeface="Times New Roman"/>
                          <a:ea typeface="Andale Sans UI"/>
                        </a:rPr>
                        <a:t>722.7</a:t>
                      </a:r>
                      <a:r>
                        <a:rPr lang="en-US" sz="2400" b="1" kern="50" dirty="0" smtClean="0">
                          <a:effectLst/>
                        </a:rPr>
                        <a:t>±3.9 (*) </a:t>
                      </a:r>
                      <a:endParaRPr lang="en-GB" sz="24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>
                          <a:effectLst/>
                        </a:rPr>
                        <a:t>SF-PU9</a:t>
                      </a:r>
                      <a:endParaRPr lang="en-GB" sz="2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750 </a:t>
                      </a: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       </a:t>
                      </a:r>
                      <a:r>
                        <a:rPr lang="en-GB" sz="2400" kern="5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Andale Sans UI"/>
                        </a:rPr>
                        <a:t>(747.9)</a:t>
                      </a:r>
                      <a:endParaRPr lang="en-GB" sz="2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7</a:t>
                      </a:r>
                      <a:r>
                        <a:rPr lang="en-GB" sz="2400" kern="50" dirty="0" smtClean="0">
                          <a:effectLst/>
                        </a:rPr>
                        <a:t>51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9</a:t>
                      </a:r>
                      <a:r>
                        <a:rPr lang="en-US" sz="2400" kern="50" dirty="0" smtClean="0">
                          <a:effectLst/>
                        </a:rPr>
                        <a:t>±2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2</a:t>
                      </a:r>
                      <a:r>
                        <a:rPr lang="ru-RU" sz="2400" kern="50" dirty="0" smtClean="0">
                          <a:effectLst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75</a:t>
                      </a:r>
                      <a:r>
                        <a:rPr lang="en-GB" sz="2400" kern="50" dirty="0" smtClean="0">
                          <a:effectLst/>
                        </a:rPr>
                        <a:t>1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8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2.2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>
                          <a:effectLst/>
                        </a:rPr>
                        <a:t>SG-PU9</a:t>
                      </a:r>
                      <a:endParaRPr lang="en-GB" sz="24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271.5 </a:t>
                      </a: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    </a:t>
                      </a:r>
                      <a:r>
                        <a:rPr lang="en-GB" sz="2400" kern="5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</a:rPr>
                        <a:t>(270.7)</a:t>
                      </a:r>
                      <a:endParaRPr lang="en-GB" sz="2400" kern="5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27</a:t>
                      </a:r>
                      <a:r>
                        <a:rPr lang="en-GB" sz="2400" kern="50" dirty="0" smtClean="0">
                          <a:effectLst/>
                        </a:rPr>
                        <a:t>0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8</a:t>
                      </a:r>
                      <a:r>
                        <a:rPr lang="en-US" sz="2400" kern="50" dirty="0" smtClean="0">
                          <a:effectLst/>
                        </a:rPr>
                        <a:t>±3</a:t>
                      </a:r>
                      <a:r>
                        <a:rPr lang="ru-RU" sz="2400" kern="50" dirty="0" smtClean="0">
                          <a:effectLst/>
                        </a:rPr>
                        <a:t>.1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27</a:t>
                      </a:r>
                      <a:r>
                        <a:rPr lang="en-GB" sz="2400" kern="50" dirty="0" smtClean="0">
                          <a:effectLst/>
                        </a:rPr>
                        <a:t>1</a:t>
                      </a:r>
                      <a:r>
                        <a:rPr lang="ru-RU" sz="2400" kern="50" dirty="0" smtClean="0">
                          <a:effectLst/>
                        </a:rPr>
                        <a:t>.</a:t>
                      </a:r>
                      <a:r>
                        <a:rPr lang="en-GB" sz="2400" kern="50" dirty="0" smtClean="0">
                          <a:effectLst/>
                        </a:rPr>
                        <a:t>1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3.</a:t>
                      </a:r>
                      <a:r>
                        <a:rPr lang="en-GB" sz="2400" kern="50" dirty="0" smtClean="0">
                          <a:effectLst/>
                        </a:rPr>
                        <a:t>2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  <a:tr h="44512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>
                          <a:effectLst/>
                        </a:rPr>
                        <a:t>NU-PU9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2.884 </a:t>
                      </a: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    </a:t>
                      </a:r>
                      <a:r>
                        <a:rPr lang="en-GB" sz="2400" kern="5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</a:rPr>
                        <a:t>(</a:t>
                      </a:r>
                      <a:r>
                        <a:rPr lang="en-GB" sz="2400" dirty="0" smtClean="0">
                          <a:solidFill>
                            <a:srgbClr val="0000FF"/>
                          </a:solidFill>
                        </a:rPr>
                        <a:t>2.8789</a:t>
                      </a:r>
                      <a:r>
                        <a:rPr lang="en-GB" sz="2400" kern="5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Andale Sans UI"/>
                        </a:rPr>
                        <a:t>)</a:t>
                      </a:r>
                      <a:r>
                        <a:rPr lang="en-GB" sz="2400" kern="50" dirty="0" smtClean="0">
                          <a:effectLst/>
                          <a:latin typeface="Times New Roman"/>
                          <a:ea typeface="Andale Sans UI"/>
                        </a:rPr>
                        <a:t> </a:t>
                      </a:r>
                      <a:endParaRPr lang="en-GB" sz="2400" kern="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2.8</a:t>
                      </a:r>
                      <a:r>
                        <a:rPr lang="en-GB" sz="2400" kern="50" dirty="0" smtClean="0">
                          <a:effectLst/>
                        </a:rPr>
                        <a:t>7</a:t>
                      </a:r>
                      <a:r>
                        <a:rPr lang="ru-RU" sz="2400" kern="50" dirty="0" smtClean="0">
                          <a:effectLst/>
                        </a:rPr>
                        <a:t>8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0.00</a:t>
                      </a:r>
                      <a:r>
                        <a:rPr lang="en-GB" sz="2400" kern="50" dirty="0" smtClean="0">
                          <a:effectLst/>
                        </a:rPr>
                        <a:t>6</a:t>
                      </a:r>
                      <a:r>
                        <a:rPr lang="ru-RU" sz="2400" kern="50" dirty="0" smtClean="0">
                          <a:effectLst/>
                        </a:rPr>
                        <a:t> 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kern="50" dirty="0" smtClean="0">
                          <a:effectLst/>
                        </a:rPr>
                        <a:t>2.87</a:t>
                      </a:r>
                      <a:r>
                        <a:rPr lang="en-GB" sz="2400" kern="50" dirty="0" smtClean="0">
                          <a:effectLst/>
                        </a:rPr>
                        <a:t>8</a:t>
                      </a:r>
                      <a:r>
                        <a:rPr lang="en-US" sz="2400" kern="50" dirty="0" smtClean="0">
                          <a:effectLst/>
                        </a:rPr>
                        <a:t>±</a:t>
                      </a:r>
                      <a:r>
                        <a:rPr lang="ru-RU" sz="2400" kern="50" dirty="0" smtClean="0">
                          <a:effectLst/>
                        </a:rPr>
                        <a:t>0.006</a:t>
                      </a:r>
                      <a:endParaRPr lang="en-GB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5249" marR="35249" marT="35249" marB="35249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066800" y="17526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9678" y="-76200"/>
            <a:ext cx="7517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45D0"/>
                </a:solidFill>
              </a:rPr>
              <a:t>New Thermal constants (03/2016)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657600" y="631686"/>
            <a:ext cx="2424404" cy="4854714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14187" y="631686"/>
            <a:ext cx="2911151" cy="4854714"/>
          </a:xfrm>
          <a:prstGeom prst="rect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86400"/>
            <a:ext cx="830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Used by M. </a:t>
            </a:r>
            <a:r>
              <a:rPr lang="en-GB" sz="3600" dirty="0" err="1" smtClean="0"/>
              <a:t>Pigni</a:t>
            </a:r>
            <a:r>
              <a:rPr lang="en-GB" sz="3600" dirty="0" smtClean="0"/>
              <a:t> in </a:t>
            </a:r>
            <a:r>
              <a:rPr lang="en-GB" sz="3600" baseline="30000" dirty="0" smtClean="0"/>
              <a:t>235</a:t>
            </a:r>
            <a:r>
              <a:rPr lang="en-GB" sz="3600" dirty="0" smtClean="0"/>
              <a:t>U(</a:t>
            </a:r>
            <a:r>
              <a:rPr lang="en-GB" sz="3600" dirty="0" err="1" smtClean="0"/>
              <a:t>n,f</a:t>
            </a:r>
            <a:r>
              <a:rPr lang="en-GB" sz="3600" dirty="0"/>
              <a:t>) RP fit (</a:t>
            </a:r>
            <a:r>
              <a:rPr lang="en-GB" sz="3600" dirty="0" smtClean="0"/>
              <a:t>o17) 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545633" y="1922106"/>
            <a:ext cx="4105469" cy="897294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352078"/>
            <a:ext cx="6651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solidFill>
                  <a:srgbClr val="0000FF"/>
                </a:solidFill>
              </a:rPr>
              <a:t>Pu-239 challenges</a:t>
            </a:r>
            <a:endParaRPr lang="en-GB" sz="6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400" y="1600200"/>
            <a:ext cx="899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sz="8000" kern="0" dirty="0" smtClean="0">
                <a:solidFill>
                  <a:srgbClr val="0000FF"/>
                </a:solidFill>
              </a:rPr>
              <a:t>PFNS evaluation challenges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5" y="116632"/>
            <a:ext cx="83164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3583" y="5088086"/>
            <a:ext cx="9423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45D0"/>
                </a:solidFill>
              </a:rPr>
              <a:t>IAEA Coordinated Research Project 2008-2014 </a:t>
            </a:r>
          </a:p>
          <a:p>
            <a:pPr algn="ctr"/>
            <a:r>
              <a:rPr lang="en-GB" sz="3200" dirty="0" smtClean="0">
                <a:solidFill>
                  <a:srgbClr val="0045D0"/>
                </a:solidFill>
              </a:rPr>
              <a:t>Paper accepted by Nuclear Data Sheets (Jan. 2016)</a:t>
            </a:r>
            <a:endParaRPr lang="en-GB" sz="3200" dirty="0">
              <a:solidFill>
                <a:srgbClr val="0045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695517"/>
            <a:ext cx="6717311" cy="54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529698" y="3370997"/>
            <a:ext cx="5495982" cy="30025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29698" y="5085263"/>
            <a:ext cx="5495982" cy="82421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7042" y="0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PFNS average energy </a:t>
            </a:r>
            <a:r>
              <a:rPr lang="en-GB" sz="4000" b="1" baseline="30000" dirty="0" smtClean="0">
                <a:solidFill>
                  <a:srgbClr val="0045D0"/>
                </a:solidFill>
              </a:rPr>
              <a:t>235</a:t>
            </a:r>
            <a:r>
              <a:rPr lang="en-GB" sz="4000" b="1" dirty="0" smtClean="0">
                <a:solidFill>
                  <a:srgbClr val="0045D0"/>
                </a:solidFill>
              </a:rPr>
              <a:t>U(</a:t>
            </a:r>
            <a:r>
              <a:rPr lang="en-GB" sz="4000" b="1" dirty="0" err="1" smtClean="0">
                <a:solidFill>
                  <a:srgbClr val="0045D0"/>
                </a:solidFill>
              </a:rPr>
              <a:t>n,f</a:t>
            </a:r>
            <a:r>
              <a:rPr lang="en-GB" sz="4000" b="1" dirty="0" smtClean="0">
                <a:solidFill>
                  <a:srgbClr val="0045D0"/>
                </a:solidFill>
              </a:rPr>
              <a:t>)</a:t>
            </a:r>
            <a:endParaRPr lang="en-GB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45720" y="4724400"/>
            <a:ext cx="2651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non-model </a:t>
            </a:r>
            <a:endParaRPr lang="en-GB" dirty="0" smtClean="0"/>
          </a:p>
          <a:p>
            <a:r>
              <a:rPr lang="en-GB" dirty="0" smtClean="0"/>
              <a:t>           fit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019694" y="5410200"/>
            <a:ext cx="418706" cy="48256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2744450"/>
                <a:ext cx="1752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∆</m:t>
                      </m:r>
                      <m:acc>
                        <m:accPr>
                          <m:chr m:val="̅"/>
                          <m:ctrlPr>
                            <a:rPr lang="en-GB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</m:acc>
                      <m:r>
                        <a:rPr lang="en-GB" sz="4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4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keV</m:t>
                      </m:r>
                    </m:oMath>
                  </m:oMathPara>
                </a14:m>
                <a:endParaRPr lang="en-GB" sz="4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44450"/>
                <a:ext cx="17526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r="-26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0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6989857" cy="509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447248" y="3140967"/>
            <a:ext cx="5248480" cy="100795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47248" y="4724400"/>
            <a:ext cx="5324680" cy="1007951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9415" y="56818"/>
            <a:ext cx="7080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45D0"/>
                </a:solidFill>
              </a:rPr>
              <a:t>PFNS average energy </a:t>
            </a:r>
            <a:r>
              <a:rPr lang="en-GB" sz="4000" b="1" baseline="30000" dirty="0" smtClean="0">
                <a:solidFill>
                  <a:srgbClr val="0045D0"/>
                </a:solidFill>
              </a:rPr>
              <a:t>239</a:t>
            </a:r>
            <a:r>
              <a:rPr lang="en-GB" sz="4000" b="1" dirty="0" smtClean="0">
                <a:solidFill>
                  <a:srgbClr val="0045D0"/>
                </a:solidFill>
              </a:rPr>
              <a:t>Pu(</a:t>
            </a:r>
            <a:r>
              <a:rPr lang="en-GB" sz="4000" b="1" dirty="0" err="1" smtClean="0">
                <a:solidFill>
                  <a:srgbClr val="0045D0"/>
                </a:solidFill>
              </a:rPr>
              <a:t>n,f</a:t>
            </a:r>
            <a:r>
              <a:rPr lang="en-GB" sz="4000" b="1" dirty="0" smtClean="0">
                <a:solidFill>
                  <a:srgbClr val="0045D0"/>
                </a:solidFill>
              </a:rPr>
              <a:t>)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45720" y="4572000"/>
            <a:ext cx="2651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non-model </a:t>
            </a:r>
            <a:endParaRPr lang="en-GB" dirty="0" smtClean="0"/>
          </a:p>
          <a:p>
            <a:r>
              <a:rPr lang="en-GB" dirty="0" smtClean="0"/>
              <a:t>           fit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019694" y="5308640"/>
            <a:ext cx="418706" cy="48256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76200" y="1982450"/>
                <a:ext cx="1752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∆</m:t>
                      </m:r>
                      <m:acc>
                        <m:accPr>
                          <m:chr m:val="̅"/>
                          <m:ctrlPr>
                            <a:rPr lang="en-GB" sz="4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4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</m:acc>
                      <m:r>
                        <a:rPr lang="en-GB" sz="4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44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GB" sz="4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keV</m:t>
                      </m:r>
                    </m:oMath>
                  </m:oMathPara>
                </a14:m>
                <a:endParaRPr lang="en-GB" sz="44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982450"/>
                <a:ext cx="17526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r="-26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4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7998"/>
            <a:ext cx="7391400" cy="54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0"/>
            <a:ext cx="812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00FF"/>
                </a:solidFill>
              </a:rPr>
              <a:t>R.C. et al, </a:t>
            </a:r>
            <a:r>
              <a:rPr lang="en-GB" sz="3600" i="1" dirty="0" err="1" smtClean="0">
                <a:solidFill>
                  <a:srgbClr val="0000FF"/>
                </a:solidFill>
              </a:rPr>
              <a:t>Nucl</a:t>
            </a:r>
            <a:r>
              <a:rPr lang="en-GB" sz="3600" i="1" dirty="0" smtClean="0">
                <a:solidFill>
                  <a:srgbClr val="0000FF"/>
                </a:solidFill>
              </a:rPr>
              <a:t>. Data Sheets</a:t>
            </a:r>
            <a:r>
              <a:rPr lang="en-GB" sz="3600" dirty="0" smtClean="0">
                <a:solidFill>
                  <a:srgbClr val="0000FF"/>
                </a:solidFill>
              </a:rPr>
              <a:t> 131(2015) 1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-152400" y="0"/>
            <a:ext cx="944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 smtClean="0">
                <a:solidFill>
                  <a:srgbClr val="0000FF"/>
                </a:solidFill>
                <a:latin typeface="+mj-lt"/>
              </a:rPr>
              <a:t>Conclusions</a:t>
            </a:r>
            <a:r>
              <a:rPr lang="en-GB" altLang="en-US" dirty="0" smtClean="0">
                <a:solidFill>
                  <a:srgbClr val="0000FF"/>
                </a:solidFill>
                <a:latin typeface="+mj-lt"/>
              </a:rPr>
              <a:t>: New Standards will be ready</a:t>
            </a:r>
            <a:r>
              <a:rPr lang="en-GB" altLang="en-US" b="0" kern="0" dirty="0" smtClean="0">
                <a:solidFill>
                  <a:srgbClr val="0000FF"/>
                </a:solidFill>
              </a:rPr>
              <a:t> </a:t>
            </a:r>
            <a:endParaRPr lang="en-GB" alt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9067800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0000FF"/>
                </a:solidFill>
              </a:rPr>
              <a:t> Thermal constants mic-mac and micro fits </a:t>
            </a:r>
            <a:r>
              <a:rPr lang="en-GB" altLang="en-US" sz="2800" kern="0" dirty="0" smtClean="0">
                <a:solidFill>
                  <a:srgbClr val="0000FF"/>
                </a:solidFill>
              </a:rPr>
              <a:t>CONSISTENT</a:t>
            </a:r>
          </a:p>
          <a:p>
            <a:pPr marL="457200" lvl="1" indent="0" eaLnBrk="1" hangingPunct="1">
              <a:buNone/>
              <a:defRPr/>
            </a:pPr>
            <a:r>
              <a:rPr lang="en-GB" altLang="en-US" b="0" kern="0" dirty="0" smtClean="0">
                <a:solidFill>
                  <a:srgbClr val="0000FF"/>
                </a:solidFill>
              </a:rPr>
              <a:t>- </a:t>
            </a:r>
            <a:r>
              <a:rPr lang="en-GB" altLang="en-US" b="0" kern="0" dirty="0" err="1" smtClean="0">
                <a:solidFill>
                  <a:srgbClr val="0000FF"/>
                </a:solidFill>
              </a:rPr>
              <a:t>Wallner</a:t>
            </a:r>
            <a:r>
              <a:rPr lang="en-GB" altLang="en-US" b="0" kern="0" dirty="0" smtClean="0">
                <a:solidFill>
                  <a:srgbClr val="0000FF"/>
                </a:solidFill>
              </a:rPr>
              <a:t> et al. AMS </a:t>
            </a:r>
            <a:r>
              <a:rPr lang="en-GB" altLang="en-US" b="0" kern="0" baseline="30000" dirty="0" smtClean="0">
                <a:solidFill>
                  <a:srgbClr val="0000FF"/>
                </a:solidFill>
              </a:rPr>
              <a:t>235</a:t>
            </a:r>
            <a:r>
              <a:rPr lang="en-GB" altLang="en-US" b="0" kern="0" dirty="0" smtClean="0">
                <a:solidFill>
                  <a:srgbClr val="0000FF"/>
                </a:solidFill>
              </a:rPr>
              <a:t>U capture data critical</a:t>
            </a:r>
            <a:r>
              <a:rPr lang="en-GB" altLang="en-US" sz="2400" b="0" kern="0" dirty="0" smtClean="0">
                <a:solidFill>
                  <a:srgbClr val="0000FF"/>
                </a:solidFill>
              </a:rPr>
              <a:t>  </a:t>
            </a:r>
            <a:r>
              <a:rPr lang="en-GB" altLang="en-US" sz="2400" b="0" kern="0" dirty="0" smtClean="0">
                <a:solidFill>
                  <a:srgbClr val="0000FF"/>
                </a:solidFill>
              </a:rPr>
              <a:t> </a:t>
            </a:r>
            <a:endParaRPr lang="en-GB" altLang="en-US" sz="2400" b="0" kern="0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0000FF"/>
                </a:solidFill>
              </a:rPr>
              <a:t> IAEA CRP </a:t>
            </a:r>
            <a:r>
              <a:rPr lang="en-GB" altLang="en-US" sz="2800" b="0" kern="0" baseline="30000" dirty="0" smtClean="0">
                <a:solidFill>
                  <a:srgbClr val="0000FF"/>
                </a:solidFill>
              </a:rPr>
              <a:t>235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U(</a:t>
            </a:r>
            <a:r>
              <a:rPr lang="en-GB" altLang="en-US" sz="2800" b="0" kern="0" dirty="0" err="1" smtClean="0">
                <a:solidFill>
                  <a:srgbClr val="0000FF"/>
                </a:solidFill>
              </a:rPr>
              <a:t>n</a:t>
            </a:r>
            <a:r>
              <a:rPr lang="en-GB" altLang="en-US" sz="2800" b="0" kern="0" baseline="-25000" dirty="0" err="1" smtClean="0">
                <a:solidFill>
                  <a:srgbClr val="0000FF"/>
                </a:solidFill>
              </a:rPr>
              <a:t>th</a:t>
            </a:r>
            <a:r>
              <a:rPr lang="en-GB" altLang="en-US" sz="2800" b="0" kern="0" dirty="0" err="1" smtClean="0">
                <a:solidFill>
                  <a:srgbClr val="0000FF"/>
                </a:solidFill>
              </a:rPr>
              <a:t>,f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) PFNS proposed as a reference 	neutron field (in addition to </a:t>
            </a:r>
            <a:r>
              <a:rPr lang="en-GB" altLang="en-US" sz="2800" b="0" kern="0" baseline="30000" dirty="0" smtClean="0">
                <a:solidFill>
                  <a:srgbClr val="0000FF"/>
                </a:solidFill>
              </a:rPr>
              <a:t>252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Cf(sf))</a:t>
            </a:r>
            <a:endParaRPr lang="en-GB" altLang="en-US" sz="2800" b="0" kern="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0000FF"/>
                </a:solidFill>
              </a:rPr>
              <a:t> 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Recommended </a:t>
            </a:r>
            <a:r>
              <a:rPr lang="en-GB" altLang="en-US" sz="2800" b="0" kern="0" baseline="30000" dirty="0" smtClean="0">
                <a:solidFill>
                  <a:srgbClr val="0000FF"/>
                </a:solidFill>
              </a:rPr>
              <a:t>235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U(</a:t>
            </a:r>
            <a:r>
              <a:rPr lang="en-GB" altLang="en-US" sz="2800" b="0" kern="0" dirty="0" err="1" smtClean="0">
                <a:solidFill>
                  <a:srgbClr val="0000FF"/>
                </a:solidFill>
              </a:rPr>
              <a:t>n,f</a:t>
            </a:r>
            <a:r>
              <a:rPr lang="en-GB" altLang="en-US" sz="2800" b="0" kern="0" dirty="0">
                <a:solidFill>
                  <a:srgbClr val="0000FF"/>
                </a:solidFill>
              </a:rPr>
              <a:t>) 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resonance integrals below 10 </a:t>
            </a:r>
            <a:r>
              <a:rPr lang="en-GB" altLang="en-US" sz="2800" b="0" kern="0" dirty="0" err="1" smtClean="0">
                <a:solidFill>
                  <a:srgbClr val="0000FF"/>
                </a:solidFill>
              </a:rPr>
              <a:t>keV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 confirmed by </a:t>
            </a:r>
            <a:r>
              <a:rPr lang="en-GB" altLang="en-US" sz="2800" b="0" kern="0" dirty="0" err="1" smtClean="0">
                <a:solidFill>
                  <a:srgbClr val="0000FF"/>
                </a:solidFill>
              </a:rPr>
              <a:t>n_TOF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 experiment (problem in B/VII.1)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>
                <a:solidFill>
                  <a:srgbClr val="0000FF"/>
                </a:solidFill>
              </a:rPr>
              <a:t> 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New GMA fit for </a:t>
            </a:r>
            <a:r>
              <a:rPr lang="en-GB" altLang="en-US" sz="2800" b="0" kern="0" baseline="30000" dirty="0" smtClean="0">
                <a:solidFill>
                  <a:srgbClr val="0000FF"/>
                </a:solidFill>
              </a:rPr>
              <a:t>197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Au(n,</a:t>
            </a:r>
            <a:r>
              <a:rPr lang="en-GB" altLang="en-US" sz="2800" b="0" kern="0" dirty="0" smtClean="0">
                <a:solidFill>
                  <a:srgbClr val="0000FF"/>
                </a:solidFill>
                <a:sym typeface="Symbol"/>
              </a:rPr>
              <a:t>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) and </a:t>
            </a:r>
            <a:r>
              <a:rPr lang="en-GB" altLang="en-US" sz="2800" b="0" kern="0" baseline="30000" dirty="0" smtClean="0">
                <a:solidFill>
                  <a:srgbClr val="0000FF"/>
                </a:solidFill>
              </a:rPr>
              <a:t>238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U(n,</a:t>
            </a:r>
            <a:r>
              <a:rPr lang="en-GB" altLang="en-US" sz="2800" b="0" kern="0" dirty="0" smtClean="0">
                <a:solidFill>
                  <a:srgbClr val="0000FF"/>
                </a:solidFill>
                <a:sym typeface="Symbol"/>
              </a:rPr>
              <a:t>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) in excellent agreement with </a:t>
            </a:r>
            <a:r>
              <a:rPr lang="en-GB" altLang="en-US" sz="2800" b="0" kern="0" dirty="0" err="1" smtClean="0">
                <a:solidFill>
                  <a:srgbClr val="0000FF"/>
                </a:solidFill>
              </a:rPr>
              <a:t>Wallner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 et al AMS data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>
                <a:solidFill>
                  <a:srgbClr val="0000FF"/>
                </a:solidFill>
              </a:rPr>
              <a:t> 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Light elements updated by Hale R-matrix fit</a:t>
            </a:r>
            <a:endParaRPr lang="en-GB" altLang="en-US" sz="2800" b="0" kern="0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1B3791"/>
                </a:solidFill>
              </a:rPr>
              <a:t> </a:t>
            </a:r>
            <a:r>
              <a:rPr lang="en-GB" altLang="en-US" sz="2800" b="0" kern="0" dirty="0">
                <a:solidFill>
                  <a:srgbClr val="FF0000"/>
                </a:solidFill>
              </a:rPr>
              <a:t>IAEA CRP </a:t>
            </a:r>
            <a:r>
              <a:rPr lang="en-GB" altLang="en-US" sz="2800" b="0" kern="0" baseline="30000" dirty="0" smtClean="0">
                <a:solidFill>
                  <a:srgbClr val="FF0000"/>
                </a:solidFill>
              </a:rPr>
              <a:t>239</a:t>
            </a:r>
            <a:r>
              <a:rPr lang="en-GB" altLang="en-US" sz="2800" b="0" kern="0" dirty="0" smtClean="0">
                <a:solidFill>
                  <a:srgbClr val="FF0000"/>
                </a:solidFill>
              </a:rPr>
              <a:t>Pu(</a:t>
            </a:r>
            <a:r>
              <a:rPr lang="en-GB" altLang="en-US" sz="2800" b="0" kern="0" dirty="0" err="1" smtClean="0">
                <a:solidFill>
                  <a:srgbClr val="FF0000"/>
                </a:solidFill>
              </a:rPr>
              <a:t>n</a:t>
            </a:r>
            <a:r>
              <a:rPr lang="en-GB" altLang="en-US" sz="2800" b="0" kern="0" baseline="-25000" dirty="0" err="1" smtClean="0">
                <a:solidFill>
                  <a:srgbClr val="FF0000"/>
                </a:solidFill>
              </a:rPr>
              <a:t>th</a:t>
            </a:r>
            <a:r>
              <a:rPr lang="en-GB" altLang="en-US" sz="2800" b="0" kern="0" dirty="0" err="1" smtClean="0">
                <a:solidFill>
                  <a:srgbClr val="FF0000"/>
                </a:solidFill>
              </a:rPr>
              <a:t>,f</a:t>
            </a:r>
            <a:r>
              <a:rPr lang="en-GB" altLang="en-US" sz="2800" b="0" kern="0" dirty="0">
                <a:solidFill>
                  <a:srgbClr val="FF0000"/>
                </a:solidFill>
              </a:rPr>
              <a:t>) PFNS </a:t>
            </a:r>
            <a:r>
              <a:rPr lang="en-GB" altLang="en-US" sz="2800" b="0" kern="0" dirty="0" smtClean="0">
                <a:solidFill>
                  <a:srgbClr val="FF0000"/>
                </a:solidFill>
              </a:rPr>
              <a:t>with </a:t>
            </a:r>
            <a:r>
              <a:rPr lang="en-GB" altLang="en-US" sz="2800" b="0" kern="0" dirty="0" err="1" smtClean="0">
                <a:solidFill>
                  <a:srgbClr val="FF0000"/>
                </a:solidFill>
              </a:rPr>
              <a:t>Eav</a:t>
            </a:r>
            <a:r>
              <a:rPr lang="en-GB" altLang="en-US" sz="2800" b="0" kern="0" dirty="0" smtClean="0">
                <a:solidFill>
                  <a:srgbClr val="FF0000"/>
                </a:solidFill>
              </a:rPr>
              <a:t>=</a:t>
            </a:r>
            <a:r>
              <a:rPr lang="en-GB" sz="2800" b="0" dirty="0">
                <a:solidFill>
                  <a:srgbClr val="FF0000"/>
                </a:solidFill>
              </a:rPr>
              <a:t> </a:t>
            </a:r>
            <a:r>
              <a:rPr lang="en-GB" sz="2800" b="0" dirty="0" smtClean="0">
                <a:solidFill>
                  <a:srgbClr val="FF0000"/>
                </a:solidFill>
              </a:rPr>
              <a:t>2.073(10)         	discrepant from B/VII.1 value of 2.112</a:t>
            </a:r>
            <a:endParaRPr lang="en-GB" altLang="en-US" sz="2800" b="0" kern="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GB" altLang="en-US" sz="2800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553"/>
          <a:stretch/>
        </p:blipFill>
        <p:spPr bwMode="auto">
          <a:xfrm>
            <a:off x="76200" y="1223999"/>
            <a:ext cx="8991600" cy="494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  <a:cs typeface="Times New Roman" pitchFamily="18" charset="0"/>
              </a:rPr>
              <a:t>Neutron Standards </a:t>
            </a:r>
            <a:r>
              <a:rPr lang="en-US" altLang="en-US" dirty="0">
                <a:solidFill>
                  <a:srgbClr val="0000FF"/>
                </a:solidFill>
                <a:cs typeface="Times New Roman" pitchFamily="18" charset="0"/>
              </a:rPr>
              <a:t>evaluation </a:t>
            </a:r>
            <a:r>
              <a:rPr lang="en-US" altLang="en-US" dirty="0" smtClean="0">
                <a:solidFill>
                  <a:srgbClr val="0000FF"/>
                </a:solidFill>
                <a:cs typeface="Times New Roman" pitchFamily="18" charset="0"/>
              </a:rPr>
              <a:t>(2006)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511314"/>
            <a:ext cx="6818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www-nds.iaea.org/standards/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3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-304800" y="-76200"/>
            <a:ext cx="975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On-going work on Neutron Standards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459" y="1232118"/>
            <a:ext cx="43171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IAEA TM, 1-5 Dec. 2014</a:t>
            </a:r>
          </a:p>
          <a:p>
            <a:r>
              <a:rPr lang="en-GB" sz="2800" dirty="0" smtClean="0">
                <a:hlinkClick r:id="rId2"/>
              </a:rPr>
              <a:t>Report INDC(NDS)-0677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Next TM, 25-29 July 2016</a:t>
            </a:r>
            <a:r>
              <a:rPr lang="en-GB" sz="2800" dirty="0" smtClean="0"/>
              <a:t>  </a:t>
            </a:r>
            <a:endParaRPr lang="en-GB" sz="2800" dirty="0"/>
          </a:p>
        </p:txBody>
      </p:sp>
      <p:pic>
        <p:nvPicPr>
          <p:cNvPr id="52226" name="Picture 1" descr="\\TCAP-Home\TCAP-Home\RYDENGM\Desktop\Neutron Stdrds TM 1-5 Dec 20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7" b="4451"/>
          <a:stretch/>
        </p:blipFill>
        <p:spPr bwMode="auto">
          <a:xfrm>
            <a:off x="152400" y="1034400"/>
            <a:ext cx="4888059" cy="25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3535501"/>
            <a:ext cx="93300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New experimental data </a:t>
            </a:r>
            <a:r>
              <a:rPr lang="en-GB" sz="2800" dirty="0" smtClean="0"/>
              <a:t>added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Recommended </a:t>
            </a:r>
            <a:r>
              <a:rPr lang="en-GB" sz="2800" baseline="30000" dirty="0" smtClean="0"/>
              <a:t>235</a:t>
            </a:r>
            <a:r>
              <a:rPr lang="en-GB" sz="2800" dirty="0" smtClean="0"/>
              <a:t>U(</a:t>
            </a:r>
            <a:r>
              <a:rPr lang="en-GB" sz="2800" dirty="0" err="1" smtClean="0"/>
              <a:t>n,f</a:t>
            </a:r>
            <a:r>
              <a:rPr lang="en-GB" sz="2800" dirty="0" smtClean="0"/>
              <a:t>) fission RIs exp. verified (</a:t>
            </a:r>
            <a:r>
              <a:rPr lang="en-GB" sz="2800" dirty="0" err="1" smtClean="0"/>
              <a:t>n_TOF</a:t>
            </a:r>
            <a:r>
              <a:rPr lang="en-GB" sz="28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Preliminary fit undertaken (latest 03/2016)</a:t>
            </a: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New Thermal Constants fit done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aseline="30000" dirty="0" smtClean="0"/>
              <a:t>235</a:t>
            </a:r>
            <a:r>
              <a:rPr lang="en-GB" sz="2800" dirty="0" smtClean="0"/>
              <a:t>U(</a:t>
            </a:r>
            <a:r>
              <a:rPr lang="en-GB" sz="2800" dirty="0" err="1" smtClean="0"/>
              <a:t>n</a:t>
            </a:r>
            <a:r>
              <a:rPr lang="en-GB" sz="2800" baseline="-25000" dirty="0" err="1" smtClean="0"/>
              <a:t>th</a:t>
            </a:r>
            <a:r>
              <a:rPr lang="en-GB" sz="2800" dirty="0" err="1" smtClean="0"/>
              <a:t>,f</a:t>
            </a:r>
            <a:r>
              <a:rPr lang="en-GB" sz="2800" dirty="0" smtClean="0"/>
              <a:t>) PFNS  by GMA fit (</a:t>
            </a:r>
            <a:r>
              <a:rPr lang="en-GB" sz="2800" dirty="0" err="1" smtClean="0"/>
              <a:t>Trkov</a:t>
            </a:r>
            <a:r>
              <a:rPr lang="en-GB" sz="2800" dirty="0" smtClean="0"/>
              <a:t>, Capote, </a:t>
            </a:r>
            <a:r>
              <a:rPr lang="en-GB" sz="2800" dirty="0" err="1" smtClean="0"/>
              <a:t>Pronyaev</a:t>
            </a:r>
            <a:r>
              <a:rPr lang="en-GB" sz="2800" dirty="0" smtClean="0"/>
              <a:t>)</a:t>
            </a: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FF0000"/>
                </a:solidFill>
              </a:rPr>
              <a:t>Release </a:t>
            </a:r>
            <a:r>
              <a:rPr lang="en-GB" sz="3200" dirty="0" smtClean="0">
                <a:solidFill>
                  <a:srgbClr val="FF0000"/>
                </a:solidFill>
              </a:rPr>
              <a:t>of new Neutron Standards, 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4Q </a:t>
            </a:r>
            <a:r>
              <a:rPr lang="en-GB" sz="3200" dirty="0" smtClean="0">
                <a:solidFill>
                  <a:srgbClr val="FF0000"/>
                </a:solidFill>
              </a:rPr>
              <a:t>2016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182968" y="358914"/>
            <a:ext cx="6818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www-nds.iaea.org/standards/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7200" y="-76200"/>
            <a:ext cx="9701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GB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IAEA TM on Neutron Standards, 12/2014</a:t>
            </a:r>
            <a:endParaRPr lang="en-GB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49563"/>
            <a:ext cx="4583349" cy="33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563"/>
            <a:ext cx="46336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638800"/>
            <a:ext cx="869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=&gt; Higher cross sections preferred ~ ENDF-B/VI values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609600"/>
            <a:ext cx="9148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/>
          </a:p>
          <a:p>
            <a:r>
              <a:rPr lang="en-GB" sz="2400" b="1" dirty="0" smtClean="0"/>
              <a:t>Two </a:t>
            </a:r>
            <a:r>
              <a:rPr lang="en-GB" sz="2400" b="1" baseline="30000" dirty="0"/>
              <a:t>16</a:t>
            </a:r>
            <a:r>
              <a:rPr lang="en-GB" sz="2400" b="1" dirty="0"/>
              <a:t>O CIELO candidate evaluations:  </a:t>
            </a:r>
            <a:r>
              <a:rPr lang="en-GB" sz="2400" b="1" dirty="0" smtClean="0"/>
              <a:t>LANL (Hale), ORNL (Leal)   </a:t>
            </a:r>
            <a:endParaRPr lang="en-GB" sz="2400" dirty="0" smtClean="0">
              <a:hlinkClick r:id="rId4"/>
            </a:endParaRPr>
          </a:p>
          <a:p>
            <a:r>
              <a:rPr lang="en-GB" sz="2400" dirty="0" err="1" smtClean="0"/>
              <a:t>Kunieda</a:t>
            </a:r>
            <a:r>
              <a:rPr lang="en-GB" sz="2400" dirty="0" smtClean="0"/>
              <a:t> et al, </a:t>
            </a:r>
            <a:r>
              <a:rPr lang="en-GB" sz="2400" dirty="0" smtClean="0">
                <a:hlinkClick r:id="rId4"/>
              </a:rPr>
              <a:t>www-nds.iaea.org/index-meeting-</a:t>
            </a:r>
            <a:r>
              <a:rPr lang="en-GB" sz="2400" dirty="0" err="1" smtClean="0">
                <a:hlinkClick r:id="rId4"/>
              </a:rPr>
              <a:t>crp</a:t>
            </a:r>
            <a:r>
              <a:rPr lang="en-GB" sz="2400" dirty="0" smtClean="0">
                <a:hlinkClick r:id="rId4"/>
              </a:rPr>
              <a:t>/TM-neutron-</a:t>
            </a:r>
            <a:r>
              <a:rPr lang="en-GB" sz="2400" dirty="0" err="1" smtClean="0">
                <a:hlinkClick r:id="rId4"/>
              </a:rPr>
              <a:t>std</a:t>
            </a:r>
            <a:r>
              <a:rPr lang="en-GB" sz="2400" dirty="0" smtClean="0">
                <a:hlinkClick r:id="rId4"/>
              </a:rPr>
              <a:t>/docs/Kunieda-STD-2014.pdf</a:t>
            </a:r>
            <a:r>
              <a:rPr lang="en-GB" sz="2400" dirty="0" smtClean="0"/>
              <a:t> (</a:t>
            </a:r>
            <a:r>
              <a:rPr lang="en-GB" sz="2400" dirty="0" smtClean="0">
                <a:cs typeface="Times New Roman" panose="02020603050405020304" pitchFamily="18" charset="0"/>
              </a:rPr>
              <a:t>INDC(NDS</a:t>
            </a:r>
            <a:r>
              <a:rPr lang="en-GB" sz="2400" dirty="0">
                <a:cs typeface="Times New Roman" panose="02020603050405020304" pitchFamily="18" charset="0"/>
              </a:rPr>
              <a:t>)-</a:t>
            </a:r>
            <a:r>
              <a:rPr lang="en-GB" sz="2400" dirty="0" smtClean="0">
                <a:cs typeface="Times New Roman" panose="02020603050405020304" pitchFamily="18" charset="0"/>
              </a:rPr>
              <a:t>0677 rep., IAEA 2015)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65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C:\Users\iduran\Desktop\Nuevas figuras Carlos\Fig3Wonde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3" b="2226"/>
          <a:stretch/>
        </p:blipFill>
        <p:spPr bwMode="auto">
          <a:xfrm>
            <a:off x="685800" y="1295400"/>
            <a:ext cx="80010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28600" y="-104239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Recommended 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235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n,f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 resonance integrals confirmed by 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n_TOF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953000"/>
            <a:ext cx="455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Duran et al, WONDER 2015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19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43975" cy="467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1" y="54114"/>
            <a:ext cx="8943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0000FF"/>
                </a:solidFill>
                <a:cs typeface="Times New Roman" pitchFamily="18" charset="0"/>
              </a:rPr>
              <a:t>  NEW: (</a:t>
            </a:r>
            <a:r>
              <a:rPr lang="en-US" altLang="en-US" dirty="0" err="1" smtClean="0">
                <a:solidFill>
                  <a:srgbClr val="0000FF"/>
                </a:solidFill>
                <a:cs typeface="Times New Roman" pitchFamily="18" charset="0"/>
              </a:rPr>
              <a:t>n,f</a:t>
            </a:r>
            <a:r>
              <a:rPr lang="en-US" altLang="en-US" dirty="0" smtClean="0">
                <a:solidFill>
                  <a:srgbClr val="0000FF"/>
                </a:solidFill>
                <a:cs typeface="Times New Roman" pitchFamily="18" charset="0"/>
              </a:rPr>
              <a:t>) cross sections up to 1 GeV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663714"/>
            <a:ext cx="6818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www-nds.iaea.org/standards/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" b="949"/>
          <a:stretch/>
        </p:blipFill>
        <p:spPr bwMode="auto">
          <a:xfrm>
            <a:off x="228600" y="152400"/>
            <a:ext cx="8763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838200" y="276761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New Standard GMA fit</a:t>
            </a:r>
          </a:p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vs IRMM data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056394"/>
            <a:ext cx="2279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altLang="en-US" baseline="30000" dirty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U(n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,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  <a:sym typeface="Symbol"/>
              </a:rPr>
              <a:t>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0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-22086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New Standard GMA fit 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),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197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Au(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 vs 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Wallner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 AMS 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15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/>
              <a:t>kT</a:t>
            </a:r>
            <a:r>
              <a:rPr lang="en-GB" sz="2400" dirty="0"/>
              <a:t>=25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 err="1" smtClean="0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0.391</a:t>
            </a:r>
            <a:r>
              <a:rPr lang="en-GB" sz="2400" dirty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 </a:t>
            </a:r>
            <a:r>
              <a:rPr lang="en-GB" sz="2400" dirty="0"/>
              <a:t>0.017 b (4.3%)</a:t>
            </a:r>
          </a:p>
          <a:p>
            <a:r>
              <a:rPr lang="en-GB" sz="2400" dirty="0"/>
              <a:t>GMA: 0.3939 </a:t>
            </a:r>
            <a:r>
              <a:rPr lang="en-GB" sz="2400" dirty="0" smtClean="0"/>
              <a:t>b (</a:t>
            </a:r>
            <a:r>
              <a:rPr lang="en-GB" sz="2400" dirty="0" smtClean="0">
                <a:solidFill>
                  <a:srgbClr val="0000FF"/>
                </a:solidFill>
              </a:rPr>
              <a:t>+0.74%</a:t>
            </a:r>
            <a:r>
              <a:rPr lang="en-GB" sz="2400" dirty="0" smtClean="0"/>
              <a:t>)</a:t>
            </a:r>
            <a:endParaRPr lang="en-GB" sz="2400" dirty="0"/>
          </a:p>
          <a:p>
            <a:r>
              <a:rPr lang="en-GB" sz="2400" dirty="0"/>
              <a:t> 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err="1"/>
              <a:t>kT</a:t>
            </a:r>
            <a:r>
              <a:rPr lang="en-GB" sz="2400" dirty="0"/>
              <a:t>=426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/>
              <a:t>A. </a:t>
            </a:r>
            <a:r>
              <a:rPr lang="en-GB" sz="2400" dirty="0" err="1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0.108</a:t>
            </a:r>
            <a:r>
              <a:rPr lang="en-GB" sz="2400" dirty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0.004 </a:t>
            </a:r>
            <a:r>
              <a:rPr lang="en-GB" sz="2400" dirty="0"/>
              <a:t>b (3.7%)</a:t>
            </a:r>
          </a:p>
          <a:p>
            <a:r>
              <a:rPr lang="en-GB" sz="2400" dirty="0"/>
              <a:t>GMA: 0.1078 </a:t>
            </a:r>
            <a:r>
              <a:rPr lang="en-GB" sz="2400" dirty="0" smtClean="0"/>
              <a:t>b (</a:t>
            </a:r>
            <a:r>
              <a:rPr lang="en-GB" sz="2400" dirty="0" smtClean="0">
                <a:solidFill>
                  <a:srgbClr val="0000FF"/>
                </a:solidFill>
              </a:rPr>
              <a:t>-0.2%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5181600" y="4344412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kT</a:t>
            </a:r>
            <a:r>
              <a:rPr lang="en-GB" sz="2400" dirty="0" smtClean="0"/>
              <a:t>=426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 err="1" smtClean="0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0.687</a:t>
            </a:r>
            <a:r>
              <a:rPr lang="en-GB" sz="2400" dirty="0" smtClean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0.022 (3.2%)</a:t>
            </a:r>
            <a:endParaRPr lang="en-GB" sz="2400" dirty="0"/>
          </a:p>
          <a:p>
            <a:r>
              <a:rPr lang="en-GB" sz="2400" dirty="0"/>
              <a:t>GMA: 0.6853 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rgbClr val="0000FF"/>
                </a:solidFill>
              </a:rPr>
              <a:t>-0.25%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181600" y="2515612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kT</a:t>
            </a:r>
            <a:r>
              <a:rPr lang="en-GB" sz="2400" dirty="0"/>
              <a:t>=25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 err="1" smtClean="0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0.620</a:t>
            </a:r>
            <a:r>
              <a:rPr lang="en-GB" sz="2400" dirty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0.023 </a:t>
            </a:r>
            <a:r>
              <a:rPr lang="en-GB" sz="2400" dirty="0"/>
              <a:t>(3.7%)</a:t>
            </a:r>
          </a:p>
          <a:p>
            <a:r>
              <a:rPr lang="en-GB" sz="2400" dirty="0"/>
              <a:t>GMA: </a:t>
            </a:r>
            <a:r>
              <a:rPr lang="en-GB" sz="2400" dirty="0" smtClean="0"/>
              <a:t>0.6276 (</a:t>
            </a:r>
            <a:r>
              <a:rPr lang="en-GB" sz="2400" dirty="0" smtClean="0">
                <a:solidFill>
                  <a:srgbClr val="0000FF"/>
                </a:solidFill>
              </a:rPr>
              <a:t>+1.2%</a:t>
            </a:r>
            <a:r>
              <a:rPr lang="en-GB" sz="2400" dirty="0" smtClean="0"/>
              <a:t>) </a:t>
            </a:r>
            <a:r>
              <a:rPr lang="en-GB" sz="2400" dirty="0"/>
              <a:t> 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038600" y="1655326"/>
            <a:ext cx="510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)/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197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Au(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09600" y="167741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-7620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2200 </a:t>
            </a:r>
            <a:r>
              <a:rPr lang="en-GB" b="1" dirty="0">
                <a:solidFill>
                  <a:srgbClr val="0000FF"/>
                </a:solidFill>
              </a:rPr>
              <a:t>m/s and 20°C </a:t>
            </a:r>
            <a:r>
              <a:rPr lang="en-GB" b="1" dirty="0" err="1">
                <a:solidFill>
                  <a:srgbClr val="0000FF"/>
                </a:solidFill>
              </a:rPr>
              <a:t>Maxwellian</a:t>
            </a:r>
            <a:r>
              <a:rPr lang="en-GB" b="1" dirty="0">
                <a:solidFill>
                  <a:srgbClr val="0000FF"/>
                </a:solidFill>
              </a:rPr>
              <a:t> neutron </a:t>
            </a:r>
            <a:r>
              <a:rPr lang="en-GB" b="1" dirty="0" smtClean="0">
                <a:solidFill>
                  <a:srgbClr val="0000FF"/>
                </a:solidFill>
              </a:rPr>
              <a:t>data: Thermal Constants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991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WESTCOTT, C. H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al, Atomic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1965) 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C.,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WESTCOTT, C. H., LEMMEL, H. D.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al, </a:t>
            </a:r>
          </a:p>
          <a:p>
            <a:pPr marL="0" indent="0"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Atomic Energy Review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(1969)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also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INDC(NDU)-012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LEMMEL, H. D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al, Proc. Conf.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Cross Sect. &amp; Tech., Wash. DC,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3-7 March 1975,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NBS Spec. Publ.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286 (1975), also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INDC(NDS)-132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LEMMEL, H. D.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al, Proc.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Int. Spec.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Neutron Standards &amp; Applications,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NBS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Spec. Publ.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170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LEMMEL, H. D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IAEA Technical Reports Series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227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(1983),  p.71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STEHN, J. R., DIVADEENAM, M. and HOLDEN, 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E., </a:t>
            </a: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	Conf. NDST,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Antwerp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Proc.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edited by K.H.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Boeckhoff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(1983) p. 685.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DIVADEENAM, 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STEHN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R.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Energy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(1984) 375-404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AXTON,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J., 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Geel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GE/PH/01/86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PRONYAEV, V. 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CARLSON, A. et al.,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2004-2016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2362200"/>
            <a:ext cx="8823960" cy="762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8806</TotalTime>
  <Words>753</Words>
  <Application>Microsoft Office PowerPoint</Application>
  <PresentationFormat>On-screen Show (4:3)</PresentationFormat>
  <Paragraphs>188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Notebook</vt:lpstr>
      <vt:lpstr>Update on standard cross sections and thermal neutron constants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2200 m/s and 20°C Maxwellian neutron data: Thermal Constants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814</cp:revision>
  <cp:lastPrinted>2014-10-29T14:15:06Z</cp:lastPrinted>
  <dcterms:created xsi:type="dcterms:W3CDTF">2004-06-28T13:44:54Z</dcterms:created>
  <dcterms:modified xsi:type="dcterms:W3CDTF">2016-04-11T07:37:49Z</dcterms:modified>
</cp:coreProperties>
</file>