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88" r:id="rId1"/>
  </p:sldMasterIdLst>
  <p:notesMasterIdLst>
    <p:notesMasterId r:id="rId17"/>
  </p:notesMasterIdLst>
  <p:handoutMasterIdLst>
    <p:handoutMasterId r:id="rId18"/>
  </p:handoutMasterIdLst>
  <p:sldIdLst>
    <p:sldId id="493" r:id="rId2"/>
    <p:sldId id="507" r:id="rId3"/>
    <p:sldId id="641" r:id="rId4"/>
    <p:sldId id="588" r:id="rId5"/>
    <p:sldId id="647" r:id="rId6"/>
    <p:sldId id="648" r:id="rId7"/>
    <p:sldId id="643" r:id="rId8"/>
    <p:sldId id="644" r:id="rId9"/>
    <p:sldId id="645" r:id="rId10"/>
    <p:sldId id="642" r:id="rId11"/>
    <p:sldId id="646" r:id="rId12"/>
    <p:sldId id="649" r:id="rId13"/>
    <p:sldId id="650" r:id="rId14"/>
    <p:sldId id="651" r:id="rId15"/>
    <p:sldId id="653" r:id="rId16"/>
  </p:sldIdLst>
  <p:sldSz cx="9144000" cy="6858000" type="screen4x3"/>
  <p:notesSz cx="6934200" cy="92329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214A8F"/>
    <a:srgbClr val="0F4F97"/>
    <a:srgbClr val="F6CE86"/>
    <a:srgbClr val="AEF8E5"/>
    <a:srgbClr val="0A8464"/>
    <a:srgbClr val="0DB78A"/>
    <a:srgbClr val="D68F10"/>
    <a:srgbClr val="F1B13D"/>
    <a:srgbClr val="10D6A2"/>
    <a:srgbClr val="2DEF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656" autoAdjust="0"/>
    <p:restoredTop sz="65336" autoAdjust="0"/>
  </p:normalViewPr>
  <p:slideViewPr>
    <p:cSldViewPr snapToGrid="0">
      <p:cViewPr varScale="1">
        <p:scale>
          <a:sx n="118" d="100"/>
          <a:sy n="118" d="100"/>
        </p:scale>
        <p:origin x="-208" y="-112"/>
      </p:cViewPr>
      <p:guideLst>
        <p:guide orient="horz" pos="4319"/>
        <p:guide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notesViewPr>
    <p:cSldViewPr snapToObjects="1">
      <p:cViewPr varScale="1">
        <p:scale>
          <a:sx n="165" d="100"/>
          <a:sy n="165" d="100"/>
        </p:scale>
        <p:origin x="-5256" y="-112"/>
      </p:cViewPr>
      <p:guideLst>
        <p:guide orient="horz" pos="2908"/>
        <p:guide pos="218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handoutMaster" Target="handoutMasters/handout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4820" cy="461645"/>
          </a:xfrm>
          <a:prstGeom prst="rect">
            <a:avLst/>
          </a:prstGeom>
        </p:spPr>
        <p:txBody>
          <a:bodyPr vert="horz" lIns="92371" tIns="46186" rIns="92371" bIns="46186" rtlCol="0"/>
          <a:lstStyle>
            <a:lvl1pPr algn="l">
              <a:defRPr sz="1100"/>
            </a:lvl1pPr>
          </a:lstStyle>
          <a:p>
            <a:endParaRPr lang="en-US" dirty="0">
              <a:latin typeface="Arial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775" y="0"/>
            <a:ext cx="3004820" cy="461645"/>
          </a:xfrm>
          <a:prstGeom prst="rect">
            <a:avLst/>
          </a:prstGeom>
        </p:spPr>
        <p:txBody>
          <a:bodyPr vert="horz" lIns="92371" tIns="46186" rIns="92371" bIns="46186" rtlCol="0"/>
          <a:lstStyle>
            <a:lvl1pPr algn="r">
              <a:defRPr sz="1100"/>
            </a:lvl1pPr>
          </a:lstStyle>
          <a:p>
            <a:fld id="{7A1D2F2F-8618-2143-A89B-2D6D3F007EBC}" type="datetimeFigureOut">
              <a:rPr lang="en-US" smtClean="0">
                <a:latin typeface="Arial"/>
              </a:rPr>
              <a:pPr/>
              <a:t>4/10/16</a:t>
            </a:fld>
            <a:endParaRPr lang="en-US" dirty="0">
              <a:latin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69653"/>
            <a:ext cx="3004820" cy="461645"/>
          </a:xfrm>
          <a:prstGeom prst="rect">
            <a:avLst/>
          </a:prstGeom>
        </p:spPr>
        <p:txBody>
          <a:bodyPr vert="horz" lIns="92371" tIns="46186" rIns="92371" bIns="46186" rtlCol="0" anchor="b"/>
          <a:lstStyle>
            <a:lvl1pPr algn="l">
              <a:defRPr sz="1100"/>
            </a:lvl1pPr>
          </a:lstStyle>
          <a:p>
            <a:endParaRPr lang="en-US" dirty="0"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775" y="8769653"/>
            <a:ext cx="3004820" cy="461645"/>
          </a:xfrm>
          <a:prstGeom prst="rect">
            <a:avLst/>
          </a:prstGeom>
        </p:spPr>
        <p:txBody>
          <a:bodyPr vert="horz" lIns="92371" tIns="46186" rIns="92371" bIns="46186" rtlCol="0" anchor="b"/>
          <a:lstStyle>
            <a:lvl1pPr algn="r">
              <a:defRPr sz="1100"/>
            </a:lvl1pPr>
          </a:lstStyle>
          <a:p>
            <a:fld id="{CE221CE3-F987-1944-AB66-8BE5522C5EC6}" type="slidenum">
              <a:rPr lang="en-US" smtClean="0">
                <a:latin typeface="Arial"/>
              </a:rPr>
              <a:pPr/>
              <a:t>‹#›</a:t>
            </a:fld>
            <a:endParaRPr lang="en-US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2284817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4820" cy="461645"/>
          </a:xfrm>
          <a:prstGeom prst="rect">
            <a:avLst/>
          </a:prstGeom>
        </p:spPr>
        <p:txBody>
          <a:bodyPr vert="horz" lIns="92371" tIns="46186" rIns="92371" bIns="46186" rtlCol="0"/>
          <a:lstStyle>
            <a:lvl1pPr algn="l">
              <a:defRPr sz="1100">
                <a:latin typeface="Arial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27775" y="0"/>
            <a:ext cx="3004820" cy="461645"/>
          </a:xfrm>
          <a:prstGeom prst="rect">
            <a:avLst/>
          </a:prstGeom>
        </p:spPr>
        <p:txBody>
          <a:bodyPr vert="horz" lIns="92371" tIns="46186" rIns="92371" bIns="46186" rtlCol="0"/>
          <a:lstStyle>
            <a:lvl1pPr algn="r">
              <a:defRPr sz="1100">
                <a:latin typeface="Arial"/>
              </a:defRPr>
            </a:lvl1pPr>
          </a:lstStyle>
          <a:p>
            <a:fld id="{D8B0A143-2353-BE4A-A6C4-57C9AE3FBC68}" type="datetimeFigureOut">
              <a:rPr lang="en-US" smtClean="0"/>
              <a:pPr/>
              <a:t>4/10/16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58875" y="692150"/>
            <a:ext cx="4616450" cy="34623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71" tIns="46186" rIns="92371" bIns="46186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3420" y="4385628"/>
            <a:ext cx="5547360" cy="4154805"/>
          </a:xfrm>
          <a:prstGeom prst="rect">
            <a:avLst/>
          </a:prstGeom>
        </p:spPr>
        <p:txBody>
          <a:bodyPr vert="horz" lIns="92371" tIns="46186" rIns="92371" bIns="46186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69653"/>
            <a:ext cx="3004820" cy="461645"/>
          </a:xfrm>
          <a:prstGeom prst="rect">
            <a:avLst/>
          </a:prstGeom>
        </p:spPr>
        <p:txBody>
          <a:bodyPr vert="horz" lIns="92371" tIns="46186" rIns="92371" bIns="46186" rtlCol="0" anchor="b"/>
          <a:lstStyle>
            <a:lvl1pPr algn="l">
              <a:defRPr sz="1100">
                <a:latin typeface="Arial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27775" y="8769653"/>
            <a:ext cx="3004820" cy="461645"/>
          </a:xfrm>
          <a:prstGeom prst="rect">
            <a:avLst/>
          </a:prstGeom>
        </p:spPr>
        <p:txBody>
          <a:bodyPr vert="horz" lIns="92371" tIns="46186" rIns="92371" bIns="46186" rtlCol="0" anchor="b"/>
          <a:lstStyle>
            <a:lvl1pPr algn="r">
              <a:defRPr sz="1100">
                <a:latin typeface="Arial"/>
              </a:defRPr>
            </a:lvl1pPr>
          </a:lstStyle>
          <a:p>
            <a:fld id="{4CFDF800-FE0E-A944-8AC1-D57C07B352F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676509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FDF800-FE0E-A944-8AC1-D57C07B352FC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3065028"/>
            <a:ext cx="3417506" cy="3792972"/>
          </a:xfrm>
          <a:prstGeom prst="rect">
            <a:avLst/>
          </a:prstGeom>
          <a:solidFill>
            <a:srgbClr val="0F4F97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>
              <a:latin typeface="Arial"/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457200" y="743918"/>
            <a:ext cx="8229600" cy="986725"/>
          </a:xfrm>
        </p:spPr>
        <p:txBody>
          <a:bodyPr/>
          <a:lstStyle>
            <a:lvl1pPr>
              <a:lnSpc>
                <a:spcPts val="3800"/>
              </a:lnSpc>
              <a:defRPr b="0" i="1">
                <a:solidFill>
                  <a:srgbClr val="0F4F97"/>
                </a:solidFill>
                <a:effectLst/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652275" y="1733685"/>
            <a:ext cx="5434199" cy="369888"/>
          </a:xfrm>
        </p:spPr>
        <p:txBody>
          <a:bodyPr>
            <a:noAutofit/>
          </a:bodyPr>
          <a:lstStyle>
            <a:lvl1pPr>
              <a:lnSpc>
                <a:spcPts val="2200"/>
              </a:lnSpc>
              <a:buNone/>
              <a:defRPr sz="2000">
                <a:latin typeface="Arial"/>
                <a:cs typeface="Arial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 rotWithShape="1">
          <a:blip r:embed="rId2"/>
          <a:srcRect l="949"/>
          <a:stretch/>
        </p:blipFill>
        <p:spPr bwMode="auto">
          <a:xfrm>
            <a:off x="3497385" y="3062287"/>
            <a:ext cx="5646615" cy="3795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 userDrawn="1"/>
        </p:nvSpPr>
        <p:spPr>
          <a:xfrm>
            <a:off x="68385" y="5974520"/>
            <a:ext cx="3327957" cy="60375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algn="l" defTabSz="457200" rtl="0" eaLnBrk="1" latinLnBrk="0" hangingPunct="1">
              <a:lnSpc>
                <a:spcPct val="90000"/>
              </a:lnSpc>
              <a:spcAft>
                <a:spcPts val="300"/>
              </a:spcAft>
            </a:pPr>
            <a:r>
              <a:rPr lang="en-US" sz="1000" kern="1200" dirty="0" smtClean="0">
                <a:solidFill>
                  <a:schemeClr val="bg1"/>
                </a:solidFill>
                <a:effectLst/>
                <a:latin typeface="Arial"/>
                <a:ea typeface="+mn-ea"/>
                <a:cs typeface="Arial"/>
              </a:rPr>
              <a:t>LLNL-PRES</a:t>
            </a:r>
            <a:r>
              <a:rPr lang="en-US" sz="1000" kern="1200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Arial"/>
              </a:rPr>
              <a:t>-688242</a:t>
            </a:r>
          </a:p>
          <a:p>
            <a:pPr marL="0" algn="l" defTabSz="457200" rtl="0" eaLnBrk="1" latinLnBrk="0" hangingPunct="1">
              <a:lnSpc>
                <a:spcPct val="90000"/>
              </a:lnSpc>
              <a:spcAft>
                <a:spcPts val="300"/>
              </a:spcAft>
            </a:pPr>
            <a:r>
              <a:rPr lang="en-US" sz="800" kern="1200" dirty="0" smtClean="0">
                <a:solidFill>
                  <a:schemeClr val="bg1"/>
                </a:solidFill>
                <a:effectLst/>
                <a:latin typeface="Arial"/>
                <a:ea typeface="+mn-ea"/>
                <a:cs typeface="Arial"/>
              </a:rPr>
              <a:t>This work was performed under the auspices of the</a:t>
            </a:r>
            <a:r>
              <a:rPr lang="en-US" sz="800" kern="1200" baseline="0" dirty="0" smtClean="0">
                <a:solidFill>
                  <a:schemeClr val="bg1"/>
                </a:solidFill>
                <a:effectLst/>
                <a:latin typeface="Arial"/>
                <a:ea typeface="+mn-ea"/>
                <a:cs typeface="Arial"/>
              </a:rPr>
              <a:t> </a:t>
            </a:r>
            <a:r>
              <a:rPr lang="en-US" sz="800" kern="1200" dirty="0" smtClean="0">
                <a:solidFill>
                  <a:schemeClr val="bg1"/>
                </a:solidFill>
                <a:effectLst/>
                <a:latin typeface="Arial"/>
                <a:ea typeface="+mn-ea"/>
                <a:cs typeface="Arial"/>
              </a:rPr>
              <a:t>U.S. Department </a:t>
            </a:r>
            <a:br>
              <a:rPr lang="en-US" sz="800" kern="1200" dirty="0" smtClean="0">
                <a:solidFill>
                  <a:schemeClr val="bg1"/>
                </a:solidFill>
                <a:effectLst/>
                <a:latin typeface="Arial"/>
                <a:ea typeface="+mn-ea"/>
                <a:cs typeface="Arial"/>
              </a:rPr>
            </a:br>
            <a:r>
              <a:rPr lang="en-US" sz="800" kern="1200" dirty="0" smtClean="0">
                <a:solidFill>
                  <a:schemeClr val="bg1"/>
                </a:solidFill>
                <a:effectLst/>
                <a:latin typeface="Arial"/>
                <a:ea typeface="+mn-ea"/>
                <a:cs typeface="Arial"/>
              </a:rPr>
              <a:t>of Energy by Lawrence Livermore National Laboratory under contract </a:t>
            </a:r>
            <a:br>
              <a:rPr lang="en-US" sz="800" kern="1200" dirty="0" smtClean="0">
                <a:solidFill>
                  <a:schemeClr val="bg1"/>
                </a:solidFill>
                <a:effectLst/>
                <a:latin typeface="Arial"/>
                <a:ea typeface="+mn-ea"/>
                <a:cs typeface="Arial"/>
              </a:rPr>
            </a:br>
            <a:r>
              <a:rPr lang="en-US" sz="800" kern="1200" dirty="0" smtClean="0">
                <a:solidFill>
                  <a:schemeClr val="bg1"/>
                </a:solidFill>
                <a:effectLst/>
                <a:latin typeface="Arial"/>
                <a:ea typeface="+mn-ea"/>
                <a:cs typeface="Arial"/>
              </a:rPr>
              <a:t>DE-AC52-07NA27344.</a:t>
            </a:r>
            <a:r>
              <a:rPr lang="en-US" sz="800" kern="1200" baseline="0" dirty="0" smtClean="0">
                <a:solidFill>
                  <a:schemeClr val="bg1"/>
                </a:solidFill>
                <a:effectLst/>
                <a:latin typeface="Arial"/>
                <a:ea typeface="+mn-ea"/>
                <a:cs typeface="Arial"/>
              </a:rPr>
              <a:t> </a:t>
            </a:r>
            <a:r>
              <a:rPr lang="en-US" sz="800" kern="1200" dirty="0" smtClean="0">
                <a:solidFill>
                  <a:schemeClr val="bg1"/>
                </a:solidFill>
                <a:effectLst/>
                <a:latin typeface="Arial"/>
                <a:ea typeface="+mn-ea"/>
                <a:cs typeface="Arial"/>
              </a:rPr>
              <a:t>Lawrence Livermore National Security, LLC</a:t>
            </a:r>
            <a:endParaRPr lang="en-US" sz="800" kern="1200" dirty="0">
              <a:solidFill>
                <a:schemeClr val="bg1"/>
              </a:solidFill>
              <a:effectLst/>
              <a:latin typeface="Arial"/>
              <a:ea typeface="+mn-ea"/>
              <a:cs typeface="Arial"/>
            </a:endParaRPr>
          </a:p>
        </p:txBody>
      </p:sp>
      <p:pic>
        <p:nvPicPr>
          <p:cNvPr id="16" name="Picture 15" descr="LLNL_Logo_WHT-LRG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59876" y="3220532"/>
            <a:ext cx="2240285" cy="3779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_end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LNL_Logo_WHT-LRG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1852" y="5437487"/>
            <a:ext cx="3602498" cy="60776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543" y="1318973"/>
            <a:ext cx="8864873" cy="4957762"/>
          </a:xfrm>
        </p:spPr>
        <p:txBody>
          <a:bodyPr/>
          <a:lstStyle>
            <a:lvl1pPr>
              <a:spcBef>
                <a:spcPts val="600"/>
              </a:spcBef>
              <a:spcAft>
                <a:spcPts val="600"/>
              </a:spcAft>
              <a:defRPr/>
            </a:lvl1pPr>
            <a:lvl2pPr>
              <a:spcAft>
                <a:spcPts val="600"/>
              </a:spcAft>
              <a:defRPr/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  <a:lvl5pPr>
              <a:spcAft>
                <a:spcPts val="600"/>
              </a:spcAft>
              <a:defRPr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139699" y="220136"/>
            <a:ext cx="8760239" cy="808564"/>
          </a:xfrm>
          <a:prstGeom prst="rect">
            <a:avLst/>
          </a:prstGeom>
          <a:effectLst/>
        </p:spPr>
        <p:txBody>
          <a:bodyPr vert="horz" lIns="91440" rIns="45720" rtlCol="0" anchor="b" anchorCtr="0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with left-sid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ts val="3800"/>
              </a:lnSpc>
              <a:defRPr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0167" y="1320461"/>
            <a:ext cx="4310281" cy="4751357"/>
          </a:xfrm>
        </p:spPr>
        <p:txBody>
          <a:bodyPr/>
          <a:lstStyle>
            <a:lvl1pPr>
              <a:spcBef>
                <a:spcPts val="1200"/>
              </a:spcBef>
              <a:spcAft>
                <a:spcPts val="600"/>
              </a:spcAft>
              <a:defRPr/>
            </a:lvl1pPr>
            <a:lvl2pPr>
              <a:spcAft>
                <a:spcPts val="600"/>
              </a:spcAft>
              <a:defRPr/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  <a:lvl5pPr>
              <a:spcAft>
                <a:spcPts val="600"/>
              </a:spcAft>
              <a:defRPr/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with right-sid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ts val="3800"/>
              </a:lnSpc>
              <a:defRPr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727275" y="1310984"/>
            <a:ext cx="4182142" cy="4751357"/>
          </a:xfrm>
        </p:spPr>
        <p:txBody>
          <a:bodyPr/>
          <a:lstStyle>
            <a:lvl1pPr>
              <a:spcBef>
                <a:spcPts val="1200"/>
              </a:spcBef>
              <a:spcAft>
                <a:spcPts val="600"/>
              </a:spcAft>
              <a:defRPr/>
            </a:lvl1pPr>
            <a:lvl2pPr>
              <a:spcAft>
                <a:spcPts val="600"/>
              </a:spcAft>
              <a:defRPr/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  <a:lvl5pPr>
              <a:spcAft>
                <a:spcPts val="600"/>
              </a:spcAft>
              <a:defRPr/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with side-by-sid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ts val="3800"/>
              </a:lnSpc>
              <a:defRPr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8793" y="1320461"/>
            <a:ext cx="4301655" cy="4751357"/>
          </a:xfrm>
        </p:spPr>
        <p:txBody>
          <a:bodyPr/>
          <a:lstStyle>
            <a:lvl1pPr>
              <a:spcBef>
                <a:spcPts val="1200"/>
              </a:spcBef>
              <a:spcAft>
                <a:spcPts val="600"/>
              </a:spcAft>
              <a:defRPr/>
            </a:lvl1pPr>
            <a:lvl2pPr>
              <a:spcAft>
                <a:spcPts val="600"/>
              </a:spcAft>
              <a:defRPr/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  <a:lvl5pPr>
              <a:spcAft>
                <a:spcPts val="600"/>
              </a:spcAft>
              <a:defRPr/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718649" y="1320461"/>
            <a:ext cx="4200246" cy="4751357"/>
          </a:xfrm>
        </p:spPr>
        <p:txBody>
          <a:bodyPr/>
          <a:lstStyle>
            <a:lvl1pPr>
              <a:spcBef>
                <a:spcPts val="1200"/>
              </a:spcBef>
              <a:spcAft>
                <a:spcPts val="600"/>
              </a:spcAft>
              <a:defRPr/>
            </a:lvl1pPr>
            <a:lvl2pPr>
              <a:spcAft>
                <a:spcPts val="600"/>
              </a:spcAft>
              <a:defRPr/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  <a:lvl5pPr>
              <a:spcAft>
                <a:spcPts val="600"/>
              </a:spcAft>
              <a:defRPr/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with Qua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2"/>
          <p:cNvSpPr>
            <a:spLocks noGrp="1"/>
          </p:cNvSpPr>
          <p:nvPr>
            <p:ph type="body" sz="quarter" idx="15"/>
          </p:nvPr>
        </p:nvSpPr>
        <p:spPr>
          <a:xfrm>
            <a:off x="4575089" y="1653591"/>
            <a:ext cx="3959225" cy="2101328"/>
          </a:xfrm>
          <a:effectLst/>
        </p:spPr>
        <p:txBody>
          <a:bodyPr/>
          <a:lstStyle>
            <a:lvl1pPr marL="288925" indent="-169863">
              <a:defRPr sz="1400"/>
            </a:lvl1pPr>
            <a:lvl2pPr marL="460375" indent="-171450">
              <a:defRPr sz="1400"/>
            </a:lvl2pPr>
            <a:lvl3pPr marL="685800" indent="-225425">
              <a:defRPr sz="1200"/>
            </a:lvl3pPr>
            <a:lvl4pPr marL="858838" indent="-173038">
              <a:defRPr sz="1200"/>
            </a:lvl4pPr>
            <a:lvl5pPr marL="1030288" indent="-171450"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5" name="Straight Connector 4"/>
          <p:cNvCxnSpPr/>
          <p:nvPr userDrawn="1"/>
        </p:nvCxnSpPr>
        <p:spPr bwMode="auto">
          <a:xfrm rot="5400000">
            <a:off x="2153528" y="3920602"/>
            <a:ext cx="4722647" cy="158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3961A7">
                <a:alpha val="43000"/>
              </a:srgbClr>
            </a:outerShdw>
          </a:effectLst>
        </p:spPr>
      </p:cxnSp>
      <p:cxnSp>
        <p:nvCxnSpPr>
          <p:cNvPr id="6" name="Straight Connector 5"/>
          <p:cNvCxnSpPr/>
          <p:nvPr userDrawn="1"/>
        </p:nvCxnSpPr>
        <p:spPr bwMode="auto">
          <a:xfrm>
            <a:off x="469900" y="3873981"/>
            <a:ext cx="8229600" cy="158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3961A7">
                <a:alpha val="43000"/>
              </a:srgbClr>
            </a:outerShdw>
          </a:effectLst>
        </p:spPr>
      </p:cxnSp>
      <p:sp>
        <p:nvSpPr>
          <p:cNvPr id="7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469900" y="1653591"/>
            <a:ext cx="3959225" cy="2101328"/>
          </a:xfrm>
          <a:effectLst/>
        </p:spPr>
        <p:txBody>
          <a:bodyPr/>
          <a:lstStyle>
            <a:lvl1pPr marL="288925" indent="-169863">
              <a:defRPr sz="1400"/>
            </a:lvl1pPr>
            <a:lvl2pPr marL="460375" indent="-171450">
              <a:defRPr sz="1400"/>
            </a:lvl2pPr>
            <a:lvl3pPr marL="685800" indent="-225425">
              <a:defRPr sz="1200"/>
            </a:lvl3pPr>
            <a:lvl4pPr marL="858838" indent="-173038">
              <a:defRPr sz="1200"/>
            </a:lvl4pPr>
            <a:lvl5pPr marL="1030288" indent="-171450"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4575089" y="4021969"/>
            <a:ext cx="3959225" cy="2101328"/>
          </a:xfrm>
          <a:effectLst/>
        </p:spPr>
        <p:txBody>
          <a:bodyPr/>
          <a:lstStyle>
            <a:lvl1pPr marL="288925" indent="-169863">
              <a:defRPr sz="1400"/>
            </a:lvl1pPr>
            <a:lvl2pPr marL="460375" indent="-171450">
              <a:defRPr sz="1400"/>
            </a:lvl2pPr>
            <a:lvl3pPr marL="685800" indent="-225425">
              <a:defRPr sz="1200"/>
            </a:lvl3pPr>
            <a:lvl4pPr marL="858838" indent="-173038">
              <a:defRPr sz="1200"/>
            </a:lvl4pPr>
            <a:lvl5pPr marL="1030288" indent="-171450"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7"/>
          </p:nvPr>
        </p:nvSpPr>
        <p:spPr>
          <a:xfrm>
            <a:off x="469900" y="4021969"/>
            <a:ext cx="3959225" cy="2101328"/>
          </a:xfrm>
          <a:effectLst/>
        </p:spPr>
        <p:txBody>
          <a:bodyPr/>
          <a:lstStyle>
            <a:lvl1pPr marL="288925" indent="-169863">
              <a:defRPr sz="1400"/>
            </a:lvl1pPr>
            <a:lvl2pPr marL="460375" indent="-171450">
              <a:defRPr sz="1400"/>
            </a:lvl2pPr>
            <a:lvl3pPr marL="685800" indent="-225425">
              <a:defRPr sz="1200"/>
            </a:lvl3pPr>
            <a:lvl4pPr marL="858838" indent="-173038">
              <a:defRPr sz="1200"/>
            </a:lvl4pPr>
            <a:lvl5pPr marL="1030288" indent="-171450"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Full Image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349042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349042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 userDrawn="1"/>
        </p:nvSpPr>
        <p:spPr>
          <a:xfrm>
            <a:off x="0" y="6355080"/>
            <a:ext cx="9144000" cy="5029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Ins="0" rtlCol="0" anchor="ctr"/>
          <a:lstStyle/>
          <a:p>
            <a:pPr algn="ctr"/>
            <a:endParaRPr lang="en-US" dirty="0">
              <a:latin typeface="Arial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9700" y="134412"/>
            <a:ext cx="8229600" cy="884763"/>
          </a:xfrm>
          <a:prstGeom prst="rect">
            <a:avLst/>
          </a:prstGeom>
          <a:effectLst/>
        </p:spPr>
        <p:txBody>
          <a:bodyPr vert="horz" lIns="91440" rIns="45720" rtlCol="0" anchor="b" anchorCtr="0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500" y="1271588"/>
            <a:ext cx="8229600" cy="4957762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10" name="Rectangle 9"/>
          <p:cNvSpPr/>
          <p:nvPr/>
        </p:nvSpPr>
        <p:spPr bwMode="invGray">
          <a:xfrm>
            <a:off x="1" y="635508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>
              <a:latin typeface="Arial"/>
            </a:endParaRPr>
          </a:p>
        </p:txBody>
      </p:sp>
      <p:sp>
        <p:nvSpPr>
          <p:cNvPr id="12" name="Text Box 20"/>
          <p:cNvSpPr txBox="1">
            <a:spLocks noChangeArrowheads="1"/>
          </p:cNvSpPr>
          <p:nvPr/>
        </p:nvSpPr>
        <p:spPr bwMode="auto">
          <a:xfrm>
            <a:off x="379731" y="6473915"/>
            <a:ext cx="305254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124A91"/>
                </a:solidFill>
                <a:latin typeface="Arial Narrow" pitchFamily="-80" charset="0"/>
              </a:rPr>
              <a:t>Lawrence Livermore National Laboratory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7205285" y="6676889"/>
            <a:ext cx="793810" cy="138499"/>
          </a:xfrm>
          <a:prstGeom prst="rect">
            <a:avLst/>
          </a:prstGeom>
          <a:noFill/>
        </p:spPr>
        <p:txBody>
          <a:bodyPr wrap="none" lIns="0" bIns="0" rtlCol="0" anchor="b" anchorCtr="0">
            <a:spAutoFit/>
          </a:bodyPr>
          <a:lstStyle/>
          <a:p>
            <a:pPr algn="r"/>
            <a:r>
              <a:rPr lang="en-US" sz="600" dirty="0" smtClean="0">
                <a:latin typeface="Arial"/>
                <a:cs typeface="Arial"/>
              </a:rPr>
              <a:t>LLNL-PRES-688242</a:t>
            </a:r>
          </a:p>
        </p:txBody>
      </p:sp>
      <p:sp>
        <p:nvSpPr>
          <p:cNvPr id="19" name="Slide Number Placeholder 7"/>
          <p:cNvSpPr txBox="1">
            <a:spLocks/>
          </p:cNvSpPr>
          <p:nvPr userDrawn="1"/>
        </p:nvSpPr>
        <p:spPr>
          <a:xfrm>
            <a:off x="7631796" y="6493079"/>
            <a:ext cx="360727" cy="159392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D690BD-BADF-4FBD-97E7-557E707EBBB2}" type="slidenum">
              <a:rPr kumimoji="0" lang="en-US" sz="7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1" name="Picture 3" descr="\\Gs-san1\tpg\GS-Images\LOGOS\NNSA - National Nuclear Security Administration\NNSA_Logo.png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8106082" y="6484099"/>
            <a:ext cx="1037918" cy="287409"/>
          </a:xfrm>
          <a:prstGeom prst="rect">
            <a:avLst/>
          </a:prstGeom>
          <a:noFill/>
        </p:spPr>
      </p:pic>
      <p:grpSp>
        <p:nvGrpSpPr>
          <p:cNvPr id="18" name="Group 4"/>
          <p:cNvGrpSpPr>
            <a:grpSpLocks/>
          </p:cNvGrpSpPr>
          <p:nvPr userDrawn="1"/>
        </p:nvGrpSpPr>
        <p:grpSpPr bwMode="auto">
          <a:xfrm>
            <a:off x="0" y="990600"/>
            <a:ext cx="9142413" cy="76200"/>
            <a:chOff x="0" y="0"/>
            <a:chExt cx="5760" cy="708"/>
          </a:xfrm>
        </p:grpSpPr>
        <p:sp>
          <p:nvSpPr>
            <p:cNvPr id="21" name="Rectangle 5"/>
            <p:cNvSpPr>
              <a:spLocks noChangeArrowheads="1"/>
            </p:cNvSpPr>
            <p:nvPr userDrawn="1"/>
          </p:nvSpPr>
          <p:spPr bwMode="auto">
            <a:xfrm flipV="1">
              <a:off x="0" y="0"/>
              <a:ext cx="2880" cy="708"/>
            </a:xfrm>
            <a:prstGeom prst="rect">
              <a:avLst/>
            </a:prstGeom>
            <a:solidFill>
              <a:srgbClr val="124A9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pitchFamily="32" charset="0"/>
                <a:ea typeface="ＭＳ Ｐゴシック" pitchFamily="32" charset="-128"/>
              </a:endParaRPr>
            </a:p>
          </p:txBody>
        </p:sp>
        <p:sp>
          <p:nvSpPr>
            <p:cNvPr id="22" name="Rectangle 6"/>
            <p:cNvSpPr>
              <a:spLocks noChangeArrowheads="1"/>
            </p:cNvSpPr>
            <p:nvPr userDrawn="1"/>
          </p:nvSpPr>
          <p:spPr bwMode="auto">
            <a:xfrm flipV="1">
              <a:off x="2880" y="0"/>
              <a:ext cx="2880" cy="708"/>
            </a:xfrm>
            <a:prstGeom prst="rect">
              <a:avLst/>
            </a:prstGeom>
            <a:solidFill>
              <a:srgbClr val="124A9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pitchFamily="32" charset="0"/>
                <a:ea typeface="ＭＳ Ｐゴシック" pitchFamily="32" charset="-128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2" r:id="rId2"/>
    <p:sldLayoutId id="2147483691" r:id="rId3"/>
    <p:sldLayoutId id="2147483703" r:id="rId4"/>
    <p:sldLayoutId id="2147483705" r:id="rId5"/>
    <p:sldLayoutId id="2147483706" r:id="rId6"/>
    <p:sldLayoutId id="2147483702" r:id="rId7"/>
    <p:sldLayoutId id="2147483698" r:id="rId8"/>
    <p:sldLayoutId id="2147483707" r:id="rId9"/>
    <p:sldLayoutId id="2147483699" r:id="rId10"/>
    <p:sldLayoutId id="2147483708" r:id="rId11"/>
  </p:sldLayoutIdLst>
  <p:hf hdr="0" ftr="0" dt="0"/>
  <p:txStyles>
    <p:titleStyle>
      <a:lvl1pPr algn="l" rtl="0" eaLnBrk="1" latinLnBrk="0" hangingPunct="1">
        <a:lnSpc>
          <a:spcPct val="100000"/>
        </a:lnSpc>
        <a:spcBef>
          <a:spcPct val="0"/>
        </a:spcBef>
        <a:buNone/>
        <a:defRPr kumimoji="0" sz="2400" b="1" kern="1200">
          <a:solidFill>
            <a:srgbClr val="214A8F"/>
          </a:solidFill>
          <a:effectLst/>
          <a:latin typeface="Arial Narrow" pitchFamily="34" charset="0"/>
          <a:ea typeface="+mj-ea"/>
          <a:cs typeface="Arial"/>
        </a:defRPr>
      </a:lvl1pPr>
    </p:titleStyle>
    <p:bodyStyle>
      <a:lvl1pPr marL="400050" indent="-280988" algn="l" rtl="0" eaLnBrk="1" latinLnBrk="0" hangingPunct="1">
        <a:spcBef>
          <a:spcPts val="1200"/>
        </a:spcBef>
        <a:spcAft>
          <a:spcPts val="600"/>
        </a:spcAft>
        <a:buClr>
          <a:srgbClr val="0D5097"/>
        </a:buClr>
        <a:buSzPct val="90000"/>
        <a:buFont typeface="Wingdings" charset="2"/>
        <a:buChar char="§"/>
        <a:defRPr kumimoji="0" sz="2400" kern="1200">
          <a:solidFill>
            <a:schemeClr val="tx1"/>
          </a:solidFill>
          <a:latin typeface="Arial"/>
          <a:ea typeface="+mn-ea"/>
          <a:cs typeface="Arial"/>
        </a:defRPr>
      </a:lvl1pPr>
      <a:lvl2pPr marL="685800" indent="-273050" algn="l" rtl="0" eaLnBrk="1" latinLnBrk="0" hangingPunct="1">
        <a:spcBef>
          <a:spcPts val="0"/>
        </a:spcBef>
        <a:spcAft>
          <a:spcPts val="600"/>
        </a:spcAft>
        <a:buClrTx/>
        <a:buSzPct val="90000"/>
        <a:buFont typeface="Arial"/>
        <a:buChar char="•"/>
        <a:defRPr kumimoji="0" sz="2000" kern="1200">
          <a:solidFill>
            <a:schemeClr val="tx1"/>
          </a:solidFill>
          <a:latin typeface="Arial"/>
          <a:ea typeface="+mn-ea"/>
          <a:cs typeface="Arial"/>
        </a:defRPr>
      </a:lvl2pPr>
      <a:lvl3pPr marL="971550" indent="-287338" algn="l" rtl="0" eaLnBrk="1" latinLnBrk="0" hangingPunct="1">
        <a:spcBef>
          <a:spcPts val="0"/>
        </a:spcBef>
        <a:spcAft>
          <a:spcPts val="600"/>
        </a:spcAft>
        <a:buClrTx/>
        <a:buSzPct val="90000"/>
        <a:buFont typeface="Lucida Grande"/>
        <a:buChar char="—"/>
        <a:defRPr kumimoji="0" sz="1800" kern="1200">
          <a:solidFill>
            <a:schemeClr val="tx1"/>
          </a:solidFill>
          <a:latin typeface="Arial"/>
          <a:ea typeface="+mn-ea"/>
          <a:cs typeface="Arial"/>
        </a:defRPr>
      </a:lvl3pPr>
      <a:lvl4pPr marL="1314450" indent="-242888" algn="l" rtl="0" eaLnBrk="1" latinLnBrk="0" hangingPunct="1">
        <a:spcBef>
          <a:spcPts val="0"/>
        </a:spcBef>
        <a:spcAft>
          <a:spcPts val="600"/>
        </a:spcAft>
        <a:buClrTx/>
        <a:buSzPct val="100000"/>
        <a:buFont typeface="Lucida Grande"/>
        <a:buChar char="–"/>
        <a:defRPr kumimoji="0" sz="1800" kern="1200">
          <a:solidFill>
            <a:schemeClr val="tx1"/>
          </a:solidFill>
          <a:latin typeface="Arial"/>
          <a:ea typeface="+mn-ea"/>
          <a:cs typeface="Arial"/>
        </a:defRPr>
      </a:lvl4pPr>
      <a:lvl5pPr marL="1543050" indent="-242888" algn="l" rtl="0" eaLnBrk="1" latinLnBrk="0" hangingPunct="1">
        <a:spcBef>
          <a:spcPts val="0"/>
        </a:spcBef>
        <a:spcAft>
          <a:spcPts val="600"/>
        </a:spcAft>
        <a:buClrTx/>
        <a:buFont typeface="Arial"/>
        <a:buChar char="•"/>
        <a:defRPr kumimoji="0" lang="en-US" sz="1800" kern="1200" smtClean="0">
          <a:solidFill>
            <a:schemeClr val="tx1"/>
          </a:solidFill>
          <a:latin typeface="Arial"/>
          <a:ea typeface="+mn-ea"/>
          <a:cs typeface="Arial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191516"/>
            <a:ext cx="8404826" cy="1539128"/>
          </a:xfrm>
        </p:spPr>
        <p:txBody>
          <a:bodyPr/>
          <a:lstStyle/>
          <a:p>
            <a:r>
              <a:rPr lang="en-US" sz="3200" dirty="0" smtClean="0"/>
              <a:t>Issues with ENDF-VIII candidate evaluations</a:t>
            </a:r>
            <a:endParaRPr lang="en-US" sz="3200" b="1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66643" y="2580438"/>
            <a:ext cx="5686726" cy="454025"/>
          </a:xfrm>
          <a:prstGeom prst="rect">
            <a:avLst/>
          </a:prstGeom>
        </p:spPr>
        <p:txBody>
          <a:bodyPr vert="horz" lIns="91440" rIns="45720" rtlCol="0" anchor="b" anchorCtr="0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lvl="0" defTabSz="914400">
              <a:spcBef>
                <a:spcPct val="0"/>
              </a:spcBef>
              <a:defRPr/>
            </a:pPr>
            <a:r>
              <a:rPr kumimoji="0" lang="en-US" sz="2000" b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+mj-ea"/>
                <a:cs typeface="Arial"/>
              </a:rPr>
              <a:t>Caleb M Mattoon: presented by </a:t>
            </a:r>
            <a:r>
              <a:rPr lang="en-US" sz="2000" dirty="0">
                <a:cs typeface="Arial"/>
              </a:rPr>
              <a:t>Bret R </a:t>
            </a:r>
            <a:r>
              <a:rPr lang="en-US" sz="2000" dirty="0" smtClean="0">
                <a:cs typeface="Arial"/>
              </a:rPr>
              <a:t>Beck</a:t>
            </a:r>
            <a:endParaRPr kumimoji="0" lang="en-US" sz="2000" b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9" name="Text Placeholder 10"/>
          <p:cNvSpPr txBox="1">
            <a:spLocks/>
          </p:cNvSpPr>
          <p:nvPr/>
        </p:nvSpPr>
        <p:spPr>
          <a:xfrm>
            <a:off x="603764" y="1692311"/>
            <a:ext cx="8642926" cy="397500"/>
          </a:xfrm>
          <a:prstGeom prst="rect">
            <a:avLst/>
          </a:prstGeom>
        </p:spPr>
        <p:txBody>
          <a:bodyPr vert="horz" lIns="54864" tIns="91440" rtlCol="0">
            <a:noAutofit/>
          </a:bodyPr>
          <a:lstStyle/>
          <a:p>
            <a:pPr lvl="0">
              <a:lnSpc>
                <a:spcPct val="80000"/>
              </a:lnSpc>
            </a:pPr>
            <a:r>
              <a:rPr lang="en-US" sz="1600" dirty="0" smtClean="0">
                <a:latin typeface="Arial"/>
                <a:cs typeface="Lucida Handwriting"/>
              </a:rPr>
              <a:t>Mini-CSEWG, April 11 2016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Some important covariance matrices disappeared in CIELO updates!</a:t>
            </a:r>
          </a:p>
          <a:p>
            <a:pPr lvl="1"/>
            <a:r>
              <a:rPr lang="en-US" dirty="0" smtClean="0"/>
              <a:t>Latest Fe56 and Pu239 evaluations contain no covariance data</a:t>
            </a:r>
          </a:p>
          <a:p>
            <a:pPr lvl="1"/>
            <a:r>
              <a:rPr lang="en-US" dirty="0" smtClean="0"/>
              <a:t>MF=33 MT=1,2,4,16,17 all disappeared from new U238 evaluation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Missing </a:t>
            </a:r>
            <a:r>
              <a:rPr lang="en-US" dirty="0" err="1" smtClean="0"/>
              <a:t>covariances</a:t>
            </a:r>
            <a:r>
              <a:rPr lang="en-US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09900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4543" y="1318973"/>
            <a:ext cx="8904005" cy="1749418"/>
          </a:xfrm>
        </p:spPr>
        <p:txBody>
          <a:bodyPr/>
          <a:lstStyle/>
          <a:p>
            <a:r>
              <a:rPr lang="en-US" dirty="0" smtClean="0"/>
              <a:t>In n-001_H_002, the covariance matrix for (n,2n) is computed from other matrices: MT1 – MT2 – MT102. </a:t>
            </a:r>
            <a:r>
              <a:rPr lang="en-US" dirty="0"/>
              <a:t>E</a:t>
            </a:r>
            <a:r>
              <a:rPr lang="en-US" dirty="0" smtClean="0"/>
              <a:t>xperimental data suggests smaller uncertainty would be appropriate: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Questionable </a:t>
            </a:r>
            <a:r>
              <a:rPr lang="en-US" dirty="0" err="1" smtClean="0"/>
              <a:t>covariances</a:t>
            </a:r>
            <a:endParaRPr lang="en-US" dirty="0"/>
          </a:p>
        </p:txBody>
      </p:sp>
      <p:pic>
        <p:nvPicPr>
          <p:cNvPr id="5" name="Picture 4" descr="04_11_H2_n2n_forMiniCSEWG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4" t="11056" r="8608" b="2718"/>
          <a:stretch/>
        </p:blipFill>
        <p:spPr>
          <a:xfrm>
            <a:off x="1521767" y="3186631"/>
            <a:ext cx="5431536" cy="2852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1434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Negative elastic cross sections in resonance region for   Ar40, Gd152 and Dy160. In each case, ‘background’ cross section in MF=3 is negative, overwhelms resonance contribution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Ar40: dips negative near 978.3 </a:t>
            </a:r>
            <a:r>
              <a:rPr lang="en-US" dirty="0" err="1" smtClean="0"/>
              <a:t>keV</a:t>
            </a:r>
            <a:endParaRPr lang="en-US" dirty="0" smtClean="0"/>
          </a:p>
          <a:p>
            <a:pPr lvl="1"/>
            <a:r>
              <a:rPr lang="en-US" dirty="0" smtClean="0"/>
              <a:t>Gd152: dips negative 14 times between 33 </a:t>
            </a:r>
            <a:r>
              <a:rPr lang="en-US" dirty="0" err="1" smtClean="0"/>
              <a:t>eV</a:t>
            </a:r>
            <a:r>
              <a:rPr lang="en-US" dirty="0" smtClean="0"/>
              <a:t> and 2.2 </a:t>
            </a:r>
            <a:r>
              <a:rPr lang="en-US" dirty="0" err="1" smtClean="0"/>
              <a:t>keV</a:t>
            </a:r>
            <a:endParaRPr lang="en-US" dirty="0" smtClean="0"/>
          </a:p>
          <a:p>
            <a:pPr lvl="1"/>
            <a:r>
              <a:rPr lang="en-US" dirty="0" smtClean="0"/>
              <a:t>Dy160: 7 times between 330 </a:t>
            </a:r>
            <a:r>
              <a:rPr lang="en-US" dirty="0" err="1" smtClean="0"/>
              <a:t>eV</a:t>
            </a:r>
            <a:r>
              <a:rPr lang="en-US" dirty="0" smtClean="0"/>
              <a:t> and 1.85 </a:t>
            </a:r>
            <a:r>
              <a:rPr lang="en-US" dirty="0" err="1" smtClean="0"/>
              <a:t>keV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warnings from Fudge physics checking (neutron sub-library)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80835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ENDF manual suggests giving 3-10 points per decade, points shouldn’t differ by more than factor of 3</a:t>
            </a:r>
          </a:p>
          <a:p>
            <a:pPr lvl="1"/>
            <a:r>
              <a:rPr lang="en-US" dirty="0" smtClean="0"/>
              <a:t>When energy grids are sparser than that, reconstruction codes give different results (looked at NJOY, AMPX, PREPRO and Fudge)</a:t>
            </a:r>
          </a:p>
          <a:p>
            <a:pPr lvl="1"/>
            <a:r>
              <a:rPr lang="en-US" dirty="0" smtClean="0"/>
              <a:t>Why not thicken URR grid (using evaluator’s recommended interpolation)?</a:t>
            </a:r>
          </a:p>
          <a:p>
            <a:r>
              <a:rPr lang="en-US" dirty="0" smtClean="0"/>
              <a:t>Energy grid differences by factor of 3 or more:</a:t>
            </a:r>
          </a:p>
          <a:p>
            <a:pPr lvl="1"/>
            <a:r>
              <a:rPr lang="en-US" dirty="0" smtClean="0"/>
              <a:t>As74, Kr82, Nb94, Nb95, Mo99, Sn123, Sb125, Te127m, Te129m, I131, Cs136, Ba140, Ce139, Nd147, Pm148, Pm149, Pm151, Sm153, Eu152-156, Gd153, Gd154, Gd157, Tb160, Dy156, Dy158, Ho166m, Er167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32 evaluations need denser energy grids in URR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37573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dirty="0" smtClean="0"/>
          </a:p>
          <a:p>
            <a:r>
              <a:rPr lang="en-US" dirty="0" smtClean="0"/>
              <a:t>Y90:  in MT=53, </a:t>
            </a:r>
            <a:r>
              <a:rPr lang="en-US" dirty="0" err="1" smtClean="0"/>
              <a:t>energy</a:t>
            </a:r>
            <a:r>
              <a:rPr lang="en-US" baseline="-25000" dirty="0" err="1" smtClean="0"/>
              <a:t>in</a:t>
            </a:r>
            <a:r>
              <a:rPr lang="en-US" dirty="0" smtClean="0"/>
              <a:t> = 15,17,18 MeV</a:t>
            </a:r>
          </a:p>
          <a:p>
            <a:r>
              <a:rPr lang="en-US" dirty="0" smtClean="0"/>
              <a:t>Te132:  MT=52, </a:t>
            </a:r>
            <a:r>
              <a:rPr lang="en-US" dirty="0" err="1"/>
              <a:t>energy</a:t>
            </a:r>
            <a:r>
              <a:rPr lang="en-US" baseline="-25000" dirty="0" err="1"/>
              <a:t>in</a:t>
            </a:r>
            <a:r>
              <a:rPr lang="en-US" dirty="0"/>
              <a:t> </a:t>
            </a:r>
            <a:r>
              <a:rPr lang="en-US" dirty="0" smtClean="0"/>
              <a:t>18 MeV</a:t>
            </a:r>
          </a:p>
          <a:p>
            <a:r>
              <a:rPr lang="en-US" dirty="0" smtClean="0"/>
              <a:t>Xe136:  MTs 51, 54, 56, 57</a:t>
            </a:r>
          </a:p>
          <a:p>
            <a:r>
              <a:rPr lang="en-US" dirty="0" smtClean="0"/>
              <a:t>Ho165: MTs 2 and 51</a:t>
            </a:r>
          </a:p>
          <a:p>
            <a:r>
              <a:rPr lang="en-US" dirty="0" smtClean="0"/>
              <a:t>Hf177 and Hf179:  MT=2</a:t>
            </a:r>
          </a:p>
          <a:p>
            <a:r>
              <a:rPr lang="en-US" dirty="0" smtClean="0"/>
              <a:t>Au197:  MTs 2 and 53  (worst case: P = -0.223 for MT53)</a:t>
            </a:r>
          </a:p>
          <a:p>
            <a:r>
              <a:rPr lang="en-US" dirty="0" smtClean="0"/>
              <a:t>U239: MT = 2, MTs 62-81 </a:t>
            </a:r>
          </a:p>
          <a:p>
            <a:r>
              <a:rPr lang="en-US" dirty="0" smtClean="0"/>
              <a:t>U240: MTs 51 and 52</a:t>
            </a:r>
          </a:p>
          <a:p>
            <a:r>
              <a:rPr lang="en-US" dirty="0" smtClean="0"/>
              <a:t>U241: MT = 2, MTs 51-72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Probability distributions dropping below -0.01: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13947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Evaluations for Ne isotopes?</a:t>
            </a:r>
          </a:p>
          <a:p>
            <a:r>
              <a:rPr lang="en-US" dirty="0" smtClean="0"/>
              <a:t>P31 lumps all inelastic into MT=91, can we break that up into discrete states?</a:t>
            </a:r>
          </a:p>
          <a:p>
            <a:r>
              <a:rPr lang="en-US" dirty="0" smtClean="0"/>
              <a:t>Expanded covariance estimates</a:t>
            </a:r>
          </a:p>
          <a:p>
            <a:pPr lvl="1"/>
            <a:r>
              <a:rPr lang="en-US" dirty="0" smtClean="0"/>
              <a:t>N14?</a:t>
            </a:r>
          </a:p>
          <a:p>
            <a:pPr lvl="1"/>
            <a:r>
              <a:rPr lang="en-US" dirty="0" smtClean="0"/>
              <a:t>Charged-particle sub-libraries?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random questions (mainly about neutron sub-library) from me + other nuclear data users at LLNL: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73107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12750" lvl="1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What evaluations cause trouble for Fudge translation?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Use Fudge physics testing with error sensitivity turned down, to detect ‘worst cases’ of </a:t>
            </a:r>
            <a:r>
              <a:rPr lang="en-US" dirty="0" err="1" smtClean="0"/>
              <a:t>unnormalized</a:t>
            </a:r>
            <a:r>
              <a:rPr lang="en-US" dirty="0" smtClean="0"/>
              <a:t> distributions, energy imbalance, etc.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A few other long-standing issues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Testing rev. 807 from the </a:t>
            </a:r>
            <a:r>
              <a:rPr lang="en-US" dirty="0" err="1" smtClean="0"/>
              <a:t>NNDCforge</a:t>
            </a:r>
            <a:r>
              <a:rPr lang="en-US" dirty="0" smtClean="0"/>
              <a:t> repository  (Thursday April 7)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18320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Translate neutron, gamma, proton, deuteron, triton, helium3, standards, </a:t>
            </a:r>
            <a:r>
              <a:rPr lang="en-US" dirty="0" err="1" smtClean="0"/>
              <a:t>photoat</a:t>
            </a:r>
            <a:r>
              <a:rPr lang="en-US" dirty="0" smtClean="0"/>
              <a:t>, </a:t>
            </a:r>
            <a:r>
              <a:rPr lang="en-US" dirty="0" err="1" smtClean="0"/>
              <a:t>atomic_relax</a:t>
            </a:r>
            <a:r>
              <a:rPr lang="en-US" dirty="0" smtClean="0"/>
              <a:t> and electron sub-libraries</a:t>
            </a:r>
          </a:p>
          <a:p>
            <a:endParaRPr lang="en-US" dirty="0"/>
          </a:p>
          <a:p>
            <a:r>
              <a:rPr lang="en-US" dirty="0" smtClean="0"/>
              <a:t>neutrons: 5 failures</a:t>
            </a:r>
          </a:p>
          <a:p>
            <a:pPr lvl="1"/>
            <a:r>
              <a:rPr lang="en-US" dirty="0" smtClean="0"/>
              <a:t>O16, W182-186</a:t>
            </a:r>
          </a:p>
          <a:p>
            <a:r>
              <a:rPr lang="en-US" dirty="0" smtClean="0"/>
              <a:t>protons: 2 failures</a:t>
            </a:r>
          </a:p>
          <a:p>
            <a:pPr lvl="1"/>
            <a:r>
              <a:rPr lang="en-US" dirty="0" smtClean="0"/>
              <a:t>H2 and Pb207</a:t>
            </a:r>
          </a:p>
          <a:p>
            <a:r>
              <a:rPr lang="en-US" dirty="0" smtClean="0"/>
              <a:t>Other </a:t>
            </a:r>
            <a:r>
              <a:rPr lang="en-US" dirty="0" err="1" smtClean="0"/>
              <a:t>sublibraries</a:t>
            </a:r>
            <a:r>
              <a:rPr lang="en-US" dirty="0" smtClean="0"/>
              <a:t> are fine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1: test Fudge-GND translation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44196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Two discrepancies in new CIELO evaluation:</a:t>
            </a:r>
          </a:p>
          <a:p>
            <a:pPr lvl="1"/>
            <a:r>
              <a:rPr lang="en-US" dirty="0" smtClean="0"/>
              <a:t>For MT=103,  MF=13 and 14 disagree about what level the 277.4 </a:t>
            </a:r>
            <a:r>
              <a:rPr lang="en-US" dirty="0" err="1" smtClean="0"/>
              <a:t>keV</a:t>
            </a:r>
            <a:r>
              <a:rPr lang="en-US" dirty="0" smtClean="0"/>
              <a:t> gamma is emitted from.  ENSDF supports MF=13, recommend we adopt that for MF=14 as well.</a:t>
            </a:r>
          </a:p>
          <a:p>
            <a:pPr lvl="2"/>
            <a:endParaRPr lang="en-US" dirty="0"/>
          </a:p>
          <a:p>
            <a:pPr lvl="1"/>
            <a:r>
              <a:rPr lang="en-US" dirty="0" smtClean="0"/>
              <a:t>For MT=107, the MF=3 cross section starts at 2.355 MeV but the MF=13 gamma production cross sections all start at 2.3545 MeV. Recommend making MF=13 thresholds equal to MF=3</a:t>
            </a:r>
          </a:p>
          <a:p>
            <a:pPr lvl="1"/>
            <a:endParaRPr lang="en-US" dirty="0"/>
          </a:p>
          <a:p>
            <a:r>
              <a:rPr lang="en-US" dirty="0" smtClean="0"/>
              <a:t>Minor format issues: MF 13/14 should use LP=1 for gammas whose parent is known</a:t>
            </a:r>
          </a:p>
          <a:p>
            <a:pPr lvl="1"/>
            <a:r>
              <a:rPr lang="en-US" dirty="0" smtClean="0"/>
              <a:t>This is an issue in many ENDF files.</a:t>
            </a:r>
          </a:p>
          <a:p>
            <a:endParaRPr lang="en-US" dirty="0" smtClean="0"/>
          </a:p>
          <a:p>
            <a:r>
              <a:rPr lang="en-US" dirty="0" smtClean="0"/>
              <a:t>See tracker item #980, including suggested patch file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n-008_O_016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67312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Documentation in ENDF manual on LP in sections 12 and 13.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7037" y="1117000"/>
            <a:ext cx="5269926" cy="295341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3536" y="4129024"/>
            <a:ext cx="6276929" cy="43027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8400" y="4610424"/>
            <a:ext cx="6807200" cy="2540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2850" y="4911619"/>
            <a:ext cx="6718300" cy="1905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54148" y="5323488"/>
            <a:ext cx="687069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Example from Li6 with LP set to 1 when it should be 0.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 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4.776000</a:t>
            </a:r>
            <a:r>
              <a:rPr lang="en-US" dirty="0">
                <a:solidFill>
                  <a:srgbClr val="000000"/>
                </a:solidFill>
              </a:rPr>
              <a:t>+5 0.000000+0          </a:t>
            </a:r>
            <a:r>
              <a:rPr lang="en-US" dirty="0">
                <a:solidFill>
                  <a:srgbClr val="FF0000"/>
                </a:solidFill>
              </a:rPr>
              <a:t>1</a:t>
            </a:r>
            <a:r>
              <a:rPr lang="en-US" dirty="0">
                <a:solidFill>
                  <a:srgbClr val="000000"/>
                </a:solidFill>
              </a:rPr>
              <a:t>          2          1          2 </a:t>
            </a:r>
            <a:r>
              <a:rPr lang="en-US" dirty="0" smtClean="0">
                <a:solidFill>
                  <a:srgbClr val="000000"/>
                </a:solidFill>
              </a:rPr>
              <a:t>32512102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59058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ENDF documentation 12.2.2 states: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All MTs for MF=12 region have this issue:</a:t>
            </a:r>
          </a:p>
          <a:p>
            <a:pPr lvl="1"/>
            <a:r>
              <a:rPr lang="en-US" dirty="0" smtClean="0"/>
              <a:t>51-82, 601-639 and 801-817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Yes there are others: e.g., </a:t>
            </a:r>
            <a:r>
              <a:rPr lang="pt-BR" dirty="0" err="1"/>
              <a:t>neutrons</a:t>
            </a:r>
            <a:r>
              <a:rPr lang="pt-BR" dirty="0"/>
              <a:t>/n-</a:t>
            </a:r>
            <a:r>
              <a:rPr lang="pt-BR" dirty="0" smtClean="0"/>
              <a:t>054_Xe_131.</a:t>
            </a:r>
            <a:endParaRPr lang="en-US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Bad</a:t>
            </a:r>
            <a:r>
              <a:rPr lang="pt-BR" dirty="0" smtClean="0"/>
              <a:t> </a:t>
            </a:r>
            <a:r>
              <a:rPr lang="pt-BR" dirty="0" err="1" smtClean="0"/>
              <a:t>level</a:t>
            </a:r>
            <a:r>
              <a:rPr lang="pt-BR" dirty="0" smtClean="0"/>
              <a:t> index in MF=12 for </a:t>
            </a:r>
            <a:r>
              <a:rPr lang="pt-BR" dirty="0" err="1" smtClean="0"/>
              <a:t>neutrons</a:t>
            </a:r>
            <a:r>
              <a:rPr lang="pt-BR" dirty="0"/>
              <a:t>/n-050_Sn_113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57984" y="3123535"/>
            <a:ext cx="842803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2200" dirty="0"/>
              <a:t>5.011300+4 1.119350+2          2          1          </a:t>
            </a:r>
            <a:r>
              <a:rPr lang="en-US" sz="2200" dirty="0">
                <a:solidFill>
                  <a:srgbClr val="FF0000"/>
                </a:solidFill>
              </a:rPr>
              <a:t>2</a:t>
            </a:r>
            <a:r>
              <a:rPr lang="en-US" sz="2200" dirty="0"/>
              <a:t>          0502812 </a:t>
            </a:r>
            <a:r>
              <a:rPr lang="en-US" sz="2200" dirty="0" smtClean="0">
                <a:solidFill>
                  <a:srgbClr val="008000"/>
                </a:solidFill>
              </a:rPr>
              <a:t>51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224" y="2099996"/>
            <a:ext cx="8207552" cy="899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8058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Discussion with A. </a:t>
            </a:r>
            <a:r>
              <a:rPr lang="en-US" dirty="0" err="1" smtClean="0"/>
              <a:t>Trkov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“Measurements </a:t>
            </a:r>
            <a:r>
              <a:rPr lang="en-US" dirty="0"/>
              <a:t>of the fission cross section of W-isotopes exist. </a:t>
            </a:r>
            <a:r>
              <a:rPr lang="en-US" dirty="0" smtClean="0"/>
              <a:t>The question </a:t>
            </a:r>
            <a:r>
              <a:rPr lang="en-US" dirty="0"/>
              <a:t>is how to include them in the ENDF files</a:t>
            </a:r>
            <a:r>
              <a:rPr lang="en-US" dirty="0" smtClean="0"/>
              <a:t>... I included </a:t>
            </a:r>
            <a:r>
              <a:rPr lang="en-US" dirty="0"/>
              <a:t>fission into </a:t>
            </a:r>
            <a:r>
              <a:rPr lang="en-US" dirty="0" smtClean="0"/>
              <a:t>MF10... there </a:t>
            </a:r>
            <a:r>
              <a:rPr lang="en-US" dirty="0"/>
              <a:t>is a small inconsistency if ENDF-6 rules </a:t>
            </a:r>
            <a:r>
              <a:rPr lang="en-US" dirty="0" smtClean="0"/>
              <a:t>are followed </a:t>
            </a:r>
            <a:r>
              <a:rPr lang="en-US" dirty="0"/>
              <a:t>very strictly: ZAP (i.e. ZA of the residual) is undefined </a:t>
            </a:r>
            <a:r>
              <a:rPr lang="en-US" dirty="0" smtClean="0"/>
              <a:t>for fission</a:t>
            </a:r>
            <a:r>
              <a:rPr lang="en-US" dirty="0"/>
              <a:t>. I set it to zero. My logic was the gamma-photon as a residual </a:t>
            </a:r>
            <a:r>
              <a:rPr lang="en-US" dirty="0" smtClean="0"/>
              <a:t>is physically </a:t>
            </a:r>
            <a:r>
              <a:rPr lang="en-US" dirty="0"/>
              <a:t>meaningless, therefore ZAP=0 is simply a flag that the </a:t>
            </a:r>
            <a:r>
              <a:rPr lang="en-US" dirty="0" smtClean="0"/>
              <a:t>residual is </a:t>
            </a:r>
            <a:r>
              <a:rPr lang="en-US" dirty="0"/>
              <a:t>undefined. </a:t>
            </a:r>
            <a:r>
              <a:rPr lang="en-US" dirty="0">
                <a:solidFill>
                  <a:srgbClr val="FF6600"/>
                </a:solidFill>
              </a:rPr>
              <a:t>Strictly speaking, this convention should be added to </a:t>
            </a:r>
            <a:r>
              <a:rPr lang="en-US" dirty="0" smtClean="0">
                <a:solidFill>
                  <a:srgbClr val="FF6600"/>
                </a:solidFill>
              </a:rPr>
              <a:t>the ENDF</a:t>
            </a:r>
            <a:r>
              <a:rPr lang="en-US" dirty="0">
                <a:solidFill>
                  <a:srgbClr val="FF6600"/>
                </a:solidFill>
              </a:rPr>
              <a:t>-6 </a:t>
            </a:r>
            <a:r>
              <a:rPr lang="en-US" dirty="0" smtClean="0">
                <a:solidFill>
                  <a:srgbClr val="FF6600"/>
                </a:solidFill>
              </a:rPr>
              <a:t>manual</a:t>
            </a:r>
            <a:r>
              <a:rPr lang="en-US" dirty="0" smtClean="0"/>
              <a:t>”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Should we adopt this convention (and document in the manual)?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n-074_W_182, 183, 184, 186:  MF=8 and 10 are used to store experimental fission cross section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24878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3785" y="1116008"/>
            <a:ext cx="8864873" cy="5269763"/>
          </a:xfrm>
        </p:spPr>
        <p:txBody>
          <a:bodyPr>
            <a:normAutofit lnSpcReduction="10000"/>
          </a:bodyPr>
          <a:lstStyle/>
          <a:p>
            <a:r>
              <a:rPr lang="en-US" sz="2000" dirty="0" smtClean="0"/>
              <a:t>A primary gamma is listed in MF=6 MT=102, but the primary energy does not increase with incident energy</a:t>
            </a:r>
            <a:endParaRPr lang="en-US" sz="2000" dirty="0" smtClean="0">
              <a:latin typeface="Courier"/>
              <a:cs typeface="Courier"/>
            </a:endParaRPr>
          </a:p>
          <a:p>
            <a:pPr marL="412750" lvl="1" indent="0">
              <a:buNone/>
            </a:pPr>
            <a:r>
              <a:rPr lang="en-US" sz="1400" dirty="0">
                <a:latin typeface="Courier"/>
                <a:cs typeface="Courier"/>
              </a:rPr>
              <a:t> </a:t>
            </a:r>
            <a:r>
              <a:rPr lang="en-US" sz="1400" dirty="0" smtClean="0">
                <a:latin typeface="Courier"/>
                <a:cs typeface="Courier"/>
              </a:rPr>
              <a:t>0.000000</a:t>
            </a:r>
            <a:r>
              <a:rPr lang="en-US" sz="1400" dirty="0">
                <a:latin typeface="Courier"/>
                <a:cs typeface="Courier"/>
              </a:rPr>
              <a:t>+0 0.000000+0          1          2          1          2 128 6102</a:t>
            </a:r>
          </a:p>
          <a:p>
            <a:pPr marL="412750" lvl="1" indent="0">
              <a:buNone/>
            </a:pPr>
            <a:r>
              <a:rPr lang="en-US" sz="1400" dirty="0">
                <a:latin typeface="Courier"/>
                <a:cs typeface="Courier"/>
              </a:rPr>
              <a:t>          2          2                                             128 6102</a:t>
            </a:r>
          </a:p>
          <a:p>
            <a:pPr marL="412750" lvl="1" indent="0">
              <a:buNone/>
            </a:pPr>
            <a:r>
              <a:rPr lang="en-US" sz="1400" dirty="0">
                <a:latin typeface="Courier"/>
                <a:cs typeface="Courier"/>
              </a:rPr>
              <a:t> 0.000000+0 1.000000+5          1          0          2          1 128 6102</a:t>
            </a:r>
          </a:p>
          <a:p>
            <a:pPr marL="412750" lvl="1" indent="0">
              <a:buNone/>
            </a:pPr>
            <a:r>
              <a:rPr lang="en-US" sz="1400" dirty="0" smtClean="0">
                <a:solidFill>
                  <a:srgbClr val="FF0000"/>
                </a:solidFill>
                <a:latin typeface="Courier"/>
                <a:cs typeface="Courier"/>
              </a:rPr>
              <a:t>-</a:t>
            </a:r>
            <a:r>
              <a:rPr lang="en-US" sz="1400" dirty="0">
                <a:solidFill>
                  <a:srgbClr val="FF0000"/>
                </a:solidFill>
                <a:latin typeface="Courier"/>
                <a:cs typeface="Courier"/>
              </a:rPr>
              <a:t>5.493539+6 </a:t>
            </a:r>
            <a:r>
              <a:rPr lang="en-US" sz="1400" dirty="0">
                <a:latin typeface="Courier"/>
                <a:cs typeface="Courier"/>
              </a:rPr>
              <a:t>1.000000+0                                             128 6102</a:t>
            </a:r>
          </a:p>
          <a:p>
            <a:pPr marL="412750" lvl="1" indent="0">
              <a:buNone/>
            </a:pPr>
            <a:r>
              <a:rPr lang="en-US" sz="1400" dirty="0">
                <a:latin typeface="Courier"/>
                <a:cs typeface="Courier"/>
              </a:rPr>
              <a:t> 0.000000+0 1.500000+8          1          0          2          1 128 6102</a:t>
            </a:r>
          </a:p>
          <a:p>
            <a:pPr marL="412750" lvl="1" indent="0">
              <a:buNone/>
            </a:pPr>
            <a:r>
              <a:rPr lang="en-US" sz="1400" dirty="0">
                <a:solidFill>
                  <a:srgbClr val="FF0000"/>
                </a:solidFill>
                <a:latin typeface="Courier"/>
                <a:cs typeface="Courier"/>
              </a:rPr>
              <a:t>-5.493539+6 </a:t>
            </a:r>
            <a:r>
              <a:rPr lang="en-US" sz="1400" dirty="0">
                <a:latin typeface="Courier"/>
                <a:cs typeface="Courier"/>
              </a:rPr>
              <a:t>1.000000+0                                             128 6102</a:t>
            </a:r>
          </a:p>
          <a:p>
            <a:pPr marL="119062" indent="0">
              <a:buNone/>
            </a:pPr>
            <a:endParaRPr lang="en-US" dirty="0"/>
          </a:p>
          <a:p>
            <a:r>
              <a:rPr lang="en-US" sz="2000" dirty="0" smtClean="0"/>
              <a:t>Could be our misunderstanding of format manual  (we only have a few examples where primary gammas are listed in MF=6)</a:t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 smtClean="0"/>
          </a:p>
          <a:p>
            <a:r>
              <a:rPr lang="en-US" sz="2000" dirty="0" err="1" smtClean="0"/>
              <a:t>NNDCforge</a:t>
            </a:r>
            <a:r>
              <a:rPr lang="en-US" sz="2000" dirty="0" smtClean="0"/>
              <a:t> tracke</a:t>
            </a:r>
            <a:r>
              <a:rPr lang="en-US" dirty="0" smtClean="0"/>
              <a:t>r #979 has our proposed fix</a:t>
            </a:r>
          </a:p>
          <a:p>
            <a:pPr marL="412750" lvl="1" indent="0">
              <a:buNone/>
            </a:pPr>
            <a:endParaRPr lang="en-US" sz="1400" dirty="0">
              <a:latin typeface="Courier"/>
              <a:cs typeface="Courier"/>
            </a:endParaRPr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p-001_H_002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41068" y="3675918"/>
            <a:ext cx="70105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Courier"/>
                <a:cs typeface="Courier"/>
              </a:rPr>
              <a:t>Last value should be -1.053728+8 to account for incident energy?</a:t>
            </a:r>
            <a:endParaRPr lang="en-US" sz="1400" dirty="0">
              <a:latin typeface="Courier"/>
              <a:cs typeface="Courier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H="1" flipV="1">
            <a:off x="1516339" y="3332835"/>
            <a:ext cx="352363" cy="27894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1262" y="4566705"/>
            <a:ext cx="6161477" cy="1153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1739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Outgoing products in MF=6 MT=5 include Bi194, outgoing energy spectrum for that product has several problems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For incident proton energy = 150 MeV, outgoing energies are not in ascending order</a:t>
            </a:r>
          </a:p>
          <a:p>
            <a:pPr lvl="1"/>
            <a:r>
              <a:rPr lang="en-US" dirty="0" smtClean="0"/>
              <a:t>At the same incident energy, outgoing spectrum is FAR from normalized  (integral = 2.35*10</a:t>
            </a:r>
            <a:r>
              <a:rPr lang="en-US" baseline="30000" dirty="0" smtClean="0"/>
              <a:t>6</a:t>
            </a:r>
            <a:r>
              <a:rPr lang="en-US" dirty="0" smtClean="0"/>
              <a:t>)!</a:t>
            </a:r>
          </a:p>
          <a:p>
            <a:pPr lvl="1"/>
            <a:endParaRPr lang="en-US" dirty="0"/>
          </a:p>
          <a:p>
            <a:r>
              <a:rPr lang="en-US" dirty="0" err="1" smtClean="0"/>
              <a:t>NNDCforge</a:t>
            </a:r>
            <a:r>
              <a:rPr lang="en-US" dirty="0" smtClean="0"/>
              <a:t> tracker #669 has tentative, partial fix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p-082_Pb_207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624351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tandard Backgroun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>
    <a:spDef>
      <a:spPr bwMode="auto">
        <a:noFill/>
        <a:ln w="9525">
          <a:noFill/>
          <a:miter lim="800000"/>
          <a:headEnd/>
          <a:tailEnd/>
        </a:ln>
      </a:spPr>
      <a:bodyPr anchor="b">
        <a:prstTxWarp prst="textNoShape">
          <a:avLst/>
        </a:prstTxWarp>
      </a:bodyPr>
      <a:lstStyle>
        <a:defPPr algn="ctr">
          <a:spcBef>
            <a:spcPct val="0"/>
          </a:spcBef>
          <a:defRPr sz="1600" dirty="0">
            <a:solidFill>
              <a:srgbClr val="000000"/>
            </a:solidFill>
          </a:defRPr>
        </a:defPPr>
      </a:lst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104223</TotalTime>
  <Words>1095</Words>
  <Application>Microsoft Macintosh PowerPoint</Application>
  <PresentationFormat>On-screen Show (4:3)</PresentationFormat>
  <Paragraphs>108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Standard Background</vt:lpstr>
      <vt:lpstr>Issues with ENDF-VIII candidate evaluations</vt:lpstr>
      <vt:lpstr>Testing rev. 807 from the NNDCforge repository  (Thursday April 7)</vt:lpstr>
      <vt:lpstr>Step 1: test Fudge-GND translation</vt:lpstr>
      <vt:lpstr>n-008_O_016</vt:lpstr>
      <vt:lpstr>Documentation in ENDF manual on LP in sections 12 and 13.</vt:lpstr>
      <vt:lpstr>Bad level index in MF=12 for neutrons/n-050_Sn_113</vt:lpstr>
      <vt:lpstr>n-074_W_182, 183, 184, 186:  MF=8 and 10 are used to store experimental fission cross section</vt:lpstr>
      <vt:lpstr>p-001_H_002</vt:lpstr>
      <vt:lpstr>p-082_Pb_207</vt:lpstr>
      <vt:lpstr>Missing covariances?</vt:lpstr>
      <vt:lpstr>Questionable covariances</vt:lpstr>
      <vt:lpstr>Sample warnings from Fudge physics checking (neutron sub-library)</vt:lpstr>
      <vt:lpstr>32 evaluations need denser energy grids in URR</vt:lpstr>
      <vt:lpstr>Probability distributions dropping below -0.01:</vt:lpstr>
      <vt:lpstr>Other random questions (mainly about neutron sub-library) from me + other nuclear data users at LLNL:</vt:lpstr>
    </vt:vector>
  </TitlesOfParts>
  <Company>LLNL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2011 LLNL Template</dc:title>
  <dc:creator>TID</dc:creator>
  <cp:lastModifiedBy>Beck, Bret</cp:lastModifiedBy>
  <cp:revision>1447</cp:revision>
  <cp:lastPrinted>2012-11-30T11:34:23Z</cp:lastPrinted>
  <dcterms:created xsi:type="dcterms:W3CDTF">2010-07-01T20:56:41Z</dcterms:created>
  <dcterms:modified xsi:type="dcterms:W3CDTF">2016-04-10T16:15:27Z</dcterms:modified>
</cp:coreProperties>
</file>