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2"/>
  </p:notesMasterIdLst>
  <p:handoutMasterIdLst>
    <p:handoutMasterId r:id="rId33"/>
  </p:handoutMasterIdLst>
  <p:sldIdLst>
    <p:sldId id="256" r:id="rId2"/>
    <p:sldId id="522" r:id="rId3"/>
    <p:sldId id="512" r:id="rId4"/>
    <p:sldId id="548" r:id="rId5"/>
    <p:sldId id="523" r:id="rId6"/>
    <p:sldId id="547" r:id="rId7"/>
    <p:sldId id="524" r:id="rId8"/>
    <p:sldId id="525" r:id="rId9"/>
    <p:sldId id="526"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 id="545" r:id="rId29"/>
    <p:sldId id="546" r:id="rId30"/>
    <p:sldId id="516"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3333CC"/>
    <a:srgbClr val="6600CC"/>
    <a:srgbClr val="800080"/>
    <a:srgbClr val="9933FF"/>
    <a:srgbClr val="320074"/>
    <a:srgbClr val="3F007E"/>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3" autoAdjust="0"/>
    <p:restoredTop sz="94641" autoAdjust="0"/>
  </p:normalViewPr>
  <p:slideViewPr>
    <p:cSldViewPr snapToGrid="0" snapToObjects="1">
      <p:cViewPr varScale="1">
        <p:scale>
          <a:sx n="149" d="100"/>
          <a:sy n="149" d="100"/>
        </p:scale>
        <p:origin x="-464"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chemeClr val="tx1"/>
              </a:solidFill>
            </a:ln>
          </c:spPr>
          <c:marker>
            <c:symbol val="circle"/>
            <c:size val="15"/>
            <c:spPr>
              <a:solidFill>
                <a:srgbClr val="00B050"/>
              </a:solidFill>
              <a:ln>
                <a:solidFill>
                  <a:schemeClr val="tx1"/>
                </a:solidFill>
              </a:ln>
            </c:spPr>
          </c:marker>
          <c:cat>
            <c:strRef>
              <c:f>Sheet1!$A$1:$A$4</c:f>
              <c:strCache>
                <c:ptCount val="4"/>
                <c:pt idx="0">
                  <c:v>V</c:v>
                </c:pt>
                <c:pt idx="1">
                  <c:v>VI.8</c:v>
                </c:pt>
                <c:pt idx="2">
                  <c:v>VII.0</c:v>
                </c:pt>
                <c:pt idx="3">
                  <c:v>VII.1</c:v>
                </c:pt>
              </c:strCache>
            </c:strRef>
          </c:cat>
          <c:val>
            <c:numRef>
              <c:f>Sheet1!$B$1:$B$4</c:f>
              <c:numCache>
                <c:formatCode>General</c:formatCode>
                <c:ptCount val="4"/>
                <c:pt idx="0">
                  <c:v>0.61</c:v>
                </c:pt>
                <c:pt idx="1">
                  <c:v>0.6</c:v>
                </c:pt>
                <c:pt idx="2">
                  <c:v>0.48</c:v>
                </c:pt>
                <c:pt idx="3">
                  <c:v>0.41</c:v>
                </c:pt>
              </c:numCache>
            </c:numRef>
          </c:val>
          <c:smooth val="0"/>
        </c:ser>
        <c:dLbls>
          <c:showLegendKey val="0"/>
          <c:showVal val="0"/>
          <c:showCatName val="0"/>
          <c:showSerName val="0"/>
          <c:showPercent val="0"/>
          <c:showBubbleSize val="0"/>
        </c:dLbls>
        <c:marker val="1"/>
        <c:smooth val="0"/>
        <c:axId val="1549428440"/>
        <c:axId val="1549435368"/>
      </c:lineChart>
      <c:catAx>
        <c:axId val="1549428440"/>
        <c:scaling>
          <c:orientation val="minMax"/>
        </c:scaling>
        <c:delete val="0"/>
        <c:axPos val="b"/>
        <c:majorGridlines/>
        <c:title>
          <c:tx>
            <c:rich>
              <a:bodyPr/>
              <a:lstStyle/>
              <a:p>
                <a:pPr>
                  <a:defRPr/>
                </a:pPr>
                <a:r>
                  <a:rPr lang="en-US" sz="2400"/>
                  <a:t>ENDF Version</a:t>
                </a:r>
              </a:p>
            </c:rich>
          </c:tx>
          <c:layout/>
          <c:overlay val="0"/>
        </c:title>
        <c:numFmt formatCode="General" sourceLinked="0"/>
        <c:majorTickMark val="out"/>
        <c:minorTickMark val="none"/>
        <c:tickLblPos val="nextTo"/>
        <c:txPr>
          <a:bodyPr/>
          <a:lstStyle/>
          <a:p>
            <a:pPr>
              <a:defRPr sz="1800" b="1"/>
            </a:pPr>
            <a:endParaRPr lang="en-US"/>
          </a:p>
        </c:txPr>
        <c:crossAx val="1549435368"/>
        <c:crosses val="autoZero"/>
        <c:auto val="1"/>
        <c:lblAlgn val="ctr"/>
        <c:lblOffset val="100"/>
        <c:noMultiLvlLbl val="0"/>
      </c:catAx>
      <c:valAx>
        <c:axId val="1549435368"/>
        <c:scaling>
          <c:orientation val="minMax"/>
        </c:scaling>
        <c:delete val="0"/>
        <c:axPos val="l"/>
        <c:majorGridlines/>
        <c:title>
          <c:tx>
            <c:rich>
              <a:bodyPr rot="-5400000" vert="horz"/>
              <a:lstStyle/>
              <a:p>
                <a:pPr>
                  <a:defRPr sz="1400"/>
                </a:pPr>
                <a:r>
                  <a:rPr lang="en-US" sz="1400" dirty="0"/>
                  <a:t>RMS</a:t>
                </a:r>
                <a:r>
                  <a:rPr lang="en-US" sz="1400" baseline="0" dirty="0"/>
                  <a:t> % Error </a:t>
                </a:r>
                <a:r>
                  <a:rPr lang="en-US" sz="1400" baseline="0" dirty="0" smtClean="0"/>
                  <a:t>in Predicted </a:t>
                </a:r>
                <a:r>
                  <a:rPr lang="en-US" sz="1400" baseline="0" dirty="0"/>
                  <a:t>Criticality</a:t>
                </a:r>
              </a:p>
              <a:p>
                <a:pPr>
                  <a:defRPr sz="1400"/>
                </a:pPr>
                <a:endParaRPr lang="en-US" sz="1400" dirty="0"/>
              </a:p>
            </c:rich>
          </c:tx>
          <c:layout/>
          <c:overlay val="0"/>
        </c:title>
        <c:numFmt formatCode="#,##0.0" sourceLinked="0"/>
        <c:majorTickMark val="out"/>
        <c:minorTickMark val="none"/>
        <c:tickLblPos val="nextTo"/>
        <c:txPr>
          <a:bodyPr/>
          <a:lstStyle/>
          <a:p>
            <a:pPr>
              <a:defRPr sz="1800" b="1"/>
            </a:pPr>
            <a:endParaRPr lang="en-US"/>
          </a:p>
        </c:txPr>
        <c:crossAx val="154942844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911" tIns="46956" rIns="93911" bIns="4695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911" tIns="46956" rIns="93911" bIns="46956" numCol="1" anchor="t" anchorCtr="0" compatLnSpc="1">
            <a:prstTxWarp prst="textNoShape">
              <a:avLst/>
            </a:prstTxWarp>
          </a:bodyPr>
          <a:lstStyle>
            <a:lvl1pPr algn="r">
              <a:defRPr sz="1200" smtClean="0">
                <a:latin typeface="Calibri" pitchFamily="34" charset="0"/>
              </a:defRPr>
            </a:lvl1pPr>
          </a:lstStyle>
          <a:p>
            <a:pPr>
              <a:defRPr/>
            </a:pPr>
            <a:fld id="{1E069093-31EA-405B-81AD-C4FF40A2DAF0}" type="datetime1">
              <a:rPr lang="en-US" altLang="en-US"/>
              <a:pPr>
                <a:defRPr/>
              </a:pPr>
              <a:t>4/8/16</a:t>
            </a:fld>
            <a:endParaRPr lang="en-US" alt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3911" tIns="46956" rIns="93911" bIns="46956" rtlCol="0" anchor="b"/>
          <a:lstStyle>
            <a:lvl1pPr algn="l" fontAlgn="auto">
              <a:spcBef>
                <a:spcPts val="0"/>
              </a:spcBef>
              <a:spcAft>
                <a:spcPts val="0"/>
              </a:spcAft>
              <a:defRPr sz="1200">
                <a:latin typeface="+mn-lt"/>
                <a:ea typeface="+mn-ea"/>
                <a:cs typeface="+mn-cs"/>
              </a:defRPr>
            </a:lvl1pPr>
          </a:lstStyle>
          <a:p>
            <a:pPr>
              <a:defRPr/>
            </a:pPr>
            <a:r>
              <a:rPr lang="en-US"/>
              <a:t>Section Title</a:t>
            </a:r>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3911" tIns="46956" rIns="93911" bIns="46956" numCol="1" anchor="b" anchorCtr="0" compatLnSpc="1">
            <a:prstTxWarp prst="textNoShape">
              <a:avLst/>
            </a:prstTxWarp>
          </a:bodyPr>
          <a:lstStyle>
            <a:lvl1pPr algn="r">
              <a:defRPr sz="1200" smtClean="0">
                <a:latin typeface="Calibri" pitchFamily="34" charset="0"/>
              </a:defRPr>
            </a:lvl1pPr>
          </a:lstStyle>
          <a:p>
            <a:pPr>
              <a:defRPr/>
            </a:pPr>
            <a:fld id="{D41F4B83-BE2B-40D6-80C0-25B1542BF5B8}" type="slidenum">
              <a:rPr lang="en-US" altLang="en-US"/>
              <a:pPr>
                <a:defRPr/>
              </a:pPr>
              <a:t>‹#›</a:t>
            </a:fld>
            <a:endParaRPr lang="en-US" altLang="en-US"/>
          </a:p>
        </p:txBody>
      </p:sp>
    </p:spTree>
    <p:extLst>
      <p:ext uri="{BB962C8B-B14F-4D97-AF65-F5344CB8AC3E}">
        <p14:creationId xmlns:p14="http://schemas.microsoft.com/office/powerpoint/2010/main" val="8631203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911" tIns="46956" rIns="93911" bIns="4695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911" tIns="46956" rIns="93911" bIns="46956" numCol="1" anchor="t" anchorCtr="0" compatLnSpc="1">
            <a:prstTxWarp prst="textNoShape">
              <a:avLst/>
            </a:prstTxWarp>
          </a:bodyPr>
          <a:lstStyle>
            <a:lvl1pPr algn="r">
              <a:defRPr sz="1200" smtClean="0">
                <a:latin typeface="Calibri" pitchFamily="34" charset="0"/>
              </a:defRPr>
            </a:lvl1pPr>
          </a:lstStyle>
          <a:p>
            <a:pPr>
              <a:defRPr/>
            </a:pPr>
            <a:fld id="{FC9EA135-C64D-43DF-942B-98FF65FC6A61}" type="datetime1">
              <a:rPr lang="en-US" altLang="en-US"/>
              <a:pPr>
                <a:defRPr/>
              </a:pPr>
              <a:t>4/8/16</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911" tIns="46956" rIns="93911" bIns="46956" rtlCol="0" anchor="ctr"/>
          <a:lstStyle/>
          <a:p>
            <a:pPr lvl="0"/>
            <a:endParaRPr lang="en-US" noProof="0"/>
          </a:p>
        </p:txBody>
      </p:sp>
      <p:sp>
        <p:nvSpPr>
          <p:cNvPr id="5" name="Notes Placeholder 4"/>
          <p:cNvSpPr>
            <a:spLocks noGrp="1"/>
          </p:cNvSpPr>
          <p:nvPr>
            <p:ph type="body" sz="quarter" idx="3"/>
          </p:nvPr>
        </p:nvSpPr>
        <p:spPr>
          <a:xfrm>
            <a:off x="701675" y="4414838"/>
            <a:ext cx="5607050" cy="4184650"/>
          </a:xfrm>
          <a:prstGeom prst="rect">
            <a:avLst/>
          </a:prstGeom>
        </p:spPr>
        <p:txBody>
          <a:bodyPr vert="horz" lIns="93911" tIns="46956" rIns="93911" bIns="4695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3911" tIns="46956" rIns="93911" bIns="46956" rtlCol="0" anchor="b"/>
          <a:lstStyle>
            <a:lvl1pPr algn="l" fontAlgn="auto">
              <a:spcBef>
                <a:spcPts val="0"/>
              </a:spcBef>
              <a:spcAft>
                <a:spcPts val="0"/>
              </a:spcAft>
              <a:defRPr sz="1200">
                <a:latin typeface="+mn-lt"/>
                <a:ea typeface="+mn-ea"/>
                <a:cs typeface="+mn-cs"/>
              </a:defRPr>
            </a:lvl1pPr>
          </a:lstStyle>
          <a:p>
            <a:pPr>
              <a:defRPr/>
            </a:pPr>
            <a:r>
              <a:rPr lang="en-US"/>
              <a:t>Section Title</a:t>
            </a:r>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3911" tIns="46956" rIns="93911" bIns="46956" numCol="1" anchor="b" anchorCtr="0" compatLnSpc="1">
            <a:prstTxWarp prst="textNoShape">
              <a:avLst/>
            </a:prstTxWarp>
          </a:bodyPr>
          <a:lstStyle>
            <a:lvl1pPr algn="r">
              <a:defRPr sz="1200" smtClean="0">
                <a:latin typeface="Calibri" pitchFamily="34" charset="0"/>
              </a:defRPr>
            </a:lvl1pPr>
          </a:lstStyle>
          <a:p>
            <a:pPr>
              <a:defRPr/>
            </a:pPr>
            <a:fld id="{90928615-B12D-4A24-86BB-CDCB1552B77D}" type="slidenum">
              <a:rPr lang="en-US" altLang="en-US"/>
              <a:pPr>
                <a:defRPr/>
              </a:pPr>
              <a:t>‹#›</a:t>
            </a:fld>
            <a:endParaRPr lang="en-US" altLang="en-US"/>
          </a:p>
        </p:txBody>
      </p:sp>
    </p:spTree>
    <p:extLst>
      <p:ext uri="{BB962C8B-B14F-4D97-AF65-F5344CB8AC3E}">
        <p14:creationId xmlns:p14="http://schemas.microsoft.com/office/powerpoint/2010/main" val="1335750511"/>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t>TEMPLATE NOTES:</a:t>
            </a:r>
          </a:p>
          <a:p>
            <a:pPr eaLnBrk="1" hangingPunct="1">
              <a:spcBef>
                <a:spcPct val="0"/>
              </a:spcBef>
              <a:defRPr/>
            </a:pPr>
            <a:endParaRPr lang="en-US" dirty="0" smtClean="0"/>
          </a:p>
          <a:p>
            <a:pPr marL="171107" indent="-171107" eaLnBrk="1" hangingPunct="1">
              <a:spcBef>
                <a:spcPct val="0"/>
              </a:spcBef>
              <a:buFontTx/>
              <a:buChar char="-"/>
              <a:defRPr/>
            </a:pPr>
            <a:r>
              <a:rPr lang="en-US" dirty="0" smtClean="0"/>
              <a:t>Section tabs can be modified to the desired color. To insert a tab into a new slide, simply copy and paste the grouped items.</a:t>
            </a:r>
          </a:p>
          <a:p>
            <a:pPr marL="171107" indent="-171107" eaLnBrk="1" hangingPunct="1">
              <a:spcBef>
                <a:spcPct val="0"/>
              </a:spcBef>
              <a:buFontTx/>
              <a:buChar char="-"/>
              <a:defRPr/>
            </a:pPr>
            <a:r>
              <a:rPr lang="en-US" dirty="0" smtClean="0"/>
              <a:t>The quote bar can be used for text that you would like to highlight - simply copy and paste the grouped items into your desired slide.</a:t>
            </a:r>
          </a:p>
          <a:p>
            <a:pPr marL="171107" indent="-171107" eaLnBrk="1" hangingPunct="1">
              <a:spcBef>
                <a:spcPct val="0"/>
              </a:spcBef>
              <a:buFontTx/>
              <a:buChar char="-"/>
              <a:defRPr/>
            </a:pPr>
            <a:r>
              <a:rPr lang="en-US" dirty="0" smtClean="0"/>
              <a:t>Please try to use high resolution images. When placing an image into a slide, keep the image anchored, either to the top header bar or to the bottom footer bar. Images can bleed off the slide as well.</a:t>
            </a:r>
          </a:p>
          <a:p>
            <a:pPr marL="171107" indent="-171107" eaLnBrk="1" hangingPunct="1">
              <a:spcBef>
                <a:spcPct val="0"/>
              </a:spcBef>
              <a:buFontTx/>
              <a:buChar char="-"/>
              <a:defRPr/>
            </a:pPr>
            <a:endParaRPr lang="en-US" dirty="0" smtClean="0"/>
          </a:p>
        </p:txBody>
      </p:sp>
      <p:sp>
        <p:nvSpPr>
          <p:cNvPr id="3584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ＭＳ Ｐゴシック" pitchFamily="34" charset="-128"/>
              </a:defRPr>
            </a:lvl1pPr>
            <a:lvl2pPr marL="741363" indent="-284163" eaLnBrk="0" hangingPunct="0">
              <a:spcBef>
                <a:spcPct val="30000"/>
              </a:spcBef>
              <a:defRPr sz="1200">
                <a:solidFill>
                  <a:schemeClr val="tx1"/>
                </a:solidFill>
                <a:latin typeface="Calibri" pitchFamily="34" charset="0"/>
                <a:ea typeface="ＭＳ Ｐゴシック" pitchFamily="34" charset="-128"/>
              </a:defRPr>
            </a:lvl2pPr>
            <a:lvl3pPr marL="1139825" indent="-227013" eaLnBrk="0" hangingPunct="0">
              <a:spcBef>
                <a:spcPct val="30000"/>
              </a:spcBef>
              <a:defRPr sz="1200">
                <a:solidFill>
                  <a:schemeClr val="tx1"/>
                </a:solidFill>
                <a:latin typeface="Calibri" pitchFamily="34" charset="0"/>
                <a:ea typeface="ＭＳ Ｐゴシック" pitchFamily="34" charset="-128"/>
              </a:defRPr>
            </a:lvl3pPr>
            <a:lvl4pPr marL="1595438" indent="-227013" eaLnBrk="0" hangingPunct="0">
              <a:spcBef>
                <a:spcPct val="30000"/>
              </a:spcBef>
              <a:defRPr sz="1200">
                <a:solidFill>
                  <a:schemeClr val="tx1"/>
                </a:solidFill>
                <a:latin typeface="Calibri" pitchFamily="34" charset="0"/>
                <a:ea typeface="ＭＳ Ｐゴシック" pitchFamily="34" charset="-128"/>
              </a:defRPr>
            </a:lvl4pPr>
            <a:lvl5pPr marL="2052638" indent="-227013" eaLnBrk="0" hangingPunct="0">
              <a:spcBef>
                <a:spcPct val="30000"/>
              </a:spcBef>
              <a:defRPr sz="1200">
                <a:solidFill>
                  <a:schemeClr val="tx1"/>
                </a:solidFill>
                <a:latin typeface="Calibri" pitchFamily="34"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r>
              <a:rPr lang="en-US" altLang="en-US" smtClean="0"/>
              <a:t>Section Title</a:t>
            </a:r>
          </a:p>
        </p:txBody>
      </p:sp>
      <p:sp>
        <p:nvSpPr>
          <p:cNvPr id="358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1363" indent="-284163" eaLnBrk="0" hangingPunct="0">
              <a:spcBef>
                <a:spcPct val="30000"/>
              </a:spcBef>
              <a:defRPr sz="1200">
                <a:solidFill>
                  <a:schemeClr val="tx1"/>
                </a:solidFill>
                <a:latin typeface="Calibri" pitchFamily="34" charset="0"/>
                <a:ea typeface="ＭＳ Ｐゴシック" pitchFamily="34" charset="-128"/>
              </a:defRPr>
            </a:lvl2pPr>
            <a:lvl3pPr marL="1139825" indent="-227013" eaLnBrk="0" hangingPunct="0">
              <a:spcBef>
                <a:spcPct val="30000"/>
              </a:spcBef>
              <a:defRPr sz="1200">
                <a:solidFill>
                  <a:schemeClr val="tx1"/>
                </a:solidFill>
                <a:latin typeface="Calibri" pitchFamily="34" charset="0"/>
                <a:ea typeface="ＭＳ Ｐゴシック" pitchFamily="34" charset="-128"/>
              </a:defRPr>
            </a:lvl3pPr>
            <a:lvl4pPr marL="1595438" indent="-227013" eaLnBrk="0" hangingPunct="0">
              <a:spcBef>
                <a:spcPct val="30000"/>
              </a:spcBef>
              <a:defRPr sz="1200">
                <a:solidFill>
                  <a:schemeClr val="tx1"/>
                </a:solidFill>
                <a:latin typeface="Calibri" pitchFamily="34" charset="0"/>
                <a:ea typeface="ＭＳ Ｐゴシック" pitchFamily="34" charset="-128"/>
              </a:defRPr>
            </a:lvl4pPr>
            <a:lvl5pPr marL="2052638" indent="-227013" eaLnBrk="0" hangingPunct="0">
              <a:spcBef>
                <a:spcPct val="30000"/>
              </a:spcBef>
              <a:defRPr sz="1200">
                <a:solidFill>
                  <a:schemeClr val="tx1"/>
                </a:solidFill>
                <a:latin typeface="Calibri" pitchFamily="34" charset="0"/>
                <a:ea typeface="ＭＳ Ｐゴシック" pitchFamily="34" charset="-128"/>
              </a:defRPr>
            </a:lvl5pPr>
            <a:lvl6pPr marL="2509838" indent="-227013"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67038" indent="-227013"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4238" indent="-227013"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1438" indent="-227013"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5510CB5-5A76-447A-B78C-93A0668BFD69}"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230262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en-US" dirty="0" smtClean="0"/>
              <a:t>1)</a:t>
            </a:r>
            <a:r>
              <a:rPr lang="en-US" baseline="0" dirty="0" smtClean="0"/>
              <a:t> </a:t>
            </a:r>
            <a:r>
              <a:rPr lang="en-US" dirty="0" smtClean="0"/>
              <a:t>We have extended</a:t>
            </a:r>
            <a:r>
              <a:rPr lang="en-US" baseline="0" dirty="0" smtClean="0"/>
              <a:t> the Los Alamos (</a:t>
            </a:r>
            <a:r>
              <a:rPr lang="en-US" baseline="0" dirty="0" err="1" smtClean="0"/>
              <a:t>Madland</a:t>
            </a:r>
            <a:r>
              <a:rPr lang="en-US" baseline="0" dirty="0" smtClean="0"/>
              <a:t>-Nix) model of PFNS in various ways by introducing an anisotropy parameter to model the emission of neutrons from rotating fragments; different temperature distributions in the light and heavy fragments; modified the optical model potentials used to calculate the inverse cross-sections of neutron emissions from the fragments; etc.</a:t>
            </a:r>
          </a:p>
          <a:p>
            <a:endParaRPr lang="en-US" baseline="0" dirty="0" smtClean="0"/>
          </a:p>
          <a:p>
            <a:r>
              <a:rPr lang="en-US" baseline="0" dirty="0" smtClean="0"/>
              <a:t>2) We have performed an extensive and thorough analysis of experimental PFNS data, including MCNP simulations of several past experimental setups, often leading to significantly increased error bars and significantly more realistic correlation matrices.</a:t>
            </a:r>
          </a:p>
          <a:p>
            <a:endParaRPr lang="en-US" baseline="0" dirty="0" smtClean="0"/>
          </a:p>
          <a:p>
            <a:r>
              <a:rPr lang="en-US" baseline="0" dirty="0" smtClean="0"/>
              <a:t>3) Items 1) and 2) led to a much more robust evaluation of PFNS data for Pu239 at 0.5 MeV incident neutron energy.</a:t>
            </a:r>
          </a:p>
          <a:p>
            <a:endParaRPr lang="en-US" baseline="0" dirty="0" smtClean="0"/>
          </a:p>
          <a:p>
            <a:r>
              <a:rPr lang="en-US" baseline="0" dirty="0" smtClean="0"/>
              <a:t>4) This work is done in collaboration with Chi-Nu at LANSCE, and the IAEA (Roberto Capote)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a:xfrm>
            <a:off x="3970339" y="8829675"/>
            <a:ext cx="3038475" cy="465138"/>
          </a:xfrm>
          <a:prstGeom prst="rect">
            <a:avLst/>
          </a:prstGeom>
        </p:spPr>
        <p:txBody>
          <a:bodyPr lIns="91435" tIns="45717" rIns="91435" bIns="45717"/>
          <a:lstStyle/>
          <a:p>
            <a:fld id="{A5A649BE-554B-FE4D-BBCB-FCCC2B9FE385}" type="slidenum">
              <a:rPr lang="en-US" smtClean="0"/>
              <a:pPr/>
              <a:t>4</a:t>
            </a:fld>
            <a:endParaRPr lang="en-US"/>
          </a:p>
        </p:txBody>
      </p:sp>
    </p:spTree>
    <p:extLst>
      <p:ext uri="{BB962C8B-B14F-4D97-AF65-F5344CB8AC3E}">
        <p14:creationId xmlns:p14="http://schemas.microsoft.com/office/powerpoint/2010/main" val="1896255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en-US" dirty="0" smtClean="0"/>
              <a:t>1)</a:t>
            </a:r>
            <a:r>
              <a:rPr lang="en-US" baseline="0" dirty="0" smtClean="0"/>
              <a:t> </a:t>
            </a:r>
            <a:r>
              <a:rPr lang="en-US" dirty="0" smtClean="0"/>
              <a:t>We have extended</a:t>
            </a:r>
            <a:r>
              <a:rPr lang="en-US" baseline="0" dirty="0" smtClean="0"/>
              <a:t> the Los Alamos (</a:t>
            </a:r>
            <a:r>
              <a:rPr lang="en-US" baseline="0" dirty="0" err="1" smtClean="0"/>
              <a:t>Madland</a:t>
            </a:r>
            <a:r>
              <a:rPr lang="en-US" baseline="0" dirty="0" smtClean="0"/>
              <a:t>-Nix) model of PFNS in various ways by introducing an anisotropy parameter to model the emission of neutrons from rotating fragments; different temperature distributions in the light and heavy fragments; modified the optical model potentials used to calculate the inverse cross-sections of neutron emissions from the fragments; etc.</a:t>
            </a:r>
          </a:p>
          <a:p>
            <a:endParaRPr lang="en-US" baseline="0" dirty="0" smtClean="0"/>
          </a:p>
          <a:p>
            <a:r>
              <a:rPr lang="en-US" baseline="0" dirty="0" smtClean="0"/>
              <a:t>2) We have performed an extensive and thorough analysis of experimental PFNS data, including MCNP simulations of several past experimental setups, often leading to significantly increased error bars and significantly more realistic correlation matrices.</a:t>
            </a:r>
          </a:p>
          <a:p>
            <a:endParaRPr lang="en-US" baseline="0" dirty="0" smtClean="0"/>
          </a:p>
          <a:p>
            <a:r>
              <a:rPr lang="en-US" baseline="0" dirty="0" smtClean="0"/>
              <a:t>3) Items 1) and 2) led to a much more robust evaluation of PFNS data for Pu239 at 0.5 MeV incident neutron energy.</a:t>
            </a:r>
          </a:p>
          <a:p>
            <a:endParaRPr lang="en-US" baseline="0" dirty="0" smtClean="0"/>
          </a:p>
          <a:p>
            <a:r>
              <a:rPr lang="en-US" baseline="0" dirty="0" smtClean="0"/>
              <a:t>4) This work is done in collaboration with Chi-Nu at LANSCE, and the IAEA (Roberto Capote)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a:xfrm>
            <a:off x="3970339" y="8829675"/>
            <a:ext cx="3038475" cy="465138"/>
          </a:xfrm>
          <a:prstGeom prst="rect">
            <a:avLst/>
          </a:prstGeom>
        </p:spPr>
        <p:txBody>
          <a:bodyPr lIns="91435" tIns="45717" rIns="91435" bIns="45717"/>
          <a:lstStyle/>
          <a:p>
            <a:fld id="{A5A649BE-554B-FE4D-BBCB-FCCC2B9FE385}" type="slidenum">
              <a:rPr lang="en-US" smtClean="0"/>
              <a:pPr/>
              <a:t>5</a:t>
            </a:fld>
            <a:endParaRPr lang="en-US"/>
          </a:p>
        </p:txBody>
      </p:sp>
    </p:spTree>
    <p:extLst>
      <p:ext uri="{BB962C8B-B14F-4D97-AF65-F5344CB8AC3E}">
        <p14:creationId xmlns:p14="http://schemas.microsoft.com/office/powerpoint/2010/main" val="1896255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en-US" dirty="0" smtClean="0"/>
              <a:t>1)</a:t>
            </a:r>
            <a:r>
              <a:rPr lang="en-US" baseline="0" dirty="0" smtClean="0"/>
              <a:t> </a:t>
            </a:r>
            <a:r>
              <a:rPr lang="en-US" dirty="0" smtClean="0"/>
              <a:t>We have extended</a:t>
            </a:r>
            <a:r>
              <a:rPr lang="en-US" baseline="0" dirty="0" smtClean="0"/>
              <a:t> the Los Alamos (</a:t>
            </a:r>
            <a:r>
              <a:rPr lang="en-US" baseline="0" dirty="0" err="1" smtClean="0"/>
              <a:t>Madland</a:t>
            </a:r>
            <a:r>
              <a:rPr lang="en-US" baseline="0" dirty="0" smtClean="0"/>
              <a:t>-Nix) model of PFNS in various ways by introducing an anisotropy parameter to model the emission of neutrons from rotating fragments; different temperature distributions in the light and heavy fragments; modified the optical model potentials used to calculate the inverse cross-sections of neutron emissions from the fragments; etc.</a:t>
            </a:r>
          </a:p>
          <a:p>
            <a:endParaRPr lang="en-US" baseline="0" dirty="0" smtClean="0"/>
          </a:p>
          <a:p>
            <a:r>
              <a:rPr lang="en-US" baseline="0" dirty="0" smtClean="0"/>
              <a:t>2) We have performed an extensive and thorough analysis of experimental PFNS data, including MCNP simulations of several past experimental setups, often leading to significantly increased error bars and significantly more realistic correlation matrices.</a:t>
            </a:r>
          </a:p>
          <a:p>
            <a:endParaRPr lang="en-US" baseline="0" dirty="0" smtClean="0"/>
          </a:p>
          <a:p>
            <a:r>
              <a:rPr lang="en-US" baseline="0" dirty="0" smtClean="0"/>
              <a:t>3) Items 1) and 2) led to a much more robust evaluation of PFNS data for Pu239 at 0.5 MeV incident neutron energy.</a:t>
            </a:r>
          </a:p>
          <a:p>
            <a:endParaRPr lang="en-US" baseline="0" dirty="0" smtClean="0"/>
          </a:p>
          <a:p>
            <a:r>
              <a:rPr lang="en-US" baseline="0" dirty="0" smtClean="0"/>
              <a:t>4) This work is done in collaboration with Chi-Nu at LANSCE, and the IAEA (Roberto Capote)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a:xfrm>
            <a:off x="3970339" y="8829675"/>
            <a:ext cx="3038475" cy="465138"/>
          </a:xfrm>
          <a:prstGeom prst="rect">
            <a:avLst/>
          </a:prstGeom>
        </p:spPr>
        <p:txBody>
          <a:bodyPr lIns="91435" tIns="45717" rIns="91435" bIns="45717"/>
          <a:lstStyle/>
          <a:p>
            <a:fld id="{A5A649BE-554B-FE4D-BBCB-FCCC2B9FE385}" type="slidenum">
              <a:rPr lang="en-US" smtClean="0"/>
              <a:pPr/>
              <a:t>6</a:t>
            </a:fld>
            <a:endParaRPr lang="en-US"/>
          </a:p>
        </p:txBody>
      </p:sp>
    </p:spTree>
    <p:extLst>
      <p:ext uri="{BB962C8B-B14F-4D97-AF65-F5344CB8AC3E}">
        <p14:creationId xmlns:p14="http://schemas.microsoft.com/office/powerpoint/2010/main" val="189625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dirty="0">
              <a:solidFill>
                <a:srgbClr val="FF0000"/>
              </a:solidFill>
            </a:endParaRPr>
          </a:p>
        </p:txBody>
      </p:sp>
      <p:sp>
        <p:nvSpPr>
          <p:cNvPr id="4" name="Slide Number Placeholder 3"/>
          <p:cNvSpPr>
            <a:spLocks noGrp="1"/>
          </p:cNvSpPr>
          <p:nvPr>
            <p:ph type="sldNum" sz="quarter" idx="10"/>
          </p:nvPr>
        </p:nvSpPr>
        <p:spPr>
          <a:xfrm>
            <a:off x="3970339" y="8829675"/>
            <a:ext cx="3038475" cy="465138"/>
          </a:xfrm>
          <a:prstGeom prst="rect">
            <a:avLst/>
          </a:prstGeom>
        </p:spPr>
        <p:txBody>
          <a:bodyPr lIns="91435" tIns="45717" rIns="91435" bIns="45717"/>
          <a:lstStyle/>
          <a:p>
            <a:pPr>
              <a:defRPr/>
            </a:pPr>
            <a:fld id="{9707E214-3A41-E744-816C-76BD99B57202}" type="slidenum">
              <a:rPr lang="en-US" smtClean="0"/>
              <a:pPr>
                <a:defRPr/>
              </a:pPr>
              <a:t>9</a:t>
            </a:fld>
            <a:endParaRPr lang="en-US"/>
          </a:p>
        </p:txBody>
      </p:sp>
    </p:spTree>
    <p:extLst>
      <p:ext uri="{BB962C8B-B14F-4D97-AF65-F5344CB8AC3E}">
        <p14:creationId xmlns:p14="http://schemas.microsoft.com/office/powerpoint/2010/main" val="384812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dirty="0">
              <a:solidFill>
                <a:srgbClr val="FF0000"/>
              </a:solidFill>
            </a:endParaRPr>
          </a:p>
        </p:txBody>
      </p:sp>
      <p:sp>
        <p:nvSpPr>
          <p:cNvPr id="4" name="Slide Number Placeholder 3"/>
          <p:cNvSpPr>
            <a:spLocks noGrp="1"/>
          </p:cNvSpPr>
          <p:nvPr>
            <p:ph type="sldNum" sz="quarter" idx="10"/>
          </p:nvPr>
        </p:nvSpPr>
        <p:spPr>
          <a:xfrm>
            <a:off x="3970339" y="8829675"/>
            <a:ext cx="3038475" cy="465138"/>
          </a:xfrm>
          <a:prstGeom prst="rect">
            <a:avLst/>
          </a:prstGeom>
        </p:spPr>
        <p:txBody>
          <a:bodyPr lIns="91435" tIns="45717" rIns="91435" bIns="45717"/>
          <a:lstStyle/>
          <a:p>
            <a:pPr>
              <a:defRPr/>
            </a:pPr>
            <a:fld id="{9707E214-3A41-E744-816C-76BD99B57202}" type="slidenum">
              <a:rPr lang="en-US" smtClean="0"/>
              <a:pPr>
                <a:defRPr/>
              </a:pPr>
              <a:t>10</a:t>
            </a:fld>
            <a:endParaRPr lang="en-US"/>
          </a:p>
        </p:txBody>
      </p:sp>
    </p:spTree>
    <p:extLst>
      <p:ext uri="{BB962C8B-B14F-4D97-AF65-F5344CB8AC3E}">
        <p14:creationId xmlns:p14="http://schemas.microsoft.com/office/powerpoint/2010/main" val="197331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normAutofit/>
          </a:bodyPr>
          <a:lstStyle/>
          <a:p>
            <a:endParaRPr lang="en-US" dirty="0">
              <a:solidFill>
                <a:srgbClr val="FF0000"/>
              </a:solidFill>
            </a:endParaRPr>
          </a:p>
        </p:txBody>
      </p:sp>
      <p:sp>
        <p:nvSpPr>
          <p:cNvPr id="4" name="Slide Number Placeholder 3"/>
          <p:cNvSpPr>
            <a:spLocks noGrp="1"/>
          </p:cNvSpPr>
          <p:nvPr>
            <p:ph type="sldNum" sz="quarter" idx="10"/>
          </p:nvPr>
        </p:nvSpPr>
        <p:spPr>
          <a:xfrm>
            <a:off x="3970339" y="8829675"/>
            <a:ext cx="3038475" cy="465138"/>
          </a:xfrm>
          <a:prstGeom prst="rect">
            <a:avLst/>
          </a:prstGeom>
        </p:spPr>
        <p:txBody>
          <a:bodyPr lIns="91435" tIns="45717" rIns="91435" bIns="45717"/>
          <a:lstStyle/>
          <a:p>
            <a:pPr>
              <a:defRPr/>
            </a:pPr>
            <a:fld id="{9707E214-3A41-E744-816C-76BD99B57202}" type="slidenum">
              <a:rPr lang="en-US" smtClean="0"/>
              <a:pPr>
                <a:defRPr/>
              </a:pPr>
              <a:t>11</a:t>
            </a:fld>
            <a:endParaRPr lang="en-US"/>
          </a:p>
        </p:txBody>
      </p:sp>
    </p:spTree>
    <p:extLst>
      <p:ext uri="{BB962C8B-B14F-4D97-AF65-F5344CB8AC3E}">
        <p14:creationId xmlns:p14="http://schemas.microsoft.com/office/powerpoint/2010/main" val="397997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 may change if the new ORNL RR arrives in time for assembling and testing a new file. We</a:t>
            </a:r>
            <a:r>
              <a:rPr lang="en-US" baseline="0" dirty="0" smtClean="0"/>
              <a:t> have no info about </a:t>
            </a:r>
            <a:r>
              <a:rPr lang="en-US" baseline="0" smtClean="0"/>
              <a:t>RPI testing of beta1.</a:t>
            </a:r>
            <a:endParaRPr lang="en-US" dirty="0"/>
          </a:p>
        </p:txBody>
      </p:sp>
      <p:sp>
        <p:nvSpPr>
          <p:cNvPr id="4" name="Footer Placeholder 3"/>
          <p:cNvSpPr>
            <a:spLocks noGrp="1"/>
          </p:cNvSpPr>
          <p:nvPr>
            <p:ph type="ftr" sz="quarter" idx="10"/>
          </p:nvPr>
        </p:nvSpPr>
        <p:spPr/>
        <p:txBody>
          <a:bodyPr/>
          <a:lstStyle/>
          <a:p>
            <a:pPr>
              <a:defRPr/>
            </a:pPr>
            <a:r>
              <a:rPr lang="en-US" smtClean="0"/>
              <a:t>Section Title</a:t>
            </a:r>
            <a:endParaRPr lang="en-US"/>
          </a:p>
        </p:txBody>
      </p:sp>
      <p:sp>
        <p:nvSpPr>
          <p:cNvPr id="5" name="Slide Number Placeholder 4"/>
          <p:cNvSpPr>
            <a:spLocks noGrp="1"/>
          </p:cNvSpPr>
          <p:nvPr>
            <p:ph type="sldNum" sz="quarter" idx="11"/>
          </p:nvPr>
        </p:nvSpPr>
        <p:spPr/>
        <p:txBody>
          <a:bodyPr/>
          <a:lstStyle/>
          <a:p>
            <a:pPr>
              <a:defRPr/>
            </a:pPr>
            <a:fld id="{90928615-B12D-4A24-86BB-CDCB1552B77D}" type="slidenum">
              <a:rPr lang="en-US" altLang="en-US" smtClean="0"/>
              <a:pPr>
                <a:defRPr/>
              </a:pPr>
              <a:t>24</a:t>
            </a:fld>
            <a:endParaRPr lang="en-US" altLang="en-US"/>
          </a:p>
        </p:txBody>
      </p:sp>
    </p:spTree>
    <p:extLst>
      <p:ext uri="{BB962C8B-B14F-4D97-AF65-F5344CB8AC3E}">
        <p14:creationId xmlns:p14="http://schemas.microsoft.com/office/powerpoint/2010/main" val="280070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35" tIns="45717" rIns="91435" bIns="45717"/>
          <a:lstStyle/>
          <a:p>
            <a:r>
              <a:rPr lang="en-US" dirty="0" smtClean="0"/>
              <a:t>1)</a:t>
            </a:r>
            <a:r>
              <a:rPr lang="en-US" baseline="0" dirty="0" smtClean="0"/>
              <a:t> </a:t>
            </a:r>
            <a:r>
              <a:rPr lang="en-US" dirty="0" smtClean="0"/>
              <a:t>We have extended</a:t>
            </a:r>
            <a:r>
              <a:rPr lang="en-US" baseline="0" dirty="0" smtClean="0"/>
              <a:t> the Los Alamos (</a:t>
            </a:r>
            <a:r>
              <a:rPr lang="en-US" baseline="0" dirty="0" err="1" smtClean="0"/>
              <a:t>Madland</a:t>
            </a:r>
            <a:r>
              <a:rPr lang="en-US" baseline="0" dirty="0" smtClean="0"/>
              <a:t>-Nix) model of PFNS in various ways by introducing an anisotropy parameter to model the emission of neutrons from rotating fragments; different temperature distributions in the light and heavy fragments; modified the optical model potentials used to calculate the inverse cross-sections of neutron emissions from the fragments; etc.</a:t>
            </a:r>
          </a:p>
          <a:p>
            <a:endParaRPr lang="en-US" baseline="0" dirty="0" smtClean="0"/>
          </a:p>
          <a:p>
            <a:r>
              <a:rPr lang="en-US" baseline="0" dirty="0" smtClean="0"/>
              <a:t>2) We have performed an extensive and thorough analysis of experimental PFNS data, including MCNP simulations of several past experimental setups, often leading to significantly increased error bars and significantly more realistic correlation matrices.</a:t>
            </a:r>
          </a:p>
          <a:p>
            <a:endParaRPr lang="en-US" baseline="0" dirty="0" smtClean="0"/>
          </a:p>
          <a:p>
            <a:r>
              <a:rPr lang="en-US" baseline="0" dirty="0" smtClean="0"/>
              <a:t>3) Items 1) and 2) led to a much more robust evaluation of PFNS data for Pu239 at 0.5 MeV incident neutron energy.</a:t>
            </a:r>
          </a:p>
          <a:p>
            <a:endParaRPr lang="en-US" baseline="0" dirty="0" smtClean="0"/>
          </a:p>
          <a:p>
            <a:r>
              <a:rPr lang="en-US" baseline="0" dirty="0" smtClean="0"/>
              <a:t>4) This work is done in collaboration with Chi-Nu at LANSCE, and the IAEA (Roberto Capote)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a:xfrm>
            <a:off x="3970339" y="8829675"/>
            <a:ext cx="3038475" cy="465138"/>
          </a:xfrm>
          <a:prstGeom prst="rect">
            <a:avLst/>
          </a:prstGeom>
        </p:spPr>
        <p:txBody>
          <a:bodyPr lIns="91435" tIns="45717" rIns="91435" bIns="45717"/>
          <a:lstStyle/>
          <a:p>
            <a:fld id="{A5A649BE-554B-FE4D-BBCB-FCCC2B9FE385}" type="slidenum">
              <a:rPr lang="en-US" smtClean="0"/>
              <a:pPr/>
              <a:t>29</a:t>
            </a:fld>
            <a:endParaRPr lang="en-US"/>
          </a:p>
        </p:txBody>
      </p:sp>
    </p:spTree>
    <p:extLst>
      <p:ext uri="{BB962C8B-B14F-4D97-AF65-F5344CB8AC3E}">
        <p14:creationId xmlns:p14="http://schemas.microsoft.com/office/powerpoint/2010/main" val="189625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a:xfrm>
            <a:off x="0" y="0"/>
            <a:ext cx="9144000" cy="3556000"/>
          </a:xfrm>
          <a:prstGeom prst="rect">
            <a:avLst/>
          </a:prstGeom>
          <a:gradFill flip="none" rotWithShape="1">
            <a:gsLst>
              <a:gs pos="48000">
                <a:schemeClr val="accent6"/>
              </a:gs>
              <a:gs pos="100000">
                <a:schemeClr val="accent6">
                  <a:lumMod val="50000"/>
                </a:schemeClr>
              </a:gs>
              <a:gs pos="0">
                <a:schemeClr val="accent6">
                  <a:lumMod val="50000"/>
                </a:schemeClr>
              </a:gs>
            </a:gsLst>
            <a:path path="circle">
              <a:fillToRect l="50000" t="50000" r="50000" b="50000"/>
            </a:path>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8" descr="NNSA_gray.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05750" y="6199188"/>
            <a:ext cx="1138238" cy="334962"/>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4572000" y="6618288"/>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r>
              <a:rPr lang="en-US" altLang="en-US" sz="800" smtClean="0">
                <a:solidFill>
                  <a:srgbClr val="666666"/>
                </a:solidFill>
              </a:rPr>
              <a:t>Operated by Los Alamos National Security, LLC for the U.S. Department of Energy's NNSA</a:t>
            </a:r>
          </a:p>
        </p:txBody>
      </p:sp>
      <p:pic>
        <p:nvPicPr>
          <p:cNvPr id="7" name="Picture 11" descr="LANL_allWHITE.ai"/>
          <p:cNvPicPr>
            <a:picLocks noChangeAspect="1"/>
          </p:cNvPicPr>
          <p:nvPr/>
        </p:nvPicPr>
        <p:blipFill>
          <a:blip r:embed="rId3">
            <a:extLst>
              <a:ext uri="{28A0092B-C50C-407E-A947-70E740481C1C}">
                <a14:useLocalDpi xmlns:a14="http://schemas.microsoft.com/office/drawing/2010/main" val="0"/>
              </a:ext>
            </a:extLst>
          </a:blip>
          <a:srcRect l="22845" t="29134" r="27444" b="28320"/>
          <a:stretch>
            <a:fillRect/>
          </a:stretch>
        </p:blipFill>
        <p:spPr bwMode="auto">
          <a:xfrm>
            <a:off x="1422400" y="296863"/>
            <a:ext cx="54356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71438" y="4829175"/>
            <a:ext cx="9144000" cy="1470025"/>
          </a:xfrm>
          <a:prstGeom prst="rect">
            <a:avLst/>
          </a:prstGeom>
          <a:ln>
            <a:noFill/>
          </a:ln>
        </p:spPr>
        <p:txBody>
          <a:bodyPr anchor="ctr">
            <a:normAutofit/>
          </a:bodyPr>
          <a:lstStyle>
            <a:lvl1pPr algn="ctr" defTabSz="457200" rtl="0" eaLnBrk="1" latinLnBrk="0" hangingPunct="1">
              <a:spcBef>
                <a:spcPct val="0"/>
              </a:spcBef>
              <a:buNone/>
              <a:defRPr sz="3600" b="1" kern="1200">
                <a:solidFill>
                  <a:schemeClr val="tx1"/>
                </a:solidFill>
                <a:latin typeface="+mj-lt"/>
                <a:ea typeface="+mj-ea"/>
                <a:cs typeface="+mj-cs"/>
              </a:defRPr>
            </a:lvl1pPr>
          </a:lstStyle>
          <a:p>
            <a:pPr fontAlgn="auto">
              <a:spcAft>
                <a:spcPts val="0"/>
              </a:spcAft>
              <a:defRPr/>
            </a:pPr>
            <a:endParaRPr lang="en-US" sz="1800" dirty="0">
              <a:solidFill>
                <a:srgbClr val="7F7F7F"/>
              </a:solidFill>
            </a:endParaRPr>
          </a:p>
        </p:txBody>
      </p:sp>
      <p:sp>
        <p:nvSpPr>
          <p:cNvPr id="9" name="Subtitle 2"/>
          <p:cNvSpPr txBox="1">
            <a:spLocks/>
          </p:cNvSpPr>
          <p:nvPr/>
        </p:nvSpPr>
        <p:spPr>
          <a:xfrm>
            <a:off x="71438" y="5683250"/>
            <a:ext cx="9144000" cy="723900"/>
          </a:xfrm>
          <a:prstGeom prst="rect">
            <a:avLst/>
          </a:prstGeom>
        </p:spPr>
        <p:txBody>
          <a:bodyPr>
            <a:normAutofit/>
          </a:bodyPr>
          <a:lstStyle>
            <a:lvl1pPr marL="0" indent="0" algn="ctr" defTabSz="457200" rtl="0" eaLnBrk="1" latinLnBrk="0" hangingPunct="1">
              <a:spcBef>
                <a:spcPct val="20000"/>
              </a:spcBef>
              <a:buFont typeface="Lucida Grande"/>
              <a:buNone/>
              <a:defRPr sz="1800" b="1" kern="1200">
                <a:solidFill>
                  <a:schemeClr val="tx1">
                    <a:lumMod val="75000"/>
                    <a:lumOff val="25000"/>
                  </a:schemeClr>
                </a:solidFill>
                <a:latin typeface="+mn-lt"/>
                <a:ea typeface="+mn-ea"/>
                <a:cs typeface="+mn-cs"/>
              </a:defRPr>
            </a:lvl1pPr>
            <a:lvl2pPr marL="457200" indent="0" algn="ctr" defTabSz="457200" rtl="0" eaLnBrk="1" latinLnBrk="0" hangingPunct="1">
              <a:spcBef>
                <a:spcPct val="20000"/>
              </a:spcBef>
              <a:buFont typeface="Lucida Grande"/>
              <a:buNone/>
              <a:defRPr sz="1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Lucida Grande"/>
              <a:buNone/>
              <a:defRPr sz="16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Lucida Grande"/>
              <a:buNone/>
              <a:defRPr sz="1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Lucida Grande"/>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sz="1400" baseline="0" dirty="0" smtClean="0">
                <a:solidFill>
                  <a:srgbClr val="7F7F7F"/>
                </a:solidFill>
              </a:rPr>
              <a:t>CSEWG Meeting, Los Alamos, April 11-12,</a:t>
            </a:r>
            <a:r>
              <a:rPr lang="en-US" sz="1400" dirty="0" smtClean="0">
                <a:solidFill>
                  <a:srgbClr val="7F7F7F"/>
                </a:solidFill>
              </a:rPr>
              <a:t> 2016</a:t>
            </a:r>
          </a:p>
        </p:txBody>
      </p:sp>
      <p:cxnSp>
        <p:nvCxnSpPr>
          <p:cNvPr id="10" name="Straight Connector 9"/>
          <p:cNvCxnSpPr/>
          <p:nvPr/>
        </p:nvCxnSpPr>
        <p:spPr>
          <a:xfrm>
            <a:off x="0" y="6629400"/>
            <a:ext cx="9144000" cy="0"/>
          </a:xfrm>
          <a:prstGeom prst="line">
            <a:avLst/>
          </a:prstGeom>
          <a:ln w="38100" cmpd="sng">
            <a:solidFill>
              <a:schemeClr val="accent6"/>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ctrTitle"/>
          </p:nvPr>
        </p:nvSpPr>
        <p:spPr>
          <a:xfrm>
            <a:off x="0" y="3235665"/>
            <a:ext cx="9144000" cy="1470025"/>
          </a:xfrm>
        </p:spPr>
        <p:txBody>
          <a:bodyPr/>
          <a:lstStyle>
            <a:lvl1pPr algn="ct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327666"/>
            <a:ext cx="9144000" cy="725418"/>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9009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marL="342900" indent="-342900">
              <a:buFont typeface="Lucida Grande"/>
              <a:buChar char="»"/>
              <a:defRPr b="1"/>
            </a:lvl1pPr>
            <a:lvl2pPr marL="742950" indent="-285750">
              <a:buFont typeface="Lucida Grande"/>
              <a:buChar char="»"/>
              <a:defRPr/>
            </a:lvl2pPr>
            <a:lvl3pPr marL="1143000" indent="-228600">
              <a:buFont typeface="Lucida Grande"/>
              <a:buChar char="»"/>
              <a:defRPr/>
            </a:lvl3pPr>
            <a:lvl4pPr marL="1600200" indent="-228600">
              <a:buFont typeface="Lucida Grande"/>
              <a:buChar char="»"/>
              <a:defRPr/>
            </a:lvl4pPr>
            <a:lvl5pPr marL="2057400" indent="-228600">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1"/>
          <p:cNvSpPr>
            <a:spLocks noGrp="1"/>
          </p:cNvSpPr>
          <p:nvPr>
            <p:ph type="sldNum" sz="quarter" idx="10"/>
          </p:nvPr>
        </p:nvSpPr>
        <p:spPr/>
        <p:txBody>
          <a:bodyPr/>
          <a:lstStyle>
            <a:lvl1pPr>
              <a:defRPr/>
            </a:lvl1pPr>
          </a:lstStyle>
          <a:p>
            <a:pPr>
              <a:defRPr/>
            </a:pPr>
            <a:fld id="{109D5DEB-569D-473A-A64B-67035708AE3F}" type="slidenum">
              <a:rPr lang="en-US" altLang="en-US"/>
              <a:pPr>
                <a:defRPr/>
              </a:pPr>
              <a:t>‹#›</a:t>
            </a:fld>
            <a:endParaRPr lang="en-US" altLang="en-US" dirty="0"/>
          </a:p>
        </p:txBody>
      </p:sp>
    </p:spTree>
    <p:extLst>
      <p:ext uri="{BB962C8B-B14F-4D97-AF65-F5344CB8AC3E}">
        <p14:creationId xmlns:p14="http://schemas.microsoft.com/office/powerpoint/2010/main" val="103204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lide Number Placeholder 31"/>
          <p:cNvSpPr txBox="1">
            <a:spLocks/>
          </p:cNvSpPr>
          <p:nvPr/>
        </p:nvSpPr>
        <p:spPr>
          <a:xfrm>
            <a:off x="7010400" y="0"/>
            <a:ext cx="21336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fld id="{9600F6A5-4BFE-41AE-9ABE-63F6227E0F01}" type="slidenum">
              <a:rPr lang="en-US" altLang="en-US" sz="1200" smtClean="0">
                <a:solidFill>
                  <a:schemeClr val="bg1"/>
                </a:solidFill>
              </a:rPr>
              <a:pPr algn="r" eaLnBrk="1" hangingPunct="1">
                <a:defRPr/>
              </a:pPr>
              <a:t>‹#›</a:t>
            </a:fld>
            <a:endParaRPr lang="en-US" altLang="en-US" sz="1200" dirty="0" smtClean="0">
              <a:solidFill>
                <a:schemeClr val="bg1"/>
              </a:solidFill>
            </a:endParaRPr>
          </a:p>
        </p:txBody>
      </p:sp>
      <p:sp>
        <p:nvSpPr>
          <p:cNvPr id="2" name="Vertical Title 1"/>
          <p:cNvSpPr>
            <a:spLocks noGrp="1"/>
          </p:cNvSpPr>
          <p:nvPr>
            <p:ph type="title" orient="vert"/>
          </p:nvPr>
        </p:nvSpPr>
        <p:spPr>
          <a:xfrm>
            <a:off x="6629400" y="1363491"/>
            <a:ext cx="2057400" cy="4762672"/>
          </a:xfrm>
        </p:spPr>
        <p:txBody>
          <a:bodyPr vert="eaVert"/>
          <a:lstStyle>
            <a:lvl1pPr>
              <a:defRPr>
                <a:solidFill>
                  <a:srgbClr val="00000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363491"/>
            <a:ext cx="6019800" cy="4762672"/>
          </a:xfrm>
        </p:spPr>
        <p:txBody>
          <a:bodyPr vert="eaVert"/>
          <a:lstStyle>
            <a:lvl1pPr marL="342900" indent="-342900">
              <a:buFont typeface="Lucida Grande"/>
              <a:buChar char="»"/>
              <a:defRPr b="1"/>
            </a:lvl1pPr>
            <a:lvl2pPr marL="742950" indent="-285750">
              <a:buFont typeface="Lucida Grande"/>
              <a:buChar char="»"/>
              <a:defRPr/>
            </a:lvl2pPr>
            <a:lvl3pPr marL="1143000" indent="-228600">
              <a:buFont typeface="Lucida Grande"/>
              <a:buChar char="»"/>
              <a:defRPr/>
            </a:lvl3pPr>
            <a:lvl4pPr marL="1600200" indent="-228600">
              <a:buFont typeface="Lucida Grande"/>
              <a:buChar char="»"/>
              <a:defRPr/>
            </a:lvl4pPr>
            <a:lvl5pPr marL="2057400" indent="-228600">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1286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19993" y="4114800"/>
            <a:ext cx="7215342" cy="990600"/>
          </a:xfrm>
        </p:spPr>
        <p:txBody>
          <a:bodyPr>
            <a:normAutofit/>
          </a:bodyPr>
          <a:lstStyle>
            <a:lvl1pPr marL="0" indent="0" algn="l">
              <a:buNone/>
              <a:defRPr sz="2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8"/>
          <p:cNvSpPr>
            <a:spLocks noGrp="1"/>
          </p:cNvSpPr>
          <p:nvPr>
            <p:ph type="body" sz="quarter" idx="10"/>
          </p:nvPr>
        </p:nvSpPr>
        <p:spPr>
          <a:xfrm>
            <a:off x="1928658" y="5979837"/>
            <a:ext cx="2479849" cy="523875"/>
          </a:xfrm>
        </p:spPr>
        <p:txBody>
          <a:bodyPr lIns="0" rIns="0">
            <a:normAutofit/>
          </a:bodyPr>
          <a:lstStyle>
            <a:lvl1pPr marL="0" indent="0" algn="l">
              <a:buFontTx/>
              <a:buNone/>
              <a:defRPr sz="1800" baseline="0">
                <a:solidFill>
                  <a:srgbClr val="7F7F7F"/>
                </a:solidFill>
              </a:defRPr>
            </a:lvl1pPr>
          </a:lstStyle>
          <a:p>
            <a:pPr lvl="0"/>
            <a:r>
              <a:rPr lang="en-US" smtClean="0"/>
              <a:t>Click to edit Master text styles</a:t>
            </a:r>
          </a:p>
        </p:txBody>
      </p:sp>
      <p:sp>
        <p:nvSpPr>
          <p:cNvPr id="5" name="Title 4"/>
          <p:cNvSpPr>
            <a:spLocks noGrp="1"/>
          </p:cNvSpPr>
          <p:nvPr>
            <p:ph type="title"/>
          </p:nvPr>
        </p:nvSpPr>
        <p:spPr>
          <a:xfrm>
            <a:off x="1819993" y="2971800"/>
            <a:ext cx="8229600" cy="1143000"/>
          </a:xfrm>
        </p:spPr>
        <p:txBody>
          <a:bodyPr/>
          <a:lstStyle>
            <a:lvl1pPr algn="l">
              <a:defRPr/>
            </a:lvl1pPr>
          </a:lstStyle>
          <a:p>
            <a:r>
              <a:rPr lang="en-US" smtClean="0"/>
              <a:t>Click to edit Master title style</a:t>
            </a:r>
            <a:endParaRPr lang="en-US" dirty="0"/>
          </a:p>
        </p:txBody>
      </p:sp>
    </p:spTree>
    <p:extLst>
      <p:ext uri="{BB962C8B-B14F-4D97-AF65-F5344CB8AC3E}">
        <p14:creationId xmlns:p14="http://schemas.microsoft.com/office/powerpoint/2010/main" val="1699029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5"/>
          <p:cNvSpPr>
            <a:spLocks noGrp="1"/>
          </p:cNvSpPr>
          <p:nvPr>
            <p:ph type="body" sz="quarter" idx="10"/>
          </p:nvPr>
        </p:nvSpPr>
        <p:spPr>
          <a:xfrm>
            <a:off x="4648200" y="5514439"/>
            <a:ext cx="4038600" cy="611723"/>
          </a:xfrm>
        </p:spPr>
        <p:txBody>
          <a:bodyPr>
            <a:noAutofit/>
          </a:bodyPr>
          <a:lstStyle>
            <a:lvl1pPr marL="0" indent="0">
              <a:buFontTx/>
              <a:buNone/>
              <a:defRPr lang="en-US" sz="1800" i="0" dirty="0" smtClean="0">
                <a:solidFill>
                  <a:srgbClr val="7F7F7F"/>
                </a:solidFill>
              </a:defRPr>
            </a:lvl1pPr>
            <a:lvl2pPr marL="457200" indent="0">
              <a:buFontTx/>
              <a:buNone/>
              <a:defRPr lang="en-US" sz="2000" dirty="0" smtClean="0"/>
            </a:lvl2pPr>
            <a:lvl3pPr marL="914400" indent="0">
              <a:buFontTx/>
              <a:buNone/>
              <a:defRPr lang="en-US" sz="2000" dirty="0" smtClean="0"/>
            </a:lvl3pPr>
            <a:lvl4pPr marL="1371600" indent="0">
              <a:buFontTx/>
              <a:buNone/>
              <a:defRPr lang="en-US" sz="2000" dirty="0" smtClean="0"/>
            </a:lvl4pPr>
            <a:lvl5pPr marL="1828800" indent="0">
              <a:buFontTx/>
              <a:buNone/>
              <a:defRPr lang="en-US" sz="2000" dirty="0"/>
            </a:lvl5pPr>
          </a:lstStyle>
          <a:p>
            <a:pPr lvl="0"/>
            <a:r>
              <a:rPr lang="en-US" smtClean="0"/>
              <a:t>Click to edit Master text styles</a:t>
            </a:r>
          </a:p>
        </p:txBody>
      </p:sp>
      <p:sp>
        <p:nvSpPr>
          <p:cNvPr id="6" name="Content Placeholder 9"/>
          <p:cNvSpPr>
            <a:spLocks noGrp="1"/>
          </p:cNvSpPr>
          <p:nvPr>
            <p:ph sz="quarter" idx="12"/>
          </p:nvPr>
        </p:nvSpPr>
        <p:spPr>
          <a:xfrm>
            <a:off x="4648200" y="1143000"/>
            <a:ext cx="4038600" cy="4288970"/>
          </a:xfrm>
        </p:spPr>
        <p:txBody>
          <a:bodyPr>
            <a:normAutofit/>
          </a:bodyPr>
          <a:lstStyle>
            <a:lvl1pPr marL="0" marR="0" indent="0" algn="l" defTabSz="914400" rtl="0" eaLnBrk="1" fontAlgn="auto" latinLnBrk="0" hangingPunct="1">
              <a:lnSpc>
                <a:spcPct val="100000"/>
              </a:lnSpc>
              <a:spcBef>
                <a:spcPts val="768"/>
              </a:spcBef>
              <a:spcAft>
                <a:spcPts val="0"/>
              </a:spcAft>
              <a:buClr>
                <a:srgbClr val="F4B834"/>
              </a:buClr>
              <a:buSzTx/>
              <a:buFontTx/>
              <a:buNone/>
              <a:tabLst/>
              <a:defRPr lang="en-US" sz="2800" i="1" kern="1200" baseline="0" dirty="0">
                <a:solidFill>
                  <a:srgbClr val="898989"/>
                </a:solidFill>
                <a:latin typeface="+mn-lt"/>
                <a:ea typeface="+mn-ea"/>
                <a:cs typeface="Arial" pitchFamily="34" charset="0"/>
              </a:defRPr>
            </a:lvl1pPr>
          </a:lstStyle>
          <a:p>
            <a:pPr lvl="0"/>
            <a:r>
              <a:rPr lang="en-US" smtClean="0"/>
              <a:t>Click to edit Master text styles</a:t>
            </a:r>
          </a:p>
        </p:txBody>
      </p:sp>
      <p:sp>
        <p:nvSpPr>
          <p:cNvPr id="7" name="Content Placeholder 2"/>
          <p:cNvSpPr>
            <a:spLocks noGrp="1"/>
          </p:cNvSpPr>
          <p:nvPr>
            <p:ph sz="half" idx="13"/>
          </p:nvPr>
        </p:nvSpPr>
        <p:spPr>
          <a:xfrm>
            <a:off x="453394" y="1358290"/>
            <a:ext cx="4038600" cy="4767873"/>
          </a:xfrm>
        </p:spPr>
        <p:txBody>
          <a:bodyPr>
            <a:normAutofit/>
          </a:bodyPr>
          <a:lstStyle>
            <a:lvl1pPr marL="342900" indent="-342900">
              <a:buFont typeface="Lucida Grande"/>
              <a:buChar char="»"/>
              <a:defRPr sz="1800" b="1"/>
            </a:lvl1pPr>
            <a:lvl2pPr marL="742950" indent="-285750">
              <a:buFont typeface="Lucida Grande"/>
              <a:buChar char="»"/>
              <a:defRPr sz="1600"/>
            </a:lvl2pPr>
            <a:lvl3pPr marL="1143000" indent="-228600">
              <a:buFont typeface="Lucida Grande"/>
              <a:buChar char="»"/>
              <a:defRPr sz="1400"/>
            </a:lvl3pPr>
            <a:lvl4pPr marL="1600200" indent="-228600">
              <a:buFont typeface="Lucida Grande"/>
              <a:buChar char="»"/>
              <a:defRPr sz="1200"/>
            </a:lvl4pPr>
            <a:lvl5pPr marL="2057400" indent="-228600">
              <a:buFont typeface="Lucida Grande"/>
              <a:buChar cha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870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ith Object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p>
            <a:r>
              <a:rPr lang="en-US" dirty="0" smtClean="0"/>
              <a:t>Click to add slide title</a:t>
            </a:r>
            <a:endParaRPr lang="en-US" dirty="0"/>
          </a:p>
        </p:txBody>
      </p:sp>
      <p:sp>
        <p:nvSpPr>
          <p:cNvPr id="3" name="Content Placeholder 2"/>
          <p:cNvSpPr>
            <a:spLocks noGrp="1"/>
          </p:cNvSpPr>
          <p:nvPr>
            <p:ph sz="half" idx="1" hasCustomPrompt="1"/>
          </p:nvPr>
        </p:nvSpPr>
        <p:spPr>
          <a:xfrm>
            <a:off x="457200" y="1371600"/>
            <a:ext cx="4038600" cy="4495799"/>
          </a:xfrm>
        </p:spPr>
        <p:txBody>
          <a:bodyPr>
            <a:noAutofit/>
          </a:bodyPr>
          <a:lstStyle>
            <a:lvl1pPr marL="342900" marR="0" indent="-342900" algn="l"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Char char="•"/>
              <a:tabLst/>
              <a:defRPr sz="2800">
                <a:solidFill>
                  <a:schemeClr val="tx1"/>
                </a:solidFill>
              </a:defRPr>
            </a:lvl1pPr>
            <a:lvl2pPr marL="690563" marR="0" indent="-346075" algn="l" defTabSz="914400" rtl="0" eaLnBrk="1" fontAlgn="auto" latinLnBrk="0" hangingPunct="1">
              <a:lnSpc>
                <a:spcPct val="100000"/>
              </a:lnSpc>
              <a:spcBef>
                <a:spcPct val="20000"/>
              </a:spcBef>
              <a:spcAft>
                <a:spcPts val="0"/>
              </a:spcAft>
              <a:buClr>
                <a:srgbClr val="003399"/>
              </a:buClr>
              <a:buSzPct val="120000"/>
              <a:buFont typeface="Arial" panose="020B0604020202020204" pitchFamily="34" charset="0"/>
              <a:buChar char="–"/>
              <a:tabLst/>
              <a:defRPr kumimoji="0" lang="en-US" sz="2800" b="0" i="0" u="none" strike="noStrike" kern="1200" cap="none" spc="0" normalizeH="0" baseline="0" noProof="0" smtClean="0">
                <a:ln>
                  <a:noFill/>
                </a:ln>
                <a:solidFill>
                  <a:schemeClr val="tx1"/>
                </a:solidFill>
                <a:effectLst/>
                <a:uLnTx/>
                <a:uFillTx/>
                <a:cs typeface="Arial" pitchFamily="34" charset="0"/>
              </a:defRPr>
            </a:lvl2pPr>
            <a:lvl3pPr marL="1031875" marR="0" indent="-350838" algn="l" defTabSz="914400" rtl="0" eaLnBrk="1" fontAlgn="auto" latinLnBrk="0" hangingPunct="1">
              <a:lnSpc>
                <a:spcPct val="100000"/>
              </a:lnSpc>
              <a:spcBef>
                <a:spcPts val="576"/>
              </a:spcBef>
              <a:spcAft>
                <a:spcPts val="0"/>
              </a:spcAft>
              <a:buClr>
                <a:srgbClr val="003399"/>
              </a:buClr>
              <a:buSzPct val="100000"/>
              <a:buFont typeface="Wingdings" panose="05000000000000000000" pitchFamily="2" charset="2"/>
              <a:buChar char="§"/>
              <a:tabLst/>
              <a:defRPr sz="2000">
                <a:solidFill>
                  <a:schemeClr val="tx1"/>
                </a:solidFill>
              </a:defRPr>
            </a:lvl3pPr>
            <a:lvl4pPr marL="1374775" marR="0" indent="-342900" algn="l" defTabSz="914400" rtl="0" eaLnBrk="1" fontAlgn="auto" latinLnBrk="0" hangingPunct="1">
              <a:lnSpc>
                <a:spcPct val="100000"/>
              </a:lnSpc>
              <a:spcBef>
                <a:spcPct val="20000"/>
              </a:spcBef>
              <a:spcAft>
                <a:spcPts val="0"/>
              </a:spcAft>
              <a:buClr>
                <a:srgbClr val="003399"/>
              </a:buClr>
              <a:buSzPct val="130000"/>
              <a:buFont typeface="Arial" panose="020B0604020202020204" pitchFamily="34" charset="0"/>
              <a:buChar char="-"/>
              <a:tabLst/>
              <a:defRPr sz="1800">
                <a:solidFill>
                  <a:schemeClr val="tx1"/>
                </a:solidFill>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1800">
                <a:solidFill>
                  <a:schemeClr val="tx1"/>
                </a:solidFill>
              </a:defRPr>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ts val="900"/>
              </a:spcBef>
              <a:spcAft>
                <a:spcPts val="0"/>
              </a:spcAft>
              <a:buClr>
                <a:srgbClr val="003399"/>
              </a:buClr>
              <a:buSzPct val="125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cs typeface="Arial" pitchFamily="34" charset="0"/>
              </a:rPr>
              <a:t>Click to add text </a:t>
            </a:r>
          </a:p>
          <a:p>
            <a:pPr marL="690563" marR="0" lvl="1" indent="-346075" algn="l" defTabSz="914400" rtl="0" eaLnBrk="1" fontAlgn="auto" latinLnBrk="0" hangingPunct="1">
              <a:lnSpc>
                <a:spcPct val="100000"/>
              </a:lnSpc>
              <a:spcBef>
                <a:spcPct val="20000"/>
              </a:spcBef>
              <a:spcAft>
                <a:spcPts val="0"/>
              </a:spcAft>
              <a:buClr>
                <a:srgbClr val="003399"/>
              </a:buClr>
              <a:buSzPct val="12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itchFamily="34" charset="0"/>
                <a:cs typeface="Arial" pitchFamily="34" charset="0"/>
              </a:rPr>
              <a:t>Second level text</a:t>
            </a:r>
          </a:p>
          <a:p>
            <a:pPr marL="1031875" marR="0" lvl="2" indent="-350838" algn="l" defTabSz="914400" rtl="0" eaLnBrk="1" fontAlgn="auto" latinLnBrk="0" hangingPunct="1">
              <a:lnSpc>
                <a:spcPct val="100000"/>
              </a:lnSpc>
              <a:spcBef>
                <a:spcPts val="576"/>
              </a:spcBef>
              <a:spcAft>
                <a:spcPts val="0"/>
              </a:spcAft>
              <a:buClr>
                <a:srgbClr val="003399"/>
              </a:buClr>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solidFill>
                <a:effectLst/>
                <a:uLnTx/>
                <a:uFillTx/>
                <a:latin typeface="+mn-lt"/>
              </a:rPr>
              <a:t>Third level text</a:t>
            </a:r>
          </a:p>
          <a:p>
            <a:pPr marL="1374775" marR="0" lvl="3" indent="-342900" algn="l" defTabSz="914400" rtl="0" eaLnBrk="1" fontAlgn="auto" latinLnBrk="0" hangingPunct="1">
              <a:lnSpc>
                <a:spcPct val="100000"/>
              </a:lnSpc>
              <a:spcBef>
                <a:spcPct val="20000"/>
              </a:spcBef>
              <a:spcAft>
                <a:spcPts val="0"/>
              </a:spcAft>
              <a:buClr>
                <a:srgbClr val="003399"/>
              </a:buClr>
              <a:buSzPct val="130000"/>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rPr>
              <a:t>Fourth level text</a:t>
            </a:r>
          </a:p>
        </p:txBody>
      </p:sp>
      <p:sp>
        <p:nvSpPr>
          <p:cNvPr id="5" name="Text Placeholder 5"/>
          <p:cNvSpPr>
            <a:spLocks noGrp="1"/>
          </p:cNvSpPr>
          <p:nvPr>
            <p:ph type="body" sz="quarter" idx="10" hasCustomPrompt="1"/>
          </p:nvPr>
        </p:nvSpPr>
        <p:spPr>
          <a:xfrm>
            <a:off x="4648200" y="4678363"/>
            <a:ext cx="4038600" cy="1341437"/>
          </a:xfrm>
        </p:spPr>
        <p:txBody>
          <a:bodyPr>
            <a:noAutofit/>
          </a:bodyPr>
          <a:lstStyle>
            <a:lvl1pPr marL="0" indent="0">
              <a:buFontTx/>
              <a:buNone/>
              <a:defRPr lang="en-US" sz="2000" i="1" dirty="0" smtClean="0"/>
            </a:lvl1pPr>
            <a:lvl2pPr marL="457200" indent="0">
              <a:buFontTx/>
              <a:buNone/>
              <a:defRPr lang="en-US" sz="2000" dirty="0" smtClean="0"/>
            </a:lvl2pPr>
            <a:lvl3pPr marL="914400" indent="0">
              <a:buFontTx/>
              <a:buNone/>
              <a:defRPr lang="en-US" sz="2000" dirty="0" smtClean="0"/>
            </a:lvl3pPr>
            <a:lvl4pPr marL="1371600" indent="0">
              <a:buFontTx/>
              <a:buNone/>
              <a:defRPr lang="en-US" sz="2000" dirty="0" smtClean="0"/>
            </a:lvl4pPr>
            <a:lvl5pPr marL="1828800" indent="0">
              <a:buFontTx/>
              <a:buNone/>
              <a:defRPr lang="en-US" sz="2000" dirty="0"/>
            </a:lvl5pPr>
          </a:lstStyle>
          <a:p>
            <a:pPr lvl="0"/>
            <a:r>
              <a:rPr lang="en-US" dirty="0" smtClean="0"/>
              <a:t>Click to add Caption</a:t>
            </a:r>
          </a:p>
        </p:txBody>
      </p:sp>
      <p:sp>
        <p:nvSpPr>
          <p:cNvPr id="6" name="Content Placeholder 9"/>
          <p:cNvSpPr>
            <a:spLocks noGrp="1"/>
          </p:cNvSpPr>
          <p:nvPr>
            <p:ph sz="quarter" idx="12"/>
          </p:nvPr>
        </p:nvSpPr>
        <p:spPr>
          <a:xfrm>
            <a:off x="4648200" y="1371600"/>
            <a:ext cx="4038600" cy="3200400"/>
          </a:xfrm>
        </p:spPr>
        <p:txBody>
          <a:bodyPr>
            <a:noAutofit/>
          </a:bodyPr>
          <a:lstStyle>
            <a:lvl1pPr marL="0" marR="0" indent="0" algn="l" defTabSz="914400" rtl="0" eaLnBrk="1" fontAlgn="auto" latinLnBrk="0" hangingPunct="1">
              <a:lnSpc>
                <a:spcPct val="100000"/>
              </a:lnSpc>
              <a:spcBef>
                <a:spcPts val="768"/>
              </a:spcBef>
              <a:spcAft>
                <a:spcPts val="0"/>
              </a:spcAft>
              <a:buClr>
                <a:srgbClr val="F4B834"/>
              </a:buClr>
              <a:buSzTx/>
              <a:buFontTx/>
              <a:buNone/>
              <a:tabLst/>
              <a:defRPr lang="en-US" sz="2800" i="1" kern="1200" baseline="0" dirty="0">
                <a:solidFill>
                  <a:schemeClr val="tx1"/>
                </a:solidFill>
                <a:latin typeface="+mn-lt"/>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69278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Tx/>
              <a:buFont typeface="Lucida Grande"/>
              <a:buChar char="»"/>
              <a:defRPr b="1">
                <a:solidFill>
                  <a:schemeClr val="tx1"/>
                </a:solidFill>
              </a:defRPr>
            </a:lvl1pPr>
            <a:lvl2pPr marL="742950" indent="-285750">
              <a:buClrTx/>
              <a:buFont typeface="Lucida Grande"/>
              <a:buChar char="»"/>
              <a:defRPr>
                <a:solidFill>
                  <a:schemeClr val="tx1"/>
                </a:solidFill>
              </a:defRPr>
            </a:lvl2pPr>
            <a:lvl3pPr marL="1143000" indent="-228600">
              <a:buClrTx/>
              <a:buFont typeface="Lucida Grande"/>
              <a:buChar char="»"/>
              <a:defRPr>
                <a:solidFill>
                  <a:schemeClr val="tx1"/>
                </a:solidFill>
              </a:defRPr>
            </a:lvl3pPr>
            <a:lvl4pPr marL="1600200" indent="-228600">
              <a:buClrTx/>
              <a:buFont typeface="Lucida Grande"/>
              <a:buChar char="»"/>
              <a:defRPr>
                <a:solidFill>
                  <a:schemeClr val="tx1"/>
                </a:solidFill>
              </a:defRPr>
            </a:lvl4pPr>
            <a:lvl5pPr marL="2057400" indent="-228600">
              <a:buClrTx/>
              <a:buFont typeface="Lucida Grande"/>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1"/>
          <p:cNvSpPr>
            <a:spLocks noGrp="1"/>
          </p:cNvSpPr>
          <p:nvPr>
            <p:ph type="sldNum" sz="quarter" idx="10"/>
          </p:nvPr>
        </p:nvSpPr>
        <p:spPr/>
        <p:txBody>
          <a:bodyPr/>
          <a:lstStyle>
            <a:lvl1pPr>
              <a:defRPr/>
            </a:lvl1pPr>
          </a:lstStyle>
          <a:p>
            <a:pPr>
              <a:defRPr/>
            </a:pPr>
            <a:fld id="{E6E564A7-D1F7-4A81-8F7C-5AE9C8691345}" type="slidenum">
              <a:rPr lang="en-US" altLang="en-US"/>
              <a:pPr>
                <a:defRPr/>
              </a:pPr>
              <a:t>‹#›</a:t>
            </a:fld>
            <a:endParaRPr lang="en-US" altLang="en-US" dirty="0"/>
          </a:p>
        </p:txBody>
      </p:sp>
    </p:spTree>
    <p:extLst>
      <p:ext uri="{BB962C8B-B14F-4D97-AF65-F5344CB8AC3E}">
        <p14:creationId xmlns:p14="http://schemas.microsoft.com/office/powerpoint/2010/main" val="336596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51587" y="4495193"/>
            <a:ext cx="71924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951587" y="2995006"/>
            <a:ext cx="71924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1"/>
          <p:cNvSpPr>
            <a:spLocks noGrp="1"/>
          </p:cNvSpPr>
          <p:nvPr>
            <p:ph type="sldNum" sz="quarter" idx="10"/>
          </p:nvPr>
        </p:nvSpPr>
        <p:spPr/>
        <p:txBody>
          <a:bodyPr/>
          <a:lstStyle>
            <a:lvl1pPr>
              <a:defRPr/>
            </a:lvl1pPr>
          </a:lstStyle>
          <a:p>
            <a:pPr>
              <a:defRPr/>
            </a:pPr>
            <a:fld id="{44206E84-409A-42B7-9C34-2CA583D034CB}" type="slidenum">
              <a:rPr lang="en-US" altLang="en-US"/>
              <a:pPr>
                <a:defRPr/>
              </a:pPr>
              <a:t>‹#›</a:t>
            </a:fld>
            <a:endParaRPr lang="en-US" altLang="en-US" dirty="0"/>
          </a:p>
        </p:txBody>
      </p:sp>
    </p:spTree>
    <p:extLst>
      <p:ext uri="{BB962C8B-B14F-4D97-AF65-F5344CB8AC3E}">
        <p14:creationId xmlns:p14="http://schemas.microsoft.com/office/powerpoint/2010/main" val="249938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4784"/>
            <a:ext cx="4038600" cy="4525963"/>
          </a:xfrm>
        </p:spPr>
        <p:txBody>
          <a:bodyPr>
            <a:normAutofit/>
          </a:bodyPr>
          <a:lstStyle>
            <a:lvl1pPr marL="342900" indent="-342900">
              <a:buFont typeface="Lucida Grande"/>
              <a:buChar char="»"/>
              <a:defRPr sz="1800" b="1"/>
            </a:lvl1pPr>
            <a:lvl2pPr marL="742950" indent="-285750">
              <a:buFont typeface="Lucida Grande"/>
              <a:buChar char="»"/>
              <a:defRPr sz="1600"/>
            </a:lvl2pPr>
            <a:lvl3pPr marL="1143000" indent="-228600">
              <a:buFont typeface="Lucida Grande"/>
              <a:buChar char="»"/>
              <a:defRPr sz="1400"/>
            </a:lvl3pPr>
            <a:lvl4pPr marL="1600200" indent="-228600">
              <a:buFont typeface="Lucida Grande"/>
              <a:buChar char="»"/>
              <a:defRPr sz="1200"/>
            </a:lvl4pPr>
            <a:lvl5pPr marL="2057400" indent="-228600">
              <a:buFont typeface="Lucida Grande"/>
              <a:buChar cha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4784"/>
            <a:ext cx="4038600" cy="4525963"/>
          </a:xfrm>
        </p:spPr>
        <p:txBody>
          <a:bodyPr>
            <a:normAutofit/>
          </a:bodyPr>
          <a:lstStyle>
            <a:lvl1pPr marL="342900" indent="-342900">
              <a:buFont typeface="Lucida Grande"/>
              <a:buChar char="»"/>
              <a:defRPr sz="1800" b="1"/>
            </a:lvl1pPr>
            <a:lvl2pPr marL="742950" indent="-285750">
              <a:buFont typeface="Lucida Grande"/>
              <a:buChar char="»"/>
              <a:defRPr sz="1600"/>
            </a:lvl2pPr>
            <a:lvl3pPr marL="1143000" indent="-228600">
              <a:buFont typeface="Lucida Grande"/>
              <a:buChar char="»"/>
              <a:defRPr sz="1400"/>
            </a:lvl3pPr>
            <a:lvl4pPr marL="1600200" indent="-228600">
              <a:buFont typeface="Lucida Grande"/>
              <a:buChar char="»"/>
              <a:defRPr sz="1200"/>
            </a:lvl4pPr>
            <a:lvl5pPr marL="2057400" indent="-228600">
              <a:buFont typeface="Lucida Grande"/>
              <a:buChar cha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1"/>
          <p:cNvSpPr>
            <a:spLocks noGrp="1"/>
          </p:cNvSpPr>
          <p:nvPr>
            <p:ph type="sldNum" sz="quarter" idx="10"/>
          </p:nvPr>
        </p:nvSpPr>
        <p:spPr/>
        <p:txBody>
          <a:bodyPr/>
          <a:lstStyle>
            <a:lvl1pPr>
              <a:defRPr/>
            </a:lvl1pPr>
          </a:lstStyle>
          <a:p>
            <a:pPr>
              <a:defRPr/>
            </a:pPr>
            <a:fld id="{C4232248-DE90-4ABC-B31B-B62DC3DEDFD9}" type="slidenum">
              <a:rPr lang="en-US" altLang="en-US"/>
              <a:pPr>
                <a:defRPr/>
              </a:pPr>
              <a:t>‹#›</a:t>
            </a:fld>
            <a:endParaRPr lang="en-US" altLang="en-US" dirty="0"/>
          </a:p>
        </p:txBody>
      </p:sp>
    </p:spTree>
    <p:extLst>
      <p:ext uri="{BB962C8B-B14F-4D97-AF65-F5344CB8AC3E}">
        <p14:creationId xmlns:p14="http://schemas.microsoft.com/office/powerpoint/2010/main" val="190838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81171"/>
            <a:ext cx="4040188" cy="7937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342900" indent="-342900">
              <a:buFont typeface="Lucida Grande"/>
              <a:buChar char="»"/>
              <a:defRPr sz="1800"/>
            </a:lvl1pPr>
            <a:lvl2pPr marL="742950" indent="-285750">
              <a:buFont typeface="Lucida Grande"/>
              <a:buChar char="»"/>
              <a:defRPr sz="1600"/>
            </a:lvl2pPr>
            <a:lvl3pPr marL="1143000" indent="-228600">
              <a:buFont typeface="Lucida Grande"/>
              <a:buChar char="»"/>
              <a:defRPr sz="1400"/>
            </a:lvl3pPr>
            <a:lvl4pPr marL="1600200" indent="-228600">
              <a:buFont typeface="Lucida Grande"/>
              <a:buChar char="»"/>
              <a:defRPr sz="1200"/>
            </a:lvl4pPr>
            <a:lvl5pPr marL="2057400" indent="-228600">
              <a:buFont typeface="Lucida Grande"/>
              <a:buChar cha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81171"/>
            <a:ext cx="4041775" cy="79370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342900" indent="-342900">
              <a:buFont typeface="Lucida Grande"/>
              <a:buChar char="»"/>
              <a:defRPr sz="1800"/>
            </a:lvl1pPr>
            <a:lvl2pPr marL="742950" indent="-285750">
              <a:buFont typeface="Lucida Grande"/>
              <a:buChar char="»"/>
              <a:defRPr sz="1600"/>
            </a:lvl2pPr>
            <a:lvl3pPr marL="1143000" indent="-228600">
              <a:buFont typeface="Lucida Grande"/>
              <a:buChar char="»"/>
              <a:defRPr sz="1400"/>
            </a:lvl3pPr>
            <a:lvl4pPr marL="1600200" indent="-228600">
              <a:buFont typeface="Lucida Grande"/>
              <a:buChar char="»"/>
              <a:defRPr sz="1200"/>
            </a:lvl4pPr>
            <a:lvl5pPr marL="2057400" indent="-228600">
              <a:buFont typeface="Lucida Grande"/>
              <a:buChar cha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1"/>
          <p:cNvSpPr>
            <a:spLocks noGrp="1"/>
          </p:cNvSpPr>
          <p:nvPr>
            <p:ph type="sldNum" sz="quarter" idx="10"/>
          </p:nvPr>
        </p:nvSpPr>
        <p:spPr/>
        <p:txBody>
          <a:bodyPr/>
          <a:lstStyle>
            <a:lvl1pPr>
              <a:defRPr/>
            </a:lvl1pPr>
          </a:lstStyle>
          <a:p>
            <a:pPr>
              <a:defRPr/>
            </a:pPr>
            <a:fld id="{6A0EAC1B-D1BC-4320-92FD-D9811AE3D2DD}" type="slidenum">
              <a:rPr lang="en-US" altLang="en-US"/>
              <a:pPr>
                <a:defRPr/>
              </a:pPr>
              <a:t>‹#›</a:t>
            </a:fld>
            <a:endParaRPr lang="en-US" altLang="en-US" dirty="0"/>
          </a:p>
        </p:txBody>
      </p:sp>
    </p:spTree>
    <p:extLst>
      <p:ext uri="{BB962C8B-B14F-4D97-AF65-F5344CB8AC3E}">
        <p14:creationId xmlns:p14="http://schemas.microsoft.com/office/powerpoint/2010/main" val="345719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1"/>
          <p:cNvSpPr>
            <a:spLocks noGrp="1"/>
          </p:cNvSpPr>
          <p:nvPr>
            <p:ph type="sldNum" sz="quarter" idx="10"/>
          </p:nvPr>
        </p:nvSpPr>
        <p:spPr/>
        <p:txBody>
          <a:bodyPr/>
          <a:lstStyle>
            <a:lvl1pPr>
              <a:defRPr/>
            </a:lvl1pPr>
          </a:lstStyle>
          <a:p>
            <a:pPr>
              <a:defRPr/>
            </a:pPr>
            <a:fld id="{6BFEB593-1A08-40A2-9E18-5BB0E5FCFE6F}" type="slidenum">
              <a:rPr lang="en-US" altLang="en-US"/>
              <a:pPr>
                <a:defRPr/>
              </a:pPr>
              <a:t>‹#›</a:t>
            </a:fld>
            <a:endParaRPr lang="en-US" altLang="en-US" dirty="0"/>
          </a:p>
        </p:txBody>
      </p:sp>
    </p:spTree>
    <p:extLst>
      <p:ext uri="{BB962C8B-B14F-4D97-AF65-F5344CB8AC3E}">
        <p14:creationId xmlns:p14="http://schemas.microsoft.com/office/powerpoint/2010/main" val="1175648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1"/>
          <p:cNvSpPr>
            <a:spLocks noGrp="1"/>
          </p:cNvSpPr>
          <p:nvPr>
            <p:ph type="sldNum" sz="quarter" idx="10"/>
          </p:nvPr>
        </p:nvSpPr>
        <p:spPr/>
        <p:txBody>
          <a:bodyPr/>
          <a:lstStyle>
            <a:lvl1pPr>
              <a:defRPr/>
            </a:lvl1pPr>
          </a:lstStyle>
          <a:p>
            <a:pPr>
              <a:defRPr/>
            </a:pPr>
            <a:fld id="{7966A752-7990-476E-BFFF-A5BA1A3F4D4E}" type="slidenum">
              <a:rPr lang="en-US" altLang="en-US"/>
              <a:pPr>
                <a:defRPr/>
              </a:pPr>
              <a:t>‹#›</a:t>
            </a:fld>
            <a:endParaRPr lang="en-US" altLang="en-US" dirty="0"/>
          </a:p>
        </p:txBody>
      </p:sp>
    </p:spTree>
    <p:extLst>
      <p:ext uri="{BB962C8B-B14F-4D97-AF65-F5344CB8AC3E}">
        <p14:creationId xmlns:p14="http://schemas.microsoft.com/office/powerpoint/2010/main" val="232129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1162050"/>
          </a:xfrm>
        </p:spPr>
        <p:txBody>
          <a:bodyPr anchor="b">
            <a:normAutofit/>
          </a:bodyPr>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575050" y="1380123"/>
            <a:ext cx="5111750" cy="4575603"/>
          </a:xfrm>
        </p:spPr>
        <p:txBody>
          <a:bodyPr>
            <a:normAutofit/>
          </a:bodyPr>
          <a:lstStyle>
            <a:lvl1pPr marL="342900" indent="-342900">
              <a:buFont typeface="Lucida Grande"/>
              <a:buChar char="»"/>
              <a:defRPr sz="1800" b="1"/>
            </a:lvl1pPr>
            <a:lvl2pPr marL="742950" indent="-285750">
              <a:buFont typeface="Lucida Grande"/>
              <a:buChar char="»"/>
              <a:defRPr sz="1600"/>
            </a:lvl2pPr>
            <a:lvl3pPr marL="1143000" indent="-228600">
              <a:buFont typeface="Lucida Grande"/>
              <a:buChar char="»"/>
              <a:defRPr sz="1400"/>
            </a:lvl3pPr>
            <a:lvl4pPr marL="1600200" indent="-228600">
              <a:buFont typeface="Lucida Grande"/>
              <a:buChar char="»"/>
              <a:defRPr sz="1200"/>
            </a:lvl4pPr>
            <a:lvl5pPr marL="2057400" indent="-228600">
              <a:buFont typeface="Lucida Grande"/>
              <a:buChar cha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380123"/>
            <a:ext cx="3008313" cy="457560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1"/>
          <p:cNvSpPr>
            <a:spLocks noGrp="1"/>
          </p:cNvSpPr>
          <p:nvPr>
            <p:ph type="sldNum" sz="quarter" idx="10"/>
          </p:nvPr>
        </p:nvSpPr>
        <p:spPr/>
        <p:txBody>
          <a:bodyPr/>
          <a:lstStyle>
            <a:lvl1pPr>
              <a:defRPr/>
            </a:lvl1pPr>
          </a:lstStyle>
          <a:p>
            <a:pPr>
              <a:defRPr/>
            </a:pPr>
            <a:fld id="{1CE10987-CF8F-484D-8E85-CDE727B71459}" type="slidenum">
              <a:rPr lang="en-US" altLang="en-US"/>
              <a:pPr>
                <a:defRPr/>
              </a:pPr>
              <a:t>‹#›</a:t>
            </a:fld>
            <a:endParaRPr lang="en-US" altLang="en-US" dirty="0"/>
          </a:p>
        </p:txBody>
      </p:sp>
    </p:spTree>
    <p:extLst>
      <p:ext uri="{BB962C8B-B14F-4D97-AF65-F5344CB8AC3E}">
        <p14:creationId xmlns:p14="http://schemas.microsoft.com/office/powerpoint/2010/main" val="75695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140578"/>
            <a:ext cx="9144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928119"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1"/>
          <p:cNvSpPr>
            <a:spLocks noGrp="1"/>
          </p:cNvSpPr>
          <p:nvPr>
            <p:ph type="sldNum" sz="quarter" idx="10"/>
          </p:nvPr>
        </p:nvSpPr>
        <p:spPr/>
        <p:txBody>
          <a:bodyPr/>
          <a:lstStyle>
            <a:lvl1pPr>
              <a:defRPr/>
            </a:lvl1pPr>
          </a:lstStyle>
          <a:p>
            <a:pPr>
              <a:defRPr/>
            </a:pPr>
            <a:fld id="{FF4FEB00-04A9-49CE-96E8-F8C7E4DA0077}" type="slidenum">
              <a:rPr lang="en-US" altLang="en-US"/>
              <a:pPr>
                <a:defRPr/>
              </a:pPr>
              <a:t>‹#›</a:t>
            </a:fld>
            <a:endParaRPr lang="en-US" altLang="en-US" dirty="0"/>
          </a:p>
        </p:txBody>
      </p:sp>
    </p:spTree>
    <p:extLst>
      <p:ext uri="{BB962C8B-B14F-4D97-AF65-F5344CB8AC3E}">
        <p14:creationId xmlns:p14="http://schemas.microsoft.com/office/powerpoint/2010/main" val="19030143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p:cNvSpPr/>
          <p:nvPr/>
        </p:nvSpPr>
        <p:spPr>
          <a:xfrm>
            <a:off x="0" y="0"/>
            <a:ext cx="9144000" cy="1143000"/>
          </a:xfrm>
          <a:prstGeom prst="rect">
            <a:avLst/>
          </a:prstGeom>
          <a:gradFill flip="none" rotWithShape="1">
            <a:gsLst>
              <a:gs pos="6000">
                <a:schemeClr val="accent6"/>
              </a:gs>
              <a:gs pos="100000">
                <a:schemeClr val="accent6">
                  <a:lumMod val="50000"/>
                </a:schemeClr>
              </a:gs>
              <a:gs pos="0">
                <a:schemeClr val="accent6">
                  <a:lumMod val="50000"/>
                </a:scheme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2438" y="0"/>
            <a:ext cx="86915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374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cxnSp>
        <p:nvCxnSpPr>
          <p:cNvPr id="10" name="Straight Connector 9"/>
          <p:cNvCxnSpPr/>
          <p:nvPr/>
        </p:nvCxnSpPr>
        <p:spPr>
          <a:xfrm>
            <a:off x="0" y="6629400"/>
            <a:ext cx="7673975" cy="0"/>
          </a:xfrm>
          <a:prstGeom prst="line">
            <a:avLst/>
          </a:prstGeom>
          <a:ln w="38100" cmpd="sng">
            <a:solidFill>
              <a:schemeClr val="accent6"/>
            </a:solidFill>
          </a:ln>
        </p:spPr>
        <p:style>
          <a:lnRef idx="1">
            <a:schemeClr val="dk1"/>
          </a:lnRef>
          <a:fillRef idx="0">
            <a:schemeClr val="dk1"/>
          </a:fillRef>
          <a:effectRef idx="0">
            <a:schemeClr val="dk1"/>
          </a:effectRef>
          <a:fontRef idx="minor">
            <a:schemeClr val="tx1"/>
          </a:fontRef>
        </p:style>
      </p:cxnSp>
      <p:pic>
        <p:nvPicPr>
          <p:cNvPr id="1030" name="Picture 3" descr="LANL_80%.eps"/>
          <p:cNvPicPr>
            <a:picLocks noChangeAspect="1"/>
          </p:cNvPicPr>
          <p:nvPr/>
        </p:nvPicPr>
        <p:blipFill>
          <a:blip r:embed="rId16" cstate="print">
            <a:extLst>
              <a:ext uri="{28A0092B-C50C-407E-A947-70E740481C1C}">
                <a14:useLocalDpi xmlns:a14="http://schemas.microsoft.com/office/drawing/2010/main" val="0"/>
              </a:ext>
            </a:extLst>
          </a:blip>
          <a:srcRect b="13261"/>
          <a:stretch>
            <a:fillRect/>
          </a:stretch>
        </p:blipFill>
        <p:spPr bwMode="auto">
          <a:xfrm>
            <a:off x="7673975" y="6265863"/>
            <a:ext cx="13763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Slide Number Placeholder 31"/>
          <p:cNvSpPr>
            <a:spLocks noGrp="1"/>
          </p:cNvSpPr>
          <p:nvPr>
            <p:ph type="sldNum" sz="quarter" idx="4"/>
          </p:nvPr>
        </p:nvSpPr>
        <p:spPr>
          <a:xfrm>
            <a:off x="7010400" y="0"/>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smtClean="0">
                <a:solidFill>
                  <a:schemeClr val="bg1"/>
                </a:solidFill>
              </a:defRPr>
            </a:lvl1pPr>
          </a:lstStyle>
          <a:p>
            <a:pPr>
              <a:defRPr/>
            </a:pPr>
            <a:fld id="{5F3BBE26-7AF9-4E13-AA0E-FE4B06B8276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4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1" r:id="rId11"/>
    <p:sldLayoutId id="2147483742" r:id="rId12"/>
    <p:sldLayoutId id="2147483743" r:id="rId13"/>
    <p:sldLayoutId id="2147483744" r:id="rId14"/>
  </p:sldLayoutIdLst>
  <p:hf hdr="0" ftr="0" dt="0"/>
  <p:txStyles>
    <p:titleStyle>
      <a:lvl1pPr algn="l" defTabSz="457200" rtl="0" eaLnBrk="1" fontAlgn="base" hangingPunct="1">
        <a:spcBef>
          <a:spcPct val="0"/>
        </a:spcBef>
        <a:spcAft>
          <a:spcPct val="0"/>
        </a:spcAft>
        <a:defRPr sz="2400" b="1" kern="1200">
          <a:solidFill>
            <a:srgbClr val="FFFFFF"/>
          </a:solidFill>
          <a:latin typeface="+mj-lt"/>
          <a:ea typeface="ＭＳ Ｐゴシック" charset="0"/>
          <a:cs typeface="ＭＳ Ｐゴシック" charset="0"/>
        </a:defRPr>
      </a:lvl1pPr>
      <a:lvl2pPr algn="l" defTabSz="457200" rtl="0" eaLnBrk="1" fontAlgn="base" hangingPunct="1">
        <a:spcBef>
          <a:spcPct val="0"/>
        </a:spcBef>
        <a:spcAft>
          <a:spcPct val="0"/>
        </a:spcAft>
        <a:defRPr sz="2400" b="1">
          <a:solidFill>
            <a:srgbClr val="FFFFFF"/>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2400" b="1">
          <a:solidFill>
            <a:srgbClr val="FFFFFF"/>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2400" b="1">
          <a:solidFill>
            <a:srgbClr val="FFFFFF"/>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2400" b="1">
          <a:solidFill>
            <a:srgbClr val="FFFFFF"/>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b="1">
          <a:solidFill>
            <a:srgbClr val="FFFFFF"/>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b="1">
          <a:solidFill>
            <a:srgbClr val="FFFFFF"/>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b="1">
          <a:solidFill>
            <a:srgbClr val="FFFFFF"/>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b="1">
          <a:solidFill>
            <a:srgbClr val="FFFFFF"/>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0"/>
        </a:spcBef>
        <a:spcAft>
          <a:spcPts val="800"/>
        </a:spcAft>
        <a:buFont typeface="Lucida Grande" pitchFamily="-84" charset="0"/>
        <a:buChar char="»"/>
        <a:defRPr b="1"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0"/>
        </a:spcBef>
        <a:spcAft>
          <a:spcPts val="800"/>
        </a:spcAft>
        <a:buFont typeface="Lucida Grande" pitchFamily="-84" charset="0"/>
        <a:buChar char="»"/>
        <a:defRPr kern="1200">
          <a:solidFill>
            <a:schemeClr val="tx1"/>
          </a:solidFill>
          <a:latin typeface="+mn-lt"/>
          <a:ea typeface="ＭＳ Ｐゴシック" charset="0"/>
          <a:cs typeface="+mn-cs"/>
        </a:defRPr>
      </a:lvl2pPr>
      <a:lvl3pPr marL="1143000" indent="-228600" algn="l" defTabSz="457200" rtl="0" eaLnBrk="1" fontAlgn="base" hangingPunct="1">
        <a:spcBef>
          <a:spcPct val="0"/>
        </a:spcBef>
        <a:spcAft>
          <a:spcPts val="800"/>
        </a:spcAft>
        <a:buFont typeface="Lucida Grande" pitchFamily="-84"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0"/>
        </a:spcBef>
        <a:spcAft>
          <a:spcPts val="800"/>
        </a:spcAft>
        <a:buFont typeface="Lucida Grande" pitchFamily="-84" charset="0"/>
        <a:buChar char="»"/>
        <a:defRPr sz="1400" kern="1200">
          <a:solidFill>
            <a:schemeClr val="tx1"/>
          </a:solidFill>
          <a:latin typeface="+mn-lt"/>
          <a:ea typeface="ＭＳ Ｐゴシック" charset="0"/>
          <a:cs typeface="+mn-cs"/>
        </a:defRPr>
      </a:lvl4pPr>
      <a:lvl5pPr marL="2057400" indent="-228600" algn="l" defTabSz="457200" rtl="0" eaLnBrk="1" fontAlgn="base" hangingPunct="1">
        <a:spcBef>
          <a:spcPct val="0"/>
        </a:spcBef>
        <a:spcAft>
          <a:spcPts val="800"/>
        </a:spcAft>
        <a:buFont typeface="Lucida Grande" pitchFamily="-84" charset="0"/>
        <a:buChar char="»"/>
        <a:defRPr sz="12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 Id="rId3" Type="http://schemas.openxmlformats.org/officeDocument/2006/relationships/image" Target="../media/image3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113" y="6604000"/>
            <a:ext cx="4583113" cy="307777"/>
          </a:xfrm>
          <a:prstGeom prst="rect">
            <a:avLst/>
          </a:prstGeom>
          <a:noFill/>
        </p:spPr>
        <p:txBody>
          <a:bodyPr wrap="square">
            <a:spAutoFit/>
          </a:bodyPr>
          <a:lstStyle/>
          <a:p>
            <a:pPr fontAlgn="auto">
              <a:spcBef>
                <a:spcPts val="0"/>
              </a:spcBef>
              <a:spcAft>
                <a:spcPts val="0"/>
              </a:spcAft>
              <a:defRPr/>
            </a:pPr>
            <a:r>
              <a:rPr lang="en-US" sz="1400" dirty="0" smtClean="0">
                <a:solidFill>
                  <a:schemeClr val="tx1">
                    <a:lumMod val="40000"/>
                    <a:lumOff val="60000"/>
                  </a:schemeClr>
                </a:solidFill>
                <a:latin typeface="+mn-lt"/>
                <a:ea typeface="+mn-ea"/>
              </a:rPr>
              <a:t>UNCLASSIFIED</a:t>
            </a:r>
            <a:endParaRPr lang="en-US" sz="1400" dirty="0">
              <a:solidFill>
                <a:schemeClr val="tx1">
                  <a:lumMod val="40000"/>
                  <a:lumOff val="60000"/>
                </a:schemeClr>
              </a:solidFill>
              <a:latin typeface="+mn-lt"/>
              <a:ea typeface="+mn-ea"/>
            </a:endParaRPr>
          </a:p>
        </p:txBody>
      </p:sp>
      <p:sp>
        <p:nvSpPr>
          <p:cNvPr id="6148" name="Title 4"/>
          <p:cNvSpPr>
            <a:spLocks noGrp="1"/>
          </p:cNvSpPr>
          <p:nvPr>
            <p:ph type="ctrTitle"/>
          </p:nvPr>
        </p:nvSpPr>
        <p:spPr>
          <a:xfrm>
            <a:off x="0" y="3576241"/>
            <a:ext cx="9144000" cy="1470025"/>
          </a:xfrm>
        </p:spPr>
        <p:txBody>
          <a:bodyPr/>
          <a:lstStyle/>
          <a:p>
            <a:pPr eaLnBrk="1" hangingPunct="1"/>
            <a:r>
              <a:rPr lang="en-US" altLang="en-US" dirty="0" smtClean="0">
                <a:ea typeface="ＭＳ Ｐゴシック" pitchFamily="34" charset="-128"/>
              </a:rPr>
              <a:t/>
            </a:r>
            <a:br>
              <a:rPr lang="en-US" altLang="en-US" dirty="0" smtClean="0">
                <a:ea typeface="ＭＳ Ｐゴシック" pitchFamily="34" charset="-128"/>
              </a:rPr>
            </a:br>
            <a:r>
              <a:rPr lang="en-US" altLang="en-US" dirty="0">
                <a:ea typeface="ＭＳ Ｐゴシック" pitchFamily="34" charset="-128"/>
              </a:rPr>
              <a:t/>
            </a:r>
            <a:br>
              <a:rPr lang="en-US" altLang="en-US" dirty="0">
                <a:ea typeface="ＭＳ Ｐゴシック" pitchFamily="34" charset="-128"/>
              </a:rPr>
            </a:br>
            <a:r>
              <a:rPr lang="en-US" altLang="en-US" dirty="0" smtClean="0">
                <a:ea typeface="ＭＳ Ｐゴシック" pitchFamily="34" charset="-128"/>
              </a:rPr>
              <a:t/>
            </a:r>
            <a:br>
              <a:rPr lang="en-US" altLang="en-US" dirty="0" smtClean="0">
                <a:ea typeface="ＭＳ Ｐゴシック" pitchFamily="34" charset="-128"/>
              </a:rPr>
            </a:br>
            <a:r>
              <a:rPr lang="en-US" altLang="en-US" dirty="0" smtClean="0">
                <a:ea typeface="ＭＳ Ｐゴシック" pitchFamily="34" charset="-128"/>
              </a:rPr>
              <a:t>Evaluation of pre-ENDF/B-VIII Cross Section</a:t>
            </a:r>
            <a:br>
              <a:rPr lang="en-US" altLang="en-US" dirty="0" smtClean="0">
                <a:ea typeface="ＭＳ Ｐゴシック" pitchFamily="34" charset="-128"/>
              </a:rPr>
            </a:br>
            <a:r>
              <a:rPr lang="en-US" altLang="en-US" sz="2000" dirty="0" smtClean="0">
                <a:ea typeface="ＭＳ Ｐゴシック" pitchFamily="34" charset="-128"/>
              </a:rPr>
              <a:t>Mark Chadwick</a:t>
            </a:r>
            <a:br>
              <a:rPr lang="en-US" altLang="en-US" sz="2000" dirty="0" smtClean="0">
                <a:ea typeface="ＭＳ Ｐゴシック" pitchFamily="34" charset="-128"/>
              </a:rPr>
            </a:br>
            <a:r>
              <a:rPr lang="en-US" altLang="en-US" sz="2000" dirty="0" smtClean="0">
                <a:ea typeface="ＭＳ Ｐゴシック" pitchFamily="34" charset="-128"/>
              </a:rPr>
              <a:t>Deputy Associate Director (actg.), ADX</a:t>
            </a:r>
            <a:br>
              <a:rPr lang="en-US" altLang="en-US" sz="2000" dirty="0" smtClean="0">
                <a:ea typeface="ＭＳ Ｐゴシック" pitchFamily="34" charset="-128"/>
              </a:rPr>
            </a:br>
            <a:r>
              <a:rPr lang="en-US" altLang="en-US" sz="2000" dirty="0" smtClean="0">
                <a:ea typeface="ＭＳ Ｐゴシック" pitchFamily="34" charset="-128"/>
              </a:rPr>
              <a:t>Los Alamos National Laboratory</a:t>
            </a:r>
            <a:br>
              <a:rPr lang="en-US" altLang="en-US" sz="2000" dirty="0" smtClean="0">
                <a:ea typeface="ＭＳ Ｐゴシック" pitchFamily="34" charset="-128"/>
              </a:rPr>
            </a:br>
            <a:r>
              <a:rPr lang="en-US" altLang="en-US" sz="2000" dirty="0">
                <a:ea typeface="ＭＳ Ｐゴシック" pitchFamily="34" charset="-128"/>
              </a:rPr>
              <a:t/>
            </a:r>
            <a:br>
              <a:rPr lang="en-US" altLang="en-US" sz="2000" dirty="0">
                <a:ea typeface="ＭＳ Ｐゴシック" pitchFamily="34" charset="-128"/>
              </a:rPr>
            </a:br>
            <a:r>
              <a:rPr lang="en-US" altLang="en-US" sz="2000" dirty="0" smtClean="0">
                <a:ea typeface="ＭＳ Ｐゴシック" pitchFamily="34" charset="-128"/>
              </a:rPr>
              <a:t>Thx to many many for input.</a:t>
            </a:r>
            <a:br>
              <a:rPr lang="en-US" altLang="en-US" sz="2000" dirty="0" smtClean="0">
                <a:ea typeface="ＭＳ Ｐゴシック" pitchFamily="34" charset="-128"/>
              </a:rPr>
            </a:br>
            <a:endParaRPr lang="en-US" altLang="en-US" sz="2000" dirty="0" smtClean="0">
              <a:ea typeface="ＭＳ Ｐゴシック" pitchFamily="34" charset="-128"/>
            </a:endParaRPr>
          </a:p>
        </p:txBody>
      </p:sp>
      <p:sp>
        <p:nvSpPr>
          <p:cNvPr id="2" name="TextBox 1"/>
          <p:cNvSpPr txBox="1"/>
          <p:nvPr/>
        </p:nvSpPr>
        <p:spPr>
          <a:xfrm>
            <a:off x="6963258" y="351288"/>
            <a:ext cx="1287770" cy="369332"/>
          </a:xfrm>
          <a:prstGeom prst="rect">
            <a:avLst/>
          </a:prstGeom>
          <a:noFill/>
        </p:spPr>
        <p:txBody>
          <a:bodyPr wrap="none" rtlCol="0">
            <a:spAutoFit/>
          </a:bodyPr>
          <a:lstStyle/>
          <a:p>
            <a:r>
              <a:rPr lang="en-US" dirty="0" smtClean="0">
                <a:solidFill>
                  <a:schemeClr val="bg1"/>
                </a:solidFill>
              </a:rPr>
              <a:t>LA</a:t>
            </a:r>
            <a:r>
              <a:rPr lang="en-US" dirty="0">
                <a:solidFill>
                  <a:schemeClr val="bg1"/>
                </a:solidFill>
              </a:rPr>
              <a:t>-UR-15</a:t>
            </a:r>
            <a:r>
              <a:rPr lang="en-US" dirty="0" smtClean="0">
                <a:solidFill>
                  <a:schemeClr val="bg1"/>
                </a:solidFill>
              </a:rPr>
              <a:t>-</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35" y="345203"/>
            <a:ext cx="9144000" cy="792088"/>
          </a:xfrm>
        </p:spPr>
        <p:txBody>
          <a:bodyPr/>
          <a:lstStyle/>
          <a:p>
            <a:r>
              <a:rPr lang="en-US" baseline="30000" dirty="0" smtClean="0"/>
              <a:t>235</a:t>
            </a:r>
            <a:r>
              <a:rPr lang="en-US" dirty="0" smtClean="0"/>
              <a:t>U  thermal PFNS </a:t>
            </a:r>
            <a:r>
              <a:rPr lang="en-US" dirty="0"/>
              <a:t>a</a:t>
            </a:r>
            <a:r>
              <a:rPr lang="en-US" dirty="0" smtClean="0"/>
              <a:t>dopted from IAEA Standards work. Changing from </a:t>
            </a:r>
            <a:r>
              <a:rPr lang="en-US" dirty="0" err="1" smtClean="0"/>
              <a:t>eav</a:t>
            </a:r>
            <a:r>
              <a:rPr lang="en-US" dirty="0" smtClean="0"/>
              <a:t> 2.03 to 2.00 MeV has major implications</a:t>
            </a:r>
            <a:endParaRPr lang="en-US" dirty="0"/>
          </a:p>
        </p:txBody>
      </p:sp>
      <p:sp>
        <p:nvSpPr>
          <p:cNvPr id="13" name="Line 14"/>
          <p:cNvSpPr>
            <a:spLocks noChangeShapeType="1"/>
          </p:cNvSpPr>
          <p:nvPr/>
        </p:nvSpPr>
        <p:spPr bwMode="auto">
          <a:xfrm>
            <a:off x="1241425" y="6438900"/>
            <a:ext cx="7445375"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65" charset="2"/>
              <a:buChar char="§"/>
              <a:defRPr/>
            </a:pPr>
            <a:endParaRPr lang="en-US">
              <a:latin typeface="Arial" pitchFamily="-65" charset="0"/>
            </a:endParaRPr>
          </a:p>
        </p:txBody>
      </p:sp>
      <p:sp>
        <p:nvSpPr>
          <p:cNvPr id="14" name="Line 15"/>
          <p:cNvSpPr>
            <a:spLocks noChangeShapeType="1"/>
          </p:cNvSpPr>
          <p:nvPr/>
        </p:nvSpPr>
        <p:spPr bwMode="auto">
          <a:xfrm>
            <a:off x="463550" y="6438900"/>
            <a:ext cx="298450"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65" charset="2"/>
              <a:buChar char="§"/>
              <a:defRPr/>
            </a:pPr>
            <a:endParaRPr lang="en-US">
              <a:latin typeface="Arial" pitchFamily="-65" charset="0"/>
            </a:endParaRPr>
          </a:p>
        </p:txBody>
      </p:sp>
      <p:sp>
        <p:nvSpPr>
          <p:cNvPr id="15" name="Text Box 18"/>
          <p:cNvSpPr txBox="1">
            <a:spLocks noChangeArrowheads="1"/>
          </p:cNvSpPr>
          <p:nvPr/>
        </p:nvSpPr>
        <p:spPr bwMode="auto">
          <a:xfrm>
            <a:off x="407988" y="6477000"/>
            <a:ext cx="5334000" cy="214312"/>
          </a:xfrm>
          <a:prstGeom prst="rect">
            <a:avLst/>
          </a:prstGeom>
          <a:noFill/>
          <a:ln w="9525">
            <a:noFill/>
            <a:miter lim="800000"/>
            <a:headEnd/>
            <a:tailEnd/>
          </a:ln>
          <a:effectLst/>
        </p:spPr>
        <p:txBody>
          <a:bodyPr lIns="45720">
            <a:prstTxWarp prst="textNoShape">
              <a:avLst/>
            </a:prstTxWarp>
            <a:spAutoFit/>
          </a:bodyPr>
          <a:lstStyle/>
          <a:p>
            <a:pPr eaLnBrk="0" hangingPunct="0">
              <a:spcBef>
                <a:spcPct val="0"/>
              </a:spcBef>
              <a:spcAft>
                <a:spcPct val="0"/>
              </a:spcAft>
              <a:buClrTx/>
              <a:buSzTx/>
              <a:buFontTx/>
              <a:buNone/>
              <a:defRPr/>
            </a:pPr>
            <a:r>
              <a:rPr lang="en-US" sz="800" dirty="0">
                <a:solidFill>
                  <a:srgbClr val="000000"/>
                </a:solidFill>
                <a:latin typeface="Arial" pitchFamily="-65" charset="0"/>
              </a:rPr>
              <a:t>Operated by Los Alamos National Security, LLC for NNSA</a:t>
            </a:r>
            <a:endParaRPr lang="en-US" sz="900" dirty="0">
              <a:solidFill>
                <a:srgbClr val="000000"/>
              </a:solidFill>
              <a:latin typeface="Arial" pitchFamily="-65" charset="0"/>
            </a:endParaRPr>
          </a:p>
        </p:txBody>
      </p:sp>
      <p:pic>
        <p:nvPicPr>
          <p:cNvPr id="17" name="Picture 16" descr="LaLogo.gif"/>
          <p:cNvPicPr>
            <a:picLocks noChangeAspect="1"/>
          </p:cNvPicPr>
          <p:nvPr/>
        </p:nvPicPr>
        <p:blipFill>
          <a:blip r:embed="rId3"/>
          <a:stretch>
            <a:fillRect/>
          </a:stretch>
        </p:blipFill>
        <p:spPr>
          <a:xfrm>
            <a:off x="228600" y="5892800"/>
            <a:ext cx="1285240" cy="584200"/>
          </a:xfrm>
          <a:prstGeom prst="rect">
            <a:avLst/>
          </a:prstGeom>
        </p:spPr>
      </p:pic>
      <p:sp>
        <p:nvSpPr>
          <p:cNvPr id="18" name="TextBox 17"/>
          <p:cNvSpPr txBox="1"/>
          <p:nvPr/>
        </p:nvSpPr>
        <p:spPr>
          <a:xfrm>
            <a:off x="2335005" y="5425906"/>
            <a:ext cx="4629962" cy="954107"/>
          </a:xfrm>
          <a:prstGeom prst="rect">
            <a:avLst/>
          </a:prstGeom>
          <a:solidFill>
            <a:srgbClr val="FFFF00"/>
          </a:solidFill>
        </p:spPr>
        <p:txBody>
          <a:bodyPr wrap="square" rtlCol="0">
            <a:spAutoFit/>
          </a:bodyPr>
          <a:lstStyle/>
          <a:p>
            <a:pPr algn="ctr"/>
            <a:r>
              <a:rPr lang="en-US" sz="1400" b="1" dirty="0" smtClean="0">
                <a:latin typeface="Arial"/>
                <a:cs typeface="Arial"/>
              </a:rPr>
              <a:t>We are adopting this work owing to the significant quality effort devoted; it increases thermal criticality</a:t>
            </a:r>
          </a:p>
          <a:p>
            <a:pPr algn="ctr"/>
            <a:r>
              <a:rPr lang="en-US" sz="1400" b="1" dirty="0" smtClean="0">
                <a:latin typeface="Arial"/>
                <a:cs typeface="Arial"/>
              </a:rPr>
              <a:t>Other changes to 235U resonances, </a:t>
            </a:r>
            <a:r>
              <a:rPr lang="en-US" sz="1400" b="1" dirty="0" err="1" smtClean="0">
                <a:latin typeface="Arial"/>
                <a:cs typeface="Arial"/>
              </a:rPr>
              <a:t>nubar</a:t>
            </a:r>
            <a:r>
              <a:rPr lang="en-US" sz="1400" b="1" dirty="0" smtClean="0">
                <a:latin typeface="Arial"/>
                <a:cs typeface="Arial"/>
              </a:rPr>
              <a:t>, and 16O compensate for the change</a:t>
            </a:r>
            <a:endParaRPr lang="en-US" sz="1400" b="1" dirty="0">
              <a:latin typeface="Arial"/>
              <a:cs typeface="Aria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425" y="1256067"/>
            <a:ext cx="5281295" cy="407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340368" y="3671406"/>
            <a:ext cx="2808243" cy="646331"/>
          </a:xfrm>
          <a:prstGeom prst="rect">
            <a:avLst/>
          </a:prstGeom>
          <a:noFill/>
        </p:spPr>
        <p:txBody>
          <a:bodyPr wrap="none" rtlCol="0">
            <a:spAutoFit/>
          </a:bodyPr>
          <a:lstStyle/>
          <a:p>
            <a:r>
              <a:rPr lang="en-GB" b="1" dirty="0" smtClean="0"/>
              <a:t>IAEA : &lt;E&gt;=2.00</a:t>
            </a:r>
            <a:r>
              <a:rPr lang="en-GB" b="1" dirty="0" smtClean="0">
                <a:latin typeface="Times New Roman"/>
                <a:cs typeface="Times New Roman"/>
              </a:rPr>
              <a:t>±0.01</a:t>
            </a:r>
          </a:p>
          <a:p>
            <a:r>
              <a:rPr lang="en-GB" b="1" dirty="0" smtClean="0"/>
              <a:t>ENDF-B/VII.1:  &lt;E&gt;=2.03</a:t>
            </a:r>
            <a:endParaRPr lang="en-GB" b="1" dirty="0"/>
          </a:p>
        </p:txBody>
      </p:sp>
    </p:spTree>
    <p:extLst>
      <p:ext uri="{BB962C8B-B14F-4D97-AF65-F5344CB8AC3E}">
        <p14:creationId xmlns:p14="http://schemas.microsoft.com/office/powerpoint/2010/main" val="2432796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35" y="345203"/>
            <a:ext cx="9144000" cy="792088"/>
          </a:xfrm>
        </p:spPr>
        <p:txBody>
          <a:bodyPr/>
          <a:lstStyle/>
          <a:p>
            <a:r>
              <a:rPr lang="en-US" baseline="30000" dirty="0" smtClean="0"/>
              <a:t>235</a:t>
            </a:r>
            <a:r>
              <a:rPr lang="en-US" dirty="0" smtClean="0"/>
              <a:t>U  thermal PFNS </a:t>
            </a:r>
            <a:r>
              <a:rPr lang="en-US" dirty="0"/>
              <a:t>a</a:t>
            </a:r>
            <a:r>
              <a:rPr lang="en-US" dirty="0" smtClean="0"/>
              <a:t>dopted from IAEA Standards work. </a:t>
            </a:r>
            <a:r>
              <a:rPr lang="en-US" dirty="0"/>
              <a:t/>
            </a:r>
            <a:br>
              <a:rPr lang="en-US" dirty="0"/>
            </a:br>
            <a:r>
              <a:rPr lang="en-US" dirty="0" smtClean="0"/>
              <a:t>New </a:t>
            </a:r>
            <a:r>
              <a:rPr lang="en-US" dirty="0" err="1"/>
              <a:t>E</a:t>
            </a:r>
            <a:r>
              <a:rPr lang="en-US" dirty="0" err="1" smtClean="0"/>
              <a:t>av</a:t>
            </a:r>
            <a:r>
              <a:rPr lang="en-US" dirty="0" smtClean="0"/>
              <a:t>=2.00 MeV Agrees with Watt’s LANL 1952 Analysis!</a:t>
            </a:r>
            <a:endParaRPr lang="en-US" dirty="0"/>
          </a:p>
        </p:txBody>
      </p:sp>
      <p:sp>
        <p:nvSpPr>
          <p:cNvPr id="13" name="Line 14"/>
          <p:cNvSpPr>
            <a:spLocks noChangeShapeType="1"/>
          </p:cNvSpPr>
          <p:nvPr/>
        </p:nvSpPr>
        <p:spPr bwMode="auto">
          <a:xfrm>
            <a:off x="1241425" y="6438900"/>
            <a:ext cx="7445375"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65" charset="2"/>
              <a:buChar char="§"/>
              <a:defRPr/>
            </a:pPr>
            <a:endParaRPr lang="en-US">
              <a:latin typeface="Arial" pitchFamily="-65" charset="0"/>
            </a:endParaRPr>
          </a:p>
        </p:txBody>
      </p:sp>
      <p:sp>
        <p:nvSpPr>
          <p:cNvPr id="14" name="Line 15"/>
          <p:cNvSpPr>
            <a:spLocks noChangeShapeType="1"/>
          </p:cNvSpPr>
          <p:nvPr/>
        </p:nvSpPr>
        <p:spPr bwMode="auto">
          <a:xfrm>
            <a:off x="463550" y="6438900"/>
            <a:ext cx="298450"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65" charset="2"/>
              <a:buChar char="§"/>
              <a:defRPr/>
            </a:pPr>
            <a:endParaRPr lang="en-US">
              <a:latin typeface="Arial" pitchFamily="-65" charset="0"/>
            </a:endParaRPr>
          </a:p>
        </p:txBody>
      </p:sp>
      <p:sp>
        <p:nvSpPr>
          <p:cNvPr id="15" name="Text Box 18"/>
          <p:cNvSpPr txBox="1">
            <a:spLocks noChangeArrowheads="1"/>
          </p:cNvSpPr>
          <p:nvPr/>
        </p:nvSpPr>
        <p:spPr bwMode="auto">
          <a:xfrm>
            <a:off x="407988" y="6477000"/>
            <a:ext cx="5334000" cy="214312"/>
          </a:xfrm>
          <a:prstGeom prst="rect">
            <a:avLst/>
          </a:prstGeom>
          <a:noFill/>
          <a:ln w="9525">
            <a:noFill/>
            <a:miter lim="800000"/>
            <a:headEnd/>
            <a:tailEnd/>
          </a:ln>
          <a:effectLst/>
        </p:spPr>
        <p:txBody>
          <a:bodyPr lIns="45720">
            <a:prstTxWarp prst="textNoShape">
              <a:avLst/>
            </a:prstTxWarp>
            <a:spAutoFit/>
          </a:bodyPr>
          <a:lstStyle/>
          <a:p>
            <a:pPr eaLnBrk="0" hangingPunct="0">
              <a:spcBef>
                <a:spcPct val="0"/>
              </a:spcBef>
              <a:spcAft>
                <a:spcPct val="0"/>
              </a:spcAft>
              <a:buClrTx/>
              <a:buSzTx/>
              <a:buFontTx/>
              <a:buNone/>
              <a:defRPr/>
            </a:pPr>
            <a:r>
              <a:rPr lang="en-US" sz="800" dirty="0">
                <a:solidFill>
                  <a:srgbClr val="000000"/>
                </a:solidFill>
                <a:latin typeface="Arial" pitchFamily="-65" charset="0"/>
              </a:rPr>
              <a:t>Operated by Los Alamos National Security, LLC for NNSA</a:t>
            </a:r>
            <a:endParaRPr lang="en-US" sz="900" dirty="0">
              <a:solidFill>
                <a:srgbClr val="000000"/>
              </a:solidFill>
              <a:latin typeface="Arial" pitchFamily="-65" charset="0"/>
            </a:endParaRPr>
          </a:p>
        </p:txBody>
      </p:sp>
      <p:pic>
        <p:nvPicPr>
          <p:cNvPr id="17" name="Picture 16" descr="LaLogo.gif"/>
          <p:cNvPicPr>
            <a:picLocks noChangeAspect="1"/>
          </p:cNvPicPr>
          <p:nvPr/>
        </p:nvPicPr>
        <p:blipFill>
          <a:blip r:embed="rId3"/>
          <a:stretch>
            <a:fillRect/>
          </a:stretch>
        </p:blipFill>
        <p:spPr>
          <a:xfrm>
            <a:off x="228600" y="5892800"/>
            <a:ext cx="1285240" cy="584200"/>
          </a:xfrm>
          <a:prstGeom prst="rect">
            <a:avLst/>
          </a:prstGeom>
        </p:spPr>
      </p:pic>
      <p:pic>
        <p:nvPicPr>
          <p:cNvPr id="3" name="Picture 2" descr="Screen Shot 2015-10-23 at 9.59.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935" y="1137290"/>
            <a:ext cx="4246458" cy="4894773"/>
          </a:xfrm>
          <a:prstGeom prst="rect">
            <a:avLst/>
          </a:prstGeom>
        </p:spPr>
      </p:pic>
      <p:sp>
        <p:nvSpPr>
          <p:cNvPr id="4" name="TextBox 3"/>
          <p:cNvSpPr txBox="1"/>
          <p:nvPr/>
        </p:nvSpPr>
        <p:spPr>
          <a:xfrm>
            <a:off x="4127364" y="1664504"/>
            <a:ext cx="4877056" cy="1200329"/>
          </a:xfrm>
          <a:prstGeom prst="rect">
            <a:avLst/>
          </a:prstGeom>
          <a:noFill/>
        </p:spPr>
        <p:txBody>
          <a:bodyPr wrap="none" rtlCol="0">
            <a:spAutoFit/>
          </a:bodyPr>
          <a:lstStyle/>
          <a:p>
            <a:r>
              <a:rPr lang="en-US" dirty="0" smtClean="0">
                <a:solidFill>
                  <a:srgbClr val="3333CC"/>
                </a:solidFill>
              </a:rPr>
              <a:t>Watt spectrum: N(E)~</a:t>
            </a:r>
            <a:r>
              <a:rPr lang="en-US" dirty="0" err="1" smtClean="0">
                <a:solidFill>
                  <a:srgbClr val="3333CC"/>
                </a:solidFill>
              </a:rPr>
              <a:t>exp</a:t>
            </a:r>
            <a:r>
              <a:rPr lang="en-US" dirty="0" smtClean="0">
                <a:solidFill>
                  <a:srgbClr val="3333CC"/>
                </a:solidFill>
              </a:rPr>
              <a:t>(-E/a).</a:t>
            </a:r>
            <a:r>
              <a:rPr lang="en-US" dirty="0" err="1" smtClean="0">
                <a:solidFill>
                  <a:srgbClr val="3333CC"/>
                </a:solidFill>
              </a:rPr>
              <a:t>sinh</a:t>
            </a:r>
            <a:r>
              <a:rPr lang="en-US" dirty="0" smtClean="0">
                <a:solidFill>
                  <a:srgbClr val="3333CC"/>
                </a:solidFill>
              </a:rPr>
              <a:t>(</a:t>
            </a:r>
            <a:r>
              <a:rPr lang="en-US" dirty="0" err="1" smtClean="0">
                <a:solidFill>
                  <a:srgbClr val="3333CC"/>
                </a:solidFill>
              </a:rPr>
              <a:t>sqrt</a:t>
            </a:r>
            <a:r>
              <a:rPr lang="en-US" dirty="0" smtClean="0">
                <a:solidFill>
                  <a:srgbClr val="3333CC"/>
                </a:solidFill>
              </a:rPr>
              <a:t>(</a:t>
            </a:r>
            <a:r>
              <a:rPr lang="en-US" dirty="0" err="1" smtClean="0">
                <a:solidFill>
                  <a:srgbClr val="3333CC"/>
                </a:solidFill>
              </a:rPr>
              <a:t>b.E</a:t>
            </a:r>
            <a:r>
              <a:rPr lang="en-US" dirty="0" smtClean="0">
                <a:solidFill>
                  <a:srgbClr val="3333CC"/>
                </a:solidFill>
              </a:rPr>
              <a:t>))</a:t>
            </a:r>
          </a:p>
          <a:p>
            <a:r>
              <a:rPr lang="en-US" dirty="0" err="1" smtClean="0">
                <a:solidFill>
                  <a:srgbClr val="3333CC"/>
                </a:solidFill>
              </a:rPr>
              <a:t>Eav</a:t>
            </a:r>
            <a:r>
              <a:rPr lang="en-US" dirty="0" smtClean="0">
                <a:solidFill>
                  <a:srgbClr val="3333CC"/>
                </a:solidFill>
              </a:rPr>
              <a:t>=(3/2)(1+a.b./6). </a:t>
            </a:r>
            <a:r>
              <a:rPr lang="en-US" sz="1200" dirty="0" smtClean="0">
                <a:solidFill>
                  <a:srgbClr val="3333CC"/>
                </a:solidFill>
              </a:rPr>
              <a:t>(</a:t>
            </a:r>
            <a:r>
              <a:rPr lang="en-US" sz="1200" dirty="0" err="1" smtClean="0">
                <a:solidFill>
                  <a:srgbClr val="3333CC"/>
                </a:solidFill>
              </a:rPr>
              <a:t>Broadhead</a:t>
            </a:r>
            <a:r>
              <a:rPr lang="en-US" sz="1200" dirty="0" smtClean="0">
                <a:solidFill>
                  <a:srgbClr val="3333CC"/>
                </a:solidFill>
              </a:rPr>
              <a:t>, ORNL, PHYSOR2004)</a:t>
            </a:r>
          </a:p>
          <a:p>
            <a:r>
              <a:rPr lang="en-US" dirty="0" smtClean="0">
                <a:solidFill>
                  <a:srgbClr val="3333CC"/>
                </a:solidFill>
              </a:rPr>
              <a:t>a=1, b=2</a:t>
            </a:r>
          </a:p>
          <a:p>
            <a:r>
              <a:rPr lang="en-US" dirty="0" err="1" smtClean="0">
                <a:solidFill>
                  <a:srgbClr val="3333CC"/>
                </a:solidFill>
              </a:rPr>
              <a:t>Eav</a:t>
            </a:r>
            <a:r>
              <a:rPr lang="en-US" dirty="0" smtClean="0">
                <a:solidFill>
                  <a:srgbClr val="3333CC"/>
                </a:solidFill>
              </a:rPr>
              <a:t>=2.00 MeV</a:t>
            </a:r>
          </a:p>
        </p:txBody>
      </p:sp>
      <p:sp>
        <p:nvSpPr>
          <p:cNvPr id="6" name="TextBox 5"/>
          <p:cNvSpPr txBox="1"/>
          <p:nvPr/>
        </p:nvSpPr>
        <p:spPr>
          <a:xfrm>
            <a:off x="1101299" y="4444678"/>
            <a:ext cx="2356985" cy="307777"/>
          </a:xfrm>
          <a:prstGeom prst="rect">
            <a:avLst/>
          </a:prstGeom>
          <a:noFill/>
        </p:spPr>
        <p:txBody>
          <a:bodyPr wrap="none" rtlCol="0">
            <a:spAutoFit/>
          </a:bodyPr>
          <a:lstStyle/>
          <a:p>
            <a:r>
              <a:rPr lang="en-US" sz="1400" dirty="0" smtClean="0"/>
              <a:t>Phys. Rev. 87, 1037 (1952)</a:t>
            </a:r>
            <a:endParaRPr lang="en-US" sz="1400" dirty="0"/>
          </a:p>
        </p:txBody>
      </p:sp>
    </p:spTree>
    <p:extLst>
      <p:ext uri="{BB962C8B-B14F-4D97-AF65-F5344CB8AC3E}">
        <p14:creationId xmlns:p14="http://schemas.microsoft.com/office/powerpoint/2010/main" val="3328510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pDataCM_WLib_201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0" y="986665"/>
            <a:ext cx="3954780" cy="4360040"/>
          </a:xfrm>
          <a:prstGeom prst="rect">
            <a:avLst/>
          </a:prstGeom>
        </p:spPr>
      </p:pic>
      <p:sp>
        <p:nvSpPr>
          <p:cNvPr id="2" name="Title 1"/>
          <p:cNvSpPr>
            <a:spLocks noGrp="1"/>
          </p:cNvSpPr>
          <p:nvPr>
            <p:ph type="title"/>
          </p:nvPr>
        </p:nvSpPr>
        <p:spPr>
          <a:xfrm>
            <a:off x="342900" y="-105835"/>
            <a:ext cx="8343900" cy="1239838"/>
          </a:xfrm>
        </p:spPr>
        <p:txBody>
          <a:bodyPr/>
          <a:lstStyle/>
          <a:p>
            <a:r>
              <a:rPr lang="en-US" dirty="0" smtClean="0"/>
              <a:t>235U capture</a:t>
            </a:r>
            <a:endParaRPr lang="en-US" dirty="0"/>
          </a:p>
        </p:txBody>
      </p:sp>
      <p:sp>
        <p:nvSpPr>
          <p:cNvPr id="3" name="Text Placeholder 2"/>
          <p:cNvSpPr>
            <a:spLocks noGrp="1"/>
          </p:cNvSpPr>
          <p:nvPr>
            <p:ph type="body" idx="1"/>
          </p:nvPr>
        </p:nvSpPr>
        <p:spPr>
          <a:xfrm>
            <a:off x="213391" y="1252138"/>
            <a:ext cx="3794938" cy="4203700"/>
          </a:xfrm>
        </p:spPr>
        <p:txBody>
          <a:bodyPr/>
          <a:lstStyle/>
          <a:p>
            <a:r>
              <a:rPr lang="en-US" dirty="0" smtClean="0"/>
              <a:t>RPI and DANCE Capture data agree and have impacted new SAMMY analysis </a:t>
            </a:r>
          </a:p>
        </p:txBody>
      </p:sp>
      <p:sp>
        <p:nvSpPr>
          <p:cNvPr id="8" name="TextBox 7"/>
          <p:cNvSpPr txBox="1"/>
          <p:nvPr/>
        </p:nvSpPr>
        <p:spPr>
          <a:xfrm>
            <a:off x="1957985" y="5346705"/>
            <a:ext cx="5413768" cy="954107"/>
          </a:xfrm>
          <a:prstGeom prst="rect">
            <a:avLst/>
          </a:prstGeom>
          <a:solidFill>
            <a:srgbClr val="FFFF00"/>
          </a:solidFill>
        </p:spPr>
        <p:txBody>
          <a:bodyPr wrap="square" rtlCol="0">
            <a:spAutoFit/>
          </a:bodyPr>
          <a:lstStyle/>
          <a:p>
            <a:pPr algn="ctr"/>
            <a:r>
              <a:rPr lang="en-US" sz="1400" b="1" dirty="0" smtClean="0">
                <a:latin typeface="Arial"/>
                <a:cs typeface="Arial"/>
              </a:rPr>
              <a:t>No change yet above a few </a:t>
            </a:r>
            <a:r>
              <a:rPr lang="en-US" sz="1400" b="1" dirty="0" err="1" smtClean="0">
                <a:latin typeface="Arial"/>
                <a:cs typeface="Arial"/>
              </a:rPr>
              <a:t>keV</a:t>
            </a:r>
            <a:r>
              <a:rPr lang="en-US" sz="1400" b="1" dirty="0" smtClean="0">
                <a:latin typeface="Arial"/>
                <a:cs typeface="Arial"/>
              </a:rPr>
              <a:t>, since ENDF represents the data reasonably well and recent AMS (</a:t>
            </a:r>
            <a:r>
              <a:rPr lang="en-US" sz="1400" b="1" dirty="0" err="1" smtClean="0">
                <a:latin typeface="Arial"/>
                <a:cs typeface="Arial"/>
              </a:rPr>
              <a:t>Wallner</a:t>
            </a:r>
            <a:r>
              <a:rPr lang="en-US" sz="1400" b="1" dirty="0" smtClean="0">
                <a:latin typeface="Arial"/>
                <a:cs typeface="Arial"/>
              </a:rPr>
              <a:t>) and DANCE data different. Forthcoming NUANCE data at LANSCE should further increase the data accuracy </a:t>
            </a:r>
            <a:endParaRPr lang="en-US" sz="1400" b="1" dirty="0">
              <a:latin typeface="Arial"/>
              <a:cs typeface="Arial"/>
            </a:endParaRPr>
          </a:p>
        </p:txBody>
      </p:sp>
      <p:pic>
        <p:nvPicPr>
          <p:cNvPr id="6" name="cap_May_2014.pdf"/>
          <p:cNvPicPr/>
          <p:nvPr/>
        </p:nvPicPr>
        <p:blipFill>
          <a:blip r:embed="rId3">
            <a:extLst/>
          </a:blip>
          <a:stretch>
            <a:fillRect/>
          </a:stretch>
        </p:blipFill>
        <p:spPr>
          <a:xfrm>
            <a:off x="177247" y="2126390"/>
            <a:ext cx="4148573" cy="3091341"/>
          </a:xfrm>
          <a:prstGeom prst="rect">
            <a:avLst/>
          </a:prstGeom>
          <a:ln w="12700">
            <a:miter lim="400000"/>
          </a:ln>
        </p:spPr>
      </p:pic>
      <p:pic>
        <p:nvPicPr>
          <p:cNvPr id="9" name="image26.png" descr="neuance.png"/>
          <p:cNvPicPr/>
          <p:nvPr/>
        </p:nvPicPr>
        <p:blipFill>
          <a:blip r:embed="rId4">
            <a:extLst/>
          </a:blip>
          <a:stretch>
            <a:fillRect/>
          </a:stretch>
        </p:blipFill>
        <p:spPr>
          <a:xfrm>
            <a:off x="7093947" y="453283"/>
            <a:ext cx="2050053" cy="1848132"/>
          </a:xfrm>
          <a:prstGeom prst="rect">
            <a:avLst/>
          </a:prstGeom>
          <a:ln w="12700">
            <a:miter lim="400000"/>
          </a:ln>
        </p:spPr>
      </p:pic>
    </p:spTree>
    <p:extLst>
      <p:ext uri="{BB962C8B-B14F-4D97-AF65-F5344CB8AC3E}">
        <p14:creationId xmlns:p14="http://schemas.microsoft.com/office/powerpoint/2010/main" val="181834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235U </a:t>
            </a:r>
            <a:r>
              <a:rPr lang="en-US" dirty="0" err="1" smtClean="0"/>
              <a:t>nubar</a:t>
            </a:r>
            <a:r>
              <a:rPr lang="en-US" dirty="0" smtClean="0"/>
              <a:t>   - IAEA studying fluctuations</a:t>
            </a:r>
            <a:endParaRPr lang="en-US" dirty="0"/>
          </a:p>
        </p:txBody>
      </p:sp>
      <p:sp>
        <p:nvSpPr>
          <p:cNvPr id="3" name="Text Placeholder 2"/>
          <p:cNvSpPr>
            <a:spLocks noGrp="1"/>
          </p:cNvSpPr>
          <p:nvPr>
            <p:ph type="body" idx="1"/>
          </p:nvPr>
        </p:nvSpPr>
        <p:spPr>
          <a:xfrm>
            <a:off x="177247" y="1212454"/>
            <a:ext cx="7720351" cy="4203700"/>
          </a:xfrm>
        </p:spPr>
        <p:txBody>
          <a:bodyPr/>
          <a:lstStyle/>
          <a:p>
            <a:r>
              <a:rPr lang="en-US" dirty="0" smtClean="0"/>
              <a:t>Uses this trial “nu3” </a:t>
            </a:r>
            <a:r>
              <a:rPr lang="en-US" dirty="0" err="1" smtClean="0"/>
              <a:t>nubar</a:t>
            </a:r>
            <a:r>
              <a:rPr lang="en-US" dirty="0" smtClean="0"/>
              <a:t> file from IAEA – but more work needed </a:t>
            </a:r>
          </a:p>
          <a:p>
            <a:r>
              <a:rPr lang="en-US" dirty="0" smtClean="0"/>
              <a:t>VII.1, JEFF3.x, JENDL4 do not use fluctuations </a:t>
            </a:r>
          </a:p>
        </p:txBody>
      </p:sp>
      <p:pic>
        <p:nvPicPr>
          <p:cNvPr id="4" name="Picture 3" descr="Capote.235.nubar-res-LO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9698" y="2405533"/>
            <a:ext cx="2601591" cy="3681579"/>
          </a:xfrm>
          <a:prstGeom prst="rect">
            <a:avLst/>
          </a:prstGeom>
        </p:spPr>
      </p:pic>
      <p:pic>
        <p:nvPicPr>
          <p:cNvPr id="5" name="Picture 4" descr="nubar-eval-1.capot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37322" y="1502729"/>
            <a:ext cx="2272009" cy="3215179"/>
          </a:xfrm>
          <a:prstGeom prst="rect">
            <a:avLst/>
          </a:prstGeom>
        </p:spPr>
      </p:pic>
      <p:pic>
        <p:nvPicPr>
          <p:cNvPr id="6" name="Picture 5" descr="nubar-res-LOG-2.capote.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24177" y="3754534"/>
            <a:ext cx="2178143" cy="3082347"/>
          </a:xfrm>
          <a:prstGeom prst="rect">
            <a:avLst/>
          </a:prstGeom>
        </p:spPr>
      </p:pic>
      <p:sp>
        <p:nvSpPr>
          <p:cNvPr id="7" name="TextBox 6"/>
          <p:cNvSpPr txBox="1"/>
          <p:nvPr/>
        </p:nvSpPr>
        <p:spPr>
          <a:xfrm>
            <a:off x="4792135" y="2480289"/>
            <a:ext cx="3200252" cy="369332"/>
          </a:xfrm>
          <a:prstGeom prst="rect">
            <a:avLst/>
          </a:prstGeom>
          <a:noFill/>
        </p:spPr>
        <p:txBody>
          <a:bodyPr wrap="none" rtlCol="0">
            <a:spAutoFit/>
          </a:bodyPr>
          <a:lstStyle/>
          <a:p>
            <a:r>
              <a:rPr lang="en-US" dirty="0" smtClean="0">
                <a:solidFill>
                  <a:srgbClr val="3333CC"/>
                </a:solidFill>
              </a:rPr>
              <a:t>Data and existing evaluations</a:t>
            </a:r>
            <a:endParaRPr lang="en-US" dirty="0">
              <a:solidFill>
                <a:srgbClr val="3333CC"/>
              </a:solidFill>
            </a:endParaRPr>
          </a:p>
        </p:txBody>
      </p:sp>
    </p:spTree>
    <p:extLst>
      <p:ext uri="{BB962C8B-B14F-4D97-AF65-F5344CB8AC3E}">
        <p14:creationId xmlns:p14="http://schemas.microsoft.com/office/powerpoint/2010/main" val="415606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235U fission products</a:t>
            </a:r>
            <a:endParaRPr lang="en-US" dirty="0"/>
          </a:p>
        </p:txBody>
      </p:sp>
      <p:sp>
        <p:nvSpPr>
          <p:cNvPr id="3" name="Text Placeholder 2"/>
          <p:cNvSpPr>
            <a:spLocks noGrp="1"/>
          </p:cNvSpPr>
          <p:nvPr>
            <p:ph type="body" idx="1"/>
          </p:nvPr>
        </p:nvSpPr>
        <p:spPr>
          <a:xfrm>
            <a:off x="177247" y="1212454"/>
            <a:ext cx="7720351" cy="4203700"/>
          </a:xfrm>
        </p:spPr>
        <p:txBody>
          <a:bodyPr/>
          <a:lstStyle/>
          <a:p>
            <a:r>
              <a:rPr lang="en-US" dirty="0" smtClean="0"/>
              <a:t>Update 14 MeV (and 0.5 MeV if needed) FPYs in ENDF, based on recent TUNL-LLNL-LANL Gooden </a:t>
            </a:r>
            <a:r>
              <a:rPr lang="en-US" i="1" dirty="0" smtClean="0"/>
              <a:t>et al. </a:t>
            </a:r>
            <a:r>
              <a:rPr lang="en-US" dirty="0" smtClean="0"/>
              <a:t>measurements</a:t>
            </a:r>
          </a:p>
        </p:txBody>
      </p:sp>
      <p:pic>
        <p:nvPicPr>
          <p:cNvPr id="8" name="Picture 7" descr="235U_ER_Ma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5360"/>
            <a:ext cx="4206240" cy="3220141"/>
          </a:xfrm>
          <a:prstGeom prst="rect">
            <a:avLst/>
          </a:prstGeom>
        </p:spPr>
      </p:pic>
      <p:pic>
        <p:nvPicPr>
          <p:cNvPr id="9" name="Picture 8" descr="238U_ER_Mar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620" y="2245360"/>
            <a:ext cx="4260081" cy="3261360"/>
          </a:xfrm>
          <a:prstGeom prst="rect">
            <a:avLst/>
          </a:prstGeom>
        </p:spPr>
      </p:pic>
    </p:spTree>
    <p:extLst>
      <p:ext uri="{BB962C8B-B14F-4D97-AF65-F5344CB8AC3E}">
        <p14:creationId xmlns:p14="http://schemas.microsoft.com/office/powerpoint/2010/main" val="3744867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238U pre-VIII file, NAME=04c (IAEA ib44)</a:t>
            </a:r>
            <a:endParaRPr lang="en-US" dirty="0"/>
          </a:p>
        </p:txBody>
      </p:sp>
      <p:sp>
        <p:nvSpPr>
          <p:cNvPr id="3" name="Text Placeholder 2"/>
          <p:cNvSpPr>
            <a:spLocks noGrp="1"/>
          </p:cNvSpPr>
          <p:nvPr>
            <p:ph type="body" idx="1"/>
          </p:nvPr>
        </p:nvSpPr>
        <p:spPr>
          <a:xfrm>
            <a:off x="177247" y="1232295"/>
            <a:ext cx="8682747" cy="4273947"/>
          </a:xfrm>
        </p:spPr>
        <p:txBody>
          <a:bodyPr/>
          <a:lstStyle/>
          <a:p>
            <a:r>
              <a:rPr lang="en-US" dirty="0" smtClean="0"/>
              <a:t>Major new 238U evaluation from IAEA, </a:t>
            </a:r>
            <a:r>
              <a:rPr lang="en-US" dirty="0" smtClean="0">
                <a:solidFill>
                  <a:srgbClr val="0000FF"/>
                </a:solidFill>
              </a:rPr>
              <a:t>see talks by Capote &amp; </a:t>
            </a:r>
            <a:r>
              <a:rPr lang="en-US" dirty="0" err="1" smtClean="0">
                <a:solidFill>
                  <a:srgbClr val="0000FF"/>
                </a:solidFill>
              </a:rPr>
              <a:t>Trkov</a:t>
            </a:r>
            <a:r>
              <a:rPr lang="en-US" dirty="0" smtClean="0">
                <a:solidFill>
                  <a:srgbClr val="0000FF"/>
                </a:solidFill>
              </a:rPr>
              <a:t>:</a:t>
            </a:r>
          </a:p>
          <a:p>
            <a:r>
              <a:rPr lang="en-US" dirty="0" smtClean="0"/>
              <a:t>Includes:</a:t>
            </a:r>
          </a:p>
          <a:p>
            <a:pPr lvl="1"/>
            <a:r>
              <a:rPr lang="en-US" dirty="0" err="1" smtClean="0"/>
              <a:t>Inelastics</a:t>
            </a:r>
            <a:r>
              <a:rPr lang="en-US" dirty="0" smtClean="0"/>
              <a:t> from calculations and data (including RPI semi-integral data)</a:t>
            </a:r>
          </a:p>
          <a:p>
            <a:pPr lvl="1"/>
            <a:r>
              <a:rPr lang="en-US" dirty="0" smtClean="0"/>
              <a:t>Capture consistent with standards</a:t>
            </a:r>
          </a:p>
          <a:p>
            <a:pPr lvl="1"/>
            <a:r>
              <a:rPr lang="en-US" dirty="0" smtClean="0"/>
              <a:t>n,2n influenced by TUNL data</a:t>
            </a:r>
          </a:p>
          <a:p>
            <a:pPr lvl="1"/>
            <a:r>
              <a:rPr lang="en-US" dirty="0" smtClean="0"/>
              <a:t>Resonances adopted from B-VII, but being updated by new IRMM resonance analysis</a:t>
            </a:r>
          </a:p>
          <a:p>
            <a:pPr lvl="1"/>
            <a:endParaRPr lang="en-US" dirty="0"/>
          </a:p>
          <a:p>
            <a:pPr marL="457200" lvl="1" indent="0">
              <a:buNone/>
            </a:pPr>
            <a:endParaRPr lang="en-US" dirty="0"/>
          </a:p>
          <a:p>
            <a:pPr lvl="1"/>
            <a:endParaRPr lang="en-US" dirty="0" smtClean="0"/>
          </a:p>
          <a:p>
            <a:r>
              <a:rPr lang="en-US" dirty="0" smtClean="0">
                <a:solidFill>
                  <a:srgbClr val="0000FF"/>
                </a:solidFill>
              </a:rPr>
              <a:t>Known Issues not yet addressed:</a:t>
            </a:r>
          </a:p>
          <a:p>
            <a:pPr lvl="1"/>
            <a:r>
              <a:rPr lang="en-US" dirty="0" smtClean="0"/>
              <a:t>PFNS not yet changed. Some surprising results obtained at RPI and France regarding the spectrum shape below a few MeV – need confirmation</a:t>
            </a:r>
          </a:p>
          <a:p>
            <a:pPr lvl="1"/>
            <a:r>
              <a:rPr lang="en-US" dirty="0"/>
              <a:t>TKE updates; FPY TUNL updates </a:t>
            </a:r>
            <a:r>
              <a:rPr lang="en-US" dirty="0" err="1"/>
              <a:t>esp</a:t>
            </a:r>
            <a:r>
              <a:rPr lang="en-US" dirty="0"/>
              <a:t> at 14 MeV.</a:t>
            </a:r>
          </a:p>
          <a:p>
            <a:pPr lvl="1"/>
            <a:endParaRPr lang="en-US" dirty="0" smtClean="0"/>
          </a:p>
        </p:txBody>
      </p:sp>
      <p:pic>
        <p:nvPicPr>
          <p:cNvPr id="4" name="Screen Shot 2015-05-20 at 1.24.27 PM.png"/>
          <p:cNvPicPr/>
          <p:nvPr/>
        </p:nvPicPr>
        <p:blipFill>
          <a:blip r:embed="rId2">
            <a:extLst/>
          </a:blip>
          <a:stretch>
            <a:fillRect/>
          </a:stretch>
        </p:blipFill>
        <p:spPr>
          <a:xfrm>
            <a:off x="5126757" y="3482951"/>
            <a:ext cx="3021563" cy="1885020"/>
          </a:xfrm>
          <a:prstGeom prst="rect">
            <a:avLst/>
          </a:prstGeom>
          <a:ln w="12700">
            <a:miter lim="400000"/>
          </a:ln>
        </p:spPr>
      </p:pic>
      <p:sp>
        <p:nvSpPr>
          <p:cNvPr id="5" name="TextBox 4"/>
          <p:cNvSpPr txBox="1"/>
          <p:nvPr/>
        </p:nvSpPr>
        <p:spPr>
          <a:xfrm>
            <a:off x="5709920" y="3787894"/>
            <a:ext cx="569462" cy="369332"/>
          </a:xfrm>
          <a:prstGeom prst="rect">
            <a:avLst/>
          </a:prstGeom>
          <a:noFill/>
        </p:spPr>
        <p:txBody>
          <a:bodyPr wrap="none" rtlCol="0">
            <a:spAutoFit/>
          </a:bodyPr>
          <a:lstStyle/>
          <a:p>
            <a:r>
              <a:rPr lang="en-US" dirty="0" smtClean="0">
                <a:solidFill>
                  <a:srgbClr val="FF0000"/>
                </a:solidFill>
              </a:rPr>
              <a:t>RPI</a:t>
            </a:r>
            <a:endParaRPr lang="en-US" dirty="0">
              <a:solidFill>
                <a:srgbClr val="FF0000"/>
              </a:solidFill>
            </a:endParaRPr>
          </a:p>
        </p:txBody>
      </p:sp>
    </p:spTree>
    <p:extLst>
      <p:ext uri="{BB962C8B-B14F-4D97-AF65-F5344CB8AC3E}">
        <p14:creationId xmlns:p14="http://schemas.microsoft.com/office/powerpoint/2010/main" val="371825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239Pu pre-VIII file, NAME= “23c”</a:t>
            </a:r>
            <a:endParaRPr lang="en-US" dirty="0"/>
          </a:p>
        </p:txBody>
      </p:sp>
      <p:sp>
        <p:nvSpPr>
          <p:cNvPr id="3" name="Text Placeholder 2"/>
          <p:cNvSpPr>
            <a:spLocks noGrp="1"/>
          </p:cNvSpPr>
          <p:nvPr>
            <p:ph type="body" idx="1"/>
          </p:nvPr>
        </p:nvSpPr>
        <p:spPr>
          <a:xfrm>
            <a:off x="177247" y="1165838"/>
            <a:ext cx="8881179" cy="4502134"/>
          </a:xfrm>
        </p:spPr>
        <p:txBody>
          <a:bodyPr/>
          <a:lstStyle/>
          <a:p>
            <a:r>
              <a:rPr lang="en-US" dirty="0" smtClean="0"/>
              <a:t>NEA/WPEC SG34 resonances</a:t>
            </a:r>
          </a:p>
          <a:p>
            <a:r>
              <a:rPr lang="en-US" dirty="0" smtClean="0"/>
              <a:t>SG34/JEFF3.2 </a:t>
            </a:r>
            <a:r>
              <a:rPr lang="en-US" dirty="0" err="1" smtClean="0"/>
              <a:t>nubar</a:t>
            </a:r>
            <a:r>
              <a:rPr lang="en-US" dirty="0" smtClean="0"/>
              <a:t> at low energies up to 650 eV, total </a:t>
            </a:r>
            <a:r>
              <a:rPr lang="en-US" dirty="0" err="1" smtClean="0"/>
              <a:t>nubar</a:t>
            </a:r>
            <a:r>
              <a:rPr lang="en-US" dirty="0" smtClean="0"/>
              <a:t> recalculated</a:t>
            </a:r>
          </a:p>
          <a:p>
            <a:r>
              <a:rPr lang="en-US" dirty="0" smtClean="0"/>
              <a:t>PFNS &gt; 5 MeV from LANL/Neudecker evaluation, ENDF&lt; 5 MeV still VII.1</a:t>
            </a:r>
          </a:p>
          <a:p>
            <a:r>
              <a:rPr lang="en-US" dirty="0" smtClean="0"/>
              <a:t>PFNS “Romano tweak” at thermal to better model thermal solution criticality</a:t>
            </a:r>
          </a:p>
          <a:p>
            <a:r>
              <a:rPr lang="en-US" dirty="0" smtClean="0"/>
              <a:t>Old Young fast </a:t>
            </a:r>
            <a:r>
              <a:rPr lang="en-US" dirty="0" err="1"/>
              <a:t>nubar</a:t>
            </a:r>
            <a:r>
              <a:rPr lang="en-US" dirty="0"/>
              <a:t> tweak removed by Talou, now follows </a:t>
            </a:r>
            <a:r>
              <a:rPr lang="en-US" dirty="0" smtClean="0"/>
              <a:t>data</a:t>
            </a:r>
          </a:p>
          <a:p>
            <a:r>
              <a:rPr lang="en-US" dirty="0" smtClean="0"/>
              <a:t>Huge section of delayed gammas removed</a:t>
            </a:r>
          </a:p>
          <a:p>
            <a:r>
              <a:rPr lang="en-US" dirty="0" smtClean="0">
                <a:solidFill>
                  <a:srgbClr val="0000FF"/>
                </a:solidFill>
              </a:rPr>
              <a:t>Known issues not yet addressed:</a:t>
            </a:r>
          </a:p>
          <a:p>
            <a:pPr lvl="1"/>
            <a:r>
              <a:rPr lang="en-US" dirty="0" smtClean="0"/>
              <a:t>Unresolved resonances – consider use of ISSF=1 </a:t>
            </a:r>
            <a:r>
              <a:rPr lang="en-US" dirty="0" err="1" smtClean="0"/>
              <a:t>pointwise</a:t>
            </a:r>
            <a:endParaRPr lang="en-US" dirty="0" smtClean="0"/>
          </a:p>
          <a:p>
            <a:pPr lvl="1"/>
            <a:r>
              <a:rPr lang="en-US" dirty="0"/>
              <a:t>Leal resonances /capture up to 4 </a:t>
            </a:r>
            <a:r>
              <a:rPr lang="en-US" dirty="0" err="1"/>
              <a:t>keV</a:t>
            </a:r>
            <a:r>
              <a:rPr lang="en-US" dirty="0"/>
              <a:t>; Additional Leal work in resonances</a:t>
            </a:r>
            <a:r>
              <a:rPr lang="en-US" dirty="0" smtClean="0"/>
              <a:t>?</a:t>
            </a:r>
          </a:p>
          <a:p>
            <a:pPr lvl="1"/>
            <a:r>
              <a:rPr lang="en-US" dirty="0" err="1" smtClean="0"/>
              <a:t>Inelastics</a:t>
            </a:r>
            <a:r>
              <a:rPr lang="en-US" dirty="0" smtClean="0"/>
              <a:t> from calculations and data (including future RPI semi-integral data)</a:t>
            </a:r>
          </a:p>
          <a:p>
            <a:pPr lvl="1"/>
            <a:r>
              <a:rPr lang="en-US" dirty="0" smtClean="0"/>
              <a:t>Capture changes motivated by DANCE/NEUANCE – waiting for data</a:t>
            </a:r>
          </a:p>
          <a:p>
            <a:pPr lvl="1"/>
            <a:r>
              <a:rPr lang="en-US" dirty="0" smtClean="0"/>
              <a:t>Testing of </a:t>
            </a:r>
            <a:r>
              <a:rPr lang="en-US" dirty="0" err="1" smtClean="0"/>
              <a:t>Neudecker</a:t>
            </a:r>
            <a:r>
              <a:rPr lang="en-US" dirty="0" smtClean="0"/>
              <a:t> 14 MeV PFNS against pulsed sphere exp.</a:t>
            </a:r>
          </a:p>
          <a:p>
            <a:pPr lvl="1"/>
            <a:r>
              <a:rPr lang="en-US" dirty="0" smtClean="0"/>
              <a:t>PFNS data from Chi-nu  ; add in TKE up to 14 and above; TUNL FPYs.</a:t>
            </a:r>
          </a:p>
          <a:p>
            <a:pPr lvl="1"/>
            <a:r>
              <a:rPr lang="en-US" dirty="0" smtClean="0"/>
              <a:t>PFGS and gamma-production in file6?; TPC fission – waiting for final data</a:t>
            </a:r>
          </a:p>
        </p:txBody>
      </p:sp>
    </p:spTree>
    <p:extLst>
      <p:ext uri="{BB962C8B-B14F-4D97-AF65-F5344CB8AC3E}">
        <p14:creationId xmlns:p14="http://schemas.microsoft.com/office/powerpoint/2010/main" val="735080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239Pu </a:t>
            </a:r>
            <a:r>
              <a:rPr lang="en-US" dirty="0" err="1" smtClean="0"/>
              <a:t>nubar</a:t>
            </a:r>
            <a:r>
              <a:rPr lang="en-US" dirty="0" smtClean="0"/>
              <a:t>   - both &lt;650 </a:t>
            </a:r>
            <a:r>
              <a:rPr lang="en-US" dirty="0" err="1" smtClean="0"/>
              <a:t>eV</a:t>
            </a:r>
            <a:r>
              <a:rPr lang="en-US" dirty="0" smtClean="0"/>
              <a:t>; and fast range</a:t>
            </a:r>
            <a:endParaRPr lang="en-US" dirty="0"/>
          </a:p>
        </p:txBody>
      </p:sp>
      <p:pic>
        <p:nvPicPr>
          <p:cNvPr id="4" name="Picture 3" descr="pu239.nubar.fa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440" y="1582641"/>
            <a:ext cx="4734560" cy="3314192"/>
          </a:xfrm>
          <a:prstGeom prst="rect">
            <a:avLst/>
          </a:prstGeom>
        </p:spPr>
      </p:pic>
      <p:pic>
        <p:nvPicPr>
          <p:cNvPr id="5" name="Picture 4" descr="nubar-thermal.239.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47" y="2113280"/>
            <a:ext cx="4232193" cy="2962535"/>
          </a:xfrm>
          <a:prstGeom prst="rect">
            <a:avLst/>
          </a:prstGeom>
        </p:spPr>
      </p:pic>
      <p:sp>
        <p:nvSpPr>
          <p:cNvPr id="6" name="TextBox 5"/>
          <p:cNvSpPr txBox="1"/>
          <p:nvPr/>
        </p:nvSpPr>
        <p:spPr>
          <a:xfrm>
            <a:off x="4409440" y="1150896"/>
            <a:ext cx="4511040" cy="523220"/>
          </a:xfrm>
          <a:prstGeom prst="rect">
            <a:avLst/>
          </a:prstGeom>
          <a:solidFill>
            <a:srgbClr val="FFFF00"/>
          </a:solidFill>
        </p:spPr>
        <p:txBody>
          <a:bodyPr wrap="square" rtlCol="0">
            <a:spAutoFit/>
          </a:bodyPr>
          <a:lstStyle/>
          <a:p>
            <a:pPr algn="ctr"/>
            <a:r>
              <a:rPr lang="en-US" sz="1400" b="1" dirty="0" smtClean="0">
                <a:latin typeface="Arial"/>
                <a:cs typeface="Arial"/>
              </a:rPr>
              <a:t>New fast </a:t>
            </a:r>
            <a:r>
              <a:rPr lang="en-US" sz="1400" b="1" dirty="0" err="1" smtClean="0">
                <a:latin typeface="Arial"/>
                <a:cs typeface="Arial"/>
              </a:rPr>
              <a:t>nubar</a:t>
            </a:r>
            <a:r>
              <a:rPr lang="en-US" sz="1400" b="1" dirty="0" smtClean="0">
                <a:latin typeface="Arial"/>
                <a:cs typeface="Arial"/>
              </a:rPr>
              <a:t> from </a:t>
            </a:r>
            <a:r>
              <a:rPr lang="en-US" sz="1400" b="1" dirty="0" err="1" smtClean="0">
                <a:latin typeface="Arial"/>
                <a:cs typeface="Arial"/>
              </a:rPr>
              <a:t>Talou</a:t>
            </a:r>
            <a:r>
              <a:rPr lang="en-US" sz="1400" b="1" dirty="0" smtClean="0">
                <a:latin typeface="Arial"/>
                <a:cs typeface="Arial"/>
              </a:rPr>
              <a:t> follows a covariance fit to data, and removes the higher tweak</a:t>
            </a:r>
          </a:p>
        </p:txBody>
      </p:sp>
      <p:sp>
        <p:nvSpPr>
          <p:cNvPr id="8" name="TextBox 7"/>
          <p:cNvSpPr txBox="1"/>
          <p:nvPr/>
        </p:nvSpPr>
        <p:spPr>
          <a:xfrm>
            <a:off x="558800" y="5158961"/>
            <a:ext cx="3708400" cy="307777"/>
          </a:xfrm>
          <a:prstGeom prst="rect">
            <a:avLst/>
          </a:prstGeom>
          <a:solidFill>
            <a:srgbClr val="FFFF00"/>
          </a:solidFill>
        </p:spPr>
        <p:txBody>
          <a:bodyPr wrap="square" rtlCol="0">
            <a:spAutoFit/>
          </a:bodyPr>
          <a:lstStyle/>
          <a:p>
            <a:pPr algn="ctr"/>
            <a:r>
              <a:rPr lang="en-US" sz="1400" b="1" dirty="0" smtClean="0">
                <a:latin typeface="Arial"/>
                <a:cs typeface="Arial"/>
              </a:rPr>
              <a:t>SG34 </a:t>
            </a:r>
            <a:r>
              <a:rPr lang="en-US" sz="1400" b="1" dirty="0" err="1" smtClean="0">
                <a:latin typeface="Arial"/>
                <a:cs typeface="Arial"/>
              </a:rPr>
              <a:t>nubar</a:t>
            </a:r>
            <a:r>
              <a:rPr lang="en-US" sz="1400" b="1" dirty="0" smtClean="0">
                <a:latin typeface="Arial"/>
                <a:cs typeface="Arial"/>
              </a:rPr>
              <a:t> used appears low …</a:t>
            </a:r>
          </a:p>
        </p:txBody>
      </p:sp>
    </p:spTree>
    <p:extLst>
      <p:ext uri="{BB962C8B-B14F-4D97-AF65-F5344CB8AC3E}">
        <p14:creationId xmlns:p14="http://schemas.microsoft.com/office/powerpoint/2010/main" val="24019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239Pu PFNS: In fast region &lt; 5 MeV, no change </a:t>
            </a:r>
            <a:endParaRPr lang="en-US" dirty="0"/>
          </a:p>
        </p:txBody>
      </p:sp>
      <p:sp>
        <p:nvSpPr>
          <p:cNvPr id="3" name="Text Placeholder 2"/>
          <p:cNvSpPr>
            <a:spLocks noGrp="1"/>
          </p:cNvSpPr>
          <p:nvPr>
            <p:ph type="body" idx="1"/>
          </p:nvPr>
        </p:nvSpPr>
        <p:spPr>
          <a:xfrm>
            <a:off x="177247" y="1162852"/>
            <a:ext cx="8509553" cy="4203700"/>
          </a:xfrm>
        </p:spPr>
        <p:txBody>
          <a:bodyPr/>
          <a:lstStyle/>
          <a:p>
            <a:r>
              <a:rPr lang="en-US" dirty="0" smtClean="0"/>
              <a:t>Above thermal and up to 5 MeV our pre-ENDF/B-VIII evaluation uses VII.1</a:t>
            </a:r>
          </a:p>
          <a:p>
            <a:r>
              <a:rPr lang="en-US" dirty="0" smtClean="0"/>
              <a:t>Denise </a:t>
            </a:r>
            <a:r>
              <a:rPr lang="en-US" dirty="0" err="1" smtClean="0"/>
              <a:t>Neudecker’s</a:t>
            </a:r>
            <a:r>
              <a:rPr lang="en-US" dirty="0" smtClean="0"/>
              <a:t> work is adopted only above 5 MeV.</a:t>
            </a:r>
          </a:p>
          <a:p>
            <a:r>
              <a:rPr lang="en-US" dirty="0" smtClean="0"/>
              <a:t> </a:t>
            </a:r>
          </a:p>
        </p:txBody>
      </p:sp>
      <p:sp>
        <p:nvSpPr>
          <p:cNvPr id="6" name="TextBox 5"/>
          <p:cNvSpPr txBox="1"/>
          <p:nvPr/>
        </p:nvSpPr>
        <p:spPr>
          <a:xfrm>
            <a:off x="1801552" y="5594733"/>
            <a:ext cx="5909848" cy="738664"/>
          </a:xfrm>
          <a:prstGeom prst="rect">
            <a:avLst/>
          </a:prstGeom>
          <a:solidFill>
            <a:srgbClr val="FFFF00"/>
          </a:solidFill>
        </p:spPr>
        <p:txBody>
          <a:bodyPr wrap="square" rtlCol="0">
            <a:spAutoFit/>
          </a:bodyPr>
          <a:lstStyle/>
          <a:p>
            <a:pPr algn="ctr"/>
            <a:r>
              <a:rPr lang="en-US" sz="1400" b="1" dirty="0" smtClean="0">
                <a:latin typeface="Arial"/>
                <a:cs typeface="Arial"/>
              </a:rPr>
              <a:t>It is premature to change the PFNS here, as we await Chi-nu data. The existing evaluation matches </a:t>
            </a:r>
            <a:r>
              <a:rPr lang="en-US" sz="1400" b="1" dirty="0" err="1" smtClean="0">
                <a:latin typeface="Arial"/>
                <a:cs typeface="Arial"/>
              </a:rPr>
              <a:t>Lestone</a:t>
            </a:r>
            <a:r>
              <a:rPr lang="en-US" sz="1400" b="1" dirty="0" smtClean="0">
                <a:latin typeface="Arial"/>
                <a:cs typeface="Arial"/>
              </a:rPr>
              <a:t> and </a:t>
            </a:r>
            <a:r>
              <a:rPr lang="en-US" sz="1400" b="1" dirty="0" err="1" smtClean="0">
                <a:latin typeface="Arial"/>
                <a:cs typeface="Arial"/>
              </a:rPr>
              <a:t>Chatillon</a:t>
            </a:r>
            <a:r>
              <a:rPr lang="en-US" sz="1400" b="1" dirty="0" smtClean="0">
                <a:latin typeface="Arial"/>
                <a:cs typeface="Arial"/>
              </a:rPr>
              <a:t> (</a:t>
            </a:r>
            <a:r>
              <a:rPr lang="en-US" sz="1400" b="1" dirty="0" err="1" smtClean="0">
                <a:latin typeface="Arial"/>
                <a:cs typeface="Arial"/>
              </a:rPr>
              <a:t>Granier</a:t>
            </a:r>
            <a:r>
              <a:rPr lang="en-US" sz="1400" b="1" dirty="0" smtClean="0">
                <a:latin typeface="Arial"/>
                <a:cs typeface="Arial"/>
              </a:rPr>
              <a:t>-mod.) data well, and </a:t>
            </a:r>
            <a:r>
              <a:rPr lang="en-US" sz="1400" b="1" dirty="0" err="1" smtClean="0">
                <a:latin typeface="Arial"/>
                <a:cs typeface="Arial"/>
              </a:rPr>
              <a:t>peforms</a:t>
            </a:r>
            <a:r>
              <a:rPr lang="en-US" sz="1400" b="1" dirty="0" smtClean="0">
                <a:latin typeface="Arial"/>
                <a:cs typeface="Arial"/>
              </a:rPr>
              <a:t> well in integral simulations</a:t>
            </a:r>
          </a:p>
        </p:txBody>
      </p:sp>
      <p:pic>
        <p:nvPicPr>
          <p:cNvPr id="5" name="Picture 4" descr="Data1.5MeVEvalWithoutStapl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53" y="2106614"/>
            <a:ext cx="4757399" cy="3330179"/>
          </a:xfrm>
          <a:prstGeom prst="rect">
            <a:avLst/>
          </a:prstGeom>
        </p:spPr>
      </p:pic>
      <p:pic>
        <p:nvPicPr>
          <p:cNvPr id="7" name="Picture 6" descr="MeanEnergyEntireEnergyRangeCurren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185" y="2106614"/>
            <a:ext cx="4572000" cy="3200400"/>
          </a:xfrm>
          <a:prstGeom prst="rect">
            <a:avLst/>
          </a:prstGeom>
        </p:spPr>
      </p:pic>
      <p:sp>
        <p:nvSpPr>
          <p:cNvPr id="8" name="TextBox 7"/>
          <p:cNvSpPr txBox="1"/>
          <p:nvPr/>
        </p:nvSpPr>
        <p:spPr>
          <a:xfrm>
            <a:off x="5732531" y="4156193"/>
            <a:ext cx="3156528" cy="553998"/>
          </a:xfrm>
          <a:prstGeom prst="rect">
            <a:avLst/>
          </a:prstGeom>
          <a:solidFill>
            <a:srgbClr val="FFFF00"/>
          </a:solidFill>
        </p:spPr>
        <p:txBody>
          <a:bodyPr wrap="square" rtlCol="0">
            <a:spAutoFit/>
          </a:bodyPr>
          <a:lstStyle/>
          <a:p>
            <a:pPr algn="ctr"/>
            <a:r>
              <a:rPr lang="en-US" sz="1000" b="1" dirty="0" smtClean="0">
                <a:latin typeface="Arial"/>
                <a:cs typeface="Arial"/>
              </a:rPr>
              <a:t>Note though that other recent evaluations (IAEA, Denise N, Patrick T) get 2.08 MeV average energy at thermal – softer than this</a:t>
            </a:r>
          </a:p>
        </p:txBody>
      </p:sp>
    </p:spTree>
    <p:extLst>
      <p:ext uri="{BB962C8B-B14F-4D97-AF65-F5344CB8AC3E}">
        <p14:creationId xmlns:p14="http://schemas.microsoft.com/office/powerpoint/2010/main" val="2795190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239Pu PFNS from 5-20 MeV from </a:t>
            </a:r>
            <a:r>
              <a:rPr lang="en-US" dirty="0" err="1" smtClean="0"/>
              <a:t>Neudecker</a:t>
            </a:r>
            <a:r>
              <a:rPr lang="en-US" dirty="0" smtClean="0"/>
              <a:t> Calculations and Evaluations</a:t>
            </a:r>
            <a:endParaRPr lang="en-US" dirty="0"/>
          </a:p>
        </p:txBody>
      </p:sp>
      <p:sp>
        <p:nvSpPr>
          <p:cNvPr id="3" name="Text Placeholder 2"/>
          <p:cNvSpPr>
            <a:spLocks noGrp="1"/>
          </p:cNvSpPr>
          <p:nvPr>
            <p:ph type="body" idx="1"/>
          </p:nvPr>
        </p:nvSpPr>
        <p:spPr>
          <a:xfrm>
            <a:off x="177247" y="1450561"/>
            <a:ext cx="8077529" cy="3966391"/>
          </a:xfrm>
        </p:spPr>
        <p:txBody>
          <a:bodyPr/>
          <a:lstStyle/>
          <a:p>
            <a:r>
              <a:rPr lang="en-US" dirty="0" smtClean="0"/>
              <a:t>“Current” is adopted in pre-VIII. The new structure in these PFNS better characterize the multi-chance fission process, although it is not clear they better represent the </a:t>
            </a:r>
            <a:r>
              <a:rPr lang="en-US" dirty="0" err="1" smtClean="0"/>
              <a:t>Chatillon</a:t>
            </a:r>
            <a:r>
              <a:rPr lang="en-US" dirty="0" smtClean="0"/>
              <a:t> data!</a:t>
            </a:r>
          </a:p>
          <a:p>
            <a:r>
              <a:rPr lang="en-US" dirty="0" smtClean="0"/>
              <a:t>We need to do integral data testing against 14 MeV Livermore pulsed spheres.</a:t>
            </a:r>
          </a:p>
        </p:txBody>
      </p:sp>
      <p:pic>
        <p:nvPicPr>
          <p:cNvPr id="4" name="Picture 3" descr="Data6MeVRatioWithoutStapl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0126"/>
            <a:ext cx="4572000" cy="3200400"/>
          </a:xfrm>
          <a:prstGeom prst="rect">
            <a:avLst/>
          </a:prstGeom>
        </p:spPr>
      </p:pic>
      <p:pic>
        <p:nvPicPr>
          <p:cNvPr id="7" name="Picture 6" descr="Data14MeVRatioWithoutStaple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067" y="2920126"/>
            <a:ext cx="4572000" cy="3200400"/>
          </a:xfrm>
          <a:prstGeom prst="rect">
            <a:avLst/>
          </a:prstGeom>
        </p:spPr>
      </p:pic>
    </p:spTree>
    <p:extLst>
      <p:ext uri="{BB962C8B-B14F-4D97-AF65-F5344CB8AC3E}">
        <p14:creationId xmlns:p14="http://schemas.microsoft.com/office/powerpoint/2010/main" val="3901985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87912" y="1451641"/>
            <a:ext cx="5616624" cy="707886"/>
          </a:xfrm>
          <a:prstGeom prst="rect">
            <a:avLst/>
          </a:prstGeom>
          <a:noFill/>
        </p:spPr>
        <p:txBody>
          <a:bodyPr wrap="square" rtlCol="0">
            <a:spAutoFit/>
          </a:bodyPr>
          <a:lstStyle/>
          <a:p>
            <a:pPr>
              <a:buNone/>
            </a:pPr>
            <a:r>
              <a:rPr lang="en-US" b="1" dirty="0" smtClean="0">
                <a:solidFill>
                  <a:srgbClr val="0000FF"/>
                </a:solidFill>
              </a:rPr>
              <a:t>“</a:t>
            </a:r>
            <a:r>
              <a:rPr lang="en-US" b="1" dirty="0" err="1" smtClean="0">
                <a:solidFill>
                  <a:srgbClr val="0000FF"/>
                </a:solidFill>
              </a:rPr>
              <a:t>Mosteller</a:t>
            </a:r>
            <a:r>
              <a:rPr lang="en-US" b="1" dirty="0" smtClean="0">
                <a:solidFill>
                  <a:srgbClr val="0000FF"/>
                </a:solidFill>
              </a:rPr>
              <a:t>” suite of 119 critical assemblies that we track over time (MCNP6 calculations)</a:t>
            </a:r>
            <a:endParaRPr lang="en-US" b="1" dirty="0">
              <a:solidFill>
                <a:srgbClr val="0000FF"/>
              </a:solidFill>
            </a:endParaRPr>
          </a:p>
        </p:txBody>
      </p:sp>
      <p:sp>
        <p:nvSpPr>
          <p:cNvPr id="13" name="Title 1"/>
          <p:cNvSpPr>
            <a:spLocks noGrp="1"/>
          </p:cNvSpPr>
          <p:nvPr>
            <p:ph type="title"/>
          </p:nvPr>
        </p:nvSpPr>
        <p:spPr>
          <a:xfrm>
            <a:off x="124625" y="242900"/>
            <a:ext cx="9160852" cy="817562"/>
          </a:xfrm>
        </p:spPr>
        <p:txBody>
          <a:bodyPr>
            <a:normAutofit fontScale="90000"/>
          </a:bodyPr>
          <a:lstStyle/>
          <a:p>
            <a:r>
              <a:rPr lang="en-US" dirty="0" smtClean="0"/>
              <a:t>ENDF/B-VII.8 Goal is to advance our database for the most impactful isotopes – actinides, iron, oxygen, … – using CIELO work</a:t>
            </a:r>
            <a:endParaRPr lang="en-US" dirty="0"/>
          </a:p>
        </p:txBody>
      </p:sp>
      <p:sp>
        <p:nvSpPr>
          <p:cNvPr id="7" name="TextBox 6"/>
          <p:cNvSpPr txBox="1"/>
          <p:nvPr/>
        </p:nvSpPr>
        <p:spPr>
          <a:xfrm>
            <a:off x="7744052" y="6091555"/>
            <a:ext cx="1300732" cy="369332"/>
          </a:xfrm>
          <a:prstGeom prst="rect">
            <a:avLst/>
          </a:prstGeom>
          <a:noFill/>
        </p:spPr>
        <p:txBody>
          <a:bodyPr wrap="none" rtlCol="0">
            <a:spAutoFit/>
          </a:bodyPr>
          <a:lstStyle/>
          <a:p>
            <a:pPr>
              <a:buNone/>
            </a:pPr>
            <a:r>
              <a:rPr lang="en-US" sz="1800" dirty="0" err="1" smtClean="0">
                <a:solidFill>
                  <a:srgbClr val="0000FF"/>
                </a:solidFill>
              </a:rPr>
              <a:t>Kiedrowski</a:t>
            </a:r>
            <a:endParaRPr lang="en-US" sz="1800" dirty="0">
              <a:solidFill>
                <a:srgbClr val="0000FF"/>
              </a:solidFill>
            </a:endParaRPr>
          </a:p>
        </p:txBody>
      </p:sp>
      <p:graphicFrame>
        <p:nvGraphicFramePr>
          <p:cNvPr id="11" name="Chart 10"/>
          <p:cNvGraphicFramePr>
            <a:graphicFrameLocks/>
          </p:cNvGraphicFramePr>
          <p:nvPr>
            <p:extLst>
              <p:ext uri="{D42A27DB-BD31-4B8C-83A1-F6EECF244321}">
                <p14:modId xmlns:p14="http://schemas.microsoft.com/office/powerpoint/2010/main" val="1506684354"/>
              </p:ext>
            </p:extLst>
          </p:nvPr>
        </p:nvGraphicFramePr>
        <p:xfrm>
          <a:off x="3319305" y="2060848"/>
          <a:ext cx="5812632" cy="357187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307228" y="4315499"/>
            <a:ext cx="584064" cy="307777"/>
          </a:xfrm>
          <a:prstGeom prst="rect">
            <a:avLst/>
          </a:prstGeom>
          <a:noFill/>
        </p:spPr>
        <p:txBody>
          <a:bodyPr wrap="none" rtlCol="0">
            <a:spAutoFit/>
          </a:bodyPr>
          <a:lstStyle/>
          <a:p>
            <a:pPr>
              <a:buNone/>
            </a:pPr>
            <a:r>
              <a:rPr lang="en-US" sz="1400" b="1" dirty="0" smtClean="0">
                <a:solidFill>
                  <a:srgbClr val="FF0000"/>
                </a:solidFill>
              </a:rPr>
              <a:t>1985</a:t>
            </a:r>
            <a:endParaRPr lang="en-US" sz="1400" b="1" dirty="0">
              <a:solidFill>
                <a:srgbClr val="FF0000"/>
              </a:solidFill>
            </a:endParaRPr>
          </a:p>
        </p:txBody>
      </p:sp>
      <p:sp>
        <p:nvSpPr>
          <p:cNvPr id="8" name="TextBox 7"/>
          <p:cNvSpPr txBox="1"/>
          <p:nvPr/>
        </p:nvSpPr>
        <p:spPr>
          <a:xfrm>
            <a:off x="6302862" y="4285735"/>
            <a:ext cx="584064" cy="307777"/>
          </a:xfrm>
          <a:prstGeom prst="rect">
            <a:avLst/>
          </a:prstGeom>
          <a:noFill/>
        </p:spPr>
        <p:txBody>
          <a:bodyPr wrap="none" rtlCol="0">
            <a:spAutoFit/>
          </a:bodyPr>
          <a:lstStyle/>
          <a:p>
            <a:pPr>
              <a:buNone/>
            </a:pPr>
            <a:r>
              <a:rPr lang="en-US" sz="1400" b="1" dirty="0" smtClean="0">
                <a:solidFill>
                  <a:srgbClr val="FF0000"/>
                </a:solidFill>
              </a:rPr>
              <a:t>1999</a:t>
            </a:r>
            <a:endParaRPr lang="en-US" sz="1400" b="1" dirty="0">
              <a:solidFill>
                <a:srgbClr val="FF0000"/>
              </a:solidFill>
            </a:endParaRPr>
          </a:p>
        </p:txBody>
      </p:sp>
      <p:sp>
        <p:nvSpPr>
          <p:cNvPr id="9" name="TextBox 8"/>
          <p:cNvSpPr txBox="1"/>
          <p:nvPr/>
        </p:nvSpPr>
        <p:spPr>
          <a:xfrm>
            <a:off x="7246331" y="4275609"/>
            <a:ext cx="584064" cy="307777"/>
          </a:xfrm>
          <a:prstGeom prst="rect">
            <a:avLst/>
          </a:prstGeom>
          <a:noFill/>
        </p:spPr>
        <p:txBody>
          <a:bodyPr wrap="none" rtlCol="0">
            <a:spAutoFit/>
          </a:bodyPr>
          <a:lstStyle/>
          <a:p>
            <a:pPr>
              <a:buNone/>
            </a:pPr>
            <a:r>
              <a:rPr lang="en-US" sz="1400" b="1" dirty="0" smtClean="0">
                <a:solidFill>
                  <a:srgbClr val="FF0000"/>
                </a:solidFill>
              </a:rPr>
              <a:t>2006</a:t>
            </a:r>
            <a:endParaRPr lang="en-US" sz="1400" b="1" dirty="0">
              <a:solidFill>
                <a:srgbClr val="FF0000"/>
              </a:solidFill>
            </a:endParaRPr>
          </a:p>
        </p:txBody>
      </p:sp>
      <p:sp>
        <p:nvSpPr>
          <p:cNvPr id="14" name="TextBox 13"/>
          <p:cNvSpPr txBox="1"/>
          <p:nvPr/>
        </p:nvSpPr>
        <p:spPr>
          <a:xfrm>
            <a:off x="8207391" y="4285735"/>
            <a:ext cx="574158" cy="307777"/>
          </a:xfrm>
          <a:prstGeom prst="rect">
            <a:avLst/>
          </a:prstGeom>
          <a:noFill/>
        </p:spPr>
        <p:txBody>
          <a:bodyPr wrap="none" rtlCol="0">
            <a:spAutoFit/>
          </a:bodyPr>
          <a:lstStyle/>
          <a:p>
            <a:pPr>
              <a:buNone/>
            </a:pPr>
            <a:r>
              <a:rPr lang="en-US" sz="1400" b="1" dirty="0" smtClean="0">
                <a:solidFill>
                  <a:srgbClr val="FF0000"/>
                </a:solidFill>
              </a:rPr>
              <a:t>2011</a:t>
            </a:r>
            <a:endParaRPr lang="en-US" sz="1400" b="1" dirty="0">
              <a:solidFill>
                <a:srgbClr val="FF0000"/>
              </a:solidFill>
            </a:endParaRPr>
          </a:p>
        </p:txBody>
      </p:sp>
      <p:sp>
        <p:nvSpPr>
          <p:cNvPr id="15" name="Text Placeholder 2"/>
          <p:cNvSpPr txBox="1">
            <a:spLocks/>
          </p:cNvSpPr>
          <p:nvPr/>
        </p:nvSpPr>
        <p:spPr bwMode="auto">
          <a:xfrm>
            <a:off x="26282" y="1160945"/>
            <a:ext cx="3575262" cy="461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ts val="800"/>
              </a:spcAft>
              <a:buClrTx/>
              <a:buFont typeface="Lucida Grande"/>
              <a:buChar char="»"/>
              <a:defRPr b="1"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0"/>
              </a:spcBef>
              <a:spcAft>
                <a:spcPts val="800"/>
              </a:spcAft>
              <a:buClrTx/>
              <a:buFont typeface="Lucida Grande"/>
              <a:buChar char="»"/>
              <a:defRPr kern="1200">
                <a:solidFill>
                  <a:schemeClr val="tx1"/>
                </a:solidFill>
                <a:latin typeface="+mn-lt"/>
                <a:ea typeface="ＭＳ Ｐゴシック" charset="0"/>
                <a:cs typeface="+mn-cs"/>
              </a:defRPr>
            </a:lvl2pPr>
            <a:lvl3pPr marL="1143000" indent="-228600" algn="l" defTabSz="457200" rtl="0" eaLnBrk="1" fontAlgn="base" hangingPunct="1">
              <a:spcBef>
                <a:spcPct val="0"/>
              </a:spcBef>
              <a:spcAft>
                <a:spcPts val="800"/>
              </a:spcAft>
              <a:buClrTx/>
              <a:buFont typeface="Lucida Grande"/>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0"/>
              </a:spcBef>
              <a:spcAft>
                <a:spcPts val="800"/>
              </a:spcAft>
              <a:buClrTx/>
              <a:buFont typeface="Lucida Grande"/>
              <a:buChar char="»"/>
              <a:defRPr sz="1400" kern="1200">
                <a:solidFill>
                  <a:schemeClr val="tx1"/>
                </a:solidFill>
                <a:latin typeface="+mn-lt"/>
                <a:ea typeface="ＭＳ Ｐゴシック" charset="0"/>
                <a:cs typeface="+mn-cs"/>
              </a:defRPr>
            </a:lvl4pPr>
            <a:lvl5pPr marL="2057400" indent="-228600" algn="l" defTabSz="457200" rtl="0" eaLnBrk="1" fontAlgn="base" hangingPunct="1">
              <a:spcBef>
                <a:spcPct val="0"/>
              </a:spcBef>
              <a:spcAft>
                <a:spcPts val="800"/>
              </a:spcAft>
              <a:buClrTx/>
              <a:buFont typeface="Lucida Grande"/>
              <a:buChar char="»"/>
              <a:defRPr sz="12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Numerous fundamental cross section advances</a:t>
            </a:r>
          </a:p>
          <a:p>
            <a:pPr lvl="1"/>
            <a:r>
              <a:rPr lang="en-US" dirty="0" smtClean="0"/>
              <a:t>Resonances</a:t>
            </a:r>
          </a:p>
          <a:p>
            <a:pPr lvl="1"/>
            <a:r>
              <a:rPr lang="en-US" dirty="0" smtClean="0"/>
              <a:t>Fast region capture, </a:t>
            </a:r>
            <a:r>
              <a:rPr lang="en-US" dirty="0" err="1" smtClean="0"/>
              <a:t>fiss</a:t>
            </a:r>
            <a:r>
              <a:rPr lang="en-US" dirty="0" smtClean="0"/>
              <a:t>, scattering, …. </a:t>
            </a:r>
            <a:r>
              <a:rPr lang="en-US" dirty="0" err="1"/>
              <a:t>n</a:t>
            </a:r>
            <a:r>
              <a:rPr lang="en-US" dirty="0" err="1" smtClean="0"/>
              <a:t>ubar</a:t>
            </a:r>
            <a:r>
              <a:rPr lang="en-US" dirty="0" smtClean="0"/>
              <a:t>), PFNS spectra …</a:t>
            </a:r>
          </a:p>
          <a:p>
            <a:pPr lvl="1"/>
            <a:r>
              <a:rPr lang="en-US" dirty="0" smtClean="0"/>
              <a:t>Standards</a:t>
            </a:r>
          </a:p>
          <a:p>
            <a:r>
              <a:rPr lang="en-US" dirty="0" smtClean="0"/>
              <a:t>Challenge is to preserve and improve integral </a:t>
            </a:r>
            <a:r>
              <a:rPr lang="en-US" dirty="0" smtClean="0">
                <a:solidFill>
                  <a:srgbClr val="FF0000"/>
                </a:solidFill>
              </a:rPr>
              <a:t>criticality, transport, &amp; spectral index</a:t>
            </a:r>
            <a:r>
              <a:rPr lang="en-US" dirty="0" smtClean="0"/>
              <a:t> performance</a:t>
            </a:r>
          </a:p>
          <a:p>
            <a:r>
              <a:rPr lang="en-US" dirty="0" smtClean="0"/>
              <a:t>For example our new:</a:t>
            </a:r>
          </a:p>
          <a:p>
            <a:pPr lvl="1"/>
            <a:r>
              <a:rPr lang="en-US" dirty="0" smtClean="0"/>
              <a:t>U235 IAEA thermal PFNS incr. thermal criticality</a:t>
            </a:r>
          </a:p>
          <a:p>
            <a:pPr lvl="1"/>
            <a:r>
              <a:rPr lang="en-US" dirty="0" smtClean="0"/>
              <a:t>16O Hale </a:t>
            </a:r>
            <a:r>
              <a:rPr lang="en-US" dirty="0" err="1" smtClean="0"/>
              <a:t>n,alpha</a:t>
            </a:r>
            <a:r>
              <a:rPr lang="en-US" dirty="0" smtClean="0"/>
              <a:t> lowers thermal criticality </a:t>
            </a:r>
          </a:p>
        </p:txBody>
      </p:sp>
      <p:sp>
        <p:nvSpPr>
          <p:cNvPr id="12" name="TextBox 11"/>
          <p:cNvSpPr txBox="1"/>
          <p:nvPr/>
        </p:nvSpPr>
        <p:spPr>
          <a:xfrm>
            <a:off x="3601544" y="5042044"/>
            <a:ext cx="3283835" cy="1600438"/>
          </a:xfrm>
          <a:prstGeom prst="rect">
            <a:avLst/>
          </a:prstGeom>
          <a:solidFill>
            <a:srgbClr val="FFFF00"/>
          </a:solidFill>
        </p:spPr>
        <p:txBody>
          <a:bodyPr wrap="square" rtlCol="0">
            <a:spAutoFit/>
          </a:bodyPr>
          <a:lstStyle/>
          <a:p>
            <a:r>
              <a:rPr lang="en-US" sz="1400" b="1" dirty="0" smtClean="0">
                <a:solidFill>
                  <a:schemeClr val="tx1">
                    <a:lumMod val="50000"/>
                    <a:lumOff val="50000"/>
                  </a:schemeClr>
                </a:solidFill>
                <a:latin typeface="Arial"/>
                <a:cs typeface="Arial"/>
              </a:rPr>
              <a:t>Pre-VIII.CSEWG.Nov2015 for 235,8U,239Pu,16O changes from 0.42% to 0.44% (Forrest Brown)</a:t>
            </a:r>
          </a:p>
          <a:p>
            <a:pPr marL="285750" indent="-285750">
              <a:buFontTx/>
              <a:buChar char="-"/>
            </a:pPr>
            <a:r>
              <a:rPr lang="en-US" sz="1400" b="1" dirty="0" smtClean="0">
                <a:solidFill>
                  <a:schemeClr val="tx1">
                    <a:lumMod val="50000"/>
                    <a:lumOff val="50000"/>
                  </a:schemeClr>
                </a:solidFill>
                <a:latin typeface="Arial"/>
                <a:cs typeface="Arial"/>
              </a:rPr>
              <a:t>Not too bad!</a:t>
            </a:r>
            <a:endParaRPr lang="en-US" sz="1400" b="1" dirty="0">
              <a:solidFill>
                <a:schemeClr val="tx1">
                  <a:lumMod val="50000"/>
                  <a:lumOff val="50000"/>
                </a:schemeClr>
              </a:solidFill>
              <a:latin typeface="Arial"/>
              <a:cs typeface="Arial"/>
            </a:endParaRPr>
          </a:p>
          <a:p>
            <a:pPr marL="285750" indent="-285750">
              <a:buFontTx/>
              <a:buChar char="-"/>
            </a:pPr>
            <a:r>
              <a:rPr lang="en-US" sz="1400" b="1" dirty="0" smtClean="0">
                <a:latin typeface="Arial"/>
                <a:cs typeface="Arial"/>
              </a:rPr>
              <a:t>We will evaluate new results soon, but optimistic that improvements have been made</a:t>
            </a:r>
            <a:endParaRPr lang="en-US" sz="1400" b="1" dirty="0">
              <a:latin typeface="Arial"/>
              <a:cs typeface="Arial"/>
            </a:endParaRPr>
          </a:p>
        </p:txBody>
      </p:sp>
    </p:spTree>
    <p:extLst>
      <p:ext uri="{BB962C8B-B14F-4D97-AF65-F5344CB8AC3E}">
        <p14:creationId xmlns:p14="http://schemas.microsoft.com/office/powerpoint/2010/main" val="285338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239Pu PFNS at Thermal</a:t>
            </a:r>
            <a:endParaRPr lang="en-US" dirty="0"/>
          </a:p>
        </p:txBody>
      </p:sp>
      <p:sp>
        <p:nvSpPr>
          <p:cNvPr id="3" name="Text Placeholder 2"/>
          <p:cNvSpPr>
            <a:spLocks noGrp="1"/>
          </p:cNvSpPr>
          <p:nvPr>
            <p:ph type="body" idx="1"/>
          </p:nvPr>
        </p:nvSpPr>
        <p:spPr>
          <a:xfrm>
            <a:off x="177247" y="1450561"/>
            <a:ext cx="8077529" cy="3966391"/>
          </a:xfrm>
        </p:spPr>
        <p:txBody>
          <a:bodyPr/>
          <a:lstStyle/>
          <a:p>
            <a:r>
              <a:rPr lang="en-US" dirty="0" smtClean="0"/>
              <a:t>Romano tweak ~ invisible compared to VII.1</a:t>
            </a:r>
          </a:p>
          <a:p>
            <a:r>
              <a:rPr lang="en-US" dirty="0" smtClean="0"/>
              <a:t>We await Chi-nu data before we want to change the evaluation here</a:t>
            </a:r>
          </a:p>
          <a:p>
            <a:r>
              <a:rPr lang="en-US" dirty="0" smtClean="0"/>
              <a:t>Softening the PFNS will increase thermal criticality simulations, potentially removing the SG34 gains unless other changes are made </a:t>
            </a:r>
          </a:p>
        </p:txBody>
      </p:sp>
      <p:pic>
        <p:nvPicPr>
          <p:cNvPr id="5" name="Picture 4" descr="DatathermalRatioEvalWithoutStapl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388" y="2840757"/>
            <a:ext cx="5383402" cy="3768381"/>
          </a:xfrm>
          <a:prstGeom prst="rect">
            <a:avLst/>
          </a:prstGeom>
        </p:spPr>
      </p:pic>
    </p:spTree>
    <p:extLst>
      <p:ext uri="{BB962C8B-B14F-4D97-AF65-F5344CB8AC3E}">
        <p14:creationId xmlns:p14="http://schemas.microsoft.com/office/powerpoint/2010/main" val="33562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801100" cy="1239838"/>
          </a:xfrm>
        </p:spPr>
        <p:txBody>
          <a:bodyPr/>
          <a:lstStyle/>
          <a:p>
            <a:r>
              <a:rPr lang="en-US" dirty="0" smtClean="0"/>
              <a:t>239Pu data – </a:t>
            </a:r>
            <a:r>
              <a:rPr lang="en-US" dirty="0" err="1" smtClean="0"/>
              <a:t>Chatillon</a:t>
            </a:r>
            <a:r>
              <a:rPr lang="en-US" dirty="0" smtClean="0"/>
              <a:t> versus </a:t>
            </a:r>
            <a:r>
              <a:rPr lang="en-US" dirty="0" err="1" smtClean="0"/>
              <a:t>Chatillon+Granier-correction</a:t>
            </a:r>
            <a:r>
              <a:rPr lang="en-US" dirty="0" smtClean="0"/>
              <a:t/>
            </a:r>
            <a:br>
              <a:rPr lang="en-US" dirty="0" smtClean="0"/>
            </a:br>
            <a:r>
              <a:rPr lang="en-US" dirty="0" smtClean="0"/>
              <a:t>&amp; Role of removing Staples data</a:t>
            </a:r>
            <a:endParaRPr lang="en-US" dirty="0"/>
          </a:p>
        </p:txBody>
      </p:sp>
      <p:sp>
        <p:nvSpPr>
          <p:cNvPr id="3" name="Text Placeholder 2"/>
          <p:cNvSpPr>
            <a:spLocks noGrp="1"/>
          </p:cNvSpPr>
          <p:nvPr>
            <p:ph type="body" idx="1"/>
          </p:nvPr>
        </p:nvSpPr>
        <p:spPr>
          <a:xfrm>
            <a:off x="177247" y="1083484"/>
            <a:ext cx="8077529" cy="3966391"/>
          </a:xfrm>
        </p:spPr>
        <p:txBody>
          <a:bodyPr/>
          <a:lstStyle/>
          <a:p>
            <a:r>
              <a:rPr lang="en-US" dirty="0" smtClean="0"/>
              <a:t>Add details</a:t>
            </a:r>
          </a:p>
        </p:txBody>
      </p:sp>
      <p:pic>
        <p:nvPicPr>
          <p:cNvPr id="4" name="Picture 3" descr="MeanEnergyWithAndWithoutChatill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35" y="1547701"/>
            <a:ext cx="7289106" cy="5102374"/>
          </a:xfrm>
          <a:prstGeom prst="rect">
            <a:avLst/>
          </a:prstGeom>
        </p:spPr>
      </p:pic>
    </p:spTree>
    <p:extLst>
      <p:ext uri="{BB962C8B-B14F-4D97-AF65-F5344CB8AC3E}">
        <p14:creationId xmlns:p14="http://schemas.microsoft.com/office/powerpoint/2010/main" val="1107329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3919" y="0"/>
            <a:ext cx="8880081" cy="1143000"/>
          </a:xfrm>
        </p:spPr>
        <p:txBody>
          <a:bodyPr/>
          <a:lstStyle/>
          <a:p>
            <a:r>
              <a:rPr lang="en-US" dirty="0" smtClean="0"/>
              <a:t>Preliminary Results for </a:t>
            </a:r>
            <a:r>
              <a:rPr lang="en-US" baseline="30000" dirty="0" smtClean="0"/>
              <a:t>239</a:t>
            </a:r>
            <a:r>
              <a:rPr lang="en-US" dirty="0" smtClean="0"/>
              <a:t>Pu. Although data appear to largely support VII.1, much work needed to integrate into a VIII Evaluation (resonances and high energy)</a:t>
            </a:r>
            <a:endParaRPr lang="en-US" dirty="0"/>
          </a:p>
        </p:txBody>
      </p:sp>
      <p:sp>
        <p:nvSpPr>
          <p:cNvPr id="6" name="Content Placeholder 5"/>
          <p:cNvSpPr>
            <a:spLocks noGrp="1"/>
          </p:cNvSpPr>
          <p:nvPr>
            <p:ph sz="half" idx="1"/>
          </p:nvPr>
        </p:nvSpPr>
        <p:spPr>
          <a:xfrm>
            <a:off x="457200" y="5105400"/>
            <a:ext cx="8153400" cy="685799"/>
          </a:xfrm>
        </p:spPr>
        <p:txBody>
          <a:bodyPr/>
          <a:lstStyle/>
          <a:p>
            <a:r>
              <a:rPr lang="en-US" sz="2000" dirty="0" smtClean="0"/>
              <a:t>Issues in </a:t>
            </a:r>
            <a:r>
              <a:rPr lang="en-US" sz="2000" dirty="0" err="1" smtClean="0"/>
              <a:t>keV</a:t>
            </a:r>
            <a:r>
              <a:rPr lang="en-US" sz="2000" dirty="0" smtClean="0"/>
              <a:t> region analysis largely resolved</a:t>
            </a:r>
          </a:p>
          <a:p>
            <a:r>
              <a:rPr lang="en-US" sz="2000" dirty="0" smtClean="0"/>
              <a:t>Working through systematic uncertainties</a:t>
            </a:r>
          </a:p>
        </p:txBody>
      </p:sp>
      <p:pic>
        <p:nvPicPr>
          <p:cNvPr id="3" name="Picture 2" descr="pu239_ng_ecx_dan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95400"/>
            <a:ext cx="8458200" cy="3846681"/>
          </a:xfrm>
          <a:prstGeom prst="rect">
            <a:avLst/>
          </a:prstGeom>
        </p:spPr>
      </p:pic>
    </p:spTree>
    <p:extLst>
      <p:ext uri="{BB962C8B-B14F-4D97-AF65-F5344CB8AC3E}">
        <p14:creationId xmlns:p14="http://schemas.microsoft.com/office/powerpoint/2010/main" val="71892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239Pu fission products</a:t>
            </a:r>
            <a:endParaRPr lang="en-US" dirty="0"/>
          </a:p>
        </p:txBody>
      </p:sp>
      <p:sp>
        <p:nvSpPr>
          <p:cNvPr id="3" name="Text Placeholder 2"/>
          <p:cNvSpPr>
            <a:spLocks noGrp="1"/>
          </p:cNvSpPr>
          <p:nvPr>
            <p:ph type="body" idx="1"/>
          </p:nvPr>
        </p:nvSpPr>
        <p:spPr>
          <a:xfrm>
            <a:off x="1" y="1218446"/>
            <a:ext cx="4268154" cy="4486578"/>
          </a:xfrm>
        </p:spPr>
        <p:txBody>
          <a:bodyPr/>
          <a:lstStyle/>
          <a:p>
            <a:r>
              <a:rPr lang="en-US" dirty="0" smtClean="0"/>
              <a:t>Update 14 MeV (and 0.5 MeV if needed) FPYs in ENDF, based on recent TUNL-LLNL-LANL Gooden </a:t>
            </a:r>
            <a:r>
              <a:rPr lang="en-US" i="1" dirty="0" smtClean="0"/>
              <a:t>et al. </a:t>
            </a:r>
            <a:r>
              <a:rPr lang="en-US" dirty="0" smtClean="0"/>
              <a:t>measurements</a:t>
            </a:r>
          </a:p>
        </p:txBody>
      </p:sp>
      <p:pic>
        <p:nvPicPr>
          <p:cNvPr id="4" name="Picture 3" descr="239PU_ENDF_ER_Mar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65286"/>
            <a:ext cx="4898703" cy="3750265"/>
          </a:xfrm>
          <a:prstGeom prst="rect">
            <a:avLst/>
          </a:prstGeom>
        </p:spPr>
      </p:pic>
      <p:sp>
        <p:nvSpPr>
          <p:cNvPr id="7" name="TextBox 6"/>
          <p:cNvSpPr txBox="1"/>
          <p:nvPr/>
        </p:nvSpPr>
        <p:spPr>
          <a:xfrm>
            <a:off x="990609" y="5916078"/>
            <a:ext cx="3156528" cy="523220"/>
          </a:xfrm>
          <a:prstGeom prst="rect">
            <a:avLst/>
          </a:prstGeom>
          <a:solidFill>
            <a:srgbClr val="FFFF00"/>
          </a:solidFill>
        </p:spPr>
        <p:txBody>
          <a:bodyPr wrap="square" rtlCol="0">
            <a:spAutoFit/>
          </a:bodyPr>
          <a:lstStyle/>
          <a:p>
            <a:pPr algn="ctr"/>
            <a:r>
              <a:rPr lang="en-US" sz="1400" b="1" dirty="0" smtClean="0">
                <a:latin typeface="Arial"/>
                <a:cs typeface="Arial"/>
              </a:rPr>
              <a:t>Some, but not all, VII.0-&gt;VII.1 changes supported by new data</a:t>
            </a:r>
          </a:p>
        </p:txBody>
      </p:sp>
      <p:pic>
        <p:nvPicPr>
          <p:cNvPr id="10" name="Picture 9"/>
          <p:cNvPicPr>
            <a:picLocks noChangeAspect="1"/>
          </p:cNvPicPr>
          <p:nvPr/>
        </p:nvPicPr>
        <p:blipFill>
          <a:blip r:embed="rId3"/>
          <a:stretch>
            <a:fillRect/>
          </a:stretch>
        </p:blipFill>
        <p:spPr>
          <a:xfrm>
            <a:off x="4825679" y="2957021"/>
            <a:ext cx="4318321" cy="2560612"/>
          </a:xfrm>
          <a:prstGeom prst="rect">
            <a:avLst/>
          </a:prstGeom>
        </p:spPr>
      </p:pic>
      <p:sp>
        <p:nvSpPr>
          <p:cNvPr id="11" name="TextBox 10"/>
          <p:cNvSpPr txBox="1"/>
          <p:nvPr/>
        </p:nvSpPr>
        <p:spPr>
          <a:xfrm>
            <a:off x="5255011" y="5517633"/>
            <a:ext cx="3156528" cy="738664"/>
          </a:xfrm>
          <a:prstGeom prst="rect">
            <a:avLst/>
          </a:prstGeom>
          <a:solidFill>
            <a:srgbClr val="FFFF00"/>
          </a:solidFill>
        </p:spPr>
        <p:txBody>
          <a:bodyPr wrap="square" rtlCol="0">
            <a:spAutoFit/>
          </a:bodyPr>
          <a:lstStyle/>
          <a:p>
            <a:pPr algn="ctr"/>
            <a:r>
              <a:rPr lang="en-US" sz="1400" b="1" dirty="0" smtClean="0">
                <a:latin typeface="Arial"/>
                <a:cs typeface="Arial"/>
              </a:rPr>
              <a:t>First complete TKE measurement to above 14 MeV will influence a B-VIII fission energy change</a:t>
            </a:r>
          </a:p>
        </p:txBody>
      </p:sp>
    </p:spTree>
    <p:extLst>
      <p:ext uri="{BB962C8B-B14F-4D97-AF65-F5344CB8AC3E}">
        <p14:creationId xmlns:p14="http://schemas.microsoft.com/office/powerpoint/2010/main" val="98386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56Fe pre-VIII file, NAME= beta1 (</a:t>
            </a:r>
            <a:r>
              <a:rPr lang="en-US" dirty="0" err="1" smtClean="0"/>
              <a:t>Svn</a:t>
            </a:r>
            <a:r>
              <a:rPr lang="en-US" dirty="0" smtClean="0"/>
              <a:t> </a:t>
            </a:r>
            <a:r>
              <a:rPr lang="en-US" dirty="0"/>
              <a:t>rev.</a:t>
            </a:r>
            <a:r>
              <a:rPr lang="en-US" dirty="0" smtClean="0"/>
              <a:t>88)</a:t>
            </a:r>
            <a:endParaRPr lang="en-US" dirty="0"/>
          </a:p>
        </p:txBody>
      </p:sp>
      <p:sp>
        <p:nvSpPr>
          <p:cNvPr id="3" name="Text Placeholder 2"/>
          <p:cNvSpPr>
            <a:spLocks noGrp="1"/>
          </p:cNvSpPr>
          <p:nvPr>
            <p:ph type="body" idx="1"/>
          </p:nvPr>
        </p:nvSpPr>
        <p:spPr>
          <a:xfrm>
            <a:off x="177247" y="1232295"/>
            <a:ext cx="8682747" cy="4273947"/>
          </a:xfrm>
        </p:spPr>
        <p:txBody>
          <a:bodyPr/>
          <a:lstStyle/>
          <a:p>
            <a:r>
              <a:rPr lang="en-US" dirty="0" smtClean="0"/>
              <a:t>Major new 56Fe evaluation from BNL, </a:t>
            </a:r>
            <a:r>
              <a:rPr lang="en-US" dirty="0" smtClean="0">
                <a:solidFill>
                  <a:srgbClr val="0000FF"/>
                </a:solidFill>
              </a:rPr>
              <a:t>see next talk by BNL:</a:t>
            </a:r>
          </a:p>
          <a:p>
            <a:r>
              <a:rPr lang="en-US" dirty="0" smtClean="0"/>
              <a:t>Incudes:</a:t>
            </a:r>
          </a:p>
          <a:p>
            <a:pPr lvl="1"/>
            <a:r>
              <a:rPr lang="en-US" dirty="0" smtClean="0"/>
              <a:t>ORNL resonances up to 846 </a:t>
            </a:r>
            <a:r>
              <a:rPr lang="en-US" dirty="0" err="1"/>
              <a:t>k</a:t>
            </a:r>
            <a:r>
              <a:rPr lang="en-US" dirty="0" err="1" smtClean="0"/>
              <a:t>eV</a:t>
            </a:r>
            <a:r>
              <a:rPr lang="en-US" dirty="0" smtClean="0"/>
              <a:t> with JENDL-4.0 angular distributions</a:t>
            </a:r>
          </a:p>
          <a:p>
            <a:pPr lvl="1"/>
            <a:r>
              <a:rPr lang="en-US" dirty="0" smtClean="0"/>
              <a:t>total </a:t>
            </a:r>
            <a:r>
              <a:rPr lang="en-US" dirty="0"/>
              <a:t>846keV - 4 MeV: JEFF-3.2 (smoothed Berthold/</a:t>
            </a:r>
            <a:r>
              <a:rPr lang="en-US" dirty="0" err="1"/>
              <a:t>Weigmann</a:t>
            </a:r>
            <a:r>
              <a:rPr lang="en-US" dirty="0"/>
              <a:t> </a:t>
            </a:r>
            <a:r>
              <a:rPr lang="en-US" dirty="0" smtClean="0"/>
              <a:t>data</a:t>
            </a:r>
            <a:r>
              <a:rPr lang="en-US" dirty="0"/>
              <a:t>)</a:t>
            </a:r>
          </a:p>
          <a:p>
            <a:pPr lvl="1"/>
            <a:r>
              <a:rPr lang="en-US" dirty="0" smtClean="0"/>
              <a:t>MT51,52 </a:t>
            </a:r>
            <a:r>
              <a:rPr lang="en-US" dirty="0"/>
              <a:t>up to 4 MeV: </a:t>
            </a:r>
            <a:r>
              <a:rPr lang="en-US" dirty="0" smtClean="0"/>
              <a:t>smoothed </a:t>
            </a:r>
            <a:r>
              <a:rPr lang="en-US" dirty="0" err="1" smtClean="0"/>
              <a:t>Negret</a:t>
            </a:r>
            <a:r>
              <a:rPr lang="en-US" dirty="0" smtClean="0"/>
              <a:t> </a:t>
            </a:r>
            <a:r>
              <a:rPr lang="en-US" dirty="0"/>
              <a:t>(</a:t>
            </a:r>
            <a:r>
              <a:rPr lang="en-US" dirty="0" err="1"/>
              <a:t>Geel</a:t>
            </a:r>
            <a:r>
              <a:rPr lang="en-US" dirty="0"/>
              <a:t>) data</a:t>
            </a:r>
            <a:endParaRPr lang="en-US" dirty="0" smtClean="0"/>
          </a:p>
          <a:p>
            <a:pPr lvl="1"/>
            <a:r>
              <a:rPr lang="en-US" dirty="0" smtClean="0"/>
              <a:t>Remaining reactions EMPIRE calculations up to 29 MeV</a:t>
            </a:r>
          </a:p>
          <a:p>
            <a:pPr lvl="2"/>
            <a:r>
              <a:rPr lang="en-US" dirty="0" smtClean="0"/>
              <a:t>Gilbert-Cameron LD instead of microscopic HFB to improve neutron spectra</a:t>
            </a:r>
          </a:p>
          <a:p>
            <a:pPr lvl="2"/>
            <a:r>
              <a:rPr lang="en-US" dirty="0" smtClean="0"/>
              <a:t>R. </a:t>
            </a:r>
            <a:r>
              <a:rPr lang="en-US" dirty="0" err="1" smtClean="0"/>
              <a:t>Haight</a:t>
            </a:r>
            <a:r>
              <a:rPr lang="en-US" dirty="0" smtClean="0"/>
              <a:t> alpha emission reproduced, improved (n,2n), inelastic consistent with Nelson data after Chinese corrections</a:t>
            </a:r>
            <a:endParaRPr lang="en-US" dirty="0"/>
          </a:p>
          <a:p>
            <a:pPr lvl="1"/>
            <a:r>
              <a:rPr lang="en-US" dirty="0" smtClean="0"/>
              <a:t>RPI semi-integral data testing performed on beta0(!) version indicated need for improvement of neutron spectra (beta1 under testing)</a:t>
            </a:r>
          </a:p>
          <a:p>
            <a:pPr lvl="1"/>
            <a:r>
              <a:rPr lang="en-US" dirty="0" smtClean="0"/>
              <a:t>Preliminary validation comparable to VII.1 except 2 experiments</a:t>
            </a:r>
          </a:p>
          <a:p>
            <a:r>
              <a:rPr lang="en-US" dirty="0" smtClean="0">
                <a:solidFill>
                  <a:srgbClr val="0000FF"/>
                </a:solidFill>
              </a:rPr>
              <a:t>Known Issues not yet addressed:</a:t>
            </a:r>
          </a:p>
          <a:p>
            <a:pPr lvl="1"/>
            <a:r>
              <a:rPr lang="en-US" dirty="0" smtClean="0"/>
              <a:t>Decide on RR region (new ORNL evaluation?) and </a:t>
            </a:r>
            <a:r>
              <a:rPr lang="en-US" dirty="0" err="1" smtClean="0"/>
              <a:t>ang.</a:t>
            </a:r>
            <a:r>
              <a:rPr lang="en-US" dirty="0" smtClean="0"/>
              <a:t> distributions </a:t>
            </a:r>
          </a:p>
          <a:p>
            <a:pPr lvl="1"/>
            <a:r>
              <a:rPr lang="en-US" dirty="0" smtClean="0"/>
              <a:t>Extension to </a:t>
            </a:r>
            <a:r>
              <a:rPr lang="en-US" dirty="0"/>
              <a:t>h</a:t>
            </a:r>
            <a:r>
              <a:rPr lang="en-US" dirty="0" smtClean="0"/>
              <a:t>igher energies, </a:t>
            </a:r>
            <a:r>
              <a:rPr lang="en-US" dirty="0" err="1" smtClean="0"/>
              <a:t>covariances</a:t>
            </a:r>
            <a:r>
              <a:rPr lang="en-US" dirty="0" smtClean="0"/>
              <a:t>, other isotopes</a:t>
            </a:r>
          </a:p>
        </p:txBody>
      </p:sp>
    </p:spTree>
    <p:extLst>
      <p:ext uri="{BB962C8B-B14F-4D97-AF65-F5344CB8AC3E}">
        <p14:creationId xmlns:p14="http://schemas.microsoft.com/office/powerpoint/2010/main" val="88346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638540" cy="1239838"/>
          </a:xfrm>
        </p:spPr>
        <p:txBody>
          <a:bodyPr/>
          <a:lstStyle/>
          <a:p>
            <a:r>
              <a:rPr lang="en-US" dirty="0" smtClean="0"/>
              <a:t>16O pre-VIII file, NAME= o16 =5c </a:t>
            </a:r>
            <a:r>
              <a:rPr lang="en-US" dirty="0" err="1" smtClean="0"/>
              <a:t>IAEA_halead</a:t>
            </a:r>
            <a:r>
              <a:rPr lang="en-US" dirty="0" smtClean="0"/>
              <a:t/>
            </a:r>
            <a:br>
              <a:rPr lang="en-US" dirty="0" smtClean="0"/>
            </a:br>
            <a:r>
              <a:rPr lang="en-US" dirty="0" smtClean="0"/>
              <a:t>(An updated version has recently been released by Hale)</a:t>
            </a:r>
            <a:endParaRPr lang="en-US" dirty="0"/>
          </a:p>
        </p:txBody>
      </p:sp>
      <p:sp>
        <p:nvSpPr>
          <p:cNvPr id="3" name="Text Placeholder 2"/>
          <p:cNvSpPr>
            <a:spLocks noGrp="1"/>
          </p:cNvSpPr>
          <p:nvPr>
            <p:ph type="body" idx="1"/>
          </p:nvPr>
        </p:nvSpPr>
        <p:spPr>
          <a:xfrm>
            <a:off x="177247" y="1232295"/>
            <a:ext cx="8682747" cy="4273947"/>
          </a:xfrm>
        </p:spPr>
        <p:txBody>
          <a:bodyPr/>
          <a:lstStyle/>
          <a:p>
            <a:r>
              <a:rPr lang="en-US" dirty="0" smtClean="0"/>
              <a:t>Major new 16O evaluation from LANL, merged with VII.1 above ~5.5 MeV by IAEA</a:t>
            </a:r>
          </a:p>
          <a:p>
            <a:r>
              <a:rPr lang="en-US" dirty="0" smtClean="0"/>
              <a:t> Includes:</a:t>
            </a:r>
          </a:p>
          <a:p>
            <a:pPr lvl="1"/>
            <a:r>
              <a:rPr lang="en-US" dirty="0" smtClean="0"/>
              <a:t>R-matrix leads to ~30% increased (</a:t>
            </a:r>
            <a:r>
              <a:rPr lang="en-US" dirty="0" err="1" smtClean="0"/>
              <a:t>n,a</a:t>
            </a:r>
            <a:r>
              <a:rPr lang="en-US" dirty="0" smtClean="0"/>
              <a:t>) in the 3-6 MeV range – closer to where B-VI was before the B-VII reduction.</a:t>
            </a:r>
          </a:p>
          <a:p>
            <a:pPr lvl="1"/>
            <a:r>
              <a:rPr lang="en-US" dirty="0" smtClean="0"/>
              <a:t>Fair agreement with new RPI total cross section data in 3.2 – 6 MeV region (C/E = 1.01, VII.1 was 0.988). </a:t>
            </a:r>
          </a:p>
          <a:p>
            <a:r>
              <a:rPr lang="en-US" dirty="0" smtClean="0">
                <a:solidFill>
                  <a:srgbClr val="0000FF"/>
                </a:solidFill>
              </a:rPr>
              <a:t>Known Issues not yet addressed:</a:t>
            </a:r>
          </a:p>
          <a:p>
            <a:pPr lvl="1"/>
            <a:r>
              <a:rPr lang="en-US" dirty="0" smtClean="0"/>
              <a:t>Data testing on transmission problem – issues identified.</a:t>
            </a:r>
          </a:p>
          <a:p>
            <a:pPr lvl="1"/>
            <a:r>
              <a:rPr lang="en-US" dirty="0" smtClean="0"/>
              <a:t>Doesn’t quite match the </a:t>
            </a:r>
            <a:r>
              <a:rPr lang="en-US" dirty="0" err="1" smtClean="0"/>
              <a:t>Plompen</a:t>
            </a:r>
            <a:r>
              <a:rPr lang="en-US" dirty="0" smtClean="0"/>
              <a:t> et al CIELO thermal elastic/total recommendation (3.765 bars)</a:t>
            </a:r>
          </a:p>
          <a:p>
            <a:pPr lvl="1"/>
            <a:r>
              <a:rPr lang="en-US" dirty="0" smtClean="0"/>
              <a:t>Waiting for possible LANL LENZ (</a:t>
            </a:r>
            <a:r>
              <a:rPr lang="en-US" dirty="0" err="1" smtClean="0"/>
              <a:t>n,a</a:t>
            </a:r>
            <a:r>
              <a:rPr lang="en-US" dirty="0" smtClean="0"/>
              <a:t>) 3-5 MeV measurement relative to 6Li(</a:t>
            </a:r>
            <a:r>
              <a:rPr lang="en-US" dirty="0" err="1" smtClean="0"/>
              <a:t>n,a</a:t>
            </a:r>
            <a:r>
              <a:rPr lang="en-US" dirty="0" smtClean="0"/>
              <a:t>)</a:t>
            </a:r>
          </a:p>
          <a:p>
            <a:pPr lvl="1"/>
            <a:r>
              <a:rPr lang="en-US" dirty="0" smtClean="0"/>
              <a:t>Merging new Hale evaluation with higher energy (&gt;8 MeV) old data</a:t>
            </a:r>
          </a:p>
          <a:p>
            <a:pPr lvl="1"/>
            <a:r>
              <a:rPr lang="en-US" dirty="0" smtClean="0"/>
              <a:t>Comparison with ORNL &amp; </a:t>
            </a:r>
            <a:r>
              <a:rPr lang="en-US" dirty="0" err="1" smtClean="0"/>
              <a:t>Kunieda</a:t>
            </a:r>
            <a:r>
              <a:rPr lang="en-US" dirty="0" smtClean="0"/>
              <a:t> </a:t>
            </a:r>
            <a:r>
              <a:rPr lang="en-US" dirty="0" err="1" smtClean="0"/>
              <a:t>calcs</a:t>
            </a:r>
            <a:r>
              <a:rPr lang="en-US" dirty="0" smtClean="0"/>
              <a:t>? Details of work planned?</a:t>
            </a:r>
          </a:p>
          <a:p>
            <a:pPr lvl="1"/>
            <a:endParaRPr lang="en-US" dirty="0" smtClean="0"/>
          </a:p>
        </p:txBody>
      </p:sp>
    </p:spTree>
    <p:extLst>
      <p:ext uri="{BB962C8B-B14F-4D97-AF65-F5344CB8AC3E}">
        <p14:creationId xmlns:p14="http://schemas.microsoft.com/office/powerpoint/2010/main" val="91865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16O Hale evaluations compares well with new RPI data</a:t>
            </a:r>
            <a:endParaRPr lang="en-US" dirty="0"/>
          </a:p>
        </p:txBody>
      </p:sp>
      <p:sp>
        <p:nvSpPr>
          <p:cNvPr id="3" name="Text Placeholder 2"/>
          <p:cNvSpPr>
            <a:spLocks noGrp="1"/>
          </p:cNvSpPr>
          <p:nvPr>
            <p:ph type="body" idx="1"/>
          </p:nvPr>
        </p:nvSpPr>
        <p:spPr>
          <a:xfrm>
            <a:off x="177247" y="1232295"/>
            <a:ext cx="8682747" cy="4273947"/>
          </a:xfrm>
        </p:spPr>
        <p:txBody>
          <a:bodyPr/>
          <a:lstStyle/>
          <a:p>
            <a:r>
              <a:rPr lang="en-US" dirty="0" smtClean="0"/>
              <a:t>Ratio of Integral from 3.2-6 MeV Hale=1.01 +/- 0.03; Hale2=1.005 +/- 0.003</a:t>
            </a:r>
          </a:p>
          <a:p>
            <a:r>
              <a:rPr lang="en-US" dirty="0" smtClean="0"/>
              <a:t> In the 1-2 MeV Hale2’s lower total cross section is influenced by other data </a:t>
            </a:r>
          </a:p>
        </p:txBody>
      </p:sp>
      <p:pic>
        <p:nvPicPr>
          <p:cNvPr id="4" name="Picture 3" descr="Screen Shot 2015-10-22 at 9.55.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213" y="2013492"/>
            <a:ext cx="5067034" cy="4755217"/>
          </a:xfrm>
          <a:prstGeom prst="rect">
            <a:avLst/>
          </a:prstGeom>
        </p:spPr>
      </p:pic>
      <p:pic>
        <p:nvPicPr>
          <p:cNvPr id="5" name="Picture 4" descr="Screen Shot 2015-10-22 at 9.59.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47" y="2603573"/>
            <a:ext cx="4488922" cy="3649235"/>
          </a:xfrm>
          <a:prstGeom prst="rect">
            <a:avLst/>
          </a:prstGeom>
        </p:spPr>
      </p:pic>
    </p:spTree>
    <p:extLst>
      <p:ext uri="{BB962C8B-B14F-4D97-AF65-F5344CB8AC3E}">
        <p14:creationId xmlns:p14="http://schemas.microsoft.com/office/powerpoint/2010/main" val="2032076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16O Hale evaluations at low energies compared to CIELO work of </a:t>
            </a:r>
            <a:r>
              <a:rPr lang="en-US" dirty="0" err="1" smtClean="0"/>
              <a:t>Kopecky</a:t>
            </a:r>
            <a:r>
              <a:rPr lang="en-US" dirty="0" smtClean="0"/>
              <a:t>, </a:t>
            </a:r>
            <a:r>
              <a:rPr lang="en-US" dirty="0" err="1" smtClean="0"/>
              <a:t>Plompen</a:t>
            </a:r>
            <a:r>
              <a:rPr lang="en-US" dirty="0" smtClean="0"/>
              <a:t>, </a:t>
            </a:r>
            <a:r>
              <a:rPr lang="en-US" dirty="0" err="1" smtClean="0"/>
              <a:t>Lubitz</a:t>
            </a:r>
            <a:r>
              <a:rPr lang="en-US" dirty="0" smtClean="0"/>
              <a:t>, …</a:t>
            </a:r>
            <a:endParaRPr lang="en-US" dirty="0"/>
          </a:p>
        </p:txBody>
      </p:sp>
      <p:sp>
        <p:nvSpPr>
          <p:cNvPr id="3" name="Text Placeholder 2"/>
          <p:cNvSpPr>
            <a:spLocks noGrp="1"/>
          </p:cNvSpPr>
          <p:nvPr>
            <p:ph type="body" idx="1"/>
          </p:nvPr>
        </p:nvSpPr>
        <p:spPr>
          <a:xfrm>
            <a:off x="461253" y="1232295"/>
            <a:ext cx="8682747" cy="4273947"/>
          </a:xfrm>
        </p:spPr>
        <p:txBody>
          <a:bodyPr/>
          <a:lstStyle/>
          <a:p>
            <a:r>
              <a:rPr lang="en-US" dirty="0" smtClean="0"/>
              <a:t>Slightly different from their 3.765 b. Resolve differences if possible. Schneider, with Ohkubo and Johnson, push for a value slightly higher than Kopeck et </a:t>
            </a:r>
            <a:r>
              <a:rPr lang="en-US" dirty="0" err="1" smtClean="0"/>
              <a:t>al’s</a:t>
            </a:r>
            <a:r>
              <a:rPr lang="en-US" dirty="0" smtClean="0"/>
              <a:t> assessment. (Need to </a:t>
            </a:r>
            <a:r>
              <a:rPr lang="en-US" dirty="0" err="1" smtClean="0"/>
              <a:t>addBistler</a:t>
            </a:r>
            <a:r>
              <a:rPr lang="en-US" dirty="0" smtClean="0"/>
              <a:t>, but unlikely to change </a:t>
            </a:r>
            <a:r>
              <a:rPr lang="en-US" dirty="0" err="1" smtClean="0"/>
              <a:t>assesment</a:t>
            </a:r>
            <a:r>
              <a:rPr lang="en-US" dirty="0" smtClean="0"/>
              <a:t>)</a:t>
            </a:r>
          </a:p>
        </p:txBody>
      </p:sp>
      <p:pic>
        <p:nvPicPr>
          <p:cNvPr id="6" name="Picture 5" descr="txs@L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1071040"/>
            <a:ext cx="8086632" cy="6248761"/>
          </a:xfrm>
          <a:prstGeom prst="rect">
            <a:avLst/>
          </a:prstGeom>
        </p:spPr>
      </p:pic>
    </p:spTree>
    <p:extLst>
      <p:ext uri="{BB962C8B-B14F-4D97-AF65-F5344CB8AC3E}">
        <p14:creationId xmlns:p14="http://schemas.microsoft.com/office/powerpoint/2010/main" val="96301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16O Hale evaluations for total cross section and </a:t>
            </a:r>
            <a:r>
              <a:rPr lang="en-US" dirty="0" err="1" smtClean="0"/>
              <a:t>n,alpha</a:t>
            </a:r>
            <a:r>
              <a:rPr lang="en-US" dirty="0" smtClean="0"/>
              <a:t/>
            </a:r>
            <a:br>
              <a:rPr lang="en-US" dirty="0" smtClean="0"/>
            </a:br>
            <a:r>
              <a:rPr lang="en-US" dirty="0" smtClean="0"/>
              <a:t>(New evaluation of a few weeks ago… but similar to tested </a:t>
            </a:r>
            <a:r>
              <a:rPr lang="en-US" dirty="0" err="1" smtClean="0"/>
              <a:t>iaea-halead</a:t>
            </a:r>
            <a:r>
              <a:rPr lang="en-US" dirty="0" smtClean="0"/>
              <a:t> file )</a:t>
            </a:r>
            <a:endParaRPr lang="en-US" dirty="0"/>
          </a:p>
        </p:txBody>
      </p:sp>
      <p:sp>
        <p:nvSpPr>
          <p:cNvPr id="3" name="Text Placeholder 2"/>
          <p:cNvSpPr>
            <a:spLocks noGrp="1"/>
          </p:cNvSpPr>
          <p:nvPr>
            <p:ph type="body" idx="1"/>
          </p:nvPr>
        </p:nvSpPr>
        <p:spPr>
          <a:xfrm>
            <a:off x="461253" y="1079895"/>
            <a:ext cx="8682747" cy="4273947"/>
          </a:xfrm>
        </p:spPr>
        <p:txBody>
          <a:bodyPr/>
          <a:lstStyle/>
          <a:p>
            <a:r>
              <a:rPr lang="en-US" dirty="0" smtClean="0"/>
              <a:t>Total cross section scaling of </a:t>
            </a:r>
            <a:r>
              <a:rPr lang="en-US" dirty="0" err="1" smtClean="0"/>
              <a:t>Cierjacks</a:t>
            </a:r>
            <a:r>
              <a:rPr lang="en-US" dirty="0" smtClean="0"/>
              <a:t> data ~ consistent with other CIELO conclusions</a:t>
            </a:r>
          </a:p>
        </p:txBody>
      </p:sp>
      <p:pic>
        <p:nvPicPr>
          <p:cNvPr id="4" name="Picture 3" descr="hale.na.nto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144163"/>
            <a:ext cx="7386619" cy="5707842"/>
          </a:xfrm>
          <a:prstGeom prst="rect">
            <a:avLst/>
          </a:prstGeom>
        </p:spPr>
      </p:pic>
      <p:sp>
        <p:nvSpPr>
          <p:cNvPr id="7" name="TextBox 6"/>
          <p:cNvSpPr txBox="1"/>
          <p:nvPr/>
        </p:nvSpPr>
        <p:spPr>
          <a:xfrm>
            <a:off x="5671571" y="4237473"/>
            <a:ext cx="3015229" cy="2246769"/>
          </a:xfrm>
          <a:prstGeom prst="rect">
            <a:avLst/>
          </a:prstGeom>
          <a:solidFill>
            <a:srgbClr val="FFFF00"/>
          </a:solidFill>
        </p:spPr>
        <p:txBody>
          <a:bodyPr wrap="square" rtlCol="0">
            <a:spAutoFit/>
          </a:bodyPr>
          <a:lstStyle/>
          <a:p>
            <a:pPr algn="ctr"/>
            <a:r>
              <a:rPr lang="en-US" sz="1400" b="1" dirty="0" smtClean="0">
                <a:latin typeface="Arial"/>
                <a:cs typeface="Arial"/>
              </a:rPr>
              <a:t>IRMM1 is Bair-Haas converted to inverse channel, with no </a:t>
            </a:r>
            <a:r>
              <a:rPr lang="en-US" sz="1400" b="1" dirty="0" err="1" smtClean="0">
                <a:latin typeface="Arial"/>
                <a:cs typeface="Arial"/>
              </a:rPr>
              <a:t>renomalization</a:t>
            </a:r>
            <a:r>
              <a:rPr lang="en-US" sz="1400" b="1" dirty="0" smtClean="0">
                <a:latin typeface="Arial"/>
                <a:cs typeface="Arial"/>
              </a:rPr>
              <a:t> (as recommended by </a:t>
            </a:r>
            <a:r>
              <a:rPr lang="en-US" sz="1400" b="1" dirty="0" err="1" smtClean="0">
                <a:latin typeface="Arial"/>
                <a:cs typeface="Arial"/>
              </a:rPr>
              <a:t>Georginis</a:t>
            </a:r>
            <a:r>
              <a:rPr lang="en-US" sz="1400" b="1" dirty="0" smtClean="0">
                <a:latin typeface="Arial"/>
                <a:cs typeface="Arial"/>
              </a:rPr>
              <a:t>). </a:t>
            </a:r>
          </a:p>
          <a:p>
            <a:pPr algn="ctr"/>
            <a:endParaRPr lang="en-US" sz="1400" b="1" dirty="0">
              <a:latin typeface="Arial"/>
              <a:cs typeface="Arial"/>
            </a:endParaRPr>
          </a:p>
          <a:p>
            <a:pPr algn="ctr"/>
            <a:r>
              <a:rPr lang="en-US" sz="1000" b="1" dirty="0" smtClean="0">
                <a:latin typeface="Arial"/>
                <a:cs typeface="Arial"/>
              </a:rPr>
              <a:t>[earlier IRMM </a:t>
            </a:r>
            <a:r>
              <a:rPr lang="en-US" sz="1000" b="1" dirty="0" err="1" smtClean="0">
                <a:latin typeface="Arial"/>
                <a:cs typeface="Arial"/>
              </a:rPr>
              <a:t>Georginis</a:t>
            </a:r>
            <a:r>
              <a:rPr lang="en-US" sz="1000" b="1" dirty="0" smtClean="0">
                <a:latin typeface="Arial"/>
                <a:cs typeface="Arial"/>
              </a:rPr>
              <a:t> had the 4.2 MeV peak near just over 0.1b, more like old VII.1, before he recommended a higher normalization]</a:t>
            </a:r>
          </a:p>
          <a:p>
            <a:pPr algn="ctr"/>
            <a:endParaRPr lang="en-US" sz="1000" b="1" dirty="0">
              <a:latin typeface="Arial"/>
              <a:cs typeface="Arial"/>
            </a:endParaRPr>
          </a:p>
          <a:p>
            <a:pPr algn="ctr"/>
            <a:r>
              <a:rPr lang="en-US" sz="1000" b="1" dirty="0" smtClean="0">
                <a:latin typeface="Arial"/>
                <a:cs typeface="Arial"/>
              </a:rPr>
              <a:t>Differences above 6.5 MeV are </a:t>
            </a:r>
            <a:r>
              <a:rPr lang="en-US" sz="1000" b="1" dirty="0" err="1" smtClean="0">
                <a:latin typeface="Arial"/>
                <a:cs typeface="Arial"/>
              </a:rPr>
              <a:t>dur</a:t>
            </a:r>
            <a:r>
              <a:rPr lang="en-US" sz="1000" b="1" dirty="0" smtClean="0">
                <a:latin typeface="Arial"/>
                <a:cs typeface="Arial"/>
              </a:rPr>
              <a:t> to LANL R-matrix fit influenced by total cross section data and Bair-Haas inverse data</a:t>
            </a:r>
          </a:p>
        </p:txBody>
      </p:sp>
      <p:pic>
        <p:nvPicPr>
          <p:cNvPr id="8" name="Picture 7" descr="hale.a.n.rxs8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356" y="1584960"/>
            <a:ext cx="3432664" cy="2652513"/>
          </a:xfrm>
          <a:prstGeom prst="rect">
            <a:avLst/>
          </a:prstGeom>
        </p:spPr>
      </p:pic>
      <p:sp>
        <p:nvSpPr>
          <p:cNvPr id="9" name="TextBox 8"/>
          <p:cNvSpPr txBox="1"/>
          <p:nvPr/>
        </p:nvSpPr>
        <p:spPr>
          <a:xfrm>
            <a:off x="6128884" y="1446460"/>
            <a:ext cx="2669675" cy="276999"/>
          </a:xfrm>
          <a:prstGeom prst="rect">
            <a:avLst/>
          </a:prstGeom>
          <a:noFill/>
        </p:spPr>
        <p:txBody>
          <a:bodyPr wrap="square" rtlCol="0">
            <a:spAutoFit/>
          </a:bodyPr>
          <a:lstStyle/>
          <a:p>
            <a:r>
              <a:rPr lang="en-US" sz="1200" dirty="0" smtClean="0">
                <a:solidFill>
                  <a:srgbClr val="3333CC"/>
                </a:solidFill>
              </a:rPr>
              <a:t>Inverse Bair-Haas data used in fit</a:t>
            </a:r>
          </a:p>
        </p:txBody>
      </p:sp>
    </p:spTree>
    <p:extLst>
      <p:ext uri="{BB962C8B-B14F-4D97-AF65-F5344CB8AC3E}">
        <p14:creationId xmlns:p14="http://schemas.microsoft.com/office/powerpoint/2010/main" val="3584733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solidFill>
                <a:srgbClr val="FF0000"/>
              </a:solidFill>
            </a:endParaRPr>
          </a:p>
        </p:txBody>
      </p:sp>
      <p:sp>
        <p:nvSpPr>
          <p:cNvPr id="4" name="Slide Number Placeholder 3"/>
          <p:cNvSpPr>
            <a:spLocks noGrp="1"/>
          </p:cNvSpPr>
          <p:nvPr>
            <p:ph type="sldNum" sz="quarter" idx="4294967295"/>
          </p:nvPr>
        </p:nvSpPr>
        <p:spPr>
          <a:xfrm>
            <a:off x="6781800" y="6218238"/>
            <a:ext cx="1993900" cy="342900"/>
          </a:xfrm>
          <a:prstGeom prst="rect">
            <a:avLst/>
          </a:prstGeom>
        </p:spPr>
        <p:txBody>
          <a:bodyPr/>
          <a:lstStyle/>
          <a:p>
            <a:r>
              <a:rPr lang="en-US" smtClean="0"/>
              <a:t>Slide </a:t>
            </a:r>
            <a:fld id="{EB61D637-7178-914F-9578-67A56A58850F}" type="slidenum">
              <a:rPr lang="en-US" smtClean="0"/>
              <a:pPr/>
              <a:t>29</a:t>
            </a:fld>
            <a:endParaRPr lang="en-US"/>
          </a:p>
        </p:txBody>
      </p:sp>
      <p:sp>
        <p:nvSpPr>
          <p:cNvPr id="5" name="Content Placeholder 4"/>
          <p:cNvSpPr>
            <a:spLocks noGrp="1"/>
          </p:cNvSpPr>
          <p:nvPr>
            <p:ph idx="1"/>
          </p:nvPr>
        </p:nvSpPr>
        <p:spPr>
          <a:xfrm>
            <a:off x="533400" y="1447800"/>
            <a:ext cx="7157720" cy="4312920"/>
          </a:xfrm>
        </p:spPr>
        <p:txBody>
          <a:bodyPr/>
          <a:lstStyle/>
          <a:p>
            <a:pPr>
              <a:buNone/>
            </a:pPr>
            <a:r>
              <a:rPr lang="en-US" dirty="0" smtClean="0"/>
              <a:t>Much progress, with improved physics</a:t>
            </a:r>
          </a:p>
          <a:p>
            <a:pPr>
              <a:buNone/>
            </a:pPr>
            <a:endParaRPr lang="en-US" dirty="0" smtClean="0"/>
          </a:p>
          <a:p>
            <a:pPr>
              <a:buNone/>
            </a:pPr>
            <a:r>
              <a:rPr lang="en-US" dirty="0" smtClean="0"/>
              <a:t>We have a base set of files that perform adequately in integral simulations</a:t>
            </a:r>
          </a:p>
          <a:p>
            <a:pPr>
              <a:buNone/>
            </a:pPr>
            <a:r>
              <a:rPr lang="en-US" dirty="0"/>
              <a:t>	</a:t>
            </a:r>
            <a:r>
              <a:rPr lang="en-US" dirty="0" smtClean="0"/>
              <a:t>- future improvements in integral performance still a goal</a:t>
            </a:r>
          </a:p>
          <a:p>
            <a:pPr>
              <a:buNone/>
            </a:pPr>
            <a:endParaRPr lang="en-US" dirty="0"/>
          </a:p>
          <a:p>
            <a:pPr>
              <a:buNone/>
            </a:pPr>
            <a:r>
              <a:rPr lang="en-US" dirty="0" smtClean="0"/>
              <a:t>Much work will be also needed to add credible </a:t>
            </a:r>
            <a:r>
              <a:rPr lang="en-US" dirty="0" err="1" smtClean="0"/>
              <a:t>covariances</a:t>
            </a:r>
            <a:endParaRPr lang="en-US" dirty="0" smtClean="0"/>
          </a:p>
          <a:p>
            <a:pPr>
              <a:buNone/>
            </a:pPr>
            <a:endParaRPr lang="en-US" dirty="0" smtClean="0"/>
          </a:p>
          <a:p>
            <a:pPr>
              <a:buNone/>
            </a:pPr>
            <a:r>
              <a:rPr lang="en-US" dirty="0" smtClean="0"/>
              <a:t>This creates optimism that we can release ENDF/B-VIII in the 2017/2018 time frame</a:t>
            </a:r>
          </a:p>
          <a:p>
            <a:pPr>
              <a:buNone/>
            </a:pPr>
            <a:r>
              <a:rPr lang="en-US" dirty="0"/>
              <a:t>	</a:t>
            </a:r>
            <a:r>
              <a:rPr lang="en-US" dirty="0" smtClean="0"/>
              <a:t>- NDS big paper for CIELO &amp; VIII planned for Jan 2018.</a:t>
            </a:r>
          </a:p>
        </p:txBody>
      </p:sp>
    </p:spTree>
    <p:extLst>
      <p:ext uri="{BB962C8B-B14F-4D97-AF65-F5344CB8AC3E}">
        <p14:creationId xmlns:p14="http://schemas.microsoft.com/office/powerpoint/2010/main" val="342547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Plan for Reaching ENDF/B-VIII Release in 2018</a:t>
            </a:r>
            <a:endParaRPr lang="en-US" dirty="0"/>
          </a:p>
        </p:txBody>
      </p:sp>
      <p:sp>
        <p:nvSpPr>
          <p:cNvPr id="6" name="TextBox 5"/>
          <p:cNvSpPr txBox="1"/>
          <p:nvPr/>
        </p:nvSpPr>
        <p:spPr>
          <a:xfrm>
            <a:off x="6336187" y="1324539"/>
            <a:ext cx="2807813" cy="923330"/>
          </a:xfrm>
          <a:prstGeom prst="rect">
            <a:avLst/>
          </a:prstGeom>
          <a:noFill/>
          <a:ln>
            <a:solidFill>
              <a:schemeClr val="tx1"/>
            </a:solidFill>
          </a:ln>
        </p:spPr>
        <p:txBody>
          <a:bodyPr wrap="square" rtlCol="0">
            <a:spAutoFit/>
          </a:bodyPr>
          <a:lstStyle/>
          <a:p>
            <a:r>
              <a:rPr lang="en-US" dirty="0" smtClean="0">
                <a:solidFill>
                  <a:srgbClr val="3333CC"/>
                </a:solidFill>
              </a:rPr>
              <a:t>END/B-VIII.0 2017/18</a:t>
            </a:r>
            <a:endParaRPr lang="en-US" dirty="0">
              <a:solidFill>
                <a:srgbClr val="3333CC"/>
              </a:solidFill>
            </a:endParaRPr>
          </a:p>
          <a:p>
            <a:r>
              <a:rPr lang="en-US" dirty="0">
                <a:solidFill>
                  <a:srgbClr val="3333CC"/>
                </a:solidFill>
              </a:rPr>
              <a:t>- </a:t>
            </a:r>
            <a:r>
              <a:rPr lang="en-US" dirty="0" smtClean="0">
                <a:solidFill>
                  <a:srgbClr val="3333CC"/>
                </a:solidFill>
              </a:rPr>
              <a:t>Further major upgrades</a:t>
            </a:r>
            <a:endParaRPr lang="en-US" dirty="0">
              <a:solidFill>
                <a:srgbClr val="3333CC"/>
              </a:solidFill>
            </a:endParaRPr>
          </a:p>
          <a:p>
            <a:endParaRPr lang="en-US" dirty="0">
              <a:solidFill>
                <a:srgbClr val="3333CC"/>
              </a:solidFill>
            </a:endParaRPr>
          </a:p>
        </p:txBody>
      </p:sp>
      <p:sp>
        <p:nvSpPr>
          <p:cNvPr id="7" name="TextBox 6"/>
          <p:cNvSpPr txBox="1"/>
          <p:nvPr/>
        </p:nvSpPr>
        <p:spPr>
          <a:xfrm>
            <a:off x="1994243" y="3089445"/>
            <a:ext cx="3372244" cy="1754327"/>
          </a:xfrm>
          <a:prstGeom prst="rect">
            <a:avLst/>
          </a:prstGeom>
          <a:noFill/>
          <a:ln w="57150" cmpd="sng">
            <a:solidFill>
              <a:schemeClr val="tx1"/>
            </a:solidFill>
          </a:ln>
        </p:spPr>
        <p:txBody>
          <a:bodyPr wrap="square" rtlCol="0">
            <a:spAutoFit/>
          </a:bodyPr>
          <a:lstStyle/>
          <a:p>
            <a:r>
              <a:rPr lang="en-US" dirty="0" smtClean="0">
                <a:solidFill>
                  <a:srgbClr val="3333CC"/>
                </a:solidFill>
              </a:rPr>
              <a:t>Pre-ENDF/B-VIII, 2016</a:t>
            </a:r>
          </a:p>
          <a:p>
            <a:pPr marL="285750" indent="-285750">
              <a:buFontTx/>
              <a:buChar char="-"/>
            </a:pPr>
            <a:r>
              <a:rPr lang="en-US" dirty="0" smtClean="0">
                <a:solidFill>
                  <a:srgbClr val="3333CC"/>
                </a:solidFill>
              </a:rPr>
              <a:t>Base upgrades established (</a:t>
            </a:r>
            <a:r>
              <a:rPr lang="en-US" dirty="0" err="1" smtClean="0">
                <a:solidFill>
                  <a:srgbClr val="3333CC"/>
                </a:solidFill>
              </a:rPr>
              <a:t>covariances</a:t>
            </a:r>
            <a:r>
              <a:rPr lang="en-US" dirty="0" smtClean="0">
                <a:solidFill>
                  <a:srgbClr val="3333CC"/>
                </a:solidFill>
              </a:rPr>
              <a:t> not yet added)</a:t>
            </a:r>
          </a:p>
          <a:p>
            <a:pPr marL="285750" indent="-285750">
              <a:buFontTx/>
              <a:buChar char="-"/>
            </a:pPr>
            <a:r>
              <a:rPr lang="en-US" dirty="0" smtClean="0">
                <a:solidFill>
                  <a:srgbClr val="3333CC"/>
                </a:solidFill>
              </a:rPr>
              <a:t>+ numerous variants</a:t>
            </a:r>
          </a:p>
          <a:p>
            <a:pPr marL="285750" indent="-285750">
              <a:buFontTx/>
              <a:buChar char="-"/>
            </a:pPr>
            <a:r>
              <a:rPr lang="en-US" sz="1200" dirty="0" smtClean="0">
                <a:solidFill>
                  <a:srgbClr val="3333CC"/>
                </a:solidFill>
              </a:rPr>
              <a:t>Standards,1H, 16O, 56Fe, 235,8U, 239Pu, </a:t>
            </a:r>
          </a:p>
          <a:p>
            <a:pPr marL="285750" indent="-285750">
              <a:buFontTx/>
              <a:buChar char="-"/>
            </a:pPr>
            <a:r>
              <a:rPr lang="en-US" sz="1200" dirty="0" err="1" smtClean="0">
                <a:solidFill>
                  <a:srgbClr val="3333CC"/>
                </a:solidFill>
              </a:rPr>
              <a:t>C,Ne,Ca,Ni,Cu,As,Re,W</a:t>
            </a:r>
            <a:r>
              <a:rPr lang="en-US" sz="1200" dirty="0" smtClean="0">
                <a:solidFill>
                  <a:srgbClr val="3333CC"/>
                </a:solidFill>
              </a:rPr>
              <a:t>, …</a:t>
            </a:r>
          </a:p>
          <a:p>
            <a:pPr marL="285750" indent="-285750">
              <a:buFontTx/>
              <a:buChar char="-"/>
            </a:pPr>
            <a:r>
              <a:rPr lang="en-US" sz="1200" dirty="0" smtClean="0">
                <a:solidFill>
                  <a:srgbClr val="3333CC"/>
                </a:solidFill>
              </a:rPr>
              <a:t>Thermal kernels (SG42)</a:t>
            </a:r>
          </a:p>
        </p:txBody>
      </p:sp>
      <p:sp>
        <p:nvSpPr>
          <p:cNvPr id="8" name="TextBox 7"/>
          <p:cNvSpPr txBox="1"/>
          <p:nvPr/>
        </p:nvSpPr>
        <p:spPr>
          <a:xfrm>
            <a:off x="291303" y="5351086"/>
            <a:ext cx="2609195" cy="923330"/>
          </a:xfrm>
          <a:prstGeom prst="rect">
            <a:avLst/>
          </a:prstGeom>
          <a:noFill/>
          <a:ln>
            <a:solidFill>
              <a:schemeClr val="tx1"/>
            </a:solidFill>
          </a:ln>
        </p:spPr>
        <p:txBody>
          <a:bodyPr wrap="none" rtlCol="0">
            <a:spAutoFit/>
          </a:bodyPr>
          <a:lstStyle/>
          <a:p>
            <a:r>
              <a:rPr lang="en-US" dirty="0" smtClean="0">
                <a:solidFill>
                  <a:srgbClr val="3333CC"/>
                </a:solidFill>
              </a:rPr>
              <a:t>END/B-VII.1, 2011</a:t>
            </a:r>
          </a:p>
          <a:p>
            <a:r>
              <a:rPr lang="en-US" dirty="0" smtClean="0">
                <a:solidFill>
                  <a:srgbClr val="3333CC"/>
                </a:solidFill>
              </a:rPr>
              <a:t>- Widely used in DOE &amp;</a:t>
            </a:r>
          </a:p>
          <a:p>
            <a:r>
              <a:rPr lang="en-US" dirty="0" smtClean="0">
                <a:solidFill>
                  <a:srgbClr val="3333CC"/>
                </a:solidFill>
              </a:rPr>
              <a:t>around world</a:t>
            </a:r>
            <a:endParaRPr lang="en-US" dirty="0">
              <a:solidFill>
                <a:srgbClr val="3333CC"/>
              </a:solidFill>
            </a:endParaRPr>
          </a:p>
        </p:txBody>
      </p:sp>
      <p:sp>
        <p:nvSpPr>
          <p:cNvPr id="9" name="TextBox 8"/>
          <p:cNvSpPr txBox="1"/>
          <p:nvPr/>
        </p:nvSpPr>
        <p:spPr>
          <a:xfrm>
            <a:off x="6336187" y="3238264"/>
            <a:ext cx="2807813" cy="923330"/>
          </a:xfrm>
          <a:prstGeom prst="rect">
            <a:avLst/>
          </a:prstGeom>
          <a:noFill/>
          <a:ln>
            <a:solidFill>
              <a:srgbClr val="000000"/>
            </a:solidFill>
          </a:ln>
        </p:spPr>
        <p:txBody>
          <a:bodyPr wrap="square" rtlCol="0">
            <a:spAutoFit/>
          </a:bodyPr>
          <a:lstStyle/>
          <a:p>
            <a:r>
              <a:rPr lang="en-US" dirty="0" smtClean="0">
                <a:solidFill>
                  <a:srgbClr val="3333CC"/>
                </a:solidFill>
              </a:rPr>
              <a:t>END/B-VIII.0 2017/18</a:t>
            </a:r>
            <a:endParaRPr lang="en-US" dirty="0">
              <a:solidFill>
                <a:srgbClr val="3333CC"/>
              </a:solidFill>
            </a:endParaRPr>
          </a:p>
          <a:p>
            <a:r>
              <a:rPr lang="en-US" dirty="0">
                <a:solidFill>
                  <a:srgbClr val="3333CC"/>
                </a:solidFill>
              </a:rPr>
              <a:t>- </a:t>
            </a:r>
            <a:r>
              <a:rPr lang="en-US" dirty="0" smtClean="0">
                <a:solidFill>
                  <a:srgbClr val="3333CC"/>
                </a:solidFill>
              </a:rPr>
              <a:t>Modest upgrades</a:t>
            </a:r>
            <a:endParaRPr lang="en-US" dirty="0">
              <a:solidFill>
                <a:srgbClr val="3333CC"/>
              </a:solidFill>
            </a:endParaRPr>
          </a:p>
          <a:p>
            <a:endParaRPr lang="en-US" dirty="0">
              <a:solidFill>
                <a:srgbClr val="3333CC"/>
              </a:solidFill>
            </a:endParaRPr>
          </a:p>
        </p:txBody>
      </p:sp>
      <p:cxnSp>
        <p:nvCxnSpPr>
          <p:cNvPr id="11" name="Straight Arrow Connector 10"/>
          <p:cNvCxnSpPr/>
          <p:nvPr/>
        </p:nvCxnSpPr>
        <p:spPr>
          <a:xfrm flipV="1">
            <a:off x="5426019" y="2208185"/>
            <a:ext cx="874203" cy="1194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449436" y="3586176"/>
            <a:ext cx="791254" cy="4850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102184" y="1345729"/>
            <a:ext cx="2198038" cy="1384995"/>
          </a:xfrm>
          <a:prstGeom prst="rect">
            <a:avLst/>
          </a:prstGeom>
          <a:noFill/>
        </p:spPr>
        <p:txBody>
          <a:bodyPr wrap="none" rtlCol="0">
            <a:spAutoFit/>
          </a:bodyPr>
          <a:lstStyle/>
          <a:p>
            <a:r>
              <a:rPr lang="en-US" sz="1400" u="sng" dirty="0" smtClean="0"/>
              <a:t>Higher risk:</a:t>
            </a:r>
          </a:p>
          <a:p>
            <a:pPr marL="285750" indent="-285750">
              <a:buFontTx/>
              <a:buChar char="-"/>
            </a:pPr>
            <a:r>
              <a:rPr lang="en-US" sz="1400" dirty="0" smtClean="0"/>
              <a:t>Inelastic scattering</a:t>
            </a:r>
          </a:p>
          <a:p>
            <a:pPr marL="285750" indent="-285750">
              <a:buFontTx/>
              <a:buChar char="-"/>
            </a:pPr>
            <a:r>
              <a:rPr lang="en-US" sz="1400" dirty="0" smtClean="0"/>
              <a:t>Capture in fast region</a:t>
            </a:r>
          </a:p>
          <a:p>
            <a:pPr marL="285750" indent="-285750">
              <a:buFontTx/>
              <a:buChar char="-"/>
            </a:pPr>
            <a:r>
              <a:rPr lang="en-US" sz="1400" dirty="0" smtClean="0"/>
              <a:t>More PFNS upgrades</a:t>
            </a:r>
          </a:p>
          <a:p>
            <a:pPr marL="285750" indent="-285750">
              <a:buFontTx/>
              <a:buChar char="-"/>
            </a:pPr>
            <a:r>
              <a:rPr lang="en-US" sz="1400" dirty="0" smtClean="0"/>
              <a:t>…</a:t>
            </a:r>
          </a:p>
          <a:p>
            <a:pPr marL="285750" indent="-285750">
              <a:buFontTx/>
              <a:buChar char="-"/>
            </a:pPr>
            <a:endParaRPr lang="en-US" sz="1400" dirty="0"/>
          </a:p>
        </p:txBody>
      </p:sp>
      <p:sp>
        <p:nvSpPr>
          <p:cNvPr id="19" name="TextBox 18"/>
          <p:cNvSpPr txBox="1"/>
          <p:nvPr/>
        </p:nvSpPr>
        <p:spPr>
          <a:xfrm>
            <a:off x="6438395" y="4151274"/>
            <a:ext cx="2634054" cy="1384995"/>
          </a:xfrm>
          <a:prstGeom prst="rect">
            <a:avLst/>
          </a:prstGeom>
          <a:noFill/>
        </p:spPr>
        <p:txBody>
          <a:bodyPr wrap="none" rtlCol="0">
            <a:spAutoFit/>
          </a:bodyPr>
          <a:lstStyle/>
          <a:p>
            <a:r>
              <a:rPr lang="en-US" sz="1400" u="sng" dirty="0" smtClean="0"/>
              <a:t>Low risk:</a:t>
            </a:r>
          </a:p>
          <a:p>
            <a:pPr marL="285750" indent="-285750">
              <a:buFontTx/>
              <a:buChar char="-"/>
            </a:pPr>
            <a:r>
              <a:rPr lang="en-US" sz="1400" dirty="0" smtClean="0"/>
              <a:t>Fission product yields, TKE</a:t>
            </a:r>
          </a:p>
          <a:p>
            <a:pPr marL="285750" indent="-285750">
              <a:buFontTx/>
              <a:buChar char="-"/>
            </a:pPr>
            <a:r>
              <a:rPr lang="en-US" sz="1400" dirty="0" smtClean="0"/>
              <a:t>PFGS (fission gammas)</a:t>
            </a:r>
          </a:p>
          <a:p>
            <a:pPr marL="285750" indent="-285750">
              <a:buFontTx/>
              <a:buChar char="-"/>
            </a:pPr>
            <a:r>
              <a:rPr lang="en-US" sz="1400" dirty="0" smtClean="0"/>
              <a:t>PFNU (nu)</a:t>
            </a:r>
          </a:p>
          <a:p>
            <a:pPr marL="285750" indent="-285750">
              <a:buFontTx/>
              <a:buChar char="-"/>
            </a:pPr>
            <a:r>
              <a:rPr lang="en-US" sz="1400" dirty="0" smtClean="0"/>
              <a:t>…</a:t>
            </a:r>
          </a:p>
          <a:p>
            <a:pPr marL="285750" indent="-285750">
              <a:buFontTx/>
              <a:buChar char="-"/>
            </a:pPr>
            <a:endParaRPr lang="en-US" sz="1400" dirty="0"/>
          </a:p>
        </p:txBody>
      </p:sp>
      <p:cxnSp>
        <p:nvCxnSpPr>
          <p:cNvPr id="21" name="Straight Arrow Connector 20"/>
          <p:cNvCxnSpPr/>
          <p:nvPr/>
        </p:nvCxnSpPr>
        <p:spPr>
          <a:xfrm flipV="1">
            <a:off x="1517707" y="4708710"/>
            <a:ext cx="863475" cy="564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994243" y="4827235"/>
            <a:ext cx="1112767" cy="307777"/>
          </a:xfrm>
          <a:prstGeom prst="rect">
            <a:avLst/>
          </a:prstGeom>
          <a:noFill/>
        </p:spPr>
        <p:txBody>
          <a:bodyPr wrap="none" rtlCol="0">
            <a:spAutoFit/>
          </a:bodyPr>
          <a:lstStyle/>
          <a:p>
            <a:r>
              <a:rPr lang="en-US" sz="1400" u="sng" dirty="0" smtClean="0"/>
              <a:t>CIELO help</a:t>
            </a:r>
          </a:p>
        </p:txBody>
      </p:sp>
      <p:sp>
        <p:nvSpPr>
          <p:cNvPr id="3" name="TextBox 2"/>
          <p:cNvSpPr txBox="1"/>
          <p:nvPr/>
        </p:nvSpPr>
        <p:spPr>
          <a:xfrm>
            <a:off x="6336187" y="2448775"/>
            <a:ext cx="2807813" cy="523220"/>
          </a:xfrm>
          <a:prstGeom prst="rect">
            <a:avLst/>
          </a:prstGeom>
          <a:noFill/>
        </p:spPr>
        <p:txBody>
          <a:bodyPr wrap="square" rtlCol="0">
            <a:spAutoFit/>
          </a:bodyPr>
          <a:lstStyle/>
          <a:p>
            <a:r>
              <a:rPr lang="en-US" sz="1400" i="1" dirty="0" smtClean="0">
                <a:solidFill>
                  <a:srgbClr val="FF0000"/>
                </a:solidFill>
              </a:rPr>
              <a:t>Draft NDS document 1-year from now, for Jan-2018 publication</a:t>
            </a:r>
            <a:endParaRPr lang="en-US" sz="1400" i="1" dirty="0">
              <a:solidFill>
                <a:srgbClr val="FF0000"/>
              </a:solidFill>
            </a:endParaRPr>
          </a:p>
        </p:txBody>
      </p:sp>
    </p:spTree>
    <p:extLst>
      <p:ext uri="{BB962C8B-B14F-4D97-AF65-F5344CB8AC3E}">
        <p14:creationId xmlns:p14="http://schemas.microsoft.com/office/powerpoint/2010/main" val="326960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Plan for Reaching ENDF/B-VIII Release in 2018</a:t>
            </a:r>
            <a:endParaRPr lang="en-US" dirty="0"/>
          </a:p>
        </p:txBody>
      </p:sp>
      <p:sp>
        <p:nvSpPr>
          <p:cNvPr id="6" name="TextBox 5"/>
          <p:cNvSpPr txBox="1"/>
          <p:nvPr/>
        </p:nvSpPr>
        <p:spPr>
          <a:xfrm>
            <a:off x="6336187" y="1324539"/>
            <a:ext cx="2807813" cy="923330"/>
          </a:xfrm>
          <a:prstGeom prst="rect">
            <a:avLst/>
          </a:prstGeom>
          <a:noFill/>
          <a:ln>
            <a:solidFill>
              <a:schemeClr val="tx1"/>
            </a:solidFill>
          </a:ln>
        </p:spPr>
        <p:txBody>
          <a:bodyPr wrap="square" rtlCol="0">
            <a:spAutoFit/>
          </a:bodyPr>
          <a:lstStyle/>
          <a:p>
            <a:r>
              <a:rPr lang="en-US" dirty="0" smtClean="0">
                <a:solidFill>
                  <a:srgbClr val="3333CC"/>
                </a:solidFill>
              </a:rPr>
              <a:t>END/B-VIII.0 2017/18</a:t>
            </a:r>
            <a:endParaRPr lang="en-US" dirty="0">
              <a:solidFill>
                <a:srgbClr val="3333CC"/>
              </a:solidFill>
            </a:endParaRPr>
          </a:p>
          <a:p>
            <a:r>
              <a:rPr lang="en-US" dirty="0">
                <a:solidFill>
                  <a:srgbClr val="3333CC"/>
                </a:solidFill>
              </a:rPr>
              <a:t>- </a:t>
            </a:r>
            <a:r>
              <a:rPr lang="en-US" dirty="0" smtClean="0">
                <a:solidFill>
                  <a:srgbClr val="3333CC"/>
                </a:solidFill>
              </a:rPr>
              <a:t>Further major upgrades</a:t>
            </a:r>
            <a:endParaRPr lang="en-US" dirty="0">
              <a:solidFill>
                <a:srgbClr val="3333CC"/>
              </a:solidFill>
            </a:endParaRPr>
          </a:p>
          <a:p>
            <a:endParaRPr lang="en-US" dirty="0">
              <a:solidFill>
                <a:srgbClr val="3333CC"/>
              </a:solidFill>
            </a:endParaRPr>
          </a:p>
        </p:txBody>
      </p:sp>
      <p:sp>
        <p:nvSpPr>
          <p:cNvPr id="7" name="TextBox 6"/>
          <p:cNvSpPr txBox="1"/>
          <p:nvPr/>
        </p:nvSpPr>
        <p:spPr>
          <a:xfrm>
            <a:off x="1994243" y="3089445"/>
            <a:ext cx="3372244" cy="1754326"/>
          </a:xfrm>
          <a:prstGeom prst="rect">
            <a:avLst/>
          </a:prstGeom>
          <a:noFill/>
          <a:ln w="57150" cmpd="sng">
            <a:solidFill>
              <a:schemeClr val="tx1"/>
            </a:solidFill>
          </a:ln>
        </p:spPr>
        <p:txBody>
          <a:bodyPr wrap="square" rtlCol="0">
            <a:spAutoFit/>
          </a:bodyPr>
          <a:lstStyle/>
          <a:p>
            <a:r>
              <a:rPr lang="en-US" dirty="0" smtClean="0">
                <a:solidFill>
                  <a:srgbClr val="3333CC"/>
                </a:solidFill>
              </a:rPr>
              <a:t>Pre-ENDF/B-VIII, 2015</a:t>
            </a:r>
          </a:p>
          <a:p>
            <a:pPr marL="285750" indent="-285750">
              <a:buFontTx/>
              <a:buChar char="-"/>
            </a:pPr>
            <a:r>
              <a:rPr lang="en-US" dirty="0" smtClean="0">
                <a:solidFill>
                  <a:srgbClr val="3333CC"/>
                </a:solidFill>
              </a:rPr>
              <a:t>Base upgrades established (</a:t>
            </a:r>
            <a:r>
              <a:rPr lang="en-US" dirty="0" err="1" smtClean="0">
                <a:solidFill>
                  <a:srgbClr val="3333CC"/>
                </a:solidFill>
              </a:rPr>
              <a:t>covariances</a:t>
            </a:r>
            <a:r>
              <a:rPr lang="en-US" dirty="0" smtClean="0">
                <a:solidFill>
                  <a:srgbClr val="3333CC"/>
                </a:solidFill>
              </a:rPr>
              <a:t> not yet added)</a:t>
            </a:r>
          </a:p>
          <a:p>
            <a:pPr marL="285750" indent="-285750">
              <a:buFontTx/>
              <a:buChar char="-"/>
            </a:pPr>
            <a:r>
              <a:rPr lang="en-US" dirty="0" smtClean="0">
                <a:solidFill>
                  <a:srgbClr val="3333CC"/>
                </a:solidFill>
              </a:rPr>
              <a:t>+ numerous variants</a:t>
            </a:r>
          </a:p>
          <a:p>
            <a:pPr marL="285750" indent="-285750">
              <a:buFontTx/>
              <a:buChar char="-"/>
            </a:pPr>
            <a:r>
              <a:rPr lang="en-US" sz="1200" dirty="0" smtClean="0">
                <a:solidFill>
                  <a:srgbClr val="3333CC"/>
                </a:solidFill>
              </a:rPr>
              <a:t>1H, 16O, 56Fe, 235,8U, 239Pu, </a:t>
            </a:r>
          </a:p>
          <a:p>
            <a:pPr marL="285750" indent="-285750">
              <a:buFontTx/>
              <a:buChar char="-"/>
            </a:pPr>
            <a:r>
              <a:rPr lang="en-US" sz="1200" dirty="0" smtClean="0">
                <a:solidFill>
                  <a:srgbClr val="3333CC"/>
                </a:solidFill>
              </a:rPr>
              <a:t>9Be?,C,Ne,Ca,Ni,Cu,As,Re,W, …</a:t>
            </a:r>
          </a:p>
          <a:p>
            <a:pPr marL="285750" indent="-285750">
              <a:buFontTx/>
              <a:buChar char="-"/>
            </a:pPr>
            <a:r>
              <a:rPr lang="en-US" sz="1200" dirty="0" smtClean="0">
                <a:solidFill>
                  <a:srgbClr val="3333CC"/>
                </a:solidFill>
              </a:rPr>
              <a:t>Thermal kernels </a:t>
            </a:r>
            <a:r>
              <a:rPr lang="en-US" sz="1200" smtClean="0">
                <a:solidFill>
                  <a:srgbClr val="3333CC"/>
                </a:solidFill>
              </a:rPr>
              <a:t>(SG42)</a:t>
            </a:r>
            <a:endParaRPr lang="en-US" sz="1200" dirty="0" smtClean="0">
              <a:solidFill>
                <a:srgbClr val="3333CC"/>
              </a:solidFill>
            </a:endParaRPr>
          </a:p>
        </p:txBody>
      </p:sp>
      <p:sp>
        <p:nvSpPr>
          <p:cNvPr id="8" name="TextBox 7"/>
          <p:cNvSpPr txBox="1"/>
          <p:nvPr/>
        </p:nvSpPr>
        <p:spPr>
          <a:xfrm>
            <a:off x="291303" y="5351086"/>
            <a:ext cx="2609195" cy="923330"/>
          </a:xfrm>
          <a:prstGeom prst="rect">
            <a:avLst/>
          </a:prstGeom>
          <a:noFill/>
          <a:ln>
            <a:solidFill>
              <a:schemeClr val="tx1"/>
            </a:solidFill>
          </a:ln>
        </p:spPr>
        <p:txBody>
          <a:bodyPr wrap="none" rtlCol="0">
            <a:spAutoFit/>
          </a:bodyPr>
          <a:lstStyle/>
          <a:p>
            <a:r>
              <a:rPr lang="en-US" dirty="0" smtClean="0">
                <a:solidFill>
                  <a:srgbClr val="3333CC"/>
                </a:solidFill>
              </a:rPr>
              <a:t>END/B-VII.1, 2011</a:t>
            </a:r>
          </a:p>
          <a:p>
            <a:r>
              <a:rPr lang="en-US" dirty="0" smtClean="0">
                <a:solidFill>
                  <a:srgbClr val="3333CC"/>
                </a:solidFill>
              </a:rPr>
              <a:t>- Widely used in DOE &amp;</a:t>
            </a:r>
          </a:p>
          <a:p>
            <a:r>
              <a:rPr lang="en-US" dirty="0" smtClean="0">
                <a:solidFill>
                  <a:srgbClr val="3333CC"/>
                </a:solidFill>
              </a:rPr>
              <a:t>around world</a:t>
            </a:r>
            <a:endParaRPr lang="en-US" dirty="0">
              <a:solidFill>
                <a:srgbClr val="3333CC"/>
              </a:solidFill>
            </a:endParaRPr>
          </a:p>
        </p:txBody>
      </p:sp>
      <p:sp>
        <p:nvSpPr>
          <p:cNvPr id="9" name="TextBox 8"/>
          <p:cNvSpPr txBox="1"/>
          <p:nvPr/>
        </p:nvSpPr>
        <p:spPr>
          <a:xfrm>
            <a:off x="6336187" y="3238264"/>
            <a:ext cx="2807813" cy="923330"/>
          </a:xfrm>
          <a:prstGeom prst="rect">
            <a:avLst/>
          </a:prstGeom>
          <a:noFill/>
          <a:ln>
            <a:solidFill>
              <a:srgbClr val="000000"/>
            </a:solidFill>
          </a:ln>
        </p:spPr>
        <p:txBody>
          <a:bodyPr wrap="square" rtlCol="0">
            <a:spAutoFit/>
          </a:bodyPr>
          <a:lstStyle/>
          <a:p>
            <a:r>
              <a:rPr lang="en-US" dirty="0" smtClean="0">
                <a:solidFill>
                  <a:srgbClr val="3333CC"/>
                </a:solidFill>
              </a:rPr>
              <a:t>END/B-VIII.0 2017/18</a:t>
            </a:r>
            <a:endParaRPr lang="en-US" dirty="0">
              <a:solidFill>
                <a:srgbClr val="3333CC"/>
              </a:solidFill>
            </a:endParaRPr>
          </a:p>
          <a:p>
            <a:r>
              <a:rPr lang="en-US" dirty="0">
                <a:solidFill>
                  <a:srgbClr val="3333CC"/>
                </a:solidFill>
              </a:rPr>
              <a:t>- </a:t>
            </a:r>
            <a:r>
              <a:rPr lang="en-US" dirty="0" smtClean="0">
                <a:solidFill>
                  <a:srgbClr val="3333CC"/>
                </a:solidFill>
              </a:rPr>
              <a:t>Modest upgrades</a:t>
            </a:r>
            <a:endParaRPr lang="en-US" dirty="0">
              <a:solidFill>
                <a:srgbClr val="3333CC"/>
              </a:solidFill>
            </a:endParaRPr>
          </a:p>
          <a:p>
            <a:endParaRPr lang="en-US" dirty="0">
              <a:solidFill>
                <a:srgbClr val="3333CC"/>
              </a:solidFill>
            </a:endParaRPr>
          </a:p>
        </p:txBody>
      </p:sp>
      <p:cxnSp>
        <p:nvCxnSpPr>
          <p:cNvPr id="11" name="Straight Arrow Connector 10"/>
          <p:cNvCxnSpPr/>
          <p:nvPr/>
        </p:nvCxnSpPr>
        <p:spPr>
          <a:xfrm flipV="1">
            <a:off x="5426019" y="2208185"/>
            <a:ext cx="874203" cy="11947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449436" y="3586176"/>
            <a:ext cx="791254" cy="4850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927883" y="1555371"/>
            <a:ext cx="2198038" cy="1384995"/>
          </a:xfrm>
          <a:prstGeom prst="rect">
            <a:avLst/>
          </a:prstGeom>
          <a:noFill/>
        </p:spPr>
        <p:txBody>
          <a:bodyPr wrap="none" rtlCol="0">
            <a:spAutoFit/>
          </a:bodyPr>
          <a:lstStyle/>
          <a:p>
            <a:r>
              <a:rPr lang="en-US" sz="1400" u="sng" dirty="0" smtClean="0"/>
              <a:t>Higher risk:</a:t>
            </a:r>
          </a:p>
          <a:p>
            <a:pPr marL="285750" indent="-285750">
              <a:buFontTx/>
              <a:buChar char="-"/>
            </a:pPr>
            <a:r>
              <a:rPr lang="en-US" sz="1400" dirty="0" smtClean="0"/>
              <a:t>Inelastic scattering</a:t>
            </a:r>
          </a:p>
          <a:p>
            <a:pPr marL="285750" indent="-285750">
              <a:buFontTx/>
              <a:buChar char="-"/>
            </a:pPr>
            <a:r>
              <a:rPr lang="en-US" sz="1400" dirty="0" smtClean="0"/>
              <a:t>Capture in fast region</a:t>
            </a:r>
          </a:p>
          <a:p>
            <a:pPr marL="285750" indent="-285750">
              <a:buFontTx/>
              <a:buChar char="-"/>
            </a:pPr>
            <a:r>
              <a:rPr lang="en-US" sz="1400" dirty="0" smtClean="0"/>
              <a:t>More PFNS upgrades</a:t>
            </a:r>
          </a:p>
          <a:p>
            <a:pPr marL="285750" indent="-285750">
              <a:buFontTx/>
              <a:buChar char="-"/>
            </a:pPr>
            <a:r>
              <a:rPr lang="en-US" sz="1400" dirty="0" smtClean="0"/>
              <a:t>…</a:t>
            </a:r>
          </a:p>
          <a:p>
            <a:pPr marL="285750" indent="-285750">
              <a:buFontTx/>
              <a:buChar char="-"/>
            </a:pPr>
            <a:endParaRPr lang="en-US" sz="1400" dirty="0"/>
          </a:p>
        </p:txBody>
      </p:sp>
      <p:sp>
        <p:nvSpPr>
          <p:cNvPr id="19" name="TextBox 18"/>
          <p:cNvSpPr txBox="1"/>
          <p:nvPr/>
        </p:nvSpPr>
        <p:spPr>
          <a:xfrm>
            <a:off x="5995153" y="4330352"/>
            <a:ext cx="2634054" cy="1384995"/>
          </a:xfrm>
          <a:prstGeom prst="rect">
            <a:avLst/>
          </a:prstGeom>
          <a:noFill/>
        </p:spPr>
        <p:txBody>
          <a:bodyPr wrap="none" rtlCol="0">
            <a:spAutoFit/>
          </a:bodyPr>
          <a:lstStyle/>
          <a:p>
            <a:r>
              <a:rPr lang="en-US" sz="1400" u="sng" dirty="0" smtClean="0"/>
              <a:t>Low risk:</a:t>
            </a:r>
          </a:p>
          <a:p>
            <a:pPr marL="285750" indent="-285750">
              <a:buFontTx/>
              <a:buChar char="-"/>
            </a:pPr>
            <a:r>
              <a:rPr lang="en-US" sz="1400" dirty="0" smtClean="0"/>
              <a:t>Fission product yields, TKE</a:t>
            </a:r>
          </a:p>
          <a:p>
            <a:pPr marL="285750" indent="-285750">
              <a:buFontTx/>
              <a:buChar char="-"/>
            </a:pPr>
            <a:r>
              <a:rPr lang="en-US" sz="1400" dirty="0" smtClean="0"/>
              <a:t>PFGS (fission gammas)</a:t>
            </a:r>
          </a:p>
          <a:p>
            <a:pPr marL="285750" indent="-285750">
              <a:buFontTx/>
              <a:buChar char="-"/>
            </a:pPr>
            <a:r>
              <a:rPr lang="en-US" sz="1400" dirty="0" smtClean="0"/>
              <a:t>PFNU (nu)</a:t>
            </a:r>
          </a:p>
          <a:p>
            <a:pPr marL="285750" indent="-285750">
              <a:buFontTx/>
              <a:buChar char="-"/>
            </a:pPr>
            <a:r>
              <a:rPr lang="en-US" sz="1400" dirty="0" smtClean="0"/>
              <a:t>…</a:t>
            </a:r>
          </a:p>
          <a:p>
            <a:pPr marL="285750" indent="-285750">
              <a:buFontTx/>
              <a:buChar char="-"/>
            </a:pPr>
            <a:endParaRPr lang="en-US" sz="1400" dirty="0"/>
          </a:p>
        </p:txBody>
      </p:sp>
      <p:cxnSp>
        <p:nvCxnSpPr>
          <p:cNvPr id="21" name="Straight Arrow Connector 20"/>
          <p:cNvCxnSpPr/>
          <p:nvPr/>
        </p:nvCxnSpPr>
        <p:spPr>
          <a:xfrm flipV="1">
            <a:off x="1517707" y="4708710"/>
            <a:ext cx="863475" cy="5647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994243" y="4827235"/>
            <a:ext cx="1112767" cy="307777"/>
          </a:xfrm>
          <a:prstGeom prst="rect">
            <a:avLst/>
          </a:prstGeom>
          <a:noFill/>
        </p:spPr>
        <p:txBody>
          <a:bodyPr wrap="none" rtlCol="0">
            <a:spAutoFit/>
          </a:bodyPr>
          <a:lstStyle/>
          <a:p>
            <a:r>
              <a:rPr lang="en-US" sz="1400" u="sng" dirty="0" smtClean="0"/>
              <a:t>CIELO help</a:t>
            </a:r>
          </a:p>
        </p:txBody>
      </p:sp>
      <p:sp>
        <p:nvSpPr>
          <p:cNvPr id="25" name="TextBox 24"/>
          <p:cNvSpPr txBox="1"/>
          <p:nvPr/>
        </p:nvSpPr>
        <p:spPr>
          <a:xfrm>
            <a:off x="3630223" y="4803811"/>
            <a:ext cx="2459328" cy="1169551"/>
          </a:xfrm>
          <a:prstGeom prst="rect">
            <a:avLst/>
          </a:prstGeom>
          <a:noFill/>
        </p:spPr>
        <p:txBody>
          <a:bodyPr wrap="none" rtlCol="0">
            <a:spAutoFit/>
          </a:bodyPr>
          <a:lstStyle/>
          <a:p>
            <a:r>
              <a:rPr lang="en-US" sz="1400" u="sng" dirty="0" smtClean="0">
                <a:solidFill>
                  <a:srgbClr val="FF0000"/>
                </a:solidFill>
              </a:rPr>
              <a:t>Labs providing evaluations:</a:t>
            </a:r>
          </a:p>
          <a:p>
            <a:pPr marL="285750" indent="-285750">
              <a:buFontTx/>
              <a:buChar char="-"/>
            </a:pPr>
            <a:r>
              <a:rPr lang="en-US" sz="1400" dirty="0" smtClean="0">
                <a:solidFill>
                  <a:srgbClr val="FF0000"/>
                </a:solidFill>
              </a:rPr>
              <a:t>LANL, ORNL, BNL</a:t>
            </a:r>
          </a:p>
          <a:p>
            <a:pPr marL="285750" indent="-285750">
              <a:buFontTx/>
              <a:buChar char="-"/>
            </a:pPr>
            <a:r>
              <a:rPr lang="en-US" sz="1400" dirty="0" smtClean="0">
                <a:solidFill>
                  <a:srgbClr val="FF0000"/>
                </a:solidFill>
              </a:rPr>
              <a:t>IAEA, IRSN, CEA, IRMM</a:t>
            </a:r>
          </a:p>
          <a:p>
            <a:pPr marL="285750" indent="-285750">
              <a:buFontTx/>
              <a:buChar char="-"/>
            </a:pPr>
            <a:r>
              <a:rPr lang="en-US" sz="1400" dirty="0" smtClean="0">
                <a:solidFill>
                  <a:srgbClr val="FF0000"/>
                </a:solidFill>
              </a:rPr>
              <a:t>CAB, CNL</a:t>
            </a:r>
          </a:p>
          <a:p>
            <a:pPr marL="285750" indent="-285750">
              <a:buFontTx/>
              <a:buChar char="-"/>
            </a:pPr>
            <a:endParaRPr lang="en-US" sz="1400" dirty="0">
              <a:solidFill>
                <a:srgbClr val="FF0000"/>
              </a:solidFill>
            </a:endParaRPr>
          </a:p>
        </p:txBody>
      </p:sp>
    </p:spTree>
    <p:extLst>
      <p:ext uri="{BB962C8B-B14F-4D97-AF65-F5344CB8AC3E}">
        <p14:creationId xmlns:p14="http://schemas.microsoft.com/office/powerpoint/2010/main" val="1387802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highlights of recent work supporting ENDF/VIII</a:t>
            </a:r>
            <a:endParaRPr lang="en-US" dirty="0">
              <a:solidFill>
                <a:srgbClr val="FF0000"/>
              </a:solidFill>
            </a:endParaRPr>
          </a:p>
        </p:txBody>
      </p:sp>
      <p:sp>
        <p:nvSpPr>
          <p:cNvPr id="4" name="Slide Number Placeholder 3"/>
          <p:cNvSpPr>
            <a:spLocks noGrp="1"/>
          </p:cNvSpPr>
          <p:nvPr>
            <p:ph type="sldNum" sz="quarter" idx="4294967295"/>
          </p:nvPr>
        </p:nvSpPr>
        <p:spPr>
          <a:xfrm>
            <a:off x="6781800" y="6218238"/>
            <a:ext cx="1993900" cy="342900"/>
          </a:xfrm>
          <a:prstGeom prst="rect">
            <a:avLst/>
          </a:prstGeom>
        </p:spPr>
        <p:txBody>
          <a:bodyPr/>
          <a:lstStyle/>
          <a:p>
            <a:r>
              <a:rPr lang="en-US" smtClean="0"/>
              <a:t>Slide </a:t>
            </a:r>
            <a:fld id="{EB61D637-7178-914F-9578-67A56A58850F}" type="slidenum">
              <a:rPr lang="en-US" smtClean="0"/>
              <a:pPr/>
              <a:t>4</a:t>
            </a:fld>
            <a:endParaRPr lang="en-US"/>
          </a:p>
        </p:txBody>
      </p:sp>
      <p:sp>
        <p:nvSpPr>
          <p:cNvPr id="3" name="Content Placeholder 2"/>
          <p:cNvSpPr>
            <a:spLocks noGrp="1"/>
          </p:cNvSpPr>
          <p:nvPr>
            <p:ph idx="1"/>
          </p:nvPr>
        </p:nvSpPr>
        <p:spPr/>
        <p:txBody>
          <a:bodyPr/>
          <a:lstStyle/>
          <a:p>
            <a:r>
              <a:rPr lang="en-US" sz="1400" baseline="30000" dirty="0" smtClean="0"/>
              <a:t>235</a:t>
            </a:r>
            <a:r>
              <a:rPr lang="en-US" sz="1400" dirty="0" smtClean="0"/>
              <a:t>U. </a:t>
            </a:r>
          </a:p>
          <a:p>
            <a:pPr lvl="1"/>
            <a:r>
              <a:rPr lang="en-US" sz="1400" dirty="0" smtClean="0"/>
              <a:t>Resonances - major effort from IAEA+ORNL, looks to improve performance relative to Nov-2015 “19c file”. IAEA thermal PFNS; LANL/RPI/CERN capture. Needs more testing and peer review (Leal et al).</a:t>
            </a:r>
          </a:p>
          <a:p>
            <a:pPr lvl="1"/>
            <a:r>
              <a:rPr lang="en-US" sz="1400" dirty="0" smtClean="0"/>
              <a:t>Fast region. We have 2 options: base = modest upgrade to VII.1 using </a:t>
            </a:r>
            <a:r>
              <a:rPr lang="en-US" sz="1400" dirty="0" err="1" smtClean="0"/>
              <a:t>Talou</a:t>
            </a:r>
            <a:r>
              <a:rPr lang="en-US" sz="1400" dirty="0" smtClean="0"/>
              <a:t> </a:t>
            </a:r>
            <a:r>
              <a:rPr lang="en-US" sz="1400" i="1" dirty="0" smtClean="0"/>
              <a:t>et al </a:t>
            </a:r>
            <a:r>
              <a:rPr lang="en-US" sz="1400" dirty="0" smtClean="0"/>
              <a:t>PFNS informed by Chi-nu data; possible major upgrade IAEA’s new fast region. Much testing and peer review needed.</a:t>
            </a:r>
          </a:p>
          <a:p>
            <a:r>
              <a:rPr lang="en-US" sz="1400" baseline="30000" dirty="0" smtClean="0"/>
              <a:t>238</a:t>
            </a:r>
            <a:r>
              <a:rPr lang="en-US" sz="1400" dirty="0" smtClean="0"/>
              <a:t>U.  </a:t>
            </a:r>
            <a:r>
              <a:rPr lang="en-US" sz="1400" b="0" dirty="0" smtClean="0"/>
              <a:t>Major new effort from IAEA with key data from </a:t>
            </a:r>
            <a:r>
              <a:rPr lang="en-US" sz="1400" b="0" dirty="0" err="1" smtClean="0"/>
              <a:t>Geel</a:t>
            </a:r>
            <a:r>
              <a:rPr lang="en-US" sz="1400" b="0" dirty="0" smtClean="0"/>
              <a:t>, RPI, TUNL, …</a:t>
            </a:r>
          </a:p>
          <a:p>
            <a:r>
              <a:rPr lang="en-US" sz="1400" baseline="30000" dirty="0" smtClean="0"/>
              <a:t>239</a:t>
            </a:r>
            <a:r>
              <a:rPr lang="en-US" sz="1400" dirty="0" smtClean="0"/>
              <a:t>Pu. </a:t>
            </a:r>
            <a:r>
              <a:rPr lang="en-US" sz="1400" b="0" dirty="0" smtClean="0"/>
              <a:t>Modest change to B-VII (we await Chi-nu data): </a:t>
            </a:r>
            <a:r>
              <a:rPr lang="en-US" sz="1400" b="0" dirty="0" err="1" smtClean="0"/>
              <a:t>Neudecker</a:t>
            </a:r>
            <a:r>
              <a:rPr lang="en-US" sz="1400" b="0" dirty="0" smtClean="0"/>
              <a:t> PFNS above 5 MeV &amp; Romano thermal tweak. </a:t>
            </a:r>
            <a:r>
              <a:rPr lang="en-US" sz="1400" b="0" dirty="0" smtClean="0"/>
              <a:t>Kawano has begun studying impact of new DANCE capture data.</a:t>
            </a:r>
            <a:endParaRPr lang="en-US" sz="1400" b="0" dirty="0" smtClean="0"/>
          </a:p>
          <a:p>
            <a:r>
              <a:rPr lang="en-US" sz="1400" baseline="30000" dirty="0" smtClean="0"/>
              <a:t>56</a:t>
            </a:r>
            <a:r>
              <a:rPr lang="en-US" sz="1400" dirty="0" smtClean="0"/>
              <a:t>Fe. </a:t>
            </a:r>
            <a:r>
              <a:rPr lang="en-US" sz="1400" b="0" dirty="0" smtClean="0"/>
              <a:t>Major BNL effort with IAEA, BNL, Leal, …</a:t>
            </a:r>
          </a:p>
          <a:p>
            <a:r>
              <a:rPr lang="en-US" sz="1400" baseline="30000" dirty="0" smtClean="0"/>
              <a:t>16</a:t>
            </a:r>
            <a:r>
              <a:rPr lang="en-US" sz="1400" dirty="0" smtClean="0"/>
              <a:t>O. </a:t>
            </a:r>
            <a:r>
              <a:rPr lang="en-US" sz="1400" b="0" dirty="0" err="1" smtClean="0"/>
              <a:t>Hale’s</a:t>
            </a:r>
            <a:r>
              <a:rPr lang="en-US" sz="1400" b="0" dirty="0" smtClean="0"/>
              <a:t> evaluation v. similar to earlier one we tested, now he has merged with higher energy data. Informed by CIELO discussions o low energy cross section, </a:t>
            </a:r>
            <a:r>
              <a:rPr lang="en-US" sz="1400" b="0" dirty="0" err="1" smtClean="0"/>
              <a:t>n,a</a:t>
            </a:r>
            <a:r>
              <a:rPr lang="en-US" sz="1400" b="0" dirty="0" smtClean="0"/>
              <a:t>, and total RPI data</a:t>
            </a:r>
            <a:endParaRPr lang="en-US" sz="1400" b="0" dirty="0"/>
          </a:p>
        </p:txBody>
      </p:sp>
      <p:sp>
        <p:nvSpPr>
          <p:cNvPr id="5" name="TextBox 4"/>
          <p:cNvSpPr txBox="1"/>
          <p:nvPr/>
        </p:nvSpPr>
        <p:spPr>
          <a:xfrm>
            <a:off x="1363822" y="5108257"/>
            <a:ext cx="6058069" cy="1200329"/>
          </a:xfrm>
          <a:prstGeom prst="rect">
            <a:avLst/>
          </a:prstGeom>
          <a:solidFill>
            <a:srgbClr val="FFFF00"/>
          </a:solidFill>
        </p:spPr>
        <p:txBody>
          <a:bodyPr wrap="none" rtlCol="0">
            <a:spAutoFit/>
          </a:bodyPr>
          <a:lstStyle/>
          <a:p>
            <a:r>
              <a:rPr lang="en-US" dirty="0" smtClean="0"/>
              <a:t>Goal of this meeting is to </a:t>
            </a:r>
          </a:p>
          <a:p>
            <a:pPr marL="285750" indent="-285750">
              <a:buFontTx/>
              <a:buChar char="-"/>
            </a:pPr>
            <a:r>
              <a:rPr lang="en-US" dirty="0" smtClean="0"/>
              <a:t>assess candidate B-VIII evaluations</a:t>
            </a:r>
          </a:p>
          <a:p>
            <a:pPr marL="285750" indent="-285750">
              <a:buFontTx/>
              <a:buChar char="-"/>
            </a:pPr>
            <a:r>
              <a:rPr lang="en-US" dirty="0" smtClean="0"/>
              <a:t>Work plan to “finalize” such evaluations by end of Sept</a:t>
            </a:r>
          </a:p>
          <a:p>
            <a:pPr marL="285750" indent="-285750">
              <a:buFontTx/>
              <a:buChar char="-"/>
            </a:pPr>
            <a:r>
              <a:rPr lang="en-US" dirty="0" smtClean="0"/>
              <a:t>Enable Nov. CSEWG to present comprehensive testing</a:t>
            </a:r>
            <a:endParaRPr lang="en-US" dirty="0"/>
          </a:p>
        </p:txBody>
      </p:sp>
    </p:spTree>
    <p:extLst>
      <p:ext uri="{BB962C8B-B14F-4D97-AF65-F5344CB8AC3E}">
        <p14:creationId xmlns:p14="http://schemas.microsoft.com/office/powerpoint/2010/main" val="3291001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never ends …</a:t>
            </a:r>
            <a:endParaRPr lang="en-US" dirty="0">
              <a:solidFill>
                <a:srgbClr val="FF0000"/>
              </a:solidFill>
            </a:endParaRPr>
          </a:p>
        </p:txBody>
      </p:sp>
      <p:sp>
        <p:nvSpPr>
          <p:cNvPr id="4" name="Slide Number Placeholder 3"/>
          <p:cNvSpPr>
            <a:spLocks noGrp="1"/>
          </p:cNvSpPr>
          <p:nvPr>
            <p:ph type="sldNum" sz="quarter" idx="4294967295"/>
          </p:nvPr>
        </p:nvSpPr>
        <p:spPr>
          <a:xfrm>
            <a:off x="6781800" y="6218238"/>
            <a:ext cx="1993900" cy="342900"/>
          </a:xfrm>
          <a:prstGeom prst="rect">
            <a:avLst/>
          </a:prstGeom>
        </p:spPr>
        <p:txBody>
          <a:bodyPr/>
          <a:lstStyle/>
          <a:p>
            <a:r>
              <a:rPr lang="en-US" smtClean="0"/>
              <a:t>Slide </a:t>
            </a:r>
            <a:fld id="{EB61D637-7178-914F-9578-67A56A58850F}" type="slidenum">
              <a:rPr lang="en-US" smtClean="0"/>
              <a:pPr/>
              <a:t>5</a:t>
            </a:fld>
            <a:endParaRPr lang="en-US"/>
          </a:p>
        </p:txBody>
      </p:sp>
      <p:sp>
        <p:nvSpPr>
          <p:cNvPr id="5" name="Content Placeholder 4"/>
          <p:cNvSpPr>
            <a:spLocks noGrp="1"/>
          </p:cNvSpPr>
          <p:nvPr>
            <p:ph idx="1"/>
          </p:nvPr>
        </p:nvSpPr>
        <p:spPr>
          <a:xfrm>
            <a:off x="533400" y="1447800"/>
            <a:ext cx="3886200" cy="3886200"/>
          </a:xfrm>
        </p:spPr>
        <p:txBody>
          <a:bodyPr/>
          <a:lstStyle/>
          <a:p>
            <a:pPr>
              <a:buNone/>
            </a:pPr>
            <a:r>
              <a:rPr lang="en-US" i="1" dirty="0" smtClean="0">
                <a:solidFill>
                  <a:srgbClr val="FF0000"/>
                </a:solidFill>
              </a:rPr>
              <a:t>Plus Ultra </a:t>
            </a:r>
            <a:r>
              <a:rPr lang="en-US" dirty="0" smtClean="0"/>
              <a:t>: there is more beyond</a:t>
            </a:r>
          </a:p>
          <a:p>
            <a:pPr>
              <a:buNone/>
            </a:pPr>
            <a:r>
              <a:rPr lang="en-US" dirty="0" smtClean="0"/>
              <a:t>(motto of the great scientific pioneers of the 16</a:t>
            </a:r>
            <a:r>
              <a:rPr lang="en-US" baseline="30000" dirty="0" smtClean="0"/>
              <a:t>th</a:t>
            </a:r>
            <a:r>
              <a:rPr lang="en-US" dirty="0" smtClean="0"/>
              <a:t> &amp; 17</a:t>
            </a:r>
            <a:r>
              <a:rPr lang="en-US" baseline="30000" dirty="0" smtClean="0"/>
              <a:t>th</a:t>
            </a:r>
            <a:r>
              <a:rPr lang="en-US" dirty="0" smtClean="0"/>
              <a:t> Century)</a:t>
            </a:r>
          </a:p>
          <a:p>
            <a:pPr>
              <a:buNone/>
            </a:pPr>
            <a:endParaRPr lang="en-US" dirty="0" smtClean="0"/>
          </a:p>
          <a:p>
            <a:pPr>
              <a:buNone/>
            </a:pPr>
            <a:r>
              <a:rPr lang="en-US" dirty="0" smtClean="0"/>
              <a:t>Francis Bacon’s </a:t>
            </a:r>
            <a:r>
              <a:rPr lang="en-US" i="1" dirty="0" err="1" smtClean="0"/>
              <a:t>Novum</a:t>
            </a:r>
            <a:r>
              <a:rPr lang="en-US" i="1" dirty="0" smtClean="0"/>
              <a:t> </a:t>
            </a:r>
            <a:r>
              <a:rPr lang="en-US" i="1" dirty="0" err="1" smtClean="0"/>
              <a:t>Organum</a:t>
            </a:r>
            <a:r>
              <a:rPr lang="en-US" i="1" dirty="0" smtClean="0"/>
              <a:t> </a:t>
            </a:r>
            <a:r>
              <a:rPr lang="en-US" dirty="0" smtClean="0"/>
              <a:t>(1620): Straits of Gibraltar flanked by the colossal pillars of Hercules.</a:t>
            </a:r>
          </a:p>
          <a:p>
            <a:pPr>
              <a:buNone/>
            </a:pPr>
            <a:r>
              <a:rPr lang="en-US" dirty="0" smtClean="0"/>
              <a:t>Inscription: Many shall pass too and fro and knowledge shall be increased</a:t>
            </a:r>
          </a:p>
        </p:txBody>
      </p:sp>
      <p:pic>
        <p:nvPicPr>
          <p:cNvPr id="3" name="Picture 2" descr="Screen Shot 2014-09-09 at 4.52.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620688"/>
            <a:ext cx="3652175" cy="5589240"/>
          </a:xfrm>
          <a:prstGeom prst="rect">
            <a:avLst/>
          </a:prstGeom>
        </p:spPr>
      </p:pic>
    </p:spTree>
    <p:extLst>
      <p:ext uri="{BB962C8B-B14F-4D97-AF65-F5344CB8AC3E}">
        <p14:creationId xmlns:p14="http://schemas.microsoft.com/office/powerpoint/2010/main" val="2780162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solidFill>
                <a:srgbClr val="FF0000"/>
              </a:solidFill>
            </a:endParaRPr>
          </a:p>
        </p:txBody>
      </p:sp>
      <p:sp>
        <p:nvSpPr>
          <p:cNvPr id="4" name="Slide Number Placeholder 3"/>
          <p:cNvSpPr>
            <a:spLocks noGrp="1"/>
          </p:cNvSpPr>
          <p:nvPr>
            <p:ph type="sldNum" sz="quarter" idx="4294967295"/>
          </p:nvPr>
        </p:nvSpPr>
        <p:spPr>
          <a:xfrm>
            <a:off x="6781800" y="6218238"/>
            <a:ext cx="1993900" cy="342900"/>
          </a:xfrm>
          <a:prstGeom prst="rect">
            <a:avLst/>
          </a:prstGeom>
        </p:spPr>
        <p:txBody>
          <a:bodyPr/>
          <a:lstStyle/>
          <a:p>
            <a:r>
              <a:rPr lang="en-US" smtClean="0"/>
              <a:t>Slide </a:t>
            </a:r>
            <a:fld id="{EB61D637-7178-914F-9578-67A56A58850F}" type="slidenum">
              <a:rPr lang="en-US" smtClean="0"/>
              <a:pPr/>
              <a:t>6</a:t>
            </a:fld>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496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Summary of Data Testing of new pre-VIII.CSEWG.Nov15 Files (u5=19c ; u8=4c=</a:t>
            </a:r>
            <a:r>
              <a:rPr lang="en-US" dirty="0" err="1" smtClean="0"/>
              <a:t>iaea</a:t>
            </a:r>
            <a:r>
              <a:rPr lang="en-US" dirty="0" smtClean="0"/>
              <a:t> ib44 ; o16=5c=</a:t>
            </a:r>
            <a:r>
              <a:rPr lang="en-US" dirty="0" err="1" smtClean="0"/>
              <a:t>halead</a:t>
            </a:r>
            <a:r>
              <a:rPr lang="en-US" dirty="0" smtClean="0"/>
              <a:t>; pu9=23c) cf. VII.1</a:t>
            </a:r>
            <a:endParaRPr lang="en-US" dirty="0"/>
          </a:p>
        </p:txBody>
      </p:sp>
      <p:sp>
        <p:nvSpPr>
          <p:cNvPr id="3" name="Text Placeholder 2"/>
          <p:cNvSpPr>
            <a:spLocks noGrp="1"/>
          </p:cNvSpPr>
          <p:nvPr>
            <p:ph type="body" idx="1"/>
          </p:nvPr>
        </p:nvSpPr>
        <p:spPr>
          <a:xfrm>
            <a:off x="177247" y="1450560"/>
            <a:ext cx="8682747" cy="4273947"/>
          </a:xfrm>
        </p:spPr>
        <p:txBody>
          <a:bodyPr/>
          <a:lstStyle/>
          <a:p>
            <a:r>
              <a:rPr lang="en-US" dirty="0" smtClean="0"/>
              <a:t>Fast region:</a:t>
            </a:r>
          </a:p>
          <a:p>
            <a:pPr lvl="1"/>
            <a:r>
              <a:rPr lang="en-US" dirty="0" err="1" smtClean="0"/>
              <a:t>Unreflected</a:t>
            </a:r>
            <a:r>
              <a:rPr lang="en-US" dirty="0" smtClean="0"/>
              <a:t>: Jezebel, Godiva (~equally good)</a:t>
            </a:r>
          </a:p>
          <a:p>
            <a:pPr lvl="1"/>
            <a:r>
              <a:rPr lang="en-US" dirty="0" err="1" smtClean="0"/>
              <a:t>Pu</a:t>
            </a:r>
            <a:r>
              <a:rPr lang="en-US" dirty="0" smtClean="0"/>
              <a:t> &amp; HEU Flattops (a bit worse. 238U reflection?)</a:t>
            </a:r>
          </a:p>
          <a:p>
            <a:pPr lvl="1"/>
            <a:r>
              <a:rPr lang="en-US" dirty="0" err="1" smtClean="0"/>
              <a:t>Bigten</a:t>
            </a:r>
            <a:r>
              <a:rPr lang="en-US" dirty="0" smtClean="0"/>
              <a:t> (a bit worse)</a:t>
            </a:r>
          </a:p>
          <a:p>
            <a:r>
              <a:rPr lang="en-US" dirty="0" smtClean="0"/>
              <a:t>Thermal region:</a:t>
            </a:r>
          </a:p>
          <a:p>
            <a:pPr lvl="1"/>
            <a:r>
              <a:rPr lang="en-US" dirty="0" err="1" smtClean="0"/>
              <a:t>Pu</a:t>
            </a:r>
            <a:r>
              <a:rPr lang="en-US" dirty="0" smtClean="0"/>
              <a:t> solutions – much better</a:t>
            </a:r>
          </a:p>
          <a:p>
            <a:pPr lvl="1"/>
            <a:r>
              <a:rPr lang="en-US" dirty="0" smtClean="0"/>
              <a:t>U5 solutions – reasonably good. Plotted against above-thermal-leakage shows a good intercept but a small positive bias slope.</a:t>
            </a:r>
          </a:p>
          <a:p>
            <a:pPr lvl="1"/>
            <a:r>
              <a:rPr lang="en-US" dirty="0" smtClean="0"/>
              <a:t>LEU worse (LCT5,7 down 100-200 </a:t>
            </a:r>
            <a:r>
              <a:rPr lang="en-US" dirty="0" err="1" smtClean="0"/>
              <a:t>pcm</a:t>
            </a:r>
            <a:r>
              <a:rPr lang="en-US" dirty="0" smtClean="0"/>
              <a:t>, per </a:t>
            </a:r>
            <a:r>
              <a:rPr lang="en-US" dirty="0" err="1" smtClean="0"/>
              <a:t>Kahler</a:t>
            </a:r>
            <a:r>
              <a:rPr lang="en-US" dirty="0" smtClean="0"/>
              <a:t>)  - u8 impact?</a:t>
            </a:r>
          </a:p>
          <a:p>
            <a:endParaRPr lang="en-US" dirty="0" smtClean="0"/>
          </a:p>
        </p:txBody>
      </p:sp>
      <p:sp>
        <p:nvSpPr>
          <p:cNvPr id="4" name="TextBox 3"/>
          <p:cNvSpPr txBox="1"/>
          <p:nvPr/>
        </p:nvSpPr>
        <p:spPr>
          <a:xfrm>
            <a:off x="2259208" y="4924288"/>
            <a:ext cx="4328738" cy="1600438"/>
          </a:xfrm>
          <a:prstGeom prst="rect">
            <a:avLst/>
          </a:prstGeom>
          <a:solidFill>
            <a:srgbClr val="FFFF00"/>
          </a:solidFill>
        </p:spPr>
        <p:txBody>
          <a:bodyPr wrap="square" rtlCol="0">
            <a:spAutoFit/>
          </a:bodyPr>
          <a:lstStyle/>
          <a:p>
            <a:r>
              <a:rPr lang="en-US" sz="1400" b="1" dirty="0" smtClean="0">
                <a:latin typeface="Arial"/>
                <a:cs typeface="Arial"/>
              </a:rPr>
              <a:t>Phase space of evaluation trial files, for testing, is very large. Much ENDF testing work done by Kahler (LANL) and </a:t>
            </a:r>
            <a:r>
              <a:rPr lang="en-US" sz="1400" b="1" dirty="0" err="1" smtClean="0">
                <a:latin typeface="Arial"/>
                <a:cs typeface="Arial"/>
              </a:rPr>
              <a:t>Trkov</a:t>
            </a:r>
            <a:r>
              <a:rPr lang="en-US" sz="1400" b="1" dirty="0" smtClean="0">
                <a:latin typeface="Arial"/>
                <a:cs typeface="Arial"/>
              </a:rPr>
              <a:t>, Capote (IAEA):</a:t>
            </a:r>
          </a:p>
          <a:p>
            <a:endParaRPr lang="en-US" sz="1400" b="1" dirty="0" smtClean="0">
              <a:latin typeface="Arial"/>
              <a:cs typeface="Arial"/>
            </a:endParaRPr>
          </a:p>
          <a:p>
            <a:pPr marL="285750" indent="-285750">
              <a:buFontTx/>
              <a:buChar char="-"/>
            </a:pPr>
            <a:r>
              <a:rPr lang="en-US" sz="1400" b="1" dirty="0" smtClean="0">
                <a:latin typeface="Arial"/>
                <a:cs typeface="Arial"/>
              </a:rPr>
              <a:t>Single Substitutions of new files into VII.1</a:t>
            </a:r>
          </a:p>
          <a:p>
            <a:pPr marL="285750" indent="-285750">
              <a:buFontTx/>
              <a:buChar char="-"/>
            </a:pPr>
            <a:r>
              <a:rPr lang="en-US" sz="1400" b="1" dirty="0" smtClean="0">
                <a:latin typeface="Arial"/>
                <a:cs typeface="Arial"/>
              </a:rPr>
              <a:t>Substitutions of ensembles into VII.1 (u5,8,pu9,o16, …)</a:t>
            </a:r>
            <a:endParaRPr lang="en-US" sz="1400" b="1" dirty="0">
              <a:latin typeface="Arial"/>
              <a:cs typeface="Arial"/>
            </a:endParaRPr>
          </a:p>
        </p:txBody>
      </p:sp>
    </p:spTree>
    <p:extLst>
      <p:ext uri="{BB962C8B-B14F-4D97-AF65-F5344CB8AC3E}">
        <p14:creationId xmlns:p14="http://schemas.microsoft.com/office/powerpoint/2010/main" val="327511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5835"/>
            <a:ext cx="8343900" cy="1239838"/>
          </a:xfrm>
        </p:spPr>
        <p:txBody>
          <a:bodyPr/>
          <a:lstStyle/>
          <a:p>
            <a:r>
              <a:rPr lang="en-US" dirty="0" smtClean="0"/>
              <a:t>235U pre-VIII file, NAME=19c</a:t>
            </a:r>
            <a:endParaRPr lang="en-US" dirty="0"/>
          </a:p>
        </p:txBody>
      </p:sp>
      <p:sp>
        <p:nvSpPr>
          <p:cNvPr id="3" name="Text Placeholder 2"/>
          <p:cNvSpPr>
            <a:spLocks noGrp="1"/>
          </p:cNvSpPr>
          <p:nvPr>
            <p:ph type="body" idx="1"/>
          </p:nvPr>
        </p:nvSpPr>
        <p:spPr>
          <a:xfrm>
            <a:off x="107796" y="1076548"/>
            <a:ext cx="8966753" cy="4273947"/>
          </a:xfrm>
        </p:spPr>
        <p:txBody>
          <a:bodyPr/>
          <a:lstStyle/>
          <a:p>
            <a:r>
              <a:rPr lang="en-US" dirty="0" smtClean="0"/>
              <a:t>Updates near 2 </a:t>
            </a:r>
            <a:r>
              <a:rPr lang="en-US" dirty="0" err="1" smtClean="0"/>
              <a:t>keV</a:t>
            </a:r>
            <a:r>
              <a:rPr lang="en-US" dirty="0" smtClean="0"/>
              <a:t> using Leal et al resonances, based on LANSCE /DANCE &amp; RPI data, &amp; lower-energy resonance changes (near 7.8-11 </a:t>
            </a:r>
            <a:r>
              <a:rPr lang="en-US" dirty="0" err="1" smtClean="0"/>
              <a:t>eV</a:t>
            </a:r>
            <a:r>
              <a:rPr lang="en-US" dirty="0" smtClean="0"/>
              <a:t>), &amp; </a:t>
            </a:r>
            <a:r>
              <a:rPr lang="en-US" dirty="0" err="1" smtClean="0"/>
              <a:t>nubar</a:t>
            </a:r>
            <a:r>
              <a:rPr lang="en-US" dirty="0" smtClean="0"/>
              <a:t> changes: </a:t>
            </a:r>
            <a:r>
              <a:rPr lang="en-US" i="1" dirty="0" smtClean="0"/>
              <a:t>i.e.</a:t>
            </a:r>
            <a:r>
              <a:rPr lang="en-US" dirty="0" smtClean="0"/>
              <a:t> Low energy part of IAEA file u235ib02i2g6cnu3f2</a:t>
            </a:r>
          </a:p>
          <a:p>
            <a:r>
              <a:rPr lang="en-US" dirty="0" smtClean="0"/>
              <a:t>Prompt Fission Neutron Spectra</a:t>
            </a:r>
          </a:p>
          <a:p>
            <a:pPr lvl="1"/>
            <a:r>
              <a:rPr lang="en-US" dirty="0" smtClean="0"/>
              <a:t>Adopt IAEA thermal spectrum evaluation, </a:t>
            </a:r>
            <a:r>
              <a:rPr lang="en-US" dirty="0" err="1" smtClean="0"/>
              <a:t>Eav</a:t>
            </a:r>
            <a:r>
              <a:rPr lang="en-US" dirty="0" smtClean="0"/>
              <a:t>=2.00 MeV (versus 2.03 MeV)</a:t>
            </a:r>
          </a:p>
          <a:p>
            <a:pPr lvl="1"/>
            <a:r>
              <a:rPr lang="en-US" dirty="0" smtClean="0"/>
              <a:t>Above thermal, Rising-</a:t>
            </a:r>
            <a:r>
              <a:rPr lang="en-US" dirty="0" err="1" smtClean="0"/>
              <a:t>Talou</a:t>
            </a:r>
            <a:r>
              <a:rPr lang="en-US" dirty="0" smtClean="0"/>
              <a:t> evaluation to 5 MeV (matches Chi-nu &amp; NUEX)</a:t>
            </a:r>
          </a:p>
          <a:p>
            <a:r>
              <a:rPr lang="en-US" dirty="0" smtClean="0">
                <a:solidFill>
                  <a:srgbClr val="0000FF"/>
                </a:solidFill>
              </a:rPr>
              <a:t>Known Issues not yet addressed:</a:t>
            </a:r>
          </a:p>
          <a:p>
            <a:pPr lvl="1"/>
            <a:r>
              <a:rPr lang="en-US" dirty="0" smtClean="0"/>
              <a:t>A major IAEA upgrade, including fast energies may reach maturity …</a:t>
            </a:r>
          </a:p>
          <a:p>
            <a:pPr lvl="1"/>
            <a:r>
              <a:rPr lang="en-US" dirty="0" err="1" smtClean="0"/>
              <a:t>Nubar</a:t>
            </a:r>
            <a:r>
              <a:rPr lang="en-US" dirty="0" smtClean="0"/>
              <a:t> near thermal and above needs attention (mean values, </a:t>
            </a:r>
            <a:r>
              <a:rPr lang="en-US" dirty="0" err="1" smtClean="0"/>
              <a:t>fluct</a:t>
            </a:r>
            <a:r>
              <a:rPr lang="en-US" dirty="0" smtClean="0"/>
              <a:t>)</a:t>
            </a:r>
          </a:p>
          <a:p>
            <a:pPr lvl="1"/>
            <a:r>
              <a:rPr lang="en-US" dirty="0" smtClean="0"/>
              <a:t>Res. integral in 7.8-11 </a:t>
            </a:r>
            <a:r>
              <a:rPr lang="en-US" dirty="0" err="1" smtClean="0"/>
              <a:t>eV</a:t>
            </a:r>
            <a:r>
              <a:rPr lang="en-US" dirty="0" smtClean="0"/>
              <a:t> </a:t>
            </a:r>
            <a:r>
              <a:rPr lang="en-US" dirty="0" err="1" smtClean="0"/>
              <a:t>incr</a:t>
            </a:r>
            <a:r>
              <a:rPr lang="en-US" dirty="0" smtClean="0"/>
              <a:t> 2% ~ 246 b-</a:t>
            </a:r>
            <a:r>
              <a:rPr lang="en-US" dirty="0" err="1" smtClean="0"/>
              <a:t>eV</a:t>
            </a:r>
            <a:r>
              <a:rPr lang="en-US" dirty="0" smtClean="0"/>
              <a:t> (Carlson; Leal). V&amp;V </a:t>
            </a:r>
            <a:r>
              <a:rPr lang="en-US" dirty="0" err="1" smtClean="0"/>
              <a:t>ing</a:t>
            </a:r>
            <a:endParaRPr lang="en-US" dirty="0" smtClean="0"/>
          </a:p>
          <a:p>
            <a:pPr lvl="1"/>
            <a:r>
              <a:rPr lang="en-US" dirty="0" smtClean="0"/>
              <a:t>Capture updates may be needed in 10s of </a:t>
            </a:r>
            <a:r>
              <a:rPr lang="en-US" dirty="0" err="1" smtClean="0"/>
              <a:t>keV</a:t>
            </a:r>
            <a:r>
              <a:rPr lang="en-US" dirty="0" smtClean="0"/>
              <a:t> region (and above?) based on DANCE, </a:t>
            </a:r>
            <a:r>
              <a:rPr lang="en-US" dirty="0" err="1" smtClean="0"/>
              <a:t>Wallner</a:t>
            </a:r>
            <a:r>
              <a:rPr lang="en-US" dirty="0" smtClean="0"/>
              <a:t> data. New data coming with NEUANCE.</a:t>
            </a:r>
          </a:p>
          <a:p>
            <a:pPr lvl="1"/>
            <a:r>
              <a:rPr lang="en-US" dirty="0" smtClean="0"/>
              <a:t>Kawano, Capote et al are studying inelastic models &amp; evaluation updates, with future use of RPI-type semi-integral scattering data</a:t>
            </a:r>
          </a:p>
          <a:p>
            <a:pPr lvl="1"/>
            <a:r>
              <a:rPr lang="en-US" dirty="0" smtClean="0"/>
              <a:t>PFGs; P(nu), Chi(nu); TKE updates; FPY TUNL updates </a:t>
            </a:r>
            <a:r>
              <a:rPr lang="en-US" dirty="0" err="1" smtClean="0"/>
              <a:t>esp</a:t>
            </a:r>
            <a:r>
              <a:rPr lang="en-US" dirty="0" smtClean="0"/>
              <a:t> at 14 MeV.</a:t>
            </a:r>
          </a:p>
          <a:p>
            <a:pPr lvl="1"/>
            <a:r>
              <a:rPr lang="en-US" dirty="0" smtClean="0"/>
              <a:t>Data testing of void reactivity (Japanese help?); Criticality performance?</a:t>
            </a:r>
          </a:p>
        </p:txBody>
      </p:sp>
    </p:spTree>
    <p:extLst>
      <p:ext uri="{BB962C8B-B14F-4D97-AF65-F5344CB8AC3E}">
        <p14:creationId xmlns:p14="http://schemas.microsoft.com/office/powerpoint/2010/main" val="203365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74" y="305518"/>
            <a:ext cx="9144000" cy="792088"/>
          </a:xfrm>
        </p:spPr>
        <p:txBody>
          <a:bodyPr/>
          <a:lstStyle/>
          <a:p>
            <a:r>
              <a:rPr lang="en-US" baseline="30000" dirty="0" smtClean="0"/>
              <a:t>235</a:t>
            </a:r>
            <a:r>
              <a:rPr lang="en-US" dirty="0" smtClean="0"/>
              <a:t>U :  Two LANL experiments cover the whole emission energy range – Chi-nu (LANSCE) and NUEX (</a:t>
            </a:r>
            <a:r>
              <a:rPr lang="en-US" dirty="0" err="1" smtClean="0"/>
              <a:t>Lestone</a:t>
            </a:r>
            <a:r>
              <a:rPr lang="en-US" dirty="0" smtClean="0"/>
              <a:t>-Shores)</a:t>
            </a:r>
            <a:br>
              <a:rPr lang="en-US" dirty="0" smtClean="0"/>
            </a:br>
            <a:endParaRPr lang="en-US" dirty="0"/>
          </a:p>
        </p:txBody>
      </p:sp>
      <p:sp>
        <p:nvSpPr>
          <p:cNvPr id="13" name="Line 14"/>
          <p:cNvSpPr>
            <a:spLocks noChangeShapeType="1"/>
          </p:cNvSpPr>
          <p:nvPr/>
        </p:nvSpPr>
        <p:spPr bwMode="auto">
          <a:xfrm>
            <a:off x="1241425" y="6438900"/>
            <a:ext cx="7445375"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65" charset="2"/>
              <a:buChar char="§"/>
              <a:defRPr/>
            </a:pPr>
            <a:endParaRPr lang="en-US">
              <a:latin typeface="Arial" pitchFamily="-65" charset="0"/>
            </a:endParaRPr>
          </a:p>
        </p:txBody>
      </p:sp>
      <p:sp>
        <p:nvSpPr>
          <p:cNvPr id="14" name="Line 15"/>
          <p:cNvSpPr>
            <a:spLocks noChangeShapeType="1"/>
          </p:cNvSpPr>
          <p:nvPr/>
        </p:nvSpPr>
        <p:spPr bwMode="auto">
          <a:xfrm>
            <a:off x="463550" y="6438900"/>
            <a:ext cx="298450"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65" charset="2"/>
              <a:buChar char="§"/>
              <a:defRPr/>
            </a:pPr>
            <a:endParaRPr lang="en-US">
              <a:latin typeface="Arial" pitchFamily="-65" charset="0"/>
            </a:endParaRPr>
          </a:p>
        </p:txBody>
      </p:sp>
      <p:sp>
        <p:nvSpPr>
          <p:cNvPr id="15" name="Text Box 18"/>
          <p:cNvSpPr txBox="1">
            <a:spLocks noChangeArrowheads="1"/>
          </p:cNvSpPr>
          <p:nvPr/>
        </p:nvSpPr>
        <p:spPr bwMode="auto">
          <a:xfrm>
            <a:off x="407988" y="6477000"/>
            <a:ext cx="5334000" cy="214312"/>
          </a:xfrm>
          <a:prstGeom prst="rect">
            <a:avLst/>
          </a:prstGeom>
          <a:noFill/>
          <a:ln w="9525">
            <a:noFill/>
            <a:miter lim="800000"/>
            <a:headEnd/>
            <a:tailEnd/>
          </a:ln>
          <a:effectLst/>
        </p:spPr>
        <p:txBody>
          <a:bodyPr lIns="45720">
            <a:prstTxWarp prst="textNoShape">
              <a:avLst/>
            </a:prstTxWarp>
            <a:spAutoFit/>
          </a:bodyPr>
          <a:lstStyle/>
          <a:p>
            <a:pPr eaLnBrk="0" hangingPunct="0">
              <a:spcBef>
                <a:spcPct val="0"/>
              </a:spcBef>
              <a:spcAft>
                <a:spcPct val="0"/>
              </a:spcAft>
              <a:buClrTx/>
              <a:buSzTx/>
              <a:buFontTx/>
              <a:buNone/>
              <a:defRPr/>
            </a:pPr>
            <a:r>
              <a:rPr lang="en-US" sz="800" dirty="0">
                <a:solidFill>
                  <a:srgbClr val="000000"/>
                </a:solidFill>
                <a:latin typeface="Arial" pitchFamily="-65" charset="0"/>
              </a:rPr>
              <a:t>Operated by Los Alamos National Security, LLC for NNSA</a:t>
            </a:r>
            <a:endParaRPr lang="en-US" sz="900" dirty="0">
              <a:solidFill>
                <a:srgbClr val="000000"/>
              </a:solidFill>
              <a:latin typeface="Arial" pitchFamily="-65" charset="0"/>
            </a:endParaRPr>
          </a:p>
        </p:txBody>
      </p:sp>
      <p:pic>
        <p:nvPicPr>
          <p:cNvPr id="17" name="Picture 16" descr="LaLogo.gif"/>
          <p:cNvPicPr>
            <a:picLocks noChangeAspect="1"/>
          </p:cNvPicPr>
          <p:nvPr/>
        </p:nvPicPr>
        <p:blipFill>
          <a:blip r:embed="rId3"/>
          <a:stretch>
            <a:fillRect/>
          </a:stretch>
        </p:blipFill>
        <p:spPr>
          <a:xfrm>
            <a:off x="228600" y="5892800"/>
            <a:ext cx="1285240" cy="584200"/>
          </a:xfrm>
          <a:prstGeom prst="rect">
            <a:avLst/>
          </a:prstGeom>
        </p:spPr>
      </p:pic>
      <p:pic>
        <p:nvPicPr>
          <p:cNvPr id="5" name="Picture 4" descr="u235.pfns.1.5MeV(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38698"/>
            <a:ext cx="5796824" cy="4057777"/>
          </a:xfrm>
          <a:prstGeom prst="rect">
            <a:avLst/>
          </a:prstGeom>
        </p:spPr>
      </p:pic>
      <p:pic>
        <p:nvPicPr>
          <p:cNvPr id="8" name="Picture 7" descr="aveEout.U235-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988" y="3529458"/>
            <a:ext cx="3390569" cy="2373398"/>
          </a:xfrm>
          <a:prstGeom prst="rect">
            <a:avLst/>
          </a:prstGeom>
        </p:spPr>
      </p:pic>
      <p:sp>
        <p:nvSpPr>
          <p:cNvPr id="18" name="TextBox 17"/>
          <p:cNvSpPr txBox="1"/>
          <p:nvPr/>
        </p:nvSpPr>
        <p:spPr>
          <a:xfrm>
            <a:off x="916216" y="1661644"/>
            <a:ext cx="4225954" cy="523220"/>
          </a:xfrm>
          <a:prstGeom prst="rect">
            <a:avLst/>
          </a:prstGeom>
          <a:solidFill>
            <a:srgbClr val="FFFF00"/>
          </a:solidFill>
        </p:spPr>
        <p:txBody>
          <a:bodyPr wrap="square" rtlCol="0">
            <a:spAutoFit/>
          </a:bodyPr>
          <a:lstStyle/>
          <a:p>
            <a:pPr algn="ctr"/>
            <a:r>
              <a:rPr lang="en-US" sz="1400" b="1" dirty="0" err="1" smtClean="0">
                <a:latin typeface="Arial"/>
                <a:cs typeface="Arial"/>
              </a:rPr>
              <a:t>Talou</a:t>
            </a:r>
            <a:r>
              <a:rPr lang="en-US" sz="1400" b="1" dirty="0" smtClean="0">
                <a:latin typeface="Arial"/>
                <a:cs typeface="Arial"/>
              </a:rPr>
              <a:t>-Rising is a bit different to the  IAEA PFNS 0.5-2 MeV – but not a lot</a:t>
            </a:r>
            <a:endParaRPr lang="en-US" sz="1400" b="1" dirty="0">
              <a:latin typeface="Arial"/>
              <a:cs typeface="Arial"/>
            </a:endParaRPr>
          </a:p>
        </p:txBody>
      </p:sp>
      <p:sp>
        <p:nvSpPr>
          <p:cNvPr id="10" name="TextBox 9"/>
          <p:cNvSpPr txBox="1"/>
          <p:nvPr/>
        </p:nvSpPr>
        <p:spPr>
          <a:xfrm>
            <a:off x="5950046" y="2560340"/>
            <a:ext cx="2969478" cy="1169551"/>
          </a:xfrm>
          <a:prstGeom prst="rect">
            <a:avLst/>
          </a:prstGeom>
          <a:solidFill>
            <a:srgbClr val="FFFF00"/>
          </a:solidFill>
        </p:spPr>
        <p:txBody>
          <a:bodyPr wrap="square" rtlCol="0">
            <a:spAutoFit/>
          </a:bodyPr>
          <a:lstStyle/>
          <a:p>
            <a:r>
              <a:rPr lang="en-US" sz="1400" b="1" dirty="0" smtClean="0">
                <a:latin typeface="Arial"/>
                <a:cs typeface="Arial"/>
              </a:rPr>
              <a:t>Previous VII.1 unphysical (?) structure in few-MeV range removed.</a:t>
            </a:r>
          </a:p>
          <a:p>
            <a:r>
              <a:rPr lang="en-US" sz="1400" b="1" dirty="0" smtClean="0">
                <a:latin typeface="Arial"/>
                <a:cs typeface="Arial"/>
              </a:rPr>
              <a:t>A future upgrade will increase </a:t>
            </a:r>
            <a:r>
              <a:rPr lang="en-US" sz="1400" b="1" dirty="0" err="1" smtClean="0">
                <a:latin typeface="Arial"/>
                <a:cs typeface="Arial"/>
              </a:rPr>
              <a:t>Eav</a:t>
            </a:r>
            <a:r>
              <a:rPr lang="en-US" sz="1400" b="1" dirty="0" smtClean="0">
                <a:latin typeface="Arial"/>
                <a:cs typeface="Arial"/>
              </a:rPr>
              <a:t> in 15-20 MeV range</a:t>
            </a:r>
            <a:endParaRPr lang="en-US" sz="1400" b="1" dirty="0">
              <a:latin typeface="Arial"/>
              <a:cs typeface="Arial"/>
            </a:endParaRPr>
          </a:p>
        </p:txBody>
      </p:sp>
    </p:spTree>
    <p:extLst>
      <p:ext uri="{BB962C8B-B14F-4D97-AF65-F5344CB8AC3E}">
        <p14:creationId xmlns:p14="http://schemas.microsoft.com/office/powerpoint/2010/main" val="1954986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verview 12-17-14">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Overview 12-17-14</Template>
  <TotalTime>41454</TotalTime>
  <Words>3582</Words>
  <Application>Microsoft Macintosh PowerPoint</Application>
  <PresentationFormat>On-screen Show (4:3)</PresentationFormat>
  <Paragraphs>309</Paragraphs>
  <Slides>30</Slides>
  <Notes>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Overview 12-17-14</vt:lpstr>
      <vt:lpstr>   Evaluation of pre-ENDF/B-VIII Cross Section Mark Chadwick Deputy Associate Director (actg.), ADX Los Alamos National Laboratory  Thx to many many for input. </vt:lpstr>
      <vt:lpstr>ENDF/B-VII.8 Goal is to advance our database for the most impactful isotopes – actinides, iron, oxygen, … – using CIELO work</vt:lpstr>
      <vt:lpstr>Plan for Reaching ENDF/B-VIII Release in 2018</vt:lpstr>
      <vt:lpstr>Some highlights of recent work supporting ENDF/VIII</vt:lpstr>
      <vt:lpstr>Nuclear never ends …</vt:lpstr>
      <vt:lpstr>Backup</vt:lpstr>
      <vt:lpstr>Summary of Data Testing of new pre-VIII.CSEWG.Nov15 Files (u5=19c ; u8=4c=iaea ib44 ; o16=5c=halead; pu9=23c) cf. VII.1</vt:lpstr>
      <vt:lpstr>235U pre-VIII file, NAME=19c</vt:lpstr>
      <vt:lpstr>235U :  Two LANL experiments cover the whole emission energy range – Chi-nu (LANSCE) and NUEX (Lestone-Shores) </vt:lpstr>
      <vt:lpstr>235U  thermal PFNS adopted from IAEA Standards work. Changing from eav 2.03 to 2.00 MeV has major implications</vt:lpstr>
      <vt:lpstr>235U  thermal PFNS adopted from IAEA Standards work.  New Eav=2.00 MeV Agrees with Watt’s LANL 1952 Analysis!</vt:lpstr>
      <vt:lpstr>235U capture</vt:lpstr>
      <vt:lpstr>235U nubar   - IAEA studying fluctuations</vt:lpstr>
      <vt:lpstr>235U fission products</vt:lpstr>
      <vt:lpstr>238U pre-VIII file, NAME=04c (IAEA ib44)</vt:lpstr>
      <vt:lpstr>239Pu pre-VIII file, NAME= “23c”</vt:lpstr>
      <vt:lpstr>239Pu nubar   - both &lt;650 eV; and fast range</vt:lpstr>
      <vt:lpstr>239Pu PFNS: In fast region &lt; 5 MeV, no change </vt:lpstr>
      <vt:lpstr>239Pu PFNS from 5-20 MeV from Neudecker Calculations and Evaluations</vt:lpstr>
      <vt:lpstr>239Pu PFNS at Thermal</vt:lpstr>
      <vt:lpstr>239Pu data – Chatillon versus Chatillon+Granier-correction &amp; Role of removing Staples data</vt:lpstr>
      <vt:lpstr>Preliminary Results for 239Pu. Although data appear to largely support VII.1, much work needed to integrate into a VIII Evaluation (resonances and high energy)</vt:lpstr>
      <vt:lpstr>239Pu fission products</vt:lpstr>
      <vt:lpstr>56Fe pre-VIII file, NAME= beta1 (Svn rev.88)</vt:lpstr>
      <vt:lpstr>16O pre-VIII file, NAME= o16 =5c IAEA_halead (An updated version has recently been released by Hale)</vt:lpstr>
      <vt:lpstr>16O Hale evaluations compares well with new RPI data</vt:lpstr>
      <vt:lpstr>16O Hale evaluations at low energies compared to CIELO work of Kopecky, Plompen, Lubitz, …</vt:lpstr>
      <vt:lpstr>16O Hale evaluations for total cross section and n,alpha (New evaluation of a few weeks ago… but similar to tested iaea-halead file )</vt:lpstr>
      <vt:lpstr>Conclusions</vt:lpstr>
      <vt:lpstr>Plan for Reaching ENDF/B-VIII Release in 2018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Overview</dc:title>
  <dc:creator>Van Pelt, Penny K</dc:creator>
  <cp:lastModifiedBy>System Administrator</cp:lastModifiedBy>
  <cp:revision>191</cp:revision>
  <cp:lastPrinted>2015-06-05T23:47:31Z</cp:lastPrinted>
  <dcterms:created xsi:type="dcterms:W3CDTF">2015-05-30T21:19:16Z</dcterms:created>
  <dcterms:modified xsi:type="dcterms:W3CDTF">2016-04-08T13:30:26Z</dcterms:modified>
</cp:coreProperties>
</file>