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4"/>
  </p:notesMasterIdLst>
  <p:sldIdLst>
    <p:sldId id="256" r:id="rId2"/>
    <p:sldId id="2279" r:id="rId3"/>
    <p:sldId id="2280" r:id="rId4"/>
    <p:sldId id="2283" r:id="rId5"/>
    <p:sldId id="2281" r:id="rId6"/>
    <p:sldId id="2272" r:id="rId7"/>
    <p:sldId id="2262" r:id="rId8"/>
    <p:sldId id="2274" r:id="rId9"/>
    <p:sldId id="2273" r:id="rId10"/>
    <p:sldId id="2275" r:id="rId11"/>
    <p:sldId id="2282" r:id="rId12"/>
    <p:sldId id="227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63B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078216-11C8-FD49-A3C0-32E67984AE42}" v="11" dt="2022-12-12T17:44:55.1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23" autoAdjust="0"/>
    <p:restoredTop sz="89930" autoAdjust="0"/>
  </p:normalViewPr>
  <p:slideViewPr>
    <p:cSldViewPr snapToGrid="0" snapToObjects="1">
      <p:cViewPr varScale="1">
        <p:scale>
          <a:sx n="110" d="100"/>
          <a:sy n="110" d="100"/>
        </p:scale>
        <p:origin x="352" y="184"/>
      </p:cViewPr>
      <p:guideLst/>
    </p:cSldViewPr>
  </p:slideViewPr>
  <p:notesTextViewPr>
    <p:cViewPr>
      <p:scale>
        <a:sx n="1" d="1"/>
        <a:sy n="1" d="1"/>
      </p:scale>
      <p:origin x="0" y="0"/>
    </p:cViewPr>
  </p:notesTextViewPr>
  <p:sorterViewPr>
    <p:cViewPr>
      <p:scale>
        <a:sx n="1" d="1"/>
        <a:sy n="1" d="1"/>
      </p:scale>
      <p:origin x="0" y="-28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scher, Wolfram" userId="99129c38-454d-40b3-bad3-fa13926f419c" providerId="ADAL" clId="{20078216-11C8-FD49-A3C0-32E67984AE42}"/>
    <pc:docChg chg="custSel addSld delSld modSld">
      <pc:chgData name="Fischer, Wolfram" userId="99129c38-454d-40b3-bad3-fa13926f419c" providerId="ADAL" clId="{20078216-11C8-FD49-A3C0-32E67984AE42}" dt="2022-12-13T01:37:21.597" v="2917" actId="20577"/>
      <pc:docMkLst>
        <pc:docMk/>
      </pc:docMkLst>
      <pc:sldChg chg="modSp mod modNotesTx">
        <pc:chgData name="Fischer, Wolfram" userId="99129c38-454d-40b3-bad3-fa13926f419c" providerId="ADAL" clId="{20078216-11C8-FD49-A3C0-32E67984AE42}" dt="2022-12-12T17:34:40.114" v="527" actId="6549"/>
        <pc:sldMkLst>
          <pc:docMk/>
          <pc:sldMk cId="2246755923" sldId="256"/>
        </pc:sldMkLst>
        <pc:spChg chg="mod">
          <ac:chgData name="Fischer, Wolfram" userId="99129c38-454d-40b3-bad3-fa13926f419c" providerId="ADAL" clId="{20078216-11C8-FD49-A3C0-32E67984AE42}" dt="2022-12-12T17:33:57.189" v="510" actId="6549"/>
          <ac:spMkLst>
            <pc:docMk/>
            <pc:sldMk cId="2246755923" sldId="256"/>
            <ac:spMk id="3" creationId="{FDB0E14B-6889-F849-8A8C-D01D7C36038D}"/>
          </ac:spMkLst>
        </pc:spChg>
      </pc:sldChg>
      <pc:sldChg chg="del">
        <pc:chgData name="Fischer, Wolfram" userId="99129c38-454d-40b3-bad3-fa13926f419c" providerId="ADAL" clId="{20078216-11C8-FD49-A3C0-32E67984AE42}" dt="2022-12-11T20:04:20.308" v="23" actId="2696"/>
        <pc:sldMkLst>
          <pc:docMk/>
          <pc:sldMk cId="1629375983" sldId="275"/>
        </pc:sldMkLst>
      </pc:sldChg>
      <pc:sldChg chg="del">
        <pc:chgData name="Fischer, Wolfram" userId="99129c38-454d-40b3-bad3-fa13926f419c" providerId="ADAL" clId="{20078216-11C8-FD49-A3C0-32E67984AE42}" dt="2022-12-11T20:04:20.918" v="24" actId="2696"/>
        <pc:sldMkLst>
          <pc:docMk/>
          <pc:sldMk cId="3782804414" sldId="278"/>
        </pc:sldMkLst>
      </pc:sldChg>
      <pc:sldChg chg="del">
        <pc:chgData name="Fischer, Wolfram" userId="99129c38-454d-40b3-bad3-fa13926f419c" providerId="ADAL" clId="{20078216-11C8-FD49-A3C0-32E67984AE42}" dt="2022-12-12T17:42:32.111" v="644" actId="2696"/>
        <pc:sldMkLst>
          <pc:docMk/>
          <pc:sldMk cId="2987603540" sldId="283"/>
        </pc:sldMkLst>
      </pc:sldChg>
      <pc:sldChg chg="del">
        <pc:chgData name="Fischer, Wolfram" userId="99129c38-454d-40b3-bad3-fa13926f419c" providerId="ADAL" clId="{20078216-11C8-FD49-A3C0-32E67984AE42}" dt="2022-12-12T17:42:32.111" v="644" actId="2696"/>
        <pc:sldMkLst>
          <pc:docMk/>
          <pc:sldMk cId="1498702671" sldId="409"/>
        </pc:sldMkLst>
      </pc:sldChg>
      <pc:sldChg chg="del">
        <pc:chgData name="Fischer, Wolfram" userId="99129c38-454d-40b3-bad3-fa13926f419c" providerId="ADAL" clId="{20078216-11C8-FD49-A3C0-32E67984AE42}" dt="2022-12-12T17:42:32.111" v="644" actId="2696"/>
        <pc:sldMkLst>
          <pc:docMk/>
          <pc:sldMk cId="2873695700" sldId="414"/>
        </pc:sldMkLst>
      </pc:sldChg>
      <pc:sldChg chg="del">
        <pc:chgData name="Fischer, Wolfram" userId="99129c38-454d-40b3-bad3-fa13926f419c" providerId="ADAL" clId="{20078216-11C8-FD49-A3C0-32E67984AE42}" dt="2022-12-12T17:42:32.111" v="644" actId="2696"/>
        <pc:sldMkLst>
          <pc:docMk/>
          <pc:sldMk cId="602655383" sldId="1123"/>
        </pc:sldMkLst>
      </pc:sldChg>
      <pc:sldChg chg="del">
        <pc:chgData name="Fischer, Wolfram" userId="99129c38-454d-40b3-bad3-fa13926f419c" providerId="ADAL" clId="{20078216-11C8-FD49-A3C0-32E67984AE42}" dt="2022-12-12T17:42:32.111" v="644" actId="2696"/>
        <pc:sldMkLst>
          <pc:docMk/>
          <pc:sldMk cId="1988157727" sldId="1466"/>
        </pc:sldMkLst>
      </pc:sldChg>
      <pc:sldChg chg="del">
        <pc:chgData name="Fischer, Wolfram" userId="99129c38-454d-40b3-bad3-fa13926f419c" providerId="ADAL" clId="{20078216-11C8-FD49-A3C0-32E67984AE42}" dt="2022-12-12T17:36:12.074" v="532" actId="2696"/>
        <pc:sldMkLst>
          <pc:docMk/>
          <pc:sldMk cId="3715253814" sldId="1473"/>
        </pc:sldMkLst>
      </pc:sldChg>
      <pc:sldChg chg="del modNotesTx">
        <pc:chgData name="Fischer, Wolfram" userId="99129c38-454d-40b3-bad3-fa13926f419c" providerId="ADAL" clId="{20078216-11C8-FD49-A3C0-32E67984AE42}" dt="2022-12-12T17:36:04.805" v="531" actId="2696"/>
        <pc:sldMkLst>
          <pc:docMk/>
          <pc:sldMk cId="468555148" sldId="1474"/>
        </pc:sldMkLst>
      </pc:sldChg>
      <pc:sldChg chg="del">
        <pc:chgData name="Fischer, Wolfram" userId="99129c38-454d-40b3-bad3-fa13926f419c" providerId="ADAL" clId="{20078216-11C8-FD49-A3C0-32E67984AE42}" dt="2022-12-11T20:04:19.229" v="22" actId="2696"/>
        <pc:sldMkLst>
          <pc:docMk/>
          <pc:sldMk cId="3067849030" sldId="2253"/>
        </pc:sldMkLst>
      </pc:sldChg>
      <pc:sldChg chg="del">
        <pc:chgData name="Fischer, Wolfram" userId="99129c38-454d-40b3-bad3-fa13926f419c" providerId="ADAL" clId="{20078216-11C8-FD49-A3C0-32E67984AE42}" dt="2022-12-12T17:42:32.111" v="644" actId="2696"/>
        <pc:sldMkLst>
          <pc:docMk/>
          <pc:sldMk cId="2218298138" sldId="2254"/>
        </pc:sldMkLst>
      </pc:sldChg>
      <pc:sldChg chg="modSp del mod">
        <pc:chgData name="Fischer, Wolfram" userId="99129c38-454d-40b3-bad3-fa13926f419c" providerId="ADAL" clId="{20078216-11C8-FD49-A3C0-32E67984AE42}" dt="2022-12-12T18:15:33.539" v="1991" actId="2696"/>
        <pc:sldMkLst>
          <pc:docMk/>
          <pc:sldMk cId="1169048968" sldId="2260"/>
        </pc:sldMkLst>
        <pc:spChg chg="mod">
          <ac:chgData name="Fischer, Wolfram" userId="99129c38-454d-40b3-bad3-fa13926f419c" providerId="ADAL" clId="{20078216-11C8-FD49-A3C0-32E67984AE42}" dt="2022-12-11T20:13:44.490" v="305" actId="207"/>
          <ac:spMkLst>
            <pc:docMk/>
            <pc:sldMk cId="1169048968" sldId="2260"/>
            <ac:spMk id="3" creationId="{F25CEFEE-C922-4345-8467-772DEF04A874}"/>
          </ac:spMkLst>
        </pc:spChg>
      </pc:sldChg>
      <pc:sldChg chg="modSp mod">
        <pc:chgData name="Fischer, Wolfram" userId="99129c38-454d-40b3-bad3-fa13926f419c" providerId="ADAL" clId="{20078216-11C8-FD49-A3C0-32E67984AE42}" dt="2022-12-11T20:11:37.637" v="245" actId="20577"/>
        <pc:sldMkLst>
          <pc:docMk/>
          <pc:sldMk cId="504432003" sldId="2262"/>
        </pc:sldMkLst>
        <pc:spChg chg="mod">
          <ac:chgData name="Fischer, Wolfram" userId="99129c38-454d-40b3-bad3-fa13926f419c" providerId="ADAL" clId="{20078216-11C8-FD49-A3C0-32E67984AE42}" dt="2022-12-11T20:11:37.637" v="245" actId="20577"/>
          <ac:spMkLst>
            <pc:docMk/>
            <pc:sldMk cId="504432003" sldId="2262"/>
            <ac:spMk id="3" creationId="{CA37CC35-A025-A748-9673-926AD740067C}"/>
          </ac:spMkLst>
        </pc:spChg>
      </pc:sldChg>
      <pc:sldChg chg="del">
        <pc:chgData name="Fischer, Wolfram" userId="99129c38-454d-40b3-bad3-fa13926f419c" providerId="ADAL" clId="{20078216-11C8-FD49-A3C0-32E67984AE42}" dt="2022-12-11T20:04:14.331" v="21" actId="2696"/>
        <pc:sldMkLst>
          <pc:docMk/>
          <pc:sldMk cId="2591337385" sldId="2263"/>
        </pc:sldMkLst>
      </pc:sldChg>
      <pc:sldChg chg="del">
        <pc:chgData name="Fischer, Wolfram" userId="99129c38-454d-40b3-bad3-fa13926f419c" providerId="ADAL" clId="{20078216-11C8-FD49-A3C0-32E67984AE42}" dt="2022-12-11T20:04:27.370" v="25" actId="2696"/>
        <pc:sldMkLst>
          <pc:docMk/>
          <pc:sldMk cId="2966971630" sldId="2264"/>
        </pc:sldMkLst>
      </pc:sldChg>
      <pc:sldChg chg="del">
        <pc:chgData name="Fischer, Wolfram" userId="99129c38-454d-40b3-bad3-fa13926f419c" providerId="ADAL" clId="{20078216-11C8-FD49-A3C0-32E67984AE42}" dt="2022-12-12T17:42:08.059" v="643" actId="2696"/>
        <pc:sldMkLst>
          <pc:docMk/>
          <pc:sldMk cId="3016616717" sldId="2265"/>
        </pc:sldMkLst>
      </pc:sldChg>
      <pc:sldChg chg="del">
        <pc:chgData name="Fischer, Wolfram" userId="99129c38-454d-40b3-bad3-fa13926f419c" providerId="ADAL" clId="{20078216-11C8-FD49-A3C0-32E67984AE42}" dt="2022-12-12T17:42:32.111" v="644" actId="2696"/>
        <pc:sldMkLst>
          <pc:docMk/>
          <pc:sldMk cId="830965747" sldId="2266"/>
        </pc:sldMkLst>
      </pc:sldChg>
      <pc:sldChg chg="delSp modSp mod">
        <pc:chgData name="Fischer, Wolfram" userId="99129c38-454d-40b3-bad3-fa13926f419c" providerId="ADAL" clId="{20078216-11C8-FD49-A3C0-32E67984AE42}" dt="2022-12-12T17:42:41.241" v="645" actId="478"/>
        <pc:sldMkLst>
          <pc:docMk/>
          <pc:sldMk cId="3445195523" sldId="2272"/>
        </pc:sldMkLst>
        <pc:spChg chg="mod">
          <ac:chgData name="Fischer, Wolfram" userId="99129c38-454d-40b3-bad3-fa13926f419c" providerId="ADAL" clId="{20078216-11C8-FD49-A3C0-32E67984AE42}" dt="2022-12-11T20:03:52.315" v="20" actId="20577"/>
          <ac:spMkLst>
            <pc:docMk/>
            <pc:sldMk cId="3445195523" sldId="2272"/>
            <ac:spMk id="3" creationId="{0B0DCB82-EAA3-0644-8132-963AEAE1C231}"/>
          </ac:spMkLst>
        </pc:spChg>
        <pc:spChg chg="del">
          <ac:chgData name="Fischer, Wolfram" userId="99129c38-454d-40b3-bad3-fa13926f419c" providerId="ADAL" clId="{20078216-11C8-FD49-A3C0-32E67984AE42}" dt="2022-12-12T17:42:41.241" v="645" actId="478"/>
          <ac:spMkLst>
            <pc:docMk/>
            <pc:sldMk cId="3445195523" sldId="2272"/>
            <ac:spMk id="4" creationId="{AD04FBE2-36A1-034D-8775-5D2A5BE8E54C}"/>
          </ac:spMkLst>
        </pc:spChg>
      </pc:sldChg>
      <pc:sldChg chg="modSp mod">
        <pc:chgData name="Fischer, Wolfram" userId="99129c38-454d-40b3-bad3-fa13926f419c" providerId="ADAL" clId="{20078216-11C8-FD49-A3C0-32E67984AE42}" dt="2022-12-12T17:44:20.390" v="650" actId="207"/>
        <pc:sldMkLst>
          <pc:docMk/>
          <pc:sldMk cId="2193738398" sldId="2273"/>
        </pc:sldMkLst>
        <pc:spChg chg="mod">
          <ac:chgData name="Fischer, Wolfram" userId="99129c38-454d-40b3-bad3-fa13926f419c" providerId="ADAL" clId="{20078216-11C8-FD49-A3C0-32E67984AE42}" dt="2022-12-12T17:44:20.390" v="650" actId="207"/>
          <ac:spMkLst>
            <pc:docMk/>
            <pc:sldMk cId="2193738398" sldId="2273"/>
            <ac:spMk id="3" creationId="{25A24798-56EB-394A-AD20-A4E69A8FD54C}"/>
          </ac:spMkLst>
        </pc:spChg>
      </pc:sldChg>
      <pc:sldChg chg="modSp mod">
        <pc:chgData name="Fischer, Wolfram" userId="99129c38-454d-40b3-bad3-fa13926f419c" providerId="ADAL" clId="{20078216-11C8-FD49-A3C0-32E67984AE42}" dt="2022-12-11T22:01:28.270" v="505" actId="6549"/>
        <pc:sldMkLst>
          <pc:docMk/>
          <pc:sldMk cId="162222873" sldId="2274"/>
        </pc:sldMkLst>
        <pc:spChg chg="mod">
          <ac:chgData name="Fischer, Wolfram" userId="99129c38-454d-40b3-bad3-fa13926f419c" providerId="ADAL" clId="{20078216-11C8-FD49-A3C0-32E67984AE42}" dt="2022-12-11T20:09:15.103" v="127" actId="20577"/>
          <ac:spMkLst>
            <pc:docMk/>
            <pc:sldMk cId="162222873" sldId="2274"/>
            <ac:spMk id="2" creationId="{12A0E24F-AC3B-E648-87ED-354EF55AD047}"/>
          </ac:spMkLst>
        </pc:spChg>
        <pc:spChg chg="mod">
          <ac:chgData name="Fischer, Wolfram" userId="99129c38-454d-40b3-bad3-fa13926f419c" providerId="ADAL" clId="{20078216-11C8-FD49-A3C0-32E67984AE42}" dt="2022-12-11T22:01:28.270" v="505" actId="6549"/>
          <ac:spMkLst>
            <pc:docMk/>
            <pc:sldMk cId="162222873" sldId="2274"/>
            <ac:spMk id="3" creationId="{D4B5E6F1-AFE2-1C40-9DB1-C020ACF01FA1}"/>
          </ac:spMkLst>
        </pc:spChg>
      </pc:sldChg>
      <pc:sldChg chg="modSp mod">
        <pc:chgData name="Fischer, Wolfram" userId="99129c38-454d-40b3-bad3-fa13926f419c" providerId="ADAL" clId="{20078216-11C8-FD49-A3C0-32E67984AE42}" dt="2022-12-12T18:02:25.890" v="1650" actId="20577"/>
        <pc:sldMkLst>
          <pc:docMk/>
          <pc:sldMk cId="3299003914" sldId="2275"/>
        </pc:sldMkLst>
        <pc:spChg chg="mod">
          <ac:chgData name="Fischer, Wolfram" userId="99129c38-454d-40b3-bad3-fa13926f419c" providerId="ADAL" clId="{20078216-11C8-FD49-A3C0-32E67984AE42}" dt="2022-12-11T20:12:16.775" v="253" actId="20577"/>
          <ac:spMkLst>
            <pc:docMk/>
            <pc:sldMk cId="3299003914" sldId="2275"/>
            <ac:spMk id="2" creationId="{6A050DDB-FB3F-8F4A-8391-F942E6F912CA}"/>
          </ac:spMkLst>
        </pc:spChg>
        <pc:spChg chg="mod">
          <ac:chgData name="Fischer, Wolfram" userId="99129c38-454d-40b3-bad3-fa13926f419c" providerId="ADAL" clId="{20078216-11C8-FD49-A3C0-32E67984AE42}" dt="2022-12-12T18:02:25.890" v="1650" actId="20577"/>
          <ac:spMkLst>
            <pc:docMk/>
            <pc:sldMk cId="3299003914" sldId="2275"/>
            <ac:spMk id="3" creationId="{2EF2A327-7455-8F48-B90F-D9992B712DC5}"/>
          </ac:spMkLst>
        </pc:spChg>
      </pc:sldChg>
      <pc:sldChg chg="del">
        <pc:chgData name="Fischer, Wolfram" userId="99129c38-454d-40b3-bad3-fa13926f419c" providerId="ADAL" clId="{20078216-11C8-FD49-A3C0-32E67984AE42}" dt="2022-12-11T20:04:27.950" v="26" actId="2696"/>
        <pc:sldMkLst>
          <pc:docMk/>
          <pc:sldMk cId="2102471207" sldId="2276"/>
        </pc:sldMkLst>
      </pc:sldChg>
      <pc:sldChg chg="del">
        <pc:chgData name="Fischer, Wolfram" userId="99129c38-454d-40b3-bad3-fa13926f419c" providerId="ADAL" clId="{20078216-11C8-FD49-A3C0-32E67984AE42}" dt="2022-12-12T17:42:32.111" v="644" actId="2696"/>
        <pc:sldMkLst>
          <pc:docMk/>
          <pc:sldMk cId="1252828544" sldId="2277"/>
        </pc:sldMkLst>
      </pc:sldChg>
      <pc:sldChg chg="modSp add mod">
        <pc:chgData name="Fischer, Wolfram" userId="99129c38-454d-40b3-bad3-fa13926f419c" providerId="ADAL" clId="{20078216-11C8-FD49-A3C0-32E67984AE42}" dt="2022-12-13T01:37:21.597" v="2917" actId="20577"/>
        <pc:sldMkLst>
          <pc:docMk/>
          <pc:sldMk cId="728317190" sldId="2278"/>
        </pc:sldMkLst>
        <pc:spChg chg="mod">
          <ac:chgData name="Fischer, Wolfram" userId="99129c38-454d-40b3-bad3-fa13926f419c" providerId="ADAL" clId="{20078216-11C8-FD49-A3C0-32E67984AE42}" dt="2022-12-13T01:37:21.597" v="2917" actId="20577"/>
          <ac:spMkLst>
            <pc:docMk/>
            <pc:sldMk cId="728317190" sldId="2278"/>
            <ac:spMk id="3" creationId="{2EF2A327-7455-8F48-B90F-D9992B712DC5}"/>
          </ac:spMkLst>
        </pc:spChg>
      </pc:sldChg>
      <pc:sldChg chg="add del">
        <pc:chgData name="Fischer, Wolfram" userId="99129c38-454d-40b3-bad3-fa13926f419c" providerId="ADAL" clId="{20078216-11C8-FD49-A3C0-32E67984AE42}" dt="2022-12-11T20:18:25.515" v="426" actId="2696"/>
        <pc:sldMkLst>
          <pc:docMk/>
          <pc:sldMk cId="988594377" sldId="2279"/>
        </pc:sldMkLst>
      </pc:sldChg>
      <pc:sldChg chg="modSp add mod">
        <pc:chgData name="Fischer, Wolfram" userId="99129c38-454d-40b3-bad3-fa13926f419c" providerId="ADAL" clId="{20078216-11C8-FD49-A3C0-32E67984AE42}" dt="2022-12-12T17:35:47.056" v="530" actId="14100"/>
        <pc:sldMkLst>
          <pc:docMk/>
          <pc:sldMk cId="1067368806" sldId="2279"/>
        </pc:sldMkLst>
        <pc:spChg chg="mod">
          <ac:chgData name="Fischer, Wolfram" userId="99129c38-454d-40b3-bad3-fa13926f419c" providerId="ADAL" clId="{20078216-11C8-FD49-A3C0-32E67984AE42}" dt="2022-12-12T17:35:47.056" v="530" actId="14100"/>
          <ac:spMkLst>
            <pc:docMk/>
            <pc:sldMk cId="1067368806" sldId="2279"/>
            <ac:spMk id="2" creationId="{4DC030BD-CBED-3745-A0AC-30EC3236C904}"/>
          </ac:spMkLst>
        </pc:spChg>
      </pc:sldChg>
      <pc:sldChg chg="modSp add mod">
        <pc:chgData name="Fischer, Wolfram" userId="99129c38-454d-40b3-bad3-fa13926f419c" providerId="ADAL" clId="{20078216-11C8-FD49-A3C0-32E67984AE42}" dt="2022-12-12T17:38:03.948" v="534" actId="6549"/>
        <pc:sldMkLst>
          <pc:docMk/>
          <pc:sldMk cId="1172899949" sldId="2280"/>
        </pc:sldMkLst>
        <pc:spChg chg="mod">
          <ac:chgData name="Fischer, Wolfram" userId="99129c38-454d-40b3-bad3-fa13926f419c" providerId="ADAL" clId="{20078216-11C8-FD49-A3C0-32E67984AE42}" dt="2022-12-12T17:38:03.948" v="534" actId="6549"/>
          <ac:spMkLst>
            <pc:docMk/>
            <pc:sldMk cId="1172899949" sldId="2280"/>
            <ac:spMk id="3" creationId="{AFE21142-4518-294D-A2F1-89670E142FBC}"/>
          </ac:spMkLst>
        </pc:spChg>
      </pc:sldChg>
      <pc:sldChg chg="addSp modSp add mod">
        <pc:chgData name="Fischer, Wolfram" userId="99129c38-454d-40b3-bad3-fa13926f419c" providerId="ADAL" clId="{20078216-11C8-FD49-A3C0-32E67984AE42}" dt="2022-12-12T19:49:03.751" v="2814" actId="27636"/>
        <pc:sldMkLst>
          <pc:docMk/>
          <pc:sldMk cId="324567811" sldId="2281"/>
        </pc:sldMkLst>
        <pc:spChg chg="mod">
          <ac:chgData name="Fischer, Wolfram" userId="99129c38-454d-40b3-bad3-fa13926f419c" providerId="ADAL" clId="{20078216-11C8-FD49-A3C0-32E67984AE42}" dt="2022-12-12T17:38:56.782" v="536" actId="14100"/>
          <ac:spMkLst>
            <pc:docMk/>
            <pc:sldMk cId="324567811" sldId="2281"/>
            <ac:spMk id="2" creationId="{7F8765AF-6A0D-CF6E-BE99-D1E618E62E46}"/>
          </ac:spMkLst>
        </pc:spChg>
        <pc:spChg chg="mod">
          <ac:chgData name="Fischer, Wolfram" userId="99129c38-454d-40b3-bad3-fa13926f419c" providerId="ADAL" clId="{20078216-11C8-FD49-A3C0-32E67984AE42}" dt="2022-12-12T19:49:03.751" v="2814" actId="27636"/>
          <ac:spMkLst>
            <pc:docMk/>
            <pc:sldMk cId="324567811" sldId="2281"/>
            <ac:spMk id="3" creationId="{6C244CEE-0F32-A0FF-F45D-E7BE655EE2B3}"/>
          </ac:spMkLst>
        </pc:spChg>
        <pc:spChg chg="add mod">
          <ac:chgData name="Fischer, Wolfram" userId="99129c38-454d-40b3-bad3-fa13926f419c" providerId="ADAL" clId="{20078216-11C8-FD49-A3C0-32E67984AE42}" dt="2022-12-12T17:41:42.742" v="642" actId="1076"/>
          <ac:spMkLst>
            <pc:docMk/>
            <pc:sldMk cId="324567811" sldId="2281"/>
            <ac:spMk id="6" creationId="{40974C79-2192-2BF3-874E-83A4D066B826}"/>
          </ac:spMkLst>
        </pc:spChg>
        <pc:picChg chg="mod">
          <ac:chgData name="Fischer, Wolfram" userId="99129c38-454d-40b3-bad3-fa13926f419c" providerId="ADAL" clId="{20078216-11C8-FD49-A3C0-32E67984AE42}" dt="2022-12-12T19:49:00.225" v="2812" actId="14100"/>
          <ac:picMkLst>
            <pc:docMk/>
            <pc:sldMk cId="324567811" sldId="2281"/>
            <ac:picMk id="5" creationId="{272BB821-3D3C-D400-33C1-887004406964}"/>
          </ac:picMkLst>
        </pc:picChg>
      </pc:sldChg>
      <pc:sldChg chg="modSp add mod">
        <pc:chgData name="Fischer, Wolfram" userId="99129c38-454d-40b3-bad3-fa13926f419c" providerId="ADAL" clId="{20078216-11C8-FD49-A3C0-32E67984AE42}" dt="2022-12-12T18:53:45.913" v="2245" actId="6549"/>
        <pc:sldMkLst>
          <pc:docMk/>
          <pc:sldMk cId="1062690141" sldId="2282"/>
        </pc:sldMkLst>
        <pc:spChg chg="mod">
          <ac:chgData name="Fischer, Wolfram" userId="99129c38-454d-40b3-bad3-fa13926f419c" providerId="ADAL" clId="{20078216-11C8-FD49-A3C0-32E67984AE42}" dt="2022-12-12T18:53:45.913" v="2245" actId="6549"/>
          <ac:spMkLst>
            <pc:docMk/>
            <pc:sldMk cId="1062690141" sldId="2282"/>
            <ac:spMk id="3" creationId="{2EF2A327-7455-8F48-B90F-D9992B712DC5}"/>
          </ac:spMkLst>
        </pc:spChg>
      </pc:sldChg>
      <pc:sldChg chg="modSp new mod">
        <pc:chgData name="Fischer, Wolfram" userId="99129c38-454d-40b3-bad3-fa13926f419c" providerId="ADAL" clId="{20078216-11C8-FD49-A3C0-32E67984AE42}" dt="2022-12-12T19:48:01.928" v="2805" actId="313"/>
        <pc:sldMkLst>
          <pc:docMk/>
          <pc:sldMk cId="3771435029" sldId="2283"/>
        </pc:sldMkLst>
        <pc:spChg chg="mod">
          <ac:chgData name="Fischer, Wolfram" userId="99129c38-454d-40b3-bad3-fa13926f419c" providerId="ADAL" clId="{20078216-11C8-FD49-A3C0-32E67984AE42}" dt="2022-12-12T17:58:04.693" v="1461" actId="20577"/>
          <ac:spMkLst>
            <pc:docMk/>
            <pc:sldMk cId="3771435029" sldId="2283"/>
            <ac:spMk id="2" creationId="{4A16D4BD-1A3B-5235-0491-E2AA2EFCAC0D}"/>
          </ac:spMkLst>
        </pc:spChg>
        <pc:spChg chg="mod">
          <ac:chgData name="Fischer, Wolfram" userId="99129c38-454d-40b3-bad3-fa13926f419c" providerId="ADAL" clId="{20078216-11C8-FD49-A3C0-32E67984AE42}" dt="2022-12-12T19:48:01.928" v="2805" actId="313"/>
          <ac:spMkLst>
            <pc:docMk/>
            <pc:sldMk cId="3771435029" sldId="2283"/>
            <ac:spMk id="3" creationId="{4096EE6B-DE25-819F-739A-0B75775C8EDB}"/>
          </ac:spMkLst>
        </pc:spChg>
      </pc:sldChg>
      <pc:sldMasterChg chg="delSldLayout">
        <pc:chgData name="Fischer, Wolfram" userId="99129c38-454d-40b3-bad3-fa13926f419c" providerId="ADAL" clId="{20078216-11C8-FD49-A3C0-32E67984AE42}" dt="2022-12-12T17:42:32.111" v="644" actId="2696"/>
        <pc:sldMasterMkLst>
          <pc:docMk/>
          <pc:sldMasterMk cId="544521178" sldId="2147483660"/>
        </pc:sldMasterMkLst>
        <pc:sldLayoutChg chg="del">
          <pc:chgData name="Fischer, Wolfram" userId="99129c38-454d-40b3-bad3-fa13926f419c" providerId="ADAL" clId="{20078216-11C8-FD49-A3C0-32E67984AE42}" dt="2022-12-12T17:42:32.111" v="644" actId="2696"/>
          <pc:sldLayoutMkLst>
            <pc:docMk/>
            <pc:sldMasterMk cId="544521178" sldId="2147483660"/>
            <pc:sldLayoutMk cId="4192344656" sldId="2147483674"/>
          </pc:sldLayoutMkLst>
        </pc:sldLayoutChg>
      </pc:sldMasterChg>
    </pc:docChg>
  </pc:docChgLst>
  <pc:docChgLst>
    <pc:chgData name="Fischer, Wolfram" userId="99129c38-454d-40b3-bad3-fa13926f419c" providerId="ADAL" clId="{3AA2FF1D-9286-4642-94AE-8C216A653742}"/>
    <pc:docChg chg="modSld">
      <pc:chgData name="Fischer, Wolfram" userId="99129c38-454d-40b3-bad3-fa13926f419c" providerId="ADAL" clId="{3AA2FF1D-9286-4642-94AE-8C216A653742}" dt="2021-12-20T14:56:07.657" v="0" actId="14100"/>
      <pc:docMkLst>
        <pc:docMk/>
      </pc:docMkLst>
      <pc:sldChg chg="modSp mod">
        <pc:chgData name="Fischer, Wolfram" userId="99129c38-454d-40b3-bad3-fa13926f419c" providerId="ADAL" clId="{3AA2FF1D-9286-4642-94AE-8C216A653742}" dt="2021-12-20T14:56:07.657" v="0" actId="14100"/>
        <pc:sldMkLst>
          <pc:docMk/>
          <pc:sldMk cId="468555148" sldId="1474"/>
        </pc:sldMkLst>
        <pc:picChg chg="mod">
          <ac:chgData name="Fischer, Wolfram" userId="99129c38-454d-40b3-bad3-fa13926f419c" providerId="ADAL" clId="{3AA2FF1D-9286-4642-94AE-8C216A653742}" dt="2021-12-20T14:56:07.657" v="0" actId="14100"/>
          <ac:picMkLst>
            <pc:docMk/>
            <pc:sldMk cId="468555148" sldId="1474"/>
            <ac:picMk id="4" creationId="{7FDC57D7-46E6-0845-8CCA-11279100CF5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 min =&gt; 10 slides</a:t>
            </a:r>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3176756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1024269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813175" y="2044557"/>
            <a:ext cx="10334625" cy="2315756"/>
          </a:xfrm>
        </p:spPr>
        <p:txBody>
          <a:bodyPr>
            <a:normAutofit fontScale="90000"/>
          </a:bodyPr>
          <a:lstStyle/>
          <a:p>
            <a:r>
              <a:rPr lang="en-US" dirty="0"/>
              <a:t>Collider-Accelerator Department</a:t>
            </a:r>
            <a:br>
              <a:rPr lang="en-US" dirty="0"/>
            </a:br>
            <a:r>
              <a:rPr lang="en-US" dirty="0"/>
              <a:t>Machine Advisory Committee</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C-AD Machine Advisory Committee</a:t>
            </a:r>
          </a:p>
          <a:p>
            <a:r>
              <a:rPr lang="en-US" dirty="0"/>
              <a:t>13 December 2022</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4" y="4360313"/>
            <a:ext cx="10334625" cy="1134408"/>
          </a:xfrm>
        </p:spPr>
        <p:txBody>
          <a:bodyPr/>
          <a:lstStyle/>
          <a:p>
            <a:r>
              <a:rPr lang="en-US" dirty="0"/>
              <a:t>Wolfram Fischer</a:t>
            </a:r>
            <a:br>
              <a:rPr lang="en-US" dirty="0"/>
            </a:br>
            <a:r>
              <a:rPr lang="en-US" dirty="0"/>
              <a:t>Deputy Associate Laboratory Director for Accelerators, NPP</a:t>
            </a:r>
            <a:br>
              <a:rPr lang="en-US" dirty="0"/>
            </a:br>
            <a:r>
              <a:rPr lang="en-US" dirty="0"/>
              <a:t>Chair, C-AD</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50DDB-FB3F-8F4A-8391-F942E6F912CA}"/>
              </a:ext>
            </a:extLst>
          </p:cNvPr>
          <p:cNvSpPr>
            <a:spLocks noGrp="1"/>
          </p:cNvSpPr>
          <p:nvPr>
            <p:ph type="title"/>
          </p:nvPr>
        </p:nvSpPr>
        <p:spPr/>
        <p:txBody>
          <a:bodyPr/>
          <a:lstStyle/>
          <a:p>
            <a:r>
              <a:rPr lang="en-US" dirty="0"/>
              <a:t>Recommendations from MAC-18</a:t>
            </a:r>
          </a:p>
        </p:txBody>
      </p:sp>
      <p:sp>
        <p:nvSpPr>
          <p:cNvPr id="3" name="Content Placeholder 2">
            <a:extLst>
              <a:ext uri="{FF2B5EF4-FFF2-40B4-BE49-F238E27FC236}">
                <a16:creationId xmlns:a16="http://schemas.microsoft.com/office/drawing/2014/main" id="{2EF2A327-7455-8F48-B90F-D9992B712DC5}"/>
              </a:ext>
            </a:extLst>
          </p:cNvPr>
          <p:cNvSpPr>
            <a:spLocks noGrp="1"/>
          </p:cNvSpPr>
          <p:nvPr>
            <p:ph idx="1"/>
          </p:nvPr>
        </p:nvSpPr>
        <p:spPr/>
        <p:txBody>
          <a:bodyPr>
            <a:normAutofit fontScale="62500" lnSpcReduction="20000"/>
          </a:bodyPr>
          <a:lstStyle/>
          <a:p>
            <a:r>
              <a:rPr lang="en-US" b="1" dirty="0"/>
              <a:t>R1: </a:t>
            </a:r>
            <a:r>
              <a:rPr lang="en-US" dirty="0">
                <a:effectLst/>
                <a:latin typeface="Helvetica" pitchFamily="2" charset="0"/>
              </a:rPr>
              <a:t>Perform an assessment of components and spares needed to continue running in the EIC era.</a:t>
            </a:r>
          </a:p>
          <a:p>
            <a:r>
              <a:rPr lang="en-US" dirty="0">
                <a:solidFill>
                  <a:srgbClr val="0000FF"/>
                </a:solidFill>
                <a:latin typeface="Helvetica" pitchFamily="2" charset="0"/>
              </a:rPr>
              <a:t>Ongoing effort as part of the 25-year plan. Have annual review.</a:t>
            </a:r>
            <a:endParaRPr lang="en-US" dirty="0">
              <a:solidFill>
                <a:srgbClr val="0000FF"/>
              </a:solidFill>
              <a:effectLst/>
              <a:latin typeface="Helvetica" pitchFamily="2" charset="0"/>
            </a:endParaRPr>
          </a:p>
          <a:p>
            <a:endParaRPr lang="en-US" dirty="0">
              <a:effectLst/>
              <a:latin typeface="Helvetica" pitchFamily="2" charset="0"/>
            </a:endParaRPr>
          </a:p>
          <a:p>
            <a:r>
              <a:rPr lang="en-US" b="1" dirty="0">
                <a:latin typeface="Helvetica" pitchFamily="2" charset="0"/>
              </a:rPr>
              <a:t>R2:</a:t>
            </a:r>
            <a:r>
              <a:rPr lang="en-US" dirty="0">
                <a:latin typeface="Helvetica" pitchFamily="2" charset="0"/>
              </a:rPr>
              <a:t> </a:t>
            </a:r>
            <a:r>
              <a:rPr lang="en-US" dirty="0">
                <a:effectLst/>
                <a:latin typeface="Helvetica" pitchFamily="2" charset="0"/>
              </a:rPr>
              <a:t>Further evaluate the possible beam loss mechanisms that are caused by instabilities or other phenomena which occur faster than the present reaction time and for which the upgraded MPS is presently blind. </a:t>
            </a:r>
            <a:br>
              <a:rPr lang="en-US" dirty="0">
                <a:effectLst/>
                <a:latin typeface="Helvetica" pitchFamily="2" charset="0"/>
              </a:rPr>
            </a:br>
            <a:r>
              <a:rPr lang="en-US" dirty="0">
                <a:effectLst/>
                <a:latin typeface="Helvetica" pitchFamily="2" charset="0"/>
              </a:rPr>
              <a:t>Continue studies of compatibility of the MPS upgrade for EIC operations and make a detailed presentation at the next MAC, together with possible alternatives. </a:t>
            </a:r>
          </a:p>
          <a:p>
            <a:r>
              <a:rPr lang="en-US" dirty="0">
                <a:solidFill>
                  <a:srgbClr val="0000FF"/>
                </a:solidFill>
                <a:effectLst/>
                <a:latin typeface="Helvetica" pitchFamily="2" charset="0"/>
              </a:rPr>
              <a:t>Present status of MPS in talk by Matthieu Valette. EIC is investigating use of solid-state switches, in locations removed from beam. </a:t>
            </a:r>
          </a:p>
          <a:p>
            <a:endParaRPr lang="en-US" dirty="0">
              <a:effectLst/>
              <a:latin typeface="Helvetica" pitchFamily="2" charset="0"/>
            </a:endParaRPr>
          </a:p>
          <a:p>
            <a:r>
              <a:rPr lang="en-US" b="1" dirty="0">
                <a:effectLst/>
                <a:latin typeface="Helvetica" pitchFamily="2" charset="0"/>
              </a:rPr>
              <a:t>R3:</a:t>
            </a:r>
            <a:r>
              <a:rPr lang="en-US" dirty="0">
                <a:effectLst/>
                <a:latin typeface="Helvetica" pitchFamily="2" charset="0"/>
              </a:rPr>
              <a:t> Since the time for cooling experiments in 2022 and 2023 may be limited, prioritize the variety of planned cooling experiments based on the needs of the EIC precooler and high-energy cooler designs, while aiming to avoid possible loss of time due to potential gun damage in high current studies.</a:t>
            </a:r>
          </a:p>
          <a:p>
            <a:r>
              <a:rPr lang="en-US" dirty="0">
                <a:solidFill>
                  <a:srgbClr val="0000FF"/>
                </a:solidFill>
                <a:effectLst/>
                <a:latin typeface="Helvetica" pitchFamily="2" charset="0"/>
              </a:rPr>
              <a:t>For CeC and LEReC plans see presentations by Vladimir Litvinenko and Alexei Fedotov. No dedicated CeC time in Run-23, need to demonstrate better system stability. Can use APEX time (16 h every other week).</a:t>
            </a:r>
          </a:p>
        </p:txBody>
      </p:sp>
      <p:sp>
        <p:nvSpPr>
          <p:cNvPr id="4" name="Slide Number Placeholder 3">
            <a:extLst>
              <a:ext uri="{FF2B5EF4-FFF2-40B4-BE49-F238E27FC236}">
                <a16:creationId xmlns:a16="http://schemas.microsoft.com/office/drawing/2014/main" id="{A8BDB840-606E-AF42-B144-8A2BEE4D302A}"/>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spTree>
    <p:extLst>
      <p:ext uri="{BB962C8B-B14F-4D97-AF65-F5344CB8AC3E}">
        <p14:creationId xmlns:p14="http://schemas.microsoft.com/office/powerpoint/2010/main" val="3299003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50DDB-FB3F-8F4A-8391-F942E6F912CA}"/>
              </a:ext>
            </a:extLst>
          </p:cNvPr>
          <p:cNvSpPr>
            <a:spLocks noGrp="1"/>
          </p:cNvSpPr>
          <p:nvPr>
            <p:ph type="title"/>
          </p:nvPr>
        </p:nvSpPr>
        <p:spPr/>
        <p:txBody>
          <a:bodyPr/>
          <a:lstStyle/>
          <a:p>
            <a:r>
              <a:rPr lang="en-US" dirty="0"/>
              <a:t>Recommendations from MAC-18</a:t>
            </a:r>
          </a:p>
        </p:txBody>
      </p:sp>
      <p:sp>
        <p:nvSpPr>
          <p:cNvPr id="3" name="Content Placeholder 2">
            <a:extLst>
              <a:ext uri="{FF2B5EF4-FFF2-40B4-BE49-F238E27FC236}">
                <a16:creationId xmlns:a16="http://schemas.microsoft.com/office/drawing/2014/main" id="{2EF2A327-7455-8F48-B90F-D9992B712DC5}"/>
              </a:ext>
            </a:extLst>
          </p:cNvPr>
          <p:cNvSpPr>
            <a:spLocks noGrp="1"/>
          </p:cNvSpPr>
          <p:nvPr>
            <p:ph idx="1"/>
          </p:nvPr>
        </p:nvSpPr>
        <p:spPr/>
        <p:txBody>
          <a:bodyPr>
            <a:normAutofit fontScale="62500" lnSpcReduction="20000"/>
          </a:bodyPr>
          <a:lstStyle/>
          <a:p>
            <a:r>
              <a:rPr lang="en-US" b="1" dirty="0">
                <a:effectLst/>
                <a:latin typeface="Helvetica" pitchFamily="2" charset="0"/>
              </a:rPr>
              <a:t>R4</a:t>
            </a:r>
            <a:r>
              <a:rPr lang="en-US" dirty="0">
                <a:effectLst/>
                <a:latin typeface="Helvetica" pitchFamily="2" charset="0"/>
              </a:rPr>
              <a:t> (pol He-3): The resources required for completing the R&amp;D should be confirmed and made available.</a:t>
            </a:r>
          </a:p>
          <a:p>
            <a:r>
              <a:rPr lang="en-US" dirty="0">
                <a:solidFill>
                  <a:srgbClr val="0000FF"/>
                </a:solidFill>
                <a:effectLst/>
                <a:latin typeface="Helvetica" pitchFamily="2" charset="0"/>
              </a:rPr>
              <a:t>Polarized He-3 source update in presentation by Ed Beebe. </a:t>
            </a:r>
          </a:p>
          <a:p>
            <a:endParaRPr lang="en-US" dirty="0">
              <a:effectLst/>
              <a:latin typeface="Helvetica" pitchFamily="2" charset="0"/>
            </a:endParaRPr>
          </a:p>
          <a:p>
            <a:r>
              <a:rPr lang="en-US" b="1" dirty="0">
                <a:effectLst/>
                <a:latin typeface="Helvetica" pitchFamily="2" charset="0"/>
              </a:rPr>
              <a:t>R5</a:t>
            </a:r>
            <a:r>
              <a:rPr lang="en-US" dirty="0">
                <a:effectLst/>
                <a:latin typeface="Helvetica" pitchFamily="2" charset="0"/>
              </a:rPr>
              <a:t> (high-current SRF gun): Develop the overall plan, including schedule and goals for the high current and polarized beam R&amp;D project.</a:t>
            </a:r>
          </a:p>
          <a:p>
            <a:r>
              <a:rPr lang="en-US" dirty="0">
                <a:solidFill>
                  <a:srgbClr val="0000FF"/>
                </a:solidFill>
                <a:effectLst/>
                <a:latin typeface="Helvetica" pitchFamily="2" charset="0"/>
              </a:rPr>
              <a:t>This work has been given lower priority relative to CeC. It requires hardware changes that would create a risk for CeC.</a:t>
            </a:r>
          </a:p>
          <a:p>
            <a:endParaRPr lang="en-US" dirty="0">
              <a:effectLst/>
              <a:latin typeface="Helvetica" pitchFamily="2" charset="0"/>
            </a:endParaRPr>
          </a:p>
          <a:p>
            <a:r>
              <a:rPr lang="en-US" b="1" dirty="0">
                <a:effectLst/>
                <a:latin typeface="Helvetica" pitchFamily="2" charset="0"/>
              </a:rPr>
              <a:t>R6</a:t>
            </a:r>
            <a:r>
              <a:rPr lang="en-US" dirty="0">
                <a:effectLst/>
                <a:latin typeface="Helvetica" pitchFamily="2" charset="0"/>
              </a:rPr>
              <a:t> (CLIP p accelerator): Continue working on the separate proposals for the proton and ion parts. Clarify beam requirements by the isotope program. Analyze the presented options including approximate cost analysis and select the most feasible.</a:t>
            </a:r>
          </a:p>
          <a:p>
            <a:pPr algn="l"/>
            <a:r>
              <a:rPr lang="en-US" dirty="0">
                <a:solidFill>
                  <a:srgbClr val="0000FF"/>
                </a:solidFill>
                <a:latin typeface="Helvetica" pitchFamily="2" charset="0"/>
              </a:rPr>
              <a:t>Work on CLIP continues. C</a:t>
            </a:r>
            <a:r>
              <a:rPr lang="en-US" b="0" i="0" u="none" strike="noStrike" dirty="0">
                <a:solidFill>
                  <a:srgbClr val="0000FF"/>
                </a:solidFill>
                <a:effectLst/>
                <a:latin typeface="Helvetica" pitchFamily="2" charset="0"/>
              </a:rPr>
              <a:t>ost estimate for both ion and proton accelerators done, working on civil construction, target, hot cell. CDR progressing for target and civil construction</a:t>
            </a:r>
            <a:r>
              <a:rPr lang="en-US" dirty="0">
                <a:solidFill>
                  <a:srgbClr val="0000FF"/>
                </a:solidFill>
                <a:latin typeface="Helvetica" pitchFamily="2" charset="0"/>
              </a:rPr>
              <a:t>. Last year the Isotope Program’s focus was on 2 ARRs for the AP Hot Cells and the MIRP Cyclotron, still to be completed.  </a:t>
            </a:r>
            <a:endParaRPr lang="en-US" dirty="0">
              <a:solidFill>
                <a:srgbClr val="0000FF"/>
              </a:solidFill>
              <a:effectLst/>
              <a:latin typeface="Helvetica" pitchFamily="2" charset="0"/>
            </a:endParaRPr>
          </a:p>
        </p:txBody>
      </p:sp>
      <p:sp>
        <p:nvSpPr>
          <p:cNvPr id="4" name="Slide Number Placeholder 3">
            <a:extLst>
              <a:ext uri="{FF2B5EF4-FFF2-40B4-BE49-F238E27FC236}">
                <a16:creationId xmlns:a16="http://schemas.microsoft.com/office/drawing/2014/main" id="{A8BDB840-606E-AF42-B144-8A2BEE4D302A}"/>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spTree>
    <p:extLst>
      <p:ext uri="{BB962C8B-B14F-4D97-AF65-F5344CB8AC3E}">
        <p14:creationId xmlns:p14="http://schemas.microsoft.com/office/powerpoint/2010/main" val="1062690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50DDB-FB3F-8F4A-8391-F942E6F912CA}"/>
              </a:ext>
            </a:extLst>
          </p:cNvPr>
          <p:cNvSpPr>
            <a:spLocks noGrp="1"/>
          </p:cNvSpPr>
          <p:nvPr>
            <p:ph type="title"/>
          </p:nvPr>
        </p:nvSpPr>
        <p:spPr/>
        <p:txBody>
          <a:bodyPr/>
          <a:lstStyle/>
          <a:p>
            <a:r>
              <a:rPr lang="en-US" dirty="0"/>
              <a:t>Recommendations from MAC-18</a:t>
            </a:r>
          </a:p>
        </p:txBody>
      </p:sp>
      <p:sp>
        <p:nvSpPr>
          <p:cNvPr id="3" name="Content Placeholder 2">
            <a:extLst>
              <a:ext uri="{FF2B5EF4-FFF2-40B4-BE49-F238E27FC236}">
                <a16:creationId xmlns:a16="http://schemas.microsoft.com/office/drawing/2014/main" id="{2EF2A327-7455-8F48-B90F-D9992B712DC5}"/>
              </a:ext>
            </a:extLst>
          </p:cNvPr>
          <p:cNvSpPr>
            <a:spLocks noGrp="1"/>
          </p:cNvSpPr>
          <p:nvPr>
            <p:ph idx="1"/>
          </p:nvPr>
        </p:nvSpPr>
        <p:spPr>
          <a:xfrm>
            <a:off x="571500" y="1504709"/>
            <a:ext cx="11049000" cy="4722471"/>
          </a:xfrm>
        </p:spPr>
        <p:txBody>
          <a:bodyPr>
            <a:normAutofit fontScale="62500" lnSpcReduction="20000"/>
          </a:bodyPr>
          <a:lstStyle/>
          <a:p>
            <a:r>
              <a:rPr lang="en-US" b="1" dirty="0">
                <a:effectLst/>
                <a:latin typeface="Helvetica" pitchFamily="2" charset="0"/>
              </a:rPr>
              <a:t>R7</a:t>
            </a:r>
            <a:r>
              <a:rPr lang="en-US" dirty="0">
                <a:effectLst/>
                <a:latin typeface="Helvetica" pitchFamily="2" charset="0"/>
              </a:rPr>
              <a:t> (CLIP Ion): Complete the conceptual design, concentrating more on feasibility than optimization. Identify stages for the project and develop a schedule and budget for each phase.</a:t>
            </a:r>
          </a:p>
          <a:p>
            <a:r>
              <a:rPr lang="en-US" dirty="0">
                <a:solidFill>
                  <a:srgbClr val="0000FF"/>
                </a:solidFill>
                <a:latin typeface="Helvetica" pitchFamily="2" charset="0"/>
              </a:rPr>
              <a:t>Work on CLIP continues. C</a:t>
            </a:r>
            <a:r>
              <a:rPr lang="en-US" b="0" i="0" u="none" strike="noStrike" dirty="0">
                <a:solidFill>
                  <a:srgbClr val="0000FF"/>
                </a:solidFill>
                <a:effectLst/>
                <a:latin typeface="Helvetica" pitchFamily="2" charset="0"/>
              </a:rPr>
              <a:t>ost estimate for both ion and proton accelerators done, working on civil construction, target, hot cell. CDR progressing for target and civil construction</a:t>
            </a:r>
            <a:r>
              <a:rPr lang="en-US" dirty="0">
                <a:solidFill>
                  <a:srgbClr val="0000FF"/>
                </a:solidFill>
                <a:latin typeface="Helvetica" pitchFamily="2" charset="0"/>
              </a:rPr>
              <a:t>. Last year the Isotope Program’s focus was on 2 ARRs for the AP Hot Cells and the MIRP Cyclotron, still to be completed.  </a:t>
            </a:r>
            <a:endParaRPr lang="en-US" dirty="0">
              <a:solidFill>
                <a:srgbClr val="0000FF"/>
              </a:solidFill>
              <a:effectLst/>
              <a:latin typeface="Helvetica" pitchFamily="2" charset="0"/>
            </a:endParaRPr>
          </a:p>
          <a:p>
            <a:endParaRPr lang="en-US" dirty="0">
              <a:effectLst/>
              <a:latin typeface="Helvetica" pitchFamily="2" charset="0"/>
            </a:endParaRPr>
          </a:p>
          <a:p>
            <a:r>
              <a:rPr lang="en-US" b="1" dirty="0">
                <a:latin typeface="Helvetica" pitchFamily="2" charset="0"/>
              </a:rPr>
              <a:t>R8</a:t>
            </a:r>
            <a:r>
              <a:rPr lang="en-US" dirty="0">
                <a:latin typeface="Helvetica" pitchFamily="2" charset="0"/>
              </a:rPr>
              <a:t> (Li ECRIS): </a:t>
            </a:r>
            <a:r>
              <a:rPr lang="en-US" dirty="0">
                <a:effectLst/>
                <a:latin typeface="Helvetica" pitchFamily="2" charset="0"/>
              </a:rPr>
              <a:t>Clarify the timeline for development of a source and the resources needed. Clarify the criticality of a Li beam to the CLIP program, and if low intensities are of use in a staged development.</a:t>
            </a:r>
          </a:p>
          <a:p>
            <a:r>
              <a:rPr lang="en-US" dirty="0">
                <a:solidFill>
                  <a:srgbClr val="0000FF"/>
                </a:solidFill>
                <a:latin typeface="Helvetica" pitchFamily="2" charset="0"/>
              </a:rPr>
              <a:t>Work on CLIP continues. C</a:t>
            </a:r>
            <a:r>
              <a:rPr lang="en-US" b="0" i="0" u="none" strike="noStrike" dirty="0">
                <a:solidFill>
                  <a:srgbClr val="0000FF"/>
                </a:solidFill>
                <a:effectLst/>
                <a:latin typeface="Helvetica" pitchFamily="2" charset="0"/>
              </a:rPr>
              <a:t>ost estimate for both ion and proton accelerators done, working on civil construction, target, hot cell. CDR progressing for target and civil construction</a:t>
            </a:r>
            <a:r>
              <a:rPr lang="en-US" dirty="0">
                <a:solidFill>
                  <a:srgbClr val="0000FF"/>
                </a:solidFill>
                <a:latin typeface="Helvetica" pitchFamily="2" charset="0"/>
              </a:rPr>
              <a:t>. Last year the Isotope Program’s focus was on 2 ARRs for the AP Hot Cells and the MIRP Cyclotron, still to be completed.  </a:t>
            </a:r>
            <a:endParaRPr lang="en-US" dirty="0">
              <a:solidFill>
                <a:srgbClr val="0000FF"/>
              </a:solidFill>
              <a:effectLst/>
              <a:latin typeface="Helvetica" pitchFamily="2" charset="0"/>
            </a:endParaRPr>
          </a:p>
          <a:p>
            <a:endParaRPr lang="en-US" b="1" dirty="0">
              <a:latin typeface="Helvetica" pitchFamily="2" charset="0"/>
            </a:endParaRPr>
          </a:p>
          <a:p>
            <a:r>
              <a:rPr lang="en-US" b="1" dirty="0">
                <a:latin typeface="Helvetica" pitchFamily="2" charset="0"/>
              </a:rPr>
              <a:t>R9</a:t>
            </a:r>
            <a:r>
              <a:rPr lang="en-US" dirty="0">
                <a:latin typeface="Helvetica" pitchFamily="2" charset="0"/>
              </a:rPr>
              <a:t> (HEET): </a:t>
            </a:r>
            <a:r>
              <a:rPr lang="en-US" dirty="0">
                <a:effectLst/>
                <a:latin typeface="Helvetica" pitchFamily="2" charset="0"/>
              </a:rPr>
              <a:t>Continue to pursue effective methods to improve the spill structure for slow extraction of low intensity beams.</a:t>
            </a:r>
          </a:p>
          <a:p>
            <a:r>
              <a:rPr lang="en-US" b="0" i="0" u="none" strike="noStrike" dirty="0">
                <a:solidFill>
                  <a:srgbClr val="0000FF"/>
                </a:solidFill>
                <a:effectLst/>
                <a:latin typeface="Helvetica" pitchFamily="2" charset="0"/>
              </a:rPr>
              <a:t>In 2022 the HEET did not receive funding to pursue this question. However, in 2023 we will receive design study funds and will begin looking more carefully at the spill structure correction methods to include into the refined design and cost estimate. In addition, in November 2022 a new postdoc, Bhawin Dhital, joined the department, supported by the NASA program. He will focus on improving the NSRL beam quality including the spill</a:t>
            </a:r>
            <a:r>
              <a:rPr lang="en-US" b="0" i="0" u="none" strike="noStrike">
                <a:solidFill>
                  <a:srgbClr val="0000FF"/>
                </a:solidFill>
                <a:effectLst/>
                <a:latin typeface="Helvetica" pitchFamily="2" charset="0"/>
              </a:rPr>
              <a:t>. </a:t>
            </a:r>
            <a:endParaRPr lang="en-US" dirty="0">
              <a:effectLst/>
              <a:latin typeface="Helvetica" pitchFamily="2" charset="0"/>
            </a:endParaRPr>
          </a:p>
          <a:p>
            <a:endParaRPr lang="en-US" dirty="0">
              <a:effectLst/>
              <a:latin typeface="Helvetica" pitchFamily="2" charset="0"/>
            </a:endParaRPr>
          </a:p>
          <a:p>
            <a:endParaRPr lang="en-US" dirty="0">
              <a:effectLst/>
              <a:latin typeface="Helvetica" pitchFamily="2" charset="0"/>
            </a:endParaRPr>
          </a:p>
          <a:p>
            <a:pPr marL="0" indent="0"/>
            <a:endParaRPr lang="en-US" b="1" dirty="0"/>
          </a:p>
        </p:txBody>
      </p:sp>
      <p:sp>
        <p:nvSpPr>
          <p:cNvPr id="4" name="Slide Number Placeholder 3">
            <a:extLst>
              <a:ext uri="{FF2B5EF4-FFF2-40B4-BE49-F238E27FC236}">
                <a16:creationId xmlns:a16="http://schemas.microsoft.com/office/drawing/2014/main" id="{A8BDB840-606E-AF42-B144-8A2BEE4D302A}"/>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spTree>
    <p:extLst>
      <p:ext uri="{BB962C8B-B14F-4D97-AF65-F5344CB8AC3E}">
        <p14:creationId xmlns:p14="http://schemas.microsoft.com/office/powerpoint/2010/main" val="728317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030BD-CBED-3745-A0AC-30EC3236C904}"/>
              </a:ext>
            </a:extLst>
          </p:cNvPr>
          <p:cNvSpPr>
            <a:spLocks noGrp="1"/>
          </p:cNvSpPr>
          <p:nvPr>
            <p:ph type="title"/>
          </p:nvPr>
        </p:nvSpPr>
        <p:spPr>
          <a:xfrm>
            <a:off x="571500" y="176281"/>
            <a:ext cx="11049000" cy="606758"/>
          </a:xfrm>
        </p:spPr>
        <p:txBody>
          <a:bodyPr>
            <a:normAutofit fontScale="90000"/>
          </a:bodyPr>
          <a:lstStyle/>
          <a:p>
            <a:r>
              <a:rPr lang="en-US" dirty="0"/>
              <a:t>Collider-Accelerator Department facilities </a:t>
            </a:r>
          </a:p>
        </p:txBody>
      </p:sp>
      <p:sp>
        <p:nvSpPr>
          <p:cNvPr id="3" name="Slide Number Placeholder 2">
            <a:extLst>
              <a:ext uri="{FF2B5EF4-FFF2-40B4-BE49-F238E27FC236}">
                <a16:creationId xmlns:a16="http://schemas.microsoft.com/office/drawing/2014/main" id="{DC6CE0EF-FF2B-B341-98F0-7C86AE8F5221}"/>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
        <p:nvSpPr>
          <p:cNvPr id="5" name="TextBox 4">
            <a:extLst>
              <a:ext uri="{FF2B5EF4-FFF2-40B4-BE49-F238E27FC236}">
                <a16:creationId xmlns:a16="http://schemas.microsoft.com/office/drawing/2014/main" id="{04790FA1-2D75-0E49-ACC0-230A9E546D60}"/>
              </a:ext>
            </a:extLst>
          </p:cNvPr>
          <p:cNvSpPr txBox="1"/>
          <p:nvPr/>
        </p:nvSpPr>
        <p:spPr>
          <a:xfrm>
            <a:off x="186958" y="1438236"/>
            <a:ext cx="2860078" cy="5109091"/>
          </a:xfrm>
          <a:prstGeom prst="rect">
            <a:avLst/>
          </a:prstGeom>
          <a:noFill/>
        </p:spPr>
        <p:txBody>
          <a:bodyPr wrap="none" rtlCol="0">
            <a:spAutoFit/>
          </a:bodyPr>
          <a:lstStyle/>
          <a:p>
            <a:r>
              <a:rPr lang="en-US" dirty="0"/>
              <a:t> Uniquely flexible and </a:t>
            </a:r>
            <a:br>
              <a:rPr lang="en-US" dirty="0"/>
            </a:br>
            <a:r>
              <a:rPr lang="en-US" dirty="0"/>
              <a:t> only hadron collider in </a:t>
            </a:r>
            <a:br>
              <a:rPr lang="en-US" dirty="0"/>
            </a:br>
            <a:r>
              <a:rPr lang="en-US" dirty="0"/>
              <a:t> US for exploration of </a:t>
            </a:r>
            <a:br>
              <a:rPr lang="en-US" dirty="0"/>
            </a:br>
            <a:r>
              <a:rPr lang="en-US" dirty="0"/>
              <a:t> QCD phase diagram </a:t>
            </a:r>
            <a:br>
              <a:rPr lang="en-US" dirty="0"/>
            </a:br>
            <a:r>
              <a:rPr lang="en-US" dirty="0"/>
              <a:t> and proton spin</a:t>
            </a:r>
            <a:br>
              <a:rPr lang="en-US" dirty="0"/>
            </a:br>
            <a:endParaRPr lang="en-US" dirty="0"/>
          </a:p>
          <a:p>
            <a:r>
              <a:rPr lang="en-US" dirty="0"/>
              <a:t>Injectors also used for </a:t>
            </a:r>
            <a:br>
              <a:rPr lang="en-US" dirty="0"/>
            </a:br>
            <a:r>
              <a:rPr lang="en-US" dirty="0"/>
              <a:t>application programs:</a:t>
            </a:r>
            <a:br>
              <a:rPr lang="en-US" dirty="0">
                <a:solidFill>
                  <a:srgbClr val="0432FF"/>
                </a:solidFill>
              </a:rPr>
            </a:br>
            <a:r>
              <a:rPr lang="en-US" dirty="0">
                <a:solidFill>
                  <a:srgbClr val="0432FF"/>
                </a:solidFill>
              </a:rPr>
              <a:t>-</a:t>
            </a:r>
            <a:r>
              <a:rPr lang="en-US" dirty="0"/>
              <a:t> </a:t>
            </a:r>
            <a:r>
              <a:rPr lang="en-US" sz="1600" dirty="0">
                <a:solidFill>
                  <a:srgbClr val="0432FF"/>
                </a:solidFill>
              </a:rPr>
              <a:t>Linac/BLIP for</a:t>
            </a:r>
            <a:br>
              <a:rPr lang="en-US" sz="1600" dirty="0">
                <a:solidFill>
                  <a:srgbClr val="0432FF"/>
                </a:solidFill>
              </a:rPr>
            </a:br>
            <a:r>
              <a:rPr lang="en-US" sz="1600" dirty="0">
                <a:solidFill>
                  <a:srgbClr val="0432FF"/>
                </a:solidFill>
              </a:rPr>
              <a:t>  isotope production</a:t>
            </a:r>
            <a:br>
              <a:rPr lang="en-US" sz="600" dirty="0">
                <a:solidFill>
                  <a:srgbClr val="0432FF"/>
                </a:solidFill>
              </a:rPr>
            </a:br>
            <a:br>
              <a:rPr lang="en-US" sz="600" dirty="0">
                <a:solidFill>
                  <a:srgbClr val="0432FF"/>
                </a:solidFill>
              </a:rPr>
            </a:br>
            <a:r>
              <a:rPr lang="en-US" sz="1600" dirty="0">
                <a:solidFill>
                  <a:srgbClr val="0432FF"/>
                </a:solidFill>
              </a:rPr>
              <a:t>- Booster/NSRL for</a:t>
            </a:r>
            <a:br>
              <a:rPr lang="en-US" sz="1600" dirty="0">
                <a:solidFill>
                  <a:srgbClr val="0432FF"/>
                </a:solidFill>
              </a:rPr>
            </a:br>
            <a:r>
              <a:rPr lang="en-US" sz="1600" dirty="0">
                <a:solidFill>
                  <a:srgbClr val="0432FF"/>
                </a:solidFill>
              </a:rPr>
              <a:t>  space radiation studies</a:t>
            </a:r>
            <a:endParaRPr lang="en-US" sz="600" dirty="0">
              <a:solidFill>
                <a:srgbClr val="0432FF"/>
              </a:solidFill>
            </a:endParaRPr>
          </a:p>
          <a:p>
            <a:br>
              <a:rPr lang="en-US" sz="600" dirty="0">
                <a:solidFill>
                  <a:srgbClr val="0432FF"/>
                </a:solidFill>
              </a:rPr>
            </a:br>
            <a:r>
              <a:rPr lang="en-US" sz="1600" dirty="0">
                <a:solidFill>
                  <a:srgbClr val="0432FF"/>
                </a:solidFill>
              </a:rPr>
              <a:t>- Tandem for</a:t>
            </a:r>
            <a:br>
              <a:rPr lang="en-US" sz="1600" dirty="0">
                <a:solidFill>
                  <a:srgbClr val="0432FF"/>
                </a:solidFill>
              </a:rPr>
            </a:br>
            <a:r>
              <a:rPr lang="en-US" sz="1600" dirty="0">
                <a:solidFill>
                  <a:srgbClr val="0432FF"/>
                </a:solidFill>
              </a:rPr>
              <a:t>  industrial/academic users</a:t>
            </a:r>
          </a:p>
          <a:p>
            <a:pPr>
              <a:buFont typeface="Arial" panose="020B0604020202020204" pitchFamily="34" charset="0"/>
              <a:buChar char="•"/>
            </a:pPr>
            <a:endParaRPr lang="en-US" dirty="0"/>
          </a:p>
          <a:p>
            <a:r>
              <a:rPr lang="en-US" dirty="0"/>
              <a:t>R&amp;D for future facilities</a:t>
            </a:r>
            <a:br>
              <a:rPr lang="en-US" dirty="0"/>
            </a:br>
            <a:r>
              <a:rPr lang="en-US" dirty="0"/>
              <a:t>and application </a:t>
            </a:r>
            <a:br>
              <a:rPr lang="en-US" dirty="0"/>
            </a:br>
            <a:r>
              <a:rPr lang="en-US" sz="1400" dirty="0">
                <a:solidFill>
                  <a:srgbClr val="0432FF"/>
                </a:solidFill>
              </a:rPr>
              <a:t>sources, cooling, pol. beams, …</a:t>
            </a:r>
            <a:r>
              <a:rPr lang="en-US" dirty="0">
                <a:solidFill>
                  <a:srgbClr val="0432FF"/>
                </a:solidFill>
              </a:rPr>
              <a:t>  </a:t>
            </a:r>
          </a:p>
        </p:txBody>
      </p:sp>
      <p:pic>
        <p:nvPicPr>
          <p:cNvPr id="7" name="Picture 6" descr="Map&#10;&#10;Description automatically generated">
            <a:extLst>
              <a:ext uri="{FF2B5EF4-FFF2-40B4-BE49-F238E27FC236}">
                <a16:creationId xmlns:a16="http://schemas.microsoft.com/office/drawing/2014/main" id="{4E81B357-8887-CA4E-B6F9-6CF992BFA7CE}"/>
              </a:ext>
            </a:extLst>
          </p:cNvPr>
          <p:cNvPicPr>
            <a:picLocks noChangeAspect="1"/>
          </p:cNvPicPr>
          <p:nvPr/>
        </p:nvPicPr>
        <p:blipFill>
          <a:blip r:embed="rId2"/>
          <a:stretch>
            <a:fillRect/>
          </a:stretch>
        </p:blipFill>
        <p:spPr>
          <a:xfrm>
            <a:off x="2984300" y="983984"/>
            <a:ext cx="9207700" cy="5898682"/>
          </a:xfrm>
          <a:prstGeom prst="rect">
            <a:avLst/>
          </a:prstGeom>
        </p:spPr>
      </p:pic>
    </p:spTree>
    <p:extLst>
      <p:ext uri="{BB962C8B-B14F-4D97-AF65-F5344CB8AC3E}">
        <p14:creationId xmlns:p14="http://schemas.microsoft.com/office/powerpoint/2010/main" val="1067368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25949-6439-3A42-A220-90E06CE009C2}"/>
              </a:ext>
            </a:extLst>
          </p:cNvPr>
          <p:cNvSpPr>
            <a:spLocks noGrp="1"/>
          </p:cNvSpPr>
          <p:nvPr>
            <p:ph type="title"/>
          </p:nvPr>
        </p:nvSpPr>
        <p:spPr>
          <a:xfrm>
            <a:off x="571500" y="365126"/>
            <a:ext cx="11049000" cy="635310"/>
          </a:xfrm>
        </p:spPr>
        <p:txBody>
          <a:bodyPr>
            <a:normAutofit fontScale="90000"/>
          </a:bodyPr>
          <a:lstStyle/>
          <a:p>
            <a:r>
              <a:rPr lang="en-US" dirty="0"/>
              <a:t>Collider-Accelerator Department </a:t>
            </a:r>
          </a:p>
        </p:txBody>
      </p:sp>
      <p:sp>
        <p:nvSpPr>
          <p:cNvPr id="3" name="Content Placeholder 2">
            <a:extLst>
              <a:ext uri="{FF2B5EF4-FFF2-40B4-BE49-F238E27FC236}">
                <a16:creationId xmlns:a16="http://schemas.microsoft.com/office/drawing/2014/main" id="{AFE21142-4518-294D-A2F1-89670E142FBC}"/>
              </a:ext>
            </a:extLst>
          </p:cNvPr>
          <p:cNvSpPr>
            <a:spLocks noGrp="1"/>
          </p:cNvSpPr>
          <p:nvPr>
            <p:ph idx="1"/>
          </p:nvPr>
        </p:nvSpPr>
        <p:spPr>
          <a:xfrm>
            <a:off x="571500" y="1001167"/>
            <a:ext cx="11049000" cy="4207185"/>
          </a:xfrm>
        </p:spPr>
        <p:txBody>
          <a:bodyPr>
            <a:normAutofit/>
          </a:bodyPr>
          <a:lstStyle/>
          <a:p>
            <a:pPr marL="457200" indent="-457200">
              <a:buFont typeface="Arial" panose="020B0604020202020204" pitchFamily="34" charset="0"/>
              <a:buChar char="•"/>
            </a:pPr>
            <a:r>
              <a:rPr lang="en-US" sz="2400" dirty="0"/>
              <a:t>Mission: Design, develop, commission and operate state-of-the-art accelerators to carry out accelerator-based experiments in an environmentally responsible and safe manner. Perform accelerator R&amp;D towards the next generation of accelerator facilities and accelerator applications in support of national needs.</a:t>
            </a:r>
          </a:p>
          <a:p>
            <a:pPr marL="457200" indent="-457200">
              <a:buFont typeface="Arial" panose="020B0604020202020204" pitchFamily="34" charset="0"/>
              <a:buChar char="•"/>
            </a:pPr>
            <a:r>
              <a:rPr lang="en-US" sz="2400" dirty="0"/>
              <a:t>FY2022: 402 head,  361 FTE (282 RHIC)</a:t>
            </a:r>
          </a:p>
          <a:p>
            <a:pPr marL="457200" indent="-457200">
              <a:buFont typeface="Arial" panose="020B0604020202020204" pitchFamily="34" charset="0"/>
              <a:buChar char="•"/>
            </a:pPr>
            <a:r>
              <a:rPr lang="en-US" sz="2400" dirty="0"/>
              <a:t>Significant legacy infrastructure issues (AGS started operation in 1960) are being addressed through continuous renovation and replacement of obsolete equipment.</a:t>
            </a:r>
          </a:p>
          <a:p>
            <a:endParaRPr lang="en-US" dirty="0"/>
          </a:p>
        </p:txBody>
      </p:sp>
      <p:sp>
        <p:nvSpPr>
          <p:cNvPr id="4" name="Slide Number Placeholder 3">
            <a:extLst>
              <a:ext uri="{FF2B5EF4-FFF2-40B4-BE49-F238E27FC236}">
                <a16:creationId xmlns:a16="http://schemas.microsoft.com/office/drawing/2014/main" id="{6747059B-79AC-574D-B65F-3C9B5A8E771E}"/>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pic>
        <p:nvPicPr>
          <p:cNvPr id="5" name="Picture 4">
            <a:extLst>
              <a:ext uri="{FF2B5EF4-FFF2-40B4-BE49-F238E27FC236}">
                <a16:creationId xmlns:a16="http://schemas.microsoft.com/office/drawing/2014/main" id="{914F0650-8FE1-5B48-8646-6F5580858CD7}"/>
              </a:ext>
            </a:extLst>
          </p:cNvPr>
          <p:cNvPicPr>
            <a:picLocks noChangeAspect="1"/>
          </p:cNvPicPr>
          <p:nvPr/>
        </p:nvPicPr>
        <p:blipFill>
          <a:blip r:embed="rId2"/>
          <a:stretch>
            <a:fillRect/>
          </a:stretch>
        </p:blipFill>
        <p:spPr>
          <a:xfrm>
            <a:off x="2781995" y="3985625"/>
            <a:ext cx="9115036" cy="2330970"/>
          </a:xfrm>
          <a:prstGeom prst="rect">
            <a:avLst/>
          </a:prstGeom>
        </p:spPr>
      </p:pic>
    </p:spTree>
    <p:extLst>
      <p:ext uri="{BB962C8B-B14F-4D97-AF65-F5344CB8AC3E}">
        <p14:creationId xmlns:p14="http://schemas.microsoft.com/office/powerpoint/2010/main" val="1172899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6D4BD-1A3B-5235-0491-E2AA2EFCAC0D}"/>
              </a:ext>
            </a:extLst>
          </p:cNvPr>
          <p:cNvSpPr>
            <a:spLocks noGrp="1"/>
          </p:cNvSpPr>
          <p:nvPr>
            <p:ph type="title"/>
          </p:nvPr>
        </p:nvSpPr>
        <p:spPr/>
        <p:txBody>
          <a:bodyPr/>
          <a:lstStyle/>
          <a:p>
            <a:r>
              <a:rPr lang="en-US" dirty="0"/>
              <a:t>Accelerator Readiness Reviews</a:t>
            </a:r>
          </a:p>
        </p:txBody>
      </p:sp>
      <p:sp>
        <p:nvSpPr>
          <p:cNvPr id="3" name="Content Placeholder 2">
            <a:extLst>
              <a:ext uri="{FF2B5EF4-FFF2-40B4-BE49-F238E27FC236}">
                <a16:creationId xmlns:a16="http://schemas.microsoft.com/office/drawing/2014/main" id="{4096EE6B-DE25-819F-739A-0B75775C8EDB}"/>
              </a:ext>
            </a:extLst>
          </p:cNvPr>
          <p:cNvSpPr>
            <a:spLocks noGrp="1"/>
          </p:cNvSpPr>
          <p:nvPr>
            <p:ph idx="1"/>
          </p:nvPr>
        </p:nvSpPr>
        <p:spPr>
          <a:xfrm>
            <a:off x="571500" y="1481559"/>
            <a:ext cx="11049000" cy="4551251"/>
          </a:xfrm>
        </p:spPr>
        <p:txBody>
          <a:bodyPr>
            <a:normAutofit fontScale="70000" lnSpcReduction="20000"/>
          </a:bodyPr>
          <a:lstStyle/>
          <a:p>
            <a:pPr marL="0" indent="0"/>
            <a:r>
              <a:rPr lang="en-US" dirty="0"/>
              <a:t>Major effort for department. At one point C-AD was working on 5 ARR simultaneously.</a:t>
            </a:r>
          </a:p>
          <a:p>
            <a:pPr marL="457200" indent="-457200">
              <a:buFont typeface="Arial" panose="020B0604020202020204" pitchFamily="34" charset="0"/>
              <a:buChar char="•"/>
            </a:pPr>
            <a:r>
              <a:rPr lang="en-US" dirty="0"/>
              <a:t>All legacy accelerators must undergo Accelerator Readiness Reviews</a:t>
            </a:r>
          </a:p>
          <a:p>
            <a:pPr marL="457200" indent="-457200">
              <a:buFont typeface="Arial" panose="020B0604020202020204" pitchFamily="34" charset="0"/>
              <a:buChar char="•"/>
            </a:pPr>
            <a:r>
              <a:rPr lang="en-US" dirty="0"/>
              <a:t>Isotope Program also requires ARRs, frequent target reviews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solidFill>
                  <a:srgbClr val="0000FF"/>
                </a:solidFill>
              </a:rPr>
              <a:t>ARR Tandem 				November 2022 – done </a:t>
            </a:r>
          </a:p>
          <a:p>
            <a:pPr marL="457200" indent="-457200">
              <a:buFont typeface="Arial" panose="020B0604020202020204" pitchFamily="34" charset="0"/>
              <a:buChar char="•"/>
            </a:pPr>
            <a:r>
              <a:rPr lang="en-US" dirty="0">
                <a:solidFill>
                  <a:srgbClr val="0000FF"/>
                </a:solidFill>
              </a:rPr>
              <a:t>ARR AP Hot Cell				December 2022 – done </a:t>
            </a:r>
          </a:p>
          <a:p>
            <a:pPr marL="457200" indent="-457200">
              <a:buFont typeface="Arial" panose="020B0604020202020204" pitchFamily="34" charset="0"/>
              <a:buChar char="•"/>
            </a:pPr>
            <a:r>
              <a:rPr lang="en-US" dirty="0">
                <a:solidFill>
                  <a:srgbClr val="0000FF"/>
                </a:solidFill>
              </a:rPr>
              <a:t>USI sPHENIX sc magnet (IRR w/ external)	March 2023</a:t>
            </a:r>
          </a:p>
          <a:p>
            <a:pPr marL="457200" indent="-457200">
              <a:buFont typeface="Arial" panose="020B0604020202020204" pitchFamily="34" charset="0"/>
              <a:buChar char="•"/>
            </a:pPr>
            <a:r>
              <a:rPr lang="en-US" dirty="0">
                <a:solidFill>
                  <a:srgbClr val="0000FF"/>
                </a:solidFill>
              </a:rPr>
              <a:t>ARR MIRP Cyclotron			FY 2023</a:t>
            </a:r>
          </a:p>
          <a:p>
            <a:pPr marL="457200" indent="-457200">
              <a:buFont typeface="Arial" panose="020B0604020202020204" pitchFamily="34" charset="0"/>
              <a:buChar char="•"/>
            </a:pPr>
            <a:r>
              <a:rPr lang="en-US" dirty="0">
                <a:solidFill>
                  <a:srgbClr val="0000FF"/>
                </a:solidFill>
              </a:rPr>
              <a:t>ARR ATF (in ATRO, assisting)		November 2023</a:t>
            </a:r>
          </a:p>
          <a:p>
            <a:pPr marL="457200" indent="-457200">
              <a:buFont typeface="Arial" panose="020B0604020202020204" pitchFamily="34" charset="0"/>
              <a:buChar char="•"/>
            </a:pPr>
            <a:r>
              <a:rPr lang="en-US" dirty="0">
                <a:solidFill>
                  <a:srgbClr val="0000FF"/>
                </a:solidFill>
              </a:rPr>
              <a:t>ARR Linac+Booster				November 2024</a:t>
            </a:r>
          </a:p>
          <a:p>
            <a:pPr marL="457200" indent="-457200">
              <a:buFont typeface="Arial" panose="020B0604020202020204" pitchFamily="34" charset="0"/>
              <a:buChar char="•"/>
            </a:pPr>
            <a:r>
              <a:rPr lang="en-US" dirty="0">
                <a:solidFill>
                  <a:srgbClr val="0000FF"/>
                </a:solidFill>
              </a:rPr>
              <a:t>ARR AGS					September 2026</a:t>
            </a:r>
          </a:p>
          <a:p>
            <a:pPr marL="0" indent="0"/>
            <a:endParaRPr lang="en-US" dirty="0"/>
          </a:p>
          <a:p>
            <a:pPr marL="457200" indent="-457200">
              <a:buFont typeface="Arial" panose="020B0604020202020204" pitchFamily="34" charset="0"/>
              <a:buChar char="•"/>
            </a:pPr>
            <a:r>
              <a:rPr lang="en-US" dirty="0"/>
              <a:t>… then need to get ready for EIC ARRs</a:t>
            </a:r>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CF609C2-BE75-4B93-00AE-F317BCBCC1B0}"/>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spTree>
    <p:extLst>
      <p:ext uri="{BB962C8B-B14F-4D97-AF65-F5344CB8AC3E}">
        <p14:creationId xmlns:p14="http://schemas.microsoft.com/office/powerpoint/2010/main" val="377143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2BB821-3D3C-D400-33C1-887004406964}"/>
              </a:ext>
            </a:extLst>
          </p:cNvPr>
          <p:cNvPicPr>
            <a:picLocks noChangeAspect="1"/>
          </p:cNvPicPr>
          <p:nvPr/>
        </p:nvPicPr>
        <p:blipFill>
          <a:blip r:embed="rId3"/>
          <a:stretch>
            <a:fillRect/>
          </a:stretch>
        </p:blipFill>
        <p:spPr>
          <a:xfrm>
            <a:off x="7627716" y="0"/>
            <a:ext cx="4564284" cy="3795368"/>
          </a:xfrm>
          <a:prstGeom prst="rect">
            <a:avLst/>
          </a:prstGeom>
        </p:spPr>
      </p:pic>
      <p:sp>
        <p:nvSpPr>
          <p:cNvPr id="2" name="Title 1">
            <a:extLst>
              <a:ext uri="{FF2B5EF4-FFF2-40B4-BE49-F238E27FC236}">
                <a16:creationId xmlns:a16="http://schemas.microsoft.com/office/drawing/2014/main" id="{7F8765AF-6A0D-CF6E-BE99-D1E618E62E46}"/>
              </a:ext>
            </a:extLst>
          </p:cNvPr>
          <p:cNvSpPr>
            <a:spLocks noGrp="1"/>
          </p:cNvSpPr>
          <p:nvPr>
            <p:ph type="title"/>
          </p:nvPr>
        </p:nvSpPr>
        <p:spPr>
          <a:xfrm>
            <a:off x="571500" y="365125"/>
            <a:ext cx="11049000" cy="1058561"/>
          </a:xfrm>
        </p:spPr>
        <p:txBody>
          <a:bodyPr/>
          <a:lstStyle/>
          <a:p>
            <a:r>
              <a:rPr lang="en-US" dirty="0"/>
              <a:t>C-AD and EIC</a:t>
            </a:r>
          </a:p>
        </p:txBody>
      </p:sp>
      <p:sp>
        <p:nvSpPr>
          <p:cNvPr id="3" name="Content Placeholder 2">
            <a:extLst>
              <a:ext uri="{FF2B5EF4-FFF2-40B4-BE49-F238E27FC236}">
                <a16:creationId xmlns:a16="http://schemas.microsoft.com/office/drawing/2014/main" id="{6C244CEE-0F32-A0FF-F45D-E7BE655EE2B3}"/>
              </a:ext>
            </a:extLst>
          </p:cNvPr>
          <p:cNvSpPr>
            <a:spLocks noGrp="1"/>
          </p:cNvSpPr>
          <p:nvPr>
            <p:ph idx="1"/>
          </p:nvPr>
        </p:nvSpPr>
        <p:spPr>
          <a:xfrm>
            <a:off x="412130" y="1686731"/>
            <a:ext cx="11049000" cy="4207185"/>
          </a:xfrm>
        </p:spPr>
        <p:txBody>
          <a:bodyPr>
            <a:normAutofit fontScale="85000" lnSpcReduction="20000"/>
          </a:bodyPr>
          <a:lstStyle/>
          <a:p>
            <a:pPr marL="0" indent="0"/>
            <a:r>
              <a:rPr lang="en-US" sz="3200" dirty="0"/>
              <a:t>EIC Project        has staff at BNL and JLab</a:t>
            </a:r>
            <a:br>
              <a:rPr lang="en-US" sz="3200" dirty="0"/>
            </a:br>
            <a:r>
              <a:rPr lang="en-US" sz="3200" dirty="0"/>
              <a:t>EIC Directorate  at BNL separate from NPP</a:t>
            </a:r>
            <a:br>
              <a:rPr lang="en-US" sz="3200" dirty="0"/>
            </a:br>
            <a:endParaRPr lang="en-US" dirty="0"/>
          </a:p>
          <a:p>
            <a:pPr marL="0" indent="0"/>
            <a:endParaRPr lang="en-US" dirty="0"/>
          </a:p>
          <a:p>
            <a:pPr marL="0" indent="0"/>
            <a:endParaRPr lang="en-US" dirty="0"/>
          </a:p>
          <a:p>
            <a:pPr marL="0" indent="0"/>
            <a:r>
              <a:rPr lang="en-US" dirty="0"/>
              <a:t>C-AD staff use for EIC in 3 forms:</a:t>
            </a:r>
          </a:p>
          <a:p>
            <a:pPr marL="457200" indent="-457200">
              <a:buFont typeface="Arial" panose="020B0604020202020204" pitchFamily="34" charset="0"/>
              <a:buChar char="•"/>
            </a:pPr>
            <a:r>
              <a:rPr lang="en-US" dirty="0"/>
              <a:t>Staff transfer</a:t>
            </a:r>
          </a:p>
          <a:p>
            <a:pPr marL="457200" indent="-457200">
              <a:buFont typeface="Arial" panose="020B0604020202020204" pitchFamily="34" charset="0"/>
              <a:buChar char="•"/>
            </a:pPr>
            <a:r>
              <a:rPr lang="en-US" dirty="0"/>
              <a:t>Matrixed staff with individual or group MOUs </a:t>
            </a:r>
            <a:r>
              <a:rPr lang="en-US" sz="2200" dirty="0"/>
              <a:t>(&gt;20%, ~70 people)</a:t>
            </a:r>
            <a:endParaRPr lang="en-US" dirty="0"/>
          </a:p>
          <a:p>
            <a:pPr marL="914400" lvl="1" indent="-457200"/>
            <a:r>
              <a:rPr lang="en-US" dirty="0"/>
              <a:t>FY2021 – 17 FTE in C-AD on EIC </a:t>
            </a:r>
          </a:p>
          <a:p>
            <a:pPr marL="914400" lvl="1" indent="-457200"/>
            <a:r>
              <a:rPr lang="en-US" dirty="0"/>
              <a:t>FY2022 – 15 FTE in C-AD on EIC </a:t>
            </a:r>
          </a:p>
          <a:p>
            <a:pPr marL="914400" lvl="1" indent="-457200"/>
            <a:r>
              <a:rPr lang="en-US" dirty="0"/>
              <a:t>also have reversed MOU</a:t>
            </a:r>
          </a:p>
          <a:p>
            <a:pPr marL="457200" indent="-457200">
              <a:buFont typeface="Arial" panose="020B0604020202020204" pitchFamily="34" charset="0"/>
              <a:buChar char="•"/>
            </a:pPr>
            <a:r>
              <a:rPr lang="en-US" dirty="0"/>
              <a:t>EIC scope execution in C-AD with C-AD staff</a:t>
            </a:r>
          </a:p>
          <a:p>
            <a:pPr marL="457200" indent="-457200"/>
            <a:endParaRPr lang="en-US" dirty="0"/>
          </a:p>
          <a:p>
            <a:pPr marL="914400" lvl="1" indent="-457200"/>
            <a:endParaRPr lang="en-US" dirty="0"/>
          </a:p>
        </p:txBody>
      </p:sp>
      <p:sp>
        <p:nvSpPr>
          <p:cNvPr id="4" name="Slide Number Placeholder 3">
            <a:extLst>
              <a:ext uri="{FF2B5EF4-FFF2-40B4-BE49-F238E27FC236}">
                <a16:creationId xmlns:a16="http://schemas.microsoft.com/office/drawing/2014/main" id="{0FD5FB50-2FE3-D6F9-E222-CFAC9E333609}"/>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sp>
        <p:nvSpPr>
          <p:cNvPr id="6" name="TextBox 5">
            <a:extLst>
              <a:ext uri="{FF2B5EF4-FFF2-40B4-BE49-F238E27FC236}">
                <a16:creationId xmlns:a16="http://schemas.microsoft.com/office/drawing/2014/main" id="{40974C79-2192-2BF3-874E-83A4D066B826}"/>
              </a:ext>
            </a:extLst>
          </p:cNvPr>
          <p:cNvSpPr txBox="1"/>
          <p:nvPr/>
        </p:nvSpPr>
        <p:spPr>
          <a:xfrm>
            <a:off x="2973922" y="6156961"/>
            <a:ext cx="6851556" cy="461665"/>
          </a:xfrm>
          <a:prstGeom prst="rect">
            <a:avLst/>
          </a:prstGeom>
          <a:noFill/>
        </p:spPr>
        <p:txBody>
          <a:bodyPr wrap="none" rtlCol="0">
            <a:spAutoFit/>
          </a:bodyPr>
          <a:lstStyle/>
          <a:p>
            <a:r>
              <a:rPr lang="en-US" sz="2400" b="1" dirty="0"/>
              <a:t>C-AD MAC does not review EIC project topics</a:t>
            </a:r>
          </a:p>
        </p:txBody>
      </p:sp>
    </p:spTree>
    <p:extLst>
      <p:ext uri="{BB962C8B-B14F-4D97-AF65-F5344CB8AC3E}">
        <p14:creationId xmlns:p14="http://schemas.microsoft.com/office/powerpoint/2010/main" val="324567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7D69E3-A2A1-0C44-A064-1812FFD3C80A}"/>
              </a:ext>
            </a:extLst>
          </p:cNvPr>
          <p:cNvSpPr>
            <a:spLocks noGrp="1"/>
          </p:cNvSpPr>
          <p:nvPr>
            <p:ph type="sldNum" sz="quarter" idx="4"/>
          </p:nvPr>
        </p:nvSpPr>
        <p:spPr/>
        <p:txBody>
          <a:bodyPr/>
          <a:lstStyle/>
          <a:p>
            <a:fld id="{933A556B-7C63-244D-9B7C-B0EA8042B330}" type="slidenum">
              <a:rPr lang="en-US" smtClean="0"/>
              <a:pPr/>
              <a:t>6</a:t>
            </a:fld>
            <a:endParaRPr lang="en-US" dirty="0"/>
          </a:p>
        </p:txBody>
      </p:sp>
      <p:sp>
        <p:nvSpPr>
          <p:cNvPr id="3" name="Title 2">
            <a:extLst>
              <a:ext uri="{FF2B5EF4-FFF2-40B4-BE49-F238E27FC236}">
                <a16:creationId xmlns:a16="http://schemas.microsoft.com/office/drawing/2014/main" id="{0B0DCB82-EAA3-0644-8132-963AEAE1C231}"/>
              </a:ext>
            </a:extLst>
          </p:cNvPr>
          <p:cNvSpPr>
            <a:spLocks noGrp="1"/>
          </p:cNvSpPr>
          <p:nvPr>
            <p:ph type="ctrTitle"/>
          </p:nvPr>
        </p:nvSpPr>
        <p:spPr/>
        <p:txBody>
          <a:bodyPr/>
          <a:lstStyle/>
          <a:p>
            <a:r>
              <a:rPr lang="en-US" dirty="0"/>
              <a:t>MAC-19</a:t>
            </a:r>
          </a:p>
        </p:txBody>
      </p:sp>
    </p:spTree>
    <p:extLst>
      <p:ext uri="{BB962C8B-B14F-4D97-AF65-F5344CB8AC3E}">
        <p14:creationId xmlns:p14="http://schemas.microsoft.com/office/powerpoint/2010/main" val="3445195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C1B3A-FC9D-F645-AF87-1ECCBE60A4AC}"/>
              </a:ext>
            </a:extLst>
          </p:cNvPr>
          <p:cNvSpPr>
            <a:spLocks noGrp="1"/>
          </p:cNvSpPr>
          <p:nvPr>
            <p:ph type="title"/>
          </p:nvPr>
        </p:nvSpPr>
        <p:spPr/>
        <p:txBody>
          <a:bodyPr/>
          <a:lstStyle/>
          <a:p>
            <a:r>
              <a:rPr lang="en-US" dirty="0"/>
              <a:t>C-AD MAC</a:t>
            </a:r>
          </a:p>
        </p:txBody>
      </p:sp>
      <p:sp>
        <p:nvSpPr>
          <p:cNvPr id="3" name="Content Placeholder 2">
            <a:extLst>
              <a:ext uri="{FF2B5EF4-FFF2-40B4-BE49-F238E27FC236}">
                <a16:creationId xmlns:a16="http://schemas.microsoft.com/office/drawing/2014/main" id="{CA37CC35-A025-A748-9673-926AD740067C}"/>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3 more RHIC Runs planned</a:t>
            </a:r>
          </a:p>
          <a:p>
            <a:pPr marL="457200" indent="-457200">
              <a:buFont typeface="Arial" panose="020B0604020202020204" pitchFamily="34" charset="0"/>
              <a:buChar char="•"/>
            </a:pPr>
            <a:r>
              <a:rPr lang="en-US" dirty="0"/>
              <a:t>Then start of EIC construction planned</a:t>
            </a:r>
          </a:p>
          <a:p>
            <a:pPr marL="457200" indent="-457200">
              <a:buFont typeface="Arial" panose="020B0604020202020204" pitchFamily="34" charset="0"/>
              <a:buChar char="•"/>
            </a:pPr>
            <a:r>
              <a:rPr lang="en-US" dirty="0"/>
              <a:t>R&amp;D focus on</a:t>
            </a:r>
          </a:p>
          <a:p>
            <a:pPr marL="914400" lvl="1" indent="-457200"/>
            <a:r>
              <a:rPr lang="en-US" dirty="0">
                <a:solidFill>
                  <a:srgbClr val="0000FF"/>
                </a:solidFill>
              </a:rPr>
              <a:t>Source development</a:t>
            </a:r>
          </a:p>
          <a:p>
            <a:pPr marL="914400" lvl="1" indent="-457200"/>
            <a:r>
              <a:rPr lang="en-US" dirty="0">
                <a:solidFill>
                  <a:srgbClr val="0000FF"/>
                </a:solidFill>
              </a:rPr>
              <a:t>Hadron beam cooling</a:t>
            </a:r>
          </a:p>
          <a:p>
            <a:pPr marL="914400" lvl="1" indent="-457200"/>
            <a:r>
              <a:rPr lang="en-US" dirty="0">
                <a:solidFill>
                  <a:srgbClr val="0000FF"/>
                </a:solidFill>
              </a:rPr>
              <a:t>Polarized beams </a:t>
            </a:r>
          </a:p>
          <a:p>
            <a:pPr marL="457200" indent="-457200">
              <a:buFont typeface="Arial" panose="020B0604020202020204" pitchFamily="34" charset="0"/>
              <a:buChar char="•"/>
            </a:pPr>
            <a:r>
              <a:rPr lang="en-US" dirty="0"/>
              <a:t>Application programs</a:t>
            </a:r>
          </a:p>
          <a:p>
            <a:pPr marL="914400" lvl="1" indent="-457200"/>
            <a:r>
              <a:rPr lang="en-US" dirty="0">
                <a:solidFill>
                  <a:srgbClr val="0000FF"/>
                </a:solidFill>
              </a:rPr>
              <a:t>Isotope production</a:t>
            </a:r>
          </a:p>
          <a:p>
            <a:pPr marL="914400" lvl="1" indent="-457200"/>
            <a:r>
              <a:rPr lang="en-US" dirty="0">
                <a:solidFill>
                  <a:srgbClr val="0000FF"/>
                </a:solidFill>
              </a:rPr>
              <a:t>Space radiation studies </a:t>
            </a:r>
          </a:p>
        </p:txBody>
      </p:sp>
      <p:sp>
        <p:nvSpPr>
          <p:cNvPr id="4" name="Slide Number Placeholder 3">
            <a:extLst>
              <a:ext uri="{FF2B5EF4-FFF2-40B4-BE49-F238E27FC236}">
                <a16:creationId xmlns:a16="http://schemas.microsoft.com/office/drawing/2014/main" id="{D92F568A-F8AD-0145-9286-24E8BA3ED6FA}"/>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spTree>
    <p:extLst>
      <p:ext uri="{BB962C8B-B14F-4D97-AF65-F5344CB8AC3E}">
        <p14:creationId xmlns:p14="http://schemas.microsoft.com/office/powerpoint/2010/main" val="504432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0E24F-AC3B-E648-87ED-354EF55AD047}"/>
              </a:ext>
            </a:extLst>
          </p:cNvPr>
          <p:cNvSpPr>
            <a:spLocks noGrp="1"/>
          </p:cNvSpPr>
          <p:nvPr>
            <p:ph type="title"/>
          </p:nvPr>
        </p:nvSpPr>
        <p:spPr/>
        <p:txBody>
          <a:bodyPr/>
          <a:lstStyle/>
          <a:p>
            <a:r>
              <a:rPr lang="en-US" dirty="0"/>
              <a:t>Committee Members (4-year terms)</a:t>
            </a:r>
          </a:p>
        </p:txBody>
      </p:sp>
      <p:sp>
        <p:nvSpPr>
          <p:cNvPr id="3" name="Content Placeholder 2">
            <a:extLst>
              <a:ext uri="{FF2B5EF4-FFF2-40B4-BE49-F238E27FC236}">
                <a16:creationId xmlns:a16="http://schemas.microsoft.com/office/drawing/2014/main" id="{D4B5E6F1-AFE2-1C40-9DB1-C020ACF01FA1}"/>
              </a:ext>
            </a:extLst>
          </p:cNvPr>
          <p:cNvSpPr>
            <a:spLocks noGrp="1"/>
          </p:cNvSpPr>
          <p:nvPr>
            <p:ph idx="1"/>
          </p:nvPr>
        </p:nvSpPr>
        <p:spPr/>
        <p:txBody>
          <a:bodyPr/>
          <a:lstStyle/>
          <a:p>
            <a:pPr marL="0" indent="0"/>
            <a:endParaRPr lang="en-US" dirty="0"/>
          </a:p>
          <a:p>
            <a:pPr marL="457200" indent="-457200">
              <a:buFont typeface="Arial" panose="020B0604020202020204" pitchFamily="34" charset="0"/>
              <a:buChar char="•"/>
            </a:pPr>
            <a:r>
              <a:rPr lang="en-US" dirty="0"/>
              <a:t>Andrei Seryi, JLab (2023) – Chair</a:t>
            </a:r>
          </a:p>
          <a:p>
            <a:pPr marL="457200" indent="-457200">
              <a:buFont typeface="Arial" panose="020B0604020202020204" pitchFamily="34" charset="0"/>
              <a:buChar char="•"/>
            </a:pPr>
            <a:r>
              <a:rPr lang="en-US" dirty="0"/>
              <a:t>Tadashi Koseki, KEK (2023) – excused </a:t>
            </a:r>
          </a:p>
          <a:p>
            <a:pPr marL="457200" indent="-457200">
              <a:buFont typeface="Arial" panose="020B0604020202020204" pitchFamily="34" charset="0"/>
              <a:buChar char="•"/>
            </a:pPr>
            <a:r>
              <a:rPr lang="en-US" dirty="0"/>
              <a:t>Richard Scrivens, CERN (2023)</a:t>
            </a:r>
          </a:p>
          <a:p>
            <a:pPr marL="457200" indent="-457200">
              <a:buFont typeface="Arial" panose="020B0604020202020204" pitchFamily="34" charset="0"/>
              <a:buChar char="•"/>
            </a:pPr>
            <a:r>
              <a:rPr lang="en-US" dirty="0"/>
              <a:t>Andreas Lehrach, RWTH Aachen (2026)</a:t>
            </a:r>
          </a:p>
          <a:p>
            <a:pPr marL="457200" indent="-457200">
              <a:buFont typeface="Arial" panose="020B0604020202020204" pitchFamily="34" charset="0"/>
              <a:buChar char="•"/>
            </a:pPr>
            <a:r>
              <a:rPr lang="en-US" dirty="0"/>
              <a:t>Uli Wienands, ANL (2026)</a:t>
            </a:r>
          </a:p>
          <a:p>
            <a:pPr marL="457200" indent="-457200">
              <a:buFont typeface="Arial" panose="020B0604020202020204" pitchFamily="34" charset="0"/>
              <a:buChar char="•"/>
            </a:pPr>
            <a:r>
              <a:rPr lang="en-US" dirty="0"/>
              <a:t>Sasha Valishev, Fermilab (2026)</a:t>
            </a:r>
          </a:p>
        </p:txBody>
      </p:sp>
      <p:sp>
        <p:nvSpPr>
          <p:cNvPr id="4" name="Slide Number Placeholder 3">
            <a:extLst>
              <a:ext uri="{FF2B5EF4-FFF2-40B4-BE49-F238E27FC236}">
                <a16:creationId xmlns:a16="http://schemas.microsoft.com/office/drawing/2014/main" id="{D4336B35-46E7-A643-AFB1-79103876C54F}"/>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spTree>
    <p:extLst>
      <p:ext uri="{BB962C8B-B14F-4D97-AF65-F5344CB8AC3E}">
        <p14:creationId xmlns:p14="http://schemas.microsoft.com/office/powerpoint/2010/main" val="162222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A2B92-7221-5143-9B21-CA6806B014DD}"/>
              </a:ext>
            </a:extLst>
          </p:cNvPr>
          <p:cNvSpPr>
            <a:spLocks noGrp="1"/>
          </p:cNvSpPr>
          <p:nvPr>
            <p:ph type="title"/>
          </p:nvPr>
        </p:nvSpPr>
        <p:spPr>
          <a:xfrm>
            <a:off x="571500" y="365125"/>
            <a:ext cx="11049000" cy="653447"/>
          </a:xfrm>
        </p:spPr>
        <p:txBody>
          <a:bodyPr>
            <a:normAutofit fontScale="90000"/>
          </a:bodyPr>
          <a:lstStyle/>
          <a:p>
            <a:r>
              <a:rPr lang="en-US" dirty="0"/>
              <a:t>Charge</a:t>
            </a:r>
          </a:p>
        </p:txBody>
      </p:sp>
      <p:sp>
        <p:nvSpPr>
          <p:cNvPr id="3" name="Content Placeholder 2">
            <a:extLst>
              <a:ext uri="{FF2B5EF4-FFF2-40B4-BE49-F238E27FC236}">
                <a16:creationId xmlns:a16="http://schemas.microsoft.com/office/drawing/2014/main" id="{25A24798-56EB-394A-AD20-A4E69A8FD54C}"/>
              </a:ext>
            </a:extLst>
          </p:cNvPr>
          <p:cNvSpPr>
            <a:spLocks noGrp="1"/>
          </p:cNvSpPr>
          <p:nvPr>
            <p:ph idx="1"/>
          </p:nvPr>
        </p:nvSpPr>
        <p:spPr>
          <a:xfrm>
            <a:off x="571500" y="1284791"/>
            <a:ext cx="11049000" cy="4748020"/>
          </a:xfrm>
        </p:spPr>
        <p:txBody>
          <a:bodyPr>
            <a:normAutofit fontScale="92500" lnSpcReduction="10000"/>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The Collider-Accelerator Department (C-AD) is preparing for the 3 more years of running with the new sPHENIX detector and STAR. After completion of the RHIC program there will be transitions to Electron Ion Collider (EIC) construction, commissioning, and operation.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During this year’s MAC we request the committee’s review and advice on (</a:t>
            </a:r>
            <a:r>
              <a:rPr lang="en-US" sz="1800" dirty="0" err="1">
                <a:effectLst/>
                <a:latin typeface="Times New Roman" panose="02020603050405020304" pitchFamily="18" charset="0"/>
                <a:ea typeface="Calibri" panose="020F0502020204030204" pitchFamily="34" charset="0"/>
              </a:rPr>
              <a:t>i</a:t>
            </a:r>
            <a:r>
              <a:rPr lang="en-US" sz="1800" dirty="0">
                <a:effectLst/>
                <a:latin typeface="Times New Roman" panose="02020603050405020304" pitchFamily="18" charset="0"/>
                <a:ea typeface="Calibri" panose="020F0502020204030204" pitchFamily="34" charset="0"/>
              </a:rPr>
              <a:t>) the operation with sPHENIX and (ii) the presented R&amp;D initiative.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For each item, please address the following charge questions:</a:t>
            </a:r>
            <a:br>
              <a:rPr lang="en-US" sz="1800" dirty="0">
                <a:effectLst/>
                <a:latin typeface="Times New Roman" panose="02020603050405020304" pitchFamily="18" charset="0"/>
                <a:ea typeface="Calibri" panose="020F0502020204030204" pitchFamily="34" charset="0"/>
              </a:rPr>
            </a:br>
            <a:endParaRPr lang="en-US" sz="1800" dirty="0">
              <a:solidFill>
                <a:srgbClr val="0000FF"/>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LcParenR"/>
            </a:pPr>
            <a:r>
              <a:rPr lang="en-US" sz="1800" dirty="0">
                <a:solidFill>
                  <a:srgbClr val="0000FF"/>
                </a:solidFill>
                <a:effectLst/>
                <a:latin typeface="Times New Roman" panose="02020603050405020304" pitchFamily="18" charset="0"/>
                <a:ea typeface="Calibri" panose="020F0502020204030204" pitchFamily="34" charset="0"/>
              </a:rPr>
              <a:t>Are the technical goals realistic and is the progress appropriate to meet the stated goals?</a:t>
            </a:r>
            <a:br>
              <a:rPr lang="en-US" sz="1800" dirty="0">
                <a:solidFill>
                  <a:srgbClr val="0000FF"/>
                </a:solidFill>
                <a:effectLst/>
                <a:latin typeface="Times New Roman" panose="02020603050405020304" pitchFamily="18" charset="0"/>
                <a:ea typeface="Calibri" panose="020F0502020204030204" pitchFamily="34" charset="0"/>
              </a:rPr>
            </a:br>
            <a:endParaRPr lang="en-US" sz="1800" dirty="0">
              <a:solidFill>
                <a:srgbClr val="0000FF"/>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LcParenR"/>
            </a:pPr>
            <a:r>
              <a:rPr lang="en-US" sz="1800" dirty="0">
                <a:solidFill>
                  <a:srgbClr val="0000FF"/>
                </a:solidFill>
                <a:effectLst/>
                <a:latin typeface="Times New Roman" panose="02020603050405020304" pitchFamily="18" charset="0"/>
                <a:ea typeface="Calibri" panose="020F0502020204030204" pitchFamily="34" charset="0"/>
              </a:rPr>
              <a:t>Are there any technical issues that were missed and/or need additional attention by the team?</a:t>
            </a:r>
            <a:endParaRPr lang="en-US" sz="1800" dirty="0">
              <a:solidFill>
                <a:srgbClr val="0000FF"/>
              </a:solidFill>
              <a:effectLst/>
              <a:latin typeface="Calibri" panose="020F0502020204030204" pitchFamily="34" charset="0"/>
              <a:ea typeface="Calibri" panose="020F0502020204030204" pitchFamily="34" charset="0"/>
            </a:endParaRPr>
          </a:p>
          <a:p>
            <a:pPr marL="685800" marR="0">
              <a:spcBef>
                <a:spcPts val="0"/>
              </a:spcBef>
              <a:spcAft>
                <a:spcPts val="0"/>
              </a:spcAft>
            </a:pPr>
            <a:r>
              <a:rPr lang="en-US" sz="1800" dirty="0">
                <a:solidFill>
                  <a:srgbClr val="0000FF"/>
                </a:solidFill>
                <a:effectLst/>
                <a:latin typeface="Times New Roman" panose="02020603050405020304" pitchFamily="18" charset="0"/>
                <a:ea typeface="Calibri" panose="020F0502020204030204" pitchFamily="34" charset="0"/>
              </a:rPr>
              <a:t> </a:t>
            </a:r>
            <a:endParaRPr lang="en-US" sz="1800" dirty="0">
              <a:solidFill>
                <a:srgbClr val="0000FF"/>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LcParenR"/>
            </a:pPr>
            <a:r>
              <a:rPr lang="en-US" sz="1800" dirty="0">
                <a:solidFill>
                  <a:srgbClr val="0000FF"/>
                </a:solidFill>
                <a:effectLst/>
                <a:latin typeface="Times New Roman" panose="02020603050405020304" pitchFamily="18" charset="0"/>
                <a:ea typeface="Calibri" panose="020F0502020204030204" pitchFamily="34" charset="0"/>
              </a:rPr>
              <a:t>Is the accelerator R&amp;D effort well executed and future work well planned?</a:t>
            </a:r>
            <a:endParaRPr lang="en-US" sz="1800" dirty="0">
              <a:solidFill>
                <a:srgbClr val="0000FF"/>
              </a:solidFill>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0000FF"/>
                </a:solidFill>
                <a:effectLst/>
                <a:latin typeface="Calibri" panose="020F0502020204030204" pitchFamily="34" charset="0"/>
                <a:ea typeface="Calibri" panose="020F0502020204030204" pitchFamily="34" charset="0"/>
              </a:rPr>
              <a:t> </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Any other comments on the C-AD accelerator operation and R&amp;D are welcome.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It is requested that a concise report responsive to this charge be forwarded to the C-AD Chair, Wolfram Fischer, by 23 December 2022.</a:t>
            </a:r>
            <a:endParaRPr lang="en-US" sz="1800" dirty="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7F4F8258-FE48-874A-8201-C9AD6D4BB855}"/>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spTree>
    <p:extLst>
      <p:ext uri="{BB962C8B-B14F-4D97-AF65-F5344CB8AC3E}">
        <p14:creationId xmlns:p14="http://schemas.microsoft.com/office/powerpoint/2010/main" val="2193738398"/>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BNL_PPT_Template_2021_Widescreen_Compressed (3)</Template>
  <TotalTime>24520</TotalTime>
  <Words>1381</Words>
  <Application>Microsoft Macintosh PowerPoint</Application>
  <PresentationFormat>Widescreen</PresentationFormat>
  <Paragraphs>116</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Helvetica</vt:lpstr>
      <vt:lpstr>Times New Roman</vt:lpstr>
      <vt:lpstr>BNL</vt:lpstr>
      <vt:lpstr>Collider-Accelerator Department Machine Advisory Committee</vt:lpstr>
      <vt:lpstr>Collider-Accelerator Department facilities </vt:lpstr>
      <vt:lpstr>Collider-Accelerator Department </vt:lpstr>
      <vt:lpstr>Accelerator Readiness Reviews</vt:lpstr>
      <vt:lpstr>C-AD and EIC</vt:lpstr>
      <vt:lpstr>MAC-19</vt:lpstr>
      <vt:lpstr>C-AD MAC</vt:lpstr>
      <vt:lpstr>Committee Members (4-year terms)</vt:lpstr>
      <vt:lpstr>Charge</vt:lpstr>
      <vt:lpstr>Recommendations from MAC-18</vt:lpstr>
      <vt:lpstr>Recommendations from MAC-18</vt:lpstr>
      <vt:lpstr>Recommendations from MAC-18</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Operations</dc:title>
  <dc:subject/>
  <dc:creator>Minty, Michiko</dc:creator>
  <cp:keywords/>
  <dc:description/>
  <cp:lastModifiedBy>Fischer, Wolfram</cp:lastModifiedBy>
  <cp:revision>512</cp:revision>
  <dcterms:created xsi:type="dcterms:W3CDTF">2021-10-13T00:50:42Z</dcterms:created>
  <dcterms:modified xsi:type="dcterms:W3CDTF">2022-12-13T01:37:22Z</dcterms:modified>
  <cp:category/>
</cp:coreProperties>
</file>