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8"/>
  </p:notesMasterIdLst>
  <p:sldIdLst>
    <p:sldId id="256" r:id="rId2"/>
    <p:sldId id="257" r:id="rId3"/>
    <p:sldId id="2280" r:id="rId4"/>
    <p:sldId id="596" r:id="rId5"/>
    <p:sldId id="1381" r:id="rId6"/>
    <p:sldId id="1514" r:id="rId7"/>
    <p:sldId id="1502" r:id="rId8"/>
    <p:sldId id="1470" r:id="rId9"/>
    <p:sldId id="1471" r:id="rId10"/>
    <p:sldId id="1472" r:id="rId11"/>
    <p:sldId id="1504" r:id="rId12"/>
    <p:sldId id="2281" r:id="rId13"/>
    <p:sldId id="1516" r:id="rId14"/>
    <p:sldId id="280" r:id="rId15"/>
    <p:sldId id="1479" r:id="rId16"/>
    <p:sldId id="1481" r:id="rId17"/>
    <p:sldId id="1483" r:id="rId18"/>
    <p:sldId id="265" r:id="rId19"/>
    <p:sldId id="1482" r:id="rId20"/>
    <p:sldId id="2271" r:id="rId21"/>
    <p:sldId id="1475" r:id="rId22"/>
    <p:sldId id="1461" r:id="rId23"/>
    <p:sldId id="1465" r:id="rId24"/>
    <p:sldId id="1463" r:id="rId25"/>
    <p:sldId id="2283" r:id="rId26"/>
    <p:sldId id="2284" r:id="rId27"/>
    <p:sldId id="268" r:id="rId28"/>
    <p:sldId id="1478" r:id="rId29"/>
    <p:sldId id="1518" r:id="rId30"/>
    <p:sldId id="1392" r:id="rId31"/>
    <p:sldId id="1408" r:id="rId32"/>
    <p:sldId id="1469" r:id="rId33"/>
    <p:sldId id="1411" r:id="rId34"/>
    <p:sldId id="565" r:id="rId35"/>
    <p:sldId id="574" r:id="rId36"/>
    <p:sldId id="577"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280A7E"/>
    <a:srgbClr val="FFFFFF"/>
    <a:srgbClr val="2605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28" autoAdjust="0"/>
    <p:restoredTop sz="94694"/>
  </p:normalViewPr>
  <p:slideViewPr>
    <p:cSldViewPr snapToGrid="0" snapToObjects="1">
      <p:cViewPr varScale="1">
        <p:scale>
          <a:sx n="86" d="100"/>
          <a:sy n="86" d="100"/>
        </p:scale>
        <p:origin x="547" y="58"/>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E36F475-F7F5-6C41-B37C-656C49194CAF}" type="datetimeFigureOut">
              <a:rPr lang="en-US" smtClean="0"/>
              <a:t>12/13/2022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from 2015 NSAC long-range plan</a:t>
            </a:r>
          </a:p>
        </p:txBody>
      </p:sp>
      <p:sp>
        <p:nvSpPr>
          <p:cNvPr id="4" name="Slide Number Placeholder 3"/>
          <p:cNvSpPr>
            <a:spLocks noGrp="1"/>
          </p:cNvSpPr>
          <p:nvPr>
            <p:ph type="sldNum" sz="quarter" idx="10"/>
          </p:nvPr>
        </p:nvSpPr>
        <p:spPr>
          <a:xfrm>
            <a:off x="4235929" y="9271488"/>
            <a:ext cx="3240137" cy="488061"/>
          </a:xfrm>
          <a:prstGeom prst="rect">
            <a:avLst/>
          </a:prstGeom>
        </p:spPr>
        <p:txBody>
          <a:bodyPr lIns="96886" tIns="48443" rIns="96886" bIns="48443"/>
          <a:lstStyle/>
          <a:p>
            <a:pPr>
              <a:defRPr/>
            </a:pPr>
            <a:fld id="{855FB499-52C8-4342-9C3D-246A6BF1B330}" type="slidenum">
              <a:rPr lang="en-US" smtClean="0"/>
              <a:pPr>
                <a:defRPr/>
              </a:pPr>
              <a:t>4</a:t>
            </a:fld>
            <a:endParaRPr lang="en-US" dirty="0"/>
          </a:p>
        </p:txBody>
      </p:sp>
    </p:spTree>
    <p:extLst>
      <p:ext uri="{BB962C8B-B14F-4D97-AF65-F5344CB8AC3E}">
        <p14:creationId xmlns:p14="http://schemas.microsoft.com/office/powerpoint/2010/main" val="78880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225711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21</a:t>
            </a:fld>
            <a:endParaRPr lang="en-US"/>
          </a:p>
        </p:txBody>
      </p:sp>
    </p:spTree>
    <p:extLst>
      <p:ext uri="{BB962C8B-B14F-4D97-AF65-F5344CB8AC3E}">
        <p14:creationId xmlns:p14="http://schemas.microsoft.com/office/powerpoint/2010/main" val="138253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 GHz cavity, amplifier and circulator installed November, 2020.  Designed to increase the electron bunch length from 0.4 to 0.6 ns while preserving the slice energy spread.  Intent to reduce the “heating” effect from the electrons on the ions. </a:t>
            </a:r>
          </a:p>
          <a:p>
            <a:r>
              <a:rPr lang="en-US" dirty="0"/>
              <a:t>Bunch-by-bunch damper: used repurposed </a:t>
            </a:r>
            <a:r>
              <a:rPr lang="en-US" dirty="0" err="1"/>
              <a:t>stripline</a:t>
            </a:r>
            <a:r>
              <a:rPr lang="en-US" dirty="0"/>
              <a:t> kickers and existing BPMs.  Long-desired general purpose device to combat instabilities.  Reduces tune spread to allow for smaller chromaticity. </a:t>
            </a:r>
          </a:p>
        </p:txBody>
      </p:sp>
      <p:sp>
        <p:nvSpPr>
          <p:cNvPr id="4" name="Slide Number Placeholder 3"/>
          <p:cNvSpPr>
            <a:spLocks noGrp="1"/>
          </p:cNvSpPr>
          <p:nvPr>
            <p:ph type="sldNum" sz="quarter" idx="5"/>
          </p:nvPr>
        </p:nvSpPr>
        <p:spPr/>
        <p:txBody>
          <a:bodyPr/>
          <a:lstStyle/>
          <a:p>
            <a:fld id="{515839EF-EF2D-A244-8B03-02564FD38722}" type="slidenum">
              <a:rPr lang="en-US" smtClean="0"/>
              <a:t>33</a:t>
            </a:fld>
            <a:endParaRPr lang="en-US"/>
          </a:p>
        </p:txBody>
      </p:sp>
    </p:spTree>
    <p:extLst>
      <p:ext uri="{BB962C8B-B14F-4D97-AF65-F5344CB8AC3E}">
        <p14:creationId xmlns:p14="http://schemas.microsoft.com/office/powerpoint/2010/main" val="2777263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343C-ECD9-AC4E-8E2F-E25CD78996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7281E8-7ED3-F942-B47F-1881098A3A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E7B370-C5A7-6F46-B1EB-4D8E4D1217B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4C76497-77E1-C14C-9C74-4E2EFFE0F4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5CB9B-0770-4947-AD4D-1CDEF7B64289}"/>
              </a:ext>
            </a:extLst>
          </p:cNvPr>
          <p:cNvSpPr>
            <a:spLocks noGrp="1"/>
          </p:cNvSpPr>
          <p:nvPr>
            <p:ph type="sldNum" sz="quarter" idx="12"/>
          </p:nvPr>
        </p:nvSpPr>
        <p:spPr/>
        <p:txBody>
          <a:bodyPr/>
          <a:lstStyle/>
          <a:p>
            <a:fld id="{61407639-40BF-5242-BA7A-4F1EFC0A8A4B}" type="slidenum">
              <a:rPr lang="en-US" smtClean="0"/>
              <a:t>‹#›</a:t>
            </a:fld>
            <a:endParaRPr lang="en-US"/>
          </a:p>
        </p:txBody>
      </p:sp>
    </p:spTree>
    <p:extLst>
      <p:ext uri="{BB962C8B-B14F-4D97-AF65-F5344CB8AC3E}">
        <p14:creationId xmlns:p14="http://schemas.microsoft.com/office/powerpoint/2010/main" val="540977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75823264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itle 4"/>
          <p:cNvSpPr>
            <a:spLocks noGrp="1"/>
          </p:cNvSpPr>
          <p:nvPr>
            <p:ph type="title"/>
          </p:nvPr>
        </p:nvSpPr>
        <p:spPr>
          <a:xfrm>
            <a:off x="477080" y="365127"/>
            <a:ext cx="11105321" cy="646378"/>
          </a:xfrm>
        </p:spPr>
        <p:txBody>
          <a:bodyPr/>
          <a:lstStyle/>
          <a:p>
            <a:r>
              <a:rPr lang="en-US" dirty="0"/>
              <a:t>Click to edit Master title style</a:t>
            </a:r>
          </a:p>
        </p:txBody>
      </p:sp>
      <p:sp>
        <p:nvSpPr>
          <p:cNvPr id="9" name="Rectangle 6">
            <a:extLst>
              <a:ext uri="{FF2B5EF4-FFF2-40B4-BE49-F238E27FC236}">
                <a16:creationId xmlns:a16="http://schemas.microsoft.com/office/drawing/2014/main" id="{FC32DBA4-F079-EC4A-BBC8-8D44D94EB954}"/>
              </a:ext>
            </a:extLst>
          </p:cNvPr>
          <p:cNvSpPr txBox="1">
            <a:spLocks noChangeArrowheads="1"/>
          </p:cNvSpPr>
          <p:nvPr userDrawn="1"/>
        </p:nvSpPr>
        <p:spPr>
          <a:xfrm>
            <a:off x="10054129" y="6482932"/>
            <a:ext cx="1320800" cy="457200"/>
          </a:xfrm>
          <a:prstGeom prst="rect">
            <a:avLst/>
          </a:prstGeom>
          <a:ln/>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82E0A0-C266-4798-8C8F-B9F91E9DA37E}" type="slidenum">
              <a:rPr lang="en-US" sz="1200" b="1" smtClean="0">
                <a:solidFill>
                  <a:schemeClr val="tx1">
                    <a:lumMod val="50000"/>
                    <a:lumOff val="50000"/>
                  </a:schemeClr>
                </a:solidFill>
              </a:rPr>
              <a:pPr/>
              <a:t>‹#›</a:t>
            </a:fld>
            <a:endParaRPr lang="en-US" sz="1200" b="1" dirty="0">
              <a:solidFill>
                <a:schemeClr val="tx1">
                  <a:lumMod val="50000"/>
                  <a:lumOff val="50000"/>
                </a:schemeClr>
              </a:solidFill>
            </a:endParaRPr>
          </a:p>
        </p:txBody>
      </p:sp>
    </p:spTree>
    <p:extLst>
      <p:ext uri="{BB962C8B-B14F-4D97-AF65-F5344CB8AC3E}">
        <p14:creationId xmlns:p14="http://schemas.microsoft.com/office/powerpoint/2010/main" val="220568668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 id="2147483675" r:id="rId15"/>
    <p:sldLayoutId id="2147483677" r:id="rId16"/>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r>
              <a:rPr lang="en-US" dirty="0"/>
              <a:t>RHIC Performance Update</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December 13, 2022</a:t>
            </a:r>
          </a:p>
        </p:txBody>
      </p:sp>
      <p:sp>
        <p:nvSpPr>
          <p:cNvPr id="5" name="Text Placeholder 3">
            <a:extLst>
              <a:ext uri="{FF2B5EF4-FFF2-40B4-BE49-F238E27FC236}">
                <a16:creationId xmlns:a16="http://schemas.microsoft.com/office/drawing/2014/main" id="{B33ECACC-5857-4620-9BAD-4007858DC86E}"/>
              </a:ext>
            </a:extLst>
          </p:cNvPr>
          <p:cNvSpPr txBox="1">
            <a:spLocks/>
          </p:cNvSpPr>
          <p:nvPr/>
        </p:nvSpPr>
        <p:spPr>
          <a:xfrm>
            <a:off x="813175" y="4336714"/>
            <a:ext cx="10334625" cy="125960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24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Michiko Minty</a:t>
            </a:r>
          </a:p>
          <a:p>
            <a:pPr>
              <a:lnSpc>
                <a:spcPct val="50000"/>
              </a:lnSpc>
            </a:pPr>
            <a:r>
              <a:rPr lang="en-US" dirty="0"/>
              <a:t>   </a:t>
            </a:r>
            <a:r>
              <a:rPr lang="en-US" sz="2000" dirty="0"/>
              <a:t>Associate Chair for Accelerators and Applications</a:t>
            </a:r>
          </a:p>
          <a:p>
            <a:pPr>
              <a:lnSpc>
                <a:spcPct val="50000"/>
              </a:lnSpc>
            </a:pPr>
            <a:r>
              <a:rPr lang="en-US" sz="2000" dirty="0"/>
              <a:t>    Accelerator Division Head</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BDA9FFA-5917-8D49-BD78-24CECE2D5EC1}"/>
              </a:ext>
            </a:extLst>
          </p:cNvPr>
          <p:cNvSpPr txBox="1"/>
          <p:nvPr/>
        </p:nvSpPr>
        <p:spPr>
          <a:xfrm>
            <a:off x="247149" y="4680539"/>
            <a:ext cx="11922864" cy="861774"/>
          </a:xfrm>
          <a:prstGeom prst="rect">
            <a:avLst/>
          </a:prstGeom>
          <a:noFill/>
        </p:spPr>
        <p:txBody>
          <a:bodyPr wrap="square" rtlCol="0">
            <a:spAutoFit/>
          </a:bodyPr>
          <a:lstStyle/>
          <a:p>
            <a:pPr algn="ctr"/>
            <a:r>
              <a:rPr lang="en-US" sz="1600" dirty="0">
                <a:latin typeface="Helvetica"/>
                <a:cs typeface="Helvetica"/>
              </a:rPr>
              <a:t>Availability = beam time / scheduled beam time</a:t>
            </a:r>
            <a:br>
              <a:rPr lang="en-US" sz="1800" dirty="0">
                <a:latin typeface="Helvetica"/>
                <a:cs typeface="Helvetica"/>
              </a:rPr>
            </a:br>
            <a:r>
              <a:rPr lang="en-US" sz="1800" dirty="0">
                <a:latin typeface="Helvetica"/>
                <a:cs typeface="Helvetica"/>
              </a:rPr>
              <a:t>	           </a:t>
            </a:r>
            <a:r>
              <a:rPr lang="en-US" sz="1200" dirty="0">
                <a:latin typeface="Helvetica"/>
                <a:cs typeface="Helvetica"/>
              </a:rPr>
              <a:t> (denominator excludes scheduled maintenance)</a:t>
            </a:r>
            <a:endParaRPr lang="en-US" sz="1500" dirty="0">
              <a:latin typeface="Helvetica"/>
              <a:cs typeface="Helvetica"/>
            </a:endParaRPr>
          </a:p>
          <a:p>
            <a:pPr algn="ctr"/>
            <a:r>
              <a:rPr lang="en-US" sz="1600" dirty="0">
                <a:latin typeface="Helvetica"/>
                <a:cs typeface="Helvetica"/>
              </a:rPr>
              <a:t>Availability goal: 85% (raised in FY20, from 82.5%)</a:t>
            </a:r>
            <a:endParaRPr lang="en-US" sz="1600" dirty="0">
              <a:solidFill>
                <a:schemeClr val="tx2"/>
              </a:solidFill>
              <a:latin typeface="Helvetica"/>
              <a:cs typeface="Helvetica"/>
            </a:endParaRPr>
          </a:p>
        </p:txBody>
      </p:sp>
      <p:pic>
        <p:nvPicPr>
          <p:cNvPr id="5" name="Picture 4">
            <a:extLst>
              <a:ext uri="{FF2B5EF4-FFF2-40B4-BE49-F238E27FC236}">
                <a16:creationId xmlns:a16="http://schemas.microsoft.com/office/drawing/2014/main" id="{17631668-7F8A-4000-B5EF-EC9BB986A7DA}"/>
              </a:ext>
            </a:extLst>
          </p:cNvPr>
          <p:cNvPicPr>
            <a:picLocks noChangeAspect="1"/>
          </p:cNvPicPr>
          <p:nvPr/>
        </p:nvPicPr>
        <p:blipFill>
          <a:blip r:embed="rId2"/>
          <a:stretch>
            <a:fillRect/>
          </a:stretch>
        </p:blipFill>
        <p:spPr>
          <a:xfrm>
            <a:off x="457083" y="1175350"/>
            <a:ext cx="11563467" cy="3594198"/>
          </a:xfrm>
          <a:prstGeom prst="rect">
            <a:avLst/>
          </a:prstGeom>
        </p:spPr>
      </p:pic>
      <p:sp>
        <p:nvSpPr>
          <p:cNvPr id="2" name="Title 1">
            <a:extLst>
              <a:ext uri="{FF2B5EF4-FFF2-40B4-BE49-F238E27FC236}">
                <a16:creationId xmlns:a16="http://schemas.microsoft.com/office/drawing/2014/main" id="{31A0574A-DB0C-9E4F-8331-8076B62C9A4A}"/>
              </a:ext>
            </a:extLst>
          </p:cNvPr>
          <p:cNvSpPr>
            <a:spLocks noGrp="1"/>
          </p:cNvSpPr>
          <p:nvPr>
            <p:ph type="title"/>
          </p:nvPr>
        </p:nvSpPr>
        <p:spPr>
          <a:xfrm>
            <a:off x="247148" y="44706"/>
            <a:ext cx="11934415" cy="704355"/>
          </a:xfrm>
        </p:spPr>
        <p:txBody>
          <a:bodyPr>
            <a:normAutofit/>
          </a:bodyPr>
          <a:lstStyle/>
          <a:p>
            <a:pPr algn="ctr"/>
            <a:r>
              <a:rPr lang="en-US" sz="3600" dirty="0"/>
              <a:t>RHIC Availability</a:t>
            </a:r>
            <a:endParaRPr lang="en-US" sz="3600" b="0" dirty="0"/>
          </a:p>
        </p:txBody>
      </p:sp>
      <p:sp>
        <p:nvSpPr>
          <p:cNvPr id="11" name="Right Brace 10">
            <a:extLst>
              <a:ext uri="{FF2B5EF4-FFF2-40B4-BE49-F238E27FC236}">
                <a16:creationId xmlns:a16="http://schemas.microsoft.com/office/drawing/2014/main" id="{C6B9B13C-8DE8-44F1-9312-38DFACF5F677}"/>
              </a:ext>
            </a:extLst>
          </p:cNvPr>
          <p:cNvSpPr/>
          <p:nvPr/>
        </p:nvSpPr>
        <p:spPr>
          <a:xfrm rot="16200000">
            <a:off x="10365585" y="739582"/>
            <a:ext cx="152400" cy="124301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27ADE3DE-8911-489D-BB14-B95B6B96C501}"/>
              </a:ext>
            </a:extLst>
          </p:cNvPr>
          <p:cNvSpPr txBox="1"/>
          <p:nvPr/>
        </p:nvSpPr>
        <p:spPr>
          <a:xfrm>
            <a:off x="9820279" y="352955"/>
            <a:ext cx="1300356" cy="923330"/>
          </a:xfrm>
          <a:prstGeom prst="rect">
            <a:avLst/>
          </a:prstGeom>
          <a:noFill/>
        </p:spPr>
        <p:txBody>
          <a:bodyPr wrap="none" rtlCol="0">
            <a:spAutoFit/>
          </a:bodyPr>
          <a:lstStyle/>
          <a:p>
            <a:r>
              <a:rPr lang="en-US" dirty="0" err="1"/>
              <a:t>Au+Au</a:t>
            </a:r>
            <a:endParaRPr lang="en-US" dirty="0"/>
          </a:p>
          <a:p>
            <a:r>
              <a:rPr lang="en-US" dirty="0"/>
              <a:t>(BES-II)</a:t>
            </a:r>
          </a:p>
          <a:p>
            <a:r>
              <a:rPr lang="en-US" dirty="0"/>
              <a:t>low energy</a:t>
            </a:r>
          </a:p>
        </p:txBody>
      </p:sp>
      <p:cxnSp>
        <p:nvCxnSpPr>
          <p:cNvPr id="16" name="Straight Arrow Connector 15">
            <a:extLst>
              <a:ext uri="{FF2B5EF4-FFF2-40B4-BE49-F238E27FC236}">
                <a16:creationId xmlns:a16="http://schemas.microsoft.com/office/drawing/2014/main" id="{CCDEB42A-884C-45E3-8A5D-F3625D13D74C}"/>
              </a:ext>
            </a:extLst>
          </p:cNvPr>
          <p:cNvCxnSpPr>
            <a:cxnSpLocks/>
          </p:cNvCxnSpPr>
          <p:nvPr/>
        </p:nvCxnSpPr>
        <p:spPr>
          <a:xfrm>
            <a:off x="11475144" y="1148337"/>
            <a:ext cx="0" cy="7156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16CB1D2-0971-468D-BA33-3BCA484898CE}"/>
              </a:ext>
            </a:extLst>
          </p:cNvPr>
          <p:cNvSpPr txBox="1"/>
          <p:nvPr/>
        </p:nvSpPr>
        <p:spPr>
          <a:xfrm>
            <a:off x="10995024" y="352955"/>
            <a:ext cx="960239" cy="369332"/>
          </a:xfrm>
          <a:prstGeom prst="rect">
            <a:avLst/>
          </a:prstGeom>
          <a:noFill/>
        </p:spPr>
        <p:txBody>
          <a:bodyPr wrap="square">
            <a:spAutoFit/>
          </a:bodyPr>
          <a:lstStyle/>
          <a:p>
            <a:r>
              <a:rPr lang="en-US" dirty="0"/>
              <a:t> p</a:t>
            </a:r>
            <a:r>
              <a:rPr lang="en-US" dirty="0">
                <a:latin typeface="Symbol" panose="05050102010706020507" pitchFamily="18" charset="2"/>
              </a:rPr>
              <a:t></a:t>
            </a:r>
            <a:r>
              <a:rPr lang="en-US" dirty="0"/>
              <a:t>+p</a:t>
            </a:r>
            <a:r>
              <a:rPr lang="en-US" dirty="0">
                <a:latin typeface="Symbol" panose="05050102010706020507" pitchFamily="18" charset="2"/>
              </a:rPr>
              <a:t> </a:t>
            </a:r>
            <a:endParaRPr lang="en-US" dirty="0"/>
          </a:p>
        </p:txBody>
      </p:sp>
      <p:sp>
        <p:nvSpPr>
          <p:cNvPr id="20" name="TextBox 19">
            <a:extLst>
              <a:ext uri="{FF2B5EF4-FFF2-40B4-BE49-F238E27FC236}">
                <a16:creationId xmlns:a16="http://schemas.microsoft.com/office/drawing/2014/main" id="{27E33B9E-629B-4BDF-840E-3EBA47A67936}"/>
              </a:ext>
            </a:extLst>
          </p:cNvPr>
          <p:cNvSpPr txBox="1"/>
          <p:nvPr/>
        </p:nvSpPr>
        <p:spPr>
          <a:xfrm>
            <a:off x="11063291" y="666185"/>
            <a:ext cx="1095172" cy="369332"/>
          </a:xfrm>
          <a:prstGeom prst="rect">
            <a:avLst/>
          </a:prstGeom>
          <a:noFill/>
        </p:spPr>
        <p:txBody>
          <a:bodyPr wrap="none" rtlCol="0">
            <a:spAutoFit/>
          </a:bodyPr>
          <a:lstStyle/>
          <a:p>
            <a:r>
              <a:rPr lang="en-US" dirty="0"/>
              <a:t>255 GeV</a:t>
            </a:r>
          </a:p>
        </p:txBody>
      </p:sp>
      <p:sp>
        <p:nvSpPr>
          <p:cNvPr id="14" name="TextBox 13">
            <a:extLst>
              <a:ext uri="{FF2B5EF4-FFF2-40B4-BE49-F238E27FC236}">
                <a16:creationId xmlns:a16="http://schemas.microsoft.com/office/drawing/2014/main" id="{31878AC3-FC5B-420B-8C0C-594316670AE0}"/>
              </a:ext>
            </a:extLst>
          </p:cNvPr>
          <p:cNvSpPr txBox="1"/>
          <p:nvPr/>
        </p:nvSpPr>
        <p:spPr>
          <a:xfrm>
            <a:off x="247149" y="513819"/>
            <a:ext cx="11944851" cy="338554"/>
          </a:xfrm>
          <a:prstGeom prst="rect">
            <a:avLst/>
          </a:prstGeom>
          <a:noFill/>
        </p:spPr>
        <p:txBody>
          <a:bodyPr wrap="square" rtlCol="0">
            <a:spAutoFit/>
          </a:bodyPr>
          <a:lstStyle/>
          <a:p>
            <a:pPr algn="ctr"/>
            <a:r>
              <a:rPr lang="en-US" sz="1600" dirty="0"/>
              <a:t>courtesy C. Naylor</a:t>
            </a:r>
          </a:p>
        </p:txBody>
      </p:sp>
      <p:sp>
        <p:nvSpPr>
          <p:cNvPr id="3" name="Slide Number Placeholder 2">
            <a:extLst>
              <a:ext uri="{FF2B5EF4-FFF2-40B4-BE49-F238E27FC236}">
                <a16:creationId xmlns:a16="http://schemas.microsoft.com/office/drawing/2014/main" id="{FDB74D55-F9D0-47AB-9CE5-B9A26AB8AF6D}"/>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
        <p:nvSpPr>
          <p:cNvPr id="13" name="TextBox 12">
            <a:extLst>
              <a:ext uri="{FF2B5EF4-FFF2-40B4-BE49-F238E27FC236}">
                <a16:creationId xmlns:a16="http://schemas.microsoft.com/office/drawing/2014/main" id="{7FAF1FDE-05F9-4BF5-90AC-D335AAD7F33C}"/>
              </a:ext>
            </a:extLst>
          </p:cNvPr>
          <p:cNvSpPr txBox="1"/>
          <p:nvPr/>
        </p:nvSpPr>
        <p:spPr>
          <a:xfrm>
            <a:off x="235599" y="5674126"/>
            <a:ext cx="11945965" cy="523220"/>
          </a:xfrm>
          <a:prstGeom prst="rect">
            <a:avLst/>
          </a:prstGeom>
          <a:noFill/>
        </p:spPr>
        <p:txBody>
          <a:bodyPr wrap="square">
            <a:spAutoFit/>
          </a:bodyPr>
          <a:lstStyle/>
          <a:p>
            <a:pPr marL="342900" indent="-342900" algn="ctr"/>
            <a:r>
              <a:rPr lang="en-US" sz="2800" b="1" dirty="0">
                <a:solidFill>
                  <a:srgbClr val="FF0000"/>
                </a:solidFill>
                <a:latin typeface="Helvetica" panose="020B0604020202020204" pitchFamily="34" charset="0"/>
                <a:cs typeface="Helvetica" panose="020B0604020202020204" pitchFamily="34" charset="0"/>
              </a:rPr>
              <a:t>&gt;85% availability achieved averaged over last 10 years</a:t>
            </a:r>
          </a:p>
        </p:txBody>
      </p:sp>
      <p:sp>
        <p:nvSpPr>
          <p:cNvPr id="4" name="TextBox 3">
            <a:extLst>
              <a:ext uri="{FF2B5EF4-FFF2-40B4-BE49-F238E27FC236}">
                <a16:creationId xmlns:a16="http://schemas.microsoft.com/office/drawing/2014/main" id="{0974ADD5-BEF6-4F76-B96C-9915F2707CB2}"/>
              </a:ext>
            </a:extLst>
          </p:cNvPr>
          <p:cNvSpPr txBox="1"/>
          <p:nvPr/>
        </p:nvSpPr>
        <p:spPr>
          <a:xfrm>
            <a:off x="11381232" y="1924921"/>
            <a:ext cx="220979" cy="118185"/>
          </a:xfrm>
          <a:prstGeom prst="rect">
            <a:avLst/>
          </a:prstGeom>
          <a:solidFill>
            <a:srgbClr val="0000FF"/>
          </a:solidFill>
          <a:ln>
            <a:solidFill>
              <a:srgbClr val="0000FF"/>
            </a:solidFill>
          </a:ln>
        </p:spPr>
        <p:txBody>
          <a:bodyPr wrap="square" rtlCol="0">
            <a:spAutoFit/>
          </a:bodyPr>
          <a:lstStyle/>
          <a:p>
            <a:endParaRPr lang="en-US" sz="500" dirty="0">
              <a:solidFill>
                <a:schemeClr val="bg1"/>
              </a:solidFill>
            </a:endParaRPr>
          </a:p>
        </p:txBody>
      </p:sp>
      <p:cxnSp>
        <p:nvCxnSpPr>
          <p:cNvPr id="8" name="Straight Connector 7">
            <a:extLst>
              <a:ext uri="{FF2B5EF4-FFF2-40B4-BE49-F238E27FC236}">
                <a16:creationId xmlns:a16="http://schemas.microsoft.com/office/drawing/2014/main" id="{C38B0C7C-EBBD-4B2B-A0FC-4A1853C42F91}"/>
              </a:ext>
            </a:extLst>
          </p:cNvPr>
          <p:cNvCxnSpPr>
            <a:cxnSpLocks/>
          </p:cNvCxnSpPr>
          <p:nvPr/>
        </p:nvCxnSpPr>
        <p:spPr>
          <a:xfrm>
            <a:off x="6797040" y="1863961"/>
            <a:ext cx="4838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49F1BDE-D5C0-49EC-8199-17AFFBF9E792}"/>
              </a:ext>
            </a:extLst>
          </p:cNvPr>
          <p:cNvSpPr txBox="1"/>
          <p:nvPr/>
        </p:nvSpPr>
        <p:spPr>
          <a:xfrm>
            <a:off x="6797040" y="1456530"/>
            <a:ext cx="2582758" cy="369332"/>
          </a:xfrm>
          <a:prstGeom prst="rect">
            <a:avLst/>
          </a:prstGeom>
          <a:noFill/>
        </p:spPr>
        <p:txBody>
          <a:bodyPr wrap="none" rtlCol="0">
            <a:spAutoFit/>
          </a:bodyPr>
          <a:lstStyle/>
          <a:p>
            <a:r>
              <a:rPr lang="en-US" dirty="0">
                <a:solidFill>
                  <a:srgbClr val="FF0000"/>
                </a:solidFill>
              </a:rPr>
              <a:t>86.7% 10-year average</a:t>
            </a:r>
          </a:p>
        </p:txBody>
      </p:sp>
      <p:sp>
        <p:nvSpPr>
          <p:cNvPr id="21" name="TextBox 20">
            <a:extLst>
              <a:ext uri="{FF2B5EF4-FFF2-40B4-BE49-F238E27FC236}">
                <a16:creationId xmlns:a16="http://schemas.microsoft.com/office/drawing/2014/main" id="{30C029A9-1545-422F-A952-908E17FA82D1}"/>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1633514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RHIC runs 2023 - 2025</a:t>
            </a:r>
          </a:p>
        </p:txBody>
      </p:sp>
      <p:sp>
        <p:nvSpPr>
          <p:cNvPr id="3" name="Slide Number Placeholder 2">
            <a:extLst>
              <a:ext uri="{FF2B5EF4-FFF2-40B4-BE49-F238E27FC236}">
                <a16:creationId xmlns:a16="http://schemas.microsoft.com/office/drawing/2014/main" id="{50C83DA1-6FDB-4CA8-835E-C61069451191}"/>
              </a:ext>
            </a:extLst>
          </p:cNvPr>
          <p:cNvSpPr>
            <a:spLocks noGrp="1"/>
          </p:cNvSpPr>
          <p:nvPr>
            <p:ph type="sldNum" sz="quarter" idx="4"/>
          </p:nvPr>
        </p:nvSpPr>
        <p:spPr/>
        <p:txBody>
          <a:bodyPr/>
          <a:lstStyle/>
          <a:p>
            <a:fld id="{933A556B-7C63-244D-9B7C-B0EA8042B330}" type="slidenum">
              <a:rPr lang="en-US" smtClean="0"/>
              <a:pPr/>
              <a:t>11</a:t>
            </a:fld>
            <a:endParaRPr lang="en-US" dirty="0"/>
          </a:p>
        </p:txBody>
      </p:sp>
      <p:sp>
        <p:nvSpPr>
          <p:cNvPr id="6" name="TextBox 5">
            <a:extLst>
              <a:ext uri="{FF2B5EF4-FFF2-40B4-BE49-F238E27FC236}">
                <a16:creationId xmlns:a16="http://schemas.microsoft.com/office/drawing/2014/main" id="{8B39D7F8-3392-4F78-9881-1199E8262245}"/>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869271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49708F-0A4D-4A1D-8942-89B9B586364C}"/>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pic>
        <p:nvPicPr>
          <p:cNvPr id="4" name="Picture 3">
            <a:extLst>
              <a:ext uri="{FF2B5EF4-FFF2-40B4-BE49-F238E27FC236}">
                <a16:creationId xmlns:a16="http://schemas.microsoft.com/office/drawing/2014/main" id="{83B248F4-C67A-418C-9482-9611C392225D}"/>
              </a:ext>
            </a:extLst>
          </p:cNvPr>
          <p:cNvPicPr>
            <a:picLocks noChangeAspect="1"/>
          </p:cNvPicPr>
          <p:nvPr/>
        </p:nvPicPr>
        <p:blipFill>
          <a:blip r:embed="rId2"/>
          <a:stretch>
            <a:fillRect/>
          </a:stretch>
        </p:blipFill>
        <p:spPr>
          <a:xfrm>
            <a:off x="341142" y="176280"/>
            <a:ext cx="11744325" cy="5962650"/>
          </a:xfrm>
          <a:prstGeom prst="rect">
            <a:avLst/>
          </a:prstGeom>
        </p:spPr>
      </p:pic>
      <p:sp>
        <p:nvSpPr>
          <p:cNvPr id="5" name="TextBox 4">
            <a:extLst>
              <a:ext uri="{FF2B5EF4-FFF2-40B4-BE49-F238E27FC236}">
                <a16:creationId xmlns:a16="http://schemas.microsoft.com/office/drawing/2014/main" id="{634A1C6B-5C79-4F6A-9229-FEAB8097FDFF}"/>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
        <p:nvSpPr>
          <p:cNvPr id="6" name="Title 1">
            <a:extLst>
              <a:ext uri="{FF2B5EF4-FFF2-40B4-BE49-F238E27FC236}">
                <a16:creationId xmlns:a16="http://schemas.microsoft.com/office/drawing/2014/main" id="{753CBBE1-09E1-4A75-98B8-43F97C9D1399}"/>
              </a:ext>
            </a:extLst>
          </p:cNvPr>
          <p:cNvSpPr txBox="1">
            <a:spLocks/>
          </p:cNvSpPr>
          <p:nvPr/>
        </p:nvSpPr>
        <p:spPr>
          <a:xfrm>
            <a:off x="247148" y="44706"/>
            <a:ext cx="11934415" cy="704355"/>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3600" dirty="0"/>
              <a:t>RHIC Run Scenarios 2023 – 2025</a:t>
            </a:r>
            <a:endParaRPr lang="en-US" sz="3600" b="0" dirty="0"/>
          </a:p>
        </p:txBody>
      </p:sp>
    </p:spTree>
    <p:extLst>
      <p:ext uri="{BB962C8B-B14F-4D97-AF65-F5344CB8AC3E}">
        <p14:creationId xmlns:p14="http://schemas.microsoft.com/office/powerpoint/2010/main" val="630937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6328B0-6475-1146-AF94-D683CBAD30E3}"/>
              </a:ext>
            </a:extLst>
          </p:cNvPr>
          <p:cNvSpPr>
            <a:spLocks noGrp="1"/>
          </p:cNvSpPr>
          <p:nvPr>
            <p:ph idx="1"/>
          </p:nvPr>
        </p:nvSpPr>
        <p:spPr>
          <a:xfrm>
            <a:off x="2042312" y="1068877"/>
            <a:ext cx="1460500" cy="588327"/>
          </a:xfrm>
        </p:spPr>
        <p:txBody>
          <a:bodyPr>
            <a:normAutofit/>
          </a:bodyPr>
          <a:lstStyle/>
          <a:p>
            <a:pPr lvl="0"/>
            <a:r>
              <a:rPr lang="en-US" sz="1800" dirty="0"/>
              <a:t>Heat</a:t>
            </a:r>
          </a:p>
        </p:txBody>
      </p:sp>
      <p:sp>
        <p:nvSpPr>
          <p:cNvPr id="6" name="Title 3">
            <a:extLst>
              <a:ext uri="{FF2B5EF4-FFF2-40B4-BE49-F238E27FC236}">
                <a16:creationId xmlns:a16="http://schemas.microsoft.com/office/drawing/2014/main" id="{CD8640FE-F3EE-4026-8589-5173DF614A19}"/>
              </a:ext>
            </a:extLst>
          </p:cNvPr>
          <p:cNvSpPr>
            <a:spLocks noGrp="1"/>
          </p:cNvSpPr>
          <p:nvPr>
            <p:ph type="title"/>
          </p:nvPr>
        </p:nvSpPr>
        <p:spPr>
          <a:xfrm>
            <a:off x="256540" y="52519"/>
            <a:ext cx="11925024" cy="829798"/>
          </a:xfrm>
        </p:spPr>
        <p:txBody>
          <a:bodyPr>
            <a:normAutofit/>
          </a:bodyPr>
          <a:lstStyle/>
          <a:p>
            <a:pPr algn="ctr"/>
            <a:r>
              <a:rPr lang="en-US" sz="3600" dirty="0"/>
              <a:t>Reliability - operation during summer months</a:t>
            </a:r>
          </a:p>
        </p:txBody>
      </p:sp>
      <p:sp>
        <p:nvSpPr>
          <p:cNvPr id="7" name="Content Placeholder 2">
            <a:extLst>
              <a:ext uri="{FF2B5EF4-FFF2-40B4-BE49-F238E27FC236}">
                <a16:creationId xmlns:a16="http://schemas.microsoft.com/office/drawing/2014/main" id="{1727665A-6526-4B10-965B-39932722789C}"/>
              </a:ext>
            </a:extLst>
          </p:cNvPr>
          <p:cNvSpPr txBox="1">
            <a:spLocks/>
          </p:cNvSpPr>
          <p:nvPr/>
        </p:nvSpPr>
        <p:spPr>
          <a:xfrm>
            <a:off x="3370652" y="1059602"/>
            <a:ext cx="8300894" cy="14677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600" dirty="0"/>
              <a:t>Many support buildings not equipped to operate with sustained high temperatures</a:t>
            </a:r>
          </a:p>
          <a:p>
            <a:pPr marL="457200" lvl="1" indent="0">
              <a:buNone/>
            </a:pPr>
            <a:r>
              <a:rPr lang="en-US" sz="1600" dirty="0"/>
              <a:t>Many unique AC systems</a:t>
            </a:r>
          </a:p>
        </p:txBody>
      </p:sp>
      <p:sp>
        <p:nvSpPr>
          <p:cNvPr id="9" name="Content Placeholder 2">
            <a:extLst>
              <a:ext uri="{FF2B5EF4-FFF2-40B4-BE49-F238E27FC236}">
                <a16:creationId xmlns:a16="http://schemas.microsoft.com/office/drawing/2014/main" id="{616E32D9-06F0-4015-9940-30A05BE0F6BE}"/>
              </a:ext>
            </a:extLst>
          </p:cNvPr>
          <p:cNvSpPr txBox="1">
            <a:spLocks/>
          </p:cNvSpPr>
          <p:nvPr/>
        </p:nvSpPr>
        <p:spPr>
          <a:xfrm>
            <a:off x="2044916" y="1766825"/>
            <a:ext cx="1846580" cy="378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Humidity</a:t>
            </a:r>
          </a:p>
        </p:txBody>
      </p:sp>
      <p:sp>
        <p:nvSpPr>
          <p:cNvPr id="10" name="Content Placeholder 2">
            <a:extLst>
              <a:ext uri="{FF2B5EF4-FFF2-40B4-BE49-F238E27FC236}">
                <a16:creationId xmlns:a16="http://schemas.microsoft.com/office/drawing/2014/main" id="{35E6055F-C09E-4FC3-B9ED-DED9407CA8EC}"/>
              </a:ext>
            </a:extLst>
          </p:cNvPr>
          <p:cNvSpPr txBox="1">
            <a:spLocks/>
          </p:cNvSpPr>
          <p:nvPr/>
        </p:nvSpPr>
        <p:spPr>
          <a:xfrm>
            <a:off x="3353237" y="1788287"/>
            <a:ext cx="7653110" cy="829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600" dirty="0"/>
              <a:t>Reduced cooling tower efficiency, increased load on AC equipment</a:t>
            </a:r>
          </a:p>
          <a:p>
            <a:pPr marL="457200" lvl="1" indent="0">
              <a:buNone/>
            </a:pPr>
            <a:r>
              <a:rPr lang="en-US" sz="1600" dirty="0"/>
              <a:t>Condensation issues</a:t>
            </a:r>
          </a:p>
          <a:p>
            <a:endParaRPr lang="en-US" sz="1600" dirty="0"/>
          </a:p>
        </p:txBody>
      </p:sp>
      <p:sp>
        <p:nvSpPr>
          <p:cNvPr id="11" name="Content Placeholder 2">
            <a:extLst>
              <a:ext uri="{FF2B5EF4-FFF2-40B4-BE49-F238E27FC236}">
                <a16:creationId xmlns:a16="http://schemas.microsoft.com/office/drawing/2014/main" id="{5F20F59F-2EBB-47C3-885D-E917C6198628}"/>
              </a:ext>
            </a:extLst>
          </p:cNvPr>
          <p:cNvSpPr txBox="1">
            <a:spLocks/>
          </p:cNvSpPr>
          <p:nvPr/>
        </p:nvSpPr>
        <p:spPr>
          <a:xfrm>
            <a:off x="1060313" y="3763719"/>
            <a:ext cx="10127701" cy="1054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r>
              <a:rPr lang="en-US" sz="1900" dirty="0"/>
              <a:t>Maintenance </a:t>
            </a:r>
          </a:p>
          <a:p>
            <a:pPr lvl="3"/>
            <a:r>
              <a:rPr lang="en-US" sz="1600" dirty="0"/>
              <a:t>ensure existing systems are operable at full capacity</a:t>
            </a:r>
          </a:p>
          <a:p>
            <a:pPr lvl="3"/>
            <a:r>
              <a:rPr lang="en-US" sz="1600" dirty="0"/>
              <a:t>verify existing AC spares inventory (9 portable units, 6 portable high-volume fans)</a:t>
            </a:r>
          </a:p>
          <a:p>
            <a:pPr lvl="1"/>
            <a:endParaRPr lang="en-US" sz="2000" dirty="0"/>
          </a:p>
        </p:txBody>
      </p:sp>
      <p:sp>
        <p:nvSpPr>
          <p:cNvPr id="12" name="Content Placeholder 2">
            <a:extLst>
              <a:ext uri="{FF2B5EF4-FFF2-40B4-BE49-F238E27FC236}">
                <a16:creationId xmlns:a16="http://schemas.microsoft.com/office/drawing/2014/main" id="{8CBBB3C7-B426-4D09-911E-7BDF76515633}"/>
              </a:ext>
            </a:extLst>
          </p:cNvPr>
          <p:cNvSpPr txBox="1">
            <a:spLocks/>
          </p:cNvSpPr>
          <p:nvPr/>
        </p:nvSpPr>
        <p:spPr>
          <a:xfrm>
            <a:off x="417044" y="3774034"/>
            <a:ext cx="184658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Mitigation</a:t>
            </a:r>
          </a:p>
        </p:txBody>
      </p:sp>
      <p:sp>
        <p:nvSpPr>
          <p:cNvPr id="13" name="Content Placeholder 4">
            <a:extLst>
              <a:ext uri="{FF2B5EF4-FFF2-40B4-BE49-F238E27FC236}">
                <a16:creationId xmlns:a16="http://schemas.microsoft.com/office/drawing/2014/main" id="{B66E8D0A-F56F-44C1-AB7B-775D4C2847B1}"/>
              </a:ext>
            </a:extLst>
          </p:cNvPr>
          <p:cNvSpPr txBox="1">
            <a:spLocks/>
          </p:cNvSpPr>
          <p:nvPr/>
        </p:nvSpPr>
        <p:spPr>
          <a:xfrm>
            <a:off x="3397358" y="2969091"/>
            <a:ext cx="8468803" cy="5035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600" dirty="0"/>
              <a:t>Aging equipment, some obsolete controls and parts</a:t>
            </a:r>
          </a:p>
        </p:txBody>
      </p:sp>
      <p:sp>
        <p:nvSpPr>
          <p:cNvPr id="14" name="Content Placeholder 2">
            <a:extLst>
              <a:ext uri="{FF2B5EF4-FFF2-40B4-BE49-F238E27FC236}">
                <a16:creationId xmlns:a16="http://schemas.microsoft.com/office/drawing/2014/main" id="{14EC8AF5-644A-47DE-B2F7-0CDF1A78F874}"/>
              </a:ext>
            </a:extLst>
          </p:cNvPr>
          <p:cNvSpPr txBox="1">
            <a:spLocks/>
          </p:cNvSpPr>
          <p:nvPr/>
        </p:nvSpPr>
        <p:spPr>
          <a:xfrm>
            <a:off x="2080732" y="2972596"/>
            <a:ext cx="1846580" cy="3970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Air Conditioning</a:t>
            </a:r>
          </a:p>
        </p:txBody>
      </p:sp>
      <p:sp>
        <p:nvSpPr>
          <p:cNvPr id="15" name="Content Placeholder 2">
            <a:extLst>
              <a:ext uri="{FF2B5EF4-FFF2-40B4-BE49-F238E27FC236}">
                <a16:creationId xmlns:a16="http://schemas.microsoft.com/office/drawing/2014/main" id="{B701EF9E-5251-447E-AFCA-CEC41CB08615}"/>
              </a:ext>
            </a:extLst>
          </p:cNvPr>
          <p:cNvSpPr txBox="1">
            <a:spLocks/>
          </p:cNvSpPr>
          <p:nvPr/>
        </p:nvSpPr>
        <p:spPr>
          <a:xfrm>
            <a:off x="1517919" y="5186926"/>
            <a:ext cx="9652680" cy="1054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800" dirty="0"/>
              <a:t>New procurements</a:t>
            </a:r>
          </a:p>
          <a:p>
            <a:pPr lvl="2"/>
            <a:r>
              <a:rPr lang="en-US" sz="1600" dirty="0"/>
              <a:t>spare AC systems for RHIC alcoves (5)</a:t>
            </a:r>
          </a:p>
          <a:p>
            <a:pPr lvl="2"/>
            <a:r>
              <a:rPr lang="en-US" sz="1600" dirty="0"/>
              <a:t>portable AC units for RHIC service buildings (6) for power supply quench detection racks</a:t>
            </a:r>
          </a:p>
        </p:txBody>
      </p:sp>
      <p:sp>
        <p:nvSpPr>
          <p:cNvPr id="17" name="Content Placeholder 2">
            <a:extLst>
              <a:ext uri="{FF2B5EF4-FFF2-40B4-BE49-F238E27FC236}">
                <a16:creationId xmlns:a16="http://schemas.microsoft.com/office/drawing/2014/main" id="{72539773-90DE-48D1-BC29-C30147DE84DC}"/>
              </a:ext>
            </a:extLst>
          </p:cNvPr>
          <p:cNvSpPr txBox="1">
            <a:spLocks/>
          </p:cNvSpPr>
          <p:nvPr/>
        </p:nvSpPr>
        <p:spPr>
          <a:xfrm>
            <a:off x="1517919" y="4776397"/>
            <a:ext cx="9652680" cy="3679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800" dirty="0"/>
              <a:t>AC ductwork modifications</a:t>
            </a:r>
          </a:p>
        </p:txBody>
      </p:sp>
      <p:sp>
        <p:nvSpPr>
          <p:cNvPr id="23" name="TextBox 22">
            <a:extLst>
              <a:ext uri="{FF2B5EF4-FFF2-40B4-BE49-F238E27FC236}">
                <a16:creationId xmlns:a16="http://schemas.microsoft.com/office/drawing/2014/main" id="{1E5CCFD3-6022-484C-8CA2-769E614348C9}"/>
              </a:ext>
            </a:extLst>
          </p:cNvPr>
          <p:cNvSpPr txBox="1"/>
          <p:nvPr/>
        </p:nvSpPr>
        <p:spPr>
          <a:xfrm>
            <a:off x="3370652" y="2386632"/>
            <a:ext cx="8714334" cy="338554"/>
          </a:xfrm>
          <a:prstGeom prst="rect">
            <a:avLst/>
          </a:prstGeom>
          <a:noFill/>
        </p:spPr>
        <p:txBody>
          <a:bodyPr wrap="square">
            <a:spAutoFit/>
          </a:bodyPr>
          <a:lstStyle/>
          <a:p>
            <a:pPr lvl="1"/>
            <a:r>
              <a:rPr lang="en-US" sz="1600" dirty="0"/>
              <a:t>More frequent power dips and/or outages (storm related), possible brown-outs</a:t>
            </a:r>
          </a:p>
        </p:txBody>
      </p:sp>
      <p:sp>
        <p:nvSpPr>
          <p:cNvPr id="24" name="Content Placeholder 2">
            <a:extLst>
              <a:ext uri="{FF2B5EF4-FFF2-40B4-BE49-F238E27FC236}">
                <a16:creationId xmlns:a16="http://schemas.microsoft.com/office/drawing/2014/main" id="{E9806823-D606-4956-814B-2048B0FAE4FB}"/>
              </a:ext>
            </a:extLst>
          </p:cNvPr>
          <p:cNvSpPr txBox="1">
            <a:spLocks/>
          </p:cNvSpPr>
          <p:nvPr/>
        </p:nvSpPr>
        <p:spPr>
          <a:xfrm>
            <a:off x="2059727" y="2398996"/>
            <a:ext cx="184658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Power</a:t>
            </a:r>
          </a:p>
        </p:txBody>
      </p:sp>
      <p:sp>
        <p:nvSpPr>
          <p:cNvPr id="2" name="Slide Number Placeholder 1">
            <a:extLst>
              <a:ext uri="{FF2B5EF4-FFF2-40B4-BE49-F238E27FC236}">
                <a16:creationId xmlns:a16="http://schemas.microsoft.com/office/drawing/2014/main" id="{60DA7202-92CB-4A43-AF78-329FBA19DB99}"/>
              </a:ext>
            </a:extLst>
          </p:cNvPr>
          <p:cNvSpPr>
            <a:spLocks noGrp="1"/>
          </p:cNvSpPr>
          <p:nvPr>
            <p:ph type="sldNum" sz="quarter" idx="4"/>
          </p:nvPr>
        </p:nvSpPr>
        <p:spPr/>
        <p:txBody>
          <a:bodyPr/>
          <a:lstStyle/>
          <a:p>
            <a:fld id="{933A556B-7C63-244D-9B7C-B0EA8042B330}" type="slidenum">
              <a:rPr lang="en-US" smtClean="0"/>
              <a:pPr/>
              <a:t>13</a:t>
            </a:fld>
            <a:endParaRPr lang="en-US" sz="1000" dirty="0"/>
          </a:p>
        </p:txBody>
      </p:sp>
      <p:sp>
        <p:nvSpPr>
          <p:cNvPr id="19" name="Content Placeholder 2">
            <a:extLst>
              <a:ext uri="{FF2B5EF4-FFF2-40B4-BE49-F238E27FC236}">
                <a16:creationId xmlns:a16="http://schemas.microsoft.com/office/drawing/2014/main" id="{4C33747C-E8F4-415C-8797-C378B05826B0}"/>
              </a:ext>
            </a:extLst>
          </p:cNvPr>
          <p:cNvSpPr txBox="1">
            <a:spLocks/>
          </p:cNvSpPr>
          <p:nvPr/>
        </p:nvSpPr>
        <p:spPr>
          <a:xfrm>
            <a:off x="369408" y="1049266"/>
            <a:ext cx="184658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Concerns</a:t>
            </a:r>
          </a:p>
        </p:txBody>
      </p:sp>
      <p:sp>
        <p:nvSpPr>
          <p:cNvPr id="20" name="TextBox 19">
            <a:extLst>
              <a:ext uri="{FF2B5EF4-FFF2-40B4-BE49-F238E27FC236}">
                <a16:creationId xmlns:a16="http://schemas.microsoft.com/office/drawing/2014/main" id="{59260CF0-2D47-4450-A4C4-45AF2402887D}"/>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1160417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087C9-25D9-204C-A952-683D3CA89C56}"/>
              </a:ext>
            </a:extLst>
          </p:cNvPr>
          <p:cNvSpPr>
            <a:spLocks noGrp="1"/>
          </p:cNvSpPr>
          <p:nvPr>
            <p:ph type="title"/>
          </p:nvPr>
        </p:nvSpPr>
        <p:spPr>
          <a:xfrm>
            <a:off x="243026" y="38571"/>
            <a:ext cx="11938538" cy="695472"/>
          </a:xfrm>
        </p:spPr>
        <p:txBody>
          <a:bodyPr>
            <a:normAutofit/>
          </a:bodyPr>
          <a:lstStyle/>
          <a:p>
            <a:pPr algn="ctr"/>
            <a:r>
              <a:rPr lang="en-US" sz="3600" dirty="0"/>
              <a:t>Reliability - injector complex</a:t>
            </a:r>
          </a:p>
        </p:txBody>
      </p:sp>
      <p:sp>
        <p:nvSpPr>
          <p:cNvPr id="3" name="Content Placeholder 2">
            <a:extLst>
              <a:ext uri="{FF2B5EF4-FFF2-40B4-BE49-F238E27FC236}">
                <a16:creationId xmlns:a16="http://schemas.microsoft.com/office/drawing/2014/main" id="{87D867B4-8751-BB48-AED5-047999ECF5D6}"/>
              </a:ext>
            </a:extLst>
          </p:cNvPr>
          <p:cNvSpPr>
            <a:spLocks noGrp="1"/>
          </p:cNvSpPr>
          <p:nvPr>
            <p:ph idx="1"/>
          </p:nvPr>
        </p:nvSpPr>
        <p:spPr>
          <a:xfrm>
            <a:off x="407006" y="1144540"/>
            <a:ext cx="11660941" cy="1290545"/>
          </a:xfrm>
        </p:spPr>
        <p:txBody>
          <a:bodyPr>
            <a:noAutofit/>
          </a:bodyPr>
          <a:lstStyle/>
          <a:p>
            <a:r>
              <a:rPr lang="en-US" sz="1800" dirty="0">
                <a:latin typeface="Helvetica" panose="020B0604020202020204" pitchFamily="34" charset="0"/>
                <a:cs typeface="Helvetica" panose="020B0604020202020204" pitchFamily="34" charset="0"/>
              </a:rPr>
              <a:t>LINAC                </a:t>
            </a:r>
            <a:r>
              <a:rPr lang="en-US" sz="1600" dirty="0">
                <a:latin typeface="Helvetica" panose="020B0604020202020204" pitchFamily="34" charset="0"/>
                <a:cs typeface="Helvetica" panose="020B0604020202020204" pitchFamily="34" charset="0"/>
              </a:rPr>
              <a:t>RF power amplifiers  - continuing to maintain a 5-year inventory</a:t>
            </a:r>
          </a:p>
          <a:p>
            <a:pPr marL="457200" lvl="1" indent="0">
              <a:buNone/>
            </a:pPr>
            <a:endParaRPr lang="en-US" sz="1600" dirty="0">
              <a:latin typeface="Helvetica" panose="020B0604020202020204" pitchFamily="34" charset="0"/>
              <a:cs typeface="Helvetica" panose="020B0604020202020204" pitchFamily="34" charset="0"/>
            </a:endParaRPr>
          </a:p>
          <a:p>
            <a:pPr marL="457200" lvl="1" indent="0">
              <a:buNone/>
            </a:pPr>
            <a:r>
              <a:rPr lang="en-US" sz="1600" dirty="0">
                <a:latin typeface="Helvetica" panose="020B0604020202020204" pitchFamily="34" charset="0"/>
                <a:cs typeface="Helvetica" panose="020B0604020202020204" pitchFamily="34" charset="0"/>
              </a:rPr>
              <a:t>                      Transitioned (completed in 2019) from person-based to group-based operational support by transfer of </a:t>
            </a:r>
          </a:p>
          <a:p>
            <a:pPr marL="457200" lvl="1" indent="0">
              <a:buNone/>
            </a:pPr>
            <a:r>
              <a:rPr lang="en-US" sz="1600" dirty="0">
                <a:latin typeface="Helvetica" panose="020B0604020202020204" pitchFamily="34" charset="0"/>
                <a:cs typeface="Helvetica" panose="020B0604020202020204" pitchFamily="34" charset="0"/>
              </a:rPr>
              <a:t>                             responsibilities to C-AD support groups</a:t>
            </a:r>
          </a:p>
          <a:p>
            <a:pPr marL="457200" lvl="1" indent="0">
              <a:buNone/>
            </a:pPr>
            <a:endParaRPr lang="en-US" sz="1600" dirty="0">
              <a:latin typeface="Helvetica" panose="020B0604020202020204" pitchFamily="34" charset="0"/>
              <a:cs typeface="Helvetica" panose="020B0604020202020204" pitchFamily="34" charset="0"/>
            </a:endParaRPr>
          </a:p>
        </p:txBody>
      </p:sp>
      <p:sp>
        <p:nvSpPr>
          <p:cNvPr id="4" name="Slide Number Placeholder 3">
            <a:extLst>
              <a:ext uri="{FF2B5EF4-FFF2-40B4-BE49-F238E27FC236}">
                <a16:creationId xmlns:a16="http://schemas.microsoft.com/office/drawing/2014/main" id="{44962301-2653-48E1-B428-40A6802D02FA}"/>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sp>
        <p:nvSpPr>
          <p:cNvPr id="11" name="Content Placeholder 2">
            <a:extLst>
              <a:ext uri="{FF2B5EF4-FFF2-40B4-BE49-F238E27FC236}">
                <a16:creationId xmlns:a16="http://schemas.microsoft.com/office/drawing/2014/main" id="{21DE3422-F880-4C01-A882-EB2A4587E472}"/>
              </a:ext>
            </a:extLst>
          </p:cNvPr>
          <p:cNvSpPr txBox="1">
            <a:spLocks/>
          </p:cNvSpPr>
          <p:nvPr/>
        </p:nvSpPr>
        <p:spPr>
          <a:xfrm>
            <a:off x="253462" y="5802030"/>
            <a:ext cx="11938538" cy="367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None/>
            </a:pPr>
            <a:r>
              <a:rPr lang="en-US" sz="1800" dirty="0"/>
              <a:t>Note: accelerator readiness reviews are needed for these (existing) facilities</a:t>
            </a:r>
          </a:p>
        </p:txBody>
      </p:sp>
      <p:sp>
        <p:nvSpPr>
          <p:cNvPr id="12" name="Content Placeholder 2">
            <a:extLst>
              <a:ext uri="{FF2B5EF4-FFF2-40B4-BE49-F238E27FC236}">
                <a16:creationId xmlns:a16="http://schemas.microsoft.com/office/drawing/2014/main" id="{B2F4C29A-5253-4337-B4DE-612370E88F64}"/>
              </a:ext>
            </a:extLst>
          </p:cNvPr>
          <p:cNvSpPr txBox="1">
            <a:spLocks/>
          </p:cNvSpPr>
          <p:nvPr/>
        </p:nvSpPr>
        <p:spPr>
          <a:xfrm>
            <a:off x="339684" y="3120567"/>
            <a:ext cx="11660941" cy="7495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Helvetica" panose="020B0604020202020204" pitchFamily="34" charset="0"/>
                <a:cs typeface="Helvetica" panose="020B0604020202020204" pitchFamily="34" charset="0"/>
              </a:rPr>
              <a:t>LINAC / AGS      </a:t>
            </a:r>
            <a:r>
              <a:rPr lang="en-US" sz="1600" dirty="0">
                <a:latin typeface="Helvetica" panose="020B0604020202020204" pitchFamily="34" charset="0"/>
                <a:cs typeface="Helvetica" panose="020B0604020202020204" pitchFamily="34" charset="0"/>
              </a:rPr>
              <a:t>Increased detail in shutdown schedule management lately as time available for maintenance becoming 		     shorter with expanding user programs at MIRP (isotope production) and NSRL (NASA) </a:t>
            </a:r>
          </a:p>
          <a:p>
            <a:pPr marL="457200" lvl="1" indent="0">
              <a:buFont typeface="Arial" panose="020B0604020202020204" pitchFamily="34" charset="0"/>
              <a:buNone/>
            </a:pPr>
            <a:r>
              <a:rPr lang="en-US" sz="1600" dirty="0">
                <a:latin typeface="Helvetica" panose="020B0604020202020204" pitchFamily="34" charset="0"/>
                <a:cs typeface="Helvetica" panose="020B0604020202020204" pitchFamily="34" charset="0"/>
              </a:rPr>
              <a:t>                      </a:t>
            </a:r>
          </a:p>
        </p:txBody>
      </p:sp>
      <p:sp>
        <p:nvSpPr>
          <p:cNvPr id="16" name="Content Placeholder 2">
            <a:extLst>
              <a:ext uri="{FF2B5EF4-FFF2-40B4-BE49-F238E27FC236}">
                <a16:creationId xmlns:a16="http://schemas.microsoft.com/office/drawing/2014/main" id="{65A06448-6274-4B36-AC04-26200A2A5C1C}"/>
              </a:ext>
            </a:extLst>
          </p:cNvPr>
          <p:cNvSpPr txBox="1">
            <a:spLocks/>
          </p:cNvSpPr>
          <p:nvPr/>
        </p:nvSpPr>
        <p:spPr>
          <a:xfrm>
            <a:off x="378107" y="4488475"/>
            <a:ext cx="11660941" cy="7495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Helvetica" panose="020B0604020202020204" pitchFamily="34" charset="0"/>
                <a:cs typeface="Helvetica" panose="020B0604020202020204" pitchFamily="34" charset="0"/>
              </a:rPr>
              <a:t>AGS                   </a:t>
            </a:r>
            <a:r>
              <a:rPr lang="en-US" sz="1600" dirty="0">
                <a:latin typeface="Helvetica" panose="020B0604020202020204" pitchFamily="34" charset="0"/>
                <a:cs typeface="Helvetica" panose="020B0604020202020204" pitchFamily="34" charset="0"/>
              </a:rPr>
              <a:t>Motor generators (MG) – Siemens MG and back-up Westinghouse MG with 40+ and 60+ years in operation,      	                      respectively: coordinating closely with new companies (TECO Westinghouse, Industrial Power  			      Systems, and ABB)</a:t>
            </a:r>
          </a:p>
          <a:p>
            <a:r>
              <a:rPr lang="en-US" sz="1600" dirty="0">
                <a:latin typeface="Helvetica" panose="020B0604020202020204" pitchFamily="34" charset="0"/>
                <a:cs typeface="Helvetica" panose="020B0604020202020204" pitchFamily="34" charset="0"/>
              </a:rPr>
              <a:t> </a:t>
            </a:r>
          </a:p>
        </p:txBody>
      </p:sp>
      <p:sp>
        <p:nvSpPr>
          <p:cNvPr id="10" name="TextBox 9">
            <a:extLst>
              <a:ext uri="{FF2B5EF4-FFF2-40B4-BE49-F238E27FC236}">
                <a16:creationId xmlns:a16="http://schemas.microsoft.com/office/drawing/2014/main" id="{6A69634E-F372-46DE-80EC-0A27A4103520}"/>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1414235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273BBD-F80B-2F83-2ACD-424063E3C0F3}"/>
              </a:ext>
            </a:extLst>
          </p:cNvPr>
          <p:cNvSpPr>
            <a:spLocks noGrp="1"/>
          </p:cNvSpPr>
          <p:nvPr>
            <p:ph type="title"/>
          </p:nvPr>
        </p:nvSpPr>
        <p:spPr>
          <a:xfrm>
            <a:off x="235598" y="30736"/>
            <a:ext cx="11956401" cy="653143"/>
          </a:xfrm>
        </p:spPr>
        <p:txBody>
          <a:bodyPr>
            <a:normAutofit/>
          </a:bodyPr>
          <a:lstStyle/>
          <a:p>
            <a:pPr algn="ctr"/>
            <a:r>
              <a:rPr lang="en-US" sz="3600" dirty="0"/>
              <a:t>Reliability – infrastructure upgrades</a:t>
            </a:r>
          </a:p>
        </p:txBody>
      </p:sp>
      <p:sp>
        <p:nvSpPr>
          <p:cNvPr id="7" name="Content Placeholder 2">
            <a:extLst>
              <a:ext uri="{FF2B5EF4-FFF2-40B4-BE49-F238E27FC236}">
                <a16:creationId xmlns:a16="http://schemas.microsoft.com/office/drawing/2014/main" id="{0D5FCB40-A1C5-4C1C-B31E-417230638370}"/>
              </a:ext>
            </a:extLst>
          </p:cNvPr>
          <p:cNvSpPr txBox="1">
            <a:spLocks/>
          </p:cNvSpPr>
          <p:nvPr/>
        </p:nvSpPr>
        <p:spPr>
          <a:xfrm>
            <a:off x="490412" y="1044358"/>
            <a:ext cx="625617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Select BNL Science Lab Initiatives (SLIs) </a:t>
            </a:r>
          </a:p>
        </p:txBody>
      </p:sp>
      <p:sp>
        <p:nvSpPr>
          <p:cNvPr id="11" name="Content Placeholder 2">
            <a:extLst>
              <a:ext uri="{FF2B5EF4-FFF2-40B4-BE49-F238E27FC236}">
                <a16:creationId xmlns:a16="http://schemas.microsoft.com/office/drawing/2014/main" id="{6DBACCF5-CAA2-4C72-9A64-2254874E0DBA}"/>
              </a:ext>
            </a:extLst>
          </p:cNvPr>
          <p:cNvSpPr txBox="1">
            <a:spLocks/>
          </p:cNvSpPr>
          <p:nvPr/>
        </p:nvSpPr>
        <p:spPr>
          <a:xfrm>
            <a:off x="476399" y="1805263"/>
            <a:ext cx="10785201" cy="158491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900" dirty="0"/>
              <a:t>1) Critical Utilities Rehabilitation Project, CURP (FY20 – FY26, $92M) – CD2/3 completed  </a:t>
            </a:r>
          </a:p>
          <a:p>
            <a:pPr marL="457200" lvl="1" indent="0">
              <a:buNone/>
            </a:pPr>
            <a:endParaRPr lang="en-US" sz="1800" dirty="0"/>
          </a:p>
          <a:p>
            <a:pPr marL="914400" lvl="2" indent="0">
              <a:buNone/>
            </a:pPr>
            <a:r>
              <a:rPr lang="en-US" sz="1700" dirty="0"/>
              <a:t>Electrical distribution system upgrade including a new feeder to replace 60-year-old underground feeder and 13.8 kV switch gear</a:t>
            </a:r>
          </a:p>
          <a:p>
            <a:pPr marL="914400" lvl="2" indent="0">
              <a:buNone/>
            </a:pPr>
            <a:endParaRPr lang="en-US" sz="1700" dirty="0"/>
          </a:p>
          <a:p>
            <a:pPr marL="914400" lvl="2" indent="0">
              <a:buNone/>
            </a:pPr>
            <a:r>
              <a:rPr lang="en-US" sz="1700" dirty="0"/>
              <a:t>Steam distribution system upgrade (replace up to 3 central plant chillers, install an additional chilled water storage tank)  </a:t>
            </a:r>
          </a:p>
        </p:txBody>
      </p:sp>
      <p:sp>
        <p:nvSpPr>
          <p:cNvPr id="16" name="Content Placeholder 2">
            <a:extLst>
              <a:ext uri="{FF2B5EF4-FFF2-40B4-BE49-F238E27FC236}">
                <a16:creationId xmlns:a16="http://schemas.microsoft.com/office/drawing/2014/main" id="{23BA8830-5083-4299-9738-243AFF468561}"/>
              </a:ext>
            </a:extLst>
          </p:cNvPr>
          <p:cNvSpPr txBox="1">
            <a:spLocks/>
          </p:cNvSpPr>
          <p:nvPr/>
        </p:nvSpPr>
        <p:spPr>
          <a:xfrm>
            <a:off x="490412" y="3756476"/>
            <a:ext cx="11146290" cy="22370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800" dirty="0"/>
              <a:t>2) Critical Utilities Revitalization &amp; Enhancement, CURE ($200-350M) – proposed</a:t>
            </a:r>
          </a:p>
          <a:p>
            <a:pPr marL="457200" lvl="1" indent="0">
              <a:buNone/>
            </a:pPr>
            <a:endParaRPr lang="en-US" sz="1800" dirty="0"/>
          </a:p>
          <a:p>
            <a:pPr marL="914400" lvl="2" indent="0">
              <a:buNone/>
            </a:pPr>
            <a:r>
              <a:rPr lang="en-US" sz="1600" dirty="0"/>
              <a:t>Replace or refurbish components of the original building electrical distribution equipment (all more than 50-years old switchgears, motor control centers, power panels and automatic transfer switches) to enhance operational safety and reliability in several facilities</a:t>
            </a:r>
          </a:p>
          <a:p>
            <a:pPr marL="914400" lvl="2" indent="0">
              <a:buNone/>
            </a:pPr>
            <a:endParaRPr lang="en-US" sz="1600" dirty="0"/>
          </a:p>
          <a:p>
            <a:pPr marL="914400" lvl="2" indent="0">
              <a:buNone/>
            </a:pPr>
            <a:r>
              <a:rPr lang="en-US" sz="1600" dirty="0"/>
              <a:t>	Notes: compatibility and availability of spares a concern, however components are generally reliable                              	           upgrades improve safety during servicing</a:t>
            </a:r>
            <a:endParaRPr lang="en-US" sz="1200" dirty="0"/>
          </a:p>
        </p:txBody>
      </p:sp>
      <p:sp>
        <p:nvSpPr>
          <p:cNvPr id="2" name="Slide Number Placeholder 1">
            <a:extLst>
              <a:ext uri="{FF2B5EF4-FFF2-40B4-BE49-F238E27FC236}">
                <a16:creationId xmlns:a16="http://schemas.microsoft.com/office/drawing/2014/main" id="{0FD5C00A-FDE2-420B-9CFF-3ACA24E2F599}"/>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sp>
        <p:nvSpPr>
          <p:cNvPr id="8" name="TextBox 7">
            <a:extLst>
              <a:ext uri="{FF2B5EF4-FFF2-40B4-BE49-F238E27FC236}">
                <a16:creationId xmlns:a16="http://schemas.microsoft.com/office/drawing/2014/main" id="{C78EEE39-7B57-4A74-8EB5-5F37064734B1}"/>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533525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273BBD-F80B-2F83-2ACD-424063E3C0F3}"/>
              </a:ext>
            </a:extLst>
          </p:cNvPr>
          <p:cNvSpPr>
            <a:spLocks noGrp="1"/>
          </p:cNvSpPr>
          <p:nvPr>
            <p:ph type="title"/>
          </p:nvPr>
        </p:nvSpPr>
        <p:spPr>
          <a:xfrm>
            <a:off x="235599" y="1"/>
            <a:ext cx="11945964" cy="653818"/>
          </a:xfrm>
        </p:spPr>
        <p:txBody>
          <a:bodyPr>
            <a:normAutofit/>
          </a:bodyPr>
          <a:lstStyle/>
          <a:p>
            <a:pPr algn="ctr"/>
            <a:r>
              <a:rPr lang="en-US" sz="3600" dirty="0"/>
              <a:t>Other factors affecting operational reliability</a:t>
            </a:r>
          </a:p>
        </p:txBody>
      </p:sp>
      <p:sp>
        <p:nvSpPr>
          <p:cNvPr id="5" name="Content Placeholder 4">
            <a:extLst>
              <a:ext uri="{FF2B5EF4-FFF2-40B4-BE49-F238E27FC236}">
                <a16:creationId xmlns:a16="http://schemas.microsoft.com/office/drawing/2014/main" id="{09F29F70-5464-5BB9-2752-FF0EB0B56CFD}"/>
              </a:ext>
            </a:extLst>
          </p:cNvPr>
          <p:cNvSpPr>
            <a:spLocks noGrp="1"/>
          </p:cNvSpPr>
          <p:nvPr>
            <p:ph idx="1"/>
          </p:nvPr>
        </p:nvSpPr>
        <p:spPr>
          <a:xfrm>
            <a:off x="2642618" y="1247324"/>
            <a:ext cx="7253674" cy="960511"/>
          </a:xfrm>
        </p:spPr>
        <p:txBody>
          <a:bodyPr>
            <a:normAutofit/>
          </a:bodyPr>
          <a:lstStyle/>
          <a:p>
            <a:pPr marL="457200" lvl="1" indent="0">
              <a:buNone/>
            </a:pPr>
            <a:r>
              <a:rPr lang="en-US" sz="1600" dirty="0"/>
              <a:t> active hiring in close coordination with HR and recruiters</a:t>
            </a:r>
          </a:p>
          <a:p>
            <a:pPr marL="457200" lvl="1" indent="0">
              <a:buNone/>
            </a:pPr>
            <a:r>
              <a:rPr lang="en-US" sz="1600" dirty="0"/>
              <a:t> training and (some) mentoring of new and existing workers</a:t>
            </a:r>
          </a:p>
          <a:p>
            <a:pPr marL="457200" lvl="1" indent="0">
              <a:buNone/>
            </a:pPr>
            <a:r>
              <a:rPr lang="en-US" sz="1600" dirty="0"/>
              <a:t> improving documentation of procedures, workplans, project archiving</a:t>
            </a:r>
          </a:p>
          <a:p>
            <a:pPr marL="457200" lvl="1" indent="0">
              <a:buNone/>
            </a:pPr>
            <a:endParaRPr lang="en-US" dirty="0"/>
          </a:p>
        </p:txBody>
      </p:sp>
      <p:sp>
        <p:nvSpPr>
          <p:cNvPr id="6" name="Content Placeholder 4">
            <a:extLst>
              <a:ext uri="{FF2B5EF4-FFF2-40B4-BE49-F238E27FC236}">
                <a16:creationId xmlns:a16="http://schemas.microsoft.com/office/drawing/2014/main" id="{5D688BBD-9673-47B6-8313-115A5284354F}"/>
              </a:ext>
            </a:extLst>
          </p:cNvPr>
          <p:cNvSpPr txBox="1">
            <a:spLocks/>
          </p:cNvSpPr>
          <p:nvPr/>
        </p:nvSpPr>
        <p:spPr>
          <a:xfrm>
            <a:off x="808051" y="3508926"/>
            <a:ext cx="10515600" cy="988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dirty="0">
              <a:solidFill>
                <a:srgbClr val="FF0000"/>
              </a:solidFill>
            </a:endParaRPr>
          </a:p>
        </p:txBody>
      </p:sp>
      <p:sp>
        <p:nvSpPr>
          <p:cNvPr id="13" name="Content Placeholder 4">
            <a:extLst>
              <a:ext uri="{FF2B5EF4-FFF2-40B4-BE49-F238E27FC236}">
                <a16:creationId xmlns:a16="http://schemas.microsoft.com/office/drawing/2014/main" id="{2248A986-4AEE-4EA9-98B8-7CC87A704246}"/>
              </a:ext>
            </a:extLst>
          </p:cNvPr>
          <p:cNvSpPr txBox="1">
            <a:spLocks/>
          </p:cNvSpPr>
          <p:nvPr/>
        </p:nvSpPr>
        <p:spPr>
          <a:xfrm>
            <a:off x="2032967" y="2625878"/>
            <a:ext cx="6402951" cy="14165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800" dirty="0"/>
              <a:t>no fixed price contract, price volatility</a:t>
            </a:r>
          </a:p>
          <a:p>
            <a:pPr marL="914400" lvl="2" indent="0">
              <a:buNone/>
            </a:pPr>
            <a:r>
              <a:rPr lang="en-US" sz="1600" dirty="0"/>
              <a:t>FY21: $41/MWh</a:t>
            </a:r>
          </a:p>
          <a:p>
            <a:pPr marL="914400" lvl="2" indent="0">
              <a:buNone/>
            </a:pPr>
            <a:r>
              <a:rPr lang="en-US" sz="1600" dirty="0"/>
              <a:t>FY22: $61/MWh</a:t>
            </a:r>
          </a:p>
          <a:p>
            <a:pPr marL="914400" lvl="2" indent="0">
              <a:buNone/>
            </a:pPr>
            <a:r>
              <a:rPr lang="en-US" sz="1600" dirty="0"/>
              <a:t>FY23: planning with $69/MWh </a:t>
            </a:r>
          </a:p>
        </p:txBody>
      </p:sp>
      <p:sp>
        <p:nvSpPr>
          <p:cNvPr id="2" name="Slide Number Placeholder 1">
            <a:extLst>
              <a:ext uri="{FF2B5EF4-FFF2-40B4-BE49-F238E27FC236}">
                <a16:creationId xmlns:a16="http://schemas.microsoft.com/office/drawing/2014/main" id="{35089267-C878-409D-BA88-4EA40448F6F1}"/>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sp>
        <p:nvSpPr>
          <p:cNvPr id="16" name="Content Placeholder 2">
            <a:extLst>
              <a:ext uri="{FF2B5EF4-FFF2-40B4-BE49-F238E27FC236}">
                <a16:creationId xmlns:a16="http://schemas.microsoft.com/office/drawing/2014/main" id="{4440111E-66C8-4393-9C85-55EB5EAF390B}"/>
              </a:ext>
            </a:extLst>
          </p:cNvPr>
          <p:cNvSpPr txBox="1">
            <a:spLocks/>
          </p:cNvSpPr>
          <p:nvPr/>
        </p:nvSpPr>
        <p:spPr>
          <a:xfrm>
            <a:off x="416706" y="961658"/>
            <a:ext cx="184658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Personnel </a:t>
            </a:r>
          </a:p>
        </p:txBody>
      </p:sp>
      <p:sp>
        <p:nvSpPr>
          <p:cNvPr id="17" name="Content Placeholder 2">
            <a:extLst>
              <a:ext uri="{FF2B5EF4-FFF2-40B4-BE49-F238E27FC236}">
                <a16:creationId xmlns:a16="http://schemas.microsoft.com/office/drawing/2014/main" id="{08E02FE7-8FB9-4588-81E9-F1B96CEB1428}"/>
              </a:ext>
            </a:extLst>
          </p:cNvPr>
          <p:cNvSpPr txBox="1">
            <a:spLocks/>
          </p:cNvSpPr>
          <p:nvPr/>
        </p:nvSpPr>
        <p:spPr>
          <a:xfrm>
            <a:off x="2380094" y="954576"/>
            <a:ext cx="7371513"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retirements, relocations, and burnout – addressing with </a:t>
            </a:r>
          </a:p>
        </p:txBody>
      </p:sp>
      <p:sp>
        <p:nvSpPr>
          <p:cNvPr id="18" name="Content Placeholder 2">
            <a:extLst>
              <a:ext uri="{FF2B5EF4-FFF2-40B4-BE49-F238E27FC236}">
                <a16:creationId xmlns:a16="http://schemas.microsoft.com/office/drawing/2014/main" id="{0F59E53D-442C-45C2-9051-C340292359B1}"/>
              </a:ext>
            </a:extLst>
          </p:cNvPr>
          <p:cNvSpPr txBox="1">
            <a:spLocks/>
          </p:cNvSpPr>
          <p:nvPr/>
        </p:nvSpPr>
        <p:spPr>
          <a:xfrm>
            <a:off x="441719" y="2637830"/>
            <a:ext cx="184658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Electrical costs </a:t>
            </a:r>
          </a:p>
        </p:txBody>
      </p:sp>
      <p:sp>
        <p:nvSpPr>
          <p:cNvPr id="19" name="Content Placeholder 2">
            <a:extLst>
              <a:ext uri="{FF2B5EF4-FFF2-40B4-BE49-F238E27FC236}">
                <a16:creationId xmlns:a16="http://schemas.microsoft.com/office/drawing/2014/main" id="{DF97F5C5-BDE3-44F8-A14B-715DAE3F4E27}"/>
              </a:ext>
            </a:extLst>
          </p:cNvPr>
          <p:cNvSpPr txBox="1">
            <a:spLocks/>
          </p:cNvSpPr>
          <p:nvPr/>
        </p:nvSpPr>
        <p:spPr>
          <a:xfrm>
            <a:off x="400940" y="5350685"/>
            <a:ext cx="1846580" cy="5883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Cost of </a:t>
            </a:r>
            <a:r>
              <a:rPr lang="en-US" sz="1800" dirty="0" err="1"/>
              <a:t>LHe</a:t>
            </a:r>
            <a:endParaRPr lang="en-US" sz="1800" dirty="0"/>
          </a:p>
        </p:txBody>
      </p:sp>
      <p:sp>
        <p:nvSpPr>
          <p:cNvPr id="20" name="Content Placeholder 4">
            <a:extLst>
              <a:ext uri="{FF2B5EF4-FFF2-40B4-BE49-F238E27FC236}">
                <a16:creationId xmlns:a16="http://schemas.microsoft.com/office/drawing/2014/main" id="{5551F6A9-FAF8-4228-B73D-6307A0FFD27A}"/>
              </a:ext>
            </a:extLst>
          </p:cNvPr>
          <p:cNvSpPr txBox="1">
            <a:spLocks/>
          </p:cNvSpPr>
          <p:nvPr/>
        </p:nvSpPr>
        <p:spPr>
          <a:xfrm>
            <a:off x="1960656" y="5356694"/>
            <a:ext cx="7198932" cy="10793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600" dirty="0"/>
              <a:t> </a:t>
            </a:r>
            <a:r>
              <a:rPr lang="en-US" sz="1800" dirty="0"/>
              <a:t>BNL contract bid for $50/gallon</a:t>
            </a:r>
          </a:p>
          <a:p>
            <a:pPr marL="457200" lvl="1" indent="0">
              <a:buNone/>
            </a:pPr>
            <a:r>
              <a:rPr lang="en-US" sz="1800" dirty="0"/>
              <a:t> sole source quote received (Oct 27) for $77.4/gallon </a:t>
            </a:r>
          </a:p>
          <a:p>
            <a:pPr lvl="2"/>
            <a:endParaRPr lang="en-US" sz="1600" dirty="0"/>
          </a:p>
          <a:p>
            <a:pPr marL="457200" lvl="1" indent="0">
              <a:buFont typeface="Arial" panose="020B0604020202020204" pitchFamily="34" charset="0"/>
              <a:buNone/>
            </a:pPr>
            <a:endParaRPr lang="en-US" dirty="0"/>
          </a:p>
        </p:txBody>
      </p:sp>
      <p:pic>
        <p:nvPicPr>
          <p:cNvPr id="7" name="Picture 6">
            <a:extLst>
              <a:ext uri="{FF2B5EF4-FFF2-40B4-BE49-F238E27FC236}">
                <a16:creationId xmlns:a16="http://schemas.microsoft.com/office/drawing/2014/main" id="{8D7BA97C-0A02-4D8A-8F22-70920CDA866A}"/>
              </a:ext>
            </a:extLst>
          </p:cNvPr>
          <p:cNvPicPr>
            <a:picLocks noChangeAspect="1"/>
          </p:cNvPicPr>
          <p:nvPr/>
        </p:nvPicPr>
        <p:blipFill>
          <a:blip r:embed="rId2"/>
          <a:stretch>
            <a:fillRect/>
          </a:stretch>
        </p:blipFill>
        <p:spPr>
          <a:xfrm>
            <a:off x="8170606" y="2679080"/>
            <a:ext cx="3579675" cy="2528535"/>
          </a:xfrm>
          <a:prstGeom prst="rect">
            <a:avLst/>
          </a:prstGeom>
          <a:ln w="19050">
            <a:solidFill>
              <a:schemeClr val="tx1"/>
            </a:solidFill>
          </a:ln>
        </p:spPr>
      </p:pic>
      <p:sp>
        <p:nvSpPr>
          <p:cNvPr id="21" name="TextBox 20">
            <a:extLst>
              <a:ext uri="{FF2B5EF4-FFF2-40B4-BE49-F238E27FC236}">
                <a16:creationId xmlns:a16="http://schemas.microsoft.com/office/drawing/2014/main" id="{53BDE9F0-4E5B-4FA4-A1CE-35756FE5FCF9}"/>
              </a:ext>
            </a:extLst>
          </p:cNvPr>
          <p:cNvSpPr txBox="1"/>
          <p:nvPr/>
        </p:nvSpPr>
        <p:spPr>
          <a:xfrm>
            <a:off x="10604578" y="3021293"/>
            <a:ext cx="1063112" cy="338554"/>
          </a:xfrm>
          <a:prstGeom prst="rect">
            <a:avLst/>
          </a:prstGeom>
          <a:noFill/>
        </p:spPr>
        <p:txBody>
          <a:bodyPr wrap="none" rtlCol="0">
            <a:spAutoFit/>
          </a:bodyPr>
          <a:lstStyle/>
          <a:p>
            <a:r>
              <a:rPr lang="en-US" sz="1600" dirty="0">
                <a:solidFill>
                  <a:srgbClr val="FF0000"/>
                </a:solidFill>
              </a:rPr>
              <a:t>$57/MWh</a:t>
            </a:r>
          </a:p>
        </p:txBody>
      </p:sp>
      <p:sp>
        <p:nvSpPr>
          <p:cNvPr id="15" name="TextBox 14">
            <a:extLst>
              <a:ext uri="{FF2B5EF4-FFF2-40B4-BE49-F238E27FC236}">
                <a16:creationId xmlns:a16="http://schemas.microsoft.com/office/drawing/2014/main" id="{5C4029EB-D774-457F-B298-89A3F7A088D7}"/>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2809774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F35528-EFA3-4A28-8F3D-B103BCCC66EB}"/>
              </a:ext>
            </a:extLst>
          </p:cNvPr>
          <p:cNvSpPr txBox="1"/>
          <p:nvPr/>
        </p:nvSpPr>
        <p:spPr>
          <a:xfrm>
            <a:off x="235599" y="49458"/>
            <a:ext cx="11945965"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RHIC Snake Magnet – plan for Run-24</a:t>
            </a:r>
            <a:endParaRPr lang="en-US" sz="3600" b="1" dirty="0"/>
          </a:p>
        </p:txBody>
      </p:sp>
      <p:sp>
        <p:nvSpPr>
          <p:cNvPr id="7" name="TextBox 6">
            <a:extLst>
              <a:ext uri="{FF2B5EF4-FFF2-40B4-BE49-F238E27FC236}">
                <a16:creationId xmlns:a16="http://schemas.microsoft.com/office/drawing/2014/main" id="{7C85CB4A-971C-49B1-8218-C374AA68DCE1}"/>
              </a:ext>
            </a:extLst>
          </p:cNvPr>
          <p:cNvSpPr txBox="1"/>
          <p:nvPr/>
        </p:nvSpPr>
        <p:spPr>
          <a:xfrm>
            <a:off x="656936" y="3867423"/>
            <a:ext cx="5876083" cy="369332"/>
          </a:xfrm>
          <a:prstGeom prst="rect">
            <a:avLst/>
          </a:prstGeom>
          <a:noFill/>
        </p:spPr>
        <p:txBody>
          <a:bodyPr wrap="square">
            <a:spAutoFit/>
          </a:bodyPr>
          <a:lstStyle/>
          <a:p>
            <a:r>
              <a:rPr lang="en-US" dirty="0"/>
              <a:t>Installation schedule estimate with early start</a:t>
            </a:r>
          </a:p>
        </p:txBody>
      </p:sp>
      <p:sp>
        <p:nvSpPr>
          <p:cNvPr id="8" name="TextBox 7">
            <a:extLst>
              <a:ext uri="{FF2B5EF4-FFF2-40B4-BE49-F238E27FC236}">
                <a16:creationId xmlns:a16="http://schemas.microsoft.com/office/drawing/2014/main" id="{645D32E1-E46B-4C36-8F95-0D7429DE9FC6}"/>
              </a:ext>
            </a:extLst>
          </p:cNvPr>
          <p:cNvSpPr txBox="1"/>
          <p:nvPr/>
        </p:nvSpPr>
        <p:spPr>
          <a:xfrm>
            <a:off x="1233166" y="4256914"/>
            <a:ext cx="4544896" cy="584775"/>
          </a:xfrm>
          <a:prstGeom prst="rect">
            <a:avLst/>
          </a:prstGeom>
          <a:noFill/>
        </p:spPr>
        <p:txBody>
          <a:bodyPr wrap="square">
            <a:spAutoFit/>
          </a:bodyPr>
          <a:lstStyle/>
          <a:p>
            <a:r>
              <a:rPr lang="en-US" sz="1600" dirty="0"/>
              <a:t>     installation mechanical    ~ 3 weeks </a:t>
            </a:r>
          </a:p>
          <a:p>
            <a:r>
              <a:rPr lang="en-US" sz="1600" dirty="0"/>
              <a:t>     electrical testing              ~ 3 weeks</a:t>
            </a:r>
          </a:p>
        </p:txBody>
      </p:sp>
      <p:sp>
        <p:nvSpPr>
          <p:cNvPr id="17" name="TextBox 16">
            <a:extLst>
              <a:ext uri="{FF2B5EF4-FFF2-40B4-BE49-F238E27FC236}">
                <a16:creationId xmlns:a16="http://schemas.microsoft.com/office/drawing/2014/main" id="{D096CB45-5D41-4D89-82D5-B5B8AA5FC5B6}"/>
              </a:ext>
            </a:extLst>
          </p:cNvPr>
          <p:cNvSpPr txBox="1"/>
          <p:nvPr/>
        </p:nvSpPr>
        <p:spPr>
          <a:xfrm>
            <a:off x="656936" y="1230618"/>
            <a:ext cx="5959017" cy="646331"/>
          </a:xfrm>
          <a:prstGeom prst="rect">
            <a:avLst/>
          </a:prstGeom>
          <a:noFill/>
        </p:spPr>
        <p:txBody>
          <a:bodyPr wrap="square">
            <a:spAutoFit/>
          </a:bodyPr>
          <a:lstStyle/>
          <a:p>
            <a:r>
              <a:rPr lang="en-US" dirty="0"/>
              <a:t>Dummy magnet installed and fully tested (leak-checked) for Run-23 </a:t>
            </a:r>
          </a:p>
        </p:txBody>
      </p:sp>
      <p:sp>
        <p:nvSpPr>
          <p:cNvPr id="2" name="Slide Number Placeholder 1">
            <a:extLst>
              <a:ext uri="{FF2B5EF4-FFF2-40B4-BE49-F238E27FC236}">
                <a16:creationId xmlns:a16="http://schemas.microsoft.com/office/drawing/2014/main" id="{DDB719C7-8B81-47FF-BBE5-6FA50F36958C}"/>
              </a:ext>
            </a:extLst>
          </p:cNvPr>
          <p:cNvSpPr>
            <a:spLocks noGrp="1"/>
          </p:cNvSpPr>
          <p:nvPr>
            <p:ph type="sldNum" sz="quarter" idx="4"/>
          </p:nvPr>
        </p:nvSpPr>
        <p:spPr/>
        <p:txBody>
          <a:bodyPr/>
          <a:lstStyle/>
          <a:p>
            <a:fld id="{933A556B-7C63-244D-9B7C-B0EA8042B330}" type="slidenum">
              <a:rPr lang="en-US" smtClean="0"/>
              <a:pPr/>
              <a:t>17</a:t>
            </a:fld>
            <a:endParaRPr lang="en-US" sz="1000" dirty="0"/>
          </a:p>
        </p:txBody>
      </p:sp>
      <p:pic>
        <p:nvPicPr>
          <p:cNvPr id="4" name="Picture 3">
            <a:extLst>
              <a:ext uri="{FF2B5EF4-FFF2-40B4-BE49-F238E27FC236}">
                <a16:creationId xmlns:a16="http://schemas.microsoft.com/office/drawing/2014/main" id="{47631F51-0790-4F81-BD48-D3D301E8BD0F}"/>
              </a:ext>
            </a:extLst>
          </p:cNvPr>
          <p:cNvPicPr>
            <a:picLocks noChangeAspect="1"/>
          </p:cNvPicPr>
          <p:nvPr/>
        </p:nvPicPr>
        <p:blipFill>
          <a:blip r:embed="rId2"/>
          <a:stretch>
            <a:fillRect/>
          </a:stretch>
        </p:blipFill>
        <p:spPr>
          <a:xfrm>
            <a:off x="7530353" y="1262129"/>
            <a:ext cx="4257677" cy="3717444"/>
          </a:xfrm>
          <a:prstGeom prst="rect">
            <a:avLst/>
          </a:prstGeom>
        </p:spPr>
      </p:pic>
      <p:sp>
        <p:nvSpPr>
          <p:cNvPr id="16" name="TextBox 15">
            <a:extLst>
              <a:ext uri="{FF2B5EF4-FFF2-40B4-BE49-F238E27FC236}">
                <a16:creationId xmlns:a16="http://schemas.microsoft.com/office/drawing/2014/main" id="{1BB55A6B-E4CB-4B78-9035-DA1B56049EB9}"/>
              </a:ext>
            </a:extLst>
          </p:cNvPr>
          <p:cNvSpPr txBox="1"/>
          <p:nvPr/>
        </p:nvSpPr>
        <p:spPr>
          <a:xfrm>
            <a:off x="273024" y="5785202"/>
            <a:ext cx="11956401" cy="369332"/>
          </a:xfrm>
          <a:prstGeom prst="rect">
            <a:avLst/>
          </a:prstGeom>
          <a:noFill/>
        </p:spPr>
        <p:txBody>
          <a:bodyPr wrap="square">
            <a:spAutoFit/>
          </a:bodyPr>
          <a:lstStyle/>
          <a:p>
            <a:pPr algn="ctr"/>
            <a:r>
              <a:rPr lang="en-US" dirty="0">
                <a:solidFill>
                  <a:srgbClr val="FF0000"/>
                </a:solidFill>
              </a:rPr>
              <a:t>Repaired RHIC Snake Magnet will be ready for Run-24</a:t>
            </a:r>
          </a:p>
        </p:txBody>
      </p:sp>
      <p:sp>
        <p:nvSpPr>
          <p:cNvPr id="18" name="TextBox 17">
            <a:extLst>
              <a:ext uri="{FF2B5EF4-FFF2-40B4-BE49-F238E27FC236}">
                <a16:creationId xmlns:a16="http://schemas.microsoft.com/office/drawing/2014/main" id="{CF801101-708F-4531-93D9-5A73ED181731}"/>
              </a:ext>
            </a:extLst>
          </p:cNvPr>
          <p:cNvSpPr txBox="1"/>
          <p:nvPr/>
        </p:nvSpPr>
        <p:spPr>
          <a:xfrm>
            <a:off x="661391" y="2517750"/>
            <a:ext cx="6622278" cy="646331"/>
          </a:xfrm>
          <a:prstGeom prst="rect">
            <a:avLst/>
          </a:prstGeom>
          <a:noFill/>
        </p:spPr>
        <p:txBody>
          <a:bodyPr wrap="square">
            <a:spAutoFit/>
          </a:bodyPr>
          <a:lstStyle/>
          <a:p>
            <a:r>
              <a:rPr lang="en-US" dirty="0"/>
              <a:t>Installation prior to Run-23 contingent on </a:t>
            </a:r>
            <a:r>
              <a:rPr lang="en-US" dirty="0" err="1"/>
              <a:t>sPHENIX</a:t>
            </a:r>
            <a:r>
              <a:rPr lang="en-US" dirty="0"/>
              <a:t> schedule and available workforce</a:t>
            </a:r>
          </a:p>
        </p:txBody>
      </p:sp>
      <p:sp>
        <p:nvSpPr>
          <p:cNvPr id="11" name="TextBox 10">
            <a:extLst>
              <a:ext uri="{FF2B5EF4-FFF2-40B4-BE49-F238E27FC236}">
                <a16:creationId xmlns:a16="http://schemas.microsoft.com/office/drawing/2014/main" id="{20FF42DF-B604-430C-8267-3DDF7E02161F}"/>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
        <p:nvSpPr>
          <p:cNvPr id="12" name="TextBox 11">
            <a:extLst>
              <a:ext uri="{FF2B5EF4-FFF2-40B4-BE49-F238E27FC236}">
                <a16:creationId xmlns:a16="http://schemas.microsoft.com/office/drawing/2014/main" id="{29E206BF-FBB9-499C-B23D-36B67F93ED51}"/>
              </a:ext>
            </a:extLst>
          </p:cNvPr>
          <p:cNvSpPr txBox="1"/>
          <p:nvPr/>
        </p:nvSpPr>
        <p:spPr>
          <a:xfrm>
            <a:off x="2421018" y="5498249"/>
            <a:ext cx="8052337" cy="369332"/>
          </a:xfrm>
          <a:prstGeom prst="rect">
            <a:avLst/>
          </a:prstGeom>
          <a:noFill/>
        </p:spPr>
        <p:txBody>
          <a:bodyPr wrap="square">
            <a:spAutoFit/>
          </a:bodyPr>
          <a:lstStyle/>
          <a:p>
            <a:r>
              <a:rPr lang="en-US" sz="1800" dirty="0">
                <a:solidFill>
                  <a:srgbClr val="FF0000"/>
                </a:solidFill>
              </a:rPr>
              <a:t>Repair completion: March 23, 2023 (schedule detail in backup slides)</a:t>
            </a:r>
          </a:p>
        </p:txBody>
      </p:sp>
    </p:spTree>
    <p:extLst>
      <p:ext uri="{BB962C8B-B14F-4D97-AF65-F5344CB8AC3E}">
        <p14:creationId xmlns:p14="http://schemas.microsoft.com/office/powerpoint/2010/main" val="1089863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RHIC 25-year plan and </a:t>
            </a:r>
            <a:r>
              <a:rPr lang="en-US" dirty="0" err="1"/>
              <a:t>cryo</a:t>
            </a:r>
            <a:r>
              <a:rPr lang="en-US" dirty="0"/>
              <a:t> upgrade for the EIC</a:t>
            </a:r>
          </a:p>
        </p:txBody>
      </p:sp>
      <p:sp>
        <p:nvSpPr>
          <p:cNvPr id="3" name="Slide Number Placeholder 2">
            <a:extLst>
              <a:ext uri="{FF2B5EF4-FFF2-40B4-BE49-F238E27FC236}">
                <a16:creationId xmlns:a16="http://schemas.microsoft.com/office/drawing/2014/main" id="{04C64770-3141-49DD-BC70-F467DF2C23B9}"/>
              </a:ext>
            </a:extLst>
          </p:cNvPr>
          <p:cNvSpPr>
            <a:spLocks noGrp="1"/>
          </p:cNvSpPr>
          <p:nvPr>
            <p:ph type="sldNum" sz="quarter" idx="4"/>
          </p:nvPr>
        </p:nvSpPr>
        <p:spPr/>
        <p:txBody>
          <a:bodyPr/>
          <a:lstStyle/>
          <a:p>
            <a:fld id="{933A556B-7C63-244D-9B7C-B0EA8042B330}" type="slidenum">
              <a:rPr lang="en-US" smtClean="0"/>
              <a:pPr/>
              <a:t>18</a:t>
            </a:fld>
            <a:endParaRPr lang="en-US" dirty="0"/>
          </a:p>
        </p:txBody>
      </p:sp>
      <p:sp>
        <p:nvSpPr>
          <p:cNvPr id="6" name="TextBox 5">
            <a:extLst>
              <a:ext uri="{FF2B5EF4-FFF2-40B4-BE49-F238E27FC236}">
                <a16:creationId xmlns:a16="http://schemas.microsoft.com/office/drawing/2014/main" id="{6046A2F7-898D-45FD-A421-6B2E5B80A884}"/>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2944009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899138-B0A6-41CC-A242-153745BAB13F}"/>
              </a:ext>
            </a:extLst>
          </p:cNvPr>
          <p:cNvSpPr txBox="1">
            <a:spLocks/>
          </p:cNvSpPr>
          <p:nvPr/>
        </p:nvSpPr>
        <p:spPr>
          <a:xfrm>
            <a:off x="246017" y="17584"/>
            <a:ext cx="11945964"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3600" dirty="0"/>
              <a:t>25+ Year Upgrade Plan</a:t>
            </a:r>
          </a:p>
        </p:txBody>
      </p:sp>
      <p:sp>
        <p:nvSpPr>
          <p:cNvPr id="4" name="Rectangle 3">
            <a:extLst>
              <a:ext uri="{FF2B5EF4-FFF2-40B4-BE49-F238E27FC236}">
                <a16:creationId xmlns:a16="http://schemas.microsoft.com/office/drawing/2014/main" id="{EE5E59D3-9218-42C6-B7FB-2F192B1B4250}"/>
              </a:ext>
            </a:extLst>
          </p:cNvPr>
          <p:cNvSpPr/>
          <p:nvPr/>
        </p:nvSpPr>
        <p:spPr>
          <a:xfrm>
            <a:off x="491321" y="1143063"/>
            <a:ext cx="11209358" cy="4862870"/>
          </a:xfrm>
          <a:prstGeom prst="rect">
            <a:avLst/>
          </a:prstGeom>
        </p:spPr>
        <p:txBody>
          <a:bodyPr wrap="square">
            <a:spAutoFit/>
          </a:bodyPr>
          <a:lstStyle/>
          <a:p>
            <a:r>
              <a:rPr lang="en-US" b="1" dirty="0">
                <a:latin typeface="Helvetica" panose="020B0604020202020204" pitchFamily="34" charset="0"/>
                <a:cs typeface="Helvetica" panose="020B0604020202020204" pitchFamily="34" charset="0"/>
              </a:rPr>
              <a:t>Goals</a:t>
            </a:r>
          </a:p>
          <a:p>
            <a:endParaRPr lang="en-US" sz="2400" b="1" dirty="0">
              <a:latin typeface="Helvetica" panose="020B0604020202020204" pitchFamily="34" charset="0"/>
              <a:cs typeface="Helvetica" panose="020B0604020202020204" pitchFamily="34" charset="0"/>
            </a:endParaRPr>
          </a:p>
          <a:p>
            <a:pPr lvl="1"/>
            <a:r>
              <a:rPr lang="en-US" dirty="0">
                <a:latin typeface="Helvetica" panose="020B0604020202020204" pitchFamily="34" charset="0"/>
                <a:cs typeface="Helvetica" panose="020B0604020202020204" pitchFamily="34" charset="0"/>
              </a:rPr>
              <a:t>maintain technical infrastructure </a:t>
            </a:r>
          </a:p>
          <a:p>
            <a:pPr lvl="1"/>
            <a:endParaRPr lang="en-US" dirty="0">
              <a:latin typeface="Helvetica" panose="020B0604020202020204" pitchFamily="34" charset="0"/>
              <a:cs typeface="Helvetica" panose="020B0604020202020204" pitchFamily="34" charset="0"/>
            </a:endParaRPr>
          </a:p>
          <a:p>
            <a:pPr lvl="1"/>
            <a:r>
              <a:rPr lang="en-US" dirty="0">
                <a:latin typeface="Helvetica" panose="020B0604020202020204" pitchFamily="34" charset="0"/>
                <a:cs typeface="Helvetica" panose="020B0604020202020204" pitchFamily="34" charset="0"/>
              </a:rPr>
              <a:t>ensure hadron injector complex ready for EIC commissioning while also running for external users (NSRL and BLIP), and possibly HEET</a:t>
            </a:r>
          </a:p>
          <a:p>
            <a:pPr lvl="1"/>
            <a:endParaRPr lang="en-US" dirty="0">
              <a:solidFill>
                <a:srgbClr val="FF0000"/>
              </a:solidFill>
              <a:latin typeface="Helvetica" panose="020B0604020202020204" pitchFamily="34" charset="0"/>
              <a:cs typeface="Helvetica" panose="020B0604020202020204" pitchFamily="34" charset="0"/>
            </a:endParaRPr>
          </a:p>
          <a:p>
            <a:pPr lvl="1"/>
            <a:r>
              <a:rPr lang="en-US" dirty="0">
                <a:latin typeface="Helvetica" panose="020B0604020202020204" pitchFamily="34" charset="0"/>
                <a:cs typeface="Helvetica" panose="020B0604020202020204" pitchFamily="34" charset="0"/>
              </a:rPr>
              <a:t>ensure that system upgrades satisfy both short-term injector and RHIC needs as well as longer-term EIC requirements</a:t>
            </a:r>
          </a:p>
          <a:p>
            <a:pPr lvl="1"/>
            <a:endParaRPr lang="en-US" dirty="0">
              <a:latin typeface="Helvetica" panose="020B0604020202020204" pitchFamily="34" charset="0"/>
              <a:cs typeface="Helvetica" panose="020B0604020202020204" pitchFamily="34" charset="0"/>
            </a:endParaRPr>
          </a:p>
          <a:p>
            <a:pPr lvl="1"/>
            <a:endParaRPr lang="en-US" dirty="0">
              <a:latin typeface="Helvetica" panose="020B0604020202020204" pitchFamily="34" charset="0"/>
              <a:cs typeface="Helvetica" panose="020B0604020202020204" pitchFamily="34" charset="0"/>
            </a:endParaRP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Initiated in 2018 for RHIC and the injector complex with considerations for the EIC</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Assessed periodically based on need for</a:t>
            </a:r>
          </a:p>
          <a:p>
            <a:pPr lvl="1"/>
            <a:r>
              <a:rPr lang="en-US" dirty="0">
                <a:latin typeface="Helvetica" panose="020B0604020202020204" pitchFamily="34" charset="0"/>
                <a:cs typeface="Helvetica" panose="020B0604020202020204" pitchFamily="34" charset="0"/>
              </a:rPr>
              <a:t>	performance upgrades</a:t>
            </a:r>
          </a:p>
          <a:p>
            <a:pPr lvl="1"/>
            <a:r>
              <a:rPr lang="en-US" dirty="0">
                <a:latin typeface="Helvetica" panose="020B0604020202020204" pitchFamily="34" charset="0"/>
                <a:cs typeface="Helvetica" panose="020B0604020202020204" pitchFamily="34" charset="0"/>
              </a:rPr>
              <a:t>	upgrades of obsolete systems</a:t>
            </a:r>
          </a:p>
          <a:p>
            <a:pPr marL="285750" indent="-285750">
              <a:buFont typeface="Arial" panose="020B0604020202020204" pitchFamily="34" charset="0"/>
              <a:buChar char="•"/>
            </a:pPr>
            <a:r>
              <a:rPr lang="en-US" dirty="0">
                <a:latin typeface="Helvetica" panose="020B0604020202020204" pitchFamily="34" charset="0"/>
                <a:cs typeface="Helvetica" panose="020B0604020202020204" pitchFamily="34" charset="0"/>
              </a:rPr>
              <a:t>Assumes no further large accelerator upgrades until the end of RHIC operations in 2025</a:t>
            </a:r>
          </a:p>
          <a:p>
            <a:pPr lvl="1"/>
            <a:endParaRPr lang="en-US" sz="1600" b="1"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4A895E87-FAF0-42F2-BDED-EFC5B7FF1442}"/>
              </a:ext>
            </a:extLst>
          </p:cNvPr>
          <p:cNvSpPr txBox="1"/>
          <p:nvPr/>
        </p:nvSpPr>
        <p:spPr>
          <a:xfrm>
            <a:off x="246017" y="504196"/>
            <a:ext cx="11935547" cy="338554"/>
          </a:xfrm>
          <a:prstGeom prst="rect">
            <a:avLst/>
          </a:prstGeom>
          <a:noFill/>
        </p:spPr>
        <p:txBody>
          <a:bodyPr wrap="square" rtlCol="0">
            <a:spAutoFit/>
          </a:bodyPr>
          <a:lstStyle/>
          <a:p>
            <a:pPr algn="ctr"/>
            <a:r>
              <a:rPr lang="en-US" sz="1600" dirty="0"/>
              <a:t>Manager: Rob </a:t>
            </a:r>
            <a:r>
              <a:rPr lang="en-US" sz="1600" dirty="0" err="1"/>
              <a:t>Michnoff</a:t>
            </a:r>
            <a:endParaRPr lang="en-US" sz="1600" dirty="0"/>
          </a:p>
        </p:txBody>
      </p:sp>
      <p:sp>
        <p:nvSpPr>
          <p:cNvPr id="2" name="Slide Number Placeholder 1">
            <a:extLst>
              <a:ext uri="{FF2B5EF4-FFF2-40B4-BE49-F238E27FC236}">
                <a16:creationId xmlns:a16="http://schemas.microsoft.com/office/drawing/2014/main" id="{4DD5E263-26D9-4819-B494-3C385D3D4562}"/>
              </a:ext>
            </a:extLst>
          </p:cNvPr>
          <p:cNvSpPr>
            <a:spLocks noGrp="1"/>
          </p:cNvSpPr>
          <p:nvPr>
            <p:ph type="sldNum" sz="quarter" idx="4"/>
          </p:nvPr>
        </p:nvSpPr>
        <p:spPr/>
        <p:txBody>
          <a:bodyPr/>
          <a:lstStyle/>
          <a:p>
            <a:fld id="{933A556B-7C63-244D-9B7C-B0EA8042B330}" type="slidenum">
              <a:rPr lang="en-US" smtClean="0"/>
              <a:pPr/>
              <a:t>19</a:t>
            </a:fld>
            <a:endParaRPr lang="en-US" sz="1000" dirty="0"/>
          </a:p>
        </p:txBody>
      </p:sp>
      <p:sp>
        <p:nvSpPr>
          <p:cNvPr id="8" name="TextBox 7">
            <a:extLst>
              <a:ext uri="{FF2B5EF4-FFF2-40B4-BE49-F238E27FC236}">
                <a16:creationId xmlns:a16="http://schemas.microsoft.com/office/drawing/2014/main" id="{4614CD2B-1E66-4FBC-9FDA-560EB0C25A42}"/>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1663141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BED499-6ED4-F54A-8BC4-75AB617CA064}"/>
              </a:ext>
            </a:extLst>
          </p:cNvPr>
          <p:cNvSpPr>
            <a:spLocks noGrp="1"/>
          </p:cNvSpPr>
          <p:nvPr>
            <p:ph idx="1"/>
          </p:nvPr>
        </p:nvSpPr>
        <p:spPr>
          <a:xfrm>
            <a:off x="1251217" y="890342"/>
            <a:ext cx="9689566" cy="4979757"/>
          </a:xfrm>
        </p:spPr>
        <p:txBody>
          <a:bodyPr>
            <a:noAutofit/>
          </a:bodyPr>
          <a:lstStyle/>
          <a:p>
            <a:pPr marL="0" indent="0"/>
            <a:r>
              <a:rPr lang="en-US" sz="2400" dirty="0">
                <a:solidFill>
                  <a:srgbClr val="0000FF"/>
                </a:solidFill>
              </a:rPr>
              <a:t>Recent RHIC Run Performance</a:t>
            </a:r>
          </a:p>
          <a:p>
            <a:pPr marL="0" indent="0"/>
            <a:r>
              <a:rPr lang="en-US" sz="2000" dirty="0"/>
              <a:t>	Beam Energy Scan program (BES-II during RHIC Run-19 through Run-21)</a:t>
            </a:r>
          </a:p>
          <a:p>
            <a:pPr marL="0" indent="0"/>
            <a:r>
              <a:rPr lang="en-US" sz="2000" dirty="0"/>
              <a:t>	RHIC Run-22: last </a:t>
            </a:r>
            <a:r>
              <a:rPr lang="en-US" sz="2000" dirty="0">
                <a:latin typeface="Helvetica" panose="020B0604020202020204" pitchFamily="34" charset="0"/>
                <a:cs typeface="Helvetica" panose="020B0604020202020204" pitchFamily="34" charset="0"/>
              </a:rPr>
              <a:t>full energy</a:t>
            </a:r>
            <a:r>
              <a:rPr lang="en-US" sz="2000" dirty="0"/>
              <a:t> p</a:t>
            </a:r>
            <a:r>
              <a:rPr lang="en-US" sz="2000" dirty="0">
                <a:latin typeface="Symbol" panose="05050102010706020507" pitchFamily="18" charset="2"/>
              </a:rPr>
              <a:t></a:t>
            </a:r>
            <a:r>
              <a:rPr lang="en-US" sz="2000" dirty="0"/>
              <a:t>+p</a:t>
            </a:r>
            <a:r>
              <a:rPr lang="en-US" sz="2000" dirty="0">
                <a:latin typeface="Symbol" panose="05050102010706020507" pitchFamily="18" charset="2"/>
              </a:rPr>
              <a:t> </a:t>
            </a:r>
            <a:r>
              <a:rPr lang="en-US" sz="2000" dirty="0"/>
              <a:t>run prior to EIC construction</a:t>
            </a:r>
          </a:p>
          <a:p>
            <a:pPr marL="0" indent="0"/>
            <a:r>
              <a:rPr lang="en-US" sz="2400" dirty="0"/>
              <a:t>	</a:t>
            </a:r>
          </a:p>
          <a:p>
            <a:pPr marL="0" indent="0"/>
            <a:r>
              <a:rPr lang="en-US" sz="2400" dirty="0">
                <a:solidFill>
                  <a:srgbClr val="0000FF"/>
                </a:solidFill>
              </a:rPr>
              <a:t>RHIC Run-23 to Run-25</a:t>
            </a:r>
          </a:p>
          <a:p>
            <a:r>
              <a:rPr lang="en-US" sz="2400" dirty="0"/>
              <a:t>		</a:t>
            </a:r>
          </a:p>
          <a:p>
            <a:pPr marL="0" indent="0"/>
            <a:r>
              <a:rPr lang="en-US" sz="2400" dirty="0">
                <a:solidFill>
                  <a:srgbClr val="0000FF"/>
                </a:solidFill>
              </a:rPr>
              <a:t>RHIC 25 year upgrade plan and </a:t>
            </a:r>
            <a:r>
              <a:rPr lang="en-US" sz="2400" dirty="0" err="1">
                <a:solidFill>
                  <a:srgbClr val="0000FF"/>
                </a:solidFill>
              </a:rPr>
              <a:t>cryo</a:t>
            </a:r>
            <a:r>
              <a:rPr lang="en-US" sz="2400" dirty="0">
                <a:solidFill>
                  <a:srgbClr val="0000FF"/>
                </a:solidFill>
              </a:rPr>
              <a:t> upgrade for the EIC</a:t>
            </a:r>
          </a:p>
          <a:p>
            <a:pPr marL="0" indent="0"/>
            <a:r>
              <a:rPr lang="en-US" sz="2400" dirty="0">
                <a:solidFill>
                  <a:srgbClr val="0000FF"/>
                </a:solidFill>
              </a:rPr>
              <a:t>	</a:t>
            </a:r>
            <a:endParaRPr lang="en-US" sz="2400" dirty="0"/>
          </a:p>
          <a:p>
            <a:pPr marL="0" indent="0"/>
            <a:r>
              <a:rPr lang="en-US" sz="2400" dirty="0">
                <a:solidFill>
                  <a:srgbClr val="0000FF"/>
                </a:solidFill>
              </a:rPr>
              <a:t>Response to recommendation from C-AD MAC 2021</a:t>
            </a:r>
          </a:p>
          <a:p>
            <a:pPr marL="0" indent="0"/>
            <a:endParaRPr lang="en-US" dirty="0">
              <a:solidFill>
                <a:srgbClr val="0000FF"/>
              </a:solidFill>
            </a:endParaRPr>
          </a:p>
          <a:p>
            <a:pPr marL="0" indent="0"/>
            <a:r>
              <a:rPr lang="en-US" sz="2400" dirty="0">
                <a:solidFill>
                  <a:srgbClr val="0000FF"/>
                </a:solidFill>
              </a:rPr>
              <a:t>Summary</a:t>
            </a:r>
          </a:p>
        </p:txBody>
      </p:sp>
      <p:sp>
        <p:nvSpPr>
          <p:cNvPr id="5" name="Title 1">
            <a:extLst>
              <a:ext uri="{FF2B5EF4-FFF2-40B4-BE49-F238E27FC236}">
                <a16:creationId xmlns:a16="http://schemas.microsoft.com/office/drawing/2014/main" id="{18F337FE-A40D-4213-8A32-B1846888273A}"/>
              </a:ext>
            </a:extLst>
          </p:cNvPr>
          <p:cNvSpPr txBox="1">
            <a:spLocks/>
          </p:cNvSpPr>
          <p:nvPr/>
        </p:nvSpPr>
        <p:spPr>
          <a:xfrm>
            <a:off x="237392" y="17584"/>
            <a:ext cx="11105321" cy="1325563"/>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600" dirty="0">
                <a:latin typeface="Helvetica" panose="020B0604020202020204" pitchFamily="34" charset="0"/>
                <a:cs typeface="Helvetica" panose="020B0604020202020204" pitchFamily="34" charset="0"/>
              </a:rPr>
              <a:t>Contents</a:t>
            </a:r>
          </a:p>
        </p:txBody>
      </p:sp>
      <p:sp>
        <p:nvSpPr>
          <p:cNvPr id="9" name="Footer Placeholder 2">
            <a:extLst>
              <a:ext uri="{FF2B5EF4-FFF2-40B4-BE49-F238E27FC236}">
                <a16:creationId xmlns:a16="http://schemas.microsoft.com/office/drawing/2014/main" id="{6464B28A-100E-4183-AD7C-9EBB01D4343E}"/>
              </a:ext>
            </a:extLst>
          </p:cNvPr>
          <p:cNvSpPr txBox="1">
            <a:spLocks/>
          </p:cNvSpPr>
          <p:nvPr/>
        </p:nvSpPr>
        <p:spPr bwMode="auto">
          <a:xfrm>
            <a:off x="11358081" y="6400800"/>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2</a:t>
            </a:fld>
            <a:r>
              <a:rPr lang="en-US"/>
              <a:t> </a:t>
            </a:r>
            <a:endParaRPr lang="en-US" sz="800" dirty="0">
              <a:latin typeface="Times New Roman" pitchFamily="18" charset="0"/>
            </a:endParaRPr>
          </a:p>
        </p:txBody>
      </p:sp>
      <p:sp>
        <p:nvSpPr>
          <p:cNvPr id="6" name="TextBox 5">
            <a:extLst>
              <a:ext uri="{FF2B5EF4-FFF2-40B4-BE49-F238E27FC236}">
                <a16:creationId xmlns:a16="http://schemas.microsoft.com/office/drawing/2014/main" id="{F2EA37BF-B7E6-4CF3-B291-ACECB7412EFF}"/>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3681362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8A8DC-10DF-674D-A62E-E677D308062A}"/>
              </a:ext>
            </a:extLst>
          </p:cNvPr>
          <p:cNvSpPr>
            <a:spLocks noGrp="1"/>
          </p:cNvSpPr>
          <p:nvPr>
            <p:ph type="title"/>
          </p:nvPr>
        </p:nvSpPr>
        <p:spPr>
          <a:xfrm>
            <a:off x="304800" y="37141"/>
            <a:ext cx="9734550" cy="709770"/>
          </a:xfrm>
        </p:spPr>
        <p:txBody>
          <a:bodyPr>
            <a:normAutofit/>
          </a:bodyPr>
          <a:lstStyle/>
          <a:p>
            <a:r>
              <a:rPr lang="en-US" sz="4000" dirty="0"/>
              <a:t>Technical infrastructure upgrades</a:t>
            </a:r>
          </a:p>
        </p:txBody>
      </p:sp>
      <p:pic>
        <p:nvPicPr>
          <p:cNvPr id="5" name="Picture 4">
            <a:extLst>
              <a:ext uri="{FF2B5EF4-FFF2-40B4-BE49-F238E27FC236}">
                <a16:creationId xmlns:a16="http://schemas.microsoft.com/office/drawing/2014/main" id="{A8B8580D-DC57-CF49-BE02-3DDB858D70C6}"/>
              </a:ext>
            </a:extLst>
          </p:cNvPr>
          <p:cNvPicPr>
            <a:picLocks noChangeAspect="1"/>
          </p:cNvPicPr>
          <p:nvPr/>
        </p:nvPicPr>
        <p:blipFill>
          <a:blip r:embed="rId2"/>
          <a:stretch>
            <a:fillRect/>
          </a:stretch>
        </p:blipFill>
        <p:spPr>
          <a:xfrm>
            <a:off x="1548058" y="1314450"/>
            <a:ext cx="9119942" cy="4848365"/>
          </a:xfrm>
          <a:prstGeom prst="rect">
            <a:avLst/>
          </a:prstGeom>
        </p:spPr>
      </p:pic>
      <p:grpSp>
        <p:nvGrpSpPr>
          <p:cNvPr id="21" name="Group 20">
            <a:extLst>
              <a:ext uri="{FF2B5EF4-FFF2-40B4-BE49-F238E27FC236}">
                <a16:creationId xmlns:a16="http://schemas.microsoft.com/office/drawing/2014/main" id="{1A8626F6-FACF-524C-8A1F-C99B4946E83B}"/>
              </a:ext>
            </a:extLst>
          </p:cNvPr>
          <p:cNvGrpSpPr/>
          <p:nvPr/>
        </p:nvGrpSpPr>
        <p:grpSpPr>
          <a:xfrm>
            <a:off x="4525311" y="1403499"/>
            <a:ext cx="4032473" cy="1600438"/>
            <a:chOff x="3001310" y="1403498"/>
            <a:chExt cx="4032473" cy="1600438"/>
          </a:xfrm>
        </p:grpSpPr>
        <p:sp>
          <p:nvSpPr>
            <p:cNvPr id="7" name="TextBox 6">
              <a:extLst>
                <a:ext uri="{FF2B5EF4-FFF2-40B4-BE49-F238E27FC236}">
                  <a16:creationId xmlns:a16="http://schemas.microsoft.com/office/drawing/2014/main" id="{19282053-3F34-4743-9DF5-C90CA0D6FEC1}"/>
                </a:ext>
              </a:extLst>
            </p:cNvPr>
            <p:cNvSpPr txBox="1"/>
            <p:nvPr/>
          </p:nvSpPr>
          <p:spPr>
            <a:xfrm>
              <a:off x="3001310" y="1403498"/>
              <a:ext cx="3368230" cy="1600438"/>
            </a:xfrm>
            <a:prstGeom prst="rect">
              <a:avLst/>
            </a:prstGeom>
            <a:solidFill>
              <a:schemeClr val="bg1"/>
            </a:solidFill>
          </p:spPr>
          <p:txBody>
            <a:bodyPr wrap="none" rtlCol="0">
              <a:spAutoFit/>
            </a:bodyPr>
            <a:lstStyle/>
            <a:p>
              <a:r>
                <a:rPr lang="en-US" sz="1400" dirty="0"/>
                <a:t>Bldg. 912</a:t>
              </a:r>
              <a:br>
                <a:rPr lang="en-US" sz="1400" dirty="0"/>
              </a:br>
              <a:r>
                <a:rPr lang="en-US" sz="1400" dirty="0"/>
                <a:t>Existing </a:t>
              </a:r>
              <a:r>
                <a:rPr lang="en-US" sz="1400" b="1" dirty="0"/>
                <a:t>SRF</a:t>
              </a:r>
              <a:r>
                <a:rPr lang="en-US" sz="1400" dirty="0"/>
                <a:t> Infrastructure</a:t>
              </a:r>
            </a:p>
            <a:p>
              <a:r>
                <a:rPr lang="en-US" sz="1400" dirty="0"/>
                <a:t>(clean rooms, HPR, VTFs, RF test area)</a:t>
              </a:r>
            </a:p>
            <a:p>
              <a:r>
                <a:rPr lang="en-US" sz="1400" dirty="0"/>
                <a:t>Existing </a:t>
              </a:r>
              <a:r>
                <a:rPr lang="en-US" sz="1400" b="1" dirty="0"/>
                <a:t>Laser</a:t>
              </a:r>
              <a:r>
                <a:rPr lang="en-US" sz="1400" dirty="0"/>
                <a:t> development area</a:t>
              </a:r>
            </a:p>
            <a:p>
              <a:endParaRPr lang="en-US" sz="1400" dirty="0"/>
            </a:p>
            <a:p>
              <a:r>
                <a:rPr lang="en-US" sz="1400" b="1" dirty="0"/>
                <a:t>Cryo</a:t>
              </a:r>
              <a:r>
                <a:rPr lang="en-US" sz="1400" dirty="0"/>
                <a:t> </a:t>
              </a:r>
              <a:br>
                <a:rPr lang="en-US" sz="1400" dirty="0"/>
              </a:br>
              <a:r>
                <a:rPr lang="en-US" sz="1400" dirty="0"/>
                <a:t>Upgrade in progress</a:t>
              </a:r>
            </a:p>
          </p:txBody>
        </p:sp>
        <p:sp>
          <p:nvSpPr>
            <p:cNvPr id="10" name="Rectangle 9">
              <a:extLst>
                <a:ext uri="{FF2B5EF4-FFF2-40B4-BE49-F238E27FC236}">
                  <a16:creationId xmlns:a16="http://schemas.microsoft.com/office/drawing/2014/main" id="{E9E34DE2-6BE1-904F-853A-B04E9B6A401C}"/>
                </a:ext>
              </a:extLst>
            </p:cNvPr>
            <p:cNvSpPr/>
            <p:nvPr/>
          </p:nvSpPr>
          <p:spPr>
            <a:xfrm rot="900000">
              <a:off x="6511826" y="1758842"/>
              <a:ext cx="521957" cy="107023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83BBE68-B854-244D-BC41-0A806F217577}"/>
                </a:ext>
              </a:extLst>
            </p:cNvPr>
            <p:cNvCxnSpPr>
              <a:cxnSpLocks/>
              <a:endCxn id="10" idx="1"/>
            </p:cNvCxnSpPr>
            <p:nvPr/>
          </p:nvCxnSpPr>
          <p:spPr>
            <a:xfrm>
              <a:off x="5739549" y="2117035"/>
              <a:ext cx="781169" cy="10937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BA56B2E-A089-6145-A43D-8555307AAD5A}"/>
              </a:ext>
            </a:extLst>
          </p:cNvPr>
          <p:cNvGrpSpPr/>
          <p:nvPr/>
        </p:nvGrpSpPr>
        <p:grpSpPr>
          <a:xfrm>
            <a:off x="8996530" y="1977888"/>
            <a:ext cx="1646605" cy="2081595"/>
            <a:chOff x="7472529" y="1977887"/>
            <a:chExt cx="1646605" cy="2081595"/>
          </a:xfrm>
        </p:grpSpPr>
        <p:sp>
          <p:nvSpPr>
            <p:cNvPr id="6" name="TextBox 5">
              <a:extLst>
                <a:ext uri="{FF2B5EF4-FFF2-40B4-BE49-F238E27FC236}">
                  <a16:creationId xmlns:a16="http://schemas.microsoft.com/office/drawing/2014/main" id="{9FCC94EA-EACC-6340-90E1-DCF0CF3C1E9D}"/>
                </a:ext>
              </a:extLst>
            </p:cNvPr>
            <p:cNvSpPr txBox="1"/>
            <p:nvPr/>
          </p:nvSpPr>
          <p:spPr>
            <a:xfrm>
              <a:off x="7472529" y="1977887"/>
              <a:ext cx="1646605" cy="738664"/>
            </a:xfrm>
            <a:prstGeom prst="rect">
              <a:avLst/>
            </a:prstGeom>
            <a:solidFill>
              <a:schemeClr val="bg1"/>
            </a:solidFill>
          </p:spPr>
          <p:txBody>
            <a:bodyPr wrap="none" rtlCol="0">
              <a:spAutoFit/>
            </a:bodyPr>
            <a:lstStyle/>
            <a:p>
              <a:r>
                <a:rPr lang="en-US" sz="1400" dirty="0"/>
                <a:t>Bldg. 924</a:t>
              </a:r>
              <a:br>
                <a:rPr lang="en-US" sz="1400" dirty="0"/>
              </a:br>
              <a:r>
                <a:rPr lang="en-US" sz="1400" b="1" dirty="0"/>
                <a:t>Instrumentation</a:t>
              </a:r>
            </a:p>
            <a:p>
              <a:r>
                <a:rPr lang="en-US" sz="1400" dirty="0"/>
                <a:t>Upgrade complete</a:t>
              </a:r>
            </a:p>
          </p:txBody>
        </p:sp>
        <p:sp>
          <p:nvSpPr>
            <p:cNvPr id="9" name="Rectangle 8">
              <a:extLst>
                <a:ext uri="{FF2B5EF4-FFF2-40B4-BE49-F238E27FC236}">
                  <a16:creationId xmlns:a16="http://schemas.microsoft.com/office/drawing/2014/main" id="{B220D7EC-1C16-1049-8AA5-E64D9FED05D8}"/>
                </a:ext>
              </a:extLst>
            </p:cNvPr>
            <p:cNvSpPr/>
            <p:nvPr/>
          </p:nvSpPr>
          <p:spPr>
            <a:xfrm rot="900000">
              <a:off x="8396914" y="2836969"/>
              <a:ext cx="378608" cy="1222513"/>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77DCECBF-39F8-4D4B-868B-39C03D0FB079}"/>
                </a:ext>
              </a:extLst>
            </p:cNvPr>
            <p:cNvCxnSpPr>
              <a:cxnSpLocks/>
              <a:endCxn id="9" idx="1"/>
            </p:cNvCxnSpPr>
            <p:nvPr/>
          </p:nvCxnSpPr>
          <p:spPr>
            <a:xfrm>
              <a:off x="8146108" y="2699423"/>
              <a:ext cx="257256" cy="69980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AEEDDDB-0086-E541-914E-A85D6262A899}"/>
              </a:ext>
            </a:extLst>
          </p:cNvPr>
          <p:cNvGrpSpPr/>
          <p:nvPr/>
        </p:nvGrpSpPr>
        <p:grpSpPr>
          <a:xfrm>
            <a:off x="1958549" y="3998843"/>
            <a:ext cx="1801371" cy="1557576"/>
            <a:chOff x="434548" y="3998843"/>
            <a:chExt cx="1801371" cy="1557576"/>
          </a:xfrm>
        </p:grpSpPr>
        <p:sp>
          <p:nvSpPr>
            <p:cNvPr id="8" name="TextBox 7">
              <a:extLst>
                <a:ext uri="{FF2B5EF4-FFF2-40B4-BE49-F238E27FC236}">
                  <a16:creationId xmlns:a16="http://schemas.microsoft.com/office/drawing/2014/main" id="{2B694BDB-DE00-9F4A-ACE6-D5ACE434A0EF}"/>
                </a:ext>
              </a:extLst>
            </p:cNvPr>
            <p:cNvSpPr txBox="1"/>
            <p:nvPr/>
          </p:nvSpPr>
          <p:spPr>
            <a:xfrm>
              <a:off x="727173" y="3998843"/>
              <a:ext cx="1508746" cy="738664"/>
            </a:xfrm>
            <a:prstGeom prst="rect">
              <a:avLst/>
            </a:prstGeom>
            <a:solidFill>
              <a:schemeClr val="bg1"/>
            </a:solidFill>
          </p:spPr>
          <p:txBody>
            <a:bodyPr wrap="none" rtlCol="0">
              <a:spAutoFit/>
            </a:bodyPr>
            <a:lstStyle/>
            <a:p>
              <a:r>
                <a:rPr lang="en-US" sz="1400" dirty="0"/>
                <a:t>Bldg. 905</a:t>
              </a:r>
              <a:br>
                <a:rPr lang="en-US" sz="1400" dirty="0"/>
              </a:br>
              <a:r>
                <a:rPr lang="en-US" sz="1400" b="1" dirty="0"/>
                <a:t>Vacuum</a:t>
              </a:r>
            </a:p>
            <a:p>
              <a:r>
                <a:rPr lang="en-US" sz="1400" dirty="0"/>
                <a:t>Almost complete</a:t>
              </a:r>
            </a:p>
          </p:txBody>
        </p:sp>
        <p:sp>
          <p:nvSpPr>
            <p:cNvPr id="11" name="Rectangle 10">
              <a:extLst>
                <a:ext uri="{FF2B5EF4-FFF2-40B4-BE49-F238E27FC236}">
                  <a16:creationId xmlns:a16="http://schemas.microsoft.com/office/drawing/2014/main" id="{C2137F57-9805-3C4B-B245-21B863A328E2}"/>
                </a:ext>
              </a:extLst>
            </p:cNvPr>
            <p:cNvSpPr/>
            <p:nvPr/>
          </p:nvSpPr>
          <p:spPr>
            <a:xfrm rot="-4800000">
              <a:off x="788082" y="4733418"/>
              <a:ext cx="469467" cy="1176536"/>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C99008D8-94E2-124C-9C1A-F251BE1C52FA}"/>
                </a:ext>
              </a:extLst>
            </p:cNvPr>
            <p:cNvCxnSpPr>
              <a:cxnSpLocks/>
            </p:cNvCxnSpPr>
            <p:nvPr/>
          </p:nvCxnSpPr>
          <p:spPr>
            <a:xfrm flipH="1">
              <a:off x="1202635" y="4679837"/>
              <a:ext cx="297974" cy="420419"/>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482F78FB-1E26-B644-8ECD-F7E9E094515F}"/>
              </a:ext>
            </a:extLst>
          </p:cNvPr>
          <p:cNvGrpSpPr/>
          <p:nvPr/>
        </p:nvGrpSpPr>
        <p:grpSpPr>
          <a:xfrm>
            <a:off x="4980335" y="4024812"/>
            <a:ext cx="1518364" cy="1313119"/>
            <a:chOff x="3456335" y="4024811"/>
            <a:chExt cx="1518364" cy="1313119"/>
          </a:xfrm>
        </p:grpSpPr>
        <p:sp>
          <p:nvSpPr>
            <p:cNvPr id="23" name="TextBox 22">
              <a:extLst>
                <a:ext uri="{FF2B5EF4-FFF2-40B4-BE49-F238E27FC236}">
                  <a16:creationId xmlns:a16="http://schemas.microsoft.com/office/drawing/2014/main" id="{35AFD265-DB64-BA43-8458-C0FB814579E2}"/>
                </a:ext>
              </a:extLst>
            </p:cNvPr>
            <p:cNvSpPr txBox="1"/>
            <p:nvPr/>
          </p:nvSpPr>
          <p:spPr>
            <a:xfrm>
              <a:off x="3456335" y="4024811"/>
              <a:ext cx="1518364" cy="738664"/>
            </a:xfrm>
            <a:prstGeom prst="rect">
              <a:avLst/>
            </a:prstGeom>
            <a:solidFill>
              <a:schemeClr val="bg1"/>
            </a:solidFill>
          </p:spPr>
          <p:txBody>
            <a:bodyPr wrap="none" rtlCol="0">
              <a:spAutoFit/>
            </a:bodyPr>
            <a:lstStyle/>
            <a:p>
              <a:r>
                <a:rPr lang="en-US" sz="1400" dirty="0"/>
                <a:t>Bldg. 911</a:t>
              </a:r>
              <a:br>
                <a:rPr lang="en-US" sz="1400" dirty="0"/>
              </a:br>
              <a:r>
                <a:rPr lang="en-US" sz="1400" b="1" dirty="0"/>
                <a:t>Power Supplies</a:t>
              </a:r>
            </a:p>
            <a:p>
              <a:r>
                <a:rPr lang="en-US" sz="1400" dirty="0"/>
                <a:t>Complete</a:t>
              </a:r>
            </a:p>
          </p:txBody>
        </p:sp>
        <p:sp>
          <p:nvSpPr>
            <p:cNvPr id="24" name="Rectangle 23">
              <a:extLst>
                <a:ext uri="{FF2B5EF4-FFF2-40B4-BE49-F238E27FC236}">
                  <a16:creationId xmlns:a16="http://schemas.microsoft.com/office/drawing/2014/main" id="{D0069FF9-CB0D-CF4C-861A-A179C2CCDC5E}"/>
                </a:ext>
              </a:extLst>
            </p:cNvPr>
            <p:cNvSpPr/>
            <p:nvPr/>
          </p:nvSpPr>
          <p:spPr>
            <a:xfrm rot="19140000">
              <a:off x="4577306" y="5032243"/>
              <a:ext cx="132094" cy="305687"/>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Arrow Connector 24">
              <a:extLst>
                <a:ext uri="{FF2B5EF4-FFF2-40B4-BE49-F238E27FC236}">
                  <a16:creationId xmlns:a16="http://schemas.microsoft.com/office/drawing/2014/main" id="{AF037892-3295-1E46-B895-26C5E1E9D909}"/>
                </a:ext>
              </a:extLst>
            </p:cNvPr>
            <p:cNvCxnSpPr>
              <a:cxnSpLocks/>
            </p:cNvCxnSpPr>
            <p:nvPr/>
          </p:nvCxnSpPr>
          <p:spPr>
            <a:xfrm>
              <a:off x="4287749" y="4745598"/>
              <a:ext cx="205483" cy="28080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9DA13876-2D45-D549-9257-806F7FA57430}"/>
              </a:ext>
            </a:extLst>
          </p:cNvPr>
          <p:cNvSpPr txBox="1"/>
          <p:nvPr/>
        </p:nvSpPr>
        <p:spPr>
          <a:xfrm>
            <a:off x="390525" y="876300"/>
            <a:ext cx="7673896" cy="369332"/>
          </a:xfrm>
          <a:prstGeom prst="rect">
            <a:avLst/>
          </a:prstGeom>
          <a:noFill/>
        </p:spPr>
        <p:txBody>
          <a:bodyPr wrap="none" rtlCol="0">
            <a:spAutoFit/>
          </a:bodyPr>
          <a:lstStyle/>
          <a:p>
            <a:r>
              <a:rPr lang="en-US" dirty="0"/>
              <a:t>Building upgrades supported mostly by BNL, technical upgrades by C-AD</a:t>
            </a:r>
          </a:p>
        </p:txBody>
      </p:sp>
      <p:sp>
        <p:nvSpPr>
          <p:cNvPr id="12" name="Slide Number Placeholder 3">
            <a:extLst>
              <a:ext uri="{FF2B5EF4-FFF2-40B4-BE49-F238E27FC236}">
                <a16:creationId xmlns:a16="http://schemas.microsoft.com/office/drawing/2014/main" id="{114EBE9D-1534-31B0-193F-3A1CE4F5E020}"/>
              </a:ext>
            </a:extLst>
          </p:cNvPr>
          <p:cNvSpPr txBox="1">
            <a:spLocks/>
          </p:cNvSpPr>
          <p:nvPr/>
        </p:nvSpPr>
        <p:spPr>
          <a:xfrm>
            <a:off x="11370891" y="6316595"/>
            <a:ext cx="66553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20</a:t>
            </a:fld>
            <a:endParaRPr lang="en-US" sz="1000" dirty="0">
              <a:solidFill>
                <a:schemeClr val="bg1"/>
              </a:solidFill>
            </a:endParaRPr>
          </a:p>
        </p:txBody>
      </p:sp>
      <p:sp>
        <p:nvSpPr>
          <p:cNvPr id="26" name="TextBox 25">
            <a:extLst>
              <a:ext uri="{FF2B5EF4-FFF2-40B4-BE49-F238E27FC236}">
                <a16:creationId xmlns:a16="http://schemas.microsoft.com/office/drawing/2014/main" id="{584661A7-FA9D-4737-BDC9-39410B6FF07A}"/>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4281795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8DEE1-9E79-D54F-B863-1127F639E3AD}"/>
              </a:ext>
            </a:extLst>
          </p:cNvPr>
          <p:cNvSpPr>
            <a:spLocks noGrp="1"/>
          </p:cNvSpPr>
          <p:nvPr>
            <p:ph type="title"/>
          </p:nvPr>
        </p:nvSpPr>
        <p:spPr>
          <a:xfrm>
            <a:off x="235599" y="344747"/>
            <a:ext cx="11088210" cy="365460"/>
          </a:xfrm>
        </p:spPr>
        <p:txBody>
          <a:bodyPr>
            <a:noAutofit/>
          </a:bodyPr>
          <a:lstStyle/>
          <a:p>
            <a:pPr algn="ctr"/>
            <a:r>
              <a:rPr lang="en-US" sz="3600" dirty="0"/>
              <a:t>2018 – Evaluation of upgrade and infrastructure needs for RHIC+EIC Over Next 25+ Years</a:t>
            </a:r>
          </a:p>
        </p:txBody>
      </p:sp>
      <p:sp>
        <p:nvSpPr>
          <p:cNvPr id="4" name="TextBox 3">
            <a:extLst>
              <a:ext uri="{FF2B5EF4-FFF2-40B4-BE49-F238E27FC236}">
                <a16:creationId xmlns:a16="http://schemas.microsoft.com/office/drawing/2014/main" id="{3FB33EFE-6F32-3D4F-B2FB-204CD09BA075}"/>
              </a:ext>
            </a:extLst>
          </p:cNvPr>
          <p:cNvSpPr txBox="1"/>
          <p:nvPr/>
        </p:nvSpPr>
        <p:spPr>
          <a:xfrm>
            <a:off x="1240788" y="4499400"/>
            <a:ext cx="10879984" cy="1077218"/>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Costs initially sorted into funding streams (eventually assumed by EIC) </a:t>
            </a:r>
          </a:p>
          <a:p>
            <a:r>
              <a:rPr lang="en-US" sz="1600" dirty="0">
                <a:latin typeface="Arial" panose="020B0604020202020204" pitchFamily="34" charset="0"/>
                <a:cs typeface="Arial" panose="020B0604020202020204" pitchFamily="34" charset="0"/>
              </a:rPr>
              <a:t>C-AD labor not included (historically used ~25 FTE for upgrades)</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Some large items (e.g. Booster MMPS $11.5M, Booster transformers $4.8M) not captured in present funding plan</a:t>
            </a:r>
          </a:p>
        </p:txBody>
      </p:sp>
      <p:sp>
        <p:nvSpPr>
          <p:cNvPr id="13" name="Slide Number Placeholder 2">
            <a:extLst>
              <a:ext uri="{FF2B5EF4-FFF2-40B4-BE49-F238E27FC236}">
                <a16:creationId xmlns:a16="http://schemas.microsoft.com/office/drawing/2014/main" id="{659E53E6-1ED4-49AF-AC07-44E8E2732E26}"/>
              </a:ext>
            </a:extLst>
          </p:cNvPr>
          <p:cNvSpPr txBox="1">
            <a:spLocks/>
          </p:cNvSpPr>
          <p:nvPr/>
        </p:nvSpPr>
        <p:spPr>
          <a:xfrm>
            <a:off x="7914909" y="5624514"/>
            <a:ext cx="154305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93C5830-40F3-F04E-B2E3-10E6672BA8FF}" type="slidenum">
              <a:rPr lang="en-US" sz="900">
                <a:solidFill>
                  <a:schemeClr val="bg1"/>
                </a:solidFill>
              </a:rPr>
              <a:pPr algn="r"/>
              <a:t>21</a:t>
            </a:fld>
            <a:endParaRPr lang="en-US" sz="900" dirty="0">
              <a:solidFill>
                <a:schemeClr val="bg1"/>
              </a:solidFill>
            </a:endParaRPr>
          </a:p>
        </p:txBody>
      </p:sp>
      <p:sp>
        <p:nvSpPr>
          <p:cNvPr id="9" name="TextBox 8">
            <a:extLst>
              <a:ext uri="{FF2B5EF4-FFF2-40B4-BE49-F238E27FC236}">
                <a16:creationId xmlns:a16="http://schemas.microsoft.com/office/drawing/2014/main" id="{FFC94951-9047-AA0D-682A-8B2EE2C67467}"/>
              </a:ext>
            </a:extLst>
          </p:cNvPr>
          <p:cNvSpPr txBox="1"/>
          <p:nvPr/>
        </p:nvSpPr>
        <p:spPr>
          <a:xfrm>
            <a:off x="8899380" y="3316848"/>
            <a:ext cx="2634354" cy="369332"/>
          </a:xfrm>
          <a:prstGeom prst="rect">
            <a:avLst/>
          </a:prstGeom>
          <a:noFill/>
          <a:ln>
            <a:noFill/>
          </a:ln>
        </p:spPr>
        <p:txBody>
          <a:bodyPr wrap="square" rtlCol="0">
            <a:spAutoFit/>
          </a:bodyPr>
          <a:lstStyle/>
          <a:p>
            <a:pPr algn="ctr"/>
            <a:r>
              <a:rPr lang="en-US" dirty="0"/>
              <a:t>Update  in progress</a:t>
            </a:r>
          </a:p>
        </p:txBody>
      </p:sp>
      <p:sp>
        <p:nvSpPr>
          <p:cNvPr id="20" name="Slide Number Placeholder 3">
            <a:extLst>
              <a:ext uri="{FF2B5EF4-FFF2-40B4-BE49-F238E27FC236}">
                <a16:creationId xmlns:a16="http://schemas.microsoft.com/office/drawing/2014/main" id="{0916A41C-F91D-44FD-A5B9-2FFB11545E77}"/>
              </a:ext>
            </a:extLst>
          </p:cNvPr>
          <p:cNvSpPr txBox="1">
            <a:spLocks/>
          </p:cNvSpPr>
          <p:nvPr/>
        </p:nvSpPr>
        <p:spPr>
          <a:xfrm>
            <a:off x="11360729" y="6316595"/>
            <a:ext cx="66553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21</a:t>
            </a:fld>
            <a:endParaRPr lang="en-US" sz="1000" dirty="0">
              <a:solidFill>
                <a:schemeClr val="bg1"/>
              </a:solidFill>
            </a:endParaRPr>
          </a:p>
        </p:txBody>
      </p:sp>
      <p:graphicFrame>
        <p:nvGraphicFramePr>
          <p:cNvPr id="21" name="Table 20">
            <a:extLst>
              <a:ext uri="{FF2B5EF4-FFF2-40B4-BE49-F238E27FC236}">
                <a16:creationId xmlns:a16="http://schemas.microsoft.com/office/drawing/2014/main" id="{84A60A3F-1A27-4A35-953A-EF645BF5E64E}"/>
              </a:ext>
            </a:extLst>
          </p:cNvPr>
          <p:cNvGraphicFramePr>
            <a:graphicFrameLocks noGrp="1"/>
          </p:cNvGraphicFramePr>
          <p:nvPr>
            <p:extLst>
              <p:ext uri="{D42A27DB-BD31-4B8C-83A1-F6EECF244321}">
                <p14:modId xmlns:p14="http://schemas.microsoft.com/office/powerpoint/2010/main" val="1612846640"/>
              </p:ext>
            </p:extLst>
          </p:nvPr>
        </p:nvGraphicFramePr>
        <p:xfrm>
          <a:off x="1874803" y="1091136"/>
          <a:ext cx="6650511" cy="3253644"/>
        </p:xfrm>
        <a:graphic>
          <a:graphicData uri="http://schemas.openxmlformats.org/drawingml/2006/table">
            <a:tbl>
              <a:tblPr>
                <a:tableStyleId>{5C22544A-7EE6-4342-B048-85BDC9FD1C3A}</a:tableStyleId>
              </a:tblPr>
              <a:tblGrid>
                <a:gridCol w="346445">
                  <a:extLst>
                    <a:ext uri="{9D8B030D-6E8A-4147-A177-3AD203B41FA5}">
                      <a16:colId xmlns:a16="http://schemas.microsoft.com/office/drawing/2014/main" val="2440247755"/>
                    </a:ext>
                  </a:extLst>
                </a:gridCol>
                <a:gridCol w="1559004">
                  <a:extLst>
                    <a:ext uri="{9D8B030D-6E8A-4147-A177-3AD203B41FA5}">
                      <a16:colId xmlns:a16="http://schemas.microsoft.com/office/drawing/2014/main" val="2673457437"/>
                    </a:ext>
                  </a:extLst>
                </a:gridCol>
                <a:gridCol w="680518">
                  <a:extLst>
                    <a:ext uri="{9D8B030D-6E8A-4147-A177-3AD203B41FA5}">
                      <a16:colId xmlns:a16="http://schemas.microsoft.com/office/drawing/2014/main" val="3775039281"/>
                    </a:ext>
                  </a:extLst>
                </a:gridCol>
                <a:gridCol w="677424">
                  <a:extLst>
                    <a:ext uri="{9D8B030D-6E8A-4147-A177-3AD203B41FA5}">
                      <a16:colId xmlns:a16="http://schemas.microsoft.com/office/drawing/2014/main" val="105696278"/>
                    </a:ext>
                  </a:extLst>
                </a:gridCol>
                <a:gridCol w="677424">
                  <a:extLst>
                    <a:ext uri="{9D8B030D-6E8A-4147-A177-3AD203B41FA5}">
                      <a16:colId xmlns:a16="http://schemas.microsoft.com/office/drawing/2014/main" val="829858815"/>
                    </a:ext>
                  </a:extLst>
                </a:gridCol>
                <a:gridCol w="677424">
                  <a:extLst>
                    <a:ext uri="{9D8B030D-6E8A-4147-A177-3AD203B41FA5}">
                      <a16:colId xmlns:a16="http://schemas.microsoft.com/office/drawing/2014/main" val="2570618324"/>
                    </a:ext>
                  </a:extLst>
                </a:gridCol>
                <a:gridCol w="677424">
                  <a:extLst>
                    <a:ext uri="{9D8B030D-6E8A-4147-A177-3AD203B41FA5}">
                      <a16:colId xmlns:a16="http://schemas.microsoft.com/office/drawing/2014/main" val="2555621403"/>
                    </a:ext>
                  </a:extLst>
                </a:gridCol>
                <a:gridCol w="677424">
                  <a:extLst>
                    <a:ext uri="{9D8B030D-6E8A-4147-A177-3AD203B41FA5}">
                      <a16:colId xmlns:a16="http://schemas.microsoft.com/office/drawing/2014/main" val="2080113099"/>
                    </a:ext>
                  </a:extLst>
                </a:gridCol>
                <a:gridCol w="677424">
                  <a:extLst>
                    <a:ext uri="{9D8B030D-6E8A-4147-A177-3AD203B41FA5}">
                      <a16:colId xmlns:a16="http://schemas.microsoft.com/office/drawing/2014/main" val="2366510016"/>
                    </a:ext>
                  </a:extLst>
                </a:gridCol>
              </a:tblGrid>
              <a:tr h="201553">
                <a:tc>
                  <a:txBody>
                    <a:bodyPr/>
                    <a:lstStyle/>
                    <a:p>
                      <a:pPr algn="l" fontAlgn="b"/>
                      <a:endParaRPr lang="en-US" sz="800" b="0" i="0" u="none" strike="noStrike" dirty="0">
                        <a:effectLst/>
                        <a:latin typeface="Helvetica" pitchFamily="2" charset="0"/>
                      </a:endParaRPr>
                    </a:p>
                  </a:txBody>
                  <a:tcPr marL="7144" marR="7144" marT="7144" marB="0" anchor="b"/>
                </a:tc>
                <a:tc>
                  <a:txBody>
                    <a:bodyPr/>
                    <a:lstStyle/>
                    <a:p>
                      <a:pPr algn="l" fontAlgn="b"/>
                      <a:r>
                        <a:rPr lang="en-US" sz="800" b="1" u="none" strike="noStrike" dirty="0">
                          <a:effectLst/>
                          <a:latin typeface="Helvetica" pitchFamily="2" charset="0"/>
                        </a:rPr>
                        <a:t> (all numbers in $M) </a:t>
                      </a:r>
                      <a:endParaRPr lang="en-US" sz="800" b="1" i="0" u="none" strike="noStrike" dirty="0">
                        <a:effectLst/>
                        <a:latin typeface="Helvetica" pitchFamily="2" charset="0"/>
                      </a:endParaRPr>
                    </a:p>
                  </a:txBody>
                  <a:tcPr marL="7144" marR="7144" marT="7144" marB="0" anchor="b"/>
                </a:tc>
                <a:tc>
                  <a:txBody>
                    <a:bodyPr/>
                    <a:lstStyle/>
                    <a:p>
                      <a:pPr algn="ctr" fontAlgn="b"/>
                      <a:r>
                        <a:rPr lang="en-US" sz="800" b="1" u="none" strike="noStrike" dirty="0">
                          <a:effectLst/>
                          <a:latin typeface="Helvetica" pitchFamily="2" charset="0"/>
                        </a:rPr>
                        <a:t> Total cost </a:t>
                      </a:r>
                      <a:endParaRPr lang="en-US" sz="800" b="1" i="0" u="none" strike="noStrike" dirty="0">
                        <a:effectLst/>
                        <a:latin typeface="Helvetica" pitchFamily="2" charset="0"/>
                      </a:endParaRPr>
                    </a:p>
                  </a:txBody>
                  <a:tcPr marL="7144" marR="7144" marT="7144" marB="0" anchor="b">
                    <a:lnR w="12700" cap="flat" cmpd="sng" algn="ctr">
                      <a:solidFill>
                        <a:schemeClr val="tx1"/>
                      </a:solidFill>
                      <a:prstDash val="solid"/>
                      <a:round/>
                      <a:headEnd type="none" w="med" len="med"/>
                      <a:tailEnd type="none" w="med" len="med"/>
                    </a:lnR>
                  </a:tcPr>
                </a:tc>
                <a:tc gridSpan="3">
                  <a:txBody>
                    <a:bodyPr/>
                    <a:lstStyle/>
                    <a:p>
                      <a:pPr algn="ctr" fontAlgn="b"/>
                      <a:r>
                        <a:rPr lang="en-US" sz="800" b="1" u="none" strike="noStrike" dirty="0">
                          <a:effectLst/>
                          <a:latin typeface="Helvetica" pitchFamily="2" charset="0"/>
                        </a:rPr>
                        <a:t> RHIC </a:t>
                      </a:r>
                      <a:endParaRPr lang="en-US" sz="800" b="1" i="0" u="none" strike="noStrike" dirty="0">
                        <a:effectLst/>
                        <a:latin typeface="Helvetica" pitchFamily="2" charset="0"/>
                      </a:endParaRPr>
                    </a:p>
                  </a:txBody>
                  <a:tcPr marL="7144" marR="7144" marT="7144" marB="0" anchor="b">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3">
                  <a:txBody>
                    <a:bodyPr/>
                    <a:lstStyle/>
                    <a:p>
                      <a:pPr algn="ctr" fontAlgn="b"/>
                      <a:r>
                        <a:rPr lang="en-US" sz="800" b="1" u="none" strike="noStrike" dirty="0">
                          <a:effectLst/>
                          <a:latin typeface="Helvetica" pitchFamily="2" charset="0"/>
                        </a:rPr>
                        <a:t> EIC </a:t>
                      </a:r>
                      <a:endParaRPr lang="en-US" sz="800" b="1" i="0" u="none" strike="noStrike" dirty="0">
                        <a:effectLst/>
                        <a:latin typeface="Helvetica" pitchFamily="2" charset="0"/>
                      </a:endParaRPr>
                    </a:p>
                  </a:txBody>
                  <a:tcPr marL="7144" marR="7144" marT="7144" marB="0"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4003850"/>
                  </a:ext>
                </a:extLst>
              </a:tr>
              <a:tr h="215951">
                <a:tc>
                  <a:txBody>
                    <a:bodyPr/>
                    <a:lstStyle/>
                    <a:p>
                      <a:pPr algn="l" fontAlgn="b"/>
                      <a:endParaRPr lang="en-US" sz="800" b="0" i="0" u="none" strike="noStrike" dirty="0">
                        <a:effectLst/>
                        <a:latin typeface="Helvetica" pitchFamily="2" charset="0"/>
                      </a:endParaRPr>
                    </a:p>
                  </a:txBody>
                  <a:tcPr marL="7144" marR="7144" marT="7144" marB="0" anchor="b"/>
                </a:tc>
                <a:tc>
                  <a:txBody>
                    <a:bodyPr/>
                    <a:lstStyle/>
                    <a:p>
                      <a:pPr algn="l" fontAlgn="b"/>
                      <a:r>
                        <a:rPr lang="en-US" sz="800" b="1" u="none" strike="noStrike" dirty="0">
                          <a:effectLst/>
                          <a:latin typeface="Helvetica" pitchFamily="2" charset="0"/>
                        </a:rPr>
                        <a:t> </a:t>
                      </a:r>
                      <a:endParaRPr lang="en-US" sz="800" b="1" i="0" u="none" strike="noStrike" dirty="0">
                        <a:effectLst/>
                        <a:latin typeface="Helvetica" pitchFamily="2"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latin typeface="Helvetica" pitchFamily="2" charset="0"/>
                        </a:rPr>
                        <a:t> with OH </a:t>
                      </a:r>
                      <a:endParaRPr lang="en-US" sz="800" b="1" i="0" u="none" strike="noStrike" dirty="0">
                        <a:effectLst/>
                        <a:latin typeface="Helvetica" pitchFamily="2" charset="0"/>
                      </a:endParaRPr>
                    </a:p>
                  </a:txBody>
                  <a:tcPr marL="7144" marR="7144"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latin typeface="Helvetica" pitchFamily="2" charset="0"/>
                        </a:rPr>
                        <a:t> Total </a:t>
                      </a:r>
                      <a:endParaRPr lang="en-US" sz="800" b="1" i="0" u="none" strike="noStrike" dirty="0">
                        <a:effectLst/>
                        <a:latin typeface="Helvetica" pitchFamily="2" charset="0"/>
                      </a:endParaRPr>
                    </a:p>
                  </a:txBody>
                  <a:tcPr marL="7144" marR="7144" marT="714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latin typeface="Helvetica" pitchFamily="2" charset="0"/>
                        </a:rPr>
                        <a:t> Ops </a:t>
                      </a:r>
                      <a:endParaRPr lang="en-US" sz="800" b="1" i="0" u="none" strike="noStrike" dirty="0">
                        <a:effectLst/>
                        <a:latin typeface="Helvetica" pitchFamily="2"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latin typeface="Helvetica" pitchFamily="2" charset="0"/>
                        </a:rPr>
                        <a:t> CE/AIP </a:t>
                      </a:r>
                      <a:endParaRPr lang="en-US" sz="800" b="1" i="0" u="none" strike="noStrike" dirty="0">
                        <a:effectLst/>
                        <a:latin typeface="Helvetica" pitchFamily="2" charset="0"/>
                      </a:endParaRPr>
                    </a:p>
                  </a:txBody>
                  <a:tcPr marL="7144" marR="7144"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latin typeface="Helvetica" pitchFamily="2" charset="0"/>
                        </a:rPr>
                        <a:t> Total </a:t>
                      </a:r>
                      <a:endParaRPr lang="en-US" sz="800" b="1" i="0" u="none" strike="noStrike" dirty="0">
                        <a:effectLst/>
                        <a:latin typeface="Helvetica" pitchFamily="2" charset="0"/>
                      </a:endParaRPr>
                    </a:p>
                  </a:txBody>
                  <a:tcPr marL="7144" marR="7144" marT="714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latin typeface="Helvetica" pitchFamily="2" charset="0"/>
                        </a:rPr>
                        <a:t> Ops </a:t>
                      </a:r>
                      <a:endParaRPr lang="en-US" sz="800" b="1" i="0" u="none" strike="noStrike" dirty="0">
                        <a:effectLst/>
                        <a:latin typeface="Helvetica" pitchFamily="2"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800" b="1" u="none" strike="noStrike" dirty="0">
                          <a:effectLst/>
                          <a:latin typeface="Helvetica" pitchFamily="2" charset="0"/>
                        </a:rPr>
                        <a:t> CE/AIP </a:t>
                      </a:r>
                      <a:endParaRPr lang="en-US" sz="800" b="1" i="0" u="none" strike="noStrike" dirty="0">
                        <a:effectLst/>
                        <a:latin typeface="Helvetica" pitchFamily="2" charset="0"/>
                      </a:endParaRPr>
                    </a:p>
                  </a:txBody>
                  <a:tcPr marL="7144" marR="7144" marT="7144"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6775898"/>
                  </a:ext>
                </a:extLst>
              </a:tr>
              <a:tr h="201553">
                <a:tc>
                  <a:txBody>
                    <a:bodyPr/>
                    <a:lstStyle/>
                    <a:p>
                      <a:pPr algn="l" fontAlgn="b"/>
                      <a:r>
                        <a:rPr lang="en-US" sz="800" u="none" strike="noStrike" dirty="0">
                          <a:effectLst/>
                          <a:latin typeface="Helvetica" pitchFamily="2" charset="0"/>
                        </a:rPr>
                        <a:t>     1 </a:t>
                      </a:r>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Buildings</a:t>
                      </a:r>
                      <a:endParaRPr lang="en-US" sz="800" b="0" i="0" u="none" strike="noStrike" dirty="0">
                        <a:effectLst/>
                        <a:latin typeface="Helvetica" pitchFamily="2"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800" b="0" i="0" u="none" strike="noStrike" dirty="0">
                          <a:effectLst/>
                          <a:latin typeface="Helvetica" pitchFamily="2" charset="0"/>
                        </a:rPr>
                        <a:t>0.8</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800" b="0" i="0" u="none" strike="noStrike" dirty="0">
                          <a:effectLst/>
                          <a:latin typeface="Helvetica" pitchFamily="2" charset="0"/>
                        </a:rPr>
                        <a:t>0.8</a:t>
                      </a: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800" b="0" i="0" u="none" strike="noStrike" dirty="0">
                          <a:effectLst/>
                          <a:latin typeface="Helvetica" pitchFamily="2" charset="0"/>
                        </a:rPr>
                        <a:t>0.8</a:t>
                      </a: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800" b="0" i="0" u="none" strike="noStrike" dirty="0">
                          <a:effectLst/>
                          <a:latin typeface="Helvetica" pitchFamily="2" charset="0"/>
                        </a:rPr>
                        <a:t>0.0</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800" b="0" i="0" u="none" strike="noStrike" dirty="0">
                          <a:effectLst/>
                          <a:latin typeface="Helvetica" pitchFamily="2" charset="0"/>
                        </a:rPr>
                        <a:t>0.0</a:t>
                      </a: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800" b="0" i="0" u="none" strike="noStrike" dirty="0">
                          <a:effectLst/>
                          <a:latin typeface="Helvetica" pitchFamily="2" charset="0"/>
                        </a:rPr>
                        <a:t>0.0</a:t>
                      </a: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800" b="0" i="0" u="none" strike="noStrike" dirty="0">
                          <a:effectLst/>
                          <a:latin typeface="Helvetica" pitchFamily="2" charset="0"/>
                        </a:rPr>
                        <a:t>0.0</a:t>
                      </a:r>
                    </a:p>
                  </a:txBody>
                  <a:tcPr marL="0" marR="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252861441"/>
                  </a:ext>
                </a:extLst>
              </a:tr>
              <a:tr h="201553">
                <a:tc>
                  <a:txBody>
                    <a:bodyPr/>
                    <a:lstStyle/>
                    <a:p>
                      <a:pPr algn="l" fontAlgn="b"/>
                      <a:r>
                        <a:rPr lang="en-US" sz="800" u="none" strike="noStrike" dirty="0">
                          <a:effectLst/>
                          <a:latin typeface="Helvetica" pitchFamily="2" charset="0"/>
                        </a:rPr>
                        <a:t>     2 </a:t>
                      </a:r>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Water Systems</a:t>
                      </a:r>
                      <a:endParaRPr lang="en-US" sz="800" b="0" i="0" u="none" strike="noStrike" dirty="0">
                        <a:effectLst/>
                        <a:latin typeface="Helvetica" pitchFamily="2" charset="0"/>
                      </a:endParaRPr>
                    </a:p>
                  </a:txBody>
                  <a:tcPr marL="7144" marR="7144" marT="7144" marB="0" anchor="b"/>
                </a:tc>
                <a:tc>
                  <a:txBody>
                    <a:bodyPr/>
                    <a:lstStyle/>
                    <a:p>
                      <a:pPr algn="ctr" fontAlgn="b"/>
                      <a:r>
                        <a:rPr lang="en-US" sz="800" b="0" i="0" u="none" strike="noStrike" dirty="0">
                          <a:effectLst/>
                          <a:latin typeface="Helvetica" pitchFamily="2" charset="0"/>
                        </a:rPr>
                        <a:t>4.9</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2.2</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1.1</a:t>
                      </a:r>
                    </a:p>
                  </a:txBody>
                  <a:tcPr marL="0" marR="0" marT="0" marB="0" anchor="b"/>
                </a:tc>
                <a:tc>
                  <a:txBody>
                    <a:bodyPr/>
                    <a:lstStyle/>
                    <a:p>
                      <a:pPr algn="ctr" fontAlgn="b"/>
                      <a:r>
                        <a:rPr lang="en-US" sz="800" b="0" i="0" u="none" strike="noStrike" dirty="0">
                          <a:effectLst/>
                          <a:latin typeface="Helvetica" pitchFamily="2" charset="0"/>
                        </a:rPr>
                        <a:t>1.1</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2.7</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1.0</a:t>
                      </a:r>
                    </a:p>
                  </a:txBody>
                  <a:tcPr marL="0" marR="0" marT="0" marB="0" anchor="b"/>
                </a:tc>
                <a:tc>
                  <a:txBody>
                    <a:bodyPr/>
                    <a:lstStyle/>
                    <a:p>
                      <a:pPr algn="ctr" fontAlgn="b"/>
                      <a:r>
                        <a:rPr lang="en-US" sz="800" b="0" i="0" u="none" strike="noStrike" dirty="0">
                          <a:effectLst/>
                          <a:latin typeface="Helvetica" pitchFamily="2" charset="0"/>
                        </a:rPr>
                        <a:t>1.7</a:t>
                      </a:r>
                    </a:p>
                  </a:txBody>
                  <a:tcPr marL="0" marR="0" marT="0" marB="0" anchor="b"/>
                </a:tc>
                <a:extLst>
                  <a:ext uri="{0D108BD9-81ED-4DB2-BD59-A6C34878D82A}">
                    <a16:rowId xmlns:a16="http://schemas.microsoft.com/office/drawing/2014/main" val="2712731782"/>
                  </a:ext>
                </a:extLst>
              </a:tr>
              <a:tr h="201553">
                <a:tc>
                  <a:txBody>
                    <a:bodyPr/>
                    <a:lstStyle/>
                    <a:p>
                      <a:pPr algn="l" fontAlgn="b"/>
                      <a:r>
                        <a:rPr lang="en-US" sz="800" u="none" strike="noStrike" dirty="0">
                          <a:effectLst/>
                          <a:latin typeface="Helvetica" pitchFamily="2" charset="0"/>
                        </a:rPr>
                        <a:t>     3 </a:t>
                      </a:r>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Electric Power Distribution</a:t>
                      </a:r>
                      <a:endParaRPr lang="en-US" sz="800" b="0" i="0" u="none" strike="noStrike" dirty="0">
                        <a:effectLst/>
                        <a:latin typeface="Helvetica" pitchFamily="2" charset="0"/>
                      </a:endParaRPr>
                    </a:p>
                  </a:txBody>
                  <a:tcPr marL="7144" marR="7144" marT="7144" marB="0" anchor="b"/>
                </a:tc>
                <a:tc>
                  <a:txBody>
                    <a:bodyPr/>
                    <a:lstStyle/>
                    <a:p>
                      <a:pPr algn="ctr" fontAlgn="b"/>
                      <a:r>
                        <a:rPr lang="en-US" sz="800" b="0" i="0" u="none" strike="noStrike" dirty="0">
                          <a:effectLst/>
                          <a:latin typeface="Helvetica" pitchFamily="2" charset="0"/>
                        </a:rPr>
                        <a:t>16.6</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9.2</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2.0</a:t>
                      </a:r>
                    </a:p>
                  </a:txBody>
                  <a:tcPr marL="0" marR="0" marT="0" marB="0" anchor="b"/>
                </a:tc>
                <a:tc>
                  <a:txBody>
                    <a:bodyPr/>
                    <a:lstStyle/>
                    <a:p>
                      <a:pPr algn="ctr" fontAlgn="b"/>
                      <a:r>
                        <a:rPr lang="en-US" sz="800" b="0" i="0" u="none" strike="noStrike" dirty="0">
                          <a:effectLst/>
                          <a:latin typeface="Helvetica" pitchFamily="2" charset="0"/>
                        </a:rPr>
                        <a:t>7.2</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7.4</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0.2</a:t>
                      </a:r>
                    </a:p>
                  </a:txBody>
                  <a:tcPr marL="0" marR="0" marT="0" marB="0" anchor="b"/>
                </a:tc>
                <a:tc>
                  <a:txBody>
                    <a:bodyPr/>
                    <a:lstStyle/>
                    <a:p>
                      <a:pPr algn="ctr" fontAlgn="b"/>
                      <a:r>
                        <a:rPr lang="en-US" sz="800" b="0" i="0" u="none" strike="noStrike" dirty="0">
                          <a:effectLst/>
                          <a:latin typeface="Helvetica" pitchFamily="2" charset="0"/>
                        </a:rPr>
                        <a:t>7.2</a:t>
                      </a:r>
                    </a:p>
                  </a:txBody>
                  <a:tcPr marL="0" marR="0" marT="0" marB="0" anchor="b"/>
                </a:tc>
                <a:extLst>
                  <a:ext uri="{0D108BD9-81ED-4DB2-BD59-A6C34878D82A}">
                    <a16:rowId xmlns:a16="http://schemas.microsoft.com/office/drawing/2014/main" val="3230933812"/>
                  </a:ext>
                </a:extLst>
              </a:tr>
              <a:tr h="201553">
                <a:tc>
                  <a:txBody>
                    <a:bodyPr/>
                    <a:lstStyle/>
                    <a:p>
                      <a:pPr algn="l" fontAlgn="b"/>
                      <a:r>
                        <a:rPr lang="en-US" sz="800" u="none" strike="noStrike" dirty="0">
                          <a:effectLst/>
                          <a:latin typeface="Helvetica" pitchFamily="2" charset="0"/>
                        </a:rPr>
                        <a:t>     4 </a:t>
                      </a:r>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Electrical Systems</a:t>
                      </a:r>
                      <a:endParaRPr lang="en-US" sz="800" b="0" i="0" u="none" strike="noStrike" dirty="0">
                        <a:effectLst/>
                        <a:latin typeface="Helvetica" pitchFamily="2" charset="0"/>
                      </a:endParaRPr>
                    </a:p>
                  </a:txBody>
                  <a:tcPr marL="7144" marR="7144" marT="7144" marB="0" anchor="b"/>
                </a:tc>
                <a:tc>
                  <a:txBody>
                    <a:bodyPr/>
                    <a:lstStyle/>
                    <a:p>
                      <a:pPr algn="ctr" fontAlgn="b"/>
                      <a:r>
                        <a:rPr lang="en-US" sz="800" b="0" i="0" u="none" strike="noStrike" dirty="0">
                          <a:effectLst/>
                          <a:latin typeface="Helvetica" pitchFamily="2" charset="0"/>
                        </a:rPr>
                        <a:t>42.0</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37.1</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15.3</a:t>
                      </a:r>
                    </a:p>
                  </a:txBody>
                  <a:tcPr marL="0" marR="0" marT="0" marB="0" anchor="b"/>
                </a:tc>
                <a:tc>
                  <a:txBody>
                    <a:bodyPr/>
                    <a:lstStyle/>
                    <a:p>
                      <a:pPr algn="ctr" fontAlgn="b"/>
                      <a:r>
                        <a:rPr lang="en-US" sz="800" b="0" i="0" u="none" strike="noStrike" dirty="0">
                          <a:effectLst/>
                          <a:latin typeface="Helvetica" pitchFamily="2" charset="0"/>
                        </a:rPr>
                        <a:t>21.8</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4.9</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0.8</a:t>
                      </a:r>
                    </a:p>
                  </a:txBody>
                  <a:tcPr marL="0" marR="0" marT="0" marB="0" anchor="b"/>
                </a:tc>
                <a:tc>
                  <a:txBody>
                    <a:bodyPr/>
                    <a:lstStyle/>
                    <a:p>
                      <a:pPr algn="ctr" fontAlgn="b"/>
                      <a:r>
                        <a:rPr lang="en-US" sz="800" b="0" i="0" u="none" strike="noStrike" dirty="0">
                          <a:effectLst/>
                          <a:latin typeface="Helvetica" pitchFamily="2" charset="0"/>
                        </a:rPr>
                        <a:t>4.2</a:t>
                      </a:r>
                    </a:p>
                  </a:txBody>
                  <a:tcPr marL="0" marR="0" marT="0" marB="0" anchor="b"/>
                </a:tc>
                <a:extLst>
                  <a:ext uri="{0D108BD9-81ED-4DB2-BD59-A6C34878D82A}">
                    <a16:rowId xmlns:a16="http://schemas.microsoft.com/office/drawing/2014/main" val="456958705"/>
                  </a:ext>
                </a:extLst>
              </a:tr>
              <a:tr h="201553">
                <a:tc>
                  <a:txBody>
                    <a:bodyPr/>
                    <a:lstStyle/>
                    <a:p>
                      <a:pPr algn="l" fontAlgn="b"/>
                      <a:r>
                        <a:rPr lang="en-US" sz="800" u="none" strike="noStrike" dirty="0">
                          <a:effectLst/>
                          <a:latin typeface="Helvetica" pitchFamily="2" charset="0"/>
                        </a:rPr>
                        <a:t>     5 </a:t>
                      </a:r>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Cryogenic Systems</a:t>
                      </a:r>
                      <a:endParaRPr lang="en-US" sz="800" b="0" i="0" u="none" strike="noStrike" dirty="0">
                        <a:effectLst/>
                        <a:latin typeface="Helvetica" pitchFamily="2" charset="0"/>
                      </a:endParaRPr>
                    </a:p>
                  </a:txBody>
                  <a:tcPr marL="7144" marR="7144" marT="7144" marB="0" anchor="b"/>
                </a:tc>
                <a:tc>
                  <a:txBody>
                    <a:bodyPr/>
                    <a:lstStyle/>
                    <a:p>
                      <a:pPr algn="ctr" fontAlgn="b"/>
                      <a:r>
                        <a:rPr lang="en-US" sz="800" b="0" i="0" u="none" strike="noStrike" dirty="0">
                          <a:effectLst/>
                          <a:latin typeface="Helvetica" pitchFamily="2" charset="0"/>
                        </a:rPr>
                        <a:t>23.9</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23.9</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2.4</a:t>
                      </a:r>
                    </a:p>
                  </a:txBody>
                  <a:tcPr marL="0" marR="0" marT="0" marB="0" anchor="b"/>
                </a:tc>
                <a:tc>
                  <a:txBody>
                    <a:bodyPr/>
                    <a:lstStyle/>
                    <a:p>
                      <a:pPr algn="ctr" fontAlgn="b"/>
                      <a:r>
                        <a:rPr lang="en-US" sz="800" b="0" i="0" u="none" strike="noStrike" dirty="0">
                          <a:effectLst/>
                          <a:latin typeface="Helvetica" pitchFamily="2" charset="0"/>
                        </a:rPr>
                        <a:t>21.5</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0.0</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0.0</a:t>
                      </a:r>
                    </a:p>
                  </a:txBody>
                  <a:tcPr marL="0" marR="0" marT="0" marB="0" anchor="b"/>
                </a:tc>
                <a:tc>
                  <a:txBody>
                    <a:bodyPr/>
                    <a:lstStyle/>
                    <a:p>
                      <a:pPr algn="ctr" fontAlgn="b"/>
                      <a:r>
                        <a:rPr lang="en-US" sz="800" b="0" i="0" u="none" strike="noStrike" dirty="0">
                          <a:effectLst/>
                          <a:latin typeface="Helvetica" pitchFamily="2" charset="0"/>
                        </a:rPr>
                        <a:t>0.0</a:t>
                      </a:r>
                    </a:p>
                  </a:txBody>
                  <a:tcPr marL="0" marR="0" marT="0" marB="0" anchor="b"/>
                </a:tc>
                <a:extLst>
                  <a:ext uri="{0D108BD9-81ED-4DB2-BD59-A6C34878D82A}">
                    <a16:rowId xmlns:a16="http://schemas.microsoft.com/office/drawing/2014/main" val="904922815"/>
                  </a:ext>
                </a:extLst>
              </a:tr>
              <a:tr h="201553">
                <a:tc>
                  <a:txBody>
                    <a:bodyPr/>
                    <a:lstStyle/>
                    <a:p>
                      <a:pPr algn="l" fontAlgn="b"/>
                      <a:r>
                        <a:rPr lang="en-US" sz="800" u="none" strike="noStrike" dirty="0">
                          <a:effectLst/>
                          <a:latin typeface="Helvetica" pitchFamily="2" charset="0"/>
                        </a:rPr>
                        <a:t>     6 </a:t>
                      </a:r>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Vacuum Systems</a:t>
                      </a:r>
                      <a:endParaRPr lang="en-US" sz="800" b="0" i="0" u="none" strike="noStrike" dirty="0">
                        <a:effectLst/>
                        <a:latin typeface="Helvetica" pitchFamily="2" charset="0"/>
                      </a:endParaRPr>
                    </a:p>
                  </a:txBody>
                  <a:tcPr marL="7144" marR="7144" marT="7144" marB="0" anchor="b"/>
                </a:tc>
                <a:tc>
                  <a:txBody>
                    <a:bodyPr/>
                    <a:lstStyle/>
                    <a:p>
                      <a:pPr algn="ctr" fontAlgn="b"/>
                      <a:r>
                        <a:rPr lang="en-US" sz="800" b="0" i="0" u="none" strike="noStrike" dirty="0">
                          <a:effectLst/>
                          <a:latin typeface="Helvetica" pitchFamily="2" charset="0"/>
                        </a:rPr>
                        <a:t>10.0</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4.8</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2.8</a:t>
                      </a:r>
                    </a:p>
                  </a:txBody>
                  <a:tcPr marL="0" marR="0" marT="0" marB="0" anchor="b"/>
                </a:tc>
                <a:tc>
                  <a:txBody>
                    <a:bodyPr/>
                    <a:lstStyle/>
                    <a:p>
                      <a:pPr algn="ctr" fontAlgn="b"/>
                      <a:r>
                        <a:rPr lang="en-US" sz="800" b="0" i="0" u="none" strike="noStrike" dirty="0">
                          <a:effectLst/>
                          <a:latin typeface="Helvetica" pitchFamily="2" charset="0"/>
                        </a:rPr>
                        <a:t>2.0</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5.3</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0.5</a:t>
                      </a:r>
                    </a:p>
                  </a:txBody>
                  <a:tcPr marL="0" marR="0" marT="0" marB="0" anchor="b"/>
                </a:tc>
                <a:tc>
                  <a:txBody>
                    <a:bodyPr/>
                    <a:lstStyle/>
                    <a:p>
                      <a:pPr algn="ctr" fontAlgn="b"/>
                      <a:r>
                        <a:rPr lang="en-US" sz="800" b="0" i="0" u="none" strike="noStrike" dirty="0">
                          <a:effectLst/>
                          <a:latin typeface="Helvetica" pitchFamily="2" charset="0"/>
                        </a:rPr>
                        <a:t>4.8</a:t>
                      </a:r>
                    </a:p>
                  </a:txBody>
                  <a:tcPr marL="0" marR="0" marT="0" marB="0" anchor="b"/>
                </a:tc>
                <a:extLst>
                  <a:ext uri="{0D108BD9-81ED-4DB2-BD59-A6C34878D82A}">
                    <a16:rowId xmlns:a16="http://schemas.microsoft.com/office/drawing/2014/main" val="569321263"/>
                  </a:ext>
                </a:extLst>
              </a:tr>
              <a:tr h="201553">
                <a:tc>
                  <a:txBody>
                    <a:bodyPr/>
                    <a:lstStyle/>
                    <a:p>
                      <a:pPr algn="l" fontAlgn="b"/>
                      <a:r>
                        <a:rPr lang="en-US" sz="800" u="none" strike="noStrike" dirty="0">
                          <a:effectLst/>
                          <a:latin typeface="Helvetica" pitchFamily="2" charset="0"/>
                        </a:rPr>
                        <a:t>     7 </a:t>
                      </a:r>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RF Systems</a:t>
                      </a:r>
                      <a:endParaRPr lang="en-US" sz="800" b="0" i="0" u="none" strike="noStrike" dirty="0">
                        <a:effectLst/>
                        <a:latin typeface="Helvetica" pitchFamily="2" charset="0"/>
                      </a:endParaRPr>
                    </a:p>
                  </a:txBody>
                  <a:tcPr marL="7144" marR="7144" marT="7144" marB="0" anchor="b"/>
                </a:tc>
                <a:tc>
                  <a:txBody>
                    <a:bodyPr/>
                    <a:lstStyle/>
                    <a:p>
                      <a:pPr algn="ctr" fontAlgn="b"/>
                      <a:r>
                        <a:rPr lang="en-US" sz="800" b="0" i="0" u="none" strike="noStrike" dirty="0">
                          <a:effectLst/>
                          <a:latin typeface="Helvetica" pitchFamily="2" charset="0"/>
                        </a:rPr>
                        <a:t>11.0</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1.7</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0.1</a:t>
                      </a:r>
                    </a:p>
                  </a:txBody>
                  <a:tcPr marL="0" marR="0" marT="0" marB="0" anchor="b"/>
                </a:tc>
                <a:tc>
                  <a:txBody>
                    <a:bodyPr/>
                    <a:lstStyle/>
                    <a:p>
                      <a:pPr algn="ctr" fontAlgn="b"/>
                      <a:r>
                        <a:rPr lang="en-US" sz="800" b="0" i="0" u="none" strike="noStrike" dirty="0">
                          <a:effectLst/>
                          <a:latin typeface="Helvetica" pitchFamily="2" charset="0"/>
                        </a:rPr>
                        <a:t>1.5</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9.4</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1.4</a:t>
                      </a:r>
                    </a:p>
                  </a:txBody>
                  <a:tcPr marL="0" marR="0" marT="0" marB="0" anchor="b"/>
                </a:tc>
                <a:tc>
                  <a:txBody>
                    <a:bodyPr/>
                    <a:lstStyle/>
                    <a:p>
                      <a:pPr algn="ctr" fontAlgn="b"/>
                      <a:r>
                        <a:rPr lang="en-US" sz="800" b="0" i="0" u="none" strike="noStrike" dirty="0">
                          <a:effectLst/>
                          <a:latin typeface="Helvetica" pitchFamily="2" charset="0"/>
                        </a:rPr>
                        <a:t>8.0</a:t>
                      </a:r>
                    </a:p>
                  </a:txBody>
                  <a:tcPr marL="0" marR="0" marT="0" marB="0" anchor="b"/>
                </a:tc>
                <a:extLst>
                  <a:ext uri="{0D108BD9-81ED-4DB2-BD59-A6C34878D82A}">
                    <a16:rowId xmlns:a16="http://schemas.microsoft.com/office/drawing/2014/main" val="3722064622"/>
                  </a:ext>
                </a:extLst>
              </a:tr>
              <a:tr h="201553">
                <a:tc>
                  <a:txBody>
                    <a:bodyPr/>
                    <a:lstStyle/>
                    <a:p>
                      <a:pPr algn="l" fontAlgn="b"/>
                      <a:r>
                        <a:rPr lang="en-US" sz="800" u="none" strike="noStrike" dirty="0">
                          <a:effectLst/>
                          <a:latin typeface="Helvetica" pitchFamily="2" charset="0"/>
                        </a:rPr>
                        <a:t>     8 </a:t>
                      </a:r>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Instrumentation Systems</a:t>
                      </a:r>
                      <a:endParaRPr lang="en-US" sz="800" b="0" i="0" u="none" strike="noStrike" dirty="0">
                        <a:effectLst/>
                        <a:latin typeface="Helvetica" pitchFamily="2" charset="0"/>
                      </a:endParaRPr>
                    </a:p>
                  </a:txBody>
                  <a:tcPr marL="7144" marR="7144" marT="7144" marB="0" anchor="b"/>
                </a:tc>
                <a:tc>
                  <a:txBody>
                    <a:bodyPr/>
                    <a:lstStyle/>
                    <a:p>
                      <a:pPr algn="ctr" fontAlgn="b"/>
                      <a:r>
                        <a:rPr lang="en-US" sz="800" b="0" i="0" u="none" strike="noStrike" dirty="0">
                          <a:effectLst/>
                          <a:latin typeface="Helvetica" pitchFamily="2" charset="0"/>
                        </a:rPr>
                        <a:t>11.2</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9.8</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3.2</a:t>
                      </a:r>
                    </a:p>
                  </a:txBody>
                  <a:tcPr marL="0" marR="0" marT="0" marB="0" anchor="b"/>
                </a:tc>
                <a:tc>
                  <a:txBody>
                    <a:bodyPr/>
                    <a:lstStyle/>
                    <a:p>
                      <a:pPr algn="ctr" fontAlgn="b"/>
                      <a:r>
                        <a:rPr lang="en-US" sz="800" b="0" i="0" u="none" strike="noStrike" dirty="0">
                          <a:effectLst/>
                          <a:latin typeface="Helvetica" pitchFamily="2" charset="0"/>
                        </a:rPr>
                        <a:t>6.6</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1.4</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1.0</a:t>
                      </a:r>
                    </a:p>
                  </a:txBody>
                  <a:tcPr marL="0" marR="0" marT="0" marB="0" anchor="b"/>
                </a:tc>
                <a:tc>
                  <a:txBody>
                    <a:bodyPr/>
                    <a:lstStyle/>
                    <a:p>
                      <a:pPr algn="ctr" fontAlgn="b"/>
                      <a:r>
                        <a:rPr lang="en-US" sz="800" b="0" i="0" u="none" strike="noStrike" dirty="0">
                          <a:effectLst/>
                          <a:latin typeface="Helvetica" pitchFamily="2" charset="0"/>
                        </a:rPr>
                        <a:t>0.4</a:t>
                      </a:r>
                    </a:p>
                  </a:txBody>
                  <a:tcPr marL="0" marR="0" marT="0" marB="0" anchor="b"/>
                </a:tc>
                <a:extLst>
                  <a:ext uri="{0D108BD9-81ED-4DB2-BD59-A6C34878D82A}">
                    <a16:rowId xmlns:a16="http://schemas.microsoft.com/office/drawing/2014/main" val="29921477"/>
                  </a:ext>
                </a:extLst>
              </a:tr>
              <a:tr h="201553">
                <a:tc>
                  <a:txBody>
                    <a:bodyPr/>
                    <a:lstStyle/>
                    <a:p>
                      <a:pPr algn="l" fontAlgn="b"/>
                      <a:r>
                        <a:rPr lang="en-US" sz="800" u="none" strike="noStrike" dirty="0">
                          <a:effectLst/>
                          <a:latin typeface="Helvetica" pitchFamily="2" charset="0"/>
                        </a:rPr>
                        <a:t>     9 </a:t>
                      </a:r>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Controls Systems</a:t>
                      </a:r>
                      <a:endParaRPr lang="en-US" sz="800" b="0" i="0" u="none" strike="noStrike" dirty="0">
                        <a:effectLst/>
                        <a:latin typeface="Helvetica" pitchFamily="2" charset="0"/>
                      </a:endParaRPr>
                    </a:p>
                  </a:txBody>
                  <a:tcPr marL="7144" marR="7144" marT="7144" marB="0" anchor="b"/>
                </a:tc>
                <a:tc>
                  <a:txBody>
                    <a:bodyPr/>
                    <a:lstStyle/>
                    <a:p>
                      <a:pPr algn="ctr" fontAlgn="b"/>
                      <a:r>
                        <a:rPr lang="en-US" sz="800" b="0" i="0" u="none" strike="noStrike" dirty="0">
                          <a:effectLst/>
                          <a:latin typeface="Helvetica" pitchFamily="2" charset="0"/>
                        </a:rPr>
                        <a:t>32.3</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12.1</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8.4</a:t>
                      </a:r>
                    </a:p>
                  </a:txBody>
                  <a:tcPr marL="0" marR="0" marT="0" marB="0" anchor="b"/>
                </a:tc>
                <a:tc>
                  <a:txBody>
                    <a:bodyPr/>
                    <a:lstStyle/>
                    <a:p>
                      <a:pPr algn="ctr" fontAlgn="b"/>
                      <a:r>
                        <a:rPr lang="en-US" sz="800" b="0" i="0" u="none" strike="noStrike" dirty="0">
                          <a:effectLst/>
                          <a:latin typeface="Helvetica" pitchFamily="2" charset="0"/>
                        </a:rPr>
                        <a:t>5.9</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20.2</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6.3</a:t>
                      </a:r>
                    </a:p>
                  </a:txBody>
                  <a:tcPr marL="0" marR="0" marT="0" marB="0" anchor="b"/>
                </a:tc>
                <a:tc>
                  <a:txBody>
                    <a:bodyPr/>
                    <a:lstStyle/>
                    <a:p>
                      <a:pPr algn="ctr" fontAlgn="b"/>
                      <a:r>
                        <a:rPr lang="en-US" sz="800" b="0" i="0" u="none" strike="noStrike" dirty="0">
                          <a:effectLst/>
                          <a:latin typeface="Helvetica" pitchFamily="2" charset="0"/>
                        </a:rPr>
                        <a:t>13.9</a:t>
                      </a:r>
                    </a:p>
                  </a:txBody>
                  <a:tcPr marL="0" marR="0" marT="0" marB="0" anchor="b"/>
                </a:tc>
                <a:extLst>
                  <a:ext uri="{0D108BD9-81ED-4DB2-BD59-A6C34878D82A}">
                    <a16:rowId xmlns:a16="http://schemas.microsoft.com/office/drawing/2014/main" val="3373339809"/>
                  </a:ext>
                </a:extLst>
              </a:tr>
              <a:tr h="201553">
                <a:tc>
                  <a:txBody>
                    <a:bodyPr/>
                    <a:lstStyle/>
                    <a:p>
                      <a:pPr algn="l" fontAlgn="b"/>
                      <a:r>
                        <a:rPr lang="en-US" sz="800" u="none" strike="noStrike" dirty="0">
                          <a:effectLst/>
                          <a:latin typeface="Helvetica" pitchFamily="2" charset="0"/>
                        </a:rPr>
                        <a:t>   10 </a:t>
                      </a:r>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Preinjector Systems</a:t>
                      </a:r>
                      <a:endParaRPr lang="en-US" sz="800" b="0" i="0" u="none" strike="noStrike" dirty="0">
                        <a:effectLst/>
                        <a:latin typeface="Helvetica" pitchFamily="2" charset="0"/>
                      </a:endParaRPr>
                    </a:p>
                  </a:txBody>
                  <a:tcPr marL="7144" marR="7144" marT="7144" marB="0" anchor="b"/>
                </a:tc>
                <a:tc>
                  <a:txBody>
                    <a:bodyPr/>
                    <a:lstStyle/>
                    <a:p>
                      <a:pPr algn="ctr" fontAlgn="b"/>
                      <a:r>
                        <a:rPr lang="en-US" sz="800" b="0" i="0" u="none" strike="noStrike" dirty="0">
                          <a:effectLst/>
                          <a:latin typeface="Helvetica" pitchFamily="2" charset="0"/>
                        </a:rPr>
                        <a:t>1.2</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1.2</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0.6</a:t>
                      </a:r>
                    </a:p>
                  </a:txBody>
                  <a:tcPr marL="0" marR="0" marT="0" marB="0" anchor="b"/>
                </a:tc>
                <a:tc>
                  <a:txBody>
                    <a:bodyPr/>
                    <a:lstStyle/>
                    <a:p>
                      <a:pPr algn="ctr" fontAlgn="b"/>
                      <a:r>
                        <a:rPr lang="en-US" sz="800" b="0" i="0" u="none" strike="noStrike" dirty="0">
                          <a:effectLst/>
                          <a:latin typeface="Helvetica" pitchFamily="2" charset="0"/>
                        </a:rPr>
                        <a:t>0.6</a:t>
                      </a:r>
                    </a:p>
                  </a:txBody>
                  <a:tcPr marL="0" marR="0" marT="0" marB="0" anchor="b">
                    <a:lnR w="12700" cap="flat" cmpd="sng" algn="ctr">
                      <a:solidFill>
                        <a:schemeClr val="tx1"/>
                      </a:solidFill>
                      <a:prstDash val="solid"/>
                      <a:round/>
                      <a:headEnd type="none" w="med" len="med"/>
                      <a:tailEnd type="none" w="med" len="med"/>
                    </a:lnR>
                  </a:tcPr>
                </a:tc>
                <a:tc>
                  <a:txBody>
                    <a:bodyPr/>
                    <a:lstStyle/>
                    <a:p>
                      <a:pPr algn="ctr" fontAlgn="b"/>
                      <a:r>
                        <a:rPr lang="en-US" sz="800" b="0" i="0" u="none" strike="noStrike" dirty="0">
                          <a:effectLst/>
                          <a:latin typeface="Helvetica" pitchFamily="2" charset="0"/>
                        </a:rPr>
                        <a:t>0.0</a:t>
                      </a:r>
                    </a:p>
                  </a:txBody>
                  <a:tcPr marL="0" marR="0" marT="0" marB="0" anchor="b">
                    <a:lnL w="12700" cap="flat" cmpd="sng" algn="ctr">
                      <a:solidFill>
                        <a:schemeClr val="tx1"/>
                      </a:solidFill>
                      <a:prstDash val="solid"/>
                      <a:round/>
                      <a:headEnd type="none" w="med" len="med"/>
                      <a:tailEnd type="none" w="med" len="med"/>
                    </a:lnL>
                  </a:tcPr>
                </a:tc>
                <a:tc>
                  <a:txBody>
                    <a:bodyPr/>
                    <a:lstStyle/>
                    <a:p>
                      <a:pPr algn="ctr" fontAlgn="b"/>
                      <a:r>
                        <a:rPr lang="en-US" sz="800" b="0" i="0" u="none" strike="noStrike" dirty="0">
                          <a:effectLst/>
                          <a:latin typeface="Helvetica" pitchFamily="2" charset="0"/>
                        </a:rPr>
                        <a:t>0.0</a:t>
                      </a:r>
                    </a:p>
                  </a:txBody>
                  <a:tcPr marL="0" marR="0" marT="0" marB="0" anchor="b"/>
                </a:tc>
                <a:tc>
                  <a:txBody>
                    <a:bodyPr/>
                    <a:lstStyle/>
                    <a:p>
                      <a:pPr algn="ctr" fontAlgn="b"/>
                      <a:r>
                        <a:rPr lang="en-US" sz="800" b="0" i="0" u="none" strike="noStrike" dirty="0">
                          <a:effectLst/>
                          <a:latin typeface="Helvetica" pitchFamily="2" charset="0"/>
                        </a:rPr>
                        <a:t>0.0</a:t>
                      </a:r>
                    </a:p>
                  </a:txBody>
                  <a:tcPr marL="0" marR="0" marT="0" marB="0" anchor="b"/>
                </a:tc>
                <a:extLst>
                  <a:ext uri="{0D108BD9-81ED-4DB2-BD59-A6C34878D82A}">
                    <a16:rowId xmlns:a16="http://schemas.microsoft.com/office/drawing/2014/main" val="1239612422"/>
                  </a:ext>
                </a:extLst>
              </a:tr>
              <a:tr h="201553">
                <a:tc>
                  <a:txBody>
                    <a:bodyPr/>
                    <a:lstStyle/>
                    <a:p>
                      <a:pPr algn="l" fontAlgn="b"/>
                      <a:r>
                        <a:rPr lang="en-US" sz="800" u="none" strike="noStrike" dirty="0">
                          <a:effectLst/>
                          <a:latin typeface="Helvetica" pitchFamily="2" charset="0"/>
                        </a:rPr>
                        <a:t>   11 </a:t>
                      </a:r>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Other</a:t>
                      </a:r>
                      <a:endParaRPr lang="en-US" sz="800" b="0" i="0" u="none" strike="noStrike" dirty="0">
                        <a:effectLst/>
                        <a:latin typeface="Helvetica" pitchFamily="2"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effectLst/>
                          <a:latin typeface="Helvetica" pitchFamily="2" charset="0"/>
                        </a:rPr>
                        <a:t>0.1</a:t>
                      </a:r>
                    </a:p>
                  </a:txBody>
                  <a:tcPr marL="0" marR="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effectLst/>
                          <a:latin typeface="Helvetica" pitchFamily="2" charset="0"/>
                        </a:rPr>
                        <a:t>0.0</a:t>
                      </a:r>
                    </a:p>
                  </a:txBody>
                  <a:tcPr marL="0" marR="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effectLst/>
                          <a:latin typeface="Helvetica" pitchFamily="2" charset="0"/>
                        </a:rPr>
                        <a:t>0.0</a:t>
                      </a: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effectLst/>
                          <a:latin typeface="Helvetica" pitchFamily="2" charset="0"/>
                        </a:rPr>
                        <a:t>0.0</a:t>
                      </a:r>
                    </a:p>
                  </a:txBody>
                  <a:tcPr marL="0" marR="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effectLst/>
                          <a:latin typeface="Helvetica" pitchFamily="2" charset="0"/>
                        </a:rPr>
                        <a:t>0.1</a:t>
                      </a:r>
                    </a:p>
                  </a:txBody>
                  <a:tcPr marL="0" marR="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effectLst/>
                          <a:latin typeface="Helvetica" pitchFamily="2" charset="0"/>
                        </a:rPr>
                        <a:t>0.0</a:t>
                      </a: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r>
                        <a:rPr lang="en-US" sz="800" b="0" i="0" u="none" strike="noStrike" dirty="0">
                          <a:effectLst/>
                          <a:latin typeface="Helvetica" pitchFamily="2" charset="0"/>
                        </a:rPr>
                        <a:t>0.1</a:t>
                      </a:r>
                    </a:p>
                  </a:txBody>
                  <a:tcPr marL="0" marR="0" marT="0"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4266674"/>
                  </a:ext>
                </a:extLst>
              </a:tr>
              <a:tr h="201553">
                <a:tc>
                  <a:txBody>
                    <a:bodyPr/>
                    <a:lstStyle/>
                    <a:p>
                      <a:pPr algn="l" fontAlgn="b"/>
                      <a:endParaRPr lang="en-US" sz="800" b="0" i="0" u="none" strike="noStrike" dirty="0">
                        <a:effectLst/>
                        <a:latin typeface="Helvetica" pitchFamily="2" charset="0"/>
                      </a:endParaRPr>
                    </a:p>
                  </a:txBody>
                  <a:tcPr marL="7144" marR="7144" marT="7144" marB="0" anchor="b"/>
                </a:tc>
                <a:tc>
                  <a:txBody>
                    <a:bodyPr/>
                    <a:lstStyle/>
                    <a:p>
                      <a:pPr algn="l" fontAlgn="b"/>
                      <a:r>
                        <a:rPr lang="en-US" sz="800" b="1" u="none" strike="noStrike" dirty="0">
                          <a:effectLst/>
                          <a:latin typeface="Helvetica" pitchFamily="2" charset="0"/>
                        </a:rPr>
                        <a:t> Total cost </a:t>
                      </a:r>
                      <a:endParaRPr lang="en-US" sz="800" b="1" i="0" u="none" strike="noStrike" dirty="0">
                        <a:effectLst/>
                        <a:latin typeface="Helvetica" pitchFamily="2" charset="0"/>
                      </a:endParaRPr>
                    </a:p>
                  </a:txBody>
                  <a:tcPr marL="7144" marR="7144" marT="7144" marB="0" anchor="b">
                    <a:lnT w="12700" cap="flat" cmpd="sng" algn="ctr">
                      <a:solidFill>
                        <a:schemeClr val="tx1"/>
                      </a:solidFill>
                      <a:prstDash val="solid"/>
                      <a:round/>
                      <a:headEnd type="none" w="med" len="med"/>
                      <a:tailEnd type="none" w="med" len="med"/>
                    </a:lnT>
                  </a:tcPr>
                </a:tc>
                <a:tc>
                  <a:txBody>
                    <a:bodyPr/>
                    <a:lstStyle/>
                    <a:p>
                      <a:pPr algn="ctr" fontAlgn="b"/>
                      <a:r>
                        <a:rPr lang="en-US" sz="800" b="1" i="0" u="none" strike="noStrike" dirty="0">
                          <a:effectLst/>
                          <a:latin typeface="Helvetica" pitchFamily="2" charset="0"/>
                        </a:rPr>
                        <a:t>154.2</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800" b="1" i="0" u="none" strike="noStrike" dirty="0">
                          <a:effectLst/>
                          <a:latin typeface="Helvetica" pitchFamily="2" charset="0"/>
                        </a:rPr>
                        <a:t>102.8</a:t>
                      </a: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800" b="1" i="0" u="none" strike="noStrike" dirty="0">
                          <a:effectLst/>
                          <a:latin typeface="Helvetica" pitchFamily="2" charset="0"/>
                        </a:rPr>
                        <a:t>36.9</a:t>
                      </a: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800" b="1" i="0" u="none" strike="noStrike" dirty="0">
                          <a:effectLst/>
                          <a:latin typeface="Helvetica" pitchFamily="2" charset="0"/>
                        </a:rPr>
                        <a:t>68.2</a:t>
                      </a:r>
                    </a:p>
                  </a:txBody>
                  <a:tcPr marL="0" marR="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800" b="1" i="0" u="none" strike="noStrike" dirty="0">
                          <a:effectLst/>
                          <a:latin typeface="Helvetica" pitchFamily="2" charset="0"/>
                        </a:rPr>
                        <a:t>51.4</a:t>
                      </a:r>
                    </a:p>
                  </a:txBody>
                  <a:tcPr marL="0" marR="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800" b="1" i="0" u="none" strike="noStrike" dirty="0">
                          <a:effectLst/>
                          <a:latin typeface="Helvetica" pitchFamily="2" charset="0"/>
                        </a:rPr>
                        <a:t>11.1</a:t>
                      </a:r>
                    </a:p>
                  </a:txBody>
                  <a:tcPr marL="0" marR="0" marT="0" marB="0" anchor="b">
                    <a:lnT w="12700" cap="flat" cmpd="sng" algn="ctr">
                      <a:solidFill>
                        <a:schemeClr val="tx1"/>
                      </a:solidFill>
                      <a:prstDash val="solid"/>
                      <a:round/>
                      <a:headEnd type="none" w="med" len="med"/>
                      <a:tailEnd type="none" w="med" len="med"/>
                    </a:lnT>
                  </a:tcPr>
                </a:tc>
                <a:tc>
                  <a:txBody>
                    <a:bodyPr/>
                    <a:lstStyle/>
                    <a:p>
                      <a:pPr algn="ctr" fontAlgn="b"/>
                      <a:r>
                        <a:rPr lang="en-US" sz="800" b="1" i="0" u="none" strike="noStrike" dirty="0">
                          <a:effectLst/>
                          <a:latin typeface="Helvetica" pitchFamily="2" charset="0"/>
                        </a:rPr>
                        <a:t>40.2</a:t>
                      </a:r>
                    </a:p>
                  </a:txBody>
                  <a:tcPr marL="0" marR="0" marT="0"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94590533"/>
                  </a:ext>
                </a:extLst>
              </a:tr>
              <a:tr h="215951">
                <a:tc>
                  <a:txBody>
                    <a:bodyPr/>
                    <a:lstStyle/>
                    <a:p>
                      <a:pPr algn="l" fontAlgn="b"/>
                      <a:endParaRPr lang="en-US" sz="800" b="0" i="0" u="none" strike="noStrike" dirty="0">
                        <a:effectLst/>
                        <a:latin typeface="Helvetica" pitchFamily="2" charset="0"/>
                      </a:endParaRPr>
                    </a:p>
                  </a:txBody>
                  <a:tcPr marL="7144" marR="7144" marT="7144" marB="0" anchor="b"/>
                </a:tc>
                <a:tc>
                  <a:txBody>
                    <a:bodyPr/>
                    <a:lstStyle/>
                    <a:p>
                      <a:pPr algn="l" fontAlgn="b"/>
                      <a:r>
                        <a:rPr lang="en-US" sz="800" b="1" u="none" strike="noStrike" dirty="0">
                          <a:effectLst/>
                          <a:latin typeface="Helvetica" pitchFamily="2" charset="0"/>
                        </a:rPr>
                        <a:t> Annual cost </a:t>
                      </a:r>
                      <a:endParaRPr lang="en-US" sz="800" b="1" i="0" u="none" strike="noStrike" dirty="0">
                        <a:effectLst/>
                        <a:latin typeface="Helvetica" pitchFamily="2" charset="0"/>
                      </a:endParaRPr>
                    </a:p>
                  </a:txBody>
                  <a:tcPr marL="7144" marR="7144" marT="7144" marB="0" anchor="b"/>
                </a:tc>
                <a:tc>
                  <a:txBody>
                    <a:bodyPr/>
                    <a:lstStyle/>
                    <a:p>
                      <a:pPr algn="ctr" fontAlgn="b"/>
                      <a:r>
                        <a:rPr lang="en-US" sz="900" b="1" u="none" strike="noStrike" dirty="0">
                          <a:effectLst/>
                          <a:latin typeface="Helvetica" pitchFamily="2" charset="0"/>
                        </a:rPr>
                        <a:t>6.1</a:t>
                      </a:r>
                      <a:endParaRPr lang="en-US" sz="900" b="1" i="0" u="none" strike="noStrike" dirty="0">
                        <a:effectLst/>
                        <a:latin typeface="Helvetica" pitchFamily="2"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fontAlgn="b"/>
                      <a:endParaRPr lang="en-US" sz="900" b="1" i="0" u="none" strike="noStrike" dirty="0">
                        <a:effectLst/>
                        <a:latin typeface="Helvetica" pitchFamily="2"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endParaRPr lang="en-US" sz="900" b="1" i="0" u="none" strike="noStrike" dirty="0">
                        <a:effectLst/>
                        <a:latin typeface="Helvetica" pitchFamily="2" charset="0"/>
                      </a:endParaRPr>
                    </a:p>
                  </a:txBody>
                  <a:tcPr marL="7144" marR="7144" marT="7144" marB="0" anchor="b"/>
                </a:tc>
                <a:tc>
                  <a:txBody>
                    <a:bodyPr/>
                    <a:lstStyle/>
                    <a:p>
                      <a:pPr algn="ctr" fontAlgn="b"/>
                      <a:endParaRPr lang="en-US" sz="900" b="1" i="0" u="none" strike="noStrike" dirty="0">
                        <a:effectLst/>
                        <a:latin typeface="Helvetica" pitchFamily="2"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fontAlgn="b"/>
                      <a:endParaRPr lang="en-US" sz="900" b="1" i="0" u="none" strike="noStrike" dirty="0">
                        <a:effectLst/>
                        <a:latin typeface="Helvetica" pitchFamily="2"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endParaRPr lang="en-US" sz="900" b="1" i="0" u="none" strike="noStrike" dirty="0">
                        <a:effectLst/>
                        <a:latin typeface="Helvetica" pitchFamily="2" charset="0"/>
                      </a:endParaRPr>
                    </a:p>
                  </a:txBody>
                  <a:tcPr marL="7144" marR="7144" marT="7144" marB="0" anchor="b"/>
                </a:tc>
                <a:tc>
                  <a:txBody>
                    <a:bodyPr/>
                    <a:lstStyle/>
                    <a:p>
                      <a:pPr algn="ctr" fontAlgn="b"/>
                      <a:endParaRPr lang="en-US" sz="900" b="1" i="0" u="none" strike="noStrike" dirty="0">
                        <a:effectLst/>
                        <a:latin typeface="Helvetica" pitchFamily="2" charset="0"/>
                      </a:endParaRPr>
                    </a:p>
                  </a:txBody>
                  <a:tcPr marL="7144" marR="7144" marT="7144" marB="0" anchor="b"/>
                </a:tc>
                <a:extLst>
                  <a:ext uri="{0D108BD9-81ED-4DB2-BD59-A6C34878D82A}">
                    <a16:rowId xmlns:a16="http://schemas.microsoft.com/office/drawing/2014/main" val="1606961794"/>
                  </a:ext>
                </a:extLst>
              </a:tr>
              <a:tr h="201553">
                <a:tc>
                  <a:txBody>
                    <a:bodyPr/>
                    <a:lstStyle/>
                    <a:p>
                      <a:pPr algn="l" fontAlgn="b"/>
                      <a:endParaRPr lang="en-US" sz="800" b="0" i="0" u="none" strike="noStrike" dirty="0">
                        <a:effectLst/>
                        <a:latin typeface="Helvetica" pitchFamily="2" charset="0"/>
                      </a:endParaRPr>
                    </a:p>
                  </a:txBody>
                  <a:tcPr marL="7144" marR="7144" marT="7144" marB="0" anchor="b"/>
                </a:tc>
                <a:tc>
                  <a:txBody>
                    <a:bodyPr/>
                    <a:lstStyle/>
                    <a:p>
                      <a:pPr algn="l" fontAlgn="b"/>
                      <a:r>
                        <a:rPr lang="en-US" sz="800" u="none" strike="noStrike" dirty="0">
                          <a:effectLst/>
                          <a:latin typeface="Helvetica" pitchFamily="2" charset="0"/>
                        </a:rPr>
                        <a:t> Expected annual funding </a:t>
                      </a:r>
                      <a:endParaRPr lang="en-US" sz="800" b="0" i="0" u="none" strike="noStrike" dirty="0">
                        <a:effectLst/>
                        <a:latin typeface="Helvetica" pitchFamily="2" charset="0"/>
                      </a:endParaRPr>
                    </a:p>
                  </a:txBody>
                  <a:tcPr marL="7144" marR="7144" marT="7144" marB="0" anchor="b"/>
                </a:tc>
                <a:tc>
                  <a:txBody>
                    <a:bodyPr/>
                    <a:lstStyle/>
                    <a:p>
                      <a:pPr algn="ctr" fontAlgn="b"/>
                      <a:r>
                        <a:rPr lang="en-US" sz="900" u="none" strike="noStrike" dirty="0">
                          <a:effectLst/>
                          <a:latin typeface="Helvetica" pitchFamily="2" charset="0"/>
                        </a:rPr>
                        <a:t> 5.5</a:t>
                      </a:r>
                      <a:endParaRPr lang="en-US" sz="900" b="0" i="0" u="none" strike="noStrike" dirty="0">
                        <a:effectLst/>
                        <a:latin typeface="Helvetica" pitchFamily="2"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fontAlgn="b"/>
                      <a:r>
                        <a:rPr lang="en-US" sz="900" u="none" strike="noStrike" dirty="0">
                          <a:effectLst/>
                          <a:latin typeface="Helvetica" pitchFamily="2" charset="0"/>
                        </a:rPr>
                        <a:t>5.5</a:t>
                      </a:r>
                      <a:endParaRPr lang="en-US" sz="900" b="0" i="0" u="none" strike="noStrike" dirty="0">
                        <a:effectLst/>
                        <a:latin typeface="Helvetica" pitchFamily="2"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900" u="none" strike="noStrike" dirty="0">
                          <a:effectLst/>
                          <a:latin typeface="Helvetica" pitchFamily="2" charset="0"/>
                        </a:rPr>
                        <a:t>2.0</a:t>
                      </a:r>
                      <a:endParaRPr lang="en-US" sz="900" b="0" i="0" u="none" strike="noStrike" dirty="0">
                        <a:effectLst/>
                        <a:latin typeface="Helvetica" pitchFamily="2" charset="0"/>
                      </a:endParaRPr>
                    </a:p>
                  </a:txBody>
                  <a:tcPr marL="7144" marR="7144" marT="7144" marB="0" anchor="b"/>
                </a:tc>
                <a:tc>
                  <a:txBody>
                    <a:bodyPr/>
                    <a:lstStyle/>
                    <a:p>
                      <a:pPr algn="ctr" fontAlgn="b"/>
                      <a:r>
                        <a:rPr lang="en-US" sz="900" u="none" strike="noStrike" dirty="0">
                          <a:effectLst/>
                          <a:latin typeface="Helvetica" pitchFamily="2" charset="0"/>
                        </a:rPr>
                        <a:t>3.5</a:t>
                      </a:r>
                      <a:endParaRPr lang="en-US" sz="900" b="0" i="0" u="none" strike="noStrike" dirty="0">
                        <a:effectLst/>
                        <a:latin typeface="Helvetica" pitchFamily="2" charset="0"/>
                      </a:endParaRPr>
                    </a:p>
                  </a:txBody>
                  <a:tcPr marL="7144" marR="7144" marT="7144" marB="0" anchor="b">
                    <a:lnR w="12700" cap="flat" cmpd="sng" algn="ctr">
                      <a:solidFill>
                        <a:schemeClr val="tx1"/>
                      </a:solidFill>
                      <a:prstDash val="solid"/>
                      <a:round/>
                      <a:headEnd type="none" w="med" len="med"/>
                      <a:tailEnd type="none" w="med" len="med"/>
                    </a:lnR>
                  </a:tcPr>
                </a:tc>
                <a:tc>
                  <a:txBody>
                    <a:bodyPr/>
                    <a:lstStyle/>
                    <a:p>
                      <a:pPr algn="ctr" fontAlgn="b"/>
                      <a:r>
                        <a:rPr lang="en-US" sz="900" u="none" strike="noStrike" dirty="0">
                          <a:effectLst/>
                          <a:latin typeface="Helvetica" pitchFamily="2" charset="0"/>
                        </a:rPr>
                        <a:t>5.5</a:t>
                      </a:r>
                      <a:endParaRPr lang="en-US" sz="900" b="0" i="0" u="none" strike="noStrike" dirty="0">
                        <a:effectLst/>
                        <a:latin typeface="Helvetica" pitchFamily="2" charset="0"/>
                      </a:endParaRPr>
                    </a:p>
                  </a:txBody>
                  <a:tcPr marL="7144" marR="7144" marT="7144" marB="0" anchor="b">
                    <a:lnL w="12700" cap="flat" cmpd="sng" algn="ctr">
                      <a:solidFill>
                        <a:schemeClr val="tx1"/>
                      </a:solidFill>
                      <a:prstDash val="solid"/>
                      <a:round/>
                      <a:headEnd type="none" w="med" len="med"/>
                      <a:tailEnd type="none" w="med" len="med"/>
                    </a:lnL>
                  </a:tcPr>
                </a:tc>
                <a:tc>
                  <a:txBody>
                    <a:bodyPr/>
                    <a:lstStyle/>
                    <a:p>
                      <a:pPr algn="ctr" fontAlgn="b"/>
                      <a:r>
                        <a:rPr lang="en-US" sz="900" u="none" strike="noStrike" dirty="0">
                          <a:effectLst/>
                          <a:latin typeface="Helvetica" pitchFamily="2" charset="0"/>
                        </a:rPr>
                        <a:t>2.0</a:t>
                      </a:r>
                      <a:endParaRPr lang="en-US" sz="900" b="0" i="0" u="none" strike="noStrike" dirty="0">
                        <a:effectLst/>
                        <a:latin typeface="Helvetica" pitchFamily="2" charset="0"/>
                      </a:endParaRPr>
                    </a:p>
                  </a:txBody>
                  <a:tcPr marL="7144" marR="7144" marT="7144" marB="0" anchor="b"/>
                </a:tc>
                <a:tc>
                  <a:txBody>
                    <a:bodyPr/>
                    <a:lstStyle/>
                    <a:p>
                      <a:pPr algn="ctr" fontAlgn="b"/>
                      <a:r>
                        <a:rPr lang="en-US" sz="900" u="none" strike="noStrike" dirty="0">
                          <a:effectLst/>
                          <a:latin typeface="Helvetica" pitchFamily="2" charset="0"/>
                        </a:rPr>
                        <a:t>3.5</a:t>
                      </a:r>
                      <a:endParaRPr lang="en-US" sz="900" b="0" i="0" u="none" strike="noStrike" dirty="0">
                        <a:effectLst/>
                        <a:latin typeface="Helvetica" pitchFamily="2" charset="0"/>
                      </a:endParaRPr>
                    </a:p>
                  </a:txBody>
                  <a:tcPr marL="7144" marR="7144" marT="7144" marB="0" anchor="b"/>
                </a:tc>
                <a:extLst>
                  <a:ext uri="{0D108BD9-81ED-4DB2-BD59-A6C34878D82A}">
                    <a16:rowId xmlns:a16="http://schemas.microsoft.com/office/drawing/2014/main" val="1870283078"/>
                  </a:ext>
                </a:extLst>
              </a:tr>
            </a:tbl>
          </a:graphicData>
        </a:graphic>
      </p:graphicFrame>
      <p:grpSp>
        <p:nvGrpSpPr>
          <p:cNvPr id="11" name="Group 10">
            <a:extLst>
              <a:ext uri="{FF2B5EF4-FFF2-40B4-BE49-F238E27FC236}">
                <a16:creationId xmlns:a16="http://schemas.microsoft.com/office/drawing/2014/main" id="{9916C5DF-D8D5-B94D-926B-5017083A7E5C}"/>
              </a:ext>
            </a:extLst>
          </p:cNvPr>
          <p:cNvGrpSpPr/>
          <p:nvPr/>
        </p:nvGrpSpPr>
        <p:grpSpPr>
          <a:xfrm>
            <a:off x="8525314" y="1750638"/>
            <a:ext cx="3595457" cy="584775"/>
            <a:chOff x="7715251" y="1252198"/>
            <a:chExt cx="3566551" cy="1039600"/>
          </a:xfrm>
        </p:grpSpPr>
        <p:sp>
          <p:nvSpPr>
            <p:cNvPr id="6" name="TextBox 5">
              <a:extLst>
                <a:ext uri="{FF2B5EF4-FFF2-40B4-BE49-F238E27FC236}">
                  <a16:creationId xmlns:a16="http://schemas.microsoft.com/office/drawing/2014/main" id="{7212B290-A2B6-1F49-902A-128A71AA4080}"/>
                </a:ext>
              </a:extLst>
            </p:cNvPr>
            <p:cNvSpPr txBox="1"/>
            <p:nvPr/>
          </p:nvSpPr>
          <p:spPr>
            <a:xfrm>
              <a:off x="8233805" y="1252198"/>
              <a:ext cx="3047997" cy="1039600"/>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Paid in part by lab infrastructure funding</a:t>
              </a:r>
            </a:p>
          </p:txBody>
        </p:sp>
        <p:cxnSp>
          <p:nvCxnSpPr>
            <p:cNvPr id="10" name="Straight Arrow Connector 9">
              <a:extLst>
                <a:ext uri="{FF2B5EF4-FFF2-40B4-BE49-F238E27FC236}">
                  <a16:creationId xmlns:a16="http://schemas.microsoft.com/office/drawing/2014/main" id="{5CC72B55-AA37-034B-AF0C-B2FFDECDA91B}"/>
                </a:ext>
              </a:extLst>
            </p:cNvPr>
            <p:cNvCxnSpPr>
              <a:cxnSpLocks/>
            </p:cNvCxnSpPr>
            <p:nvPr/>
          </p:nvCxnSpPr>
          <p:spPr bwMode="auto">
            <a:xfrm flipH="1">
              <a:off x="7715251" y="1887370"/>
              <a:ext cx="435670" cy="0"/>
            </a:xfrm>
            <a:prstGeom prst="straightConnector1">
              <a:avLst/>
            </a:prstGeom>
            <a:solidFill>
              <a:schemeClr val="accent1"/>
            </a:solidFill>
            <a:ln w="31750" cap="flat" cmpd="sng" algn="ctr">
              <a:solidFill>
                <a:schemeClr val="tx1"/>
              </a:solidFill>
              <a:prstDash val="solid"/>
              <a:round/>
              <a:headEnd type="none" w="med" len="med"/>
              <a:tailEnd type="triangle"/>
            </a:ln>
            <a:effectLst/>
          </p:spPr>
        </p:cxnSp>
      </p:grpSp>
      <p:grpSp>
        <p:nvGrpSpPr>
          <p:cNvPr id="15" name="Group 14">
            <a:extLst>
              <a:ext uri="{FF2B5EF4-FFF2-40B4-BE49-F238E27FC236}">
                <a16:creationId xmlns:a16="http://schemas.microsoft.com/office/drawing/2014/main" id="{C629DDE1-6985-8F40-B90D-04FAA642210B}"/>
              </a:ext>
            </a:extLst>
          </p:cNvPr>
          <p:cNvGrpSpPr/>
          <p:nvPr/>
        </p:nvGrpSpPr>
        <p:grpSpPr>
          <a:xfrm>
            <a:off x="8514210" y="2274057"/>
            <a:ext cx="3334091" cy="338554"/>
            <a:chOff x="8111398" y="1593377"/>
            <a:chExt cx="5927282" cy="601874"/>
          </a:xfrm>
        </p:grpSpPr>
        <p:sp>
          <p:nvSpPr>
            <p:cNvPr id="16" name="TextBox 15">
              <a:extLst>
                <a:ext uri="{FF2B5EF4-FFF2-40B4-BE49-F238E27FC236}">
                  <a16:creationId xmlns:a16="http://schemas.microsoft.com/office/drawing/2014/main" id="{5F69CF98-3F46-9249-9DA2-596B24DECE07}"/>
                </a:ext>
              </a:extLst>
            </p:cNvPr>
            <p:cNvSpPr txBox="1"/>
            <p:nvPr/>
          </p:nvSpPr>
          <p:spPr>
            <a:xfrm>
              <a:off x="9060468" y="1593377"/>
              <a:ext cx="4978212" cy="60187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Largest medium-term need</a:t>
              </a:r>
            </a:p>
          </p:txBody>
        </p:sp>
        <p:cxnSp>
          <p:nvCxnSpPr>
            <p:cNvPr id="17" name="Straight Arrow Connector 16">
              <a:extLst>
                <a:ext uri="{FF2B5EF4-FFF2-40B4-BE49-F238E27FC236}">
                  <a16:creationId xmlns:a16="http://schemas.microsoft.com/office/drawing/2014/main" id="{717B75E2-5D10-114E-8EE9-0B3654F8B988}"/>
                </a:ext>
              </a:extLst>
            </p:cNvPr>
            <p:cNvCxnSpPr>
              <a:cxnSpLocks/>
            </p:cNvCxnSpPr>
            <p:nvPr/>
          </p:nvCxnSpPr>
          <p:spPr bwMode="auto">
            <a:xfrm flipH="1">
              <a:off x="8111398" y="1887370"/>
              <a:ext cx="721610" cy="0"/>
            </a:xfrm>
            <a:prstGeom prst="straightConnector1">
              <a:avLst/>
            </a:prstGeom>
            <a:solidFill>
              <a:schemeClr val="accent1"/>
            </a:solidFill>
            <a:ln w="31750" cap="flat" cmpd="sng" algn="ctr">
              <a:solidFill>
                <a:schemeClr val="tx1"/>
              </a:solidFill>
              <a:prstDash val="solid"/>
              <a:round/>
              <a:headEnd type="none" w="med" len="med"/>
              <a:tailEnd type="triangle"/>
            </a:ln>
            <a:effectLst/>
          </p:spPr>
        </p:cxnSp>
      </p:grpSp>
      <p:sp>
        <p:nvSpPr>
          <p:cNvPr id="18" name="TextBox 17">
            <a:extLst>
              <a:ext uri="{FF2B5EF4-FFF2-40B4-BE49-F238E27FC236}">
                <a16:creationId xmlns:a16="http://schemas.microsoft.com/office/drawing/2014/main" id="{5F33B0FC-FF73-43F5-8147-B0FAEFCDD6B9}"/>
              </a:ext>
            </a:extLst>
          </p:cNvPr>
          <p:cNvSpPr txBox="1"/>
          <p:nvPr/>
        </p:nvSpPr>
        <p:spPr>
          <a:xfrm>
            <a:off x="235599" y="5763047"/>
            <a:ext cx="11945965" cy="369332"/>
          </a:xfrm>
          <a:prstGeom prst="rect">
            <a:avLst/>
          </a:prstGeom>
          <a:noFill/>
        </p:spPr>
        <p:txBody>
          <a:bodyPr wrap="square">
            <a:spAutoFit/>
          </a:bodyPr>
          <a:lstStyle/>
          <a:p>
            <a:pPr algn="ctr"/>
            <a:r>
              <a:rPr lang="en-US" sz="1800" dirty="0">
                <a:solidFill>
                  <a:srgbClr val="FF0000"/>
                </a:solidFill>
                <a:latin typeface="Arial" panose="020B0604020202020204" pitchFamily="34" charset="0"/>
                <a:cs typeface="Arial" panose="020B0604020202020204" pitchFamily="34" charset="0"/>
              </a:rPr>
              <a:t>Present plans call for use of all AIP funds to support cryogenic system upgrades </a:t>
            </a:r>
          </a:p>
        </p:txBody>
      </p:sp>
      <p:sp>
        <p:nvSpPr>
          <p:cNvPr id="19" name="TextBox 18">
            <a:extLst>
              <a:ext uri="{FF2B5EF4-FFF2-40B4-BE49-F238E27FC236}">
                <a16:creationId xmlns:a16="http://schemas.microsoft.com/office/drawing/2014/main" id="{368A5274-4353-4B92-9C7F-FF35F8263FF9}"/>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31433106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33BCBE-D3BF-4CB3-990D-53E2E971DD48}"/>
              </a:ext>
            </a:extLst>
          </p:cNvPr>
          <p:cNvSpPr txBox="1">
            <a:spLocks/>
          </p:cNvSpPr>
          <p:nvPr/>
        </p:nvSpPr>
        <p:spPr>
          <a:xfrm>
            <a:off x="223278" y="61703"/>
            <a:ext cx="11945965" cy="584072"/>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2800" dirty="0"/>
              <a:t>AIP and CE Funding plan (FY2021-2028) </a:t>
            </a:r>
            <a:r>
              <a:rPr lang="en-US" sz="2400" b="0" dirty="0"/>
              <a:t>-  updated 2022 LMBB scenario 1</a:t>
            </a:r>
          </a:p>
        </p:txBody>
      </p:sp>
      <p:sp>
        <p:nvSpPr>
          <p:cNvPr id="5" name="TextBox 4">
            <a:extLst>
              <a:ext uri="{FF2B5EF4-FFF2-40B4-BE49-F238E27FC236}">
                <a16:creationId xmlns:a16="http://schemas.microsoft.com/office/drawing/2014/main" id="{91CC3886-949D-4441-A83D-1A8F39AA123C}"/>
              </a:ext>
            </a:extLst>
          </p:cNvPr>
          <p:cNvSpPr txBox="1"/>
          <p:nvPr/>
        </p:nvSpPr>
        <p:spPr>
          <a:xfrm>
            <a:off x="1609298" y="4727841"/>
            <a:ext cx="10058400" cy="830997"/>
          </a:xfrm>
          <a:prstGeom prst="rect">
            <a:avLst/>
          </a:prstGeom>
          <a:solidFill>
            <a:schemeClr val="bg1"/>
          </a:solidFill>
        </p:spPr>
        <p:txBody>
          <a:bodyPr wrap="square" rtlCol="0">
            <a:spAutoFit/>
          </a:bodyPr>
          <a:lstStyle/>
          <a:p>
            <a:r>
              <a:rPr lang="en-US" sz="1600" dirty="0">
                <a:latin typeface="Helvetica" pitchFamily="2" charset="0"/>
              </a:rPr>
              <a:t>Availability goal raised from 82.5% to 85% two years ago</a:t>
            </a:r>
          </a:p>
          <a:p>
            <a:r>
              <a:rPr lang="en-US" sz="1600" dirty="0">
                <a:latin typeface="Helvetica" pitchFamily="2" charset="0"/>
              </a:rPr>
              <a:t>Booster Main Magnet Power Supply upgrade not presently funded by AIP</a:t>
            </a:r>
          </a:p>
          <a:p>
            <a:r>
              <a:rPr lang="en-US" sz="1600" dirty="0">
                <a:latin typeface="Helvetica" pitchFamily="2" charset="0"/>
              </a:rPr>
              <a:t>CE completed before end of FY2025 and AGS cycloconverter upgrade would still benefit RHIC</a:t>
            </a:r>
          </a:p>
        </p:txBody>
      </p:sp>
      <p:sp>
        <p:nvSpPr>
          <p:cNvPr id="4" name="Slide Number Placeholder 3">
            <a:extLst>
              <a:ext uri="{FF2B5EF4-FFF2-40B4-BE49-F238E27FC236}">
                <a16:creationId xmlns:a16="http://schemas.microsoft.com/office/drawing/2014/main" id="{CF42B0B4-8907-46A5-891B-A1CBFC9B3245}"/>
              </a:ext>
            </a:extLst>
          </p:cNvPr>
          <p:cNvSpPr>
            <a:spLocks noGrp="1"/>
          </p:cNvSpPr>
          <p:nvPr>
            <p:ph type="sldNum" sz="quarter" idx="4"/>
          </p:nvPr>
        </p:nvSpPr>
        <p:spPr/>
        <p:txBody>
          <a:bodyPr/>
          <a:lstStyle/>
          <a:p>
            <a:fld id="{933A556B-7C63-244D-9B7C-B0EA8042B330}" type="slidenum">
              <a:rPr lang="en-US" smtClean="0"/>
              <a:pPr/>
              <a:t>22</a:t>
            </a:fld>
            <a:endParaRPr lang="en-US" sz="1000" dirty="0"/>
          </a:p>
        </p:txBody>
      </p:sp>
      <p:sp>
        <p:nvSpPr>
          <p:cNvPr id="7" name="TextBox 6">
            <a:extLst>
              <a:ext uri="{FF2B5EF4-FFF2-40B4-BE49-F238E27FC236}">
                <a16:creationId xmlns:a16="http://schemas.microsoft.com/office/drawing/2014/main" id="{2EB1AF1D-A6B2-404F-BC8D-7ACBFED175A6}"/>
              </a:ext>
            </a:extLst>
          </p:cNvPr>
          <p:cNvSpPr txBox="1"/>
          <p:nvPr/>
        </p:nvSpPr>
        <p:spPr>
          <a:xfrm>
            <a:off x="536724" y="5538689"/>
            <a:ext cx="11610045" cy="646331"/>
          </a:xfrm>
          <a:prstGeom prst="rect">
            <a:avLst/>
          </a:prstGeom>
          <a:solidFill>
            <a:schemeClr val="bg1"/>
          </a:solidFill>
        </p:spPr>
        <p:txBody>
          <a:bodyPr wrap="square" rtlCol="0">
            <a:spAutoFit/>
          </a:bodyPr>
          <a:lstStyle/>
          <a:p>
            <a:r>
              <a:rPr lang="en-US" dirty="0">
                <a:solidFill>
                  <a:srgbClr val="FF0000"/>
                </a:solidFill>
                <a:latin typeface="Helvetica" pitchFamily="2" charset="0"/>
              </a:rPr>
              <a:t>Majority of AIP funding needed for </a:t>
            </a:r>
            <a:r>
              <a:rPr lang="en-US" dirty="0" err="1">
                <a:solidFill>
                  <a:srgbClr val="FF0000"/>
                </a:solidFill>
                <a:latin typeface="Helvetica" pitchFamily="2" charset="0"/>
              </a:rPr>
              <a:t>cryo</a:t>
            </a:r>
            <a:r>
              <a:rPr lang="en-US" dirty="0">
                <a:solidFill>
                  <a:srgbClr val="FF0000"/>
                </a:solidFill>
                <a:latin typeface="Helvetica" pitchFamily="2" charset="0"/>
              </a:rPr>
              <a:t> upgrades, not sufficient for completion before EIC commissioning starts (</a:t>
            </a:r>
            <a:r>
              <a:rPr lang="en-US" dirty="0" err="1">
                <a:solidFill>
                  <a:srgbClr val="FF0000"/>
                </a:solidFill>
                <a:latin typeface="Helvetica" pitchFamily="2" charset="0"/>
              </a:rPr>
              <a:t>cryo</a:t>
            </a:r>
            <a:r>
              <a:rPr lang="en-US" dirty="0">
                <a:solidFill>
                  <a:srgbClr val="FF0000"/>
                </a:solidFill>
                <a:latin typeface="Helvetica" pitchFamily="2" charset="0"/>
              </a:rPr>
              <a:t> upgrades would continue beyond FY2028) </a:t>
            </a:r>
          </a:p>
        </p:txBody>
      </p:sp>
      <p:sp>
        <p:nvSpPr>
          <p:cNvPr id="41" name="TextBox 40">
            <a:extLst>
              <a:ext uri="{FF2B5EF4-FFF2-40B4-BE49-F238E27FC236}">
                <a16:creationId xmlns:a16="http://schemas.microsoft.com/office/drawing/2014/main" id="{A6CCFEE9-6887-3622-AE91-72262F748988}"/>
              </a:ext>
            </a:extLst>
          </p:cNvPr>
          <p:cNvSpPr txBox="1"/>
          <p:nvPr/>
        </p:nvSpPr>
        <p:spPr>
          <a:xfrm>
            <a:off x="3643642" y="6172530"/>
            <a:ext cx="6096982" cy="307777"/>
          </a:xfrm>
          <a:prstGeom prst="rect">
            <a:avLst/>
          </a:prstGeom>
          <a:noFill/>
        </p:spPr>
        <p:txBody>
          <a:bodyPr wrap="square">
            <a:spAutoFit/>
          </a:bodyPr>
          <a:lstStyle/>
          <a:p>
            <a:r>
              <a:rPr lang="en-US" sz="1400" dirty="0">
                <a:latin typeface="Helvetica" pitchFamily="2" charset="0"/>
              </a:rPr>
              <a:t>[Note: AIPs can only start with all funding in hand]</a:t>
            </a:r>
            <a:endParaRPr lang="en-US" sz="1400" dirty="0"/>
          </a:p>
        </p:txBody>
      </p:sp>
      <p:pic>
        <p:nvPicPr>
          <p:cNvPr id="43" name="Picture 42">
            <a:extLst>
              <a:ext uri="{FF2B5EF4-FFF2-40B4-BE49-F238E27FC236}">
                <a16:creationId xmlns:a16="http://schemas.microsoft.com/office/drawing/2014/main" id="{D3B56D9B-8FDA-4F4E-474A-2ED0358D4F7E}"/>
              </a:ext>
            </a:extLst>
          </p:cNvPr>
          <p:cNvPicPr>
            <a:picLocks noChangeAspect="1"/>
          </p:cNvPicPr>
          <p:nvPr/>
        </p:nvPicPr>
        <p:blipFill>
          <a:blip r:embed="rId2"/>
          <a:stretch>
            <a:fillRect/>
          </a:stretch>
        </p:blipFill>
        <p:spPr>
          <a:xfrm>
            <a:off x="973394" y="797161"/>
            <a:ext cx="10329770" cy="3787005"/>
          </a:xfrm>
          <a:prstGeom prst="rect">
            <a:avLst/>
          </a:prstGeom>
          <a:ln w="19050">
            <a:solidFill>
              <a:schemeClr val="tx1"/>
            </a:solidFill>
          </a:ln>
        </p:spPr>
      </p:pic>
      <p:sp>
        <p:nvSpPr>
          <p:cNvPr id="9" name="TextBox 8">
            <a:extLst>
              <a:ext uri="{FF2B5EF4-FFF2-40B4-BE49-F238E27FC236}">
                <a16:creationId xmlns:a16="http://schemas.microsoft.com/office/drawing/2014/main" id="{0F556C18-11EA-4A6F-B84E-7B41F53E729B}"/>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1398402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F9E021A-C2F8-48BE-AB42-A429DFA4FA55}"/>
              </a:ext>
            </a:extLst>
          </p:cNvPr>
          <p:cNvSpPr txBox="1">
            <a:spLocks/>
          </p:cNvSpPr>
          <p:nvPr/>
        </p:nvSpPr>
        <p:spPr>
          <a:xfrm>
            <a:off x="246036" y="60510"/>
            <a:ext cx="11945964" cy="584072"/>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2800" dirty="0"/>
              <a:t>AIP and CE Funding plan (FY2021-2028) </a:t>
            </a:r>
            <a:r>
              <a:rPr lang="en-US" sz="2400" b="0" dirty="0"/>
              <a:t>-  2022 LMBB scenario 2</a:t>
            </a:r>
          </a:p>
        </p:txBody>
      </p:sp>
      <p:sp>
        <p:nvSpPr>
          <p:cNvPr id="3" name="Slide Number Placeholder 2">
            <a:extLst>
              <a:ext uri="{FF2B5EF4-FFF2-40B4-BE49-F238E27FC236}">
                <a16:creationId xmlns:a16="http://schemas.microsoft.com/office/drawing/2014/main" id="{4148F9E1-8BFE-4755-8BA5-C8E0C5F6534E}"/>
              </a:ext>
            </a:extLst>
          </p:cNvPr>
          <p:cNvSpPr>
            <a:spLocks noGrp="1"/>
          </p:cNvSpPr>
          <p:nvPr>
            <p:ph type="sldNum" sz="quarter" idx="4"/>
          </p:nvPr>
        </p:nvSpPr>
        <p:spPr/>
        <p:txBody>
          <a:bodyPr/>
          <a:lstStyle/>
          <a:p>
            <a:fld id="{933A556B-7C63-244D-9B7C-B0EA8042B330}" type="slidenum">
              <a:rPr lang="en-US" smtClean="0"/>
              <a:pPr/>
              <a:t>23</a:t>
            </a:fld>
            <a:endParaRPr lang="en-US" sz="1000" dirty="0"/>
          </a:p>
        </p:txBody>
      </p:sp>
      <p:pic>
        <p:nvPicPr>
          <p:cNvPr id="2" name="Picture 1">
            <a:extLst>
              <a:ext uri="{FF2B5EF4-FFF2-40B4-BE49-F238E27FC236}">
                <a16:creationId xmlns:a16="http://schemas.microsoft.com/office/drawing/2014/main" id="{AFFFBE98-F7D6-C81A-C594-E5A26D22C8D6}"/>
              </a:ext>
            </a:extLst>
          </p:cNvPr>
          <p:cNvPicPr>
            <a:picLocks noChangeAspect="1"/>
          </p:cNvPicPr>
          <p:nvPr/>
        </p:nvPicPr>
        <p:blipFill>
          <a:blip r:embed="rId2"/>
          <a:stretch>
            <a:fillRect/>
          </a:stretch>
        </p:blipFill>
        <p:spPr>
          <a:xfrm>
            <a:off x="750075" y="631395"/>
            <a:ext cx="10883900" cy="3899068"/>
          </a:xfrm>
          <a:prstGeom prst="rect">
            <a:avLst/>
          </a:prstGeom>
          <a:ln w="19050">
            <a:solidFill>
              <a:schemeClr val="tx1"/>
            </a:solidFill>
          </a:ln>
        </p:spPr>
      </p:pic>
      <p:sp>
        <p:nvSpPr>
          <p:cNvPr id="5" name="TextBox 4">
            <a:extLst>
              <a:ext uri="{FF2B5EF4-FFF2-40B4-BE49-F238E27FC236}">
                <a16:creationId xmlns:a16="http://schemas.microsoft.com/office/drawing/2014/main" id="{DCF31981-AD85-326E-71C6-AB2E01103EAE}"/>
              </a:ext>
            </a:extLst>
          </p:cNvPr>
          <p:cNvSpPr txBox="1"/>
          <p:nvPr/>
        </p:nvSpPr>
        <p:spPr>
          <a:xfrm>
            <a:off x="229700" y="5857286"/>
            <a:ext cx="11933644" cy="369332"/>
          </a:xfrm>
          <a:prstGeom prst="rect">
            <a:avLst/>
          </a:prstGeom>
          <a:solidFill>
            <a:schemeClr val="bg1"/>
          </a:solidFill>
        </p:spPr>
        <p:txBody>
          <a:bodyPr wrap="square" rtlCol="0">
            <a:spAutoFit/>
          </a:bodyPr>
          <a:lstStyle/>
          <a:p>
            <a:pPr algn="ctr"/>
            <a:r>
              <a:rPr lang="en-US" dirty="0">
                <a:solidFill>
                  <a:srgbClr val="FF0000"/>
                </a:solidFill>
                <a:latin typeface="Helvetica" pitchFamily="2" charset="0"/>
              </a:rPr>
              <a:t>Alternative funding resources requested to complete </a:t>
            </a:r>
            <a:r>
              <a:rPr lang="en-US" dirty="0" err="1">
                <a:solidFill>
                  <a:srgbClr val="FF0000"/>
                </a:solidFill>
                <a:latin typeface="Helvetica" pitchFamily="2" charset="0"/>
              </a:rPr>
              <a:t>cryo</a:t>
            </a:r>
            <a:r>
              <a:rPr lang="en-US" dirty="0">
                <a:solidFill>
                  <a:srgbClr val="FF0000"/>
                </a:solidFill>
                <a:latin typeface="Helvetica" pitchFamily="2" charset="0"/>
              </a:rPr>
              <a:t> upgrades before the EIC</a:t>
            </a:r>
          </a:p>
        </p:txBody>
      </p:sp>
      <p:sp>
        <p:nvSpPr>
          <p:cNvPr id="8" name="Oval 7">
            <a:extLst>
              <a:ext uri="{FF2B5EF4-FFF2-40B4-BE49-F238E27FC236}">
                <a16:creationId xmlns:a16="http://schemas.microsoft.com/office/drawing/2014/main" id="{ED09EE19-B891-1FFA-21BA-9BFFFE23BCA1}"/>
              </a:ext>
            </a:extLst>
          </p:cNvPr>
          <p:cNvSpPr/>
          <p:nvPr/>
        </p:nvSpPr>
        <p:spPr>
          <a:xfrm>
            <a:off x="648929" y="3999763"/>
            <a:ext cx="2418736" cy="3693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2F5CEC6-CC69-6168-C66B-633111D6F2FD}"/>
              </a:ext>
            </a:extLst>
          </p:cNvPr>
          <p:cNvSpPr txBox="1"/>
          <p:nvPr/>
        </p:nvSpPr>
        <p:spPr>
          <a:xfrm>
            <a:off x="1609298" y="4727841"/>
            <a:ext cx="10058400" cy="830997"/>
          </a:xfrm>
          <a:prstGeom prst="rect">
            <a:avLst/>
          </a:prstGeom>
          <a:solidFill>
            <a:schemeClr val="bg1"/>
          </a:solidFill>
        </p:spPr>
        <p:txBody>
          <a:bodyPr wrap="square" rtlCol="0">
            <a:spAutoFit/>
          </a:bodyPr>
          <a:lstStyle/>
          <a:p>
            <a:r>
              <a:rPr lang="en-US" sz="1600" dirty="0">
                <a:latin typeface="Helvetica" pitchFamily="2" charset="0"/>
              </a:rPr>
              <a:t>Availability goal raised from 82.5% to 85% 2 years ago</a:t>
            </a:r>
          </a:p>
          <a:p>
            <a:r>
              <a:rPr lang="en-US" sz="1600" dirty="0">
                <a:latin typeface="Helvetica" pitchFamily="2" charset="0"/>
              </a:rPr>
              <a:t>Almost same plan for Capital Equipment as for Scenario 1</a:t>
            </a:r>
          </a:p>
          <a:p>
            <a:r>
              <a:rPr lang="en-US" sz="1600" dirty="0">
                <a:latin typeface="Helvetica" pitchFamily="2" charset="0"/>
              </a:rPr>
              <a:t>CE completed before end of FY2025 and AGS cycloconverter upgrade would still benefit RHIC</a:t>
            </a:r>
          </a:p>
        </p:txBody>
      </p:sp>
      <p:sp>
        <p:nvSpPr>
          <p:cNvPr id="11" name="TextBox 10">
            <a:extLst>
              <a:ext uri="{FF2B5EF4-FFF2-40B4-BE49-F238E27FC236}">
                <a16:creationId xmlns:a16="http://schemas.microsoft.com/office/drawing/2014/main" id="{70C98549-55F7-46C5-9302-4429D34D1DAF}"/>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3299517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BB29-BD3A-5990-85B4-1337291119DC}"/>
              </a:ext>
            </a:extLst>
          </p:cNvPr>
          <p:cNvSpPr>
            <a:spLocks noGrp="1"/>
          </p:cNvSpPr>
          <p:nvPr>
            <p:ph type="title"/>
          </p:nvPr>
        </p:nvSpPr>
        <p:spPr>
          <a:xfrm>
            <a:off x="243026" y="54423"/>
            <a:ext cx="11938538" cy="768456"/>
          </a:xfrm>
        </p:spPr>
        <p:txBody>
          <a:bodyPr>
            <a:normAutofit/>
          </a:bodyPr>
          <a:lstStyle/>
          <a:p>
            <a:pPr algn="ctr"/>
            <a:r>
              <a:rPr lang="en-US" sz="3600" dirty="0" err="1"/>
              <a:t>Cryo</a:t>
            </a:r>
            <a:r>
              <a:rPr lang="en-US" sz="3600" dirty="0"/>
              <a:t> upgrade detail</a:t>
            </a:r>
          </a:p>
        </p:txBody>
      </p:sp>
      <p:sp>
        <p:nvSpPr>
          <p:cNvPr id="3" name="Content Placeholder 2">
            <a:extLst>
              <a:ext uri="{FF2B5EF4-FFF2-40B4-BE49-F238E27FC236}">
                <a16:creationId xmlns:a16="http://schemas.microsoft.com/office/drawing/2014/main" id="{99A56915-F4CD-191A-3A5C-EB0CDC35561C}"/>
              </a:ext>
            </a:extLst>
          </p:cNvPr>
          <p:cNvSpPr>
            <a:spLocks noGrp="1"/>
          </p:cNvSpPr>
          <p:nvPr>
            <p:ph idx="1"/>
          </p:nvPr>
        </p:nvSpPr>
        <p:spPr>
          <a:xfrm>
            <a:off x="253463" y="989689"/>
            <a:ext cx="11938537" cy="4902769"/>
          </a:xfrm>
        </p:spPr>
        <p:txBody>
          <a:bodyPr>
            <a:normAutofit fontScale="85000" lnSpcReduction="20000"/>
          </a:bodyPr>
          <a:lstStyle/>
          <a:p>
            <a:pPr marL="0" indent="0"/>
            <a:r>
              <a:rPr lang="en-US" sz="2100" dirty="0" err="1"/>
              <a:t>Bldg</a:t>
            </a:r>
            <a:r>
              <a:rPr lang="en-US" sz="2100" dirty="0"/>
              <a:t> 912 SRF test facility </a:t>
            </a:r>
          </a:p>
          <a:p>
            <a:pPr marL="0" indent="0"/>
            <a:r>
              <a:rPr lang="en-US" sz="2100" dirty="0"/>
              <a:t>       </a:t>
            </a:r>
            <a:r>
              <a:rPr lang="en-US" sz="1900" dirty="0"/>
              <a:t>new </a:t>
            </a:r>
            <a:r>
              <a:rPr lang="en-US" sz="1900" dirty="0" err="1"/>
              <a:t>Cryo</a:t>
            </a:r>
            <a:r>
              <a:rPr lang="en-US" sz="1900" dirty="0"/>
              <a:t> Plant: $7M available in the AIP bank for major procurements</a:t>
            </a:r>
          </a:p>
          <a:p>
            <a:pPr marL="457200" lvl="1" indent="0">
              <a:buNone/>
            </a:pPr>
            <a:r>
              <a:rPr lang="en-US" sz="1900" dirty="0"/>
              <a:t>received quotes for planned work significantly higher than expected – coordinating to reduce scope </a:t>
            </a:r>
          </a:p>
          <a:p>
            <a:pPr marL="457200" lvl="1" indent="0">
              <a:buNone/>
            </a:pPr>
            <a:endParaRPr lang="en-US" sz="1900" dirty="0"/>
          </a:p>
          <a:p>
            <a:pPr marL="457200" lvl="1" indent="0">
              <a:buNone/>
            </a:pPr>
            <a:endParaRPr lang="en-US" sz="1900" dirty="0"/>
          </a:p>
          <a:p>
            <a:pPr marL="0" indent="0"/>
            <a:r>
              <a:rPr lang="en-US" sz="2100" dirty="0"/>
              <a:t>Phase 1 upgrade: main 4K Plant </a:t>
            </a:r>
          </a:p>
          <a:p>
            <a:pPr marL="0" indent="0"/>
            <a:r>
              <a:rPr lang="en-US" sz="1900" dirty="0"/>
              <a:t>         oil skids, intercoolers/aftercoolers, ambient vaporizers</a:t>
            </a:r>
          </a:p>
          <a:p>
            <a:pPr marL="0" indent="0"/>
            <a:endParaRPr lang="en-US" sz="1900" dirty="0"/>
          </a:p>
          <a:p>
            <a:pPr marL="0" indent="0"/>
            <a:endParaRPr lang="en-US" sz="1900" dirty="0"/>
          </a:p>
          <a:p>
            <a:pPr marL="0" indent="0"/>
            <a:r>
              <a:rPr lang="en-US" sz="2100" dirty="0"/>
              <a:t>Phase 2 upgrade: main 4K Plant </a:t>
            </a:r>
          </a:p>
          <a:p>
            <a:pPr marL="0" indent="0"/>
            <a:r>
              <a:rPr lang="en-US" sz="2100" dirty="0"/>
              <a:t>        </a:t>
            </a:r>
            <a:r>
              <a:rPr lang="en-US" sz="1700" dirty="0"/>
              <a:t>cold end (10K-4.5K) heat exchanger and expander 7</a:t>
            </a:r>
          </a:p>
          <a:p>
            <a:pPr marL="0" indent="0"/>
            <a:endParaRPr lang="en-US" sz="1700" dirty="0"/>
          </a:p>
          <a:p>
            <a:pPr marL="914400" lvl="1" indent="-457200"/>
            <a:endParaRPr lang="en-US" sz="1900" dirty="0"/>
          </a:p>
          <a:p>
            <a:pPr marL="0" indent="0"/>
            <a:r>
              <a:rPr lang="en-US" sz="2100" dirty="0"/>
              <a:t>Phase 3 upgrades for reduction in Helium consumption	</a:t>
            </a:r>
          </a:p>
          <a:p>
            <a:pPr marL="0" indent="0"/>
            <a:r>
              <a:rPr lang="en-US" sz="1700" dirty="0"/>
              <a:t>          main 4K plant: replace mechanical joints and flanged warm valves with welded joints</a:t>
            </a:r>
          </a:p>
          <a:p>
            <a:pPr marL="0" indent="0"/>
            <a:r>
              <a:rPr lang="en-US" sz="1700" dirty="0"/>
              <a:t>          collider ring: replace current lead return circuits and valve box fittings with welded joints</a:t>
            </a:r>
          </a:p>
          <a:p>
            <a:pPr marL="0" indent="0"/>
            <a:r>
              <a:rPr lang="en-US" sz="1700" dirty="0"/>
              <a:t>          </a:t>
            </a:r>
            <a:r>
              <a:rPr lang="en-US" sz="1700" dirty="0">
                <a:solidFill>
                  <a:srgbClr val="FF0000"/>
                </a:solidFill>
              </a:rPr>
              <a:t>more urgent now: 7% per year price increase over 15 years; significant increase last year </a:t>
            </a:r>
          </a:p>
        </p:txBody>
      </p:sp>
      <p:sp>
        <p:nvSpPr>
          <p:cNvPr id="6" name="Slide Number Placeholder 5">
            <a:extLst>
              <a:ext uri="{FF2B5EF4-FFF2-40B4-BE49-F238E27FC236}">
                <a16:creationId xmlns:a16="http://schemas.microsoft.com/office/drawing/2014/main" id="{5FD4B353-4C62-425A-8516-C98FC6AECC96}"/>
              </a:ext>
            </a:extLst>
          </p:cNvPr>
          <p:cNvSpPr>
            <a:spLocks noGrp="1"/>
          </p:cNvSpPr>
          <p:nvPr>
            <p:ph type="sldNum" sz="quarter" idx="4"/>
          </p:nvPr>
        </p:nvSpPr>
        <p:spPr/>
        <p:txBody>
          <a:bodyPr/>
          <a:lstStyle/>
          <a:p>
            <a:fld id="{933A556B-7C63-244D-9B7C-B0EA8042B330}" type="slidenum">
              <a:rPr lang="en-US" smtClean="0"/>
              <a:pPr/>
              <a:t>24</a:t>
            </a:fld>
            <a:endParaRPr lang="en-US" sz="1000" dirty="0"/>
          </a:p>
        </p:txBody>
      </p:sp>
      <p:sp>
        <p:nvSpPr>
          <p:cNvPr id="7" name="TextBox 6">
            <a:extLst>
              <a:ext uri="{FF2B5EF4-FFF2-40B4-BE49-F238E27FC236}">
                <a16:creationId xmlns:a16="http://schemas.microsoft.com/office/drawing/2014/main" id="{28741BDE-FB22-43B9-9CBF-28D81F12A469}"/>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37466590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fontScale="90000"/>
          </a:bodyPr>
          <a:lstStyle/>
          <a:p>
            <a:r>
              <a:rPr lang="en-US" dirty="0"/>
              <a:t>Response to Recommendation from C-AD MAC 2021 </a:t>
            </a:r>
          </a:p>
        </p:txBody>
      </p:sp>
      <p:sp>
        <p:nvSpPr>
          <p:cNvPr id="6" name="TextBox 5">
            <a:extLst>
              <a:ext uri="{FF2B5EF4-FFF2-40B4-BE49-F238E27FC236}">
                <a16:creationId xmlns:a16="http://schemas.microsoft.com/office/drawing/2014/main" id="{FDA24254-18D7-44B5-ACD5-9538A509B143}"/>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
        <p:nvSpPr>
          <p:cNvPr id="7" name="Slide Number Placeholder 6">
            <a:extLst>
              <a:ext uri="{FF2B5EF4-FFF2-40B4-BE49-F238E27FC236}">
                <a16:creationId xmlns:a16="http://schemas.microsoft.com/office/drawing/2014/main" id="{A50F2F24-1818-45AF-A649-6E2B41032387}"/>
              </a:ext>
            </a:extLst>
          </p:cNvPr>
          <p:cNvSpPr>
            <a:spLocks noGrp="1"/>
          </p:cNvSpPr>
          <p:nvPr>
            <p:ph type="sldNum" sz="quarter" idx="4"/>
          </p:nvPr>
        </p:nvSpPr>
        <p:spPr/>
        <p:txBody>
          <a:bodyPr/>
          <a:lstStyle/>
          <a:p>
            <a:fld id="{933A556B-7C63-244D-9B7C-B0EA8042B330}" type="slidenum">
              <a:rPr lang="en-US" smtClean="0"/>
              <a:pPr/>
              <a:t>25</a:t>
            </a:fld>
            <a:endParaRPr lang="en-US" dirty="0"/>
          </a:p>
        </p:txBody>
      </p:sp>
    </p:spTree>
    <p:extLst>
      <p:ext uri="{BB962C8B-B14F-4D97-AF65-F5344CB8AC3E}">
        <p14:creationId xmlns:p14="http://schemas.microsoft.com/office/powerpoint/2010/main" val="963879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8AFBC-1EA5-445C-844D-227001ABCE71}"/>
              </a:ext>
            </a:extLst>
          </p:cNvPr>
          <p:cNvSpPr>
            <a:spLocks noGrp="1"/>
          </p:cNvSpPr>
          <p:nvPr>
            <p:ph type="sldNum" sz="quarter" idx="4"/>
          </p:nvPr>
        </p:nvSpPr>
        <p:spPr/>
        <p:txBody>
          <a:bodyPr/>
          <a:lstStyle/>
          <a:p>
            <a:fld id="{933A556B-7C63-244D-9B7C-B0EA8042B330}" type="slidenum">
              <a:rPr lang="en-US" smtClean="0"/>
              <a:pPr/>
              <a:t>26</a:t>
            </a:fld>
            <a:endParaRPr lang="en-US" sz="1000" dirty="0"/>
          </a:p>
        </p:txBody>
      </p:sp>
      <p:sp>
        <p:nvSpPr>
          <p:cNvPr id="4" name="TextBox 3">
            <a:extLst>
              <a:ext uri="{FF2B5EF4-FFF2-40B4-BE49-F238E27FC236}">
                <a16:creationId xmlns:a16="http://schemas.microsoft.com/office/drawing/2014/main" id="{AD9F154E-A1D0-4824-8F3F-46DF481B7C26}"/>
              </a:ext>
            </a:extLst>
          </p:cNvPr>
          <p:cNvSpPr txBox="1"/>
          <p:nvPr/>
        </p:nvSpPr>
        <p:spPr>
          <a:xfrm>
            <a:off x="233402" y="64442"/>
            <a:ext cx="11725195" cy="954107"/>
          </a:xfrm>
          <a:prstGeom prst="rect">
            <a:avLst/>
          </a:prstGeom>
          <a:noFill/>
        </p:spPr>
        <p:txBody>
          <a:bodyPr wrap="square">
            <a:spAutoFit/>
          </a:bodyPr>
          <a:lstStyle/>
          <a:p>
            <a:pPr marL="0" marR="0" algn="just">
              <a:spcBef>
                <a:spcPts val="0"/>
              </a:spcBef>
              <a:spcAft>
                <a:spcPts val="0"/>
              </a:spcAft>
            </a:pPr>
            <a:r>
              <a:rPr lang="en-US" sz="2800" b="1" dirty="0">
                <a:effectLst/>
                <a:latin typeface="Helvetica Neue"/>
                <a:ea typeface="Helvetica Neue"/>
                <a:cs typeface="Helvetica Neue"/>
              </a:rPr>
              <a:t>Recommendation: Perform an assessment of components and spares needed to continue running in the EIC era</a:t>
            </a:r>
            <a:endParaRPr lang="en-US" sz="2800" b="1" dirty="0">
              <a:effectLst/>
              <a:latin typeface="Times New Roman" panose="02020603050405020304" pitchFamily="18" charset="0"/>
              <a:ea typeface="Times New Roman" panose="02020603050405020304" pitchFamily="18" charset="0"/>
            </a:endParaRPr>
          </a:p>
        </p:txBody>
      </p:sp>
      <p:sp>
        <p:nvSpPr>
          <p:cNvPr id="5" name="Content Placeholder 2">
            <a:extLst>
              <a:ext uri="{FF2B5EF4-FFF2-40B4-BE49-F238E27FC236}">
                <a16:creationId xmlns:a16="http://schemas.microsoft.com/office/drawing/2014/main" id="{7BAB4E74-306F-4486-8954-FF9CD6EEA6F2}"/>
              </a:ext>
            </a:extLst>
          </p:cNvPr>
          <p:cNvSpPr txBox="1">
            <a:spLocks/>
          </p:cNvSpPr>
          <p:nvPr/>
        </p:nvSpPr>
        <p:spPr>
          <a:xfrm>
            <a:off x="253463" y="989689"/>
            <a:ext cx="11938537" cy="49027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endParaRPr lang="en-US" sz="1700" dirty="0">
              <a:solidFill>
                <a:srgbClr val="FF0000"/>
              </a:solidFill>
            </a:endParaRPr>
          </a:p>
        </p:txBody>
      </p:sp>
      <p:sp>
        <p:nvSpPr>
          <p:cNvPr id="6" name="Content Placeholder 2">
            <a:extLst>
              <a:ext uri="{FF2B5EF4-FFF2-40B4-BE49-F238E27FC236}">
                <a16:creationId xmlns:a16="http://schemas.microsoft.com/office/drawing/2014/main" id="{4BA57FBB-FB9D-48F8-AD85-DD0CD3BC6F06}"/>
              </a:ext>
            </a:extLst>
          </p:cNvPr>
          <p:cNvSpPr txBox="1">
            <a:spLocks/>
          </p:cNvSpPr>
          <p:nvPr/>
        </p:nvSpPr>
        <p:spPr>
          <a:xfrm>
            <a:off x="793057" y="1270151"/>
            <a:ext cx="11145480" cy="490276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dirty="0"/>
              <a:t>Ongoing effort as part of the 25-year plan</a:t>
            </a:r>
          </a:p>
          <a:p>
            <a:pPr marL="0" indent="0">
              <a:buNone/>
            </a:pPr>
            <a:endParaRPr lang="en-US" sz="2100" dirty="0"/>
          </a:p>
          <a:p>
            <a:pPr marL="0" indent="0">
              <a:buNone/>
            </a:pPr>
            <a:r>
              <a:rPr lang="en-US" sz="2100" dirty="0"/>
              <a:t>LINAC/Booster/AGS</a:t>
            </a:r>
          </a:p>
          <a:p>
            <a:r>
              <a:rPr lang="en-US" sz="2100" dirty="0"/>
              <a:t>oversight of component spares continue to be maintained by support groups</a:t>
            </a:r>
          </a:p>
          <a:p>
            <a:r>
              <a:rPr lang="en-US" sz="2100" dirty="0"/>
              <a:t>LINAC/Booster will continue to operate in support of user programs</a:t>
            </a:r>
          </a:p>
          <a:p>
            <a:r>
              <a:rPr lang="en-US" sz="2100" dirty="0"/>
              <a:t>AGS may operate if HEET facility is funded</a:t>
            </a:r>
          </a:p>
          <a:p>
            <a:pPr marL="0" indent="0">
              <a:buNone/>
            </a:pPr>
            <a:endParaRPr lang="en-US" sz="2100" dirty="0"/>
          </a:p>
          <a:p>
            <a:pPr marL="0" indent="0">
              <a:buNone/>
            </a:pPr>
            <a:r>
              <a:rPr lang="en-US" sz="2100" dirty="0"/>
              <a:t>The EIC does not place additional requirements on the (hadron) injectors</a:t>
            </a:r>
          </a:p>
          <a:p>
            <a:pPr marL="0" indent="0">
              <a:buNone/>
            </a:pPr>
            <a:endParaRPr lang="en-US" sz="2100" dirty="0"/>
          </a:p>
          <a:p>
            <a:pPr marL="0" indent="0">
              <a:buNone/>
            </a:pPr>
            <a:r>
              <a:rPr lang="en-US" sz="2100" dirty="0"/>
              <a:t>Spares for the new electron accelerators (Rapid Cycling Synchrotron and Electron Storage Ring) are the purview of the EIC Project</a:t>
            </a:r>
          </a:p>
          <a:p>
            <a:pPr marL="0" indent="0">
              <a:buNone/>
            </a:pPr>
            <a:endParaRPr lang="en-US" sz="2100" dirty="0"/>
          </a:p>
          <a:p>
            <a:pPr marL="0" indent="0">
              <a:buNone/>
            </a:pPr>
            <a:r>
              <a:rPr lang="en-US" sz="2100" dirty="0"/>
              <a:t>For the EIC Hadron Storage Ring, multiple superconducting magnets will be available</a:t>
            </a:r>
          </a:p>
        </p:txBody>
      </p:sp>
      <p:sp>
        <p:nvSpPr>
          <p:cNvPr id="7" name="TextBox 6">
            <a:extLst>
              <a:ext uri="{FF2B5EF4-FFF2-40B4-BE49-F238E27FC236}">
                <a16:creationId xmlns:a16="http://schemas.microsoft.com/office/drawing/2014/main" id="{31D65C7D-B908-49CD-9542-5E0AFB19AEEB}"/>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2432619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Summary</a:t>
            </a:r>
          </a:p>
        </p:txBody>
      </p:sp>
      <p:sp>
        <p:nvSpPr>
          <p:cNvPr id="3" name="Slide Number Placeholder 2">
            <a:extLst>
              <a:ext uri="{FF2B5EF4-FFF2-40B4-BE49-F238E27FC236}">
                <a16:creationId xmlns:a16="http://schemas.microsoft.com/office/drawing/2014/main" id="{83E5F501-F9EC-4051-B43F-30B7DA1BC233}"/>
              </a:ext>
            </a:extLst>
          </p:cNvPr>
          <p:cNvSpPr>
            <a:spLocks noGrp="1"/>
          </p:cNvSpPr>
          <p:nvPr>
            <p:ph type="sldNum" sz="quarter" idx="4"/>
          </p:nvPr>
        </p:nvSpPr>
        <p:spPr/>
        <p:txBody>
          <a:bodyPr/>
          <a:lstStyle/>
          <a:p>
            <a:fld id="{933A556B-7C63-244D-9B7C-B0EA8042B330}" type="slidenum">
              <a:rPr lang="en-US" smtClean="0"/>
              <a:pPr/>
              <a:t>27</a:t>
            </a:fld>
            <a:endParaRPr lang="en-US" dirty="0"/>
          </a:p>
        </p:txBody>
      </p:sp>
      <p:sp>
        <p:nvSpPr>
          <p:cNvPr id="6" name="TextBox 5">
            <a:extLst>
              <a:ext uri="{FF2B5EF4-FFF2-40B4-BE49-F238E27FC236}">
                <a16:creationId xmlns:a16="http://schemas.microsoft.com/office/drawing/2014/main" id="{8FA8A154-5467-4C08-A4A4-E0C033173ADE}"/>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1712088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FA844E-145B-40BA-8339-4E13D97542F4}"/>
              </a:ext>
            </a:extLst>
          </p:cNvPr>
          <p:cNvSpPr txBox="1">
            <a:spLocks/>
          </p:cNvSpPr>
          <p:nvPr/>
        </p:nvSpPr>
        <p:spPr>
          <a:xfrm>
            <a:off x="1013885" y="96838"/>
            <a:ext cx="10238316" cy="71913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3600" dirty="0">
                <a:latin typeface="Helvetica" charset="0"/>
                <a:ea typeface="ＭＳ Ｐゴシック" charset="0"/>
              </a:rPr>
              <a:t>Summary</a:t>
            </a:r>
          </a:p>
        </p:txBody>
      </p:sp>
      <p:sp>
        <p:nvSpPr>
          <p:cNvPr id="4" name="Content Placeholder 2">
            <a:extLst>
              <a:ext uri="{FF2B5EF4-FFF2-40B4-BE49-F238E27FC236}">
                <a16:creationId xmlns:a16="http://schemas.microsoft.com/office/drawing/2014/main" id="{A7E93625-FAB7-46BC-840A-9525052E6EB8}"/>
              </a:ext>
            </a:extLst>
          </p:cNvPr>
          <p:cNvSpPr txBox="1">
            <a:spLocks/>
          </p:cNvSpPr>
          <p:nvPr/>
        </p:nvSpPr>
        <p:spPr>
          <a:xfrm>
            <a:off x="931599" y="885085"/>
            <a:ext cx="7737898" cy="5349938"/>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200" dirty="0">
                <a:latin typeface="Helvetica" charset="0"/>
              </a:rPr>
              <a:t>RHIC runs  – 4 years solid and successful performance</a:t>
            </a:r>
          </a:p>
          <a:p>
            <a:pPr marL="0" indent="0">
              <a:buNone/>
              <a:defRPr/>
            </a:pPr>
            <a:r>
              <a:rPr lang="en-US" sz="1700" dirty="0">
                <a:latin typeface="Helvetica" charset="0"/>
              </a:rPr>
              <a:t>          RHIC run performance (Runs 19-21) – completion of the BES-II program with </a:t>
            </a:r>
            <a:r>
              <a:rPr lang="en-US" sz="1700" dirty="0" err="1">
                <a:latin typeface="Helvetica" charset="0"/>
              </a:rPr>
              <a:t>LEReC</a:t>
            </a:r>
            <a:endParaRPr lang="en-US" sz="1700" dirty="0">
              <a:latin typeface="Helvetica" charset="0"/>
            </a:endParaRPr>
          </a:p>
          <a:p>
            <a:pPr marL="914400" lvl="2" indent="0">
              <a:buNone/>
              <a:defRPr/>
            </a:pPr>
            <a:r>
              <a:rPr lang="en-US" sz="1300" dirty="0">
                <a:latin typeface="Helvetica" charset="0"/>
              </a:rPr>
              <a:t>successful (beyond expectation) demonstration of high-energy electron beam cooling </a:t>
            </a:r>
          </a:p>
          <a:p>
            <a:pPr marL="914400" lvl="2" indent="0">
              <a:buNone/>
              <a:defRPr/>
            </a:pPr>
            <a:r>
              <a:rPr lang="en-US" sz="1300" dirty="0">
                <a:latin typeface="Helvetica" charset="0"/>
              </a:rPr>
              <a:t>first-ever utilization of high-energy bunched-beam electron beam cooling in a collider</a:t>
            </a:r>
          </a:p>
          <a:p>
            <a:pPr marL="914400" lvl="2" indent="0">
              <a:buNone/>
              <a:defRPr/>
            </a:pPr>
            <a:r>
              <a:rPr lang="en-US" sz="1300" dirty="0">
                <a:latin typeface="Helvetica" charset="0"/>
              </a:rPr>
              <a:t>completion of multi-year beam energy scan program</a:t>
            </a:r>
          </a:p>
          <a:p>
            <a:pPr marL="457200" lvl="1" indent="0">
              <a:buNone/>
              <a:defRPr/>
            </a:pPr>
            <a:r>
              <a:rPr lang="en-US" sz="1700" dirty="0">
                <a:latin typeface="Helvetica" charset="0"/>
              </a:rPr>
              <a:t> RHIC Run-22  -  last run with full energy polarized proton collisions</a:t>
            </a:r>
          </a:p>
          <a:p>
            <a:pPr marL="914400" lvl="2" indent="0">
              <a:buNone/>
              <a:defRPr/>
            </a:pPr>
            <a:r>
              <a:rPr lang="en-US" sz="1300" dirty="0">
                <a:latin typeface="Helvetica" charset="0"/>
              </a:rPr>
              <a:t>with 2-week extension, goals met despite challenges (RHIC Blue Ring Siberian Snake, extended operation</a:t>
            </a:r>
          </a:p>
          <a:p>
            <a:pPr marL="914400" lvl="2" indent="0">
              <a:buNone/>
              <a:defRPr/>
            </a:pPr>
            <a:r>
              <a:rPr lang="en-US" sz="1300" dirty="0">
                <a:latin typeface="Helvetica" charset="0"/>
              </a:rPr>
              <a:t>using AGS backup motor generator)</a:t>
            </a:r>
          </a:p>
          <a:p>
            <a:pPr marL="457200" lvl="1" indent="0">
              <a:buNone/>
              <a:defRPr/>
            </a:pPr>
            <a:endParaRPr lang="en-US" sz="1700" dirty="0">
              <a:latin typeface="Helvetica" charset="0"/>
            </a:endParaRPr>
          </a:p>
          <a:p>
            <a:pPr marL="0" indent="0">
              <a:buNone/>
              <a:defRPr/>
            </a:pPr>
            <a:r>
              <a:rPr lang="en-US" sz="2200" dirty="0">
                <a:latin typeface="Helvetica" charset="0"/>
              </a:rPr>
              <a:t>Reliability challenges in upcoming runs</a:t>
            </a:r>
          </a:p>
          <a:p>
            <a:pPr marL="457200" lvl="1" indent="0">
              <a:buNone/>
              <a:defRPr/>
            </a:pPr>
            <a:r>
              <a:rPr lang="en-US" sz="1700" dirty="0">
                <a:latin typeface="Helvetica" charset="0"/>
              </a:rPr>
              <a:t> proactively addressing concerns about operation through summer months</a:t>
            </a:r>
          </a:p>
          <a:p>
            <a:pPr marL="457200" lvl="1" indent="0">
              <a:buNone/>
              <a:defRPr/>
            </a:pPr>
            <a:r>
              <a:rPr lang="en-US" sz="1700" dirty="0">
                <a:latin typeface="Helvetica" charset="0"/>
              </a:rPr>
              <a:t> emergent increase in electricity and helium costs</a:t>
            </a:r>
          </a:p>
          <a:p>
            <a:pPr marL="457200" lvl="1" indent="0">
              <a:buNone/>
              <a:defRPr/>
            </a:pPr>
            <a:r>
              <a:rPr lang="en-US" sz="1700" dirty="0">
                <a:latin typeface="Helvetica" charset="0"/>
              </a:rPr>
              <a:t> challenged by dynamically changing workforce </a:t>
            </a:r>
            <a:endParaRPr lang="en-US" sz="2200" dirty="0">
              <a:latin typeface="Helvetica" charset="0"/>
            </a:endParaRPr>
          </a:p>
          <a:p>
            <a:pPr marL="0" indent="0">
              <a:buNone/>
              <a:defRPr/>
            </a:pPr>
            <a:r>
              <a:rPr lang="en-US" sz="2200" dirty="0">
                <a:latin typeface="Helvetica" charset="0"/>
              </a:rPr>
              <a:t>RHIC Blue Snake magnet repair and mitigation plan for Run 2024</a:t>
            </a:r>
          </a:p>
          <a:p>
            <a:pPr marL="457200" lvl="1" indent="0">
              <a:buNone/>
              <a:defRPr/>
            </a:pPr>
            <a:r>
              <a:rPr lang="en-US" sz="1700" dirty="0">
                <a:latin typeface="Helvetica" charset="0"/>
              </a:rPr>
              <a:t>repairs to be completed March, 2023</a:t>
            </a:r>
          </a:p>
          <a:p>
            <a:pPr marL="457200" lvl="1" indent="0">
              <a:buNone/>
              <a:defRPr/>
            </a:pPr>
            <a:r>
              <a:rPr lang="en-US" sz="1700" dirty="0">
                <a:latin typeface="Helvetica" charset="0"/>
              </a:rPr>
              <a:t>dummy magnet in place for Run-23, installation prior to Run-23 TBD</a:t>
            </a:r>
          </a:p>
          <a:p>
            <a:pPr marL="457200" lvl="1" indent="0">
              <a:buNone/>
              <a:defRPr/>
            </a:pPr>
            <a:r>
              <a:rPr lang="en-US" sz="1700" dirty="0">
                <a:latin typeface="Helvetica" charset="0"/>
              </a:rPr>
              <a:t>expected to be ready for run-24</a:t>
            </a:r>
          </a:p>
          <a:p>
            <a:pPr marL="457200" lvl="1" indent="0">
              <a:buNone/>
              <a:defRPr/>
            </a:pPr>
            <a:endParaRPr lang="en-US" sz="1700" dirty="0">
              <a:latin typeface="Helvetica" charset="0"/>
            </a:endParaRPr>
          </a:p>
          <a:p>
            <a:pPr marL="0" indent="0">
              <a:buNone/>
              <a:defRPr/>
            </a:pPr>
            <a:r>
              <a:rPr lang="en-US" sz="2200" dirty="0">
                <a:latin typeface="Helvetica" charset="0"/>
              </a:rPr>
              <a:t>Ongoing and planned AIP and CE projects including RHIC 25-year plan and </a:t>
            </a:r>
            <a:r>
              <a:rPr lang="en-US" sz="2200" dirty="0" err="1">
                <a:latin typeface="Helvetica" charset="0"/>
              </a:rPr>
              <a:t>cryo</a:t>
            </a:r>
            <a:r>
              <a:rPr lang="en-US" sz="2200" dirty="0">
                <a:latin typeface="Helvetica" charset="0"/>
              </a:rPr>
              <a:t> upgrade</a:t>
            </a:r>
          </a:p>
          <a:p>
            <a:pPr marL="457200" lvl="1" indent="0">
              <a:buNone/>
              <a:defRPr/>
            </a:pPr>
            <a:r>
              <a:rPr lang="en-US" sz="1700" dirty="0">
                <a:latin typeface="Helvetica" charset="0"/>
              </a:rPr>
              <a:t>all AIP funds are planned to be spent on </a:t>
            </a:r>
            <a:r>
              <a:rPr lang="en-US" sz="1700" dirty="0" err="1">
                <a:latin typeface="Helvetica" charset="0"/>
              </a:rPr>
              <a:t>cryo</a:t>
            </a:r>
            <a:r>
              <a:rPr lang="en-US" sz="1700" dirty="0">
                <a:latin typeface="Helvetica" charset="0"/>
              </a:rPr>
              <a:t> upgrades</a:t>
            </a:r>
          </a:p>
          <a:p>
            <a:pPr marL="457200" lvl="1" indent="0">
              <a:buNone/>
              <a:defRPr/>
            </a:pPr>
            <a:r>
              <a:rPr lang="en-US" sz="1700" dirty="0" err="1">
                <a:latin typeface="Helvetica" charset="0"/>
              </a:rPr>
              <a:t>cryo</a:t>
            </a:r>
            <a:r>
              <a:rPr lang="en-US" sz="1700" dirty="0">
                <a:latin typeface="Helvetica" charset="0"/>
              </a:rPr>
              <a:t> upgrades will likely continue beyond FY28 with present level of AIP funding</a:t>
            </a:r>
          </a:p>
          <a:p>
            <a:pPr marL="457200" lvl="1" indent="0">
              <a:buNone/>
              <a:defRPr/>
            </a:pPr>
            <a:r>
              <a:rPr lang="en-US" sz="1700" dirty="0">
                <a:latin typeface="Helvetica" charset="0"/>
              </a:rPr>
              <a:t>alternative funding resources needed to complete main </a:t>
            </a:r>
            <a:r>
              <a:rPr lang="en-US" sz="1700" dirty="0" err="1">
                <a:latin typeface="Helvetica" charset="0"/>
              </a:rPr>
              <a:t>cryo</a:t>
            </a:r>
            <a:r>
              <a:rPr lang="en-US" sz="1700" dirty="0">
                <a:latin typeface="Helvetica" charset="0"/>
              </a:rPr>
              <a:t> upgrades</a:t>
            </a:r>
            <a:endParaRPr lang="en-US" sz="2000" dirty="0">
              <a:latin typeface="Helvetica" charset="0"/>
            </a:endParaRPr>
          </a:p>
        </p:txBody>
      </p:sp>
      <p:sp>
        <p:nvSpPr>
          <p:cNvPr id="6" name="Slide Number Placeholder 5">
            <a:extLst>
              <a:ext uri="{FF2B5EF4-FFF2-40B4-BE49-F238E27FC236}">
                <a16:creationId xmlns:a16="http://schemas.microsoft.com/office/drawing/2014/main" id="{696E6385-1EBC-425A-ABC4-0F53233D5ABE}"/>
              </a:ext>
            </a:extLst>
          </p:cNvPr>
          <p:cNvSpPr>
            <a:spLocks noGrp="1"/>
          </p:cNvSpPr>
          <p:nvPr>
            <p:ph type="sldNum" sz="quarter" idx="4"/>
          </p:nvPr>
        </p:nvSpPr>
        <p:spPr/>
        <p:txBody>
          <a:bodyPr/>
          <a:lstStyle/>
          <a:p>
            <a:fld id="{933A556B-7C63-244D-9B7C-B0EA8042B330}" type="slidenum">
              <a:rPr lang="en-US" smtClean="0"/>
              <a:pPr/>
              <a:t>28</a:t>
            </a:fld>
            <a:endParaRPr lang="en-US" sz="1000" dirty="0"/>
          </a:p>
        </p:txBody>
      </p:sp>
      <p:pic>
        <p:nvPicPr>
          <p:cNvPr id="7" name="Picture 6">
            <a:extLst>
              <a:ext uri="{FF2B5EF4-FFF2-40B4-BE49-F238E27FC236}">
                <a16:creationId xmlns:a16="http://schemas.microsoft.com/office/drawing/2014/main" id="{B3985216-172A-7C16-4A02-948D07DC2969}"/>
              </a:ext>
            </a:extLst>
          </p:cNvPr>
          <p:cNvPicPr>
            <a:picLocks noChangeAspect="1"/>
          </p:cNvPicPr>
          <p:nvPr/>
        </p:nvPicPr>
        <p:blipFill>
          <a:blip r:embed="rId2"/>
          <a:stretch>
            <a:fillRect/>
          </a:stretch>
        </p:blipFill>
        <p:spPr>
          <a:xfrm>
            <a:off x="8836602" y="2365289"/>
            <a:ext cx="2244378" cy="2205904"/>
          </a:xfrm>
          <a:prstGeom prst="rect">
            <a:avLst/>
          </a:prstGeom>
        </p:spPr>
      </p:pic>
      <p:grpSp>
        <p:nvGrpSpPr>
          <p:cNvPr id="10" name="Group 9">
            <a:extLst>
              <a:ext uri="{FF2B5EF4-FFF2-40B4-BE49-F238E27FC236}">
                <a16:creationId xmlns:a16="http://schemas.microsoft.com/office/drawing/2014/main" id="{EF5313BE-5719-E14D-91FC-638C8A199904}"/>
              </a:ext>
            </a:extLst>
          </p:cNvPr>
          <p:cNvGrpSpPr/>
          <p:nvPr/>
        </p:nvGrpSpPr>
        <p:grpSpPr>
          <a:xfrm>
            <a:off x="8818094" y="121021"/>
            <a:ext cx="2221324" cy="2122067"/>
            <a:chOff x="6324600" y="23122"/>
            <a:chExt cx="2819400" cy="2100292"/>
          </a:xfrm>
        </p:grpSpPr>
        <p:pic>
          <p:nvPicPr>
            <p:cNvPr id="11" name="Picture 10">
              <a:extLst>
                <a:ext uri="{FF2B5EF4-FFF2-40B4-BE49-F238E27FC236}">
                  <a16:creationId xmlns:a16="http://schemas.microsoft.com/office/drawing/2014/main" id="{8210C1D2-2D1D-A02B-C0CB-3E57C06C54C5}"/>
                </a:ext>
              </a:extLst>
            </p:cNvPr>
            <p:cNvPicPr>
              <a:picLocks noChangeAspect="1"/>
            </p:cNvPicPr>
            <p:nvPr/>
          </p:nvPicPr>
          <p:blipFill>
            <a:blip r:embed="rId3"/>
            <a:stretch>
              <a:fillRect/>
            </a:stretch>
          </p:blipFill>
          <p:spPr>
            <a:xfrm>
              <a:off x="6324600" y="23122"/>
              <a:ext cx="2819400" cy="2100292"/>
            </a:xfrm>
            <a:prstGeom prst="rect">
              <a:avLst/>
            </a:prstGeom>
          </p:spPr>
        </p:pic>
        <p:sp>
          <p:nvSpPr>
            <p:cNvPr id="12" name="TextBox 11">
              <a:extLst>
                <a:ext uri="{FF2B5EF4-FFF2-40B4-BE49-F238E27FC236}">
                  <a16:creationId xmlns:a16="http://schemas.microsoft.com/office/drawing/2014/main" id="{33FA005D-5E0E-5BAB-8AC4-4DEC2DB23D54}"/>
                </a:ext>
              </a:extLst>
            </p:cNvPr>
            <p:cNvSpPr txBox="1"/>
            <p:nvPr/>
          </p:nvSpPr>
          <p:spPr>
            <a:xfrm>
              <a:off x="6802858" y="847205"/>
              <a:ext cx="1259824" cy="304619"/>
            </a:xfrm>
            <a:prstGeom prst="rect">
              <a:avLst/>
            </a:prstGeom>
            <a:noFill/>
          </p:spPr>
          <p:txBody>
            <a:bodyPr wrap="none" rtlCol="0">
              <a:spAutoFit/>
            </a:bodyPr>
            <a:lstStyle/>
            <a:p>
              <a:pPr algn="l"/>
              <a:r>
                <a:rPr lang="en-US" sz="1400" dirty="0">
                  <a:solidFill>
                    <a:srgbClr val="FF0000"/>
                  </a:solidFill>
                </a:rPr>
                <a:t>w/ LEReC</a:t>
              </a:r>
            </a:p>
          </p:txBody>
        </p:sp>
      </p:grpSp>
      <p:pic>
        <p:nvPicPr>
          <p:cNvPr id="15" name="Picture 14">
            <a:extLst>
              <a:ext uri="{FF2B5EF4-FFF2-40B4-BE49-F238E27FC236}">
                <a16:creationId xmlns:a16="http://schemas.microsoft.com/office/drawing/2014/main" id="{B6644DB8-A7CE-7D3E-05F1-1962275C8620}"/>
              </a:ext>
            </a:extLst>
          </p:cNvPr>
          <p:cNvPicPr>
            <a:picLocks noChangeAspect="1"/>
          </p:cNvPicPr>
          <p:nvPr/>
        </p:nvPicPr>
        <p:blipFill>
          <a:blip r:embed="rId4"/>
          <a:stretch>
            <a:fillRect/>
          </a:stretch>
        </p:blipFill>
        <p:spPr>
          <a:xfrm>
            <a:off x="8913924" y="4641157"/>
            <a:ext cx="2125493" cy="2122067"/>
          </a:xfrm>
          <a:prstGeom prst="rect">
            <a:avLst/>
          </a:prstGeom>
        </p:spPr>
      </p:pic>
      <p:sp>
        <p:nvSpPr>
          <p:cNvPr id="16" name="TextBox 15">
            <a:extLst>
              <a:ext uri="{FF2B5EF4-FFF2-40B4-BE49-F238E27FC236}">
                <a16:creationId xmlns:a16="http://schemas.microsoft.com/office/drawing/2014/main" id="{6852C11A-20E8-0701-BEE9-4FD45AD80908}"/>
              </a:ext>
            </a:extLst>
          </p:cNvPr>
          <p:cNvSpPr txBox="1"/>
          <p:nvPr/>
        </p:nvSpPr>
        <p:spPr>
          <a:xfrm>
            <a:off x="9194900" y="3204735"/>
            <a:ext cx="992579" cy="307777"/>
          </a:xfrm>
          <a:prstGeom prst="rect">
            <a:avLst/>
          </a:prstGeom>
          <a:noFill/>
        </p:spPr>
        <p:txBody>
          <a:bodyPr wrap="none" rtlCol="0">
            <a:spAutoFit/>
          </a:bodyPr>
          <a:lstStyle/>
          <a:p>
            <a:pPr algn="l"/>
            <a:r>
              <a:rPr lang="en-US" sz="1400" dirty="0">
                <a:solidFill>
                  <a:srgbClr val="FF0000"/>
                </a:solidFill>
              </a:rPr>
              <a:t>w/ LEReC</a:t>
            </a:r>
          </a:p>
        </p:txBody>
      </p:sp>
      <p:sp>
        <p:nvSpPr>
          <p:cNvPr id="13" name="TextBox 12">
            <a:extLst>
              <a:ext uri="{FF2B5EF4-FFF2-40B4-BE49-F238E27FC236}">
                <a16:creationId xmlns:a16="http://schemas.microsoft.com/office/drawing/2014/main" id="{3CF84CCF-F78A-46A3-8DD5-1B7504DCED2F}"/>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33893581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Backup Slides</a:t>
            </a:r>
          </a:p>
        </p:txBody>
      </p:sp>
      <p:sp>
        <p:nvSpPr>
          <p:cNvPr id="3" name="Slide Number Placeholder 2">
            <a:extLst>
              <a:ext uri="{FF2B5EF4-FFF2-40B4-BE49-F238E27FC236}">
                <a16:creationId xmlns:a16="http://schemas.microsoft.com/office/drawing/2014/main" id="{83E5F501-F9EC-4051-B43F-30B7DA1BC233}"/>
              </a:ext>
            </a:extLst>
          </p:cNvPr>
          <p:cNvSpPr>
            <a:spLocks noGrp="1"/>
          </p:cNvSpPr>
          <p:nvPr>
            <p:ph type="sldNum" sz="quarter" idx="4"/>
          </p:nvPr>
        </p:nvSpPr>
        <p:spPr/>
        <p:txBody>
          <a:bodyPr/>
          <a:lstStyle/>
          <a:p>
            <a:fld id="{933A556B-7C63-244D-9B7C-B0EA8042B330}" type="slidenum">
              <a:rPr lang="en-US" smtClean="0"/>
              <a:pPr/>
              <a:t>29</a:t>
            </a:fld>
            <a:endParaRPr lang="en-US" dirty="0"/>
          </a:p>
        </p:txBody>
      </p:sp>
      <p:sp>
        <p:nvSpPr>
          <p:cNvPr id="6" name="TextBox 5">
            <a:extLst>
              <a:ext uri="{FF2B5EF4-FFF2-40B4-BE49-F238E27FC236}">
                <a16:creationId xmlns:a16="http://schemas.microsoft.com/office/drawing/2014/main" id="{DB085F95-A8E0-4CD2-A225-5DE361D99EA8}"/>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289744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normAutofit/>
          </a:bodyPr>
          <a:lstStyle/>
          <a:p>
            <a:r>
              <a:rPr lang="en-US" dirty="0"/>
              <a:t>Recent RHIC Run Performance</a:t>
            </a:r>
          </a:p>
        </p:txBody>
      </p:sp>
      <p:sp>
        <p:nvSpPr>
          <p:cNvPr id="6" name="TextBox 5">
            <a:extLst>
              <a:ext uri="{FF2B5EF4-FFF2-40B4-BE49-F238E27FC236}">
                <a16:creationId xmlns:a16="http://schemas.microsoft.com/office/drawing/2014/main" id="{FDA24254-18D7-44B5-ACD5-9538A509B143}"/>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
        <p:nvSpPr>
          <p:cNvPr id="7" name="Slide Number Placeholder 6">
            <a:extLst>
              <a:ext uri="{FF2B5EF4-FFF2-40B4-BE49-F238E27FC236}">
                <a16:creationId xmlns:a16="http://schemas.microsoft.com/office/drawing/2014/main" id="{A50F2F24-1818-45AF-A649-6E2B41032387}"/>
              </a:ext>
            </a:extLst>
          </p:cNvPr>
          <p:cNvSpPr>
            <a:spLocks noGrp="1"/>
          </p:cNvSpPr>
          <p:nvPr>
            <p:ph type="sldNum" sz="quarter" idx="4"/>
          </p:nvPr>
        </p:nvSpPr>
        <p:spPr>
          <a:xfrm>
            <a:off x="11241802" y="6316595"/>
            <a:ext cx="432486" cy="365125"/>
          </a:xfrm>
        </p:spPr>
        <p:txBody>
          <a:bodyPr/>
          <a:lstStyle/>
          <a:p>
            <a:fld id="{933A556B-7C63-244D-9B7C-B0EA8042B330}" type="slidenum">
              <a:rPr lang="en-US" smtClean="0"/>
              <a:pPr/>
              <a:t>3</a:t>
            </a:fld>
            <a:endParaRPr lang="en-US" dirty="0"/>
          </a:p>
        </p:txBody>
      </p:sp>
    </p:spTree>
    <p:extLst>
      <p:ext uri="{BB962C8B-B14F-4D97-AF65-F5344CB8AC3E}">
        <p14:creationId xmlns:p14="http://schemas.microsoft.com/office/powerpoint/2010/main" val="2353607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9EB45E-D5E8-4930-93EB-A46EFA8E975F}"/>
              </a:ext>
            </a:extLst>
          </p:cNvPr>
          <p:cNvSpPr txBox="1">
            <a:spLocks/>
          </p:cNvSpPr>
          <p:nvPr/>
        </p:nvSpPr>
        <p:spPr>
          <a:xfrm>
            <a:off x="762984" y="576635"/>
            <a:ext cx="10279396" cy="5183859"/>
          </a:xfrm>
          <a:prstGeom prst="rect">
            <a:avLst/>
          </a:prstGeom>
        </p:spPr>
        <p:txBody>
          <a:bodyP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dirty="0"/>
          </a:p>
          <a:p>
            <a:r>
              <a:rPr lang="en-US" sz="2000" dirty="0">
                <a:latin typeface="Helvetica" panose="020B0604020202020204" pitchFamily="34" charset="0"/>
                <a:cs typeface="Helvetica" panose="020B0604020202020204" pitchFamily="34" charset="0"/>
              </a:rPr>
              <a:t>3-D cooling was commissioned and optimized using 2 MeV electron beam for Physics operation at </a:t>
            </a:r>
            <a:r>
              <a:rPr lang="en-US" sz="2000" dirty="0">
                <a:latin typeface="Helvetica" panose="020B0604020202020204" pitchFamily="34" charset="0"/>
                <a:cs typeface="Helvetica" panose="020B0604020202020204" pitchFamily="34" charset="0"/>
                <a:sym typeface="Symbol" pitchFamily="2" charset="2"/>
              </a:rPr>
              <a:t></a:t>
            </a:r>
            <a:r>
              <a:rPr lang="en-US" sz="2000" dirty="0" err="1">
                <a:latin typeface="Helvetica" panose="020B0604020202020204" pitchFamily="34" charset="0"/>
                <a:cs typeface="Helvetica" panose="020B0604020202020204" pitchFamily="34" charset="0"/>
              </a:rPr>
              <a:t>s</a:t>
            </a:r>
            <a:r>
              <a:rPr lang="en-US" sz="2000" baseline="-25000" dirty="0" err="1">
                <a:latin typeface="Helvetica" panose="020B0604020202020204" pitchFamily="34" charset="0"/>
                <a:cs typeface="Helvetica" panose="020B0604020202020204" pitchFamily="34" charset="0"/>
              </a:rPr>
              <a:t>NN</a:t>
            </a:r>
            <a:r>
              <a:rPr lang="en-US" sz="2000" dirty="0">
                <a:latin typeface="Helvetica" panose="020B0604020202020204" pitchFamily="34" charset="0"/>
                <a:cs typeface="Helvetica" panose="020B0604020202020204" pitchFamily="34" charset="0"/>
              </a:rPr>
              <a:t> = 9.2 GeV</a:t>
            </a:r>
            <a:r>
              <a:rPr lang="fr-FR" sz="2000" b="1" dirty="0">
                <a:latin typeface="Helvetica" panose="020B0604020202020204" pitchFamily="34" charset="0"/>
                <a:cs typeface="Helvetica" panose="020B0604020202020204" pitchFamily="34" charset="0"/>
              </a:rPr>
              <a:t>.</a:t>
            </a:r>
            <a:endParaRPr lang="en-US" sz="2000" dirty="0">
              <a:latin typeface="Helvetica" panose="020B0604020202020204" pitchFamily="34" charset="0"/>
              <a:cs typeface="Helvetica" panose="020B0604020202020204" pitchFamily="34" charset="0"/>
            </a:endParaRPr>
          </a:p>
          <a:p>
            <a:r>
              <a:rPr lang="en-US" sz="2000" dirty="0">
                <a:latin typeface="Helvetica" panose="020B0604020202020204" pitchFamily="34" charset="0"/>
                <a:cs typeface="Helvetica" panose="020B0604020202020204" pitchFamily="34" charset="0"/>
              </a:rPr>
              <a:t>First operational electron cooling in a collider (cooling of ion beams in collisions and luminosity optimization with cooling) was established.</a:t>
            </a:r>
          </a:p>
          <a:p>
            <a:r>
              <a:rPr lang="en-US" sz="2000" dirty="0">
                <a:latin typeface="Helvetica" panose="020B0604020202020204" pitchFamily="34" charset="0"/>
                <a:cs typeface="Helvetica" panose="020B0604020202020204" pitchFamily="34" charset="0"/>
              </a:rPr>
              <a:t>Stable 24/7 running of high-current electron accelerator over many weeks.</a:t>
            </a:r>
          </a:p>
          <a:p>
            <a:r>
              <a:rPr lang="en-US" sz="2000" dirty="0">
                <a:latin typeface="Helvetica" panose="020B0604020202020204" pitchFamily="34" charset="0"/>
                <a:cs typeface="Helvetica" panose="020B0604020202020204" pitchFamily="34" charset="0"/>
              </a:rPr>
              <a:t>Cooling was made operational, including implementation of laser position feedback, intensity feedback, energy feedback, automatic cooling section orbit corrections and  feedback.</a:t>
            </a:r>
          </a:p>
          <a:p>
            <a:r>
              <a:rPr lang="en-US" sz="2000" dirty="0">
                <a:latin typeface="Helvetica" panose="020B0604020202020204" pitchFamily="34" charset="0"/>
                <a:cs typeface="Helvetica" panose="020B0604020202020204" pitchFamily="34" charset="0"/>
              </a:rPr>
              <a:t>Controls  of </a:t>
            </a:r>
            <a:r>
              <a:rPr lang="en-US" sz="2000" dirty="0" err="1">
                <a:latin typeface="Helvetica" panose="020B0604020202020204" pitchFamily="34" charset="0"/>
                <a:cs typeface="Helvetica" panose="020B0604020202020204" pitchFamily="34" charset="0"/>
              </a:rPr>
              <a:t>LEReC</a:t>
            </a:r>
            <a:r>
              <a:rPr lang="en-US" sz="2000" dirty="0">
                <a:latin typeface="Helvetica" panose="020B0604020202020204" pitchFamily="34" charset="0"/>
                <a:cs typeface="Helvetica" panose="020B0604020202020204" pitchFamily="34" charset="0"/>
              </a:rPr>
              <a:t> accelerator was transferred to the MCR operations, with support by </a:t>
            </a:r>
            <a:r>
              <a:rPr lang="en-US" sz="2000" dirty="0" err="1">
                <a:latin typeface="Helvetica" panose="020B0604020202020204" pitchFamily="34" charset="0"/>
                <a:cs typeface="Helvetica" panose="020B0604020202020204" pitchFamily="34" charset="0"/>
              </a:rPr>
              <a:t>LEReC</a:t>
            </a:r>
            <a:r>
              <a:rPr lang="en-US" sz="2000" dirty="0">
                <a:latin typeface="Helvetica" panose="020B0604020202020204" pitchFamily="34" charset="0"/>
                <a:cs typeface="Helvetica" panose="020B0604020202020204" pitchFamily="34" charset="0"/>
              </a:rPr>
              <a:t> experts when needed.</a:t>
            </a:r>
          </a:p>
          <a:p>
            <a:r>
              <a:rPr lang="en-US" sz="2000" dirty="0">
                <a:latin typeface="Helvetica" panose="020B0604020202020204" pitchFamily="34" charset="0"/>
                <a:cs typeface="Helvetica" panose="020B0604020202020204" pitchFamily="34" charset="0"/>
              </a:rPr>
              <a:t>Five </a:t>
            </a:r>
            <a:r>
              <a:rPr lang="en-US" sz="2000" dirty="0" err="1">
                <a:latin typeface="Helvetica" panose="020B0604020202020204" pitchFamily="34" charset="0"/>
                <a:cs typeface="Helvetica" panose="020B0604020202020204" pitchFamily="34" charset="0"/>
              </a:rPr>
              <a:t>LEReC</a:t>
            </a:r>
            <a:r>
              <a:rPr lang="en-US" sz="2000" dirty="0">
                <a:latin typeface="Helvetica" panose="020B0604020202020204" pitchFamily="34" charset="0"/>
                <a:cs typeface="Helvetica" panose="020B0604020202020204" pitchFamily="34" charset="0"/>
              </a:rPr>
              <a:t> peer-review articles were published (see listing in reference slides): one </a:t>
            </a:r>
            <a:r>
              <a:rPr lang="en-US" sz="2000" b="1" dirty="0">
                <a:latin typeface="Helvetica" panose="020B0604020202020204" pitchFamily="34" charset="0"/>
                <a:cs typeface="Helvetica" panose="020B0604020202020204" pitchFamily="34" charset="0"/>
              </a:rPr>
              <a:t>Phys Rev Letters </a:t>
            </a:r>
            <a:r>
              <a:rPr lang="en-US" sz="2000" dirty="0">
                <a:latin typeface="Helvetica" panose="020B0604020202020204" pitchFamily="34" charset="0"/>
                <a:cs typeface="Helvetica" panose="020B0604020202020204" pitchFamily="34" charset="0"/>
              </a:rPr>
              <a:t>and four Phys Rev Accel Beams papers, including two which were selected as “Editors’ suggestion”.</a:t>
            </a:r>
          </a:p>
          <a:p>
            <a:r>
              <a:rPr lang="en-US" sz="2000" dirty="0">
                <a:latin typeface="Helvetica" panose="020B0604020202020204" pitchFamily="34" charset="0"/>
                <a:cs typeface="Helvetica" panose="020B0604020202020204" pitchFamily="34" charset="0"/>
              </a:rPr>
              <a:t>Alexei Fedotov received 2019 Brookhaven Science and Technology Award with citation of world’s first “demonstration of bunched beam electron cooling”</a:t>
            </a:r>
          </a:p>
          <a:p>
            <a:endParaRPr lang="en-US" sz="2000" dirty="0">
              <a:latin typeface="Helvetica" panose="020B0604020202020204" pitchFamily="34" charset="0"/>
              <a:cs typeface="Helvetica" panose="020B0604020202020204" pitchFamily="34" charset="0"/>
            </a:endParaRP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endParaRPr lang="en-US" sz="1800" dirty="0"/>
          </a:p>
          <a:p>
            <a:endParaRPr lang="en-US" sz="1800" dirty="0"/>
          </a:p>
          <a:p>
            <a:endParaRPr lang="en-US" sz="1800" dirty="0"/>
          </a:p>
          <a:p>
            <a:endParaRPr lang="en-US" sz="1800" dirty="0"/>
          </a:p>
          <a:p>
            <a:endParaRPr lang="en-US" sz="1800" dirty="0"/>
          </a:p>
          <a:p>
            <a:pPr marL="0" indent="0">
              <a:buFont typeface="Arial" panose="020B0604020202020204" pitchFamily="34" charset="0"/>
              <a:buNone/>
            </a:pPr>
            <a:endParaRPr lang="en-US" sz="1800" dirty="0">
              <a:solidFill>
                <a:srgbClr val="FF0000"/>
              </a:solidFill>
            </a:endParaRPr>
          </a:p>
          <a:p>
            <a:pPr marL="0" indent="0">
              <a:buFont typeface="Arial" panose="020B0604020202020204" pitchFamily="34" charset="0"/>
              <a:buNone/>
            </a:pPr>
            <a:endParaRPr lang="en-US" sz="1800" dirty="0"/>
          </a:p>
          <a:p>
            <a:pPr marL="0" indent="0">
              <a:buFont typeface="Arial" panose="020B0604020202020204" pitchFamily="34" charset="0"/>
              <a:buNone/>
            </a:pPr>
            <a:endParaRPr lang="en-US" sz="1800" dirty="0"/>
          </a:p>
          <a:p>
            <a:endParaRPr lang="en-US" sz="1800" dirty="0"/>
          </a:p>
        </p:txBody>
      </p:sp>
      <p:sp>
        <p:nvSpPr>
          <p:cNvPr id="5" name="Title 1">
            <a:extLst>
              <a:ext uri="{FF2B5EF4-FFF2-40B4-BE49-F238E27FC236}">
                <a16:creationId xmlns:a16="http://schemas.microsoft.com/office/drawing/2014/main" id="{EAFCCC8E-AEFE-4423-B162-DAF8643F6A77}"/>
              </a:ext>
            </a:extLst>
          </p:cNvPr>
          <p:cNvSpPr txBox="1">
            <a:spLocks/>
          </p:cNvSpPr>
          <p:nvPr/>
        </p:nvSpPr>
        <p:spPr>
          <a:xfrm>
            <a:off x="350022" y="79377"/>
            <a:ext cx="11105321" cy="1325563"/>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dirty="0" err="1"/>
              <a:t>LEReC</a:t>
            </a:r>
            <a:r>
              <a:rPr lang="en-US" dirty="0"/>
              <a:t> summary for 2020</a:t>
            </a:r>
          </a:p>
        </p:txBody>
      </p:sp>
      <p:sp>
        <p:nvSpPr>
          <p:cNvPr id="4" name="TextBox 3">
            <a:extLst>
              <a:ext uri="{FF2B5EF4-FFF2-40B4-BE49-F238E27FC236}">
                <a16:creationId xmlns:a16="http://schemas.microsoft.com/office/drawing/2014/main" id="{EDF46BF9-53FB-ECFA-DBF9-B9A8CD9F7B79}"/>
              </a:ext>
            </a:extLst>
          </p:cNvPr>
          <p:cNvSpPr txBox="1"/>
          <p:nvPr/>
        </p:nvSpPr>
        <p:spPr>
          <a:xfrm>
            <a:off x="235599" y="6603944"/>
            <a:ext cx="11945965" cy="246221"/>
          </a:xfrm>
          <a:prstGeom prst="rect">
            <a:avLst/>
          </a:prstGeom>
          <a:noFill/>
        </p:spPr>
        <p:txBody>
          <a:bodyPr wrap="square">
            <a:spAutoFit/>
          </a:bodyPr>
          <a:lstStyle/>
          <a:p>
            <a:pPr algn="ctr"/>
            <a:r>
              <a:rPr lang="en-US" sz="1000" dirty="0"/>
              <a:t>M. Minty DOE 2020 Site Visit</a:t>
            </a:r>
          </a:p>
        </p:txBody>
      </p:sp>
      <p:sp>
        <p:nvSpPr>
          <p:cNvPr id="6" name="Slide Number Placeholder 5">
            <a:extLst>
              <a:ext uri="{FF2B5EF4-FFF2-40B4-BE49-F238E27FC236}">
                <a16:creationId xmlns:a16="http://schemas.microsoft.com/office/drawing/2014/main" id="{8B1D8CAF-2AF0-46EE-AD99-583DE46886EA}"/>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30</a:t>
            </a:fld>
            <a:endParaRPr lang="en-US" sz="1000" dirty="0"/>
          </a:p>
        </p:txBody>
      </p:sp>
    </p:spTree>
    <p:extLst>
      <p:ext uri="{BB962C8B-B14F-4D97-AF65-F5344CB8AC3E}">
        <p14:creationId xmlns:p14="http://schemas.microsoft.com/office/powerpoint/2010/main" val="1708427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AA9146-7AF9-4153-A32F-067D0367E8AB}"/>
              </a:ext>
            </a:extLst>
          </p:cNvPr>
          <p:cNvPicPr>
            <a:picLocks noChangeAspect="1"/>
          </p:cNvPicPr>
          <p:nvPr/>
        </p:nvPicPr>
        <p:blipFill>
          <a:blip r:embed="rId2"/>
          <a:stretch>
            <a:fillRect/>
          </a:stretch>
        </p:blipFill>
        <p:spPr>
          <a:xfrm>
            <a:off x="1062060" y="844381"/>
            <a:ext cx="10204614" cy="5071276"/>
          </a:xfrm>
          <a:prstGeom prst="rect">
            <a:avLst/>
          </a:prstGeom>
        </p:spPr>
      </p:pic>
      <p:sp>
        <p:nvSpPr>
          <p:cNvPr id="4" name="Title 1">
            <a:extLst>
              <a:ext uri="{FF2B5EF4-FFF2-40B4-BE49-F238E27FC236}">
                <a16:creationId xmlns:a16="http://schemas.microsoft.com/office/drawing/2014/main" id="{7708507B-A2D8-4C95-BF44-1AAB252A2BC8}"/>
              </a:ext>
            </a:extLst>
          </p:cNvPr>
          <p:cNvSpPr txBox="1">
            <a:spLocks/>
          </p:cNvSpPr>
          <p:nvPr/>
        </p:nvSpPr>
        <p:spPr>
          <a:xfrm>
            <a:off x="373251" y="144080"/>
            <a:ext cx="11282680" cy="414338"/>
          </a:xfrm>
          <a:prstGeom prst="rect">
            <a:avLst/>
          </a:prstGeom>
        </p:spPr>
        <p:txBody>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3600" dirty="0">
                <a:latin typeface="Helvetica" panose="020B0604020202020204" pitchFamily="34" charset="0"/>
                <a:cs typeface="Helvetica" panose="020B0604020202020204" pitchFamily="34" charset="0"/>
              </a:rPr>
              <a:t>Beam Energy Scan II scoreboard</a:t>
            </a:r>
            <a:endParaRPr lang="en-US" sz="3600" b="0" dirty="0">
              <a:solidFill>
                <a:srgbClr val="FF0000"/>
              </a:solidFill>
              <a:latin typeface="Helvetica" panose="020B0604020202020204" pitchFamily="34" charset="0"/>
              <a:cs typeface="Helvetica" panose="020B0604020202020204" pitchFamily="34" charset="0"/>
            </a:endParaRPr>
          </a:p>
        </p:txBody>
      </p:sp>
      <p:sp>
        <p:nvSpPr>
          <p:cNvPr id="5" name="Rectangle 4">
            <a:extLst>
              <a:ext uri="{FF2B5EF4-FFF2-40B4-BE49-F238E27FC236}">
                <a16:creationId xmlns:a16="http://schemas.microsoft.com/office/drawing/2014/main" id="{B723EB48-7B4D-4977-AC9E-978E19696D8B}"/>
              </a:ext>
            </a:extLst>
          </p:cNvPr>
          <p:cNvSpPr/>
          <p:nvPr/>
        </p:nvSpPr>
        <p:spPr>
          <a:xfrm>
            <a:off x="2542159" y="5940010"/>
            <a:ext cx="6781023" cy="523220"/>
          </a:xfrm>
          <a:prstGeom prst="rect">
            <a:avLst/>
          </a:prstGeom>
        </p:spPr>
        <p:txBody>
          <a:bodyPr wrap="none">
            <a:spAutoFit/>
          </a:bodyPr>
          <a:lstStyle/>
          <a:p>
            <a:r>
              <a:rPr lang="en-US" sz="2800" b="1" dirty="0">
                <a:solidFill>
                  <a:srgbClr val="FF0000"/>
                </a:solidFill>
                <a:latin typeface="Helvetica" panose="020B0604020202020204" pitchFamily="34" charset="0"/>
                <a:cs typeface="Helvetica" panose="020B0604020202020204" pitchFamily="34" charset="0"/>
              </a:rPr>
              <a:t>all Run-20 goals achieved or exceeded</a:t>
            </a:r>
            <a:endParaRPr lang="en-US" sz="2800" dirty="0">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9914834B-FAB9-1483-E03D-DC1B4AED1894}"/>
              </a:ext>
            </a:extLst>
          </p:cNvPr>
          <p:cNvSpPr txBox="1"/>
          <p:nvPr/>
        </p:nvSpPr>
        <p:spPr>
          <a:xfrm>
            <a:off x="235599" y="6603944"/>
            <a:ext cx="11945965" cy="246221"/>
          </a:xfrm>
          <a:prstGeom prst="rect">
            <a:avLst/>
          </a:prstGeom>
          <a:noFill/>
        </p:spPr>
        <p:txBody>
          <a:bodyPr wrap="square">
            <a:spAutoFit/>
          </a:bodyPr>
          <a:lstStyle/>
          <a:p>
            <a:pPr algn="ctr"/>
            <a:r>
              <a:rPr lang="en-US" sz="1000" dirty="0"/>
              <a:t>M. Minty DOE 2020 Site Visit</a:t>
            </a:r>
          </a:p>
        </p:txBody>
      </p:sp>
      <p:sp>
        <p:nvSpPr>
          <p:cNvPr id="7" name="Slide Number Placeholder 5">
            <a:extLst>
              <a:ext uri="{FF2B5EF4-FFF2-40B4-BE49-F238E27FC236}">
                <a16:creationId xmlns:a16="http://schemas.microsoft.com/office/drawing/2014/main" id="{19D31EC6-8A4B-4B4E-9F0A-69B77975BA90}"/>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31</a:t>
            </a:fld>
            <a:endParaRPr lang="en-US" sz="1000" dirty="0"/>
          </a:p>
        </p:txBody>
      </p:sp>
    </p:spTree>
    <p:extLst>
      <p:ext uri="{BB962C8B-B14F-4D97-AF65-F5344CB8AC3E}">
        <p14:creationId xmlns:p14="http://schemas.microsoft.com/office/powerpoint/2010/main" val="2969896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0E9DFBB3-F301-4222-96A8-CBA129F22DA4}"/>
              </a:ext>
            </a:extLst>
          </p:cNvPr>
          <p:cNvSpPr txBox="1">
            <a:spLocks/>
          </p:cNvSpPr>
          <p:nvPr/>
        </p:nvSpPr>
        <p:spPr>
          <a:xfrm>
            <a:off x="244096" y="65528"/>
            <a:ext cx="11937467" cy="6643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latin typeface="Helvetica" panose="020B0604020202020204" pitchFamily="34" charset="0"/>
                <a:cs typeface="Helvetica" panose="020B0604020202020204" pitchFamily="34" charset="0"/>
              </a:rPr>
              <a:t>RHIC Run-21 – completion of entire beam use request</a:t>
            </a:r>
            <a:endParaRPr lang="en-US" sz="3600" dirty="0">
              <a:latin typeface="Helvetica" panose="020B0604020202020204" pitchFamily="34" charset="0"/>
              <a:cs typeface="Helvetica" panose="020B0604020202020204" pitchFamily="34" charset="0"/>
            </a:endParaRPr>
          </a:p>
          <a:p>
            <a:pPr marL="0" indent="0">
              <a:buNone/>
            </a:pPr>
            <a:endParaRPr lang="en-US" dirty="0"/>
          </a:p>
        </p:txBody>
      </p:sp>
      <p:sp>
        <p:nvSpPr>
          <p:cNvPr id="4" name="Content Placeholder 6">
            <a:extLst>
              <a:ext uri="{FF2B5EF4-FFF2-40B4-BE49-F238E27FC236}">
                <a16:creationId xmlns:a16="http://schemas.microsoft.com/office/drawing/2014/main" id="{F26D9941-9C37-471D-B53B-BA02B4B486FF}"/>
              </a:ext>
            </a:extLst>
          </p:cNvPr>
          <p:cNvSpPr txBox="1">
            <a:spLocks/>
          </p:cNvSpPr>
          <p:nvPr/>
        </p:nvSpPr>
        <p:spPr>
          <a:xfrm>
            <a:off x="1524851" y="4598224"/>
            <a:ext cx="9879406" cy="13564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1600" dirty="0">
                <a:latin typeface="Helvetica" panose="020B0604020202020204" pitchFamily="34" charset="0"/>
                <a:cs typeface="Helvetica" panose="020B0604020202020204" pitchFamily="34" charset="0"/>
              </a:rPr>
              <a:t>Highest priority FY21 goal for BES-II achieved with </a:t>
            </a:r>
            <a:r>
              <a:rPr lang="en-US" sz="1600" dirty="0" err="1">
                <a:latin typeface="Helvetica" panose="020B0604020202020204" pitchFamily="34" charset="0"/>
                <a:cs typeface="Helvetica" panose="020B0604020202020204" pitchFamily="34" charset="0"/>
              </a:rPr>
              <a:t>LEReC</a:t>
            </a:r>
            <a:r>
              <a:rPr lang="en-US" sz="1600" dirty="0">
                <a:latin typeface="Helvetica" panose="020B0604020202020204" pitchFamily="34" charset="0"/>
                <a:cs typeface="Helvetica" panose="020B0604020202020204" pitchFamily="34" charset="0"/>
              </a:rPr>
              <a:t> in 13 weeks.</a:t>
            </a:r>
          </a:p>
          <a:p>
            <a:pPr marL="342900" indent="-342900"/>
            <a:r>
              <a:rPr lang="en-US" sz="1600" dirty="0">
                <a:latin typeface="Helvetica" panose="020B0604020202020204" pitchFamily="34" charset="0"/>
                <a:cs typeface="Helvetica" panose="020B0604020202020204" pitchFamily="34" charset="0"/>
              </a:rPr>
              <a:t>Met all next-priority STAR goals including an additional </a:t>
            </a:r>
            <a:r>
              <a:rPr lang="en-US" sz="1600" dirty="0" err="1">
                <a:latin typeface="Helvetica" panose="020B0604020202020204" pitchFamily="34" charset="0"/>
                <a:cs typeface="Helvetica" panose="020B0604020202020204" pitchFamily="34" charset="0"/>
              </a:rPr>
              <a:t>d+Au</a:t>
            </a:r>
            <a:r>
              <a:rPr lang="en-US" sz="1600" dirty="0">
                <a:latin typeface="Helvetica" panose="020B0604020202020204" pitchFamily="34" charset="0"/>
                <a:cs typeface="Helvetica" panose="020B0604020202020204" pitchFamily="34" charset="0"/>
              </a:rPr>
              <a:t> run (8 modes + beam delivery for </a:t>
            </a:r>
            <a:r>
              <a:rPr lang="en-US" sz="1600" dirty="0" err="1">
                <a:latin typeface="Helvetica" panose="020B0604020202020204" pitchFamily="34" charset="0"/>
                <a:cs typeface="Helvetica" panose="020B0604020202020204" pitchFamily="34" charset="0"/>
              </a:rPr>
              <a:t>CeC</a:t>
            </a:r>
            <a:r>
              <a:rPr lang="en-US" sz="1600" dirty="0">
                <a:latin typeface="Helvetica" panose="020B0604020202020204" pitchFamily="34" charset="0"/>
                <a:cs typeface="Helvetica" panose="020B0604020202020204" pitchFamily="34" charset="0"/>
              </a:rPr>
              <a:t>).</a:t>
            </a:r>
          </a:p>
          <a:p>
            <a:pPr marL="342900" indent="-342900"/>
            <a:r>
              <a:rPr lang="en-US" sz="1600" dirty="0">
                <a:latin typeface="Helvetica" panose="020B0604020202020204" pitchFamily="34" charset="0"/>
                <a:cs typeface="Helvetica" panose="020B0604020202020204" pitchFamily="34" charset="0"/>
              </a:rPr>
              <a:t>Missions achieved with limited on-site staff and full off-site coverage during the COVID pandemic.</a:t>
            </a:r>
          </a:p>
          <a:p>
            <a:endParaRPr lang="en-US" dirty="0"/>
          </a:p>
        </p:txBody>
      </p:sp>
      <p:sp>
        <p:nvSpPr>
          <p:cNvPr id="5" name="Rectangle 4">
            <a:extLst>
              <a:ext uri="{FF2B5EF4-FFF2-40B4-BE49-F238E27FC236}">
                <a16:creationId xmlns:a16="http://schemas.microsoft.com/office/drawing/2014/main" id="{C7BE574E-4E83-4666-8BF5-2F685A566E4C}"/>
              </a:ext>
            </a:extLst>
          </p:cNvPr>
          <p:cNvSpPr/>
          <p:nvPr/>
        </p:nvSpPr>
        <p:spPr>
          <a:xfrm>
            <a:off x="235598" y="5739510"/>
            <a:ext cx="11945965" cy="523220"/>
          </a:xfrm>
          <a:prstGeom prst="rect">
            <a:avLst/>
          </a:prstGeom>
        </p:spPr>
        <p:txBody>
          <a:bodyPr wrap="square">
            <a:spAutoFit/>
          </a:bodyPr>
          <a:lstStyle/>
          <a:p>
            <a:pPr algn="ctr"/>
            <a:r>
              <a:rPr lang="en-US" sz="2800" b="1" baseline="0" dirty="0">
                <a:solidFill>
                  <a:srgbClr val="FF0000"/>
                </a:solidFill>
                <a:latin typeface="Helvetica" panose="020B0604020202020204" pitchFamily="34" charset="0"/>
                <a:cs typeface="Helvetica" panose="020B0604020202020204" pitchFamily="34" charset="0"/>
              </a:rPr>
              <a:t>All Run-21 goals </a:t>
            </a:r>
            <a:r>
              <a:rPr lang="en-US" sz="2800" b="1" dirty="0">
                <a:solidFill>
                  <a:srgbClr val="FF0000"/>
                </a:solidFill>
                <a:latin typeface="Helvetica" panose="020B0604020202020204" pitchFamily="34" charset="0"/>
                <a:cs typeface="Helvetica" panose="020B0604020202020204" pitchFamily="34" charset="0"/>
              </a:rPr>
              <a:t>achieved or exceeded</a:t>
            </a:r>
            <a:r>
              <a:rPr lang="en-US" sz="2800" b="1" baseline="0" dirty="0">
                <a:solidFill>
                  <a:srgbClr val="FF0000"/>
                </a:solidFill>
                <a:latin typeface="Helvetica" panose="020B0604020202020204" pitchFamily="34" charset="0"/>
                <a:cs typeface="Helvetica" panose="020B0604020202020204" pitchFamily="34" charset="0"/>
              </a:rPr>
              <a:t>  + additional </a:t>
            </a:r>
            <a:r>
              <a:rPr lang="en-US" sz="2800" b="1" baseline="0" dirty="0" err="1">
                <a:solidFill>
                  <a:srgbClr val="FF0000"/>
                </a:solidFill>
                <a:latin typeface="Helvetica" panose="020B0604020202020204" pitchFamily="34" charset="0"/>
                <a:cs typeface="Helvetica" panose="020B0604020202020204" pitchFamily="34" charset="0"/>
              </a:rPr>
              <a:t>d+Au</a:t>
            </a:r>
            <a:r>
              <a:rPr lang="en-US" sz="2800" b="1" baseline="0" dirty="0">
                <a:solidFill>
                  <a:srgbClr val="FF0000"/>
                </a:solidFill>
                <a:latin typeface="Helvetica" panose="020B0604020202020204" pitchFamily="34" charset="0"/>
                <a:cs typeface="Helvetica" panose="020B0604020202020204" pitchFamily="34" charset="0"/>
              </a:rPr>
              <a:t> run</a:t>
            </a:r>
          </a:p>
        </p:txBody>
      </p:sp>
      <p:grpSp>
        <p:nvGrpSpPr>
          <p:cNvPr id="6" name="Group 5">
            <a:extLst>
              <a:ext uri="{FF2B5EF4-FFF2-40B4-BE49-F238E27FC236}">
                <a16:creationId xmlns:a16="http://schemas.microsoft.com/office/drawing/2014/main" id="{5A3DF65A-BA26-40A7-B002-270A39D987E0}"/>
              </a:ext>
            </a:extLst>
          </p:cNvPr>
          <p:cNvGrpSpPr/>
          <p:nvPr/>
        </p:nvGrpSpPr>
        <p:grpSpPr>
          <a:xfrm>
            <a:off x="1816428" y="887878"/>
            <a:ext cx="8369619" cy="3597424"/>
            <a:chOff x="1899350" y="1361210"/>
            <a:chExt cx="8369619" cy="3597424"/>
          </a:xfrm>
        </p:grpSpPr>
        <p:pic>
          <p:nvPicPr>
            <p:cNvPr id="7" name="Picture 6">
              <a:extLst>
                <a:ext uri="{FF2B5EF4-FFF2-40B4-BE49-F238E27FC236}">
                  <a16:creationId xmlns:a16="http://schemas.microsoft.com/office/drawing/2014/main" id="{BFB71B6C-F008-469A-9FB6-1C58A1867F76}"/>
                </a:ext>
              </a:extLst>
            </p:cNvPr>
            <p:cNvPicPr>
              <a:picLocks noChangeAspect="1"/>
            </p:cNvPicPr>
            <p:nvPr/>
          </p:nvPicPr>
          <p:blipFill>
            <a:blip r:embed="rId2"/>
            <a:stretch>
              <a:fillRect/>
            </a:stretch>
          </p:blipFill>
          <p:spPr>
            <a:xfrm>
              <a:off x="2004744" y="1361210"/>
              <a:ext cx="8235031" cy="2943489"/>
            </a:xfrm>
            <a:prstGeom prst="rect">
              <a:avLst/>
            </a:prstGeom>
          </p:spPr>
        </p:pic>
        <p:sp>
          <p:nvSpPr>
            <p:cNvPr id="8" name="TextBox 7">
              <a:extLst>
                <a:ext uri="{FF2B5EF4-FFF2-40B4-BE49-F238E27FC236}">
                  <a16:creationId xmlns:a16="http://schemas.microsoft.com/office/drawing/2014/main" id="{96094DD9-42E3-4ECB-9FDE-9AB55E961B31}"/>
                </a:ext>
              </a:extLst>
            </p:cNvPr>
            <p:cNvSpPr txBox="1"/>
            <p:nvPr/>
          </p:nvSpPr>
          <p:spPr>
            <a:xfrm>
              <a:off x="8118080" y="3918767"/>
              <a:ext cx="762000" cy="307777"/>
            </a:xfrm>
            <a:prstGeom prst="rect">
              <a:avLst/>
            </a:prstGeom>
            <a:solidFill>
              <a:schemeClr val="bg1"/>
            </a:solidFill>
          </p:spPr>
          <p:txBody>
            <a:bodyPr wrap="square" rtlCol="0">
              <a:spAutoFit/>
            </a:bodyPr>
            <a:lstStyle/>
            <a:p>
              <a:r>
                <a:rPr lang="en-US" sz="1400" baseline="0" dirty="0"/>
                <a:t>1.7 B</a:t>
              </a:r>
            </a:p>
          </p:txBody>
        </p:sp>
        <p:sp>
          <p:nvSpPr>
            <p:cNvPr id="9" name="TextBox 8">
              <a:extLst>
                <a:ext uri="{FF2B5EF4-FFF2-40B4-BE49-F238E27FC236}">
                  <a16:creationId xmlns:a16="http://schemas.microsoft.com/office/drawing/2014/main" id="{F02B91D4-BC5F-48EC-B905-7D804BEE39A8}"/>
                </a:ext>
              </a:extLst>
            </p:cNvPr>
            <p:cNvSpPr txBox="1"/>
            <p:nvPr/>
          </p:nvSpPr>
          <p:spPr>
            <a:xfrm>
              <a:off x="2947745" y="3653030"/>
              <a:ext cx="609600" cy="353943"/>
            </a:xfrm>
            <a:prstGeom prst="rect">
              <a:avLst/>
            </a:prstGeom>
            <a:solidFill>
              <a:schemeClr val="bg1"/>
            </a:solidFill>
          </p:spPr>
          <p:txBody>
            <a:bodyPr wrap="square" rtlCol="0">
              <a:spAutoFit/>
            </a:bodyPr>
            <a:lstStyle/>
            <a:p>
              <a:r>
                <a:rPr lang="en-US" sz="1650" baseline="0" dirty="0">
                  <a:latin typeface="Times New Roman" panose="02020603050405020304" pitchFamily="18" charset="0"/>
                  <a:cs typeface="Times New Roman" panose="02020603050405020304" pitchFamily="18" charset="0"/>
                </a:rPr>
                <a:t>8.65</a:t>
              </a:r>
            </a:p>
          </p:txBody>
        </p:sp>
        <p:sp>
          <p:nvSpPr>
            <p:cNvPr id="10" name="TextBox 9">
              <a:extLst>
                <a:ext uri="{FF2B5EF4-FFF2-40B4-BE49-F238E27FC236}">
                  <a16:creationId xmlns:a16="http://schemas.microsoft.com/office/drawing/2014/main" id="{04703CC4-745F-420D-885F-AA2788F4BF6C}"/>
                </a:ext>
              </a:extLst>
            </p:cNvPr>
            <p:cNvSpPr txBox="1"/>
            <p:nvPr/>
          </p:nvSpPr>
          <p:spPr>
            <a:xfrm>
              <a:off x="4655783" y="3643118"/>
              <a:ext cx="609600" cy="346249"/>
            </a:xfrm>
            <a:prstGeom prst="rect">
              <a:avLst/>
            </a:prstGeom>
            <a:solidFill>
              <a:schemeClr val="bg1"/>
            </a:solidFill>
          </p:spPr>
          <p:txBody>
            <a:bodyPr wrap="square" rtlCol="0">
              <a:spAutoFit/>
            </a:bodyPr>
            <a:lstStyle/>
            <a:p>
              <a:r>
                <a:rPr lang="en-US" sz="1650" baseline="0" dirty="0">
                  <a:latin typeface="Times New Roman" panose="02020603050405020304" pitchFamily="18" charset="0"/>
                  <a:cs typeface="Times New Roman" panose="02020603050405020304" pitchFamily="18" charset="0"/>
                </a:rPr>
                <a:t>17.3</a:t>
              </a:r>
            </a:p>
          </p:txBody>
        </p:sp>
        <p:sp>
          <p:nvSpPr>
            <p:cNvPr id="11" name="Rectangle 10">
              <a:extLst>
                <a:ext uri="{FF2B5EF4-FFF2-40B4-BE49-F238E27FC236}">
                  <a16:creationId xmlns:a16="http://schemas.microsoft.com/office/drawing/2014/main" id="{B3318B1B-6D09-4301-BB9B-F4ACCEB6DD3E}"/>
                </a:ext>
              </a:extLst>
            </p:cNvPr>
            <p:cNvSpPr/>
            <p:nvPr/>
          </p:nvSpPr>
          <p:spPr>
            <a:xfrm>
              <a:off x="2099667" y="4354647"/>
              <a:ext cx="8060551" cy="600164"/>
            </a:xfrm>
            <a:prstGeom prst="rect">
              <a:avLst/>
            </a:prstGeom>
            <a:ln w="28575">
              <a:solidFill>
                <a:schemeClr val="tx1"/>
              </a:solidFill>
            </a:ln>
          </p:spPr>
          <p:txBody>
            <a:bodyPr wrap="square">
              <a:spAutoFit/>
            </a:bodyPr>
            <a:lstStyle/>
            <a:p>
              <a:r>
                <a:rPr lang="en-US" sz="1600" baseline="0" dirty="0"/>
                <a:t>               </a:t>
              </a:r>
              <a:r>
                <a:rPr lang="en-US" sz="1650" baseline="0" dirty="0">
                  <a:latin typeface="Times New Roman" panose="02020603050405020304" pitchFamily="18" charset="0"/>
                  <a:cs typeface="Times New Roman" panose="02020603050405020304" pitchFamily="18" charset="0"/>
                </a:rPr>
                <a:t>100                            200                                   </a:t>
              </a:r>
              <a:r>
                <a:rPr lang="en-US" sz="1650" baseline="0" dirty="0" err="1">
                  <a:latin typeface="Times New Roman" panose="02020603050405020304" pitchFamily="18" charset="0"/>
                  <a:cs typeface="Times New Roman" panose="02020603050405020304" pitchFamily="18" charset="0"/>
                </a:rPr>
                <a:t>d+Au</a:t>
              </a:r>
              <a:r>
                <a:rPr lang="en-US" sz="1650" baseline="0" dirty="0">
                  <a:latin typeface="Times New Roman" panose="02020603050405020304" pitchFamily="18" charset="0"/>
                  <a:cs typeface="Times New Roman" panose="02020603050405020304" pitchFamily="18" charset="0"/>
                </a:rPr>
                <a:t>             100 M                  4</a:t>
              </a:r>
            </a:p>
            <a:p>
              <a:r>
                <a:rPr lang="en-US" sz="1650" baseline="0" dirty="0">
                  <a:latin typeface="Times New Roman" panose="02020603050405020304" pitchFamily="18" charset="0"/>
                  <a:cs typeface="Times New Roman" panose="02020603050405020304" pitchFamily="18" charset="0"/>
                </a:rPr>
                <a:t>                                                                                                            100 M (central)     </a:t>
              </a:r>
            </a:p>
          </p:txBody>
        </p:sp>
        <p:sp>
          <p:nvSpPr>
            <p:cNvPr id="12" name="Rectangle 11">
              <a:extLst>
                <a:ext uri="{FF2B5EF4-FFF2-40B4-BE49-F238E27FC236}">
                  <a16:creationId xmlns:a16="http://schemas.microsoft.com/office/drawing/2014/main" id="{870A8874-721B-4E27-AE33-BC550F0FDC86}"/>
                </a:ext>
              </a:extLst>
            </p:cNvPr>
            <p:cNvSpPr/>
            <p:nvPr/>
          </p:nvSpPr>
          <p:spPr>
            <a:xfrm>
              <a:off x="2004744" y="1361210"/>
              <a:ext cx="8264225" cy="48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A8569D-8929-4DA8-844C-929D2196E5DF}"/>
                </a:ext>
              </a:extLst>
            </p:cNvPr>
            <p:cNvSpPr/>
            <p:nvPr/>
          </p:nvSpPr>
          <p:spPr>
            <a:xfrm>
              <a:off x="1899350" y="4241159"/>
              <a:ext cx="8264225" cy="48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995DB2-D8F1-4141-96EE-8C2B2F191D73}"/>
                </a:ext>
              </a:extLst>
            </p:cNvPr>
            <p:cNvSpPr/>
            <p:nvPr/>
          </p:nvSpPr>
          <p:spPr>
            <a:xfrm>
              <a:off x="2099667" y="1425502"/>
              <a:ext cx="8063908" cy="278813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85BE729-89F3-4A49-858B-BA5979812B69}"/>
                </a:ext>
              </a:extLst>
            </p:cNvPr>
            <p:cNvCxnSpPr/>
            <p:nvPr/>
          </p:nvCxnSpPr>
          <p:spPr>
            <a:xfrm>
              <a:off x="4318427" y="4366040"/>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23A16A2-5833-49E3-A3C2-57CDE81BAE5D}"/>
                </a:ext>
              </a:extLst>
            </p:cNvPr>
            <p:cNvCxnSpPr/>
            <p:nvPr/>
          </p:nvCxnSpPr>
          <p:spPr>
            <a:xfrm>
              <a:off x="5546587" y="4364760"/>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241887B-1C0B-4ED8-BD8D-DD322395617E}"/>
                </a:ext>
              </a:extLst>
            </p:cNvPr>
            <p:cNvCxnSpPr/>
            <p:nvPr/>
          </p:nvCxnSpPr>
          <p:spPr>
            <a:xfrm>
              <a:off x="6790115" y="4371164"/>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98559B-F146-488D-B035-6DA5EBBB6B68}"/>
                </a:ext>
              </a:extLst>
            </p:cNvPr>
            <p:cNvCxnSpPr/>
            <p:nvPr/>
          </p:nvCxnSpPr>
          <p:spPr>
            <a:xfrm>
              <a:off x="7680179" y="4385252"/>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5C130F8-03B2-40B1-BD1C-0A9217DFEE66}"/>
                </a:ext>
              </a:extLst>
            </p:cNvPr>
            <p:cNvCxnSpPr/>
            <p:nvPr/>
          </p:nvCxnSpPr>
          <p:spPr>
            <a:xfrm>
              <a:off x="9269487" y="4353236"/>
              <a:ext cx="0" cy="573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21">
            <a:extLst>
              <a:ext uri="{FF2B5EF4-FFF2-40B4-BE49-F238E27FC236}">
                <a16:creationId xmlns:a16="http://schemas.microsoft.com/office/drawing/2014/main" id="{A1B5DD7C-6693-48D9-B162-2E97249D1F30}"/>
              </a:ext>
            </a:extLst>
          </p:cNvPr>
          <p:cNvPicPr>
            <a:picLocks noChangeAspect="1"/>
          </p:cNvPicPr>
          <p:nvPr/>
        </p:nvPicPr>
        <p:blipFill>
          <a:blip r:embed="rId3"/>
          <a:stretch>
            <a:fillRect/>
          </a:stretch>
        </p:blipFill>
        <p:spPr>
          <a:xfrm>
            <a:off x="10114580" y="1483159"/>
            <a:ext cx="227127" cy="220286"/>
          </a:xfrm>
          <a:prstGeom prst="rect">
            <a:avLst/>
          </a:prstGeom>
        </p:spPr>
      </p:pic>
      <p:pic>
        <p:nvPicPr>
          <p:cNvPr id="24" name="Picture 23">
            <a:extLst>
              <a:ext uri="{FF2B5EF4-FFF2-40B4-BE49-F238E27FC236}">
                <a16:creationId xmlns:a16="http://schemas.microsoft.com/office/drawing/2014/main" id="{C62D5A1C-F5E6-436C-995D-59A856A31432}"/>
              </a:ext>
            </a:extLst>
          </p:cNvPr>
          <p:cNvPicPr>
            <a:picLocks noChangeAspect="1"/>
          </p:cNvPicPr>
          <p:nvPr/>
        </p:nvPicPr>
        <p:blipFill>
          <a:blip r:embed="rId3"/>
          <a:stretch>
            <a:fillRect/>
          </a:stretch>
        </p:blipFill>
        <p:spPr>
          <a:xfrm>
            <a:off x="10117508" y="1714692"/>
            <a:ext cx="227127" cy="220286"/>
          </a:xfrm>
          <a:prstGeom prst="rect">
            <a:avLst/>
          </a:prstGeom>
        </p:spPr>
      </p:pic>
      <p:pic>
        <p:nvPicPr>
          <p:cNvPr id="25" name="Picture 24">
            <a:extLst>
              <a:ext uri="{FF2B5EF4-FFF2-40B4-BE49-F238E27FC236}">
                <a16:creationId xmlns:a16="http://schemas.microsoft.com/office/drawing/2014/main" id="{C849845D-769F-4943-BCC9-0FCD5D475242}"/>
              </a:ext>
            </a:extLst>
          </p:cNvPr>
          <p:cNvPicPr>
            <a:picLocks noChangeAspect="1"/>
          </p:cNvPicPr>
          <p:nvPr/>
        </p:nvPicPr>
        <p:blipFill>
          <a:blip r:embed="rId3"/>
          <a:stretch>
            <a:fillRect/>
          </a:stretch>
        </p:blipFill>
        <p:spPr>
          <a:xfrm>
            <a:off x="10114579" y="1946225"/>
            <a:ext cx="227127" cy="220286"/>
          </a:xfrm>
          <a:prstGeom prst="rect">
            <a:avLst/>
          </a:prstGeom>
        </p:spPr>
      </p:pic>
      <p:pic>
        <p:nvPicPr>
          <p:cNvPr id="26" name="Picture 25">
            <a:extLst>
              <a:ext uri="{FF2B5EF4-FFF2-40B4-BE49-F238E27FC236}">
                <a16:creationId xmlns:a16="http://schemas.microsoft.com/office/drawing/2014/main" id="{E1DD24C6-6884-4B8C-91D5-4896F56D5763}"/>
              </a:ext>
            </a:extLst>
          </p:cNvPr>
          <p:cNvPicPr>
            <a:picLocks noChangeAspect="1"/>
          </p:cNvPicPr>
          <p:nvPr/>
        </p:nvPicPr>
        <p:blipFill>
          <a:blip r:embed="rId3"/>
          <a:stretch>
            <a:fillRect/>
          </a:stretch>
        </p:blipFill>
        <p:spPr>
          <a:xfrm>
            <a:off x="10117508" y="2171892"/>
            <a:ext cx="227127" cy="220286"/>
          </a:xfrm>
          <a:prstGeom prst="rect">
            <a:avLst/>
          </a:prstGeom>
        </p:spPr>
      </p:pic>
      <p:pic>
        <p:nvPicPr>
          <p:cNvPr id="27" name="Picture 26">
            <a:extLst>
              <a:ext uri="{FF2B5EF4-FFF2-40B4-BE49-F238E27FC236}">
                <a16:creationId xmlns:a16="http://schemas.microsoft.com/office/drawing/2014/main" id="{51578CC5-B0FF-4AF0-82FB-3444233374CC}"/>
              </a:ext>
            </a:extLst>
          </p:cNvPr>
          <p:cNvPicPr>
            <a:picLocks noChangeAspect="1"/>
          </p:cNvPicPr>
          <p:nvPr/>
        </p:nvPicPr>
        <p:blipFill>
          <a:blip r:embed="rId3"/>
          <a:stretch>
            <a:fillRect/>
          </a:stretch>
        </p:blipFill>
        <p:spPr>
          <a:xfrm>
            <a:off x="10114579" y="2403425"/>
            <a:ext cx="227127" cy="220286"/>
          </a:xfrm>
          <a:prstGeom prst="rect">
            <a:avLst/>
          </a:prstGeom>
        </p:spPr>
      </p:pic>
      <p:pic>
        <p:nvPicPr>
          <p:cNvPr id="28" name="Picture 27">
            <a:extLst>
              <a:ext uri="{FF2B5EF4-FFF2-40B4-BE49-F238E27FC236}">
                <a16:creationId xmlns:a16="http://schemas.microsoft.com/office/drawing/2014/main" id="{F5CA7C01-7566-4653-A986-D8263B76B2CE}"/>
              </a:ext>
            </a:extLst>
          </p:cNvPr>
          <p:cNvPicPr>
            <a:picLocks noChangeAspect="1"/>
          </p:cNvPicPr>
          <p:nvPr/>
        </p:nvPicPr>
        <p:blipFill>
          <a:blip r:embed="rId3"/>
          <a:stretch>
            <a:fillRect/>
          </a:stretch>
        </p:blipFill>
        <p:spPr>
          <a:xfrm>
            <a:off x="10114579" y="2821125"/>
            <a:ext cx="227127" cy="220286"/>
          </a:xfrm>
          <a:prstGeom prst="rect">
            <a:avLst/>
          </a:prstGeom>
        </p:spPr>
      </p:pic>
      <p:pic>
        <p:nvPicPr>
          <p:cNvPr id="29" name="Picture 28">
            <a:extLst>
              <a:ext uri="{FF2B5EF4-FFF2-40B4-BE49-F238E27FC236}">
                <a16:creationId xmlns:a16="http://schemas.microsoft.com/office/drawing/2014/main" id="{FD20C533-6394-4846-8A4A-CAAFA330266A}"/>
              </a:ext>
            </a:extLst>
          </p:cNvPr>
          <p:cNvPicPr>
            <a:picLocks noChangeAspect="1"/>
          </p:cNvPicPr>
          <p:nvPr/>
        </p:nvPicPr>
        <p:blipFill>
          <a:blip r:embed="rId3"/>
          <a:stretch>
            <a:fillRect/>
          </a:stretch>
        </p:blipFill>
        <p:spPr>
          <a:xfrm>
            <a:off x="10117508" y="3225149"/>
            <a:ext cx="227127" cy="220286"/>
          </a:xfrm>
          <a:prstGeom prst="rect">
            <a:avLst/>
          </a:prstGeom>
        </p:spPr>
      </p:pic>
      <p:pic>
        <p:nvPicPr>
          <p:cNvPr id="30" name="Picture 29">
            <a:extLst>
              <a:ext uri="{FF2B5EF4-FFF2-40B4-BE49-F238E27FC236}">
                <a16:creationId xmlns:a16="http://schemas.microsoft.com/office/drawing/2014/main" id="{FEA50E01-FEC2-4DC9-844E-5350D17CED5B}"/>
              </a:ext>
            </a:extLst>
          </p:cNvPr>
          <p:cNvPicPr>
            <a:picLocks noChangeAspect="1"/>
          </p:cNvPicPr>
          <p:nvPr/>
        </p:nvPicPr>
        <p:blipFill>
          <a:blip r:embed="rId3"/>
          <a:stretch>
            <a:fillRect/>
          </a:stretch>
        </p:blipFill>
        <p:spPr>
          <a:xfrm>
            <a:off x="10114579" y="3456682"/>
            <a:ext cx="227127" cy="220286"/>
          </a:xfrm>
          <a:prstGeom prst="rect">
            <a:avLst/>
          </a:prstGeom>
        </p:spPr>
      </p:pic>
      <p:pic>
        <p:nvPicPr>
          <p:cNvPr id="31" name="Picture 30">
            <a:extLst>
              <a:ext uri="{FF2B5EF4-FFF2-40B4-BE49-F238E27FC236}">
                <a16:creationId xmlns:a16="http://schemas.microsoft.com/office/drawing/2014/main" id="{365B78E0-05A3-404A-B01A-D65065075AA5}"/>
              </a:ext>
            </a:extLst>
          </p:cNvPr>
          <p:cNvPicPr>
            <a:picLocks noChangeAspect="1"/>
          </p:cNvPicPr>
          <p:nvPr/>
        </p:nvPicPr>
        <p:blipFill>
          <a:blip r:embed="rId3"/>
          <a:stretch>
            <a:fillRect/>
          </a:stretch>
        </p:blipFill>
        <p:spPr>
          <a:xfrm>
            <a:off x="10117508" y="3923082"/>
            <a:ext cx="227127" cy="220286"/>
          </a:xfrm>
          <a:prstGeom prst="rect">
            <a:avLst/>
          </a:prstGeom>
        </p:spPr>
      </p:pic>
      <p:sp>
        <p:nvSpPr>
          <p:cNvPr id="20" name="Slide Number Placeholder 19">
            <a:extLst>
              <a:ext uri="{FF2B5EF4-FFF2-40B4-BE49-F238E27FC236}">
                <a16:creationId xmlns:a16="http://schemas.microsoft.com/office/drawing/2014/main" id="{0F2F29B0-4348-4E3B-99F2-87FB5F5D338B}"/>
              </a:ext>
            </a:extLst>
          </p:cNvPr>
          <p:cNvSpPr>
            <a:spLocks noGrp="1"/>
          </p:cNvSpPr>
          <p:nvPr>
            <p:ph type="sldNum" sz="quarter" idx="4"/>
          </p:nvPr>
        </p:nvSpPr>
        <p:spPr/>
        <p:txBody>
          <a:bodyPr/>
          <a:lstStyle/>
          <a:p>
            <a:fld id="{933A556B-7C63-244D-9B7C-B0EA8042B330}" type="slidenum">
              <a:rPr lang="en-US" smtClean="0"/>
              <a:pPr/>
              <a:t>32</a:t>
            </a:fld>
            <a:endParaRPr lang="en-US" sz="1000" dirty="0"/>
          </a:p>
        </p:txBody>
      </p:sp>
      <p:sp>
        <p:nvSpPr>
          <p:cNvPr id="34" name="TextBox 33">
            <a:extLst>
              <a:ext uri="{FF2B5EF4-FFF2-40B4-BE49-F238E27FC236}">
                <a16:creationId xmlns:a16="http://schemas.microsoft.com/office/drawing/2014/main" id="{BDF2928B-66BF-4C67-80A1-97420898847A}"/>
              </a:ext>
            </a:extLst>
          </p:cNvPr>
          <p:cNvSpPr txBox="1"/>
          <p:nvPr/>
        </p:nvSpPr>
        <p:spPr>
          <a:xfrm>
            <a:off x="235599" y="6603944"/>
            <a:ext cx="11945965" cy="246221"/>
          </a:xfrm>
          <a:prstGeom prst="rect">
            <a:avLst/>
          </a:prstGeom>
          <a:noFill/>
        </p:spPr>
        <p:txBody>
          <a:bodyPr wrap="square">
            <a:spAutoFit/>
          </a:bodyPr>
          <a:lstStyle/>
          <a:p>
            <a:pPr algn="ctr"/>
            <a:r>
              <a:rPr lang="en-US" sz="1000" dirty="0"/>
              <a:t>M. Minty DOE 2021 Site Visit</a:t>
            </a:r>
          </a:p>
        </p:txBody>
      </p:sp>
    </p:spTree>
    <p:extLst>
      <p:ext uri="{BB962C8B-B14F-4D97-AF65-F5344CB8AC3E}">
        <p14:creationId xmlns:p14="http://schemas.microsoft.com/office/powerpoint/2010/main" val="2571194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06E671-0173-4063-9655-EFE4F3C8D098}"/>
              </a:ext>
            </a:extLst>
          </p:cNvPr>
          <p:cNvSpPr>
            <a:spLocks noGrp="1"/>
          </p:cNvSpPr>
          <p:nvPr>
            <p:ph type="sldNum" sz="quarter" idx="4"/>
          </p:nvPr>
        </p:nvSpPr>
        <p:spPr/>
        <p:txBody>
          <a:bodyPr/>
          <a:lstStyle/>
          <a:p>
            <a:fld id="{933A556B-7C63-244D-9B7C-B0EA8042B330}" type="slidenum">
              <a:rPr lang="en-US" smtClean="0"/>
              <a:pPr/>
              <a:t>33</a:t>
            </a:fld>
            <a:endParaRPr lang="en-US" sz="1000" dirty="0"/>
          </a:p>
        </p:txBody>
      </p:sp>
      <p:sp>
        <p:nvSpPr>
          <p:cNvPr id="7" name="Content Placeholder 2">
            <a:extLst>
              <a:ext uri="{FF2B5EF4-FFF2-40B4-BE49-F238E27FC236}">
                <a16:creationId xmlns:a16="http://schemas.microsoft.com/office/drawing/2014/main" id="{AF5DED17-E6E7-4BA2-A3C1-25E4FEB247C7}"/>
              </a:ext>
            </a:extLst>
          </p:cNvPr>
          <p:cNvSpPr txBox="1">
            <a:spLocks/>
          </p:cNvSpPr>
          <p:nvPr/>
        </p:nvSpPr>
        <p:spPr>
          <a:xfrm>
            <a:off x="502114" y="906717"/>
            <a:ext cx="10184027" cy="330413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Operated 24/7 high-current electron beams with stable cooling at lowest-ever, and most challenging, RHIC beam operating energy (3.85 GeV/n) in FY21 Run.</a:t>
            </a:r>
          </a:p>
          <a:p>
            <a:r>
              <a:rPr lang="en-US" sz="2000" dirty="0"/>
              <a:t>All performance goals attained.  Additional operational improvements implemented:</a:t>
            </a:r>
          </a:p>
          <a:p>
            <a:pPr lvl="1"/>
            <a:r>
              <a:rPr lang="en-US" sz="1800" dirty="0"/>
              <a:t>New </a:t>
            </a:r>
            <a:r>
              <a:rPr lang="en-US" sz="1800" dirty="0" err="1"/>
              <a:t>LEReC</a:t>
            </a:r>
            <a:r>
              <a:rPr lang="en-US" sz="1800" dirty="0"/>
              <a:t> 1.4 GHz cavity and new RHIC bunch-by-bunch dampers</a:t>
            </a:r>
          </a:p>
          <a:p>
            <a:pPr lvl="1"/>
            <a:r>
              <a:rPr lang="en-US" sz="1800" dirty="0"/>
              <a:t>Feedback-based beam control for electron orbits in cooling sections, electron beam energy, electron beam intensity and laser position feedback. </a:t>
            </a:r>
          </a:p>
          <a:p>
            <a:pPr lvl="1"/>
            <a:r>
              <a:rPr lang="en-US" sz="1800" dirty="0"/>
              <a:t>Utilization of existing 3</a:t>
            </a:r>
            <a:r>
              <a:rPr lang="en-US" sz="1800" baseline="30000" dirty="0"/>
              <a:t>rd</a:t>
            </a:r>
            <a:r>
              <a:rPr lang="en-US" sz="1800" dirty="0"/>
              <a:t> harmonic (28 MHz) cavity in RHIC to reduce ion beam peak current</a:t>
            </a:r>
          </a:p>
          <a:p>
            <a:pPr lvl="1"/>
            <a:r>
              <a:rPr lang="en-US" sz="1800" dirty="0"/>
              <a:t>Optimization of electron beam currents based on operational experience	</a:t>
            </a:r>
          </a:p>
          <a:p>
            <a:pPr lvl="2"/>
            <a:r>
              <a:rPr lang="en-US" sz="1800" dirty="0"/>
              <a:t>15-20 mA (for Au ions at 4.6 GeV/n in 2020) </a:t>
            </a:r>
          </a:p>
          <a:p>
            <a:pPr lvl="2"/>
            <a:r>
              <a:rPr lang="en-US" sz="1800" dirty="0"/>
              <a:t>8-20 mA (for Au ions at 3.85 GeV/n in 2021)</a:t>
            </a:r>
          </a:p>
          <a:p>
            <a:pPr marL="914400" lvl="2" indent="0">
              <a:buNone/>
            </a:pPr>
            <a:r>
              <a:rPr lang="en-US" sz="1200" dirty="0"/>
              <a:t>	</a:t>
            </a:r>
            <a:endParaRPr lang="en-US" sz="2000" dirty="0"/>
          </a:p>
          <a:p>
            <a:pPr marL="342900" indent="-342900"/>
            <a:r>
              <a:rPr lang="en-US" sz="2000" dirty="0"/>
              <a:t>Select demonstrated additional technological advances: </a:t>
            </a:r>
          </a:p>
          <a:p>
            <a:pPr marL="800100" lvl="1" indent="-342900"/>
            <a:r>
              <a:rPr lang="en-US" sz="1800" dirty="0"/>
              <a:t>Robust photocathodes with high initial Quantum Efficiency</a:t>
            </a:r>
          </a:p>
          <a:p>
            <a:pPr marL="800100" lvl="1" indent="-342900"/>
            <a:r>
              <a:rPr lang="en-US" sz="1800" dirty="0"/>
              <a:t>Photocathode lifetimes of 6-10 days</a:t>
            </a:r>
          </a:p>
          <a:p>
            <a:pPr marL="800100" lvl="1" indent="-342900"/>
            <a:r>
              <a:rPr lang="en-US" sz="1800" dirty="0"/>
              <a:t>Stable and reliable operation of high-power fiber laser for photoelectron gun</a:t>
            </a:r>
          </a:p>
          <a:p>
            <a:pPr marL="342900" indent="-342900"/>
            <a:endParaRPr lang="en-US" sz="2000" dirty="0"/>
          </a:p>
          <a:p>
            <a:pPr marL="0" indent="0"/>
            <a:endParaRPr lang="en-US" sz="2000" dirty="0"/>
          </a:p>
          <a:p>
            <a:pPr marL="0" indent="0"/>
            <a:endParaRPr lang="en-US" sz="1800" dirty="0"/>
          </a:p>
          <a:p>
            <a:pPr marL="0" indent="0"/>
            <a:endParaRPr lang="en-US" sz="1800" dirty="0"/>
          </a:p>
          <a:p>
            <a:endParaRPr lang="en-US" sz="1800" dirty="0"/>
          </a:p>
          <a:p>
            <a:endParaRPr lang="en-US" sz="1800" dirty="0"/>
          </a:p>
          <a:p>
            <a:endParaRPr lang="en-US" sz="1800" dirty="0"/>
          </a:p>
          <a:p>
            <a:endParaRPr lang="en-US" sz="1800" dirty="0"/>
          </a:p>
          <a:p>
            <a:endParaRPr lang="en-US" sz="1800" dirty="0"/>
          </a:p>
          <a:p>
            <a:pPr marL="0" indent="0"/>
            <a:endParaRPr lang="en-US" sz="1800" dirty="0">
              <a:solidFill>
                <a:srgbClr val="FF0000"/>
              </a:solidFill>
            </a:endParaRPr>
          </a:p>
          <a:p>
            <a:pPr marL="0" indent="0"/>
            <a:endParaRPr lang="en-US" sz="1800" dirty="0"/>
          </a:p>
          <a:p>
            <a:pPr marL="0" indent="0"/>
            <a:endParaRPr lang="en-US" sz="1800" dirty="0"/>
          </a:p>
          <a:p>
            <a:endParaRPr lang="en-US" sz="1800" dirty="0"/>
          </a:p>
        </p:txBody>
      </p:sp>
      <p:sp>
        <p:nvSpPr>
          <p:cNvPr id="9" name="Content Placeholder 2">
            <a:extLst>
              <a:ext uri="{FF2B5EF4-FFF2-40B4-BE49-F238E27FC236}">
                <a16:creationId xmlns:a16="http://schemas.microsoft.com/office/drawing/2014/main" id="{A8BF0C79-D5C9-40DF-9766-7BE825A8E83F}"/>
              </a:ext>
            </a:extLst>
          </p:cNvPr>
          <p:cNvSpPr txBox="1">
            <a:spLocks/>
          </p:cNvSpPr>
          <p:nvPr/>
        </p:nvSpPr>
        <p:spPr>
          <a:xfrm>
            <a:off x="2311422" y="5889811"/>
            <a:ext cx="8538433" cy="659892"/>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8800" b="1" dirty="0">
                <a:solidFill>
                  <a:srgbClr val="FF0000"/>
                </a:solidFill>
                <a:latin typeface="Helvetica" panose="020B0604020202020204" pitchFamily="34" charset="0"/>
                <a:cs typeface="Helvetica" panose="020B0604020202020204" pitchFamily="34" charset="0"/>
              </a:rPr>
              <a:t>With </a:t>
            </a:r>
            <a:r>
              <a:rPr lang="en-US" sz="8800" b="1" dirty="0" err="1">
                <a:solidFill>
                  <a:srgbClr val="FF0000"/>
                </a:solidFill>
                <a:latin typeface="Helvetica" panose="020B0604020202020204" pitchFamily="34" charset="0"/>
                <a:cs typeface="Helvetica" panose="020B0604020202020204" pitchFamily="34" charset="0"/>
              </a:rPr>
              <a:t>LEReC</a:t>
            </a:r>
            <a:r>
              <a:rPr lang="en-US" sz="8800" b="1" dirty="0">
                <a:solidFill>
                  <a:srgbClr val="FF0000"/>
                </a:solidFill>
                <a:latin typeface="Helvetica" panose="020B0604020202020204" pitchFamily="34" charset="0"/>
                <a:cs typeface="Helvetica" panose="020B0604020202020204" pitchFamily="34" charset="0"/>
              </a:rPr>
              <a:t>, the highest-priority goal of the BES-II program was successfully completed in FY21 in ~ 13 weeks.   </a:t>
            </a:r>
            <a:br>
              <a:rPr lang="en-US" dirty="0">
                <a:solidFill>
                  <a:srgbClr val="FF0000"/>
                </a:solidFill>
                <a:latin typeface="Helvetica" panose="020B0604020202020204" pitchFamily="34" charset="0"/>
                <a:cs typeface="Helvetica" panose="020B0604020202020204" pitchFamily="34" charset="0"/>
              </a:rPr>
            </a:br>
            <a:endParaRPr lang="en-US" sz="2400" dirty="0">
              <a:solidFill>
                <a:srgbClr val="FF0000"/>
              </a:solidFill>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4E7D6E48-2407-416B-8832-1E31F6D411DC}"/>
              </a:ext>
            </a:extLst>
          </p:cNvPr>
          <p:cNvSpPr txBox="1"/>
          <p:nvPr/>
        </p:nvSpPr>
        <p:spPr>
          <a:xfrm>
            <a:off x="433507" y="-14351"/>
            <a:ext cx="11758493" cy="584775"/>
          </a:xfrm>
          <a:prstGeom prst="rect">
            <a:avLst/>
          </a:prstGeom>
          <a:noFill/>
        </p:spPr>
        <p:txBody>
          <a:bodyPr wrap="square">
            <a:spAutoFit/>
          </a:bodyPr>
          <a:lstStyle/>
          <a:p>
            <a:r>
              <a:rPr lang="en-US" sz="3200" b="1" dirty="0">
                <a:latin typeface="Helvetica" panose="020B0604020202020204" pitchFamily="34" charset="0"/>
                <a:cs typeface="Helvetica" panose="020B0604020202020204" pitchFamily="34" charset="0"/>
              </a:rPr>
              <a:t>Highlights from FY21 BES-II program with </a:t>
            </a:r>
            <a:r>
              <a:rPr lang="en-US" sz="3200" b="1" dirty="0" err="1">
                <a:latin typeface="Helvetica" panose="020B0604020202020204" pitchFamily="34" charset="0"/>
                <a:cs typeface="Helvetica" panose="020B0604020202020204" pitchFamily="34" charset="0"/>
              </a:rPr>
              <a:t>LEReC</a:t>
            </a:r>
            <a:endParaRPr lang="en-US" sz="3200" b="1" dirty="0">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F0D9ED9F-3869-44DC-8CA6-5BBB0C118652}"/>
              </a:ext>
            </a:extLst>
          </p:cNvPr>
          <p:cNvPicPr>
            <a:picLocks noChangeAspect="1"/>
          </p:cNvPicPr>
          <p:nvPr/>
        </p:nvPicPr>
        <p:blipFill>
          <a:blip r:embed="rId3"/>
          <a:stretch>
            <a:fillRect/>
          </a:stretch>
        </p:blipFill>
        <p:spPr>
          <a:xfrm>
            <a:off x="10751467" y="1921007"/>
            <a:ext cx="1240241" cy="1270761"/>
          </a:xfrm>
          <a:prstGeom prst="rect">
            <a:avLst/>
          </a:prstGeom>
        </p:spPr>
      </p:pic>
      <p:sp>
        <p:nvSpPr>
          <p:cNvPr id="10" name="TextBox 9">
            <a:extLst>
              <a:ext uri="{FF2B5EF4-FFF2-40B4-BE49-F238E27FC236}">
                <a16:creationId xmlns:a16="http://schemas.microsoft.com/office/drawing/2014/main" id="{77F4C47C-989A-4CAD-9EF5-5BB964A38191}"/>
              </a:ext>
            </a:extLst>
          </p:cNvPr>
          <p:cNvSpPr txBox="1"/>
          <p:nvPr/>
        </p:nvSpPr>
        <p:spPr>
          <a:xfrm>
            <a:off x="10688382" y="1646270"/>
            <a:ext cx="1353564"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1.4 GHz cavity</a:t>
            </a:r>
          </a:p>
        </p:txBody>
      </p:sp>
      <p:sp>
        <p:nvSpPr>
          <p:cNvPr id="12" name="TextBox 11">
            <a:extLst>
              <a:ext uri="{FF2B5EF4-FFF2-40B4-BE49-F238E27FC236}">
                <a16:creationId xmlns:a16="http://schemas.microsoft.com/office/drawing/2014/main" id="{F41222CF-7E38-4992-A402-C9782F6FF008}"/>
              </a:ext>
            </a:extLst>
          </p:cNvPr>
          <p:cNvSpPr txBox="1"/>
          <p:nvPr/>
        </p:nvSpPr>
        <p:spPr>
          <a:xfrm>
            <a:off x="10273661" y="85383"/>
            <a:ext cx="2026777" cy="646331"/>
          </a:xfrm>
          <a:prstGeom prst="rect">
            <a:avLst/>
          </a:prstGeom>
          <a:noFill/>
        </p:spPr>
        <p:txBody>
          <a:bodyPr wrap="square" rtlCol="0">
            <a:spAutoFit/>
          </a:bodyPr>
          <a:lstStyle/>
          <a:p>
            <a:r>
              <a:rPr lang="en-US" dirty="0"/>
              <a:t>Run Coordinator: Chuyu Liu</a:t>
            </a:r>
          </a:p>
        </p:txBody>
      </p:sp>
      <p:pic>
        <p:nvPicPr>
          <p:cNvPr id="13" name="Picture 1" descr="C:\Users\gaowe\Downloads\Graph2.jpg">
            <a:extLst>
              <a:ext uri="{FF2B5EF4-FFF2-40B4-BE49-F238E27FC236}">
                <a16:creationId xmlns:a16="http://schemas.microsoft.com/office/drawing/2014/main" id="{C0E424DE-9652-4A29-9A71-BDD47DB184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5193" y="4147410"/>
            <a:ext cx="2712547" cy="18038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8D2FF7-2DD0-2BF1-5B59-3B1F1F301711}"/>
              </a:ext>
            </a:extLst>
          </p:cNvPr>
          <p:cNvSpPr txBox="1"/>
          <p:nvPr/>
        </p:nvSpPr>
        <p:spPr>
          <a:xfrm>
            <a:off x="235599" y="6603944"/>
            <a:ext cx="11945965" cy="246221"/>
          </a:xfrm>
          <a:prstGeom prst="rect">
            <a:avLst/>
          </a:prstGeom>
          <a:noFill/>
        </p:spPr>
        <p:txBody>
          <a:bodyPr wrap="square">
            <a:spAutoFit/>
          </a:bodyPr>
          <a:lstStyle/>
          <a:p>
            <a:pPr algn="ctr"/>
            <a:r>
              <a:rPr lang="en-US" sz="1000" dirty="0"/>
              <a:t>M. Minty DOE 2021 Site Visit</a:t>
            </a:r>
          </a:p>
        </p:txBody>
      </p:sp>
    </p:spTree>
    <p:extLst>
      <p:ext uri="{BB962C8B-B14F-4D97-AF65-F5344CB8AC3E}">
        <p14:creationId xmlns:p14="http://schemas.microsoft.com/office/powerpoint/2010/main" val="3421984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0B5B92-4585-4DFA-85B2-DECD4612BC4A}"/>
              </a:ext>
            </a:extLst>
          </p:cNvPr>
          <p:cNvPicPr>
            <a:picLocks noChangeAspect="1"/>
          </p:cNvPicPr>
          <p:nvPr/>
        </p:nvPicPr>
        <p:blipFill>
          <a:blip r:embed="rId2"/>
          <a:stretch>
            <a:fillRect/>
          </a:stretch>
        </p:blipFill>
        <p:spPr>
          <a:xfrm>
            <a:off x="7629083" y="2883976"/>
            <a:ext cx="4367502" cy="2456428"/>
          </a:xfrm>
          <a:prstGeom prst="rect">
            <a:avLst/>
          </a:prstGeom>
        </p:spPr>
      </p:pic>
      <p:pic>
        <p:nvPicPr>
          <p:cNvPr id="3" name="Picture 2">
            <a:extLst>
              <a:ext uri="{FF2B5EF4-FFF2-40B4-BE49-F238E27FC236}">
                <a16:creationId xmlns:a16="http://schemas.microsoft.com/office/drawing/2014/main" id="{CA6E35E9-0BBA-4A31-A2AF-C9CA86F6A054}"/>
              </a:ext>
            </a:extLst>
          </p:cNvPr>
          <p:cNvPicPr>
            <a:picLocks noChangeAspect="1"/>
          </p:cNvPicPr>
          <p:nvPr/>
        </p:nvPicPr>
        <p:blipFill>
          <a:blip r:embed="rId3"/>
          <a:stretch>
            <a:fillRect/>
          </a:stretch>
        </p:blipFill>
        <p:spPr>
          <a:xfrm>
            <a:off x="952820" y="753163"/>
            <a:ext cx="10982293" cy="1618960"/>
          </a:xfrm>
          <a:prstGeom prst="rect">
            <a:avLst/>
          </a:prstGeom>
        </p:spPr>
      </p:pic>
      <p:sp>
        <p:nvSpPr>
          <p:cNvPr id="4" name="TextBox 3">
            <a:extLst>
              <a:ext uri="{FF2B5EF4-FFF2-40B4-BE49-F238E27FC236}">
                <a16:creationId xmlns:a16="http://schemas.microsoft.com/office/drawing/2014/main" id="{09735274-97AE-4326-9242-5A5661F02F6C}"/>
              </a:ext>
            </a:extLst>
          </p:cNvPr>
          <p:cNvSpPr txBox="1"/>
          <p:nvPr/>
        </p:nvSpPr>
        <p:spPr>
          <a:xfrm>
            <a:off x="301450" y="56417"/>
            <a:ext cx="11880114"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RHIC Blue Snake Magnet </a:t>
            </a:r>
            <a:endParaRPr lang="en-US" sz="3600" b="1" dirty="0"/>
          </a:p>
        </p:txBody>
      </p:sp>
      <p:sp>
        <p:nvSpPr>
          <p:cNvPr id="5" name="TextBox 4">
            <a:extLst>
              <a:ext uri="{FF2B5EF4-FFF2-40B4-BE49-F238E27FC236}">
                <a16:creationId xmlns:a16="http://schemas.microsoft.com/office/drawing/2014/main" id="{F128078E-0020-4D22-B22A-59C5C67A5F7D}"/>
              </a:ext>
            </a:extLst>
          </p:cNvPr>
          <p:cNvSpPr txBox="1"/>
          <p:nvPr/>
        </p:nvSpPr>
        <p:spPr>
          <a:xfrm>
            <a:off x="1739263" y="5878107"/>
            <a:ext cx="9664994" cy="369332"/>
          </a:xfrm>
          <a:prstGeom prst="rect">
            <a:avLst/>
          </a:prstGeom>
          <a:noFill/>
        </p:spPr>
        <p:txBody>
          <a:bodyPr wrap="square" rtlCol="0">
            <a:spAutoFit/>
          </a:bodyPr>
          <a:lstStyle/>
          <a:p>
            <a:r>
              <a:rPr lang="en-US" dirty="0"/>
              <a:t>Note: plan for Run-23 is </a:t>
            </a:r>
            <a:r>
              <a:rPr lang="en-US" dirty="0" err="1"/>
              <a:t>Au+Au</a:t>
            </a:r>
            <a:r>
              <a:rPr lang="en-US" dirty="0"/>
              <a:t> (unpolarized), snake magnet needed for Run-24 (p</a:t>
            </a:r>
            <a:r>
              <a:rPr lang="en-US" dirty="0">
                <a:latin typeface="Symbol" panose="05050102010706020507" pitchFamily="18" charset="2"/>
              </a:rPr>
              <a:t></a:t>
            </a:r>
            <a:r>
              <a:rPr lang="en-US" dirty="0"/>
              <a:t>+p</a:t>
            </a:r>
            <a:r>
              <a:rPr lang="en-US" dirty="0">
                <a:latin typeface="Symbol" panose="05050102010706020507" pitchFamily="18" charset="2"/>
              </a:rPr>
              <a:t> </a:t>
            </a:r>
            <a:r>
              <a:rPr lang="en-US" dirty="0"/>
              <a:t>)</a:t>
            </a:r>
          </a:p>
        </p:txBody>
      </p:sp>
      <p:sp>
        <p:nvSpPr>
          <p:cNvPr id="7" name="TextBox 6">
            <a:extLst>
              <a:ext uri="{FF2B5EF4-FFF2-40B4-BE49-F238E27FC236}">
                <a16:creationId xmlns:a16="http://schemas.microsoft.com/office/drawing/2014/main" id="{C978A293-7FEA-4B48-ABD3-B1EE9D6008E2}"/>
              </a:ext>
            </a:extLst>
          </p:cNvPr>
          <p:cNvSpPr txBox="1"/>
          <p:nvPr/>
        </p:nvSpPr>
        <p:spPr>
          <a:xfrm>
            <a:off x="513232" y="2761031"/>
            <a:ext cx="7779873" cy="2739211"/>
          </a:xfrm>
          <a:prstGeom prst="rect">
            <a:avLst/>
          </a:prstGeom>
          <a:noFill/>
        </p:spPr>
        <p:txBody>
          <a:bodyPr wrap="square" rtlCol="0">
            <a:spAutoFit/>
          </a:bodyPr>
          <a:lstStyle/>
          <a:p>
            <a:r>
              <a:rPr lang="en-US" dirty="0"/>
              <a:t>Two Snake magnets damaged during Run-22 (12/3/21, 12/12/22)</a:t>
            </a:r>
          </a:p>
          <a:p>
            <a:r>
              <a:rPr lang="en-US" dirty="0"/>
              <a:t>During Run-22</a:t>
            </a:r>
          </a:p>
          <a:p>
            <a:r>
              <a:rPr lang="en-US" dirty="0"/>
              <a:t>       </a:t>
            </a:r>
            <a:r>
              <a:rPr lang="en-US" sz="1600" dirty="0"/>
              <a:t>all 4 spare magnets tested at SC Magnet Division (SMD)</a:t>
            </a:r>
          </a:p>
          <a:p>
            <a:r>
              <a:rPr lang="en-US" sz="1600" dirty="0"/>
              <a:t>        prepared plans for repair (SMD and C-AD)</a:t>
            </a:r>
          </a:p>
          <a:p>
            <a:r>
              <a:rPr lang="en-US" sz="1600" dirty="0"/>
              <a:t>        Gary McIntyre (C-AD, retired) hired as consultant</a:t>
            </a:r>
          </a:p>
          <a:p>
            <a:r>
              <a:rPr lang="en-US" dirty="0"/>
              <a:t>During and after RHIC run</a:t>
            </a:r>
          </a:p>
          <a:p>
            <a:r>
              <a:rPr lang="en-US" dirty="0"/>
              <a:t>       </a:t>
            </a:r>
            <a:r>
              <a:rPr lang="en-US" sz="1600" dirty="0"/>
              <a:t>one spare magnet appropriately reconfigured (SMD)</a:t>
            </a:r>
          </a:p>
          <a:p>
            <a:r>
              <a:rPr lang="en-US" dirty="0"/>
              <a:t>After RHIC run</a:t>
            </a:r>
          </a:p>
          <a:p>
            <a:r>
              <a:rPr lang="en-US" sz="1600" dirty="0"/>
              <a:t>       extensive electrical testing and training (C-AD electrical systems group) </a:t>
            </a:r>
          </a:p>
          <a:p>
            <a:r>
              <a:rPr lang="en-US" sz="1600" dirty="0"/>
              <a:t>       transported to SMD for repair (6/6/22), next slides</a:t>
            </a:r>
          </a:p>
        </p:txBody>
      </p:sp>
      <p:sp>
        <p:nvSpPr>
          <p:cNvPr id="8" name="Multiplication Sign 7">
            <a:extLst>
              <a:ext uri="{FF2B5EF4-FFF2-40B4-BE49-F238E27FC236}">
                <a16:creationId xmlns:a16="http://schemas.microsoft.com/office/drawing/2014/main" id="{CAB18DCC-3FFA-4C05-993F-27660E2C7193}"/>
              </a:ext>
            </a:extLst>
          </p:cNvPr>
          <p:cNvSpPr/>
          <p:nvPr/>
        </p:nvSpPr>
        <p:spPr bwMode="auto">
          <a:xfrm>
            <a:off x="8138936" y="1560477"/>
            <a:ext cx="457200" cy="516152"/>
          </a:xfrm>
          <a:prstGeom prst="mathMultiply">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b="1">
              <a:latin typeface="Times New Roman" pitchFamily="18" charset="0"/>
              <a:cs typeface="Times New Roman" pitchFamily="18" charset="0"/>
            </a:endParaRPr>
          </a:p>
        </p:txBody>
      </p:sp>
      <p:sp>
        <p:nvSpPr>
          <p:cNvPr id="9" name="Multiplication Sign 8">
            <a:extLst>
              <a:ext uri="{FF2B5EF4-FFF2-40B4-BE49-F238E27FC236}">
                <a16:creationId xmlns:a16="http://schemas.microsoft.com/office/drawing/2014/main" id="{EE018E89-5360-43FE-B050-7A279E69C843}"/>
              </a:ext>
            </a:extLst>
          </p:cNvPr>
          <p:cNvSpPr/>
          <p:nvPr/>
        </p:nvSpPr>
        <p:spPr bwMode="auto">
          <a:xfrm>
            <a:off x="4878572" y="1596328"/>
            <a:ext cx="457200" cy="516152"/>
          </a:xfrm>
          <a:prstGeom prst="mathMultiply">
            <a:avLst/>
          </a:prstGeom>
          <a:solidFill>
            <a:srgbClr val="FFFF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00" b="1">
              <a:latin typeface="Times New Roman" pitchFamily="18" charset="0"/>
              <a:cs typeface="Times New Roman" pitchFamily="18" charset="0"/>
            </a:endParaRPr>
          </a:p>
        </p:txBody>
      </p:sp>
      <p:sp>
        <p:nvSpPr>
          <p:cNvPr id="12" name="Slide Number Placeholder 11">
            <a:extLst>
              <a:ext uri="{FF2B5EF4-FFF2-40B4-BE49-F238E27FC236}">
                <a16:creationId xmlns:a16="http://schemas.microsoft.com/office/drawing/2014/main" id="{EC81278F-3467-46EC-AAF8-2E506FC6C242}"/>
              </a:ext>
            </a:extLst>
          </p:cNvPr>
          <p:cNvSpPr>
            <a:spLocks noGrp="1"/>
          </p:cNvSpPr>
          <p:nvPr>
            <p:ph type="sldNum" sz="quarter" idx="12"/>
          </p:nvPr>
        </p:nvSpPr>
        <p:spPr/>
        <p:txBody>
          <a:bodyPr/>
          <a:lstStyle/>
          <a:p>
            <a:fld id="{61407639-40BF-5242-BA7A-4F1EFC0A8A4B}" type="slidenum">
              <a:rPr lang="en-US" smtClean="0"/>
              <a:t>34</a:t>
            </a:fld>
            <a:endParaRPr lang="en-US" dirty="0"/>
          </a:p>
        </p:txBody>
      </p:sp>
      <p:sp>
        <p:nvSpPr>
          <p:cNvPr id="6" name="TextBox 5">
            <a:extLst>
              <a:ext uri="{FF2B5EF4-FFF2-40B4-BE49-F238E27FC236}">
                <a16:creationId xmlns:a16="http://schemas.microsoft.com/office/drawing/2014/main" id="{F6F5FDC4-2B43-4B84-C03F-303E20B3C370}"/>
              </a:ext>
            </a:extLst>
          </p:cNvPr>
          <p:cNvSpPr txBox="1"/>
          <p:nvPr/>
        </p:nvSpPr>
        <p:spPr>
          <a:xfrm>
            <a:off x="6106728" y="2242598"/>
            <a:ext cx="930063" cy="307777"/>
          </a:xfrm>
          <a:prstGeom prst="rect">
            <a:avLst/>
          </a:prstGeom>
          <a:solidFill>
            <a:schemeClr val="bg1"/>
          </a:solidFill>
        </p:spPr>
        <p:txBody>
          <a:bodyPr wrap="none" rtlCol="0">
            <a:spAutoFit/>
          </a:bodyPr>
          <a:lstStyle/>
          <a:p>
            <a:r>
              <a:rPr lang="en-US" sz="1400" dirty="0"/>
              <a:t>damaged</a:t>
            </a:r>
          </a:p>
        </p:txBody>
      </p:sp>
      <p:cxnSp>
        <p:nvCxnSpPr>
          <p:cNvPr id="13" name="Straight Arrow Connector 12">
            <a:extLst>
              <a:ext uri="{FF2B5EF4-FFF2-40B4-BE49-F238E27FC236}">
                <a16:creationId xmlns:a16="http://schemas.microsoft.com/office/drawing/2014/main" id="{CC8E25D9-6BE4-90F1-D511-3D9503A311EC}"/>
              </a:ext>
            </a:extLst>
          </p:cNvPr>
          <p:cNvCxnSpPr>
            <a:cxnSpLocks/>
          </p:cNvCxnSpPr>
          <p:nvPr/>
        </p:nvCxnSpPr>
        <p:spPr>
          <a:xfrm flipV="1">
            <a:off x="7036791" y="1937241"/>
            <a:ext cx="998130" cy="408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1D7FC07-11C3-04D0-FD95-F8928C575A08}"/>
              </a:ext>
            </a:extLst>
          </p:cNvPr>
          <p:cNvCxnSpPr>
            <a:cxnSpLocks/>
          </p:cNvCxnSpPr>
          <p:nvPr/>
        </p:nvCxnSpPr>
        <p:spPr>
          <a:xfrm flipH="1" flipV="1">
            <a:off x="5386111" y="1910662"/>
            <a:ext cx="686583" cy="4462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5EA52AF-976A-4B73-80ED-98E1952A9DB7}"/>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452224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9DCC0-D999-47FC-9966-0A03D423F860}"/>
              </a:ext>
            </a:extLst>
          </p:cNvPr>
          <p:cNvSpPr>
            <a:spLocks noGrp="1"/>
          </p:cNvSpPr>
          <p:nvPr>
            <p:ph idx="1"/>
          </p:nvPr>
        </p:nvSpPr>
        <p:spPr>
          <a:xfrm>
            <a:off x="2319579" y="1282262"/>
            <a:ext cx="5922890" cy="4768838"/>
          </a:xfrm>
          <a:solidFill>
            <a:schemeClr val="bg1"/>
          </a:solidFill>
        </p:spPr>
        <p:txBody>
          <a:bodyPr>
            <a:normAutofit fontScale="92500" lnSpcReduction="10000"/>
          </a:bodyPr>
          <a:lstStyle/>
          <a:p>
            <a:pPr lvl="1">
              <a:buFont typeface="Wingdings" panose="05000000000000000000" pitchFamily="2" charset="2"/>
              <a:buChar char="ü"/>
            </a:pPr>
            <a:r>
              <a:rPr lang="en-US" sz="1600" dirty="0"/>
              <a:t>1 Spare Storage Unit </a:t>
            </a:r>
          </a:p>
          <a:p>
            <a:pPr marL="1200150" lvl="2" indent="-285750">
              <a:buFont typeface="Wingdings" panose="05000000000000000000" pitchFamily="2" charset="2"/>
              <a:buChar char="ü"/>
            </a:pPr>
            <a:r>
              <a:rPr lang="en-US" sz="1600" dirty="0"/>
              <a:t>reworked to correct configuration</a:t>
            </a:r>
          </a:p>
          <a:p>
            <a:pPr marL="1200150" lvl="2" indent="-285750">
              <a:buFont typeface="Wingdings" panose="05000000000000000000" pitchFamily="2" charset="2"/>
              <a:buChar char="ü"/>
            </a:pPr>
            <a:r>
              <a:rPr lang="en-US" sz="1600" dirty="0"/>
              <a:t>Hung on top hat and is being wired for cold test</a:t>
            </a:r>
          </a:p>
          <a:p>
            <a:pPr lvl="1">
              <a:buFont typeface="Wingdings" panose="05000000000000000000" pitchFamily="2" charset="2"/>
              <a:buChar char="ü"/>
            </a:pPr>
            <a:r>
              <a:rPr lang="en-US" sz="1600" dirty="0"/>
              <a:t>1 Spare Storage Unit</a:t>
            </a:r>
          </a:p>
          <a:p>
            <a:pPr marL="1200150" lvl="2" indent="-285750">
              <a:buFont typeface="Wingdings" panose="05000000000000000000" pitchFamily="2" charset="2"/>
              <a:buChar char="ü"/>
            </a:pPr>
            <a:r>
              <a:rPr lang="en-US" sz="1600" dirty="0"/>
              <a:t>Electrically tested &amp; ready for magnet assembly</a:t>
            </a:r>
          </a:p>
          <a:p>
            <a:pPr lvl="1">
              <a:buFont typeface="Wingdings" panose="05000000000000000000" pitchFamily="2" charset="2"/>
              <a:buChar char="ü"/>
            </a:pPr>
            <a:r>
              <a:rPr lang="en-US" sz="1600" dirty="0"/>
              <a:t>Magnet Disassembly</a:t>
            </a:r>
          </a:p>
          <a:p>
            <a:pPr marL="1200150" lvl="2" indent="-285750">
              <a:buFont typeface="Wingdings" panose="05000000000000000000" pitchFamily="2" charset="2"/>
              <a:buChar char="ü"/>
            </a:pPr>
            <a:r>
              <a:rPr lang="en-US" sz="1600" dirty="0"/>
              <a:t>Cold mass, heat shields removed from cryostat</a:t>
            </a:r>
          </a:p>
          <a:p>
            <a:pPr marL="1200150" lvl="2" indent="-285750">
              <a:buFont typeface="Wingdings" panose="05000000000000000000" pitchFamily="2" charset="2"/>
              <a:buChar char="ü"/>
            </a:pPr>
            <a:r>
              <a:rPr lang="en-US" sz="1600" dirty="0"/>
              <a:t>Cold mass disassembly nearly complete </a:t>
            </a:r>
          </a:p>
          <a:p>
            <a:pPr marL="1657350" lvl="3" indent="-285750">
              <a:buFont typeface="Wingdings" panose="05000000000000000000" pitchFamily="2" charset="2"/>
              <a:buChar char="ü"/>
            </a:pPr>
            <a:r>
              <a:rPr lang="en-US" sz="1600" dirty="0"/>
              <a:t>End volumes, bus work removed</a:t>
            </a:r>
          </a:p>
          <a:p>
            <a:pPr marL="1657350" lvl="3" indent="-285750">
              <a:buFont typeface="Wingdings" panose="05000000000000000000" pitchFamily="2" charset="2"/>
              <a:buChar char="ü"/>
            </a:pPr>
            <a:r>
              <a:rPr lang="en-US" sz="1600" dirty="0"/>
              <a:t>Helium vessel shells cut off</a:t>
            </a:r>
          </a:p>
          <a:p>
            <a:pPr marL="1657350" lvl="3" indent="-285750">
              <a:buFont typeface="Wingdings" panose="05000000000000000000" pitchFamily="2" charset="2"/>
              <a:buChar char="ü"/>
            </a:pPr>
            <a:r>
              <a:rPr lang="en-US" sz="1600" dirty="0"/>
              <a:t>Cold mass reinstalled onto assembly fixture</a:t>
            </a:r>
          </a:p>
          <a:p>
            <a:pPr marL="1371600" lvl="3" indent="0">
              <a:buNone/>
            </a:pPr>
            <a:endParaRPr lang="en-US" sz="1600" dirty="0"/>
          </a:p>
          <a:p>
            <a:pPr lvl="1">
              <a:buFont typeface="Arial" panose="020B0604020202020204" pitchFamily="34" charset="0"/>
              <a:buChar char="•"/>
            </a:pPr>
            <a:r>
              <a:rPr lang="en-US" sz="1600" dirty="0"/>
              <a:t>Cold test 1 Storage Unit</a:t>
            </a:r>
          </a:p>
          <a:p>
            <a:pPr lvl="1">
              <a:buFont typeface="Arial" panose="020B0604020202020204" pitchFamily="34" charset="0"/>
              <a:buChar char="•"/>
            </a:pPr>
            <a:r>
              <a:rPr lang="en-US" sz="1600" dirty="0"/>
              <a:t>Remove beam pipe / BPM assembly</a:t>
            </a:r>
          </a:p>
          <a:p>
            <a:pPr lvl="1">
              <a:buFont typeface="Arial" panose="020B0604020202020204" pitchFamily="34" charset="0"/>
              <a:buChar char="•"/>
            </a:pPr>
            <a:r>
              <a:rPr lang="en-US" sz="1600" dirty="0"/>
              <a:t>Remove storage units from assembly fixture &amp; replace with spares</a:t>
            </a:r>
          </a:p>
          <a:p>
            <a:pPr lvl="1">
              <a:buFont typeface="Arial" panose="020B0604020202020204" pitchFamily="34" charset="0"/>
              <a:buChar char="•"/>
            </a:pPr>
            <a:r>
              <a:rPr lang="en-US" sz="1600" dirty="0"/>
              <a:t>Complete cold mass assembly &amp; pressure/leak check test</a:t>
            </a:r>
          </a:p>
          <a:p>
            <a:pPr lvl="1">
              <a:buFont typeface="Arial" panose="020B0604020202020204" pitchFamily="34" charset="0"/>
              <a:buChar char="•"/>
            </a:pPr>
            <a:r>
              <a:rPr lang="en-US" sz="1600" dirty="0"/>
              <a:t>Complete cryostatted magnet assembly</a:t>
            </a:r>
          </a:p>
          <a:p>
            <a:pPr lvl="1">
              <a:buFont typeface="Arial" panose="020B0604020202020204" pitchFamily="34" charset="0"/>
              <a:buChar char="•"/>
            </a:pPr>
            <a:endParaRPr lang="en-US" dirty="0"/>
          </a:p>
          <a:p>
            <a:pPr marL="0" indent="0"/>
            <a:endParaRPr lang="en-US" dirty="0"/>
          </a:p>
        </p:txBody>
      </p:sp>
      <p:pic>
        <p:nvPicPr>
          <p:cNvPr id="6" name="Picture 5">
            <a:extLst>
              <a:ext uri="{FF2B5EF4-FFF2-40B4-BE49-F238E27FC236}">
                <a16:creationId xmlns:a16="http://schemas.microsoft.com/office/drawing/2014/main" id="{CB666F91-9F5D-DF2F-9C87-8D397EA61C87}"/>
              </a:ext>
            </a:extLst>
          </p:cNvPr>
          <p:cNvPicPr>
            <a:picLocks noChangeAspect="1"/>
          </p:cNvPicPr>
          <p:nvPr/>
        </p:nvPicPr>
        <p:blipFill>
          <a:blip r:embed="rId2"/>
          <a:stretch>
            <a:fillRect/>
          </a:stretch>
        </p:blipFill>
        <p:spPr>
          <a:xfrm>
            <a:off x="8798991" y="3081587"/>
            <a:ext cx="3069165" cy="1244957"/>
          </a:xfrm>
          <a:prstGeom prst="rect">
            <a:avLst/>
          </a:prstGeom>
        </p:spPr>
      </p:pic>
      <p:pic>
        <p:nvPicPr>
          <p:cNvPr id="8" name="Picture 7">
            <a:extLst>
              <a:ext uri="{FF2B5EF4-FFF2-40B4-BE49-F238E27FC236}">
                <a16:creationId xmlns:a16="http://schemas.microsoft.com/office/drawing/2014/main" id="{5216E60B-E402-3858-906C-7FE081169BFD}"/>
              </a:ext>
            </a:extLst>
          </p:cNvPr>
          <p:cNvPicPr>
            <a:picLocks noChangeAspect="1"/>
          </p:cNvPicPr>
          <p:nvPr/>
        </p:nvPicPr>
        <p:blipFill>
          <a:blip r:embed="rId3"/>
          <a:stretch>
            <a:fillRect/>
          </a:stretch>
        </p:blipFill>
        <p:spPr>
          <a:xfrm>
            <a:off x="9440533" y="1838866"/>
            <a:ext cx="1758484" cy="1230035"/>
          </a:xfrm>
          <a:prstGeom prst="rect">
            <a:avLst/>
          </a:prstGeom>
        </p:spPr>
      </p:pic>
      <p:pic>
        <p:nvPicPr>
          <p:cNvPr id="10" name="Picture 9">
            <a:extLst>
              <a:ext uri="{FF2B5EF4-FFF2-40B4-BE49-F238E27FC236}">
                <a16:creationId xmlns:a16="http://schemas.microsoft.com/office/drawing/2014/main" id="{5C1AED1D-2090-51A3-0647-9A8911EC3C2E}"/>
              </a:ext>
            </a:extLst>
          </p:cNvPr>
          <p:cNvPicPr>
            <a:picLocks noChangeAspect="1"/>
          </p:cNvPicPr>
          <p:nvPr/>
        </p:nvPicPr>
        <p:blipFill>
          <a:blip r:embed="rId4"/>
          <a:stretch>
            <a:fillRect/>
          </a:stretch>
        </p:blipFill>
        <p:spPr>
          <a:xfrm>
            <a:off x="8759814" y="654698"/>
            <a:ext cx="1296724" cy="1122255"/>
          </a:xfrm>
          <a:prstGeom prst="rect">
            <a:avLst/>
          </a:prstGeom>
        </p:spPr>
      </p:pic>
      <p:pic>
        <p:nvPicPr>
          <p:cNvPr id="12" name="Picture 11">
            <a:extLst>
              <a:ext uri="{FF2B5EF4-FFF2-40B4-BE49-F238E27FC236}">
                <a16:creationId xmlns:a16="http://schemas.microsoft.com/office/drawing/2014/main" id="{358433C1-589D-951D-43A7-4C808DCE355C}"/>
              </a:ext>
            </a:extLst>
          </p:cNvPr>
          <p:cNvPicPr>
            <a:picLocks noChangeAspect="1"/>
          </p:cNvPicPr>
          <p:nvPr/>
        </p:nvPicPr>
        <p:blipFill>
          <a:blip r:embed="rId5"/>
          <a:stretch>
            <a:fillRect/>
          </a:stretch>
        </p:blipFill>
        <p:spPr>
          <a:xfrm>
            <a:off x="10159473" y="654697"/>
            <a:ext cx="1829669" cy="1118486"/>
          </a:xfrm>
          <a:prstGeom prst="rect">
            <a:avLst/>
          </a:prstGeom>
        </p:spPr>
      </p:pic>
      <p:pic>
        <p:nvPicPr>
          <p:cNvPr id="14" name="Picture 13">
            <a:extLst>
              <a:ext uri="{FF2B5EF4-FFF2-40B4-BE49-F238E27FC236}">
                <a16:creationId xmlns:a16="http://schemas.microsoft.com/office/drawing/2014/main" id="{41612C05-6C9D-268C-2D82-67C5A0F9E7F5}"/>
              </a:ext>
            </a:extLst>
          </p:cNvPr>
          <p:cNvPicPr>
            <a:picLocks noChangeAspect="1"/>
          </p:cNvPicPr>
          <p:nvPr/>
        </p:nvPicPr>
        <p:blipFill>
          <a:blip r:embed="rId6"/>
          <a:stretch>
            <a:fillRect/>
          </a:stretch>
        </p:blipFill>
        <p:spPr>
          <a:xfrm>
            <a:off x="10006789" y="4377762"/>
            <a:ext cx="1861367" cy="1337565"/>
          </a:xfrm>
          <a:prstGeom prst="rect">
            <a:avLst/>
          </a:prstGeom>
        </p:spPr>
      </p:pic>
      <p:pic>
        <p:nvPicPr>
          <p:cNvPr id="16" name="Picture 15">
            <a:extLst>
              <a:ext uri="{FF2B5EF4-FFF2-40B4-BE49-F238E27FC236}">
                <a16:creationId xmlns:a16="http://schemas.microsoft.com/office/drawing/2014/main" id="{D3CE7E85-5538-E93D-BDEC-34639F01E438}"/>
              </a:ext>
            </a:extLst>
          </p:cNvPr>
          <p:cNvPicPr>
            <a:picLocks noChangeAspect="1"/>
          </p:cNvPicPr>
          <p:nvPr/>
        </p:nvPicPr>
        <p:blipFill>
          <a:blip r:embed="rId7"/>
          <a:stretch>
            <a:fillRect/>
          </a:stretch>
        </p:blipFill>
        <p:spPr>
          <a:xfrm>
            <a:off x="8798991" y="4352924"/>
            <a:ext cx="1154715" cy="2362200"/>
          </a:xfrm>
          <a:prstGeom prst="rect">
            <a:avLst/>
          </a:prstGeom>
        </p:spPr>
      </p:pic>
      <p:sp>
        <p:nvSpPr>
          <p:cNvPr id="11" name="TextBox 10">
            <a:extLst>
              <a:ext uri="{FF2B5EF4-FFF2-40B4-BE49-F238E27FC236}">
                <a16:creationId xmlns:a16="http://schemas.microsoft.com/office/drawing/2014/main" id="{5E00A803-1106-4423-82B8-24DA0F81D1FB}"/>
              </a:ext>
            </a:extLst>
          </p:cNvPr>
          <p:cNvSpPr txBox="1"/>
          <p:nvPr/>
        </p:nvSpPr>
        <p:spPr>
          <a:xfrm>
            <a:off x="245451" y="49458"/>
            <a:ext cx="11936113"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RHIC Snake Magnet - repair details</a:t>
            </a:r>
            <a:endParaRPr lang="en-US" sz="3600" b="1" dirty="0"/>
          </a:p>
        </p:txBody>
      </p:sp>
      <p:sp>
        <p:nvSpPr>
          <p:cNvPr id="13" name="TextBox 12">
            <a:extLst>
              <a:ext uri="{FF2B5EF4-FFF2-40B4-BE49-F238E27FC236}">
                <a16:creationId xmlns:a16="http://schemas.microsoft.com/office/drawing/2014/main" id="{74FD58F6-7037-4C51-8E8A-B99DD16A9E86}"/>
              </a:ext>
            </a:extLst>
          </p:cNvPr>
          <p:cNvSpPr txBox="1"/>
          <p:nvPr/>
        </p:nvSpPr>
        <p:spPr>
          <a:xfrm>
            <a:off x="401110" y="1221757"/>
            <a:ext cx="6094324" cy="369332"/>
          </a:xfrm>
          <a:prstGeom prst="rect">
            <a:avLst/>
          </a:prstGeom>
          <a:noFill/>
        </p:spPr>
        <p:txBody>
          <a:bodyPr wrap="square">
            <a:spAutoFit/>
          </a:bodyPr>
          <a:lstStyle/>
          <a:p>
            <a:r>
              <a:rPr lang="en-US" sz="1800" dirty="0"/>
              <a:t>Work completed</a:t>
            </a:r>
          </a:p>
        </p:txBody>
      </p:sp>
      <p:sp>
        <p:nvSpPr>
          <p:cNvPr id="15" name="TextBox 14">
            <a:extLst>
              <a:ext uri="{FF2B5EF4-FFF2-40B4-BE49-F238E27FC236}">
                <a16:creationId xmlns:a16="http://schemas.microsoft.com/office/drawing/2014/main" id="{1D898C0C-02AA-488D-8E2A-8F5292981D77}"/>
              </a:ext>
            </a:extLst>
          </p:cNvPr>
          <p:cNvSpPr txBox="1"/>
          <p:nvPr/>
        </p:nvSpPr>
        <p:spPr>
          <a:xfrm>
            <a:off x="462189" y="4154610"/>
            <a:ext cx="6094324" cy="369332"/>
          </a:xfrm>
          <a:prstGeom prst="rect">
            <a:avLst/>
          </a:prstGeom>
          <a:noFill/>
        </p:spPr>
        <p:txBody>
          <a:bodyPr wrap="square">
            <a:spAutoFit/>
          </a:bodyPr>
          <a:lstStyle/>
          <a:p>
            <a:r>
              <a:rPr lang="en-US" sz="1800" dirty="0"/>
              <a:t>Work remaining</a:t>
            </a:r>
          </a:p>
        </p:txBody>
      </p:sp>
      <p:sp>
        <p:nvSpPr>
          <p:cNvPr id="17" name="TextBox 16">
            <a:extLst>
              <a:ext uri="{FF2B5EF4-FFF2-40B4-BE49-F238E27FC236}">
                <a16:creationId xmlns:a16="http://schemas.microsoft.com/office/drawing/2014/main" id="{5E9A2B06-C27E-4827-9B43-D5D7DE860420}"/>
              </a:ext>
            </a:extLst>
          </p:cNvPr>
          <p:cNvSpPr txBox="1"/>
          <p:nvPr/>
        </p:nvSpPr>
        <p:spPr>
          <a:xfrm>
            <a:off x="245451" y="571628"/>
            <a:ext cx="11936113" cy="338554"/>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M. Anerella (SMD) </a:t>
            </a:r>
          </a:p>
        </p:txBody>
      </p:sp>
      <p:sp>
        <p:nvSpPr>
          <p:cNvPr id="2" name="Slide Number Placeholder 1">
            <a:extLst>
              <a:ext uri="{FF2B5EF4-FFF2-40B4-BE49-F238E27FC236}">
                <a16:creationId xmlns:a16="http://schemas.microsoft.com/office/drawing/2014/main" id="{9D37D314-2728-46BC-8737-3935C97595C3}"/>
              </a:ext>
            </a:extLst>
          </p:cNvPr>
          <p:cNvSpPr>
            <a:spLocks noGrp="1"/>
          </p:cNvSpPr>
          <p:nvPr>
            <p:ph type="sldNum" sz="quarter" idx="4"/>
          </p:nvPr>
        </p:nvSpPr>
        <p:spPr>
          <a:xfrm>
            <a:off x="11208702" y="6329496"/>
            <a:ext cx="432486" cy="365125"/>
          </a:xfrm>
        </p:spPr>
        <p:txBody>
          <a:bodyPr/>
          <a:lstStyle/>
          <a:p>
            <a:fld id="{933A556B-7C63-244D-9B7C-B0EA8042B330}" type="slidenum">
              <a:rPr lang="en-US" smtClean="0"/>
              <a:pPr/>
              <a:t>35</a:t>
            </a:fld>
            <a:endParaRPr lang="en-US" sz="1000" dirty="0"/>
          </a:p>
        </p:txBody>
      </p:sp>
      <p:sp>
        <p:nvSpPr>
          <p:cNvPr id="20" name="TextBox 19">
            <a:extLst>
              <a:ext uri="{FF2B5EF4-FFF2-40B4-BE49-F238E27FC236}">
                <a16:creationId xmlns:a16="http://schemas.microsoft.com/office/drawing/2014/main" id="{C02C4A6B-B5DE-481D-9758-030978964CD4}"/>
              </a:ext>
            </a:extLst>
          </p:cNvPr>
          <p:cNvSpPr txBox="1"/>
          <p:nvPr/>
        </p:nvSpPr>
        <p:spPr>
          <a:xfrm>
            <a:off x="476808" y="5805056"/>
            <a:ext cx="8052337" cy="369332"/>
          </a:xfrm>
          <a:prstGeom prst="rect">
            <a:avLst/>
          </a:prstGeom>
          <a:noFill/>
        </p:spPr>
        <p:txBody>
          <a:bodyPr wrap="square">
            <a:spAutoFit/>
          </a:bodyPr>
          <a:lstStyle/>
          <a:p>
            <a:r>
              <a:rPr lang="en-US" sz="1800" dirty="0">
                <a:solidFill>
                  <a:srgbClr val="FF0000"/>
                </a:solidFill>
              </a:rPr>
              <a:t>Repair completion: March 3 , 2023 (schedule detail in backup slides)</a:t>
            </a:r>
          </a:p>
        </p:txBody>
      </p:sp>
      <p:sp>
        <p:nvSpPr>
          <p:cNvPr id="19" name="TextBox 18">
            <a:extLst>
              <a:ext uri="{FF2B5EF4-FFF2-40B4-BE49-F238E27FC236}">
                <a16:creationId xmlns:a16="http://schemas.microsoft.com/office/drawing/2014/main" id="{38689D51-0726-4995-920C-7D063794AE4F}"/>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316573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AF61BC9-C23D-4358-B3DA-9CBFBB40816F}"/>
              </a:ext>
            </a:extLst>
          </p:cNvPr>
          <p:cNvSpPr txBox="1"/>
          <p:nvPr/>
        </p:nvSpPr>
        <p:spPr>
          <a:xfrm>
            <a:off x="260829" y="26406"/>
            <a:ext cx="11945965" cy="646331"/>
          </a:xfrm>
          <a:prstGeom prst="rect">
            <a:avLst/>
          </a:prstGeom>
          <a:noFill/>
        </p:spPr>
        <p:txBody>
          <a:bodyPr wrap="square">
            <a:spAutoFit/>
          </a:bodyPr>
          <a:lstStyle/>
          <a:p>
            <a:pPr algn="ctr"/>
            <a:r>
              <a:rPr lang="en-US" sz="3600" b="1" dirty="0">
                <a:latin typeface="Arial" panose="020B0604020202020204" pitchFamily="34" charset="0"/>
                <a:cs typeface="Arial" panose="020B0604020202020204" pitchFamily="34" charset="0"/>
              </a:rPr>
              <a:t>RHIC Snake Magnet -  repair schedule</a:t>
            </a:r>
            <a:endParaRPr lang="en-US" sz="3600" b="1" dirty="0"/>
          </a:p>
        </p:txBody>
      </p:sp>
      <p:sp>
        <p:nvSpPr>
          <p:cNvPr id="6" name="TextBox 5">
            <a:extLst>
              <a:ext uri="{FF2B5EF4-FFF2-40B4-BE49-F238E27FC236}">
                <a16:creationId xmlns:a16="http://schemas.microsoft.com/office/drawing/2014/main" id="{F5DD4B32-6E02-4648-A8A3-636995147015}"/>
              </a:ext>
            </a:extLst>
          </p:cNvPr>
          <p:cNvSpPr txBox="1"/>
          <p:nvPr/>
        </p:nvSpPr>
        <p:spPr>
          <a:xfrm>
            <a:off x="260828" y="564932"/>
            <a:ext cx="11931171" cy="338554"/>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M. Anerella (SMD) </a:t>
            </a:r>
          </a:p>
        </p:txBody>
      </p:sp>
      <p:sp>
        <p:nvSpPr>
          <p:cNvPr id="2" name="Slide Number Placeholder 1">
            <a:extLst>
              <a:ext uri="{FF2B5EF4-FFF2-40B4-BE49-F238E27FC236}">
                <a16:creationId xmlns:a16="http://schemas.microsoft.com/office/drawing/2014/main" id="{3E02E290-F569-47D1-AFE6-075AD0E111B2}"/>
              </a:ext>
            </a:extLst>
          </p:cNvPr>
          <p:cNvSpPr>
            <a:spLocks noGrp="1"/>
          </p:cNvSpPr>
          <p:nvPr>
            <p:ph type="sldNum" sz="quarter" idx="4"/>
          </p:nvPr>
        </p:nvSpPr>
        <p:spPr/>
        <p:txBody>
          <a:bodyPr/>
          <a:lstStyle/>
          <a:p>
            <a:fld id="{933A556B-7C63-244D-9B7C-B0EA8042B330}" type="slidenum">
              <a:rPr lang="en-US" smtClean="0"/>
              <a:pPr/>
              <a:t>36</a:t>
            </a:fld>
            <a:endParaRPr lang="en-US" sz="1000" dirty="0"/>
          </a:p>
        </p:txBody>
      </p:sp>
      <p:sp>
        <p:nvSpPr>
          <p:cNvPr id="8" name="TextBox 7">
            <a:extLst>
              <a:ext uri="{FF2B5EF4-FFF2-40B4-BE49-F238E27FC236}">
                <a16:creationId xmlns:a16="http://schemas.microsoft.com/office/drawing/2014/main" id="{0C93F99E-5B0E-4726-91C7-033DBC003FC9}"/>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pic>
        <p:nvPicPr>
          <p:cNvPr id="4" name="Picture 3">
            <a:extLst>
              <a:ext uri="{FF2B5EF4-FFF2-40B4-BE49-F238E27FC236}">
                <a16:creationId xmlns:a16="http://schemas.microsoft.com/office/drawing/2014/main" id="{8B9C4DF0-2D68-45D3-8602-5BAFD3AFC26B}"/>
              </a:ext>
            </a:extLst>
          </p:cNvPr>
          <p:cNvPicPr>
            <a:picLocks noChangeAspect="1"/>
          </p:cNvPicPr>
          <p:nvPr/>
        </p:nvPicPr>
        <p:blipFill>
          <a:blip r:embed="rId2"/>
          <a:stretch>
            <a:fillRect/>
          </a:stretch>
        </p:blipFill>
        <p:spPr>
          <a:xfrm>
            <a:off x="2088211" y="820884"/>
            <a:ext cx="8400496" cy="5420567"/>
          </a:xfrm>
          <a:prstGeom prst="rect">
            <a:avLst/>
          </a:prstGeom>
        </p:spPr>
      </p:pic>
    </p:spTree>
    <p:extLst>
      <p:ext uri="{BB962C8B-B14F-4D97-AF65-F5344CB8AC3E}">
        <p14:creationId xmlns:p14="http://schemas.microsoft.com/office/powerpoint/2010/main" val="2614747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09" y="70337"/>
            <a:ext cx="8686800" cy="414338"/>
          </a:xfrm>
        </p:spPr>
        <p:txBody>
          <a:bodyPr>
            <a:noAutofit/>
          </a:bodyPr>
          <a:lstStyle/>
          <a:p>
            <a:r>
              <a:rPr lang="en-US" sz="3600" dirty="0">
                <a:solidFill>
                  <a:srgbClr val="000000"/>
                </a:solidFill>
                <a:latin typeface="Helvetica" panose="020B0604020202020204" pitchFamily="34" charset="0"/>
                <a:cs typeface="Helvetica" panose="020B0604020202020204" pitchFamily="34" charset="0"/>
              </a:rPr>
              <a:t>Beam Energy Scan (BES) Program</a:t>
            </a:r>
            <a:endParaRPr lang="en-US" sz="3600" dirty="0">
              <a:solidFill>
                <a:srgbClr val="FF0000"/>
              </a:solidFill>
              <a:latin typeface="Helvetica" panose="020B0604020202020204" pitchFamily="34" charset="0"/>
              <a:cs typeface="Helvetica" panose="020B0604020202020204" pitchFamily="34" charset="0"/>
            </a:endParaRPr>
          </a:p>
        </p:txBody>
      </p:sp>
      <p:pic>
        <p:nvPicPr>
          <p:cNvPr id="3" name="Picture 2" descr="Untitle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102" y="914400"/>
            <a:ext cx="8437146" cy="5102879"/>
          </a:xfrm>
          <a:prstGeom prst="rect">
            <a:avLst/>
          </a:prstGeom>
        </p:spPr>
      </p:pic>
      <p:sp>
        <p:nvSpPr>
          <p:cNvPr id="4" name="TextBox 3"/>
          <p:cNvSpPr txBox="1"/>
          <p:nvPr/>
        </p:nvSpPr>
        <p:spPr bwMode="auto">
          <a:xfrm>
            <a:off x="3000592" y="6017279"/>
            <a:ext cx="6641562" cy="400110"/>
          </a:xfrm>
          <a:prstGeom prst="rect">
            <a:avLst/>
          </a:prstGeom>
          <a:solidFill>
            <a:schemeClr val="bg1"/>
          </a:solidFill>
          <a:ln>
            <a:noFill/>
          </a:ln>
        </p:spPr>
        <p:txBody>
          <a:bodyPr wrap="none" rtlCol="0">
            <a:spAutoFit/>
          </a:bodyPr>
          <a:lstStyle/>
          <a:p>
            <a:r>
              <a:rPr lang="en-US" sz="2000" dirty="0">
                <a:latin typeface="Helvetica"/>
                <a:cs typeface="Helvetica"/>
              </a:rPr>
              <a:t>From 2015 NSAC Long Range Plan for Nuclear Science</a:t>
            </a:r>
          </a:p>
        </p:txBody>
      </p:sp>
      <p:sp>
        <p:nvSpPr>
          <p:cNvPr id="5" name="TextBox 4">
            <a:extLst>
              <a:ext uri="{FF2B5EF4-FFF2-40B4-BE49-F238E27FC236}">
                <a16:creationId xmlns:a16="http://schemas.microsoft.com/office/drawing/2014/main" id="{B86A1310-3FCB-B040-844E-B2234C3C1F7C}"/>
              </a:ext>
            </a:extLst>
          </p:cNvPr>
          <p:cNvSpPr txBox="1"/>
          <p:nvPr/>
        </p:nvSpPr>
        <p:spPr>
          <a:xfrm>
            <a:off x="8503600" y="79131"/>
            <a:ext cx="3196901" cy="707886"/>
          </a:xfrm>
          <a:prstGeom prst="rect">
            <a:avLst/>
          </a:prstGeom>
          <a:solidFill>
            <a:schemeClr val="bg1"/>
          </a:solidFill>
        </p:spPr>
        <p:txBody>
          <a:bodyPr wrap="none" rtlCol="0">
            <a:spAutoFit/>
          </a:bodyPr>
          <a:lstStyle/>
          <a:p>
            <a:r>
              <a:rPr lang="en-US" sz="2000" dirty="0"/>
              <a:t>BES-I:   2010 - 2011, 2014</a:t>
            </a:r>
          </a:p>
          <a:p>
            <a:r>
              <a:rPr lang="en-US" sz="2000" dirty="0"/>
              <a:t>BES-II:  2018 - 2020</a:t>
            </a:r>
          </a:p>
        </p:txBody>
      </p:sp>
      <p:sp>
        <p:nvSpPr>
          <p:cNvPr id="8" name="Footer Placeholder 2">
            <a:extLst>
              <a:ext uri="{FF2B5EF4-FFF2-40B4-BE49-F238E27FC236}">
                <a16:creationId xmlns:a16="http://schemas.microsoft.com/office/drawing/2014/main" id="{6F75496B-485B-4FAC-A0F4-77AC69294DE0}"/>
              </a:ext>
            </a:extLst>
          </p:cNvPr>
          <p:cNvSpPr txBox="1">
            <a:spLocks/>
          </p:cNvSpPr>
          <p:nvPr/>
        </p:nvSpPr>
        <p:spPr bwMode="auto">
          <a:xfrm>
            <a:off x="11346328" y="6358267"/>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4</a:t>
            </a:fld>
            <a:r>
              <a:rPr lang="en-US"/>
              <a:t> </a:t>
            </a:r>
            <a:endParaRPr lang="en-US" sz="800" dirty="0">
              <a:latin typeface="Times New Roman" pitchFamily="18" charset="0"/>
            </a:endParaRPr>
          </a:p>
        </p:txBody>
      </p:sp>
      <p:sp>
        <p:nvSpPr>
          <p:cNvPr id="9" name="Rectangle 8">
            <a:extLst>
              <a:ext uri="{FF2B5EF4-FFF2-40B4-BE49-F238E27FC236}">
                <a16:creationId xmlns:a16="http://schemas.microsoft.com/office/drawing/2014/main" id="{5C3B6EDF-287A-4787-B08A-57DA63186D17}"/>
              </a:ext>
            </a:extLst>
          </p:cNvPr>
          <p:cNvSpPr/>
          <p:nvPr/>
        </p:nvSpPr>
        <p:spPr>
          <a:xfrm>
            <a:off x="10647485" y="6649142"/>
            <a:ext cx="228600" cy="12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3C3E05D-A91C-4C0A-AB21-F63B2E7D0343}"/>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210809935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2A2BCD-4947-4A08-8D10-D4C4EE0765AB}"/>
              </a:ext>
            </a:extLst>
          </p:cNvPr>
          <p:cNvGrpSpPr/>
          <p:nvPr/>
        </p:nvGrpSpPr>
        <p:grpSpPr>
          <a:xfrm>
            <a:off x="553574" y="731280"/>
            <a:ext cx="8354964" cy="4366712"/>
            <a:chOff x="1536700" y="1178361"/>
            <a:chExt cx="9262736" cy="4693955"/>
          </a:xfrm>
        </p:grpSpPr>
        <p:pic>
          <p:nvPicPr>
            <p:cNvPr id="3" name="Picture 3">
              <a:extLst>
                <a:ext uri="{FF2B5EF4-FFF2-40B4-BE49-F238E27FC236}">
                  <a16:creationId xmlns:a16="http://schemas.microsoft.com/office/drawing/2014/main" id="{9E271609-4505-4DA0-A3A4-0F88DA9E68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700" y="2941639"/>
              <a:ext cx="91440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 Brace 3">
              <a:extLst>
                <a:ext uri="{FF2B5EF4-FFF2-40B4-BE49-F238E27FC236}">
                  <a16:creationId xmlns:a16="http://schemas.microsoft.com/office/drawing/2014/main" id="{3E3C34B9-B15E-42CC-9ABD-6E605CFA73E8}"/>
                </a:ext>
              </a:extLst>
            </p:cNvPr>
            <p:cNvSpPr/>
            <p:nvPr/>
          </p:nvSpPr>
          <p:spPr>
            <a:xfrm rot="16200000">
              <a:off x="2930526" y="3279776"/>
              <a:ext cx="174625" cy="1584325"/>
            </a:xfrm>
            <a:prstGeom prst="leftBrace">
              <a:avLst>
                <a:gd name="adj1" fmla="val 0"/>
                <a:gd name="adj2" fmla="val 50000"/>
              </a:avLst>
            </a:prstGeom>
            <a:solidFill>
              <a:srgbClr val="00B0F0"/>
            </a:solidFill>
            <a:ln w="19050">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5" name="TextBox 5">
              <a:extLst>
                <a:ext uri="{FF2B5EF4-FFF2-40B4-BE49-F238E27FC236}">
                  <a16:creationId xmlns:a16="http://schemas.microsoft.com/office/drawing/2014/main" id="{52306215-86DC-48DF-A802-6A2504105CE1}"/>
                </a:ext>
              </a:extLst>
            </p:cNvPr>
            <p:cNvSpPr txBox="1">
              <a:spLocks noChangeArrowheads="1"/>
            </p:cNvSpPr>
            <p:nvPr/>
          </p:nvSpPr>
          <p:spPr bwMode="auto">
            <a:xfrm>
              <a:off x="2238375" y="4157663"/>
              <a:ext cx="1498600" cy="431800"/>
            </a:xfrm>
            <a:prstGeom prst="rect">
              <a:avLst/>
            </a:prstGeom>
            <a:solidFill>
              <a:srgbClr val="00B0F0"/>
            </a:solidFill>
            <a:ln w="9525">
              <a:solidFill>
                <a:schemeClr val="tx1"/>
              </a:solidFill>
              <a:miter lim="800000"/>
              <a:headEnd/>
              <a:tailEnd/>
            </a:ln>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COOLING</a:t>
              </a:r>
            </a:p>
            <a:p>
              <a:pPr algn="ctr">
                <a:spcBef>
                  <a:spcPct val="0"/>
                </a:spcBef>
                <a:buClrTx/>
                <a:buFontTx/>
                <a:buNone/>
              </a:pPr>
              <a:r>
                <a:rPr lang="en-US" altLang="en-US" sz="1100" b="1"/>
                <a:t>in Blue RHIC ring</a:t>
              </a:r>
            </a:p>
          </p:txBody>
        </p:sp>
        <p:sp>
          <p:nvSpPr>
            <p:cNvPr id="6" name="Left Brace 5">
              <a:extLst>
                <a:ext uri="{FF2B5EF4-FFF2-40B4-BE49-F238E27FC236}">
                  <a16:creationId xmlns:a16="http://schemas.microsoft.com/office/drawing/2014/main" id="{3B937EB5-93A3-45C7-91A0-1AAE144815C5}"/>
                </a:ext>
              </a:extLst>
            </p:cNvPr>
            <p:cNvSpPr/>
            <p:nvPr/>
          </p:nvSpPr>
          <p:spPr>
            <a:xfrm rot="16200000" flipH="1">
              <a:off x="2876551" y="2486026"/>
              <a:ext cx="222250" cy="1571625"/>
            </a:xfrm>
            <a:prstGeom prst="leftBrace">
              <a:avLst/>
            </a:prstGeom>
            <a:solidFill>
              <a:srgbClr val="FFFF00"/>
            </a:solidFill>
            <a:ln w="19050">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7" name="TextBox 7">
              <a:extLst>
                <a:ext uri="{FF2B5EF4-FFF2-40B4-BE49-F238E27FC236}">
                  <a16:creationId xmlns:a16="http://schemas.microsoft.com/office/drawing/2014/main" id="{2B3CEA0D-4859-4491-BA07-FE7C7AD5A7E5}"/>
                </a:ext>
              </a:extLst>
            </p:cNvPr>
            <p:cNvSpPr txBox="1">
              <a:spLocks noChangeArrowheads="1"/>
            </p:cNvSpPr>
            <p:nvPr/>
          </p:nvSpPr>
          <p:spPr bwMode="auto">
            <a:xfrm>
              <a:off x="2312988" y="2728913"/>
              <a:ext cx="1479550" cy="431800"/>
            </a:xfrm>
            <a:prstGeom prst="rect">
              <a:avLst/>
            </a:prstGeom>
            <a:solidFill>
              <a:srgbClr val="FFFF00"/>
            </a:solidFill>
            <a:ln w="15875">
              <a:solidFill>
                <a:schemeClr val="tx1"/>
              </a:solidFill>
              <a:miter lim="800000"/>
              <a:headEnd/>
              <a:tailEnd/>
            </a:ln>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COOLING</a:t>
              </a:r>
            </a:p>
            <a:p>
              <a:pPr algn="ctr">
                <a:spcBef>
                  <a:spcPct val="0"/>
                </a:spcBef>
                <a:buClrTx/>
                <a:buFontTx/>
                <a:buNone/>
              </a:pPr>
              <a:r>
                <a:rPr lang="en-US" altLang="en-US" sz="1100" b="1"/>
                <a:t>in Yellow RHIC ring</a:t>
              </a:r>
            </a:p>
          </p:txBody>
        </p:sp>
        <p:sp>
          <p:nvSpPr>
            <p:cNvPr id="8" name="TextBox 16">
              <a:extLst>
                <a:ext uri="{FF2B5EF4-FFF2-40B4-BE49-F238E27FC236}">
                  <a16:creationId xmlns:a16="http://schemas.microsoft.com/office/drawing/2014/main" id="{19CA02C8-8936-4EC6-B51C-F958465514A4}"/>
                </a:ext>
              </a:extLst>
            </p:cNvPr>
            <p:cNvSpPr txBox="1">
              <a:spLocks noChangeArrowheads="1"/>
            </p:cNvSpPr>
            <p:nvPr/>
          </p:nvSpPr>
          <p:spPr bwMode="auto">
            <a:xfrm>
              <a:off x="5349875" y="5008563"/>
              <a:ext cx="1055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High-Power Beam Dump</a:t>
              </a:r>
            </a:p>
          </p:txBody>
        </p:sp>
        <p:cxnSp>
          <p:nvCxnSpPr>
            <p:cNvPr id="9" name="Straight Arrow Connector 8">
              <a:extLst>
                <a:ext uri="{FF2B5EF4-FFF2-40B4-BE49-F238E27FC236}">
                  <a16:creationId xmlns:a16="http://schemas.microsoft.com/office/drawing/2014/main" id="{2A3843E6-F084-46D8-9DBE-0E897398CFAB}"/>
                </a:ext>
              </a:extLst>
            </p:cNvPr>
            <p:cNvCxnSpPr/>
            <p:nvPr/>
          </p:nvCxnSpPr>
          <p:spPr>
            <a:xfrm flipV="1">
              <a:off x="5873750" y="4062413"/>
              <a:ext cx="0" cy="9334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10" name="TextBox 19">
              <a:extLst>
                <a:ext uri="{FF2B5EF4-FFF2-40B4-BE49-F238E27FC236}">
                  <a16:creationId xmlns:a16="http://schemas.microsoft.com/office/drawing/2014/main" id="{09F8BBB8-A066-48B0-86EA-02C8D9B6BB1F}"/>
                </a:ext>
              </a:extLst>
            </p:cNvPr>
            <p:cNvSpPr txBox="1">
              <a:spLocks noChangeArrowheads="1"/>
            </p:cNvSpPr>
            <p:nvPr/>
          </p:nvSpPr>
          <p:spPr bwMode="auto">
            <a:xfrm>
              <a:off x="4295775" y="5006976"/>
              <a:ext cx="1054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Extraction beam line</a:t>
              </a:r>
            </a:p>
          </p:txBody>
        </p:sp>
        <p:cxnSp>
          <p:nvCxnSpPr>
            <p:cNvPr id="11" name="Straight Arrow Connector 10">
              <a:extLst>
                <a:ext uri="{FF2B5EF4-FFF2-40B4-BE49-F238E27FC236}">
                  <a16:creationId xmlns:a16="http://schemas.microsoft.com/office/drawing/2014/main" id="{A19F4236-2A25-4F56-BDC8-8020D691A4E5}"/>
                </a:ext>
              </a:extLst>
            </p:cNvPr>
            <p:cNvCxnSpPr/>
            <p:nvPr/>
          </p:nvCxnSpPr>
          <p:spPr>
            <a:xfrm flipH="1" flipV="1">
              <a:off x="4343400" y="3802063"/>
              <a:ext cx="406400" cy="1204912"/>
            </a:xfrm>
            <a:prstGeom prst="straightConnector1">
              <a:avLst/>
            </a:prstGeom>
            <a:ln w="22225">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A4433F0-4368-4E3E-9FBA-58F7C4F0CEC1}"/>
                </a:ext>
              </a:extLst>
            </p:cNvPr>
            <p:cNvCxnSpPr>
              <a:cxnSpLocks/>
            </p:cNvCxnSpPr>
            <p:nvPr/>
          </p:nvCxnSpPr>
          <p:spPr>
            <a:xfrm flipV="1">
              <a:off x="4749801" y="3984625"/>
              <a:ext cx="430213" cy="10223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13" name="TextBox 26">
              <a:extLst>
                <a:ext uri="{FF2B5EF4-FFF2-40B4-BE49-F238E27FC236}">
                  <a16:creationId xmlns:a16="http://schemas.microsoft.com/office/drawing/2014/main" id="{92940222-A412-4D97-9551-F2F4326C4D08}"/>
                </a:ext>
              </a:extLst>
            </p:cNvPr>
            <p:cNvSpPr txBox="1">
              <a:spLocks noChangeArrowheads="1"/>
            </p:cNvSpPr>
            <p:nvPr/>
          </p:nvSpPr>
          <p:spPr bwMode="auto">
            <a:xfrm>
              <a:off x="9445625" y="3536951"/>
              <a:ext cx="679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DC </a:t>
              </a:r>
              <a:br>
                <a:rPr lang="en-US" altLang="en-US" sz="1200" b="1"/>
              </a:br>
              <a:r>
                <a:rPr lang="en-US" altLang="en-US" sz="1200" b="1"/>
                <a:t>e</a:t>
              </a:r>
              <a:r>
                <a:rPr lang="en-US" altLang="en-US" sz="1200" b="1" baseline="30000"/>
                <a:t>-</a:t>
              </a:r>
              <a:r>
                <a:rPr lang="en-US" altLang="en-US" sz="1200" b="1"/>
                <a:t> Gun</a:t>
              </a:r>
            </a:p>
          </p:txBody>
        </p:sp>
        <p:sp>
          <p:nvSpPr>
            <p:cNvPr id="14" name="TextBox 27">
              <a:extLst>
                <a:ext uri="{FF2B5EF4-FFF2-40B4-BE49-F238E27FC236}">
                  <a16:creationId xmlns:a16="http://schemas.microsoft.com/office/drawing/2014/main" id="{5312FBDA-FA7C-4693-A98E-5E050B29EA05}"/>
                </a:ext>
              </a:extLst>
            </p:cNvPr>
            <p:cNvSpPr txBox="1">
              <a:spLocks noChangeArrowheads="1"/>
            </p:cNvSpPr>
            <p:nvPr/>
          </p:nvSpPr>
          <p:spPr bwMode="auto">
            <a:xfrm>
              <a:off x="8991601" y="1219201"/>
              <a:ext cx="911617" cy="893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704 MHz SRF </a:t>
              </a:r>
            </a:p>
            <a:p>
              <a:pPr algn="ctr">
                <a:spcBef>
                  <a:spcPct val="0"/>
                </a:spcBef>
                <a:buClrTx/>
                <a:buFontTx/>
                <a:buNone/>
              </a:pPr>
              <a:r>
                <a:rPr lang="en-US" altLang="en-US" sz="1200" b="1" dirty="0"/>
                <a:t>Booster Cavity</a:t>
              </a:r>
            </a:p>
          </p:txBody>
        </p:sp>
        <p:sp>
          <p:nvSpPr>
            <p:cNvPr id="15" name="TextBox 28">
              <a:extLst>
                <a:ext uri="{FF2B5EF4-FFF2-40B4-BE49-F238E27FC236}">
                  <a16:creationId xmlns:a16="http://schemas.microsoft.com/office/drawing/2014/main" id="{90C4317D-9D41-4F26-A282-F460CDB665CC}"/>
                </a:ext>
              </a:extLst>
            </p:cNvPr>
            <p:cNvSpPr txBox="1">
              <a:spLocks noChangeArrowheads="1"/>
            </p:cNvSpPr>
            <p:nvPr/>
          </p:nvSpPr>
          <p:spPr bwMode="auto">
            <a:xfrm>
              <a:off x="8382000" y="2105026"/>
              <a:ext cx="10556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2.1 GHz </a:t>
              </a:r>
              <a:br>
                <a:rPr lang="en-US" altLang="en-US" sz="1200" b="1"/>
              </a:br>
              <a:r>
                <a:rPr lang="en-US" altLang="en-US" sz="1200" b="1"/>
                <a:t>Cu Cavity</a:t>
              </a:r>
            </a:p>
          </p:txBody>
        </p:sp>
        <p:cxnSp>
          <p:nvCxnSpPr>
            <p:cNvPr id="16" name="Straight Arrow Connector 15">
              <a:extLst>
                <a:ext uri="{FF2B5EF4-FFF2-40B4-BE49-F238E27FC236}">
                  <a16:creationId xmlns:a16="http://schemas.microsoft.com/office/drawing/2014/main" id="{6967F99D-169C-45B3-BAC9-44D4521368E4}"/>
                </a:ext>
              </a:extLst>
            </p:cNvPr>
            <p:cNvCxnSpPr>
              <a:cxnSpLocks/>
              <a:stCxn id="15" idx="2"/>
            </p:cNvCxnSpPr>
            <p:nvPr/>
          </p:nvCxnSpPr>
          <p:spPr>
            <a:xfrm>
              <a:off x="8910639" y="2565401"/>
              <a:ext cx="155575" cy="722313"/>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sp>
          <p:nvSpPr>
            <p:cNvPr id="17" name="TextBox 31">
              <a:extLst>
                <a:ext uri="{FF2B5EF4-FFF2-40B4-BE49-F238E27FC236}">
                  <a16:creationId xmlns:a16="http://schemas.microsoft.com/office/drawing/2014/main" id="{D1AAFF50-B8A2-4A99-AB9F-4425EB33B9D8}"/>
                </a:ext>
              </a:extLst>
            </p:cNvPr>
            <p:cNvSpPr txBox="1">
              <a:spLocks noChangeArrowheads="1"/>
            </p:cNvSpPr>
            <p:nvPr/>
          </p:nvSpPr>
          <p:spPr bwMode="auto">
            <a:xfrm>
              <a:off x="6373814" y="2284414"/>
              <a:ext cx="1055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9 MHz </a:t>
              </a:r>
              <a:br>
                <a:rPr lang="en-US" altLang="en-US" sz="1200" b="1"/>
              </a:br>
              <a:r>
                <a:rPr lang="en-US" altLang="en-US" sz="1200" b="1"/>
                <a:t>Cu Cavity</a:t>
              </a:r>
            </a:p>
          </p:txBody>
        </p:sp>
        <p:sp>
          <p:nvSpPr>
            <p:cNvPr id="18" name="TextBox 32">
              <a:extLst>
                <a:ext uri="{FF2B5EF4-FFF2-40B4-BE49-F238E27FC236}">
                  <a16:creationId xmlns:a16="http://schemas.microsoft.com/office/drawing/2014/main" id="{1CE7E9E4-7673-461B-85CE-D278BC2B004F}"/>
                </a:ext>
              </a:extLst>
            </p:cNvPr>
            <p:cNvSpPr txBox="1">
              <a:spLocks noChangeArrowheads="1"/>
            </p:cNvSpPr>
            <p:nvPr/>
          </p:nvSpPr>
          <p:spPr bwMode="auto">
            <a:xfrm>
              <a:off x="5029200" y="2227263"/>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704 MHz </a:t>
              </a:r>
              <a:br>
                <a:rPr lang="en-US" altLang="en-US" sz="1200" b="1" dirty="0"/>
              </a:br>
              <a:r>
                <a:rPr lang="en-US" altLang="en-US" sz="1200" b="1" dirty="0"/>
                <a:t>Cu Cavity</a:t>
              </a:r>
            </a:p>
          </p:txBody>
        </p:sp>
        <p:cxnSp>
          <p:nvCxnSpPr>
            <p:cNvPr id="19" name="Straight Arrow Connector 18">
              <a:extLst>
                <a:ext uri="{FF2B5EF4-FFF2-40B4-BE49-F238E27FC236}">
                  <a16:creationId xmlns:a16="http://schemas.microsoft.com/office/drawing/2014/main" id="{D034BC83-30DC-4690-B6A4-1B6EBDC12E15}"/>
                </a:ext>
              </a:extLst>
            </p:cNvPr>
            <p:cNvCxnSpPr>
              <a:stCxn id="18" idx="2"/>
            </p:cNvCxnSpPr>
            <p:nvPr/>
          </p:nvCxnSpPr>
          <p:spPr>
            <a:xfrm>
              <a:off x="5557838" y="2689225"/>
              <a:ext cx="0" cy="50958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cxnSp>
          <p:nvCxnSpPr>
            <p:cNvPr id="20" name="Straight Arrow Connector 19">
              <a:extLst>
                <a:ext uri="{FF2B5EF4-FFF2-40B4-BE49-F238E27FC236}">
                  <a16:creationId xmlns:a16="http://schemas.microsoft.com/office/drawing/2014/main" id="{8340113D-92FB-4F28-9B2B-72A79AE26AD4}"/>
                </a:ext>
              </a:extLst>
            </p:cNvPr>
            <p:cNvCxnSpPr/>
            <p:nvPr/>
          </p:nvCxnSpPr>
          <p:spPr>
            <a:xfrm>
              <a:off x="6900863" y="2768600"/>
              <a:ext cx="0" cy="45878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cxnSp>
          <p:nvCxnSpPr>
            <p:cNvPr id="21" name="Straight Arrow Connector 20">
              <a:extLst>
                <a:ext uri="{FF2B5EF4-FFF2-40B4-BE49-F238E27FC236}">
                  <a16:creationId xmlns:a16="http://schemas.microsoft.com/office/drawing/2014/main" id="{12B0E8EB-93CB-4BD0-8F10-FA220B41AC0A}"/>
                </a:ext>
              </a:extLst>
            </p:cNvPr>
            <p:cNvCxnSpPr>
              <a:stCxn id="14" idx="2"/>
            </p:cNvCxnSpPr>
            <p:nvPr/>
          </p:nvCxnSpPr>
          <p:spPr>
            <a:xfrm flipH="1">
              <a:off x="9388475" y="2112473"/>
              <a:ext cx="58934" cy="973628"/>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sp>
          <p:nvSpPr>
            <p:cNvPr id="22" name="TextBox 45">
              <a:extLst>
                <a:ext uri="{FF2B5EF4-FFF2-40B4-BE49-F238E27FC236}">
                  <a16:creationId xmlns:a16="http://schemas.microsoft.com/office/drawing/2014/main" id="{177FED53-4F53-4FF4-9186-F2790FFFDE89}"/>
                </a:ext>
              </a:extLst>
            </p:cNvPr>
            <p:cNvSpPr txBox="1">
              <a:spLocks noChangeArrowheads="1"/>
            </p:cNvSpPr>
            <p:nvPr/>
          </p:nvSpPr>
          <p:spPr bwMode="auto">
            <a:xfrm>
              <a:off x="7167035" y="1879947"/>
              <a:ext cx="1101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Injection beam dump</a:t>
              </a:r>
            </a:p>
          </p:txBody>
        </p:sp>
        <p:cxnSp>
          <p:nvCxnSpPr>
            <p:cNvPr id="23" name="Straight Arrow Connector 22">
              <a:extLst>
                <a:ext uri="{FF2B5EF4-FFF2-40B4-BE49-F238E27FC236}">
                  <a16:creationId xmlns:a16="http://schemas.microsoft.com/office/drawing/2014/main" id="{D72E49A6-7F9E-4DFE-AF0F-3619A7DA50E7}"/>
                </a:ext>
              </a:extLst>
            </p:cNvPr>
            <p:cNvCxnSpPr>
              <a:cxnSpLocks/>
            </p:cNvCxnSpPr>
            <p:nvPr/>
          </p:nvCxnSpPr>
          <p:spPr>
            <a:xfrm>
              <a:off x="7763934" y="2360614"/>
              <a:ext cx="160867" cy="542925"/>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24" name="TextBox 50">
              <a:extLst>
                <a:ext uri="{FF2B5EF4-FFF2-40B4-BE49-F238E27FC236}">
                  <a16:creationId xmlns:a16="http://schemas.microsoft.com/office/drawing/2014/main" id="{A59F9E84-DAB4-43C4-B3EA-7CEB7D51A76C}"/>
                </a:ext>
              </a:extLst>
            </p:cNvPr>
            <p:cNvSpPr txBox="1">
              <a:spLocks noChangeArrowheads="1"/>
            </p:cNvSpPr>
            <p:nvPr/>
          </p:nvSpPr>
          <p:spPr bwMode="auto">
            <a:xfrm>
              <a:off x="3011488" y="1811338"/>
              <a:ext cx="1435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RF Diagnostic Beamline</a:t>
              </a:r>
            </a:p>
          </p:txBody>
        </p:sp>
        <p:cxnSp>
          <p:nvCxnSpPr>
            <p:cNvPr id="25" name="Straight Arrow Connector 24">
              <a:extLst>
                <a:ext uri="{FF2B5EF4-FFF2-40B4-BE49-F238E27FC236}">
                  <a16:creationId xmlns:a16="http://schemas.microsoft.com/office/drawing/2014/main" id="{826F4A9E-4C02-4F53-A06C-4E3B444FCC28}"/>
                </a:ext>
              </a:extLst>
            </p:cNvPr>
            <p:cNvCxnSpPr>
              <a:stCxn id="24" idx="2"/>
            </p:cNvCxnSpPr>
            <p:nvPr/>
          </p:nvCxnSpPr>
          <p:spPr>
            <a:xfrm>
              <a:off x="3729038" y="2273301"/>
              <a:ext cx="385762" cy="1109663"/>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26" name="TextBox 53">
              <a:extLst>
                <a:ext uri="{FF2B5EF4-FFF2-40B4-BE49-F238E27FC236}">
                  <a16:creationId xmlns:a16="http://schemas.microsoft.com/office/drawing/2014/main" id="{45B8E448-EF54-4931-B9FB-68DB65D10C72}"/>
                </a:ext>
              </a:extLst>
            </p:cNvPr>
            <p:cNvSpPr txBox="1">
              <a:spLocks noChangeArrowheads="1"/>
            </p:cNvSpPr>
            <p:nvPr/>
          </p:nvSpPr>
          <p:spPr bwMode="auto">
            <a:xfrm>
              <a:off x="4930776" y="3521076"/>
              <a:ext cx="145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RHIC TRIPLET</a:t>
              </a:r>
            </a:p>
          </p:txBody>
        </p:sp>
        <p:sp>
          <p:nvSpPr>
            <p:cNvPr id="27" name="TextBox 54">
              <a:extLst>
                <a:ext uri="{FF2B5EF4-FFF2-40B4-BE49-F238E27FC236}">
                  <a16:creationId xmlns:a16="http://schemas.microsoft.com/office/drawing/2014/main" id="{8A72C0CD-CD7E-46A7-8515-BC61FE8AF4F4}"/>
                </a:ext>
              </a:extLst>
            </p:cNvPr>
            <p:cNvSpPr txBox="1">
              <a:spLocks noChangeArrowheads="1"/>
            </p:cNvSpPr>
            <p:nvPr/>
          </p:nvSpPr>
          <p:spPr bwMode="auto">
            <a:xfrm>
              <a:off x="7580314" y="3540125"/>
              <a:ext cx="9032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100" b="1"/>
                <a:t>RHIC  DX</a:t>
              </a:r>
            </a:p>
          </p:txBody>
        </p:sp>
        <p:sp>
          <p:nvSpPr>
            <p:cNvPr id="28" name="TextBox 55">
              <a:extLst>
                <a:ext uri="{FF2B5EF4-FFF2-40B4-BE49-F238E27FC236}">
                  <a16:creationId xmlns:a16="http://schemas.microsoft.com/office/drawing/2014/main" id="{342CEAF5-EC70-4558-9F60-BD28F50FE98A}"/>
                </a:ext>
              </a:extLst>
            </p:cNvPr>
            <p:cNvSpPr txBox="1">
              <a:spLocks noChangeArrowheads="1"/>
            </p:cNvSpPr>
            <p:nvPr/>
          </p:nvSpPr>
          <p:spPr bwMode="auto">
            <a:xfrm>
              <a:off x="1581151" y="4905376"/>
              <a:ext cx="898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180°</a:t>
              </a:r>
            </a:p>
            <a:p>
              <a:pPr algn="ctr">
                <a:spcBef>
                  <a:spcPct val="0"/>
                </a:spcBef>
                <a:buClrTx/>
                <a:buFontTx/>
                <a:buNone/>
              </a:pPr>
              <a:r>
                <a:rPr lang="en-US" altLang="en-US" sz="1200" b="1" dirty="0"/>
                <a:t>Bending</a:t>
              </a:r>
            </a:p>
            <a:p>
              <a:pPr algn="ctr">
                <a:spcBef>
                  <a:spcPct val="0"/>
                </a:spcBef>
                <a:buClrTx/>
                <a:buFontTx/>
                <a:buNone/>
              </a:pPr>
              <a:r>
                <a:rPr lang="en-US" altLang="en-US" sz="1200" b="1" dirty="0"/>
                <a:t>Magnet</a:t>
              </a:r>
            </a:p>
          </p:txBody>
        </p:sp>
        <p:cxnSp>
          <p:nvCxnSpPr>
            <p:cNvPr id="29" name="Straight Arrow Connector 28">
              <a:extLst>
                <a:ext uri="{FF2B5EF4-FFF2-40B4-BE49-F238E27FC236}">
                  <a16:creationId xmlns:a16="http://schemas.microsoft.com/office/drawing/2014/main" id="{B16E6BC6-0F0D-45DE-A0C8-F4A1DF1B9216}"/>
                </a:ext>
              </a:extLst>
            </p:cNvPr>
            <p:cNvCxnSpPr>
              <a:stCxn id="28" idx="0"/>
            </p:cNvCxnSpPr>
            <p:nvPr/>
          </p:nvCxnSpPr>
          <p:spPr>
            <a:xfrm flipH="1" flipV="1">
              <a:off x="2030413" y="3798889"/>
              <a:ext cx="0" cy="1106487"/>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30" name="Right Arrow 58">
              <a:extLst>
                <a:ext uri="{FF2B5EF4-FFF2-40B4-BE49-F238E27FC236}">
                  <a16:creationId xmlns:a16="http://schemas.microsoft.com/office/drawing/2014/main" id="{25C61615-1981-4645-AF13-D66515FA9476}"/>
                </a:ext>
              </a:extLst>
            </p:cNvPr>
            <p:cNvSpPr/>
            <p:nvPr/>
          </p:nvSpPr>
          <p:spPr>
            <a:xfrm rot="10800000" flipV="1">
              <a:off x="7239001" y="3086101"/>
              <a:ext cx="430213"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1" name="Rectangle 30">
              <a:extLst>
                <a:ext uri="{FF2B5EF4-FFF2-40B4-BE49-F238E27FC236}">
                  <a16:creationId xmlns:a16="http://schemas.microsoft.com/office/drawing/2014/main" id="{817FBA97-6771-4C43-9CA6-81E563C9D771}"/>
                </a:ext>
              </a:extLst>
            </p:cNvPr>
            <p:cNvSpPr/>
            <p:nvPr/>
          </p:nvSpPr>
          <p:spPr>
            <a:xfrm>
              <a:off x="7306951" y="2761091"/>
              <a:ext cx="364202"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p>
          </p:txBody>
        </p:sp>
        <p:sp>
          <p:nvSpPr>
            <p:cNvPr id="32" name="Right Arrow 60">
              <a:extLst>
                <a:ext uri="{FF2B5EF4-FFF2-40B4-BE49-F238E27FC236}">
                  <a16:creationId xmlns:a16="http://schemas.microsoft.com/office/drawing/2014/main" id="{C40C6F16-6795-4FBA-9F2C-9556A091C830}"/>
                </a:ext>
              </a:extLst>
            </p:cNvPr>
            <p:cNvSpPr/>
            <p:nvPr/>
          </p:nvSpPr>
          <p:spPr>
            <a:xfrm flipV="1">
              <a:off x="3135313" y="3835401"/>
              <a:ext cx="431800"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3" name="Rectangle 32">
              <a:extLst>
                <a:ext uri="{FF2B5EF4-FFF2-40B4-BE49-F238E27FC236}">
                  <a16:creationId xmlns:a16="http://schemas.microsoft.com/office/drawing/2014/main" id="{916B2D13-86EC-414D-A1C4-996A8DE1642B}"/>
                </a:ext>
              </a:extLst>
            </p:cNvPr>
            <p:cNvSpPr/>
            <p:nvPr/>
          </p:nvSpPr>
          <p:spPr>
            <a:xfrm>
              <a:off x="2715100" y="3648281"/>
              <a:ext cx="364202" cy="369332"/>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p>
          </p:txBody>
        </p:sp>
        <p:sp>
          <p:nvSpPr>
            <p:cNvPr id="34" name="Right Arrow 63">
              <a:extLst>
                <a:ext uri="{FF2B5EF4-FFF2-40B4-BE49-F238E27FC236}">
                  <a16:creationId xmlns:a16="http://schemas.microsoft.com/office/drawing/2014/main" id="{9FDCC450-BEF9-4074-A5A1-CA0056CC9A62}"/>
                </a:ext>
              </a:extLst>
            </p:cNvPr>
            <p:cNvSpPr/>
            <p:nvPr/>
          </p:nvSpPr>
          <p:spPr>
            <a:xfrm rot="10800000" flipV="1">
              <a:off x="6750050" y="3578225"/>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5" name="Right Arrow 64">
              <a:extLst>
                <a:ext uri="{FF2B5EF4-FFF2-40B4-BE49-F238E27FC236}">
                  <a16:creationId xmlns:a16="http://schemas.microsoft.com/office/drawing/2014/main" id="{28CB5EF3-87D8-4897-AD89-F41FFEBDCB75}"/>
                </a:ext>
              </a:extLst>
            </p:cNvPr>
            <p:cNvSpPr/>
            <p:nvPr/>
          </p:nvSpPr>
          <p:spPr>
            <a:xfrm rot="10800000" flipV="1">
              <a:off x="4513263" y="3575050"/>
              <a:ext cx="196850" cy="82550"/>
            </a:xfrm>
            <a:prstGeom prst="rightArrow">
              <a:avLst>
                <a:gd name="adj1" fmla="val 50000"/>
                <a:gd name="adj2" fmla="val 88400"/>
              </a:avLst>
            </a:prstGeom>
            <a:solidFill>
              <a:srgbClr val="FFFF0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6" name="Right Arrow 65">
              <a:extLst>
                <a:ext uri="{FF2B5EF4-FFF2-40B4-BE49-F238E27FC236}">
                  <a16:creationId xmlns:a16="http://schemas.microsoft.com/office/drawing/2014/main" id="{48484128-43FA-4917-A506-E8BFF9F61D87}"/>
                </a:ext>
              </a:extLst>
            </p:cNvPr>
            <p:cNvSpPr/>
            <p:nvPr/>
          </p:nvSpPr>
          <p:spPr>
            <a:xfrm flipV="1">
              <a:off x="4510088" y="3695700"/>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7" name="Right Arrow 66">
              <a:extLst>
                <a:ext uri="{FF2B5EF4-FFF2-40B4-BE49-F238E27FC236}">
                  <a16:creationId xmlns:a16="http://schemas.microsoft.com/office/drawing/2014/main" id="{49FF8608-CBA3-4C0C-81BB-EF5D72D82089}"/>
                </a:ext>
              </a:extLst>
            </p:cNvPr>
            <p:cNvSpPr/>
            <p:nvPr/>
          </p:nvSpPr>
          <p:spPr>
            <a:xfrm flipV="1">
              <a:off x="6762750" y="3659188"/>
              <a:ext cx="196850" cy="82550"/>
            </a:xfrm>
            <a:prstGeom prst="rightArrow">
              <a:avLst>
                <a:gd name="adj1" fmla="val 50000"/>
                <a:gd name="adj2" fmla="val 88400"/>
              </a:avLst>
            </a:prstGeom>
            <a:solidFill>
              <a:srgbClr val="00B0F0"/>
            </a:solidFill>
            <a:ln w="12700">
              <a:solidFill>
                <a:schemeClr val="tx1"/>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8" name="Right Arrow 47">
              <a:extLst>
                <a:ext uri="{FF2B5EF4-FFF2-40B4-BE49-F238E27FC236}">
                  <a16:creationId xmlns:a16="http://schemas.microsoft.com/office/drawing/2014/main" id="{65AE44B8-9E1E-4C1B-A174-20940193319F}"/>
                </a:ext>
              </a:extLst>
            </p:cNvPr>
            <p:cNvSpPr/>
            <p:nvPr/>
          </p:nvSpPr>
          <p:spPr>
            <a:xfrm rot="10800000" flipV="1">
              <a:off x="2751138" y="3425826"/>
              <a:ext cx="430212" cy="149225"/>
            </a:xfrm>
            <a:prstGeom prst="rightArrow">
              <a:avLst>
                <a:gd name="adj1" fmla="val 50000"/>
                <a:gd name="adj2" fmla="val 88400"/>
              </a:avLst>
            </a:prstGeom>
            <a:ln>
              <a:solidFill>
                <a:srgbClr val="C00000"/>
              </a:solidFill>
            </a:ln>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D236642F-05FC-41F1-9A7A-B446BE5D91EF}"/>
                </a:ext>
              </a:extLst>
            </p:cNvPr>
            <p:cNvSpPr/>
            <p:nvPr/>
          </p:nvSpPr>
          <p:spPr>
            <a:xfrm>
              <a:off x="3148013" y="3230563"/>
              <a:ext cx="364202" cy="369332"/>
            </a:xfrm>
            <a:prstGeom prst="rect">
              <a:avLst/>
            </a:prstGeom>
          </p:spPr>
          <p:txBody>
            <a:bodyPr wrap="none">
              <a:spAutoFit/>
            </a:bodyPr>
            <a:lstStyle/>
            <a:p>
              <a:pPr>
                <a:defRPr/>
              </a:pPr>
              <a:r>
                <a:rPr lang="en-US" b="1" dirty="0">
                  <a:ln w="11430"/>
                  <a:solidFill>
                    <a:srgbClr val="C00000"/>
                  </a:solidFill>
                  <a:effectLst>
                    <a:outerShdw blurRad="50800" dist="39000" dir="5460000" algn="tl">
                      <a:srgbClr val="000000">
                        <a:alpha val="38000"/>
                      </a:srgbClr>
                    </a:outerShdw>
                  </a:effectLst>
                </a:rPr>
                <a:t>e</a:t>
              </a:r>
              <a:r>
                <a:rPr lang="en-US" b="1" baseline="30000" dirty="0">
                  <a:ln w="11430"/>
                  <a:solidFill>
                    <a:srgbClr val="C00000"/>
                  </a:solidFill>
                  <a:effectLst>
                    <a:outerShdw blurRad="50800" dist="39000" dir="5460000" algn="tl">
                      <a:srgbClr val="000000">
                        <a:alpha val="38000"/>
                      </a:srgbClr>
                    </a:outerShdw>
                  </a:effectLst>
                </a:rPr>
                <a:t>-</a:t>
              </a:r>
              <a:endParaRPr lang="en-US" dirty="0"/>
            </a:p>
          </p:txBody>
        </p:sp>
        <p:sp>
          <p:nvSpPr>
            <p:cNvPr id="40" name="TextBox 15">
              <a:extLst>
                <a:ext uri="{FF2B5EF4-FFF2-40B4-BE49-F238E27FC236}">
                  <a16:creationId xmlns:a16="http://schemas.microsoft.com/office/drawing/2014/main" id="{1FB295EF-9A27-429D-96C7-329DFC7D9386}"/>
                </a:ext>
              </a:extLst>
            </p:cNvPr>
            <p:cNvSpPr txBox="1">
              <a:spLocks noChangeArrowheads="1"/>
            </p:cNvSpPr>
            <p:nvPr/>
          </p:nvSpPr>
          <p:spPr bwMode="auto">
            <a:xfrm>
              <a:off x="2605476" y="5446034"/>
              <a:ext cx="1827213" cy="28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spcBef>
                  <a:spcPct val="0"/>
                </a:spcBef>
                <a:buClrTx/>
                <a:buFontTx/>
                <a:buNone/>
              </a:pPr>
              <a:r>
                <a:rPr lang="en-US" altLang="en-US" sz="1100" dirty="0"/>
                <a:t>* NOT to scale</a:t>
              </a:r>
            </a:p>
          </p:txBody>
        </p:sp>
        <p:cxnSp>
          <p:nvCxnSpPr>
            <p:cNvPr id="41" name="Straight Arrow Connector 40">
              <a:extLst>
                <a:ext uri="{FF2B5EF4-FFF2-40B4-BE49-F238E27FC236}">
                  <a16:creationId xmlns:a16="http://schemas.microsoft.com/office/drawing/2014/main" id="{D2EF40E4-F20A-4A4B-BE91-8A1E117B5815}"/>
                </a:ext>
              </a:extLst>
            </p:cNvPr>
            <p:cNvCxnSpPr/>
            <p:nvPr/>
          </p:nvCxnSpPr>
          <p:spPr>
            <a:xfrm flipH="1">
              <a:off x="10167939" y="2049464"/>
              <a:ext cx="103186" cy="1063625"/>
            </a:xfrm>
            <a:prstGeom prst="straightConnector1">
              <a:avLst/>
            </a:prstGeom>
            <a:ln w="22225">
              <a:tailEnd type="arrow"/>
            </a:ln>
          </p:spPr>
          <p:style>
            <a:lnRef idx="2">
              <a:schemeClr val="accent6"/>
            </a:lnRef>
            <a:fillRef idx="0">
              <a:schemeClr val="accent6"/>
            </a:fillRef>
            <a:effectRef idx="1">
              <a:schemeClr val="accent6"/>
            </a:effectRef>
            <a:fontRef idx="minor">
              <a:schemeClr val="tx1"/>
            </a:fontRef>
          </p:style>
        </p:cxnSp>
        <p:sp>
          <p:nvSpPr>
            <p:cNvPr id="42" name="TextBox 67">
              <a:extLst>
                <a:ext uri="{FF2B5EF4-FFF2-40B4-BE49-F238E27FC236}">
                  <a16:creationId xmlns:a16="http://schemas.microsoft.com/office/drawing/2014/main" id="{2F835BB4-BA1E-4E77-A5DC-32EE129CEC8C}"/>
                </a:ext>
              </a:extLst>
            </p:cNvPr>
            <p:cNvSpPr txBox="1">
              <a:spLocks noChangeArrowheads="1"/>
            </p:cNvSpPr>
            <p:nvPr/>
          </p:nvSpPr>
          <p:spPr bwMode="auto">
            <a:xfrm>
              <a:off x="9887820" y="1396207"/>
              <a:ext cx="911616" cy="69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dirty="0"/>
                <a:t>Cathode</a:t>
              </a:r>
            </a:p>
            <a:p>
              <a:pPr algn="ctr">
                <a:spcBef>
                  <a:spcPct val="0"/>
                </a:spcBef>
                <a:buClrTx/>
                <a:buFontTx/>
                <a:buNone/>
              </a:pPr>
              <a:r>
                <a:rPr lang="en-US" altLang="en-US" sz="1200" b="1" dirty="0"/>
                <a:t>loading system</a:t>
              </a:r>
            </a:p>
          </p:txBody>
        </p:sp>
        <p:grpSp>
          <p:nvGrpSpPr>
            <p:cNvPr id="43" name="Group 75">
              <a:extLst>
                <a:ext uri="{FF2B5EF4-FFF2-40B4-BE49-F238E27FC236}">
                  <a16:creationId xmlns:a16="http://schemas.microsoft.com/office/drawing/2014/main" id="{B67EE9D3-2096-48D5-8C95-38157379F84D}"/>
                </a:ext>
              </a:extLst>
            </p:cNvPr>
            <p:cNvGrpSpPr>
              <a:grpSpLocks/>
            </p:cNvGrpSpPr>
            <p:nvPr/>
          </p:nvGrpSpPr>
          <p:grpSpPr bwMode="auto">
            <a:xfrm>
              <a:off x="6575425" y="4589464"/>
              <a:ext cx="4046538" cy="1282852"/>
              <a:chOff x="5051509" y="4589313"/>
              <a:chExt cx="4046261" cy="1283472"/>
            </a:xfrm>
          </p:grpSpPr>
          <p:pic>
            <p:nvPicPr>
              <p:cNvPr id="50" name="Picture 2">
                <a:extLst>
                  <a:ext uri="{FF2B5EF4-FFF2-40B4-BE49-F238E27FC236}">
                    <a16:creationId xmlns:a16="http://schemas.microsoft.com/office/drawing/2014/main" id="{A91475BE-8343-4188-B119-DBB095640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669" y="4648291"/>
                <a:ext cx="382504" cy="118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1">
                <a:extLst>
                  <a:ext uri="{FF2B5EF4-FFF2-40B4-BE49-F238E27FC236}">
                    <a16:creationId xmlns:a16="http://schemas.microsoft.com/office/drawing/2014/main" id="{F7B8F37D-6C05-4E24-865B-CB19C309BA60}"/>
                  </a:ext>
                </a:extLst>
              </p:cNvPr>
              <p:cNvSpPr txBox="1">
                <a:spLocks noChangeArrowheads="1"/>
              </p:cNvSpPr>
              <p:nvPr/>
            </p:nvSpPr>
            <p:spPr bwMode="auto">
              <a:xfrm>
                <a:off x="5333716" y="4628150"/>
                <a:ext cx="1307419" cy="124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dirty="0"/>
                  <a:t>LF solenoid</a:t>
                </a:r>
              </a:p>
              <a:p>
                <a:pPr eaLnBrk="1" hangingPunct="1">
                  <a:lnSpc>
                    <a:spcPct val="200000"/>
                  </a:lnSpc>
                  <a:spcBef>
                    <a:spcPct val="0"/>
                  </a:spcBef>
                  <a:buClrTx/>
                  <a:buFontTx/>
                  <a:buNone/>
                </a:pPr>
                <a:r>
                  <a:rPr lang="en-US" altLang="en-US" sz="900" b="1" dirty="0"/>
                  <a:t>HF solenoid</a:t>
                </a:r>
              </a:p>
              <a:p>
                <a:pPr eaLnBrk="1" hangingPunct="1">
                  <a:lnSpc>
                    <a:spcPct val="200000"/>
                  </a:lnSpc>
                  <a:spcBef>
                    <a:spcPct val="0"/>
                  </a:spcBef>
                  <a:buClrTx/>
                  <a:buFontTx/>
                  <a:buNone/>
                </a:pPr>
                <a:r>
                  <a:rPr lang="en-US" altLang="en-US" sz="900" b="1" dirty="0"/>
                  <a:t>Transport solenoid</a:t>
                </a:r>
              </a:p>
            </p:txBody>
          </p:sp>
          <p:sp>
            <p:nvSpPr>
              <p:cNvPr id="52" name="Rounded Rectangle 44">
                <a:extLst>
                  <a:ext uri="{FF2B5EF4-FFF2-40B4-BE49-F238E27FC236}">
                    <a16:creationId xmlns:a16="http://schemas.microsoft.com/office/drawing/2014/main" id="{0923AC21-7DA5-4497-845A-A422FF0968F7}"/>
                  </a:ext>
                </a:extLst>
              </p:cNvPr>
              <p:cNvSpPr/>
              <p:nvPr/>
            </p:nvSpPr>
            <p:spPr>
              <a:xfrm>
                <a:off x="5051509" y="4589313"/>
                <a:ext cx="3919270" cy="1264261"/>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defRPr/>
                </a:pPr>
                <a:endParaRPr lang="en-US"/>
              </a:p>
            </p:txBody>
          </p:sp>
          <p:sp>
            <p:nvSpPr>
              <p:cNvPr id="53" name="TextBox 1">
                <a:extLst>
                  <a:ext uri="{FF2B5EF4-FFF2-40B4-BE49-F238E27FC236}">
                    <a16:creationId xmlns:a16="http://schemas.microsoft.com/office/drawing/2014/main" id="{BC4043AC-EB92-4507-8B12-C98EF976BCF4}"/>
                  </a:ext>
                </a:extLst>
              </p:cNvPr>
              <p:cNvSpPr txBox="1">
                <a:spLocks noChangeArrowheads="1"/>
              </p:cNvSpPr>
              <p:nvPr/>
            </p:nvSpPr>
            <p:spPr bwMode="auto">
              <a:xfrm>
                <a:off x="6799985" y="4621278"/>
                <a:ext cx="129510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a:t>Quad corrector</a:t>
                </a:r>
              </a:p>
              <a:p>
                <a:pPr eaLnBrk="1" hangingPunct="1">
                  <a:lnSpc>
                    <a:spcPct val="200000"/>
                  </a:lnSpc>
                  <a:spcBef>
                    <a:spcPct val="0"/>
                  </a:spcBef>
                  <a:buClrTx/>
                  <a:buFontTx/>
                  <a:buNone/>
                </a:pPr>
                <a:r>
                  <a:rPr lang="en-US" altLang="en-US" sz="900" b="1"/>
                  <a:t>Trim corrector</a:t>
                </a:r>
              </a:p>
              <a:p>
                <a:pPr eaLnBrk="1" hangingPunct="1">
                  <a:lnSpc>
                    <a:spcPct val="200000"/>
                  </a:lnSpc>
                  <a:spcBef>
                    <a:spcPct val="0"/>
                  </a:spcBef>
                  <a:buClrTx/>
                  <a:buFontTx/>
                  <a:buNone/>
                </a:pPr>
                <a:r>
                  <a:rPr lang="en-US" altLang="en-US" sz="900" b="1"/>
                  <a:t>Corrector 3.8 ID</a:t>
                </a:r>
              </a:p>
              <a:p>
                <a:pPr eaLnBrk="1" hangingPunct="1">
                  <a:lnSpc>
                    <a:spcPct val="200000"/>
                  </a:lnSpc>
                  <a:spcBef>
                    <a:spcPct val="0"/>
                  </a:spcBef>
                  <a:buClrTx/>
                  <a:buFontTx/>
                  <a:buNone/>
                </a:pPr>
                <a:r>
                  <a:rPr lang="en-US" altLang="en-US" sz="900" b="1"/>
                  <a:t>Corrector 6.0 ID</a:t>
                </a:r>
              </a:p>
            </p:txBody>
          </p:sp>
          <p:pic>
            <p:nvPicPr>
              <p:cNvPr id="54" name="Picture 4">
                <a:extLst>
                  <a:ext uri="{FF2B5EF4-FFF2-40B4-BE49-F238E27FC236}">
                    <a16:creationId xmlns:a16="http://schemas.microsoft.com/office/drawing/2014/main" id="{23F46CAC-2EBA-4E20-AE90-49E3AA218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644" y="4724401"/>
                <a:ext cx="204411"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5">
                <a:extLst>
                  <a:ext uri="{FF2B5EF4-FFF2-40B4-BE49-F238E27FC236}">
                    <a16:creationId xmlns:a16="http://schemas.microsoft.com/office/drawing/2014/main" id="{925C3CC4-2343-4FFF-A6B8-7CA22655F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1978" y="4762500"/>
                <a:ext cx="144496" cy="99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TextBox 1">
                <a:extLst>
                  <a:ext uri="{FF2B5EF4-FFF2-40B4-BE49-F238E27FC236}">
                    <a16:creationId xmlns:a16="http://schemas.microsoft.com/office/drawing/2014/main" id="{3415E561-339D-4CAF-97BB-FC45D60A0D98}"/>
                  </a:ext>
                </a:extLst>
              </p:cNvPr>
              <p:cNvSpPr txBox="1">
                <a:spLocks noChangeArrowheads="1"/>
              </p:cNvSpPr>
              <p:nvPr/>
            </p:nvSpPr>
            <p:spPr bwMode="auto">
              <a:xfrm>
                <a:off x="8086474" y="4625909"/>
                <a:ext cx="10112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eaLnBrk="1" hangingPunct="1">
                  <a:lnSpc>
                    <a:spcPct val="200000"/>
                  </a:lnSpc>
                  <a:spcBef>
                    <a:spcPct val="0"/>
                  </a:spcBef>
                  <a:buClrTx/>
                  <a:buFontTx/>
                  <a:buNone/>
                </a:pPr>
                <a:r>
                  <a:rPr lang="en-US" altLang="en-US" sz="900" b="1"/>
                  <a:t>BPM 2.4 ID</a:t>
                </a:r>
              </a:p>
              <a:p>
                <a:pPr eaLnBrk="1" hangingPunct="1">
                  <a:lnSpc>
                    <a:spcPct val="200000"/>
                  </a:lnSpc>
                  <a:spcBef>
                    <a:spcPct val="0"/>
                  </a:spcBef>
                  <a:buClrTx/>
                  <a:buFontTx/>
                  <a:buNone/>
                </a:pPr>
                <a:r>
                  <a:rPr lang="en-US" altLang="en-US" sz="900" b="1"/>
                  <a:t>BPM 4.8 ID</a:t>
                </a:r>
              </a:p>
              <a:p>
                <a:pPr eaLnBrk="1" hangingPunct="1">
                  <a:lnSpc>
                    <a:spcPct val="200000"/>
                  </a:lnSpc>
                  <a:spcBef>
                    <a:spcPct val="0"/>
                  </a:spcBef>
                  <a:buClrTx/>
                  <a:buFontTx/>
                  <a:buNone/>
                </a:pPr>
                <a:r>
                  <a:rPr lang="en-US" altLang="en-US" sz="900" b="1"/>
                  <a:t>Bellows</a:t>
                </a:r>
              </a:p>
              <a:p>
                <a:pPr eaLnBrk="1" hangingPunct="1">
                  <a:lnSpc>
                    <a:spcPct val="200000"/>
                  </a:lnSpc>
                  <a:spcBef>
                    <a:spcPct val="0"/>
                  </a:spcBef>
                  <a:buClrTx/>
                  <a:buFontTx/>
                  <a:buNone/>
                </a:pPr>
                <a:r>
                  <a:rPr lang="en-US" altLang="en-US" sz="900" b="1"/>
                  <a:t>Ion pump</a:t>
                </a:r>
              </a:p>
            </p:txBody>
          </p:sp>
        </p:grpSp>
        <p:cxnSp>
          <p:nvCxnSpPr>
            <p:cNvPr id="44" name="Straight Arrow Connector 43">
              <a:extLst>
                <a:ext uri="{FF2B5EF4-FFF2-40B4-BE49-F238E27FC236}">
                  <a16:creationId xmlns:a16="http://schemas.microsoft.com/office/drawing/2014/main" id="{D37A5566-C058-4F9F-8531-4DBEC3656E1A}"/>
                </a:ext>
              </a:extLst>
            </p:cNvPr>
            <p:cNvCxnSpPr>
              <a:stCxn id="45" idx="2"/>
            </p:cNvCxnSpPr>
            <p:nvPr/>
          </p:nvCxnSpPr>
          <p:spPr>
            <a:xfrm flipH="1">
              <a:off x="4740276" y="2360614"/>
              <a:ext cx="111125" cy="1095375"/>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45" name="Rectangle 3">
              <a:extLst>
                <a:ext uri="{FF2B5EF4-FFF2-40B4-BE49-F238E27FC236}">
                  <a16:creationId xmlns:a16="http://schemas.microsoft.com/office/drawing/2014/main" id="{14444E3D-0D54-478D-A453-7587A7AE5C04}"/>
                </a:ext>
              </a:extLst>
            </p:cNvPr>
            <p:cNvSpPr>
              <a:spLocks noChangeArrowheads="1"/>
            </p:cNvSpPr>
            <p:nvPr/>
          </p:nvSpPr>
          <p:spPr bwMode="auto">
            <a:xfrm>
              <a:off x="4395789" y="1898651"/>
              <a:ext cx="911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1"/>
                </a:buClr>
                <a:buChar char="•"/>
                <a:defRPr sz="2200">
                  <a:solidFill>
                    <a:schemeClr val="tx1"/>
                  </a:solidFill>
                  <a:latin typeface="Arial" charset="0"/>
                  <a:ea typeface="ＭＳ Ｐゴシック" pitchFamily="34" charset="-128"/>
                  <a:cs typeface="Helvetica" pitchFamily="34" charset="0"/>
                </a:defRPr>
              </a:lvl1pPr>
              <a:lvl2pPr marL="742950" indent="-285750">
                <a:spcBef>
                  <a:spcPct val="20000"/>
                </a:spcBef>
                <a:buClr>
                  <a:schemeClr val="tx1"/>
                </a:buClr>
                <a:buChar char="–"/>
                <a:defRPr sz="2200">
                  <a:solidFill>
                    <a:schemeClr val="tx1"/>
                  </a:solidFill>
                  <a:latin typeface="Arial" charset="0"/>
                  <a:ea typeface="ＭＳ Ｐゴシック" pitchFamily="34" charset="-128"/>
                </a:defRPr>
              </a:lvl2pPr>
              <a:lvl3pPr marL="1143000" indent="-228600">
                <a:spcBef>
                  <a:spcPct val="20000"/>
                </a:spcBef>
                <a:buClr>
                  <a:schemeClr val="tx1"/>
                </a:buClr>
                <a:buFont typeface="Wingdings" pitchFamily="2" charset="2"/>
                <a:buChar char="§"/>
                <a:defRPr sz="22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Helvetica" pitchFamily="34" charset="0"/>
                  <a:ea typeface="ＭＳ Ｐゴシック" pitchFamily="34" charset="-128"/>
                </a:defRPr>
              </a:lvl4pPr>
              <a:lvl5pPr marL="2057400" indent="-228600">
                <a:spcBef>
                  <a:spcPct val="20000"/>
                </a:spcBef>
                <a:buChar char="»"/>
                <a:defRPr sz="2000">
                  <a:solidFill>
                    <a:schemeClr val="tx1"/>
                  </a:solidFill>
                  <a:latin typeface="Helvetica"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Helvetica" pitchFamily="34" charset="0"/>
                  <a:ea typeface="ＭＳ Ｐゴシック" pitchFamily="34" charset="-128"/>
                </a:defRPr>
              </a:lvl9pPr>
            </a:lstStyle>
            <a:p>
              <a:pPr algn="ctr">
                <a:spcBef>
                  <a:spcPct val="0"/>
                </a:spcBef>
                <a:buClrTx/>
                <a:buFontTx/>
                <a:buNone/>
              </a:pPr>
              <a:r>
                <a:rPr lang="en-US" altLang="en-US" sz="1200" b="1"/>
                <a:t>Merger</a:t>
              </a:r>
            </a:p>
            <a:p>
              <a:pPr algn="ctr">
                <a:spcBef>
                  <a:spcPct val="0"/>
                </a:spcBef>
                <a:buClrTx/>
                <a:buFontTx/>
                <a:buNone/>
              </a:pPr>
              <a:r>
                <a:rPr lang="en-US" altLang="en-US" sz="1200" b="1"/>
                <a:t> Beamline</a:t>
              </a:r>
            </a:p>
          </p:txBody>
        </p:sp>
        <p:sp>
          <p:nvSpPr>
            <p:cNvPr id="46" name="Rectangle 1">
              <a:extLst>
                <a:ext uri="{FF2B5EF4-FFF2-40B4-BE49-F238E27FC236}">
                  <a16:creationId xmlns:a16="http://schemas.microsoft.com/office/drawing/2014/main" id="{B3995C42-1AEC-49CF-9466-22118E0D1A8E}"/>
                </a:ext>
              </a:extLst>
            </p:cNvPr>
            <p:cNvSpPr>
              <a:spLocks noChangeArrowheads="1"/>
            </p:cNvSpPr>
            <p:nvPr/>
          </p:nvSpPr>
          <p:spPr bwMode="auto">
            <a:xfrm>
              <a:off x="5619750" y="1673226"/>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ＭＳ Ｐゴシック" pitchFamily="34" charset="-128"/>
                </a:defRPr>
              </a:lvl1pPr>
              <a:lvl2pPr marL="742950" indent="-285750">
                <a:defRPr sz="2200">
                  <a:solidFill>
                    <a:schemeClr val="tx1"/>
                  </a:solidFill>
                  <a:latin typeface="Arial" charset="0"/>
                  <a:ea typeface="ＭＳ Ｐゴシック" pitchFamily="34" charset="-128"/>
                </a:defRPr>
              </a:lvl2pPr>
              <a:lvl3pPr marL="1143000" indent="-228600">
                <a:defRPr sz="2200">
                  <a:solidFill>
                    <a:schemeClr val="tx1"/>
                  </a:solidFill>
                  <a:latin typeface="Arial" charset="0"/>
                  <a:ea typeface="ＭＳ Ｐゴシック" pitchFamily="34" charset="-128"/>
                </a:defRPr>
              </a:lvl3pPr>
              <a:lvl4pPr marL="1600200" indent="-228600">
                <a:defRPr sz="2200">
                  <a:solidFill>
                    <a:schemeClr val="tx1"/>
                  </a:solidFill>
                  <a:latin typeface="Arial" charset="0"/>
                  <a:ea typeface="ＭＳ Ｐゴシック" pitchFamily="34" charset="-128"/>
                </a:defRPr>
              </a:lvl4pPr>
              <a:lvl5pPr marL="2057400" indent="-228600">
                <a:defRPr sz="2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200">
                  <a:solidFill>
                    <a:schemeClr val="tx1"/>
                  </a:solidFill>
                  <a:latin typeface="Arial" charset="0"/>
                  <a:ea typeface="ＭＳ Ｐゴシック" pitchFamily="34" charset="-128"/>
                </a:defRPr>
              </a:lvl9pPr>
            </a:lstStyle>
            <a:p>
              <a:pPr algn="ctr"/>
              <a:r>
                <a:rPr lang="en-US" altLang="en-US" sz="1200" b="1" dirty="0"/>
                <a:t>Transport</a:t>
              </a:r>
            </a:p>
            <a:p>
              <a:pPr algn="ctr"/>
              <a:r>
                <a:rPr lang="en-US" altLang="en-US" sz="1200" b="1" dirty="0"/>
                <a:t> Beamline</a:t>
              </a:r>
            </a:p>
          </p:txBody>
        </p:sp>
        <p:cxnSp>
          <p:nvCxnSpPr>
            <p:cNvPr id="47" name="Straight Arrow Connector 46">
              <a:extLst>
                <a:ext uri="{FF2B5EF4-FFF2-40B4-BE49-F238E27FC236}">
                  <a16:creationId xmlns:a16="http://schemas.microsoft.com/office/drawing/2014/main" id="{4EC2EBF1-1E17-490C-8954-83111CA9D1DA}"/>
                </a:ext>
              </a:extLst>
            </p:cNvPr>
            <p:cNvCxnSpPr/>
            <p:nvPr/>
          </p:nvCxnSpPr>
          <p:spPr>
            <a:xfrm>
              <a:off x="6248400" y="2135188"/>
              <a:ext cx="0" cy="1149350"/>
            </a:xfrm>
            <a:prstGeom prst="straightConnector1">
              <a:avLst/>
            </a:prstGeom>
            <a:ln w="25400">
              <a:tailEnd type="arrow"/>
            </a:ln>
          </p:spPr>
          <p:style>
            <a:lnRef idx="2">
              <a:schemeClr val="accent1"/>
            </a:lnRef>
            <a:fillRef idx="0">
              <a:schemeClr val="accent1"/>
            </a:fillRef>
            <a:effectRef idx="1">
              <a:schemeClr val="accent1"/>
            </a:effectRef>
            <a:fontRef idx="minor">
              <a:schemeClr val="tx1"/>
            </a:fontRef>
          </p:style>
        </p:cxnSp>
        <p:sp>
          <p:nvSpPr>
            <p:cNvPr id="48" name="Rectangle 13">
              <a:extLst>
                <a:ext uri="{FF2B5EF4-FFF2-40B4-BE49-F238E27FC236}">
                  <a16:creationId xmlns:a16="http://schemas.microsoft.com/office/drawing/2014/main" id="{92BE445A-2AC9-448D-879B-CC736CEE0A6B}"/>
                </a:ext>
              </a:extLst>
            </p:cNvPr>
            <p:cNvSpPr>
              <a:spLocks noChangeArrowheads="1"/>
            </p:cNvSpPr>
            <p:nvPr/>
          </p:nvSpPr>
          <p:spPr bwMode="auto">
            <a:xfrm>
              <a:off x="3679201" y="1178361"/>
              <a:ext cx="16748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200">
                  <a:solidFill>
                    <a:schemeClr val="tx1"/>
                  </a:solidFill>
                  <a:latin typeface="Arial" charset="0"/>
                  <a:ea typeface="ＭＳ Ｐゴシック" pitchFamily="34" charset="-128"/>
                </a:defRPr>
              </a:lvl1pPr>
              <a:lvl2pPr marL="742950" indent="-285750">
                <a:defRPr sz="2200">
                  <a:solidFill>
                    <a:schemeClr val="tx1"/>
                  </a:solidFill>
                  <a:latin typeface="Arial" charset="0"/>
                  <a:ea typeface="ＭＳ Ｐゴシック" pitchFamily="34" charset="-128"/>
                </a:defRPr>
              </a:lvl2pPr>
              <a:lvl3pPr marL="1143000" indent="-228600">
                <a:defRPr sz="2200">
                  <a:solidFill>
                    <a:schemeClr val="tx1"/>
                  </a:solidFill>
                  <a:latin typeface="Arial" charset="0"/>
                  <a:ea typeface="ＭＳ Ｐゴシック" pitchFamily="34" charset="-128"/>
                </a:defRPr>
              </a:lvl3pPr>
              <a:lvl4pPr marL="1600200" indent="-228600">
                <a:defRPr sz="2200">
                  <a:solidFill>
                    <a:schemeClr val="tx1"/>
                  </a:solidFill>
                  <a:latin typeface="Arial" charset="0"/>
                  <a:ea typeface="ＭＳ Ｐゴシック" pitchFamily="34" charset="-128"/>
                </a:defRPr>
              </a:lvl4pPr>
              <a:lvl5pPr marL="2057400" indent="-228600">
                <a:defRPr sz="22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2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2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2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200">
                  <a:solidFill>
                    <a:schemeClr val="tx1"/>
                  </a:solidFill>
                  <a:latin typeface="Arial" charset="0"/>
                  <a:ea typeface="ＭＳ Ｐゴシック" pitchFamily="34" charset="-128"/>
                </a:defRPr>
              </a:lvl9pPr>
            </a:lstStyle>
            <a:p>
              <a:pPr algn="ctr"/>
              <a:r>
                <a:rPr lang="en-US" altLang="en-US" sz="1200" b="1" dirty="0"/>
                <a:t>704 MHz </a:t>
              </a:r>
              <a:br>
                <a:rPr lang="en-US" altLang="en-US" sz="1200" b="1" dirty="0"/>
              </a:br>
              <a:r>
                <a:rPr lang="en-US" altLang="en-US" sz="1200" b="1" dirty="0"/>
                <a:t>Cu Deflector Cavity</a:t>
              </a:r>
            </a:p>
          </p:txBody>
        </p:sp>
        <p:cxnSp>
          <p:nvCxnSpPr>
            <p:cNvPr id="49" name="Straight Arrow Connector 48">
              <a:extLst>
                <a:ext uri="{FF2B5EF4-FFF2-40B4-BE49-F238E27FC236}">
                  <a16:creationId xmlns:a16="http://schemas.microsoft.com/office/drawing/2014/main" id="{AFBE7D07-BDA0-4811-9BB9-BE1A65B92092}"/>
                </a:ext>
              </a:extLst>
            </p:cNvPr>
            <p:cNvCxnSpPr/>
            <p:nvPr/>
          </p:nvCxnSpPr>
          <p:spPr>
            <a:xfrm flipH="1">
              <a:off x="4332289" y="1760538"/>
              <a:ext cx="117475" cy="1503362"/>
            </a:xfrm>
            <a:prstGeom prst="straightConnector1">
              <a:avLst/>
            </a:prstGeom>
            <a:ln w="25400">
              <a:tailEnd type="arrow"/>
            </a:ln>
          </p:spPr>
          <p:style>
            <a:lnRef idx="2">
              <a:schemeClr val="accent6"/>
            </a:lnRef>
            <a:fillRef idx="0">
              <a:schemeClr val="accent6"/>
            </a:fillRef>
            <a:effectRef idx="1">
              <a:schemeClr val="accent6"/>
            </a:effectRef>
            <a:fontRef idx="minor">
              <a:schemeClr val="tx1"/>
            </a:fontRef>
          </p:style>
        </p:cxnSp>
      </p:grpSp>
      <p:sp>
        <p:nvSpPr>
          <p:cNvPr id="57" name="TextBox 56">
            <a:extLst>
              <a:ext uri="{FF2B5EF4-FFF2-40B4-BE49-F238E27FC236}">
                <a16:creationId xmlns:a16="http://schemas.microsoft.com/office/drawing/2014/main" id="{467AE3F9-52A9-42F9-A245-4131D3AE9EDF}"/>
              </a:ext>
            </a:extLst>
          </p:cNvPr>
          <p:cNvSpPr txBox="1"/>
          <p:nvPr/>
        </p:nvSpPr>
        <p:spPr>
          <a:xfrm>
            <a:off x="1369942" y="5128057"/>
            <a:ext cx="10210800" cy="646331"/>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A. Fedotov et al, </a:t>
            </a:r>
            <a:r>
              <a:rPr lang="en-US" i="1" dirty="0">
                <a:latin typeface="Helvetica" panose="020B0604020202020204" pitchFamily="34" charset="0"/>
                <a:cs typeface="Helvetica" panose="020B0604020202020204" pitchFamily="34" charset="0"/>
              </a:rPr>
              <a:t>Experimental Demonstration of Hadron Beam Cooling Using Radio-Frequency Accelerated Electron Bunches</a:t>
            </a:r>
            <a:r>
              <a:rPr lang="en-US" dirty="0">
                <a:latin typeface="Helvetica" panose="020B0604020202020204" pitchFamily="34" charset="0"/>
                <a:cs typeface="Helvetica" panose="020B0604020202020204" pitchFamily="34" charset="0"/>
              </a:rPr>
              <a:t>, Physical Review Letters </a:t>
            </a:r>
            <a:r>
              <a:rPr lang="en-US" b="1" dirty="0">
                <a:latin typeface="Helvetica" panose="020B0604020202020204" pitchFamily="34" charset="0"/>
                <a:cs typeface="Helvetica" panose="020B0604020202020204" pitchFamily="34" charset="0"/>
              </a:rPr>
              <a:t>124</a:t>
            </a:r>
            <a:r>
              <a:rPr lang="en-US" dirty="0">
                <a:latin typeface="Helvetica" panose="020B0604020202020204" pitchFamily="34" charset="0"/>
                <a:cs typeface="Helvetica" panose="020B0604020202020204" pitchFamily="34" charset="0"/>
              </a:rPr>
              <a:t>, 084801 (Feb 2020).</a:t>
            </a:r>
          </a:p>
        </p:txBody>
      </p:sp>
      <p:sp>
        <p:nvSpPr>
          <p:cNvPr id="63" name="Title 17">
            <a:extLst>
              <a:ext uri="{FF2B5EF4-FFF2-40B4-BE49-F238E27FC236}">
                <a16:creationId xmlns:a16="http://schemas.microsoft.com/office/drawing/2014/main" id="{1B8E21CF-A03D-447E-B3E5-64D2A7500EDB}"/>
              </a:ext>
            </a:extLst>
          </p:cNvPr>
          <p:cNvSpPr txBox="1">
            <a:spLocks/>
          </p:cNvSpPr>
          <p:nvPr/>
        </p:nvSpPr>
        <p:spPr>
          <a:xfrm>
            <a:off x="2705035" y="5806306"/>
            <a:ext cx="7530242" cy="808037"/>
          </a:xfrm>
          <a:prstGeom prst="rect">
            <a:avLst/>
          </a:prstGeom>
        </p:spPr>
        <p:txBody>
          <a:bodyPr>
            <a:normAutofit fontScale="75000" lnSpcReduction="20000"/>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en-US" sz="2900" dirty="0">
                <a:solidFill>
                  <a:srgbClr val="FF0000"/>
                </a:solidFill>
                <a:latin typeface="Helvetica" panose="020B0604020202020204" pitchFamily="34" charset="0"/>
                <a:cs typeface="Helvetica" panose="020B0604020202020204" pitchFamily="34" charset="0"/>
              </a:rPr>
              <a:t>First operational electron cooling in a collider (Run-20)</a:t>
            </a:r>
          </a:p>
          <a:p>
            <a:r>
              <a:rPr lang="en-US" sz="2900" dirty="0">
                <a:solidFill>
                  <a:srgbClr val="FF0000"/>
                </a:solidFill>
                <a:latin typeface="Helvetica" panose="020B0604020202020204" pitchFamily="34" charset="0"/>
                <a:cs typeface="Helvetica" panose="020B0604020202020204" pitchFamily="34" charset="0"/>
              </a:rPr>
              <a:t>Critical for lowest-energy RHIC program in Run-21</a:t>
            </a:r>
            <a:br>
              <a:rPr lang="en-US" sz="2400" dirty="0"/>
            </a:br>
            <a:endParaRPr lang="en-US" sz="1800" b="0" dirty="0"/>
          </a:p>
        </p:txBody>
      </p:sp>
      <p:sp>
        <p:nvSpPr>
          <p:cNvPr id="64" name="Title 17">
            <a:extLst>
              <a:ext uri="{FF2B5EF4-FFF2-40B4-BE49-F238E27FC236}">
                <a16:creationId xmlns:a16="http://schemas.microsoft.com/office/drawing/2014/main" id="{754D8D35-5746-4D0C-9BC9-99AB03062B0B}"/>
              </a:ext>
            </a:extLst>
          </p:cNvPr>
          <p:cNvSpPr txBox="1">
            <a:spLocks/>
          </p:cNvSpPr>
          <p:nvPr/>
        </p:nvSpPr>
        <p:spPr>
          <a:xfrm>
            <a:off x="9573773" y="1568128"/>
            <a:ext cx="2189601" cy="808037"/>
          </a:xfrm>
          <a:prstGeom prst="rect">
            <a:avLst/>
          </a:prstGeom>
        </p:spPr>
        <p:txBody>
          <a:bodyPr>
            <a:no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DC gun</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high QE cathodes</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high-power fiber laser</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5 RF systems, including one SRF          </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machine protection</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many magnets</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instrumentation</a:t>
            </a:r>
          </a:p>
          <a:p>
            <a:pPr marL="285750" indent="-285750">
              <a:buFont typeface="Wingdings" panose="05000000000000000000" pitchFamily="2" charset="2"/>
              <a:buChar char="§"/>
            </a:pPr>
            <a:r>
              <a:rPr lang="en-US" sz="1600" b="0" dirty="0">
                <a:latin typeface="Helvetica" panose="020B0604020202020204" pitchFamily="34" charset="0"/>
                <a:cs typeface="Helvetica" panose="020B0604020202020204" pitchFamily="34" charset="0"/>
              </a:rPr>
              <a:t>100 meters of beamlines</a:t>
            </a:r>
          </a:p>
        </p:txBody>
      </p:sp>
      <p:sp>
        <p:nvSpPr>
          <p:cNvPr id="65" name="TextBox 64">
            <a:extLst>
              <a:ext uri="{FF2B5EF4-FFF2-40B4-BE49-F238E27FC236}">
                <a16:creationId xmlns:a16="http://schemas.microsoft.com/office/drawing/2014/main" id="{3C8498E9-748C-4CE3-997E-8E74C4612642}"/>
              </a:ext>
            </a:extLst>
          </p:cNvPr>
          <p:cNvSpPr txBox="1"/>
          <p:nvPr/>
        </p:nvSpPr>
        <p:spPr>
          <a:xfrm>
            <a:off x="9557852" y="1250799"/>
            <a:ext cx="1946636" cy="369332"/>
          </a:xfrm>
          <a:prstGeom prst="rect">
            <a:avLst/>
          </a:prstGeom>
          <a:noFill/>
        </p:spPr>
        <p:txBody>
          <a:bodyPr wrap="square" rtlCol="0">
            <a:spAutoFit/>
          </a:bodyPr>
          <a:lstStyle/>
          <a:p>
            <a:r>
              <a:rPr lang="en-US" dirty="0">
                <a:latin typeface="Helvetica" panose="020B0604020202020204" pitchFamily="34" charset="0"/>
                <a:cs typeface="Helvetica" panose="020B0604020202020204" pitchFamily="34" charset="0"/>
              </a:rPr>
              <a:t>Technologies</a:t>
            </a:r>
          </a:p>
        </p:txBody>
      </p:sp>
      <p:sp>
        <p:nvSpPr>
          <p:cNvPr id="66" name="Rectangle 65">
            <a:extLst>
              <a:ext uri="{FF2B5EF4-FFF2-40B4-BE49-F238E27FC236}">
                <a16:creationId xmlns:a16="http://schemas.microsoft.com/office/drawing/2014/main" id="{3CAA4CCD-48E1-48C3-A3C7-8FBAC7575EE7}"/>
              </a:ext>
            </a:extLst>
          </p:cNvPr>
          <p:cNvSpPr/>
          <p:nvPr/>
        </p:nvSpPr>
        <p:spPr>
          <a:xfrm>
            <a:off x="9557852" y="1155462"/>
            <a:ext cx="2283626" cy="32578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3D2D21B-41FA-4BE7-AFDF-062933F8CF5C}"/>
              </a:ext>
            </a:extLst>
          </p:cNvPr>
          <p:cNvSpPr/>
          <p:nvPr/>
        </p:nvSpPr>
        <p:spPr>
          <a:xfrm>
            <a:off x="359308" y="769273"/>
            <a:ext cx="11573996" cy="43287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9F1036A3-03A4-4CD5-B018-C57E9E155ECA}"/>
              </a:ext>
            </a:extLst>
          </p:cNvPr>
          <p:cNvSpPr txBox="1"/>
          <p:nvPr/>
        </p:nvSpPr>
        <p:spPr>
          <a:xfrm>
            <a:off x="247316" y="13271"/>
            <a:ext cx="11758493" cy="584775"/>
          </a:xfrm>
          <a:prstGeom prst="rect">
            <a:avLst/>
          </a:prstGeom>
          <a:noFill/>
        </p:spPr>
        <p:txBody>
          <a:bodyPr wrap="square">
            <a:spAutoFit/>
          </a:bodyPr>
          <a:lstStyle/>
          <a:p>
            <a:r>
              <a:rPr lang="en-US" sz="3200" b="1" dirty="0">
                <a:latin typeface="Helvetica" panose="020B0604020202020204" pitchFamily="34" charset="0"/>
                <a:cs typeface="Helvetica" panose="020B0604020202020204" pitchFamily="34" charset="0"/>
              </a:rPr>
              <a:t>Low Energy RHIC electron Cooling (</a:t>
            </a:r>
            <a:r>
              <a:rPr lang="en-US" sz="3200" b="1" dirty="0" err="1">
                <a:latin typeface="Helvetica" panose="020B0604020202020204" pitchFamily="34" charset="0"/>
                <a:cs typeface="Helvetica" panose="020B0604020202020204" pitchFamily="34" charset="0"/>
              </a:rPr>
              <a:t>LEReC</a:t>
            </a:r>
            <a:r>
              <a:rPr lang="en-US" sz="3200" b="1" dirty="0">
                <a:latin typeface="Helvetica" panose="020B0604020202020204" pitchFamily="34" charset="0"/>
                <a:cs typeface="Helvetica" panose="020B0604020202020204" pitchFamily="34" charset="0"/>
              </a:rPr>
              <a:t>) </a:t>
            </a:r>
            <a:endParaRPr lang="en-US" sz="2400" b="1" dirty="0">
              <a:latin typeface="Helvetica" panose="020B0604020202020204" pitchFamily="34" charset="0"/>
              <a:cs typeface="Helvetica" panose="020B0604020202020204" pitchFamily="34" charset="0"/>
            </a:endParaRPr>
          </a:p>
        </p:txBody>
      </p:sp>
      <p:sp>
        <p:nvSpPr>
          <p:cNvPr id="69" name="TextBox 68">
            <a:extLst>
              <a:ext uri="{FF2B5EF4-FFF2-40B4-BE49-F238E27FC236}">
                <a16:creationId xmlns:a16="http://schemas.microsoft.com/office/drawing/2014/main" id="{B67A3602-B74F-40B6-8867-29626189DD89}"/>
              </a:ext>
            </a:extLst>
          </p:cNvPr>
          <p:cNvSpPr txBox="1"/>
          <p:nvPr/>
        </p:nvSpPr>
        <p:spPr>
          <a:xfrm>
            <a:off x="9882554" y="-697"/>
            <a:ext cx="2535091" cy="646331"/>
          </a:xfrm>
          <a:prstGeom prst="rect">
            <a:avLst/>
          </a:prstGeom>
          <a:noFill/>
        </p:spPr>
        <p:txBody>
          <a:bodyPr wrap="square" rtlCol="0">
            <a:spAutoFit/>
          </a:bodyPr>
          <a:lstStyle/>
          <a:p>
            <a:r>
              <a:rPr lang="en-US" dirty="0"/>
              <a:t>Principle Investigator </a:t>
            </a:r>
          </a:p>
          <a:p>
            <a:r>
              <a:rPr lang="en-US" dirty="0"/>
              <a:t>Alexei Fedotov</a:t>
            </a:r>
          </a:p>
        </p:txBody>
      </p:sp>
      <p:sp>
        <p:nvSpPr>
          <p:cNvPr id="70" name="Footer Placeholder 2">
            <a:extLst>
              <a:ext uri="{FF2B5EF4-FFF2-40B4-BE49-F238E27FC236}">
                <a16:creationId xmlns:a16="http://schemas.microsoft.com/office/drawing/2014/main" id="{F2985D3D-5E16-4188-9435-45E70848A889}"/>
              </a:ext>
            </a:extLst>
          </p:cNvPr>
          <p:cNvSpPr txBox="1">
            <a:spLocks/>
          </p:cNvSpPr>
          <p:nvPr/>
        </p:nvSpPr>
        <p:spPr bwMode="auto">
          <a:xfrm>
            <a:off x="11330490" y="6387001"/>
            <a:ext cx="457200" cy="30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ctr" defTabSz="914400" rtl="0" eaLnBrk="0" fontAlgn="base" latinLnBrk="0" hangingPunct="0">
              <a:spcBef>
                <a:spcPct val="0"/>
              </a:spcBef>
              <a:spcAft>
                <a:spcPct val="0"/>
              </a:spcAft>
              <a:defRPr sz="10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24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24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24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defRPr/>
            </a:pPr>
            <a:fld id="{B558D05A-655E-48D6-BEE5-5A6C8F729379}" type="slidenum">
              <a:rPr lang="en-US" smtClean="0"/>
              <a:pPr>
                <a:defRPr/>
              </a:pPr>
              <a:t>5</a:t>
            </a:fld>
            <a:r>
              <a:rPr lang="en-US"/>
              <a:t> </a:t>
            </a:r>
            <a:endParaRPr lang="en-US" sz="800" dirty="0">
              <a:latin typeface="Times New Roman" pitchFamily="18" charset="0"/>
            </a:endParaRPr>
          </a:p>
        </p:txBody>
      </p:sp>
      <p:sp>
        <p:nvSpPr>
          <p:cNvPr id="68" name="TextBox 67">
            <a:extLst>
              <a:ext uri="{FF2B5EF4-FFF2-40B4-BE49-F238E27FC236}">
                <a16:creationId xmlns:a16="http://schemas.microsoft.com/office/drawing/2014/main" id="{A2ABC8C0-D036-4547-A10A-7F8E8A5A6BCD}"/>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3001273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5FBF5D-FAC2-408D-A435-0D30BD8F2924}"/>
              </a:ext>
            </a:extLst>
          </p:cNvPr>
          <p:cNvPicPr>
            <a:picLocks noChangeAspect="1"/>
          </p:cNvPicPr>
          <p:nvPr/>
        </p:nvPicPr>
        <p:blipFill>
          <a:blip r:embed="rId2"/>
          <a:stretch>
            <a:fillRect/>
          </a:stretch>
        </p:blipFill>
        <p:spPr>
          <a:xfrm>
            <a:off x="6031512" y="1799315"/>
            <a:ext cx="4728911" cy="3615922"/>
          </a:xfrm>
          <a:prstGeom prst="rect">
            <a:avLst/>
          </a:prstGeom>
        </p:spPr>
      </p:pic>
      <p:sp>
        <p:nvSpPr>
          <p:cNvPr id="9" name="Rectangle 8">
            <a:extLst>
              <a:ext uri="{FF2B5EF4-FFF2-40B4-BE49-F238E27FC236}">
                <a16:creationId xmlns:a16="http://schemas.microsoft.com/office/drawing/2014/main" id="{A2C21EE1-10EB-41E9-8E3B-99FD124ACA25}"/>
              </a:ext>
            </a:extLst>
          </p:cNvPr>
          <p:cNvSpPr/>
          <p:nvPr/>
        </p:nvSpPr>
        <p:spPr>
          <a:xfrm>
            <a:off x="235598" y="5824091"/>
            <a:ext cx="11956401" cy="523220"/>
          </a:xfrm>
          <a:prstGeom prst="rect">
            <a:avLst/>
          </a:prstGeom>
        </p:spPr>
        <p:txBody>
          <a:bodyPr wrap="square">
            <a:spAutoFit/>
          </a:bodyPr>
          <a:lstStyle/>
          <a:p>
            <a:pPr algn="ctr"/>
            <a:r>
              <a:rPr lang="en-US" sz="2800" b="1" baseline="0" dirty="0">
                <a:solidFill>
                  <a:srgbClr val="FF0000"/>
                </a:solidFill>
                <a:latin typeface="Helvetica" panose="020B0604020202020204" pitchFamily="34" charset="0"/>
                <a:cs typeface="Helvetica" panose="020B0604020202020204" pitchFamily="34" charset="0"/>
              </a:rPr>
              <a:t>All Run-20 goals </a:t>
            </a:r>
            <a:r>
              <a:rPr lang="en-US" sz="2800" b="1" dirty="0">
                <a:solidFill>
                  <a:srgbClr val="FF0000"/>
                </a:solidFill>
                <a:latin typeface="Helvetica" panose="020B0604020202020204" pitchFamily="34" charset="0"/>
                <a:cs typeface="Helvetica" panose="020B0604020202020204" pitchFamily="34" charset="0"/>
              </a:rPr>
              <a:t>achieved or exceeded</a:t>
            </a:r>
            <a:endParaRPr lang="en-US" sz="2800" b="1" baseline="0" dirty="0">
              <a:solidFill>
                <a:srgbClr val="FF0000"/>
              </a:solidFill>
              <a:latin typeface="Helvetica" panose="020B0604020202020204" pitchFamily="34" charset="0"/>
              <a:cs typeface="Helvetica" panose="020B0604020202020204" pitchFamily="34" charset="0"/>
            </a:endParaRPr>
          </a:p>
        </p:txBody>
      </p:sp>
      <p:sp>
        <p:nvSpPr>
          <p:cNvPr id="10" name="Title 1">
            <a:extLst>
              <a:ext uri="{FF2B5EF4-FFF2-40B4-BE49-F238E27FC236}">
                <a16:creationId xmlns:a16="http://schemas.microsoft.com/office/drawing/2014/main" id="{13363CF1-E9F0-409E-9062-C5F4C5D234EA}"/>
              </a:ext>
            </a:extLst>
          </p:cNvPr>
          <p:cNvSpPr txBox="1">
            <a:spLocks/>
          </p:cNvSpPr>
          <p:nvPr/>
        </p:nvSpPr>
        <p:spPr>
          <a:xfrm>
            <a:off x="235598" y="114129"/>
            <a:ext cx="11945965" cy="76538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r>
              <a:rPr lang="en-US" sz="3600" dirty="0"/>
              <a:t>RHIC Run-20 – first operational use of </a:t>
            </a:r>
            <a:r>
              <a:rPr lang="en-US" sz="3600" dirty="0" err="1"/>
              <a:t>LEReC</a:t>
            </a:r>
            <a:endParaRPr lang="en-US" sz="3600" dirty="0"/>
          </a:p>
        </p:txBody>
      </p:sp>
      <p:sp>
        <p:nvSpPr>
          <p:cNvPr id="11" name="TextBox 10">
            <a:extLst>
              <a:ext uri="{FF2B5EF4-FFF2-40B4-BE49-F238E27FC236}">
                <a16:creationId xmlns:a16="http://schemas.microsoft.com/office/drawing/2014/main" id="{CF6A598D-B73A-4A7A-B535-63884A90A7A1}"/>
              </a:ext>
            </a:extLst>
          </p:cNvPr>
          <p:cNvSpPr txBox="1"/>
          <p:nvPr/>
        </p:nvSpPr>
        <p:spPr>
          <a:xfrm>
            <a:off x="441342" y="935185"/>
            <a:ext cx="10606673" cy="646331"/>
          </a:xfrm>
          <a:prstGeom prst="rect">
            <a:avLst/>
          </a:prstGeom>
          <a:noFill/>
        </p:spPr>
        <p:txBody>
          <a:bodyPr wrap="square" rtlCol="0">
            <a:spAutoFit/>
          </a:bodyPr>
          <a:lstStyle/>
          <a:p>
            <a:r>
              <a:rPr lang="en-US" dirty="0"/>
              <a:t>First demonstration of high-energy bunched-beam electron cooling</a:t>
            </a:r>
          </a:p>
          <a:p>
            <a:r>
              <a:rPr lang="en-US" dirty="0"/>
              <a:t>First application of electron cooling in a collider</a:t>
            </a:r>
          </a:p>
        </p:txBody>
      </p:sp>
      <p:sp>
        <p:nvSpPr>
          <p:cNvPr id="12" name="TextBox 11">
            <a:extLst>
              <a:ext uri="{FF2B5EF4-FFF2-40B4-BE49-F238E27FC236}">
                <a16:creationId xmlns:a16="http://schemas.microsoft.com/office/drawing/2014/main" id="{22C4CC9A-E6BB-4C45-8052-0978748675C3}"/>
              </a:ext>
            </a:extLst>
          </p:cNvPr>
          <p:cNvSpPr txBox="1"/>
          <p:nvPr/>
        </p:nvSpPr>
        <p:spPr>
          <a:xfrm>
            <a:off x="7774101" y="935185"/>
            <a:ext cx="4417899" cy="584775"/>
          </a:xfrm>
          <a:prstGeom prst="rect">
            <a:avLst/>
          </a:prstGeom>
          <a:noFill/>
        </p:spPr>
        <p:txBody>
          <a:bodyPr wrap="square" rtlCol="0">
            <a:spAutoFit/>
          </a:bodyPr>
          <a:lstStyle/>
          <a:p>
            <a:r>
              <a:rPr lang="en-US" sz="1600" dirty="0"/>
              <a:t>Run Coordinator: Chuyu Liu (Run-19 to 21)</a:t>
            </a:r>
          </a:p>
          <a:p>
            <a:r>
              <a:rPr lang="en-US" sz="1600" dirty="0" err="1"/>
              <a:t>LEReC</a:t>
            </a:r>
            <a:r>
              <a:rPr lang="en-US" sz="1600" dirty="0"/>
              <a:t> Principal Investigator: Alexei Fedotov </a:t>
            </a:r>
          </a:p>
        </p:txBody>
      </p:sp>
      <p:sp>
        <p:nvSpPr>
          <p:cNvPr id="3" name="Slide Number Placeholder 2">
            <a:extLst>
              <a:ext uri="{FF2B5EF4-FFF2-40B4-BE49-F238E27FC236}">
                <a16:creationId xmlns:a16="http://schemas.microsoft.com/office/drawing/2014/main" id="{075A15A2-DFBD-4BD1-AE4B-2CBD152338CA}"/>
              </a:ext>
            </a:extLst>
          </p:cNvPr>
          <p:cNvSpPr>
            <a:spLocks noGrp="1"/>
          </p:cNvSpPr>
          <p:nvPr>
            <p:ph type="sldNum" sz="quarter" idx="4"/>
          </p:nvPr>
        </p:nvSpPr>
        <p:spPr>
          <a:xfrm>
            <a:off x="11226434" y="6316595"/>
            <a:ext cx="432486" cy="365125"/>
          </a:xfrm>
        </p:spPr>
        <p:txBody>
          <a:bodyPr/>
          <a:lstStyle/>
          <a:p>
            <a:fld id="{933A556B-7C63-244D-9B7C-B0EA8042B330}" type="slidenum">
              <a:rPr lang="en-US" smtClean="0"/>
              <a:pPr/>
              <a:t>6</a:t>
            </a:fld>
            <a:endParaRPr lang="en-US" sz="1000" dirty="0"/>
          </a:p>
        </p:txBody>
      </p:sp>
      <p:pic>
        <p:nvPicPr>
          <p:cNvPr id="2" name="Picture 1">
            <a:extLst>
              <a:ext uri="{FF2B5EF4-FFF2-40B4-BE49-F238E27FC236}">
                <a16:creationId xmlns:a16="http://schemas.microsoft.com/office/drawing/2014/main" id="{6AA78392-0710-BDCD-FDB8-C8F4D89DFE56}"/>
              </a:ext>
            </a:extLst>
          </p:cNvPr>
          <p:cNvPicPr>
            <a:picLocks noChangeAspect="1"/>
          </p:cNvPicPr>
          <p:nvPr/>
        </p:nvPicPr>
        <p:blipFill>
          <a:blip r:embed="rId3"/>
          <a:stretch>
            <a:fillRect/>
          </a:stretch>
        </p:blipFill>
        <p:spPr>
          <a:xfrm>
            <a:off x="1005261" y="1894842"/>
            <a:ext cx="4786611" cy="3615922"/>
          </a:xfrm>
          <a:prstGeom prst="rect">
            <a:avLst/>
          </a:prstGeom>
        </p:spPr>
      </p:pic>
      <p:sp>
        <p:nvSpPr>
          <p:cNvPr id="14" name="TextBox 13">
            <a:extLst>
              <a:ext uri="{FF2B5EF4-FFF2-40B4-BE49-F238E27FC236}">
                <a16:creationId xmlns:a16="http://schemas.microsoft.com/office/drawing/2014/main" id="{65D8C20B-54D3-45BE-AE57-268306065F19}"/>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3798722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CBFB-05D0-7643-9458-5FCF322998CC}"/>
              </a:ext>
            </a:extLst>
          </p:cNvPr>
          <p:cNvSpPr>
            <a:spLocks noGrp="1"/>
          </p:cNvSpPr>
          <p:nvPr>
            <p:ph type="title"/>
          </p:nvPr>
        </p:nvSpPr>
        <p:spPr>
          <a:xfrm>
            <a:off x="246034" y="32382"/>
            <a:ext cx="11935529" cy="776522"/>
          </a:xfrm>
        </p:spPr>
        <p:txBody>
          <a:bodyPr>
            <a:normAutofit/>
          </a:bodyPr>
          <a:lstStyle/>
          <a:p>
            <a:pPr algn="ctr"/>
            <a:r>
              <a:rPr lang="en-US" sz="3600" dirty="0"/>
              <a:t>RHIC Run-21 – highest priority for BES-II</a:t>
            </a:r>
          </a:p>
        </p:txBody>
      </p:sp>
      <p:sp>
        <p:nvSpPr>
          <p:cNvPr id="24" name="TextBox 23">
            <a:extLst>
              <a:ext uri="{FF2B5EF4-FFF2-40B4-BE49-F238E27FC236}">
                <a16:creationId xmlns:a16="http://schemas.microsoft.com/office/drawing/2014/main" id="{1926D3C9-E93C-6141-A701-1A2E248A6E74}"/>
              </a:ext>
            </a:extLst>
          </p:cNvPr>
          <p:cNvSpPr txBox="1"/>
          <p:nvPr/>
        </p:nvSpPr>
        <p:spPr>
          <a:xfrm>
            <a:off x="366126" y="819529"/>
            <a:ext cx="10606673" cy="646331"/>
          </a:xfrm>
          <a:prstGeom prst="rect">
            <a:avLst/>
          </a:prstGeom>
          <a:noFill/>
        </p:spPr>
        <p:txBody>
          <a:bodyPr wrap="square" rtlCol="0">
            <a:spAutoFit/>
          </a:bodyPr>
          <a:lstStyle/>
          <a:p>
            <a:r>
              <a:rPr lang="en-US" dirty="0"/>
              <a:t>Second year with low-energy electron cooler (</a:t>
            </a:r>
            <a:r>
              <a:rPr lang="en-US" dirty="0" err="1"/>
              <a:t>LEReC</a:t>
            </a:r>
            <a:r>
              <a:rPr lang="en-US" dirty="0"/>
              <a:t>)</a:t>
            </a:r>
          </a:p>
          <a:p>
            <a:r>
              <a:rPr lang="en-US" dirty="0"/>
              <a:t>Most difficult energy (~40% lower than nominal injection energy)</a:t>
            </a:r>
          </a:p>
        </p:txBody>
      </p:sp>
      <p:grpSp>
        <p:nvGrpSpPr>
          <p:cNvPr id="28" name="Group 27">
            <a:extLst>
              <a:ext uri="{FF2B5EF4-FFF2-40B4-BE49-F238E27FC236}">
                <a16:creationId xmlns:a16="http://schemas.microsoft.com/office/drawing/2014/main" id="{8C3CA169-7A26-7742-B92B-18837038C746}"/>
              </a:ext>
            </a:extLst>
          </p:cNvPr>
          <p:cNvGrpSpPr/>
          <p:nvPr/>
        </p:nvGrpSpPr>
        <p:grpSpPr>
          <a:xfrm>
            <a:off x="3410297" y="1767464"/>
            <a:ext cx="5167819" cy="4017116"/>
            <a:chOff x="341828" y="2190271"/>
            <a:chExt cx="6553980" cy="4721087"/>
          </a:xfrm>
        </p:grpSpPr>
        <p:pic>
          <p:nvPicPr>
            <p:cNvPr id="6" name="Picture 5">
              <a:extLst>
                <a:ext uri="{FF2B5EF4-FFF2-40B4-BE49-F238E27FC236}">
                  <a16:creationId xmlns:a16="http://schemas.microsoft.com/office/drawing/2014/main" id="{DC8022E5-32EE-5F4E-AA70-C2D51CD17C9F}"/>
                </a:ext>
              </a:extLst>
            </p:cNvPr>
            <p:cNvPicPr>
              <a:picLocks noChangeAspect="1"/>
            </p:cNvPicPr>
            <p:nvPr/>
          </p:nvPicPr>
          <p:blipFill>
            <a:blip r:embed="rId2"/>
            <a:stretch>
              <a:fillRect/>
            </a:stretch>
          </p:blipFill>
          <p:spPr>
            <a:xfrm>
              <a:off x="341828" y="2190271"/>
              <a:ext cx="6553980" cy="4721087"/>
            </a:xfrm>
            <a:prstGeom prst="rect">
              <a:avLst/>
            </a:prstGeom>
          </p:spPr>
        </p:pic>
        <p:sp>
          <p:nvSpPr>
            <p:cNvPr id="26" name="TextBox 25">
              <a:extLst>
                <a:ext uri="{FF2B5EF4-FFF2-40B4-BE49-F238E27FC236}">
                  <a16:creationId xmlns:a16="http://schemas.microsoft.com/office/drawing/2014/main" id="{DC38AE7A-383E-0F4C-A9EF-FBA4C8650B85}"/>
                </a:ext>
              </a:extLst>
            </p:cNvPr>
            <p:cNvSpPr txBox="1"/>
            <p:nvPr/>
          </p:nvSpPr>
          <p:spPr>
            <a:xfrm rot="20460000">
              <a:off x="5306413" y="4919959"/>
              <a:ext cx="1258678" cy="307777"/>
            </a:xfrm>
            <a:prstGeom prst="rect">
              <a:avLst/>
            </a:prstGeom>
            <a:noFill/>
          </p:spPr>
          <p:txBody>
            <a:bodyPr wrap="none" rtlCol="0">
              <a:spAutoFit/>
            </a:bodyPr>
            <a:lstStyle/>
            <a:p>
              <a:r>
                <a:rPr lang="en-US" sz="1400" dirty="0"/>
                <a:t>min projected</a:t>
              </a:r>
            </a:p>
          </p:txBody>
        </p:sp>
        <p:sp>
          <p:nvSpPr>
            <p:cNvPr id="27" name="TextBox 26">
              <a:extLst>
                <a:ext uri="{FF2B5EF4-FFF2-40B4-BE49-F238E27FC236}">
                  <a16:creationId xmlns:a16="http://schemas.microsoft.com/office/drawing/2014/main" id="{1B8922FB-3891-2B47-823F-3C87A14AF25D}"/>
                </a:ext>
              </a:extLst>
            </p:cNvPr>
            <p:cNvSpPr txBox="1"/>
            <p:nvPr/>
          </p:nvSpPr>
          <p:spPr>
            <a:xfrm rot="20280000">
              <a:off x="5256275" y="4228732"/>
              <a:ext cx="1308370" cy="307777"/>
            </a:xfrm>
            <a:prstGeom prst="rect">
              <a:avLst/>
            </a:prstGeom>
            <a:noFill/>
          </p:spPr>
          <p:txBody>
            <a:bodyPr wrap="none" rtlCol="0">
              <a:spAutoFit/>
            </a:bodyPr>
            <a:lstStyle/>
            <a:p>
              <a:r>
                <a:rPr lang="en-US" sz="1400" dirty="0"/>
                <a:t>max projected</a:t>
              </a:r>
            </a:p>
          </p:txBody>
        </p:sp>
      </p:grpSp>
      <p:sp>
        <p:nvSpPr>
          <p:cNvPr id="30" name="Rectangle 29">
            <a:extLst>
              <a:ext uri="{FF2B5EF4-FFF2-40B4-BE49-F238E27FC236}">
                <a16:creationId xmlns:a16="http://schemas.microsoft.com/office/drawing/2014/main" id="{B97E6BCA-9347-4F44-B008-94D983B1995C}"/>
              </a:ext>
            </a:extLst>
          </p:cNvPr>
          <p:cNvSpPr/>
          <p:nvPr/>
        </p:nvSpPr>
        <p:spPr>
          <a:xfrm>
            <a:off x="256471" y="5754955"/>
            <a:ext cx="11935529" cy="523220"/>
          </a:xfrm>
          <a:prstGeom prst="rect">
            <a:avLst/>
          </a:prstGeom>
        </p:spPr>
        <p:txBody>
          <a:bodyPr wrap="square">
            <a:spAutoFit/>
          </a:bodyPr>
          <a:lstStyle/>
          <a:p>
            <a:pPr algn="ctr"/>
            <a:r>
              <a:rPr lang="en-US" sz="2800" b="1" baseline="0" dirty="0">
                <a:solidFill>
                  <a:srgbClr val="FF0000"/>
                </a:solidFill>
                <a:latin typeface="Helvetica" panose="020B0604020202020204" pitchFamily="34" charset="0"/>
                <a:cs typeface="Helvetica" panose="020B0604020202020204" pitchFamily="34" charset="0"/>
              </a:rPr>
              <a:t>Highest priority Run-21 goal significantly </a:t>
            </a:r>
            <a:r>
              <a:rPr lang="en-US" sz="2800" b="1" dirty="0">
                <a:solidFill>
                  <a:srgbClr val="FF0000"/>
                </a:solidFill>
                <a:latin typeface="Helvetica" panose="020B0604020202020204" pitchFamily="34" charset="0"/>
                <a:cs typeface="Helvetica" panose="020B0604020202020204" pitchFamily="34" charset="0"/>
              </a:rPr>
              <a:t>exceeded</a:t>
            </a:r>
            <a:endParaRPr lang="en-US" sz="2800" b="1" baseline="0" dirty="0">
              <a:solidFill>
                <a:srgbClr val="FF0000"/>
              </a:solidFill>
              <a:latin typeface="Helvetica" panose="020B0604020202020204" pitchFamily="34" charset="0"/>
              <a:cs typeface="Helvetica" panose="020B0604020202020204" pitchFamily="34" charset="0"/>
            </a:endParaRPr>
          </a:p>
        </p:txBody>
      </p:sp>
      <p:sp>
        <p:nvSpPr>
          <p:cNvPr id="3" name="Slide Number Placeholder 2">
            <a:extLst>
              <a:ext uri="{FF2B5EF4-FFF2-40B4-BE49-F238E27FC236}">
                <a16:creationId xmlns:a16="http://schemas.microsoft.com/office/drawing/2014/main" id="{5DB56714-EB2A-4653-AD78-047B6443EC92}"/>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
        <p:nvSpPr>
          <p:cNvPr id="13" name="TextBox 12">
            <a:extLst>
              <a:ext uri="{FF2B5EF4-FFF2-40B4-BE49-F238E27FC236}">
                <a16:creationId xmlns:a16="http://schemas.microsoft.com/office/drawing/2014/main" id="{2083D27D-8E5F-40B4-8A5A-8B58C00EA30B}"/>
              </a:ext>
            </a:extLst>
          </p:cNvPr>
          <p:cNvSpPr txBox="1"/>
          <p:nvPr/>
        </p:nvSpPr>
        <p:spPr>
          <a:xfrm>
            <a:off x="7774101" y="804557"/>
            <a:ext cx="4417899" cy="584775"/>
          </a:xfrm>
          <a:prstGeom prst="rect">
            <a:avLst/>
          </a:prstGeom>
          <a:noFill/>
        </p:spPr>
        <p:txBody>
          <a:bodyPr wrap="square" rtlCol="0">
            <a:spAutoFit/>
          </a:bodyPr>
          <a:lstStyle/>
          <a:p>
            <a:r>
              <a:rPr lang="en-US" sz="1600" dirty="0"/>
              <a:t>Run Coordinator: Chuyu Liu (Run-19 to 21)</a:t>
            </a:r>
          </a:p>
          <a:p>
            <a:r>
              <a:rPr lang="en-US" sz="1600" dirty="0" err="1"/>
              <a:t>LEReC</a:t>
            </a:r>
            <a:r>
              <a:rPr lang="en-US" sz="1600" dirty="0"/>
              <a:t> Principal Investigator: Alexei Fedotov </a:t>
            </a:r>
          </a:p>
        </p:txBody>
      </p:sp>
      <p:sp>
        <p:nvSpPr>
          <p:cNvPr id="12" name="TextBox 11">
            <a:extLst>
              <a:ext uri="{FF2B5EF4-FFF2-40B4-BE49-F238E27FC236}">
                <a16:creationId xmlns:a16="http://schemas.microsoft.com/office/drawing/2014/main" id="{A4F201B8-E089-4EC4-8836-2DAF1B9586AB}"/>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3775526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22CC-054B-6D46-AF95-5CADA560371D}"/>
              </a:ext>
            </a:extLst>
          </p:cNvPr>
          <p:cNvSpPr>
            <a:spLocks noGrp="1"/>
          </p:cNvSpPr>
          <p:nvPr>
            <p:ph type="title"/>
          </p:nvPr>
        </p:nvSpPr>
        <p:spPr>
          <a:xfrm>
            <a:off x="235598" y="52367"/>
            <a:ext cx="11945965" cy="614075"/>
          </a:xfrm>
        </p:spPr>
        <p:txBody>
          <a:bodyPr>
            <a:normAutofit/>
          </a:bodyPr>
          <a:lstStyle/>
          <a:p>
            <a:pPr algn="ctr"/>
            <a:r>
              <a:rPr lang="en-US" sz="3600" dirty="0"/>
              <a:t>BES-I vs BES-II luminosity</a:t>
            </a:r>
          </a:p>
        </p:txBody>
      </p:sp>
      <p:grpSp>
        <p:nvGrpSpPr>
          <p:cNvPr id="14" name="Group 13">
            <a:extLst>
              <a:ext uri="{FF2B5EF4-FFF2-40B4-BE49-F238E27FC236}">
                <a16:creationId xmlns:a16="http://schemas.microsoft.com/office/drawing/2014/main" id="{040D8A1C-7042-A449-A76A-CA1D388475CE}"/>
              </a:ext>
            </a:extLst>
          </p:cNvPr>
          <p:cNvGrpSpPr/>
          <p:nvPr/>
        </p:nvGrpSpPr>
        <p:grpSpPr>
          <a:xfrm>
            <a:off x="441279" y="821051"/>
            <a:ext cx="6328220" cy="4834366"/>
            <a:chOff x="1991287" y="740669"/>
            <a:chExt cx="7623114" cy="6122477"/>
          </a:xfrm>
        </p:grpSpPr>
        <p:grpSp>
          <p:nvGrpSpPr>
            <p:cNvPr id="5" name="Group 4">
              <a:extLst>
                <a:ext uri="{FF2B5EF4-FFF2-40B4-BE49-F238E27FC236}">
                  <a16:creationId xmlns:a16="http://schemas.microsoft.com/office/drawing/2014/main" id="{49A357B9-BE93-044D-AC15-29F052EFF93E}"/>
                </a:ext>
              </a:extLst>
            </p:cNvPr>
            <p:cNvGrpSpPr/>
            <p:nvPr/>
          </p:nvGrpSpPr>
          <p:grpSpPr>
            <a:xfrm>
              <a:off x="1991287" y="766334"/>
              <a:ext cx="7623114" cy="6096812"/>
              <a:chOff x="2072048" y="1796141"/>
              <a:chExt cx="4999904" cy="3907971"/>
            </a:xfrm>
          </p:grpSpPr>
          <p:pic>
            <p:nvPicPr>
              <p:cNvPr id="6" name="Picture 5">
                <a:extLst>
                  <a:ext uri="{FF2B5EF4-FFF2-40B4-BE49-F238E27FC236}">
                    <a16:creationId xmlns:a16="http://schemas.microsoft.com/office/drawing/2014/main" id="{70B9BFC8-5E04-FF49-AAF1-FDE05B2DB7FB}"/>
                  </a:ext>
                </a:extLst>
              </p:cNvPr>
              <p:cNvPicPr>
                <a:picLocks noChangeAspect="1"/>
              </p:cNvPicPr>
              <p:nvPr/>
            </p:nvPicPr>
            <p:blipFill>
              <a:blip r:embed="rId2"/>
              <a:stretch>
                <a:fillRect/>
              </a:stretch>
            </p:blipFill>
            <p:spPr>
              <a:xfrm>
                <a:off x="2072048" y="1796141"/>
                <a:ext cx="4999904" cy="3907971"/>
              </a:xfrm>
              <a:prstGeom prst="rect">
                <a:avLst/>
              </a:prstGeom>
            </p:spPr>
          </p:pic>
          <p:sp>
            <p:nvSpPr>
              <p:cNvPr id="7" name="Rectangle 6">
                <a:extLst>
                  <a:ext uri="{FF2B5EF4-FFF2-40B4-BE49-F238E27FC236}">
                    <a16:creationId xmlns:a16="http://schemas.microsoft.com/office/drawing/2014/main" id="{19843DD5-705D-C946-BA28-9C6276A4E9B3}"/>
                  </a:ext>
                </a:extLst>
              </p:cNvPr>
              <p:cNvSpPr/>
              <p:nvPr/>
            </p:nvSpPr>
            <p:spPr>
              <a:xfrm>
                <a:off x="5138057" y="2024743"/>
                <a:ext cx="1698172" cy="2993571"/>
              </a:xfrm>
              <a:prstGeom prst="rect">
                <a:avLst/>
              </a:prstGeom>
              <a:solidFill>
                <a:srgbClr val="FFC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03A1C1-B4E3-F14B-8980-A28393632E9C}"/>
                  </a:ext>
                </a:extLst>
              </p:cNvPr>
              <p:cNvSpPr/>
              <p:nvPr/>
            </p:nvSpPr>
            <p:spPr>
              <a:xfrm>
                <a:off x="3603171" y="2024743"/>
                <a:ext cx="1534886" cy="2993571"/>
              </a:xfrm>
              <a:prstGeom prst="rect">
                <a:avLst/>
              </a:prstGeom>
              <a:solidFill>
                <a:srgbClr val="92D05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A62D1F-94B2-BC41-83A5-A3E55459C73D}"/>
                  </a:ext>
                </a:extLst>
              </p:cNvPr>
              <p:cNvSpPr/>
              <p:nvPr/>
            </p:nvSpPr>
            <p:spPr>
              <a:xfrm>
                <a:off x="2835728" y="2024742"/>
                <a:ext cx="767443" cy="2993571"/>
              </a:xfrm>
              <a:prstGeom prst="rect">
                <a:avLst/>
              </a:prstGeom>
              <a:solidFill>
                <a:srgbClr val="00B0F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EEFEC0B-96D7-A14E-A121-69549CF35B93}"/>
                </a:ext>
              </a:extLst>
            </p:cNvPr>
            <p:cNvSpPr txBox="1"/>
            <p:nvPr/>
          </p:nvSpPr>
          <p:spPr>
            <a:xfrm>
              <a:off x="7506853" y="766799"/>
              <a:ext cx="946093" cy="369332"/>
            </a:xfrm>
            <a:prstGeom prst="rect">
              <a:avLst/>
            </a:prstGeom>
            <a:noFill/>
          </p:spPr>
          <p:txBody>
            <a:bodyPr wrap="none" rtlCol="0">
              <a:spAutoFit/>
            </a:bodyPr>
            <a:lstStyle/>
            <a:p>
              <a:r>
                <a:rPr lang="en-US" dirty="0">
                  <a:solidFill>
                    <a:srgbClr val="FFC000"/>
                  </a:solidFill>
                </a:rPr>
                <a:t>1</a:t>
              </a:r>
              <a:r>
                <a:rPr lang="en-US" baseline="30000" dirty="0">
                  <a:solidFill>
                    <a:srgbClr val="FFC000"/>
                  </a:solidFill>
                </a:rPr>
                <a:t>st</a:t>
              </a:r>
              <a:r>
                <a:rPr lang="en-US" dirty="0">
                  <a:solidFill>
                    <a:srgbClr val="FFC000"/>
                  </a:solidFill>
                </a:rPr>
                <a:t> year</a:t>
              </a:r>
            </a:p>
          </p:txBody>
        </p:sp>
        <p:sp>
          <p:nvSpPr>
            <p:cNvPr id="12" name="TextBox 11">
              <a:extLst>
                <a:ext uri="{FF2B5EF4-FFF2-40B4-BE49-F238E27FC236}">
                  <a16:creationId xmlns:a16="http://schemas.microsoft.com/office/drawing/2014/main" id="{0C4B1B78-DC76-ED41-830D-799CD06A2432}"/>
                </a:ext>
              </a:extLst>
            </p:cNvPr>
            <p:cNvSpPr txBox="1"/>
            <p:nvPr/>
          </p:nvSpPr>
          <p:spPr>
            <a:xfrm>
              <a:off x="4956911" y="776981"/>
              <a:ext cx="995785" cy="369332"/>
            </a:xfrm>
            <a:prstGeom prst="rect">
              <a:avLst/>
            </a:prstGeom>
            <a:noFill/>
          </p:spPr>
          <p:txBody>
            <a:bodyPr wrap="none" rtlCol="0">
              <a:spAutoFit/>
            </a:bodyPr>
            <a:lstStyle/>
            <a:p>
              <a:r>
                <a:rPr lang="en-US" dirty="0">
                  <a:solidFill>
                    <a:srgbClr val="92D050"/>
                  </a:solidFill>
                </a:rPr>
                <a:t>2</a:t>
              </a:r>
              <a:r>
                <a:rPr lang="en-US" baseline="30000" dirty="0">
                  <a:solidFill>
                    <a:srgbClr val="92D050"/>
                  </a:solidFill>
                </a:rPr>
                <a:t>nd</a:t>
              </a:r>
              <a:r>
                <a:rPr lang="en-US" dirty="0">
                  <a:solidFill>
                    <a:srgbClr val="92D050"/>
                  </a:solidFill>
                </a:rPr>
                <a:t> year</a:t>
              </a:r>
            </a:p>
          </p:txBody>
        </p:sp>
        <p:sp>
          <p:nvSpPr>
            <p:cNvPr id="13" name="TextBox 12">
              <a:extLst>
                <a:ext uri="{FF2B5EF4-FFF2-40B4-BE49-F238E27FC236}">
                  <a16:creationId xmlns:a16="http://schemas.microsoft.com/office/drawing/2014/main" id="{908D1477-FFE7-7B45-B065-16BA94A0B0F5}"/>
                </a:ext>
              </a:extLst>
            </p:cNvPr>
            <p:cNvSpPr txBox="1"/>
            <p:nvPr/>
          </p:nvSpPr>
          <p:spPr>
            <a:xfrm>
              <a:off x="3217709" y="740669"/>
              <a:ext cx="962123" cy="369332"/>
            </a:xfrm>
            <a:prstGeom prst="rect">
              <a:avLst/>
            </a:prstGeom>
            <a:noFill/>
          </p:spPr>
          <p:txBody>
            <a:bodyPr wrap="none" rtlCol="0">
              <a:spAutoFit/>
            </a:bodyPr>
            <a:lstStyle/>
            <a:p>
              <a:r>
                <a:rPr lang="en-US" dirty="0">
                  <a:solidFill>
                    <a:srgbClr val="00B0F0"/>
                  </a:solidFill>
                </a:rPr>
                <a:t>3</a:t>
              </a:r>
              <a:r>
                <a:rPr lang="en-US" baseline="30000" dirty="0">
                  <a:solidFill>
                    <a:srgbClr val="00B0F0"/>
                  </a:solidFill>
                </a:rPr>
                <a:t>rd</a:t>
              </a:r>
              <a:r>
                <a:rPr lang="en-US" dirty="0">
                  <a:solidFill>
                    <a:srgbClr val="00B0F0"/>
                  </a:solidFill>
                </a:rPr>
                <a:t> year</a:t>
              </a:r>
            </a:p>
          </p:txBody>
        </p:sp>
      </p:grpSp>
      <p:sp>
        <p:nvSpPr>
          <p:cNvPr id="3" name="TextBox 2">
            <a:extLst>
              <a:ext uri="{FF2B5EF4-FFF2-40B4-BE49-F238E27FC236}">
                <a16:creationId xmlns:a16="http://schemas.microsoft.com/office/drawing/2014/main" id="{BFE849CD-AE60-DB4B-8C8C-0FFB977912AC}"/>
              </a:ext>
            </a:extLst>
          </p:cNvPr>
          <p:cNvSpPr txBox="1"/>
          <p:nvPr/>
        </p:nvSpPr>
        <p:spPr>
          <a:xfrm>
            <a:off x="6699826" y="1082924"/>
            <a:ext cx="4365298" cy="369332"/>
          </a:xfrm>
          <a:prstGeom prst="rect">
            <a:avLst/>
          </a:prstGeom>
          <a:noFill/>
        </p:spPr>
        <p:txBody>
          <a:bodyPr wrap="none" rtlCol="0">
            <a:spAutoFit/>
          </a:bodyPr>
          <a:lstStyle/>
          <a:p>
            <a:r>
              <a:rPr lang="en-US" dirty="0"/>
              <a:t>Goal was  </a:t>
            </a:r>
            <a:r>
              <a:rPr lang="en-US" i="1" dirty="0" err="1"/>
              <a:t>L</a:t>
            </a:r>
            <a:r>
              <a:rPr lang="en-US" baseline="-25000" dirty="0" err="1"/>
              <a:t>avg</a:t>
            </a:r>
            <a:r>
              <a:rPr lang="en-US" dirty="0"/>
              <a:t> (BES-II) = 4x </a:t>
            </a:r>
            <a:r>
              <a:rPr lang="en-US" i="1" dirty="0" err="1"/>
              <a:t>L</a:t>
            </a:r>
            <a:r>
              <a:rPr lang="en-US" baseline="-25000" dirty="0" err="1"/>
              <a:t>avg</a:t>
            </a:r>
            <a:r>
              <a:rPr lang="en-US" dirty="0"/>
              <a:t> (BES-I) </a:t>
            </a:r>
          </a:p>
        </p:txBody>
      </p:sp>
      <p:sp>
        <p:nvSpPr>
          <p:cNvPr id="15" name="TextBox 14">
            <a:extLst>
              <a:ext uri="{FF2B5EF4-FFF2-40B4-BE49-F238E27FC236}">
                <a16:creationId xmlns:a16="http://schemas.microsoft.com/office/drawing/2014/main" id="{DD888A75-4A35-47B9-A18D-D93CDB387354}"/>
              </a:ext>
            </a:extLst>
          </p:cNvPr>
          <p:cNvSpPr txBox="1"/>
          <p:nvPr/>
        </p:nvSpPr>
        <p:spPr>
          <a:xfrm>
            <a:off x="6716201" y="2183975"/>
            <a:ext cx="4173463" cy="3693319"/>
          </a:xfrm>
          <a:prstGeom prst="rect">
            <a:avLst/>
          </a:prstGeom>
          <a:noFill/>
        </p:spPr>
        <p:txBody>
          <a:bodyPr wrap="square" rtlCol="0">
            <a:spAutoFit/>
          </a:bodyPr>
          <a:lstStyle/>
          <a:p>
            <a:r>
              <a:rPr lang="en-US" dirty="0"/>
              <a:t>In BES-II</a:t>
            </a:r>
          </a:p>
          <a:p>
            <a:r>
              <a:rPr lang="en-US" dirty="0"/>
              <a:t>  </a:t>
            </a:r>
          </a:p>
          <a:p>
            <a:r>
              <a:rPr lang="en-US" dirty="0"/>
              <a:t>  	            3.8 x </a:t>
            </a:r>
            <a:r>
              <a:rPr lang="en-US" i="1" dirty="0" err="1"/>
              <a:t>L</a:t>
            </a:r>
            <a:r>
              <a:rPr lang="en-US" baseline="-25000" dirty="0" err="1"/>
              <a:t>avg</a:t>
            </a:r>
            <a:r>
              <a:rPr lang="en-US" dirty="0"/>
              <a:t> (BES-I) </a:t>
            </a:r>
          </a:p>
          <a:p>
            <a:r>
              <a:rPr lang="en-US" dirty="0"/>
              <a:t>    	            4.0 x </a:t>
            </a:r>
            <a:r>
              <a:rPr lang="en-US" i="1" dirty="0" err="1"/>
              <a:t>L</a:t>
            </a:r>
            <a:r>
              <a:rPr lang="en-US" baseline="-25000" dirty="0" err="1"/>
              <a:t>avg</a:t>
            </a:r>
            <a:r>
              <a:rPr lang="en-US" dirty="0"/>
              <a:t> (BES-I) </a:t>
            </a:r>
          </a:p>
          <a:p>
            <a:r>
              <a:rPr lang="en-US" dirty="0"/>
              <a:t>  </a:t>
            </a:r>
          </a:p>
          <a:p>
            <a:r>
              <a:rPr lang="en-US" dirty="0"/>
              <a:t>   	            4.7 x </a:t>
            </a:r>
            <a:r>
              <a:rPr lang="en-US" i="1" dirty="0" err="1"/>
              <a:t>L</a:t>
            </a:r>
            <a:r>
              <a:rPr lang="en-US" baseline="-25000" dirty="0" err="1"/>
              <a:t>avg</a:t>
            </a:r>
            <a:r>
              <a:rPr lang="en-US" dirty="0"/>
              <a:t> (BES-I) </a:t>
            </a:r>
          </a:p>
          <a:p>
            <a:r>
              <a:rPr lang="en-US" dirty="0"/>
              <a:t>   	            6.4 x </a:t>
            </a:r>
            <a:r>
              <a:rPr lang="en-US" i="1" dirty="0" err="1"/>
              <a:t>L</a:t>
            </a:r>
            <a:r>
              <a:rPr lang="en-US" baseline="-25000" dirty="0" err="1"/>
              <a:t>avg</a:t>
            </a:r>
            <a:r>
              <a:rPr lang="en-US" dirty="0"/>
              <a:t> (BES-I) </a:t>
            </a:r>
          </a:p>
          <a:p>
            <a:endParaRPr lang="en-US" dirty="0"/>
          </a:p>
          <a:p>
            <a:r>
              <a:rPr lang="en-US" dirty="0"/>
              <a:t>   	          ~10 x </a:t>
            </a:r>
            <a:r>
              <a:rPr lang="en-US" i="1" dirty="0" err="1"/>
              <a:t>L</a:t>
            </a:r>
            <a:r>
              <a:rPr lang="en-US" baseline="-25000" dirty="0" err="1"/>
              <a:t>avg</a:t>
            </a:r>
            <a:r>
              <a:rPr lang="en-US" dirty="0"/>
              <a:t> (BES-I)</a:t>
            </a:r>
          </a:p>
          <a:p>
            <a:r>
              <a:rPr lang="en-US" dirty="0">
                <a:solidFill>
                  <a:srgbClr val="FF0000"/>
                </a:solidFill>
              </a:rPr>
              <a:t>     </a:t>
            </a:r>
          </a:p>
          <a:p>
            <a:endParaRPr lang="en-US" dirty="0"/>
          </a:p>
          <a:p>
            <a:endParaRPr lang="en-US" dirty="0"/>
          </a:p>
          <a:p>
            <a:r>
              <a:rPr lang="en-US" dirty="0"/>
              <a:t> </a:t>
            </a:r>
          </a:p>
        </p:txBody>
      </p:sp>
      <p:sp>
        <p:nvSpPr>
          <p:cNvPr id="16" name="Right Brace 15">
            <a:extLst>
              <a:ext uri="{FF2B5EF4-FFF2-40B4-BE49-F238E27FC236}">
                <a16:creationId xmlns:a16="http://schemas.microsoft.com/office/drawing/2014/main" id="{0F36569D-4A41-48CE-8D60-6AE5735E3EDA}"/>
              </a:ext>
            </a:extLst>
          </p:cNvPr>
          <p:cNvSpPr/>
          <p:nvPr/>
        </p:nvSpPr>
        <p:spPr>
          <a:xfrm flipV="1">
            <a:off x="8076830" y="2789499"/>
            <a:ext cx="45719" cy="465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BE2D9E1A-6817-44B2-9933-69CE784A93BB}"/>
              </a:ext>
            </a:extLst>
          </p:cNvPr>
          <p:cNvSpPr/>
          <p:nvPr/>
        </p:nvSpPr>
        <p:spPr>
          <a:xfrm flipV="1">
            <a:off x="8076830" y="3573658"/>
            <a:ext cx="45719" cy="465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7D7291C7-C824-4B92-9312-04F817BB9621}"/>
              </a:ext>
            </a:extLst>
          </p:cNvPr>
          <p:cNvSpPr txBox="1"/>
          <p:nvPr/>
        </p:nvSpPr>
        <p:spPr>
          <a:xfrm>
            <a:off x="7062643" y="2789499"/>
            <a:ext cx="1010213" cy="369332"/>
          </a:xfrm>
          <a:prstGeom prst="rect">
            <a:avLst/>
          </a:prstGeom>
          <a:noFill/>
        </p:spPr>
        <p:txBody>
          <a:bodyPr wrap="none" rtlCol="0">
            <a:spAutoFit/>
          </a:bodyPr>
          <a:lstStyle/>
          <a:p>
            <a:r>
              <a:rPr lang="en-US" dirty="0"/>
              <a:t>1</a:t>
            </a:r>
            <a:r>
              <a:rPr lang="en-US" baseline="30000" dirty="0"/>
              <a:t>st</a:t>
            </a:r>
            <a:r>
              <a:rPr lang="en-US" dirty="0"/>
              <a:t> year </a:t>
            </a:r>
          </a:p>
        </p:txBody>
      </p:sp>
      <p:sp>
        <p:nvSpPr>
          <p:cNvPr id="19" name="TextBox 18">
            <a:extLst>
              <a:ext uri="{FF2B5EF4-FFF2-40B4-BE49-F238E27FC236}">
                <a16:creationId xmlns:a16="http://schemas.microsoft.com/office/drawing/2014/main" id="{8A169C26-C5DA-40AA-A7D3-AEC98C76EEA0}"/>
              </a:ext>
            </a:extLst>
          </p:cNvPr>
          <p:cNvSpPr txBox="1"/>
          <p:nvPr/>
        </p:nvSpPr>
        <p:spPr>
          <a:xfrm>
            <a:off x="7062643" y="3621988"/>
            <a:ext cx="1059906" cy="369332"/>
          </a:xfrm>
          <a:prstGeom prst="rect">
            <a:avLst/>
          </a:prstGeom>
          <a:noFill/>
        </p:spPr>
        <p:txBody>
          <a:bodyPr wrap="none" rtlCol="0">
            <a:spAutoFit/>
          </a:bodyPr>
          <a:lstStyle/>
          <a:p>
            <a:r>
              <a:rPr lang="en-US" dirty="0"/>
              <a:t>2</a:t>
            </a:r>
            <a:r>
              <a:rPr lang="en-US" baseline="30000" dirty="0"/>
              <a:t>nd</a:t>
            </a:r>
            <a:r>
              <a:rPr lang="en-US" dirty="0"/>
              <a:t> year </a:t>
            </a:r>
          </a:p>
        </p:txBody>
      </p:sp>
      <p:sp>
        <p:nvSpPr>
          <p:cNvPr id="22" name="TextBox 21">
            <a:extLst>
              <a:ext uri="{FF2B5EF4-FFF2-40B4-BE49-F238E27FC236}">
                <a16:creationId xmlns:a16="http://schemas.microsoft.com/office/drawing/2014/main" id="{AC58C3A1-0651-4367-8370-7276186C671C}"/>
              </a:ext>
            </a:extLst>
          </p:cNvPr>
          <p:cNvSpPr txBox="1"/>
          <p:nvPr/>
        </p:nvSpPr>
        <p:spPr>
          <a:xfrm>
            <a:off x="235599" y="5766334"/>
            <a:ext cx="11945965" cy="523220"/>
          </a:xfrm>
          <a:prstGeom prst="rect">
            <a:avLst/>
          </a:prstGeom>
          <a:noFill/>
        </p:spPr>
        <p:txBody>
          <a:bodyPr wrap="square">
            <a:spAutoFit/>
          </a:bodyPr>
          <a:lstStyle/>
          <a:p>
            <a:pPr marL="342900" indent="-342900" algn="ctr"/>
            <a:r>
              <a:rPr lang="en-US" sz="2800" b="1" dirty="0">
                <a:solidFill>
                  <a:srgbClr val="FF0000"/>
                </a:solidFill>
                <a:latin typeface="Helvetica" panose="020B0604020202020204" pitchFamily="34" charset="0"/>
                <a:cs typeface="Helvetica" panose="020B0604020202020204" pitchFamily="34" charset="0"/>
              </a:rPr>
              <a:t>Successful completion of the multi-year BES program</a:t>
            </a:r>
          </a:p>
        </p:txBody>
      </p:sp>
      <p:sp>
        <p:nvSpPr>
          <p:cNvPr id="23" name="Right Brace 22">
            <a:extLst>
              <a:ext uri="{FF2B5EF4-FFF2-40B4-BE49-F238E27FC236}">
                <a16:creationId xmlns:a16="http://schemas.microsoft.com/office/drawing/2014/main" id="{2992BD2B-F8CF-4B87-89B8-3E648FF31277}"/>
              </a:ext>
            </a:extLst>
          </p:cNvPr>
          <p:cNvSpPr/>
          <p:nvPr/>
        </p:nvSpPr>
        <p:spPr>
          <a:xfrm flipV="1">
            <a:off x="8081029" y="4306652"/>
            <a:ext cx="45719" cy="465993"/>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6C6C5A40-987B-48E0-A3AD-763C1F40B5E6}"/>
              </a:ext>
            </a:extLst>
          </p:cNvPr>
          <p:cNvSpPr txBox="1"/>
          <p:nvPr/>
        </p:nvSpPr>
        <p:spPr>
          <a:xfrm>
            <a:off x="7066842" y="4354982"/>
            <a:ext cx="1026243" cy="369332"/>
          </a:xfrm>
          <a:prstGeom prst="rect">
            <a:avLst/>
          </a:prstGeom>
          <a:noFill/>
        </p:spPr>
        <p:txBody>
          <a:bodyPr wrap="none" rtlCol="0">
            <a:spAutoFit/>
          </a:bodyPr>
          <a:lstStyle/>
          <a:p>
            <a:r>
              <a:rPr lang="en-US" dirty="0"/>
              <a:t>3</a:t>
            </a:r>
            <a:r>
              <a:rPr lang="en-US" baseline="30000" dirty="0"/>
              <a:t>rd</a:t>
            </a:r>
            <a:r>
              <a:rPr lang="en-US" dirty="0"/>
              <a:t> year </a:t>
            </a:r>
          </a:p>
        </p:txBody>
      </p:sp>
      <p:sp>
        <p:nvSpPr>
          <p:cNvPr id="10" name="TextBox 9">
            <a:extLst>
              <a:ext uri="{FF2B5EF4-FFF2-40B4-BE49-F238E27FC236}">
                <a16:creationId xmlns:a16="http://schemas.microsoft.com/office/drawing/2014/main" id="{CEFD4DE8-5A49-4A9D-8899-B72D7BAE22FD}"/>
              </a:ext>
            </a:extLst>
          </p:cNvPr>
          <p:cNvSpPr txBox="1"/>
          <p:nvPr/>
        </p:nvSpPr>
        <p:spPr>
          <a:xfrm>
            <a:off x="1506715" y="1656162"/>
            <a:ext cx="1172117" cy="523220"/>
          </a:xfrm>
          <a:prstGeom prst="rect">
            <a:avLst/>
          </a:prstGeom>
          <a:solidFill>
            <a:schemeClr val="bg1"/>
          </a:solidFill>
        </p:spPr>
        <p:txBody>
          <a:bodyPr wrap="none" rtlCol="0">
            <a:spAutoFit/>
          </a:bodyPr>
          <a:lstStyle/>
          <a:p>
            <a:pPr algn="ctr"/>
            <a:r>
              <a:rPr lang="en-US" sz="1400" b="1" dirty="0">
                <a:solidFill>
                  <a:srgbClr val="FF0000"/>
                </a:solidFill>
              </a:rPr>
              <a:t>~10x BES-I</a:t>
            </a:r>
          </a:p>
          <a:p>
            <a:pPr algn="ctr"/>
            <a:r>
              <a:rPr lang="en-US" sz="1400" b="1" dirty="0">
                <a:solidFill>
                  <a:srgbClr val="FF0000"/>
                </a:solidFill>
              </a:rPr>
              <a:t>with </a:t>
            </a:r>
            <a:r>
              <a:rPr lang="en-US" sz="1400" b="1" dirty="0" err="1">
                <a:solidFill>
                  <a:srgbClr val="FF0000"/>
                </a:solidFill>
              </a:rPr>
              <a:t>LEReC</a:t>
            </a:r>
            <a:endParaRPr lang="en-US" sz="1400" b="1" dirty="0">
              <a:solidFill>
                <a:srgbClr val="FF0000"/>
              </a:solidFill>
            </a:endParaRPr>
          </a:p>
        </p:txBody>
      </p:sp>
      <p:sp>
        <p:nvSpPr>
          <p:cNvPr id="20" name="Arrow: Right 19">
            <a:extLst>
              <a:ext uri="{FF2B5EF4-FFF2-40B4-BE49-F238E27FC236}">
                <a16:creationId xmlns:a16="http://schemas.microsoft.com/office/drawing/2014/main" id="{90791781-B5C0-4FC1-8FFE-7F019C764B62}"/>
              </a:ext>
            </a:extLst>
          </p:cNvPr>
          <p:cNvSpPr/>
          <p:nvPr/>
        </p:nvSpPr>
        <p:spPr>
          <a:xfrm flipH="1">
            <a:off x="10304585" y="3952126"/>
            <a:ext cx="272561" cy="15506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4A9E851D-0ED3-429C-A2CF-FB88099B15F4}"/>
              </a:ext>
            </a:extLst>
          </p:cNvPr>
          <p:cNvSpPr/>
          <p:nvPr/>
        </p:nvSpPr>
        <p:spPr>
          <a:xfrm flipH="1">
            <a:off x="10316310" y="4493606"/>
            <a:ext cx="272561" cy="15506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44F6518-5D1E-4772-AC4F-7C1CAAA71ED8}"/>
              </a:ext>
            </a:extLst>
          </p:cNvPr>
          <p:cNvSpPr txBox="1"/>
          <p:nvPr/>
        </p:nvSpPr>
        <p:spPr>
          <a:xfrm>
            <a:off x="10647663" y="3664343"/>
            <a:ext cx="1126248" cy="1323439"/>
          </a:xfrm>
          <a:prstGeom prst="rect">
            <a:avLst/>
          </a:prstGeom>
          <a:solidFill>
            <a:schemeClr val="bg1"/>
          </a:solidFill>
        </p:spPr>
        <p:txBody>
          <a:bodyPr wrap="square" rtlCol="0">
            <a:spAutoFit/>
          </a:bodyPr>
          <a:lstStyle/>
          <a:p>
            <a:r>
              <a:rPr lang="en-US" sz="1600" dirty="0"/>
              <a:t>with </a:t>
            </a:r>
            <a:r>
              <a:rPr lang="en-US" sz="1600" dirty="0" err="1"/>
              <a:t>LEReC</a:t>
            </a:r>
            <a:endParaRPr lang="en-US" sz="1600" dirty="0"/>
          </a:p>
          <a:p>
            <a:r>
              <a:rPr lang="en-US" sz="1600" dirty="0"/>
              <a:t>at lowest beam energies</a:t>
            </a:r>
          </a:p>
        </p:txBody>
      </p:sp>
      <p:sp>
        <p:nvSpPr>
          <p:cNvPr id="21" name="Slide Number Placeholder 20">
            <a:extLst>
              <a:ext uri="{FF2B5EF4-FFF2-40B4-BE49-F238E27FC236}">
                <a16:creationId xmlns:a16="http://schemas.microsoft.com/office/drawing/2014/main" id="{7E18F342-C6EC-4801-84A1-811BCE030AF2}"/>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sp>
        <p:nvSpPr>
          <p:cNvPr id="29" name="TextBox 28">
            <a:extLst>
              <a:ext uri="{FF2B5EF4-FFF2-40B4-BE49-F238E27FC236}">
                <a16:creationId xmlns:a16="http://schemas.microsoft.com/office/drawing/2014/main" id="{8FEA5CBF-84FE-43CA-91C7-0DA091B872F7}"/>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3328351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9E4085ED-11E8-46CD-8E45-58B6F82455CD}"/>
              </a:ext>
            </a:extLst>
          </p:cNvPr>
          <p:cNvSpPr txBox="1">
            <a:spLocks/>
          </p:cNvSpPr>
          <p:nvPr/>
        </p:nvSpPr>
        <p:spPr>
          <a:xfrm>
            <a:off x="195478" y="60986"/>
            <a:ext cx="11986086" cy="6643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latin typeface="Helvetica" panose="020B0604020202020204" pitchFamily="34" charset="0"/>
                <a:cs typeface="Helvetica" panose="020B0604020202020204" pitchFamily="34" charset="0"/>
              </a:rPr>
              <a:t>RHIC Run-22 – last full energy</a:t>
            </a:r>
            <a:r>
              <a:rPr lang="en-US" sz="3600" b="1" dirty="0"/>
              <a:t> p</a:t>
            </a:r>
            <a:r>
              <a:rPr lang="en-US" sz="3600" b="1" dirty="0">
                <a:latin typeface="Symbol" panose="05050102010706020507" pitchFamily="18" charset="2"/>
              </a:rPr>
              <a:t></a:t>
            </a:r>
            <a:r>
              <a:rPr lang="en-US" sz="3600" b="1" dirty="0"/>
              <a:t>+p</a:t>
            </a:r>
            <a:r>
              <a:rPr lang="en-US" sz="3600" b="1" dirty="0">
                <a:latin typeface="Symbol" panose="05050102010706020507" pitchFamily="18" charset="2"/>
              </a:rPr>
              <a:t> </a:t>
            </a:r>
            <a:r>
              <a:rPr lang="en-US" sz="3600" b="1" dirty="0"/>
              <a:t>run at RHIC</a:t>
            </a:r>
            <a:r>
              <a:rPr lang="en-US" sz="3600" b="1" dirty="0">
                <a:latin typeface="Helvetica" panose="020B0604020202020204" pitchFamily="34" charset="0"/>
                <a:cs typeface="Helvetica" panose="020B0604020202020204" pitchFamily="34" charset="0"/>
              </a:rPr>
              <a:t> </a:t>
            </a:r>
          </a:p>
          <a:p>
            <a:endParaRPr lang="en-US" dirty="0"/>
          </a:p>
        </p:txBody>
      </p:sp>
      <p:sp>
        <p:nvSpPr>
          <p:cNvPr id="6" name="TextBox 5">
            <a:extLst>
              <a:ext uri="{FF2B5EF4-FFF2-40B4-BE49-F238E27FC236}">
                <a16:creationId xmlns:a16="http://schemas.microsoft.com/office/drawing/2014/main" id="{1A674BCE-3413-4D6F-A3BD-10D64B87AAD0}"/>
              </a:ext>
            </a:extLst>
          </p:cNvPr>
          <p:cNvSpPr txBox="1"/>
          <p:nvPr/>
        </p:nvSpPr>
        <p:spPr>
          <a:xfrm>
            <a:off x="330240" y="2061902"/>
            <a:ext cx="4003555" cy="369332"/>
          </a:xfrm>
          <a:prstGeom prst="rect">
            <a:avLst/>
          </a:prstGeom>
          <a:noFill/>
        </p:spPr>
        <p:txBody>
          <a:bodyPr wrap="square" rtlCol="0">
            <a:spAutoFit/>
          </a:bodyPr>
          <a:lstStyle/>
          <a:p>
            <a:r>
              <a:rPr lang="en-US" dirty="0"/>
              <a:t>Schedule</a:t>
            </a:r>
          </a:p>
        </p:txBody>
      </p:sp>
      <p:sp>
        <p:nvSpPr>
          <p:cNvPr id="7" name="TextBox 6">
            <a:extLst>
              <a:ext uri="{FF2B5EF4-FFF2-40B4-BE49-F238E27FC236}">
                <a16:creationId xmlns:a16="http://schemas.microsoft.com/office/drawing/2014/main" id="{535B57EE-8B52-4CC6-96A5-9A27108DC0B9}"/>
              </a:ext>
            </a:extLst>
          </p:cNvPr>
          <p:cNvSpPr txBox="1"/>
          <p:nvPr/>
        </p:nvSpPr>
        <p:spPr>
          <a:xfrm>
            <a:off x="226214" y="1064274"/>
            <a:ext cx="6824831" cy="646331"/>
          </a:xfrm>
          <a:prstGeom prst="rect">
            <a:avLst/>
          </a:prstGeom>
          <a:noFill/>
        </p:spPr>
        <p:txBody>
          <a:bodyPr wrap="square" rtlCol="0">
            <a:spAutoFit/>
          </a:bodyPr>
          <a:lstStyle/>
          <a:p>
            <a:r>
              <a:rPr lang="en-US" dirty="0"/>
              <a:t>  p</a:t>
            </a:r>
            <a:r>
              <a:rPr lang="en-US" dirty="0">
                <a:latin typeface="Symbol" panose="05050102010706020507" pitchFamily="18" charset="2"/>
              </a:rPr>
              <a:t></a:t>
            </a:r>
            <a:r>
              <a:rPr lang="en-US" dirty="0"/>
              <a:t>+p</a:t>
            </a:r>
            <a:r>
              <a:rPr lang="en-US" dirty="0">
                <a:latin typeface="Symbol" panose="05050102010706020507" pitchFamily="18" charset="2"/>
              </a:rPr>
              <a:t> </a:t>
            </a:r>
            <a:r>
              <a:rPr lang="en-US" dirty="0"/>
              <a:t>polarized proton collisions at 508 GeV </a:t>
            </a:r>
            <a:r>
              <a:rPr lang="en-US" dirty="0" err="1"/>
              <a:t>c.o.m.</a:t>
            </a:r>
            <a:r>
              <a:rPr lang="en-US" dirty="0"/>
              <a:t>  with </a:t>
            </a:r>
          </a:p>
          <a:p>
            <a:r>
              <a:rPr lang="en-US" dirty="0"/>
              <a:t>        new STAR forward detector upgrade </a:t>
            </a:r>
          </a:p>
        </p:txBody>
      </p:sp>
      <p:sp>
        <p:nvSpPr>
          <p:cNvPr id="8" name="TextBox 7">
            <a:extLst>
              <a:ext uri="{FF2B5EF4-FFF2-40B4-BE49-F238E27FC236}">
                <a16:creationId xmlns:a16="http://schemas.microsoft.com/office/drawing/2014/main" id="{8A7B9A1D-BABC-4A57-9C36-134FB3C4BA7D}"/>
              </a:ext>
            </a:extLst>
          </p:cNvPr>
          <p:cNvSpPr txBox="1"/>
          <p:nvPr/>
        </p:nvSpPr>
        <p:spPr>
          <a:xfrm>
            <a:off x="416383" y="2402698"/>
            <a:ext cx="6932718" cy="584775"/>
          </a:xfrm>
          <a:prstGeom prst="rect">
            <a:avLst/>
          </a:prstGeom>
          <a:noFill/>
        </p:spPr>
        <p:txBody>
          <a:bodyPr wrap="square" rtlCol="0">
            <a:spAutoFit/>
          </a:bodyPr>
          <a:lstStyle/>
          <a:p>
            <a:pPr lvl="1"/>
            <a:r>
              <a:rPr lang="en-US" sz="1600" dirty="0"/>
              <a:t>final cooldown to 4K delayed by 13 days </a:t>
            </a:r>
          </a:p>
          <a:p>
            <a:pPr lvl="1"/>
            <a:r>
              <a:rPr lang="en-US" sz="1600" dirty="0"/>
              <a:t>14 day run extension granted by DOE Office of NP</a:t>
            </a:r>
          </a:p>
        </p:txBody>
      </p:sp>
      <p:pic>
        <p:nvPicPr>
          <p:cNvPr id="25" name="Picture 24">
            <a:extLst>
              <a:ext uri="{FF2B5EF4-FFF2-40B4-BE49-F238E27FC236}">
                <a16:creationId xmlns:a16="http://schemas.microsoft.com/office/drawing/2014/main" id="{D19BACF7-65E3-4497-882E-62050618EA90}"/>
              </a:ext>
            </a:extLst>
          </p:cNvPr>
          <p:cNvPicPr>
            <a:picLocks noChangeAspect="1"/>
          </p:cNvPicPr>
          <p:nvPr/>
        </p:nvPicPr>
        <p:blipFill>
          <a:blip r:embed="rId3"/>
          <a:stretch>
            <a:fillRect/>
          </a:stretch>
        </p:blipFill>
        <p:spPr>
          <a:xfrm>
            <a:off x="8536920" y="1060698"/>
            <a:ext cx="3124834" cy="263087"/>
          </a:xfrm>
          <a:prstGeom prst="rect">
            <a:avLst/>
          </a:prstGeom>
        </p:spPr>
      </p:pic>
      <p:pic>
        <p:nvPicPr>
          <p:cNvPr id="9" name="Picture 8">
            <a:extLst>
              <a:ext uri="{FF2B5EF4-FFF2-40B4-BE49-F238E27FC236}">
                <a16:creationId xmlns:a16="http://schemas.microsoft.com/office/drawing/2014/main" id="{F6014D57-1EAE-418F-BB1D-3B25C93A4A6F}"/>
              </a:ext>
            </a:extLst>
          </p:cNvPr>
          <p:cNvPicPr>
            <a:picLocks noChangeAspect="1"/>
          </p:cNvPicPr>
          <p:nvPr/>
        </p:nvPicPr>
        <p:blipFill>
          <a:blip r:embed="rId4"/>
          <a:stretch>
            <a:fillRect/>
          </a:stretch>
        </p:blipFill>
        <p:spPr>
          <a:xfrm>
            <a:off x="8352944" y="3621425"/>
            <a:ext cx="3420659" cy="2186979"/>
          </a:xfrm>
          <a:prstGeom prst="rect">
            <a:avLst/>
          </a:prstGeom>
        </p:spPr>
      </p:pic>
      <p:sp>
        <p:nvSpPr>
          <p:cNvPr id="16" name="TextBox 15">
            <a:extLst>
              <a:ext uri="{FF2B5EF4-FFF2-40B4-BE49-F238E27FC236}">
                <a16:creationId xmlns:a16="http://schemas.microsoft.com/office/drawing/2014/main" id="{5BBA2A75-E9AB-4CB5-97B3-6FA96CB87F4A}"/>
              </a:ext>
            </a:extLst>
          </p:cNvPr>
          <p:cNvSpPr txBox="1"/>
          <p:nvPr/>
        </p:nvSpPr>
        <p:spPr>
          <a:xfrm>
            <a:off x="8619715" y="3316233"/>
            <a:ext cx="3206524" cy="338554"/>
          </a:xfrm>
          <a:prstGeom prst="rect">
            <a:avLst/>
          </a:prstGeom>
          <a:solidFill>
            <a:schemeClr val="bg1"/>
          </a:solidFill>
        </p:spPr>
        <p:txBody>
          <a:bodyPr wrap="square" rtlCol="0">
            <a:spAutoFit/>
          </a:bodyPr>
          <a:lstStyle/>
          <a:p>
            <a:pPr algn="ctr"/>
            <a:r>
              <a:rPr lang="en-US" sz="1600" dirty="0"/>
              <a:t>Run-22 delivered luminosity</a:t>
            </a:r>
          </a:p>
        </p:txBody>
      </p:sp>
      <p:pic>
        <p:nvPicPr>
          <p:cNvPr id="12" name="Picture 11">
            <a:extLst>
              <a:ext uri="{FF2B5EF4-FFF2-40B4-BE49-F238E27FC236}">
                <a16:creationId xmlns:a16="http://schemas.microsoft.com/office/drawing/2014/main" id="{E155D41C-3072-47BC-94AF-CB447DB1AAD4}"/>
              </a:ext>
            </a:extLst>
          </p:cNvPr>
          <p:cNvPicPr>
            <a:picLocks noChangeAspect="1"/>
          </p:cNvPicPr>
          <p:nvPr/>
        </p:nvPicPr>
        <p:blipFill>
          <a:blip r:embed="rId5"/>
          <a:stretch>
            <a:fillRect/>
          </a:stretch>
        </p:blipFill>
        <p:spPr>
          <a:xfrm>
            <a:off x="8291964" y="1206499"/>
            <a:ext cx="3345971" cy="2105745"/>
          </a:xfrm>
          <a:prstGeom prst="rect">
            <a:avLst/>
          </a:prstGeom>
        </p:spPr>
      </p:pic>
      <p:sp>
        <p:nvSpPr>
          <p:cNvPr id="31" name="TextBox 30">
            <a:extLst>
              <a:ext uri="{FF2B5EF4-FFF2-40B4-BE49-F238E27FC236}">
                <a16:creationId xmlns:a16="http://schemas.microsoft.com/office/drawing/2014/main" id="{0A1299C1-2A98-474F-919A-B18A91C72EBA}"/>
              </a:ext>
            </a:extLst>
          </p:cNvPr>
          <p:cNvSpPr txBox="1"/>
          <p:nvPr/>
        </p:nvSpPr>
        <p:spPr>
          <a:xfrm>
            <a:off x="8519759" y="903810"/>
            <a:ext cx="3198391" cy="338554"/>
          </a:xfrm>
          <a:prstGeom prst="rect">
            <a:avLst/>
          </a:prstGeom>
          <a:solidFill>
            <a:schemeClr val="bg1"/>
          </a:solidFill>
        </p:spPr>
        <p:txBody>
          <a:bodyPr wrap="square" rtlCol="0">
            <a:spAutoFit/>
          </a:bodyPr>
          <a:lstStyle/>
          <a:p>
            <a:pPr algn="ctr"/>
            <a:r>
              <a:rPr lang="en-US" sz="1600" dirty="0"/>
              <a:t>Run-22 delivered figure of merit</a:t>
            </a:r>
          </a:p>
        </p:txBody>
      </p:sp>
      <p:sp>
        <p:nvSpPr>
          <p:cNvPr id="20" name="TextBox 19">
            <a:extLst>
              <a:ext uri="{FF2B5EF4-FFF2-40B4-BE49-F238E27FC236}">
                <a16:creationId xmlns:a16="http://schemas.microsoft.com/office/drawing/2014/main" id="{3B54E906-2D2D-4149-9961-A708CF1A2FD7}"/>
              </a:ext>
            </a:extLst>
          </p:cNvPr>
          <p:cNvSpPr txBox="1"/>
          <p:nvPr/>
        </p:nvSpPr>
        <p:spPr>
          <a:xfrm>
            <a:off x="365761" y="4744354"/>
            <a:ext cx="5074536" cy="369332"/>
          </a:xfrm>
          <a:prstGeom prst="rect">
            <a:avLst/>
          </a:prstGeom>
          <a:noFill/>
        </p:spPr>
        <p:txBody>
          <a:bodyPr wrap="square" rtlCol="0">
            <a:spAutoFit/>
          </a:bodyPr>
          <a:lstStyle/>
          <a:p>
            <a:r>
              <a:rPr lang="en-US" dirty="0"/>
              <a:t>Performance summary</a:t>
            </a:r>
          </a:p>
        </p:txBody>
      </p:sp>
      <p:sp>
        <p:nvSpPr>
          <p:cNvPr id="18" name="TextBox 17">
            <a:extLst>
              <a:ext uri="{FF2B5EF4-FFF2-40B4-BE49-F238E27FC236}">
                <a16:creationId xmlns:a16="http://schemas.microsoft.com/office/drawing/2014/main" id="{604DC4C2-83D7-4A83-BCF3-EB53EB12AE26}"/>
              </a:ext>
            </a:extLst>
          </p:cNvPr>
          <p:cNvSpPr txBox="1"/>
          <p:nvPr/>
        </p:nvSpPr>
        <p:spPr>
          <a:xfrm>
            <a:off x="235599" y="558997"/>
            <a:ext cx="11945965" cy="338554"/>
          </a:xfrm>
          <a:prstGeom prst="rect">
            <a:avLst/>
          </a:prstGeom>
          <a:noFill/>
        </p:spPr>
        <p:txBody>
          <a:bodyPr wrap="square" rtlCol="0">
            <a:spAutoFit/>
          </a:bodyPr>
          <a:lstStyle/>
          <a:p>
            <a:pPr algn="ctr"/>
            <a:r>
              <a:rPr lang="en-US" sz="1600" dirty="0"/>
              <a:t>Run coordinator: Vincent Schoefer </a:t>
            </a:r>
          </a:p>
        </p:txBody>
      </p:sp>
      <p:sp>
        <p:nvSpPr>
          <p:cNvPr id="2" name="Slide Number Placeholder 1">
            <a:extLst>
              <a:ext uri="{FF2B5EF4-FFF2-40B4-BE49-F238E27FC236}">
                <a16:creationId xmlns:a16="http://schemas.microsoft.com/office/drawing/2014/main" id="{B1193A1D-E81A-44F9-841A-AE853161FD58}"/>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sp>
        <p:nvSpPr>
          <p:cNvPr id="22" name="TextBox 21">
            <a:extLst>
              <a:ext uri="{FF2B5EF4-FFF2-40B4-BE49-F238E27FC236}">
                <a16:creationId xmlns:a16="http://schemas.microsoft.com/office/drawing/2014/main" id="{5FDDEBB9-3C14-4FAB-BDB4-74222FF2D600}"/>
              </a:ext>
            </a:extLst>
          </p:cNvPr>
          <p:cNvSpPr txBox="1"/>
          <p:nvPr/>
        </p:nvSpPr>
        <p:spPr>
          <a:xfrm>
            <a:off x="418397" y="5068773"/>
            <a:ext cx="7570137" cy="584775"/>
          </a:xfrm>
          <a:prstGeom prst="rect">
            <a:avLst/>
          </a:prstGeom>
          <a:noFill/>
        </p:spPr>
        <p:txBody>
          <a:bodyPr wrap="square" rtlCol="0">
            <a:spAutoFit/>
          </a:bodyPr>
          <a:lstStyle/>
          <a:p>
            <a:pPr lvl="1"/>
            <a:r>
              <a:rPr lang="en-US" sz="1600" dirty="0"/>
              <a:t>forward program: 107%, exceeding the goal</a:t>
            </a:r>
          </a:p>
          <a:p>
            <a:pPr lvl="1"/>
            <a:r>
              <a:rPr lang="en-US" sz="1600" dirty="0"/>
              <a:t>mid-rapidity: ~98%, achieving the goal</a:t>
            </a:r>
          </a:p>
        </p:txBody>
      </p:sp>
      <p:sp>
        <p:nvSpPr>
          <p:cNvPr id="26" name="TextBox 25">
            <a:extLst>
              <a:ext uri="{FF2B5EF4-FFF2-40B4-BE49-F238E27FC236}">
                <a16:creationId xmlns:a16="http://schemas.microsoft.com/office/drawing/2014/main" id="{F9B0F194-6C7E-4B55-9765-E6D6AE25AC6C}"/>
              </a:ext>
            </a:extLst>
          </p:cNvPr>
          <p:cNvSpPr txBox="1"/>
          <p:nvPr/>
        </p:nvSpPr>
        <p:spPr>
          <a:xfrm>
            <a:off x="499281" y="3772963"/>
            <a:ext cx="6311599" cy="584775"/>
          </a:xfrm>
          <a:prstGeom prst="rect">
            <a:avLst/>
          </a:prstGeom>
          <a:noFill/>
        </p:spPr>
        <p:txBody>
          <a:bodyPr wrap="square" rtlCol="0">
            <a:spAutoFit/>
          </a:bodyPr>
          <a:lstStyle/>
          <a:p>
            <a:pPr lvl="1"/>
            <a:r>
              <a:rPr lang="en-US" sz="1600" dirty="0"/>
              <a:t>two snake magnets damaged (power outage)</a:t>
            </a:r>
          </a:p>
          <a:p>
            <a:pPr lvl="1"/>
            <a:r>
              <a:rPr lang="en-US" sz="1600" dirty="0"/>
              <a:t>extended running with AGS Westinghouse motor generator</a:t>
            </a:r>
          </a:p>
        </p:txBody>
      </p:sp>
      <p:sp>
        <p:nvSpPr>
          <p:cNvPr id="27" name="TextBox 26">
            <a:extLst>
              <a:ext uri="{FF2B5EF4-FFF2-40B4-BE49-F238E27FC236}">
                <a16:creationId xmlns:a16="http://schemas.microsoft.com/office/drawing/2014/main" id="{500B2463-6E3A-48E8-9D1D-BEE740D04CAB}"/>
              </a:ext>
            </a:extLst>
          </p:cNvPr>
          <p:cNvSpPr txBox="1"/>
          <p:nvPr/>
        </p:nvSpPr>
        <p:spPr>
          <a:xfrm>
            <a:off x="330240" y="3391636"/>
            <a:ext cx="3919032" cy="369332"/>
          </a:xfrm>
          <a:prstGeom prst="rect">
            <a:avLst/>
          </a:prstGeom>
          <a:noFill/>
        </p:spPr>
        <p:txBody>
          <a:bodyPr wrap="square" rtlCol="0">
            <a:spAutoFit/>
          </a:bodyPr>
          <a:lstStyle/>
          <a:p>
            <a:r>
              <a:rPr lang="en-US" dirty="0"/>
              <a:t>(Unusual) run challenges</a:t>
            </a:r>
          </a:p>
        </p:txBody>
      </p:sp>
      <p:sp>
        <p:nvSpPr>
          <p:cNvPr id="19" name="TextBox 18">
            <a:extLst>
              <a:ext uri="{FF2B5EF4-FFF2-40B4-BE49-F238E27FC236}">
                <a16:creationId xmlns:a16="http://schemas.microsoft.com/office/drawing/2014/main" id="{D8A6FA38-1A62-4335-B563-FF48683BC252}"/>
              </a:ext>
            </a:extLst>
          </p:cNvPr>
          <p:cNvSpPr txBox="1"/>
          <p:nvPr/>
        </p:nvSpPr>
        <p:spPr>
          <a:xfrm>
            <a:off x="235599" y="5766334"/>
            <a:ext cx="11945965" cy="523220"/>
          </a:xfrm>
          <a:prstGeom prst="rect">
            <a:avLst/>
          </a:prstGeom>
          <a:noFill/>
        </p:spPr>
        <p:txBody>
          <a:bodyPr wrap="square">
            <a:spAutoFit/>
          </a:bodyPr>
          <a:lstStyle/>
          <a:p>
            <a:pPr marL="342900" indent="-342900" algn="ctr"/>
            <a:r>
              <a:rPr lang="en-US" sz="2800" b="1" dirty="0">
                <a:solidFill>
                  <a:srgbClr val="FF0000"/>
                </a:solidFill>
                <a:latin typeface="Helvetica" panose="020B0604020202020204" pitchFamily="34" charset="0"/>
                <a:cs typeface="Helvetica" panose="020B0604020202020204" pitchFamily="34" charset="0"/>
              </a:rPr>
              <a:t>Successful completion of last full energy polarized proton run</a:t>
            </a:r>
          </a:p>
        </p:txBody>
      </p:sp>
      <p:sp>
        <p:nvSpPr>
          <p:cNvPr id="23" name="TextBox 22">
            <a:extLst>
              <a:ext uri="{FF2B5EF4-FFF2-40B4-BE49-F238E27FC236}">
                <a16:creationId xmlns:a16="http://schemas.microsoft.com/office/drawing/2014/main" id="{AC63DB67-AACC-4534-B8E8-F3A4478B3EAC}"/>
              </a:ext>
            </a:extLst>
          </p:cNvPr>
          <p:cNvSpPr txBox="1"/>
          <p:nvPr/>
        </p:nvSpPr>
        <p:spPr>
          <a:xfrm>
            <a:off x="235599" y="6603944"/>
            <a:ext cx="11945965" cy="246221"/>
          </a:xfrm>
          <a:prstGeom prst="rect">
            <a:avLst/>
          </a:prstGeom>
          <a:noFill/>
        </p:spPr>
        <p:txBody>
          <a:bodyPr wrap="square">
            <a:spAutoFit/>
          </a:bodyPr>
          <a:lstStyle/>
          <a:p>
            <a:pPr algn="ctr"/>
            <a:r>
              <a:rPr lang="en-US" sz="1000" dirty="0"/>
              <a:t>M. Minty, CAD MAC – Dec 2022</a:t>
            </a:r>
          </a:p>
        </p:txBody>
      </p:sp>
    </p:spTree>
    <p:extLst>
      <p:ext uri="{BB962C8B-B14F-4D97-AF65-F5344CB8AC3E}">
        <p14:creationId xmlns:p14="http://schemas.microsoft.com/office/powerpoint/2010/main" val="534238472"/>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bnl_ppt_template_2021_widescreen_compressed (2)</Template>
  <TotalTime>16266</TotalTime>
  <Words>3445</Words>
  <Application>Microsoft Office PowerPoint</Application>
  <PresentationFormat>Widescreen</PresentationFormat>
  <Paragraphs>624</Paragraphs>
  <Slides>36</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Arial</vt:lpstr>
      <vt:lpstr>Arial Black</vt:lpstr>
      <vt:lpstr>Calibri</vt:lpstr>
      <vt:lpstr>Helvetica</vt:lpstr>
      <vt:lpstr>Helvetica Neue</vt:lpstr>
      <vt:lpstr>Symbol</vt:lpstr>
      <vt:lpstr>Times New Roman</vt:lpstr>
      <vt:lpstr>Wingdings</vt:lpstr>
      <vt:lpstr>BNL</vt:lpstr>
      <vt:lpstr>RHIC Performance Update</vt:lpstr>
      <vt:lpstr>PowerPoint Presentation</vt:lpstr>
      <vt:lpstr>Recent RHIC Run Performance</vt:lpstr>
      <vt:lpstr>Beam Energy Scan (BES) Program</vt:lpstr>
      <vt:lpstr>PowerPoint Presentation</vt:lpstr>
      <vt:lpstr>PowerPoint Presentation</vt:lpstr>
      <vt:lpstr>RHIC Run-21 – highest priority for BES-II</vt:lpstr>
      <vt:lpstr>BES-I vs BES-II luminosity</vt:lpstr>
      <vt:lpstr>PowerPoint Presentation</vt:lpstr>
      <vt:lpstr>RHIC Availability</vt:lpstr>
      <vt:lpstr>RHIC runs 2023 - 2025</vt:lpstr>
      <vt:lpstr>PowerPoint Presentation</vt:lpstr>
      <vt:lpstr>Reliability - operation during summer months</vt:lpstr>
      <vt:lpstr>Reliability - injector complex</vt:lpstr>
      <vt:lpstr>Reliability – infrastructure upgrades</vt:lpstr>
      <vt:lpstr>Other factors affecting operational reliability</vt:lpstr>
      <vt:lpstr>PowerPoint Presentation</vt:lpstr>
      <vt:lpstr>RHIC 25-year plan and cryo upgrade for the EIC</vt:lpstr>
      <vt:lpstr>PowerPoint Presentation</vt:lpstr>
      <vt:lpstr>Technical infrastructure upgrades</vt:lpstr>
      <vt:lpstr>2018 – Evaluation of upgrade and infrastructure needs for RHIC+EIC Over Next 25+ Years</vt:lpstr>
      <vt:lpstr>PowerPoint Presentation</vt:lpstr>
      <vt:lpstr>PowerPoint Presentation</vt:lpstr>
      <vt:lpstr>Cryo upgrade detail</vt:lpstr>
      <vt:lpstr>Response to Recommendation from C-AD MAC 2021 </vt:lpstr>
      <vt:lpstr>PowerPoint Presentation</vt:lpstr>
      <vt:lpstr>Summary</vt:lpstr>
      <vt:lpstr>PowerPoint Presentation</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RHIC Operations</dc:title>
  <dc:subject/>
  <dc:creator>Minty, Michiko</dc:creator>
  <cp:keywords/>
  <dc:description/>
  <cp:lastModifiedBy>Minty, Michiko</cp:lastModifiedBy>
  <cp:revision>535</cp:revision>
  <cp:lastPrinted>2022-11-03T19:47:05Z</cp:lastPrinted>
  <dcterms:created xsi:type="dcterms:W3CDTF">2022-10-17T17:33:52Z</dcterms:created>
  <dcterms:modified xsi:type="dcterms:W3CDTF">2022-12-13T23:38:57Z</dcterms:modified>
  <cp:category/>
</cp:coreProperties>
</file>