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90" r:id="rId3"/>
    <p:sldId id="259" r:id="rId4"/>
    <p:sldId id="258" r:id="rId5"/>
    <p:sldId id="260" r:id="rId6"/>
    <p:sldId id="264" r:id="rId7"/>
    <p:sldId id="265" r:id="rId8"/>
    <p:sldId id="278" r:id="rId9"/>
    <p:sldId id="263" r:id="rId10"/>
    <p:sldId id="262" r:id="rId11"/>
    <p:sldId id="285" r:id="rId12"/>
    <p:sldId id="287" r:id="rId13"/>
    <p:sldId id="261" r:id="rId14"/>
    <p:sldId id="291" r:id="rId15"/>
    <p:sldId id="279" r:id="rId16"/>
    <p:sldId id="292" r:id="rId17"/>
    <p:sldId id="281" r:id="rId18"/>
    <p:sldId id="295" r:id="rId19"/>
    <p:sldId id="284" r:id="rId20"/>
    <p:sldId id="296" r:id="rId21"/>
    <p:sldId id="282" r:id="rId22"/>
    <p:sldId id="288" r:id="rId23"/>
    <p:sldId id="293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efer, Vincent" initials="SV" lastIdx="1" clrIdx="0">
    <p:extLst>
      <p:ext uri="{19B8F6BF-5375-455C-9EA6-DF929625EA0E}">
        <p15:presenceInfo xmlns:p15="http://schemas.microsoft.com/office/powerpoint/2012/main" userId="S::schoefer@bnl.gov::3e25cf69-27c8-4b0a-841d-e10c2c8358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290.png"/><Relationship Id="rId5" Type="http://schemas.openxmlformats.org/officeDocument/2006/relationships/image" Target="../media/image25.png"/><Relationship Id="rId10" Type="http://schemas.openxmlformats.org/officeDocument/2006/relationships/image" Target="../media/image140.png"/><Relationship Id="rId4" Type="http://schemas.openxmlformats.org/officeDocument/2006/relationships/image" Target="../media/image24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313" y="2237005"/>
            <a:ext cx="10334625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Polarization Increase with AGS Skew Quadrupoles</a:t>
            </a:r>
            <a:br>
              <a:rPr lang="en-US" dirty="0"/>
            </a:br>
            <a:r>
              <a:rPr lang="en-US" sz="3100" dirty="0"/>
              <a:t>Compensating horizontal partial snake resonances with coupling resonances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1" y="5925603"/>
            <a:ext cx="10334625" cy="746185"/>
          </a:xfrm>
        </p:spPr>
        <p:txBody>
          <a:bodyPr>
            <a:normAutofit/>
          </a:bodyPr>
          <a:lstStyle/>
          <a:p>
            <a:r>
              <a:rPr lang="en-US" sz="1600" dirty="0"/>
              <a:t>12/13/2022</a:t>
            </a:r>
          </a:p>
          <a:p>
            <a:r>
              <a:rPr lang="en-US" sz="1600" dirty="0"/>
              <a:t>C-AD Machine Advisory Committee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312" y="4665996"/>
            <a:ext cx="10977193" cy="1259607"/>
          </a:xfrm>
        </p:spPr>
        <p:txBody>
          <a:bodyPr/>
          <a:lstStyle/>
          <a:p>
            <a:r>
              <a:rPr lang="en-US" sz="1800" dirty="0"/>
              <a:t>V. Schoefer</a:t>
            </a:r>
          </a:p>
          <a:p>
            <a:r>
              <a:rPr lang="en-US" sz="1800" dirty="0"/>
              <a:t>For J. </a:t>
            </a:r>
            <a:r>
              <a:rPr lang="en-US" sz="1800" dirty="0" err="1"/>
              <a:t>Avronsart</a:t>
            </a:r>
            <a:r>
              <a:rPr lang="en-US" sz="1800" dirty="0"/>
              <a:t> ,J. </a:t>
            </a:r>
            <a:r>
              <a:rPr lang="en-US" sz="1800" dirty="0" err="1"/>
              <a:t>Cintorino</a:t>
            </a:r>
            <a:r>
              <a:rPr lang="en-US" sz="1800" dirty="0"/>
              <a:t>, V. </a:t>
            </a:r>
            <a:r>
              <a:rPr lang="en-US" sz="1800" dirty="0" err="1"/>
              <a:t>Badea</a:t>
            </a:r>
            <a:r>
              <a:rPr lang="en-US" sz="1800" dirty="0"/>
              <a:t>, H. Huang, D. Lehn, R. Lynch, G. Mahler, I. </a:t>
            </a:r>
            <a:r>
              <a:rPr lang="en-US" sz="1800" dirty="0" err="1"/>
              <a:t>Marneris</a:t>
            </a:r>
            <a:r>
              <a:rPr lang="en-US" sz="1800" dirty="0"/>
              <a:t>, J. Sandberg, N. </a:t>
            </a:r>
            <a:r>
              <a:rPr lang="en-US" sz="1800" dirty="0" err="1"/>
              <a:t>Tsoupas</a:t>
            </a:r>
            <a:r>
              <a:rPr lang="en-US" sz="1800" dirty="0"/>
              <a:t>, J. </a:t>
            </a:r>
            <a:r>
              <a:rPr lang="en-US" sz="1800" dirty="0" err="1"/>
              <a:t>Tuozzolo</a:t>
            </a:r>
            <a:endParaRPr lang="en-US" sz="1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3822B4-261C-5D4B-8DB5-549D65A2A2FB}"/>
              </a:ext>
            </a:extLst>
          </p:cNvPr>
          <p:cNvCxnSpPr/>
          <p:nvPr/>
        </p:nvCxnSpPr>
        <p:spPr>
          <a:xfrm>
            <a:off x="445311" y="4593020"/>
            <a:ext cx="103346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F803C5-DA4A-0C4F-AC74-15D9F8A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78" y="38554"/>
            <a:ext cx="12192000" cy="562513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Magnets and implementation</a:t>
            </a:r>
          </a:p>
        </p:txBody>
      </p:sp>
      <p:pic>
        <p:nvPicPr>
          <p:cNvPr id="6" name="Picture 5" descr="IMG_20201022_104901271">
            <a:extLst>
              <a:ext uri="{FF2B5EF4-FFF2-40B4-BE49-F238E27FC236}">
                <a16:creationId xmlns:a16="http://schemas.microsoft.com/office/drawing/2014/main" id="{EFB05C39-B81C-A64B-BD9E-53F865AAF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096" y="1723631"/>
            <a:ext cx="4926226" cy="2771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2F8D3B-5328-5541-8C57-1DB74806DB06}"/>
              </a:ext>
            </a:extLst>
          </p:cNvPr>
          <p:cNvSpPr txBox="1"/>
          <p:nvPr/>
        </p:nvSpPr>
        <p:spPr>
          <a:xfrm>
            <a:off x="378638" y="589129"/>
            <a:ext cx="65498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Physics constraints: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Correct all 82 horizontal resonance terms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Keep total depolarization from horizontal resonances under 0.1% (in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Limit coupling to preserve stability with near-integer Q</a:t>
            </a:r>
            <a:r>
              <a:rPr lang="en-US" sz="1700" baseline="-25000" dirty="0"/>
              <a:t>y</a:t>
            </a:r>
            <a:r>
              <a:rPr lang="en-US" sz="17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Coupling induced tune shifts &lt; 0.005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Tune split in AGS is large (~0.2), but near-integer vertical is sensitive to small perturbation</a:t>
            </a:r>
          </a:p>
          <a:p>
            <a:endParaRPr lang="en-US" sz="1700" dirty="0"/>
          </a:p>
          <a:p>
            <a:r>
              <a:rPr lang="en-US" sz="1700" dirty="0"/>
              <a:t>Limited locations in the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 7” (18 cm) available drifts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Including some of the longer straights, leaves about 30 possible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Spanning the vector space for </a:t>
            </a:r>
            <a:r>
              <a:rPr lang="en-US" sz="1700" dirty="0">
                <a:solidFill>
                  <a:srgbClr val="FF0000"/>
                </a:solidFill>
              </a:rPr>
              <a:t>all 82 resonances </a:t>
            </a:r>
            <a:r>
              <a:rPr lang="en-US" sz="1700" dirty="0"/>
              <a:t>and limiting the </a:t>
            </a:r>
            <a:r>
              <a:rPr lang="en-US" sz="1700" dirty="0">
                <a:solidFill>
                  <a:srgbClr val="FF0000"/>
                </a:solidFill>
              </a:rPr>
              <a:t>coupling-induced tune shifts </a:t>
            </a:r>
            <a:r>
              <a:rPr lang="en-US" sz="1700" dirty="0"/>
              <a:t>with </a:t>
            </a:r>
            <a:r>
              <a:rPr lang="en-US" sz="1700" dirty="0">
                <a:solidFill>
                  <a:srgbClr val="FF0000"/>
                </a:solidFill>
              </a:rPr>
              <a:t>reasonable field</a:t>
            </a:r>
            <a:r>
              <a:rPr lang="en-US" sz="1700" dirty="0"/>
              <a:t> in the </a:t>
            </a:r>
            <a:r>
              <a:rPr lang="en-US" sz="1700" dirty="0">
                <a:solidFill>
                  <a:srgbClr val="FF0000"/>
                </a:solidFill>
              </a:rPr>
              <a:t>available space </a:t>
            </a:r>
            <a:r>
              <a:rPr lang="en-US" sz="1700" dirty="0"/>
              <a:t>requires</a:t>
            </a:r>
            <a:r>
              <a:rPr lang="en-US" sz="1700" dirty="0">
                <a:solidFill>
                  <a:srgbClr val="FF0000"/>
                </a:solidFill>
              </a:rPr>
              <a:t> 15 skew quadrupoles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C28F42-15CF-7E47-9F1C-75968C84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9E75-C557-514B-96F2-9F4C77DA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7" y="109909"/>
            <a:ext cx="11049000" cy="816332"/>
          </a:xfrm>
        </p:spPr>
        <p:txBody>
          <a:bodyPr/>
          <a:lstStyle/>
          <a:p>
            <a:r>
              <a:rPr lang="en-US" dirty="0"/>
              <a:t>Gradients for Resonance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D28A-8FB4-774B-A713-520BA653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02" y="1201385"/>
            <a:ext cx="6114113" cy="445522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set of </a:t>
            </a:r>
            <a:r>
              <a:rPr lang="en-US" sz="1600" dirty="0">
                <a:solidFill>
                  <a:srgbClr val="FF0000"/>
                </a:solidFill>
              </a:rPr>
              <a:t>15 skew quadrupoles </a:t>
            </a:r>
            <a:r>
              <a:rPr lang="en-US" sz="1600" dirty="0"/>
              <a:t>with integrated skew quadrupole gradient &lt;= 0.2 T meets the physics requirements</a:t>
            </a:r>
          </a:p>
          <a:p>
            <a:pPr marL="742950" lvl="1" indent="-285750"/>
            <a:r>
              <a:rPr lang="en-US" sz="1600" dirty="0"/>
              <a:t>9 locations at narrow locations in the AGS adjacent to </a:t>
            </a:r>
            <a:r>
              <a:rPr lang="en-US" sz="1600" dirty="0" err="1"/>
              <a:t>sextupoles</a:t>
            </a:r>
            <a:endParaRPr lang="en-US" sz="1600" dirty="0"/>
          </a:p>
          <a:p>
            <a:pPr marL="742950" lvl="1" indent="-285750"/>
            <a:r>
              <a:rPr lang="en-US" sz="1600" dirty="0"/>
              <a:t>6 locations in longer (mostly empty) straight sections </a:t>
            </a:r>
          </a:p>
          <a:p>
            <a:pPr marL="742950" lvl="1" indent="-285750"/>
            <a:r>
              <a:rPr lang="en-US" sz="1600" dirty="0"/>
              <a:t>Locations determined largely by brute force optimization from the available ~30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Pulsing the skew quads with </a:t>
            </a:r>
            <a:r>
              <a:rPr lang="en-US" sz="1600" dirty="0">
                <a:solidFill>
                  <a:srgbClr val="FF0000"/>
                </a:solidFill>
              </a:rPr>
              <a:t>1 </a:t>
            </a:r>
            <a:r>
              <a:rPr lang="en-US" sz="1600" dirty="0" err="1">
                <a:solidFill>
                  <a:srgbClr val="FF0000"/>
                </a:solidFill>
              </a:rPr>
              <a:t>ms</a:t>
            </a:r>
            <a:r>
              <a:rPr lang="en-US" sz="1600" dirty="0">
                <a:solidFill>
                  <a:srgbClr val="FF0000"/>
                </a:solidFill>
              </a:rPr>
              <a:t> rise, 1.2 </a:t>
            </a:r>
            <a:r>
              <a:rPr lang="en-US" sz="1600" dirty="0" err="1">
                <a:solidFill>
                  <a:srgbClr val="FF0000"/>
                </a:solidFill>
              </a:rPr>
              <a:t>ms</a:t>
            </a:r>
            <a:r>
              <a:rPr lang="en-US" sz="1600" dirty="0">
                <a:solidFill>
                  <a:srgbClr val="FF0000"/>
                </a:solidFill>
              </a:rPr>
              <a:t> flattop and 1 </a:t>
            </a:r>
            <a:r>
              <a:rPr lang="en-US" sz="1600" dirty="0" err="1">
                <a:solidFill>
                  <a:srgbClr val="FF0000"/>
                </a:solidFill>
              </a:rPr>
              <a:t>ms</a:t>
            </a:r>
            <a:r>
              <a:rPr lang="en-US" sz="1600" dirty="0">
                <a:solidFill>
                  <a:srgbClr val="FF0000"/>
                </a:solidFill>
              </a:rPr>
              <a:t> fall </a:t>
            </a:r>
            <a:r>
              <a:rPr lang="en-US" sz="1600" dirty="0"/>
              <a:t>allows changing currents quickly to accommodate new correction vectors every resonance</a:t>
            </a:r>
          </a:p>
          <a:p>
            <a:pPr marL="742950" lvl="1" indent="-285750"/>
            <a:r>
              <a:rPr lang="en-US" sz="1600" dirty="0"/>
              <a:t>Also avoids having skew fields during strong vertical </a:t>
            </a:r>
            <a:r>
              <a:rPr lang="en-US" sz="1600" dirty="0" err="1"/>
              <a:t>intrinsics</a:t>
            </a:r>
            <a:r>
              <a:rPr lang="en-US" sz="1600" dirty="0"/>
              <a:t> (tracking showed small polarization losses at these with skew quads powered)</a:t>
            </a:r>
          </a:p>
          <a:p>
            <a:pPr marL="742950" lvl="1" indent="-285750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Calculated resonance strength reducible to zero at almost every resonance</a:t>
            </a:r>
          </a:p>
          <a:p>
            <a:pPr marL="742950" lvl="1" indent="-285750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7D2DF-6B08-C341-B0A9-B761352FF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BA417CD-9A2C-DC48-AD9D-ECEC76961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49" y="830849"/>
            <a:ext cx="4726898" cy="2765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BFD994-75F8-824B-972B-FBDA9A13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45222" y="3829545"/>
            <a:ext cx="4726898" cy="26178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DB53E94-D663-DA46-BF24-5D6C8F19772A}"/>
              </a:ext>
            </a:extLst>
          </p:cNvPr>
          <p:cNvSpPr/>
          <p:nvPr/>
        </p:nvSpPr>
        <p:spPr>
          <a:xfrm>
            <a:off x="10448144" y="1094282"/>
            <a:ext cx="569626" cy="20595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6D53D3-2D1F-F94F-AD88-8ECC6938F61F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0031193" y="3153854"/>
            <a:ext cx="701764" cy="610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57D94138-F3AF-2646-B8AD-F7B1D74EC2BE}"/>
              </a:ext>
            </a:extLst>
          </p:cNvPr>
          <p:cNvSpPr/>
          <p:nvPr/>
        </p:nvSpPr>
        <p:spPr>
          <a:xfrm rot="5400000">
            <a:off x="9961139" y="2223870"/>
            <a:ext cx="77724" cy="324099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EA71E91-0038-6040-8DAF-FABFE2415150}"/>
              </a:ext>
            </a:extLst>
          </p:cNvPr>
          <p:cNvSpPr/>
          <p:nvPr/>
        </p:nvSpPr>
        <p:spPr>
          <a:xfrm rot="5400000">
            <a:off x="8769601" y="4062624"/>
            <a:ext cx="77725" cy="55411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3388BFB-4B10-3E4C-AD94-DBEC7CBDE788}"/>
              </a:ext>
            </a:extLst>
          </p:cNvPr>
          <p:cNvSpPr/>
          <p:nvPr/>
        </p:nvSpPr>
        <p:spPr>
          <a:xfrm rot="5400000">
            <a:off x="9276011" y="4129809"/>
            <a:ext cx="74435" cy="41645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9BF001-AE2D-E049-8676-503D4B29BB29}"/>
              </a:ext>
            </a:extLst>
          </p:cNvPr>
          <p:cNvSpPr txBox="1"/>
          <p:nvPr/>
        </p:nvSpPr>
        <p:spPr>
          <a:xfrm>
            <a:off x="8561440" y="4089471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1.2 </a:t>
            </a:r>
            <a:r>
              <a:rPr lang="en-US" sz="800" dirty="0" err="1"/>
              <a:t>ms</a:t>
            </a: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B4302-BD1C-8F41-A5DD-C17DABE38F27}"/>
              </a:ext>
            </a:extLst>
          </p:cNvPr>
          <p:cNvSpPr txBox="1"/>
          <p:nvPr/>
        </p:nvSpPr>
        <p:spPr>
          <a:xfrm>
            <a:off x="9055486" y="4096006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1.0 </a:t>
            </a:r>
            <a:r>
              <a:rPr lang="en-US" sz="800" dirty="0" err="1"/>
              <a:t>ms</a:t>
            </a:r>
            <a:endParaRPr lang="en-US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D046B6-F7AB-3141-81FB-8ABF6773E0A3}"/>
              </a:ext>
            </a:extLst>
          </p:cNvPr>
          <p:cNvSpPr txBox="1"/>
          <p:nvPr/>
        </p:nvSpPr>
        <p:spPr>
          <a:xfrm>
            <a:off x="7910014" y="2876855"/>
            <a:ext cx="191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Each trace= 1 skew quad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75F0A53-93DD-704B-9EF7-547110C7D7FF}"/>
              </a:ext>
            </a:extLst>
          </p:cNvPr>
          <p:cNvSpPr/>
          <p:nvPr/>
        </p:nvSpPr>
        <p:spPr>
          <a:xfrm rot="5400000">
            <a:off x="8269413" y="4133575"/>
            <a:ext cx="74435" cy="41645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7FBC-3BD8-B942-B7A7-163FDEF17165}"/>
              </a:ext>
            </a:extLst>
          </p:cNvPr>
          <p:cNvSpPr txBox="1"/>
          <p:nvPr/>
        </p:nvSpPr>
        <p:spPr>
          <a:xfrm>
            <a:off x="8044103" y="4096006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1.0 </a:t>
            </a:r>
            <a:r>
              <a:rPr lang="en-US" sz="800" dirty="0" err="1"/>
              <a:t>ms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7076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9E75-C557-514B-96F2-9F4C77DA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7" y="109909"/>
            <a:ext cx="11049000" cy="816332"/>
          </a:xfrm>
        </p:spPr>
        <p:txBody>
          <a:bodyPr/>
          <a:lstStyle/>
          <a:p>
            <a:r>
              <a:rPr lang="en-US" dirty="0"/>
              <a:t>Gradients for Resonance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7D2DF-6B08-C341-B0A9-B761352FF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83AFB7AE-14B6-6C4D-A7B6-2C9854A6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54" y="1233037"/>
            <a:ext cx="5089449" cy="3377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113F9-DFAD-3549-8603-8B8833E19CBF}"/>
              </a:ext>
            </a:extLst>
          </p:cNvPr>
          <p:cNvSpPr txBox="1"/>
          <p:nvPr/>
        </p:nvSpPr>
        <p:spPr>
          <a:xfrm>
            <a:off x="8124669" y="4808801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Calculated from residual |</a:t>
            </a:r>
            <a:r>
              <a:rPr lang="en-US" dirty="0" err="1"/>
              <a:t>ε</a:t>
            </a:r>
            <a:r>
              <a:rPr lang="en-US" dirty="0"/>
              <a:t>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60522-6F7D-0D45-B6B4-964F073BC49F}"/>
              </a:ext>
            </a:extLst>
          </p:cNvPr>
          <p:cNvSpPr txBox="1"/>
          <p:nvPr/>
        </p:nvSpPr>
        <p:spPr>
          <a:xfrm>
            <a:off x="8116806" y="5376821"/>
            <a:ext cx="3509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(Two highly degenerate cases push the coupling constraint and have incomplete compensation.  Could be relaxed with operational experience)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28DE4-632F-7E40-93F8-6198276607A3}"/>
              </a:ext>
            </a:extLst>
          </p:cNvPr>
          <p:cNvSpPr txBox="1">
            <a:spLocks/>
          </p:cNvSpPr>
          <p:nvPr/>
        </p:nvSpPr>
        <p:spPr>
          <a:xfrm>
            <a:off x="557902" y="1201385"/>
            <a:ext cx="6114113" cy="44552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 set of </a:t>
            </a:r>
            <a:r>
              <a:rPr lang="en-US" sz="1600">
                <a:solidFill>
                  <a:srgbClr val="FF0000"/>
                </a:solidFill>
              </a:rPr>
              <a:t>15 skew quadrupoles </a:t>
            </a:r>
            <a:r>
              <a:rPr lang="en-US" sz="1600"/>
              <a:t>with integrated skew quadrupole gradient &lt;= 0.2 T meets the physics requirements</a:t>
            </a:r>
          </a:p>
          <a:p>
            <a:pPr marL="742950" lvl="1" indent="-285750"/>
            <a:r>
              <a:rPr lang="en-US" sz="1600"/>
              <a:t>9 locations at narrow locations in the AGS adjacent to sextupoles</a:t>
            </a:r>
          </a:p>
          <a:p>
            <a:pPr marL="742950" lvl="1" indent="-285750"/>
            <a:r>
              <a:rPr lang="en-US" sz="1600"/>
              <a:t>6 locations in longer (mostly empty) straight sections </a:t>
            </a:r>
          </a:p>
          <a:p>
            <a:pPr marL="742950" lvl="1" indent="-285750"/>
            <a:r>
              <a:rPr lang="en-US" sz="1600"/>
              <a:t>Locations determined largely by brute force optimization from the available ~30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Pulsing the skew quads with </a:t>
            </a:r>
            <a:r>
              <a:rPr lang="en-US" sz="1600">
                <a:solidFill>
                  <a:srgbClr val="FF0000"/>
                </a:solidFill>
              </a:rPr>
              <a:t>1 ms rise, 1.2 ms flattop and 1 ms fall </a:t>
            </a:r>
            <a:r>
              <a:rPr lang="en-US" sz="1600"/>
              <a:t>allows changing currents quickly to accommodate new correction vectors every resonance</a:t>
            </a:r>
          </a:p>
          <a:p>
            <a:pPr marL="742950" lvl="1" indent="-285750"/>
            <a:r>
              <a:rPr lang="en-US" sz="1600"/>
              <a:t>Also avoids having skew fields during strong vertical intrinsics (tracking showed small polarization losses at these with skew quads powered)</a:t>
            </a:r>
          </a:p>
          <a:p>
            <a:pPr marL="742950" lvl="1" indent="-285750"/>
            <a:endParaRPr lang="en-US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Calculated resonance strength reducible to zero at almost every resonance</a:t>
            </a:r>
          </a:p>
          <a:p>
            <a:pPr marL="742950" lvl="1" indent="-285750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9EBF6-D9DF-7E4A-B13C-F4957BA62833}"/>
              </a:ext>
            </a:extLst>
          </p:cNvPr>
          <p:cNvSpPr txBox="1"/>
          <p:nvPr/>
        </p:nvSpPr>
        <p:spPr>
          <a:xfrm>
            <a:off x="7846877" y="3560882"/>
            <a:ext cx="20521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Corrected</a:t>
            </a:r>
          </a:p>
          <a:p>
            <a:r>
              <a:rPr lang="en-US" sz="1200" dirty="0">
                <a:solidFill>
                  <a:srgbClr val="1418FE"/>
                </a:solidFill>
              </a:rPr>
              <a:t>Uncorrected (no tune jump)</a:t>
            </a:r>
          </a:p>
        </p:txBody>
      </p:sp>
    </p:spTree>
    <p:extLst>
      <p:ext uri="{BB962C8B-B14F-4D97-AF65-F5344CB8AC3E}">
        <p14:creationId xmlns:p14="http://schemas.microsoft.com/office/powerpoint/2010/main" val="131131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869BB3-5A02-F14A-80FA-42974FEA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1" y="19488"/>
            <a:ext cx="12192000" cy="75390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Tracking with correction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FA258E-148D-6E43-8538-713A3467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6" y="1765303"/>
            <a:ext cx="5947710" cy="4788039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Benefits of the coupling-based correction relative to tune jump:</a:t>
            </a:r>
          </a:p>
          <a:p>
            <a:pPr lvl="1"/>
            <a:r>
              <a:rPr lang="en-US" sz="1800" dirty="0"/>
              <a:t>Possibility of full resonance correction (better than tune jump)</a:t>
            </a:r>
          </a:p>
          <a:p>
            <a:pPr lvl="1"/>
            <a:r>
              <a:rPr lang="en-US" sz="1800" dirty="0"/>
              <a:t>Tune jump is sensitive to timing at the </a:t>
            </a:r>
            <a:r>
              <a:rPr lang="en-US" sz="1800" dirty="0">
                <a:solidFill>
                  <a:srgbClr val="FF0000"/>
                </a:solidFill>
              </a:rPr>
              <a:t>+/- 100 </a:t>
            </a:r>
            <a:r>
              <a:rPr lang="en-US" sz="1800" dirty="0" err="1">
                <a:solidFill>
                  <a:srgbClr val="FF0000"/>
                </a:solidFill>
              </a:rPr>
              <a:t>μs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level.  Skew quad correction is on for a 1.2l milliseconds  </a:t>
            </a:r>
            <a:r>
              <a:rPr lang="en-US" sz="1800" dirty="0">
                <a:solidFill>
                  <a:srgbClr val="FF0000"/>
                </a:solidFill>
              </a:rPr>
              <a:t>(+/- 600 </a:t>
            </a:r>
            <a:r>
              <a:rPr lang="en-US" sz="1800" dirty="0" err="1">
                <a:solidFill>
                  <a:srgbClr val="FF0000"/>
                </a:solidFill>
              </a:rPr>
              <a:t>μs</a:t>
            </a:r>
            <a:r>
              <a:rPr lang="en-US" sz="1800" dirty="0"/>
              <a:t>) around the resonance.</a:t>
            </a:r>
          </a:p>
          <a:p>
            <a:pPr lvl="1"/>
            <a:endParaRPr lang="en-US" sz="18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9E04F2-E440-A743-A663-3283375E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78CA0-B054-DD45-B607-D1B625BD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09840" y="611059"/>
            <a:ext cx="5216637" cy="4942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899F5-8691-BC4F-8BAE-9A34622ADDF7}"/>
              </a:ext>
            </a:extLst>
          </p:cNvPr>
          <p:cNvSpPr txBox="1"/>
          <p:nvPr/>
        </p:nvSpPr>
        <p:spPr>
          <a:xfrm>
            <a:off x="6872385" y="5631826"/>
            <a:ext cx="462256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Correction with 15 skew quadrupoles (</a:t>
            </a:r>
            <a:r>
              <a:rPr lang="en-US" dirty="0" err="1"/>
              <a:t>Zgoubi</a:t>
            </a:r>
            <a:r>
              <a:rPr lang="en-US" dirty="0"/>
              <a:t> simulation)</a:t>
            </a:r>
          </a:p>
          <a:p>
            <a:r>
              <a:rPr lang="en-US" sz="1400" i="1" dirty="0"/>
              <a:t>Last six resonance crossings (vertical dashed lines), </a:t>
            </a:r>
          </a:p>
          <a:p>
            <a:r>
              <a:rPr lang="en-US" sz="1400" i="1" dirty="0"/>
              <a:t>including strongest two near Gg = 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F945F-77BD-6A4B-912D-9F0915232D6A}"/>
              </a:ext>
            </a:extLst>
          </p:cNvPr>
          <p:cNvSpPr txBox="1"/>
          <p:nvPr/>
        </p:nvSpPr>
        <p:spPr>
          <a:xfrm>
            <a:off x="334851" y="821256"/>
            <a:ext cx="572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Zgoubi</a:t>
            </a:r>
            <a:r>
              <a:rPr lang="en-US" dirty="0"/>
              <a:t> simulation shows that depolarization from horizontal resonances can be </a:t>
            </a:r>
            <a:r>
              <a:rPr lang="en-US" dirty="0">
                <a:solidFill>
                  <a:srgbClr val="FF0000"/>
                </a:solidFill>
              </a:rPr>
              <a:t>totally eliminated with </a:t>
            </a:r>
            <a:r>
              <a:rPr lang="en-US" dirty="0" err="1">
                <a:solidFill>
                  <a:srgbClr val="FF0000"/>
                </a:solidFill>
              </a:rPr>
              <a:t>betatron</a:t>
            </a:r>
            <a:r>
              <a:rPr lang="en-US" dirty="0">
                <a:solidFill>
                  <a:srgbClr val="FF0000"/>
                </a:solidFill>
              </a:rPr>
              <a:t> coupling</a:t>
            </a:r>
            <a:r>
              <a:rPr lang="en-US" dirty="0"/>
              <a:t> (red trace)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382682-A659-9C43-A3D9-4F89AB7CE791}"/>
                  </a:ext>
                </a:extLst>
              </p:cNvPr>
              <p:cNvSpPr txBox="1"/>
              <p:nvPr/>
            </p:nvSpPr>
            <p:spPr>
              <a:xfrm rot="16200000">
                <a:off x="5786472" y="2733756"/>
                <a:ext cx="112553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382682-A659-9C43-A3D9-4F89AB7CE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786472" y="2733756"/>
                <a:ext cx="1125538" cy="400110"/>
              </a:xfrm>
              <a:prstGeom prst="rect">
                <a:avLst/>
              </a:prstGeom>
              <a:blipFill>
                <a:blip r:embed="rId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DD2788-57B4-9F4B-B9A8-40A9D0CE90B0}"/>
              </a:ext>
            </a:extLst>
          </p:cNvPr>
          <p:cNvSpPr txBox="1"/>
          <p:nvPr/>
        </p:nvSpPr>
        <p:spPr>
          <a:xfrm>
            <a:off x="9843137" y="4346989"/>
            <a:ext cx="234886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ε</a:t>
            </a:r>
            <a:r>
              <a:rPr lang="en-US" sz="1600" baseline="-25000" dirty="0"/>
              <a:t>x</a:t>
            </a:r>
            <a:r>
              <a:rPr lang="en-US" sz="1600" dirty="0"/>
              <a:t>= </a:t>
            </a:r>
            <a:r>
              <a:rPr lang="en-US" sz="1600" dirty="0" err="1"/>
              <a:t>ε</a:t>
            </a:r>
            <a:r>
              <a:rPr lang="en-US" sz="1600" baseline="-25000" dirty="0" err="1"/>
              <a:t>y</a:t>
            </a:r>
            <a:r>
              <a:rPr lang="en-US" sz="1600" baseline="-25000" dirty="0"/>
              <a:t> </a:t>
            </a:r>
            <a:r>
              <a:rPr lang="en-US" sz="1600" dirty="0"/>
              <a:t>=2 </a:t>
            </a:r>
            <a:r>
              <a:rPr lang="en-US" sz="1600" dirty="0" err="1"/>
              <a:t>μm</a:t>
            </a:r>
            <a:r>
              <a:rPr lang="en-US" sz="1600" dirty="0"/>
              <a:t> (rms norm)</a:t>
            </a:r>
          </a:p>
          <a:p>
            <a:r>
              <a:rPr lang="en-US" sz="1600" dirty="0" err="1"/>
              <a:t>ε</a:t>
            </a:r>
            <a:r>
              <a:rPr lang="en-US" sz="1600" baseline="-25000" dirty="0" err="1"/>
              <a:t>long</a:t>
            </a:r>
            <a:r>
              <a:rPr lang="en-US" sz="1600" dirty="0"/>
              <a:t> = 0.8 eV-s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59A4A-DB36-CC43-AE6E-2347B5D0F05C}"/>
              </a:ext>
            </a:extLst>
          </p:cNvPr>
          <p:cNvSpPr txBox="1"/>
          <p:nvPr/>
        </p:nvSpPr>
        <p:spPr>
          <a:xfrm>
            <a:off x="1240438" y="4931764"/>
            <a:ext cx="39107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Theory and tracking simulation in:</a:t>
            </a:r>
          </a:p>
          <a:p>
            <a:r>
              <a:rPr lang="en-US" b="0" i="0" dirty="0">
                <a:solidFill>
                  <a:srgbClr val="555555"/>
                </a:solidFill>
                <a:effectLst/>
                <a:latin typeface="Proxima Nova"/>
              </a:rPr>
              <a:t>Phys. Rev. Accel. Beams </a:t>
            </a:r>
            <a:r>
              <a:rPr lang="en-US" b="1" i="0" dirty="0">
                <a:solidFill>
                  <a:srgbClr val="555555"/>
                </a:solidFill>
                <a:effectLst/>
                <a:latin typeface="Proxima Nova"/>
              </a:rPr>
              <a:t>24</a:t>
            </a:r>
            <a:r>
              <a:rPr lang="en-US" b="0" i="0" dirty="0">
                <a:solidFill>
                  <a:srgbClr val="555555"/>
                </a:solidFill>
                <a:effectLst/>
                <a:latin typeface="Proxima Nova"/>
              </a:rPr>
              <a:t>, 031001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6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E80F-C502-A941-A1A7-49572236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62408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Advisory Committee Recommendation from MAC-17 (Dec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EC92-495D-F147-9F2D-EDA60338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“Continue optimization of the skew quad scheme, aiming for reduction of power.”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main power considerations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Dissipation from eddy currents due to pulsing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frequency, high power perturbations to power grid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0E987-9A0F-8943-B1FF-9BC81B604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896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3A0C74-2BF2-BA42-9A02-A872CFC4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526" y="691470"/>
            <a:ext cx="2778973" cy="2365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80427-5344-8348-9418-3B0BCC83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0" y="21771"/>
            <a:ext cx="4543314" cy="825190"/>
          </a:xfrm>
        </p:spPr>
        <p:txBody>
          <a:bodyPr/>
          <a:lstStyle/>
          <a:p>
            <a:r>
              <a:rPr lang="en-US" dirty="0"/>
              <a:t>Magnet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407F-516A-E446-B75D-C2A08366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71" y="846961"/>
            <a:ext cx="4644229" cy="3345089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en-US" sz="5600" dirty="0"/>
              <a:t>Primary design constraints</a:t>
            </a:r>
          </a:p>
          <a:p>
            <a:pPr marL="914400" lvl="1" indent="-457200"/>
            <a:r>
              <a:rPr lang="en-US" sz="5600" dirty="0"/>
              <a:t>Provide the necessary skew quad gradient</a:t>
            </a:r>
          </a:p>
          <a:p>
            <a:pPr marL="914400" lvl="1" indent="-457200"/>
            <a:r>
              <a:rPr lang="en-US" sz="5600" dirty="0">
                <a:solidFill>
                  <a:srgbClr val="FF0000"/>
                </a:solidFill>
              </a:rPr>
              <a:t>Minimize</a:t>
            </a:r>
            <a:r>
              <a:rPr lang="en-US" sz="5600" dirty="0"/>
              <a:t> </a:t>
            </a:r>
            <a:r>
              <a:rPr lang="en-US" sz="5600" dirty="0">
                <a:solidFill>
                  <a:srgbClr val="FF0000"/>
                </a:solidFill>
              </a:rPr>
              <a:t>heating from eddy currents </a:t>
            </a:r>
            <a:r>
              <a:rPr lang="en-US" sz="5600" dirty="0"/>
              <a:t>due to many fast (1 </a:t>
            </a:r>
            <a:r>
              <a:rPr lang="en-US" sz="5600" dirty="0" err="1"/>
              <a:t>ms</a:t>
            </a:r>
            <a:r>
              <a:rPr lang="en-US" sz="5600" dirty="0"/>
              <a:t>) ramps</a:t>
            </a:r>
          </a:p>
          <a:p>
            <a:pPr marL="914400" lvl="1" indent="-457200"/>
            <a:r>
              <a:rPr lang="en-US" sz="5600" dirty="0"/>
              <a:t>Fit in the narrow 18 cm drifts next to </a:t>
            </a:r>
            <a:r>
              <a:rPr lang="en-US" sz="5600" dirty="0" err="1"/>
              <a:t>sextupoles</a:t>
            </a:r>
            <a:endParaRPr lang="en-US" sz="5600" dirty="0"/>
          </a:p>
          <a:p>
            <a:pPr marL="457200" indent="-457200"/>
            <a:endParaRPr lang="en-US" sz="5600" dirty="0"/>
          </a:p>
          <a:p>
            <a:pPr marL="457200" indent="-457200"/>
            <a:r>
              <a:rPr lang="en-US" sz="5600" dirty="0"/>
              <a:t>Design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600" dirty="0"/>
              <a:t>Laminated magnet (0.025") to prevent eddy currents in the yoke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600" dirty="0"/>
              <a:t>17 turns, with 4-stranded parallel cable.  Minimizes eddy currents in the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600" dirty="0"/>
              <a:t>Turns end ~1/4”  away from pole tip to avoid the worst of the heating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600" dirty="0"/>
              <a:t>Physical length short (17 cm) to make best use of beamline space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1FC05-536F-0D4B-92A3-42CE6EAF3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2079DAC-57A3-1B4C-B04B-32CE13FC7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5" t="3540" r="11582" b="4181"/>
          <a:stretch/>
        </p:blipFill>
        <p:spPr>
          <a:xfrm rot="5400000">
            <a:off x="5380602" y="628187"/>
            <a:ext cx="3553381" cy="316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0F94B-B736-2F42-807E-60C157DCE938}"/>
              </a:ext>
            </a:extLst>
          </p:cNvPr>
          <p:cNvSpPr txBox="1"/>
          <p:nvPr/>
        </p:nvSpPr>
        <p:spPr>
          <a:xfrm>
            <a:off x="408392" y="4285270"/>
            <a:ext cx="4644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heating is about 20 W (average) in each of the four coils at operational currents.</a:t>
            </a:r>
          </a:p>
          <a:p>
            <a:endParaRPr lang="en-US" dirty="0"/>
          </a:p>
          <a:p>
            <a:r>
              <a:rPr lang="en-US" dirty="0"/>
              <a:t>Plan is for air cooling, water cooling can be added to pads attached to the coils if needed.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29137-F29A-4041-B284-6266118BB846}"/>
              </a:ext>
            </a:extLst>
          </p:cNvPr>
          <p:cNvSpPr txBox="1"/>
          <p:nvPr/>
        </p:nvSpPr>
        <p:spPr>
          <a:xfrm>
            <a:off x="5453410" y="322139"/>
            <a:ext cx="204421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Test stand at CAD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E85EE-8645-C24A-A03B-32F012E46098}"/>
              </a:ext>
            </a:extLst>
          </p:cNvPr>
          <p:cNvSpPr txBox="1"/>
          <p:nvPr/>
        </p:nvSpPr>
        <p:spPr>
          <a:xfrm>
            <a:off x="8973621" y="2931093"/>
            <a:ext cx="2646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Design of stranded coils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873CF90C-2ACA-854D-B8A4-9DE26098A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59264"/>
              </p:ext>
            </p:extLst>
          </p:nvPr>
        </p:nvGraphicFramePr>
        <p:xfrm>
          <a:off x="6096000" y="4042150"/>
          <a:ext cx="4818405" cy="278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077">
                  <a:extLst>
                    <a:ext uri="{9D8B030D-6E8A-4147-A177-3AD203B41FA5}">
                      <a16:colId xmlns:a16="http://schemas.microsoft.com/office/drawing/2014/main" val="1163984093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32773064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2560215839"/>
                    </a:ext>
                  </a:extLst>
                </a:gridCol>
              </a:tblGrid>
              <a:tr h="332734">
                <a:tc>
                  <a:txBody>
                    <a:bodyPr/>
                    <a:lstStyle/>
                    <a:p>
                      <a:r>
                        <a:rPr lang="en-US" sz="1400" dirty="0"/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3023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6167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Bore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87368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Integrated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26436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740327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300" dirty="0"/>
                        <a:t>Power (peak, total 15 mags)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2747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8188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Lamination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4495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Conductor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mm x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89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57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3A0C74-2BF2-BA42-9A02-A872CFC4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526" y="691470"/>
            <a:ext cx="2778973" cy="2365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80427-5344-8348-9418-3B0BCC83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00" y="21771"/>
            <a:ext cx="4543314" cy="825190"/>
          </a:xfrm>
        </p:spPr>
        <p:txBody>
          <a:bodyPr/>
          <a:lstStyle/>
          <a:p>
            <a:r>
              <a:rPr lang="en-US" dirty="0"/>
              <a:t>Magnet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1FC05-536F-0D4B-92A3-42CE6EAF3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306AEC-0B3C-484F-B151-0BA960F34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75668"/>
              </p:ext>
            </p:extLst>
          </p:nvPr>
        </p:nvGraphicFramePr>
        <p:xfrm>
          <a:off x="6096000" y="4042150"/>
          <a:ext cx="4818405" cy="278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077">
                  <a:extLst>
                    <a:ext uri="{9D8B030D-6E8A-4147-A177-3AD203B41FA5}">
                      <a16:colId xmlns:a16="http://schemas.microsoft.com/office/drawing/2014/main" val="1163984093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32773064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2560215839"/>
                    </a:ext>
                  </a:extLst>
                </a:gridCol>
              </a:tblGrid>
              <a:tr h="332734">
                <a:tc>
                  <a:txBody>
                    <a:bodyPr/>
                    <a:lstStyle/>
                    <a:p>
                      <a:r>
                        <a:rPr lang="en-US" sz="1400" dirty="0"/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3023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6167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Bore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87368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Integrated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26436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740327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300" dirty="0"/>
                        <a:t>Power (peak, total 15 mags)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2747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8188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Lamination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4495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en-US" sz="1400" dirty="0"/>
                        <a:t>Conductor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mm x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898985"/>
                  </a:ext>
                </a:extLst>
              </a:tr>
            </a:tbl>
          </a:graphicData>
        </a:graphic>
      </p:graphicFrame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2079DAC-57A3-1B4C-B04B-32CE13FC7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5" t="3540" r="11582" b="4181"/>
          <a:stretch/>
        </p:blipFill>
        <p:spPr>
          <a:xfrm rot="5400000">
            <a:off x="5380602" y="628187"/>
            <a:ext cx="3553381" cy="3165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29137-F29A-4041-B284-6266118BB846}"/>
              </a:ext>
            </a:extLst>
          </p:cNvPr>
          <p:cNvSpPr txBox="1"/>
          <p:nvPr/>
        </p:nvSpPr>
        <p:spPr>
          <a:xfrm>
            <a:off x="5453410" y="322139"/>
            <a:ext cx="204421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Test stand at CAD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E85EE-8645-C24A-A03B-32F012E46098}"/>
              </a:ext>
            </a:extLst>
          </p:cNvPr>
          <p:cNvSpPr txBox="1"/>
          <p:nvPr/>
        </p:nvSpPr>
        <p:spPr>
          <a:xfrm>
            <a:off x="8973621" y="2931093"/>
            <a:ext cx="2646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Design of stranded coils</a:t>
            </a:r>
          </a:p>
        </p:txBody>
      </p:sp>
      <p:graphicFrame>
        <p:nvGraphicFramePr>
          <p:cNvPr id="12" name="Table 26">
            <a:extLst>
              <a:ext uri="{FF2B5EF4-FFF2-40B4-BE49-F238E27FC236}">
                <a16:creationId xmlns:a16="http://schemas.microsoft.com/office/drawing/2014/main" id="{F8F2F659-2E40-5C4B-82EE-74AFEB01F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44131"/>
              </p:ext>
            </p:extLst>
          </p:nvPr>
        </p:nvGraphicFramePr>
        <p:xfrm>
          <a:off x="640834" y="4698926"/>
          <a:ext cx="4873516" cy="12521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5259">
                  <a:extLst>
                    <a:ext uri="{9D8B030D-6E8A-4147-A177-3AD203B41FA5}">
                      <a16:colId xmlns:a16="http://schemas.microsoft.com/office/drawing/2014/main" val="2755701244"/>
                    </a:ext>
                  </a:extLst>
                </a:gridCol>
                <a:gridCol w="705841">
                  <a:extLst>
                    <a:ext uri="{9D8B030D-6E8A-4147-A177-3AD203B41FA5}">
                      <a16:colId xmlns:a16="http://schemas.microsoft.com/office/drawing/2014/main" val="3888029221"/>
                    </a:ext>
                  </a:extLst>
                </a:gridCol>
                <a:gridCol w="1422416">
                  <a:extLst>
                    <a:ext uri="{9D8B030D-6E8A-4147-A177-3AD203B41FA5}">
                      <a16:colId xmlns:a16="http://schemas.microsoft.com/office/drawing/2014/main" val="3173146644"/>
                    </a:ext>
                  </a:extLst>
                </a:gridCol>
              </a:tblGrid>
              <a:tr h="277605">
                <a:tc>
                  <a:txBody>
                    <a:bodyPr/>
                    <a:lstStyle/>
                    <a:p>
                      <a:r>
                        <a:rPr lang="en-US" sz="14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72223"/>
                  </a:ext>
                </a:extLst>
              </a:tr>
              <a:tr h="277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Integrated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09676"/>
                  </a:ext>
                </a:extLst>
              </a:tr>
              <a:tr h="291259">
                <a:tc>
                  <a:txBody>
                    <a:bodyPr/>
                    <a:lstStyle/>
                    <a:p>
                      <a:r>
                        <a:rPr lang="en-US" sz="14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749533"/>
                  </a:ext>
                </a:extLst>
              </a:tr>
              <a:tr h="337753">
                <a:tc>
                  <a:txBody>
                    <a:bodyPr/>
                    <a:lstStyle/>
                    <a:p>
                      <a:r>
                        <a:rPr lang="en-US" sz="1400" dirty="0"/>
                        <a:t>Power (peak, total 15 magnets)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785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661CD92-1D45-FB4A-89EB-56206AD3DF89}"/>
              </a:ext>
            </a:extLst>
          </p:cNvPr>
          <p:cNvSpPr txBox="1"/>
          <p:nvPr/>
        </p:nvSpPr>
        <p:spPr>
          <a:xfrm>
            <a:off x="404443" y="723373"/>
            <a:ext cx="422722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Recommendation from MAC-17 (Dec. 2020): </a:t>
            </a:r>
            <a:r>
              <a:rPr lang="en-US" sz="1800" b="1" dirty="0">
                <a:effectLst/>
                <a:latin typeface="HelveticaNeue" panose="02000503000000020004" pitchFamily="2" charset="0"/>
              </a:rPr>
              <a:t>Continue optimization of the skew quad scheme, aiming for reduction of power. 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2A701D-A10C-F440-BF25-13D4663968D2}"/>
              </a:ext>
            </a:extLst>
          </p:cNvPr>
          <p:cNvCxnSpPr/>
          <p:nvPr/>
        </p:nvCxnSpPr>
        <p:spPr>
          <a:xfrm>
            <a:off x="5574422" y="5171607"/>
            <a:ext cx="43085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971D55-CB68-FD4D-B0D2-5AE6723710AA}"/>
              </a:ext>
            </a:extLst>
          </p:cNvPr>
          <p:cNvCxnSpPr/>
          <p:nvPr/>
        </p:nvCxnSpPr>
        <p:spPr>
          <a:xfrm>
            <a:off x="5574422" y="5436213"/>
            <a:ext cx="43085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F6CCC0-59E5-454B-B0DC-B8A229A97054}"/>
              </a:ext>
            </a:extLst>
          </p:cNvPr>
          <p:cNvCxnSpPr/>
          <p:nvPr/>
        </p:nvCxnSpPr>
        <p:spPr>
          <a:xfrm>
            <a:off x="5591912" y="5746227"/>
            <a:ext cx="43085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14A63A-1AA9-6A42-A14A-37C45D7F88B6}"/>
              </a:ext>
            </a:extLst>
          </p:cNvPr>
          <p:cNvSpPr txBox="1"/>
          <p:nvPr/>
        </p:nvSpPr>
        <p:spPr>
          <a:xfrm>
            <a:off x="269243" y="2080273"/>
            <a:ext cx="5071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power reduced (2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1 MW)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optimization of magnet location (reduced field requirement)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Magnet design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Concerns about high frequency power perturbations to grid addressed in power supply design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2C12182-C091-6E4E-B971-CEDDF8A6941A}"/>
              </a:ext>
            </a:extLst>
          </p:cNvPr>
          <p:cNvSpPr/>
          <p:nvPr/>
        </p:nvSpPr>
        <p:spPr>
          <a:xfrm>
            <a:off x="6096000" y="4934299"/>
            <a:ext cx="4818405" cy="1016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61491-7275-4E4F-AD93-02B505D39ABD}"/>
              </a:ext>
            </a:extLst>
          </p:cNvPr>
          <p:cNvSpPr txBox="1"/>
          <p:nvPr/>
        </p:nvSpPr>
        <p:spPr>
          <a:xfrm>
            <a:off x="571501" y="4332157"/>
            <a:ext cx="433965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Preliminary design presented at MAC-17</a:t>
            </a:r>
          </a:p>
        </p:txBody>
      </p:sp>
    </p:spTree>
    <p:extLst>
      <p:ext uri="{BB962C8B-B14F-4D97-AF65-F5344CB8AC3E}">
        <p14:creationId xmlns:p14="http://schemas.microsoft.com/office/powerpoint/2010/main" val="363960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B8380E6-05A7-B448-B216-4A85AA3AC031}"/>
              </a:ext>
            </a:extLst>
          </p:cNvPr>
          <p:cNvGrpSpPr/>
          <p:nvPr/>
        </p:nvGrpSpPr>
        <p:grpSpPr>
          <a:xfrm>
            <a:off x="6256361" y="1159248"/>
            <a:ext cx="5961795" cy="2302057"/>
            <a:chOff x="3151067" y="3269917"/>
            <a:chExt cx="5961795" cy="23020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BB32C8-17B6-D74A-8F4B-826A98C49DB0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49"/>
            <a:stretch/>
          </p:blipFill>
          <p:spPr bwMode="auto">
            <a:xfrm>
              <a:off x="3151067" y="3269917"/>
              <a:ext cx="5951251" cy="2096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496AD6-6B80-F642-9F4E-BEE4EB66CAF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49"/>
            <a:stretch/>
          </p:blipFill>
          <p:spPr bwMode="auto">
            <a:xfrm>
              <a:off x="3161611" y="5370503"/>
              <a:ext cx="5951251" cy="2014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29C159-741B-B74F-89D3-FEA037C4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7" y="-11837"/>
            <a:ext cx="11049000" cy="829953"/>
          </a:xfrm>
        </p:spPr>
        <p:txBody>
          <a:bodyPr/>
          <a:lstStyle/>
          <a:p>
            <a:r>
              <a:rPr lang="en-US" dirty="0"/>
              <a:t>Power supply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EC54-DDFB-7340-9C71-062F1D3B9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14" y="1183371"/>
            <a:ext cx="5545156" cy="42071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Design challenge for power supply: high frequency pulsing with high peak power (&gt; 1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Take advantage of duty cycle. </a:t>
            </a:r>
          </a:p>
          <a:p>
            <a:pPr marL="742950" lvl="1" indent="-285750"/>
            <a:r>
              <a:rPr lang="en-US" sz="1800" dirty="0"/>
              <a:t>Pulsing only 400 </a:t>
            </a:r>
            <a:r>
              <a:rPr lang="en-US" sz="1800" dirty="0" err="1"/>
              <a:t>ms</a:t>
            </a:r>
            <a:r>
              <a:rPr lang="en-US" sz="1800" dirty="0"/>
              <a:t> out of 4-6 seconds</a:t>
            </a:r>
          </a:p>
          <a:p>
            <a:pPr marL="742950" lvl="1" indent="-285750"/>
            <a:r>
              <a:rPr lang="en-US" sz="1800" dirty="0"/>
              <a:t>Cap bank charges off-cycle, discharges into load during pulsing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Meets all the physics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First article power supply due for delivery in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9004-02B8-104B-B199-78D4B93C3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E9A0D-7E75-F044-88A6-93DC26089DF9}"/>
              </a:ext>
            </a:extLst>
          </p:cNvPr>
          <p:cNvSpPr txBox="1"/>
          <p:nvPr/>
        </p:nvSpPr>
        <p:spPr>
          <a:xfrm>
            <a:off x="8948651" y="3286964"/>
            <a:ext cx="773225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00" dirty="0"/>
              <a:t>Time [s]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35491-E2F9-E842-9F1D-BD400F1C7269}"/>
              </a:ext>
            </a:extLst>
          </p:cNvPr>
          <p:cNvSpPr txBox="1"/>
          <p:nvPr/>
        </p:nvSpPr>
        <p:spPr>
          <a:xfrm rot="16200000">
            <a:off x="5618900" y="2618345"/>
            <a:ext cx="991425" cy="29238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00" dirty="0" err="1"/>
              <a:t>Votlage</a:t>
            </a:r>
            <a:r>
              <a:rPr lang="en-US" sz="1300" dirty="0"/>
              <a:t> [V]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7EA4B-6B20-C845-9D7C-4B33D98CC958}"/>
              </a:ext>
            </a:extLst>
          </p:cNvPr>
          <p:cNvSpPr txBox="1"/>
          <p:nvPr/>
        </p:nvSpPr>
        <p:spPr>
          <a:xfrm rot="16200000">
            <a:off x="5773139" y="1500114"/>
            <a:ext cx="704039" cy="29238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Cur [A]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5D608-F968-6B46-A9D5-D00FCBE3B2D0}"/>
              </a:ext>
            </a:extLst>
          </p:cNvPr>
          <p:cNvSpPr txBox="1"/>
          <p:nvPr/>
        </p:nvSpPr>
        <p:spPr>
          <a:xfrm>
            <a:off x="9257520" y="1411172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Magnet current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5ABC1-54B4-7C4A-8D76-80BF0EE5D5E2}"/>
              </a:ext>
            </a:extLst>
          </p:cNvPr>
          <p:cNvSpPr txBox="1"/>
          <p:nvPr/>
        </p:nvSpPr>
        <p:spPr>
          <a:xfrm>
            <a:off x="9364921" y="2422165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Cap voltage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54A82-D43D-914E-B4DA-CAAFE3F4A9B5}"/>
              </a:ext>
            </a:extLst>
          </p:cNvPr>
          <p:cNvSpPr txBox="1"/>
          <p:nvPr/>
        </p:nvSpPr>
        <p:spPr>
          <a:xfrm>
            <a:off x="9335264" y="2764539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418FE"/>
                </a:solidFill>
              </a:rPr>
              <a:t>Load voltage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C4962-7182-FD45-A1A1-826230EE8035}"/>
              </a:ext>
            </a:extLst>
          </p:cNvPr>
          <p:cNvSpPr txBox="1"/>
          <p:nvPr/>
        </p:nvSpPr>
        <p:spPr>
          <a:xfrm>
            <a:off x="6692395" y="932198"/>
            <a:ext cx="267252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Power supply simulation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BFFE4FD-F316-3D4B-8E6E-5E970061D300}"/>
              </a:ext>
            </a:extLst>
          </p:cNvPr>
          <p:cNvSpPr/>
          <p:nvPr/>
        </p:nvSpPr>
        <p:spPr>
          <a:xfrm rot="16200000">
            <a:off x="6638815" y="3414080"/>
            <a:ext cx="201469" cy="4112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156C86C5-E325-D54B-8A92-4C4F212A271E}"/>
              </a:ext>
            </a:extLst>
          </p:cNvPr>
          <p:cNvSpPr/>
          <p:nvPr/>
        </p:nvSpPr>
        <p:spPr>
          <a:xfrm rot="16200000">
            <a:off x="8667857" y="2055651"/>
            <a:ext cx="201469" cy="44693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55F2E8-BFEC-184D-888D-1C618BCFED60}"/>
              </a:ext>
            </a:extLst>
          </p:cNvPr>
          <p:cNvSpPr txBox="1"/>
          <p:nvPr/>
        </p:nvSpPr>
        <p:spPr>
          <a:xfrm>
            <a:off x="7281152" y="4333659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period of AGS (4 sec)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7DC9C-8FAE-2842-A320-1957D578AEFE}"/>
              </a:ext>
            </a:extLst>
          </p:cNvPr>
          <p:cNvSpPr txBox="1"/>
          <p:nvPr/>
        </p:nvSpPr>
        <p:spPr>
          <a:xfrm>
            <a:off x="5978964" y="3779888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400 </a:t>
            </a:r>
            <a:r>
              <a:rPr lang="en-US" sz="1200" dirty="0" err="1"/>
              <a:t>ms</a:t>
            </a:r>
            <a:r>
              <a:rPr lang="en-US" sz="1200" dirty="0"/>
              <a:t> pulse train</a:t>
            </a:r>
          </a:p>
          <a:p>
            <a:r>
              <a:rPr lang="en-US" sz="1200" dirty="0"/>
              <a:t>during acceleration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CC2DA03-9C1E-184D-8DB7-F83B0A2FE383}"/>
              </a:ext>
            </a:extLst>
          </p:cNvPr>
          <p:cNvSpPr/>
          <p:nvPr/>
        </p:nvSpPr>
        <p:spPr>
          <a:xfrm rot="16200000">
            <a:off x="8862698" y="1623348"/>
            <a:ext cx="223694" cy="40174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786F9C-3F48-A94B-8D19-12735C6CC1C3}"/>
              </a:ext>
            </a:extLst>
          </p:cNvPr>
          <p:cNvSpPr txBox="1"/>
          <p:nvPr/>
        </p:nvSpPr>
        <p:spPr>
          <a:xfrm>
            <a:off x="8255437" y="3717621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Cap bank recharge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5EA84-B5D3-1F41-BD01-66969B5465CE}"/>
              </a:ext>
            </a:extLst>
          </p:cNvPr>
          <p:cNvSpPr txBox="1"/>
          <p:nvPr/>
        </p:nvSpPr>
        <p:spPr>
          <a:xfrm>
            <a:off x="6488520" y="4887566"/>
            <a:ext cx="4783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Conservative simulation assumes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max peak-to-peak pulsing through whole cycle.  Expected real rms current is half what is simulated.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4 second AGS rep rate (typically 6 seconds)</a:t>
            </a:r>
          </a:p>
        </p:txBody>
      </p:sp>
    </p:spTree>
    <p:extLst>
      <p:ext uri="{BB962C8B-B14F-4D97-AF65-F5344CB8AC3E}">
        <p14:creationId xmlns:p14="http://schemas.microsoft.com/office/powerpoint/2010/main" val="96578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8C92F4-48C6-DD49-8B03-0EA28BB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6033"/>
            <a:ext cx="110490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and scheduling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1EC23C-0CA4-D54A-B535-82712EB97255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C5844-5BFF-7947-950D-6CD83B5E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652" y="559316"/>
            <a:ext cx="3711195" cy="5473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BDFCA-9C97-A648-B483-65CC4B7A14E7}"/>
              </a:ext>
            </a:extLst>
          </p:cNvPr>
          <p:cNvSpPr txBox="1"/>
          <p:nvPr/>
        </p:nvSpPr>
        <p:spPr>
          <a:xfrm>
            <a:off x="8976900" y="5824825"/>
            <a:ext cx="251492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Skew quad on rotating coil stand at BNL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0FC00-36AB-FD42-845E-C80C9433CC14}"/>
              </a:ext>
            </a:extLst>
          </p:cNvPr>
          <p:cNvSpPr txBox="1"/>
          <p:nvPr/>
        </p:nvSpPr>
        <p:spPr>
          <a:xfrm>
            <a:off x="173501" y="671691"/>
            <a:ext cx="7807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article magnet arrived Oct 26,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Heating test with a low rep rate test supply (1.2 </a:t>
            </a:r>
            <a:r>
              <a:rPr lang="en-US" dirty="0" err="1"/>
              <a:t>ms</a:t>
            </a:r>
            <a:r>
              <a:rPr lang="en-US" dirty="0"/>
              <a:t> rise and fall, 1.0 </a:t>
            </a:r>
            <a:r>
              <a:rPr lang="en-US" dirty="0" err="1"/>
              <a:t>ms</a:t>
            </a:r>
            <a:r>
              <a:rPr lang="en-US" dirty="0"/>
              <a:t> flattop, only 10 Hz rep rate) complete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 rise in temperature above DC tests with same rms current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Important first test of coil eddy current 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Rotating coil measurements in DC mode happening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Pulsed mode field measurements with test supply to follow through December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Once first article approved (next 1-2 weeks), vendor delivers 2 magnets every 2-3 weeks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Only 1 of 15 locations requires a vacuum break.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article power supply due in March ‘23 (delayed by vendor due to parts shortage, working with them to expedite)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for final measurements of heating with operational current functions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After acceptance test: 4 units delivered every 6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Cables procured, cable tray requirements spec’d. Space in service buildings identified.</a:t>
            </a:r>
          </a:p>
        </p:txBody>
      </p:sp>
    </p:spTree>
    <p:extLst>
      <p:ext uri="{BB962C8B-B14F-4D97-AF65-F5344CB8AC3E}">
        <p14:creationId xmlns:p14="http://schemas.microsoft.com/office/powerpoint/2010/main" val="326359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D8886-6DD3-8841-8E87-F2D1F9061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D297FF-4644-834A-B19E-7D24D1A3A200}"/>
              </a:ext>
            </a:extLst>
          </p:cNvPr>
          <p:cNvGrpSpPr/>
          <p:nvPr/>
        </p:nvGrpSpPr>
        <p:grpSpPr>
          <a:xfrm>
            <a:off x="506369" y="278415"/>
            <a:ext cx="11488333" cy="4162956"/>
            <a:chOff x="611299" y="28039"/>
            <a:chExt cx="11488333" cy="416295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8063996-CF7D-BE4A-B655-B719E2166DDA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517" y="151092"/>
              <a:ext cx="0" cy="403990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EE37FC36-C39A-674D-8336-2717E1A13B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1634517"/>
                </p:ext>
              </p:extLst>
            </p:nvPr>
          </p:nvGraphicFramePr>
          <p:xfrm>
            <a:off x="633070" y="976086"/>
            <a:ext cx="107711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Worksheet" r:id="rId3" imgW="12509500" imgH="546100" progId="Excel.Sheet.12">
                    <p:embed/>
                  </p:oleObj>
                </mc:Choice>
                <mc:Fallback>
                  <p:oleObj name="Worksheet" r:id="rId3" imgW="12509500" imgH="5461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3070" y="976086"/>
                          <a:ext cx="10771187" cy="400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4DA2026-2A22-DA40-A402-4BAC97E9565D}"/>
                </a:ext>
              </a:extLst>
            </p:cNvPr>
            <p:cNvCxnSpPr/>
            <p:nvPr/>
          </p:nvCxnSpPr>
          <p:spPr>
            <a:xfrm>
              <a:off x="653143" y="1578429"/>
              <a:ext cx="87085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C76859-40CC-2749-ACC3-41DD212E9673}"/>
                </a:ext>
              </a:extLst>
            </p:cNvPr>
            <p:cNvSpPr txBox="1"/>
            <p:nvPr/>
          </p:nvSpPr>
          <p:spPr>
            <a:xfrm>
              <a:off x="611299" y="159189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Mag meas.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03EE06-E4CB-AF46-891A-CB0763315C5D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1919222"/>
              <a:ext cx="72063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5EC327-7FE2-2542-9337-B799BDF73C7A}"/>
                </a:ext>
              </a:extLst>
            </p:cNvPr>
            <p:cNvSpPr txBox="1"/>
            <p:nvPr/>
          </p:nvSpPr>
          <p:spPr>
            <a:xfrm>
              <a:off x="1589316" y="1950358"/>
              <a:ext cx="3541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Delivery and installation of magnets, cable pulling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7C5140-E018-F64B-B0BF-8E6FA1451B03}"/>
                </a:ext>
              </a:extLst>
            </p:cNvPr>
            <p:cNvCxnSpPr>
              <a:cxnSpLocks/>
            </p:cNvCxnSpPr>
            <p:nvPr/>
          </p:nvCxnSpPr>
          <p:spPr>
            <a:xfrm>
              <a:off x="6818746" y="2281967"/>
              <a:ext cx="90237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492F36-A362-F449-A5FA-915E41FF0BC2}"/>
                </a:ext>
              </a:extLst>
            </p:cNvPr>
            <p:cNvSpPr txBox="1"/>
            <p:nvPr/>
          </p:nvSpPr>
          <p:spPr>
            <a:xfrm>
              <a:off x="6869022" y="2316762"/>
              <a:ext cx="15969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First article p.s. tests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209B35-ED9F-AD49-B3CF-245CEFF9ED1A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90" y="2757421"/>
              <a:ext cx="26792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191495-3595-414B-897C-E4ED8A477C35}"/>
                </a:ext>
              </a:extLst>
            </p:cNvPr>
            <p:cNvSpPr txBox="1"/>
            <p:nvPr/>
          </p:nvSpPr>
          <p:spPr>
            <a:xfrm flipH="1">
              <a:off x="8865830" y="2758901"/>
              <a:ext cx="24284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p.s. delivery and installation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E0B56A2-CF76-9A44-9A67-16A4C53F6E36}"/>
                </a:ext>
              </a:extLst>
            </p:cNvPr>
            <p:cNvCxnSpPr>
              <a:cxnSpLocks/>
            </p:cNvCxnSpPr>
            <p:nvPr/>
          </p:nvCxnSpPr>
          <p:spPr>
            <a:xfrm>
              <a:off x="8730343" y="1919222"/>
              <a:ext cx="2673914" cy="0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CDABF4-0995-EA4A-A3E9-D7B215802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0343" y="87086"/>
              <a:ext cx="1" cy="4103909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9383CB-D882-1B42-A697-E21DE8AF03D4}"/>
                </a:ext>
              </a:extLst>
            </p:cNvPr>
            <p:cNvSpPr txBox="1"/>
            <p:nvPr/>
          </p:nvSpPr>
          <p:spPr>
            <a:xfrm rot="16200000">
              <a:off x="8301506" y="453863"/>
              <a:ext cx="1128648" cy="2769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AGS Startup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C2BDEA-70DD-4349-AE5D-0CFCE38A86D6}"/>
                </a:ext>
              </a:extLst>
            </p:cNvPr>
            <p:cNvSpPr txBox="1"/>
            <p:nvPr/>
          </p:nvSpPr>
          <p:spPr>
            <a:xfrm rot="16200000">
              <a:off x="9618680" y="474330"/>
              <a:ext cx="1128646" cy="2769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RHIC Startup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805478-39CA-C840-92A4-0ED2050DEEA4}"/>
                </a:ext>
              </a:extLst>
            </p:cNvPr>
            <p:cNvSpPr txBox="1"/>
            <p:nvPr/>
          </p:nvSpPr>
          <p:spPr>
            <a:xfrm>
              <a:off x="8724990" y="1907187"/>
              <a:ext cx="3374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Installation on maintenance days (1 day/2 </a:t>
              </a:r>
              <a:r>
                <a:rPr lang="en-US" sz="1200" dirty="0" err="1"/>
                <a:t>wks</a:t>
              </a:r>
              <a:r>
                <a:rPr lang="en-US" sz="1200" dirty="0"/>
                <a:t>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B1C17B-D346-CB42-A634-DD0CCBFAA5E4}"/>
                </a:ext>
              </a:extLst>
            </p:cNvPr>
            <p:cNvCxnSpPr>
              <a:cxnSpLocks/>
            </p:cNvCxnSpPr>
            <p:nvPr/>
          </p:nvCxnSpPr>
          <p:spPr>
            <a:xfrm>
              <a:off x="633070" y="3595623"/>
              <a:ext cx="8097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7D6FB3-DB56-9D45-944A-BFE11471DCC5}"/>
                </a:ext>
              </a:extLst>
            </p:cNvPr>
            <p:cNvSpPr txBox="1"/>
            <p:nvPr/>
          </p:nvSpPr>
          <p:spPr>
            <a:xfrm>
              <a:off x="653143" y="3642506"/>
              <a:ext cx="4116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Controls software development, magnet mount fabrication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89AE961-2EC0-9C4B-9270-672145D19AE7}"/>
              </a:ext>
            </a:extLst>
          </p:cNvPr>
          <p:cNvSpPr txBox="1"/>
          <p:nvPr/>
        </p:nvSpPr>
        <p:spPr>
          <a:xfrm>
            <a:off x="412328" y="4714296"/>
            <a:ext cx="11687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RHIC Run 23 (May-Sep ‘23):   Au-Au collisions, possibility for testing resonance correction with protons in AGS</a:t>
            </a:r>
          </a:p>
          <a:p>
            <a:r>
              <a:rPr lang="en-US" dirty="0"/>
              <a:t>				Tests possible even with less than full set of magnets/supplies by end of run</a:t>
            </a:r>
          </a:p>
          <a:p>
            <a:r>
              <a:rPr lang="en-US" dirty="0"/>
              <a:t>				developing a staging plan for optimum order of installation</a:t>
            </a:r>
          </a:p>
          <a:p>
            <a:r>
              <a:rPr lang="en-US" dirty="0"/>
              <a:t>RHIC Run 24 (2024)            :  p-Au and p-p, commissioning and operation of resonance correction system</a:t>
            </a:r>
          </a:p>
          <a:p>
            <a:r>
              <a:rPr lang="en-US" dirty="0"/>
              <a:t>				Last planned RHIC operation with protons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BD23EC8-F173-D646-9A61-C834B296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6033"/>
            <a:ext cx="110490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Schedule overview</a:t>
            </a:r>
          </a:p>
        </p:txBody>
      </p:sp>
    </p:spTree>
    <p:extLst>
      <p:ext uri="{BB962C8B-B14F-4D97-AF65-F5344CB8AC3E}">
        <p14:creationId xmlns:p14="http://schemas.microsoft.com/office/powerpoint/2010/main" val="329616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DFABF6-127B-0B45-998B-ECF7E2EB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03" y="143505"/>
            <a:ext cx="11465169" cy="802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Overview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41887-6733-9941-86D9-5DA7F1F2B69E}"/>
              </a:ext>
            </a:extLst>
          </p:cNvPr>
          <p:cNvSpPr txBox="1">
            <a:spLocks/>
          </p:cNvSpPr>
          <p:nvPr/>
        </p:nvSpPr>
        <p:spPr>
          <a:xfrm>
            <a:off x="153521" y="266234"/>
            <a:ext cx="7886700" cy="50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E09E3-5924-2548-9D9F-9918B9D5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86" y="1275695"/>
            <a:ext cx="8483615" cy="40526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of the problem: depolarization from horizontal partial snake resonance in the AGS and their correction with </a:t>
            </a:r>
            <a:r>
              <a:rPr lang="en-US" sz="2000" dirty="0" err="1"/>
              <a:t>betatron</a:t>
            </a:r>
            <a:r>
              <a:rPr lang="en-US" sz="2000" dirty="0"/>
              <a:t> 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Magnet and power supply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Schedule and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Operational considerations (commissioning and error tolerance)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697E06-C5E5-FC48-82FA-EEBEB902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405B-3190-D14B-9DF7-82CE47A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24883"/>
            <a:ext cx="11049000" cy="889517"/>
          </a:xfrm>
        </p:spPr>
        <p:txBody>
          <a:bodyPr/>
          <a:lstStyle/>
          <a:p>
            <a:r>
              <a:rPr lang="en-US" dirty="0"/>
              <a:t>Commissioning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1342-040D-E44D-A345-21D8DEFC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71719"/>
            <a:ext cx="11049000" cy="5287557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 code for beam-based centering in skew quad (large horizontal orbit </a:t>
            </a:r>
            <a:r>
              <a:rPr lang="en-US" dirty="0" err="1"/>
              <a:t>excursions+skew</a:t>
            </a:r>
            <a:r>
              <a:rPr lang="en-US" dirty="0"/>
              <a:t> </a:t>
            </a:r>
            <a:r>
              <a:rPr lang="en-US" dirty="0" err="1"/>
              <a:t>quads+near</a:t>
            </a:r>
            <a:r>
              <a:rPr lang="en-US" dirty="0"/>
              <a:t> integer </a:t>
            </a:r>
            <a:r>
              <a:rPr lang="en-US" dirty="0" err="1"/>
              <a:t>Q</a:t>
            </a:r>
            <a:r>
              <a:rPr lang="en-US" baseline="-25000" dirty="0" err="1"/>
              <a:t>y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Adapt orbit control tools used for jump quad centering to skew quad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Verify/correct tune shifts from the extra coupling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Scan ‘global’ knobs: sinusoidal beta-beat errors, global timing shifts</a:t>
            </a:r>
          </a:p>
          <a:p>
            <a:pPr marL="914400" lvl="1" indent="-457200"/>
            <a:r>
              <a:rPr lang="en-US" dirty="0"/>
              <a:t>Empirical scans were helpful with the tune jump quads to maximize benefit to polarization, check and improve margins</a:t>
            </a:r>
          </a:p>
          <a:p>
            <a:pPr marL="914400" lvl="1" indent="-457200"/>
            <a:r>
              <a:rPr lang="en-US" dirty="0"/>
              <a:t>Good target for machine learning efforts (see later presentations)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Tests with polarized beam can be ‘staged’</a:t>
            </a:r>
          </a:p>
          <a:p>
            <a:pPr marL="914400" lvl="1" indent="-457200"/>
            <a:r>
              <a:rPr lang="en-US" dirty="0"/>
              <a:t>Improved polarization visible with 6-8 installed skew quads</a:t>
            </a:r>
          </a:p>
          <a:p>
            <a:pPr marL="914400" lvl="1" indent="-457200"/>
            <a:r>
              <a:rPr lang="en-US" dirty="0"/>
              <a:t>Also possible to start with correction strengths scaled down and iterate upward to full correction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7526B-9DD9-0740-9ED6-1B1C94212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264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D32E-5D4D-824D-981F-F8468AD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8" y="44467"/>
            <a:ext cx="11049000" cy="746234"/>
          </a:xfrm>
        </p:spPr>
        <p:txBody>
          <a:bodyPr>
            <a:normAutofit/>
          </a:bodyPr>
          <a:lstStyle/>
          <a:p>
            <a:r>
              <a:rPr lang="en-US" dirty="0"/>
              <a:t>Error 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01973-3335-7A45-B36B-483F0291C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68859-2DB8-CF48-AC76-87CED0D9B9A7}"/>
                  </a:ext>
                </a:extLst>
              </p:cNvPr>
              <p:cNvSpPr txBox="1"/>
              <p:nvPr/>
            </p:nvSpPr>
            <p:spPr>
              <a:xfrm>
                <a:off x="7672770" y="1038602"/>
                <a:ext cx="4051143" cy="256993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            </m:t>
                      </m:r>
                      <m:r>
                        <m:rPr>
                          <m:nor/>
                        </m:rPr>
                        <a:rPr lang="en-US" dirty="0"/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𝑐𝑜𝑟𝑟𝑒𝑐𝑡𝑖𝑜𝑛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              = 4.7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   1-(</a:t>
                </a:r>
                <a:r>
                  <a:rPr lang="en-US" dirty="0" err="1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err="1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/P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max</a:t>
                </a:r>
                <a:r>
                  <a:rPr lang="en-US" dirty="0">
                    <a:ea typeface="Cambria Math" panose="02040503050406030204" pitchFamily="18" charset="0"/>
                  </a:rPr>
                  <a:t>   = 0.5%</a:t>
                </a:r>
              </a:p>
              <a:p>
                <a:endParaRPr lang="en-US" b="0" baseline="30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68859-2DB8-CF48-AC76-87CED0D9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70" y="1038602"/>
                <a:ext cx="4051143" cy="2569934"/>
              </a:xfrm>
              <a:prstGeom prst="rect">
                <a:avLst/>
              </a:prstGeom>
              <a:blipFill>
                <a:blip r:embed="rId2"/>
                <a:stretch>
                  <a:fillRect l="-280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4BECBF-E36B-5F40-8163-90B0DD99482E}"/>
                  </a:ext>
                </a:extLst>
              </p:cNvPr>
              <p:cNvSpPr txBox="1"/>
              <p:nvPr/>
            </p:nvSpPr>
            <p:spPr>
              <a:xfrm>
                <a:off x="6740934" y="675389"/>
                <a:ext cx="5206939" cy="30777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Froissart-</a:t>
                </a:r>
                <a:r>
                  <a:rPr lang="en-US" sz="1400" dirty="0" err="1"/>
                  <a:t>Stora</a:t>
                </a:r>
                <a:r>
                  <a:rPr lang="en-US" sz="1400" dirty="0"/>
                  <a:t> polarization loss for small residual resonance</a:t>
                </a: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400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4BECBF-E36B-5F40-8163-90B0DD994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34" y="675389"/>
                <a:ext cx="5206939" cy="307777"/>
              </a:xfrm>
              <a:prstGeom prst="rect">
                <a:avLst/>
              </a:prstGeom>
              <a:blipFill>
                <a:blip r:embed="rId3"/>
                <a:stretch>
                  <a:fillRect l="-24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AC45A-76D1-6E4A-81E0-09BD63B58819}"/>
                  </a:ext>
                </a:extLst>
              </p:cNvPr>
              <p:cNvSpPr txBox="1"/>
              <p:nvPr/>
            </p:nvSpPr>
            <p:spPr>
              <a:xfrm>
                <a:off x="522242" y="1750631"/>
                <a:ext cx="6911578" cy="221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Phase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Worst case is global phase error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Dominated by determination of </a:t>
                </a:r>
                <a:r>
                  <a:rPr lang="en-US" dirty="0" err="1"/>
                  <a:t>Gɣ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Error on </a:t>
                </a:r>
                <a:r>
                  <a:rPr lang="en-US" dirty="0" err="1"/>
                  <a:t>Gɣ</a:t>
                </a:r>
                <a:r>
                  <a:rPr lang="en-US" dirty="0"/>
                  <a:t> bounded by observation that tune jump is effective: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 err="1"/>
                  <a:t>Gɣ</a:t>
                </a:r>
                <a:r>
                  <a:rPr lang="en-US" dirty="0"/>
                  <a:t> &lt;= 0.02 (~8° phase error)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|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en-US" dirty="0" err="1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 err="1"/>
                              <m:t>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0.14     </a:t>
                </a:r>
                <a:r>
                  <a:rPr lang="en-US" dirty="0">
                    <a:sym typeface="Wingdings" pitchFamily="2" charset="2"/>
                  </a:rPr>
                  <a:t>   </a:t>
                </a:r>
                <a:r>
                  <a:rPr lang="en-US" dirty="0">
                    <a:ea typeface="Cambria Math" panose="02040503050406030204" pitchFamily="18" charset="0"/>
                  </a:rPr>
                  <a:t>1-(</a:t>
                </a:r>
                <a:r>
                  <a:rPr lang="en-US" dirty="0" err="1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err="1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/P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residual</a:t>
                </a:r>
                <a:r>
                  <a:rPr lang="en-US" dirty="0"/>
                  <a:t>  = 0.02%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AC45A-76D1-6E4A-81E0-09BD63B58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2" y="1750631"/>
                <a:ext cx="6911578" cy="2211055"/>
              </a:xfrm>
              <a:prstGeom prst="rect">
                <a:avLst/>
              </a:prstGeom>
              <a:blipFill>
                <a:blip r:embed="rId4"/>
                <a:stretch>
                  <a:fillRect l="-917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5B30D-64C2-2D4F-990A-D95AD3766E73}"/>
                  </a:ext>
                </a:extLst>
              </p:cNvPr>
              <p:cNvSpPr txBox="1"/>
              <p:nvPr/>
            </p:nvSpPr>
            <p:spPr>
              <a:xfrm>
                <a:off x="506129" y="4279207"/>
                <a:ext cx="6911578" cy="1975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Amplitude error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Dominated by optical error: coupling spin resonance ~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Vertical beta beat ~25% (measured) &gt;&gt; horizontal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Even if there was a </a:t>
                </a:r>
                <a:r>
                  <a:rPr lang="en-US" i="1" dirty="0"/>
                  <a:t>total</a:t>
                </a:r>
                <a:r>
                  <a:rPr lang="en-US" dirty="0"/>
                  <a:t> resonance amplitude error of 25%</a:t>
                </a:r>
              </a:p>
              <a:p>
                <a:endParaRPr lang="en-US" dirty="0"/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𝑠𝑛𝑘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.25</m:t>
                    </m:r>
                  </m:oMath>
                </a14:m>
                <a:r>
                  <a:rPr lang="en-US" dirty="0"/>
                  <a:t>      </a:t>
                </a:r>
                <a:r>
                  <a:rPr lang="en-US" dirty="0">
                    <a:sym typeface="Wingdings" pitchFamily="2" charset="2"/>
                  </a:rPr>
                  <a:t>   </a:t>
                </a:r>
                <a:r>
                  <a:rPr lang="en-US" dirty="0">
                    <a:ea typeface="Cambria Math" panose="02040503050406030204" pitchFamily="18" charset="0"/>
                  </a:rPr>
                  <a:t>1-(</a:t>
                </a:r>
                <a:r>
                  <a:rPr lang="en-US" dirty="0" err="1"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 err="1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/P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residual</a:t>
                </a:r>
                <a:r>
                  <a:rPr lang="en-US" dirty="0"/>
                  <a:t>  = 0.04%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5B30D-64C2-2D4F-990A-D95AD3766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29" y="4279207"/>
                <a:ext cx="6911578" cy="1975221"/>
              </a:xfrm>
              <a:prstGeom prst="rect">
                <a:avLst/>
              </a:prstGeom>
              <a:blipFill>
                <a:blip r:embed="rId5"/>
                <a:stretch>
                  <a:fillRect l="-549" t="-637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19241EE-9C8D-7246-9DF1-99F567AB5548}"/>
              </a:ext>
            </a:extLst>
          </p:cNvPr>
          <p:cNvSpPr txBox="1"/>
          <p:nvPr/>
        </p:nvSpPr>
        <p:spPr>
          <a:xfrm>
            <a:off x="7418830" y="4386648"/>
            <a:ext cx="463757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Resonance </a:t>
            </a:r>
            <a:r>
              <a:rPr lang="en-US" i="1" dirty="0"/>
              <a:t>compensation </a:t>
            </a:r>
            <a:r>
              <a:rPr lang="en-US" dirty="0"/>
              <a:t>is robust with respect to likely errors.  Even worst case over 90% of the correction effect persists.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627BF-1DE2-324E-AA8A-9067587D351D}"/>
              </a:ext>
            </a:extLst>
          </p:cNvPr>
          <p:cNvSpPr txBox="1"/>
          <p:nvPr/>
        </p:nvSpPr>
        <p:spPr>
          <a:xfrm>
            <a:off x="763876" y="682085"/>
            <a:ext cx="4974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if the calculated correction has the wrong phase or amplitude?  Difficult to tune individual resonances, signal very small.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09EEE-F74D-FC4A-8391-72C7D350210C}"/>
              </a:ext>
            </a:extLst>
          </p:cNvPr>
          <p:cNvSpPr/>
          <p:nvPr/>
        </p:nvSpPr>
        <p:spPr>
          <a:xfrm>
            <a:off x="7824866" y="3102964"/>
            <a:ext cx="2143593" cy="366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A831D-837A-9142-8FC5-592081DCA54B}"/>
              </a:ext>
            </a:extLst>
          </p:cNvPr>
          <p:cNvSpPr/>
          <p:nvPr/>
        </p:nvSpPr>
        <p:spPr>
          <a:xfrm>
            <a:off x="4421449" y="3454216"/>
            <a:ext cx="2489016" cy="436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FEA665-6FB6-174E-A16D-8EA7A0EF20F7}"/>
              </a:ext>
            </a:extLst>
          </p:cNvPr>
          <p:cNvSpPr/>
          <p:nvPr/>
        </p:nvSpPr>
        <p:spPr>
          <a:xfrm>
            <a:off x="4199095" y="5737962"/>
            <a:ext cx="2364455" cy="436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827B-F502-9049-99AB-5084ED84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"/>
            <a:ext cx="11049000" cy="70453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8C94-FCFE-1947-B97D-38F1DC1C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92281"/>
            <a:ext cx="11049000" cy="33649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Design of skew quad magnets and supplies complete.  Main technical issues of magnet heating and pulsed power addressed in the design</a:t>
            </a:r>
          </a:p>
          <a:p>
            <a:pPr marL="914400" lvl="1" indent="-457200"/>
            <a:r>
              <a:rPr lang="en-US" sz="2000" dirty="0">
                <a:solidFill>
                  <a:srgbClr val="FF0000"/>
                </a:solidFill>
              </a:rPr>
              <a:t>Field and power requirement reduced by a factor of 2 with better location and magnet optimization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First article magnet at BNL, field being measured now, pending successful acceptance tests, delivery of more magnets through early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First article power supply due in March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Operational testing possible in RHIC Run 23 (May-Sept 2023) behind RHIC Au-Au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On schedule for commissioning for use during RHIC polarized proton operations in Run 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7169-E263-EF40-9A69-AE04154D7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5C5B1-1452-BF47-9B7D-0D46C9E1CB1C}"/>
              </a:ext>
            </a:extLst>
          </p:cNvPr>
          <p:cNvSpPr txBox="1"/>
          <p:nvPr/>
        </p:nvSpPr>
        <p:spPr>
          <a:xfrm>
            <a:off x="1154770" y="4444949"/>
            <a:ext cx="7957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 Nova"/>
              </a:rPr>
              <a:t>V. Schoefer, Using </a:t>
            </a:r>
            <a:r>
              <a:rPr lang="en-US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 Nova"/>
              </a:rPr>
              <a:t>betatron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 Nova"/>
              </a:rPr>
              <a:t> coupling to suppress horizontal intrinsic spin resonances driven by partial snakes ,Phys. Rev. Accel. Beams </a:t>
            </a:r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 Nova"/>
              </a:rPr>
              <a:t>24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roxima Nova"/>
              </a:rPr>
              <a:t>, 031001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N.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Tsoupas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 et al, 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 skew quadrupole for the AGS to minimize the polarization losses of the polarized beams, C-A/AP/657</a:t>
            </a:r>
            <a:endParaRPr lang="en-US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Proxima Nov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4F52-C97B-1C4D-A290-058FFB84A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A5752-E34B-8D47-9E55-A1F9AA963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135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4E446D-0B75-4059-8A08-A5BD9676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"/>
            <a:ext cx="7886700" cy="5737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u="sng" dirty="0"/>
              <a:t>Partial snake resonances are ‘hybrid’ resonances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7FD45D-75FC-4167-BCD8-CD6DF3431B7C}"/>
              </a:ext>
            </a:extLst>
          </p:cNvPr>
          <p:cNvSpPr txBox="1">
            <a:spLocks/>
          </p:cNvSpPr>
          <p:nvPr/>
        </p:nvSpPr>
        <p:spPr>
          <a:xfrm>
            <a:off x="1694330" y="573744"/>
            <a:ext cx="7886700" cy="105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M.Bai</a:t>
            </a:r>
            <a:r>
              <a:rPr lang="en-US" sz="2800" dirty="0"/>
              <a:t> showed  </a:t>
            </a:r>
            <a:r>
              <a:rPr lang="en-US" sz="2800" b="1" i="1" dirty="0">
                <a:solidFill>
                  <a:schemeClr val="accent2"/>
                </a:solidFill>
              </a:rPr>
              <a:t>horizontal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closed orbit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motion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can interact with a vertical intrinsic to produce a set of sideband resonances*.</a:t>
            </a:r>
          </a:p>
          <a:p>
            <a:endParaRPr lang="en-US" sz="2800" dirty="0"/>
          </a:p>
          <a:p>
            <a:r>
              <a:rPr lang="en-US" sz="2800" dirty="0"/>
              <a:t>Similar procedure shows </a:t>
            </a:r>
            <a:r>
              <a:rPr lang="en-US" sz="2800" b="1" i="1" dirty="0">
                <a:solidFill>
                  <a:schemeClr val="accent2"/>
                </a:solidFill>
              </a:rPr>
              <a:t>horizontal </a:t>
            </a:r>
            <a:r>
              <a:rPr lang="en-US" sz="2800" b="1" i="1" dirty="0" err="1">
                <a:solidFill>
                  <a:schemeClr val="accent2"/>
                </a:solidFill>
              </a:rPr>
              <a:t>betatron</a:t>
            </a:r>
            <a:r>
              <a:rPr lang="en-US" sz="2800" b="1" i="1" dirty="0">
                <a:solidFill>
                  <a:schemeClr val="accent2"/>
                </a:solidFill>
              </a:rPr>
              <a:t> motion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can interact with the snake spin kick in the same way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4B6E2-9F7C-432F-8C2A-396B577163AD}"/>
              </a:ext>
            </a:extLst>
          </p:cNvPr>
          <p:cNvSpPr txBox="1">
            <a:spLocks/>
          </p:cNvSpPr>
          <p:nvPr/>
        </p:nvSpPr>
        <p:spPr>
          <a:xfrm>
            <a:off x="1694330" y="6275293"/>
            <a:ext cx="7886700" cy="58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*Phys Rev Lett, Vol 84, 6, 2000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9632D-C673-4801-9FBF-443CCF210D8C}"/>
                  </a:ext>
                </a:extLst>
              </p:cNvPr>
              <p:cNvSpPr txBox="1"/>
              <p:nvPr/>
            </p:nvSpPr>
            <p:spPr>
              <a:xfrm>
                <a:off x="2052450" y="1739770"/>
                <a:ext cx="2049920" cy="46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9632D-C673-4801-9FBF-443CCF21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450" y="1739770"/>
                <a:ext cx="2049920" cy="468975"/>
              </a:xfrm>
              <a:prstGeom prst="rect">
                <a:avLst/>
              </a:prstGeom>
              <a:blipFill>
                <a:blip r:embed="rId2"/>
                <a:stretch>
                  <a:fillRect l="-2454" t="-5263" r="-245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C6C668-77AD-4243-9DC2-B4F8403C4E56}"/>
                  </a:ext>
                </a:extLst>
              </p:cNvPr>
              <p:cNvSpPr txBox="1"/>
              <p:nvPr/>
            </p:nvSpPr>
            <p:spPr>
              <a:xfrm>
                <a:off x="2248401" y="2463874"/>
                <a:ext cx="16532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𝑋𝑠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C6C668-77AD-4243-9DC2-B4F8403C4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01" y="2463874"/>
                <a:ext cx="1653273" cy="246221"/>
              </a:xfrm>
              <a:prstGeom prst="rect">
                <a:avLst/>
              </a:prstGeom>
              <a:blipFill>
                <a:blip r:embed="rId3"/>
                <a:stretch>
                  <a:fillRect l="-3817" t="-47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61136A-1F55-447C-9B5E-EE7542DD80D9}"/>
                  </a:ext>
                </a:extLst>
              </p:cNvPr>
              <p:cNvSpPr txBox="1"/>
              <p:nvPr/>
            </p:nvSpPr>
            <p:spPr>
              <a:xfrm>
                <a:off x="1907740" y="2775877"/>
                <a:ext cx="23312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61136A-1F55-447C-9B5E-EE7542DD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40" y="2775877"/>
                <a:ext cx="2331279" cy="246221"/>
              </a:xfrm>
              <a:prstGeom prst="rect">
                <a:avLst/>
              </a:prstGeom>
              <a:blipFill>
                <a:blip r:embed="rId4"/>
                <a:stretch>
                  <a:fillRect l="-1630" r="-1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78CD2-FAD6-405A-84A9-44A3DF71C84D}"/>
                  </a:ext>
                </a:extLst>
              </p:cNvPr>
              <p:cNvSpPr txBox="1"/>
              <p:nvPr/>
            </p:nvSpPr>
            <p:spPr>
              <a:xfrm>
                <a:off x="7709648" y="1748735"/>
                <a:ext cx="2262113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78CD2-FAD6-405A-84A9-44A3DF71C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48" y="1748735"/>
                <a:ext cx="2262113" cy="553228"/>
              </a:xfrm>
              <a:prstGeom prst="rect">
                <a:avLst/>
              </a:prstGeom>
              <a:blipFill>
                <a:blip r:embed="rId5"/>
                <a:stretch>
                  <a:fillRect l="-2235"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4F002B-43F5-46FD-BC94-174332506C12}"/>
                  </a:ext>
                </a:extLst>
              </p:cNvPr>
              <p:cNvSpPr txBox="1"/>
              <p:nvPr/>
            </p:nvSpPr>
            <p:spPr>
              <a:xfrm>
                <a:off x="7268738" y="2637694"/>
                <a:ext cx="3316870" cy="279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4F002B-43F5-46FD-BC94-174332506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38" y="2637694"/>
                <a:ext cx="3316870" cy="279757"/>
              </a:xfrm>
              <a:prstGeom prst="rect">
                <a:avLst/>
              </a:prstGeom>
              <a:blipFill>
                <a:blip r:embed="rId6"/>
                <a:stretch>
                  <a:fillRect l="-3053" t="-8696" r="-190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8E96A-0EE4-4DAD-9BE8-884C77A5A95C}"/>
              </a:ext>
            </a:extLst>
          </p:cNvPr>
          <p:cNvCxnSpPr/>
          <p:nvPr/>
        </p:nvCxnSpPr>
        <p:spPr>
          <a:xfrm>
            <a:off x="4724401" y="2290369"/>
            <a:ext cx="24025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9054-1EB0-4C06-A2D6-B324AB5666F9}"/>
                  </a:ext>
                </a:extLst>
              </p:cNvPr>
              <p:cNvSpPr txBox="1"/>
              <p:nvPr/>
            </p:nvSpPr>
            <p:spPr>
              <a:xfrm>
                <a:off x="4507731" y="1720107"/>
                <a:ext cx="2689738" cy="343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−(1+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</a:rPr>
                            <m:t>’(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en-US" sz="1200" dirty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 ]</m:t>
                          </m:r>
                          <m:acc>
                            <m:accPr>
                              <m:chr m:val="̃"/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9054-1EB0-4C06-A2D6-B324AB566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31" y="1720107"/>
                <a:ext cx="2689738" cy="343235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C65CA5C-E2AC-4244-9093-F016651EF2D0}"/>
              </a:ext>
            </a:extLst>
          </p:cNvPr>
          <p:cNvSpPr/>
          <p:nvPr/>
        </p:nvSpPr>
        <p:spPr>
          <a:xfrm>
            <a:off x="1694330" y="1631576"/>
            <a:ext cx="2818160" cy="1523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B947E0-A935-47ED-862C-81332787D8BE}"/>
              </a:ext>
            </a:extLst>
          </p:cNvPr>
          <p:cNvSpPr/>
          <p:nvPr/>
        </p:nvSpPr>
        <p:spPr>
          <a:xfrm>
            <a:off x="7192710" y="1565073"/>
            <a:ext cx="3475290" cy="1590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CEC01-BFC6-442D-9AE4-1DEA8E01C913}"/>
                  </a:ext>
                </a:extLst>
              </p:cNvPr>
              <p:cNvSpPr txBox="1"/>
              <p:nvPr/>
            </p:nvSpPr>
            <p:spPr>
              <a:xfrm>
                <a:off x="3759745" y="2380137"/>
                <a:ext cx="433185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𝑠𝑝𝑖𝑛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𝑝𝑟𝑒𝑐𝑒𝑠𝑠𝑖𝑛𝑔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𝑓𝑟𝑎𝑚𝑒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CEC01-BFC6-442D-9AE4-1DEA8E01C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45" y="2380137"/>
                <a:ext cx="4331850" cy="184666"/>
              </a:xfrm>
              <a:prstGeom prst="rect">
                <a:avLst/>
              </a:prstGeom>
              <a:blipFill>
                <a:blip r:embed="rId8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DAC9987-4C07-4CBE-832F-B229220C271C}"/>
              </a:ext>
            </a:extLst>
          </p:cNvPr>
          <p:cNvSpPr/>
          <p:nvPr/>
        </p:nvSpPr>
        <p:spPr>
          <a:xfrm>
            <a:off x="7250808" y="2564803"/>
            <a:ext cx="3316870" cy="457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3FB5717-B1D3-4E7C-B8C9-42118B3D207C}"/>
              </a:ext>
            </a:extLst>
          </p:cNvPr>
          <p:cNvCxnSpPr>
            <a:cxnSpLocks/>
            <a:stCxn id="43" idx="0"/>
            <a:endCxn id="20" idx="1"/>
          </p:cNvCxnSpPr>
          <p:nvPr/>
        </p:nvCxnSpPr>
        <p:spPr>
          <a:xfrm rot="5400000" flipH="1" flipV="1">
            <a:off x="6416124" y="2405000"/>
            <a:ext cx="446233" cy="1223137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4BB080E-CDB5-4149-8DD8-54CB169AE299}"/>
              </a:ext>
            </a:extLst>
          </p:cNvPr>
          <p:cNvCxnSpPr>
            <a:cxnSpLocks/>
            <a:stCxn id="42" idx="0"/>
            <a:endCxn id="43" idx="2"/>
          </p:cNvCxnSpPr>
          <p:nvPr/>
        </p:nvCxnSpPr>
        <p:spPr>
          <a:xfrm rot="16200000" flipV="1">
            <a:off x="5853990" y="4588827"/>
            <a:ext cx="349762" cy="2399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376EAE-2F60-400C-9296-877259DD0729}"/>
              </a:ext>
            </a:extLst>
          </p:cNvPr>
          <p:cNvSpPr txBox="1"/>
          <p:nvPr/>
        </p:nvSpPr>
        <p:spPr>
          <a:xfrm>
            <a:off x="2248399" y="4832776"/>
            <a:ext cx="7919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Expansion to get trig out of the exponent.   Keep linear terms and Fourier transform: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8EC6A-11B4-458D-8C66-E1A9E75CEECA}"/>
              </a:ext>
            </a:extLst>
          </p:cNvPr>
          <p:cNvSpPr/>
          <p:nvPr/>
        </p:nvSpPr>
        <p:spPr>
          <a:xfrm>
            <a:off x="1545295" y="4764907"/>
            <a:ext cx="8969551" cy="1306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D13DA1-5FBB-4988-A9D6-C3CF0BB376EC}"/>
              </a:ext>
            </a:extLst>
          </p:cNvPr>
          <p:cNvGrpSpPr/>
          <p:nvPr/>
        </p:nvGrpSpPr>
        <p:grpSpPr>
          <a:xfrm>
            <a:off x="4051425" y="3239683"/>
            <a:ext cx="4036940" cy="1175462"/>
            <a:chOff x="101981" y="3645922"/>
            <a:chExt cx="4036940" cy="1175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41995E-55DF-4A6F-AC36-D0DED68637C6}"/>
                    </a:ext>
                  </a:extLst>
                </p:cNvPr>
                <p:cNvSpPr/>
                <p:nvPr/>
              </p:nvSpPr>
              <p:spPr>
                <a:xfrm>
                  <a:off x="186429" y="3866514"/>
                  <a:ext cx="3952492" cy="4069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41995E-55DF-4A6F-AC36-D0DED68637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29" y="3866514"/>
                  <a:ext cx="3952492" cy="406971"/>
                </a:xfrm>
                <a:prstGeom prst="rect">
                  <a:avLst/>
                </a:prstGeom>
                <a:blipFill>
                  <a:blip r:embed="rId9"/>
                  <a:stretch>
                    <a:fillRect l="-46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476DBFA-93C8-4055-A2B6-D5D6BAEF42A4}"/>
                    </a:ext>
                  </a:extLst>
                </p:cNvPr>
                <p:cNvSpPr/>
                <p:nvPr/>
              </p:nvSpPr>
              <p:spPr>
                <a:xfrm>
                  <a:off x="724400" y="4313826"/>
                  <a:ext cx="2097177" cy="378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476DBFA-93C8-4055-A2B6-D5D6BAEF4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00" y="4313826"/>
                  <a:ext cx="2097177" cy="378886"/>
                </a:xfrm>
                <a:prstGeom prst="rect">
                  <a:avLst/>
                </a:prstGeom>
                <a:blipFill>
                  <a:blip r:embed="rId10"/>
                  <a:stretch>
                    <a:fillRect t="-6452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28B461-CB1E-482C-80E0-1EF147D05D04}"/>
                </a:ext>
              </a:extLst>
            </p:cNvPr>
            <p:cNvSpPr/>
            <p:nvPr/>
          </p:nvSpPr>
          <p:spPr>
            <a:xfrm>
              <a:off x="101981" y="3645922"/>
              <a:ext cx="3952491" cy="1175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3BCFAF0-7266-4329-BCC1-71990B46C170}"/>
                  </a:ext>
                </a:extLst>
              </p:cNvPr>
              <p:cNvSpPr txBox="1"/>
              <p:nvPr/>
            </p:nvSpPr>
            <p:spPr>
              <a:xfrm>
                <a:off x="3103411" y="5292928"/>
                <a:ext cx="5916941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3BCFAF0-7266-4329-BCC1-71990B46C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1" y="5292928"/>
                <a:ext cx="5916941" cy="726481"/>
              </a:xfrm>
              <a:prstGeom prst="rect">
                <a:avLst/>
              </a:prstGeom>
              <a:blipFill>
                <a:blip r:embed="rId11"/>
                <a:stretch>
                  <a:fillRect l="-1499" t="-153448" r="-428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15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B8E08-F3AA-4056-B1BE-29121C5976A4}"/>
                  </a:ext>
                </a:extLst>
              </p:cNvPr>
              <p:cNvSpPr txBox="1"/>
              <p:nvPr/>
            </p:nvSpPr>
            <p:spPr>
              <a:xfrm>
                <a:off x="2938681" y="873327"/>
                <a:ext cx="5916941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B8E08-F3AA-4056-B1BE-29121C597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81" y="873327"/>
                <a:ext cx="5916941" cy="726481"/>
              </a:xfrm>
              <a:prstGeom prst="rect">
                <a:avLst/>
              </a:prstGeom>
              <a:blipFill>
                <a:blip r:embed="rId2"/>
                <a:stretch>
                  <a:fillRect l="-1499" t="-153448" r="-428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3FCFB0-F98A-418D-88FA-4A96612971A9}"/>
              </a:ext>
            </a:extLst>
          </p:cNvPr>
          <p:cNvCxnSpPr>
            <a:cxnSpLocks/>
          </p:cNvCxnSpPr>
          <p:nvPr/>
        </p:nvCxnSpPr>
        <p:spPr>
          <a:xfrm>
            <a:off x="6212541" y="1485955"/>
            <a:ext cx="206188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8C49F5-D5D7-4DC2-9062-099E3108B673}"/>
                  </a:ext>
                </a:extLst>
              </p:cNvPr>
              <p:cNvSpPr txBox="1"/>
              <p:nvPr/>
            </p:nvSpPr>
            <p:spPr>
              <a:xfrm>
                <a:off x="1981201" y="1694328"/>
                <a:ext cx="6900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rgbClr val="00B0F0"/>
                    </a:solidFill>
                  </a:rPr>
                  <a:t>Term 1</a:t>
                </a:r>
                <a:r>
                  <a:rPr lang="en-US" dirty="0"/>
                  <a:t>:  Amplitude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s</a:t>
                </a:r>
                <a:r>
                  <a:rPr lang="en-US" dirty="0"/>
                  <a:t>/2</a:t>
                </a:r>
                <a:r>
                  <a:rPr lang="el-GR" dirty="0"/>
                  <a:t>π</a:t>
                </a:r>
                <a:r>
                  <a:rPr lang="en-US" dirty="0"/>
                  <a:t>, non-zero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, </a:t>
                </a:r>
                <a:r>
                  <a:rPr lang="en-US" dirty="0">
                    <a:solidFill>
                      <a:srgbClr val="00B0F0"/>
                    </a:solidFill>
                  </a:rPr>
                  <a:t>snake imperfections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8C49F5-D5D7-4DC2-9062-099E3108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1694328"/>
                <a:ext cx="6900863" cy="369332"/>
              </a:xfrm>
              <a:prstGeom prst="rect">
                <a:avLst/>
              </a:prstGeom>
              <a:blipFill>
                <a:blip r:embed="rId3"/>
                <a:stretch>
                  <a:fillRect l="-73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067DB7-820E-4E2D-B817-E7DF50CD0D38}"/>
                  </a:ext>
                </a:extLst>
              </p:cNvPr>
              <p:cNvSpPr txBox="1"/>
              <p:nvPr/>
            </p:nvSpPr>
            <p:spPr>
              <a:xfrm>
                <a:off x="1981201" y="2160058"/>
                <a:ext cx="8527541" cy="65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Term 2</a:t>
                </a:r>
                <a:r>
                  <a:rPr lang="en-US" dirty="0"/>
                  <a:t>:  Amplitude ~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non-zero when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, </a:t>
                </a:r>
                <a:r>
                  <a:rPr lang="en-US" dirty="0">
                    <a:solidFill>
                      <a:srgbClr val="FF0000"/>
                    </a:solidFill>
                  </a:rPr>
                  <a:t>intrinsic resonance driven by the phase modulation of the snake imperfections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067DB7-820E-4E2D-B817-E7DF50CD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160058"/>
                <a:ext cx="8527541" cy="655885"/>
              </a:xfrm>
              <a:prstGeom prst="rect">
                <a:avLst/>
              </a:prstGeom>
              <a:blipFill>
                <a:blip r:embed="rId4"/>
                <a:stretch>
                  <a:fillRect l="-595" t="-188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4B1AB9A-17D9-47D7-A493-A5207E5C31BA}"/>
              </a:ext>
            </a:extLst>
          </p:cNvPr>
          <p:cNvSpPr/>
          <p:nvPr/>
        </p:nvSpPr>
        <p:spPr>
          <a:xfrm>
            <a:off x="1791630" y="5113476"/>
            <a:ext cx="8327625" cy="1454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second intrinsic resonance at the horizontal </a:t>
            </a:r>
            <a:r>
              <a:rPr lang="en-US" i="1" dirty="0" err="1">
                <a:solidFill>
                  <a:schemeClr val="tx1"/>
                </a:solidFill>
              </a:rPr>
              <a:t>betatron</a:t>
            </a:r>
            <a:r>
              <a:rPr lang="en-US" i="1" dirty="0">
                <a:solidFill>
                  <a:schemeClr val="tx1"/>
                </a:solidFill>
              </a:rPr>
              <a:t> tune can be used to cancel the partial snake resonance term.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Easiest way to make one is with </a:t>
            </a:r>
            <a:r>
              <a:rPr lang="en-US" dirty="0" err="1">
                <a:solidFill>
                  <a:schemeClr val="tx1"/>
                </a:solidFill>
              </a:rPr>
              <a:t>betatron</a:t>
            </a:r>
            <a:r>
              <a:rPr lang="en-US" dirty="0">
                <a:solidFill>
                  <a:schemeClr val="tx1"/>
                </a:solidFill>
              </a:rPr>
              <a:t> coupling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0E5895-A36F-4604-B899-CD5E75572183}"/>
                  </a:ext>
                </a:extLst>
              </p:cNvPr>
              <p:cNvSpPr txBox="1"/>
              <p:nvPr/>
            </p:nvSpPr>
            <p:spPr>
              <a:xfrm>
                <a:off x="2627954" y="3984212"/>
                <a:ext cx="6554423" cy="726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0E5895-A36F-4604-B899-CD5E7557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954" y="3984212"/>
                <a:ext cx="6554423" cy="726481"/>
              </a:xfrm>
              <a:prstGeom prst="rect">
                <a:avLst/>
              </a:prstGeom>
              <a:blipFill>
                <a:blip r:embed="rId5"/>
                <a:stretch>
                  <a:fillRect l="-1741" t="-150847" r="-967" b="-2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9012D1-D122-4345-93EC-A7177CF1B9EE}"/>
              </a:ext>
            </a:extLst>
          </p:cNvPr>
          <p:cNvCxnSpPr/>
          <p:nvPr/>
        </p:nvCxnSpPr>
        <p:spPr>
          <a:xfrm>
            <a:off x="1791630" y="3144644"/>
            <a:ext cx="8586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189E8D-94E2-B349-BCC0-E11B530E414F}"/>
              </a:ext>
            </a:extLst>
          </p:cNvPr>
          <p:cNvCxnSpPr>
            <a:cxnSpLocks/>
          </p:cNvCxnSpPr>
          <p:nvPr/>
        </p:nvCxnSpPr>
        <p:spPr>
          <a:xfrm>
            <a:off x="6611469" y="1485955"/>
            <a:ext cx="211119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E3594E-0EA1-1D40-80A9-5F6CB808CCED}"/>
              </a:ext>
            </a:extLst>
          </p:cNvPr>
          <p:cNvSpPr txBox="1"/>
          <p:nvPr/>
        </p:nvSpPr>
        <p:spPr>
          <a:xfrm>
            <a:off x="1791629" y="3288681"/>
            <a:ext cx="598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if another intrinsic resonance is present at frequency </a:t>
            </a:r>
            <a:r>
              <a:rPr lang="en-US" i="1" dirty="0" err="1"/>
              <a:t>ν</a:t>
            </a:r>
            <a:r>
              <a:rPr lang="en-US" i="1" baseline="-25000" dirty="0" err="1"/>
              <a:t>x</a:t>
            </a:r>
            <a:r>
              <a:rPr lang="en-US" i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10D664-EF62-A345-B064-02FA41FE3457}"/>
                  </a:ext>
                </a:extLst>
              </p:cNvPr>
              <p:cNvSpPr txBox="1"/>
              <p:nvPr/>
            </p:nvSpPr>
            <p:spPr>
              <a:xfrm>
                <a:off x="7718612" y="3342674"/>
                <a:ext cx="2647007" cy="257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1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10D664-EF62-A345-B064-02FA41FE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612" y="3342674"/>
                <a:ext cx="2647007" cy="257058"/>
              </a:xfrm>
              <a:prstGeom prst="rect">
                <a:avLst/>
              </a:prstGeom>
              <a:blipFill>
                <a:blip r:embed="rId6"/>
                <a:stretch>
                  <a:fillRect l="-3333" t="-19048" r="-952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06441E5-BA17-9047-8169-4D42E09FBEF2}"/>
              </a:ext>
            </a:extLst>
          </p:cNvPr>
          <p:cNvSpPr/>
          <p:nvPr/>
        </p:nvSpPr>
        <p:spPr>
          <a:xfrm>
            <a:off x="6256121" y="3991499"/>
            <a:ext cx="1650380" cy="625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1BE69AA-0AAF-3D45-9ABE-FF5D02B37901}"/>
              </a:ext>
            </a:extLst>
          </p:cNvPr>
          <p:cNvSpPr txBox="1">
            <a:spLocks/>
          </p:cNvSpPr>
          <p:nvPr/>
        </p:nvSpPr>
        <p:spPr>
          <a:xfrm>
            <a:off x="1524000" y="2"/>
            <a:ext cx="7886700" cy="573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Partial snake resonances are ‘hybrid’ resonances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9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1F63CC-5794-5C43-A9CA-85693A9C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88" y="0"/>
            <a:ext cx="10515600" cy="99391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RHIC Polarized Beam Complex</a:t>
            </a:r>
          </a:p>
        </p:txBody>
      </p:sp>
      <p:grpSp>
        <p:nvGrpSpPr>
          <p:cNvPr id="8" name="Group 344">
            <a:extLst>
              <a:ext uri="{FF2B5EF4-FFF2-40B4-BE49-F238E27FC236}">
                <a16:creationId xmlns:a16="http://schemas.microsoft.com/office/drawing/2014/main" id="{36F71AB4-E971-8C49-9E39-FF199348F908}"/>
              </a:ext>
            </a:extLst>
          </p:cNvPr>
          <p:cNvGrpSpPr>
            <a:grpSpLocks/>
          </p:cNvGrpSpPr>
          <p:nvPr/>
        </p:nvGrpSpPr>
        <p:grpSpPr bwMode="auto">
          <a:xfrm>
            <a:off x="5611374" y="1545678"/>
            <a:ext cx="7361238" cy="4330700"/>
            <a:chOff x="528" y="632"/>
            <a:chExt cx="4637" cy="2728"/>
          </a:xfrm>
        </p:grpSpPr>
        <p:sp>
          <p:nvSpPr>
            <p:cNvPr id="9" name="Oval 349">
              <a:extLst>
                <a:ext uri="{FF2B5EF4-FFF2-40B4-BE49-F238E27FC236}">
                  <a16:creationId xmlns:a16="http://schemas.microsoft.com/office/drawing/2014/main" id="{180A2474-2FB6-FA4A-A021-9912F1C1B4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Line 350">
              <a:extLst>
                <a:ext uri="{FF2B5EF4-FFF2-40B4-BE49-F238E27FC236}">
                  <a16:creationId xmlns:a16="http://schemas.microsoft.com/office/drawing/2014/main" id="{0271FFF7-C8AB-7743-9501-75C81EC20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51">
              <a:extLst>
                <a:ext uri="{FF2B5EF4-FFF2-40B4-BE49-F238E27FC236}">
                  <a16:creationId xmlns:a16="http://schemas.microsoft.com/office/drawing/2014/main" id="{3310A3F6-D891-2449-AAAF-B69F878B6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" name="Rectangle 352">
              <a:extLst>
                <a:ext uri="{FF2B5EF4-FFF2-40B4-BE49-F238E27FC236}">
                  <a16:creationId xmlns:a16="http://schemas.microsoft.com/office/drawing/2014/main" id="{5E74CA2B-0420-8E43-BE7C-03DB2D2B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788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" name="Rectangle 353">
              <a:extLst>
                <a:ext uri="{FF2B5EF4-FFF2-40B4-BE49-F238E27FC236}">
                  <a16:creationId xmlns:a16="http://schemas.microsoft.com/office/drawing/2014/main" id="{59836370-2384-9A42-AC6A-8D6C76787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4" name="Rectangle 354">
              <a:extLst>
                <a:ext uri="{FF2B5EF4-FFF2-40B4-BE49-F238E27FC236}">
                  <a16:creationId xmlns:a16="http://schemas.microsoft.com/office/drawing/2014/main" id="{A5AFEE8D-FE6E-B845-B377-0317806B9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5" name="Rectangle 355">
              <a:extLst>
                <a:ext uri="{FF2B5EF4-FFF2-40B4-BE49-F238E27FC236}">
                  <a16:creationId xmlns:a16="http://schemas.microsoft.com/office/drawing/2014/main" id="{D6B37A83-D47E-E74A-8DED-D45BAFF8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Rectangle 357">
              <a:extLst>
                <a:ext uri="{FF2B5EF4-FFF2-40B4-BE49-F238E27FC236}">
                  <a16:creationId xmlns:a16="http://schemas.microsoft.com/office/drawing/2014/main" id="{59D337E1-C35F-6542-9586-4537F46D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900"/>
              <a:ext cx="21" cy="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7" name="Group 359">
              <a:extLst>
                <a:ext uri="{FF2B5EF4-FFF2-40B4-BE49-F238E27FC236}">
                  <a16:creationId xmlns:a16="http://schemas.microsoft.com/office/drawing/2014/main" id="{9B0DEB2A-77D4-CE4D-9D5F-B945D6F86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149" name="Rectangle 360">
                <a:extLst>
                  <a:ext uri="{FF2B5EF4-FFF2-40B4-BE49-F238E27FC236}">
                    <a16:creationId xmlns:a16="http://schemas.microsoft.com/office/drawing/2014/main" id="{A75DD92C-4629-E145-918C-139C9B205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50" name="Freeform 361">
                <a:extLst>
                  <a:ext uri="{FF2B5EF4-FFF2-40B4-BE49-F238E27FC236}">
                    <a16:creationId xmlns:a16="http://schemas.microsoft.com/office/drawing/2014/main" id="{168EEB56-3A32-234D-971D-B2F9724A1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0 h 74"/>
                  <a:gd name="T2" fmla="*/ 1 w 73"/>
                  <a:gd name="T3" fmla="*/ 0 h 74"/>
                  <a:gd name="T4" fmla="*/ 0 w 73"/>
                  <a:gd name="T5" fmla="*/ 0 h 74"/>
                  <a:gd name="T6" fmla="*/ 0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8" name="Rectangle 362">
              <a:extLst>
                <a:ext uri="{FF2B5EF4-FFF2-40B4-BE49-F238E27FC236}">
                  <a16:creationId xmlns:a16="http://schemas.microsoft.com/office/drawing/2014/main" id="{4D95E702-23B9-4B47-85E2-8F08F847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559"/>
              <a:ext cx="4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PHENIX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9" name="Group 363">
              <a:extLst>
                <a:ext uri="{FF2B5EF4-FFF2-40B4-BE49-F238E27FC236}">
                  <a16:creationId xmlns:a16="http://schemas.microsoft.com/office/drawing/2014/main" id="{AC09A897-7925-AC42-817D-2F67B4553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147" name="Rectangle 364">
                <a:extLst>
                  <a:ext uri="{FF2B5EF4-FFF2-40B4-BE49-F238E27FC236}">
                    <a16:creationId xmlns:a16="http://schemas.microsoft.com/office/drawing/2014/main" id="{6FC76FAC-13E5-9045-A28A-D5189DCE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48" name="Freeform 365">
                <a:extLst>
                  <a:ext uri="{FF2B5EF4-FFF2-40B4-BE49-F238E27FC236}">
                    <a16:creationId xmlns:a16="http://schemas.microsoft.com/office/drawing/2014/main" id="{38A6ED58-93D6-C244-9A2A-D29FDDD5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1 h 73"/>
                  <a:gd name="T2" fmla="*/ 1 w 73"/>
                  <a:gd name="T3" fmla="*/ 1 h 73"/>
                  <a:gd name="T4" fmla="*/ 0 w 73"/>
                  <a:gd name="T5" fmla="*/ 0 h 73"/>
                  <a:gd name="T6" fmla="*/ 0 w 73"/>
                  <a:gd name="T7" fmla="*/ 1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0" name="Rectangle 366">
              <a:extLst>
                <a:ext uri="{FF2B5EF4-FFF2-40B4-BE49-F238E27FC236}">
                  <a16:creationId xmlns:a16="http://schemas.microsoft.com/office/drawing/2014/main" id="{67D37F6C-B3DF-4845-A901-D1E2AF4D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1312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1" name="Rectangle 367">
              <a:extLst>
                <a:ext uri="{FF2B5EF4-FFF2-40B4-BE49-F238E27FC236}">
                  <a16:creationId xmlns:a16="http://schemas.microsoft.com/office/drawing/2014/main" id="{A92E649F-41F1-AB43-9CC1-7B95DDC13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Rectangle 368">
              <a:extLst>
                <a:ext uri="{FF2B5EF4-FFF2-40B4-BE49-F238E27FC236}">
                  <a16:creationId xmlns:a16="http://schemas.microsoft.com/office/drawing/2014/main" id="{12324432-BA95-4947-A6BC-28BFBA85D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b="1">
                  <a:latin typeface="Times New Roman" charset="0"/>
                </a:rPr>
                <a:t>AGS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23" name="Rectangle 369">
              <a:extLst>
                <a:ext uri="{FF2B5EF4-FFF2-40B4-BE49-F238E27FC236}">
                  <a16:creationId xmlns:a16="http://schemas.microsoft.com/office/drawing/2014/main" id="{28B96E3F-2F30-4940-AAEC-FB22E49A2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Rectangle 370">
              <a:extLst>
                <a:ext uri="{FF2B5EF4-FFF2-40B4-BE49-F238E27FC236}">
                  <a16:creationId xmlns:a16="http://schemas.microsoft.com/office/drawing/2014/main" id="{764B7CD2-ECE8-ED43-83D8-A3517BDD7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Times New Roman" charset="0"/>
                </a:rPr>
                <a:t>LINAC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5" name="Rectangle 371">
              <a:extLst>
                <a:ext uri="{FF2B5EF4-FFF2-40B4-BE49-F238E27FC236}">
                  <a16:creationId xmlns:a16="http://schemas.microsoft.com/office/drawing/2014/main" id="{6A7079E5-8FD5-4F45-A85D-4C23D8465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504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charset="0"/>
                </a:rPr>
                <a:t>BOOSTER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26" name="Rectangle 372">
              <a:extLst>
                <a:ext uri="{FF2B5EF4-FFF2-40B4-BE49-F238E27FC236}">
                  <a16:creationId xmlns:a16="http://schemas.microsoft.com/office/drawing/2014/main" id="{8D576F88-38F5-044E-B9CD-67386FE8E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Oval 373">
              <a:extLst>
                <a:ext uri="{FF2B5EF4-FFF2-40B4-BE49-F238E27FC236}">
                  <a16:creationId xmlns:a16="http://schemas.microsoft.com/office/drawing/2014/main" id="{D3B7AF75-6024-B048-A689-19E0AD4C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Arc 374">
              <a:extLst>
                <a:ext uri="{FF2B5EF4-FFF2-40B4-BE49-F238E27FC236}">
                  <a16:creationId xmlns:a16="http://schemas.microsoft.com/office/drawing/2014/main" id="{2EA7287C-CF7D-C34F-BC21-C9A689A4C0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Arc 375">
              <a:extLst>
                <a:ext uri="{FF2B5EF4-FFF2-40B4-BE49-F238E27FC236}">
                  <a16:creationId xmlns:a16="http://schemas.microsoft.com/office/drawing/2014/main" id="{96BC9088-A9A4-8341-84F6-F456A9D057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Arc 376">
              <a:extLst>
                <a:ext uri="{FF2B5EF4-FFF2-40B4-BE49-F238E27FC236}">
                  <a16:creationId xmlns:a16="http://schemas.microsoft.com/office/drawing/2014/main" id="{50C3D03B-CEEB-7946-A780-5AFA977070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1" name="Arc 377">
              <a:extLst>
                <a:ext uri="{FF2B5EF4-FFF2-40B4-BE49-F238E27FC236}">
                  <a16:creationId xmlns:a16="http://schemas.microsoft.com/office/drawing/2014/main" id="{6B8E792F-D593-B847-9F8D-6BDABCFF8A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Arc 378">
              <a:extLst>
                <a:ext uri="{FF2B5EF4-FFF2-40B4-BE49-F238E27FC236}">
                  <a16:creationId xmlns:a16="http://schemas.microsoft.com/office/drawing/2014/main" id="{AB14BDA5-3015-9242-8F03-9C6801C45A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Arc 379">
              <a:extLst>
                <a:ext uri="{FF2B5EF4-FFF2-40B4-BE49-F238E27FC236}">
                  <a16:creationId xmlns:a16="http://schemas.microsoft.com/office/drawing/2014/main" id="{6DE5921F-74ED-ED46-9F9B-72B22D762C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Arc 380">
              <a:extLst>
                <a:ext uri="{FF2B5EF4-FFF2-40B4-BE49-F238E27FC236}">
                  <a16:creationId xmlns:a16="http://schemas.microsoft.com/office/drawing/2014/main" id="{F1EB84E0-8EF5-2244-BB63-68D1988F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5" name="Arc 381">
              <a:extLst>
                <a:ext uri="{FF2B5EF4-FFF2-40B4-BE49-F238E27FC236}">
                  <a16:creationId xmlns:a16="http://schemas.microsoft.com/office/drawing/2014/main" id="{2CB94E75-0BFF-6542-BE1E-FDA22432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Arc 382">
              <a:extLst>
                <a:ext uri="{FF2B5EF4-FFF2-40B4-BE49-F238E27FC236}">
                  <a16:creationId xmlns:a16="http://schemas.microsoft.com/office/drawing/2014/main" id="{BDCCE395-04FF-B24C-8FF4-7742DDF78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Arc 383">
              <a:extLst>
                <a:ext uri="{FF2B5EF4-FFF2-40B4-BE49-F238E27FC236}">
                  <a16:creationId xmlns:a16="http://schemas.microsoft.com/office/drawing/2014/main" id="{9D513002-5379-8D49-933B-AE0CB009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8" name="Arc 384">
              <a:extLst>
                <a:ext uri="{FF2B5EF4-FFF2-40B4-BE49-F238E27FC236}">
                  <a16:creationId xmlns:a16="http://schemas.microsoft.com/office/drawing/2014/main" id="{F9C49CD1-3B1A-6A4B-B43D-C6433E4B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" name="Arc 385">
              <a:extLst>
                <a:ext uri="{FF2B5EF4-FFF2-40B4-BE49-F238E27FC236}">
                  <a16:creationId xmlns:a16="http://schemas.microsoft.com/office/drawing/2014/main" id="{B49B5FCC-0076-1843-B4B3-4F0DFA99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" name="Freeform 386">
              <a:extLst>
                <a:ext uri="{FF2B5EF4-FFF2-40B4-BE49-F238E27FC236}">
                  <a16:creationId xmlns:a16="http://schemas.microsoft.com/office/drawing/2014/main" id="{14B4CC07-42AA-C945-9E70-1661206F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" name="Freeform 387">
              <a:extLst>
                <a:ext uri="{FF2B5EF4-FFF2-40B4-BE49-F238E27FC236}">
                  <a16:creationId xmlns:a16="http://schemas.microsoft.com/office/drawing/2014/main" id="{5DA7F161-2EE4-8343-B8E4-6890129A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2" name="Rectangle 388">
              <a:extLst>
                <a:ext uri="{FF2B5EF4-FFF2-40B4-BE49-F238E27FC236}">
                  <a16:creationId xmlns:a16="http://schemas.microsoft.com/office/drawing/2014/main" id="{4BDA67C9-2EB4-7C49-94C5-50F2EA20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Arc 389">
              <a:extLst>
                <a:ext uri="{FF2B5EF4-FFF2-40B4-BE49-F238E27FC236}">
                  <a16:creationId xmlns:a16="http://schemas.microsoft.com/office/drawing/2014/main" id="{D1D78EC0-EDB5-CA43-9249-C457A1BFB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4" name="Arc 390">
              <a:extLst>
                <a:ext uri="{FF2B5EF4-FFF2-40B4-BE49-F238E27FC236}">
                  <a16:creationId xmlns:a16="http://schemas.microsoft.com/office/drawing/2014/main" id="{5130D77D-0F1F-D249-924B-DFF981EB2C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" name="Freeform 391">
              <a:extLst>
                <a:ext uri="{FF2B5EF4-FFF2-40B4-BE49-F238E27FC236}">
                  <a16:creationId xmlns:a16="http://schemas.microsoft.com/office/drawing/2014/main" id="{5C8DB97B-9603-364C-B4BC-BAF9A264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6" name="Freeform 392">
              <a:extLst>
                <a:ext uri="{FF2B5EF4-FFF2-40B4-BE49-F238E27FC236}">
                  <a16:creationId xmlns:a16="http://schemas.microsoft.com/office/drawing/2014/main" id="{CB97D867-5840-6D4B-86AB-FEB8DD671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" name="Freeform 393">
              <a:extLst>
                <a:ext uri="{FF2B5EF4-FFF2-40B4-BE49-F238E27FC236}">
                  <a16:creationId xmlns:a16="http://schemas.microsoft.com/office/drawing/2014/main" id="{25C929BD-F39F-2042-90A3-E1422418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8" name="Freeform 394">
              <a:extLst>
                <a:ext uri="{FF2B5EF4-FFF2-40B4-BE49-F238E27FC236}">
                  <a16:creationId xmlns:a16="http://schemas.microsoft.com/office/drawing/2014/main" id="{725EC6A4-C9A5-CD4B-8A01-9F472E14D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9" name="Rectangle 395">
              <a:extLst>
                <a:ext uri="{FF2B5EF4-FFF2-40B4-BE49-F238E27FC236}">
                  <a16:creationId xmlns:a16="http://schemas.microsoft.com/office/drawing/2014/main" id="{F54B1816-46F6-B24D-B332-2C13603C5D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" name="Freeform 396">
              <a:extLst>
                <a:ext uri="{FF2B5EF4-FFF2-40B4-BE49-F238E27FC236}">
                  <a16:creationId xmlns:a16="http://schemas.microsoft.com/office/drawing/2014/main" id="{810E1D5A-5638-9A4D-9AF5-A1B6341EC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" name="Freeform 397">
              <a:extLst>
                <a:ext uri="{FF2B5EF4-FFF2-40B4-BE49-F238E27FC236}">
                  <a16:creationId xmlns:a16="http://schemas.microsoft.com/office/drawing/2014/main" id="{D206F10A-CE65-F045-808E-357B627D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2" name="Rectangle 398">
              <a:extLst>
                <a:ext uri="{FF2B5EF4-FFF2-40B4-BE49-F238E27FC236}">
                  <a16:creationId xmlns:a16="http://schemas.microsoft.com/office/drawing/2014/main" id="{06809B5E-AE17-DC42-B4F2-CC99505C3C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" name="Freeform 399">
              <a:extLst>
                <a:ext uri="{FF2B5EF4-FFF2-40B4-BE49-F238E27FC236}">
                  <a16:creationId xmlns:a16="http://schemas.microsoft.com/office/drawing/2014/main" id="{4067508C-7D25-BD45-80A4-E6D85749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Freeform 400">
              <a:extLst>
                <a:ext uri="{FF2B5EF4-FFF2-40B4-BE49-F238E27FC236}">
                  <a16:creationId xmlns:a16="http://schemas.microsoft.com/office/drawing/2014/main" id="{F1A6659E-93AD-0D41-9DAE-89544D90D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110 h 99"/>
                <a:gd name="T2" fmla="*/ 93 w 448"/>
                <a:gd name="T3" fmla="*/ 91 h 99"/>
                <a:gd name="T4" fmla="*/ 141 w 448"/>
                <a:gd name="T5" fmla="*/ 118 h 99"/>
                <a:gd name="T6" fmla="*/ 304 w 448"/>
                <a:gd name="T7" fmla="*/ 33 h 99"/>
                <a:gd name="T8" fmla="*/ 354 w 448"/>
                <a:gd name="T9" fmla="*/ 70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5" name="Freeform 401">
              <a:extLst>
                <a:ext uri="{FF2B5EF4-FFF2-40B4-BE49-F238E27FC236}">
                  <a16:creationId xmlns:a16="http://schemas.microsoft.com/office/drawing/2014/main" id="{6ACF3915-9978-8F4E-8C17-A89CBB98F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47 h 96"/>
                <a:gd name="T4" fmla="*/ 147 w 450"/>
                <a:gd name="T5" fmla="*/ 0 h 96"/>
                <a:gd name="T6" fmla="*/ 300 w 450"/>
                <a:gd name="T7" fmla="*/ 173 h 96"/>
                <a:gd name="T8" fmla="*/ 360 w 450"/>
                <a:gd name="T9" fmla="*/ 148 h 96"/>
                <a:gd name="T10" fmla="*/ 431 w 450"/>
                <a:gd name="T11" fmla="*/ 25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" name="Rectangle 402">
              <a:extLst>
                <a:ext uri="{FF2B5EF4-FFF2-40B4-BE49-F238E27FC236}">
                  <a16:creationId xmlns:a16="http://schemas.microsoft.com/office/drawing/2014/main" id="{322F6D2D-2328-5543-8CF1-625A4BF3D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Oval 403">
              <a:extLst>
                <a:ext uri="{FF2B5EF4-FFF2-40B4-BE49-F238E27FC236}">
                  <a16:creationId xmlns:a16="http://schemas.microsoft.com/office/drawing/2014/main" id="{B0A5C826-5FDE-5C4B-955B-8BAE4C0C2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" name="AutoShape 404">
              <a:extLst>
                <a:ext uri="{FF2B5EF4-FFF2-40B4-BE49-F238E27FC236}">
                  <a16:creationId xmlns:a16="http://schemas.microsoft.com/office/drawing/2014/main" id="{0D66173C-689D-544D-B886-23A4ABA7A2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Oval 405">
              <a:extLst>
                <a:ext uri="{FF2B5EF4-FFF2-40B4-BE49-F238E27FC236}">
                  <a16:creationId xmlns:a16="http://schemas.microsoft.com/office/drawing/2014/main" id="{3C92248D-7144-AF4A-8BA7-E7F3F2AF31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" name="AutoShape 406">
              <a:extLst>
                <a:ext uri="{FF2B5EF4-FFF2-40B4-BE49-F238E27FC236}">
                  <a16:creationId xmlns:a16="http://schemas.microsoft.com/office/drawing/2014/main" id="{F7DC07CA-F4F0-244E-B7E4-A85D93559C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" name="Oval 407">
              <a:extLst>
                <a:ext uri="{FF2B5EF4-FFF2-40B4-BE49-F238E27FC236}">
                  <a16:creationId xmlns:a16="http://schemas.microsoft.com/office/drawing/2014/main" id="{1CBE0C7B-71C7-824F-B2DF-4DACD34EAC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" name="AutoShape 408">
              <a:extLst>
                <a:ext uri="{FF2B5EF4-FFF2-40B4-BE49-F238E27FC236}">
                  <a16:creationId xmlns:a16="http://schemas.microsoft.com/office/drawing/2014/main" id="{39582710-75F1-0847-8BEC-4131CCE73C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3" name="Oval 409">
              <a:extLst>
                <a:ext uri="{FF2B5EF4-FFF2-40B4-BE49-F238E27FC236}">
                  <a16:creationId xmlns:a16="http://schemas.microsoft.com/office/drawing/2014/main" id="{8A4FB5FD-825E-E24B-A0ED-3BFA83A13F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" name="AutoShape 410">
              <a:extLst>
                <a:ext uri="{FF2B5EF4-FFF2-40B4-BE49-F238E27FC236}">
                  <a16:creationId xmlns:a16="http://schemas.microsoft.com/office/drawing/2014/main" id="{981B65C7-67C2-9547-BFB4-B280C3E38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5" name="Oval 411">
              <a:extLst>
                <a:ext uri="{FF2B5EF4-FFF2-40B4-BE49-F238E27FC236}">
                  <a16:creationId xmlns:a16="http://schemas.microsoft.com/office/drawing/2014/main" id="{F18E4745-330F-C047-BFC0-9E0F976CF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" name="AutoShape 412">
              <a:extLst>
                <a:ext uri="{FF2B5EF4-FFF2-40B4-BE49-F238E27FC236}">
                  <a16:creationId xmlns:a16="http://schemas.microsoft.com/office/drawing/2014/main" id="{5A5D180C-210C-E34D-BADA-7556B1173E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7" name="Oval 413">
              <a:extLst>
                <a:ext uri="{FF2B5EF4-FFF2-40B4-BE49-F238E27FC236}">
                  <a16:creationId xmlns:a16="http://schemas.microsoft.com/office/drawing/2014/main" id="{4A920A46-DB02-3149-A323-33DF41D03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8" name="AutoShape 414">
              <a:extLst>
                <a:ext uri="{FF2B5EF4-FFF2-40B4-BE49-F238E27FC236}">
                  <a16:creationId xmlns:a16="http://schemas.microsoft.com/office/drawing/2014/main" id="{226D53E8-3076-4444-BEDF-E169C5441F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9" name="Oval 415">
              <a:extLst>
                <a:ext uri="{FF2B5EF4-FFF2-40B4-BE49-F238E27FC236}">
                  <a16:creationId xmlns:a16="http://schemas.microsoft.com/office/drawing/2014/main" id="{C3AC8068-7A86-A04E-91B8-447270017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0" name="AutoShape 416">
              <a:extLst>
                <a:ext uri="{FF2B5EF4-FFF2-40B4-BE49-F238E27FC236}">
                  <a16:creationId xmlns:a16="http://schemas.microsoft.com/office/drawing/2014/main" id="{136AD9D9-E16F-FE43-8EF8-AB201F1B6A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1" name="Oval 417">
              <a:extLst>
                <a:ext uri="{FF2B5EF4-FFF2-40B4-BE49-F238E27FC236}">
                  <a16:creationId xmlns:a16="http://schemas.microsoft.com/office/drawing/2014/main" id="{3468A58D-B9D4-B449-8196-22D0CD74B5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" name="AutoShape 418">
              <a:extLst>
                <a:ext uri="{FF2B5EF4-FFF2-40B4-BE49-F238E27FC236}">
                  <a16:creationId xmlns:a16="http://schemas.microsoft.com/office/drawing/2014/main" id="{19048C99-24F3-0F40-8496-D5C6635AE1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3" name="Oval 419">
              <a:extLst>
                <a:ext uri="{FF2B5EF4-FFF2-40B4-BE49-F238E27FC236}">
                  <a16:creationId xmlns:a16="http://schemas.microsoft.com/office/drawing/2014/main" id="{FC5A002C-B06C-1744-9D58-B36AA446F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" name="AutoShape 420">
              <a:extLst>
                <a:ext uri="{FF2B5EF4-FFF2-40B4-BE49-F238E27FC236}">
                  <a16:creationId xmlns:a16="http://schemas.microsoft.com/office/drawing/2014/main" id="{E4D8821A-1DD4-6443-9A11-79EBB2114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5" name="Oval 421">
              <a:extLst>
                <a:ext uri="{FF2B5EF4-FFF2-40B4-BE49-F238E27FC236}">
                  <a16:creationId xmlns:a16="http://schemas.microsoft.com/office/drawing/2014/main" id="{CE7584C9-FEC2-504A-A776-A4E64DD5FC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6" name="AutoShape 422">
              <a:extLst>
                <a:ext uri="{FF2B5EF4-FFF2-40B4-BE49-F238E27FC236}">
                  <a16:creationId xmlns:a16="http://schemas.microsoft.com/office/drawing/2014/main" id="{139B7E72-28A6-5C49-BEE6-C0685AA66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7" name="Oval 423">
              <a:extLst>
                <a:ext uri="{FF2B5EF4-FFF2-40B4-BE49-F238E27FC236}">
                  <a16:creationId xmlns:a16="http://schemas.microsoft.com/office/drawing/2014/main" id="{60863662-D9ED-E649-9C2F-534D2CFA9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" name="AutoShape 424">
              <a:extLst>
                <a:ext uri="{FF2B5EF4-FFF2-40B4-BE49-F238E27FC236}">
                  <a16:creationId xmlns:a16="http://schemas.microsoft.com/office/drawing/2014/main" id="{A30BA052-5789-CB4D-A09A-389AFA9893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Freeform 425">
              <a:extLst>
                <a:ext uri="{FF2B5EF4-FFF2-40B4-BE49-F238E27FC236}">
                  <a16:creationId xmlns:a16="http://schemas.microsoft.com/office/drawing/2014/main" id="{B272DE78-747F-174F-ABBB-D7795CCC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" name="Line 426">
              <a:extLst>
                <a:ext uri="{FF2B5EF4-FFF2-40B4-BE49-F238E27FC236}">
                  <a16:creationId xmlns:a16="http://schemas.microsoft.com/office/drawing/2014/main" id="{3E3E6ECB-223D-0645-8A34-44C0219A7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27">
              <a:extLst>
                <a:ext uri="{FF2B5EF4-FFF2-40B4-BE49-F238E27FC236}">
                  <a16:creationId xmlns:a16="http://schemas.microsoft.com/office/drawing/2014/main" id="{DE038D1E-3D72-2749-8CCA-C030BCF8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Freeform 428">
              <a:extLst>
                <a:ext uri="{FF2B5EF4-FFF2-40B4-BE49-F238E27FC236}">
                  <a16:creationId xmlns:a16="http://schemas.microsoft.com/office/drawing/2014/main" id="{0699E917-773A-544A-8BE9-736507C3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20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3" name="Oval 429">
              <a:extLst>
                <a:ext uri="{FF2B5EF4-FFF2-40B4-BE49-F238E27FC236}">
                  <a16:creationId xmlns:a16="http://schemas.microsoft.com/office/drawing/2014/main" id="{44875ECA-8701-9042-B66F-9B8D96FA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4" name="Freeform 430">
              <a:extLst>
                <a:ext uri="{FF2B5EF4-FFF2-40B4-BE49-F238E27FC236}">
                  <a16:creationId xmlns:a16="http://schemas.microsoft.com/office/drawing/2014/main" id="{0FBBBBDB-A6F7-6B41-9879-CB0EECAC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Rectangle 431">
              <a:extLst>
                <a:ext uri="{FF2B5EF4-FFF2-40B4-BE49-F238E27FC236}">
                  <a16:creationId xmlns:a16="http://schemas.microsoft.com/office/drawing/2014/main" id="{5F8299AF-3BEC-294C-8CF7-00AD07327C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6" name="Rectangle 432">
              <a:extLst>
                <a:ext uri="{FF2B5EF4-FFF2-40B4-BE49-F238E27FC236}">
                  <a16:creationId xmlns:a16="http://schemas.microsoft.com/office/drawing/2014/main" id="{4F8B2D6E-E3B0-4B4E-9117-5844C9ABB6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Rectangle 433">
              <a:extLst>
                <a:ext uri="{FF2B5EF4-FFF2-40B4-BE49-F238E27FC236}">
                  <a16:creationId xmlns:a16="http://schemas.microsoft.com/office/drawing/2014/main" id="{EA60CA0D-C537-4B4C-B2C8-4F90F490F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8" name="Rectangle 434">
              <a:extLst>
                <a:ext uri="{FF2B5EF4-FFF2-40B4-BE49-F238E27FC236}">
                  <a16:creationId xmlns:a16="http://schemas.microsoft.com/office/drawing/2014/main" id="{DC05C6A2-EB8E-DC4E-BEA4-F8D72D08E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Pol. H</a:t>
              </a:r>
              <a:r>
                <a:rPr lang="en-US" sz="2400" baseline="30000">
                  <a:latin typeface="Times New Roman" charset="0"/>
                </a:rPr>
                <a:t>-</a:t>
              </a:r>
              <a:r>
                <a:rPr lang="en-US" sz="1400">
                  <a:latin typeface="Times New Roman" charset="0"/>
                </a:rPr>
                <a:t> Source</a:t>
              </a:r>
            </a:p>
          </p:txBody>
        </p:sp>
        <p:sp>
          <p:nvSpPr>
            <p:cNvPr id="89" name="Oval 439">
              <a:extLst>
                <a:ext uri="{FF2B5EF4-FFF2-40B4-BE49-F238E27FC236}">
                  <a16:creationId xmlns:a16="http://schemas.microsoft.com/office/drawing/2014/main" id="{247E1749-243A-194F-9518-12CA9F501A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6702">
              <a:off x="3109" y="291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Line 440">
              <a:extLst>
                <a:ext uri="{FF2B5EF4-FFF2-40B4-BE49-F238E27FC236}">
                  <a16:creationId xmlns:a16="http://schemas.microsoft.com/office/drawing/2014/main" id="{DACA4449-06B2-FB49-865D-B1B0F444D6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70" y="2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41">
              <a:extLst>
                <a:ext uri="{FF2B5EF4-FFF2-40B4-BE49-F238E27FC236}">
                  <a16:creationId xmlns:a16="http://schemas.microsoft.com/office/drawing/2014/main" id="{E9778BD9-8E3F-8649-AF86-83EF0FB434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95" y="292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42">
              <a:extLst>
                <a:ext uri="{FF2B5EF4-FFF2-40B4-BE49-F238E27FC236}">
                  <a16:creationId xmlns:a16="http://schemas.microsoft.com/office/drawing/2014/main" id="{B4CA43CA-FF19-D24B-9DAD-2F296CE397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43">
              <a:extLst>
                <a:ext uri="{FF2B5EF4-FFF2-40B4-BE49-F238E27FC236}">
                  <a16:creationId xmlns:a16="http://schemas.microsoft.com/office/drawing/2014/main" id="{BDF88003-4119-B84A-AD9E-0EED617780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5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444">
              <a:extLst>
                <a:ext uri="{FF2B5EF4-FFF2-40B4-BE49-F238E27FC236}">
                  <a16:creationId xmlns:a16="http://schemas.microsoft.com/office/drawing/2014/main" id="{703BE445-EC5D-8440-95B0-2D4EA8BF1D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5" name="Line 445">
              <a:extLst>
                <a:ext uri="{FF2B5EF4-FFF2-40B4-BE49-F238E27FC236}">
                  <a16:creationId xmlns:a16="http://schemas.microsoft.com/office/drawing/2014/main" id="{6883443F-2F5D-164F-AED2-77EA72B9D6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46">
              <a:extLst>
                <a:ext uri="{FF2B5EF4-FFF2-40B4-BE49-F238E27FC236}">
                  <a16:creationId xmlns:a16="http://schemas.microsoft.com/office/drawing/2014/main" id="{469A592D-1EA9-4B41-B70F-D07C3289D1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7">
              <a:extLst>
                <a:ext uri="{FF2B5EF4-FFF2-40B4-BE49-F238E27FC236}">
                  <a16:creationId xmlns:a16="http://schemas.microsoft.com/office/drawing/2014/main" id="{DCD2A11D-7316-E04A-9DA6-FC8A2C5A60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48">
              <a:extLst>
                <a:ext uri="{FF2B5EF4-FFF2-40B4-BE49-F238E27FC236}">
                  <a16:creationId xmlns:a16="http://schemas.microsoft.com/office/drawing/2014/main" id="{8FCD446D-0B75-F94B-B344-8C0C647839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49">
              <a:extLst>
                <a:ext uri="{FF2B5EF4-FFF2-40B4-BE49-F238E27FC236}">
                  <a16:creationId xmlns:a16="http://schemas.microsoft.com/office/drawing/2014/main" id="{77C09697-6CCA-6E4C-A675-2CC90AE8B6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0" name="Line 450">
              <a:extLst>
                <a:ext uri="{FF2B5EF4-FFF2-40B4-BE49-F238E27FC236}">
                  <a16:creationId xmlns:a16="http://schemas.microsoft.com/office/drawing/2014/main" id="{AECBA59F-1A72-A943-B70C-5D53039A56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51">
              <a:extLst>
                <a:ext uri="{FF2B5EF4-FFF2-40B4-BE49-F238E27FC236}">
                  <a16:creationId xmlns:a16="http://schemas.microsoft.com/office/drawing/2014/main" id="{7FC3E93F-6489-D742-86D4-23936279CED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52">
              <a:extLst>
                <a:ext uri="{FF2B5EF4-FFF2-40B4-BE49-F238E27FC236}">
                  <a16:creationId xmlns:a16="http://schemas.microsoft.com/office/drawing/2014/main" id="{AEB65C54-AAE2-104E-94AC-526F727E6D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453">
              <a:extLst>
                <a:ext uri="{FF2B5EF4-FFF2-40B4-BE49-F238E27FC236}">
                  <a16:creationId xmlns:a16="http://schemas.microsoft.com/office/drawing/2014/main" id="{CE349B46-D9F9-3F43-96DE-44142C768FD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54">
              <a:extLst>
                <a:ext uri="{FF2B5EF4-FFF2-40B4-BE49-F238E27FC236}">
                  <a16:creationId xmlns:a16="http://schemas.microsoft.com/office/drawing/2014/main" id="{0AE117AF-DAE7-9840-9556-05E7591F2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5" name="Line 455">
              <a:extLst>
                <a:ext uri="{FF2B5EF4-FFF2-40B4-BE49-F238E27FC236}">
                  <a16:creationId xmlns:a16="http://schemas.microsoft.com/office/drawing/2014/main" id="{902D4152-C690-FC48-BF13-91C6F3DC44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56">
              <a:extLst>
                <a:ext uri="{FF2B5EF4-FFF2-40B4-BE49-F238E27FC236}">
                  <a16:creationId xmlns:a16="http://schemas.microsoft.com/office/drawing/2014/main" id="{2FF7235B-7EA8-4E49-8E33-EEA44E8108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57">
              <a:extLst>
                <a:ext uri="{FF2B5EF4-FFF2-40B4-BE49-F238E27FC236}">
                  <a16:creationId xmlns:a16="http://schemas.microsoft.com/office/drawing/2014/main" id="{4505E72F-6CC6-734E-B26E-F486C2BDEC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458">
              <a:extLst>
                <a:ext uri="{FF2B5EF4-FFF2-40B4-BE49-F238E27FC236}">
                  <a16:creationId xmlns:a16="http://schemas.microsoft.com/office/drawing/2014/main" id="{268E7B3A-1F98-934B-9DE5-C4AEB3313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784"/>
              <a:ext cx="9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200 MeV Polarimeter</a:t>
              </a:r>
            </a:p>
          </p:txBody>
        </p:sp>
        <p:sp>
          <p:nvSpPr>
            <p:cNvPr id="109" name="Rectangle 459">
              <a:extLst>
                <a:ext uri="{FF2B5EF4-FFF2-40B4-BE49-F238E27FC236}">
                  <a16:creationId xmlns:a16="http://schemas.microsoft.com/office/drawing/2014/main" id="{A260428B-F375-0A4A-B41F-354CBBFB26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0" name="Line 460">
              <a:extLst>
                <a:ext uri="{FF2B5EF4-FFF2-40B4-BE49-F238E27FC236}">
                  <a16:creationId xmlns:a16="http://schemas.microsoft.com/office/drawing/2014/main" id="{31698363-5001-814A-BC4A-5B64E3F6C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461">
              <a:extLst>
                <a:ext uri="{FF2B5EF4-FFF2-40B4-BE49-F238E27FC236}">
                  <a16:creationId xmlns:a16="http://schemas.microsoft.com/office/drawing/2014/main" id="{D2348073-C0CB-4040-B661-280F55DB7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2" name="Group 462">
              <a:extLst>
                <a:ext uri="{FF2B5EF4-FFF2-40B4-BE49-F238E27FC236}">
                  <a16:creationId xmlns:a16="http://schemas.microsoft.com/office/drawing/2014/main" id="{0A638F81-0CFB-AB4C-8F1D-D3D73EF11B96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145" name="Line 463">
                <a:extLst>
                  <a:ext uri="{FF2B5EF4-FFF2-40B4-BE49-F238E27FC236}">
                    <a16:creationId xmlns:a16="http://schemas.microsoft.com/office/drawing/2014/main" id="{7F7BED5C-7BC5-5F46-97AA-619DFC62148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464">
                <a:extLst>
                  <a:ext uri="{FF2B5EF4-FFF2-40B4-BE49-F238E27FC236}">
                    <a16:creationId xmlns:a16="http://schemas.microsoft.com/office/drawing/2014/main" id="{131C3C53-FC1F-5B49-8156-E7189B58CB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465">
              <a:extLst>
                <a:ext uri="{FF2B5EF4-FFF2-40B4-BE49-F238E27FC236}">
                  <a16:creationId xmlns:a16="http://schemas.microsoft.com/office/drawing/2014/main" id="{57BDBF76-CF4D-BB46-852C-2F922637D6F9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143" name="Line 466">
                <a:extLst>
                  <a:ext uri="{FF2B5EF4-FFF2-40B4-BE49-F238E27FC236}">
                    <a16:creationId xmlns:a16="http://schemas.microsoft.com/office/drawing/2014/main" id="{EFF65875-CB9D-1640-AD53-2AEEEE1990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467">
                <a:extLst>
                  <a:ext uri="{FF2B5EF4-FFF2-40B4-BE49-F238E27FC236}">
                    <a16:creationId xmlns:a16="http://schemas.microsoft.com/office/drawing/2014/main" id="{FB37729F-8B5C-C246-AC45-0D00C289ECB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" name="Oval 470">
              <a:extLst>
                <a:ext uri="{FF2B5EF4-FFF2-40B4-BE49-F238E27FC236}">
                  <a16:creationId xmlns:a16="http://schemas.microsoft.com/office/drawing/2014/main" id="{C5E8F9A8-A674-3F48-842C-53FA289219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5" name="Line 471">
              <a:extLst>
                <a:ext uri="{FF2B5EF4-FFF2-40B4-BE49-F238E27FC236}">
                  <a16:creationId xmlns:a16="http://schemas.microsoft.com/office/drawing/2014/main" id="{3AC21B85-49A0-C243-B462-90229F5C56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472">
              <a:extLst>
                <a:ext uri="{FF2B5EF4-FFF2-40B4-BE49-F238E27FC236}">
                  <a16:creationId xmlns:a16="http://schemas.microsoft.com/office/drawing/2014/main" id="{65DF9C53-4AA7-0E40-A6EB-4D49BB0310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473">
              <a:extLst>
                <a:ext uri="{FF2B5EF4-FFF2-40B4-BE49-F238E27FC236}">
                  <a16:creationId xmlns:a16="http://schemas.microsoft.com/office/drawing/2014/main" id="{FA938926-20F2-2F4F-AA48-AAF6F8E4FF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74">
              <a:extLst>
                <a:ext uri="{FF2B5EF4-FFF2-40B4-BE49-F238E27FC236}">
                  <a16:creationId xmlns:a16="http://schemas.microsoft.com/office/drawing/2014/main" id="{C40140AC-01D5-9B41-839D-56DC22F5FB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475">
              <a:extLst>
                <a:ext uri="{FF2B5EF4-FFF2-40B4-BE49-F238E27FC236}">
                  <a16:creationId xmlns:a16="http://schemas.microsoft.com/office/drawing/2014/main" id="{468A4172-04C6-DD45-9999-91AB2FED2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0" name="AutoShape 476">
              <a:extLst>
                <a:ext uri="{FF2B5EF4-FFF2-40B4-BE49-F238E27FC236}">
                  <a16:creationId xmlns:a16="http://schemas.microsoft.com/office/drawing/2014/main" id="{892A021D-D775-B947-8005-9BF746749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1" name="Oval 477">
              <a:extLst>
                <a:ext uri="{FF2B5EF4-FFF2-40B4-BE49-F238E27FC236}">
                  <a16:creationId xmlns:a16="http://schemas.microsoft.com/office/drawing/2014/main" id="{C3C77E63-BF86-0642-9FAB-A8405AC3F1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2" name="AutoShape 478">
              <a:extLst>
                <a:ext uri="{FF2B5EF4-FFF2-40B4-BE49-F238E27FC236}">
                  <a16:creationId xmlns:a16="http://schemas.microsoft.com/office/drawing/2014/main" id="{40DBF9EB-4860-E644-90CB-480A1C06C6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3" name="Text Box 479">
              <a:extLst>
                <a:ext uri="{FF2B5EF4-FFF2-40B4-BE49-F238E27FC236}">
                  <a16:creationId xmlns:a16="http://schemas.microsoft.com/office/drawing/2014/main" id="{21187E69-3B05-1F4E-9026-009949329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562"/>
              <a:ext cx="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Helical Partial </a:t>
              </a:r>
            </a:p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Siberian Snake</a:t>
              </a:r>
            </a:p>
          </p:txBody>
        </p:sp>
        <p:sp>
          <p:nvSpPr>
            <p:cNvPr id="124" name="Line 480">
              <a:extLst>
                <a:ext uri="{FF2B5EF4-FFF2-40B4-BE49-F238E27FC236}">
                  <a16:creationId xmlns:a16="http://schemas.microsoft.com/office/drawing/2014/main" id="{E4AF8E1A-B338-D040-BD2B-DC8FCE006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Text Box 481">
              <a:extLst>
                <a:ext uri="{FF2B5EF4-FFF2-40B4-BE49-F238E27FC236}">
                  <a16:creationId xmlns:a16="http://schemas.microsoft.com/office/drawing/2014/main" id="{337B1E47-30F7-454B-B66E-132C097A1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64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26" name="Rectangle 482">
              <a:extLst>
                <a:ext uri="{FF2B5EF4-FFF2-40B4-BE49-F238E27FC236}">
                  <a16:creationId xmlns:a16="http://schemas.microsoft.com/office/drawing/2014/main" id="{A87D4311-0B76-7340-9EDA-433235491D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7" name="Text Box 483">
              <a:extLst>
                <a:ext uri="{FF2B5EF4-FFF2-40B4-BE49-F238E27FC236}">
                  <a16:creationId xmlns:a16="http://schemas.microsoft.com/office/drawing/2014/main" id="{EDE9942D-066B-B748-9121-00E96C064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" y="632"/>
              <a:ext cx="11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2 Siberian Snakes/ring</a:t>
              </a:r>
            </a:p>
          </p:txBody>
        </p:sp>
        <p:sp>
          <p:nvSpPr>
            <p:cNvPr id="128" name="AutoShape 489">
              <a:extLst>
                <a:ext uri="{FF2B5EF4-FFF2-40B4-BE49-F238E27FC236}">
                  <a16:creationId xmlns:a16="http://schemas.microsoft.com/office/drawing/2014/main" id="{7A0CD371-97EF-9F47-9866-8BE1A1CF8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9" name="Text Box 497">
              <a:extLst>
                <a:ext uri="{FF2B5EF4-FFF2-40B4-BE49-F238E27FC236}">
                  <a16:creationId xmlns:a16="http://schemas.microsoft.com/office/drawing/2014/main" id="{026D6CAB-737C-A147-8D7E-C33F5958C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 dirty="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30" name="Line 498">
              <a:extLst>
                <a:ext uri="{FF2B5EF4-FFF2-40B4-BE49-F238E27FC236}">
                  <a16:creationId xmlns:a16="http://schemas.microsoft.com/office/drawing/2014/main" id="{04287C94-774C-8840-ADCF-A0C9E5AD3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499">
              <a:extLst>
                <a:ext uri="{FF2B5EF4-FFF2-40B4-BE49-F238E27FC236}">
                  <a16:creationId xmlns:a16="http://schemas.microsoft.com/office/drawing/2014/main" id="{84EFE10C-ABFA-0D4E-B3FA-E0EB1A1B2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Text Box 500">
              <a:extLst>
                <a:ext uri="{FF2B5EF4-FFF2-40B4-BE49-F238E27FC236}">
                  <a16:creationId xmlns:a16="http://schemas.microsoft.com/office/drawing/2014/main" id="{BF4CE743-9DD2-CA40-B9C8-5433B2882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charset="0"/>
                </a:rPr>
                <a:t>Strong AGS Snake</a:t>
              </a:r>
            </a:p>
          </p:txBody>
        </p:sp>
        <p:sp>
          <p:nvSpPr>
            <p:cNvPr id="133" name="Rectangle 501">
              <a:extLst>
                <a:ext uri="{FF2B5EF4-FFF2-40B4-BE49-F238E27FC236}">
                  <a16:creationId xmlns:a16="http://schemas.microsoft.com/office/drawing/2014/main" id="{E6EEE5A4-34B7-3447-9E1A-95D83F678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102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RHIC pC Polarimeters</a:t>
              </a:r>
            </a:p>
          </p:txBody>
        </p:sp>
        <p:sp>
          <p:nvSpPr>
            <p:cNvPr id="134" name="Rectangle 502">
              <a:extLst>
                <a:ext uri="{FF2B5EF4-FFF2-40B4-BE49-F238E27FC236}">
                  <a16:creationId xmlns:a16="http://schemas.microsoft.com/office/drawing/2014/main" id="{DE4EEBF8-5AAF-3542-B052-642013FB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13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Absolute Polarimeter (H jet)</a:t>
              </a:r>
            </a:p>
          </p:txBody>
        </p:sp>
        <p:sp>
          <p:nvSpPr>
            <p:cNvPr id="135" name="Line 504">
              <a:extLst>
                <a:ext uri="{FF2B5EF4-FFF2-40B4-BE49-F238E27FC236}">
                  <a16:creationId xmlns:a16="http://schemas.microsoft.com/office/drawing/2014/main" id="{70502AA6-0BF0-244B-A04C-90FF3F755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505">
              <a:extLst>
                <a:ext uri="{FF2B5EF4-FFF2-40B4-BE49-F238E27FC236}">
                  <a16:creationId xmlns:a16="http://schemas.microsoft.com/office/drawing/2014/main" id="{E1CB801B-424F-B748-B7C4-F7FFFD6BB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506">
              <a:extLst>
                <a:ext uri="{FF2B5EF4-FFF2-40B4-BE49-F238E27FC236}">
                  <a16:creationId xmlns:a16="http://schemas.microsoft.com/office/drawing/2014/main" id="{B1DFFAD9-AC04-B548-8F31-48C03DB36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760"/>
              <a:ext cx="2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STAR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8" name="Rectangle 509">
              <a:extLst>
                <a:ext uri="{FF2B5EF4-FFF2-40B4-BE49-F238E27FC236}">
                  <a16:creationId xmlns:a16="http://schemas.microsoft.com/office/drawing/2014/main" id="{ECDD4639-AD49-234A-BF24-3383E4606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76"/>
              <a:ext cx="7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AGS Polarimeter</a:t>
              </a:r>
            </a:p>
          </p:txBody>
        </p:sp>
        <p:sp>
          <p:nvSpPr>
            <p:cNvPr id="139" name="Text Box 510">
              <a:extLst>
                <a:ext uri="{FF2B5EF4-FFF2-40B4-BE49-F238E27FC236}">
                  <a16:creationId xmlns:a16="http://schemas.microsoft.com/office/drawing/2014/main" id="{18FB2B61-0389-4D42-8E68-7A16C5E5E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816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663300"/>
                  </a:solidFill>
                  <a:latin typeface="Times New Roman" charset="0"/>
                </a:rPr>
                <a:t>Spin flipper</a:t>
              </a:r>
            </a:p>
          </p:txBody>
        </p:sp>
        <p:sp>
          <p:nvSpPr>
            <p:cNvPr id="140" name="Line 511">
              <a:extLst>
                <a:ext uri="{FF2B5EF4-FFF2-40B4-BE49-F238E27FC236}">
                  <a16:creationId xmlns:a16="http://schemas.microsoft.com/office/drawing/2014/main" id="{FD09BE0A-0CDF-644B-94F5-B9613234B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00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512">
              <a:extLst>
                <a:ext uri="{FF2B5EF4-FFF2-40B4-BE49-F238E27FC236}">
                  <a16:creationId xmlns:a16="http://schemas.microsoft.com/office/drawing/2014/main" id="{24E4EAE3-C91A-C24A-A137-2E5E50AB4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513">
              <a:extLst>
                <a:ext uri="{FF2B5EF4-FFF2-40B4-BE49-F238E27FC236}">
                  <a16:creationId xmlns:a16="http://schemas.microsoft.com/office/drawing/2014/main" id="{132C72FD-BA32-C943-8ECD-6249E9ED6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006F94BF-234C-D94C-BD5E-E7849C267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53824"/>
              </p:ext>
            </p:extLst>
          </p:nvPr>
        </p:nvGraphicFramePr>
        <p:xfrm>
          <a:off x="364488" y="868687"/>
          <a:ext cx="6008756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12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1245022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0908918"/>
                    </a:ext>
                  </a:extLst>
                </a:gridCol>
                <a:gridCol w="1944755">
                  <a:extLst>
                    <a:ext uri="{9D8B030D-6E8A-4147-A177-3AD203B41FA5}">
                      <a16:colId xmlns:a16="http://schemas.microsoft.com/office/drawing/2014/main" val="1438622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 Energy</a:t>
                      </a:r>
                    </a:p>
                    <a:p>
                      <a:r>
                        <a:rPr lang="en-US" sz="1600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Pol. At Max Energy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Source+Linac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~80-84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Jet, full store avg*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25768613-F2C7-3F4F-B51D-EA4106DF5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76408"/>
              </p:ext>
            </p:extLst>
          </p:nvPr>
        </p:nvGraphicFramePr>
        <p:xfrm>
          <a:off x="931624" y="4782085"/>
          <a:ext cx="422580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33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2631968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Ramp Polarization Loss</a:t>
                      </a:r>
                    </a:p>
                    <a:p>
                      <a:r>
                        <a:rPr lang="en-US" dirty="0"/>
                        <a:t> (Run 17, full run avg)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A71FE4FD-036F-1449-9571-2B90A0AF605A}"/>
              </a:ext>
            </a:extLst>
          </p:cNvPr>
          <p:cNvSpPr txBox="1"/>
          <p:nvPr/>
        </p:nvSpPr>
        <p:spPr>
          <a:xfrm>
            <a:off x="1593667" y="3244334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Includes both ramp loss and store decay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565385B-A14E-3F4E-A0D5-74BAE3E1A6F1}"/>
              </a:ext>
            </a:extLst>
          </p:cNvPr>
          <p:cNvSpPr/>
          <p:nvPr/>
        </p:nvSpPr>
        <p:spPr>
          <a:xfrm>
            <a:off x="931624" y="5691027"/>
            <a:ext cx="2718279" cy="37070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id="{EE0FE236-E6E6-D14D-9715-4F373203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89" y="962265"/>
            <a:ext cx="6501581" cy="51937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3CB311-AAEE-3349-96E1-3CA5172AD1E6}"/>
              </a:ext>
            </a:extLst>
          </p:cNvPr>
          <p:cNvSpPr txBox="1">
            <a:spLocks/>
          </p:cNvSpPr>
          <p:nvPr/>
        </p:nvSpPr>
        <p:spPr>
          <a:xfrm>
            <a:off x="204216" y="-5741"/>
            <a:ext cx="10515600" cy="891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Polarized Protons in AGS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5F8C56-218A-9D4F-9BFD-CDD460EC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9" y="756153"/>
            <a:ext cx="4184027" cy="4351338"/>
          </a:xfrm>
        </p:spPr>
        <p:txBody>
          <a:bodyPr>
            <a:normAutofit/>
          </a:bodyPr>
          <a:lstStyle/>
          <a:p>
            <a:r>
              <a:rPr lang="en-US" sz="1500" dirty="0"/>
              <a:t>Polarization is preserved in the AGS with two partial helical dipole snakes (10% and 6% rotation)</a:t>
            </a:r>
          </a:p>
          <a:p>
            <a:r>
              <a:rPr lang="en-US" sz="1500" dirty="0"/>
              <a:t>Provides spin tune ‘gap’ where imperfection and vertical intrinsic resonance condition are never met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≠ N  (full spin flips)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≠ N +/- Q</a:t>
            </a:r>
            <a:r>
              <a:rPr lang="en-US" sz="1600" baseline="-25000" dirty="0"/>
              <a:t>y</a:t>
            </a:r>
          </a:p>
          <a:p>
            <a:r>
              <a:rPr lang="en-US" sz="1500" dirty="0"/>
              <a:t>Horizontal resonance condition still met</a:t>
            </a:r>
          </a:p>
          <a:p>
            <a:pPr lvl="1"/>
            <a:r>
              <a:rPr lang="el-GR" sz="1600" dirty="0"/>
              <a:t>ν</a:t>
            </a:r>
            <a:r>
              <a:rPr lang="en-US" sz="1600" baseline="-25000" dirty="0"/>
              <a:t>s</a:t>
            </a:r>
            <a:r>
              <a:rPr lang="en-US" sz="1600" dirty="0"/>
              <a:t> = N +/- Q</a:t>
            </a:r>
            <a:r>
              <a:rPr lang="en-US" sz="1600" baseline="-25000" dirty="0"/>
              <a:t>x</a:t>
            </a:r>
          </a:p>
          <a:p>
            <a:pPr lvl="1"/>
            <a:r>
              <a:rPr lang="en-US" sz="1600" dirty="0"/>
              <a:t>Horizontal resonance are weak, but many (82 crossings)</a:t>
            </a:r>
          </a:p>
          <a:p>
            <a:pPr lvl="1"/>
            <a:r>
              <a:rPr lang="en-US" sz="1600" dirty="0"/>
              <a:t>Currently handled with fast tune jump</a:t>
            </a:r>
          </a:p>
          <a:p>
            <a:pPr marL="914400" lvl="2" indent="0">
              <a:buNone/>
            </a:pPr>
            <a:r>
              <a:rPr lang="en-US" sz="1600" dirty="0"/>
              <a:t>ΔQ</a:t>
            </a:r>
            <a:r>
              <a:rPr lang="en-US" sz="1600" baseline="-25000" dirty="0"/>
              <a:t>x</a:t>
            </a:r>
            <a:r>
              <a:rPr lang="en-US" sz="1600" dirty="0"/>
              <a:t> = 0.04, 100 </a:t>
            </a:r>
            <a:r>
              <a:rPr lang="en-US" sz="1600" dirty="0" err="1"/>
              <a:t>μs</a:t>
            </a:r>
            <a:r>
              <a:rPr lang="en-US" sz="1600" dirty="0"/>
              <a:t> </a:t>
            </a:r>
            <a:endParaRPr lang="en-US" sz="1200" dirty="0"/>
          </a:p>
          <a:p>
            <a:pPr lvl="1"/>
            <a:endParaRPr lang="en-US" sz="11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C2CF308-6610-4347-8FAE-0EDC9E28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E1830E6-9B58-9D4B-B935-14949055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78" y="4803470"/>
            <a:ext cx="2684609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CE7589-56FC-9E41-8D64-424A64DA71CE}"/>
              </a:ext>
            </a:extLst>
          </p:cNvPr>
          <p:cNvSpPr txBox="1"/>
          <p:nvPr/>
        </p:nvSpPr>
        <p:spPr>
          <a:xfrm>
            <a:off x="582746" y="5794070"/>
            <a:ext cx="8242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Injection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32037-60D4-A742-BB51-2BF0AEEA881D}"/>
              </a:ext>
            </a:extLst>
          </p:cNvPr>
          <p:cNvSpPr txBox="1"/>
          <p:nvPr/>
        </p:nvSpPr>
        <p:spPr>
          <a:xfrm>
            <a:off x="2591156" y="4799714"/>
            <a:ext cx="9754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Extraction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51A7808-B2BA-274A-A051-DF9575CEDE2B}"/>
              </a:ext>
            </a:extLst>
          </p:cNvPr>
          <p:cNvSpPr/>
          <p:nvPr/>
        </p:nvSpPr>
        <p:spPr>
          <a:xfrm>
            <a:off x="10923370" y="1181312"/>
            <a:ext cx="254000" cy="3693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EC043-968F-CA4F-8F93-B6115FD28876}"/>
              </a:ext>
            </a:extLst>
          </p:cNvPr>
          <p:cNvSpPr txBox="1"/>
          <p:nvPr/>
        </p:nvSpPr>
        <p:spPr>
          <a:xfrm>
            <a:off x="11245194" y="1202327"/>
            <a:ext cx="8924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Spin tune gap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19CC2-5313-A748-B39E-F54A0EC0F464}"/>
              </a:ext>
            </a:extLst>
          </p:cNvPr>
          <p:cNvSpPr txBox="1"/>
          <p:nvPr/>
        </p:nvSpPr>
        <p:spPr>
          <a:xfrm>
            <a:off x="8787790" y="2607315"/>
            <a:ext cx="28745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Hor</a:t>
            </a:r>
            <a:r>
              <a:rPr lang="en-US" dirty="0"/>
              <a:t> resonance crossings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C94449-C37A-084A-9718-B68B7C39A9CD}"/>
              </a:ext>
            </a:extLst>
          </p:cNvPr>
          <p:cNvCxnSpPr>
            <a:cxnSpLocks/>
          </p:cNvCxnSpPr>
          <p:nvPr/>
        </p:nvCxnSpPr>
        <p:spPr>
          <a:xfrm flipH="1">
            <a:off x="8116590" y="2985170"/>
            <a:ext cx="1488472" cy="660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DFD5770-684F-E746-97D4-829F5AC56EE3}"/>
              </a:ext>
            </a:extLst>
          </p:cNvPr>
          <p:cNvSpPr/>
          <p:nvPr/>
        </p:nvSpPr>
        <p:spPr>
          <a:xfrm>
            <a:off x="10923370" y="3357621"/>
            <a:ext cx="254000" cy="37060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4531F-54BF-0C4E-9E39-3E25079A0962}"/>
              </a:ext>
            </a:extLst>
          </p:cNvPr>
          <p:cNvSpPr txBox="1"/>
          <p:nvPr/>
        </p:nvSpPr>
        <p:spPr>
          <a:xfrm>
            <a:off x="11177370" y="3235996"/>
            <a:ext cx="8924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Tune</a:t>
            </a:r>
          </a:p>
          <a:p>
            <a:pPr algn="ctr"/>
            <a:r>
              <a:rPr lang="en-US" dirty="0"/>
              <a:t>jump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F6B49B-FA72-DC41-815A-F91A8847FE7E}"/>
              </a:ext>
            </a:extLst>
          </p:cNvPr>
          <p:cNvSpPr txBox="1"/>
          <p:nvPr/>
        </p:nvSpPr>
        <p:spPr>
          <a:xfrm>
            <a:off x="6096000" y="3916950"/>
            <a:ext cx="12042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(pause tune jump</a:t>
            </a:r>
            <a:br>
              <a:rPr lang="en-US" sz="1000" dirty="0"/>
            </a:br>
            <a:r>
              <a:rPr lang="en-US" sz="1000" dirty="0"/>
              <a:t>near transition)</a:t>
            </a:r>
          </a:p>
        </p:txBody>
      </p:sp>
    </p:spTree>
    <p:extLst>
      <p:ext uri="{BB962C8B-B14F-4D97-AF65-F5344CB8AC3E}">
        <p14:creationId xmlns:p14="http://schemas.microsoft.com/office/powerpoint/2010/main" val="254407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DFABF6-127B-0B45-998B-ECF7E2EB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03" y="143505"/>
            <a:ext cx="11465169" cy="8023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Partial snakes drive horizontal resonances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Simple case (one partial snake)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41887-6733-9941-86D9-5DA7F1F2B69E}"/>
              </a:ext>
            </a:extLst>
          </p:cNvPr>
          <p:cNvSpPr txBox="1">
            <a:spLocks/>
          </p:cNvSpPr>
          <p:nvPr/>
        </p:nvSpPr>
        <p:spPr>
          <a:xfrm>
            <a:off x="153521" y="266234"/>
            <a:ext cx="7886700" cy="50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90E09E3-5924-2548-9D9F-9918B9D5C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287" y="1275695"/>
                <a:ext cx="4337796" cy="405266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Spin motion consists of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Spin rotation about longitudinal by angle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sz="2000" b="0" i="1" baseline="-250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aseline="-25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Design particle spin </a:t>
                </a:r>
                <a:r>
                  <a:rPr lang="en-US" sz="2000" dirty="0" err="1"/>
                  <a:t>precesses</a:t>
                </a:r>
                <a:r>
                  <a:rPr lang="en-US" sz="2000" dirty="0"/>
                  <a:t> about vertical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from main bend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From horizontal </a:t>
                </a:r>
                <a:r>
                  <a:rPr lang="en-US" sz="2000" dirty="0" err="1"/>
                  <a:t>betatron</a:t>
                </a:r>
                <a:r>
                  <a:rPr lang="en-US" sz="2000" dirty="0"/>
                  <a:t> motion, extra precession angle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horizontal </a:t>
                </a:r>
                <a:r>
                  <a:rPr lang="en-US" sz="2000" dirty="0" err="1"/>
                  <a:t>betatron</a:t>
                </a:r>
                <a:r>
                  <a:rPr lang="en-US" sz="2000" dirty="0"/>
                  <a:t> motion modulates the spin precession phase at every snake transit at </a:t>
                </a:r>
                <a:r>
                  <a:rPr lang="en-US" sz="2000" dirty="0" err="1"/>
                  <a:t>Q</a:t>
                </a:r>
                <a:r>
                  <a:rPr lang="en-US" sz="2000" baseline="-25000" dirty="0" err="1"/>
                  <a:t>x</a:t>
                </a:r>
                <a:r>
                  <a:rPr lang="en-US" sz="2000" baseline="-25000" dirty="0"/>
                  <a:t> </a:t>
                </a:r>
                <a:r>
                  <a:rPr lang="en-US" sz="2000"/>
                  <a:t>producing sideband </a:t>
                </a:r>
                <a:r>
                  <a:rPr lang="en-US" sz="2000" dirty="0"/>
                  <a:t>resonances at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90E09E3-5924-2548-9D9F-9918B9D5C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287" y="1275695"/>
                <a:ext cx="4337796" cy="4052661"/>
              </a:xfrm>
              <a:blipFill>
                <a:blip r:embed="rId2"/>
                <a:stretch>
                  <a:fillRect l="-1166" t="-1250" r="-292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ircular 5">
            <a:extLst>
              <a:ext uri="{FF2B5EF4-FFF2-40B4-BE49-F238E27FC236}">
                <a16:creationId xmlns:a16="http://schemas.microsoft.com/office/drawing/2014/main" id="{38D4F1BF-118F-5246-8880-5ECE77377786}"/>
              </a:ext>
            </a:extLst>
          </p:cNvPr>
          <p:cNvSpPr/>
          <p:nvPr/>
        </p:nvSpPr>
        <p:spPr>
          <a:xfrm flipH="1">
            <a:off x="7823628" y="1583044"/>
            <a:ext cx="2549620" cy="2554608"/>
          </a:xfrm>
          <a:prstGeom prst="circularArrow">
            <a:avLst>
              <a:gd name="adj1" fmla="val 3658"/>
              <a:gd name="adj2" fmla="val 1086341"/>
              <a:gd name="adj3" fmla="val 20157718"/>
              <a:gd name="adj4" fmla="val 406774"/>
              <a:gd name="adj5" fmla="val 3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BB7303-910A-6443-B61B-0380D252EDB7}"/>
              </a:ext>
            </a:extLst>
          </p:cNvPr>
          <p:cNvSpPr/>
          <p:nvPr/>
        </p:nvSpPr>
        <p:spPr>
          <a:xfrm>
            <a:off x="7397802" y="2693774"/>
            <a:ext cx="582706" cy="224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091D77-1F0D-4545-8EC4-22125EE917F5}"/>
                  </a:ext>
                </a:extLst>
              </p:cNvPr>
              <p:cNvSpPr txBox="1"/>
              <p:nvPr/>
            </p:nvSpPr>
            <p:spPr>
              <a:xfrm>
                <a:off x="7397802" y="4492467"/>
                <a:ext cx="3336939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091D77-1F0D-4545-8EC4-22125EE91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802" y="4492467"/>
                <a:ext cx="3336939" cy="640112"/>
              </a:xfrm>
              <a:prstGeom prst="rect">
                <a:avLst/>
              </a:prstGeom>
              <a:blipFill>
                <a:blip r:embed="rId3"/>
                <a:stretch>
                  <a:fillRect l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3B707-6DE5-4440-9334-F5EA9980450B}"/>
                  </a:ext>
                </a:extLst>
              </p:cNvPr>
              <p:cNvSpPr txBox="1"/>
              <p:nvPr/>
            </p:nvSpPr>
            <p:spPr>
              <a:xfrm>
                <a:off x="6483671" y="2053662"/>
                <a:ext cx="1234697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  <m:r>
                            <a:rPr lang="en-US" sz="2800" b="0" i="1" baseline="-250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3B707-6DE5-4440-9334-F5EA9980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671" y="2053662"/>
                <a:ext cx="1234697" cy="640112"/>
              </a:xfrm>
              <a:prstGeom prst="rect">
                <a:avLst/>
              </a:prstGeom>
              <a:blipFill>
                <a:blip r:embed="rId4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43D6F9E-0809-5445-B6A9-DF5BA9940712}"/>
              </a:ext>
            </a:extLst>
          </p:cNvPr>
          <p:cNvSpPr/>
          <p:nvPr/>
        </p:nvSpPr>
        <p:spPr>
          <a:xfrm>
            <a:off x="7720813" y="1488630"/>
            <a:ext cx="2786903" cy="2786903"/>
          </a:xfrm>
          <a:prstGeom prst="ellipse">
            <a:avLst/>
          </a:prstGeom>
          <a:noFill/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Curved Left 7">
            <a:extLst>
              <a:ext uri="{FF2B5EF4-FFF2-40B4-BE49-F238E27FC236}">
                <a16:creationId xmlns:a16="http://schemas.microsoft.com/office/drawing/2014/main" id="{B61A61B4-14C9-C94A-B78D-247369BC5E36}"/>
              </a:ext>
            </a:extLst>
          </p:cNvPr>
          <p:cNvSpPr/>
          <p:nvPr/>
        </p:nvSpPr>
        <p:spPr>
          <a:xfrm>
            <a:off x="7559444" y="2653433"/>
            <a:ext cx="224954" cy="412376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23230F-B59D-EE4C-BAC0-FBE5249C9173}"/>
                  </a:ext>
                </a:extLst>
              </p:cNvPr>
              <p:cNvSpPr txBox="1"/>
              <p:nvPr/>
            </p:nvSpPr>
            <p:spPr>
              <a:xfrm>
                <a:off x="1267023" y="5371480"/>
                <a:ext cx="3337280" cy="573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 smtClean="0"/>
                      <m:t>ν</m:t>
                    </m:r>
                    <m:r>
                      <m:rPr>
                        <m:nor/>
                      </m:rPr>
                      <a:rPr lang="en-US" sz="3200" baseline="-25000" dirty="0" smtClean="0"/>
                      <m:t>s</m:t>
                    </m:r>
                  </m:oMath>
                </a14:m>
                <a:r>
                  <a:rPr lang="en-US" sz="3000" dirty="0"/>
                  <a:t> ≅ </a:t>
                </a:r>
                <a:r>
                  <a:rPr lang="en-US" sz="3000" dirty="0" err="1"/>
                  <a:t>Gɣ</a:t>
                </a:r>
                <a:r>
                  <a:rPr lang="en-US" sz="3000" dirty="0"/>
                  <a:t> = N +/-</a:t>
                </a:r>
                <a:r>
                  <a:rPr lang="el-GR" sz="3000" dirty="0"/>
                  <a:t> </a:t>
                </a:r>
                <a:r>
                  <a:rPr lang="en-US" sz="3000" dirty="0" err="1"/>
                  <a:t>Q</a:t>
                </a:r>
                <a:r>
                  <a:rPr lang="en-US" sz="3000" baseline="-25000" dirty="0" err="1"/>
                  <a:t>x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23230F-B59D-EE4C-BAC0-FBE5249C9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23" y="5371480"/>
                <a:ext cx="3337280" cy="573427"/>
              </a:xfrm>
              <a:prstGeom prst="rect">
                <a:avLst/>
              </a:prstGeom>
              <a:blipFill>
                <a:blip r:embed="rId5"/>
                <a:stretch>
                  <a:fillRect l="-379" t="-8511" r="-1136" b="-297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A54D5EE-0B96-9E49-B813-ED836EEE46E0}"/>
              </a:ext>
            </a:extLst>
          </p:cNvPr>
          <p:cNvSpPr txBox="1"/>
          <p:nvPr/>
        </p:nvSpPr>
        <p:spPr>
          <a:xfrm>
            <a:off x="9640957" y="981417"/>
            <a:ext cx="15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“Toy AGS ring”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697E06-C5E5-FC48-82FA-EEBEB902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201B74-B352-4747-9524-415C557D8160}"/>
                  </a:ext>
                </a:extLst>
              </p:cNvPr>
              <p:cNvSpPr/>
              <p:nvPr/>
            </p:nvSpPr>
            <p:spPr>
              <a:xfrm>
                <a:off x="6932236" y="5406953"/>
                <a:ext cx="4332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= the one-turn change in </a:t>
                </a:r>
                <a:r>
                  <a:rPr lang="en-US" dirty="0" err="1"/>
                  <a:t>betatron</a:t>
                </a:r>
                <a:r>
                  <a:rPr lang="en-US" dirty="0"/>
                  <a:t> angle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201B74-B352-4747-9524-415C557D8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36" y="5406953"/>
                <a:ext cx="4332404" cy="369332"/>
              </a:xfrm>
              <a:prstGeom prst="rect">
                <a:avLst/>
              </a:prstGeom>
              <a:blipFill>
                <a:blip r:embed="rId6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D965458-2D28-6542-8BAE-CDFFE9871301}"/>
              </a:ext>
            </a:extLst>
          </p:cNvPr>
          <p:cNvSpPr txBox="1"/>
          <p:nvPr/>
        </p:nvSpPr>
        <p:spPr>
          <a:xfrm>
            <a:off x="6052788" y="3275111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Partial snake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EBB400-4A4F-7744-A846-AB7E890688BE}"/>
              </a:ext>
            </a:extLst>
          </p:cNvPr>
          <p:cNvCxnSpPr>
            <a:cxnSpLocks/>
          </p:cNvCxnSpPr>
          <p:nvPr/>
        </p:nvCxnSpPr>
        <p:spPr>
          <a:xfrm flipV="1">
            <a:off x="7066699" y="2917892"/>
            <a:ext cx="331103" cy="42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4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006DE-2506-BC44-B976-D215F143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22008" y="1378695"/>
            <a:ext cx="4650296" cy="4671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755FE-7EB3-3545-AFCD-F4ED3EB58411}"/>
              </a:ext>
            </a:extLst>
          </p:cNvPr>
          <p:cNvSpPr txBox="1"/>
          <p:nvPr/>
        </p:nvSpPr>
        <p:spPr>
          <a:xfrm>
            <a:off x="6980603" y="977471"/>
            <a:ext cx="47083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Horizontal Resonance Amplitudes in 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1D64-8295-B541-AE75-9730BB0F82BA}"/>
              </a:ext>
            </a:extLst>
          </p:cNvPr>
          <p:cNvSpPr txBox="1"/>
          <p:nvPr/>
        </p:nvSpPr>
        <p:spPr>
          <a:xfrm>
            <a:off x="372594" y="1536174"/>
            <a:ext cx="5632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snakes, separated by 1/3 circumference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Modulated resonance amplitude highest near </a:t>
            </a:r>
            <a:r>
              <a:rPr lang="en-US" sz="2400" dirty="0" err="1"/>
              <a:t>Gɣ</a:t>
            </a:r>
            <a:r>
              <a:rPr lang="en-US" sz="2400" dirty="0"/>
              <a:t> = 3N (when snakes add constructively)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Horizontal resonances occur 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every 4-5 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at the standard AGS acceleration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DC6902-C50E-1045-AFA9-16A4F7958339}"/>
                  </a:ext>
                </a:extLst>
              </p:cNvPr>
              <p:cNvSpPr txBox="1"/>
              <p:nvPr/>
            </p:nvSpPr>
            <p:spPr>
              <a:xfrm>
                <a:off x="8838563" y="4720567"/>
                <a:ext cx="223888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DC6902-C50E-1045-AFA9-16A4F7958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563" y="4720567"/>
                <a:ext cx="2238883" cy="289182"/>
              </a:xfrm>
              <a:prstGeom prst="rect">
                <a:avLst/>
              </a:prstGeom>
              <a:blipFill>
                <a:blip r:embed="rId3"/>
                <a:stretch>
                  <a:fillRect l="-1130" t="-4167" r="-169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71804BC0-506A-1B47-8126-F670FD5F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8" y="136525"/>
            <a:ext cx="11465169" cy="5711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Horizontal resonances in the AGS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36F2EB-1D0E-0A40-AC19-372E83E1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5FDD0-DA4C-1C45-86F3-3892161A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5" y="2803315"/>
            <a:ext cx="9941959" cy="31897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65BEC4-058F-264F-89E8-8F8D453518E6}"/>
              </a:ext>
            </a:extLst>
          </p:cNvPr>
          <p:cNvSpPr/>
          <p:nvPr/>
        </p:nvSpPr>
        <p:spPr>
          <a:xfrm>
            <a:off x="9805933" y="4447831"/>
            <a:ext cx="451412" cy="5912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1FA7B-FE77-FD46-B58A-AF4A93F63ADB}"/>
              </a:ext>
            </a:extLst>
          </p:cNvPr>
          <p:cNvSpPr txBox="1"/>
          <p:nvPr/>
        </p:nvSpPr>
        <p:spPr>
          <a:xfrm>
            <a:off x="10455152" y="4560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mitigation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52AC9E-00CF-8643-95A6-28711580BE58}"/>
              </a:ext>
            </a:extLst>
          </p:cNvPr>
          <p:cNvSpPr/>
          <p:nvPr/>
        </p:nvSpPr>
        <p:spPr>
          <a:xfrm>
            <a:off x="9933544" y="3814025"/>
            <a:ext cx="323801" cy="295175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43C00-6DEE-BD44-9605-6232147A5B04}"/>
              </a:ext>
            </a:extLst>
          </p:cNvPr>
          <p:cNvSpPr txBox="1"/>
          <p:nvPr/>
        </p:nvSpPr>
        <p:spPr>
          <a:xfrm>
            <a:off x="10311914" y="3785843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With tune jump </a:t>
            </a:r>
          </a:p>
          <a:p>
            <a:r>
              <a:rPr lang="en-US" dirty="0">
                <a:solidFill>
                  <a:schemeClr val="accent1"/>
                </a:solidFill>
              </a:rPr>
              <a:t>  + </a:t>
            </a:r>
            <a:r>
              <a:rPr lang="en-US" dirty="0" err="1">
                <a:solidFill>
                  <a:schemeClr val="accent1"/>
                </a:solidFill>
              </a:rPr>
              <a:t>dp</a:t>
            </a:r>
            <a:r>
              <a:rPr lang="en-US" dirty="0">
                <a:solidFill>
                  <a:schemeClr val="accent1"/>
                </a:solidFill>
              </a:rPr>
              <a:t>/p spread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71E6B5-837F-154F-BFBC-C64E8DF852AE}"/>
              </a:ext>
            </a:extLst>
          </p:cNvPr>
          <p:cNvSpPr/>
          <p:nvPr/>
        </p:nvSpPr>
        <p:spPr>
          <a:xfrm>
            <a:off x="9934860" y="3198747"/>
            <a:ext cx="323801" cy="295175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20417-B39E-BC47-B025-F2145DDFC014}"/>
              </a:ext>
            </a:extLst>
          </p:cNvPr>
          <p:cNvSpPr txBox="1"/>
          <p:nvPr/>
        </p:nvSpPr>
        <p:spPr>
          <a:xfrm>
            <a:off x="10311914" y="3023168"/>
            <a:ext cx="17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With jump </a:t>
            </a:r>
          </a:p>
          <a:p>
            <a:r>
              <a:rPr lang="en-US" dirty="0">
                <a:solidFill>
                  <a:srgbClr val="00B0F0"/>
                </a:solidFill>
              </a:rPr>
              <a:t>  NO </a:t>
            </a:r>
            <a:r>
              <a:rPr lang="en-US" dirty="0" err="1">
                <a:solidFill>
                  <a:srgbClr val="00B0F0"/>
                </a:solidFill>
              </a:rPr>
              <a:t>dp</a:t>
            </a:r>
            <a:r>
              <a:rPr lang="en-US" dirty="0">
                <a:solidFill>
                  <a:srgbClr val="00B0F0"/>
                </a:solidFill>
              </a:rPr>
              <a:t>/p spread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64B753-4AAD-9846-8B17-0ECEAFD6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0" y="18617"/>
            <a:ext cx="11465169" cy="5711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Polarization loss from horizontal resonances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9FBF8-743F-3548-B62B-C13AC854B327}"/>
              </a:ext>
            </a:extLst>
          </p:cNvPr>
          <p:cNvSpPr txBox="1"/>
          <p:nvPr/>
        </p:nvSpPr>
        <p:spPr>
          <a:xfrm>
            <a:off x="259492" y="699642"/>
            <a:ext cx="116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no mitigation: </a:t>
            </a:r>
            <a:r>
              <a:rPr lang="en-US" dirty="0">
                <a:solidFill>
                  <a:srgbClr val="FF0000"/>
                </a:solidFill>
              </a:rPr>
              <a:t>~20% relative polarization loss</a:t>
            </a:r>
          </a:p>
          <a:p>
            <a:r>
              <a:rPr lang="en-US" dirty="0"/>
              <a:t>Horizontal tune jump (used since 2011):  Avoids half the loss, </a:t>
            </a:r>
            <a:r>
              <a:rPr lang="en-US" dirty="0">
                <a:solidFill>
                  <a:srgbClr val="FF0000"/>
                </a:solidFill>
              </a:rPr>
              <a:t>10% relative polarization loss remains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Remaining polarization loss from residual crossing rate, spin tune spread comparable to tune jump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23C0F-BFD0-C24C-B6BF-132C1424CF61}"/>
              </a:ext>
            </a:extLst>
          </p:cNvPr>
          <p:cNvSpPr txBox="1"/>
          <p:nvPr/>
        </p:nvSpPr>
        <p:spPr>
          <a:xfrm>
            <a:off x="259492" y="1755809"/>
            <a:ext cx="112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Zgoubi</a:t>
            </a:r>
            <a:r>
              <a:rPr lang="en-US" dirty="0"/>
              <a:t> simulation of polarization loss with and without tune jump, agrees well with measured tune jump performance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B2F3C-ED4B-E446-914F-71E68EE8E3BC}"/>
              </a:ext>
            </a:extLst>
          </p:cNvPr>
          <p:cNvSpPr txBox="1"/>
          <p:nvPr/>
        </p:nvSpPr>
        <p:spPr>
          <a:xfrm>
            <a:off x="8351739" y="6203793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courtesy of Y. </a:t>
            </a:r>
            <a:r>
              <a:rPr lang="en-US" dirty="0" err="1"/>
              <a:t>Dutheil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DED144-B6C9-7F4E-9F85-566FAF05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0F3B1-ECEA-D94E-A609-F37C0E1835F2}"/>
              </a:ext>
            </a:extLst>
          </p:cNvPr>
          <p:cNvSpPr txBox="1"/>
          <p:nvPr/>
        </p:nvSpPr>
        <p:spPr>
          <a:xfrm>
            <a:off x="639601" y="2241485"/>
            <a:ext cx="1111073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Goal of resonance compensation is to reduce the polarization loss from horizontal snake resonances to 0%</a:t>
            </a:r>
          </a:p>
        </p:txBody>
      </p:sp>
    </p:spTree>
    <p:extLst>
      <p:ext uri="{BB962C8B-B14F-4D97-AF65-F5344CB8AC3E}">
        <p14:creationId xmlns:p14="http://schemas.microsoft.com/office/powerpoint/2010/main" val="357615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057B-82FC-8242-9223-327C6963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86" y="176280"/>
            <a:ext cx="11049000" cy="460065"/>
          </a:xfrm>
        </p:spPr>
        <p:txBody>
          <a:bodyPr>
            <a:normAutofit fontScale="90000"/>
          </a:bodyPr>
          <a:lstStyle/>
          <a:p>
            <a:r>
              <a:rPr lang="en-US" dirty="0"/>
              <a:t>Resonance compensation via coupling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4F564-7BEA-8049-8800-354C2213E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27C81-9D03-2547-86E7-65EF5F82EDDD}"/>
                  </a:ext>
                </a:extLst>
              </p:cNvPr>
              <p:cNvSpPr txBox="1"/>
              <p:nvPr/>
            </p:nvSpPr>
            <p:spPr>
              <a:xfrm>
                <a:off x="1114798" y="2064370"/>
                <a:ext cx="3337280" cy="573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 smtClean="0"/>
                      <m:t>ν</m:t>
                    </m:r>
                    <m:r>
                      <m:rPr>
                        <m:nor/>
                      </m:rPr>
                      <a:rPr lang="en-US" sz="3200" baseline="-25000" dirty="0" smtClean="0"/>
                      <m:t>s</m:t>
                    </m:r>
                  </m:oMath>
                </a14:m>
                <a:r>
                  <a:rPr lang="en-US" sz="3000" dirty="0"/>
                  <a:t> ≅ </a:t>
                </a:r>
                <a:r>
                  <a:rPr lang="en-US" sz="3000" dirty="0" err="1"/>
                  <a:t>Gɣ</a:t>
                </a:r>
                <a:r>
                  <a:rPr lang="en-US" sz="3000" dirty="0"/>
                  <a:t> = N +/-</a:t>
                </a:r>
                <a:r>
                  <a:rPr lang="el-GR" sz="3000" dirty="0"/>
                  <a:t> </a:t>
                </a:r>
                <a:r>
                  <a:rPr lang="en-US" sz="3000" dirty="0" err="1"/>
                  <a:t>Q</a:t>
                </a:r>
                <a:r>
                  <a:rPr lang="en-US" sz="3000" baseline="-25000" dirty="0" err="1"/>
                  <a:t>x</a:t>
                </a:r>
                <a:endParaRPr lang="en-US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27C81-9D03-2547-86E7-65EF5F82E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98" y="2064370"/>
                <a:ext cx="3337280" cy="573427"/>
              </a:xfrm>
              <a:prstGeom prst="rect">
                <a:avLst/>
              </a:prstGeom>
              <a:blipFill>
                <a:blip r:embed="rId2"/>
                <a:stretch>
                  <a:fillRect l="-379" t="-10638" r="-1136" b="-297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04FD99-CDAC-1D47-9470-81C5D5DA16E1}"/>
              </a:ext>
            </a:extLst>
          </p:cNvPr>
          <p:cNvSpPr txBox="1"/>
          <p:nvPr/>
        </p:nvSpPr>
        <p:spPr>
          <a:xfrm>
            <a:off x="561031" y="1029717"/>
            <a:ext cx="595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Depolarizing resonances from partial snakes and </a:t>
            </a:r>
            <a:r>
              <a:rPr lang="en-US" dirty="0" err="1"/>
              <a:t>betatron</a:t>
            </a:r>
            <a:r>
              <a:rPr lang="en-US" dirty="0"/>
              <a:t> coupling have the </a:t>
            </a:r>
            <a:r>
              <a:rPr lang="en-US" dirty="0">
                <a:solidFill>
                  <a:srgbClr val="FF0000"/>
                </a:solidFill>
              </a:rPr>
              <a:t>same frequencies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39765-B94F-6C43-95AC-9EFE010EA266}"/>
              </a:ext>
            </a:extLst>
          </p:cNvPr>
          <p:cNvSpPr txBox="1"/>
          <p:nvPr/>
        </p:nvSpPr>
        <p:spPr>
          <a:xfrm>
            <a:off x="705936" y="3650104"/>
            <a:ext cx="539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skew quadrupole represents a complex resonance driving term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Place a collection of skew quadrupoles in the ring to cancel the partial snake driving term.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“Just” linear algebra</a:t>
            </a:r>
          </a:p>
        </p:txBody>
      </p:sp>
      <p:pic>
        <p:nvPicPr>
          <p:cNvPr id="15" name="Picture 14" descr="Chart, radar chart&#10;&#10;Description automatically generated">
            <a:extLst>
              <a:ext uri="{FF2B5EF4-FFF2-40B4-BE49-F238E27FC236}">
                <a16:creationId xmlns:a16="http://schemas.microsoft.com/office/drawing/2014/main" id="{FDFDC466-A60D-2644-BAC1-85E062931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9" t="9787" r="12685"/>
          <a:stretch/>
        </p:blipFill>
        <p:spPr>
          <a:xfrm>
            <a:off x="6687121" y="1676048"/>
            <a:ext cx="4943848" cy="3927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C7FBE8-42A8-DB4A-A15C-66A1D488BBD6}"/>
              </a:ext>
            </a:extLst>
          </p:cNvPr>
          <p:cNvSpPr txBox="1"/>
          <p:nvPr/>
        </p:nvSpPr>
        <p:spPr>
          <a:xfrm>
            <a:off x="6687121" y="958494"/>
            <a:ext cx="50193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Spin resonance terms from skew quads in AGS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D342A-4B13-F248-B208-DCA735FE2969}"/>
              </a:ext>
            </a:extLst>
          </p:cNvPr>
          <p:cNvSpPr txBox="1"/>
          <p:nvPr/>
        </p:nvSpPr>
        <p:spPr>
          <a:xfrm>
            <a:off x="10003270" y="1499721"/>
            <a:ext cx="133241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Gɣ</a:t>
            </a:r>
            <a:r>
              <a:rPr lang="en-US" dirty="0"/>
              <a:t> = 43.72</a:t>
            </a:r>
          </a:p>
        </p:txBody>
      </p:sp>
    </p:spTree>
    <p:extLst>
      <p:ext uri="{BB962C8B-B14F-4D97-AF65-F5344CB8AC3E}">
        <p14:creationId xmlns:p14="http://schemas.microsoft.com/office/powerpoint/2010/main" val="221573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34FDFC-998F-CD46-BE88-613AF3D9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89" y="428124"/>
            <a:ext cx="6660292" cy="58722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Partial snake resonance suppression with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betatron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coupling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C5660-3719-524C-A574-EDD09196011F}"/>
              </a:ext>
            </a:extLst>
          </p:cNvPr>
          <p:cNvSpPr txBox="1"/>
          <p:nvPr/>
        </p:nvSpPr>
        <p:spPr>
          <a:xfrm>
            <a:off x="398572" y="1324397"/>
            <a:ext cx="5697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principle minimizing resonance strength (calculated </a:t>
            </a:r>
            <a:r>
              <a:rPr lang="en-US"/>
              <a:t>with SPRINT) and </a:t>
            </a:r>
            <a:r>
              <a:rPr lang="en-US" dirty="0"/>
              <a:t>coupling (two complex numbers) takes 4 skew quads</a:t>
            </a:r>
          </a:p>
          <a:p>
            <a:endParaRPr lang="en-US" dirty="0"/>
          </a:p>
          <a:p>
            <a:r>
              <a:rPr lang="en-US" dirty="0"/>
              <a:t>BUT:  </a:t>
            </a:r>
          </a:p>
          <a:p>
            <a:r>
              <a:rPr lang="en-US" dirty="0"/>
              <a:t>There are 82 such linear algebra problems to solve</a:t>
            </a:r>
          </a:p>
          <a:p>
            <a:r>
              <a:rPr lang="en-US" dirty="0"/>
              <a:t>AND:</a:t>
            </a:r>
          </a:p>
          <a:p>
            <a:r>
              <a:rPr lang="en-US" dirty="0">
                <a:solidFill>
                  <a:srgbClr val="FF0000"/>
                </a:solidFill>
              </a:rPr>
              <a:t>Phasing between skew quadrupole terms and snake terms varies wildly resonance to resonance</a:t>
            </a:r>
          </a:p>
          <a:p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Correction vectors are frequently parallel, especially near strong vertical intrinsic resonances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Solution strategy: search for a solution with a distributed number of weaker, fast ramping skew quadrupoles</a:t>
            </a:r>
          </a:p>
          <a:p>
            <a:endParaRPr lang="en-US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9523BEE-A057-1A4F-98EA-22AD90C0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6"/>
          <a:stretch/>
        </p:blipFill>
        <p:spPr>
          <a:xfrm>
            <a:off x="7154565" y="428124"/>
            <a:ext cx="4118918" cy="569856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849DD-874E-A54A-B357-397012B80E3D}"/>
              </a:ext>
            </a:extLst>
          </p:cNvPr>
          <p:cNvSpPr txBox="1"/>
          <p:nvPr/>
        </p:nvSpPr>
        <p:spPr>
          <a:xfrm>
            <a:off x="6185327" y="121470"/>
            <a:ext cx="581308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Skew quad correction vectors (last six </a:t>
            </a:r>
            <a:r>
              <a:rPr lang="en-US" dirty="0" err="1"/>
              <a:t>hor</a:t>
            </a:r>
            <a:r>
              <a:rPr lang="en-US" dirty="0"/>
              <a:t> resonances)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72EE9-9BA4-E942-86C1-EACC84D91EB3}"/>
              </a:ext>
            </a:extLst>
          </p:cNvPr>
          <p:cNvSpPr txBox="1"/>
          <p:nvPr/>
        </p:nvSpPr>
        <p:spPr>
          <a:xfrm>
            <a:off x="6416631" y="5934670"/>
            <a:ext cx="58130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Phase offset chosen so that snake drive term is purely real</a:t>
            </a:r>
          </a:p>
          <a:p>
            <a:r>
              <a:rPr lang="en-US" sz="1500" i="1" dirty="0"/>
              <a:t>Red circle marks the same skew quad in each frame, phase changes rapidly from resonance to resonance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D75B1C-6E61-A844-82B2-A7713A04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E3B30-979F-3C4F-8C5B-BF30886A901B}"/>
              </a:ext>
            </a:extLst>
          </p:cNvPr>
          <p:cNvSpPr txBox="1"/>
          <p:nvPr/>
        </p:nvSpPr>
        <p:spPr>
          <a:xfrm>
            <a:off x="6096000" y="1427156"/>
            <a:ext cx="569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1028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10608</TotalTime>
  <Words>2816</Words>
  <Application>Microsoft Macintosh PowerPoint</Application>
  <PresentationFormat>Widescreen</PresentationFormat>
  <Paragraphs>425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Cambria Math</vt:lpstr>
      <vt:lpstr>HelveticaNeue</vt:lpstr>
      <vt:lpstr>Proxima Nova</vt:lpstr>
      <vt:lpstr>Times New Roman</vt:lpstr>
      <vt:lpstr>BNL</vt:lpstr>
      <vt:lpstr>Worksheet</vt:lpstr>
      <vt:lpstr>Polarization Increase with AGS Skew Quadrupoles Compensating horizontal partial snake resonances with coupling resonances</vt:lpstr>
      <vt:lpstr>Overview</vt:lpstr>
      <vt:lpstr>RHIC Polarized Beam Complex</vt:lpstr>
      <vt:lpstr>PowerPoint Presentation</vt:lpstr>
      <vt:lpstr>Partial snakes drive horizontal resonances Simple case (one partial snake)</vt:lpstr>
      <vt:lpstr>Horizontal resonances in the AGS</vt:lpstr>
      <vt:lpstr>Polarization loss from horizontal resonances</vt:lpstr>
      <vt:lpstr>Resonance compensation via coupling</vt:lpstr>
      <vt:lpstr>Partial snake resonance suppression with betatron coupling</vt:lpstr>
      <vt:lpstr>Magnets and implementation</vt:lpstr>
      <vt:lpstr>Gradients for Resonance Correction</vt:lpstr>
      <vt:lpstr>Gradients for Resonance Correction</vt:lpstr>
      <vt:lpstr>Tracking with correction</vt:lpstr>
      <vt:lpstr>Machine Advisory Committee Recommendation from MAC-17 (Dec 2020)</vt:lpstr>
      <vt:lpstr>Magnet design</vt:lpstr>
      <vt:lpstr>Magnet design</vt:lpstr>
      <vt:lpstr>Power supply design</vt:lpstr>
      <vt:lpstr>Status and scheduling</vt:lpstr>
      <vt:lpstr>Schedule overview</vt:lpstr>
      <vt:lpstr>Commissioning tasks</vt:lpstr>
      <vt:lpstr>Error tolerance</vt:lpstr>
      <vt:lpstr>Summary</vt:lpstr>
      <vt:lpstr>PowerPoint Presentation</vt:lpstr>
      <vt:lpstr>Partial snake resonances are ‘hybrid’ resonances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Increase with AGS Skew Quads Compensating horizontal partial snake resonances with coupling resonances</dc:title>
  <dc:subject/>
  <dc:creator>Schoefer, Vincent</dc:creator>
  <cp:keywords/>
  <dc:description/>
  <cp:lastModifiedBy>Schoefer, Vincent</cp:lastModifiedBy>
  <cp:revision>103</cp:revision>
  <dcterms:created xsi:type="dcterms:W3CDTF">2022-12-05T16:07:04Z</dcterms:created>
  <dcterms:modified xsi:type="dcterms:W3CDTF">2022-12-13T19:38:19Z</dcterms:modified>
  <cp:category/>
</cp:coreProperties>
</file>