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1448" r:id="rId5"/>
    <p:sldId id="1404" r:id="rId6"/>
    <p:sldId id="1449" r:id="rId7"/>
    <p:sldId id="1440" r:id="rId8"/>
    <p:sldId id="1416" r:id="rId9"/>
    <p:sldId id="1423" r:id="rId10"/>
    <p:sldId id="1428" r:id="rId11"/>
    <p:sldId id="1429" r:id="rId12"/>
    <p:sldId id="1433" r:id="rId13"/>
    <p:sldId id="1434" r:id="rId14"/>
    <p:sldId id="756" r:id="rId15"/>
    <p:sldId id="1439" r:id="rId16"/>
    <p:sldId id="1437" r:id="rId17"/>
    <p:sldId id="556" r:id="rId18"/>
    <p:sldId id="1450" r:id="rId19"/>
    <p:sldId id="1431" r:id="rId20"/>
    <p:sldId id="7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9F9FD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8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20"/>
    </p:cViewPr>
  </p:sorterViewPr>
  <p:notesViewPr>
    <p:cSldViewPr snapToGrid="0" snapToObjects="1">
      <p:cViewPr varScale="1">
        <p:scale>
          <a:sx n="44" d="100"/>
          <a:sy n="44" d="100"/>
        </p:scale>
        <p:origin x="168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D6768-568E-4224-8FEA-AD3F480CF5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A514A-D312-4154-8581-2695464A105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D4B3F-5A3E-4622-AAA0-C9B6CBDB2E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8069-203F-4580-865A-B5C103C1D9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C4314-3AB4-4E1E-8D33-1BC3F8F76B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3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11AA9-5820-4D42-8932-5CB25AA129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5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F913C-9840-445B-B443-22234B9DD9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60BBE-E17C-4750-AAEF-127C6048E2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A. Fedotov, RHIC Retreat, September 16,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8D6E06-E0A4-44A5-B952-C77C89B1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7AE43-26D5-4B13-B399-6E52131D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45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715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4879657"/>
            <a:ext cx="37755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600" b="0" kern="12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eRHIC R&amp;D</a:t>
            </a:r>
            <a:r>
              <a:rPr lang="en-US" sz="1600" b="0" kern="1200" baseline="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 Advisory Committee Review</a:t>
            </a:r>
            <a:endParaRPr lang="en-US" sz="1600" b="0" kern="1200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</a:endParaRPr>
          </a:p>
          <a:p>
            <a:pPr marL="57150" algn="l"/>
            <a:r>
              <a:rPr lang="en-US" sz="1600" b="0" kern="12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November 19-20, 2015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7719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Author Name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7772401" cy="2057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218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857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9592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309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6"/>
            <a:ext cx="8237220" cy="54541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F55A2-8100-442C-837D-284E712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96838"/>
            <a:ext cx="7978139" cy="71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1D675-A7D1-4D66-8C4F-FAECBA1D609E}"/>
              </a:ext>
            </a:extLst>
          </p:cNvPr>
          <p:cNvSpPr/>
          <p:nvPr userDrawn="1"/>
        </p:nvSpPr>
        <p:spPr>
          <a:xfrm>
            <a:off x="1567543" y="6504461"/>
            <a:ext cx="6236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Fedotov et al., Operational Electron Cooling in RHIC, IPAC21, Brazil, May 24-28, 2021</a:t>
            </a:r>
          </a:p>
        </p:txBody>
      </p:sp>
    </p:spTree>
    <p:extLst>
      <p:ext uri="{BB962C8B-B14F-4D97-AF65-F5344CB8AC3E}">
        <p14:creationId xmlns:p14="http://schemas.microsoft.com/office/powerpoint/2010/main" val="23829090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647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7294" y="6336595"/>
            <a:ext cx="5433226" cy="6902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A. Fedotov, RHIC Retreat, September 16, 2021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73A0ADC-1D75-4F87-93DE-F0F09F7F5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0614" y="6167748"/>
            <a:ext cx="5433226" cy="6902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A. Fedotov, RHIC Retreat, September 16, 2021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81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00261" y="0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D0E7053-A9EF-4948-8331-64540782529C}" type="slidenum">
              <a:rPr lang="en-US" sz="2400" b="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8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0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1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LEReC</a:t>
            </a:r>
            <a:r>
              <a:rPr lang="en-US" sz="3600" dirty="0"/>
              <a:t>-based R&amp;D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400138"/>
            <a:ext cx="7750969" cy="746185"/>
          </a:xfrm>
        </p:spPr>
        <p:txBody>
          <a:bodyPr/>
          <a:lstStyle/>
          <a:p>
            <a:r>
              <a:rPr lang="en-US" dirty="0"/>
              <a:t>C-AD MAC</a:t>
            </a:r>
          </a:p>
          <a:p>
            <a:r>
              <a:rPr lang="en-US" dirty="0"/>
              <a:t>December 13-15,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Alexei Fedotov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8F73CF0-0A92-134B-2F46-B5965D1EE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9" y="1102423"/>
            <a:ext cx="5486411" cy="4080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3BA4B0-D693-0E08-611E-A9EBD839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49" y="482569"/>
            <a:ext cx="7886700" cy="306264"/>
          </a:xfrm>
        </p:spPr>
        <p:txBody>
          <a:bodyPr>
            <a:noAutofit/>
          </a:bodyPr>
          <a:lstStyle/>
          <a:p>
            <a:r>
              <a:rPr lang="en-US" sz="2400" dirty="0"/>
              <a:t>Electron-ion heating: Chirp vs. offset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AD1B9F-5D58-3499-67B6-8BB434947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90" y="2107544"/>
            <a:ext cx="3340136" cy="2688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F35227-173D-B15F-9E6F-E2A39B894564}"/>
              </a:ext>
            </a:extLst>
          </p:cNvPr>
          <p:cNvSpPr txBox="1"/>
          <p:nvPr/>
        </p:nvSpPr>
        <p:spPr>
          <a:xfrm>
            <a:off x="676052" y="5570911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Substantial part of emittance growth can be explained by the energy offset.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6A36B44-B2EA-9DFD-BA67-A427DCD9EC65}"/>
              </a:ext>
            </a:extLst>
          </p:cNvPr>
          <p:cNvSpPr txBox="1">
            <a:spLocks/>
          </p:cNvSpPr>
          <p:nvPr/>
        </p:nvSpPr>
        <p:spPr>
          <a:xfrm>
            <a:off x="8562752" y="6510022"/>
            <a:ext cx="581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2454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B8F3-ED97-412E-9486-DC6433696E64}"/>
              </a:ext>
            </a:extLst>
          </p:cNvPr>
          <p:cNvSpPr txBox="1">
            <a:spLocks/>
          </p:cNvSpPr>
          <p:nvPr/>
        </p:nvSpPr>
        <p:spPr>
          <a:xfrm>
            <a:off x="313830" y="69435"/>
            <a:ext cx="6500734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High-current R&amp;D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84E05D-89BB-4FA1-BA3C-C340C7AFEA5E}"/>
              </a:ext>
            </a:extLst>
          </p:cNvPr>
          <p:cNvSpPr txBox="1">
            <a:spLocks/>
          </p:cNvSpPr>
          <p:nvPr/>
        </p:nvSpPr>
        <p:spPr>
          <a:xfrm>
            <a:off x="1578225" y="717216"/>
            <a:ext cx="7128923" cy="50293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21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950E9-B282-4BF0-9108-1A062737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306" y="6487913"/>
            <a:ext cx="857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82741F-9DDB-BA44-9B3F-61F9D00F4472}"/>
              </a:ext>
            </a:extLst>
          </p:cNvPr>
          <p:cNvSpPr/>
          <p:nvPr/>
        </p:nvSpPr>
        <p:spPr>
          <a:xfrm>
            <a:off x="372272" y="630380"/>
            <a:ext cx="72946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Motivation: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EIC coolers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low-energy coolers (13 and 22MeV) and high-energy SHC-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(150 MeV), require stable long-term operation of electron source at around 100mA current.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1600" dirty="0" err="1">
                <a:ea typeface="Calibri" panose="020F0502020204030204" pitchFamily="34" charset="0"/>
              </a:rPr>
              <a:t>LEReC</a:t>
            </a:r>
            <a:r>
              <a:rPr lang="en-US" sz="1600" dirty="0">
                <a:ea typeface="Calibri" panose="020F0502020204030204" pitchFamily="34" charset="0"/>
              </a:rPr>
              <a:t> Gun (built by Cornell University) is designed to operate up to 100mA.</a:t>
            </a:r>
          </a:p>
          <a:p>
            <a:pPr algn="just"/>
            <a:endParaRPr lang="en-US" sz="1600" dirty="0">
              <a:ea typeface="Calibri" panose="020F0502020204030204" pitchFamily="34" charset="0"/>
            </a:endParaRPr>
          </a:p>
          <a:p>
            <a:pPr algn="just"/>
            <a:r>
              <a:rPr lang="en-US" sz="1600" dirty="0">
                <a:ea typeface="Calibri" panose="020F0502020204030204" pitchFamily="34" charset="0"/>
              </a:rPr>
              <a:t>Each HVPS inverter is rated for 37.5kW power. This determines at which voltage what current could be run with a single inverter.</a:t>
            </a:r>
            <a:r>
              <a:rPr lang="en-US" sz="1600" dirty="0"/>
              <a:t> </a:t>
            </a:r>
            <a:r>
              <a:rPr lang="en-US" sz="1600" dirty="0">
                <a:ea typeface="Calibri" panose="020F0502020204030204" pitchFamily="34" charset="0"/>
              </a:rPr>
              <a:t>For example, one can go up to 100mA at 375kV with a single inverter. It may be possible to go to higher currents with two inverters.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Tests with two inverters are in progress.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HVPS multiplier boards are rated at 100mA. </a:t>
            </a:r>
            <a:r>
              <a:rPr lang="en-US" sz="1600" dirty="0">
                <a:solidFill>
                  <a:srgbClr val="00B050"/>
                </a:solidFill>
              </a:rPr>
              <a:t>Tests are presently underway to determine maximum current which will be allowed for operations.</a:t>
            </a:r>
          </a:p>
          <a:p>
            <a:pPr algn="just"/>
            <a:endParaRPr lang="en-US" sz="1600" dirty="0">
              <a:solidFill>
                <a:srgbClr val="00B050"/>
              </a:solidFill>
            </a:endParaRPr>
          </a:p>
          <a:p>
            <a:pPr algn="just"/>
            <a:r>
              <a:rPr lang="en-US" sz="1600" u="sng" dirty="0"/>
              <a:t>High-current operational experience:</a:t>
            </a:r>
          </a:p>
          <a:p>
            <a:pPr algn="just"/>
            <a:endParaRPr lang="en-US" sz="1600" dirty="0">
              <a:solidFill>
                <a:srgbClr val="00B05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dirty="0"/>
              <a:t>Demonstration of 65mA over several hours at Cornell</a:t>
            </a:r>
          </a:p>
          <a:p>
            <a:pPr marL="342900" indent="-342900" algn="just">
              <a:buAutoNum type="arabicPeriod"/>
            </a:pPr>
            <a:r>
              <a:rPr lang="en-US" dirty="0"/>
              <a:t>Long-term (&gt;24 hours) </a:t>
            </a:r>
            <a:r>
              <a:rPr lang="en-US" dirty="0" err="1"/>
              <a:t>LEReC</a:t>
            </a:r>
            <a:r>
              <a:rPr lang="en-US" dirty="0"/>
              <a:t> operation without </a:t>
            </a:r>
          </a:p>
          <a:p>
            <a:pPr algn="just"/>
            <a:r>
              <a:rPr lang="en-US" dirty="0"/>
              <a:t>       gun trips at around 20mA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4CCC98-4321-990C-6C91-A80F2951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510" y="4415887"/>
            <a:ext cx="2585489" cy="19468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88973A-1557-CF02-5797-131A443E7CCE}"/>
              </a:ext>
            </a:extLst>
          </p:cNvPr>
          <p:cNvSpPr txBox="1"/>
          <p:nvPr/>
        </p:nvSpPr>
        <p:spPr>
          <a:xfrm>
            <a:off x="1431520" y="5851333"/>
            <a:ext cx="52740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High-current R&amp;D at BNL using DC Gun is in progress.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26CA82-F2A1-07CE-C1A7-3D3AD958E2E2}"/>
              </a:ext>
            </a:extLst>
          </p:cNvPr>
          <p:cNvCxnSpPr>
            <a:cxnSpLocks/>
          </p:cNvCxnSpPr>
          <p:nvPr/>
        </p:nvCxnSpPr>
        <p:spPr>
          <a:xfrm flipV="1">
            <a:off x="6301563" y="4735033"/>
            <a:ext cx="1254642" cy="34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B8F3-ED97-412E-9486-DC6433696E64}"/>
              </a:ext>
            </a:extLst>
          </p:cNvPr>
          <p:cNvSpPr txBox="1">
            <a:spLocks/>
          </p:cNvSpPr>
          <p:nvPr/>
        </p:nvSpPr>
        <p:spPr>
          <a:xfrm>
            <a:off x="585865" y="108088"/>
            <a:ext cx="7687277" cy="4970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Electron source high-current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93FA-BE0E-4276-B142-5610BCB03612}"/>
              </a:ext>
            </a:extLst>
          </p:cNvPr>
          <p:cNvSpPr txBox="1">
            <a:spLocks/>
          </p:cNvSpPr>
          <p:nvPr/>
        </p:nvSpPr>
        <p:spPr>
          <a:xfrm>
            <a:off x="436852" y="726960"/>
            <a:ext cx="8270296" cy="3887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pPr marL="0" indent="0">
              <a:buNone/>
            </a:pPr>
            <a:endParaRPr lang="en-US" sz="135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endParaRPr lang="en-US" sz="13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84E05D-89BB-4FA1-BA3C-C340C7AFEA5E}"/>
              </a:ext>
            </a:extLst>
          </p:cNvPr>
          <p:cNvSpPr txBox="1">
            <a:spLocks/>
          </p:cNvSpPr>
          <p:nvPr/>
        </p:nvSpPr>
        <p:spPr>
          <a:xfrm>
            <a:off x="1578225" y="717216"/>
            <a:ext cx="7128923" cy="50293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21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950E9-B282-4BF0-9108-1A062737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1247" y="6487913"/>
            <a:ext cx="942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374B0-A260-46A0-9278-27BB01819B97}"/>
              </a:ext>
            </a:extLst>
          </p:cNvPr>
          <p:cNvSpPr/>
          <p:nvPr/>
        </p:nvSpPr>
        <p:spPr>
          <a:xfrm>
            <a:off x="436852" y="843677"/>
            <a:ext cx="67720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</a:rPr>
              <a:t>Explore </a:t>
            </a:r>
            <a:r>
              <a:rPr lang="en-US" dirty="0" err="1">
                <a:latin typeface="Times New Roman" panose="02020603050405020304" pitchFamily="18" charset="0"/>
              </a:rPr>
              <a:t>LEReC</a:t>
            </a:r>
            <a:r>
              <a:rPr lang="en-US" dirty="0">
                <a:latin typeface="Times New Roman" panose="02020603050405020304" pitchFamily="18" charset="0"/>
              </a:rPr>
              <a:t> Gun operation with high-current: 50-100mA. Determine limitation both of the Gun and the HVPS.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</a:rPr>
              <a:t>Explore Gun and HVPS long-term stability at high currents.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</a:rPr>
              <a:t>Explore Gun voltage limitations: can one have stable long-term high-current operation at 400kV, 425kV?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</a:rPr>
              <a:t>Explore operation with active cathode on center vs cathode off center.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</a:rPr>
              <a:t>Explore large cathode area vs small active area. Explore various laser spot sizes on the cathode.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</a:rPr>
              <a:t>Explore cathode QE at various laser powers with and without cathode stalk cooling.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</a:rPr>
              <a:t>Test multi-alkali photocathodes using different growth methods.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</a:rPr>
              <a:t>High-charge high-peak current (beam halo and losses), explore possible upgrade of laser system to allow ramping of high-current for fixed electron bunch charge. </a:t>
            </a:r>
          </a:p>
          <a:p>
            <a:pPr marL="342900" lvl="0" indent="-342900">
              <a:buFont typeface="+mj-lt"/>
              <a:buAutoNum type="arabicPeriod"/>
            </a:pPr>
            <a:endParaRPr lang="en-US" sz="220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15EF8F-251B-BC01-EC38-7DDF5CB8F292}"/>
              </a:ext>
            </a:extLst>
          </p:cNvPr>
          <p:cNvSpPr txBox="1"/>
          <p:nvPr/>
        </p:nvSpPr>
        <p:spPr>
          <a:xfrm>
            <a:off x="1063141" y="5435831"/>
            <a:ext cx="5622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R&amp;D is of critical importance for the EIC coolers,</a:t>
            </a:r>
          </a:p>
          <a:p>
            <a:r>
              <a:rPr lang="en-US" dirty="0">
                <a:solidFill>
                  <a:srgbClr val="FF0000"/>
                </a:solidFill>
              </a:rPr>
              <a:t>which are presently under design.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644B38B-A9F5-CC04-B85E-58E0A4F8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159" y="605174"/>
            <a:ext cx="1915299" cy="4888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4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F6BE-B9F8-C049-BDF8-D749AC3F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0322"/>
            <a:ext cx="8686799" cy="701674"/>
          </a:xfrm>
        </p:spPr>
        <p:txBody>
          <a:bodyPr>
            <a:noAutofit/>
          </a:bodyPr>
          <a:lstStyle/>
          <a:p>
            <a:r>
              <a:rPr lang="en-US" sz="2200" u="sng" dirty="0"/>
              <a:t>Initial high-current CW operation: </a:t>
            </a:r>
            <a:r>
              <a:rPr lang="en-US" sz="2200" dirty="0"/>
              <a:t>30 mA with large cathode and laser on the  center (July 23, 2018)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51F03-B9BF-0747-A138-18E071DF6E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02664"/>
            <a:ext cx="8077200" cy="5663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3FAF2-B05B-AB49-BFBC-E04D3921404A}"/>
              </a:ext>
            </a:extLst>
          </p:cNvPr>
          <p:cNvSpPr txBox="1"/>
          <p:nvPr/>
        </p:nvSpPr>
        <p:spPr>
          <a:xfrm>
            <a:off x="5206146" y="1054623"/>
            <a:ext cx="1311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Gun trips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D0AB13-7D9B-2043-B8D9-D9F155C9A070}"/>
              </a:ext>
            </a:extLst>
          </p:cNvPr>
          <p:cNvCxnSpPr>
            <a:cxnSpLocks/>
          </p:cNvCxnSpPr>
          <p:nvPr/>
        </p:nvCxnSpPr>
        <p:spPr>
          <a:xfrm flipH="1">
            <a:off x="3812638" y="1404338"/>
            <a:ext cx="1881581" cy="5768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14DC68-1314-9345-8D5F-28F4135D3590}"/>
              </a:ext>
            </a:extLst>
          </p:cNvPr>
          <p:cNvCxnSpPr>
            <a:cxnSpLocks/>
          </p:cNvCxnSpPr>
          <p:nvPr/>
        </p:nvCxnSpPr>
        <p:spPr>
          <a:xfrm flipH="1">
            <a:off x="5340326" y="1404338"/>
            <a:ext cx="353893" cy="5768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798C63-A406-304C-A153-00B8D283FA97}"/>
              </a:ext>
            </a:extLst>
          </p:cNvPr>
          <p:cNvCxnSpPr>
            <a:cxnSpLocks/>
          </p:cNvCxnSpPr>
          <p:nvPr/>
        </p:nvCxnSpPr>
        <p:spPr>
          <a:xfrm>
            <a:off x="5694218" y="1404338"/>
            <a:ext cx="1986924" cy="4272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elog.pbn.bnl.gov:8080/api/attachment/image/static/5b571d0d000f7ad2_5b571cff000f7ad0_Tue_Jul_24_08:35:10_2018.30651.gif">
            <a:extLst>
              <a:ext uri="{FF2B5EF4-FFF2-40B4-BE49-F238E27FC236}">
                <a16:creationId xmlns:a16="http://schemas.microsoft.com/office/drawing/2014/main" id="{28B24E37-3484-8E43-B7B8-939343CE1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1398" y="945418"/>
            <a:ext cx="1635999" cy="157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B741D6-2E42-AC48-960B-180ACADC90EA}"/>
              </a:ext>
            </a:extLst>
          </p:cNvPr>
          <p:cNvSpPr/>
          <p:nvPr/>
        </p:nvSpPr>
        <p:spPr>
          <a:xfrm>
            <a:off x="7178975" y="2574032"/>
            <a:ext cx="196283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Cathode with damaged spots after several gun trips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84D226-B139-474F-A1B5-615F06630235}"/>
              </a:ext>
            </a:extLst>
          </p:cNvPr>
          <p:cNvCxnSpPr>
            <a:cxnSpLocks/>
          </p:cNvCxnSpPr>
          <p:nvPr/>
        </p:nvCxnSpPr>
        <p:spPr>
          <a:xfrm flipH="1">
            <a:off x="2989047" y="1404338"/>
            <a:ext cx="2705170" cy="5768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0B36CB6-08E9-DB41-B8D7-DF841843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274" y="6510022"/>
            <a:ext cx="1020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2161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F6BE-B9F8-C049-BDF8-D749AC3F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81" y="29010"/>
            <a:ext cx="8016658" cy="720436"/>
          </a:xfrm>
        </p:spPr>
        <p:txBody>
          <a:bodyPr>
            <a:noAutofit/>
          </a:bodyPr>
          <a:lstStyle/>
          <a:p>
            <a:r>
              <a:rPr lang="en-US" sz="2400" dirty="0"/>
              <a:t>Stable high-current operation (2018)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F50CF-8B54-404C-95BF-A2B14C69F6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913" y="1019569"/>
            <a:ext cx="4875590" cy="3736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7D8F09-79C7-6E48-88FE-39E4E950CCCC}"/>
              </a:ext>
            </a:extLst>
          </p:cNvPr>
          <p:cNvSpPr/>
          <p:nvPr/>
        </p:nvSpPr>
        <p:spPr>
          <a:xfrm>
            <a:off x="5937911" y="2127743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Gun trips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696D4-DAA0-F269-1139-137B89F280C6}"/>
              </a:ext>
            </a:extLst>
          </p:cNvPr>
          <p:cNvSpPr txBox="1"/>
          <p:nvPr/>
        </p:nvSpPr>
        <p:spPr>
          <a:xfrm>
            <a:off x="355397" y="649986"/>
            <a:ext cx="38405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end of full </a:t>
            </a:r>
            <a:r>
              <a:rPr lang="en-US" dirty="0" err="1"/>
              <a:t>LEReC</a:t>
            </a:r>
            <a:r>
              <a:rPr lang="en-US" dirty="0"/>
              <a:t> commissioning in September 2018: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Stable (without gun trips) operation at 30mA current  was achieved with:</a:t>
            </a:r>
          </a:p>
          <a:p>
            <a:endParaRPr lang="en-US" dirty="0"/>
          </a:p>
          <a:p>
            <a:r>
              <a:rPr lang="en-US" dirty="0"/>
              <a:t>1) Anode bias to prevent ion back bombardment (without it, Gun tripped every 30min or so). Bias of 1kV was sufficient to make Gun stable long-term (no difference 1-3kV; kept anode bias at 3kV).</a:t>
            </a:r>
          </a:p>
          <a:p>
            <a:endParaRPr lang="en-US" dirty="0"/>
          </a:p>
          <a:p>
            <a:r>
              <a:rPr lang="en-US" dirty="0"/>
              <a:t>2) Using off-center small-area active cathode.</a:t>
            </a:r>
          </a:p>
          <a:p>
            <a:endParaRPr lang="en-US" dirty="0"/>
          </a:p>
          <a:p>
            <a:r>
              <a:rPr lang="en-US" dirty="0"/>
              <a:t>3) Laser feedbacks, including intensity feedback.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CD280-A670-73B2-E218-D68D91D0A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1384" y="4870878"/>
            <a:ext cx="1241146" cy="11824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D4C5E9-F50B-2896-99A0-0E73192E18FD}"/>
              </a:ext>
            </a:extLst>
          </p:cNvPr>
          <p:cNvSpPr txBox="1"/>
          <p:nvPr/>
        </p:nvSpPr>
        <p:spPr>
          <a:xfrm>
            <a:off x="6318739" y="6060954"/>
            <a:ext cx="2326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rgbClr val="0432FF"/>
                </a:solidFill>
                <a:ea typeface="ＭＳ Ｐゴシック" charset="-128"/>
              </a:rPr>
              <a:t>Off center by 4 mm small active cathode area (6mm), </a:t>
            </a:r>
          </a:p>
          <a:p>
            <a:pPr lvl="0">
              <a:defRPr/>
            </a:pPr>
            <a:r>
              <a:rPr lang="en-US" sz="1200" dirty="0">
                <a:solidFill>
                  <a:srgbClr val="0432FF"/>
                </a:solidFill>
                <a:ea typeface="ＭＳ Ｐゴシック" charset="-128"/>
              </a:rPr>
              <a:t>used at the end of 2018 and 2019-2022.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666D5D5-0A62-861D-B32A-1FA26EC194B4}"/>
              </a:ext>
            </a:extLst>
          </p:cNvPr>
          <p:cNvSpPr txBox="1">
            <a:spLocks/>
          </p:cNvSpPr>
          <p:nvPr/>
        </p:nvSpPr>
        <p:spPr>
          <a:xfrm>
            <a:off x="8201247" y="6487913"/>
            <a:ext cx="942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C4702-0728-797F-551F-73B30A7B80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8729" y="4870878"/>
            <a:ext cx="1367917" cy="1190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FA203A-F7BA-034D-5425-E12F34A969A5}"/>
              </a:ext>
            </a:extLst>
          </p:cNvPr>
          <p:cNvSpPr txBox="1"/>
          <p:nvPr/>
        </p:nvSpPr>
        <p:spPr>
          <a:xfrm>
            <a:off x="4178690" y="6060954"/>
            <a:ext cx="2108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rgbClr val="0432FF"/>
                </a:solidFill>
                <a:ea typeface="ＭＳ Ｐゴシック" charset="-128"/>
              </a:rPr>
              <a:t>On center large  (12mm) active area used during 2017-18 </a:t>
            </a:r>
          </a:p>
        </p:txBody>
      </p:sp>
    </p:spTree>
    <p:extLst>
      <p:ext uri="{BB962C8B-B14F-4D97-AF65-F5344CB8AC3E}">
        <p14:creationId xmlns:p14="http://schemas.microsoft.com/office/powerpoint/2010/main" val="260113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E7994-90E4-44AE-BD60-86658E22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357745"/>
            <a:ext cx="8328991" cy="5351726"/>
          </a:xfrm>
        </p:spPr>
        <p:txBody>
          <a:bodyPr>
            <a:normAutofit/>
          </a:bodyPr>
          <a:lstStyle/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High-current R&amp;D studies (without ions):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Explore Gun operation at high current in present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LEReC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configuration: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Running e-beam to high-power beam dump (140kW): requires dedicated RHIC time (was not available in 2022) – plan is to request some periods during Maintenance Days when IP2 could be closed earlier (while work at other IPs continues)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Running in parallel to RHIC operations to injection dump (25kW) –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limited by dump power </a:t>
            </a:r>
            <a:endParaRPr lang="en-US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51BCD-7A33-4220-A130-77FAEFE4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5544" y="6510022"/>
            <a:ext cx="75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C3799E-3AF5-448E-BEA7-94198A3D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182424"/>
            <a:ext cx="8328991" cy="56426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Operation during RHIC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Run-22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Nov’21-April’22)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29A6F-3ABA-0C31-D683-9C8B6B7F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209" y="2859482"/>
            <a:ext cx="6448077" cy="3551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855D7E-135D-52FE-8752-88870D99E9DC}"/>
              </a:ext>
            </a:extLst>
          </p:cNvPr>
          <p:cNvSpPr txBox="1"/>
          <p:nvPr/>
        </p:nvSpPr>
        <p:spPr>
          <a:xfrm>
            <a:off x="5440247" y="5076009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140 kW</a:t>
            </a:r>
          </a:p>
          <a:p>
            <a:r>
              <a:rPr lang="en-US" sz="1200" dirty="0">
                <a:solidFill>
                  <a:srgbClr val="FF0000"/>
                </a:solidFill>
              </a:rPr>
              <a:t>dump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496BC-8AFC-55B1-2FD4-BE24A3295BB3}"/>
              </a:ext>
            </a:extLst>
          </p:cNvPr>
          <p:cNvSpPr txBox="1"/>
          <p:nvPr/>
        </p:nvSpPr>
        <p:spPr>
          <a:xfrm>
            <a:off x="5682510" y="3228079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25 kW</a:t>
            </a:r>
          </a:p>
          <a:p>
            <a:r>
              <a:rPr lang="en-US" sz="1200" dirty="0">
                <a:solidFill>
                  <a:srgbClr val="FF0000"/>
                </a:solidFill>
              </a:rPr>
              <a:t>dump</a:t>
            </a:r>
          </a:p>
        </p:txBody>
      </p:sp>
    </p:spTree>
    <p:extLst>
      <p:ext uri="{BB962C8B-B14F-4D97-AF65-F5344CB8AC3E}">
        <p14:creationId xmlns:p14="http://schemas.microsoft.com/office/powerpoint/2010/main" val="42134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950" y="2286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LEReC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Injection section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dirty="0">
              <a:solidFill>
                <a:srgbClr val="00863D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fedotov\Desktop\inj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6" y="1836030"/>
            <a:ext cx="8453973" cy="296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37920" y="2183765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DC Gun</a:t>
            </a:r>
          </a:p>
          <a:p>
            <a:r>
              <a:rPr lang="en-US" sz="1800" dirty="0"/>
              <a:t>@350kV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3331" y="5068669"/>
            <a:ext cx="219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SRF Booster cavity</a:t>
            </a:r>
          </a:p>
          <a:p>
            <a:r>
              <a:rPr lang="en-US" sz="1800" dirty="0"/>
              <a:t>@ 0.15MV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1260" y="4223089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2.1 GHz RF cavity </a:t>
            </a:r>
          </a:p>
          <a:p>
            <a:r>
              <a:rPr lang="en-US" sz="1800" dirty="0"/>
              <a:t>@ 0MV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163" y="1190549"/>
            <a:ext cx="357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Injection dump (limited to 25 kW)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61522" y="5715000"/>
            <a:ext cx="6019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89211" y="534566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7 m</a:t>
            </a:r>
            <a:endParaRPr lang="en-US" sz="1800" dirty="0"/>
          </a:p>
        </p:txBody>
      </p:sp>
      <p:cxnSp>
        <p:nvCxnSpPr>
          <p:cNvPr id="14" name="Straight Arrow Connector 13"/>
          <p:cNvCxnSpPr>
            <a:cxnSpLocks/>
            <a:stCxn id="4" idx="0"/>
          </p:cNvCxnSpPr>
          <p:nvPr/>
        </p:nvCxnSpPr>
        <p:spPr>
          <a:xfrm flipH="1" flipV="1">
            <a:off x="7173433" y="4381502"/>
            <a:ext cx="227655" cy="687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474285" y="2809497"/>
            <a:ext cx="49119" cy="56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</p:cNvCxnSpPr>
          <p:nvPr/>
        </p:nvCxnSpPr>
        <p:spPr>
          <a:xfrm flipH="1" flipV="1">
            <a:off x="5318909" y="3810001"/>
            <a:ext cx="32898" cy="413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1179815" y="1567963"/>
            <a:ext cx="228600" cy="537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315B81CD-2297-FB96-3C5B-71117D1261D2}"/>
              </a:ext>
            </a:extLst>
          </p:cNvPr>
          <p:cNvSpPr txBox="1">
            <a:spLocks/>
          </p:cNvSpPr>
          <p:nvPr/>
        </p:nvSpPr>
        <p:spPr>
          <a:xfrm>
            <a:off x="8071270" y="6510022"/>
            <a:ext cx="1072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895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16339E-27D7-4D38-3ABB-34D987F5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324" y="1325407"/>
            <a:ext cx="3356565" cy="420718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   During 2022 operation using injection beam dump configuration, establishing of high-current was limited by:</a:t>
            </a:r>
          </a:p>
          <a:p>
            <a:pPr marL="457200" indent="-457200">
              <a:buAutoNum type="arabicPeriod"/>
            </a:pPr>
            <a:r>
              <a:rPr lang="en-US" sz="1600" dirty="0"/>
              <a:t>Beam optics with space charge.</a:t>
            </a:r>
          </a:p>
          <a:p>
            <a:pPr marL="457200" indent="-457200">
              <a:buAutoNum type="arabicPeriod"/>
            </a:pPr>
            <a:r>
              <a:rPr lang="en-US" sz="1600" dirty="0"/>
              <a:t>Beam losses at limiting apertures.</a:t>
            </a:r>
          </a:p>
          <a:p>
            <a:pPr marL="457200" indent="-457200">
              <a:buAutoNum type="arabicPeriod"/>
            </a:pPr>
            <a:r>
              <a:rPr lang="en-US" sz="1600" dirty="0"/>
              <a:t>Need to ramp down current and Gun volage when large losses (from RHIC or </a:t>
            </a:r>
            <a:r>
              <a:rPr lang="en-US" sz="1600" dirty="0" err="1"/>
              <a:t>CeC</a:t>
            </a:r>
            <a:r>
              <a:rPr lang="en-US" sz="1600" dirty="0"/>
              <a:t>) are expected, to protect HVPS electronics (high-current tests were  done in parallel to RHIC ops).</a:t>
            </a:r>
          </a:p>
          <a:p>
            <a:pPr marL="457200" indent="-457200">
              <a:buAutoNum type="arabicPeriod"/>
            </a:pPr>
            <a:r>
              <a:rPr lang="en-US" sz="1600" dirty="0"/>
              <a:t>HVPS trips on overcurrent.</a:t>
            </a:r>
          </a:p>
          <a:p>
            <a:pPr marL="457200" indent="-457200">
              <a:buAutoNum type="arabicPeriod"/>
            </a:pPr>
            <a:r>
              <a:rPr lang="en-US" sz="1600" dirty="0"/>
              <a:t>Stable operation at </a:t>
            </a:r>
            <a:r>
              <a:rPr lang="en-US" sz="1600" dirty="0">
                <a:solidFill>
                  <a:srgbClr val="FF0000"/>
                </a:solidFill>
              </a:rPr>
              <a:t>50mA </a:t>
            </a:r>
            <a:r>
              <a:rPr lang="en-US" sz="1600" dirty="0"/>
              <a:t>@0.5MeV (limited by 25kW injection dump power) was established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964D5C-3C69-1135-7671-04B288E6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86" y="176279"/>
            <a:ext cx="8286750" cy="790279"/>
          </a:xfrm>
        </p:spPr>
        <p:txBody>
          <a:bodyPr>
            <a:normAutofit/>
          </a:bodyPr>
          <a:lstStyle/>
          <a:p>
            <a:r>
              <a:rPr lang="en-US" sz="2400" dirty="0"/>
              <a:t>High-current operation: 2022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72B9BD-8596-AA9A-1C0D-0B83715C0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889" y="1425444"/>
            <a:ext cx="5474111" cy="3666868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0FF7007-453F-F64A-E9C1-167F7038F2E6}"/>
              </a:ext>
            </a:extLst>
          </p:cNvPr>
          <p:cNvSpPr txBox="1">
            <a:spLocks/>
          </p:cNvSpPr>
          <p:nvPr/>
        </p:nvSpPr>
        <p:spPr>
          <a:xfrm>
            <a:off x="8385544" y="6510022"/>
            <a:ext cx="75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6CE53-E393-35FF-B078-BDA994DC0CDA}"/>
              </a:ext>
            </a:extLst>
          </p:cNvPr>
          <p:cNvSpPr txBox="1"/>
          <p:nvPr/>
        </p:nvSpPr>
        <p:spPr>
          <a:xfrm>
            <a:off x="5096460" y="5206793"/>
            <a:ext cx="289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 at 50mA current</a:t>
            </a:r>
          </a:p>
        </p:txBody>
      </p:sp>
    </p:spTree>
    <p:extLst>
      <p:ext uri="{BB962C8B-B14F-4D97-AF65-F5344CB8AC3E}">
        <p14:creationId xmlns:p14="http://schemas.microsoft.com/office/powerpoint/2010/main" val="23017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E7994-90E4-44AE-BD60-86658E22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24" y="596412"/>
            <a:ext cx="8328991" cy="5351726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Cooling studies (with Au ions):  </a:t>
            </a: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 cooling studies using Accelerator Physics Experiments time.</a:t>
            </a: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High-current R&amp;D studies (without ions):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Explore long-term stability at high currents up to 50mA, using injection beam dump.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Explore Gun operation at high currents above 50mA: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equires propagating e-beam to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high-power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beam dump (100 meters of beam line and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RF cavities, one RF cavity was removed to allow for easier high-current transport in this configuration). It also requires dedicated time (could use some time during Maintenance Days) since we have to propagate electron beam through common sections with RHIC.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2023 RHIC run: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high-current R&amp;D studies: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moving high-power beam dump closer to the Gun. Could be done 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all cooling studies are completed.</a:t>
            </a:r>
            <a:endParaRPr lang="en-US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51BCD-7A33-4220-A130-77FAEFE4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9720" y="6510022"/>
            <a:ext cx="7442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C3799E-3AF5-448E-BEA7-94198A3D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25" y="295212"/>
            <a:ext cx="8328991" cy="564264"/>
          </a:xfrm>
        </p:spPr>
        <p:txBody>
          <a:bodyPr>
            <a:normAutofit fontScale="90000"/>
          </a:bodyPr>
          <a:lstStyle/>
          <a:p>
            <a:r>
              <a:rPr lang="en-US" sz="27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LEReC</a:t>
            </a:r>
            <a: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Run-23 Plan and beyond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8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52" y="160710"/>
            <a:ext cx="8321857" cy="503922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3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cs typeface="Times New Roman" panose="02020603050405020304" pitchFamily="18" charset="0"/>
              </a:rPr>
              <a:t>LEReC</a:t>
            </a:r>
            <a:r>
              <a:rPr lang="en-US" sz="2000" dirty="0">
                <a:cs typeface="Times New Roman" panose="02020603050405020304" pitchFamily="18" charset="0"/>
              </a:rPr>
              <a:t> successfully operated for RHIC physics program in 2020 and 2021, making it the world’s first operational electron cooler to cool ions directly at collision energy.</a:t>
            </a:r>
          </a:p>
          <a:p>
            <a:r>
              <a:rPr lang="en-US" sz="2000" dirty="0"/>
              <a:t>Presently, </a:t>
            </a:r>
            <a:r>
              <a:rPr lang="en-US" sz="2000" dirty="0" err="1"/>
              <a:t>LEReC</a:t>
            </a:r>
            <a:r>
              <a:rPr lang="en-US" sz="2000" dirty="0"/>
              <a:t> is being used for dedicated experimental studies  of various cooling topics and high-current R&amp;D.</a:t>
            </a:r>
            <a:endParaRPr lang="en-US" sz="2000" dirty="0"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cs typeface="Times New Roman" panose="02020603050405020304" pitchFamily="18" charset="0"/>
              </a:rPr>
              <a:t>Several dedicated cooling experiments are already completed (coherent excitations, recombination, machine learning). Several cooling experiments are in progress or planned (heating, dispersive cooling, lifetime studies, cooling with decoupling).</a:t>
            </a:r>
          </a:p>
          <a:p>
            <a:r>
              <a:rPr lang="en-US" sz="2000" dirty="0"/>
              <a:t>High-current R&amp;D using </a:t>
            </a:r>
            <a:r>
              <a:rPr lang="en-US" sz="2000" dirty="0" err="1"/>
              <a:t>LEReC</a:t>
            </a:r>
            <a:r>
              <a:rPr lang="en-US" sz="2000" dirty="0"/>
              <a:t> Gun started in 2022. Stable operation at 50mA was established.</a:t>
            </a:r>
            <a:endParaRPr lang="en-US" sz="2000" dirty="0"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1C8BCB-E1E2-4950-A41A-A05B334B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68" y="0"/>
            <a:ext cx="1860863" cy="638321"/>
          </a:xfrm>
        </p:spPr>
        <p:txBody>
          <a:bodyPr>
            <a:normAutofit/>
          </a:bodyPr>
          <a:lstStyle/>
          <a:p>
            <a:r>
              <a:rPr lang="en-US" sz="2800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187EA-8F7E-4FDD-BA58-2B54E7F0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73" y="4259916"/>
            <a:ext cx="3560497" cy="2339358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B805FA0-67CA-42F9-8FD3-5D265212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0864" y="6510022"/>
            <a:ext cx="893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413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Response to </a:t>
            </a:r>
            <a:r>
              <a:rPr lang="en-US" dirty="0" err="1"/>
              <a:t>LEReC</a:t>
            </a:r>
            <a:r>
              <a:rPr lang="en-US" dirty="0"/>
              <a:t> recommendations from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LEReC</a:t>
            </a:r>
            <a:r>
              <a:rPr lang="en-US" dirty="0"/>
              <a:t> cooling studies R&amp;D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LEReC</a:t>
            </a:r>
            <a:r>
              <a:rPr lang="en-US" dirty="0"/>
              <a:t> high-current R&amp;D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Future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E3365EE-E3C4-47F5-B7EE-E7F4CABF5574}"/>
              </a:ext>
            </a:extLst>
          </p:cNvPr>
          <p:cNvSpPr txBox="1">
            <a:spLocks/>
          </p:cNvSpPr>
          <p:nvPr/>
        </p:nvSpPr>
        <p:spPr>
          <a:xfrm>
            <a:off x="8141918" y="6471534"/>
            <a:ext cx="1002082" cy="347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56" y="0"/>
            <a:ext cx="7513285" cy="673965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en-US" sz="2700" dirty="0"/>
              <a:t>Response to recommendations from MAC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62" y="771725"/>
            <a:ext cx="8542552" cy="5183859"/>
          </a:xfrm>
        </p:spPr>
        <p:txBody>
          <a:bodyPr>
            <a:noAutofit/>
          </a:bodyPr>
          <a:lstStyle/>
          <a:p>
            <a:endParaRPr lang="en-US" sz="1400" dirty="0"/>
          </a:p>
          <a:p>
            <a:pPr algn="l"/>
            <a:r>
              <a:rPr lang="en-US" sz="12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HelveticaNeue-Bold"/>
              </a:rPr>
              <a:t>R1-2: </a:t>
            </a:r>
            <a:r>
              <a:rPr lang="en-US" sz="1200" b="1" i="0" u="none" strike="noStrike" baseline="0" dirty="0">
                <a:solidFill>
                  <a:srgbClr val="0000FF"/>
                </a:solidFill>
                <a:latin typeface="HelveticaNeue-Bold"/>
              </a:rPr>
              <a:t>Since the time for cooling experiments in 2022 and 2023 may be limited, prioritize the variety of planned cooling experiments based on the needs of the EIC precooler and high-energy cooler designs, while aiming to avoid possible loss of time due to potential gun damage in high current studies.</a:t>
            </a:r>
            <a:r>
              <a:rPr lang="en-US" sz="1800" b="1" i="0" u="none" strike="noStrike" baseline="0" dirty="0">
                <a:latin typeface="HelveticaNeue-Bold"/>
              </a:rPr>
              <a:t> </a:t>
            </a:r>
            <a:r>
              <a:rPr lang="en-US" sz="1200" b="1" i="0" u="none" strike="noStrike" baseline="0" dirty="0">
                <a:solidFill>
                  <a:srgbClr val="0000FF"/>
                </a:solidFill>
                <a:latin typeface="HelveticaNeue-Bold"/>
              </a:rPr>
              <a:t>Consider lowering the priority of high voltage high current gun studies, as these studies can presumably be done elsewhere or later, while the window of opportunity for </a:t>
            </a:r>
            <a:r>
              <a:rPr lang="en-US" sz="1200" b="1" i="0" u="none" strike="noStrike" baseline="0" dirty="0" err="1">
                <a:solidFill>
                  <a:srgbClr val="0000FF"/>
                </a:solidFill>
                <a:latin typeface="HelveticaNeue-Bold"/>
              </a:rPr>
              <a:t>LEReC</a:t>
            </a:r>
            <a:r>
              <a:rPr lang="en-US" sz="1200" b="1" i="0" u="none" strike="noStrike" baseline="0" dirty="0">
                <a:solidFill>
                  <a:srgbClr val="0000FF"/>
                </a:solidFill>
                <a:latin typeface="HelveticaNeue-Bold"/>
              </a:rPr>
              <a:t> cooling study is limited.</a:t>
            </a:r>
            <a:endParaRPr lang="en-US" sz="1200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Cooling studies were a priority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in 2022 and are priority for run 2023.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ecause very limited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RHIC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 was available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cooling experiments (Run-22 was with protons while cooling studies required Au ions) this allowed to proceed, very carefully, with high-current R&amp;D, which went very well.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EIC, the high-current R&amp;D is of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importance since it is an integrable part of both low and high-energy EIC coolers.</a:t>
            </a:r>
          </a:p>
          <a:p>
            <a:pPr marL="0" indent="0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marL="0" lv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6ED229A-8970-475E-B8FF-285DA884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640" y="6510022"/>
            <a:ext cx="815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070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08FC-3821-451D-A5D0-72F874F38BA5}"/>
              </a:ext>
            </a:extLst>
          </p:cNvPr>
          <p:cNvSpPr txBox="1"/>
          <p:nvPr/>
        </p:nvSpPr>
        <p:spPr>
          <a:xfrm>
            <a:off x="2041794" y="59119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Distinctive features of </a:t>
            </a:r>
            <a:r>
              <a:rPr lang="en-US" sz="2400" b="1" dirty="0" err="1"/>
              <a:t>LEReC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D7BBD-D7CD-4105-9BFA-A0EEC62F9CD2}"/>
              </a:ext>
            </a:extLst>
          </p:cNvPr>
          <p:cNvSpPr txBox="1"/>
          <p:nvPr/>
        </p:nvSpPr>
        <p:spPr>
          <a:xfrm>
            <a:off x="730501" y="3887231"/>
            <a:ext cx="8239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LEReC</a:t>
            </a:r>
            <a:r>
              <a:rPr lang="en-US" sz="1600" dirty="0"/>
              <a:t> is fully operational electron cooler which: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utilizes RF-accelerated electron bunches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uses non-magnetized electron beam (there is no magnetization at the cathode and there is no continuous solenoidal field in the cooling section)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LEReC</a:t>
            </a:r>
            <a:r>
              <a:rPr lang="en-US" sz="1600" dirty="0"/>
              <a:t> approach is directly scalable to high energies: </a:t>
            </a:r>
            <a:r>
              <a:rPr lang="en-US" sz="1600" dirty="0">
                <a:solidFill>
                  <a:srgbClr val="00B050"/>
                </a:solidFill>
              </a:rPr>
              <a:t>Baseline for the EIC Precooler (13 MeV), see presentation by D. Kayran.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LEReC</a:t>
            </a:r>
            <a:r>
              <a:rPr lang="en-US" sz="1600" dirty="0"/>
              <a:t> operations for RHIC physics program (Beam Energy Scan II) concluded in 2021. </a:t>
            </a:r>
            <a:r>
              <a:rPr lang="en-US" sz="1600" dirty="0">
                <a:solidFill>
                  <a:srgbClr val="FF0000"/>
                </a:solidFill>
              </a:rPr>
              <a:t>Starting June 2021 </a:t>
            </a:r>
            <a:r>
              <a:rPr lang="en-US" sz="1600" dirty="0" err="1">
                <a:solidFill>
                  <a:srgbClr val="FF0000"/>
                </a:solidFill>
              </a:rPr>
              <a:t>LEReC</a:t>
            </a:r>
            <a:r>
              <a:rPr lang="en-US" sz="1600" dirty="0">
                <a:solidFill>
                  <a:srgbClr val="FF0000"/>
                </a:solidFill>
              </a:rPr>
              <a:t> is being used for dedicated experimental studies  of various cooling topics.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7E351D-84F1-4872-9E91-B4515FDD4652}"/>
              </a:ext>
            </a:extLst>
          </p:cNvPr>
          <p:cNvSpPr txBox="1">
            <a:spLocks/>
          </p:cNvSpPr>
          <p:nvPr/>
        </p:nvSpPr>
        <p:spPr>
          <a:xfrm>
            <a:off x="3217666" y="6547501"/>
            <a:ext cx="4552437" cy="5214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9E43F92-6EB2-4643-A057-10A62B392117}"/>
              </a:ext>
            </a:extLst>
          </p:cNvPr>
          <p:cNvSpPr txBox="1">
            <a:spLocks/>
          </p:cNvSpPr>
          <p:nvPr/>
        </p:nvSpPr>
        <p:spPr>
          <a:xfrm>
            <a:off x="8399720" y="6510022"/>
            <a:ext cx="7442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0EFE6-DEF0-2753-7579-4F96B3AF4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4" y="634068"/>
            <a:ext cx="8113670" cy="32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9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51BCD-7A33-4220-A130-77FAEFE4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0226" y="6316596"/>
            <a:ext cx="1358094" cy="754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C3799E-3AF5-448E-BEA7-94198A3D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0" y="110153"/>
            <a:ext cx="8674416" cy="979058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Importance of </a:t>
            </a:r>
            <a:r>
              <a:rPr lang="en-US" sz="27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LEReC</a:t>
            </a:r>
            <a: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cooling studies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future high-energy coolers, including EIC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E7994-90E4-44AE-BD60-86658E2267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7216" y="569945"/>
            <a:ext cx="5603327" cy="5298074"/>
          </a:xfrm>
        </p:spPr>
        <p:txBody>
          <a:bodyPr>
            <a:normAutofit fontScale="92500" lnSpcReduction="20000"/>
          </a:bodyPr>
          <a:lstStyle/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 cooling using bunched electron beams (</a:t>
            </a:r>
            <a:r>
              <a:rPr lang="en-US" sz="2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LEReC</a:t>
            </a:r>
            <a:r>
              <a:rPr lang="en-US" sz="2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-type cooler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is proposed for: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Pre-cooling of protons at 24GeV for EIC (13 MeV electron cooler)</a:t>
            </a:r>
          </a:p>
          <a:p>
            <a:pPr marL="342900" marR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Cooling protons directly at collision energy of 41GeV in EIC (22 MeV electron cooler)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Fedotov, S. Benson et al., “Low energy cooling for EIC”, </a:t>
            </a:r>
            <a:r>
              <a:rPr lang="en-US" sz="2100" b="0" i="0" u="none" strike="noStrike" baseline="0" dirty="0">
                <a:solidFill>
                  <a:srgbClr val="0000FF"/>
                </a:solidFill>
                <a:latin typeface="TimesNewRomanPSMT"/>
              </a:rPr>
              <a:t>BNL-220686-2020-TECH (2020)</a:t>
            </a:r>
            <a:endParaRPr lang="en-US" sz="2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Cooling of protons at the highest energy of 275GeV using storage ring electron cooler (150 MeV)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Zhao, J. Kewisch, et al., “Ring-based electron cooler for high energy beam cooling”, Phys. Rev. Acc. Beams 24, 043501 (2021)</a:t>
            </a:r>
          </a:p>
          <a:p>
            <a:pPr marL="457200" marR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8104B3-DDD4-42E1-9978-01558E50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684" y="3827341"/>
            <a:ext cx="3322947" cy="2740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2CF8B3-ADA7-4C78-91E4-43636442C86C}"/>
              </a:ext>
            </a:extLst>
          </p:cNvPr>
          <p:cNvSpPr txBox="1"/>
          <p:nvPr/>
        </p:nvSpPr>
        <p:spPr>
          <a:xfrm>
            <a:off x="5479903" y="3230771"/>
            <a:ext cx="367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Dispersive cooling (275GeV, EIC):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030CAB-3C3A-4439-8865-B092C303D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770366"/>
            <a:ext cx="3407448" cy="2335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FB646-A848-4F5B-962C-3DD80F5AD551}"/>
              </a:ext>
            </a:extLst>
          </p:cNvPr>
          <p:cNvSpPr txBox="1"/>
          <p:nvPr/>
        </p:nvSpPr>
        <p:spPr>
          <a:xfrm>
            <a:off x="6046405" y="353990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cooling rate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9F44F4-26DB-4057-AA84-6C98B6818862}"/>
              </a:ext>
            </a:extLst>
          </p:cNvPr>
          <p:cNvCxnSpPr>
            <a:cxnSpLocks/>
          </p:cNvCxnSpPr>
          <p:nvPr/>
        </p:nvCxnSpPr>
        <p:spPr>
          <a:xfrm>
            <a:off x="5021167" y="1937985"/>
            <a:ext cx="72777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FCF2E6-8EA6-495A-8A86-FB17B6ECE12F}"/>
              </a:ext>
            </a:extLst>
          </p:cNvPr>
          <p:cNvCxnSpPr>
            <a:cxnSpLocks/>
          </p:cNvCxnSpPr>
          <p:nvPr/>
        </p:nvCxnSpPr>
        <p:spPr>
          <a:xfrm>
            <a:off x="5214808" y="4229159"/>
            <a:ext cx="722024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2786A0-938D-4037-9E88-479912AED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622" y="5139458"/>
            <a:ext cx="2834198" cy="17341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7C4505-447A-4CBF-8860-4C51FBCEBA50}"/>
              </a:ext>
            </a:extLst>
          </p:cNvPr>
          <p:cNvSpPr txBox="1"/>
          <p:nvPr/>
        </p:nvSpPr>
        <p:spPr>
          <a:xfrm>
            <a:off x="3218749" y="5402269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150 MeV Storage Ring</a:t>
            </a:r>
          </a:p>
          <a:p>
            <a:r>
              <a:rPr lang="en-US" sz="1400" dirty="0"/>
              <a:t>     electron cooler</a:t>
            </a:r>
          </a:p>
        </p:txBody>
      </p:sp>
    </p:spTree>
    <p:extLst>
      <p:ext uri="{BB962C8B-B14F-4D97-AF65-F5344CB8AC3E}">
        <p14:creationId xmlns:p14="http://schemas.microsoft.com/office/powerpoint/2010/main" val="284197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E7994-90E4-44AE-BD60-86658E22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55" y="529394"/>
            <a:ext cx="8523144" cy="5646698"/>
          </a:xfrm>
        </p:spPr>
        <p:txBody>
          <a:bodyPr>
            <a:normAutofit fontScale="92500" lnSpcReduction="20000"/>
          </a:bodyPr>
          <a:lstStyle/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Coherent excitations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ions and circular attractors – </a:t>
            </a:r>
            <a:r>
              <a:rPr lang="en-US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completed, paper submitted for publication</a:t>
            </a:r>
            <a:endParaRPr lang="en-US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Recombination of ions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without continuous magnetic field in cooling section – </a:t>
            </a:r>
            <a:r>
              <a:rPr lang="en-US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completed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Machine learning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LEReC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completed, paper published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Emittance growth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ion beam (“heating”) due to interaction with bunched electron beam – </a:t>
            </a:r>
            <a:r>
              <a:rPr lang="en-US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 studies were performed in 2022</a:t>
            </a:r>
            <a:endParaRPr lang="en-US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Dispersive cooling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(redistribution of cooling decrements), to provide stronger transverse cooling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started in 2021, 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be continued.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000" dirty="0"/>
              <a:t>Effects of the presence of the electron beam on the </a:t>
            </a:r>
            <a:r>
              <a:rPr lang="en-US" sz="2000" b="1" dirty="0"/>
              <a:t>ion beam lifetime </a:t>
            </a:r>
            <a:r>
              <a:rPr lang="en-US" sz="2000" dirty="0"/>
              <a:t>(beam-beam from electron cooler beam): This is extremely important effect when one considers electron coolers for colliders, such as for the EIC - </a:t>
            </a:r>
            <a:r>
              <a:rPr lang="en-US" sz="2000" dirty="0">
                <a:solidFill>
                  <a:srgbClr val="FF0000"/>
                </a:solidFill>
              </a:rPr>
              <a:t>to be performed.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EIC-related experiments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under discussion: a) Cooling in single plane with decoupling b) maintaining large emittance aspect ratios in the presence of non-linear coupling, including space charge; other…</a:t>
            </a: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RHIC run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2022 was with protons with very limited time available for studies with Au ions: </a:t>
            </a:r>
            <a:r>
              <a:rPr lang="en-US" sz="20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single APEX experiment on “heating” was performed.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51BCD-7A33-4220-A130-77FAEFE4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2752" y="6510022"/>
            <a:ext cx="581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C3799E-3AF5-448E-BEA7-94198A3D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32" y="247262"/>
            <a:ext cx="8328991" cy="56426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Cooling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experiments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using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LEReC</a:t>
            </a:r>
            <a:b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E996-C08A-48DE-A143-C95F69EB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4" y="203033"/>
            <a:ext cx="7886700" cy="437933"/>
          </a:xfrm>
        </p:spPr>
        <p:txBody>
          <a:bodyPr>
            <a:normAutofit/>
          </a:bodyPr>
          <a:lstStyle/>
          <a:p>
            <a:r>
              <a:rPr lang="en-US" sz="2400" dirty="0"/>
              <a:t>Electron-ion heating experiment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D9E353-10BC-4182-826E-8279E0E4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34" y="948736"/>
            <a:ext cx="9144000" cy="70978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 the presence of e-beam and with the “zeroed” cooling we observed a much faster growth of the transverse size of the </a:t>
            </a:r>
            <a:r>
              <a:rPr lang="en-US" dirty="0" err="1"/>
              <a:t>i</a:t>
            </a:r>
            <a:r>
              <a:rPr lang="en-US" dirty="0"/>
              <a:t>-bunch than the IBS driven size growth.</a:t>
            </a:r>
          </a:p>
          <a:p>
            <a:r>
              <a:rPr lang="en-US" dirty="0"/>
              <a:t>We called this additional growth of the emittance  “</a:t>
            </a:r>
            <a:r>
              <a:rPr lang="en-US" b="1" dirty="0"/>
              <a:t>the electron-ion heating</a:t>
            </a:r>
            <a:r>
              <a:rPr lang="en-US" dirty="0"/>
              <a:t>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AF5C61-DFC3-434D-8C89-EB9F10044C50}"/>
              </a:ext>
            </a:extLst>
          </p:cNvPr>
          <p:cNvGrpSpPr/>
          <p:nvPr/>
        </p:nvGrpSpPr>
        <p:grpSpPr>
          <a:xfrm>
            <a:off x="58953" y="1794495"/>
            <a:ext cx="9014826" cy="2108334"/>
            <a:chOff x="-50868" y="1816100"/>
            <a:chExt cx="12019768" cy="28111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CB0D55-4404-4691-964D-B4644EB12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865" y="2093704"/>
              <a:ext cx="11629035" cy="2317869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C06227-21E4-46C6-9ECB-A0CC7D31A8A3}"/>
                </a:ext>
              </a:extLst>
            </p:cNvPr>
            <p:cNvGrpSpPr/>
            <p:nvPr/>
          </p:nvGrpSpPr>
          <p:grpSpPr>
            <a:xfrm>
              <a:off x="1024949" y="2334487"/>
              <a:ext cx="7586519" cy="1577138"/>
              <a:chOff x="1427533" y="2112239"/>
              <a:chExt cx="7586519" cy="157713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571743-DA96-46E7-B568-DA42ECD03060}"/>
                  </a:ext>
                </a:extLst>
              </p:cNvPr>
              <p:cNvSpPr txBox="1"/>
              <p:nvPr/>
            </p:nvSpPr>
            <p:spPr>
              <a:xfrm rot="2768465">
                <a:off x="876100" y="2663672"/>
                <a:ext cx="150297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accent1">
                        <a:lumMod val="75000"/>
                      </a:schemeClr>
                    </a:solidFill>
                  </a:rPr>
                  <a:t>pre-cooling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03376C-17FD-4363-9D19-51B5C27F26AB}"/>
                  </a:ext>
                </a:extLst>
              </p:cNvPr>
              <p:cNvSpPr txBox="1"/>
              <p:nvPr/>
            </p:nvSpPr>
            <p:spPr>
              <a:xfrm rot="2768465">
                <a:off x="4296224" y="2737834"/>
                <a:ext cx="150297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accent1">
                        <a:lumMod val="75000"/>
                      </a:schemeClr>
                    </a:solidFill>
                  </a:rPr>
                  <a:t>pre-cooling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D05092-8B59-415B-A5EB-EA051F82A02D}"/>
                  </a:ext>
                </a:extLst>
              </p:cNvPr>
              <p:cNvSpPr txBox="1"/>
              <p:nvPr/>
            </p:nvSpPr>
            <p:spPr>
              <a:xfrm rot="21035679">
                <a:off x="8383111" y="2578504"/>
                <a:ext cx="63094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/>
                  <a:t>IBS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3590AD-077A-41B5-B64A-5E981C7C746C}"/>
                  </a:ext>
                </a:extLst>
              </p:cNvPr>
              <p:cNvSpPr txBox="1"/>
              <p:nvPr/>
            </p:nvSpPr>
            <p:spPr>
              <a:xfrm rot="19218861">
                <a:off x="2142233" y="2523271"/>
                <a:ext cx="204799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rgbClr val="FF0000"/>
                    </a:solidFill>
                  </a:rPr>
                  <a:t>IBS + e-</a:t>
                </a:r>
                <a:r>
                  <a:rPr lang="en-US" sz="1350" b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1350" b="1" dirty="0">
                    <a:solidFill>
                      <a:srgbClr val="FF0000"/>
                    </a:solidFill>
                  </a:rPr>
                  <a:t> heating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876C41-5BBC-4A69-BF02-12E6DAE3E918}"/>
                </a:ext>
              </a:extLst>
            </p:cNvPr>
            <p:cNvSpPr txBox="1"/>
            <p:nvPr/>
          </p:nvSpPr>
          <p:spPr>
            <a:xfrm>
              <a:off x="6154383" y="4226906"/>
              <a:ext cx="75063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Time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DF74B0-C9C3-4CD4-B8E9-D4C86ABD1BD4}"/>
                </a:ext>
              </a:extLst>
            </p:cNvPr>
            <p:cNvSpPr txBox="1"/>
            <p:nvPr/>
          </p:nvSpPr>
          <p:spPr>
            <a:xfrm rot="16200000">
              <a:off x="-1256369" y="3021601"/>
              <a:ext cx="281111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Vertical bunch size [mm]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853F47-5733-432E-8BB7-B6074814F27F}"/>
              </a:ext>
            </a:extLst>
          </p:cNvPr>
          <p:cNvGrpSpPr/>
          <p:nvPr/>
        </p:nvGrpSpPr>
        <p:grpSpPr>
          <a:xfrm>
            <a:off x="364913" y="4005638"/>
            <a:ext cx="2859159" cy="1937794"/>
            <a:chOff x="850690" y="2482347"/>
            <a:chExt cx="3812213" cy="258372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903EA2E-9955-42E7-8557-4120330B7693}"/>
                </a:ext>
              </a:extLst>
            </p:cNvPr>
            <p:cNvGrpSpPr/>
            <p:nvPr/>
          </p:nvGrpSpPr>
          <p:grpSpPr>
            <a:xfrm>
              <a:off x="850690" y="2482347"/>
              <a:ext cx="3507097" cy="2583724"/>
              <a:chOff x="850690" y="2482347"/>
              <a:chExt cx="3507097" cy="258372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0720DBD-826D-45F8-946A-80A4EA073D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2785" y="2581371"/>
                <a:ext cx="3165002" cy="2164826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292244D-8AD1-43D2-949A-8FD458465543}"/>
                  </a:ext>
                </a:extLst>
              </p:cNvPr>
              <p:cNvGrpSpPr/>
              <p:nvPr/>
            </p:nvGrpSpPr>
            <p:grpSpPr>
              <a:xfrm>
                <a:off x="850690" y="2482347"/>
                <a:ext cx="3076118" cy="2583724"/>
                <a:chOff x="850690" y="2482347"/>
                <a:chExt cx="3076118" cy="2583724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7543EF3-DFAF-49AA-A54C-ED6BD2E3E602}"/>
                    </a:ext>
                  </a:extLst>
                </p:cNvPr>
                <p:cNvSpPr txBox="1"/>
                <p:nvPr/>
              </p:nvSpPr>
              <p:spPr>
                <a:xfrm rot="16200000">
                  <a:off x="-104699" y="3437736"/>
                  <a:ext cx="2310888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Friction force [eV/m]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293A0740-CD5D-4EF4-81E6-C3ABC5F8EF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05570" y="4641082"/>
                      <a:ext cx="2021238" cy="4249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35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135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𝒊𝒕</m:t>
                                </m:r>
                              </m:sub>
                            </m:sSub>
                            <m:r>
                              <a:rPr lang="en-US" sz="135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135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35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5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35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𝒆𝒕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135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135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𝒊𝒛</m:t>
                                </m:r>
                              </m:sub>
                            </m:sSub>
                            <m:r>
                              <a:rPr lang="en-US" sz="135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135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35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5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35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𝒆𝒛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sz="1350" b="1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293A0740-CD5D-4EF4-81E6-C3ABC5F8EF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05570" y="4641082"/>
                      <a:ext cx="2021238" cy="42498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38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D1B775-07F0-485F-8240-177DA39798BA}"/>
                </a:ext>
              </a:extLst>
            </p:cNvPr>
            <p:cNvSpPr txBox="1"/>
            <p:nvPr/>
          </p:nvSpPr>
          <p:spPr>
            <a:xfrm>
              <a:off x="2287893" y="2581371"/>
              <a:ext cx="237501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E-beam is on energy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4F5F94-9F3F-4D6A-8134-E2234E9BB48C}"/>
              </a:ext>
            </a:extLst>
          </p:cNvPr>
          <p:cNvGrpSpPr/>
          <p:nvPr/>
        </p:nvGrpSpPr>
        <p:grpSpPr>
          <a:xfrm>
            <a:off x="3495112" y="3895497"/>
            <a:ext cx="3289875" cy="2085855"/>
            <a:chOff x="7806548" y="2212298"/>
            <a:chExt cx="4386499" cy="278113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5E9BB0E-D6B9-4354-ABEA-EF31C5451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6741" y="2507318"/>
              <a:ext cx="3231681" cy="2178162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3CD4FE9-B45A-429E-8635-7BFA3024029E}"/>
                </a:ext>
              </a:extLst>
            </p:cNvPr>
            <p:cNvGrpSpPr/>
            <p:nvPr/>
          </p:nvGrpSpPr>
          <p:grpSpPr>
            <a:xfrm>
              <a:off x="7844968" y="2398106"/>
              <a:ext cx="3090509" cy="2595331"/>
              <a:chOff x="1370596" y="2398106"/>
              <a:chExt cx="3090509" cy="259533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EF9883-4249-45D5-9649-D64AC625D6B7}"/>
                  </a:ext>
                </a:extLst>
              </p:cNvPr>
              <p:cNvSpPr txBox="1"/>
              <p:nvPr/>
            </p:nvSpPr>
            <p:spPr>
              <a:xfrm rot="16200000">
                <a:off x="415206" y="3353496"/>
                <a:ext cx="2310889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Friction force [eV/m]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E4DD637-953A-482C-BD54-DD2376D5DFA2}"/>
                      </a:ext>
                    </a:extLst>
                  </p:cNvPr>
                  <p:cNvSpPr txBox="1"/>
                  <p:nvPr/>
                </p:nvSpPr>
                <p:spPr>
                  <a:xfrm>
                    <a:off x="2439868" y="4568448"/>
                    <a:ext cx="2021237" cy="4249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35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𝒊𝒕</m:t>
                              </m:r>
                            </m:sub>
                          </m:sSub>
                          <m:r>
                            <a:rPr lang="en-US" sz="135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35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35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𝒆𝒕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3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𝒊𝒛</m:t>
                              </m:r>
                            </m:sub>
                          </m:sSub>
                          <m:r>
                            <a:rPr lang="en-US" sz="13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35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35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1350" b="1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E4DD637-953A-482C-BD54-DD2376D5DF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9868" y="4568448"/>
                    <a:ext cx="2021237" cy="42498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872536C-B763-4FE5-A744-DAFF57A04F7A}"/>
                    </a:ext>
                  </a:extLst>
                </p:cNvPr>
                <p:cNvSpPr txBox="1"/>
                <p:nvPr/>
              </p:nvSpPr>
              <p:spPr>
                <a:xfrm>
                  <a:off x="7806548" y="2212298"/>
                  <a:ext cx="4386499" cy="42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E-beam is 5 kV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≈6.3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𝑒𝑧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350" dirty="0"/>
                    <a:t>) off energy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872536C-B763-4FE5-A744-DAFF57A04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548" y="2212298"/>
                  <a:ext cx="4386499" cy="425331"/>
                </a:xfrm>
                <a:prstGeom prst="rect">
                  <a:avLst/>
                </a:prstGeom>
                <a:blipFill>
                  <a:blip r:embed="rId6"/>
                  <a:stretch>
                    <a:fillRect l="-370" t="-1923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91DE8F2-3AEA-4AAD-B8B6-2E9DE17FB9C1}"/>
              </a:ext>
            </a:extLst>
          </p:cNvPr>
          <p:cNvCxnSpPr>
            <a:cxnSpLocks/>
            <a:stCxn id="19" idx="1"/>
            <a:endCxn id="7" idx="2"/>
          </p:cNvCxnSpPr>
          <p:nvPr/>
        </p:nvCxnSpPr>
        <p:spPr>
          <a:xfrm flipH="1" flipV="1">
            <a:off x="907670" y="2850862"/>
            <a:ext cx="535145" cy="137908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DC3095-769B-49C4-9F53-4C61C8E45B0B}"/>
              </a:ext>
            </a:extLst>
          </p:cNvPr>
          <p:cNvCxnSpPr>
            <a:cxnSpLocks/>
            <a:stCxn id="19" idx="0"/>
            <a:endCxn id="8" idx="2"/>
          </p:cNvCxnSpPr>
          <p:nvPr/>
        </p:nvCxnSpPr>
        <p:spPr>
          <a:xfrm flipV="1">
            <a:off x="2333444" y="2906484"/>
            <a:ext cx="1139319" cy="117342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32F904F-36AD-483E-968B-4221636EFAF9}"/>
              </a:ext>
            </a:extLst>
          </p:cNvPr>
          <p:cNvCxnSpPr>
            <a:cxnSpLocks/>
            <a:stCxn id="27" idx="1"/>
            <a:endCxn id="10" idx="2"/>
          </p:cNvCxnSpPr>
          <p:nvPr/>
        </p:nvCxnSpPr>
        <p:spPr>
          <a:xfrm flipH="1" flipV="1">
            <a:off x="2265652" y="2757065"/>
            <a:ext cx="1229460" cy="1297931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6829C80-9942-4F2F-9A97-D57516E6E2C1}"/>
              </a:ext>
            </a:extLst>
          </p:cNvPr>
          <p:cNvSpPr txBox="1"/>
          <p:nvPr/>
        </p:nvSpPr>
        <p:spPr>
          <a:xfrm rot="21047108">
            <a:off x="5513300" y="2807251"/>
            <a:ext cx="17204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e-beam is turned off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84BE34-CA18-4078-A171-8D88E39F5D37}"/>
              </a:ext>
            </a:extLst>
          </p:cNvPr>
          <p:cNvSpPr txBox="1"/>
          <p:nvPr/>
        </p:nvSpPr>
        <p:spPr>
          <a:xfrm>
            <a:off x="6452978" y="4311644"/>
            <a:ext cx="261026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We suppress the cooling while keeping the electron beam in the CS by detuning the electron beam energy by a few kV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F7678F-2242-0FEE-9720-8CE405B59D07}"/>
              </a:ext>
            </a:extLst>
          </p:cNvPr>
          <p:cNvSpPr txBox="1">
            <a:spLocks/>
          </p:cNvSpPr>
          <p:nvPr/>
        </p:nvSpPr>
        <p:spPr>
          <a:xfrm>
            <a:off x="8562752" y="6510022"/>
            <a:ext cx="581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7689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6418-B254-4E14-BC40-69BADD49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61" y="293380"/>
            <a:ext cx="7886700" cy="344601"/>
          </a:xfrm>
        </p:spPr>
        <p:txBody>
          <a:bodyPr>
            <a:noAutofit/>
          </a:bodyPr>
          <a:lstStyle/>
          <a:p>
            <a:r>
              <a:rPr lang="en-US" sz="2400" dirty="0"/>
              <a:t>Electron-ion heating (comparison to models)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830C-1B8E-4D7E-B8E8-ACC46DD0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18" y="951858"/>
            <a:ext cx="8203164" cy="653073"/>
          </a:xfrm>
        </p:spPr>
        <p:txBody>
          <a:bodyPr>
            <a:normAutofit/>
          </a:bodyPr>
          <a:lstStyle/>
          <a:p>
            <a:r>
              <a:rPr lang="en-US" sz="1800" dirty="0"/>
              <a:t>Several theories were applied to the experimental data, but none of them predict experimentally observed dependence).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6AA6E7B0-D26F-4262-90CD-FE1FC7D2D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32" y="2136366"/>
            <a:ext cx="4667186" cy="3477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5DD5D-F09E-4F2A-94B2-C0E75539DB00}"/>
              </a:ext>
            </a:extLst>
          </p:cNvPr>
          <p:cNvSpPr txBox="1"/>
          <p:nvPr/>
        </p:nvSpPr>
        <p:spPr>
          <a:xfrm>
            <a:off x="310743" y="2049292"/>
            <a:ext cx="3678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 simple “random walk model” </a:t>
            </a:r>
            <a:r>
              <a:rPr lang="en-GB" sz="135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either dipole or focusing kicks</a:t>
            </a:r>
            <a:r>
              <a:rPr lang="en-US" sz="135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5ED55-FC45-4FCA-B137-F019D64D8059}"/>
              </a:ext>
            </a:extLst>
          </p:cNvPr>
          <p:cNvSpPr txBox="1"/>
          <p:nvPr/>
        </p:nvSpPr>
        <p:spPr>
          <a:xfrm>
            <a:off x="310743" y="2648522"/>
            <a:ext cx="39800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 more sophisticated model where focusing kicks from the space charge of e-bunches drive synchro-betatron resonances and the heating effect occurs due to the longitudinal IBS continuously “dragging” individual ions through resonances.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BE25B-0E78-4F1A-9AAF-6AD5E60F6568}"/>
              </a:ext>
            </a:extLst>
          </p:cNvPr>
          <p:cNvSpPr txBox="1"/>
          <p:nvPr/>
        </p:nvSpPr>
        <p:spPr>
          <a:xfrm>
            <a:off x="268277" y="4039028"/>
            <a:ext cx="406493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red dashed line shows the model’s prediction for the heating rate on the average e-beam density.  The simulations include the cooling force, intra-beam scattering, ion-electron focusing and electron-ion focusing kick.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3E177F-6485-0A7B-9651-24703FE4534E}"/>
                  </a:ext>
                </a:extLst>
              </p:cNvPr>
              <p:cNvSpPr txBox="1"/>
              <p:nvPr/>
            </p:nvSpPr>
            <p:spPr>
              <a:xfrm>
                <a:off x="5652335" y="1785051"/>
                <a:ext cx="2222981" cy="3513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3E177F-6485-0A7B-9651-24703FE45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335" y="1785051"/>
                <a:ext cx="2222981" cy="351315"/>
              </a:xfrm>
              <a:prstGeom prst="rect">
                <a:avLst/>
              </a:prstGeom>
              <a:blipFill>
                <a:blip r:embed="rId4"/>
                <a:stretch>
                  <a:fillRect t="-175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8E59DEE-99DB-DFC8-19D3-DCF79F4C6CB7}"/>
              </a:ext>
            </a:extLst>
          </p:cNvPr>
          <p:cNvSpPr txBox="1"/>
          <p:nvPr/>
        </p:nvSpPr>
        <p:spPr>
          <a:xfrm>
            <a:off x="389861" y="5684334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ideas were explored during 2022 experiment (next slide).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89891A4-D9B6-F7E8-182C-DC466DACCD20}"/>
              </a:ext>
            </a:extLst>
          </p:cNvPr>
          <p:cNvSpPr txBox="1">
            <a:spLocks/>
          </p:cNvSpPr>
          <p:nvPr/>
        </p:nvSpPr>
        <p:spPr>
          <a:xfrm>
            <a:off x="8562752" y="6510022"/>
            <a:ext cx="581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2054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A712-CEA7-5278-7194-A69069CC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77" y="317240"/>
            <a:ext cx="8163127" cy="713472"/>
          </a:xfrm>
        </p:spPr>
        <p:txBody>
          <a:bodyPr>
            <a:noAutofit/>
          </a:bodyPr>
          <a:lstStyle/>
          <a:p>
            <a:r>
              <a:rPr lang="en-US" sz="2400" dirty="0"/>
              <a:t>2022 heating experiment: Does energy offset produce heating?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7847D-DD71-5A9F-1520-F16552B81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954" y="1693812"/>
            <a:ext cx="5441046" cy="1450961"/>
          </a:xfrm>
        </p:spPr>
        <p:txBody>
          <a:bodyPr>
            <a:normAutofit/>
          </a:bodyPr>
          <a:lstStyle/>
          <a:p>
            <a:r>
              <a:rPr lang="en-GB" sz="15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substantial enough offset in electron beam energy creates a mechanism of longitudinal heating </a:t>
            </a:r>
          </a:p>
          <a:p>
            <a:r>
              <a:rPr lang="en-GB" sz="135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heating can be partially redistributed to transverse direction through coupling</a:t>
            </a:r>
          </a:p>
          <a:p>
            <a:r>
              <a:rPr lang="en-GB" sz="135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check whether we </a:t>
            </a:r>
            <a:r>
              <a:rPr lang="en-GB" sz="1350" b="1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“create” </a:t>
            </a:r>
            <a:r>
              <a:rPr lang="en-GB" sz="135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transverse heating by offsetting beam energy we performed measurements with chirped e-bunch.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558340-C355-4A0C-AE53-3790B400CD25}"/>
              </a:ext>
            </a:extLst>
          </p:cNvPr>
          <p:cNvGrpSpPr/>
          <p:nvPr/>
        </p:nvGrpSpPr>
        <p:grpSpPr>
          <a:xfrm>
            <a:off x="267121" y="1570722"/>
            <a:ext cx="3289875" cy="2085855"/>
            <a:chOff x="7806548" y="2212298"/>
            <a:chExt cx="4386499" cy="27811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C882BC-480D-B3CC-B845-82E7DB2BF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06741" y="2507318"/>
              <a:ext cx="3231681" cy="2178162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05F740-E308-62DF-34B2-C23DF3B24BA5}"/>
                </a:ext>
              </a:extLst>
            </p:cNvPr>
            <p:cNvGrpSpPr/>
            <p:nvPr/>
          </p:nvGrpSpPr>
          <p:grpSpPr>
            <a:xfrm>
              <a:off x="7844968" y="2398106"/>
              <a:ext cx="3090509" cy="2595331"/>
              <a:chOff x="1370596" y="2398106"/>
              <a:chExt cx="3090509" cy="259533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8486CE-ED32-3062-F51A-582DC73BA14D}"/>
                  </a:ext>
                </a:extLst>
              </p:cNvPr>
              <p:cNvSpPr txBox="1"/>
              <p:nvPr/>
            </p:nvSpPr>
            <p:spPr>
              <a:xfrm rot="16200000">
                <a:off x="415206" y="3353496"/>
                <a:ext cx="2310889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Friction force [eV/m]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3FE1CC6-66C5-8556-E317-801BC028FC0E}"/>
                      </a:ext>
                    </a:extLst>
                  </p:cNvPr>
                  <p:cNvSpPr txBox="1"/>
                  <p:nvPr/>
                </p:nvSpPr>
                <p:spPr>
                  <a:xfrm>
                    <a:off x="2439868" y="4568448"/>
                    <a:ext cx="2021237" cy="4249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35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𝒊𝒕</m:t>
                              </m:r>
                            </m:sub>
                          </m:sSub>
                          <m:r>
                            <a:rPr lang="en-US" sz="135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35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35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𝒆𝒕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3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𝒊𝒛</m:t>
                              </m:r>
                            </m:sub>
                          </m:sSub>
                          <m:r>
                            <a:rPr lang="en-US" sz="13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35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35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1350" b="1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3FE1CC6-66C5-8556-E317-801BC028FC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9868" y="4568448"/>
                    <a:ext cx="2021237" cy="42498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4B93395-2C84-837A-54C3-1C99F5A8A3BB}"/>
                    </a:ext>
                  </a:extLst>
                </p:cNvPr>
                <p:cNvSpPr txBox="1"/>
                <p:nvPr/>
              </p:nvSpPr>
              <p:spPr>
                <a:xfrm>
                  <a:off x="7806548" y="2212298"/>
                  <a:ext cx="4386499" cy="42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E-beam is 5 kV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≈6.3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𝑒𝑧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350" dirty="0"/>
                    <a:t>) off energy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4B93395-2C84-837A-54C3-1C99F5A8A3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548" y="2212298"/>
                  <a:ext cx="4386499" cy="425331"/>
                </a:xfrm>
                <a:prstGeom prst="rect">
                  <a:avLst/>
                </a:prstGeom>
                <a:blipFill>
                  <a:blip r:embed="rId4"/>
                  <a:stretch>
                    <a:fillRect l="-557" t="-3846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420E146-5123-B5C7-FAA9-A338C475D8D5}"/>
              </a:ext>
            </a:extLst>
          </p:cNvPr>
          <p:cNvSpPr/>
          <p:nvPr/>
        </p:nvSpPr>
        <p:spPr>
          <a:xfrm>
            <a:off x="1909599" y="2128345"/>
            <a:ext cx="366548" cy="70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C9CFDD-B542-CF86-A438-E42297FC9134}"/>
              </a:ext>
            </a:extLst>
          </p:cNvPr>
          <p:cNvSpPr txBox="1"/>
          <p:nvPr/>
        </p:nvSpPr>
        <p:spPr>
          <a:xfrm>
            <a:off x="4453712" y="3161839"/>
            <a:ext cx="6559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offset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84B455-03EE-B708-4866-6BD844AA2629}"/>
              </a:ext>
            </a:extLst>
          </p:cNvPr>
          <p:cNvSpPr txBox="1"/>
          <p:nvPr/>
        </p:nvSpPr>
        <p:spPr>
          <a:xfrm>
            <a:off x="7099702" y="3140581"/>
            <a:ext cx="607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chirp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8610D9A-28B0-B63A-9C52-8291AAAEE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140" y="3425609"/>
            <a:ext cx="4207669" cy="23931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0E67C02-571F-46A7-C8C7-13C8B125B08A}"/>
              </a:ext>
            </a:extLst>
          </p:cNvPr>
          <p:cNvSpPr txBox="1"/>
          <p:nvPr/>
        </p:nvSpPr>
        <p:spPr>
          <a:xfrm>
            <a:off x="364185" y="4104737"/>
            <a:ext cx="32434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compared the heating measured for the e-beam with energy offset and the beam with the chirp, large enough to produce a similar cooling force suppression </a:t>
            </a:r>
            <a:endParaRPr lang="en-US" sz="1400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646E512-0432-674B-7D5E-BFF54A935B17}"/>
              </a:ext>
            </a:extLst>
          </p:cNvPr>
          <p:cNvSpPr txBox="1">
            <a:spLocks/>
          </p:cNvSpPr>
          <p:nvPr/>
        </p:nvSpPr>
        <p:spPr>
          <a:xfrm>
            <a:off x="8562752" y="6510022"/>
            <a:ext cx="581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7022608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1_RHIC operations review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3319</TotalTime>
  <Words>2006</Words>
  <Application>Microsoft Office PowerPoint</Application>
  <PresentationFormat>On-screen Show (4:3)</PresentationFormat>
  <Paragraphs>248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Book Antiqua</vt:lpstr>
      <vt:lpstr>Calibri</vt:lpstr>
      <vt:lpstr>Cambria Math</vt:lpstr>
      <vt:lpstr>Felix Titling</vt:lpstr>
      <vt:lpstr>Helvetica</vt:lpstr>
      <vt:lpstr>HelveticaNeue-Bold</vt:lpstr>
      <vt:lpstr>Times</vt:lpstr>
      <vt:lpstr>Times New Roman</vt:lpstr>
      <vt:lpstr>TimesNewRomanPSMT</vt:lpstr>
      <vt:lpstr>BNL</vt:lpstr>
      <vt:lpstr>1_RHIC operations review template</vt:lpstr>
      <vt:lpstr>LEReC-based R&amp;D</vt:lpstr>
      <vt:lpstr>Outline</vt:lpstr>
      <vt:lpstr> Response to recommendations from MAC 2021</vt:lpstr>
      <vt:lpstr>PowerPoint Presentation</vt:lpstr>
      <vt:lpstr>Importance of LEReC cooling studies for future high-energy coolers, including EIC </vt:lpstr>
      <vt:lpstr>Cooling experiments using LEReC </vt:lpstr>
      <vt:lpstr>Electron-ion heating experiment</vt:lpstr>
      <vt:lpstr>Electron-ion heating (comparison to models)</vt:lpstr>
      <vt:lpstr>2022 heating experiment: Does energy offset produce heating?</vt:lpstr>
      <vt:lpstr>Electron-ion heating: Chirp vs. offset</vt:lpstr>
      <vt:lpstr>PowerPoint Presentation</vt:lpstr>
      <vt:lpstr>PowerPoint Presentation</vt:lpstr>
      <vt:lpstr>Initial high-current CW operation: 30 mA with large cathode and laser on the  center (July 23, 2018)</vt:lpstr>
      <vt:lpstr>Stable high-current operation (2018)</vt:lpstr>
      <vt:lpstr>Operation during RHIC Run-22 (Nov’21-April’22) </vt:lpstr>
      <vt:lpstr>PowerPoint Presentation</vt:lpstr>
      <vt:lpstr>High-current operation: 2022</vt:lpstr>
      <vt:lpstr>LEReC Run-23 Plan and beyond 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Fedotov, Alexei</dc:creator>
  <cp:keywords/>
  <dc:description/>
  <cp:lastModifiedBy>Fedotov, Alexei</cp:lastModifiedBy>
  <cp:revision>204</cp:revision>
  <dcterms:created xsi:type="dcterms:W3CDTF">2021-06-08T17:40:41Z</dcterms:created>
  <dcterms:modified xsi:type="dcterms:W3CDTF">2022-12-14T14:42:01Z</dcterms:modified>
  <cp:category/>
</cp:coreProperties>
</file>