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367" r:id="rId3"/>
    <p:sldId id="990" r:id="rId4"/>
    <p:sldId id="1404" r:id="rId5"/>
    <p:sldId id="1164" r:id="rId6"/>
    <p:sldId id="2630" r:id="rId7"/>
    <p:sldId id="2628" r:id="rId8"/>
    <p:sldId id="2291" r:id="rId9"/>
    <p:sldId id="2303" r:id="rId10"/>
    <p:sldId id="2396" r:id="rId11"/>
    <p:sldId id="2589" r:id="rId12"/>
    <p:sldId id="2627" r:id="rId13"/>
    <p:sldId id="2516" r:id="rId14"/>
    <p:sldId id="2308" r:id="rId15"/>
    <p:sldId id="2381" r:id="rId16"/>
    <p:sldId id="2313" r:id="rId17"/>
    <p:sldId id="2532" r:id="rId18"/>
    <p:sldId id="2518" r:id="rId19"/>
    <p:sldId id="2534" r:id="rId20"/>
    <p:sldId id="2475" r:id="rId21"/>
    <p:sldId id="2476" r:id="rId22"/>
    <p:sldId id="2533" r:id="rId23"/>
    <p:sldId id="2479" r:id="rId24"/>
    <p:sldId id="2598" r:id="rId25"/>
    <p:sldId id="2584" r:id="rId26"/>
    <p:sldId id="2531" r:id="rId27"/>
    <p:sldId id="2306" r:id="rId28"/>
    <p:sldId id="2626" r:id="rId29"/>
    <p:sldId id="2304" r:id="rId30"/>
    <p:sldId id="2517" r:id="rId31"/>
    <p:sldId id="2509" r:id="rId32"/>
    <p:sldId id="2625" r:id="rId33"/>
    <p:sldId id="23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CD"/>
    <a:srgbClr val="48DFEA"/>
    <a:srgbClr val="00F1FF"/>
    <a:srgbClr val="97D256"/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2CDA1-C659-574E-9570-E7731585CBCD}" v="3" dt="2022-12-14T18:17:51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7" autoAdjust="0"/>
    <p:restoredTop sz="95701"/>
  </p:normalViewPr>
  <p:slideViewPr>
    <p:cSldViewPr snapToGrid="0" snapToObjects="1">
      <p:cViewPr varScale="1">
        <p:scale>
          <a:sx n="99" d="100"/>
          <a:sy n="99" d="100"/>
        </p:scale>
        <p:origin x="21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78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ran, Dmitry" userId="94e14b56-ec62-4b58-831f-dcce540c73ce" providerId="ADAL" clId="{7B12CDA1-C659-574E-9570-E7731585CBCD}"/>
    <pc:docChg chg="addSld delSld modSld sldOrd">
      <pc:chgData name="Kayran, Dmitry" userId="94e14b56-ec62-4b58-831f-dcce540c73ce" providerId="ADAL" clId="{7B12CDA1-C659-574E-9570-E7731585CBCD}" dt="2022-12-14T18:24:12.159" v="9" actId="20578"/>
      <pc:docMkLst>
        <pc:docMk/>
      </pc:docMkLst>
      <pc:sldChg chg="ord">
        <pc:chgData name="Kayran, Dmitry" userId="94e14b56-ec62-4b58-831f-dcce540c73ce" providerId="ADAL" clId="{7B12CDA1-C659-574E-9570-E7731585CBCD}" dt="2022-12-14T18:24:12.159" v="9" actId="20578"/>
        <pc:sldMkLst>
          <pc:docMk/>
          <pc:sldMk cId="440558483" sldId="2303"/>
        </pc:sldMkLst>
      </pc:sldChg>
      <pc:sldChg chg="addSp delSp modSp mod">
        <pc:chgData name="Kayran, Dmitry" userId="94e14b56-ec62-4b58-831f-dcce540c73ce" providerId="ADAL" clId="{7B12CDA1-C659-574E-9570-E7731585CBCD}" dt="2022-12-14T18:23:53.936" v="8"/>
        <pc:sldMkLst>
          <pc:docMk/>
          <pc:sldMk cId="3178979733" sldId="2598"/>
        </pc:sldMkLst>
        <pc:spChg chg="add del mod">
          <ac:chgData name="Kayran, Dmitry" userId="94e14b56-ec62-4b58-831f-dcce540c73ce" providerId="ADAL" clId="{7B12CDA1-C659-574E-9570-E7731585CBCD}" dt="2022-12-14T18:23:53.936" v="8"/>
          <ac:spMkLst>
            <pc:docMk/>
            <pc:sldMk cId="3178979733" sldId="2598"/>
            <ac:spMk id="4" creationId="{1EC24D61-4B6C-93A0-5F97-F21C290B15DB}"/>
          </ac:spMkLst>
        </pc:spChg>
        <pc:spChg chg="mod">
          <ac:chgData name="Kayran, Dmitry" userId="94e14b56-ec62-4b58-831f-dcce540c73ce" providerId="ADAL" clId="{7B12CDA1-C659-574E-9570-E7731585CBCD}" dt="2022-12-14T18:18:11.599" v="6" actId="1076"/>
          <ac:spMkLst>
            <pc:docMk/>
            <pc:sldMk cId="3178979733" sldId="2598"/>
            <ac:spMk id="11" creationId="{F7C5A01A-E272-96B9-F80C-398D9C72A1AF}"/>
          </ac:spMkLst>
        </pc:spChg>
      </pc:sldChg>
      <pc:sldChg chg="del">
        <pc:chgData name="Kayran, Dmitry" userId="94e14b56-ec62-4b58-831f-dcce540c73ce" providerId="ADAL" clId="{7B12CDA1-C659-574E-9570-E7731585CBCD}" dt="2022-12-14T18:10:45.581" v="0" actId="2696"/>
        <pc:sldMkLst>
          <pc:docMk/>
          <pc:sldMk cId="995855572" sldId="2631"/>
        </pc:sldMkLst>
      </pc:sldChg>
      <pc:sldChg chg="add del">
        <pc:chgData name="Kayran, Dmitry" userId="94e14b56-ec62-4b58-831f-dcce540c73ce" providerId="ADAL" clId="{7B12CDA1-C659-574E-9570-E7731585CBCD}" dt="2022-12-14T18:11:43.576" v="2"/>
        <pc:sldMkLst>
          <pc:docMk/>
          <pc:sldMk cId="3463172561" sldId="2631"/>
        </pc:sldMkLst>
      </pc:sldChg>
    </pc:docChg>
  </pc:docChgLst>
  <pc:docChgLst>
    <pc:chgData name="Kayran, Dmitry" userId="94e14b56-ec62-4b58-831f-dcce540c73ce" providerId="ADAL" clId="{1A2E9AC0-2091-473B-B91E-A16105F6F84F}"/>
    <pc:docChg chg="undo custSel modSld">
      <pc:chgData name="Kayran, Dmitry" userId="94e14b56-ec62-4b58-831f-dcce540c73ce" providerId="ADAL" clId="{1A2E9AC0-2091-473B-B91E-A16105F6F84F}" dt="2022-12-14T16:05:58.969" v="22" actId="20577"/>
      <pc:docMkLst>
        <pc:docMk/>
      </pc:docMkLst>
      <pc:sldChg chg="modSp mod">
        <pc:chgData name="Kayran, Dmitry" userId="94e14b56-ec62-4b58-831f-dcce540c73ce" providerId="ADAL" clId="{1A2E9AC0-2091-473B-B91E-A16105F6F84F}" dt="2022-12-14T16:05:17.411" v="16" actId="1076"/>
        <pc:sldMkLst>
          <pc:docMk/>
          <pc:sldMk cId="779793555" sldId="2517"/>
        </pc:sldMkLst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1" creationId="{43505025-BF02-629F-D347-47D393889F9D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8" creationId="{486B0422-6334-55BF-E1AB-0E225A06F8AB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9" creationId="{26181E30-2095-B53F-0D63-65C8F58BE994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8" creationId="{752ABE3E-F079-8C7D-3890-6E9F67761E73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9" creationId="{3BF2D7CD-B94A-0A89-D34B-CB929ED9A061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0" creationId="{347877ED-A42A-FE65-92A7-749AF04F9A63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1" creationId="{A194495A-15D4-275C-7DAF-6BB6C4C7CAA3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2" creationId="{9BD3A358-AD00-7761-C6C7-42D6DBD42BC4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3" creationId="{A4846462-081F-05B9-7E06-19FF4801AA53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4" creationId="{7A05C82B-3CAB-9B14-85B8-754131C518C4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5" creationId="{3ED8D8E6-EFB8-AF87-E75A-1FC2D28BCE92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6" creationId="{45E2A9CF-1338-05FD-1851-CB8C9D99997B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43" creationId="{7E8BDF40-71AF-77CD-F7FC-6B85EB5C2D04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44" creationId="{B468BC16-4458-634C-7301-E47197D5DBDE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45" creationId="{418C27EA-09A3-7167-4BD7-7256AEC537F3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46" creationId="{C3EE0CF5-03A2-EA2A-D3BC-3F6F6C97062B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55" creationId="{03899438-D0BC-FF88-368D-0ED4D2E353D2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56" creationId="{5EFF035E-EE7A-2248-F11B-CDA06EC01434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57" creationId="{CD9DF892-C0D1-90F8-4E2A-552F8D37AA10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58" creationId="{EC239E1E-3469-C203-D92F-255A4589943C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59" creationId="{49EB5AE7-A96E-56E4-E599-20EC19941AE7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67" creationId="{0961A9F0-448A-2CE8-02CB-EC0BDD739953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72" creationId="{88B5DDBE-B5EE-E560-872A-A023271D8EE2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76" creationId="{EBBBE4CB-7DD6-1C50-B9EE-DF8D6A628DB4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77" creationId="{1733E9F3-B716-C697-4D83-F98957B967FF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78" creationId="{4D513803-42EC-A873-F494-55DECF2AF98A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79" creationId="{77991FDA-7BA1-EF70-9806-F1A5E26CCDBE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88" creationId="{E5B51AD1-DAC3-AE0F-C436-C1D04ABE450A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89" creationId="{19EEF362-6D97-5651-8FA0-77BC9762A422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90" creationId="{043C8698-81B0-8D51-1130-546D7EDC6C76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91" creationId="{D95C2EAB-BBDD-3AD9-6791-7136CA09382F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99" creationId="{C26F4C8D-25C6-3E31-77C9-A332BB5C2014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03" creationId="{FD1FEF00-C1CA-7D58-9D1E-51FF08AD9585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04" creationId="{3E0F759D-B6B6-CD4A-5B00-1507009D811A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05" creationId="{A5292EF3-A6A0-0A8F-BE4F-9B31A9A48A4A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07" creationId="{23E22C4B-CB30-CAD0-81D9-0829DB2BDEE8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08" creationId="{1B8F60A8-8E9B-B630-E021-BE6B7E1993FC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09" creationId="{49BF2F77-8740-8A32-857A-4B4765F12CD2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11" creationId="{2D1E89D2-0F6F-3AD5-2A1C-AF075E9A11C2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12" creationId="{3D4DC9F6-A2C0-C2CB-4D00-738FAD342A54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17" creationId="{10064333-999C-B8F7-C2B6-5692E6A10648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18" creationId="{82C8110C-025C-121E-CF33-1EEA3E040138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20" creationId="{7E3A173C-2C11-6170-1390-F21EA19157C4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22" creationId="{4CE921E2-10D0-8E38-9DF0-F3DBF4BFDE69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23" creationId="{640DD836-C514-92E9-D762-7A671783A30C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34" creationId="{8073FFB6-2ACC-5B2E-833A-F91783718B6C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35" creationId="{5B312512-4E49-BBD9-4031-F266719CA4DA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37" creationId="{D7C94C91-4F87-9010-4E1B-380AAECEFE7B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38" creationId="{7C159FD4-FAE4-1EC3-0DEC-6BEBA8E4AEEF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39" creationId="{912E46DB-E9B9-9601-0C20-F15764D5501A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40" creationId="{01873EB3-5F17-B836-2F9B-280883D46A4C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41" creationId="{DB1B0929-DBD0-43B2-6CA1-665FDB3944D0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42" creationId="{C1BBE90E-BBCC-E9AA-DC65-BFB69811A79E}"/>
          </ac:spMkLst>
        </pc:spChg>
        <pc:spChg chg="mod">
          <ac:chgData name="Kayran, Dmitry" userId="94e14b56-ec62-4b58-831f-dcce540c73ce" providerId="ADAL" clId="{1A2E9AC0-2091-473B-B91E-A16105F6F84F}" dt="2022-12-14T16:05:02.298" v="14" actId="207"/>
          <ac:spMkLst>
            <pc:docMk/>
            <pc:sldMk cId="779793555" sldId="2517"/>
            <ac:spMk id="149" creationId="{0329BF28-47CB-E2F5-01FE-9DB82DF7A587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73" creationId="{19F66BF9-B0F8-EE72-C5DB-868A336B763E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74" creationId="{C7112E59-92C3-A69E-9C55-D6C6CFD6C94A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80" creationId="{E649C3D0-0E1B-1715-DFF6-47930EFD2828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83" creationId="{E1B4D382-96C6-F8E2-6F7A-003DAA84E79B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84" creationId="{FA53F389-200E-E9BF-F603-E09179F8D4B4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85" creationId="{425BC136-04B4-8EF2-B49E-2D24046D0875}"/>
          </ac:spMkLst>
        </pc:spChg>
        <pc:spChg chg="mod">
          <ac:chgData name="Kayran, Dmitry" userId="94e14b56-ec62-4b58-831f-dcce540c73ce" providerId="ADAL" clId="{1A2E9AC0-2091-473B-B91E-A16105F6F84F}" dt="2022-12-14T16:04:46.340" v="10" actId="1076"/>
          <ac:spMkLst>
            <pc:docMk/>
            <pc:sldMk cId="779793555" sldId="2517"/>
            <ac:spMk id="191" creationId="{7982421D-9F10-0B1D-8E9B-4838EB43C7BC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17" creationId="{7B64E2D1-E84F-F3F2-D56E-97282B4D76E9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18" creationId="{91AECC57-F204-91E5-C0A3-C7F03FDA2FAE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19" creationId="{C85CC783-B609-61E3-F304-56C492F0F54A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20" creationId="{A0E48343-836B-65AE-368C-1F8CE837F4B2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23" creationId="{78BF99F4-39E0-C096-D327-CBBB0CCACEDD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24" creationId="{6E723EDD-2B15-D6AE-2893-C417BA178AF7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25" creationId="{F0F8E22D-4888-75F9-822A-295EB37AFBE7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26" creationId="{31F23AEF-F722-41A7-1BF1-C3AE67BE64D0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27" creationId="{AAE30806-0111-F65C-334A-3B743AB0C5C9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31" creationId="{74262B24-0990-B465-559D-38C87785E269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34" creationId="{889CDDF4-77C1-FE4E-AC09-0A5C65369257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35" creationId="{30015CD8-8F4E-13AF-4BF2-F0E1074535D1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36" creationId="{CC61B64F-10F1-1DB1-D5B4-89A4BC74256B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37" creationId="{ECADB39B-3425-EBEB-AC99-89BE5D533438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38" creationId="{235B91D1-8ECD-40EF-F3DB-86B2F1EE7531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58" creationId="{2220D7E2-FF00-B87F-F711-6F9E7DF26570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60" creationId="{0D18CA3E-EBCC-6CCB-8452-D6B0FA5AB94A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61" creationId="{C38D182F-25A5-E7FB-B580-5B5037EC0235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62" creationId="{0B2F8311-A05E-2184-E6D9-2C830A9C0862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63" creationId="{4820A866-DAA9-E299-8963-BD9EF035F743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64" creationId="{CBB76ED2-368D-7A0F-B0D8-24194E700925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65" creationId="{04197030-8797-108B-6AC0-7E5C52048131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66" creationId="{10043040-307B-4CA1-B175-8B08AD07EDD2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67" creationId="{EC7D968D-5008-CDD5-5496-7C6F9696E75B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68" creationId="{3B8E901D-6368-556A-690A-BB6BC9BEBF84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69" creationId="{215414BE-BC15-4EAF-75AB-C6C6533488FC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70" creationId="{42569668-D93C-7A59-6882-D774BEF391AC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71" creationId="{6A8052AB-5020-9908-FC6F-73C3676E3F73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72" creationId="{6C6E171B-9D3B-DBA4-EC51-450173020838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73" creationId="{8EF80D94-181F-C7DA-29DE-170B36087B56}"/>
          </ac:spMkLst>
        </pc:spChg>
        <pc:spChg chg="mod">
          <ac:chgData name="Kayran, Dmitry" userId="94e14b56-ec62-4b58-831f-dcce540c73ce" providerId="ADAL" clId="{1A2E9AC0-2091-473B-B91E-A16105F6F84F}" dt="2022-12-14T16:03:50.004" v="1" actId="1076"/>
          <ac:spMkLst>
            <pc:docMk/>
            <pc:sldMk cId="779793555" sldId="2517"/>
            <ac:spMk id="274" creationId="{0BE4100C-25D7-AD54-EBFE-D6DE17422E93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75" creationId="{9EFC5017-9975-63F5-9DFA-D9199004919F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76" creationId="{5BCFB99F-4E26-9F36-5CFC-15B53554CFD4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77" creationId="{02E296CD-1743-BB6E-76FC-A7D2372AC405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78" creationId="{C9062586-BDAE-BE18-D44B-0D85886FA79E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279" creationId="{1C898D0F-BE95-D799-99A9-AFED5EBF9905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32" creationId="{59068834-5DD5-6C55-A5AE-E903A459819B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33" creationId="{78E0E431-B850-6A67-07F4-8285D21D7BB3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34" creationId="{48D0627B-F4D0-8804-4384-3D9790FFC82F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36" creationId="{CE92F7CD-0871-1A7D-9641-4B11A486BBAA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39" creationId="{8B56865D-5F7A-25C0-CFEC-4C991F8962C2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40" creationId="{B76C5884-9B57-C426-9A7A-BAD5497DCC0B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45" creationId="{FD89CB6E-E5C3-B9AB-D41B-6469F0D29787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46" creationId="{E98B037D-33AB-CCCD-E6C0-39D2292B0847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48" creationId="{C541DA16-013F-0EF1-78D8-6051D57445E4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58" creationId="{57AA1096-1665-AA9A-85B1-0C1FF22A3E36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63" creationId="{EB85DFB8-A981-F6FB-3484-0CF354DBE5F8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64" creationId="{07F166FD-B147-8DDF-3D6C-0C600229CBDE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70" creationId="{FF5C2AA8-FD4A-4FB4-989A-1630368FDD67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72" creationId="{8D546B7E-455F-9291-15C7-DA6C0D12B43C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73" creationId="{133D61C7-22EA-30DA-F452-0E6B011C9AEA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74" creationId="{D419362A-84BD-5FF7-CA8D-0C3285163BB3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78" creationId="{AF4989B4-A462-ED0B-5FB8-E677E0E0AD61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90" creationId="{B1E08DE4-4283-2E6E-AC3B-865F30683D0C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91" creationId="{89E0B7B1-6420-EBF5-C676-092B0464DA0D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92" creationId="{DDE6D93C-4308-A892-145B-7EFAC1C73C54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93" creationId="{A7230957-C0CE-E092-447A-D1F34F6604B3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94" creationId="{F889EBDE-D4D9-1824-879A-EC6AADE25153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95" creationId="{D02DEED8-2535-50CE-E829-71E302D1B7C4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98" creationId="{C9294C6B-B9C7-07CC-9301-79234C9FD220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399" creationId="{56A0B999-57C5-6519-BCE0-F2383620D54B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400" creationId="{17622C22-0192-FBA2-AD5F-8F018217EB43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401" creationId="{9A38E241-C2EF-6C27-0C01-0C4B4773E36C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403" creationId="{3756DC6B-BAD7-3C94-443D-3232C606A7A7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408" creationId="{A8DB2451-4C40-EE43-5A84-F758DAFCBE70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409" creationId="{D522C489-432C-1DEB-F3D8-8429D1ACB295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3356" creationId="{E719828A-EBCD-BF61-5BFD-9AC25217593C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3359" creationId="{2CAB048C-8F67-FB0A-4B6B-D421A2EAAF77}"/>
          </ac:spMkLst>
        </pc:spChg>
        <pc:spChg chg="mod">
          <ac:chgData name="Kayran, Dmitry" userId="94e14b56-ec62-4b58-831f-dcce540c73ce" providerId="ADAL" clId="{1A2E9AC0-2091-473B-B91E-A16105F6F84F}" dt="2022-12-14T16:05:17.411" v="16" actId="1076"/>
          <ac:spMkLst>
            <pc:docMk/>
            <pc:sldMk cId="779793555" sldId="2517"/>
            <ac:spMk id="13365" creationId="{00000000-0000-0000-0000-000000000000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3367" creationId="{C8E6256C-B633-0258-692B-4A5F5BA25E8F}"/>
          </ac:spMkLst>
        </pc:spChg>
        <pc:spChg chg="mod">
          <ac:chgData name="Kayran, Dmitry" userId="94e14b56-ec62-4b58-831f-dcce540c73ce" providerId="ADAL" clId="{1A2E9AC0-2091-473B-B91E-A16105F6F84F}" dt="2022-12-14T16:03:46" v="0" actId="404"/>
          <ac:spMkLst>
            <pc:docMk/>
            <pc:sldMk cId="779793555" sldId="2517"/>
            <ac:spMk id="13372" creationId="{79AF17AC-6DEE-5FB0-2639-C83CD3C16D24}"/>
          </ac:spMkLst>
        </pc:spChg>
        <pc:picChg chg="mod modCrop">
          <ac:chgData name="Kayran, Dmitry" userId="94e14b56-ec62-4b58-831f-dcce540c73ce" providerId="ADAL" clId="{1A2E9AC0-2091-473B-B91E-A16105F6F84F}" dt="2022-12-14T16:04:38.380" v="9" actId="732"/>
          <ac:picMkLst>
            <pc:docMk/>
            <pc:sldMk cId="779793555" sldId="2517"/>
            <ac:picMk id="188" creationId="{E3BEEA37-D774-9D28-A0FC-73EA03805E49}"/>
          </ac:picMkLst>
        </pc:picChg>
        <pc:picChg chg="mod modCrop">
          <ac:chgData name="Kayran, Dmitry" userId="94e14b56-ec62-4b58-831f-dcce540c73ce" providerId="ADAL" clId="{1A2E9AC0-2091-473B-B91E-A16105F6F84F}" dt="2022-12-14T16:04:14.381" v="3" actId="732"/>
          <ac:picMkLst>
            <pc:docMk/>
            <pc:sldMk cId="779793555" sldId="2517"/>
            <ac:picMk id="205" creationId="{D6396F8B-7EE2-22C2-3127-6A477AB3379B}"/>
          </ac:picMkLst>
        </pc:picChg>
        <pc:cxnChg chg="mod">
          <ac:chgData name="Kayran, Dmitry" userId="94e14b56-ec62-4b58-831f-dcce540c73ce" providerId="ADAL" clId="{1A2E9AC0-2091-473B-B91E-A16105F6F84F}" dt="2022-12-14T16:04:14.381" v="3" actId="732"/>
          <ac:cxnSpMkLst>
            <pc:docMk/>
            <pc:sldMk cId="779793555" sldId="2517"/>
            <ac:cxnSpMk id="22" creationId="{3E375B5B-8841-A61A-3E82-8EA1D40C7D72}"/>
          </ac:cxnSpMkLst>
        </pc:cxnChg>
      </pc:sldChg>
      <pc:sldChg chg="modSp mod">
        <pc:chgData name="Kayran, Dmitry" userId="94e14b56-ec62-4b58-831f-dcce540c73ce" providerId="ADAL" clId="{1A2E9AC0-2091-473B-B91E-A16105F6F84F}" dt="2022-12-14T16:05:43.670" v="21" actId="20577"/>
        <pc:sldMkLst>
          <pc:docMk/>
          <pc:sldMk cId="2855796886" sldId="2518"/>
        </pc:sldMkLst>
        <pc:spChg chg="mod">
          <ac:chgData name="Kayran, Dmitry" userId="94e14b56-ec62-4b58-831f-dcce540c73ce" providerId="ADAL" clId="{1A2E9AC0-2091-473B-B91E-A16105F6F84F}" dt="2022-12-14T16:05:43.670" v="21" actId="20577"/>
          <ac:spMkLst>
            <pc:docMk/>
            <pc:sldMk cId="2855796886" sldId="2518"/>
            <ac:spMk id="4" creationId="{E529018A-1E56-E6B3-0D3C-29A6FDAD2349}"/>
          </ac:spMkLst>
        </pc:spChg>
      </pc:sldChg>
      <pc:sldChg chg="modSp mod">
        <pc:chgData name="Kayran, Dmitry" userId="94e14b56-ec62-4b58-831f-dcce540c73ce" providerId="ADAL" clId="{1A2E9AC0-2091-473B-B91E-A16105F6F84F}" dt="2022-12-14T16:05:58.969" v="22" actId="20577"/>
        <pc:sldMkLst>
          <pc:docMk/>
          <pc:sldMk cId="190011518" sldId="2532"/>
        </pc:sldMkLst>
        <pc:spChg chg="mod">
          <ac:chgData name="Kayran, Dmitry" userId="94e14b56-ec62-4b58-831f-dcce540c73ce" providerId="ADAL" clId="{1A2E9AC0-2091-473B-B91E-A16105F6F84F}" dt="2022-12-14T16:05:58.969" v="22" actId="20577"/>
          <ac:spMkLst>
            <pc:docMk/>
            <pc:sldMk cId="190011518" sldId="2532"/>
            <ac:spMk id="2" creationId="{13E7AA55-7AE8-3446-9573-537D4741696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CD6768-568E-4224-8FEA-AD3F480CF5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A514A-D312-4154-8581-2695464A1050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D4B3F-5A3E-4622-AAA0-C9B6CBDB2E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8069-203F-4580-865A-B5C103C1D9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C4314-3AB4-4E1E-8D33-1BC3F8F76B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9398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35778" y="8974243"/>
            <a:ext cx="3104444" cy="464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4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4" y="5773234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4" y="4501449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1" y="1243586"/>
            <a:ext cx="8633061" cy="4798771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377" y="6296603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2FFA5F-4601-4151-A41B-630DF33FB6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54416" y="6320019"/>
            <a:ext cx="5433226" cy="31828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EB9077-3FDE-4C45-9725-EDA47632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1" y="293762"/>
            <a:ext cx="8640627" cy="695576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87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1" y="1243586"/>
            <a:ext cx="8633061" cy="4798771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377" y="6296603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2FFA5F-4601-4151-A41B-630DF33FB6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54416" y="6320019"/>
            <a:ext cx="5433226" cy="31828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EB9077-3FDE-4C45-9725-EDA47632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1" y="293762"/>
            <a:ext cx="8640627" cy="695576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1" y="1243586"/>
            <a:ext cx="8633061" cy="4798771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377" y="6296603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2FFA5F-4601-4151-A41B-630DF33FB6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54416" y="6320019"/>
            <a:ext cx="5433226" cy="31828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EB9077-3FDE-4C45-9725-EDA47632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1" y="293762"/>
            <a:ext cx="8640627" cy="695576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776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2" y="6316600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4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4" y="4501449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2" y="6316600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4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4" y="4501449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2" y="6316600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2" y="6316600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2" y="6316600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6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2" y="6316600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2" y="6316600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4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4" y="5773234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4" y="4501449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7E310-E832-6400-FC3B-9FCA4411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2" y="6316600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2" y="6316600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2" y="6316600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8D6E06-E0A4-44A5-B952-C77C89B1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0FF8-DBF5-8543-A448-005B0DA9C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3ED63-05A8-064D-A2DF-FF3AB6B2A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857CD-3D3B-B546-9C95-F9F486138FF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4A9B6F-F35A-164D-B720-01FEBDFEBF0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47CCD2-6B1B-2C44-843E-8F14DD078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6200" y="6400800"/>
            <a:ext cx="1447800" cy="304800"/>
          </a:xfrm>
        </p:spPr>
        <p:txBody>
          <a:bodyPr/>
          <a:lstStyle>
            <a:lvl1pPr>
              <a:defRPr/>
            </a:lvl1pPr>
          </a:lstStyle>
          <a:p>
            <a:fld id="{37D6A6EA-D221-F145-BC8F-CDCB5F66EB57}" type="datetime1">
              <a:rPr lang="en-US" altLang="en-US"/>
              <a:pPr/>
              <a:t>12/14/22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3EDA60-1F76-E746-91F0-1AE0CE8D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7DF737-CEA0-D34F-B9F8-E99365F9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872DD8-A655-AF41-956F-12F364527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53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1" y="1243586"/>
            <a:ext cx="8633061" cy="4798771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377" y="6296603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2FFA5F-4601-4151-A41B-630DF33FB6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54416" y="6320019"/>
            <a:ext cx="5433226" cy="31828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EB9077-3FDE-4C45-9725-EDA47632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1" y="293762"/>
            <a:ext cx="8640627" cy="695576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515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1" y="1243586"/>
            <a:ext cx="8633061" cy="4798771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377" y="6296603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2FFA5F-4601-4151-A41B-630DF33FB6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54416" y="6320019"/>
            <a:ext cx="5433226" cy="31828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EB9077-3FDE-4C45-9725-EDA47632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1" y="293762"/>
            <a:ext cx="8640627" cy="695576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396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1" y="1243586"/>
            <a:ext cx="8633061" cy="4798771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377" y="6296603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2FFA5F-4601-4151-A41B-630DF33FB6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54416" y="6320019"/>
            <a:ext cx="5433226" cy="31828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EB9077-3FDE-4C45-9725-EDA47632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1" y="293762"/>
            <a:ext cx="8640627" cy="695576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348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1" y="1243586"/>
            <a:ext cx="8633061" cy="4798771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377" y="6296603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2FFA5F-4601-4151-A41B-630DF33FB6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54416" y="6320019"/>
            <a:ext cx="5433226" cy="31828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EB9077-3FDE-4C45-9725-EDA47632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1" y="293762"/>
            <a:ext cx="8640627" cy="695576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310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1" y="1243586"/>
            <a:ext cx="8633061" cy="4798771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377" y="6296603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2FFA5F-4601-4151-A41B-630DF33FB6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54416" y="6320019"/>
            <a:ext cx="5433226" cy="31828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EB9077-3FDE-4C45-9725-EDA47632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1" y="293762"/>
            <a:ext cx="8640627" cy="695576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84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1" y="1243586"/>
            <a:ext cx="8633061" cy="4798771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377" y="6296603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2FFA5F-4601-4151-A41B-630DF33FB6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54416" y="6320019"/>
            <a:ext cx="5433226" cy="31828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EB9077-3FDE-4C45-9725-EDA47632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1" y="293762"/>
            <a:ext cx="8640627" cy="695576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071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1" y="1243586"/>
            <a:ext cx="8633061" cy="4798771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377" y="6296603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2FFA5F-4601-4151-A41B-630DF33FB6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54416" y="6320019"/>
            <a:ext cx="5433226" cy="31828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EB9077-3FDE-4C45-9725-EDA47632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1" y="293762"/>
            <a:ext cx="8640627" cy="695576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737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9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7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2" y="6316600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73A0ADC-1D75-4F87-93DE-F0F09F7F5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0615" y="6167748"/>
            <a:ext cx="5433226" cy="690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62" r:id="rId11"/>
    <p:sldLayoutId id="2147483682" r:id="rId12"/>
    <p:sldLayoutId id="2147483663" r:id="rId13"/>
    <p:sldLayoutId id="214748367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81" r:id="rId2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tmp"/><Relationship Id="rId4" Type="http://schemas.openxmlformats.org/officeDocument/2006/relationships/image" Target="../media/image39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tm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321" y="2145740"/>
            <a:ext cx="7750969" cy="1259607"/>
          </a:xfrm>
        </p:spPr>
        <p:txBody>
          <a:bodyPr>
            <a:normAutofit/>
          </a:bodyPr>
          <a:lstStyle/>
          <a:p>
            <a:r>
              <a:rPr lang="en-US" sz="3600" dirty="0"/>
              <a:t>Extending the LEReC concept to EIC injection energy e-cooler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39" y="5643409"/>
            <a:ext cx="7909167" cy="652779"/>
          </a:xfrm>
        </p:spPr>
        <p:txBody>
          <a:bodyPr>
            <a:noAutofit/>
          </a:bodyPr>
          <a:lstStyle/>
          <a:p>
            <a:r>
              <a:rPr lang="en-US" dirty="0"/>
              <a:t>C-AD MAC</a:t>
            </a:r>
          </a:p>
          <a:p>
            <a:r>
              <a:rPr lang="en-US" dirty="0"/>
              <a:t>December 13-15,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516" y="4280645"/>
            <a:ext cx="6972646" cy="475712"/>
          </a:xfrm>
        </p:spPr>
        <p:txBody>
          <a:bodyPr/>
          <a:lstStyle/>
          <a:p>
            <a:pPr algn="l"/>
            <a:r>
              <a:rPr lang="en-US" dirty="0"/>
              <a:t>Dmitry Kayran 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BDE1-2F4A-4110-85B6-75A0AD80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61" y="92642"/>
            <a:ext cx="5915025" cy="526256"/>
          </a:xfrm>
        </p:spPr>
        <p:txBody>
          <a:bodyPr>
            <a:normAutofit fontScale="90000"/>
          </a:bodyPr>
          <a:lstStyle/>
          <a:p>
            <a:r>
              <a:rPr lang="en-US" dirty="0"/>
              <a:t>Cooling requirements for EIC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B9B40-9BCA-47EB-8296-FE4DA2281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61" y="691867"/>
            <a:ext cx="8581811" cy="4734526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High-energy cooling of hadrons: </a:t>
            </a:r>
            <a:r>
              <a:rPr lang="en-US" dirty="0">
                <a:solidFill>
                  <a:srgbClr val="FF0000"/>
                </a:solidFill>
              </a:rPr>
              <a:t>Cooling should counteract longitudinal and transverse emittance growth due to IBS. </a:t>
            </a:r>
            <a:r>
              <a:rPr lang="en-US" dirty="0"/>
              <a:t>Required cooling times at high energies should be comparable or smaller than IBS growth times. For example, transverse and longitudinal cooling times of about 2 hours are needed for cooling of protons at gamma=300.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Baseline for high-energy cooling (SHC) is based on </a:t>
            </a:r>
            <a:r>
              <a:rPr lang="en-US" dirty="0" err="1"/>
              <a:t>CeC</a:t>
            </a:r>
            <a:r>
              <a:rPr lang="en-US" dirty="0"/>
              <a:t> concept. Backup approach using conventional electron cooling method is being developed as well (electron Storage Ring Cooler)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Currently both High Energy Cooler scenarios suppose to provide </a:t>
            </a:r>
            <a:r>
              <a:rPr lang="en-US" dirty="0">
                <a:solidFill>
                  <a:srgbClr val="FF0000"/>
                </a:solidFill>
              </a:rPr>
              <a:t>sufficient cooling to compensate for heating effects </a:t>
            </a:r>
            <a:r>
              <a:rPr lang="en-US" dirty="0"/>
              <a:t>and preserve proton beam quality </a:t>
            </a:r>
            <a:r>
              <a:rPr lang="en-US" dirty="0">
                <a:solidFill>
                  <a:srgbClr val="FF0000"/>
                </a:solidFill>
              </a:rPr>
              <a:t>during collision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308300-0247-3BA1-9789-1D901B4597CB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10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900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0B15B-D722-6DDD-1DB3-EC47FC3E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40" y="326412"/>
            <a:ext cx="7886700" cy="789872"/>
          </a:xfrm>
        </p:spPr>
        <p:txBody>
          <a:bodyPr/>
          <a:lstStyle/>
          <a:p>
            <a:r>
              <a:rPr lang="en-US" dirty="0"/>
              <a:t>Pre-cooler motivation: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32B09-15A8-4CF3-3599-97DBE3A71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20" y="1660813"/>
            <a:ext cx="8557094" cy="4238516"/>
          </a:xfrm>
        </p:spPr>
        <p:txBody>
          <a:bodyPr>
            <a:normAutofit/>
          </a:bodyPr>
          <a:lstStyle/>
          <a:p>
            <a:r>
              <a:rPr lang="en-US" sz="2700" dirty="0"/>
              <a:t>Must cool the hadron beam normalized rms vertical emittance from 2.5 um (from injector) to 0.3 um</a:t>
            </a:r>
            <a:r>
              <a:rPr lang="zh-CN" altLang="en-US" sz="2700" dirty="0"/>
              <a:t> </a:t>
            </a:r>
            <a:r>
              <a:rPr lang="en-US" altLang="zh-CN" sz="2700" dirty="0"/>
              <a:t>in</a:t>
            </a:r>
            <a:r>
              <a:rPr lang="zh-CN" altLang="en-US" sz="2700" dirty="0"/>
              <a:t> </a:t>
            </a:r>
            <a:r>
              <a:rPr lang="en-US" altLang="zh-CN" sz="2700" dirty="0"/>
              <a:t>less than 2</a:t>
            </a:r>
            <a:r>
              <a:rPr lang="zh-CN" altLang="en-US" sz="2700" dirty="0"/>
              <a:t> </a:t>
            </a:r>
            <a:r>
              <a:rPr lang="en-US" altLang="zh-CN" sz="2700" dirty="0"/>
              <a:t>hours at injection energy</a:t>
            </a:r>
          </a:p>
          <a:p>
            <a:endParaRPr lang="en-US" altLang="zh-CN" sz="2700" dirty="0"/>
          </a:p>
          <a:p>
            <a:r>
              <a:rPr lang="en-US" sz="2700" dirty="0"/>
              <a:t>Something to keep in mind</a:t>
            </a:r>
          </a:p>
          <a:p>
            <a:pPr lvl="1"/>
            <a:r>
              <a:rPr lang="en-US" sz="2400" dirty="0"/>
              <a:t>Compatible with current layout of Strong Hadron Cooler </a:t>
            </a:r>
          </a:p>
          <a:p>
            <a:pPr lvl="1"/>
            <a:r>
              <a:rPr lang="en-US" sz="2400" dirty="0"/>
              <a:t>Upgradable to keep protons cooled at 41 GeV 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1126837-51B0-60E0-C45D-07E4AC413576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11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421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9ECE8C-E1EE-3080-486B-4A0A83127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989338"/>
            <a:ext cx="8611117" cy="5010770"/>
          </a:xfrm>
        </p:spPr>
        <p:txBody>
          <a:bodyPr>
            <a:normAutofit/>
          </a:bodyPr>
          <a:lstStyle/>
          <a:p>
            <a:r>
              <a:rPr lang="en-US" dirty="0"/>
              <a:t>	Effective cooling section 60+60 m</a:t>
            </a:r>
          </a:p>
          <a:p>
            <a:r>
              <a:rPr lang="en-US" dirty="0"/>
              <a:t>  Additional matching and mergers in the cooling sections</a:t>
            </a:r>
          </a:p>
          <a:p>
            <a:r>
              <a:rPr lang="en-US" dirty="0"/>
              <a:t>	Proper mu-metal shielding of entire cooling sections </a:t>
            </a:r>
          </a:p>
          <a:p>
            <a:r>
              <a:rPr lang="en-US" dirty="0"/>
              <a:t>  SRF frequency should cover operation at low and high energy </a:t>
            </a:r>
          </a:p>
          <a:p>
            <a:r>
              <a:rPr lang="en-US" dirty="0"/>
              <a:t>  Mergers and 100+ m of transport line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Keep average current  reasonable (&lt; 100 mA)</a:t>
            </a:r>
          </a:p>
          <a:p>
            <a:pPr lvl="1"/>
            <a:r>
              <a:rPr lang="en-US" dirty="0"/>
              <a:t>the record stable current demonstrated from DC Gun ~65 mA  at Cornell University several years ago and ~50 mA at BNL  during the last RHIC run (see Alexei’s  talk early today). In long-term operation (&gt;24hours), </a:t>
            </a:r>
            <a:r>
              <a:rPr lang="en-US" dirty="0" err="1"/>
              <a:t>LEReC</a:t>
            </a:r>
            <a:r>
              <a:rPr lang="en-US" dirty="0"/>
              <a:t> operated at about 20mA.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309840-44A8-79BA-8A74-E40265E1A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5" y="71919"/>
            <a:ext cx="8790454" cy="917419"/>
          </a:xfrm>
        </p:spPr>
        <p:txBody>
          <a:bodyPr>
            <a:normAutofit/>
          </a:bodyPr>
          <a:lstStyle/>
          <a:p>
            <a:r>
              <a:rPr lang="en-US" dirty="0"/>
              <a:t>Integration of Precooler with SHC Challenges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829CDCE-8E96-69F8-79DA-45DC996F6056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12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723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1032BB7-47DF-E9F5-1E49-973CF0B96D93}"/>
              </a:ext>
            </a:extLst>
          </p:cNvPr>
          <p:cNvSpPr/>
          <p:nvPr/>
        </p:nvSpPr>
        <p:spPr>
          <a:xfrm>
            <a:off x="806888" y="5066268"/>
            <a:ext cx="6847527" cy="488140"/>
          </a:xfrm>
          <a:prstGeom prst="rect">
            <a:avLst/>
          </a:prstGeom>
          <a:solidFill>
            <a:srgbClr val="FFE699">
              <a:alpha val="27059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2C77D7-43CF-0EB7-4182-4FA79C598E99}"/>
              </a:ext>
            </a:extLst>
          </p:cNvPr>
          <p:cNvSpPr/>
          <p:nvPr/>
        </p:nvSpPr>
        <p:spPr>
          <a:xfrm rot="16200000">
            <a:off x="3986579" y="2379006"/>
            <a:ext cx="488140" cy="6847527"/>
          </a:xfrm>
          <a:prstGeom prst="rect">
            <a:avLst/>
          </a:prstGeom>
          <a:solidFill>
            <a:srgbClr val="00B0F0">
              <a:alpha val="23922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8D3C12-572B-42FE-FAD5-AE27AA7E9E95}"/>
              </a:ext>
            </a:extLst>
          </p:cNvPr>
          <p:cNvGrpSpPr/>
          <p:nvPr/>
        </p:nvGrpSpPr>
        <p:grpSpPr>
          <a:xfrm>
            <a:off x="630607" y="708907"/>
            <a:ext cx="8444135" cy="3811186"/>
            <a:chOff x="326281" y="1538256"/>
            <a:chExt cx="8515352" cy="4064940"/>
          </a:xfrm>
        </p:grpSpPr>
        <p:pic>
          <p:nvPicPr>
            <p:cNvPr id="6" name="Picture 5" descr="A picture containing timeline&#10;&#10;Description automatically generated">
              <a:extLst>
                <a:ext uri="{FF2B5EF4-FFF2-40B4-BE49-F238E27FC236}">
                  <a16:creationId xmlns:a16="http://schemas.microsoft.com/office/drawing/2014/main" id="{577517B5-8EBF-55F3-05D4-8C73F0A93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281" y="1538256"/>
              <a:ext cx="8515352" cy="4021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2FE2D9-8000-4A22-7B19-C5462702A606}"/>
                </a:ext>
              </a:extLst>
            </p:cNvPr>
            <p:cNvSpPr/>
            <p:nvPr/>
          </p:nvSpPr>
          <p:spPr>
            <a:xfrm rot="19930349">
              <a:off x="8073290" y="4432204"/>
              <a:ext cx="437551" cy="1170992"/>
            </a:xfrm>
            <a:prstGeom prst="rect">
              <a:avLst/>
            </a:prstGeom>
            <a:solidFill>
              <a:srgbClr val="92D050">
                <a:alpha val="45882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5FE922-10C1-3818-E07E-184E683578AC}"/>
                </a:ext>
              </a:extLst>
            </p:cNvPr>
            <p:cNvSpPr/>
            <p:nvPr/>
          </p:nvSpPr>
          <p:spPr>
            <a:xfrm rot="16200000">
              <a:off x="3757623" y="288266"/>
              <a:ext cx="170717" cy="5914131"/>
            </a:xfrm>
            <a:prstGeom prst="rect">
              <a:avLst/>
            </a:prstGeom>
            <a:solidFill>
              <a:srgbClr val="92D050">
                <a:alpha val="45882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9CDE33-D749-14AA-FC0F-7FDC31075236}"/>
                </a:ext>
              </a:extLst>
            </p:cNvPr>
            <p:cNvSpPr/>
            <p:nvPr/>
          </p:nvSpPr>
          <p:spPr>
            <a:xfrm rot="19793501">
              <a:off x="7423104" y="3032283"/>
              <a:ext cx="158873" cy="2263351"/>
            </a:xfrm>
            <a:prstGeom prst="rect">
              <a:avLst/>
            </a:prstGeom>
            <a:solidFill>
              <a:srgbClr val="92D050">
                <a:alpha val="45882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7D96ED-8304-9E1A-22A5-897C01898E6F}"/>
                </a:ext>
              </a:extLst>
            </p:cNvPr>
            <p:cNvSpPr txBox="1"/>
            <p:nvPr/>
          </p:nvSpPr>
          <p:spPr>
            <a:xfrm rot="3543240">
              <a:off x="7377218" y="3534961"/>
              <a:ext cx="93358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dirty="0">
                  <a:solidFill>
                    <a:srgbClr val="FF0000"/>
                  </a:solidFill>
                </a:rPr>
                <a:t>SRF LINAC  bypass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96D5CF-02F8-1DE8-0705-A51D9FD3263E}"/>
                </a:ext>
              </a:extLst>
            </p:cNvPr>
            <p:cNvSpPr txBox="1"/>
            <p:nvPr/>
          </p:nvSpPr>
          <p:spPr>
            <a:xfrm>
              <a:off x="3376189" y="2003376"/>
              <a:ext cx="1195811" cy="369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dirty="0">
                  <a:solidFill>
                    <a:srgbClr val="FF0000"/>
                  </a:solidFill>
                </a:rPr>
                <a:t>Hadron Chicane bypass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F06BB7-E140-4C0A-3D06-2AC75E593371}"/>
                </a:ext>
              </a:extLst>
            </p:cNvPr>
            <p:cNvSpPr txBox="1"/>
            <p:nvPr/>
          </p:nvSpPr>
          <p:spPr>
            <a:xfrm rot="1502721">
              <a:off x="5932940" y="2382603"/>
              <a:ext cx="1195811" cy="233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dirty="0">
                  <a:solidFill>
                    <a:srgbClr val="FF0000"/>
                  </a:solidFill>
                </a:rPr>
                <a:t>Cooling Section1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EB20DB-AB5A-091B-8D6A-37661E47740A}"/>
                </a:ext>
              </a:extLst>
            </p:cNvPr>
            <p:cNvSpPr txBox="1"/>
            <p:nvPr/>
          </p:nvSpPr>
          <p:spPr>
            <a:xfrm rot="20142036">
              <a:off x="1198278" y="2326559"/>
              <a:ext cx="1195811" cy="233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dirty="0">
                  <a:solidFill>
                    <a:srgbClr val="FF0000"/>
                  </a:solidFill>
                </a:rPr>
                <a:t>Cooling Section2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CF39D6-0BBA-46AB-2582-CD15AD5E3ABE}"/>
                </a:ext>
              </a:extLst>
            </p:cNvPr>
            <p:cNvSpPr/>
            <p:nvPr/>
          </p:nvSpPr>
          <p:spPr>
            <a:xfrm rot="1356980">
              <a:off x="5391736" y="2565084"/>
              <a:ext cx="1822085" cy="191063"/>
            </a:xfrm>
            <a:prstGeom prst="rect">
              <a:avLst/>
            </a:prstGeom>
            <a:solidFill>
              <a:srgbClr val="FFE699">
                <a:alpha val="27059"/>
              </a:srgb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E8B754-7C73-4A7F-8DE4-B343B6830E24}"/>
                </a:ext>
              </a:extLst>
            </p:cNvPr>
            <p:cNvSpPr/>
            <p:nvPr/>
          </p:nvSpPr>
          <p:spPr>
            <a:xfrm rot="20321487">
              <a:off x="835545" y="2584301"/>
              <a:ext cx="1825984" cy="178697"/>
            </a:xfrm>
            <a:prstGeom prst="rect">
              <a:avLst/>
            </a:prstGeom>
            <a:solidFill>
              <a:srgbClr val="FFE699">
                <a:alpha val="27059"/>
              </a:srgb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5E1E7E-6585-363A-2BCF-C5E9C4F7F7C0}"/>
                </a:ext>
              </a:extLst>
            </p:cNvPr>
            <p:cNvSpPr/>
            <p:nvPr/>
          </p:nvSpPr>
          <p:spPr>
            <a:xfrm rot="16200000">
              <a:off x="3973669" y="1042768"/>
              <a:ext cx="162937" cy="2244087"/>
            </a:xfrm>
            <a:prstGeom prst="rect">
              <a:avLst/>
            </a:prstGeom>
            <a:solidFill>
              <a:srgbClr val="00B0F0">
                <a:alpha val="23922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A2E55A-66A8-3DB0-7014-C9823045024D}"/>
                </a:ext>
              </a:extLst>
            </p:cNvPr>
            <p:cNvSpPr/>
            <p:nvPr/>
          </p:nvSpPr>
          <p:spPr>
            <a:xfrm rot="19745357">
              <a:off x="7577365" y="2954693"/>
              <a:ext cx="122091" cy="1612187"/>
            </a:xfrm>
            <a:prstGeom prst="rect">
              <a:avLst/>
            </a:prstGeom>
            <a:solidFill>
              <a:srgbClr val="00B0F0">
                <a:alpha val="23922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9FA3F7-CEE1-42F8-3A66-1545574A0145}"/>
                </a:ext>
              </a:extLst>
            </p:cNvPr>
            <p:cNvSpPr/>
            <p:nvPr/>
          </p:nvSpPr>
          <p:spPr>
            <a:xfrm rot="516018">
              <a:off x="7934025" y="3942379"/>
              <a:ext cx="105762" cy="444752"/>
            </a:xfrm>
            <a:prstGeom prst="rect">
              <a:avLst/>
            </a:prstGeom>
            <a:solidFill>
              <a:srgbClr val="00B0F0">
                <a:alpha val="23922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DC8552-3E49-63F6-73D8-A3595EF43C00}"/>
                </a:ext>
              </a:extLst>
            </p:cNvPr>
            <p:cNvSpPr txBox="1"/>
            <p:nvPr/>
          </p:nvSpPr>
          <p:spPr>
            <a:xfrm rot="16934674">
              <a:off x="7762612" y="3835880"/>
              <a:ext cx="67449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dirty="0">
                  <a:solidFill>
                    <a:srgbClr val="FF0000"/>
                  </a:solidFill>
                </a:rPr>
                <a:t>Beam Dump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D95DB8-FDA7-2712-4521-CD862228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02" y="53230"/>
            <a:ext cx="8695882" cy="598868"/>
          </a:xfrm>
        </p:spPr>
        <p:txBody>
          <a:bodyPr>
            <a:normAutofit/>
          </a:bodyPr>
          <a:lstStyle/>
          <a:p>
            <a:r>
              <a:rPr lang="en-US" sz="2400" dirty="0"/>
              <a:t>Integration of Precooler with present SHC layout at IR2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DD15E-300F-B129-0B34-BC125B47C4EF}"/>
              </a:ext>
            </a:extLst>
          </p:cNvPr>
          <p:cNvSpPr/>
          <p:nvPr/>
        </p:nvSpPr>
        <p:spPr>
          <a:xfrm>
            <a:off x="870155" y="3547516"/>
            <a:ext cx="6880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OpenSans"/>
              </a:rPr>
              <a:t>Cooler at injection energy could use some of SHC accelerator components: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OpenSans"/>
              </a:rPr>
              <a:t>400 kV DC Gun</a:t>
            </a:r>
            <a:endParaRPr lang="en-US" sz="1600" dirty="0"/>
          </a:p>
          <a:p>
            <a:r>
              <a:rPr lang="en-US" sz="1600" dirty="0">
                <a:solidFill>
                  <a:srgbClr val="333333"/>
                </a:solidFill>
                <a:latin typeface="OpenSans"/>
              </a:rPr>
              <a:t>RF: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OpenSans"/>
              </a:rPr>
              <a:t>6 of SRF 197 MHz cavity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OpenSans"/>
              </a:rPr>
              <a:t>3 of SRF 591 MHz cavity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OpenSans"/>
              </a:rPr>
              <a:t> Returning loop (vacuum, magnets, instrumentation) </a:t>
            </a:r>
          </a:p>
          <a:p>
            <a:r>
              <a:rPr lang="en-US" sz="1600" dirty="0">
                <a:solidFill>
                  <a:srgbClr val="333333"/>
                </a:solidFill>
                <a:latin typeface="OpenSans"/>
              </a:rPr>
              <a:t>Some components of both common sections (Modulator and Kicker) might be used for beam transport</a:t>
            </a:r>
          </a:p>
          <a:p>
            <a:r>
              <a:rPr lang="en-US" sz="1600" dirty="0">
                <a:solidFill>
                  <a:srgbClr val="333333"/>
                </a:solidFill>
                <a:latin typeface="OpenSans"/>
              </a:rPr>
              <a:t>Additional critical components: SRF LINAC bypass, Hadron Chicane bypass, several mergers, and the high-power beam dump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83D9FE-8883-FDB0-167F-026BFFA06F28}"/>
              </a:ext>
            </a:extLst>
          </p:cNvPr>
          <p:cNvSpPr txBox="1"/>
          <p:nvPr/>
        </p:nvSpPr>
        <p:spPr>
          <a:xfrm>
            <a:off x="7717796" y="1858329"/>
            <a:ext cx="156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*Not to scale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8125-5FA5-7D0A-307B-9DD07985F47B}"/>
              </a:ext>
            </a:extLst>
          </p:cNvPr>
          <p:cNvSpPr/>
          <p:nvPr/>
        </p:nvSpPr>
        <p:spPr>
          <a:xfrm rot="16200000">
            <a:off x="3503691" y="911827"/>
            <a:ext cx="1445734" cy="6847527"/>
          </a:xfrm>
          <a:prstGeom prst="rect">
            <a:avLst/>
          </a:prstGeom>
          <a:solidFill>
            <a:srgbClr val="97D256">
              <a:alpha val="21176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ADCF15A3-2231-7C6B-1A1E-D54F7C302020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13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500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D10028-DBBC-435C-A608-0568551AB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8" y="1173201"/>
            <a:ext cx="8328991" cy="4936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D24423-94B7-4A5C-8806-09F5B215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98" y="25699"/>
            <a:ext cx="8883202" cy="504151"/>
          </a:xfrm>
        </p:spPr>
        <p:txBody>
          <a:bodyPr>
            <a:normAutofit fontScale="90000"/>
          </a:bodyPr>
          <a:lstStyle/>
          <a:p>
            <a:r>
              <a:rPr lang="en-US" dirty="0"/>
              <a:t>Cooling simulations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C7A70-B017-437F-86CD-C77EA2636A61}"/>
              </a:ext>
            </a:extLst>
          </p:cNvPr>
          <p:cNvSpPr txBox="1"/>
          <p:nvPr/>
        </p:nvSpPr>
        <p:spPr>
          <a:xfrm>
            <a:off x="229952" y="616070"/>
            <a:ext cx="8653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197MHz RF, </a:t>
            </a:r>
            <a:r>
              <a:rPr lang="en-US" dirty="0">
                <a:solidFill>
                  <a:srgbClr val="FF0000"/>
                </a:solidFill>
              </a:rPr>
              <a:t>2 electron bunches</a:t>
            </a:r>
            <a:r>
              <a:rPr lang="en-US" dirty="0"/>
              <a:t> at -0.75, 0.75m, </a:t>
            </a:r>
          </a:p>
          <a:p>
            <a:r>
              <a:rPr lang="en-US" dirty="0"/>
              <a:t>2 </a:t>
            </a:r>
            <a:r>
              <a:rPr lang="en-US" dirty="0" err="1"/>
              <a:t>nC</a:t>
            </a:r>
            <a:r>
              <a:rPr lang="en-US" dirty="0"/>
              <a:t> each, </a:t>
            </a:r>
            <a:r>
              <a:rPr lang="en-US" dirty="0" err="1"/>
              <a:t>Qtotal</a:t>
            </a:r>
            <a:r>
              <a:rPr lang="en-US" dirty="0"/>
              <a:t>=4nC, </a:t>
            </a:r>
            <a:r>
              <a:rPr lang="en-US" dirty="0" err="1"/>
              <a:t>Iav</a:t>
            </a:r>
            <a:r>
              <a:rPr lang="en-US" dirty="0"/>
              <a:t>=98.5mA, </a:t>
            </a:r>
          </a:p>
          <a:p>
            <a:r>
              <a:rPr lang="en-US" dirty="0"/>
              <a:t>Electron angles </a:t>
            </a:r>
            <a:r>
              <a:rPr lang="en-US" b="1" dirty="0">
                <a:solidFill>
                  <a:srgbClr val="FF0000"/>
                </a:solidFill>
              </a:rPr>
              <a:t>20urad.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ACEFB-83D3-4CC8-A79F-9C3C68C74AF6}"/>
              </a:ext>
            </a:extLst>
          </p:cNvPr>
          <p:cNvSpPr txBox="1"/>
          <p:nvPr/>
        </p:nvSpPr>
        <p:spPr>
          <a:xfrm>
            <a:off x="396866" y="5986773"/>
            <a:ext cx="699396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Vertical emittance can be cooled to </a:t>
            </a:r>
            <a:r>
              <a:rPr lang="en-US" dirty="0">
                <a:solidFill>
                  <a:srgbClr val="FF0000"/>
                </a:solidFill>
              </a:rPr>
              <a:t>0.3 um </a:t>
            </a:r>
            <a:r>
              <a:rPr lang="en-US" dirty="0"/>
              <a:t>in less than </a:t>
            </a:r>
            <a:r>
              <a:rPr lang="en-US" dirty="0">
                <a:solidFill>
                  <a:srgbClr val="FF0000"/>
                </a:solidFill>
              </a:rPr>
              <a:t>40 minutes</a:t>
            </a:r>
            <a:r>
              <a:rPr lang="en-US" dirty="0"/>
              <a:t>, i</a:t>
            </a:r>
            <a:r>
              <a:rPr lang="en-US" sz="1800" dirty="0"/>
              <a:t>f one can achiev</a:t>
            </a:r>
            <a:r>
              <a:rPr lang="en-US" dirty="0"/>
              <a:t>e small angular spread.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12FC80-0BAE-499E-BFA7-0084DB3A580A}"/>
              </a:ext>
            </a:extLst>
          </p:cNvPr>
          <p:cNvSpPr txBox="1"/>
          <p:nvPr/>
        </p:nvSpPr>
        <p:spPr>
          <a:xfrm>
            <a:off x="233923" y="1589072"/>
            <a:ext cx="4322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Plotted emittance is 95%, divide by 6 for rms values.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Red – x emittance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00FF"/>
                </a:solidFill>
              </a:rPr>
              <a:t>Blue – y emittance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4AFDE4-DCF0-4CC9-B8D1-1611B79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8" y="2269231"/>
            <a:ext cx="6806484" cy="3560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AC7788-A646-B6EA-DC57-14568401CC74}"/>
              </a:ext>
            </a:extLst>
          </p:cNvPr>
          <p:cNvSpPr txBox="1"/>
          <p:nvPr/>
        </p:nvSpPr>
        <p:spPr>
          <a:xfrm>
            <a:off x="4522240" y="4899596"/>
            <a:ext cx="264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A. </a:t>
            </a:r>
            <a:r>
              <a:rPr lang="en-US" dirty="0" err="1"/>
              <a:t>Fedotov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3B881-62E3-7B49-6B69-737C89743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966" y="289944"/>
            <a:ext cx="2642052" cy="1830073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1D751E8-1D9C-8430-9A98-EB2CC77C4ED8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14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178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E54170C-1E0C-C842-4D3E-D687C0424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298" y="84729"/>
            <a:ext cx="3275893" cy="225831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D10028-DBBC-435C-A608-0568551AB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8" y="1173201"/>
            <a:ext cx="8328991" cy="4936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C7A70-B017-437F-86CD-C77EA2636A61}"/>
              </a:ext>
            </a:extLst>
          </p:cNvPr>
          <p:cNvSpPr txBox="1"/>
          <p:nvPr/>
        </p:nvSpPr>
        <p:spPr>
          <a:xfrm>
            <a:off x="322990" y="405535"/>
            <a:ext cx="5866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197 MHz RF, </a:t>
            </a:r>
            <a:r>
              <a:rPr lang="en-US" dirty="0">
                <a:solidFill>
                  <a:srgbClr val="FF0000"/>
                </a:solidFill>
              </a:rPr>
              <a:t>2 electron bunches</a:t>
            </a:r>
            <a:r>
              <a:rPr lang="en-US" dirty="0"/>
              <a:t> at -0.75, 0.75m, </a:t>
            </a:r>
          </a:p>
          <a:p>
            <a:r>
              <a:rPr lang="en-US" dirty="0"/>
              <a:t>2 </a:t>
            </a:r>
            <a:r>
              <a:rPr lang="en-US" dirty="0" err="1"/>
              <a:t>nC</a:t>
            </a:r>
            <a:r>
              <a:rPr lang="en-US" dirty="0"/>
              <a:t> each, </a:t>
            </a:r>
            <a:r>
              <a:rPr lang="en-US" dirty="0" err="1"/>
              <a:t>Qtotal</a:t>
            </a:r>
            <a:r>
              <a:rPr lang="en-US" dirty="0"/>
              <a:t>=4nC, </a:t>
            </a:r>
            <a:r>
              <a:rPr lang="en-US" dirty="0" err="1"/>
              <a:t>Iav</a:t>
            </a:r>
            <a:r>
              <a:rPr lang="en-US" dirty="0"/>
              <a:t>=98.5mA.</a:t>
            </a:r>
          </a:p>
          <a:p>
            <a:r>
              <a:rPr lang="en-US" dirty="0"/>
              <a:t>Electron angles </a:t>
            </a:r>
            <a:r>
              <a:rPr lang="en-US" b="1" dirty="0">
                <a:solidFill>
                  <a:srgbClr val="FF0000"/>
                </a:solidFill>
              </a:rPr>
              <a:t>20urad.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12FC80-0BAE-499E-BFA7-0084DB3A580A}"/>
              </a:ext>
            </a:extLst>
          </p:cNvPr>
          <p:cNvSpPr txBox="1"/>
          <p:nvPr/>
        </p:nvSpPr>
        <p:spPr>
          <a:xfrm>
            <a:off x="260799" y="1253247"/>
            <a:ext cx="6140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 heating </a:t>
            </a:r>
            <a:r>
              <a:rPr lang="en-US" dirty="0"/>
              <a:t>in horizontal direction to stay with space charge limit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14C9E-2387-4883-A7D0-7412C2A8C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90" y="2314646"/>
            <a:ext cx="5866669" cy="35225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73259D-3E0B-503B-F252-4FE371D9B6AF}"/>
              </a:ext>
            </a:extLst>
          </p:cNvPr>
          <p:cNvSpPr txBox="1"/>
          <p:nvPr/>
        </p:nvSpPr>
        <p:spPr>
          <a:xfrm>
            <a:off x="1403798" y="2590249"/>
            <a:ext cx="376892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With  2</a:t>
            </a:r>
            <a:r>
              <a:rPr lang="en-US" sz="1400" baseline="30000" dirty="0"/>
              <a:t>nd</a:t>
            </a:r>
            <a:r>
              <a:rPr lang="en-US" sz="1400" dirty="0"/>
              <a:t> harmonic RF used in the HSR space charge tune can be kept reasonable :</a:t>
            </a:r>
          </a:p>
          <a:p>
            <a:r>
              <a:rPr lang="en-US" sz="1400" b="1" dirty="0" err="1">
                <a:solidFill>
                  <a:srgbClr val="FF0000"/>
                </a:solidFill>
              </a:rPr>
              <a:t>dQ</a:t>
            </a:r>
            <a:r>
              <a:rPr lang="en-US" sz="1400" b="1" baseline="-25000" dirty="0" err="1">
                <a:solidFill>
                  <a:srgbClr val="FF0000"/>
                </a:solidFill>
              </a:rPr>
              <a:t>x,y</a:t>
            </a:r>
            <a:r>
              <a:rPr lang="en-US" sz="1400" b="1" dirty="0">
                <a:solidFill>
                  <a:srgbClr val="FF0000"/>
                </a:solidFill>
              </a:rPr>
              <a:t>: 0.07, 0.12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986DCF4-142C-3F00-2EBC-1DF4DED2C5D5}"/>
              </a:ext>
            </a:extLst>
          </p:cNvPr>
          <p:cNvSpPr txBox="1">
            <a:spLocks/>
          </p:cNvSpPr>
          <p:nvPr/>
        </p:nvSpPr>
        <p:spPr>
          <a:xfrm>
            <a:off x="260798" y="0"/>
            <a:ext cx="8883202" cy="514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Cooling simulations (continued)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58F8DF-5768-4772-F5EB-98A2C9F5C09D}"/>
              </a:ext>
            </a:extLst>
          </p:cNvPr>
          <p:cNvSpPr txBox="1"/>
          <p:nvPr/>
        </p:nvSpPr>
        <p:spPr>
          <a:xfrm>
            <a:off x="3758749" y="5038379"/>
            <a:ext cx="264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A. </a:t>
            </a:r>
            <a:r>
              <a:rPr lang="en-US" dirty="0" err="1"/>
              <a:t>Fedotov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ACEFB-83D3-4CC8-A79F-9C3C68C74AF6}"/>
              </a:ext>
            </a:extLst>
          </p:cNvPr>
          <p:cNvSpPr txBox="1"/>
          <p:nvPr/>
        </p:nvSpPr>
        <p:spPr>
          <a:xfrm>
            <a:off x="260799" y="6045167"/>
            <a:ext cx="78142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With heating in horizontal direction, cooling vertical emittance to 0.3 um might be still possible  but it will take longer time.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8F438A-B866-4BBF-6BA9-229E6E9C9FB0}"/>
              </a:ext>
            </a:extLst>
          </p:cNvPr>
          <p:cNvSpPr txBox="1"/>
          <p:nvPr/>
        </p:nvSpPr>
        <p:spPr>
          <a:xfrm>
            <a:off x="233785" y="1834891"/>
            <a:ext cx="4938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Plotted emittance is 95%, divide by 6 for rms values.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Red – x emittance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00FF"/>
                </a:solidFill>
              </a:rPr>
              <a:t>Blue – y emittance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12B2E556-EA11-BBCD-5CF0-3CEA0300FF2A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15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7898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F3FB4D-F89B-4774-8CC1-9B83D118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7" y="62890"/>
            <a:ext cx="9026768" cy="399432"/>
          </a:xfrm>
        </p:spPr>
        <p:txBody>
          <a:bodyPr>
            <a:noAutofit/>
          </a:bodyPr>
          <a:lstStyle/>
          <a:p>
            <a:r>
              <a:rPr lang="en-US" sz="2400" b="0" dirty="0">
                <a:solidFill>
                  <a:schemeClr val="accent1"/>
                </a:solidFill>
              </a:rPr>
              <a:t>Cooler parameters to cool protons at 23.8 GeV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D6B39-1C93-4616-9E4E-C220D784C349}"/>
              </a:ext>
            </a:extLst>
          </p:cNvPr>
          <p:cNvSpPr txBox="1"/>
          <p:nvPr/>
        </p:nvSpPr>
        <p:spPr>
          <a:xfrm>
            <a:off x="647273" y="5864658"/>
            <a:ext cx="788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Non-magnetized cooling approach, 197 MHz RF </a:t>
            </a:r>
            <a:r>
              <a:rPr lang="en-US" sz="2000" dirty="0" err="1"/>
              <a:t>linac</a:t>
            </a:r>
            <a:r>
              <a:rPr lang="en-US" sz="2000" dirty="0"/>
              <a:t>,</a:t>
            </a:r>
          </a:p>
          <a:p>
            <a:r>
              <a:rPr lang="en-US" sz="2000" dirty="0"/>
              <a:t> 2 e-bunches per each proton bunch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7D3762-2DD9-4113-81E8-A9BBCDC4F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28195"/>
              </p:ext>
            </p:extLst>
          </p:nvPr>
        </p:nvGraphicFramePr>
        <p:xfrm>
          <a:off x="869814" y="776761"/>
          <a:ext cx="6907876" cy="4744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7135">
                  <a:extLst>
                    <a:ext uri="{9D8B030D-6E8A-4147-A177-3AD203B41FA5}">
                      <a16:colId xmlns:a16="http://schemas.microsoft.com/office/drawing/2014/main" val="3556741926"/>
                    </a:ext>
                  </a:extLst>
                </a:gridCol>
                <a:gridCol w="1224366">
                  <a:extLst>
                    <a:ext uri="{9D8B030D-6E8A-4147-A177-3AD203B41FA5}">
                      <a16:colId xmlns:a16="http://schemas.microsoft.com/office/drawing/2014/main" val="2376646002"/>
                    </a:ext>
                  </a:extLst>
                </a:gridCol>
                <a:gridCol w="1516375">
                  <a:extLst>
                    <a:ext uri="{9D8B030D-6E8A-4147-A177-3AD203B41FA5}">
                      <a16:colId xmlns:a16="http://schemas.microsoft.com/office/drawing/2014/main" val="2764514691"/>
                    </a:ext>
                  </a:extLst>
                </a:gridCol>
              </a:tblGrid>
              <a:tr h="383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83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8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RHIC RF frequency,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393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Cooling section length,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886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Cooling sections beta function,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42043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Hadrons Dx, Dx’, m, 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&lt;0.5, &lt;0.04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4982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Charge per e-bunch charge, </a:t>
                      </a:r>
                      <a:r>
                        <a:rPr lang="en-US" dirty="0" err="1"/>
                        <a:t>nC</a:t>
                      </a:r>
                      <a:endParaRPr lang="en-US" dirty="0"/>
                    </a:p>
                    <a:p>
                      <a:r>
                        <a:rPr lang="en-US" dirty="0"/>
                        <a:t>Total charge per proton bunch, </a:t>
                      </a:r>
                      <a:r>
                        <a:rPr lang="en-US" dirty="0" err="1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12011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Electrons kinetic energy,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023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Electron average current,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Normalized emittance, rms,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62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rms bunch length,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3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rms </a:t>
                      </a:r>
                      <a:r>
                        <a:rPr lang="en-US" dirty="0" err="1"/>
                        <a:t>dp</a:t>
                      </a:r>
                      <a:r>
                        <a:rPr lang="en-US" dirty="0"/>
                        <a:t>/p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6e-4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449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Angles in cooling section, </a:t>
                      </a:r>
                      <a:r>
                        <a:rPr lang="en-US" dirty="0" err="1"/>
                        <a:t>urad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20-30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004679"/>
                  </a:ext>
                </a:extLst>
              </a:tr>
            </a:tbl>
          </a:graphicData>
        </a:graphic>
      </p:graphicFrame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C8CC360-0F2D-19F4-1DCF-AE9FB07BFC81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16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4653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42B159E-421F-F77D-F2B8-1D6268BF42C8}"/>
              </a:ext>
            </a:extLst>
          </p:cNvPr>
          <p:cNvGrpSpPr/>
          <p:nvPr/>
        </p:nvGrpSpPr>
        <p:grpSpPr>
          <a:xfrm>
            <a:off x="912352" y="532739"/>
            <a:ext cx="6723041" cy="1176391"/>
            <a:chOff x="1343521" y="3489919"/>
            <a:chExt cx="8964054" cy="15685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29605D0-0609-3BDC-10A4-87927A42B2E3}"/>
                </a:ext>
              </a:extLst>
            </p:cNvPr>
            <p:cNvGrpSpPr/>
            <p:nvPr/>
          </p:nvGrpSpPr>
          <p:grpSpPr>
            <a:xfrm>
              <a:off x="1343521" y="3489919"/>
              <a:ext cx="8964054" cy="1528133"/>
              <a:chOff x="1343521" y="981295"/>
              <a:chExt cx="8964054" cy="1528133"/>
            </a:xfrm>
          </p:grpSpPr>
          <p:pic>
            <p:nvPicPr>
              <p:cNvPr id="10" name="Content Placeholder 8">
                <a:extLst>
                  <a:ext uri="{FF2B5EF4-FFF2-40B4-BE49-F238E27FC236}">
                    <a16:creationId xmlns:a16="http://schemas.microsoft.com/office/drawing/2014/main" id="{18807BC3-588F-EFF7-576D-C131986A1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43521" y="981295"/>
                <a:ext cx="8964054" cy="1418838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97DDE06-F739-5F87-67EE-DF225E4157A3}"/>
                  </a:ext>
                </a:extLst>
              </p:cNvPr>
              <p:cNvSpPr/>
              <p:nvPr/>
            </p:nvSpPr>
            <p:spPr>
              <a:xfrm>
                <a:off x="4976734" y="1499016"/>
                <a:ext cx="794479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51BA5C-F26E-83B3-19C6-0648372F225A}"/>
                  </a:ext>
                </a:extLst>
              </p:cNvPr>
              <p:cNvSpPr/>
              <p:nvPr/>
            </p:nvSpPr>
            <p:spPr>
              <a:xfrm>
                <a:off x="8786734" y="1403004"/>
                <a:ext cx="794479" cy="11064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5761B9E-7589-DB6B-6C13-8927878858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4425" y="1941226"/>
                <a:ext cx="8202109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8DA8512-7B6E-F41F-7913-3FCC46CCB81D}"/>
                </a:ext>
              </a:extLst>
            </p:cNvPr>
            <p:cNvSpPr/>
            <p:nvPr/>
          </p:nvSpPr>
          <p:spPr>
            <a:xfrm>
              <a:off x="2818151" y="3990944"/>
              <a:ext cx="1349115" cy="106749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571588C-B340-7227-42F3-0D89FB1C6F88}"/>
                </a:ext>
              </a:extLst>
            </p:cNvPr>
            <p:cNvSpPr/>
            <p:nvPr/>
          </p:nvSpPr>
          <p:spPr>
            <a:xfrm>
              <a:off x="5906123" y="3990944"/>
              <a:ext cx="1349115" cy="106749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18730B7-0B6C-959B-242A-79BD1CE70DCF}"/>
                </a:ext>
              </a:extLst>
            </p:cNvPr>
            <p:cNvSpPr/>
            <p:nvPr/>
          </p:nvSpPr>
          <p:spPr>
            <a:xfrm>
              <a:off x="7346428" y="3950556"/>
              <a:ext cx="1349115" cy="106749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E7AA55-7AE8-3446-9573-537D4741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9" y="118488"/>
            <a:ext cx="9054701" cy="502071"/>
          </a:xfrm>
        </p:spPr>
        <p:txBody>
          <a:bodyPr>
            <a:noAutofit/>
          </a:bodyPr>
          <a:lstStyle/>
          <a:p>
            <a:r>
              <a:rPr lang="en-US" sz="2400" dirty="0"/>
              <a:t> Beam dynamics simulation </a:t>
            </a:r>
            <a:r>
              <a:rPr lang="en-US" sz="2400"/>
              <a:t>in 3 MeV </a:t>
            </a:r>
            <a:r>
              <a:rPr lang="en-US" sz="2400" dirty="0"/>
              <a:t>injector +10 MeV LINAC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81007-973B-1746-922B-9437447FD658}"/>
              </a:ext>
            </a:extLst>
          </p:cNvPr>
          <p:cNvSpPr txBox="1"/>
          <p:nvPr/>
        </p:nvSpPr>
        <p:spPr>
          <a:xfrm>
            <a:off x="521327" y="4636901"/>
            <a:ext cx="80844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Achievable beam quality at the </a:t>
            </a:r>
            <a:r>
              <a:rPr lang="en-US" dirty="0" err="1"/>
              <a:t>linac</a:t>
            </a:r>
            <a:r>
              <a:rPr lang="en-US" dirty="0"/>
              <a:t> exit for bunch charge of 1-2 </a:t>
            </a:r>
            <a:r>
              <a:rPr lang="en-US" dirty="0" err="1"/>
              <a:t>nC</a:t>
            </a:r>
            <a:r>
              <a:rPr lang="en-US" dirty="0"/>
              <a:t>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Energy spread </a:t>
            </a:r>
            <a:r>
              <a:rPr lang="en-US" dirty="0">
                <a:solidFill>
                  <a:srgbClr val="FF0000"/>
                </a:solidFill>
              </a:rPr>
              <a:t>&lt; 3e-4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Normalized emittance </a:t>
            </a:r>
            <a:r>
              <a:rPr lang="en-US" dirty="0">
                <a:solidFill>
                  <a:srgbClr val="FF0000"/>
                </a:solidFill>
              </a:rPr>
              <a:t>&lt;1.5um 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579E810D-4BAA-AB8A-8645-48C943C4FD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1907414"/>
            <a:ext cx="3675937" cy="27989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768DFB-7A56-A118-FEB3-756592917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7" y="3405184"/>
            <a:ext cx="9526" cy="47632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2B253DCE-6511-56C7-28E1-0F58D76AA5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846" y="1897508"/>
            <a:ext cx="3896488" cy="28039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903766-BFB4-A310-3D3E-12BF4DBB9384}"/>
              </a:ext>
            </a:extLst>
          </p:cNvPr>
          <p:cNvSpPr txBox="1"/>
          <p:nvPr/>
        </p:nvSpPr>
        <p:spPr>
          <a:xfrm>
            <a:off x="7676909" y="921030"/>
            <a:ext cx="106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 MeV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2326D6-4F1B-32CF-2994-177EFACE6390}"/>
              </a:ext>
            </a:extLst>
          </p:cNvPr>
          <p:cNvSpPr txBox="1"/>
          <p:nvPr/>
        </p:nvSpPr>
        <p:spPr>
          <a:xfrm>
            <a:off x="3520025" y="1308819"/>
            <a:ext cx="106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MeV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FC4C1F-3403-7FC3-113F-A8EE706BBAA4}"/>
              </a:ext>
            </a:extLst>
          </p:cNvPr>
          <p:cNvSpPr txBox="1"/>
          <p:nvPr/>
        </p:nvSpPr>
        <p:spPr>
          <a:xfrm>
            <a:off x="4576793" y="5497335"/>
            <a:ext cx="4028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Designed beta-function in cooling section 200 m, angular spread from emittance  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&lt;17 urad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5FA23870-C77D-C036-B161-E05C778D3D36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17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011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0349-E3C1-EF43-99CA-49AB0234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38" y="24852"/>
            <a:ext cx="8425962" cy="493671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chemeClr val="accent1"/>
                </a:solidFill>
              </a:rPr>
              <a:t>Cooling section (-s) approach: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CFDE8-24D4-E04D-F3FE-21E97C87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29018A-1E56-E6B3-0D3C-29A6FDAD2349}"/>
              </a:ext>
            </a:extLst>
          </p:cNvPr>
          <p:cNvSpPr/>
          <p:nvPr/>
        </p:nvSpPr>
        <p:spPr>
          <a:xfrm>
            <a:off x="227599" y="565670"/>
            <a:ext cx="891640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MR10"/>
              </a:rPr>
              <a:t>The design of the cooling section will closely follow the </a:t>
            </a:r>
            <a:r>
              <a:rPr lang="en-US" sz="2000" dirty="0" err="1">
                <a:latin typeface="CMR10"/>
              </a:rPr>
              <a:t>LEReC</a:t>
            </a:r>
            <a:r>
              <a:rPr lang="en-US" sz="2000" dirty="0">
                <a:latin typeface="CMR10"/>
              </a:rPr>
              <a:t> approach </a:t>
            </a:r>
            <a:r>
              <a:rPr lang="en-US" sz="2000" baseline="30000" dirty="0">
                <a:latin typeface="CMR10"/>
              </a:rPr>
              <a:t>*</a:t>
            </a:r>
            <a:r>
              <a:rPr lang="en-US" sz="2000" dirty="0">
                <a:latin typeface="CMR1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MR10"/>
              </a:rPr>
              <a:t>To maintain the transverse angle deviation of the electron beam trajectory </a:t>
            </a:r>
            <a:r>
              <a:rPr lang="en-US" sz="2000" dirty="0">
                <a:latin typeface="CMMI10"/>
              </a:rPr>
              <a:t>&lt; </a:t>
            </a:r>
            <a:r>
              <a:rPr lang="en-US" sz="2000" dirty="0">
                <a:latin typeface="CMR10"/>
              </a:rPr>
              <a:t>20 </a:t>
            </a:r>
            <a:r>
              <a:rPr lang="el-GR" sz="2000" dirty="0">
                <a:latin typeface="SFRM1095"/>
              </a:rPr>
              <a:t>μ</a:t>
            </a:r>
            <a:r>
              <a:rPr lang="en-US" sz="2000" dirty="0">
                <a:latin typeface="CMR10"/>
              </a:rPr>
              <a:t>rad, the integral of residual transverse magnetic field between correctors in the cooling region must be kept below 1 </a:t>
            </a:r>
            <a:r>
              <a:rPr lang="el-GR" sz="2000" dirty="0">
                <a:latin typeface="SFRM1095"/>
              </a:rPr>
              <a:t>μ</a:t>
            </a:r>
            <a:r>
              <a:rPr lang="en-US" sz="2000" dirty="0">
                <a:latin typeface="CMR10"/>
              </a:rPr>
              <a:t>Tm.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MR10"/>
              </a:rPr>
              <a:t>Shielding of the residual magnetic field to such level can be achieved using concentric cylindrical layers of high-permeability alloy in the cooling sections</a:t>
            </a:r>
            <a:r>
              <a:rPr lang="en-US" sz="2000" baseline="30000" dirty="0">
                <a:latin typeface="CMR10"/>
              </a:rPr>
              <a:t>**</a:t>
            </a:r>
            <a:r>
              <a:rPr lang="en-US" sz="2000" dirty="0">
                <a:latin typeface="CMR1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MR10"/>
              </a:rPr>
              <a:t>Some cooling section space will be taken up by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MR10"/>
              </a:rPr>
              <a:t>merger matching section with diagnostics,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MR10"/>
              </a:rPr>
              <a:t>short weak solenoids, which control the angular spread of the electron beam due to its space charge. Such solenoids could be placed approximately every 10 m along the cooling section.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MR10"/>
              </a:rPr>
              <a:t>correctors and BPMs every 10 m</a:t>
            </a:r>
            <a:endParaRPr lang="en-US" sz="2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91CE4E-F2B8-6A6B-0E96-D29E367366D9}"/>
              </a:ext>
            </a:extLst>
          </p:cNvPr>
          <p:cNvGrpSpPr/>
          <p:nvPr/>
        </p:nvGrpSpPr>
        <p:grpSpPr>
          <a:xfrm>
            <a:off x="89388" y="4326606"/>
            <a:ext cx="9054612" cy="1499142"/>
            <a:chOff x="-265334" y="4849496"/>
            <a:chExt cx="9767680" cy="763253"/>
          </a:xfrm>
        </p:grpSpPr>
        <p:pic>
          <p:nvPicPr>
            <p:cNvPr id="6" name="Picture 3" descr="E:\files from laptop drive\My Documents\LEReC\layouts\3015m0193-layout-101817.jpg">
              <a:extLst>
                <a:ext uri="{FF2B5EF4-FFF2-40B4-BE49-F238E27FC236}">
                  <a16:creationId xmlns:a16="http://schemas.microsoft.com/office/drawing/2014/main" id="{DDEADAF3-18EC-288D-F3CF-2A61685518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-662" b="-22171"/>
            <a:stretch/>
          </p:blipFill>
          <p:spPr bwMode="auto">
            <a:xfrm flipV="1">
              <a:off x="1317548" y="4849496"/>
              <a:ext cx="8184798" cy="51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E:\files from laptop drive\My Documents\LEReC\layouts\3015m0193-layout-101817.jpg">
              <a:extLst>
                <a:ext uri="{FF2B5EF4-FFF2-40B4-BE49-F238E27FC236}">
                  <a16:creationId xmlns:a16="http://schemas.microsoft.com/office/drawing/2014/main" id="{DF5DAADC-B7D4-2C30-4E24-85991C8575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2460"/>
            <a:stretch/>
          </p:blipFill>
          <p:spPr bwMode="auto">
            <a:xfrm flipH="1">
              <a:off x="-265334" y="5066429"/>
              <a:ext cx="1580578" cy="546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7344892-B935-9FBA-D125-38F26699C2D1}"/>
              </a:ext>
            </a:extLst>
          </p:cNvPr>
          <p:cNvSpPr txBox="1"/>
          <p:nvPr/>
        </p:nvSpPr>
        <p:spPr>
          <a:xfrm>
            <a:off x="2598152" y="4721446"/>
            <a:ext cx="74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453C1F-CC20-2884-70BC-0EF93E0799CF}"/>
              </a:ext>
            </a:extLst>
          </p:cNvPr>
          <p:cNvSpPr txBox="1"/>
          <p:nvPr/>
        </p:nvSpPr>
        <p:spPr>
          <a:xfrm>
            <a:off x="4036234" y="4721446"/>
            <a:ext cx="74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391905-8567-D8D4-9034-119FE514BCC0}"/>
              </a:ext>
            </a:extLst>
          </p:cNvPr>
          <p:cNvSpPr txBox="1"/>
          <p:nvPr/>
        </p:nvSpPr>
        <p:spPr>
          <a:xfrm>
            <a:off x="5423033" y="4665460"/>
            <a:ext cx="74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m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7F6F2175-39D5-5996-9036-E1F93CBBF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468" y="6317519"/>
            <a:ext cx="66784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R10"/>
              </a:rPr>
              <a:t>[*] A.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MR10"/>
              </a:rPr>
              <a:t>Fedotov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R10"/>
              </a:rPr>
              <a:t> et al., in Proc. NAPAC’16, Chicago, IL, USA, Oct. 2016, pp. 867-869. </a:t>
            </a:r>
            <a:endParaRPr lang="en-US" altLang="en-US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R10"/>
              </a:rPr>
              <a:t>[**]  S.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MR10"/>
              </a:rPr>
              <a:t>Seletskiy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R10"/>
              </a:rPr>
              <a:t> et al., in Proc. NAPAC’16, </a:t>
            </a:r>
            <a:r>
              <a:rPr lang="en-US" altLang="en-US" sz="1100" dirty="0"/>
              <a:t> 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R10"/>
              </a:rPr>
              <a:t>hicago, IL, USA, Oct. 2016, pp. 1030-1032.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782FB6-A5CA-0C95-6596-EE37465F130D}"/>
              </a:ext>
            </a:extLst>
          </p:cNvPr>
          <p:cNvSpPr txBox="1"/>
          <p:nvPr/>
        </p:nvSpPr>
        <p:spPr>
          <a:xfrm>
            <a:off x="4406936" y="5767646"/>
            <a:ext cx="2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BPMs and correctors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317485-3069-34EA-73A1-75A13DDE2608}"/>
              </a:ext>
            </a:extLst>
          </p:cNvPr>
          <p:cNvCxnSpPr>
            <a:cxnSpLocks/>
          </p:cNvCxnSpPr>
          <p:nvPr/>
        </p:nvCxnSpPr>
        <p:spPr>
          <a:xfrm flipH="1" flipV="1">
            <a:off x="5147113" y="5169945"/>
            <a:ext cx="343836" cy="508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3DC15B-9687-1325-3E2B-63EBE1CEDBCD}"/>
              </a:ext>
            </a:extLst>
          </p:cNvPr>
          <p:cNvCxnSpPr>
            <a:cxnSpLocks/>
          </p:cNvCxnSpPr>
          <p:nvPr/>
        </p:nvCxnSpPr>
        <p:spPr>
          <a:xfrm flipV="1">
            <a:off x="5490949" y="5225697"/>
            <a:ext cx="1012827" cy="452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ECB729-F8F6-D8C6-203D-06DC5BAD095C}"/>
              </a:ext>
            </a:extLst>
          </p:cNvPr>
          <p:cNvCxnSpPr>
            <a:cxnSpLocks/>
          </p:cNvCxnSpPr>
          <p:nvPr/>
        </p:nvCxnSpPr>
        <p:spPr>
          <a:xfrm flipH="1" flipV="1">
            <a:off x="3851439" y="5122906"/>
            <a:ext cx="1639510" cy="555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8A71BFA-9E0B-C765-C687-1F0B1D28D532}"/>
              </a:ext>
            </a:extLst>
          </p:cNvPr>
          <p:cNvSpPr txBox="1"/>
          <p:nvPr/>
        </p:nvSpPr>
        <p:spPr>
          <a:xfrm>
            <a:off x="2414527" y="4515877"/>
            <a:ext cx="134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-shielding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C1862E-FA2F-67F3-31CD-D63401699C85}"/>
              </a:ext>
            </a:extLst>
          </p:cNvPr>
          <p:cNvSpPr txBox="1"/>
          <p:nvPr/>
        </p:nvSpPr>
        <p:spPr>
          <a:xfrm>
            <a:off x="3801326" y="4439114"/>
            <a:ext cx="134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-shielding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AC7ECF-405A-2A30-CD83-6C211044431C}"/>
              </a:ext>
            </a:extLst>
          </p:cNvPr>
          <p:cNvSpPr txBox="1"/>
          <p:nvPr/>
        </p:nvSpPr>
        <p:spPr>
          <a:xfrm>
            <a:off x="6503776" y="4462812"/>
            <a:ext cx="134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-shielding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8D2D90-49D7-9ADC-04A9-2DCCA94955C4}"/>
              </a:ext>
            </a:extLst>
          </p:cNvPr>
          <p:cNvSpPr txBox="1"/>
          <p:nvPr/>
        </p:nvSpPr>
        <p:spPr>
          <a:xfrm>
            <a:off x="5209340" y="4403891"/>
            <a:ext cx="134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-shielding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2DA8642-0C48-A8D2-1E67-CC0339D61B8B}"/>
              </a:ext>
            </a:extLst>
          </p:cNvPr>
          <p:cNvCxnSpPr>
            <a:cxnSpLocks/>
          </p:cNvCxnSpPr>
          <p:nvPr/>
        </p:nvCxnSpPr>
        <p:spPr>
          <a:xfrm flipV="1">
            <a:off x="2259592" y="5190747"/>
            <a:ext cx="1340891" cy="599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0CDBC24-2FFA-B209-B95E-B11F4D6AFE5D}"/>
              </a:ext>
            </a:extLst>
          </p:cNvPr>
          <p:cNvSpPr txBox="1"/>
          <p:nvPr/>
        </p:nvSpPr>
        <p:spPr>
          <a:xfrm>
            <a:off x="1279864" y="4435371"/>
            <a:ext cx="134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-shielding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64246-8C6F-3D65-1CF4-719EEE339627}"/>
              </a:ext>
            </a:extLst>
          </p:cNvPr>
          <p:cNvSpPr txBox="1"/>
          <p:nvPr/>
        </p:nvSpPr>
        <p:spPr>
          <a:xfrm>
            <a:off x="1837611" y="5778550"/>
            <a:ext cx="2392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Weak solenoids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F93B075-9A82-1AC1-12CF-43A23C1849F4}"/>
              </a:ext>
            </a:extLst>
          </p:cNvPr>
          <p:cNvCxnSpPr>
            <a:cxnSpLocks/>
          </p:cNvCxnSpPr>
          <p:nvPr/>
        </p:nvCxnSpPr>
        <p:spPr>
          <a:xfrm flipH="1" flipV="1">
            <a:off x="1437882" y="5225857"/>
            <a:ext cx="831934" cy="58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BB765A7-46E7-AF09-1872-4C24BE9C499C}"/>
              </a:ext>
            </a:extLst>
          </p:cNvPr>
          <p:cNvCxnSpPr>
            <a:cxnSpLocks/>
          </p:cNvCxnSpPr>
          <p:nvPr/>
        </p:nvCxnSpPr>
        <p:spPr>
          <a:xfrm flipV="1">
            <a:off x="2269816" y="5247593"/>
            <a:ext cx="0" cy="578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7229838-4665-15E3-5491-B0EBF5A31651}"/>
              </a:ext>
            </a:extLst>
          </p:cNvPr>
          <p:cNvSpPr txBox="1"/>
          <p:nvPr/>
        </p:nvSpPr>
        <p:spPr>
          <a:xfrm>
            <a:off x="8026839" y="5369000"/>
            <a:ext cx="126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merging/matching section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CCE9C5-BF0F-D3FC-5CEA-AD2CBB7F844F}"/>
              </a:ext>
            </a:extLst>
          </p:cNvPr>
          <p:cNvSpPr txBox="1"/>
          <p:nvPr/>
        </p:nvSpPr>
        <p:spPr>
          <a:xfrm>
            <a:off x="196788" y="5405417"/>
            <a:ext cx="126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merging/matching section</a:t>
            </a:r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069CBD3C-C00E-315B-D6E9-BC37C01C5FFF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18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5796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DA4C2-2479-ED54-C04B-7BDBE9DD1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031" y="2022"/>
            <a:ext cx="9247031" cy="1037368"/>
          </a:xfrm>
        </p:spPr>
        <p:txBody>
          <a:bodyPr>
            <a:normAutofit/>
          </a:bodyPr>
          <a:lstStyle/>
          <a:p>
            <a:r>
              <a:rPr lang="en-US" sz="2800" b="0" dirty="0">
                <a:solidFill>
                  <a:schemeClr val="accent1"/>
                </a:solidFill>
              </a:rPr>
              <a:t>Beam dynamics simulation in the cooling section for bunch charge of 2 </a:t>
            </a:r>
            <a:r>
              <a:rPr lang="en-US" sz="2800" b="0" dirty="0" err="1">
                <a:solidFill>
                  <a:schemeClr val="accent1"/>
                </a:solidFill>
              </a:rPr>
              <a:t>nC</a:t>
            </a:r>
            <a:endParaRPr lang="en-US" sz="2800" b="0" dirty="0">
              <a:solidFill>
                <a:schemeClr val="accent1"/>
              </a:solidFill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6B012B2-1381-1704-AF54-C2B38919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612" y="1269545"/>
            <a:ext cx="4572000" cy="3139858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76CE4BC7-3EAE-EFEC-D751-94BFC0F50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58" y="1196798"/>
            <a:ext cx="4421742" cy="32854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94D4B5-FF66-ADC1-A1E4-9DC7523C9538}"/>
              </a:ext>
            </a:extLst>
          </p:cNvPr>
          <p:cNvSpPr txBox="1"/>
          <p:nvPr/>
        </p:nvSpPr>
        <p:spPr>
          <a:xfrm>
            <a:off x="609600" y="4953316"/>
            <a:ext cx="8054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bunch sizes of 2, 4 mm  in the cooling section transverse space charge could be compensated  by using solenoids every 10 m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9286D8CF-5047-E4CE-C05D-D7C6A75C6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80925"/>
            <a:ext cx="2061725" cy="1223057"/>
          </a:xfrm>
          <a:prstGeom prst="rect">
            <a:avLst/>
          </a:prstGeo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F3DA2719-34C4-B77A-F174-E504C3A9D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424" y="1441640"/>
            <a:ext cx="2061725" cy="1223057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1BD4911-EFD6-DB53-A0C2-4B2164080EAF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19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033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3DB65D-207B-F2CC-2E3A-F1257B8CA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LEReC</a:t>
            </a:r>
            <a:r>
              <a:rPr lang="en-US" dirty="0"/>
              <a:t> concept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Precooler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Integration with SHC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Beam dynamics simulation results</a:t>
            </a:r>
          </a:p>
          <a:p>
            <a:pPr marL="685800" lvl="1" indent="-342900"/>
            <a:r>
              <a:rPr lang="en-US" dirty="0"/>
              <a:t>Injector</a:t>
            </a:r>
          </a:p>
          <a:p>
            <a:pPr marL="685800" lvl="1" indent="-342900"/>
            <a:r>
              <a:rPr lang="en-US" dirty="0"/>
              <a:t>Cooling sections</a:t>
            </a:r>
            <a:r>
              <a:rPr lang="ru-RU" dirty="0"/>
              <a:t> </a:t>
            </a:r>
            <a:r>
              <a:rPr lang="en-US" dirty="0"/>
              <a:t>consideration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Benefit of using 2</a:t>
            </a:r>
            <a:r>
              <a:rPr lang="en-US" baseline="30000" dirty="0"/>
              <a:t>nd</a:t>
            </a:r>
            <a:r>
              <a:rPr lang="en-US" dirty="0"/>
              <a:t> harmonics in HSR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D3AF08-38BB-21B6-6CB2-4CE92053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0AE8E58-1760-491C-7BF2-EAF3D74D466F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4982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0A31-5712-8046-AAD8-F1A5469C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3" y="68143"/>
            <a:ext cx="8845165" cy="680782"/>
          </a:xfrm>
        </p:spPr>
        <p:txBody>
          <a:bodyPr>
            <a:noAutofit/>
          </a:bodyPr>
          <a:lstStyle/>
          <a:p>
            <a:r>
              <a:rPr lang="en-US" sz="2400" b="0" dirty="0">
                <a:solidFill>
                  <a:schemeClr val="accent1"/>
                </a:solidFill>
              </a:rPr>
              <a:t>Precooler cooling sections using different magnets for space charge compensation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858651-2B96-0A46-A7E8-052A36EE92AE}"/>
              </a:ext>
            </a:extLst>
          </p:cNvPr>
          <p:cNvSpPr txBox="1"/>
          <p:nvPr/>
        </p:nvSpPr>
        <p:spPr>
          <a:xfrm>
            <a:off x="1678389" y="3937307"/>
            <a:ext cx="4484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2 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5BD766-8857-9F48-92CF-BF0CB7AA97D2}"/>
              </a:ext>
            </a:extLst>
          </p:cNvPr>
          <p:cNvGrpSpPr/>
          <p:nvPr/>
        </p:nvGrpSpPr>
        <p:grpSpPr>
          <a:xfrm>
            <a:off x="100763" y="2955381"/>
            <a:ext cx="8778240" cy="546321"/>
            <a:chOff x="-277091" y="3673270"/>
            <a:chExt cx="11665527" cy="740447"/>
          </a:xfrm>
        </p:grpSpPr>
        <p:pic>
          <p:nvPicPr>
            <p:cNvPr id="10" name="Picture 3" descr="E:\files from laptop drive\My Documents\LEReC\layouts\3015m0193-layout-101817.jpg">
              <a:extLst>
                <a:ext uri="{FF2B5EF4-FFF2-40B4-BE49-F238E27FC236}">
                  <a16:creationId xmlns:a16="http://schemas.microsoft.com/office/drawing/2014/main" id="{B4BE9C91-C303-5840-8C92-ADD7EFB79F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0308"/>
            <a:stretch/>
          </p:blipFill>
          <p:spPr bwMode="auto">
            <a:xfrm flipV="1">
              <a:off x="601287" y="3685289"/>
              <a:ext cx="10787149" cy="72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files from laptop drive\My Documents\LEReC\layouts\3015m0193-layout-101817.jpg">
              <a:extLst>
                <a:ext uri="{FF2B5EF4-FFF2-40B4-BE49-F238E27FC236}">
                  <a16:creationId xmlns:a16="http://schemas.microsoft.com/office/drawing/2014/main" id="{4415462B-A349-6046-93B4-9D9FDAAEB2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0308"/>
            <a:stretch/>
          </p:blipFill>
          <p:spPr bwMode="auto">
            <a:xfrm flipH="1" flipV="1">
              <a:off x="-277091" y="3673270"/>
              <a:ext cx="10787149" cy="72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387E679-69A9-7942-93D6-44970F0508B3}"/>
              </a:ext>
            </a:extLst>
          </p:cNvPr>
          <p:cNvSpPr/>
          <p:nvPr/>
        </p:nvSpPr>
        <p:spPr>
          <a:xfrm>
            <a:off x="3997265" y="2852650"/>
            <a:ext cx="118167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Bypass ~ 30 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476FB0-AEA0-CD4E-B8EE-20A410E843F7}"/>
              </a:ext>
            </a:extLst>
          </p:cNvPr>
          <p:cNvSpPr/>
          <p:nvPr/>
        </p:nvSpPr>
        <p:spPr>
          <a:xfrm>
            <a:off x="2591274" y="1270413"/>
            <a:ext cx="493115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Cooling section1 (SHC Modulator) ~60m (physical space 65m)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B03648-DA57-6448-B892-6522F353D5B5}"/>
              </a:ext>
            </a:extLst>
          </p:cNvPr>
          <p:cNvSpPr/>
          <p:nvPr/>
        </p:nvSpPr>
        <p:spPr>
          <a:xfrm>
            <a:off x="3382339" y="3930966"/>
            <a:ext cx="30556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Cooling section2 (SHC Kicker)  ~60m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69F889C-A896-8D49-8D92-0ECA2191AAF8}"/>
              </a:ext>
            </a:extLst>
          </p:cNvPr>
          <p:cNvGrpSpPr/>
          <p:nvPr/>
        </p:nvGrpSpPr>
        <p:grpSpPr>
          <a:xfrm>
            <a:off x="124978" y="1479885"/>
            <a:ext cx="8783555" cy="796537"/>
            <a:chOff x="-20941" y="1611325"/>
            <a:chExt cx="11711406" cy="1062049"/>
          </a:xfrm>
        </p:grpSpPr>
        <p:pic>
          <p:nvPicPr>
            <p:cNvPr id="6" name="Picture 3" descr="E:\files from laptop drive\My Documents\LEReC\layouts\3015m0193-layout-101817.jpg">
              <a:extLst>
                <a:ext uri="{FF2B5EF4-FFF2-40B4-BE49-F238E27FC236}">
                  <a16:creationId xmlns:a16="http://schemas.microsoft.com/office/drawing/2014/main" id="{DBEEBDBF-B1C9-4742-8BB4-36BD56C3EA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0308"/>
            <a:stretch/>
          </p:blipFill>
          <p:spPr bwMode="auto">
            <a:xfrm flipV="1">
              <a:off x="903316" y="1611325"/>
              <a:ext cx="10787149" cy="72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E:\files from laptop drive\My Documents\LEReC\layouts\3015m0193-layout-101817.jpg">
              <a:extLst>
                <a:ext uri="{FF2B5EF4-FFF2-40B4-BE49-F238E27FC236}">
                  <a16:creationId xmlns:a16="http://schemas.microsoft.com/office/drawing/2014/main" id="{0FE15196-E1F6-0F4B-BD4D-A610716E82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2460"/>
            <a:stretch/>
          </p:blipFill>
          <p:spPr bwMode="auto">
            <a:xfrm flipH="1">
              <a:off x="-20941" y="1944947"/>
              <a:ext cx="2107437" cy="728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89FC76-0C1A-644F-8FC0-64BE30CD511C}"/>
              </a:ext>
            </a:extLst>
          </p:cNvPr>
          <p:cNvGrpSpPr/>
          <p:nvPr/>
        </p:nvGrpSpPr>
        <p:grpSpPr>
          <a:xfrm flipV="1">
            <a:off x="330890" y="4320559"/>
            <a:ext cx="8783555" cy="570422"/>
            <a:chOff x="-20941" y="1579191"/>
            <a:chExt cx="11711406" cy="760562"/>
          </a:xfrm>
        </p:grpSpPr>
        <p:pic>
          <p:nvPicPr>
            <p:cNvPr id="25" name="Picture 3" descr="E:\files from laptop drive\My Documents\LEReC\layouts\3015m0193-layout-101817.jpg">
              <a:extLst>
                <a:ext uri="{FF2B5EF4-FFF2-40B4-BE49-F238E27FC236}">
                  <a16:creationId xmlns:a16="http://schemas.microsoft.com/office/drawing/2014/main" id="{20EE14CD-1CB2-5840-82F4-F8DF8820BD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0308"/>
            <a:stretch/>
          </p:blipFill>
          <p:spPr bwMode="auto">
            <a:xfrm flipV="1">
              <a:off x="903316" y="1611325"/>
              <a:ext cx="10787149" cy="72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E:\files from laptop drive\My Documents\LEReC\layouts\3015m0193-layout-101817.jpg">
              <a:extLst>
                <a:ext uri="{FF2B5EF4-FFF2-40B4-BE49-F238E27FC236}">
                  <a16:creationId xmlns:a16="http://schemas.microsoft.com/office/drawing/2014/main" id="{4715BDCB-9D1E-2442-926F-962B1A5BCD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2460"/>
            <a:stretch/>
          </p:blipFill>
          <p:spPr bwMode="auto">
            <a:xfrm flipH="1" flipV="1">
              <a:off x="-20941" y="1579191"/>
              <a:ext cx="2107437" cy="728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BEE78DD-57EE-0546-AAAF-1CD3A85941F9}"/>
              </a:ext>
            </a:extLst>
          </p:cNvPr>
          <p:cNvSpPr/>
          <p:nvPr/>
        </p:nvSpPr>
        <p:spPr>
          <a:xfrm>
            <a:off x="2021887" y="3461214"/>
            <a:ext cx="5373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DFAD81-FCA4-F949-A9B2-03D9900FC8A3}"/>
              </a:ext>
            </a:extLst>
          </p:cNvPr>
          <p:cNvSpPr/>
          <p:nvPr/>
        </p:nvSpPr>
        <p:spPr>
          <a:xfrm>
            <a:off x="3685699" y="3461214"/>
            <a:ext cx="5373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4DF129-E1AE-6C45-B437-85D4784D5492}"/>
              </a:ext>
            </a:extLst>
          </p:cNvPr>
          <p:cNvSpPr/>
          <p:nvPr/>
        </p:nvSpPr>
        <p:spPr>
          <a:xfrm>
            <a:off x="5046110" y="3488026"/>
            <a:ext cx="5373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C6CE41-21E0-8B4D-BB01-B266C8BDB71D}"/>
              </a:ext>
            </a:extLst>
          </p:cNvPr>
          <p:cNvSpPr/>
          <p:nvPr/>
        </p:nvSpPr>
        <p:spPr>
          <a:xfrm>
            <a:off x="6650410" y="3487892"/>
            <a:ext cx="56938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30 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D708DC-3CC1-1441-B402-DF0D414EEFF3}"/>
              </a:ext>
            </a:extLst>
          </p:cNvPr>
          <p:cNvSpPr txBox="1"/>
          <p:nvPr/>
        </p:nvSpPr>
        <p:spPr>
          <a:xfrm>
            <a:off x="6920353" y="4803700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DD6231-4989-0A4A-83D3-1287009FFA65}"/>
              </a:ext>
            </a:extLst>
          </p:cNvPr>
          <p:cNvSpPr txBox="1"/>
          <p:nvPr/>
        </p:nvSpPr>
        <p:spPr>
          <a:xfrm>
            <a:off x="5243255" y="4778563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3C3791-80DB-414D-9C48-1C63D39D45EE}"/>
              </a:ext>
            </a:extLst>
          </p:cNvPr>
          <p:cNvSpPr txBox="1"/>
          <p:nvPr/>
        </p:nvSpPr>
        <p:spPr>
          <a:xfrm>
            <a:off x="3894517" y="4760418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6E96BC-FBE9-CF4E-A388-F46F0A281579}"/>
              </a:ext>
            </a:extLst>
          </p:cNvPr>
          <p:cNvSpPr txBox="1"/>
          <p:nvPr/>
        </p:nvSpPr>
        <p:spPr>
          <a:xfrm>
            <a:off x="2274576" y="4785975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991802-4DDA-B043-8F90-4195C8749AE5}"/>
              </a:ext>
            </a:extLst>
          </p:cNvPr>
          <p:cNvSpPr txBox="1"/>
          <p:nvPr/>
        </p:nvSpPr>
        <p:spPr>
          <a:xfrm>
            <a:off x="8181342" y="1947815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protons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9707B1-585E-9C48-ACB2-4BE95AC83991}"/>
              </a:ext>
            </a:extLst>
          </p:cNvPr>
          <p:cNvSpPr txBox="1"/>
          <p:nvPr/>
        </p:nvSpPr>
        <p:spPr>
          <a:xfrm rot="20011771">
            <a:off x="8078200" y="1087877"/>
            <a:ext cx="8728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From ERL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720501-EE31-F941-8F7E-3A423E985F4C}"/>
              </a:ext>
            </a:extLst>
          </p:cNvPr>
          <p:cNvSpPr txBox="1"/>
          <p:nvPr/>
        </p:nvSpPr>
        <p:spPr>
          <a:xfrm rot="20011771">
            <a:off x="428501" y="4762187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 ERL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70A7DC-F7B6-1B40-82C1-458AEDA300C6}"/>
              </a:ext>
            </a:extLst>
          </p:cNvPr>
          <p:cNvSpPr txBox="1"/>
          <p:nvPr/>
        </p:nvSpPr>
        <p:spPr>
          <a:xfrm>
            <a:off x="8427688" y="4026675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protons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AF402A-4D21-204E-9150-99549B8BA4C6}"/>
              </a:ext>
            </a:extLst>
          </p:cNvPr>
          <p:cNvSpPr txBox="1"/>
          <p:nvPr/>
        </p:nvSpPr>
        <p:spPr>
          <a:xfrm rot="1626786">
            <a:off x="7949942" y="4673134"/>
            <a:ext cx="10728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from bypass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2B2538-763B-B549-B02D-01E1871CB8E7}"/>
              </a:ext>
            </a:extLst>
          </p:cNvPr>
          <p:cNvSpPr txBox="1"/>
          <p:nvPr/>
        </p:nvSpPr>
        <p:spPr>
          <a:xfrm rot="1626786">
            <a:off x="178295" y="2915973"/>
            <a:ext cx="10728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 CS2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C02109-21E7-A849-889A-AFC77F2055AE}"/>
              </a:ext>
            </a:extLst>
          </p:cNvPr>
          <p:cNvSpPr txBox="1"/>
          <p:nvPr/>
        </p:nvSpPr>
        <p:spPr>
          <a:xfrm rot="20011771">
            <a:off x="7990185" y="2741037"/>
            <a:ext cx="8728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From CS1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FFD4F3-EDED-8F4F-9670-EE1DC2C4366F}"/>
              </a:ext>
            </a:extLst>
          </p:cNvPr>
          <p:cNvSpPr txBox="1"/>
          <p:nvPr/>
        </p:nvSpPr>
        <p:spPr>
          <a:xfrm rot="20011771">
            <a:off x="177845" y="1931476"/>
            <a:ext cx="8728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 bypass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7D2FDE8-6F02-D242-BE3B-C9B0511D42EB}"/>
              </a:ext>
            </a:extLst>
          </p:cNvPr>
          <p:cNvSpPr txBox="1"/>
          <p:nvPr/>
        </p:nvSpPr>
        <p:spPr>
          <a:xfrm>
            <a:off x="2040031" y="3942448"/>
            <a:ext cx="4484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2 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4774CF1-0A80-AA4D-9B3A-CEAA11B64919}"/>
              </a:ext>
            </a:extLst>
          </p:cNvPr>
          <p:cNvSpPr txBox="1"/>
          <p:nvPr/>
        </p:nvSpPr>
        <p:spPr>
          <a:xfrm>
            <a:off x="2398646" y="3936061"/>
            <a:ext cx="4484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2 m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031BE95-DF4A-1A42-8A4C-96385D3CD584}"/>
              </a:ext>
            </a:extLst>
          </p:cNvPr>
          <p:cNvSpPr/>
          <p:nvPr/>
        </p:nvSpPr>
        <p:spPr>
          <a:xfrm>
            <a:off x="1750192" y="4317779"/>
            <a:ext cx="93950" cy="2357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49E3815-3EEB-764F-94DA-0C782FC84532}"/>
              </a:ext>
            </a:extLst>
          </p:cNvPr>
          <p:cNvSpPr/>
          <p:nvPr/>
        </p:nvSpPr>
        <p:spPr>
          <a:xfrm>
            <a:off x="2304696" y="4321198"/>
            <a:ext cx="93950" cy="2357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0FC437E-3ABE-A44C-8ACA-805AD7BA0906}"/>
              </a:ext>
            </a:extLst>
          </p:cNvPr>
          <p:cNvSpPr/>
          <p:nvPr/>
        </p:nvSpPr>
        <p:spPr>
          <a:xfrm>
            <a:off x="2632750" y="4328622"/>
            <a:ext cx="93950" cy="2357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E72B95F-FC2D-3642-BB87-450D3D61F00A}"/>
              </a:ext>
            </a:extLst>
          </p:cNvPr>
          <p:cNvSpPr/>
          <p:nvPr/>
        </p:nvSpPr>
        <p:spPr>
          <a:xfrm>
            <a:off x="2926666" y="4346432"/>
            <a:ext cx="93950" cy="2357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3D031B7-9188-E643-9CC6-F474401E0D8E}"/>
              </a:ext>
            </a:extLst>
          </p:cNvPr>
          <p:cNvSpPr/>
          <p:nvPr/>
        </p:nvSpPr>
        <p:spPr>
          <a:xfrm>
            <a:off x="2027113" y="4319716"/>
            <a:ext cx="93950" cy="2357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AC368A5-0B46-D74B-86CD-E9E96E9825F2}"/>
              </a:ext>
            </a:extLst>
          </p:cNvPr>
          <p:cNvSpPr/>
          <p:nvPr/>
        </p:nvSpPr>
        <p:spPr>
          <a:xfrm>
            <a:off x="3247294" y="4355341"/>
            <a:ext cx="93950" cy="2357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456E67-89A6-804C-BEA3-5418DAF2DC18}"/>
              </a:ext>
            </a:extLst>
          </p:cNvPr>
          <p:cNvSpPr/>
          <p:nvPr/>
        </p:nvSpPr>
        <p:spPr>
          <a:xfrm>
            <a:off x="3521100" y="4351922"/>
            <a:ext cx="93950" cy="2357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74CB5DF-FE00-5F43-882B-AF2B492B4F22}"/>
              </a:ext>
            </a:extLst>
          </p:cNvPr>
          <p:cNvSpPr/>
          <p:nvPr/>
        </p:nvSpPr>
        <p:spPr>
          <a:xfrm>
            <a:off x="3798020" y="4353859"/>
            <a:ext cx="93950" cy="2357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78BF6A5-A79B-6B41-9C98-3600E72E6BF8}"/>
              </a:ext>
            </a:extLst>
          </p:cNvPr>
          <p:cNvSpPr/>
          <p:nvPr/>
        </p:nvSpPr>
        <p:spPr>
          <a:xfrm>
            <a:off x="4119013" y="4352674"/>
            <a:ext cx="93950" cy="2357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C27BCAE-B221-4C45-AD57-AE183213C6B6}"/>
              </a:ext>
            </a:extLst>
          </p:cNvPr>
          <p:cNvSpPr/>
          <p:nvPr/>
        </p:nvSpPr>
        <p:spPr>
          <a:xfrm>
            <a:off x="4673516" y="4356092"/>
            <a:ext cx="93950" cy="2357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019A67C-2676-BE4E-AEEA-CDDBAEF9765E}"/>
              </a:ext>
            </a:extLst>
          </p:cNvPr>
          <p:cNvSpPr/>
          <p:nvPr/>
        </p:nvSpPr>
        <p:spPr>
          <a:xfrm>
            <a:off x="5001571" y="4363516"/>
            <a:ext cx="93950" cy="2357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4F1E6AF-49B7-5A43-A219-A9D316A62C4D}"/>
              </a:ext>
            </a:extLst>
          </p:cNvPr>
          <p:cNvSpPr/>
          <p:nvPr/>
        </p:nvSpPr>
        <p:spPr>
          <a:xfrm>
            <a:off x="5295486" y="4381327"/>
            <a:ext cx="93950" cy="2357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9CF7363-FAA5-EF4A-9CBF-56E0AB477027}"/>
              </a:ext>
            </a:extLst>
          </p:cNvPr>
          <p:cNvSpPr/>
          <p:nvPr/>
        </p:nvSpPr>
        <p:spPr>
          <a:xfrm>
            <a:off x="4395933" y="4354611"/>
            <a:ext cx="93950" cy="2357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4C0695A-0673-1945-ABEA-E47F9C3BEF86}"/>
              </a:ext>
            </a:extLst>
          </p:cNvPr>
          <p:cNvSpPr/>
          <p:nvPr/>
        </p:nvSpPr>
        <p:spPr>
          <a:xfrm>
            <a:off x="5616115" y="4390236"/>
            <a:ext cx="93950" cy="2357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F0A8BD2-C5F9-2943-A851-7C1A570F9C3C}"/>
              </a:ext>
            </a:extLst>
          </p:cNvPr>
          <p:cNvSpPr/>
          <p:nvPr/>
        </p:nvSpPr>
        <p:spPr>
          <a:xfrm>
            <a:off x="5889920" y="4386817"/>
            <a:ext cx="93950" cy="2357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D9CA85A-0208-8145-A338-A844EC73EAC5}"/>
              </a:ext>
            </a:extLst>
          </p:cNvPr>
          <p:cNvSpPr/>
          <p:nvPr/>
        </p:nvSpPr>
        <p:spPr>
          <a:xfrm>
            <a:off x="6166840" y="4373343"/>
            <a:ext cx="93950" cy="2357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DC33071-4835-7F4D-B823-BD4EBB687195}"/>
              </a:ext>
            </a:extLst>
          </p:cNvPr>
          <p:cNvSpPr/>
          <p:nvPr/>
        </p:nvSpPr>
        <p:spPr>
          <a:xfrm>
            <a:off x="6410245" y="4360810"/>
            <a:ext cx="93950" cy="2357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FAB364E-8647-B94E-A7D6-DAF6649687D0}"/>
              </a:ext>
            </a:extLst>
          </p:cNvPr>
          <p:cNvSpPr/>
          <p:nvPr/>
        </p:nvSpPr>
        <p:spPr>
          <a:xfrm>
            <a:off x="6964749" y="4364229"/>
            <a:ext cx="93950" cy="2357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A52F912-6EB4-8445-BB09-47202FFAF735}"/>
              </a:ext>
            </a:extLst>
          </p:cNvPr>
          <p:cNvSpPr/>
          <p:nvPr/>
        </p:nvSpPr>
        <p:spPr>
          <a:xfrm>
            <a:off x="7292803" y="4371653"/>
            <a:ext cx="93950" cy="2357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69041C2-867B-CB47-89C0-8E733852AEFB}"/>
              </a:ext>
            </a:extLst>
          </p:cNvPr>
          <p:cNvSpPr/>
          <p:nvPr/>
        </p:nvSpPr>
        <p:spPr>
          <a:xfrm>
            <a:off x="7586719" y="4358641"/>
            <a:ext cx="93950" cy="2357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5DF286E-2EA6-1547-B2BE-53A0EA722223}"/>
              </a:ext>
            </a:extLst>
          </p:cNvPr>
          <p:cNvSpPr/>
          <p:nvPr/>
        </p:nvSpPr>
        <p:spPr>
          <a:xfrm>
            <a:off x="6687166" y="4362748"/>
            <a:ext cx="93950" cy="2357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3F631AE-B171-E146-8CE7-613196BD1F01}"/>
              </a:ext>
            </a:extLst>
          </p:cNvPr>
          <p:cNvSpPr/>
          <p:nvPr/>
        </p:nvSpPr>
        <p:spPr>
          <a:xfrm>
            <a:off x="7907347" y="4398373"/>
            <a:ext cx="93950" cy="2357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473EED-D7FB-F765-74E8-50E66E3D8E3B}"/>
              </a:ext>
            </a:extLst>
          </p:cNvPr>
          <p:cNvSpPr/>
          <p:nvPr/>
        </p:nvSpPr>
        <p:spPr>
          <a:xfrm>
            <a:off x="761738" y="5397544"/>
            <a:ext cx="8256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FODO quads are currently planed for SHC configuration in modulator (CS1) and kicker (CS2) sections</a:t>
            </a:r>
          </a:p>
          <a:p>
            <a:r>
              <a:rPr lang="en-US" sz="1600" dirty="0"/>
              <a:t>Q: can these quads be used to provide space charge compensation for </a:t>
            </a:r>
            <a:r>
              <a:rPr lang="en-US" sz="1600" dirty="0" err="1"/>
              <a:t>preCooler</a:t>
            </a:r>
            <a:r>
              <a:rPr lang="en-US" sz="1600" dirty="0"/>
              <a:t>?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793600E-848D-D914-0BA6-1519C6CE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20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306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536B-27D3-E149-8AF3-5C9818F9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347831"/>
            <a:ext cx="8582890" cy="619775"/>
          </a:xfrm>
        </p:spPr>
        <p:txBody>
          <a:bodyPr>
            <a:normAutofit/>
          </a:bodyPr>
          <a:lstStyle/>
          <a:p>
            <a:r>
              <a:rPr lang="en-US" sz="2800"/>
              <a:t>Simulation using quads (FODO)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54AD9-EBC3-1847-B1C8-5BE0A9AD0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43" y="1530818"/>
            <a:ext cx="4688273" cy="3525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A78F1-723A-A743-B8E8-03575BD50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939" y="1387186"/>
            <a:ext cx="5058363" cy="3525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7F750-7BE8-CA4E-B4F3-9D74026B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50" y="1652805"/>
            <a:ext cx="1245877" cy="1111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043E60-C812-2D4A-B7CB-12EB807CF3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863" y="1606572"/>
            <a:ext cx="1245877" cy="11115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5EE78B-E94E-AA58-70B2-BD30CFEDD75A}"/>
              </a:ext>
            </a:extLst>
          </p:cNvPr>
          <p:cNvSpPr txBox="1"/>
          <p:nvPr/>
        </p:nvSpPr>
        <p:spPr>
          <a:xfrm>
            <a:off x="484548" y="5173481"/>
            <a:ext cx="86772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Two FODO configurations were studied with quads 2 m and  4 m apart.</a:t>
            </a:r>
          </a:p>
          <a:p>
            <a:r>
              <a:rPr lang="en-US" dirty="0"/>
              <a:t>There is significant  angular spread variations between quads in FODO structure.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Large angular spread results in strong reduction of Precooler cooling efficiency. 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B00F3EF-2E31-EBE2-81D5-C59FABABBF20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21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655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0A31-5712-8046-AAD8-F1A5469C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1" y="181589"/>
            <a:ext cx="9115669" cy="502459"/>
          </a:xfrm>
        </p:spPr>
        <p:txBody>
          <a:bodyPr>
            <a:noAutofit/>
          </a:bodyPr>
          <a:lstStyle/>
          <a:p>
            <a:r>
              <a:rPr lang="en-US" sz="2100" dirty="0"/>
              <a:t>Cooling sections using different magnets for space charge force compensation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87E679-69A9-7942-93D6-44970F0508B3}"/>
              </a:ext>
            </a:extLst>
          </p:cNvPr>
          <p:cNvSpPr/>
          <p:nvPr/>
        </p:nvSpPr>
        <p:spPr>
          <a:xfrm>
            <a:off x="3997264" y="2852650"/>
            <a:ext cx="118167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Bypass ~ 30 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476FB0-AEA0-CD4E-B8EE-20A410E843F7}"/>
              </a:ext>
            </a:extLst>
          </p:cNvPr>
          <p:cNvSpPr/>
          <p:nvPr/>
        </p:nvSpPr>
        <p:spPr>
          <a:xfrm>
            <a:off x="3820468" y="1275275"/>
            <a:ext cx="26740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Cooling section1 (modulator) ~60m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B03648-DA57-6448-B892-6522F353D5B5}"/>
              </a:ext>
            </a:extLst>
          </p:cNvPr>
          <p:cNvSpPr/>
          <p:nvPr/>
        </p:nvSpPr>
        <p:spPr>
          <a:xfrm>
            <a:off x="3871852" y="4287121"/>
            <a:ext cx="242168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Cooling section2 (kicker)  ~60 m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69F889C-A896-8D49-8D92-0ECA2191AAF8}"/>
              </a:ext>
            </a:extLst>
          </p:cNvPr>
          <p:cNvGrpSpPr/>
          <p:nvPr/>
        </p:nvGrpSpPr>
        <p:grpSpPr>
          <a:xfrm>
            <a:off x="124978" y="1479885"/>
            <a:ext cx="8783555" cy="796537"/>
            <a:chOff x="-20941" y="1611325"/>
            <a:chExt cx="11711406" cy="1062049"/>
          </a:xfrm>
        </p:grpSpPr>
        <p:pic>
          <p:nvPicPr>
            <p:cNvPr id="6" name="Picture 3" descr="E:\files from laptop drive\My Documents\LEReC\layouts\3015m0193-layout-101817.jpg">
              <a:extLst>
                <a:ext uri="{FF2B5EF4-FFF2-40B4-BE49-F238E27FC236}">
                  <a16:creationId xmlns:a16="http://schemas.microsoft.com/office/drawing/2014/main" id="{DBEEBDBF-B1C9-4742-8BB4-36BD56C3EA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0308"/>
            <a:stretch/>
          </p:blipFill>
          <p:spPr bwMode="auto">
            <a:xfrm flipV="1">
              <a:off x="903316" y="1611325"/>
              <a:ext cx="10787149" cy="72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E:\files from laptop drive\My Documents\LEReC\layouts\3015m0193-layout-101817.jpg">
              <a:extLst>
                <a:ext uri="{FF2B5EF4-FFF2-40B4-BE49-F238E27FC236}">
                  <a16:creationId xmlns:a16="http://schemas.microsoft.com/office/drawing/2014/main" id="{0FE15196-E1F6-0F4B-BD4D-A610716E82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2460"/>
            <a:stretch/>
          </p:blipFill>
          <p:spPr bwMode="auto">
            <a:xfrm flipH="1">
              <a:off x="-20941" y="1944947"/>
              <a:ext cx="2107437" cy="728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89FC76-0C1A-644F-8FC0-64BE30CD511C}"/>
              </a:ext>
            </a:extLst>
          </p:cNvPr>
          <p:cNvGrpSpPr/>
          <p:nvPr/>
        </p:nvGrpSpPr>
        <p:grpSpPr>
          <a:xfrm flipV="1">
            <a:off x="330890" y="4666553"/>
            <a:ext cx="8783555" cy="570422"/>
            <a:chOff x="-20941" y="1579191"/>
            <a:chExt cx="11711406" cy="760562"/>
          </a:xfrm>
        </p:grpSpPr>
        <p:pic>
          <p:nvPicPr>
            <p:cNvPr id="25" name="Picture 3" descr="E:\files from laptop drive\My Documents\LEReC\layouts\3015m0193-layout-101817.jpg">
              <a:extLst>
                <a:ext uri="{FF2B5EF4-FFF2-40B4-BE49-F238E27FC236}">
                  <a16:creationId xmlns:a16="http://schemas.microsoft.com/office/drawing/2014/main" id="{20EE14CD-1CB2-5840-82F4-F8DF8820BD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0308"/>
            <a:stretch/>
          </p:blipFill>
          <p:spPr bwMode="auto">
            <a:xfrm flipV="1">
              <a:off x="903316" y="1611325"/>
              <a:ext cx="10787149" cy="72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E:\files from laptop drive\My Documents\LEReC\layouts\3015m0193-layout-101817.jpg">
              <a:extLst>
                <a:ext uri="{FF2B5EF4-FFF2-40B4-BE49-F238E27FC236}">
                  <a16:creationId xmlns:a16="http://schemas.microsoft.com/office/drawing/2014/main" id="{4715BDCB-9D1E-2442-926F-962B1A5BCD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2460"/>
            <a:stretch/>
          </p:blipFill>
          <p:spPr bwMode="auto">
            <a:xfrm flipH="1" flipV="1">
              <a:off x="-20941" y="1579191"/>
              <a:ext cx="2107437" cy="728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BEE78DD-57EE-0546-AAAF-1CD3A85941F9}"/>
              </a:ext>
            </a:extLst>
          </p:cNvPr>
          <p:cNvSpPr/>
          <p:nvPr/>
        </p:nvSpPr>
        <p:spPr>
          <a:xfrm>
            <a:off x="2953953" y="3413556"/>
            <a:ext cx="5373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DFAD81-FCA4-F949-A9B2-03D9900FC8A3}"/>
              </a:ext>
            </a:extLst>
          </p:cNvPr>
          <p:cNvSpPr/>
          <p:nvPr/>
        </p:nvSpPr>
        <p:spPr>
          <a:xfrm>
            <a:off x="4392536" y="3409911"/>
            <a:ext cx="5373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4DF129-E1AE-6C45-B437-85D4784D5492}"/>
              </a:ext>
            </a:extLst>
          </p:cNvPr>
          <p:cNvSpPr/>
          <p:nvPr/>
        </p:nvSpPr>
        <p:spPr>
          <a:xfrm>
            <a:off x="5872282" y="3430311"/>
            <a:ext cx="5373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D708DC-3CC1-1441-B402-DF0D414EEFF3}"/>
              </a:ext>
            </a:extLst>
          </p:cNvPr>
          <p:cNvSpPr txBox="1"/>
          <p:nvPr/>
        </p:nvSpPr>
        <p:spPr>
          <a:xfrm>
            <a:off x="6920353" y="5138956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DD6231-4989-0A4A-83D3-1287009FFA65}"/>
              </a:ext>
            </a:extLst>
          </p:cNvPr>
          <p:cNvSpPr txBox="1"/>
          <p:nvPr/>
        </p:nvSpPr>
        <p:spPr>
          <a:xfrm>
            <a:off x="5243255" y="5113820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3C3791-80DB-414D-9C48-1C63D39D45EE}"/>
              </a:ext>
            </a:extLst>
          </p:cNvPr>
          <p:cNvSpPr txBox="1"/>
          <p:nvPr/>
        </p:nvSpPr>
        <p:spPr>
          <a:xfrm>
            <a:off x="3894517" y="5095674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6E96BC-FBE9-CF4E-A388-F46F0A281579}"/>
              </a:ext>
            </a:extLst>
          </p:cNvPr>
          <p:cNvSpPr txBox="1"/>
          <p:nvPr/>
        </p:nvSpPr>
        <p:spPr>
          <a:xfrm>
            <a:off x="2274576" y="5121231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991802-4DDA-B043-8F90-4195C8749AE5}"/>
              </a:ext>
            </a:extLst>
          </p:cNvPr>
          <p:cNvSpPr txBox="1"/>
          <p:nvPr/>
        </p:nvSpPr>
        <p:spPr>
          <a:xfrm>
            <a:off x="8181342" y="1947815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protons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9707B1-585E-9C48-ACB2-4BE95AC83991}"/>
              </a:ext>
            </a:extLst>
          </p:cNvPr>
          <p:cNvSpPr txBox="1"/>
          <p:nvPr/>
        </p:nvSpPr>
        <p:spPr>
          <a:xfrm rot="20011771">
            <a:off x="8078200" y="1191751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From ERL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720501-EE31-F941-8F7E-3A423E985F4C}"/>
              </a:ext>
            </a:extLst>
          </p:cNvPr>
          <p:cNvSpPr txBox="1"/>
          <p:nvPr/>
        </p:nvSpPr>
        <p:spPr>
          <a:xfrm rot="20011771">
            <a:off x="428501" y="5108181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 ERL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70A7DC-F7B6-1B40-82C1-458AEDA300C6}"/>
              </a:ext>
            </a:extLst>
          </p:cNvPr>
          <p:cNvSpPr txBox="1"/>
          <p:nvPr/>
        </p:nvSpPr>
        <p:spPr>
          <a:xfrm>
            <a:off x="8288621" y="4333630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protons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AF402A-4D21-204E-9150-99549B8BA4C6}"/>
              </a:ext>
            </a:extLst>
          </p:cNvPr>
          <p:cNvSpPr txBox="1"/>
          <p:nvPr/>
        </p:nvSpPr>
        <p:spPr>
          <a:xfrm rot="1626786">
            <a:off x="7949942" y="5123002"/>
            <a:ext cx="10728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from bypass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2B2538-763B-B549-B02D-01E1871CB8E7}"/>
              </a:ext>
            </a:extLst>
          </p:cNvPr>
          <p:cNvSpPr txBox="1"/>
          <p:nvPr/>
        </p:nvSpPr>
        <p:spPr>
          <a:xfrm rot="1626786">
            <a:off x="1099465" y="2824971"/>
            <a:ext cx="10728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 CS2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C02109-21E7-A849-889A-AFC77F2055AE}"/>
              </a:ext>
            </a:extLst>
          </p:cNvPr>
          <p:cNvSpPr txBox="1"/>
          <p:nvPr/>
        </p:nvSpPr>
        <p:spPr>
          <a:xfrm rot="20011771">
            <a:off x="7766880" y="2568342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From CS1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FFD4F3-EDED-8F4F-9670-EE1DC2C4366F}"/>
              </a:ext>
            </a:extLst>
          </p:cNvPr>
          <p:cNvSpPr txBox="1"/>
          <p:nvPr/>
        </p:nvSpPr>
        <p:spPr>
          <a:xfrm rot="20011771">
            <a:off x="177845" y="2035350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 bypass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031BE95-DF4A-1A42-8A4C-96385D3CD584}"/>
              </a:ext>
            </a:extLst>
          </p:cNvPr>
          <p:cNvSpPr/>
          <p:nvPr/>
        </p:nvSpPr>
        <p:spPr>
          <a:xfrm>
            <a:off x="1750192" y="4702301"/>
            <a:ext cx="93950" cy="2357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3D031B7-9188-E643-9CC6-F474401E0D8E}"/>
              </a:ext>
            </a:extLst>
          </p:cNvPr>
          <p:cNvSpPr/>
          <p:nvPr/>
        </p:nvSpPr>
        <p:spPr>
          <a:xfrm>
            <a:off x="1869568" y="4704238"/>
            <a:ext cx="85409" cy="2357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703D81C-3149-446E-AD10-9836935D8ADF}"/>
              </a:ext>
            </a:extLst>
          </p:cNvPr>
          <p:cNvSpPr/>
          <p:nvPr/>
        </p:nvSpPr>
        <p:spPr>
          <a:xfrm>
            <a:off x="3316971" y="4688745"/>
            <a:ext cx="93950" cy="2357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A8C84AD-FE80-41E5-BC44-F0BF8209E8D2}"/>
              </a:ext>
            </a:extLst>
          </p:cNvPr>
          <p:cNvSpPr/>
          <p:nvPr/>
        </p:nvSpPr>
        <p:spPr>
          <a:xfrm>
            <a:off x="3199933" y="4687544"/>
            <a:ext cx="93950" cy="2357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C4012F2-4DC3-4B25-A4A2-3F8E89E5A2D2}"/>
              </a:ext>
            </a:extLst>
          </p:cNvPr>
          <p:cNvSpPr/>
          <p:nvPr/>
        </p:nvSpPr>
        <p:spPr>
          <a:xfrm>
            <a:off x="4638517" y="4670196"/>
            <a:ext cx="93950" cy="2357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A7E8564-738C-4F05-8FA7-F3AB0D12A022}"/>
              </a:ext>
            </a:extLst>
          </p:cNvPr>
          <p:cNvSpPr/>
          <p:nvPr/>
        </p:nvSpPr>
        <p:spPr>
          <a:xfrm>
            <a:off x="4757892" y="4672133"/>
            <a:ext cx="85409" cy="2357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46A1AF1-F4CB-476B-A64B-A3F7310E9E2C}"/>
              </a:ext>
            </a:extLst>
          </p:cNvPr>
          <p:cNvSpPr/>
          <p:nvPr/>
        </p:nvSpPr>
        <p:spPr>
          <a:xfrm>
            <a:off x="6190272" y="4687544"/>
            <a:ext cx="93950" cy="2357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8079013-B0FA-4FE4-B450-9C8DA8A3CC11}"/>
              </a:ext>
            </a:extLst>
          </p:cNvPr>
          <p:cNvSpPr/>
          <p:nvPr/>
        </p:nvSpPr>
        <p:spPr>
          <a:xfrm>
            <a:off x="6073234" y="4686344"/>
            <a:ext cx="93950" cy="2357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F4A10B2-0E12-4B9C-B026-0DA87C901546}"/>
              </a:ext>
            </a:extLst>
          </p:cNvPr>
          <p:cNvSpPr/>
          <p:nvPr/>
        </p:nvSpPr>
        <p:spPr>
          <a:xfrm>
            <a:off x="7511818" y="4668995"/>
            <a:ext cx="93950" cy="2357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443C124-EAD5-4DDF-ADD4-681A2E6FFAB0}"/>
              </a:ext>
            </a:extLst>
          </p:cNvPr>
          <p:cNvSpPr/>
          <p:nvPr/>
        </p:nvSpPr>
        <p:spPr>
          <a:xfrm>
            <a:off x="7631193" y="4670933"/>
            <a:ext cx="85409" cy="2357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38430-93A4-4097-B8C5-8BA02B758FBD}"/>
              </a:ext>
            </a:extLst>
          </p:cNvPr>
          <p:cNvSpPr txBox="1"/>
          <p:nvPr/>
        </p:nvSpPr>
        <p:spPr>
          <a:xfrm>
            <a:off x="262609" y="5581984"/>
            <a:ext cx="875181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Add one more quad every 10 m and switch off (demagnetize)  the rest of the quads   to make 5 doublets  per the cooling section </a:t>
            </a:r>
          </a:p>
          <a:p>
            <a:r>
              <a:rPr lang="en-US" sz="1600" dirty="0"/>
              <a:t>Then we still need to compensate/shield  transverse field between doublets  to satisfy cooling region requirement  of </a:t>
            </a:r>
            <a:r>
              <a:rPr lang="en-US" sz="1600" dirty="0">
                <a:latin typeface="CMR10"/>
              </a:rPr>
              <a:t>1 </a:t>
            </a:r>
            <a:r>
              <a:rPr lang="el-GR" sz="1600" dirty="0">
                <a:latin typeface="SFRM1095"/>
              </a:rPr>
              <a:t>μ</a:t>
            </a:r>
            <a:r>
              <a:rPr lang="en-US" sz="1600" dirty="0">
                <a:latin typeface="CMR10"/>
              </a:rPr>
              <a:t>Tm. 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6097-1E2B-B404-D6F2-B4378E244825}"/>
              </a:ext>
            </a:extLst>
          </p:cNvPr>
          <p:cNvSpPr txBox="1"/>
          <p:nvPr/>
        </p:nvSpPr>
        <p:spPr>
          <a:xfrm>
            <a:off x="376995" y="3864434"/>
            <a:ext cx="8181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Kicker section would need a little bit more modification to optimize for low energy cooler :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DE387-4423-7E32-4E01-7F3ACCD3248C}"/>
              </a:ext>
            </a:extLst>
          </p:cNvPr>
          <p:cNvSpPr txBox="1"/>
          <p:nvPr/>
        </p:nvSpPr>
        <p:spPr>
          <a:xfrm>
            <a:off x="1869568" y="1605626"/>
            <a:ext cx="13264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u-metal shielding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643932-FCD2-2DB2-2331-C349119CCD7A}"/>
              </a:ext>
            </a:extLst>
          </p:cNvPr>
          <p:cNvSpPr txBox="1"/>
          <p:nvPr/>
        </p:nvSpPr>
        <p:spPr>
          <a:xfrm>
            <a:off x="28331" y="1335273"/>
            <a:ext cx="41861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SC Compensation Solenoids every 10 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082520-1B58-38B8-30FD-692E3DBFCE63}"/>
              </a:ext>
            </a:extLst>
          </p:cNvPr>
          <p:cNvSpPr txBox="1"/>
          <p:nvPr/>
        </p:nvSpPr>
        <p:spPr>
          <a:xfrm>
            <a:off x="6620667" y="2020375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E14E2F-5AC6-B447-10AA-346E47E8900A}"/>
              </a:ext>
            </a:extLst>
          </p:cNvPr>
          <p:cNvSpPr txBox="1"/>
          <p:nvPr/>
        </p:nvSpPr>
        <p:spPr>
          <a:xfrm>
            <a:off x="4943568" y="1995238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3C9AD8-A95B-46D1-7FD0-223BF325E2A0}"/>
              </a:ext>
            </a:extLst>
          </p:cNvPr>
          <p:cNvSpPr txBox="1"/>
          <p:nvPr/>
        </p:nvSpPr>
        <p:spPr>
          <a:xfrm>
            <a:off x="3594831" y="1977093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 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579EC9E-7FCB-7C7B-0F7D-7FC6E085C96D}"/>
              </a:ext>
            </a:extLst>
          </p:cNvPr>
          <p:cNvSpPr txBox="1"/>
          <p:nvPr/>
        </p:nvSpPr>
        <p:spPr>
          <a:xfrm>
            <a:off x="1974889" y="2002650"/>
            <a:ext cx="872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 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D7C8D4-DC91-E528-53CA-71F715AC3AC5}"/>
              </a:ext>
            </a:extLst>
          </p:cNvPr>
          <p:cNvGrpSpPr/>
          <p:nvPr/>
        </p:nvGrpSpPr>
        <p:grpSpPr>
          <a:xfrm>
            <a:off x="915267" y="2919130"/>
            <a:ext cx="7059382" cy="542084"/>
            <a:chOff x="353328" y="1941501"/>
            <a:chExt cx="9412509" cy="722778"/>
          </a:xfrm>
        </p:grpSpPr>
        <p:pic>
          <p:nvPicPr>
            <p:cNvPr id="10" name="Picture 3" descr="E:\files from laptop drive\My Documents\LEReC\layouts\3015m0193-layout-101817.jpg">
              <a:extLst>
                <a:ext uri="{FF2B5EF4-FFF2-40B4-BE49-F238E27FC236}">
                  <a16:creationId xmlns:a16="http://schemas.microsoft.com/office/drawing/2014/main" id="{B4BE9C91-C303-5840-8C92-ADD7EFB79F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491" t="-1" b="-30308"/>
            <a:stretch/>
          </p:blipFill>
          <p:spPr bwMode="auto">
            <a:xfrm flipV="1">
              <a:off x="6247322" y="1941501"/>
              <a:ext cx="3518515" cy="716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 descr="E:\files from laptop drive\My Documents\LEReC\layouts\3015m0193-layout-101817.jpg">
              <a:extLst>
                <a:ext uri="{FF2B5EF4-FFF2-40B4-BE49-F238E27FC236}">
                  <a16:creationId xmlns:a16="http://schemas.microsoft.com/office/drawing/2014/main" id="{064A831F-886C-EB36-E9AC-4E7EA59C0C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534" t="-1" b="-30308"/>
            <a:stretch/>
          </p:blipFill>
          <p:spPr bwMode="auto">
            <a:xfrm flipH="1" flipV="1">
              <a:off x="353328" y="1947675"/>
              <a:ext cx="6003141" cy="716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416025E-9468-012B-CC9D-7846B063EF98}"/>
              </a:ext>
            </a:extLst>
          </p:cNvPr>
          <p:cNvSpPr txBox="1"/>
          <p:nvPr/>
        </p:nvSpPr>
        <p:spPr>
          <a:xfrm>
            <a:off x="499304" y="830618"/>
            <a:ext cx="418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Modulator section modification: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F29232C-A202-E33F-79CD-86BB309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22</a:t>
            </a:fld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A5F03-5CF5-70C8-3EF4-EEE8A1D8F536}"/>
              </a:ext>
            </a:extLst>
          </p:cNvPr>
          <p:cNvSpPr txBox="1"/>
          <p:nvPr/>
        </p:nvSpPr>
        <p:spPr>
          <a:xfrm>
            <a:off x="3334729" y="1552308"/>
            <a:ext cx="13264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u-metal shielding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E550C-ED37-7482-6076-A6B0EAAB46B6}"/>
              </a:ext>
            </a:extLst>
          </p:cNvPr>
          <p:cNvSpPr txBox="1"/>
          <p:nvPr/>
        </p:nvSpPr>
        <p:spPr>
          <a:xfrm>
            <a:off x="4659417" y="1539008"/>
            <a:ext cx="13264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u-metal shielding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8F08A3-5094-F275-D10A-F7D4562A8395}"/>
              </a:ext>
            </a:extLst>
          </p:cNvPr>
          <p:cNvSpPr txBox="1"/>
          <p:nvPr/>
        </p:nvSpPr>
        <p:spPr>
          <a:xfrm>
            <a:off x="6221957" y="1563833"/>
            <a:ext cx="13264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u-metal shielding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D37F9-9973-E1CA-A9B1-3EB12049DF8C}"/>
              </a:ext>
            </a:extLst>
          </p:cNvPr>
          <p:cNvSpPr txBox="1"/>
          <p:nvPr/>
        </p:nvSpPr>
        <p:spPr>
          <a:xfrm>
            <a:off x="2024400" y="4530708"/>
            <a:ext cx="13264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u-metal shielding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D5D79D-F702-9F7D-013C-4DEBE57B5A83}"/>
              </a:ext>
            </a:extLst>
          </p:cNvPr>
          <p:cNvSpPr txBox="1"/>
          <p:nvPr/>
        </p:nvSpPr>
        <p:spPr>
          <a:xfrm>
            <a:off x="3440879" y="4500240"/>
            <a:ext cx="13264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u-metal shielding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A6FAE7-0F52-57EC-BA2B-8F1B0EC20C48}"/>
              </a:ext>
            </a:extLst>
          </p:cNvPr>
          <p:cNvSpPr txBox="1"/>
          <p:nvPr/>
        </p:nvSpPr>
        <p:spPr>
          <a:xfrm>
            <a:off x="4842300" y="4527205"/>
            <a:ext cx="13264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u-metal shielding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1DAB8D-79D9-572A-FCA5-015B6B5E2B81}"/>
              </a:ext>
            </a:extLst>
          </p:cNvPr>
          <p:cNvSpPr txBox="1"/>
          <p:nvPr/>
        </p:nvSpPr>
        <p:spPr>
          <a:xfrm>
            <a:off x="6390132" y="4550279"/>
            <a:ext cx="13264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u-metal shielding </a:t>
            </a:r>
          </a:p>
        </p:txBody>
      </p:sp>
    </p:spTree>
    <p:extLst>
      <p:ext uri="{BB962C8B-B14F-4D97-AF65-F5344CB8AC3E}">
        <p14:creationId xmlns:p14="http://schemas.microsoft.com/office/powerpoint/2010/main" val="1710820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536B-27D3-E149-8AF3-5C9818F9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52" y="358054"/>
            <a:ext cx="8582890" cy="619775"/>
          </a:xfrm>
        </p:spPr>
        <p:txBody>
          <a:bodyPr>
            <a:normAutofit/>
          </a:bodyPr>
          <a:lstStyle/>
          <a:p>
            <a:r>
              <a:rPr lang="en-US" sz="2800" dirty="0"/>
              <a:t>Simulation using quads (doublets)</a:t>
            </a:r>
          </a:p>
        </p:txBody>
      </p:sp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85DCE377-9BC8-41B6-B4EE-A46828686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54" y="1361720"/>
            <a:ext cx="4544732" cy="3331118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B93DDF2E-18A1-4BDD-9A94-CFE79E3C6A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73" y="1535327"/>
            <a:ext cx="1386233" cy="892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1EFC52-5112-1520-6EC7-7DD0C3A6F3CF}"/>
              </a:ext>
            </a:extLst>
          </p:cNvPr>
          <p:cNvSpPr txBox="1"/>
          <p:nvPr/>
        </p:nvSpPr>
        <p:spPr>
          <a:xfrm>
            <a:off x="159154" y="4692839"/>
            <a:ext cx="8742823" cy="209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Using quadrupoles in doublet  configuration provides about  the same angular spread as just solenoids configuration.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No triplets are necessary.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Open question: How well can we effectively shield 10 m between doublets with SHC quads and instrumentation located every 2 m in the kicker section? </a:t>
            </a:r>
          </a:p>
          <a:p>
            <a:endParaRPr lang="en-US" sz="1600" dirty="0"/>
          </a:p>
          <a:p>
            <a:endParaRPr lang="en-US" sz="1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D6D16D-164A-B635-5DC6-98A51CD6B0F4}"/>
              </a:ext>
            </a:extLst>
          </p:cNvPr>
          <p:cNvGrpSpPr/>
          <p:nvPr/>
        </p:nvGrpSpPr>
        <p:grpSpPr>
          <a:xfrm>
            <a:off x="4863040" y="1563060"/>
            <a:ext cx="4280960" cy="2908593"/>
            <a:chOff x="4863040" y="1563060"/>
            <a:chExt cx="4280960" cy="2908593"/>
          </a:xfrm>
        </p:grpSpPr>
        <p:pic>
          <p:nvPicPr>
            <p:cNvPr id="8" name="Picture 7" descr="Chart, line chart&#10;&#10;Description automatically generated">
              <a:extLst>
                <a:ext uri="{FF2B5EF4-FFF2-40B4-BE49-F238E27FC236}">
                  <a16:creationId xmlns:a16="http://schemas.microsoft.com/office/drawing/2014/main" id="{F3C808FB-8A8B-443E-A637-E26C26363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3040" y="1587011"/>
              <a:ext cx="4280960" cy="2884642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1A9E5486-67F3-45D0-8364-E100C59CF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1062" y="1621690"/>
              <a:ext cx="1386233" cy="892336"/>
            </a:xfrm>
            <a:prstGeom prst="rect">
              <a:avLst/>
            </a:prstGeom>
          </p:spPr>
        </p:pic>
        <p:pic>
          <p:nvPicPr>
            <p:cNvPr id="10" name="Picture 9" descr="Chart, line chart&#10;&#10;Description automatically generated">
              <a:extLst>
                <a:ext uri="{FF2B5EF4-FFF2-40B4-BE49-F238E27FC236}">
                  <a16:creationId xmlns:a16="http://schemas.microsoft.com/office/drawing/2014/main" id="{B98E2995-9A63-5071-1F71-95B8DB860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40" t="21747" r="91679" b="31224"/>
            <a:stretch/>
          </p:blipFill>
          <p:spPr>
            <a:xfrm>
              <a:off x="4985592" y="1563060"/>
              <a:ext cx="253674" cy="2353590"/>
            </a:xfrm>
            <a:prstGeom prst="rect">
              <a:avLst/>
            </a:prstGeom>
          </p:spPr>
        </p:pic>
      </p:grp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356E057-1A6F-B35C-503B-83AC55893ED8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23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8188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FB9E55-ADA2-007F-A523-7D059B7A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983" y="2004194"/>
            <a:ext cx="981568" cy="757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F95EC5-09AD-FE71-C1C9-7E6642D7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98" y="184408"/>
            <a:ext cx="8537074" cy="71558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Mitigation of space charge effect during cooling at low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BA94-27FC-E83D-7FAD-09AC3EBD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53" y="1025183"/>
            <a:ext cx="7246373" cy="4037735"/>
          </a:xfrm>
        </p:spPr>
        <p:txBody>
          <a:bodyPr>
            <a:normAutofit/>
          </a:bodyPr>
          <a:lstStyle/>
          <a:p>
            <a:r>
              <a:rPr lang="en-US" sz="1800" b="1" dirty="0"/>
              <a:t>Using high harmonics cavity to elongate hadron bunches </a:t>
            </a:r>
          </a:p>
          <a:p>
            <a:endParaRPr lang="en-US" sz="1800" dirty="0"/>
          </a:p>
          <a:p>
            <a:r>
              <a:rPr lang="en-US" sz="1800" dirty="0"/>
              <a:t>Longer bunches for the about the same  energy spread </a:t>
            </a:r>
          </a:p>
          <a:p>
            <a:r>
              <a:rPr lang="en-US" sz="1800" dirty="0"/>
              <a:t>Beam lifetime improvement (hadrons space charge tune is reduced)</a:t>
            </a:r>
          </a:p>
          <a:p>
            <a:r>
              <a:rPr lang="en-US" sz="1800" dirty="0"/>
              <a:t>Less and more uniformly focusing  of electrons by hadrons </a:t>
            </a:r>
          </a:p>
          <a:p>
            <a:pPr lvl="1"/>
            <a:r>
              <a:rPr lang="en-US" sz="1600" dirty="0"/>
              <a:t>reduced phase advance spread in the cooling section due to the hadrons  space charge effect </a:t>
            </a:r>
          </a:p>
          <a:p>
            <a:pPr lvl="1"/>
            <a:r>
              <a:rPr lang="en-US" sz="1600" dirty="0"/>
              <a:t>better matching, less projected emittance or angular spread degradation </a:t>
            </a:r>
          </a:p>
          <a:p>
            <a:r>
              <a:rPr lang="en-US" sz="1800" dirty="0"/>
              <a:t>Possible reduction of the intra beam scattering rate ( same energy spread for  less peak current)</a:t>
            </a:r>
          </a:p>
          <a:p>
            <a:r>
              <a:rPr lang="en-US" sz="1800" dirty="0"/>
              <a:t>Large synchrotron tune spread provides Landau damping. </a:t>
            </a:r>
          </a:p>
          <a:p>
            <a:pPr lvl="1"/>
            <a:r>
              <a:rPr lang="en-US" sz="1400" dirty="0"/>
              <a:t>Less problem with collective instability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Letter&#10;&#10;Description automatically generated with medium confidence">
            <a:extLst>
              <a:ext uri="{FF2B5EF4-FFF2-40B4-BE49-F238E27FC236}">
                <a16:creationId xmlns:a16="http://schemas.microsoft.com/office/drawing/2014/main" id="{9BAFDC51-AD97-4D55-B37C-2B7C5884FA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676" y="3568662"/>
            <a:ext cx="2318822" cy="5941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5373A-6115-E6B8-1A48-A78D6E4591FA}"/>
              </a:ext>
            </a:extLst>
          </p:cNvPr>
          <p:cNvCxnSpPr>
            <a:cxnSpLocks/>
          </p:cNvCxnSpPr>
          <p:nvPr/>
        </p:nvCxnSpPr>
        <p:spPr>
          <a:xfrm>
            <a:off x="8542869" y="4162795"/>
            <a:ext cx="2626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C5A01A-E272-96B9-F80C-398D9C72A1AF}"/>
              </a:ext>
            </a:extLst>
          </p:cNvPr>
          <p:cNvSpPr txBox="1"/>
          <p:nvPr/>
        </p:nvSpPr>
        <p:spPr>
          <a:xfrm>
            <a:off x="339798" y="5044364"/>
            <a:ext cx="844469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Some aside notes</a:t>
            </a:r>
          </a:p>
          <a:p>
            <a:r>
              <a:rPr lang="en-US" sz="1400" dirty="0"/>
              <a:t>We should be careful when analyzing beam dynamics with High Harmonic RF even for the small amplitude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the synchrotron frequency is not a constant anymore and it linearly depends on amplitude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D75160-A85A-40D5-50D0-3985D2859D46}"/>
              </a:ext>
            </a:extLst>
          </p:cNvPr>
          <p:cNvCxnSpPr>
            <a:cxnSpLocks/>
          </p:cNvCxnSpPr>
          <p:nvPr/>
        </p:nvCxnSpPr>
        <p:spPr>
          <a:xfrm>
            <a:off x="7752096" y="2308556"/>
            <a:ext cx="2626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92EEBAE-973E-0C57-7775-434849273BD9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24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78979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hart, histogram&#10;&#10;Description automatically generated">
            <a:extLst>
              <a:ext uri="{FF2B5EF4-FFF2-40B4-BE49-F238E27FC236}">
                <a16:creationId xmlns:a16="http://schemas.microsoft.com/office/drawing/2014/main" id="{CC8F1453-6A12-2FA5-1313-FA27209B8D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4" y="2161425"/>
            <a:ext cx="4455787" cy="3207649"/>
          </a:xfrm>
          <a:prstGeom prst="rect">
            <a:avLst/>
          </a:prstGeom>
        </p:spPr>
      </p:pic>
      <p:pic>
        <p:nvPicPr>
          <p:cNvPr id="26" name="Picture 25" descr="Chart, histogram&#10;&#10;Description automatically generated">
            <a:extLst>
              <a:ext uri="{FF2B5EF4-FFF2-40B4-BE49-F238E27FC236}">
                <a16:creationId xmlns:a16="http://schemas.microsoft.com/office/drawing/2014/main" id="{F078297A-F46E-02B1-426D-73E6E2E9E7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68" y="2236344"/>
            <a:ext cx="4242547" cy="2904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096FA-93C1-E715-AC37-E089A640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32" y="19822"/>
            <a:ext cx="8591765" cy="526256"/>
          </a:xfrm>
        </p:spPr>
        <p:txBody>
          <a:bodyPr>
            <a:normAutofit/>
          </a:bodyPr>
          <a:lstStyle/>
          <a:p>
            <a:r>
              <a:rPr lang="en-US" sz="2400" dirty="0"/>
              <a:t>Using 2</a:t>
            </a:r>
            <a:r>
              <a:rPr lang="en-US" sz="2400" baseline="30000" dirty="0"/>
              <a:t>nd</a:t>
            </a:r>
            <a:r>
              <a:rPr lang="en-US" sz="2400" dirty="0"/>
              <a:t> harmonic RF in HSR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F8FCA1-3FD3-F469-C6D2-D5A7B0DF95DA}"/>
              </a:ext>
            </a:extLst>
          </p:cNvPr>
          <p:cNvSpPr txBox="1"/>
          <p:nvPr/>
        </p:nvSpPr>
        <p:spPr>
          <a:xfrm>
            <a:off x="235770" y="473210"/>
            <a:ext cx="8591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use of 2nd harmonic RF is flattening the longitudinal bunch profile</a:t>
            </a:r>
          </a:p>
          <a:p>
            <a:r>
              <a:rPr lang="en-US" sz="1600" dirty="0"/>
              <a:t>For the same energy spread of 6E-04:</a:t>
            </a:r>
          </a:p>
          <a:p>
            <a:r>
              <a:rPr lang="en-US" sz="1600" dirty="0"/>
              <a:t>Only 24.6 MHz RF voltage of </a:t>
            </a:r>
            <a:r>
              <a:rPr lang="en-US" sz="1600" dirty="0">
                <a:solidFill>
                  <a:srgbClr val="FF0000"/>
                </a:solidFill>
              </a:rPr>
              <a:t>95 kV, rms bunch length 70 cm  (or FWHM=5.4nsec)</a:t>
            </a:r>
            <a:r>
              <a:rPr lang="en-US" sz="1600" dirty="0"/>
              <a:t>.</a:t>
            </a:r>
          </a:p>
          <a:p>
            <a:r>
              <a:rPr lang="en-US" sz="1600" dirty="0"/>
              <a:t>With 2</a:t>
            </a:r>
            <a:r>
              <a:rPr lang="en-US" sz="1600" baseline="30000" dirty="0"/>
              <a:t>nd</a:t>
            </a:r>
            <a:r>
              <a:rPr lang="en-US" sz="1600" dirty="0"/>
              <a:t> harmonics at </a:t>
            </a:r>
            <a:r>
              <a:rPr lang="en-US" sz="1600" dirty="0">
                <a:solidFill>
                  <a:srgbClr val="FF0000"/>
                </a:solidFill>
              </a:rPr>
              <a:t>voltage of 42.5 kV</a:t>
            </a:r>
            <a:r>
              <a:rPr lang="en-US" sz="1600" dirty="0"/>
              <a:t>  WFHM bunch length  ~11 </a:t>
            </a:r>
            <a:r>
              <a:rPr lang="en-US" sz="1600" dirty="0" err="1"/>
              <a:t>nsec</a:t>
            </a:r>
            <a:r>
              <a:rPr lang="en-US" sz="1600" dirty="0"/>
              <a:t>. </a:t>
            </a:r>
          </a:p>
          <a:p>
            <a:r>
              <a:rPr lang="en-US" sz="1600" dirty="0"/>
              <a:t>Peak current is reduced more than twice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F68DA9-66FE-CA61-4ECE-47CF34A2C4AD}"/>
              </a:ext>
            </a:extLst>
          </p:cNvPr>
          <p:cNvSpPr txBox="1"/>
          <p:nvPr/>
        </p:nvSpPr>
        <p:spPr>
          <a:xfrm>
            <a:off x="2909003" y="2632219"/>
            <a:ext cx="18345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With second harmonic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0416E6-099E-C245-0397-59BC06BFC83A}"/>
              </a:ext>
            </a:extLst>
          </p:cNvPr>
          <p:cNvCxnSpPr>
            <a:cxnSpLocks/>
          </p:cNvCxnSpPr>
          <p:nvPr/>
        </p:nvCxnSpPr>
        <p:spPr>
          <a:xfrm flipH="1">
            <a:off x="2549237" y="3128133"/>
            <a:ext cx="760633" cy="637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8A6400-0977-BFAF-F1AB-28AC664173B7}"/>
              </a:ext>
            </a:extLst>
          </p:cNvPr>
          <p:cNvSpPr txBox="1"/>
          <p:nvPr/>
        </p:nvSpPr>
        <p:spPr>
          <a:xfrm>
            <a:off x="491772" y="2345817"/>
            <a:ext cx="18345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Only main harmonic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B3A4FC-5507-F3AC-2DB2-F037E61DF7B3}"/>
              </a:ext>
            </a:extLst>
          </p:cNvPr>
          <p:cNvCxnSpPr>
            <a:cxnSpLocks/>
          </p:cNvCxnSpPr>
          <p:nvPr/>
        </p:nvCxnSpPr>
        <p:spPr>
          <a:xfrm flipV="1">
            <a:off x="1995904" y="2422626"/>
            <a:ext cx="357167" cy="41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14AC06D-9FF9-F783-1A4D-9E32D1EEA63D}"/>
              </a:ext>
            </a:extLst>
          </p:cNvPr>
          <p:cNvSpPr txBox="1"/>
          <p:nvPr/>
        </p:nvSpPr>
        <p:spPr>
          <a:xfrm>
            <a:off x="3160424" y="1764938"/>
            <a:ext cx="240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Electron MB charge of 4 </a:t>
            </a:r>
            <a:r>
              <a:rPr lang="en-US" sz="1400" dirty="0" err="1"/>
              <a:t>nC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0EC627-B512-5491-CA97-FB5F6D32BA52}"/>
              </a:ext>
            </a:extLst>
          </p:cNvPr>
          <p:cNvSpPr txBox="1"/>
          <p:nvPr/>
        </p:nvSpPr>
        <p:spPr>
          <a:xfrm>
            <a:off x="5775317" y="1861661"/>
            <a:ext cx="27151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3 </a:t>
            </a:r>
            <a:r>
              <a:rPr lang="en-US" sz="1350" dirty="0" err="1"/>
              <a:t>eBunches</a:t>
            </a:r>
            <a:r>
              <a:rPr lang="en-US" sz="1350" dirty="0"/>
              <a:t> per hadron bunch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7EC32-AD42-AB3C-D546-D1EF7331B775}"/>
              </a:ext>
            </a:extLst>
          </p:cNvPr>
          <p:cNvSpPr txBox="1"/>
          <p:nvPr/>
        </p:nvSpPr>
        <p:spPr>
          <a:xfrm>
            <a:off x="254865" y="5456428"/>
            <a:ext cx="866359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With 2</a:t>
            </a:r>
            <a:r>
              <a:rPr lang="en-US" baseline="30000" dirty="0"/>
              <a:t>nd</a:t>
            </a:r>
            <a:r>
              <a:rPr lang="en-US" dirty="0"/>
              <a:t> harmonics  one can fit 3 e-bunches with lower charge</a:t>
            </a:r>
          </a:p>
          <a:p>
            <a:r>
              <a:rPr lang="en-US" dirty="0"/>
              <a:t>Weak dependance of hadron focusing effect to the different electron bunches in the MB</a:t>
            </a:r>
          </a:p>
          <a:p>
            <a:r>
              <a:rPr lang="en-US" dirty="0"/>
              <a:t>Hadron peak current is always lower than electron peak current. </a:t>
            </a:r>
          </a:p>
          <a:p>
            <a:r>
              <a:rPr lang="en-US" dirty="0"/>
              <a:t>The residual self space charge defocusing  could be compensated by weak solenoids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B9C9FC-EAC8-533E-9E8F-3CC08D8D1617}"/>
              </a:ext>
            </a:extLst>
          </p:cNvPr>
          <p:cNvCxnSpPr/>
          <p:nvPr/>
        </p:nvCxnSpPr>
        <p:spPr>
          <a:xfrm>
            <a:off x="7083239" y="4063600"/>
            <a:ext cx="6340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3885869-C178-6B49-3E6B-B82E78EC3302}"/>
              </a:ext>
            </a:extLst>
          </p:cNvPr>
          <p:cNvSpPr txBox="1"/>
          <p:nvPr/>
        </p:nvSpPr>
        <p:spPr>
          <a:xfrm>
            <a:off x="7083240" y="3807678"/>
            <a:ext cx="6340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5.1 </a:t>
            </a:r>
            <a:r>
              <a:rPr lang="en-US" sz="1050" dirty="0" err="1"/>
              <a:t>nsec</a:t>
            </a:r>
            <a:endParaRPr lang="en-US" sz="105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E4096C-7E70-6FB8-2452-808C4F88D5D0}"/>
              </a:ext>
            </a:extLst>
          </p:cNvPr>
          <p:cNvCxnSpPr/>
          <p:nvPr/>
        </p:nvCxnSpPr>
        <p:spPr>
          <a:xfrm>
            <a:off x="6442729" y="4065035"/>
            <a:ext cx="6340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AA6347-758C-CDFE-954C-7CBD9250D2A6}"/>
              </a:ext>
            </a:extLst>
          </p:cNvPr>
          <p:cNvSpPr txBox="1"/>
          <p:nvPr/>
        </p:nvSpPr>
        <p:spPr>
          <a:xfrm>
            <a:off x="6442730" y="3809113"/>
            <a:ext cx="6340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5.1 </a:t>
            </a:r>
            <a:r>
              <a:rPr lang="en-US" sz="1050" dirty="0" err="1"/>
              <a:t>nsec</a:t>
            </a:r>
            <a:endParaRPr lang="en-US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35619A-0931-3B59-D682-0919FBAF0294}"/>
              </a:ext>
            </a:extLst>
          </p:cNvPr>
          <p:cNvSpPr txBox="1"/>
          <p:nvPr/>
        </p:nvSpPr>
        <p:spPr>
          <a:xfrm>
            <a:off x="7796800" y="3466247"/>
            <a:ext cx="1066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Bunch charge Q=1.3 </a:t>
            </a:r>
            <a:r>
              <a:rPr lang="en-US" sz="1200" dirty="0" err="1"/>
              <a:t>nC</a:t>
            </a:r>
            <a:endParaRPr lang="en-US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88BBA7-0A5D-490D-1C62-A0907BDC2FCD}"/>
              </a:ext>
            </a:extLst>
          </p:cNvPr>
          <p:cNvSpPr txBox="1"/>
          <p:nvPr/>
        </p:nvSpPr>
        <p:spPr>
          <a:xfrm>
            <a:off x="443670" y="1873014"/>
            <a:ext cx="3133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2  </a:t>
            </a:r>
            <a:r>
              <a:rPr lang="en-US" sz="1350" dirty="0" err="1"/>
              <a:t>eBunches</a:t>
            </a:r>
            <a:r>
              <a:rPr lang="en-US" sz="1350" dirty="0"/>
              <a:t> per hadron bunch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47AB7ED-6D4E-C5FB-AECD-D031F0B15FAF}"/>
              </a:ext>
            </a:extLst>
          </p:cNvPr>
          <p:cNvCxnSpPr/>
          <p:nvPr/>
        </p:nvCxnSpPr>
        <p:spPr>
          <a:xfrm>
            <a:off x="2058101" y="3962863"/>
            <a:ext cx="6340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EE451AB-56DA-EE85-08F7-93B73A7DFCCF}"/>
              </a:ext>
            </a:extLst>
          </p:cNvPr>
          <p:cNvSpPr txBox="1"/>
          <p:nvPr/>
        </p:nvSpPr>
        <p:spPr>
          <a:xfrm>
            <a:off x="2032344" y="3745578"/>
            <a:ext cx="7227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5.1 </a:t>
            </a:r>
            <a:r>
              <a:rPr lang="en-US" sz="1050" dirty="0" err="1"/>
              <a:t>nsec</a:t>
            </a:r>
            <a:endParaRPr lang="en-US" sz="10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229843-AF77-6C79-FC20-AB34C15BBE90}"/>
              </a:ext>
            </a:extLst>
          </p:cNvPr>
          <p:cNvSpPr txBox="1"/>
          <p:nvPr/>
        </p:nvSpPr>
        <p:spPr>
          <a:xfrm>
            <a:off x="2924557" y="3410871"/>
            <a:ext cx="126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eBunch</a:t>
            </a:r>
            <a:r>
              <a:rPr lang="en-US" sz="1200" dirty="0"/>
              <a:t> charge Q=2 </a:t>
            </a:r>
            <a:r>
              <a:rPr lang="en-US" sz="1200" dirty="0" err="1"/>
              <a:t>nC</a:t>
            </a:r>
            <a:endParaRPr lang="en-US" sz="1200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964CD6F-5DD8-AF9D-1791-EC683C82758C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25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666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0549-A30D-F202-6AD8-5CDE4ADB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7" y="150160"/>
            <a:ext cx="7886700" cy="224516"/>
          </a:xfrm>
        </p:spPr>
        <p:txBody>
          <a:bodyPr>
            <a:noAutofit/>
          </a:bodyPr>
          <a:lstStyle/>
          <a:p>
            <a:r>
              <a:rPr lang="en-US" sz="2700" dirty="0"/>
              <a:t>Operation at different harmonics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1FE80-5F90-9411-3461-0F7DEBC0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27" y="534349"/>
            <a:ext cx="8746644" cy="1511254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To use the same SRF cavities for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PreCooler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at gamma of 25.4 and SHC at gamma of 297 will require very large detuning: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150 kHz (for 197 MHz)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450 kHz (for 591MHz)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, if electron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linac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harmonic is kept the same for high and low energies. 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Using higher harmonics for the low energy (h=2522) reduces required tuning range of SRF cavities to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 kHz (197MHz)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15 kHz (591MHz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), but this might result in reducing cooling efficiency due to hadron bunch to bunch slippage of electron bunches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DCB85C08-9C30-A2BF-2070-7B07A1E2E7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06" y="2209312"/>
            <a:ext cx="2320627" cy="1800746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40C1FCB7-CF7F-8BDF-AA0F-BFE41E0633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921" y="2147410"/>
            <a:ext cx="2479912" cy="1861928"/>
          </a:xfrm>
          <a:prstGeom prst="rect">
            <a:avLst/>
          </a:prstGeom>
        </p:spPr>
      </p:pic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E437EDC6-90E7-133E-9E2A-DAE477B259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032" y="2113089"/>
            <a:ext cx="2514887" cy="1888149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A3497289-58D8-D70C-04FE-2D9B551B6E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295" y="4155824"/>
            <a:ext cx="2479912" cy="1863858"/>
          </a:xfrm>
          <a:prstGeom prst="rect">
            <a:avLst/>
          </a:prstGeom>
        </p:spPr>
      </p:pic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97B73F63-E704-C734-B849-1BFA236003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564" y="4107142"/>
            <a:ext cx="2577645" cy="1934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DCB987-A373-CEAD-FF35-E9A738D7B0A5}"/>
              </a:ext>
            </a:extLst>
          </p:cNvPr>
          <p:cNvSpPr txBox="1"/>
          <p:nvPr/>
        </p:nvSpPr>
        <p:spPr>
          <a:xfrm>
            <a:off x="1810380" y="2059271"/>
            <a:ext cx="801823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Bunch#0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4CCAFB-69FF-326C-7F4E-652D04317349}"/>
              </a:ext>
            </a:extLst>
          </p:cNvPr>
          <p:cNvSpPr txBox="1"/>
          <p:nvPr/>
        </p:nvSpPr>
        <p:spPr>
          <a:xfrm>
            <a:off x="4637564" y="1997369"/>
            <a:ext cx="88998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Bunch#40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EF733F-7E08-D2D4-272B-9CC9F42ABD1E}"/>
              </a:ext>
            </a:extLst>
          </p:cNvPr>
          <p:cNvSpPr txBox="1"/>
          <p:nvPr/>
        </p:nvSpPr>
        <p:spPr>
          <a:xfrm>
            <a:off x="7747972" y="2046603"/>
            <a:ext cx="88998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Bunch#80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6333E8-9DCC-0897-CEE4-94068F09611D}"/>
              </a:ext>
            </a:extLst>
          </p:cNvPr>
          <p:cNvSpPr txBox="1"/>
          <p:nvPr/>
        </p:nvSpPr>
        <p:spPr>
          <a:xfrm>
            <a:off x="3225761" y="4133347"/>
            <a:ext cx="978153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Bunch#120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450A70-46F9-4F85-4483-E216568D3806}"/>
              </a:ext>
            </a:extLst>
          </p:cNvPr>
          <p:cNvSpPr txBox="1"/>
          <p:nvPr/>
        </p:nvSpPr>
        <p:spPr>
          <a:xfrm>
            <a:off x="6427446" y="4067724"/>
            <a:ext cx="978153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Bunch#160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A41DDD-6A27-FB49-7E97-317F5BF7A57A}"/>
              </a:ext>
            </a:extLst>
          </p:cNvPr>
          <p:cNvSpPr txBox="1"/>
          <p:nvPr/>
        </p:nvSpPr>
        <p:spPr>
          <a:xfrm>
            <a:off x="112467" y="6194870"/>
            <a:ext cx="90501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Proton bunch rep. rate harmonic: </a:t>
            </a:r>
            <a:r>
              <a:rPr lang="en-US" b="1" dirty="0"/>
              <a:t>2520,</a:t>
            </a:r>
            <a:r>
              <a:rPr lang="en-US" dirty="0"/>
              <a:t> Electron bunch rep. rate harmonic: </a:t>
            </a:r>
            <a:r>
              <a:rPr lang="en-US" b="1" dirty="0"/>
              <a:t>2522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5DF61-3B55-A93D-E7C9-8941E15BDCC9}"/>
              </a:ext>
            </a:extLst>
          </p:cNvPr>
          <p:cNvSpPr txBox="1"/>
          <p:nvPr/>
        </p:nvSpPr>
        <p:spPr>
          <a:xfrm>
            <a:off x="5339174" y="5854247"/>
            <a:ext cx="25776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same pattern repeats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1E51F8D2-892D-6751-F36F-9B325D0DB446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26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0320214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BDE1-2F4A-4110-85B6-75A0AD80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92" y="300651"/>
            <a:ext cx="7886700" cy="701674"/>
          </a:xfrm>
        </p:spPr>
        <p:txBody>
          <a:bodyPr>
            <a:normAutofit/>
          </a:bodyPr>
          <a:lstStyle/>
          <a:p>
            <a:r>
              <a:rPr lang="en-US" sz="31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B9B40-9BCA-47EB-8296-FE4DA2281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1176066"/>
            <a:ext cx="8490854" cy="4505868"/>
          </a:xfrm>
        </p:spPr>
        <p:txBody>
          <a:bodyPr>
            <a:normAutofit fontScale="85000" lnSpcReduction="20000"/>
          </a:bodyPr>
          <a:lstStyle/>
          <a:p>
            <a:pPr marL="0" indent="0"/>
            <a:endParaRPr lang="en-US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</a:rPr>
              <a:t>LEReC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 worked  24/7 cooling Au ions at gamma of 4.1 and 4 9.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</a:rPr>
              <a:t>LEReC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-type electron cooler is being developed to provide cooling of protons at energy of 24 GeV. Such a Precooler requires 13 MeV electron accelerator.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The Precooler design parameters are challenging with required angular spread of electrons in cooling section about factor of 5 smaller than in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</a:rPr>
              <a:t>LEReC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 and electron current about factor of 5 larger than used in long-term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</a:rPr>
              <a:t>LEReC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 operations.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The Precooler is now included in the EIC scope.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Electron beam dynamics simulations for Precooler show that required electron beam parameters could be achieved.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Layout considerations of Precooler electron accelerator and its integration with the SHC  is in progress.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EIC operating scenario with precooler needs to be studied in detail.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03DC8-0E96-4E81-89A8-806B1D8E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F21F845-1979-1065-26D6-694977E5A069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27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3053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53D8EB-4CEE-9544-0295-0DFA975E1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E135E-8EF2-981D-4035-FFA7FF272C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D. </a:t>
            </a:r>
            <a:r>
              <a:rPr lang="en-US" dirty="0" err="1"/>
              <a:t>Kayran</a:t>
            </a:r>
            <a:r>
              <a:rPr lang="en-US" dirty="0"/>
              <a:t>, C-AD MAC, December 14, 2022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EF8EB0-931A-C416-5088-976DB95A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CB63F57-889A-EEAC-08AB-CEB64FF5952A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28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9175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63FB-F0CE-4A0F-A071-55583697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6" y="17139"/>
            <a:ext cx="8862883" cy="851353"/>
          </a:xfrm>
        </p:spPr>
        <p:txBody>
          <a:bodyPr>
            <a:normAutofit fontScale="90000"/>
          </a:bodyPr>
          <a:lstStyle/>
          <a:p>
            <a:r>
              <a:rPr lang="en-US" dirty="0"/>
              <a:t>Stand-alone pre-cooler of protons at injection energy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04C54-9286-4058-AC20-ECBEE093F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94" y="914403"/>
            <a:ext cx="5123317" cy="509541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Successful demonstration of cooling using LEReC (RF accelerated e-bunches) allows us to consider similar approach for  electron cooling at higher energies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Precooling of protons could be performed at injection energy of 24 GeV, using 13 MeV electron accelerator.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Feasibility study of such stand-alone cooler were conducted by                           </a:t>
            </a:r>
            <a:r>
              <a:rPr lang="en-US" sz="2000" dirty="0">
                <a:solidFill>
                  <a:srgbClr val="FF0000"/>
                </a:solidFill>
              </a:rPr>
              <a:t>BNL-JLAB task force: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“Low-energy Cooling for the EIC”,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TimesNewRomanPSMT"/>
              </a:rPr>
              <a:t>BNL-220686-2020-TECH (Dec 2020)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1AF17-6F94-43F7-BE13-3E58685D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212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276C19-6749-44A7-9D06-1E776FA80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012" y="2251102"/>
            <a:ext cx="2550563" cy="1747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5A673A-B2C3-4FFB-81F7-4D7074386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480" y="824671"/>
            <a:ext cx="3373629" cy="1408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90AC72-C5D9-4AC7-83DE-FF205E411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012" y="3994406"/>
            <a:ext cx="2917600" cy="1913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BAAA7-5964-4EE2-96A4-1F583CFE8C10}"/>
              </a:ext>
            </a:extLst>
          </p:cNvPr>
          <p:cNvSpPr txBox="1"/>
          <p:nvPr/>
        </p:nvSpPr>
        <p:spPr>
          <a:xfrm>
            <a:off x="359624" y="4994159"/>
            <a:ext cx="53597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Stand alone cooler was also designed to cool protons at collision energy of 41 GeV (using 22 MeV ERL)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8A1C7-29E6-ACC6-90A9-700A3F1398F7}"/>
              </a:ext>
            </a:extLst>
          </p:cNvPr>
          <p:cNvSpPr txBox="1"/>
          <p:nvPr/>
        </p:nvSpPr>
        <p:spPr>
          <a:xfrm>
            <a:off x="6041398" y="5948388"/>
            <a:ext cx="29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Using single 130 m cooling section  123 mA average e-current 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993E134-0641-48E1-DE4C-79727461DD00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29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345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G.I. Budk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2191" y="894144"/>
            <a:ext cx="1363529" cy="1568271"/>
          </a:xfrm>
          <a:noFill/>
        </p:spPr>
      </p:pic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1900765" y="767410"/>
            <a:ext cx="2054535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The method of electron cooling was first presented by G.I.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Budker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(Novosibirsk) at Symposium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in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Saclay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, 1966.</a:t>
            </a: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7107325" y="894142"/>
            <a:ext cx="2054535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First experimental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electron cooling demonstration at NAP-M storage ring (Novosibirsk, Russia, 1974).</a:t>
            </a: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385746" y="3000412"/>
            <a:ext cx="8758254" cy="304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Regular electron c</a:t>
            </a:r>
            <a:r>
              <a:rPr lang="en-US" sz="1600" b="1" dirty="0" err="1">
                <a:solidFill>
                  <a:srgbClr val="FF0000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ooling</a:t>
            </a:r>
            <a:r>
              <a:rPr lang="en-US" sz="1600" b="1" dirty="0">
                <a:solidFill>
                  <a:srgbClr val="FF0000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 is a well-established technique with almost 50 years of experimental experience.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FF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FF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High Voltage DC coolers: </a:t>
            </a:r>
            <a:r>
              <a:rPr lang="en-US" sz="1600" b="1" dirty="0">
                <a:solidFill>
                  <a:srgbClr val="000000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(1974-): </a:t>
            </a:r>
            <a:r>
              <a:rPr lang="en-US" sz="1600" dirty="0">
                <a:latin typeface="Helvetica" pitchFamily="34" charset="0"/>
                <a:ea typeface="ＭＳ Ｐゴシック" charset="0"/>
                <a:cs typeface="Helvetica" pitchFamily="34" charset="0"/>
              </a:rPr>
              <a:t>all DC electrostatic accelerators; all use magnetic field to confine electron beam (magnetized cooling). </a:t>
            </a:r>
            <a:r>
              <a:rPr lang="en-US" sz="1600" dirty="0">
                <a:solidFill>
                  <a:srgbClr val="000000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FNAL Recycler cooler:</a:t>
            </a:r>
            <a:r>
              <a:rPr lang="en-US" sz="1600" dirty="0">
                <a:solidFill>
                  <a:srgbClr val="0033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 </a:t>
            </a:r>
            <a:r>
              <a:rPr lang="en-US" sz="1600" dirty="0" err="1">
                <a:latin typeface="Helvetica" pitchFamily="34" charset="0"/>
                <a:ea typeface="ＭＳ Ｐゴシック" charset="0"/>
                <a:cs typeface="Helvetica" pitchFamily="34" charset="0"/>
              </a:rPr>
              <a:t>Pelletron</a:t>
            </a:r>
            <a:r>
              <a:rPr lang="en-US" sz="1600" dirty="0">
                <a:latin typeface="Helvetica" pitchFamily="34" charset="0"/>
                <a:ea typeface="ＭＳ Ｐゴシック" charset="0"/>
                <a:cs typeface="Helvetica" pitchFamily="34" charset="0"/>
              </a:rPr>
              <a:t> electrostatic generator (4MeV electrons), transport of electron beam without continuous magnetic field. 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FF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FF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RF acceleration (High Energy approach): </a:t>
            </a:r>
            <a:r>
              <a:rPr lang="en-US" sz="1600" b="1" dirty="0">
                <a:solidFill>
                  <a:srgbClr val="000000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BNL </a:t>
            </a:r>
            <a:r>
              <a:rPr lang="en-US" sz="1600" b="1" dirty="0" err="1">
                <a:solidFill>
                  <a:srgbClr val="000000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LEReC</a:t>
            </a:r>
            <a:r>
              <a:rPr lang="en-US" sz="1600" b="1" dirty="0">
                <a:solidFill>
                  <a:srgbClr val="000000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 electron cooler (2019-21): </a:t>
            </a:r>
            <a:r>
              <a:rPr lang="en-US" sz="1600" dirty="0">
                <a:latin typeface="Helvetica" pitchFamily="34" charset="0"/>
                <a:ea typeface="ＭＳ Ｐゴシック" charset="0"/>
                <a:cs typeface="Helvetica" pitchFamily="34" charset="0"/>
              </a:rPr>
              <a:t>First RF-</a:t>
            </a:r>
            <a:r>
              <a:rPr lang="en-US" sz="1600" dirty="0" err="1">
                <a:latin typeface="Helvetica" pitchFamily="34" charset="0"/>
                <a:ea typeface="ＭＳ Ｐゴシック" charset="0"/>
                <a:cs typeface="Helvetica" pitchFamily="34" charset="0"/>
              </a:rPr>
              <a:t>linac</a:t>
            </a:r>
            <a:r>
              <a:rPr lang="en-US" sz="1600" dirty="0">
                <a:latin typeface="Helvetica" pitchFamily="34" charset="0"/>
                <a:ea typeface="ＭＳ Ｐゴシック" charset="0"/>
                <a:cs typeface="Helvetica" pitchFamily="34" charset="0"/>
              </a:rPr>
              <a:t> based electron cooler (approach is directly extendable to higher energies). </a:t>
            </a:r>
            <a:r>
              <a:rPr lang="en-US" sz="1600" dirty="0" err="1">
                <a:latin typeface="Helvetica" pitchFamily="34" charset="0"/>
                <a:ea typeface="ＭＳ Ｐゴシック" charset="0"/>
                <a:cs typeface="Helvetica" pitchFamily="34" charset="0"/>
              </a:rPr>
              <a:t>LEReC</a:t>
            </a:r>
            <a:r>
              <a:rPr lang="en-US" sz="1600" dirty="0">
                <a:latin typeface="Helvetica" pitchFamily="34" charset="0"/>
                <a:ea typeface="ＭＳ Ｐゴシック" charset="0"/>
                <a:cs typeface="Helvetica" pitchFamily="34" charset="0"/>
              </a:rPr>
              <a:t> does not use any magnetization of electrons. </a:t>
            </a:r>
            <a:r>
              <a:rPr lang="en-US" sz="1600" dirty="0" err="1">
                <a:latin typeface="Helvetica" pitchFamily="34" charset="0"/>
                <a:ea typeface="ＭＳ Ｐゴシック" charset="0"/>
                <a:cs typeface="Helvetica" pitchFamily="34" charset="0"/>
              </a:rPr>
              <a:t>LEReC</a:t>
            </a:r>
            <a:r>
              <a:rPr lang="en-US" sz="1600" dirty="0">
                <a:latin typeface="Helvetica" pitchFamily="34" charset="0"/>
                <a:ea typeface="ＭＳ Ｐゴシック" charset="0"/>
                <a:cs typeface="Helvetica" pitchFamily="34" charset="0"/>
              </a:rPr>
              <a:t> was successfully used for RHIC operations in 2020-21 to cool ion bunches directly at collision energy.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   </a:t>
            </a:r>
            <a:endParaRPr lang="en-US" sz="1600" dirty="0">
              <a:solidFill>
                <a:srgbClr val="0033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388" y="743880"/>
            <a:ext cx="2763924" cy="205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262C28-4010-47A3-92C1-05B5E546770C}"/>
              </a:ext>
            </a:extLst>
          </p:cNvPr>
          <p:cNvSpPr txBox="1">
            <a:spLocks/>
          </p:cNvSpPr>
          <p:nvPr/>
        </p:nvSpPr>
        <p:spPr>
          <a:xfrm>
            <a:off x="2688002" y="25468"/>
            <a:ext cx="4524108" cy="643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dirty="0"/>
              <a:t>Electron Cooling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2F462C0-5FA4-4724-9388-6406C573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212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A91D475-B93E-BD16-87D1-B476CF35361F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8936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B5297AB-EB96-DCAB-AC9B-DE6C0270EE80}"/>
              </a:ext>
            </a:extLst>
          </p:cNvPr>
          <p:cNvCxnSpPr>
            <a:cxnSpLocks/>
          </p:cNvCxnSpPr>
          <p:nvPr/>
        </p:nvCxnSpPr>
        <p:spPr>
          <a:xfrm>
            <a:off x="123690" y="2103334"/>
            <a:ext cx="157156" cy="1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D66DBBDE-F49C-7DCD-B989-5A0EDBE920F8}"/>
              </a:ext>
            </a:extLst>
          </p:cNvPr>
          <p:cNvCxnSpPr>
            <a:cxnSpLocks/>
          </p:cNvCxnSpPr>
          <p:nvPr/>
        </p:nvCxnSpPr>
        <p:spPr>
          <a:xfrm>
            <a:off x="8792654" y="2307639"/>
            <a:ext cx="219380" cy="21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6EC02832-BF41-9C1F-175B-2FF4CC54DA16}"/>
              </a:ext>
            </a:extLst>
          </p:cNvPr>
          <p:cNvCxnSpPr>
            <a:cxnSpLocks/>
          </p:cNvCxnSpPr>
          <p:nvPr/>
        </p:nvCxnSpPr>
        <p:spPr>
          <a:xfrm flipH="1">
            <a:off x="8789081" y="2501649"/>
            <a:ext cx="219380" cy="21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92213C92-3C18-E212-98C6-F74ED6CF23D4}"/>
              </a:ext>
            </a:extLst>
          </p:cNvPr>
          <p:cNvCxnSpPr>
            <a:cxnSpLocks/>
          </p:cNvCxnSpPr>
          <p:nvPr/>
        </p:nvCxnSpPr>
        <p:spPr>
          <a:xfrm flipH="1" flipV="1">
            <a:off x="6154341" y="2296044"/>
            <a:ext cx="2076896" cy="11894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3BCBBD33-F3EF-2345-501D-C22D2F31CF6A}"/>
              </a:ext>
            </a:extLst>
          </p:cNvPr>
          <p:cNvCxnSpPr>
            <a:cxnSpLocks/>
          </p:cNvCxnSpPr>
          <p:nvPr/>
        </p:nvCxnSpPr>
        <p:spPr>
          <a:xfrm>
            <a:off x="8775226" y="2076790"/>
            <a:ext cx="289064" cy="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4B7E63BE-4BF7-5BB8-B174-8ABF27693D58}"/>
              </a:ext>
            </a:extLst>
          </p:cNvPr>
          <p:cNvCxnSpPr>
            <a:cxnSpLocks/>
          </p:cNvCxnSpPr>
          <p:nvPr/>
        </p:nvCxnSpPr>
        <p:spPr>
          <a:xfrm>
            <a:off x="8227664" y="2311512"/>
            <a:ext cx="422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Content Placeholder 5" descr="Chart, scatter chart&#10;&#10;Description automatically generated">
            <a:extLst>
              <a:ext uri="{FF2B5EF4-FFF2-40B4-BE49-F238E27FC236}">
                <a16:creationId xmlns:a16="http://schemas.microsoft.com/office/drawing/2014/main" id="{5D93803E-ADAE-BAC2-3AF7-1C7E97F30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5969" y="2201657"/>
            <a:ext cx="1761455" cy="170646"/>
          </a:xfr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375B5B-8841-A61A-3E82-8EA1D40C7D72}"/>
              </a:ext>
            </a:extLst>
          </p:cNvPr>
          <p:cNvCxnSpPr>
            <a:cxnSpLocks/>
            <a:endCxn id="205" idx="1"/>
          </p:cNvCxnSpPr>
          <p:nvPr/>
        </p:nvCxnSpPr>
        <p:spPr>
          <a:xfrm flipH="1">
            <a:off x="35565" y="1798220"/>
            <a:ext cx="9027753" cy="3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5" name="TextBox 167"/>
          <p:cNvSpPr txBox="1">
            <a:spLocks noChangeArrowheads="1"/>
          </p:cNvSpPr>
          <p:nvPr/>
        </p:nvSpPr>
        <p:spPr bwMode="auto">
          <a:xfrm>
            <a:off x="48292" y="228905"/>
            <a:ext cx="912299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100" dirty="0">
                <a:cs typeface="Arial" charset="0"/>
              </a:rPr>
              <a:t>Pre-Cooler at EIC injection energy (24GeV) ERL layout combined with SHC ERL  </a:t>
            </a:r>
          </a:p>
        </p:txBody>
      </p:sp>
      <p:pic>
        <p:nvPicPr>
          <p:cNvPr id="198" name="Picture 197">
            <a:extLst>
              <a:ext uri="{FF2B5EF4-FFF2-40B4-BE49-F238E27FC236}">
                <a16:creationId xmlns:a16="http://schemas.microsoft.com/office/drawing/2014/main" id="{55D5CCF2-049B-2700-BD61-4A881885E1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8664" y="1699358"/>
            <a:ext cx="1221380" cy="198021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D6396F8B-7EE2-22C2-3127-6A477AB337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522" t="3456"/>
          <a:stretch/>
        </p:blipFill>
        <p:spPr>
          <a:xfrm>
            <a:off x="35565" y="1706500"/>
            <a:ext cx="413761" cy="191176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55A20493-B1C0-CF0B-CE49-08110B5EF8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996" y="1699655"/>
            <a:ext cx="1476738" cy="19802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94127EB-6171-72D1-FABE-59FDE2B82402}"/>
              </a:ext>
            </a:extLst>
          </p:cNvPr>
          <p:cNvGrpSpPr/>
          <p:nvPr/>
        </p:nvGrpSpPr>
        <p:grpSpPr>
          <a:xfrm>
            <a:off x="2275075" y="1758173"/>
            <a:ext cx="341219" cy="369471"/>
            <a:chOff x="4147335" y="1992012"/>
            <a:chExt cx="454959" cy="492628"/>
          </a:xfrm>
        </p:grpSpPr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0E18DFFB-9BFC-1681-07F8-378CB77B3510}"/>
                </a:ext>
              </a:extLst>
            </p:cNvPr>
            <p:cNvCxnSpPr>
              <a:cxnSpLocks/>
              <a:stCxn id="217" idx="1"/>
            </p:cNvCxnSpPr>
            <p:nvPr/>
          </p:nvCxnSpPr>
          <p:spPr>
            <a:xfrm>
              <a:off x="4261635" y="2068212"/>
              <a:ext cx="226359" cy="32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Isosceles Triangle 216">
              <a:extLst>
                <a:ext uri="{FF2B5EF4-FFF2-40B4-BE49-F238E27FC236}">
                  <a16:creationId xmlns:a16="http://schemas.microsoft.com/office/drawing/2014/main" id="{7B64E2D1-E84F-F3F2-D56E-97282B4D76E9}"/>
                </a:ext>
              </a:extLst>
            </p:cNvPr>
            <p:cNvSpPr/>
            <p:nvPr/>
          </p:nvSpPr>
          <p:spPr>
            <a:xfrm rot="10800000">
              <a:off x="4147335" y="1992012"/>
              <a:ext cx="152400" cy="152400"/>
            </a:xfrm>
            <a:prstGeom prst="triangl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18" name="Isosceles Triangle 217">
              <a:extLst>
                <a:ext uri="{FF2B5EF4-FFF2-40B4-BE49-F238E27FC236}">
                  <a16:creationId xmlns:a16="http://schemas.microsoft.com/office/drawing/2014/main" id="{91AECC57-F204-91E5-C0A3-C7F03FDA2FAE}"/>
                </a:ext>
              </a:extLst>
            </p:cNvPr>
            <p:cNvSpPr/>
            <p:nvPr/>
          </p:nvSpPr>
          <p:spPr>
            <a:xfrm>
              <a:off x="4449894" y="2332240"/>
              <a:ext cx="152400" cy="152400"/>
            </a:xfrm>
            <a:prstGeom prst="triangl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19" name="Flowchart: Predefined Process 218">
              <a:extLst>
                <a:ext uri="{FF2B5EF4-FFF2-40B4-BE49-F238E27FC236}">
                  <a16:creationId xmlns:a16="http://schemas.microsoft.com/office/drawing/2014/main" id="{C85CC783-B609-61E3-F304-56C492F0F54A}"/>
                </a:ext>
              </a:extLst>
            </p:cNvPr>
            <p:cNvSpPr/>
            <p:nvPr/>
          </p:nvSpPr>
          <p:spPr>
            <a:xfrm rot="2874476">
              <a:off x="4324519" y="2060525"/>
              <a:ext cx="45719" cy="195835"/>
            </a:xfrm>
            <a:prstGeom prst="flowChartPredefinedProcess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20" name="Flowchart: Predefined Process 219">
              <a:extLst>
                <a:ext uri="{FF2B5EF4-FFF2-40B4-BE49-F238E27FC236}">
                  <a16:creationId xmlns:a16="http://schemas.microsoft.com/office/drawing/2014/main" id="{A0E48343-836B-65AE-368C-1F8CE837F4B2}"/>
                </a:ext>
              </a:extLst>
            </p:cNvPr>
            <p:cNvSpPr/>
            <p:nvPr/>
          </p:nvSpPr>
          <p:spPr>
            <a:xfrm rot="2874476">
              <a:off x="4414164" y="2168100"/>
              <a:ext cx="45719" cy="195835"/>
            </a:xfrm>
            <a:prstGeom prst="flowChartPredefinedProcess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111EA16-C128-B8FF-289D-4A6BE03D8606}"/>
              </a:ext>
            </a:extLst>
          </p:cNvPr>
          <p:cNvGrpSpPr/>
          <p:nvPr/>
        </p:nvGrpSpPr>
        <p:grpSpPr>
          <a:xfrm>
            <a:off x="5731759" y="1772217"/>
            <a:ext cx="243224" cy="369471"/>
            <a:chOff x="4147340" y="1992012"/>
            <a:chExt cx="454954" cy="492628"/>
          </a:xfrm>
        </p:grpSpPr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9ABF58E8-1FD8-0478-C3A2-C79B26835635}"/>
                </a:ext>
              </a:extLst>
            </p:cNvPr>
            <p:cNvCxnSpPr>
              <a:cxnSpLocks/>
              <a:stCxn id="223" idx="1"/>
            </p:cNvCxnSpPr>
            <p:nvPr/>
          </p:nvCxnSpPr>
          <p:spPr>
            <a:xfrm>
              <a:off x="4261636" y="2068212"/>
              <a:ext cx="226359" cy="32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Isosceles Triangle 222">
              <a:extLst>
                <a:ext uri="{FF2B5EF4-FFF2-40B4-BE49-F238E27FC236}">
                  <a16:creationId xmlns:a16="http://schemas.microsoft.com/office/drawing/2014/main" id="{78BF99F4-39E0-C096-D327-CBBB0CCACEDD}"/>
                </a:ext>
              </a:extLst>
            </p:cNvPr>
            <p:cNvSpPr/>
            <p:nvPr/>
          </p:nvSpPr>
          <p:spPr>
            <a:xfrm rot="10800000">
              <a:off x="4147340" y="1992012"/>
              <a:ext cx="152400" cy="152400"/>
            </a:xfrm>
            <a:prstGeom prst="triangl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24" name="Isosceles Triangle 223">
              <a:extLst>
                <a:ext uri="{FF2B5EF4-FFF2-40B4-BE49-F238E27FC236}">
                  <a16:creationId xmlns:a16="http://schemas.microsoft.com/office/drawing/2014/main" id="{6E723EDD-2B15-D6AE-2893-C417BA178AF7}"/>
                </a:ext>
              </a:extLst>
            </p:cNvPr>
            <p:cNvSpPr/>
            <p:nvPr/>
          </p:nvSpPr>
          <p:spPr>
            <a:xfrm>
              <a:off x="4449894" y="2332240"/>
              <a:ext cx="152400" cy="152400"/>
            </a:xfrm>
            <a:prstGeom prst="triangl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25" name="Flowchart: Predefined Process 224">
              <a:extLst>
                <a:ext uri="{FF2B5EF4-FFF2-40B4-BE49-F238E27FC236}">
                  <a16:creationId xmlns:a16="http://schemas.microsoft.com/office/drawing/2014/main" id="{F0F8E22D-4888-75F9-822A-295EB37AFBE7}"/>
                </a:ext>
              </a:extLst>
            </p:cNvPr>
            <p:cNvSpPr/>
            <p:nvPr/>
          </p:nvSpPr>
          <p:spPr>
            <a:xfrm rot="2874476">
              <a:off x="4324519" y="2060525"/>
              <a:ext cx="45719" cy="195835"/>
            </a:xfrm>
            <a:prstGeom prst="flowChartPredefinedProcess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26" name="Flowchart: Predefined Process 225">
              <a:extLst>
                <a:ext uri="{FF2B5EF4-FFF2-40B4-BE49-F238E27FC236}">
                  <a16:creationId xmlns:a16="http://schemas.microsoft.com/office/drawing/2014/main" id="{31F23AEF-F722-41A7-1BF1-C3AE67BE64D0}"/>
                </a:ext>
              </a:extLst>
            </p:cNvPr>
            <p:cNvSpPr/>
            <p:nvPr/>
          </p:nvSpPr>
          <p:spPr>
            <a:xfrm rot="2874476">
              <a:off x="4414164" y="2168100"/>
              <a:ext cx="45719" cy="195835"/>
            </a:xfrm>
            <a:prstGeom prst="flowChartPredefinedProcess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227" name="Flowchart: Predefined Process 226">
            <a:extLst>
              <a:ext uri="{FF2B5EF4-FFF2-40B4-BE49-F238E27FC236}">
                <a16:creationId xmlns:a16="http://schemas.microsoft.com/office/drawing/2014/main" id="{AAE30806-0111-F65C-334A-3B743AB0C5C9}"/>
              </a:ext>
            </a:extLst>
          </p:cNvPr>
          <p:cNvSpPr/>
          <p:nvPr/>
        </p:nvSpPr>
        <p:spPr>
          <a:xfrm>
            <a:off x="4065866" y="1726677"/>
            <a:ext cx="51197" cy="153121"/>
          </a:xfrm>
          <a:prstGeom prst="flowChartPredefined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31" name="Flowchart: Predefined Process 230">
            <a:extLst>
              <a:ext uri="{FF2B5EF4-FFF2-40B4-BE49-F238E27FC236}">
                <a16:creationId xmlns:a16="http://schemas.microsoft.com/office/drawing/2014/main" id="{74262B24-0990-B465-559D-38C87785E269}"/>
              </a:ext>
            </a:extLst>
          </p:cNvPr>
          <p:cNvSpPr/>
          <p:nvPr/>
        </p:nvSpPr>
        <p:spPr>
          <a:xfrm>
            <a:off x="5493818" y="1726545"/>
            <a:ext cx="51197" cy="153121"/>
          </a:xfrm>
          <a:prstGeom prst="flowChartPredefined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E11AEF2D-C1D5-C458-819E-BA3372687C98}"/>
              </a:ext>
            </a:extLst>
          </p:cNvPr>
          <p:cNvGrpSpPr/>
          <p:nvPr/>
        </p:nvGrpSpPr>
        <p:grpSpPr>
          <a:xfrm flipV="1">
            <a:off x="3588768" y="1752046"/>
            <a:ext cx="341219" cy="369471"/>
            <a:chOff x="4147335" y="1992012"/>
            <a:chExt cx="454959" cy="492628"/>
          </a:xfrm>
        </p:grpSpPr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E0FF8F5-83BA-C849-DD2F-F6EC92877AC6}"/>
                </a:ext>
              </a:extLst>
            </p:cNvPr>
            <p:cNvCxnSpPr>
              <a:cxnSpLocks/>
              <a:stCxn id="234" idx="1"/>
            </p:cNvCxnSpPr>
            <p:nvPr/>
          </p:nvCxnSpPr>
          <p:spPr>
            <a:xfrm>
              <a:off x="4261635" y="2068212"/>
              <a:ext cx="226359" cy="32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Isosceles Triangle 233">
              <a:extLst>
                <a:ext uri="{FF2B5EF4-FFF2-40B4-BE49-F238E27FC236}">
                  <a16:creationId xmlns:a16="http://schemas.microsoft.com/office/drawing/2014/main" id="{889CDDF4-77C1-FE4E-AC09-0A5C65369257}"/>
                </a:ext>
              </a:extLst>
            </p:cNvPr>
            <p:cNvSpPr/>
            <p:nvPr/>
          </p:nvSpPr>
          <p:spPr>
            <a:xfrm rot="10800000">
              <a:off x="4147335" y="1992012"/>
              <a:ext cx="152400" cy="152400"/>
            </a:xfrm>
            <a:prstGeom prst="triangl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35" name="Isosceles Triangle 234">
              <a:extLst>
                <a:ext uri="{FF2B5EF4-FFF2-40B4-BE49-F238E27FC236}">
                  <a16:creationId xmlns:a16="http://schemas.microsoft.com/office/drawing/2014/main" id="{30015CD8-8F4E-13AF-4BF2-F0E1074535D1}"/>
                </a:ext>
              </a:extLst>
            </p:cNvPr>
            <p:cNvSpPr/>
            <p:nvPr/>
          </p:nvSpPr>
          <p:spPr>
            <a:xfrm>
              <a:off x="4449894" y="2332240"/>
              <a:ext cx="152400" cy="152400"/>
            </a:xfrm>
            <a:prstGeom prst="triangl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36" name="Flowchart: Predefined Process 235">
              <a:extLst>
                <a:ext uri="{FF2B5EF4-FFF2-40B4-BE49-F238E27FC236}">
                  <a16:creationId xmlns:a16="http://schemas.microsoft.com/office/drawing/2014/main" id="{CC61B64F-10F1-1DB1-D5B4-89A4BC74256B}"/>
                </a:ext>
              </a:extLst>
            </p:cNvPr>
            <p:cNvSpPr/>
            <p:nvPr/>
          </p:nvSpPr>
          <p:spPr>
            <a:xfrm rot="2874476">
              <a:off x="4324519" y="2060525"/>
              <a:ext cx="45719" cy="195835"/>
            </a:xfrm>
            <a:prstGeom prst="flowChartPredefinedProcess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37" name="Flowchart: Predefined Process 236">
              <a:extLst>
                <a:ext uri="{FF2B5EF4-FFF2-40B4-BE49-F238E27FC236}">
                  <a16:creationId xmlns:a16="http://schemas.microsoft.com/office/drawing/2014/main" id="{ECADB39B-3425-EBEB-AC99-89BE5D533438}"/>
                </a:ext>
              </a:extLst>
            </p:cNvPr>
            <p:cNvSpPr/>
            <p:nvPr/>
          </p:nvSpPr>
          <p:spPr>
            <a:xfrm rot="2874476">
              <a:off x="4414164" y="2168100"/>
              <a:ext cx="45719" cy="195835"/>
            </a:xfrm>
            <a:prstGeom prst="flowChartPredefinedProcess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238" name="Flowchart: Predefined Process 237">
            <a:extLst>
              <a:ext uri="{FF2B5EF4-FFF2-40B4-BE49-F238E27FC236}">
                <a16:creationId xmlns:a16="http://schemas.microsoft.com/office/drawing/2014/main" id="{235B91D1-8ECD-40EF-F3DB-86B2F1EE7531}"/>
              </a:ext>
            </a:extLst>
          </p:cNvPr>
          <p:cNvSpPr/>
          <p:nvPr/>
        </p:nvSpPr>
        <p:spPr>
          <a:xfrm>
            <a:off x="4664260" y="1726674"/>
            <a:ext cx="51197" cy="153121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8" name="Flowchart: Predefined Process 27">
            <a:extLst>
              <a:ext uri="{FF2B5EF4-FFF2-40B4-BE49-F238E27FC236}">
                <a16:creationId xmlns:a16="http://schemas.microsoft.com/office/drawing/2014/main" id="{752ABE3E-F079-8C7D-3890-6E9F67761E73}"/>
              </a:ext>
            </a:extLst>
          </p:cNvPr>
          <p:cNvSpPr/>
          <p:nvPr/>
        </p:nvSpPr>
        <p:spPr>
          <a:xfrm>
            <a:off x="4947322" y="1722105"/>
            <a:ext cx="51197" cy="153121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9" name="Flowchart: Predefined Process 28">
            <a:extLst>
              <a:ext uri="{FF2B5EF4-FFF2-40B4-BE49-F238E27FC236}">
                <a16:creationId xmlns:a16="http://schemas.microsoft.com/office/drawing/2014/main" id="{3BF2D7CD-B94A-0A89-D34B-CB929ED9A061}"/>
              </a:ext>
            </a:extLst>
          </p:cNvPr>
          <p:cNvSpPr/>
          <p:nvPr/>
        </p:nvSpPr>
        <p:spPr>
          <a:xfrm>
            <a:off x="5234098" y="1719949"/>
            <a:ext cx="51197" cy="153121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0" name="Flowchart: Predefined Process 29">
            <a:extLst>
              <a:ext uri="{FF2B5EF4-FFF2-40B4-BE49-F238E27FC236}">
                <a16:creationId xmlns:a16="http://schemas.microsoft.com/office/drawing/2014/main" id="{347877ED-A42A-FE65-92A7-749AF04F9A63}"/>
              </a:ext>
            </a:extLst>
          </p:cNvPr>
          <p:cNvSpPr/>
          <p:nvPr/>
        </p:nvSpPr>
        <p:spPr>
          <a:xfrm>
            <a:off x="4361699" y="1726674"/>
            <a:ext cx="51197" cy="153121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1" name="Flowchart: Predefined Process 30">
            <a:extLst>
              <a:ext uri="{FF2B5EF4-FFF2-40B4-BE49-F238E27FC236}">
                <a16:creationId xmlns:a16="http://schemas.microsoft.com/office/drawing/2014/main" id="{A194495A-15D4-275C-7DAF-6BB6C4C7CAA3}"/>
              </a:ext>
            </a:extLst>
          </p:cNvPr>
          <p:cNvSpPr/>
          <p:nvPr/>
        </p:nvSpPr>
        <p:spPr>
          <a:xfrm>
            <a:off x="643807" y="1713228"/>
            <a:ext cx="51197" cy="153121"/>
          </a:xfrm>
          <a:prstGeom prst="flowChartPredefined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2" name="Flowchart: Predefined Process 31">
            <a:extLst>
              <a:ext uri="{FF2B5EF4-FFF2-40B4-BE49-F238E27FC236}">
                <a16:creationId xmlns:a16="http://schemas.microsoft.com/office/drawing/2014/main" id="{9BD3A358-AD00-7761-C6C7-42D6DBD42BC4}"/>
              </a:ext>
            </a:extLst>
          </p:cNvPr>
          <p:cNvSpPr/>
          <p:nvPr/>
        </p:nvSpPr>
        <p:spPr>
          <a:xfrm>
            <a:off x="2103909" y="1702379"/>
            <a:ext cx="51197" cy="153121"/>
          </a:xfrm>
          <a:prstGeom prst="flowChartPredefined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3" name="Flowchart: Predefined Process 32">
            <a:extLst>
              <a:ext uri="{FF2B5EF4-FFF2-40B4-BE49-F238E27FC236}">
                <a16:creationId xmlns:a16="http://schemas.microsoft.com/office/drawing/2014/main" id="{A4846462-081F-05B9-7E06-19FF4801AA53}"/>
              </a:ext>
            </a:extLst>
          </p:cNvPr>
          <p:cNvSpPr/>
          <p:nvPr/>
        </p:nvSpPr>
        <p:spPr>
          <a:xfrm>
            <a:off x="1242201" y="1713225"/>
            <a:ext cx="51197" cy="153121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4" name="Flowchart: Predefined Process 33">
            <a:extLst>
              <a:ext uri="{FF2B5EF4-FFF2-40B4-BE49-F238E27FC236}">
                <a16:creationId xmlns:a16="http://schemas.microsoft.com/office/drawing/2014/main" id="{7A05C82B-3CAB-9B14-85B8-754131C518C4}"/>
              </a:ext>
            </a:extLst>
          </p:cNvPr>
          <p:cNvSpPr/>
          <p:nvPr/>
        </p:nvSpPr>
        <p:spPr>
          <a:xfrm>
            <a:off x="1525263" y="1708656"/>
            <a:ext cx="51197" cy="153121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5" name="Flowchart: Predefined Process 34">
            <a:extLst>
              <a:ext uri="{FF2B5EF4-FFF2-40B4-BE49-F238E27FC236}">
                <a16:creationId xmlns:a16="http://schemas.microsoft.com/office/drawing/2014/main" id="{3ED8D8E6-EFB8-AF87-E75A-1FC2D28BCE92}"/>
              </a:ext>
            </a:extLst>
          </p:cNvPr>
          <p:cNvSpPr/>
          <p:nvPr/>
        </p:nvSpPr>
        <p:spPr>
          <a:xfrm>
            <a:off x="1826701" y="1706500"/>
            <a:ext cx="51197" cy="153121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6" name="Flowchart: Predefined Process 35">
            <a:extLst>
              <a:ext uri="{FF2B5EF4-FFF2-40B4-BE49-F238E27FC236}">
                <a16:creationId xmlns:a16="http://schemas.microsoft.com/office/drawing/2014/main" id="{45E2A9CF-1338-05FD-1851-CB8C9D99997B}"/>
              </a:ext>
            </a:extLst>
          </p:cNvPr>
          <p:cNvSpPr/>
          <p:nvPr/>
        </p:nvSpPr>
        <p:spPr>
          <a:xfrm>
            <a:off x="939640" y="1713225"/>
            <a:ext cx="51197" cy="153121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E0B3C-BD3E-B33F-345F-A427254F9893}"/>
              </a:ext>
            </a:extLst>
          </p:cNvPr>
          <p:cNvCxnSpPr>
            <a:cxnSpLocks/>
          </p:cNvCxnSpPr>
          <p:nvPr/>
        </p:nvCxnSpPr>
        <p:spPr>
          <a:xfrm flipH="1" flipV="1">
            <a:off x="2592931" y="2070348"/>
            <a:ext cx="1042960" cy="7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1A9B600-BCD3-99AA-65E9-57EADECACCC7}"/>
              </a:ext>
            </a:extLst>
          </p:cNvPr>
          <p:cNvGrpSpPr/>
          <p:nvPr/>
        </p:nvGrpSpPr>
        <p:grpSpPr>
          <a:xfrm flipV="1">
            <a:off x="234192" y="1765445"/>
            <a:ext cx="341219" cy="369471"/>
            <a:chOff x="4147335" y="1992012"/>
            <a:chExt cx="454959" cy="49262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B2AF45C-611D-B762-49C3-1C528BF34DB6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>
              <a:off x="4261635" y="2068212"/>
              <a:ext cx="226359" cy="32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7E8BDF40-71AF-77CD-F7FC-6B85EB5C2D04}"/>
                </a:ext>
              </a:extLst>
            </p:cNvPr>
            <p:cNvSpPr/>
            <p:nvPr/>
          </p:nvSpPr>
          <p:spPr>
            <a:xfrm rot="10800000">
              <a:off x="4147335" y="1992012"/>
              <a:ext cx="152400" cy="152400"/>
            </a:xfrm>
            <a:prstGeom prst="triangl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B468BC16-4458-634C-7301-E47197D5DBDE}"/>
                </a:ext>
              </a:extLst>
            </p:cNvPr>
            <p:cNvSpPr/>
            <p:nvPr/>
          </p:nvSpPr>
          <p:spPr>
            <a:xfrm>
              <a:off x="4449894" y="2332240"/>
              <a:ext cx="152400" cy="152400"/>
            </a:xfrm>
            <a:prstGeom prst="triangl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45" name="Flowchart: Predefined Process 44">
              <a:extLst>
                <a:ext uri="{FF2B5EF4-FFF2-40B4-BE49-F238E27FC236}">
                  <a16:creationId xmlns:a16="http://schemas.microsoft.com/office/drawing/2014/main" id="{418C27EA-09A3-7167-4BD7-7256AEC537F3}"/>
                </a:ext>
              </a:extLst>
            </p:cNvPr>
            <p:cNvSpPr/>
            <p:nvPr/>
          </p:nvSpPr>
          <p:spPr>
            <a:xfrm rot="2874476">
              <a:off x="4324519" y="2060525"/>
              <a:ext cx="45719" cy="195835"/>
            </a:xfrm>
            <a:prstGeom prst="flowChartPredefinedProcess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46" name="Flowchart: Predefined Process 45">
              <a:extLst>
                <a:ext uri="{FF2B5EF4-FFF2-40B4-BE49-F238E27FC236}">
                  <a16:creationId xmlns:a16="http://schemas.microsoft.com/office/drawing/2014/main" id="{C3EE0CF5-03A2-EA2A-D3BC-3F6F6C97062B}"/>
                </a:ext>
              </a:extLst>
            </p:cNvPr>
            <p:cNvSpPr/>
            <p:nvPr/>
          </p:nvSpPr>
          <p:spPr>
            <a:xfrm rot="2874476">
              <a:off x="4414164" y="2168100"/>
              <a:ext cx="45719" cy="195835"/>
            </a:xfrm>
            <a:prstGeom prst="flowChartPredefinedProcess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B755E31-76BE-693E-765A-26348549DAE8}"/>
              </a:ext>
            </a:extLst>
          </p:cNvPr>
          <p:cNvCxnSpPr>
            <a:cxnSpLocks/>
          </p:cNvCxnSpPr>
          <p:nvPr/>
        </p:nvCxnSpPr>
        <p:spPr>
          <a:xfrm flipH="1" flipV="1">
            <a:off x="172387" y="2481616"/>
            <a:ext cx="8609984" cy="51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F95003D-B203-BDEC-8973-38E10C82A9FE}"/>
              </a:ext>
            </a:extLst>
          </p:cNvPr>
          <p:cNvCxnSpPr>
            <a:cxnSpLocks/>
          </p:cNvCxnSpPr>
          <p:nvPr/>
        </p:nvCxnSpPr>
        <p:spPr>
          <a:xfrm flipH="1" flipV="1">
            <a:off x="5973483" y="2080966"/>
            <a:ext cx="2101864" cy="10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3899438-D0BC-FF88-368D-0ED4D2E353D2}"/>
              </a:ext>
            </a:extLst>
          </p:cNvPr>
          <p:cNvSpPr/>
          <p:nvPr/>
        </p:nvSpPr>
        <p:spPr>
          <a:xfrm>
            <a:off x="50707" y="2082912"/>
            <a:ext cx="121925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56" name="Flowchart: Predefined Process 55">
            <a:extLst>
              <a:ext uri="{FF2B5EF4-FFF2-40B4-BE49-F238E27FC236}">
                <a16:creationId xmlns:a16="http://schemas.microsoft.com/office/drawing/2014/main" id="{5EFF035E-EE7A-2248-F11B-CDA06EC01434}"/>
              </a:ext>
            </a:extLst>
          </p:cNvPr>
          <p:cNvSpPr/>
          <p:nvPr/>
        </p:nvSpPr>
        <p:spPr>
          <a:xfrm>
            <a:off x="2654956" y="1995518"/>
            <a:ext cx="51197" cy="153121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57" name="Flowchart: Predefined Process 56">
            <a:extLst>
              <a:ext uri="{FF2B5EF4-FFF2-40B4-BE49-F238E27FC236}">
                <a16:creationId xmlns:a16="http://schemas.microsoft.com/office/drawing/2014/main" id="{CD9DF892-C0D1-90F8-4E2A-552F8D37AA10}"/>
              </a:ext>
            </a:extLst>
          </p:cNvPr>
          <p:cNvSpPr/>
          <p:nvPr/>
        </p:nvSpPr>
        <p:spPr>
          <a:xfrm>
            <a:off x="2917846" y="1990949"/>
            <a:ext cx="51197" cy="153121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58" name="Flowchart: Predefined Process 57">
            <a:extLst>
              <a:ext uri="{FF2B5EF4-FFF2-40B4-BE49-F238E27FC236}">
                <a16:creationId xmlns:a16="http://schemas.microsoft.com/office/drawing/2014/main" id="{EC239E1E-3469-C203-D92F-255A4589943C}"/>
              </a:ext>
            </a:extLst>
          </p:cNvPr>
          <p:cNvSpPr/>
          <p:nvPr/>
        </p:nvSpPr>
        <p:spPr>
          <a:xfrm>
            <a:off x="3219285" y="1988793"/>
            <a:ext cx="51197" cy="153121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59" name="Flowchart: Predefined Process 58">
            <a:extLst>
              <a:ext uri="{FF2B5EF4-FFF2-40B4-BE49-F238E27FC236}">
                <a16:creationId xmlns:a16="http://schemas.microsoft.com/office/drawing/2014/main" id="{49EB5AE7-A96E-56E4-E599-20EC19941AE7}"/>
              </a:ext>
            </a:extLst>
          </p:cNvPr>
          <p:cNvSpPr/>
          <p:nvPr/>
        </p:nvSpPr>
        <p:spPr>
          <a:xfrm>
            <a:off x="3492929" y="1995704"/>
            <a:ext cx="51197" cy="153121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1B226F-9999-BED6-B393-63939F22D7AB}"/>
              </a:ext>
            </a:extLst>
          </p:cNvPr>
          <p:cNvGrpSpPr/>
          <p:nvPr/>
        </p:nvGrpSpPr>
        <p:grpSpPr>
          <a:xfrm>
            <a:off x="9077572" y="2024652"/>
            <a:ext cx="84081" cy="203041"/>
            <a:chOff x="9943980" y="3587528"/>
            <a:chExt cx="1372612" cy="3241525"/>
          </a:xfrm>
        </p:grpSpPr>
        <p:sp>
          <p:nvSpPr>
            <p:cNvPr id="67" name="Can 98">
              <a:extLst>
                <a:ext uri="{FF2B5EF4-FFF2-40B4-BE49-F238E27FC236}">
                  <a16:creationId xmlns:a16="http://schemas.microsoft.com/office/drawing/2014/main" id="{0961A9F0-448A-2CE8-02CB-EC0BDD739953}"/>
                </a:ext>
              </a:extLst>
            </p:cNvPr>
            <p:cNvSpPr/>
            <p:nvPr/>
          </p:nvSpPr>
          <p:spPr>
            <a:xfrm>
              <a:off x="10416989" y="4912660"/>
              <a:ext cx="403412" cy="571691"/>
            </a:xfrm>
            <a:prstGeom prst="can">
              <a:avLst>
                <a:gd name="adj" fmla="val 1389"/>
              </a:avLst>
            </a:prstGeom>
            <a:solidFill>
              <a:schemeClr val="tx2">
                <a:lumMod val="20000"/>
                <a:lumOff val="80000"/>
              </a:schemeClr>
            </a:solidFill>
            <a:ln w="31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3505025-BF02-629F-D347-47D393889F9D}"/>
                </a:ext>
              </a:extLst>
            </p:cNvPr>
            <p:cNvSpPr/>
            <p:nvPr/>
          </p:nvSpPr>
          <p:spPr>
            <a:xfrm>
              <a:off x="9943980" y="3587528"/>
              <a:ext cx="1351545" cy="137159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8B5DDBE-B5EE-E560-872A-A023271D8EE2}"/>
                </a:ext>
              </a:extLst>
            </p:cNvPr>
            <p:cNvSpPr/>
            <p:nvPr/>
          </p:nvSpPr>
          <p:spPr>
            <a:xfrm>
              <a:off x="9965047" y="5457456"/>
              <a:ext cx="1351545" cy="137159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DED0DA2-8935-668F-928B-64ECDFEDDD1A}"/>
              </a:ext>
            </a:extLst>
          </p:cNvPr>
          <p:cNvGrpSpPr/>
          <p:nvPr/>
        </p:nvGrpSpPr>
        <p:grpSpPr>
          <a:xfrm flipV="1">
            <a:off x="8602075" y="2062816"/>
            <a:ext cx="175657" cy="259112"/>
            <a:chOff x="4147335" y="1992012"/>
            <a:chExt cx="454959" cy="492628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81E329-25D7-F199-FC4B-803496790D31}"/>
                </a:ext>
              </a:extLst>
            </p:cNvPr>
            <p:cNvCxnSpPr>
              <a:cxnSpLocks/>
              <a:stCxn id="76" idx="1"/>
              <a:endCxn id="77" idx="1"/>
            </p:cNvCxnSpPr>
            <p:nvPr/>
          </p:nvCxnSpPr>
          <p:spPr>
            <a:xfrm>
              <a:off x="4261634" y="2068211"/>
              <a:ext cx="226362" cy="34022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EBBBE4CB-7DD6-1C50-B9EE-DF8D6A628DB4}"/>
                </a:ext>
              </a:extLst>
            </p:cNvPr>
            <p:cNvSpPr/>
            <p:nvPr/>
          </p:nvSpPr>
          <p:spPr>
            <a:xfrm rot="10800000">
              <a:off x="4147335" y="1992012"/>
              <a:ext cx="152400" cy="152400"/>
            </a:xfrm>
            <a:prstGeom prst="triangle">
              <a:avLst/>
            </a:prstGeom>
            <a:solidFill>
              <a:srgbClr val="0000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733E9F3-B716-C697-4D83-F98957B967FF}"/>
                </a:ext>
              </a:extLst>
            </p:cNvPr>
            <p:cNvSpPr/>
            <p:nvPr/>
          </p:nvSpPr>
          <p:spPr>
            <a:xfrm>
              <a:off x="4449894" y="2332240"/>
              <a:ext cx="152400" cy="152400"/>
            </a:xfrm>
            <a:prstGeom prst="triangle">
              <a:avLst/>
            </a:prstGeom>
            <a:solidFill>
              <a:srgbClr val="0000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78" name="Flowchart: Predefined Process 77">
              <a:extLst>
                <a:ext uri="{FF2B5EF4-FFF2-40B4-BE49-F238E27FC236}">
                  <a16:creationId xmlns:a16="http://schemas.microsoft.com/office/drawing/2014/main" id="{4D513803-42EC-A873-F494-55DECF2AF98A}"/>
                </a:ext>
              </a:extLst>
            </p:cNvPr>
            <p:cNvSpPr/>
            <p:nvPr/>
          </p:nvSpPr>
          <p:spPr>
            <a:xfrm rot="2874476">
              <a:off x="4324519" y="2060525"/>
              <a:ext cx="45719" cy="195835"/>
            </a:xfrm>
            <a:prstGeom prst="flowChartPredefinedProcess">
              <a:avLst/>
            </a:prstGeom>
            <a:solidFill>
              <a:srgbClr val="0099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79" name="Flowchart: Predefined Process 78">
              <a:extLst>
                <a:ext uri="{FF2B5EF4-FFF2-40B4-BE49-F238E27FC236}">
                  <a16:creationId xmlns:a16="http://schemas.microsoft.com/office/drawing/2014/main" id="{77991FDA-7BA1-EF70-9806-F1A5E26CCDBE}"/>
                </a:ext>
              </a:extLst>
            </p:cNvPr>
            <p:cNvSpPr/>
            <p:nvPr/>
          </p:nvSpPr>
          <p:spPr>
            <a:xfrm rot="2874476">
              <a:off x="4414164" y="2168100"/>
              <a:ext cx="45719" cy="195835"/>
            </a:xfrm>
            <a:prstGeom prst="flowChartPredefinedProcess">
              <a:avLst/>
            </a:prstGeom>
            <a:solidFill>
              <a:srgbClr val="0099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040E1F6-8F82-BE8E-AC56-23C8B30506CC}"/>
              </a:ext>
            </a:extLst>
          </p:cNvPr>
          <p:cNvGrpSpPr/>
          <p:nvPr/>
        </p:nvGrpSpPr>
        <p:grpSpPr>
          <a:xfrm flipH="1" flipV="1">
            <a:off x="8078685" y="2058826"/>
            <a:ext cx="175657" cy="269829"/>
            <a:chOff x="4147335" y="1971636"/>
            <a:chExt cx="454959" cy="51300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796814-788F-2F10-B48B-D9D83B842216}"/>
                </a:ext>
              </a:extLst>
            </p:cNvPr>
            <p:cNvCxnSpPr>
              <a:cxnSpLocks/>
              <a:stCxn id="88" idx="1"/>
              <a:endCxn id="89" idx="1"/>
            </p:cNvCxnSpPr>
            <p:nvPr/>
          </p:nvCxnSpPr>
          <p:spPr>
            <a:xfrm>
              <a:off x="4255701" y="2062822"/>
              <a:ext cx="235853" cy="333818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E5B51AD1-DAC3-AE0F-C436-C1D04ABE450A}"/>
                </a:ext>
              </a:extLst>
            </p:cNvPr>
            <p:cNvSpPr/>
            <p:nvPr/>
          </p:nvSpPr>
          <p:spPr>
            <a:xfrm rot="12744245">
              <a:off x="4147335" y="1971636"/>
              <a:ext cx="152400" cy="152400"/>
            </a:xfrm>
            <a:prstGeom prst="triangle">
              <a:avLst/>
            </a:prstGeom>
            <a:solidFill>
              <a:srgbClr val="0000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19EEF362-6D97-5651-8FA0-77BC9762A422}"/>
                </a:ext>
              </a:extLst>
            </p:cNvPr>
            <p:cNvSpPr/>
            <p:nvPr/>
          </p:nvSpPr>
          <p:spPr>
            <a:xfrm rot="1497567">
              <a:off x="4449894" y="2332240"/>
              <a:ext cx="152400" cy="152400"/>
            </a:xfrm>
            <a:prstGeom prst="triangle">
              <a:avLst/>
            </a:prstGeom>
            <a:solidFill>
              <a:srgbClr val="0000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90" name="Flowchart: Predefined Process 89">
              <a:extLst>
                <a:ext uri="{FF2B5EF4-FFF2-40B4-BE49-F238E27FC236}">
                  <a16:creationId xmlns:a16="http://schemas.microsoft.com/office/drawing/2014/main" id="{043C8698-81B0-8D51-1130-546D7EDC6C76}"/>
                </a:ext>
              </a:extLst>
            </p:cNvPr>
            <p:cNvSpPr/>
            <p:nvPr/>
          </p:nvSpPr>
          <p:spPr>
            <a:xfrm rot="2874476">
              <a:off x="4324519" y="2060525"/>
              <a:ext cx="45719" cy="195835"/>
            </a:xfrm>
            <a:prstGeom prst="flowChartPredefinedProcess">
              <a:avLst/>
            </a:prstGeom>
            <a:solidFill>
              <a:srgbClr val="0099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91" name="Flowchart: Predefined Process 90">
              <a:extLst>
                <a:ext uri="{FF2B5EF4-FFF2-40B4-BE49-F238E27FC236}">
                  <a16:creationId xmlns:a16="http://schemas.microsoft.com/office/drawing/2014/main" id="{D95C2EAB-BBDD-3AD9-6791-7136CA09382F}"/>
                </a:ext>
              </a:extLst>
            </p:cNvPr>
            <p:cNvSpPr/>
            <p:nvPr/>
          </p:nvSpPr>
          <p:spPr>
            <a:xfrm rot="2874476">
              <a:off x="4414164" y="2168100"/>
              <a:ext cx="45719" cy="195835"/>
            </a:xfrm>
            <a:prstGeom prst="flowChartPredefinedProcess">
              <a:avLst/>
            </a:prstGeom>
            <a:solidFill>
              <a:srgbClr val="0099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342477-1B8F-451A-FC85-2DB8FA0DC5D2}"/>
              </a:ext>
            </a:extLst>
          </p:cNvPr>
          <p:cNvGrpSpPr/>
          <p:nvPr/>
        </p:nvGrpSpPr>
        <p:grpSpPr>
          <a:xfrm>
            <a:off x="8861749" y="2038527"/>
            <a:ext cx="86394" cy="85913"/>
            <a:chOff x="7279344" y="4025152"/>
            <a:chExt cx="814266" cy="20618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86B0422-6334-55BF-E1AB-0E225A06F8AB}"/>
                </a:ext>
              </a:extLst>
            </p:cNvPr>
            <p:cNvSpPr/>
            <p:nvPr/>
          </p:nvSpPr>
          <p:spPr>
            <a:xfrm>
              <a:off x="7454150" y="4043082"/>
              <a:ext cx="288029" cy="143435"/>
            </a:xfrm>
            <a:prstGeom prst="roundRect">
              <a:avLst/>
            </a:prstGeom>
            <a:solidFill>
              <a:srgbClr val="3CE44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C26F4C8D-25C6-3E31-77C9-A332BB5C2014}"/>
                </a:ext>
              </a:extLst>
            </p:cNvPr>
            <p:cNvSpPr/>
            <p:nvPr/>
          </p:nvSpPr>
          <p:spPr>
            <a:xfrm>
              <a:off x="7805581" y="4043081"/>
              <a:ext cx="288029" cy="143435"/>
            </a:xfrm>
            <a:prstGeom prst="roundRect">
              <a:avLst/>
            </a:prstGeom>
            <a:solidFill>
              <a:srgbClr val="3CE44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6181E30-2095-B53F-0D63-65C8F58BE994}"/>
                </a:ext>
              </a:extLst>
            </p:cNvPr>
            <p:cNvSpPr/>
            <p:nvPr/>
          </p:nvSpPr>
          <p:spPr>
            <a:xfrm>
              <a:off x="7279344" y="4025152"/>
              <a:ext cx="80682" cy="206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64DC26-1E51-9542-421A-0155D914FAC6}"/>
              </a:ext>
            </a:extLst>
          </p:cNvPr>
          <p:cNvGrpSpPr/>
          <p:nvPr/>
        </p:nvGrpSpPr>
        <p:grpSpPr>
          <a:xfrm>
            <a:off x="8337322" y="2264184"/>
            <a:ext cx="214004" cy="92360"/>
            <a:chOff x="6277245" y="3907979"/>
            <a:chExt cx="509686" cy="142222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C949A20-1B10-99A4-3EA4-5FE0C6BF36ED}"/>
                </a:ext>
              </a:extLst>
            </p:cNvPr>
            <p:cNvGrpSpPr/>
            <p:nvPr/>
          </p:nvGrpSpPr>
          <p:grpSpPr>
            <a:xfrm>
              <a:off x="6542452" y="3907979"/>
              <a:ext cx="244479" cy="142222"/>
              <a:chOff x="7279344" y="4025152"/>
              <a:chExt cx="814266" cy="206187"/>
            </a:xfrm>
          </p:grpSpPr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FD1FEF00-C1CA-7D58-9D1E-51FF08AD9585}"/>
                  </a:ext>
                </a:extLst>
              </p:cNvPr>
              <p:cNvSpPr/>
              <p:nvPr/>
            </p:nvSpPr>
            <p:spPr>
              <a:xfrm>
                <a:off x="7454150" y="4043082"/>
                <a:ext cx="288029" cy="143435"/>
              </a:xfrm>
              <a:prstGeom prst="roundRect">
                <a:avLst/>
              </a:prstGeom>
              <a:solidFill>
                <a:srgbClr val="3CE44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3E0F759D-B6B6-CD4A-5B00-1507009D811A}"/>
                  </a:ext>
                </a:extLst>
              </p:cNvPr>
              <p:cNvSpPr/>
              <p:nvPr/>
            </p:nvSpPr>
            <p:spPr>
              <a:xfrm>
                <a:off x="7805581" y="4043081"/>
                <a:ext cx="288029" cy="143435"/>
              </a:xfrm>
              <a:prstGeom prst="roundRect">
                <a:avLst/>
              </a:prstGeom>
              <a:solidFill>
                <a:srgbClr val="3CE44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5292EF3-A6A0-0A8F-BE4F-9B31A9A48A4A}"/>
                  </a:ext>
                </a:extLst>
              </p:cNvPr>
              <p:cNvSpPr/>
              <p:nvPr/>
            </p:nvSpPr>
            <p:spPr>
              <a:xfrm>
                <a:off x="7279344" y="4025152"/>
                <a:ext cx="80682" cy="20618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A99A871-7BF5-2D09-12D2-F20D6EBDEEA7}"/>
                </a:ext>
              </a:extLst>
            </p:cNvPr>
            <p:cNvGrpSpPr/>
            <p:nvPr/>
          </p:nvGrpSpPr>
          <p:grpSpPr>
            <a:xfrm flipH="1">
              <a:off x="6277245" y="3907979"/>
              <a:ext cx="244479" cy="142222"/>
              <a:chOff x="7279344" y="4025152"/>
              <a:chExt cx="814266" cy="206187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23E22C4B-CB30-CAD0-81D9-0829DB2BDEE8}"/>
                  </a:ext>
                </a:extLst>
              </p:cNvPr>
              <p:cNvSpPr/>
              <p:nvPr/>
            </p:nvSpPr>
            <p:spPr>
              <a:xfrm>
                <a:off x="7454150" y="4043082"/>
                <a:ext cx="288029" cy="143435"/>
              </a:xfrm>
              <a:prstGeom prst="roundRect">
                <a:avLst/>
              </a:prstGeom>
              <a:solidFill>
                <a:srgbClr val="3CE44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1B8F60A8-8E9B-B630-E021-BE6B7E1993FC}"/>
                  </a:ext>
                </a:extLst>
              </p:cNvPr>
              <p:cNvSpPr/>
              <p:nvPr/>
            </p:nvSpPr>
            <p:spPr>
              <a:xfrm>
                <a:off x="7805581" y="4043081"/>
                <a:ext cx="288029" cy="143435"/>
              </a:xfrm>
              <a:prstGeom prst="roundRect">
                <a:avLst/>
              </a:prstGeom>
              <a:solidFill>
                <a:srgbClr val="3CE44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9BF2F77-8740-8A32-857A-4B4765F12CD2}"/>
                  </a:ext>
                </a:extLst>
              </p:cNvPr>
              <p:cNvSpPr/>
              <p:nvPr/>
            </p:nvSpPr>
            <p:spPr>
              <a:xfrm>
                <a:off x="7279344" y="4025152"/>
                <a:ext cx="80682" cy="20618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1" name="Flowchart: Predefined Process 110">
            <a:extLst>
              <a:ext uri="{FF2B5EF4-FFF2-40B4-BE49-F238E27FC236}">
                <a16:creationId xmlns:a16="http://schemas.microsoft.com/office/drawing/2014/main" id="{2D1E89D2-0F6F-3AD5-2A1C-AF075E9A11C2}"/>
              </a:ext>
            </a:extLst>
          </p:cNvPr>
          <p:cNvSpPr/>
          <p:nvPr/>
        </p:nvSpPr>
        <p:spPr>
          <a:xfrm>
            <a:off x="8793083" y="2051192"/>
            <a:ext cx="41063" cy="51196"/>
          </a:xfrm>
          <a:prstGeom prst="flowChartPredefinedProcess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12" name="Flowchart: Predefined Process 111">
            <a:extLst>
              <a:ext uri="{FF2B5EF4-FFF2-40B4-BE49-F238E27FC236}">
                <a16:creationId xmlns:a16="http://schemas.microsoft.com/office/drawing/2014/main" id="{3D4DC9F6-A2C0-C2CB-4D00-738FAD342A54}"/>
              </a:ext>
            </a:extLst>
          </p:cNvPr>
          <p:cNvSpPr/>
          <p:nvPr/>
        </p:nvSpPr>
        <p:spPr>
          <a:xfrm>
            <a:off x="9018460" y="2052138"/>
            <a:ext cx="34289" cy="51196"/>
          </a:xfrm>
          <a:prstGeom prst="flowChartPredefinedProcess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17" name="Flowchart: Predefined Process 116">
            <a:extLst>
              <a:ext uri="{FF2B5EF4-FFF2-40B4-BE49-F238E27FC236}">
                <a16:creationId xmlns:a16="http://schemas.microsoft.com/office/drawing/2014/main" id="{10064333-999C-B8F7-C2B6-5692E6A10648}"/>
              </a:ext>
            </a:extLst>
          </p:cNvPr>
          <p:cNvSpPr/>
          <p:nvPr/>
        </p:nvSpPr>
        <p:spPr>
          <a:xfrm flipH="1">
            <a:off x="8560650" y="2275786"/>
            <a:ext cx="34289" cy="51196"/>
          </a:xfrm>
          <a:prstGeom prst="flowChartPredefinedProcess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18" name="Flowchart: Predefined Process 117">
            <a:extLst>
              <a:ext uri="{FF2B5EF4-FFF2-40B4-BE49-F238E27FC236}">
                <a16:creationId xmlns:a16="http://schemas.microsoft.com/office/drawing/2014/main" id="{82C8110C-025C-121E-CF33-1EEA3E040138}"/>
              </a:ext>
            </a:extLst>
          </p:cNvPr>
          <p:cNvSpPr/>
          <p:nvPr/>
        </p:nvSpPr>
        <p:spPr>
          <a:xfrm>
            <a:off x="8264680" y="2280894"/>
            <a:ext cx="41063" cy="51196"/>
          </a:xfrm>
          <a:prstGeom prst="flowChartPredefinedProcess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E3A173C-2C11-6170-1390-F21EA19157C4}"/>
              </a:ext>
            </a:extLst>
          </p:cNvPr>
          <p:cNvSpPr/>
          <p:nvPr/>
        </p:nvSpPr>
        <p:spPr>
          <a:xfrm>
            <a:off x="8973799" y="2311513"/>
            <a:ext cx="102239" cy="215222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35" name="Flowchart: Predefined Process 134">
            <a:extLst>
              <a:ext uri="{FF2B5EF4-FFF2-40B4-BE49-F238E27FC236}">
                <a16:creationId xmlns:a16="http://schemas.microsoft.com/office/drawing/2014/main" id="{5B312512-4E49-BBD9-4031-F266719CA4DA}"/>
              </a:ext>
            </a:extLst>
          </p:cNvPr>
          <p:cNvSpPr/>
          <p:nvPr/>
        </p:nvSpPr>
        <p:spPr>
          <a:xfrm>
            <a:off x="8966103" y="2053063"/>
            <a:ext cx="34289" cy="51196"/>
          </a:xfrm>
          <a:prstGeom prst="flowChartPredefinedProcess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38" name="Flowchart: Predefined Process 137">
            <a:extLst>
              <a:ext uri="{FF2B5EF4-FFF2-40B4-BE49-F238E27FC236}">
                <a16:creationId xmlns:a16="http://schemas.microsoft.com/office/drawing/2014/main" id="{7C159FD4-FAE4-1EC3-0DEC-6BEBA8E4AEEF}"/>
              </a:ext>
            </a:extLst>
          </p:cNvPr>
          <p:cNvSpPr/>
          <p:nvPr/>
        </p:nvSpPr>
        <p:spPr>
          <a:xfrm>
            <a:off x="7411531" y="2036872"/>
            <a:ext cx="39745" cy="103269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39" name="Flowchart: Predefined Process 138">
            <a:extLst>
              <a:ext uri="{FF2B5EF4-FFF2-40B4-BE49-F238E27FC236}">
                <a16:creationId xmlns:a16="http://schemas.microsoft.com/office/drawing/2014/main" id="{912E46DB-E9B9-9601-0C20-F15764D5501A}"/>
              </a:ext>
            </a:extLst>
          </p:cNvPr>
          <p:cNvSpPr/>
          <p:nvPr/>
        </p:nvSpPr>
        <p:spPr>
          <a:xfrm>
            <a:off x="7991045" y="2031853"/>
            <a:ext cx="34289" cy="118800"/>
          </a:xfrm>
          <a:prstGeom prst="flowChartPredefined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40" name="Flowchart: Predefined Process 139">
            <a:extLst>
              <a:ext uri="{FF2B5EF4-FFF2-40B4-BE49-F238E27FC236}">
                <a16:creationId xmlns:a16="http://schemas.microsoft.com/office/drawing/2014/main" id="{01873EB3-5F17-B836-2F9B-280883D46A4C}"/>
              </a:ext>
            </a:extLst>
          </p:cNvPr>
          <p:cNvSpPr/>
          <p:nvPr/>
        </p:nvSpPr>
        <p:spPr>
          <a:xfrm>
            <a:off x="6634448" y="2033288"/>
            <a:ext cx="39745" cy="103269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9527CB3-5E30-DB5E-DA3F-5FC84294FB15}"/>
              </a:ext>
            </a:extLst>
          </p:cNvPr>
          <p:cNvCxnSpPr>
            <a:cxnSpLocks/>
          </p:cNvCxnSpPr>
          <p:nvPr/>
        </p:nvCxnSpPr>
        <p:spPr>
          <a:xfrm flipH="1" flipV="1">
            <a:off x="5629032" y="1836139"/>
            <a:ext cx="491662" cy="444554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3EF71B5A-13E8-0016-70E0-DF6A6DD4042E}"/>
              </a:ext>
            </a:extLst>
          </p:cNvPr>
          <p:cNvCxnSpPr>
            <a:cxnSpLocks/>
          </p:cNvCxnSpPr>
          <p:nvPr/>
        </p:nvCxnSpPr>
        <p:spPr>
          <a:xfrm>
            <a:off x="8635497" y="2304953"/>
            <a:ext cx="157156" cy="1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Isosceles Triangle 172">
            <a:extLst>
              <a:ext uri="{FF2B5EF4-FFF2-40B4-BE49-F238E27FC236}">
                <a16:creationId xmlns:a16="http://schemas.microsoft.com/office/drawing/2014/main" id="{19F66BF9-B0F8-EE72-C5DB-868A336B763E}"/>
              </a:ext>
            </a:extLst>
          </p:cNvPr>
          <p:cNvSpPr/>
          <p:nvPr/>
        </p:nvSpPr>
        <p:spPr>
          <a:xfrm rot="10800000" flipV="1">
            <a:off x="8746088" y="2488803"/>
            <a:ext cx="58841" cy="80159"/>
          </a:xfrm>
          <a:prstGeom prst="triangle">
            <a:avLst/>
          </a:prstGeom>
          <a:solidFill>
            <a:srgbClr val="0000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74" name="Isosceles Triangle 173">
            <a:extLst>
              <a:ext uri="{FF2B5EF4-FFF2-40B4-BE49-F238E27FC236}">
                <a16:creationId xmlns:a16="http://schemas.microsoft.com/office/drawing/2014/main" id="{C7112E59-92C3-A69E-9C55-D6C6CFD6C94A}"/>
              </a:ext>
            </a:extLst>
          </p:cNvPr>
          <p:cNvSpPr/>
          <p:nvPr/>
        </p:nvSpPr>
        <p:spPr>
          <a:xfrm flipV="1">
            <a:off x="8752516" y="2281312"/>
            <a:ext cx="58841" cy="80159"/>
          </a:xfrm>
          <a:prstGeom prst="triangle">
            <a:avLst/>
          </a:prstGeom>
          <a:solidFill>
            <a:srgbClr val="0000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CE921E2-10D0-8E38-9DF0-F3DBF4BFDE69}"/>
              </a:ext>
            </a:extLst>
          </p:cNvPr>
          <p:cNvSpPr txBox="1"/>
          <p:nvPr/>
        </p:nvSpPr>
        <p:spPr>
          <a:xfrm>
            <a:off x="6711208" y="2082706"/>
            <a:ext cx="917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SHC 5</a:t>
            </a:r>
            <a:r>
              <a:rPr lang="ru-RU" sz="800"/>
              <a:t>5</a:t>
            </a:r>
            <a:r>
              <a:rPr lang="en-US" sz="800"/>
              <a:t>-150 MeV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649C3D0-0E1B-1715-DFF6-47930EFD2828}"/>
              </a:ext>
            </a:extLst>
          </p:cNvPr>
          <p:cNvSpPr txBox="1"/>
          <p:nvPr/>
        </p:nvSpPr>
        <p:spPr>
          <a:xfrm>
            <a:off x="6538792" y="1842320"/>
            <a:ext cx="107519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err="1"/>
              <a:t>preCooler</a:t>
            </a:r>
            <a:r>
              <a:rPr lang="en-US" sz="800"/>
              <a:t> 13 MeV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40DD836-C514-92E9-D762-7A671783A30C}"/>
              </a:ext>
            </a:extLst>
          </p:cNvPr>
          <p:cNvSpPr txBox="1"/>
          <p:nvPr/>
        </p:nvSpPr>
        <p:spPr>
          <a:xfrm>
            <a:off x="4195018" y="2692517"/>
            <a:ext cx="2968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SHC/</a:t>
            </a:r>
            <a:r>
              <a:rPr lang="en-US" sz="1200" err="1"/>
              <a:t>preCooler</a:t>
            </a:r>
            <a:r>
              <a:rPr lang="en-US" sz="1200"/>
              <a:t> Shared Returning loop 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1B4D382-96C6-F8E2-6F7A-003DAA84E79B}"/>
              </a:ext>
            </a:extLst>
          </p:cNvPr>
          <p:cNvSpPr txBox="1"/>
          <p:nvPr/>
        </p:nvSpPr>
        <p:spPr>
          <a:xfrm>
            <a:off x="4239705" y="1115630"/>
            <a:ext cx="129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CS1 ~60m (Modulator)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A53F389-200E-E9BF-F603-E09179F8D4B4}"/>
              </a:ext>
            </a:extLst>
          </p:cNvPr>
          <p:cNvSpPr txBox="1"/>
          <p:nvPr/>
        </p:nvSpPr>
        <p:spPr>
          <a:xfrm>
            <a:off x="1162772" y="1142899"/>
            <a:ext cx="94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CS2 ~60m</a:t>
            </a:r>
          </a:p>
          <a:p>
            <a:pPr algn="ctr"/>
            <a:r>
              <a:rPr lang="en-US" sz="1200"/>
              <a:t>(Kicker)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25BC136-04B4-8EF2-B49E-2D24046D0875}"/>
              </a:ext>
            </a:extLst>
          </p:cNvPr>
          <p:cNvSpPr txBox="1"/>
          <p:nvPr/>
        </p:nvSpPr>
        <p:spPr>
          <a:xfrm>
            <a:off x="2547217" y="1267050"/>
            <a:ext cx="1342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HSR SC Chicane</a:t>
            </a: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E3BEEA37-D774-9D28-A0FC-73EA03805E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32695" b="-9279"/>
          <a:stretch/>
        </p:blipFill>
        <p:spPr>
          <a:xfrm>
            <a:off x="8018125" y="1688612"/>
            <a:ext cx="993909" cy="216392"/>
          </a:xfrm>
          <a:prstGeom prst="rect">
            <a:avLst/>
          </a:prstGeom>
        </p:spPr>
      </p:pic>
      <p:sp>
        <p:nvSpPr>
          <p:cNvPr id="191" name="TextBox 190">
            <a:extLst>
              <a:ext uri="{FF2B5EF4-FFF2-40B4-BE49-F238E27FC236}">
                <a16:creationId xmlns:a16="http://schemas.microsoft.com/office/drawing/2014/main" id="{7982421D-9F10-0B1D-8E9B-4838EB43C7BC}"/>
              </a:ext>
            </a:extLst>
          </p:cNvPr>
          <p:cNvSpPr txBox="1"/>
          <p:nvPr/>
        </p:nvSpPr>
        <p:spPr>
          <a:xfrm>
            <a:off x="-130354" y="1212334"/>
            <a:ext cx="135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HSR SC Magnets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F2E2CF3-F072-1CD4-6C3E-5BBBB0970AD5}"/>
              </a:ext>
            </a:extLst>
          </p:cNvPr>
          <p:cNvCxnSpPr>
            <a:cxnSpLocks/>
          </p:cNvCxnSpPr>
          <p:nvPr/>
        </p:nvCxnSpPr>
        <p:spPr>
          <a:xfrm flipH="1" flipV="1">
            <a:off x="2175100" y="1787115"/>
            <a:ext cx="434076" cy="514114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34A32E5-AB61-EE09-09C3-5B48819E5FBC}"/>
              </a:ext>
            </a:extLst>
          </p:cNvPr>
          <p:cNvCxnSpPr>
            <a:cxnSpLocks/>
          </p:cNvCxnSpPr>
          <p:nvPr/>
        </p:nvCxnSpPr>
        <p:spPr>
          <a:xfrm flipH="1">
            <a:off x="3608985" y="1783746"/>
            <a:ext cx="377800" cy="498104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4F6EB233-A602-B50D-7F3D-F4E44A033FF9}"/>
              </a:ext>
            </a:extLst>
          </p:cNvPr>
          <p:cNvCxnSpPr>
            <a:cxnSpLocks/>
          </p:cNvCxnSpPr>
          <p:nvPr/>
        </p:nvCxnSpPr>
        <p:spPr>
          <a:xfrm flipH="1" flipV="1">
            <a:off x="2587364" y="2301990"/>
            <a:ext cx="1021620" cy="9522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26FD51F-23BC-C803-6A23-420BE02B74E5}"/>
              </a:ext>
            </a:extLst>
          </p:cNvPr>
          <p:cNvCxnSpPr>
            <a:cxnSpLocks/>
          </p:cNvCxnSpPr>
          <p:nvPr/>
        </p:nvCxnSpPr>
        <p:spPr>
          <a:xfrm flipH="1">
            <a:off x="409800" y="3897449"/>
            <a:ext cx="53610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7" name="TextBox 13346">
            <a:extLst>
              <a:ext uri="{FF2B5EF4-FFF2-40B4-BE49-F238E27FC236}">
                <a16:creationId xmlns:a16="http://schemas.microsoft.com/office/drawing/2014/main" id="{8C72B715-4AB3-6B83-5997-7BED4B6DAE00}"/>
              </a:ext>
            </a:extLst>
          </p:cNvPr>
          <p:cNvSpPr txBox="1"/>
          <p:nvPr/>
        </p:nvSpPr>
        <p:spPr>
          <a:xfrm>
            <a:off x="901445" y="3744322"/>
            <a:ext cx="1816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SHC only transport </a:t>
            </a:r>
          </a:p>
        </p:txBody>
      </p:sp>
      <p:sp>
        <p:nvSpPr>
          <p:cNvPr id="204" name="Flowchart: Predefined Process 203">
            <a:extLst>
              <a:ext uri="{FF2B5EF4-FFF2-40B4-BE49-F238E27FC236}">
                <a16:creationId xmlns:a16="http://schemas.microsoft.com/office/drawing/2014/main" id="{B2D40FC6-E904-3970-FE9E-DFE4200B8198}"/>
              </a:ext>
            </a:extLst>
          </p:cNvPr>
          <p:cNvSpPr/>
          <p:nvPr/>
        </p:nvSpPr>
        <p:spPr>
          <a:xfrm>
            <a:off x="1835791" y="4188888"/>
            <a:ext cx="51197" cy="257175"/>
          </a:xfrm>
          <a:prstGeom prst="flowChartPredefinedProcess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9259C488-707D-CB72-4A65-80AFA9467E3F}"/>
              </a:ext>
            </a:extLst>
          </p:cNvPr>
          <p:cNvSpPr txBox="1"/>
          <p:nvPr/>
        </p:nvSpPr>
        <p:spPr>
          <a:xfrm>
            <a:off x="2080303" y="4198226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Solenoids</a:t>
            </a:r>
          </a:p>
        </p:txBody>
      </p:sp>
      <p:sp>
        <p:nvSpPr>
          <p:cNvPr id="208" name="Flowchart: Predefined Process 96">
            <a:extLst>
              <a:ext uri="{FF2B5EF4-FFF2-40B4-BE49-F238E27FC236}">
                <a16:creationId xmlns:a16="http://schemas.microsoft.com/office/drawing/2014/main" id="{C9FEA397-40B8-F9D8-5751-E6134C33B74D}"/>
              </a:ext>
            </a:extLst>
          </p:cNvPr>
          <p:cNvSpPr/>
          <p:nvPr/>
        </p:nvSpPr>
        <p:spPr>
          <a:xfrm>
            <a:off x="1851993" y="4521276"/>
            <a:ext cx="51197" cy="257175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F9BA398-13E3-690F-FF3A-4D2B7513CDD5}"/>
              </a:ext>
            </a:extLst>
          </p:cNvPr>
          <p:cNvSpPr txBox="1"/>
          <p:nvPr/>
        </p:nvSpPr>
        <p:spPr>
          <a:xfrm>
            <a:off x="2075111" y="4516544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Quadrupoles</a:t>
            </a:r>
          </a:p>
        </p:txBody>
      </p:sp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id="{4A153FB3-030A-D5BF-9A10-C0ABCA2D2451}"/>
              </a:ext>
            </a:extLst>
          </p:cNvPr>
          <p:cNvSpPr/>
          <p:nvPr/>
        </p:nvSpPr>
        <p:spPr>
          <a:xfrm rot="10800000">
            <a:off x="384182" y="4134594"/>
            <a:ext cx="114300" cy="1143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316A36D-08D3-E870-BB75-C45D0196F386}"/>
              </a:ext>
            </a:extLst>
          </p:cNvPr>
          <p:cNvSpPr txBox="1"/>
          <p:nvPr/>
        </p:nvSpPr>
        <p:spPr>
          <a:xfrm>
            <a:off x="628314" y="4068956"/>
            <a:ext cx="924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Hor. dipoles</a:t>
            </a:r>
          </a:p>
        </p:txBody>
      </p:sp>
      <p:sp>
        <p:nvSpPr>
          <p:cNvPr id="212" name="Isosceles Triangle 211">
            <a:extLst>
              <a:ext uri="{FF2B5EF4-FFF2-40B4-BE49-F238E27FC236}">
                <a16:creationId xmlns:a16="http://schemas.microsoft.com/office/drawing/2014/main" id="{2EB3A576-26ED-C542-07FC-ED6CF7146622}"/>
              </a:ext>
            </a:extLst>
          </p:cNvPr>
          <p:cNvSpPr/>
          <p:nvPr/>
        </p:nvSpPr>
        <p:spPr>
          <a:xfrm rot="10800000">
            <a:off x="376839" y="4397743"/>
            <a:ext cx="114300" cy="1143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4E78C90-81C0-AC89-9009-5359D515C93D}"/>
              </a:ext>
            </a:extLst>
          </p:cNvPr>
          <p:cNvSpPr txBox="1"/>
          <p:nvPr/>
        </p:nvSpPr>
        <p:spPr>
          <a:xfrm>
            <a:off x="576009" y="4326953"/>
            <a:ext cx="1139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Vertical dipoles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92D518D7-4997-F91D-05AE-72F2F54FCA32}"/>
              </a:ext>
            </a:extLst>
          </p:cNvPr>
          <p:cNvSpPr/>
          <p:nvPr/>
        </p:nvSpPr>
        <p:spPr>
          <a:xfrm>
            <a:off x="279161" y="3620276"/>
            <a:ext cx="3191656" cy="2230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5" name="Flowchart: Predefined Process 214">
            <a:extLst>
              <a:ext uri="{FF2B5EF4-FFF2-40B4-BE49-F238E27FC236}">
                <a16:creationId xmlns:a16="http://schemas.microsoft.com/office/drawing/2014/main" id="{3821220F-8413-D41A-AC73-766903121F18}"/>
              </a:ext>
            </a:extLst>
          </p:cNvPr>
          <p:cNvSpPr/>
          <p:nvPr/>
        </p:nvSpPr>
        <p:spPr>
          <a:xfrm>
            <a:off x="1961808" y="4188435"/>
            <a:ext cx="52388" cy="257175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256" name="Isosceles Triangle 255">
            <a:extLst>
              <a:ext uri="{FF2B5EF4-FFF2-40B4-BE49-F238E27FC236}">
                <a16:creationId xmlns:a16="http://schemas.microsoft.com/office/drawing/2014/main" id="{8ACB981B-25B7-7CDB-51E1-1F316CA2D64B}"/>
              </a:ext>
            </a:extLst>
          </p:cNvPr>
          <p:cNvSpPr/>
          <p:nvPr/>
        </p:nvSpPr>
        <p:spPr>
          <a:xfrm rot="10800000">
            <a:off x="290848" y="5546687"/>
            <a:ext cx="114300" cy="11906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32955AD7-850A-E126-3C43-174127EC8611}"/>
              </a:ext>
            </a:extLst>
          </p:cNvPr>
          <p:cNvSpPr txBox="1"/>
          <p:nvPr/>
        </p:nvSpPr>
        <p:spPr>
          <a:xfrm>
            <a:off x="405149" y="5477589"/>
            <a:ext cx="28476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4 Hor. comp dipoles might be needed </a:t>
            </a:r>
          </a:p>
        </p:txBody>
      </p:sp>
      <p:sp>
        <p:nvSpPr>
          <p:cNvPr id="258" name="Isosceles Triangle 257">
            <a:extLst>
              <a:ext uri="{FF2B5EF4-FFF2-40B4-BE49-F238E27FC236}">
                <a16:creationId xmlns:a16="http://schemas.microsoft.com/office/drawing/2014/main" id="{2220D7E2-FF00-B87F-F711-6F9E7DF26570}"/>
              </a:ext>
            </a:extLst>
          </p:cNvPr>
          <p:cNvSpPr/>
          <p:nvPr/>
        </p:nvSpPr>
        <p:spPr>
          <a:xfrm flipV="1">
            <a:off x="5813867" y="1718953"/>
            <a:ext cx="68969" cy="121295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60" name="Flowchart: Predefined Process 96">
            <a:extLst>
              <a:ext uri="{FF2B5EF4-FFF2-40B4-BE49-F238E27FC236}">
                <a16:creationId xmlns:a16="http://schemas.microsoft.com/office/drawing/2014/main" id="{0D18CA3E-EBCC-6CCB-8452-D6B0FA5AB94A}"/>
              </a:ext>
            </a:extLst>
          </p:cNvPr>
          <p:cNvSpPr/>
          <p:nvPr/>
        </p:nvSpPr>
        <p:spPr>
          <a:xfrm>
            <a:off x="5991002" y="2022024"/>
            <a:ext cx="36933" cy="126552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61" name="Flowchart: Predefined Process 96">
            <a:extLst>
              <a:ext uri="{FF2B5EF4-FFF2-40B4-BE49-F238E27FC236}">
                <a16:creationId xmlns:a16="http://schemas.microsoft.com/office/drawing/2014/main" id="{C38D182F-25A5-E7FB-B580-5B5037EC0235}"/>
              </a:ext>
            </a:extLst>
          </p:cNvPr>
          <p:cNvSpPr/>
          <p:nvPr/>
        </p:nvSpPr>
        <p:spPr>
          <a:xfrm>
            <a:off x="5562280" y="1730215"/>
            <a:ext cx="36933" cy="126552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62" name="Flowchart: Predefined Process 96">
            <a:extLst>
              <a:ext uri="{FF2B5EF4-FFF2-40B4-BE49-F238E27FC236}">
                <a16:creationId xmlns:a16="http://schemas.microsoft.com/office/drawing/2014/main" id="{0B2F8311-A05E-2184-E6D9-2C830A9C0862}"/>
              </a:ext>
            </a:extLst>
          </p:cNvPr>
          <p:cNvSpPr/>
          <p:nvPr/>
        </p:nvSpPr>
        <p:spPr>
          <a:xfrm>
            <a:off x="4005792" y="1733261"/>
            <a:ext cx="36933" cy="126552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63" name="Flowchart: Predefined Process 96">
            <a:extLst>
              <a:ext uri="{FF2B5EF4-FFF2-40B4-BE49-F238E27FC236}">
                <a16:creationId xmlns:a16="http://schemas.microsoft.com/office/drawing/2014/main" id="{4820A866-DAA9-E299-8963-BD9EF035F743}"/>
              </a:ext>
            </a:extLst>
          </p:cNvPr>
          <p:cNvSpPr/>
          <p:nvPr/>
        </p:nvSpPr>
        <p:spPr>
          <a:xfrm>
            <a:off x="2183201" y="1715663"/>
            <a:ext cx="36933" cy="126552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64" name="Flowchart: Predefined Process 96">
            <a:extLst>
              <a:ext uri="{FF2B5EF4-FFF2-40B4-BE49-F238E27FC236}">
                <a16:creationId xmlns:a16="http://schemas.microsoft.com/office/drawing/2014/main" id="{CBB76ED2-368D-7A0F-B0D8-24194E700925}"/>
              </a:ext>
            </a:extLst>
          </p:cNvPr>
          <p:cNvSpPr/>
          <p:nvPr/>
        </p:nvSpPr>
        <p:spPr>
          <a:xfrm>
            <a:off x="651192" y="2317764"/>
            <a:ext cx="36933" cy="270931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65" name="Flowchart: Predefined Process 96">
            <a:extLst>
              <a:ext uri="{FF2B5EF4-FFF2-40B4-BE49-F238E27FC236}">
                <a16:creationId xmlns:a16="http://schemas.microsoft.com/office/drawing/2014/main" id="{04197030-8797-108B-6AC0-7E5C52048131}"/>
              </a:ext>
            </a:extLst>
          </p:cNvPr>
          <p:cNvSpPr/>
          <p:nvPr/>
        </p:nvSpPr>
        <p:spPr>
          <a:xfrm>
            <a:off x="1451290" y="2341827"/>
            <a:ext cx="36933" cy="270931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66" name="Flowchart: Predefined Process 96">
            <a:extLst>
              <a:ext uri="{FF2B5EF4-FFF2-40B4-BE49-F238E27FC236}">
                <a16:creationId xmlns:a16="http://schemas.microsoft.com/office/drawing/2014/main" id="{10043040-307B-4CA1-B175-8B08AD07EDD2}"/>
              </a:ext>
            </a:extLst>
          </p:cNvPr>
          <p:cNvSpPr/>
          <p:nvPr/>
        </p:nvSpPr>
        <p:spPr>
          <a:xfrm>
            <a:off x="2353661" y="2359872"/>
            <a:ext cx="36933" cy="270931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67" name="Flowchart: Predefined Process 96">
            <a:extLst>
              <a:ext uri="{FF2B5EF4-FFF2-40B4-BE49-F238E27FC236}">
                <a16:creationId xmlns:a16="http://schemas.microsoft.com/office/drawing/2014/main" id="{EC7D968D-5008-CDD5-5496-7C6F9696E75B}"/>
              </a:ext>
            </a:extLst>
          </p:cNvPr>
          <p:cNvSpPr/>
          <p:nvPr/>
        </p:nvSpPr>
        <p:spPr>
          <a:xfrm>
            <a:off x="3153759" y="2385491"/>
            <a:ext cx="36933" cy="270931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68" name="Flowchart: Predefined Process 96">
            <a:extLst>
              <a:ext uri="{FF2B5EF4-FFF2-40B4-BE49-F238E27FC236}">
                <a16:creationId xmlns:a16="http://schemas.microsoft.com/office/drawing/2014/main" id="{3B8E901D-6368-556A-690A-BB6BC9BEBF84}"/>
              </a:ext>
            </a:extLst>
          </p:cNvPr>
          <p:cNvSpPr/>
          <p:nvPr/>
        </p:nvSpPr>
        <p:spPr>
          <a:xfrm>
            <a:off x="3833550" y="2397524"/>
            <a:ext cx="36933" cy="270931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69" name="Flowchart: Predefined Process 96">
            <a:extLst>
              <a:ext uri="{FF2B5EF4-FFF2-40B4-BE49-F238E27FC236}">
                <a16:creationId xmlns:a16="http://schemas.microsoft.com/office/drawing/2014/main" id="{215414BE-BC15-4EAF-75AB-C6C6533488FC}"/>
              </a:ext>
            </a:extLst>
          </p:cNvPr>
          <p:cNvSpPr/>
          <p:nvPr/>
        </p:nvSpPr>
        <p:spPr>
          <a:xfrm>
            <a:off x="4633648" y="2421587"/>
            <a:ext cx="36933" cy="270931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70" name="Flowchart: Predefined Process 96">
            <a:extLst>
              <a:ext uri="{FF2B5EF4-FFF2-40B4-BE49-F238E27FC236}">
                <a16:creationId xmlns:a16="http://schemas.microsoft.com/office/drawing/2014/main" id="{42569668-D93C-7A59-6882-D774BEF391AC}"/>
              </a:ext>
            </a:extLst>
          </p:cNvPr>
          <p:cNvSpPr/>
          <p:nvPr/>
        </p:nvSpPr>
        <p:spPr>
          <a:xfrm>
            <a:off x="5421720" y="2388500"/>
            <a:ext cx="36933" cy="270931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71" name="Flowchart: Predefined Process 96">
            <a:extLst>
              <a:ext uri="{FF2B5EF4-FFF2-40B4-BE49-F238E27FC236}">
                <a16:creationId xmlns:a16="http://schemas.microsoft.com/office/drawing/2014/main" id="{6A8052AB-5020-9908-FC6F-73C3676E3F73}"/>
              </a:ext>
            </a:extLst>
          </p:cNvPr>
          <p:cNvSpPr/>
          <p:nvPr/>
        </p:nvSpPr>
        <p:spPr>
          <a:xfrm>
            <a:off x="6221818" y="2412563"/>
            <a:ext cx="36933" cy="270931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72" name="Flowchart: Predefined Process 96">
            <a:extLst>
              <a:ext uri="{FF2B5EF4-FFF2-40B4-BE49-F238E27FC236}">
                <a16:creationId xmlns:a16="http://schemas.microsoft.com/office/drawing/2014/main" id="{6C6E171B-9D3B-DBA4-EC51-450173020838}"/>
              </a:ext>
            </a:extLst>
          </p:cNvPr>
          <p:cNvSpPr/>
          <p:nvPr/>
        </p:nvSpPr>
        <p:spPr>
          <a:xfrm>
            <a:off x="6964773" y="2388500"/>
            <a:ext cx="36933" cy="270931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73" name="Flowchart: Predefined Process 96">
            <a:extLst>
              <a:ext uri="{FF2B5EF4-FFF2-40B4-BE49-F238E27FC236}">
                <a16:creationId xmlns:a16="http://schemas.microsoft.com/office/drawing/2014/main" id="{8EF80D94-181F-C7DA-29DE-170B36087B56}"/>
              </a:ext>
            </a:extLst>
          </p:cNvPr>
          <p:cNvSpPr/>
          <p:nvPr/>
        </p:nvSpPr>
        <p:spPr>
          <a:xfrm>
            <a:off x="7764871" y="2412563"/>
            <a:ext cx="36933" cy="270931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3356" name="TextBox 13355">
            <a:extLst>
              <a:ext uri="{FF2B5EF4-FFF2-40B4-BE49-F238E27FC236}">
                <a16:creationId xmlns:a16="http://schemas.microsoft.com/office/drawing/2014/main" id="{E719828A-EBCD-BF61-5BFD-9AC25217593C}"/>
              </a:ext>
            </a:extLst>
          </p:cNvPr>
          <p:cNvSpPr txBox="1"/>
          <p:nvPr/>
        </p:nvSpPr>
        <p:spPr>
          <a:xfrm>
            <a:off x="2948009" y="2879418"/>
            <a:ext cx="457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IP2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0BE4100C-25D7-AD54-EBFE-D6DE17422E93}"/>
              </a:ext>
            </a:extLst>
          </p:cNvPr>
          <p:cNvSpPr txBox="1"/>
          <p:nvPr/>
        </p:nvSpPr>
        <p:spPr>
          <a:xfrm>
            <a:off x="5950558" y="1207141"/>
            <a:ext cx="135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HSR SC Magnets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9EFC5017-9975-63F5-9DFA-D9199004919F}"/>
              </a:ext>
            </a:extLst>
          </p:cNvPr>
          <p:cNvSpPr txBox="1"/>
          <p:nvPr/>
        </p:nvSpPr>
        <p:spPr>
          <a:xfrm>
            <a:off x="8008189" y="1355465"/>
            <a:ext cx="135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HSR SC Magnets</a:t>
            </a:r>
          </a:p>
        </p:txBody>
      </p:sp>
      <p:sp>
        <p:nvSpPr>
          <p:cNvPr id="13359" name="Rectangle 13358">
            <a:extLst>
              <a:ext uri="{FF2B5EF4-FFF2-40B4-BE49-F238E27FC236}">
                <a16:creationId xmlns:a16="http://schemas.microsoft.com/office/drawing/2014/main" id="{2CAB048C-8F67-FB0A-4B6B-D421A2EAAF77}"/>
              </a:ext>
            </a:extLst>
          </p:cNvPr>
          <p:cNvSpPr/>
          <p:nvPr/>
        </p:nvSpPr>
        <p:spPr>
          <a:xfrm>
            <a:off x="7325801" y="1758172"/>
            <a:ext cx="1859197" cy="898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7" name="Isosceles Triangle 276">
            <a:extLst>
              <a:ext uri="{FF2B5EF4-FFF2-40B4-BE49-F238E27FC236}">
                <a16:creationId xmlns:a16="http://schemas.microsoft.com/office/drawing/2014/main" id="{02E296CD-1743-BB6E-76FC-A7D2372AC405}"/>
              </a:ext>
            </a:extLst>
          </p:cNvPr>
          <p:cNvSpPr/>
          <p:nvPr/>
        </p:nvSpPr>
        <p:spPr>
          <a:xfrm flipV="1">
            <a:off x="3716899" y="1715838"/>
            <a:ext cx="68969" cy="121295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78" name="Isosceles Triangle 277">
            <a:extLst>
              <a:ext uri="{FF2B5EF4-FFF2-40B4-BE49-F238E27FC236}">
                <a16:creationId xmlns:a16="http://schemas.microsoft.com/office/drawing/2014/main" id="{C9062586-BDAE-BE18-D44B-0D85886FA79E}"/>
              </a:ext>
            </a:extLst>
          </p:cNvPr>
          <p:cNvSpPr/>
          <p:nvPr/>
        </p:nvSpPr>
        <p:spPr>
          <a:xfrm flipV="1">
            <a:off x="2419141" y="1734138"/>
            <a:ext cx="68969" cy="121295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79" name="Isosceles Triangle 278">
            <a:extLst>
              <a:ext uri="{FF2B5EF4-FFF2-40B4-BE49-F238E27FC236}">
                <a16:creationId xmlns:a16="http://schemas.microsoft.com/office/drawing/2014/main" id="{1C898D0F-BE95-D799-99A9-AFED5EBF9905}"/>
              </a:ext>
            </a:extLst>
          </p:cNvPr>
          <p:cNvSpPr/>
          <p:nvPr/>
        </p:nvSpPr>
        <p:spPr>
          <a:xfrm flipV="1">
            <a:off x="396242" y="1724721"/>
            <a:ext cx="68969" cy="121295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3367" name="Cross 13366">
            <a:extLst>
              <a:ext uri="{FF2B5EF4-FFF2-40B4-BE49-F238E27FC236}">
                <a16:creationId xmlns:a16="http://schemas.microsoft.com/office/drawing/2014/main" id="{C8E6256C-B633-0258-692B-4A5F5BA25E8F}"/>
              </a:ext>
            </a:extLst>
          </p:cNvPr>
          <p:cNvSpPr/>
          <p:nvPr/>
        </p:nvSpPr>
        <p:spPr>
          <a:xfrm>
            <a:off x="2990812" y="2663654"/>
            <a:ext cx="271028" cy="263908"/>
          </a:xfrm>
          <a:prstGeom prst="plus">
            <a:avLst>
              <a:gd name="adj" fmla="val 41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372" name="Oval 13371">
            <a:extLst>
              <a:ext uri="{FF2B5EF4-FFF2-40B4-BE49-F238E27FC236}">
                <a16:creationId xmlns:a16="http://schemas.microsoft.com/office/drawing/2014/main" id="{79AF17AC-6DEE-5FB0-2639-C83CD3C16D24}"/>
              </a:ext>
            </a:extLst>
          </p:cNvPr>
          <p:cNvSpPr/>
          <p:nvPr/>
        </p:nvSpPr>
        <p:spPr>
          <a:xfrm>
            <a:off x="2952623" y="2632359"/>
            <a:ext cx="326883" cy="316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7" name="Rectangle: Rounded Corners 336">
            <a:extLst>
              <a:ext uri="{FF2B5EF4-FFF2-40B4-BE49-F238E27FC236}">
                <a16:creationId xmlns:a16="http://schemas.microsoft.com/office/drawing/2014/main" id="{CAA0738C-71D1-D7D1-BD34-DA25533EC91E}"/>
              </a:ext>
            </a:extLst>
          </p:cNvPr>
          <p:cNvSpPr/>
          <p:nvPr/>
        </p:nvSpPr>
        <p:spPr>
          <a:xfrm flipH="1">
            <a:off x="360578" y="4621039"/>
            <a:ext cx="103534" cy="169421"/>
          </a:xfrm>
          <a:prstGeom prst="roundRect">
            <a:avLst/>
          </a:prstGeom>
          <a:solidFill>
            <a:srgbClr val="3CE44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1FBC41C9-C133-F334-8767-5D78BAEC00E2}"/>
              </a:ext>
            </a:extLst>
          </p:cNvPr>
          <p:cNvSpPr txBox="1"/>
          <p:nvPr/>
        </p:nvSpPr>
        <p:spPr>
          <a:xfrm>
            <a:off x="536433" y="4581491"/>
            <a:ext cx="1208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197MHz cavities</a:t>
            </a:r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96076B67-281C-DD77-E54A-0C041D9F44A0}"/>
              </a:ext>
            </a:extLst>
          </p:cNvPr>
          <p:cNvSpPr/>
          <p:nvPr/>
        </p:nvSpPr>
        <p:spPr>
          <a:xfrm>
            <a:off x="346009" y="4899834"/>
            <a:ext cx="98237" cy="2573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E0838C65-D5D6-C9ED-01F2-331F2C6935BD}"/>
              </a:ext>
            </a:extLst>
          </p:cNvPr>
          <p:cNvSpPr txBox="1"/>
          <p:nvPr/>
        </p:nvSpPr>
        <p:spPr>
          <a:xfrm>
            <a:off x="558860" y="4897474"/>
            <a:ext cx="1243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591 MHz cavities</a:t>
            </a:r>
          </a:p>
        </p:txBody>
      </p:sp>
      <p:sp>
        <p:nvSpPr>
          <p:cNvPr id="343" name="Arrow: Right 342">
            <a:extLst>
              <a:ext uri="{FF2B5EF4-FFF2-40B4-BE49-F238E27FC236}">
                <a16:creationId xmlns:a16="http://schemas.microsoft.com/office/drawing/2014/main" id="{887C5CD0-51A4-8837-D421-33FFD5194CB9}"/>
              </a:ext>
            </a:extLst>
          </p:cNvPr>
          <p:cNvSpPr/>
          <p:nvPr/>
        </p:nvSpPr>
        <p:spPr>
          <a:xfrm rot="6892177">
            <a:off x="7965565" y="2955290"/>
            <a:ext cx="819343" cy="366808"/>
          </a:xfrm>
          <a:prstGeom prst="rightArrow">
            <a:avLst>
              <a:gd name="adj1" fmla="val 4269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9" name="Flowchart: Predefined Process 348">
            <a:extLst>
              <a:ext uri="{FF2B5EF4-FFF2-40B4-BE49-F238E27FC236}">
                <a16:creationId xmlns:a16="http://schemas.microsoft.com/office/drawing/2014/main" id="{88CB35F8-E0C8-FA81-0B35-049F5101254A}"/>
              </a:ext>
            </a:extLst>
          </p:cNvPr>
          <p:cNvSpPr/>
          <p:nvPr/>
        </p:nvSpPr>
        <p:spPr>
          <a:xfrm rot="18517944">
            <a:off x="6051427" y="5106429"/>
            <a:ext cx="79343" cy="300602"/>
          </a:xfrm>
          <a:prstGeom prst="flowChartPredefined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877DEAC-B1C5-1C83-0CD3-17564A1439BB}"/>
              </a:ext>
            </a:extLst>
          </p:cNvPr>
          <p:cNvGrpSpPr/>
          <p:nvPr/>
        </p:nvGrpSpPr>
        <p:grpSpPr>
          <a:xfrm>
            <a:off x="1844294" y="4835663"/>
            <a:ext cx="153080" cy="323474"/>
            <a:chOff x="3018234" y="5901324"/>
            <a:chExt cx="319661" cy="713853"/>
          </a:xfrm>
        </p:grpSpPr>
        <p:sp>
          <p:nvSpPr>
            <p:cNvPr id="350" name="Can 98">
              <a:extLst>
                <a:ext uri="{FF2B5EF4-FFF2-40B4-BE49-F238E27FC236}">
                  <a16:creationId xmlns:a16="http://schemas.microsoft.com/office/drawing/2014/main" id="{7F74DC46-1FCE-C860-AA01-8F659AE2F692}"/>
                </a:ext>
              </a:extLst>
            </p:cNvPr>
            <p:cNvSpPr/>
            <p:nvPr/>
          </p:nvSpPr>
          <p:spPr>
            <a:xfrm>
              <a:off x="3128391" y="6193146"/>
              <a:ext cx="93949" cy="125899"/>
            </a:xfrm>
            <a:prstGeom prst="can">
              <a:avLst>
                <a:gd name="adj" fmla="val 1389"/>
              </a:avLst>
            </a:prstGeom>
            <a:solidFill>
              <a:schemeClr val="tx2">
                <a:lumMod val="20000"/>
                <a:lumOff val="80000"/>
              </a:schemeClr>
            </a:solidFill>
            <a:ln w="31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59EF6674-A3A8-6870-905F-EB7BAE6EA36B}"/>
                </a:ext>
              </a:extLst>
            </p:cNvPr>
            <p:cNvSpPr/>
            <p:nvPr/>
          </p:nvSpPr>
          <p:spPr>
            <a:xfrm>
              <a:off x="3018234" y="5901324"/>
              <a:ext cx="314755" cy="3020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70FD75E5-CEA4-BF36-2D1D-104DCB884EBF}"/>
                </a:ext>
              </a:extLst>
            </p:cNvPr>
            <p:cNvSpPr/>
            <p:nvPr/>
          </p:nvSpPr>
          <p:spPr>
            <a:xfrm>
              <a:off x="3023140" y="6313122"/>
              <a:ext cx="314755" cy="3020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53" name="TextBox 352">
            <a:extLst>
              <a:ext uri="{FF2B5EF4-FFF2-40B4-BE49-F238E27FC236}">
                <a16:creationId xmlns:a16="http://schemas.microsoft.com/office/drawing/2014/main" id="{0E549360-EB81-C3B4-B9E7-1F704F02F6DE}"/>
              </a:ext>
            </a:extLst>
          </p:cNvPr>
          <p:cNvSpPr txBox="1"/>
          <p:nvPr/>
        </p:nvSpPr>
        <p:spPr>
          <a:xfrm>
            <a:off x="2136821" y="4842394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DC Gun 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31077D1-EBB0-2E1F-0AEB-FEA0EE4B9A4A}"/>
              </a:ext>
            </a:extLst>
          </p:cNvPr>
          <p:cNvGrpSpPr/>
          <p:nvPr/>
        </p:nvGrpSpPr>
        <p:grpSpPr>
          <a:xfrm>
            <a:off x="3810109" y="3617111"/>
            <a:ext cx="5239146" cy="2225601"/>
            <a:chOff x="4840765" y="3679814"/>
            <a:chExt cx="6985528" cy="2967468"/>
          </a:xfrm>
        </p:grpSpPr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62AEEB99-B673-FB35-90FF-70A25758CAD9}"/>
                </a:ext>
              </a:extLst>
            </p:cNvPr>
            <p:cNvGrpSpPr/>
            <p:nvPr/>
          </p:nvGrpSpPr>
          <p:grpSpPr>
            <a:xfrm>
              <a:off x="4840765" y="3679814"/>
              <a:ext cx="6985528" cy="2967468"/>
              <a:chOff x="4130899" y="3679814"/>
              <a:chExt cx="6985528" cy="2967468"/>
            </a:xfrm>
          </p:grpSpPr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A520E9F6-7B1E-5E10-9FC9-220157826D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75764" y="5570166"/>
                <a:ext cx="3392014" cy="17077"/>
              </a:xfrm>
              <a:prstGeom prst="line">
                <a:avLst/>
              </a:prstGeom>
              <a:ln w="19050">
                <a:prstDash val="sysDot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FEE61538-B62A-7C75-B528-11141A6446B4}"/>
                  </a:ext>
                </a:extLst>
              </p:cNvPr>
              <p:cNvSpPr/>
              <p:nvPr/>
            </p:nvSpPr>
            <p:spPr>
              <a:xfrm>
                <a:off x="4135749" y="3707604"/>
                <a:ext cx="6980678" cy="28878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6884ECA6-BDA5-5063-04A2-738B05698E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5044" y="5588567"/>
                <a:ext cx="834046" cy="749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1774466E-A4E4-F585-24E8-FE2F4BAC9F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91460" y="6270670"/>
                <a:ext cx="834046" cy="749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588CCFF2-3F74-9C41-8C51-642544B4E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38786" y="4776945"/>
                <a:ext cx="1098972" cy="3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ACA7519A-1C95-7CFB-1AAA-D7A401443E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7053" y="5602184"/>
                <a:ext cx="160572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4" name="Content Placeholder 5" descr="Chart, scatter chart&#10;&#10;Description automatically generated">
                <a:extLst>
                  <a:ext uri="{FF2B5EF4-FFF2-40B4-BE49-F238E27FC236}">
                    <a16:creationId xmlns:a16="http://schemas.microsoft.com/office/drawing/2014/main" id="{15052A35-DB86-BF8F-80A2-73004E38B2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50778" y="4804126"/>
                <a:ext cx="2572783" cy="934706"/>
              </a:xfrm>
              <a:prstGeom prst="rect">
                <a:avLst/>
              </a:prstGeom>
            </p:spPr>
          </p:pic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76F3BCF5-B3DF-97F3-43B6-887467ECF856}"/>
                  </a:ext>
                </a:extLst>
              </p:cNvPr>
              <p:cNvGrpSpPr/>
              <p:nvPr/>
            </p:nvGrpSpPr>
            <p:grpSpPr>
              <a:xfrm>
                <a:off x="10519638" y="4634024"/>
                <a:ext cx="319661" cy="737917"/>
                <a:chOff x="9943980" y="5499722"/>
                <a:chExt cx="1372612" cy="3350796"/>
              </a:xfrm>
            </p:grpSpPr>
            <p:sp>
              <p:nvSpPr>
                <p:cNvPr id="286" name="Can 98">
                  <a:extLst>
                    <a:ext uri="{FF2B5EF4-FFF2-40B4-BE49-F238E27FC236}">
                      <a16:creationId xmlns:a16="http://schemas.microsoft.com/office/drawing/2014/main" id="{90145FC0-2706-DE20-78B3-923FCB8BED57}"/>
                    </a:ext>
                  </a:extLst>
                </p:cNvPr>
                <p:cNvSpPr/>
                <p:nvPr/>
              </p:nvSpPr>
              <p:spPr>
                <a:xfrm>
                  <a:off x="10416990" y="6934124"/>
                  <a:ext cx="403413" cy="571693"/>
                </a:xfrm>
                <a:prstGeom prst="can">
                  <a:avLst>
                    <a:gd name="adj" fmla="val 138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3175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AD9CBCB5-E370-332E-E16E-8863E9483B10}"/>
                    </a:ext>
                  </a:extLst>
                </p:cNvPr>
                <p:cNvSpPr/>
                <p:nvPr/>
              </p:nvSpPr>
              <p:spPr>
                <a:xfrm>
                  <a:off x="9943980" y="5499722"/>
                  <a:ext cx="1351546" cy="137159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0A0838EA-0259-34CE-D0C3-4338809CC973}"/>
                    </a:ext>
                  </a:extLst>
                </p:cNvPr>
                <p:cNvSpPr/>
                <p:nvPr/>
              </p:nvSpPr>
              <p:spPr>
                <a:xfrm>
                  <a:off x="9965046" y="7478921"/>
                  <a:ext cx="1351546" cy="137159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4ABB6374-E022-0023-1E92-57E7091718F6}"/>
                  </a:ext>
                </a:extLst>
              </p:cNvPr>
              <p:cNvGrpSpPr/>
              <p:nvPr/>
            </p:nvGrpSpPr>
            <p:grpSpPr>
              <a:xfrm flipV="1">
                <a:off x="8780496" y="4727815"/>
                <a:ext cx="667816" cy="910990"/>
                <a:chOff x="4147335" y="1992012"/>
                <a:chExt cx="454959" cy="492628"/>
              </a:xfrm>
            </p:grpSpPr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EDDE1609-2859-3623-A926-FA5445CDA118}"/>
                    </a:ext>
                  </a:extLst>
                </p:cNvPr>
                <p:cNvCxnSpPr>
                  <a:cxnSpLocks/>
                  <a:stCxn id="291" idx="1"/>
                  <a:endCxn id="292" idx="1"/>
                </p:cNvCxnSpPr>
                <p:nvPr/>
              </p:nvCxnSpPr>
              <p:spPr>
                <a:xfrm>
                  <a:off x="4261634" y="2068211"/>
                  <a:ext cx="226362" cy="340229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1" name="Isosceles Triangle 290">
                  <a:extLst>
                    <a:ext uri="{FF2B5EF4-FFF2-40B4-BE49-F238E27FC236}">
                      <a16:creationId xmlns:a16="http://schemas.microsoft.com/office/drawing/2014/main" id="{04A3F02A-0072-68F7-5362-0F30E2976746}"/>
                    </a:ext>
                  </a:extLst>
                </p:cNvPr>
                <p:cNvSpPr/>
                <p:nvPr/>
              </p:nvSpPr>
              <p:spPr>
                <a:xfrm rot="10800000">
                  <a:off x="4147335" y="1992012"/>
                  <a:ext cx="152400" cy="152400"/>
                </a:xfrm>
                <a:prstGeom prst="triangle">
                  <a:avLst/>
                </a:prstGeom>
                <a:solidFill>
                  <a:srgbClr val="0000FF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/>
                </a:p>
              </p:txBody>
            </p:sp>
            <p:sp>
              <p:nvSpPr>
                <p:cNvPr id="292" name="Isosceles Triangle 291">
                  <a:extLst>
                    <a:ext uri="{FF2B5EF4-FFF2-40B4-BE49-F238E27FC236}">
                      <a16:creationId xmlns:a16="http://schemas.microsoft.com/office/drawing/2014/main" id="{1118E381-251D-32FF-1FE8-89CB4052BB11}"/>
                    </a:ext>
                  </a:extLst>
                </p:cNvPr>
                <p:cNvSpPr/>
                <p:nvPr/>
              </p:nvSpPr>
              <p:spPr>
                <a:xfrm>
                  <a:off x="4449894" y="2332240"/>
                  <a:ext cx="152400" cy="152400"/>
                </a:xfrm>
                <a:prstGeom prst="triangle">
                  <a:avLst/>
                </a:prstGeom>
                <a:solidFill>
                  <a:srgbClr val="0000FF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/>
                </a:p>
              </p:txBody>
            </p:sp>
            <p:sp>
              <p:nvSpPr>
                <p:cNvPr id="293" name="Flowchart: Predefined Process 292">
                  <a:extLst>
                    <a:ext uri="{FF2B5EF4-FFF2-40B4-BE49-F238E27FC236}">
                      <a16:creationId xmlns:a16="http://schemas.microsoft.com/office/drawing/2014/main" id="{C124B48C-C64E-B4CE-A329-9DF412647114}"/>
                    </a:ext>
                  </a:extLst>
                </p:cNvPr>
                <p:cNvSpPr/>
                <p:nvPr/>
              </p:nvSpPr>
              <p:spPr>
                <a:xfrm rot="2874476">
                  <a:off x="4324519" y="2060525"/>
                  <a:ext cx="45719" cy="195835"/>
                </a:xfrm>
                <a:prstGeom prst="flowChartPredefinedProcess">
                  <a:avLst/>
                </a:prstGeom>
                <a:solidFill>
                  <a:srgbClr val="0099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/>
                </a:p>
              </p:txBody>
            </p:sp>
            <p:sp>
              <p:nvSpPr>
                <p:cNvPr id="294" name="Flowchart: Predefined Process 293">
                  <a:extLst>
                    <a:ext uri="{FF2B5EF4-FFF2-40B4-BE49-F238E27FC236}">
                      <a16:creationId xmlns:a16="http://schemas.microsoft.com/office/drawing/2014/main" id="{0EDBA568-87D4-D538-9EC6-8ED1B2FE3109}"/>
                    </a:ext>
                  </a:extLst>
                </p:cNvPr>
                <p:cNvSpPr/>
                <p:nvPr/>
              </p:nvSpPr>
              <p:spPr>
                <a:xfrm rot="2874476">
                  <a:off x="4414164" y="2168100"/>
                  <a:ext cx="45719" cy="195835"/>
                </a:xfrm>
                <a:prstGeom prst="flowChartPredefinedProcess">
                  <a:avLst/>
                </a:prstGeom>
                <a:solidFill>
                  <a:srgbClr val="0099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/>
                </a:p>
              </p:txBody>
            </p:sp>
          </p:grp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69FF8F3D-75CC-30FC-3DC0-622390A2661F}"/>
                  </a:ext>
                </a:extLst>
              </p:cNvPr>
              <p:cNvGrpSpPr/>
              <p:nvPr/>
            </p:nvGrpSpPr>
            <p:grpSpPr>
              <a:xfrm flipH="1" flipV="1">
                <a:off x="6790659" y="4713787"/>
                <a:ext cx="667816" cy="948668"/>
                <a:chOff x="4147335" y="1971636"/>
                <a:chExt cx="454959" cy="513004"/>
              </a:xfrm>
            </p:grpSpPr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id="{953F7A43-283C-C05B-1DE9-57F88555AE72}"/>
                    </a:ext>
                  </a:extLst>
                </p:cNvPr>
                <p:cNvCxnSpPr>
                  <a:cxnSpLocks/>
                  <a:stCxn id="297" idx="1"/>
                  <a:endCxn id="298" idx="1"/>
                </p:cNvCxnSpPr>
                <p:nvPr/>
              </p:nvCxnSpPr>
              <p:spPr>
                <a:xfrm>
                  <a:off x="4255701" y="2062822"/>
                  <a:ext cx="235853" cy="333818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7" name="Isosceles Triangle 296">
                  <a:extLst>
                    <a:ext uri="{FF2B5EF4-FFF2-40B4-BE49-F238E27FC236}">
                      <a16:creationId xmlns:a16="http://schemas.microsoft.com/office/drawing/2014/main" id="{60EC0FE0-6482-070B-7F01-BD702229ABE1}"/>
                    </a:ext>
                  </a:extLst>
                </p:cNvPr>
                <p:cNvSpPr/>
                <p:nvPr/>
              </p:nvSpPr>
              <p:spPr>
                <a:xfrm rot="12744245">
                  <a:off x="4147335" y="1971636"/>
                  <a:ext cx="152400" cy="152400"/>
                </a:xfrm>
                <a:prstGeom prst="triangle">
                  <a:avLst/>
                </a:prstGeom>
                <a:solidFill>
                  <a:srgbClr val="0000FF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/>
                </a:p>
              </p:txBody>
            </p:sp>
            <p:sp>
              <p:nvSpPr>
                <p:cNvPr id="298" name="Isosceles Triangle 297">
                  <a:extLst>
                    <a:ext uri="{FF2B5EF4-FFF2-40B4-BE49-F238E27FC236}">
                      <a16:creationId xmlns:a16="http://schemas.microsoft.com/office/drawing/2014/main" id="{5920514A-94BB-D370-A360-083461837019}"/>
                    </a:ext>
                  </a:extLst>
                </p:cNvPr>
                <p:cNvSpPr/>
                <p:nvPr/>
              </p:nvSpPr>
              <p:spPr>
                <a:xfrm rot="1497567">
                  <a:off x="4449894" y="2332240"/>
                  <a:ext cx="152400" cy="152400"/>
                </a:xfrm>
                <a:prstGeom prst="triangle">
                  <a:avLst/>
                </a:prstGeom>
                <a:solidFill>
                  <a:srgbClr val="0000FF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/>
                </a:p>
              </p:txBody>
            </p:sp>
            <p:sp>
              <p:nvSpPr>
                <p:cNvPr id="299" name="Flowchart: Predefined Process 298">
                  <a:extLst>
                    <a:ext uri="{FF2B5EF4-FFF2-40B4-BE49-F238E27FC236}">
                      <a16:creationId xmlns:a16="http://schemas.microsoft.com/office/drawing/2014/main" id="{ADE38786-941A-5DEE-34DA-439AEAD8021D}"/>
                    </a:ext>
                  </a:extLst>
                </p:cNvPr>
                <p:cNvSpPr/>
                <p:nvPr/>
              </p:nvSpPr>
              <p:spPr>
                <a:xfrm rot="2874476">
                  <a:off x="4324519" y="2060525"/>
                  <a:ext cx="45719" cy="195835"/>
                </a:xfrm>
                <a:prstGeom prst="flowChartPredefinedProcess">
                  <a:avLst/>
                </a:prstGeom>
                <a:solidFill>
                  <a:srgbClr val="0099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/>
                </a:p>
              </p:txBody>
            </p:sp>
            <p:sp>
              <p:nvSpPr>
                <p:cNvPr id="300" name="Flowchart: Predefined Process 299">
                  <a:extLst>
                    <a:ext uri="{FF2B5EF4-FFF2-40B4-BE49-F238E27FC236}">
                      <a16:creationId xmlns:a16="http://schemas.microsoft.com/office/drawing/2014/main" id="{DED0399F-DFB2-1F89-0C16-C570E9247A2B}"/>
                    </a:ext>
                  </a:extLst>
                </p:cNvPr>
                <p:cNvSpPr/>
                <p:nvPr/>
              </p:nvSpPr>
              <p:spPr>
                <a:xfrm rot="2874476">
                  <a:off x="4414164" y="2168100"/>
                  <a:ext cx="45719" cy="195835"/>
                </a:xfrm>
                <a:prstGeom prst="flowChartPredefinedProcess">
                  <a:avLst/>
                </a:prstGeom>
                <a:solidFill>
                  <a:srgbClr val="0099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/>
                </a:p>
              </p:txBody>
            </p: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6901CBFB-63A3-49CA-6D7B-9D07DA05B688}"/>
                  </a:ext>
                </a:extLst>
              </p:cNvPr>
              <p:cNvGrpSpPr/>
              <p:nvPr/>
            </p:nvGrpSpPr>
            <p:grpSpPr>
              <a:xfrm>
                <a:off x="9767732" y="4642420"/>
                <a:ext cx="328455" cy="302052"/>
                <a:chOff x="7279344" y="4025152"/>
                <a:chExt cx="814266" cy="206187"/>
              </a:xfrm>
            </p:grpSpPr>
            <p:sp>
              <p:nvSpPr>
                <p:cNvPr id="302" name="Rectangle: Rounded Corners 301">
                  <a:extLst>
                    <a:ext uri="{FF2B5EF4-FFF2-40B4-BE49-F238E27FC236}">
                      <a16:creationId xmlns:a16="http://schemas.microsoft.com/office/drawing/2014/main" id="{F93E6860-DDFE-9B09-5C1E-77F190789681}"/>
                    </a:ext>
                  </a:extLst>
                </p:cNvPr>
                <p:cNvSpPr/>
                <p:nvPr/>
              </p:nvSpPr>
              <p:spPr>
                <a:xfrm>
                  <a:off x="7454150" y="4043082"/>
                  <a:ext cx="288029" cy="143435"/>
                </a:xfrm>
                <a:prstGeom prst="roundRect">
                  <a:avLst/>
                </a:prstGeom>
                <a:solidFill>
                  <a:srgbClr val="3CE44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03" name="Rectangle: Rounded Corners 302">
                  <a:extLst>
                    <a:ext uri="{FF2B5EF4-FFF2-40B4-BE49-F238E27FC236}">
                      <a16:creationId xmlns:a16="http://schemas.microsoft.com/office/drawing/2014/main" id="{1F09C87A-18D6-F141-9591-78A425F5438A}"/>
                    </a:ext>
                  </a:extLst>
                </p:cNvPr>
                <p:cNvSpPr/>
                <p:nvPr/>
              </p:nvSpPr>
              <p:spPr>
                <a:xfrm>
                  <a:off x="7805581" y="4043081"/>
                  <a:ext cx="288029" cy="143435"/>
                </a:xfrm>
                <a:prstGeom prst="roundRect">
                  <a:avLst/>
                </a:prstGeom>
                <a:solidFill>
                  <a:srgbClr val="3CE44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7E44AD29-A02A-5C6E-A295-10F429614A19}"/>
                    </a:ext>
                  </a:extLst>
                </p:cNvPr>
                <p:cNvSpPr/>
                <p:nvPr/>
              </p:nvSpPr>
              <p:spPr>
                <a:xfrm>
                  <a:off x="7279344" y="4025152"/>
                  <a:ext cx="80682" cy="20618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309B7118-97FE-200A-06AF-FEC83D3ED037}"/>
                  </a:ext>
                </a:extLst>
              </p:cNvPr>
              <p:cNvGrpSpPr/>
              <p:nvPr/>
            </p:nvGrpSpPr>
            <p:grpSpPr>
              <a:xfrm>
                <a:off x="7773954" y="5435785"/>
                <a:ext cx="813604" cy="324721"/>
                <a:chOff x="6277245" y="3907979"/>
                <a:chExt cx="509686" cy="142222"/>
              </a:xfrm>
            </p:grpSpPr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A81A876F-2D4B-D62B-2666-301E315FE830}"/>
                    </a:ext>
                  </a:extLst>
                </p:cNvPr>
                <p:cNvGrpSpPr/>
                <p:nvPr/>
              </p:nvGrpSpPr>
              <p:grpSpPr>
                <a:xfrm>
                  <a:off x="6542452" y="3907979"/>
                  <a:ext cx="244479" cy="142222"/>
                  <a:chOff x="7279344" y="4025152"/>
                  <a:chExt cx="814266" cy="206187"/>
                </a:xfrm>
              </p:grpSpPr>
              <p:sp>
                <p:nvSpPr>
                  <p:cNvPr id="311" name="Rectangle: Rounded Corners 310">
                    <a:extLst>
                      <a:ext uri="{FF2B5EF4-FFF2-40B4-BE49-F238E27FC236}">
                        <a16:creationId xmlns:a16="http://schemas.microsoft.com/office/drawing/2014/main" id="{3CD750BC-B060-B8E5-3859-027AB17E9C7D}"/>
                      </a:ext>
                    </a:extLst>
                  </p:cNvPr>
                  <p:cNvSpPr/>
                  <p:nvPr/>
                </p:nvSpPr>
                <p:spPr>
                  <a:xfrm>
                    <a:off x="7454150" y="4043082"/>
                    <a:ext cx="288029" cy="143435"/>
                  </a:xfrm>
                  <a:prstGeom prst="roundRect">
                    <a:avLst/>
                  </a:prstGeom>
                  <a:solidFill>
                    <a:srgbClr val="3CE440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12" name="Rectangle: Rounded Corners 311">
                    <a:extLst>
                      <a:ext uri="{FF2B5EF4-FFF2-40B4-BE49-F238E27FC236}">
                        <a16:creationId xmlns:a16="http://schemas.microsoft.com/office/drawing/2014/main" id="{74134CCD-043A-1FBC-3A30-E1327A1DF7A9}"/>
                      </a:ext>
                    </a:extLst>
                  </p:cNvPr>
                  <p:cNvSpPr/>
                  <p:nvPr/>
                </p:nvSpPr>
                <p:spPr>
                  <a:xfrm>
                    <a:off x="7805581" y="4043081"/>
                    <a:ext cx="288029" cy="143435"/>
                  </a:xfrm>
                  <a:prstGeom prst="roundRect">
                    <a:avLst/>
                  </a:prstGeom>
                  <a:solidFill>
                    <a:srgbClr val="3CE440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13" name="Oval 312">
                    <a:extLst>
                      <a:ext uri="{FF2B5EF4-FFF2-40B4-BE49-F238E27FC236}">
                        <a16:creationId xmlns:a16="http://schemas.microsoft.com/office/drawing/2014/main" id="{C65346F8-5540-1DCB-E31C-98C92BFC76FE}"/>
                      </a:ext>
                    </a:extLst>
                  </p:cNvPr>
                  <p:cNvSpPr/>
                  <p:nvPr/>
                </p:nvSpPr>
                <p:spPr>
                  <a:xfrm>
                    <a:off x="7279344" y="4025152"/>
                    <a:ext cx="80682" cy="206187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id="{6DBCBACD-A4E0-9C47-52E0-F0CCE729AF34}"/>
                    </a:ext>
                  </a:extLst>
                </p:cNvPr>
                <p:cNvGrpSpPr/>
                <p:nvPr/>
              </p:nvGrpSpPr>
              <p:grpSpPr>
                <a:xfrm flipH="1">
                  <a:off x="6277245" y="3907979"/>
                  <a:ext cx="244479" cy="142222"/>
                  <a:chOff x="7279344" y="4025152"/>
                  <a:chExt cx="814266" cy="206187"/>
                </a:xfrm>
              </p:grpSpPr>
              <p:sp>
                <p:nvSpPr>
                  <p:cNvPr id="308" name="Rectangle: Rounded Corners 307">
                    <a:extLst>
                      <a:ext uri="{FF2B5EF4-FFF2-40B4-BE49-F238E27FC236}">
                        <a16:creationId xmlns:a16="http://schemas.microsoft.com/office/drawing/2014/main" id="{F04F688C-5EC0-2958-69CC-754E569CEC63}"/>
                      </a:ext>
                    </a:extLst>
                  </p:cNvPr>
                  <p:cNvSpPr/>
                  <p:nvPr/>
                </p:nvSpPr>
                <p:spPr>
                  <a:xfrm>
                    <a:off x="7454150" y="4043082"/>
                    <a:ext cx="288029" cy="143435"/>
                  </a:xfrm>
                  <a:prstGeom prst="roundRect">
                    <a:avLst/>
                  </a:prstGeom>
                  <a:solidFill>
                    <a:srgbClr val="3CE440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09" name="Rectangle: Rounded Corners 308">
                    <a:extLst>
                      <a:ext uri="{FF2B5EF4-FFF2-40B4-BE49-F238E27FC236}">
                        <a16:creationId xmlns:a16="http://schemas.microsoft.com/office/drawing/2014/main" id="{57F59972-B058-AEF5-E107-BAA296FF5897}"/>
                      </a:ext>
                    </a:extLst>
                  </p:cNvPr>
                  <p:cNvSpPr/>
                  <p:nvPr/>
                </p:nvSpPr>
                <p:spPr>
                  <a:xfrm>
                    <a:off x="7805581" y="4043081"/>
                    <a:ext cx="288029" cy="143435"/>
                  </a:xfrm>
                  <a:prstGeom prst="roundRect">
                    <a:avLst/>
                  </a:prstGeom>
                  <a:solidFill>
                    <a:srgbClr val="3CE440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10" name="Oval 309">
                    <a:extLst>
                      <a:ext uri="{FF2B5EF4-FFF2-40B4-BE49-F238E27FC236}">
                        <a16:creationId xmlns:a16="http://schemas.microsoft.com/office/drawing/2014/main" id="{A425DE49-61D4-D51F-E48D-2E76F97DA0C6}"/>
                      </a:ext>
                    </a:extLst>
                  </p:cNvPr>
                  <p:cNvSpPr/>
                  <p:nvPr/>
                </p:nvSpPr>
                <p:spPr>
                  <a:xfrm>
                    <a:off x="7279344" y="4025152"/>
                    <a:ext cx="80682" cy="206187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314" name="Flowchart: Predefined Process 313">
                <a:extLst>
                  <a:ext uri="{FF2B5EF4-FFF2-40B4-BE49-F238E27FC236}">
                    <a16:creationId xmlns:a16="http://schemas.microsoft.com/office/drawing/2014/main" id="{EDDF1C63-3D4B-6A12-1468-E7DE3C398AD0}"/>
                  </a:ext>
                </a:extLst>
              </p:cNvPr>
              <p:cNvSpPr/>
              <p:nvPr/>
            </p:nvSpPr>
            <p:spPr>
              <a:xfrm>
                <a:off x="9506678" y="4686946"/>
                <a:ext cx="54438" cy="206231"/>
              </a:xfrm>
              <a:prstGeom prst="flowChartPredefinedProcess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sp>
            <p:nvSpPr>
              <p:cNvPr id="315" name="Flowchart: Predefined Process 314">
                <a:extLst>
                  <a:ext uri="{FF2B5EF4-FFF2-40B4-BE49-F238E27FC236}">
                    <a16:creationId xmlns:a16="http://schemas.microsoft.com/office/drawing/2014/main" id="{333D8B13-4838-5BD8-0CEC-21184A620422}"/>
                  </a:ext>
                </a:extLst>
              </p:cNvPr>
              <p:cNvSpPr/>
              <p:nvPr/>
            </p:nvSpPr>
            <p:spPr>
              <a:xfrm>
                <a:off x="10387059" y="4666210"/>
                <a:ext cx="67920" cy="236497"/>
              </a:xfrm>
              <a:prstGeom prst="flowChartPredefinedProcess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sp>
            <p:nvSpPr>
              <p:cNvPr id="316" name="Flowchart: Predefined Process 315">
                <a:extLst>
                  <a:ext uri="{FF2B5EF4-FFF2-40B4-BE49-F238E27FC236}">
                    <a16:creationId xmlns:a16="http://schemas.microsoft.com/office/drawing/2014/main" id="{F52E7DC1-166F-67DB-B78B-EA46B30E8903}"/>
                  </a:ext>
                </a:extLst>
              </p:cNvPr>
              <p:cNvSpPr/>
              <p:nvPr/>
            </p:nvSpPr>
            <p:spPr>
              <a:xfrm flipH="1">
                <a:off x="8636553" y="5459849"/>
                <a:ext cx="45719" cy="274841"/>
              </a:xfrm>
              <a:prstGeom prst="flowChartPredefinedProcess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sp>
            <p:nvSpPr>
              <p:cNvPr id="317" name="Flowchart: Predefined Process 316">
                <a:extLst>
                  <a:ext uri="{FF2B5EF4-FFF2-40B4-BE49-F238E27FC236}">
                    <a16:creationId xmlns:a16="http://schemas.microsoft.com/office/drawing/2014/main" id="{3D18D7E3-E4F0-38E0-1925-3E33070C3964}"/>
                  </a:ext>
                </a:extLst>
              </p:cNvPr>
              <p:cNvSpPr/>
              <p:nvPr/>
            </p:nvSpPr>
            <p:spPr>
              <a:xfrm>
                <a:off x="7533212" y="5477628"/>
                <a:ext cx="57705" cy="282878"/>
              </a:xfrm>
              <a:prstGeom prst="flowChartPredefinedProcess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806A74B2-9DAF-159F-F6D7-142AB8FD0C37}"/>
                  </a:ext>
                </a:extLst>
              </p:cNvPr>
              <p:cNvSpPr/>
              <p:nvPr/>
            </p:nvSpPr>
            <p:spPr>
              <a:xfrm>
                <a:off x="10193727" y="5602184"/>
                <a:ext cx="388696" cy="756681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sp>
            <p:nvSpPr>
              <p:cNvPr id="319" name="Flowchart: Predefined Process 318">
                <a:extLst>
                  <a:ext uri="{FF2B5EF4-FFF2-40B4-BE49-F238E27FC236}">
                    <a16:creationId xmlns:a16="http://schemas.microsoft.com/office/drawing/2014/main" id="{97A8A3E6-467D-0D24-D9A0-8F9061C95C41}"/>
                  </a:ext>
                </a:extLst>
              </p:cNvPr>
              <p:cNvSpPr/>
              <p:nvPr/>
            </p:nvSpPr>
            <p:spPr>
              <a:xfrm>
                <a:off x="10249109" y="4668685"/>
                <a:ext cx="89968" cy="224492"/>
              </a:xfrm>
              <a:prstGeom prst="flowChartPredefinedProcess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sp>
            <p:nvSpPr>
              <p:cNvPr id="320" name="Flowchart: Predefined Process 319">
                <a:extLst>
                  <a:ext uri="{FF2B5EF4-FFF2-40B4-BE49-F238E27FC236}">
                    <a16:creationId xmlns:a16="http://schemas.microsoft.com/office/drawing/2014/main" id="{E6A2E20A-D909-EBC7-0855-EA430BA5E520}"/>
                  </a:ext>
                </a:extLst>
              </p:cNvPr>
              <p:cNvSpPr/>
              <p:nvPr/>
            </p:nvSpPr>
            <p:spPr>
              <a:xfrm>
                <a:off x="4254255" y="4636601"/>
                <a:ext cx="151103" cy="363074"/>
              </a:xfrm>
              <a:prstGeom prst="flowChartPredefined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sp>
            <p:nvSpPr>
              <p:cNvPr id="321" name="Flowchart: Predefined Process 320">
                <a:extLst>
                  <a:ext uri="{FF2B5EF4-FFF2-40B4-BE49-F238E27FC236}">
                    <a16:creationId xmlns:a16="http://schemas.microsoft.com/office/drawing/2014/main" id="{9B4114CE-C002-2809-5FAC-98651B1DA699}"/>
                  </a:ext>
                </a:extLst>
              </p:cNvPr>
              <p:cNvSpPr/>
              <p:nvPr/>
            </p:nvSpPr>
            <p:spPr>
              <a:xfrm>
                <a:off x="6457465" y="4618955"/>
                <a:ext cx="130362" cy="417678"/>
              </a:xfrm>
              <a:prstGeom prst="flowChartPredefinedProces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2769AB42-D1D6-E6F7-4F3F-3BCC7B060D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7562" y="5579125"/>
                <a:ext cx="597479" cy="69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Isosceles Triangle 322">
                <a:extLst>
                  <a:ext uri="{FF2B5EF4-FFF2-40B4-BE49-F238E27FC236}">
                    <a16:creationId xmlns:a16="http://schemas.microsoft.com/office/drawing/2014/main" id="{67266786-B330-269B-9037-FB820A68D66A}"/>
                  </a:ext>
                </a:extLst>
              </p:cNvPr>
              <p:cNvSpPr/>
              <p:nvPr/>
            </p:nvSpPr>
            <p:spPr>
              <a:xfrm rot="10800000" flipV="1">
                <a:off x="9328011" y="6225503"/>
                <a:ext cx="223701" cy="281825"/>
              </a:xfrm>
              <a:prstGeom prst="triangle">
                <a:avLst/>
              </a:prstGeom>
              <a:solidFill>
                <a:srgbClr val="0000FF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sp>
            <p:nvSpPr>
              <p:cNvPr id="324" name="Isosceles Triangle 323">
                <a:extLst>
                  <a:ext uri="{FF2B5EF4-FFF2-40B4-BE49-F238E27FC236}">
                    <a16:creationId xmlns:a16="http://schemas.microsoft.com/office/drawing/2014/main" id="{E0C63063-9344-E41E-A159-482B55CC0D19}"/>
                  </a:ext>
                </a:extLst>
              </p:cNvPr>
              <p:cNvSpPr/>
              <p:nvPr/>
            </p:nvSpPr>
            <p:spPr>
              <a:xfrm flipV="1">
                <a:off x="9352447" y="5496006"/>
                <a:ext cx="223701" cy="281825"/>
              </a:xfrm>
              <a:prstGeom prst="triangle">
                <a:avLst/>
              </a:prstGeom>
              <a:solidFill>
                <a:srgbClr val="0000FF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pic>
            <p:nvPicPr>
              <p:cNvPr id="325" name="Picture 324">
                <a:extLst>
                  <a:ext uri="{FF2B5EF4-FFF2-40B4-BE49-F238E27FC236}">
                    <a16:creationId xmlns:a16="http://schemas.microsoft.com/office/drawing/2014/main" id="{E4B47E97-135F-379E-EEDD-438F6C1DAC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14983" y="3679814"/>
                <a:ext cx="4001444" cy="457020"/>
              </a:xfrm>
              <a:prstGeom prst="rect">
                <a:avLst/>
              </a:prstGeom>
            </p:spPr>
          </p:pic>
          <p:sp>
            <p:nvSpPr>
              <p:cNvPr id="326" name="Flowchart: Predefined Process 96">
                <a:extLst>
                  <a:ext uri="{FF2B5EF4-FFF2-40B4-BE49-F238E27FC236}">
                    <a16:creationId xmlns:a16="http://schemas.microsoft.com/office/drawing/2014/main" id="{4CCC57DF-F71C-8124-B229-AED3BC248B49}"/>
                  </a:ext>
                </a:extLst>
              </p:cNvPr>
              <p:cNvSpPr/>
              <p:nvPr/>
            </p:nvSpPr>
            <p:spPr>
              <a:xfrm>
                <a:off x="5597592" y="6029652"/>
                <a:ext cx="86719" cy="617630"/>
              </a:xfrm>
              <a:prstGeom prst="flowChartPredefinedProcess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63C66532-165D-D1AE-2536-506571C274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85623" y="6380723"/>
                <a:ext cx="4786081" cy="203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D02D41CF-4242-9818-D87F-883E6107238E}"/>
                  </a:ext>
                </a:extLst>
              </p:cNvPr>
              <p:cNvCxnSpPr>
                <a:cxnSpLocks/>
                <a:stCxn id="298" idx="5"/>
              </p:cNvCxnSpPr>
              <p:nvPr/>
            </p:nvCxnSpPr>
            <p:spPr>
              <a:xfrm flipH="1" flipV="1">
                <a:off x="4196328" y="4797297"/>
                <a:ext cx="2655482" cy="338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Isosceles Triangle 329">
                <a:extLst>
                  <a:ext uri="{FF2B5EF4-FFF2-40B4-BE49-F238E27FC236}">
                    <a16:creationId xmlns:a16="http://schemas.microsoft.com/office/drawing/2014/main" id="{64F9F4E2-0AB0-8B86-02C1-D8670A53B418}"/>
                  </a:ext>
                </a:extLst>
              </p:cNvPr>
              <p:cNvSpPr/>
              <p:nvPr/>
            </p:nvSpPr>
            <p:spPr>
              <a:xfrm rot="10800000">
                <a:off x="7414178" y="5570165"/>
                <a:ext cx="81744" cy="106855"/>
              </a:xfrm>
              <a:prstGeom prst="triangl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E79EF0CC-2A38-34C6-2042-D430F431FF44}"/>
                  </a:ext>
                </a:extLst>
              </p:cNvPr>
              <p:cNvCxnSpPr>
                <a:cxnSpLocks/>
                <a:stCxn id="13374" idx="3"/>
                <a:endCxn id="330" idx="1"/>
              </p:cNvCxnSpPr>
              <p:nvPr/>
            </p:nvCxnSpPr>
            <p:spPr>
              <a:xfrm>
                <a:off x="7344084" y="5186750"/>
                <a:ext cx="131401" cy="4368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74" name="Isosceles Triangle 13373">
                <a:extLst>
                  <a:ext uri="{FF2B5EF4-FFF2-40B4-BE49-F238E27FC236}">
                    <a16:creationId xmlns:a16="http://schemas.microsoft.com/office/drawing/2014/main" id="{A6543EDC-6C35-887D-9C91-EEC683C09825}"/>
                  </a:ext>
                </a:extLst>
              </p:cNvPr>
              <p:cNvSpPr/>
              <p:nvPr/>
            </p:nvSpPr>
            <p:spPr>
              <a:xfrm rot="21307327">
                <a:off x="7253876" y="4798462"/>
                <a:ext cx="147337" cy="388992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CAB1543A-3126-F3E8-2840-50DBD14E85E5}"/>
                  </a:ext>
                </a:extLst>
              </p:cNvPr>
              <p:cNvCxnSpPr>
                <a:cxnSpLocks/>
                <a:stCxn id="325" idx="1"/>
              </p:cNvCxnSpPr>
              <p:nvPr/>
            </p:nvCxnSpPr>
            <p:spPr>
              <a:xfrm flipH="1">
                <a:off x="4130899" y="3908324"/>
                <a:ext cx="2984084" cy="9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4A38B747-0461-9D8B-2A3F-FE73D4B409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6194" y="5561963"/>
              <a:ext cx="2984016" cy="20332"/>
            </a:xfrm>
            <a:prstGeom prst="line">
              <a:avLst/>
            </a:prstGeom>
            <a:ln w="19050"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5" name="Flowchart: Predefined Process 354">
            <a:extLst>
              <a:ext uri="{FF2B5EF4-FFF2-40B4-BE49-F238E27FC236}">
                <a16:creationId xmlns:a16="http://schemas.microsoft.com/office/drawing/2014/main" id="{A9A0DE87-7158-7BEA-F68B-EFA3127D62E6}"/>
              </a:ext>
            </a:extLst>
          </p:cNvPr>
          <p:cNvSpPr/>
          <p:nvPr/>
        </p:nvSpPr>
        <p:spPr>
          <a:xfrm>
            <a:off x="7912340" y="4378474"/>
            <a:ext cx="40829" cy="154673"/>
          </a:xfrm>
          <a:prstGeom prst="flowChartPredefinedProcess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56" name="Flowchart: Predefined Process 355">
            <a:extLst>
              <a:ext uri="{FF2B5EF4-FFF2-40B4-BE49-F238E27FC236}">
                <a16:creationId xmlns:a16="http://schemas.microsoft.com/office/drawing/2014/main" id="{25F176F5-A660-7877-9ADC-AACE9A7C9DEA}"/>
              </a:ext>
            </a:extLst>
          </p:cNvPr>
          <p:cNvSpPr/>
          <p:nvPr/>
        </p:nvSpPr>
        <p:spPr>
          <a:xfrm rot="3722209" flipV="1">
            <a:off x="6219511" y="4746577"/>
            <a:ext cx="34289" cy="146876"/>
          </a:xfrm>
          <a:prstGeom prst="flowChartPredefinedProcess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59" name="Flowchart: Predefined Process 358">
            <a:extLst>
              <a:ext uri="{FF2B5EF4-FFF2-40B4-BE49-F238E27FC236}">
                <a16:creationId xmlns:a16="http://schemas.microsoft.com/office/drawing/2014/main" id="{EBD79F6D-FCAA-B8A0-EBFF-0498A65FADE5}"/>
              </a:ext>
            </a:extLst>
          </p:cNvPr>
          <p:cNvSpPr/>
          <p:nvPr/>
        </p:nvSpPr>
        <p:spPr>
          <a:xfrm rot="3721343" flipV="1">
            <a:off x="6242136" y="4812549"/>
            <a:ext cx="34289" cy="146876"/>
          </a:xfrm>
          <a:prstGeom prst="flowChartPredefinedProcess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60" name="Flowchart: Predefined Process 359">
            <a:extLst>
              <a:ext uri="{FF2B5EF4-FFF2-40B4-BE49-F238E27FC236}">
                <a16:creationId xmlns:a16="http://schemas.microsoft.com/office/drawing/2014/main" id="{8B574100-CD7B-30C3-D50F-484B22208435}"/>
              </a:ext>
            </a:extLst>
          </p:cNvPr>
          <p:cNvSpPr/>
          <p:nvPr/>
        </p:nvSpPr>
        <p:spPr>
          <a:xfrm>
            <a:off x="6432241" y="4962459"/>
            <a:ext cx="43279" cy="212159"/>
          </a:xfrm>
          <a:prstGeom prst="flowChartPredefinedProcess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61" name="Flowchart: Predefined Process 360">
            <a:extLst>
              <a:ext uri="{FF2B5EF4-FFF2-40B4-BE49-F238E27FC236}">
                <a16:creationId xmlns:a16="http://schemas.microsoft.com/office/drawing/2014/main" id="{81294621-C6D2-4C7B-C0D3-EE7CB3B8452F}"/>
              </a:ext>
            </a:extLst>
          </p:cNvPr>
          <p:cNvSpPr/>
          <p:nvPr/>
        </p:nvSpPr>
        <p:spPr>
          <a:xfrm>
            <a:off x="7237272" y="4963026"/>
            <a:ext cx="56683" cy="199304"/>
          </a:xfrm>
          <a:prstGeom prst="flowChartPredefinedProcess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EB85DFB8-A981-F6FB-3484-0CF354DBE5F8}"/>
              </a:ext>
            </a:extLst>
          </p:cNvPr>
          <p:cNvSpPr txBox="1"/>
          <p:nvPr/>
        </p:nvSpPr>
        <p:spPr>
          <a:xfrm>
            <a:off x="2868179" y="1451920"/>
            <a:ext cx="697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~30 m</a:t>
            </a:r>
          </a:p>
        </p:txBody>
      </p:sp>
      <p:sp>
        <p:nvSpPr>
          <p:cNvPr id="365" name="Flowchart: Predefined Process 364">
            <a:extLst>
              <a:ext uri="{FF2B5EF4-FFF2-40B4-BE49-F238E27FC236}">
                <a16:creationId xmlns:a16="http://schemas.microsoft.com/office/drawing/2014/main" id="{B9C7E20F-D87C-D519-45AD-39AE070DD931}"/>
              </a:ext>
            </a:extLst>
          </p:cNvPr>
          <p:cNvSpPr/>
          <p:nvPr/>
        </p:nvSpPr>
        <p:spPr>
          <a:xfrm>
            <a:off x="5073695" y="4348198"/>
            <a:ext cx="113327" cy="272306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E0C9E0CD-129C-FC36-6085-FAE81C8A99C9}"/>
              </a:ext>
            </a:extLst>
          </p:cNvPr>
          <p:cNvSpPr txBox="1"/>
          <p:nvPr/>
        </p:nvSpPr>
        <p:spPr>
          <a:xfrm>
            <a:off x="8475153" y="4071700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DC Gun 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D79C83D-BFC1-1AC5-97A4-BEA4ED9D1C8E}"/>
              </a:ext>
            </a:extLst>
          </p:cNvPr>
          <p:cNvSpPr txBox="1"/>
          <p:nvPr/>
        </p:nvSpPr>
        <p:spPr>
          <a:xfrm>
            <a:off x="5972225" y="4053156"/>
            <a:ext cx="8467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300 kW </a:t>
            </a:r>
          </a:p>
          <a:p>
            <a:r>
              <a:rPr lang="en-US" sz="1050"/>
              <a:t>Beam dump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15F76FF4-F223-7BA5-6F8D-6854637DBC05}"/>
              </a:ext>
            </a:extLst>
          </p:cNvPr>
          <p:cNvSpPr txBox="1"/>
          <p:nvPr/>
        </p:nvSpPr>
        <p:spPr>
          <a:xfrm>
            <a:off x="7794317" y="5212736"/>
            <a:ext cx="5453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U-turn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5A5579CE-FFC8-B6CF-FC7C-4082AD749019}"/>
              </a:ext>
            </a:extLst>
          </p:cNvPr>
          <p:cNvSpPr txBox="1"/>
          <p:nvPr/>
        </p:nvSpPr>
        <p:spPr>
          <a:xfrm>
            <a:off x="6404353" y="4626798"/>
            <a:ext cx="8691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197MHz ERL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E5D4560B-8E1B-EAE7-16A3-B624BF783888}"/>
              </a:ext>
            </a:extLst>
          </p:cNvPr>
          <p:cNvSpPr txBox="1"/>
          <p:nvPr/>
        </p:nvSpPr>
        <p:spPr>
          <a:xfrm>
            <a:off x="7770619" y="4083191"/>
            <a:ext cx="8098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197MHz </a:t>
            </a:r>
            <a:r>
              <a:rPr lang="en-US" sz="1050" err="1"/>
              <a:t>Inj</a:t>
            </a:r>
            <a:endParaRPr lang="en-US" sz="1050"/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8D546B7E-455F-9291-15C7-DA6C0D12B43C}"/>
              </a:ext>
            </a:extLst>
          </p:cNvPr>
          <p:cNvSpPr txBox="1"/>
          <p:nvPr/>
        </p:nvSpPr>
        <p:spPr>
          <a:xfrm>
            <a:off x="160675" y="2158406"/>
            <a:ext cx="6244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U- turn</a:t>
            </a:r>
          </a:p>
        </p:txBody>
      </p:sp>
      <p:sp>
        <p:nvSpPr>
          <p:cNvPr id="374" name="Flowchart: Predefined Process 96">
            <a:extLst>
              <a:ext uri="{FF2B5EF4-FFF2-40B4-BE49-F238E27FC236}">
                <a16:creationId xmlns:a16="http://schemas.microsoft.com/office/drawing/2014/main" id="{D419362A-84BD-5FF7-CA8D-0C3285163BB3}"/>
              </a:ext>
            </a:extLst>
          </p:cNvPr>
          <p:cNvSpPr/>
          <p:nvPr/>
        </p:nvSpPr>
        <p:spPr>
          <a:xfrm>
            <a:off x="582762" y="1721719"/>
            <a:ext cx="36933" cy="126552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0D9ED609-F70D-88AC-4D9C-79D48DD2599D}"/>
              </a:ext>
            </a:extLst>
          </p:cNvPr>
          <p:cNvSpPr txBox="1"/>
          <p:nvPr/>
        </p:nvSpPr>
        <p:spPr>
          <a:xfrm>
            <a:off x="4705395" y="5120008"/>
            <a:ext cx="11480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591 MHz SHC ERL</a:t>
            </a:r>
            <a:endParaRPr lang="ru-RU" sz="1050"/>
          </a:p>
          <a:p>
            <a:r>
              <a:rPr lang="en-US" sz="1050"/>
              <a:t>             ~50m </a:t>
            </a:r>
          </a:p>
        </p:txBody>
      </p:sp>
      <p:sp>
        <p:nvSpPr>
          <p:cNvPr id="134" name="Arrow: Right 133">
            <a:extLst>
              <a:ext uri="{FF2B5EF4-FFF2-40B4-BE49-F238E27FC236}">
                <a16:creationId xmlns:a16="http://schemas.microsoft.com/office/drawing/2014/main" id="{8073FFB6-2ACC-5B2E-833A-F91783718B6C}"/>
              </a:ext>
            </a:extLst>
          </p:cNvPr>
          <p:cNvSpPr/>
          <p:nvPr/>
        </p:nvSpPr>
        <p:spPr>
          <a:xfrm>
            <a:off x="813838" y="2544446"/>
            <a:ext cx="351623" cy="114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7C94C91-4F87-9010-4E1B-380AAECEFE7B}"/>
              </a:ext>
            </a:extLst>
          </p:cNvPr>
          <p:cNvSpPr txBox="1"/>
          <p:nvPr/>
        </p:nvSpPr>
        <p:spPr>
          <a:xfrm>
            <a:off x="8474504" y="2948722"/>
            <a:ext cx="71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Zoom in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B1B0929-DBD0-43B2-6CA1-665FDB3944D0}"/>
              </a:ext>
            </a:extLst>
          </p:cNvPr>
          <p:cNvSpPr txBox="1"/>
          <p:nvPr/>
        </p:nvSpPr>
        <p:spPr>
          <a:xfrm>
            <a:off x="4728327" y="2904033"/>
            <a:ext cx="126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E=13, 5</a:t>
            </a:r>
            <a:r>
              <a:rPr lang="ru-RU" sz="1000"/>
              <a:t>5</a:t>
            </a:r>
            <a:r>
              <a:rPr lang="en-US" sz="1000"/>
              <a:t>, 150 MeV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1BBE90E-BBCC-E9AA-DC65-BFB69811A79E}"/>
              </a:ext>
            </a:extLst>
          </p:cNvPr>
          <p:cNvSpPr txBox="1"/>
          <p:nvPr/>
        </p:nvSpPr>
        <p:spPr>
          <a:xfrm>
            <a:off x="651192" y="2683211"/>
            <a:ext cx="106525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Beam direction </a:t>
            </a:r>
          </a:p>
        </p:txBody>
      </p:sp>
      <p:sp>
        <p:nvSpPr>
          <p:cNvPr id="377" name="Arrow: Right 376">
            <a:extLst>
              <a:ext uri="{FF2B5EF4-FFF2-40B4-BE49-F238E27FC236}">
                <a16:creationId xmlns:a16="http://schemas.microsoft.com/office/drawing/2014/main" id="{C0CD8BCC-F8D3-5788-41CE-2B401E317E81}"/>
              </a:ext>
            </a:extLst>
          </p:cNvPr>
          <p:cNvSpPr/>
          <p:nvPr/>
        </p:nvSpPr>
        <p:spPr>
          <a:xfrm>
            <a:off x="6451403" y="5643537"/>
            <a:ext cx="351623" cy="114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8" name="Flowchart: Predefined Process 96">
            <a:extLst>
              <a:ext uri="{FF2B5EF4-FFF2-40B4-BE49-F238E27FC236}">
                <a16:creationId xmlns:a16="http://schemas.microsoft.com/office/drawing/2014/main" id="{AF4989B4-A462-ED0B-5FB8-E677E0E0AD61}"/>
              </a:ext>
            </a:extLst>
          </p:cNvPr>
          <p:cNvSpPr/>
          <p:nvPr/>
        </p:nvSpPr>
        <p:spPr>
          <a:xfrm>
            <a:off x="8601063" y="2382633"/>
            <a:ext cx="36933" cy="270931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79" name="Flowchart: Predefined Process 96">
            <a:extLst>
              <a:ext uri="{FF2B5EF4-FFF2-40B4-BE49-F238E27FC236}">
                <a16:creationId xmlns:a16="http://schemas.microsoft.com/office/drawing/2014/main" id="{DC71D606-47E1-247D-E255-BDB53C0DC41A}"/>
              </a:ext>
            </a:extLst>
          </p:cNvPr>
          <p:cNvSpPr/>
          <p:nvPr/>
        </p:nvSpPr>
        <p:spPr>
          <a:xfrm>
            <a:off x="7567474" y="5378425"/>
            <a:ext cx="65039" cy="463223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7ABA5684-4F51-D90B-0731-7C0BD336F5CC}"/>
              </a:ext>
            </a:extLst>
          </p:cNvPr>
          <p:cNvSpPr txBox="1"/>
          <p:nvPr/>
        </p:nvSpPr>
        <p:spPr>
          <a:xfrm>
            <a:off x="2035588" y="5155397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Symbol" panose="05050102010706020507" pitchFamily="18" charset="2"/>
              </a:rPr>
              <a:t>m</a:t>
            </a:r>
            <a:r>
              <a:rPr lang="en-US" sz="1200"/>
              <a:t>- shielding</a:t>
            </a:r>
          </a:p>
        </p:txBody>
      </p:sp>
      <p:sp>
        <p:nvSpPr>
          <p:cNvPr id="387" name="Arrow: Right 386">
            <a:extLst>
              <a:ext uri="{FF2B5EF4-FFF2-40B4-BE49-F238E27FC236}">
                <a16:creationId xmlns:a16="http://schemas.microsoft.com/office/drawing/2014/main" id="{A5D8E515-9F52-6C18-54B1-F83E4CEB23D2}"/>
              </a:ext>
            </a:extLst>
          </p:cNvPr>
          <p:cNvSpPr/>
          <p:nvPr/>
        </p:nvSpPr>
        <p:spPr>
          <a:xfrm rot="10800000">
            <a:off x="4363950" y="4340238"/>
            <a:ext cx="351623" cy="114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8" name="Arrow: Right 387">
            <a:extLst>
              <a:ext uri="{FF2B5EF4-FFF2-40B4-BE49-F238E27FC236}">
                <a16:creationId xmlns:a16="http://schemas.microsoft.com/office/drawing/2014/main" id="{99B1E23B-2EB9-FF21-247B-621ABA32371A}"/>
              </a:ext>
            </a:extLst>
          </p:cNvPr>
          <p:cNvSpPr/>
          <p:nvPr/>
        </p:nvSpPr>
        <p:spPr>
          <a:xfrm rot="10800000">
            <a:off x="4302438" y="3656997"/>
            <a:ext cx="351623" cy="11498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09159CC-E96C-FEF5-0963-0EF11BA3D2DC}"/>
              </a:ext>
            </a:extLst>
          </p:cNvPr>
          <p:cNvSpPr txBox="1"/>
          <p:nvPr/>
        </p:nvSpPr>
        <p:spPr>
          <a:xfrm>
            <a:off x="4291598" y="3739527"/>
            <a:ext cx="496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HSR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A9F116E-D63B-5324-A645-F3B6600994E2}"/>
              </a:ext>
            </a:extLst>
          </p:cNvPr>
          <p:cNvSpPr txBox="1"/>
          <p:nvPr/>
        </p:nvSpPr>
        <p:spPr>
          <a:xfrm>
            <a:off x="4221992" y="4077953"/>
            <a:ext cx="11918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err="1"/>
              <a:t>preCooler</a:t>
            </a:r>
            <a:r>
              <a:rPr lang="en-US" sz="1050"/>
              <a:t> 13 MeV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329BF28-47CB-E2F5-01FE-9DB82DF7A587}"/>
              </a:ext>
            </a:extLst>
          </p:cNvPr>
          <p:cNvSpPr txBox="1"/>
          <p:nvPr/>
        </p:nvSpPr>
        <p:spPr>
          <a:xfrm>
            <a:off x="198474" y="5923831"/>
            <a:ext cx="3300587" cy="5078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If beam dump is pointed down, we need vertical compensation chicane  </a:t>
            </a:r>
          </a:p>
        </p:txBody>
      </p:sp>
      <p:sp>
        <p:nvSpPr>
          <p:cNvPr id="390" name="Arrow: Right 389">
            <a:extLst>
              <a:ext uri="{FF2B5EF4-FFF2-40B4-BE49-F238E27FC236}">
                <a16:creationId xmlns:a16="http://schemas.microsoft.com/office/drawing/2014/main" id="{B1E08DE4-4283-2E6E-AC3B-865F30683D0C}"/>
              </a:ext>
            </a:extLst>
          </p:cNvPr>
          <p:cNvSpPr/>
          <p:nvPr/>
        </p:nvSpPr>
        <p:spPr>
          <a:xfrm rot="10800000">
            <a:off x="1122763" y="1894725"/>
            <a:ext cx="351623" cy="114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1" name="Arrow: Right 390">
            <a:extLst>
              <a:ext uri="{FF2B5EF4-FFF2-40B4-BE49-F238E27FC236}">
                <a16:creationId xmlns:a16="http://schemas.microsoft.com/office/drawing/2014/main" id="{89E0B7B1-6420-EBF5-C676-092B0464DA0D}"/>
              </a:ext>
            </a:extLst>
          </p:cNvPr>
          <p:cNvSpPr/>
          <p:nvPr/>
        </p:nvSpPr>
        <p:spPr>
          <a:xfrm rot="10800000">
            <a:off x="4665459" y="1909667"/>
            <a:ext cx="351623" cy="114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2" name="Arrow: Right 391">
            <a:extLst>
              <a:ext uri="{FF2B5EF4-FFF2-40B4-BE49-F238E27FC236}">
                <a16:creationId xmlns:a16="http://schemas.microsoft.com/office/drawing/2014/main" id="{DDE6D93C-4308-A892-145B-7EFAC1C73C54}"/>
              </a:ext>
            </a:extLst>
          </p:cNvPr>
          <p:cNvSpPr/>
          <p:nvPr/>
        </p:nvSpPr>
        <p:spPr>
          <a:xfrm rot="10800000">
            <a:off x="2974587" y="2092736"/>
            <a:ext cx="406918" cy="128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3" name="Arrow: Right 392">
            <a:extLst>
              <a:ext uri="{FF2B5EF4-FFF2-40B4-BE49-F238E27FC236}">
                <a16:creationId xmlns:a16="http://schemas.microsoft.com/office/drawing/2014/main" id="{A7230957-C0CE-E092-447A-D1F34F6604B3}"/>
              </a:ext>
            </a:extLst>
          </p:cNvPr>
          <p:cNvSpPr/>
          <p:nvPr/>
        </p:nvSpPr>
        <p:spPr>
          <a:xfrm rot="10800000">
            <a:off x="7565814" y="1631550"/>
            <a:ext cx="351623" cy="11498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4" name="Arrow: Right 393">
            <a:extLst>
              <a:ext uri="{FF2B5EF4-FFF2-40B4-BE49-F238E27FC236}">
                <a16:creationId xmlns:a16="http://schemas.microsoft.com/office/drawing/2014/main" id="{F889EBDE-D4D9-1824-879A-EC6AADE25153}"/>
              </a:ext>
            </a:extLst>
          </p:cNvPr>
          <p:cNvSpPr/>
          <p:nvPr/>
        </p:nvSpPr>
        <p:spPr>
          <a:xfrm rot="10800000">
            <a:off x="2933020" y="1736472"/>
            <a:ext cx="351623" cy="11498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5" name="Arrow: Right 394">
            <a:extLst>
              <a:ext uri="{FF2B5EF4-FFF2-40B4-BE49-F238E27FC236}">
                <a16:creationId xmlns:a16="http://schemas.microsoft.com/office/drawing/2014/main" id="{D02DEED8-2535-50CE-E829-71E302D1B7C4}"/>
              </a:ext>
            </a:extLst>
          </p:cNvPr>
          <p:cNvSpPr/>
          <p:nvPr/>
        </p:nvSpPr>
        <p:spPr>
          <a:xfrm rot="10800000">
            <a:off x="6836574" y="1960645"/>
            <a:ext cx="351623" cy="114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6" name="Cylinder 142">
            <a:extLst>
              <a:ext uri="{FF2B5EF4-FFF2-40B4-BE49-F238E27FC236}">
                <a16:creationId xmlns:a16="http://schemas.microsoft.com/office/drawing/2014/main" id="{5BCFB99F-4E26-9F36-5CFC-15B53554CFD4}"/>
              </a:ext>
            </a:extLst>
          </p:cNvPr>
          <p:cNvSpPr/>
          <p:nvPr/>
        </p:nvSpPr>
        <p:spPr>
          <a:xfrm rot="16200000">
            <a:off x="781548" y="1670320"/>
            <a:ext cx="78235" cy="2166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2" name="Cylinder 379">
            <a:extLst>
              <a:ext uri="{FF2B5EF4-FFF2-40B4-BE49-F238E27FC236}">
                <a16:creationId xmlns:a16="http://schemas.microsoft.com/office/drawing/2014/main" id="{59068834-5DD5-6C55-A5AE-E903A459819B}"/>
              </a:ext>
            </a:extLst>
          </p:cNvPr>
          <p:cNvSpPr/>
          <p:nvPr/>
        </p:nvSpPr>
        <p:spPr>
          <a:xfrm rot="16200000">
            <a:off x="1075534" y="1670320"/>
            <a:ext cx="78235" cy="2166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3" name="Cylinder 380">
            <a:extLst>
              <a:ext uri="{FF2B5EF4-FFF2-40B4-BE49-F238E27FC236}">
                <a16:creationId xmlns:a16="http://schemas.microsoft.com/office/drawing/2014/main" id="{78E0E431-B850-6A67-07F4-8285D21D7BB3}"/>
              </a:ext>
            </a:extLst>
          </p:cNvPr>
          <p:cNvSpPr/>
          <p:nvPr/>
        </p:nvSpPr>
        <p:spPr>
          <a:xfrm rot="16200000">
            <a:off x="1361290" y="1670320"/>
            <a:ext cx="78235" cy="2166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4" name="Cylinder 381">
            <a:extLst>
              <a:ext uri="{FF2B5EF4-FFF2-40B4-BE49-F238E27FC236}">
                <a16:creationId xmlns:a16="http://schemas.microsoft.com/office/drawing/2014/main" id="{48D0627B-F4D0-8804-4384-3D9790FFC82F}"/>
              </a:ext>
            </a:extLst>
          </p:cNvPr>
          <p:cNvSpPr/>
          <p:nvPr/>
        </p:nvSpPr>
        <p:spPr>
          <a:xfrm rot="16200000">
            <a:off x="1655963" y="1670320"/>
            <a:ext cx="78235" cy="2166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6" name="Cylinder 383">
            <a:extLst>
              <a:ext uri="{FF2B5EF4-FFF2-40B4-BE49-F238E27FC236}">
                <a16:creationId xmlns:a16="http://schemas.microsoft.com/office/drawing/2014/main" id="{CE92F7CD-0871-1A7D-9641-4B11A486BBAA}"/>
              </a:ext>
            </a:extLst>
          </p:cNvPr>
          <p:cNvSpPr/>
          <p:nvPr/>
        </p:nvSpPr>
        <p:spPr>
          <a:xfrm rot="16200000">
            <a:off x="1962973" y="1670320"/>
            <a:ext cx="78235" cy="2166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9" name="Cylinder 142">
            <a:extLst>
              <a:ext uri="{FF2B5EF4-FFF2-40B4-BE49-F238E27FC236}">
                <a16:creationId xmlns:a16="http://schemas.microsoft.com/office/drawing/2014/main" id="{8B56865D-5F7A-25C0-CFEC-4C991F8962C2}"/>
              </a:ext>
            </a:extLst>
          </p:cNvPr>
          <p:cNvSpPr/>
          <p:nvPr/>
        </p:nvSpPr>
        <p:spPr>
          <a:xfrm rot="16200000">
            <a:off x="4197587" y="1696382"/>
            <a:ext cx="78235" cy="2166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0" name="Cylinder 379">
            <a:extLst>
              <a:ext uri="{FF2B5EF4-FFF2-40B4-BE49-F238E27FC236}">
                <a16:creationId xmlns:a16="http://schemas.microsoft.com/office/drawing/2014/main" id="{B76C5884-9B57-C426-9A7A-BAD5497DCC0B}"/>
              </a:ext>
            </a:extLst>
          </p:cNvPr>
          <p:cNvSpPr/>
          <p:nvPr/>
        </p:nvSpPr>
        <p:spPr>
          <a:xfrm rot="16200000">
            <a:off x="4491573" y="1696382"/>
            <a:ext cx="78235" cy="2166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5" name="Cylinder 380">
            <a:extLst>
              <a:ext uri="{FF2B5EF4-FFF2-40B4-BE49-F238E27FC236}">
                <a16:creationId xmlns:a16="http://schemas.microsoft.com/office/drawing/2014/main" id="{FD89CB6E-E5C3-B9AB-D41B-6469F0D29787}"/>
              </a:ext>
            </a:extLst>
          </p:cNvPr>
          <p:cNvSpPr/>
          <p:nvPr/>
        </p:nvSpPr>
        <p:spPr>
          <a:xfrm rot="16200000">
            <a:off x="4777329" y="1696382"/>
            <a:ext cx="78235" cy="2166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6" name="Cylinder 381">
            <a:extLst>
              <a:ext uri="{FF2B5EF4-FFF2-40B4-BE49-F238E27FC236}">
                <a16:creationId xmlns:a16="http://schemas.microsoft.com/office/drawing/2014/main" id="{E98B037D-33AB-CCCD-E6C0-39D2292B0847}"/>
              </a:ext>
            </a:extLst>
          </p:cNvPr>
          <p:cNvSpPr/>
          <p:nvPr/>
        </p:nvSpPr>
        <p:spPr>
          <a:xfrm rot="16200000">
            <a:off x="5072002" y="1696382"/>
            <a:ext cx="78235" cy="2166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8" name="Cylinder 383">
            <a:extLst>
              <a:ext uri="{FF2B5EF4-FFF2-40B4-BE49-F238E27FC236}">
                <a16:creationId xmlns:a16="http://schemas.microsoft.com/office/drawing/2014/main" id="{C541DA16-013F-0EF1-78D8-6051D57445E4}"/>
              </a:ext>
            </a:extLst>
          </p:cNvPr>
          <p:cNvSpPr/>
          <p:nvPr/>
        </p:nvSpPr>
        <p:spPr>
          <a:xfrm rot="16200000">
            <a:off x="5379012" y="1696382"/>
            <a:ext cx="78235" cy="2166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57" name="Cylinder 383">
            <a:extLst>
              <a:ext uri="{FF2B5EF4-FFF2-40B4-BE49-F238E27FC236}">
                <a16:creationId xmlns:a16="http://schemas.microsoft.com/office/drawing/2014/main" id="{DCDCD0CD-570F-4386-9AFB-4F9E609386DA}"/>
              </a:ext>
            </a:extLst>
          </p:cNvPr>
          <p:cNvSpPr/>
          <p:nvPr/>
        </p:nvSpPr>
        <p:spPr>
          <a:xfrm rot="16200000">
            <a:off x="1855025" y="5185637"/>
            <a:ext cx="78235" cy="2166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8" name="Flowchart: Predefined Process 96">
            <a:extLst>
              <a:ext uri="{FF2B5EF4-FFF2-40B4-BE49-F238E27FC236}">
                <a16:creationId xmlns:a16="http://schemas.microsoft.com/office/drawing/2014/main" id="{57AA1096-1665-AA9A-85B1-0C1FF22A3E36}"/>
              </a:ext>
            </a:extLst>
          </p:cNvPr>
          <p:cNvSpPr/>
          <p:nvPr/>
        </p:nvSpPr>
        <p:spPr>
          <a:xfrm>
            <a:off x="2616254" y="2003828"/>
            <a:ext cx="36933" cy="126552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64" name="Flowchart: Predefined Process 96">
            <a:extLst>
              <a:ext uri="{FF2B5EF4-FFF2-40B4-BE49-F238E27FC236}">
                <a16:creationId xmlns:a16="http://schemas.microsoft.com/office/drawing/2014/main" id="{07F166FD-B147-8DDF-3D6C-0C600229CBDE}"/>
              </a:ext>
            </a:extLst>
          </p:cNvPr>
          <p:cNvSpPr/>
          <p:nvPr/>
        </p:nvSpPr>
        <p:spPr>
          <a:xfrm>
            <a:off x="3553193" y="2013488"/>
            <a:ext cx="36933" cy="126552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70" name="Flowchart: Predefined Process 96">
            <a:extLst>
              <a:ext uri="{FF2B5EF4-FFF2-40B4-BE49-F238E27FC236}">
                <a16:creationId xmlns:a16="http://schemas.microsoft.com/office/drawing/2014/main" id="{FF5C2AA8-FD4A-4FB4-989A-1630368FDD67}"/>
              </a:ext>
            </a:extLst>
          </p:cNvPr>
          <p:cNvSpPr/>
          <p:nvPr/>
        </p:nvSpPr>
        <p:spPr>
          <a:xfrm>
            <a:off x="191804" y="2042466"/>
            <a:ext cx="36933" cy="126552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73" name="Flowchart: Predefined Process 96">
            <a:extLst>
              <a:ext uri="{FF2B5EF4-FFF2-40B4-BE49-F238E27FC236}">
                <a16:creationId xmlns:a16="http://schemas.microsoft.com/office/drawing/2014/main" id="{133D61C7-22EA-30DA-F452-0E6B011C9AEA}"/>
              </a:ext>
            </a:extLst>
          </p:cNvPr>
          <p:cNvSpPr/>
          <p:nvPr/>
        </p:nvSpPr>
        <p:spPr>
          <a:xfrm>
            <a:off x="8025389" y="2013488"/>
            <a:ext cx="36933" cy="126552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F3909059-AA20-A4EB-F7DA-903832F2E11E}"/>
              </a:ext>
            </a:extLst>
          </p:cNvPr>
          <p:cNvGrpSpPr/>
          <p:nvPr/>
        </p:nvGrpSpPr>
        <p:grpSpPr>
          <a:xfrm flipH="1" flipV="1">
            <a:off x="8192985" y="2173126"/>
            <a:ext cx="175657" cy="269829"/>
            <a:chOff x="4147335" y="1971636"/>
            <a:chExt cx="454959" cy="513004"/>
          </a:xfrm>
        </p:grpSpPr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6B27AD24-AE68-EFEF-0602-B8D3F29553C4}"/>
                </a:ext>
              </a:extLst>
            </p:cNvPr>
            <p:cNvCxnSpPr>
              <a:cxnSpLocks/>
              <a:stCxn id="398" idx="1"/>
              <a:endCxn id="399" idx="1"/>
            </p:cNvCxnSpPr>
            <p:nvPr/>
          </p:nvCxnSpPr>
          <p:spPr>
            <a:xfrm>
              <a:off x="4255701" y="2062822"/>
              <a:ext cx="235853" cy="333818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Isosceles Triangle 87">
              <a:extLst>
                <a:ext uri="{FF2B5EF4-FFF2-40B4-BE49-F238E27FC236}">
                  <a16:creationId xmlns:a16="http://schemas.microsoft.com/office/drawing/2014/main" id="{C9294C6B-B9C7-07CC-9301-79234C9FD220}"/>
                </a:ext>
              </a:extLst>
            </p:cNvPr>
            <p:cNvSpPr/>
            <p:nvPr/>
          </p:nvSpPr>
          <p:spPr>
            <a:xfrm rot="12744245">
              <a:off x="4147335" y="1971636"/>
              <a:ext cx="152400" cy="152400"/>
            </a:xfrm>
            <a:prstGeom prst="triangle">
              <a:avLst/>
            </a:prstGeom>
            <a:solidFill>
              <a:srgbClr val="0000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99" name="Isosceles Triangle 88">
              <a:extLst>
                <a:ext uri="{FF2B5EF4-FFF2-40B4-BE49-F238E27FC236}">
                  <a16:creationId xmlns:a16="http://schemas.microsoft.com/office/drawing/2014/main" id="{56A0B999-57C5-6519-BCE0-F2383620D54B}"/>
                </a:ext>
              </a:extLst>
            </p:cNvPr>
            <p:cNvSpPr/>
            <p:nvPr/>
          </p:nvSpPr>
          <p:spPr>
            <a:xfrm rot="1497567">
              <a:off x="4449894" y="2332240"/>
              <a:ext cx="152400" cy="152400"/>
            </a:xfrm>
            <a:prstGeom prst="triangle">
              <a:avLst/>
            </a:prstGeom>
            <a:solidFill>
              <a:srgbClr val="0000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400" name="Flowchart: Predefined Process 89">
              <a:extLst>
                <a:ext uri="{FF2B5EF4-FFF2-40B4-BE49-F238E27FC236}">
                  <a16:creationId xmlns:a16="http://schemas.microsoft.com/office/drawing/2014/main" id="{17622C22-0192-FBA2-AD5F-8F018217EB43}"/>
                </a:ext>
              </a:extLst>
            </p:cNvPr>
            <p:cNvSpPr/>
            <p:nvPr/>
          </p:nvSpPr>
          <p:spPr>
            <a:xfrm rot="2874476">
              <a:off x="4324519" y="2060525"/>
              <a:ext cx="45719" cy="195835"/>
            </a:xfrm>
            <a:prstGeom prst="flowChartPredefinedProcess">
              <a:avLst/>
            </a:prstGeom>
            <a:solidFill>
              <a:srgbClr val="0099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401" name="Flowchart: Predefined Process 90">
              <a:extLst>
                <a:ext uri="{FF2B5EF4-FFF2-40B4-BE49-F238E27FC236}">
                  <a16:creationId xmlns:a16="http://schemas.microsoft.com/office/drawing/2014/main" id="{9A38E241-C2EF-6C27-0C01-0C4B4773E36C}"/>
                </a:ext>
              </a:extLst>
            </p:cNvPr>
            <p:cNvSpPr/>
            <p:nvPr/>
          </p:nvSpPr>
          <p:spPr>
            <a:xfrm rot="2874476">
              <a:off x="4414164" y="2168100"/>
              <a:ext cx="45719" cy="195835"/>
            </a:xfrm>
            <a:prstGeom prst="flowChartPredefinedProcess">
              <a:avLst/>
            </a:prstGeom>
            <a:solidFill>
              <a:srgbClr val="0099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403" name="Flowchart: Predefined Process 96">
            <a:extLst>
              <a:ext uri="{FF2B5EF4-FFF2-40B4-BE49-F238E27FC236}">
                <a16:creationId xmlns:a16="http://schemas.microsoft.com/office/drawing/2014/main" id="{3756DC6B-BAD7-3C94-443D-3232C606A7A7}"/>
              </a:ext>
            </a:extLst>
          </p:cNvPr>
          <p:cNvSpPr/>
          <p:nvPr/>
        </p:nvSpPr>
        <p:spPr>
          <a:xfrm>
            <a:off x="8313552" y="2234039"/>
            <a:ext cx="36933" cy="126552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08" name="Flowchart: Predefined Process 96">
            <a:extLst>
              <a:ext uri="{FF2B5EF4-FFF2-40B4-BE49-F238E27FC236}">
                <a16:creationId xmlns:a16="http://schemas.microsoft.com/office/drawing/2014/main" id="{A8DB2451-4C40-EE43-5A84-F758DAFCBE70}"/>
              </a:ext>
            </a:extLst>
          </p:cNvPr>
          <p:cNvSpPr/>
          <p:nvPr/>
        </p:nvSpPr>
        <p:spPr>
          <a:xfrm>
            <a:off x="8756494" y="2011768"/>
            <a:ext cx="36933" cy="126552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09" name="Flowchart: Predefined Process 96">
            <a:extLst>
              <a:ext uri="{FF2B5EF4-FFF2-40B4-BE49-F238E27FC236}">
                <a16:creationId xmlns:a16="http://schemas.microsoft.com/office/drawing/2014/main" id="{D522C489-432C-1DEB-F3D8-8429D1ACB295}"/>
              </a:ext>
            </a:extLst>
          </p:cNvPr>
          <p:cNvSpPr/>
          <p:nvPr/>
        </p:nvSpPr>
        <p:spPr>
          <a:xfrm>
            <a:off x="8592288" y="2233928"/>
            <a:ext cx="36933" cy="126552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79793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BDE1-2F4A-4110-85B6-75A0AD80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02" y="58115"/>
            <a:ext cx="7886700" cy="701674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    </a:t>
            </a:r>
            <a:r>
              <a:rPr lang="en-US" sz="3200" err="1">
                <a:solidFill>
                  <a:schemeClr val="tx1"/>
                </a:solidFill>
              </a:rPr>
              <a:t>PreCooler</a:t>
            </a:r>
            <a:r>
              <a:rPr lang="en-US" sz="3200"/>
              <a:t> integration with SHC M/K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B9B40-9BCA-47EB-8296-FE4DA2281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893" y="959445"/>
            <a:ext cx="8906107" cy="5197249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Based on new suggested IR2 modifications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one can expect about 60 meters of physical space available in Modulator and Kicker sections.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Assuming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60 meters of physical space, minus mergers on both sides, minus space for magnetic elements, about 55 meters could be covered by mu-metal shields –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about of 55 meters can be assumed as used for cooling.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the Precooler, to bring electron current to reasonable numbers, we would like to have total cooling section space available for cooling (covered by mu-metal) to be around 120 meters.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03DC8-0E96-4E81-89A8-806B1D8E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96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FDCCDE-110C-95FA-91F3-CFE7CBB1E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7" t="25362" r="8134" b="15163"/>
          <a:stretch/>
        </p:blipFill>
        <p:spPr>
          <a:xfrm>
            <a:off x="6367716" y="2808437"/>
            <a:ext cx="1466459" cy="1134775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51CB173-09A7-4F34-E234-F729E73AB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49" y="1405018"/>
            <a:ext cx="3286584" cy="36866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7DD806F-22D6-4A67-F960-93E95C80A2D6}"/>
              </a:ext>
            </a:extLst>
          </p:cNvPr>
          <p:cNvSpPr/>
          <p:nvPr/>
        </p:nvSpPr>
        <p:spPr>
          <a:xfrm>
            <a:off x="6505087" y="4796404"/>
            <a:ext cx="595859" cy="829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BC4441-0F0E-7065-2425-F5B925FE8D2C}"/>
              </a:ext>
            </a:extLst>
          </p:cNvPr>
          <p:cNvCxnSpPr>
            <a:cxnSpLocks/>
          </p:cNvCxnSpPr>
          <p:nvPr/>
        </p:nvCxnSpPr>
        <p:spPr>
          <a:xfrm>
            <a:off x="1183970" y="2275312"/>
            <a:ext cx="24579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9694886-400E-C4D1-CCC0-8F3FF377A173}"/>
              </a:ext>
            </a:extLst>
          </p:cNvPr>
          <p:cNvSpPr txBox="1"/>
          <p:nvPr/>
        </p:nvSpPr>
        <p:spPr>
          <a:xfrm>
            <a:off x="6500897" y="2483994"/>
            <a:ext cx="25146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Single 2x197 MHz QWR cavity module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EA982-F7FB-2885-9D6C-C2BB7FD16008}"/>
              </a:ext>
            </a:extLst>
          </p:cNvPr>
          <p:cNvSpPr txBox="1"/>
          <p:nvPr/>
        </p:nvSpPr>
        <p:spPr>
          <a:xfrm>
            <a:off x="858693" y="4427072"/>
            <a:ext cx="114107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 MeV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663015E7-C37D-23DF-5CF4-F169E20918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78"/>
          <a:stretch/>
        </p:blipFill>
        <p:spPr>
          <a:xfrm flipH="1">
            <a:off x="4036657" y="1197384"/>
            <a:ext cx="2331059" cy="3522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281ACA-A9C4-0ADE-C449-25ACB4523710}"/>
              </a:ext>
            </a:extLst>
          </p:cNvPr>
          <p:cNvSpPr txBox="1"/>
          <p:nvPr/>
        </p:nvSpPr>
        <p:spPr>
          <a:xfrm>
            <a:off x="4572000" y="1091044"/>
            <a:ext cx="12430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400 kV DC Gun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C6FB98-1434-7F25-28A2-2FD1EF9D9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7" t="25362" r="13414" b="15163"/>
          <a:stretch/>
        </p:blipFill>
        <p:spPr>
          <a:xfrm rot="10976836">
            <a:off x="7647040" y="2826722"/>
            <a:ext cx="1364226" cy="113477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68CDF3-42A7-A30E-6A46-7AECF6FBDC16}"/>
              </a:ext>
            </a:extLst>
          </p:cNvPr>
          <p:cNvCxnSpPr>
            <a:cxnSpLocks/>
          </p:cNvCxnSpPr>
          <p:nvPr/>
        </p:nvCxnSpPr>
        <p:spPr>
          <a:xfrm>
            <a:off x="5676580" y="3386735"/>
            <a:ext cx="33752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DF6FB707-7FA4-F8B5-A598-1B4C5C18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 MHz injector: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71D43-C8E7-16A3-32B6-F41FE4BB2AD9}"/>
              </a:ext>
            </a:extLst>
          </p:cNvPr>
          <p:cNvSpPr txBox="1"/>
          <p:nvPr/>
        </p:nvSpPr>
        <p:spPr>
          <a:xfrm>
            <a:off x="2247448" y="1218002"/>
            <a:ext cx="820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  <a:r>
              <a:rPr lang="en-US" sz="1000" baseline="30000" dirty="0"/>
              <a:t>rd</a:t>
            </a:r>
            <a:r>
              <a:rPr lang="en-US" sz="1000" dirty="0"/>
              <a:t> harmonics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04ACD196-3C3E-E31D-14A7-1F68A97A6F8D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32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6314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CD7CD5E1-798F-6D4E-AF95-374E2E0C6F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89" y="1748334"/>
            <a:ext cx="6723041" cy="106412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EF4ACF8-55BA-6F49-8901-9246E0547AE7}"/>
              </a:ext>
            </a:extLst>
          </p:cNvPr>
          <p:cNvGrpSpPr/>
          <p:nvPr/>
        </p:nvGrpSpPr>
        <p:grpSpPr>
          <a:xfrm>
            <a:off x="966889" y="4026724"/>
            <a:ext cx="6723041" cy="1176391"/>
            <a:chOff x="1343521" y="3489919"/>
            <a:chExt cx="8964054" cy="15685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2B76F8-BEE4-E941-ACE8-23AF828174D3}"/>
                </a:ext>
              </a:extLst>
            </p:cNvPr>
            <p:cNvGrpSpPr/>
            <p:nvPr/>
          </p:nvGrpSpPr>
          <p:grpSpPr>
            <a:xfrm>
              <a:off x="1343521" y="3489919"/>
              <a:ext cx="8964054" cy="1528133"/>
              <a:chOff x="1343521" y="981295"/>
              <a:chExt cx="8964054" cy="1528133"/>
            </a:xfrm>
          </p:grpSpPr>
          <p:pic>
            <p:nvPicPr>
              <p:cNvPr id="4" name="Content Placeholder 8">
                <a:extLst>
                  <a:ext uri="{FF2B5EF4-FFF2-40B4-BE49-F238E27FC236}">
                    <a16:creationId xmlns:a16="http://schemas.microsoft.com/office/drawing/2014/main" id="{8D0526FC-0A4D-F648-BDDA-02D533122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43521" y="981295"/>
                <a:ext cx="8964054" cy="1418838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C3B331-3186-024C-8770-3D857B3BEEB0}"/>
                  </a:ext>
                </a:extLst>
              </p:cNvPr>
              <p:cNvSpPr/>
              <p:nvPr/>
            </p:nvSpPr>
            <p:spPr>
              <a:xfrm>
                <a:off x="4976734" y="1499016"/>
                <a:ext cx="794479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933BD21-2DCA-484C-BC55-85E8430D19B2}"/>
                  </a:ext>
                </a:extLst>
              </p:cNvPr>
              <p:cNvSpPr/>
              <p:nvPr/>
            </p:nvSpPr>
            <p:spPr>
              <a:xfrm>
                <a:off x="8786734" y="1403004"/>
                <a:ext cx="794479" cy="11064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64C22F8-C102-E046-A0DA-C8CFC613A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4425" y="1941226"/>
                <a:ext cx="8202109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814FC32-F4BC-904B-B681-4FD209701071}"/>
                </a:ext>
              </a:extLst>
            </p:cNvPr>
            <p:cNvSpPr/>
            <p:nvPr/>
          </p:nvSpPr>
          <p:spPr>
            <a:xfrm>
              <a:off x="2818151" y="3990944"/>
              <a:ext cx="1349115" cy="106749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25880E7-C3CC-F14F-A268-3A93945BE10F}"/>
                </a:ext>
              </a:extLst>
            </p:cNvPr>
            <p:cNvSpPr/>
            <p:nvPr/>
          </p:nvSpPr>
          <p:spPr>
            <a:xfrm>
              <a:off x="5906123" y="3990944"/>
              <a:ext cx="1349115" cy="106749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68F351B-A348-EB4B-B26B-DB4D6D4F36B5}"/>
                </a:ext>
              </a:extLst>
            </p:cNvPr>
            <p:cNvSpPr/>
            <p:nvPr/>
          </p:nvSpPr>
          <p:spPr>
            <a:xfrm>
              <a:off x="7346428" y="3950556"/>
              <a:ext cx="1349115" cy="106749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919AB671-2BB0-394E-A8D1-20E66097B8EA}"/>
              </a:ext>
            </a:extLst>
          </p:cNvPr>
          <p:cNvSpPr txBox="1">
            <a:spLocks/>
          </p:cNvSpPr>
          <p:nvPr/>
        </p:nvSpPr>
        <p:spPr>
          <a:xfrm>
            <a:off x="283606" y="3491325"/>
            <a:ext cx="8329504" cy="31563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+mn-lt"/>
              </a:rPr>
              <a:t>Shorter LINAC  to operate only for </a:t>
            </a:r>
            <a:r>
              <a:rPr lang="en-US" sz="2400" err="1">
                <a:latin typeface="+mn-lt"/>
              </a:rPr>
              <a:t>PreCooling</a:t>
            </a:r>
            <a:r>
              <a:rPr lang="en-US" sz="2400">
                <a:latin typeface="+mn-lt"/>
              </a:rPr>
              <a:t> (protons at 24 GeV)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F9BA85-DD3E-D240-8AC7-D1C2291AE1F6}"/>
              </a:ext>
            </a:extLst>
          </p:cNvPr>
          <p:cNvSpPr txBox="1">
            <a:spLocks/>
          </p:cNvSpPr>
          <p:nvPr/>
        </p:nvSpPr>
        <p:spPr>
          <a:xfrm>
            <a:off x="431312" y="1144229"/>
            <a:ext cx="8623300" cy="55609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>
              <a:latin typeface="+mn-lt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“Low-energy Cooling for the EIC”, </a:t>
            </a:r>
            <a:r>
              <a:rPr lang="en-US" sz="2000" b="0" i="0" u="none" strike="noStrike" baseline="0">
                <a:solidFill>
                  <a:srgbClr val="0000FF"/>
                </a:solidFill>
                <a:latin typeface="TimesNewRomanPSMT"/>
              </a:rPr>
              <a:t>BNL-220686-2020-TECH (Dec 2020):</a:t>
            </a:r>
            <a:endParaRPr lang="en-US" sz="2000" b="0" i="0" u="none" strike="noStrike" baseline="0">
              <a:solidFill>
                <a:srgbClr val="0000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>
                <a:latin typeface="+mn-lt"/>
              </a:rPr>
              <a:t> LINAC could  operate up to E=22MeV (good for cooling of protons at 41 GeV)</a:t>
            </a:r>
            <a:endParaRPr lang="en-US" sz="2000" b="0" i="0" u="none" strike="noStrike" baseline="0">
              <a:solidFill>
                <a:srgbClr val="0000FF"/>
              </a:solidFill>
              <a:latin typeface="TimesNewRomanPSMT"/>
            </a:endParaRPr>
          </a:p>
          <a:p>
            <a:pPr marL="0" indent="0">
              <a:buNone/>
            </a:pPr>
            <a:endParaRPr lang="en-US" sz="200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5F2DEA-3B01-AD40-9B91-EFD5EDE6BCD2}"/>
              </a:ext>
            </a:extLst>
          </p:cNvPr>
          <p:cNvSpPr txBox="1"/>
          <p:nvPr/>
        </p:nvSpPr>
        <p:spPr>
          <a:xfrm>
            <a:off x="1" y="5089966"/>
            <a:ext cx="90544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B5AD7F-FEC7-3647-A599-166B21AA57C7}"/>
              </a:ext>
            </a:extLst>
          </p:cNvPr>
          <p:cNvSpPr txBox="1"/>
          <p:nvPr/>
        </p:nvSpPr>
        <p:spPr>
          <a:xfrm>
            <a:off x="7787044" y="4552051"/>
            <a:ext cx="7043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13 MeV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1CB03E-0CCE-B54B-BA32-9F8005EB4136}"/>
              </a:ext>
            </a:extLst>
          </p:cNvPr>
          <p:cNvSpPr txBox="1"/>
          <p:nvPr/>
        </p:nvSpPr>
        <p:spPr>
          <a:xfrm>
            <a:off x="7689930" y="2343461"/>
            <a:ext cx="10821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22 MeV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6C9A24-0A66-4801-8B8F-37654ED6A20B}"/>
              </a:ext>
            </a:extLst>
          </p:cNvPr>
          <p:cNvSpPr txBox="1"/>
          <p:nvPr/>
        </p:nvSpPr>
        <p:spPr>
          <a:xfrm>
            <a:off x="760304" y="61341"/>
            <a:ext cx="63405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30519D"/>
                </a:solidFill>
              </a:rPr>
              <a:t>Cooling at low energies in EIC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A032656C-4924-4D26-9BFD-EECB3110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A464732-7A94-1993-7157-9780CCD2221D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33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490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BA560BB-A137-4270-A230-3903B94E2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8" y="465391"/>
            <a:ext cx="8791014" cy="3270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E08FC-3821-451D-A5D0-72F874F38BA5}"/>
              </a:ext>
            </a:extLst>
          </p:cNvPr>
          <p:cNvSpPr txBox="1"/>
          <p:nvPr/>
        </p:nvSpPr>
        <p:spPr>
          <a:xfrm>
            <a:off x="256936" y="60658"/>
            <a:ext cx="5070619" cy="521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30519D"/>
                </a:solidFill>
                <a:latin typeface="Arial" charset="0"/>
                <a:cs typeface="Arial" charset="0"/>
              </a:rPr>
              <a:t>LEReC</a:t>
            </a:r>
            <a:r>
              <a:rPr lang="en-US" sz="3100" dirty="0">
                <a:solidFill>
                  <a:srgbClr val="30519D"/>
                </a:solidFill>
                <a:latin typeface="Arial" charset="0"/>
                <a:cs typeface="Arial" charset="0"/>
              </a:rPr>
              <a:t> layout and features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D7BBD-D7CD-4105-9BFA-A0EEC62F9CD2}"/>
              </a:ext>
            </a:extLst>
          </p:cNvPr>
          <p:cNvSpPr txBox="1"/>
          <p:nvPr/>
        </p:nvSpPr>
        <p:spPr>
          <a:xfrm>
            <a:off x="808475" y="3721116"/>
            <a:ext cx="8239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/>
              <a:t>LEReC</a:t>
            </a:r>
            <a:r>
              <a:rPr lang="en-US" sz="2000" dirty="0"/>
              <a:t> is fully operational electron cooler which: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utilizes RF-accelerated electron bunches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uses non-magnetized electron beam (there is no magnetization at the cathode and there is no continuous solenoidal field in the cooling section)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provides simultaneously cooling for two hadron beams in two different cooling sections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LEReC approach is directly scalable to high energies (10’s MeV)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C7E351D-84F1-4872-9E91-B4515FDD4652}"/>
              </a:ext>
            </a:extLst>
          </p:cNvPr>
          <p:cNvSpPr txBox="1">
            <a:spLocks/>
          </p:cNvSpPr>
          <p:nvPr/>
        </p:nvSpPr>
        <p:spPr>
          <a:xfrm>
            <a:off x="3217668" y="6547503"/>
            <a:ext cx="4552437" cy="5214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A0ED862-DA48-054D-0DED-740146C37152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1085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3F671B-DD1C-41F7-A2EA-F51BFB2719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05" y="2313516"/>
            <a:ext cx="4175273" cy="3816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77307-AB8B-449F-B983-AC57B3928E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048" y="437210"/>
            <a:ext cx="2153107" cy="1866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576836-53FB-4DC1-81FA-32EA01F39F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569" y="2209951"/>
            <a:ext cx="4716205" cy="3790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69" y="207813"/>
            <a:ext cx="8883661" cy="3605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dirty="0" err="1">
                <a:latin typeface="+mn-lt"/>
              </a:rPr>
              <a:t>LEReC</a:t>
            </a:r>
            <a:r>
              <a:rPr lang="en-US" sz="3100" dirty="0">
                <a:latin typeface="+mn-lt"/>
              </a:rPr>
              <a:t>  beam structure used in cooling section  </a:t>
            </a:r>
            <a:br>
              <a:rPr lang="en-US" sz="2400" dirty="0"/>
            </a:b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55837" y="3857589"/>
            <a:ext cx="99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1663532" y="3594596"/>
            <a:ext cx="5479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400" dirty="0"/>
              <a:t>110 </a:t>
            </a:r>
          </a:p>
          <a:p>
            <a:r>
              <a:rPr lang="en-US" altLang="en-US" sz="1400" dirty="0" err="1"/>
              <a:t>nsec</a:t>
            </a:r>
            <a:endParaRPr lang="en-US" altLang="en-US" sz="1400" dirty="0"/>
          </a:p>
          <a:p>
            <a:endParaRPr lang="en-US" altLang="en-US" sz="1400" dirty="0"/>
          </a:p>
        </p:txBody>
      </p:sp>
      <p:sp>
        <p:nvSpPr>
          <p:cNvPr id="49160" name="TextBox 8"/>
          <p:cNvSpPr txBox="1">
            <a:spLocks noChangeArrowheads="1"/>
          </p:cNvSpPr>
          <p:nvPr/>
        </p:nvSpPr>
        <p:spPr bwMode="auto">
          <a:xfrm>
            <a:off x="228602" y="914402"/>
            <a:ext cx="351472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</a:rPr>
              <a:t>Ions structure:</a:t>
            </a:r>
          </a:p>
          <a:p>
            <a:r>
              <a:rPr lang="en-US" altLang="en-US" sz="1600" dirty="0">
                <a:solidFill>
                  <a:srgbClr val="FF0000"/>
                </a:solidFill>
              </a:rPr>
              <a:t>120 bunches </a:t>
            </a:r>
          </a:p>
          <a:p>
            <a:r>
              <a:rPr lang="en-US" altLang="en-US" sz="1600" dirty="0" err="1">
                <a:solidFill>
                  <a:srgbClr val="FF0000"/>
                </a:solidFill>
              </a:rPr>
              <a:t>f_rep</a:t>
            </a:r>
            <a:r>
              <a:rPr lang="en-US" altLang="en-US" sz="1600" dirty="0">
                <a:solidFill>
                  <a:srgbClr val="FF0000"/>
                </a:solidFill>
              </a:rPr>
              <a:t>=120x75.8347 kHz=9.1 MHz</a:t>
            </a:r>
          </a:p>
          <a:p>
            <a:r>
              <a:rPr lang="en-US" altLang="en-US" sz="1600" dirty="0" err="1">
                <a:solidFill>
                  <a:srgbClr val="FF0000"/>
                </a:solidFill>
              </a:rPr>
              <a:t>N_ion</a:t>
            </a:r>
            <a:r>
              <a:rPr lang="en-US" altLang="en-US" sz="1600" dirty="0">
                <a:solidFill>
                  <a:srgbClr val="FF0000"/>
                </a:solidFill>
              </a:rPr>
              <a:t>=6e8, </a:t>
            </a:r>
            <a:r>
              <a:rPr lang="en-US" altLang="en-US" sz="1600" dirty="0" err="1">
                <a:solidFill>
                  <a:srgbClr val="FF0000"/>
                </a:solidFill>
              </a:rPr>
              <a:t>I_peak</a:t>
            </a:r>
            <a:r>
              <a:rPr lang="en-US" altLang="en-US" sz="1600" dirty="0">
                <a:solidFill>
                  <a:srgbClr val="FF0000"/>
                </a:solidFill>
              </a:rPr>
              <a:t>=0.25 A</a:t>
            </a:r>
          </a:p>
          <a:p>
            <a:r>
              <a:rPr lang="en-US" altLang="en-US" sz="1600" dirty="0">
                <a:solidFill>
                  <a:srgbClr val="FF0000"/>
                </a:solidFill>
              </a:rPr>
              <a:t>Rms length=12 </a:t>
            </a:r>
            <a:r>
              <a:rPr lang="en-US" altLang="en-US" sz="1600" dirty="0" err="1">
                <a:solidFill>
                  <a:srgbClr val="FF0000"/>
                </a:solidFill>
              </a:rPr>
              <a:t>nsec</a:t>
            </a:r>
            <a:endParaRPr lang="en-US" altLang="en-US" sz="1600" dirty="0">
              <a:solidFill>
                <a:srgbClr val="FF0000"/>
              </a:solidFill>
            </a:endParaRPr>
          </a:p>
          <a:p>
            <a:endParaRPr lang="en-US" alt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924802" y="1524000"/>
            <a:ext cx="63817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7696200" y="1066800"/>
            <a:ext cx="1182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  1.42 nsec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6172200" y="2890797"/>
            <a:ext cx="1524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64" name="TextBox 12"/>
          <p:cNvSpPr txBox="1">
            <a:spLocks noChangeArrowheads="1"/>
          </p:cNvSpPr>
          <p:nvPr/>
        </p:nvSpPr>
        <p:spPr bwMode="auto">
          <a:xfrm>
            <a:off x="6009220" y="2255293"/>
            <a:ext cx="191558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/>
              <a:t>30 electron bunches per ion bunch</a:t>
            </a:r>
          </a:p>
        </p:txBody>
      </p:sp>
      <p:sp>
        <p:nvSpPr>
          <p:cNvPr id="49165" name="TextBox 15"/>
          <p:cNvSpPr txBox="1">
            <a:spLocks noChangeArrowheads="1"/>
          </p:cNvSpPr>
          <p:nvPr/>
        </p:nvSpPr>
        <p:spPr bwMode="auto">
          <a:xfrm>
            <a:off x="3581400" y="990602"/>
            <a:ext cx="2980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344E5"/>
                </a:solidFill>
              </a:rPr>
              <a:t>Electron bunches:</a:t>
            </a:r>
          </a:p>
          <a:p>
            <a:r>
              <a:rPr lang="en-US" altLang="en-US" dirty="0" err="1">
                <a:solidFill>
                  <a:srgbClr val="0344E5"/>
                </a:solidFill>
              </a:rPr>
              <a:t>f_SRF</a:t>
            </a:r>
            <a:r>
              <a:rPr lang="en-US" altLang="en-US" dirty="0">
                <a:solidFill>
                  <a:srgbClr val="0344E5"/>
                </a:solidFill>
              </a:rPr>
              <a:t>=703.5 MHz</a:t>
            </a:r>
          </a:p>
          <a:p>
            <a:r>
              <a:rPr lang="en-US" altLang="en-US" dirty="0" err="1">
                <a:solidFill>
                  <a:srgbClr val="0344E5"/>
                </a:solidFill>
              </a:rPr>
              <a:t>Q_e</a:t>
            </a:r>
            <a:r>
              <a:rPr lang="en-US" altLang="en-US" dirty="0">
                <a:solidFill>
                  <a:srgbClr val="0344E5"/>
                </a:solidFill>
              </a:rPr>
              <a:t>=75 </a:t>
            </a:r>
            <a:r>
              <a:rPr lang="en-US" altLang="en-US" dirty="0" err="1">
                <a:solidFill>
                  <a:srgbClr val="0344E5"/>
                </a:solidFill>
              </a:rPr>
              <a:t>pC</a:t>
            </a:r>
            <a:r>
              <a:rPr lang="en-US" altLang="en-US" dirty="0">
                <a:solidFill>
                  <a:srgbClr val="0344E5"/>
                </a:solidFill>
              </a:rPr>
              <a:t>, </a:t>
            </a:r>
            <a:r>
              <a:rPr lang="en-US" altLang="en-US" dirty="0" err="1">
                <a:solidFill>
                  <a:srgbClr val="0344E5"/>
                </a:solidFill>
              </a:rPr>
              <a:t>I_peak</a:t>
            </a:r>
            <a:r>
              <a:rPr lang="en-US" altLang="en-US" dirty="0">
                <a:solidFill>
                  <a:srgbClr val="0344E5"/>
                </a:solidFill>
              </a:rPr>
              <a:t>=0.18 A</a:t>
            </a:r>
          </a:p>
          <a:p>
            <a:r>
              <a:rPr lang="en-US" altLang="en-US" dirty="0">
                <a:solidFill>
                  <a:srgbClr val="0344E5"/>
                </a:solidFill>
              </a:rPr>
              <a:t>FWHM=400 </a:t>
            </a:r>
            <a:r>
              <a:rPr lang="en-US" altLang="en-US" dirty="0" err="1">
                <a:solidFill>
                  <a:srgbClr val="0344E5"/>
                </a:solidFill>
              </a:rPr>
              <a:t>psec</a:t>
            </a:r>
            <a:endParaRPr lang="en-US" altLang="en-US" dirty="0">
              <a:solidFill>
                <a:srgbClr val="0344E5"/>
              </a:solidFill>
            </a:endParaRPr>
          </a:p>
        </p:txBody>
      </p:sp>
      <p:sp>
        <p:nvSpPr>
          <p:cNvPr id="49166" name="TextBox 13"/>
          <p:cNvSpPr txBox="1">
            <a:spLocks noChangeArrowheads="1"/>
          </p:cNvSpPr>
          <p:nvPr/>
        </p:nvSpPr>
        <p:spPr bwMode="auto">
          <a:xfrm>
            <a:off x="968991" y="2254497"/>
            <a:ext cx="250581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9 MHz bunch structure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1830" y="4101348"/>
            <a:ext cx="252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Long ion bunches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with 9MHz RF</a:t>
            </a:r>
          </a:p>
        </p:txBody>
      </p:sp>
      <p:cxnSp>
        <p:nvCxnSpPr>
          <p:cNvPr id="10" name="Straight Arrow Connector 9"/>
          <p:cNvCxnSpPr>
            <a:cxnSpLocks/>
            <a:stCxn id="8" idx="2"/>
          </p:cNvCxnSpPr>
          <p:nvPr/>
        </p:nvCxnSpPr>
        <p:spPr>
          <a:xfrm>
            <a:off x="4912015" y="4809236"/>
            <a:ext cx="927880" cy="643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8" idx="2"/>
          </p:cNvCxnSpPr>
          <p:nvPr/>
        </p:nvCxnSpPr>
        <p:spPr>
          <a:xfrm flipH="1">
            <a:off x="3505203" y="4809234"/>
            <a:ext cx="1406812" cy="7533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05203" y="2812416"/>
            <a:ext cx="2691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Electron Macro-bunch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4802983" y="3153976"/>
            <a:ext cx="1369219" cy="4274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3429001" y="3151300"/>
            <a:ext cx="1373980" cy="430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31D4D9-EA25-439A-9920-6528FC3EBD4E}"/>
              </a:ext>
            </a:extLst>
          </p:cNvPr>
          <p:cNvCxnSpPr>
            <a:cxnSpLocks/>
          </p:cNvCxnSpPr>
          <p:nvPr/>
        </p:nvCxnSpPr>
        <p:spPr>
          <a:xfrm>
            <a:off x="5762171" y="1351163"/>
            <a:ext cx="2039258" cy="535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0E16E38-9EED-4E91-98D0-826202A1BF20}"/>
              </a:ext>
            </a:extLst>
          </p:cNvPr>
          <p:cNvSpPr txBox="1"/>
          <p:nvPr/>
        </p:nvSpPr>
        <p:spPr>
          <a:xfrm>
            <a:off x="6321167" y="5747501"/>
            <a:ext cx="15388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time, </a:t>
            </a:r>
            <a:r>
              <a:rPr lang="en-US" dirty="0" err="1"/>
              <a:t>nsec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AF04F8-00D3-4268-ADEC-1132FEE1D504}"/>
              </a:ext>
            </a:extLst>
          </p:cNvPr>
          <p:cNvSpPr txBox="1"/>
          <p:nvPr/>
        </p:nvSpPr>
        <p:spPr>
          <a:xfrm>
            <a:off x="1662823" y="5813367"/>
            <a:ext cx="1469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time, </a:t>
            </a:r>
            <a:r>
              <a:rPr lang="en-US" dirty="0" err="1"/>
              <a:t>nsec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CBA26D-4E46-40C2-ADBB-BC2DAEBEEC80}"/>
              </a:ext>
            </a:extLst>
          </p:cNvPr>
          <p:cNvSpPr txBox="1"/>
          <p:nvPr/>
        </p:nvSpPr>
        <p:spPr>
          <a:xfrm>
            <a:off x="328326" y="4563581"/>
            <a:ext cx="4119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27318F-FBE9-4A7C-9688-CAFD23C5BB88}"/>
              </a:ext>
            </a:extLst>
          </p:cNvPr>
          <p:cNvSpPr txBox="1"/>
          <p:nvPr/>
        </p:nvSpPr>
        <p:spPr>
          <a:xfrm>
            <a:off x="236925" y="3594998"/>
            <a:ext cx="4119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0.2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911442-0534-4114-BA77-D5A58D83A249}"/>
              </a:ext>
            </a:extLst>
          </p:cNvPr>
          <p:cNvSpPr txBox="1"/>
          <p:nvPr/>
        </p:nvSpPr>
        <p:spPr>
          <a:xfrm>
            <a:off x="241631" y="2580653"/>
            <a:ext cx="4119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0.3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30215E-680C-429B-985B-EBBEC4032548}"/>
              </a:ext>
            </a:extLst>
          </p:cNvPr>
          <p:cNvSpPr txBox="1"/>
          <p:nvPr/>
        </p:nvSpPr>
        <p:spPr>
          <a:xfrm>
            <a:off x="220497" y="5471295"/>
            <a:ext cx="4530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0.0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BF1BAF-CC4C-4DF9-B7B4-48FB9295D780}"/>
              </a:ext>
            </a:extLst>
          </p:cNvPr>
          <p:cNvSpPr txBox="1"/>
          <p:nvPr/>
        </p:nvSpPr>
        <p:spPr>
          <a:xfrm rot="16200000">
            <a:off x="-2906" y="3959157"/>
            <a:ext cx="4619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I,A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4C828F-E967-4450-9E04-43CC531D4EA6}"/>
              </a:ext>
            </a:extLst>
          </p:cNvPr>
          <p:cNvSpPr txBox="1"/>
          <p:nvPr/>
        </p:nvSpPr>
        <p:spPr>
          <a:xfrm>
            <a:off x="420997" y="5686129"/>
            <a:ext cx="5549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-200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B77A4E-B330-4B1C-81B7-E9E666B71978}"/>
              </a:ext>
            </a:extLst>
          </p:cNvPr>
          <p:cNvSpPr txBox="1"/>
          <p:nvPr/>
        </p:nvSpPr>
        <p:spPr>
          <a:xfrm>
            <a:off x="1193332" y="5690782"/>
            <a:ext cx="5549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-100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AE9F46-4765-407C-B62F-5915EA12AAF1}"/>
              </a:ext>
            </a:extLst>
          </p:cNvPr>
          <p:cNvSpPr txBox="1"/>
          <p:nvPr/>
        </p:nvSpPr>
        <p:spPr>
          <a:xfrm>
            <a:off x="2992128" y="5696735"/>
            <a:ext cx="5549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100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1B5535-BF32-4B0F-B6F9-1A9B390FAE80}"/>
              </a:ext>
            </a:extLst>
          </p:cNvPr>
          <p:cNvSpPr txBox="1"/>
          <p:nvPr/>
        </p:nvSpPr>
        <p:spPr>
          <a:xfrm>
            <a:off x="3756671" y="5708798"/>
            <a:ext cx="5549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200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28E94A-6F18-40D3-BF8D-AB266EE9976D}"/>
              </a:ext>
            </a:extLst>
          </p:cNvPr>
          <p:cNvSpPr txBox="1"/>
          <p:nvPr/>
        </p:nvSpPr>
        <p:spPr>
          <a:xfrm>
            <a:off x="2150772" y="5670557"/>
            <a:ext cx="5549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0E78E1-1CA9-49BE-B22F-41A797E572B7}"/>
              </a:ext>
            </a:extLst>
          </p:cNvPr>
          <p:cNvSpPr txBox="1"/>
          <p:nvPr/>
        </p:nvSpPr>
        <p:spPr>
          <a:xfrm>
            <a:off x="4589229" y="5674119"/>
            <a:ext cx="5549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-60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D26550-FA78-4DBD-9920-4BF46517EF46}"/>
              </a:ext>
            </a:extLst>
          </p:cNvPr>
          <p:cNvSpPr txBox="1"/>
          <p:nvPr/>
        </p:nvSpPr>
        <p:spPr>
          <a:xfrm>
            <a:off x="8766965" y="5638951"/>
            <a:ext cx="36623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60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8775834-2CF2-4D93-9E40-7BD18704AC03}"/>
              </a:ext>
            </a:extLst>
          </p:cNvPr>
          <p:cNvSpPr txBox="1"/>
          <p:nvPr/>
        </p:nvSpPr>
        <p:spPr>
          <a:xfrm>
            <a:off x="5316142" y="5665327"/>
            <a:ext cx="5549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-40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3E745F-1D03-4BBC-A4E6-31904195F408}"/>
              </a:ext>
            </a:extLst>
          </p:cNvPr>
          <p:cNvSpPr txBox="1"/>
          <p:nvPr/>
        </p:nvSpPr>
        <p:spPr>
          <a:xfrm>
            <a:off x="5920456" y="5640881"/>
            <a:ext cx="4686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-20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27C5A53-15FC-4757-8A37-1EAE1BD5D992}"/>
              </a:ext>
            </a:extLst>
          </p:cNvPr>
          <p:cNvSpPr txBox="1"/>
          <p:nvPr/>
        </p:nvSpPr>
        <p:spPr>
          <a:xfrm>
            <a:off x="7494751" y="5649673"/>
            <a:ext cx="3652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20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A1ED984-A3E0-4C71-94C3-710910171998}"/>
              </a:ext>
            </a:extLst>
          </p:cNvPr>
          <p:cNvSpPr txBox="1"/>
          <p:nvPr/>
        </p:nvSpPr>
        <p:spPr>
          <a:xfrm>
            <a:off x="8112902" y="5649673"/>
            <a:ext cx="3652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40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68DD70-3C38-424C-A8F4-22061D48E31B}"/>
              </a:ext>
            </a:extLst>
          </p:cNvPr>
          <p:cNvSpPr txBox="1"/>
          <p:nvPr/>
        </p:nvSpPr>
        <p:spPr>
          <a:xfrm>
            <a:off x="6758375" y="5640881"/>
            <a:ext cx="3652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16F109-CFA8-434B-AB07-03CA3DC3743D}"/>
              </a:ext>
            </a:extLst>
          </p:cNvPr>
          <p:cNvSpPr/>
          <p:nvPr/>
        </p:nvSpPr>
        <p:spPr>
          <a:xfrm>
            <a:off x="3743325" y="588081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N_ion</a:t>
            </a:r>
            <a:r>
              <a:rPr lang="en-US" altLang="en-US" dirty="0">
                <a:solidFill>
                  <a:srgbClr val="FF0000"/>
                </a:solidFill>
              </a:rPr>
              <a:t>=6e8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A5A32BD9-BEA6-B3D2-8F11-7FFB3D1E3426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802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D9C5E6-8997-4DF8-BE36-B636857B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6</a:t>
            </a:fld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F3FB4D-F89B-4774-8CC1-9B83D118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81446"/>
            <a:ext cx="9026768" cy="399432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LEReC</a:t>
            </a:r>
            <a:r>
              <a:rPr lang="en-US" sz="2800" dirty="0"/>
              <a:t> electron beam parameters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D6B39-1C93-4616-9E4E-C220D784C349}"/>
              </a:ext>
            </a:extLst>
          </p:cNvPr>
          <p:cNvSpPr txBox="1"/>
          <p:nvPr/>
        </p:nvSpPr>
        <p:spPr>
          <a:xfrm>
            <a:off x="428625" y="5951464"/>
            <a:ext cx="7657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Non-magnetized cooling approach, 704 MHz SRF booster, 30-36  e-bunches per each Au bunch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7D3762-2DD9-4113-81E8-A9BBCDC4F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650218"/>
              </p:ext>
            </p:extLst>
          </p:nvPr>
        </p:nvGraphicFramePr>
        <p:xfrm>
          <a:off x="869814" y="664848"/>
          <a:ext cx="7215949" cy="5232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978">
                  <a:extLst>
                    <a:ext uri="{9D8B030D-6E8A-4147-A177-3AD203B41FA5}">
                      <a16:colId xmlns:a16="http://schemas.microsoft.com/office/drawing/2014/main" val="3556741926"/>
                    </a:ext>
                  </a:extLst>
                </a:gridCol>
                <a:gridCol w="1278969">
                  <a:extLst>
                    <a:ext uri="{9D8B030D-6E8A-4147-A177-3AD203B41FA5}">
                      <a16:colId xmlns:a16="http://schemas.microsoft.com/office/drawing/2014/main" val="2376646002"/>
                    </a:ext>
                  </a:extLst>
                </a:gridCol>
                <a:gridCol w="1584002">
                  <a:extLst>
                    <a:ext uri="{9D8B030D-6E8A-4147-A177-3AD203B41FA5}">
                      <a16:colId xmlns:a16="http://schemas.microsoft.com/office/drawing/2014/main" val="2764514691"/>
                    </a:ext>
                  </a:extLst>
                </a:gridCol>
              </a:tblGrid>
              <a:tr h="447375">
                <a:tc gridSpan="3">
                  <a:txBody>
                    <a:bodyPr/>
                    <a:lstStyle/>
                    <a:p>
                      <a:r>
                        <a:rPr lang="en-US" sz="2400" dirty="0"/>
                        <a:t>Cooler parameters used for RHIC operations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electrons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protons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836351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r>
                        <a:rPr lang="en-US" sz="1600" dirty="0"/>
                        <a:t>Au ions beam energy,  GeV/nuclei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3.85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207245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r>
                        <a:rPr lang="en-US" sz="1600" dirty="0"/>
                        <a:t>Electron kinetic energy,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89841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r>
                        <a:rPr lang="en-US" sz="1600" dirty="0"/>
                        <a:t>RHIC RF frequency,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393123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Cooling section length,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58868"/>
                  </a:ext>
                </a:extLst>
              </a:tr>
              <a:tr h="335531">
                <a:tc>
                  <a:txBody>
                    <a:bodyPr/>
                    <a:lstStyle/>
                    <a:p>
                      <a:r>
                        <a:rPr lang="en-US" sz="1600" dirty="0"/>
                        <a:t>Cooling sections beta function,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20-30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20-30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420431"/>
                  </a:ext>
                </a:extLst>
              </a:tr>
              <a:tr h="335531">
                <a:tc>
                  <a:txBody>
                    <a:bodyPr/>
                    <a:lstStyle/>
                    <a:p>
                      <a:r>
                        <a:rPr lang="en-US" sz="1600" dirty="0"/>
                        <a:t>Electron bunch (704MHz) charge, </a:t>
                      </a:r>
                      <a:r>
                        <a:rPr lang="en-US" sz="1600" dirty="0" err="1"/>
                        <a:t>pC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30-70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50-70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16444"/>
                  </a:ext>
                </a:extLst>
              </a:tr>
              <a:tr h="335531">
                <a:tc>
                  <a:txBody>
                    <a:bodyPr/>
                    <a:lstStyle/>
                    <a:p>
                      <a:r>
                        <a:rPr lang="en-US" sz="1600" dirty="0"/>
                        <a:t>Charge  in </a:t>
                      </a:r>
                      <a:r>
                        <a:rPr lang="en-US" sz="1600" dirty="0" err="1"/>
                        <a:t>macbunch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nC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1.5-2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120112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Average current,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8-20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15-20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5989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r>
                        <a:rPr lang="en-US" sz="1600" dirty="0"/>
                        <a:t>Normalized emittance, rms,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&lt;2.5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&lt;2.5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621491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r>
                        <a:rPr lang="en-US" sz="1600" dirty="0"/>
                        <a:t>RMS  bunch length, </a:t>
                      </a:r>
                      <a:r>
                        <a:rPr lang="en-US" sz="1600" dirty="0" err="1"/>
                        <a:t>psec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400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30384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r>
                        <a:rPr lang="en-US" sz="1600" dirty="0"/>
                        <a:t>RMS </a:t>
                      </a:r>
                      <a:r>
                        <a:rPr lang="en-US" sz="1600" dirty="0" err="1"/>
                        <a:t>dp</a:t>
                      </a:r>
                      <a:r>
                        <a:rPr lang="en-US" sz="1600" dirty="0"/>
                        <a:t>/p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4e-4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&lt;4e-4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449829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r>
                        <a:rPr lang="en-US" sz="1600" dirty="0"/>
                        <a:t>RMS angles in cooling section, urad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&lt;150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&lt;150</a:t>
                      </a:r>
                    </a:p>
                  </a:txBody>
                  <a:tcPr>
                    <a:solidFill>
                      <a:srgbClr val="05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004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34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09B865-9B2C-95BC-9749-2EB14A3D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7" y="29858"/>
            <a:ext cx="8640627" cy="695576"/>
          </a:xfrm>
        </p:spPr>
        <p:txBody>
          <a:bodyPr/>
          <a:lstStyle/>
          <a:p>
            <a:r>
              <a:rPr lang="en-US" dirty="0" err="1"/>
              <a:t>LEReC</a:t>
            </a:r>
            <a:r>
              <a:rPr lang="en-US" dirty="0"/>
              <a:t> operational performance</a:t>
            </a:r>
          </a:p>
        </p:txBody>
      </p:sp>
      <p:pic>
        <p:nvPicPr>
          <p:cNvPr id="9" name="Picture 8" descr="Chart, line chart, histogram&#10;&#10;Description automatically generated">
            <a:extLst>
              <a:ext uri="{FF2B5EF4-FFF2-40B4-BE49-F238E27FC236}">
                <a16:creationId xmlns:a16="http://schemas.microsoft.com/office/drawing/2014/main" id="{91852A01-0CE3-F20F-26C5-54A780AA1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45" y="1536798"/>
            <a:ext cx="7011418" cy="43291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199202-E215-6192-4C6C-C2EE1AC42577}"/>
              </a:ext>
            </a:extLst>
          </p:cNvPr>
          <p:cNvSpPr txBox="1"/>
          <p:nvPr/>
        </p:nvSpPr>
        <p:spPr>
          <a:xfrm>
            <a:off x="7586663" y="1597610"/>
            <a:ext cx="15573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Spikes in bunch length are due to ion-beam RF manipulation</a:t>
            </a:r>
          </a:p>
          <a:p>
            <a:r>
              <a:rPr lang="en-US" sz="1400" dirty="0"/>
              <a:t>to alleviate space-charge effects during the beta-squeeze.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92DD99-99D2-DCE8-DE8E-3614520CC81F}"/>
              </a:ext>
            </a:extLst>
          </p:cNvPr>
          <p:cNvSpPr txBox="1"/>
          <p:nvPr/>
        </p:nvSpPr>
        <p:spPr>
          <a:xfrm>
            <a:off x="2228850" y="5865899"/>
            <a:ext cx="5467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24/7 stable and robust cooling over many weeks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CD7C10-5196-6D13-55C0-554E4A1F9929}"/>
              </a:ext>
            </a:extLst>
          </p:cNvPr>
          <p:cNvSpPr txBox="1"/>
          <p:nvPr/>
        </p:nvSpPr>
        <p:spPr>
          <a:xfrm>
            <a:off x="428625" y="622769"/>
            <a:ext cx="7880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2021 operation for physics </a:t>
            </a:r>
            <a:r>
              <a:rPr lang="en-US" sz="1800" dirty="0"/>
              <a:t>(several physics stores),</a:t>
            </a:r>
            <a:br>
              <a:rPr lang="en-US" sz="1800" dirty="0"/>
            </a:br>
            <a:r>
              <a:rPr lang="en-US" sz="1800" dirty="0"/>
              <a:t>1.6 MeV electrons, 111x111 Au ion bunches at 3.85 GeV/n,</a:t>
            </a:r>
            <a:br>
              <a:rPr lang="en-US" sz="1800" dirty="0"/>
            </a:br>
            <a:r>
              <a:rPr lang="en-US" sz="1800" dirty="0"/>
              <a:t>rms bunch length (top) and rms beam size (bottom)</a:t>
            </a:r>
            <a:endParaRPr lang="en-US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EFBC821-0A7E-A5AC-3964-BD9C3F4798A9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407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9390-99C0-46B8-9AA6-21C2E30B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31" y="136524"/>
            <a:ext cx="7886700" cy="643278"/>
          </a:xfrm>
        </p:spPr>
        <p:txBody>
          <a:bodyPr>
            <a:normAutofit/>
          </a:bodyPr>
          <a:lstStyle/>
          <a:p>
            <a:r>
              <a:rPr lang="en-US" sz="2800" dirty="0"/>
              <a:t>Electron cooling at high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5652F-7878-473F-B017-3D6F436F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71" y="1423080"/>
            <a:ext cx="8659058" cy="424022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electron cooling scales unfavorably with energy, extension of this technique to high energies requires high electron beam densities/current, resulting in special considerations for electron accelerator.</a:t>
            </a:r>
          </a:p>
          <a:p>
            <a:endParaRPr lang="en-US" dirty="0"/>
          </a:p>
          <a:p>
            <a:r>
              <a:rPr lang="en-US" dirty="0"/>
              <a:t>Pre-cooling at low energy allows to reduce cooling requirements on the high-energy cooling, since ion beam with smaller velocity spread is cooled faster (as V</a:t>
            </a:r>
            <a:r>
              <a:rPr lang="en-US" baseline="30000" dirty="0"/>
              <a:t>3</a:t>
            </a:r>
            <a:r>
              <a:rPr lang="en-US" baseline="-25000" dirty="0"/>
              <a:t>ion</a:t>
            </a:r>
            <a:r>
              <a:rPr lang="en-US" dirty="0"/>
              <a:t>).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D33FA52-E276-4B13-9ADE-33CCAAE7D9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256747"/>
              </p:ext>
            </p:extLst>
          </p:nvPr>
        </p:nvGraphicFramePr>
        <p:xfrm>
          <a:off x="2581839" y="779802"/>
          <a:ext cx="4630619" cy="1064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507960" progId="Equation.3">
                  <p:embed/>
                </p:oleObj>
              </mc:Choice>
              <mc:Fallback>
                <p:oleObj name="Equation" r:id="rId2" imgW="2209680" imgH="50796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D33FA52-E276-4B13-9ADE-33CCAAE7D9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839" y="779802"/>
                        <a:ext cx="4630619" cy="1064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4E3C3E-8B8F-4D02-A70C-ECB16B36F5F9}"/>
              </a:ext>
            </a:extLst>
          </p:cNvPr>
          <p:cNvSpPr txBox="1"/>
          <p:nvPr/>
        </p:nvSpPr>
        <p:spPr>
          <a:xfrm>
            <a:off x="378620" y="1053363"/>
            <a:ext cx="1983235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dirty="0"/>
              <a:t>Cooling time: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4A088D0-3B02-3581-2033-698573F2486E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8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264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BDE1-2F4A-4110-85B6-75A0AD80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766"/>
            <a:ext cx="7886700" cy="701674"/>
          </a:xfrm>
        </p:spPr>
        <p:txBody>
          <a:bodyPr>
            <a:normAutofit fontScale="90000"/>
          </a:bodyPr>
          <a:lstStyle/>
          <a:p>
            <a:r>
              <a:rPr lang="en-US" dirty="0"/>
              <a:t>EIC parameters from CDR and cooling goals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B9B40-9BCA-47EB-8296-FE4DA2281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48" y="979716"/>
            <a:ext cx="8906107" cy="5197249"/>
          </a:xfrm>
        </p:spPr>
        <p:txBody>
          <a:bodyPr>
            <a:normAutofit/>
          </a:bodyPr>
          <a:lstStyle/>
          <a:p>
            <a:pPr marL="0" indent="0"/>
            <a:endParaRPr lang="en-US" sz="2000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80E87-7E62-4FD9-BC78-220A4D416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48" y="675728"/>
            <a:ext cx="7542119" cy="4901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EC8AB5-7D69-4DB1-B0BF-AC8479B0BF40}"/>
              </a:ext>
            </a:extLst>
          </p:cNvPr>
          <p:cNvSpPr txBox="1"/>
          <p:nvPr/>
        </p:nvSpPr>
        <p:spPr>
          <a:xfrm>
            <a:off x="365312" y="5781917"/>
            <a:ext cx="859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Goal of precooling is to obtain initial proton beam parameters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B4C7A9-D152-491E-B4D5-BAC85DE31666}"/>
              </a:ext>
            </a:extLst>
          </p:cNvPr>
          <p:cNvSpPr/>
          <p:nvPr/>
        </p:nvSpPr>
        <p:spPr>
          <a:xfrm>
            <a:off x="3964714" y="2263379"/>
            <a:ext cx="607286" cy="29049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A92CB6-EAD3-4715-A42F-E37234B39438}"/>
              </a:ext>
            </a:extLst>
          </p:cNvPr>
          <p:cNvCxnSpPr>
            <a:cxnSpLocks/>
          </p:cNvCxnSpPr>
          <p:nvPr/>
        </p:nvCxnSpPr>
        <p:spPr>
          <a:xfrm flipV="1">
            <a:off x="2768500" y="2553876"/>
            <a:ext cx="1413537" cy="33244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29F3B3-A8A2-E904-AEC7-982741A9EC66}"/>
              </a:ext>
            </a:extLst>
          </p:cNvPr>
          <p:cNvSpPr txBox="1">
            <a:spLocks/>
          </p:cNvSpPr>
          <p:nvPr/>
        </p:nvSpPr>
        <p:spPr>
          <a:xfrm>
            <a:off x="8085762" y="6357769"/>
            <a:ext cx="1058237" cy="49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z="1800" smtClean="0"/>
              <a:pPr/>
              <a:t>9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055848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7062</TotalTime>
  <Words>3046</Words>
  <Application>Microsoft Macintosh PowerPoint</Application>
  <PresentationFormat>On-screen Show (4:3)</PresentationFormat>
  <Paragraphs>494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CMMI10</vt:lpstr>
      <vt:lpstr>CMR10</vt:lpstr>
      <vt:lpstr>Helvetica</vt:lpstr>
      <vt:lpstr>OpenSans</vt:lpstr>
      <vt:lpstr>SFRM1095</vt:lpstr>
      <vt:lpstr>Symbol</vt:lpstr>
      <vt:lpstr>Times New Roman</vt:lpstr>
      <vt:lpstr>TimesNewRomanPSMT</vt:lpstr>
      <vt:lpstr>BNL</vt:lpstr>
      <vt:lpstr>Equation</vt:lpstr>
      <vt:lpstr>Extending the LEReC concept to EIC injection energy e-cooler </vt:lpstr>
      <vt:lpstr>Outline</vt:lpstr>
      <vt:lpstr>PowerPoint Presentation</vt:lpstr>
      <vt:lpstr>PowerPoint Presentation</vt:lpstr>
      <vt:lpstr>LEReC  beam structure used in cooling section   </vt:lpstr>
      <vt:lpstr>LEReC electron beam parameters</vt:lpstr>
      <vt:lpstr>LEReC operational performance</vt:lpstr>
      <vt:lpstr>Electron cooling at high energy</vt:lpstr>
      <vt:lpstr>EIC parameters from CDR and cooling goals </vt:lpstr>
      <vt:lpstr>Cooling requirements for EIC</vt:lpstr>
      <vt:lpstr>Pre-cooler motivation:</vt:lpstr>
      <vt:lpstr>Integration of Precooler with SHC Challenges</vt:lpstr>
      <vt:lpstr>Integration of Precooler with present SHC layout at IR2</vt:lpstr>
      <vt:lpstr>Cooling simulations</vt:lpstr>
      <vt:lpstr>PowerPoint Presentation</vt:lpstr>
      <vt:lpstr>Cooler parameters to cool protons at 23.8 GeV</vt:lpstr>
      <vt:lpstr> Beam dynamics simulation in 3 MeV injector +10 MeV LINAC </vt:lpstr>
      <vt:lpstr>Cooling section (-s) approach:</vt:lpstr>
      <vt:lpstr>Beam dynamics simulation in the cooling section for bunch charge of 2 nC</vt:lpstr>
      <vt:lpstr>Precooler cooling sections using different magnets for space charge compensation </vt:lpstr>
      <vt:lpstr>Simulation using quads (FODO)</vt:lpstr>
      <vt:lpstr>Cooling sections using different magnets for space charge force compensation </vt:lpstr>
      <vt:lpstr>Simulation using quads (doublets)</vt:lpstr>
      <vt:lpstr>Mitigation of space charge effect during cooling at low energy</vt:lpstr>
      <vt:lpstr>Using 2nd harmonic RF in HSR </vt:lpstr>
      <vt:lpstr>Operation at different harmonics</vt:lpstr>
      <vt:lpstr>Summary</vt:lpstr>
      <vt:lpstr>backups</vt:lpstr>
      <vt:lpstr>Stand-alone pre-cooler of protons at injection energy </vt:lpstr>
      <vt:lpstr>PowerPoint Presentation</vt:lpstr>
      <vt:lpstr>    PreCooler integration with SHC M/K</vt:lpstr>
      <vt:lpstr>197 MHz injector: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Fedotov, Alexei</dc:creator>
  <cp:keywords/>
  <dc:description/>
  <cp:lastModifiedBy>Kayran, Dmitry</cp:lastModifiedBy>
  <cp:revision>224</cp:revision>
  <dcterms:created xsi:type="dcterms:W3CDTF">2021-06-08T17:40:41Z</dcterms:created>
  <dcterms:modified xsi:type="dcterms:W3CDTF">2022-12-14T18:24:13Z</dcterms:modified>
  <cp:category/>
</cp:coreProperties>
</file>