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4"/>
    <p:sldMasterId id="2147483733" r:id="rId5"/>
    <p:sldMasterId id="2147483714" r:id="rId6"/>
  </p:sldMasterIdLst>
  <p:notesMasterIdLst>
    <p:notesMasterId r:id="rId54"/>
  </p:notesMasterIdLst>
  <p:handoutMasterIdLst>
    <p:handoutMasterId r:id="rId55"/>
  </p:handoutMasterIdLst>
  <p:sldIdLst>
    <p:sldId id="257" r:id="rId7"/>
    <p:sldId id="435" r:id="rId8"/>
    <p:sldId id="517" r:id="rId9"/>
    <p:sldId id="518" r:id="rId10"/>
    <p:sldId id="519" r:id="rId11"/>
    <p:sldId id="520" r:id="rId12"/>
    <p:sldId id="521" r:id="rId13"/>
    <p:sldId id="522" r:id="rId14"/>
    <p:sldId id="523" r:id="rId15"/>
    <p:sldId id="550" r:id="rId16"/>
    <p:sldId id="524" r:id="rId17"/>
    <p:sldId id="525" r:id="rId18"/>
    <p:sldId id="526" r:id="rId19"/>
    <p:sldId id="527" r:id="rId20"/>
    <p:sldId id="528" r:id="rId21"/>
    <p:sldId id="529" r:id="rId22"/>
    <p:sldId id="563" r:id="rId23"/>
    <p:sldId id="546" r:id="rId24"/>
    <p:sldId id="551" r:id="rId25"/>
    <p:sldId id="530" r:id="rId26"/>
    <p:sldId id="547" r:id="rId27"/>
    <p:sldId id="531" r:id="rId28"/>
    <p:sldId id="535" r:id="rId29"/>
    <p:sldId id="536" r:id="rId30"/>
    <p:sldId id="537" r:id="rId31"/>
    <p:sldId id="538" r:id="rId32"/>
    <p:sldId id="562" r:id="rId33"/>
    <p:sldId id="561" r:id="rId34"/>
    <p:sldId id="556" r:id="rId35"/>
    <p:sldId id="540" r:id="rId36"/>
    <p:sldId id="554" r:id="rId37"/>
    <p:sldId id="555" r:id="rId38"/>
    <p:sldId id="564" r:id="rId39"/>
    <p:sldId id="567" r:id="rId40"/>
    <p:sldId id="557" r:id="rId41"/>
    <p:sldId id="558" r:id="rId42"/>
    <p:sldId id="566" r:id="rId43"/>
    <p:sldId id="560" r:id="rId44"/>
    <p:sldId id="544" r:id="rId45"/>
    <p:sldId id="457" r:id="rId46"/>
    <p:sldId id="445" r:id="rId47"/>
    <p:sldId id="568" r:id="rId48"/>
    <p:sldId id="447" r:id="rId49"/>
    <p:sldId id="548" r:id="rId50"/>
    <p:sldId id="534" r:id="rId51"/>
    <p:sldId id="455" r:id="rId52"/>
    <p:sldId id="482" r:id="rId5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0B2D6"/>
    <a:srgbClr val="D3BCBE"/>
    <a:srgbClr val="E8E0F4"/>
    <a:srgbClr val="D8CCEC"/>
    <a:srgbClr val="C3B1E1"/>
    <a:srgbClr val="7F7F7F"/>
    <a:srgbClr val="FCE2D1"/>
    <a:srgbClr val="AEC6CF"/>
    <a:srgbClr val="C3E1C1"/>
    <a:srgbClr val="48894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8799B23B-EC83-4686-B30A-512413B5E67A}" styleName="Light Style 3 - Accent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95" autoAdjust="0"/>
    <p:restoredTop sz="90971" autoAdjust="0"/>
  </p:normalViewPr>
  <p:slideViewPr>
    <p:cSldViewPr snapToGrid="0">
      <p:cViewPr varScale="1">
        <p:scale>
          <a:sx n="71" d="100"/>
          <a:sy n="71" d="100"/>
        </p:scale>
        <p:origin x="39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3" d="100"/>
          <a:sy n="73" d="100"/>
        </p:scale>
        <p:origin x="2940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slide" Target="slides/slide36.xml"/><Relationship Id="rId47" Type="http://schemas.openxmlformats.org/officeDocument/2006/relationships/slide" Target="slides/slide41.xml"/><Relationship Id="rId50" Type="http://schemas.openxmlformats.org/officeDocument/2006/relationships/slide" Target="slides/slide44.xml"/><Relationship Id="rId55" Type="http://schemas.openxmlformats.org/officeDocument/2006/relationships/handoutMaster" Target="handoutMasters/handoutMaster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slide" Target="slides/slide40.xml"/><Relationship Id="rId59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slide" Target="slides/slide35.xml"/><Relationship Id="rId54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53" Type="http://schemas.openxmlformats.org/officeDocument/2006/relationships/slide" Target="slides/slide47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slide" Target="slides/slide43.xml"/><Relationship Id="rId57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slide" Target="slides/slide38.xml"/><Relationship Id="rId52" Type="http://schemas.openxmlformats.org/officeDocument/2006/relationships/slide" Target="slides/slide4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56" Type="http://schemas.openxmlformats.org/officeDocument/2006/relationships/presProps" Target="presProps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3" Type="http://schemas.openxmlformats.org/officeDocument/2006/relationships/customXml" Target="../customXml/item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64AEF1-FD75-4931-93D2-DC98474B6FF2}" type="datetimeFigureOut">
              <a:rPr lang="en-GB" smtClean="0"/>
              <a:t>2023-09-13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4D5A7D-1412-4B0C-8FDA-3B74E22D687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554105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13/09/2023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Thanks</a:t>
            </a:r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for taking a look at the slides! Apologies if there are any mistakes.</a:t>
            </a:r>
          </a:p>
          <a:p>
            <a:r>
              <a:rPr lang="en-GB" sz="1200" kern="1200" baseline="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Any thoughts, comments, or questions? Feel free to let me know, by email or twitter (see details on the slide).</a:t>
            </a:r>
          </a:p>
          <a:p>
            <a:endParaRPr lang="en-GB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754140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5528804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This isn’t the first time that someone has proposed a ‘closed-dispersion</a:t>
            </a:r>
            <a:r>
              <a:rPr lang="en-AU" baseline="0" dirty="0" smtClean="0"/>
              <a:t> arc’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13554658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first version of the arc, which is produced by the algorithm initially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283752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In this case, the fringe fields are quite different, because before</a:t>
            </a:r>
            <a:r>
              <a:rPr lang="en-AU" baseline="0" dirty="0" smtClean="0"/>
              <a:t> we were really only guesstimating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2833220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This isn’t the first time that someone has proposed a ‘closed-dispersion</a:t>
            </a:r>
            <a:r>
              <a:rPr lang="en-AU" baseline="0" dirty="0" smtClean="0"/>
              <a:t> arc’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5980607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Design of magnets suitable</a:t>
            </a:r>
            <a:r>
              <a:rPr lang="en-AU" baseline="0" dirty="0" smtClean="0"/>
              <a:t> for this arc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158766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Design of magnets suitable</a:t>
            </a:r>
            <a:r>
              <a:rPr lang="en-AU" baseline="0" dirty="0" smtClean="0"/>
              <a:t> for this arc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5827609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The animation of the particles moving through</a:t>
            </a:r>
            <a:r>
              <a:rPr lang="en-AU" baseline="0" dirty="0" smtClean="0"/>
              <a:t> the actual magnets.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Note that the magnets shown here are not optimised for the particles passing through, this is only approx.</a:t>
            </a:r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541645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The animation of the particles moving through</a:t>
            </a:r>
            <a:r>
              <a:rPr lang="en-AU" baseline="0" dirty="0" smtClean="0"/>
              <a:t> the actual magnets, with ‘dynamic collimation’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38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378438088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I actually had exactly this slide</a:t>
            </a:r>
            <a:r>
              <a:rPr lang="en-AU" baseline="0" dirty="0" smtClean="0"/>
              <a:t> last year, but it’s still true and I want to highlight it: there’s really nothing to use by collaboration with Melbourne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40</a:t>
            </a:fld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8873437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The names</a:t>
            </a:r>
            <a:r>
              <a:rPr lang="en-AU" baseline="0" dirty="0" smtClean="0"/>
              <a:t> I mention are just those who explicitly gave feedback on or contributed content in </a:t>
            </a:r>
            <a:r>
              <a:rPr lang="en-AU" i="1" baseline="0" dirty="0" smtClean="0"/>
              <a:t>this</a:t>
            </a:r>
            <a:r>
              <a:rPr lang="en-AU" baseline="0" dirty="0" smtClean="0"/>
              <a:t> presentation, the group in general is a fantastic place to work that I would highly recommend to others.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2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19939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Separation of charge to accelerate particles, no different to capacitor.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dirty="0" smtClean="0"/>
              <a:t>These often form the first stage of larger</a:t>
            </a:r>
            <a:r>
              <a:rPr lang="en-AU" baseline="0" dirty="0" smtClean="0"/>
              <a:t> facilities, or exist on their own: the problem is that they can’t reach high energies (limited to tens of MeV, at best) because the high voltages required will lead to dielectric breakdown.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I should also mention that these accelerators are DC: the current should be pretty much constant, unlike in the RF case where it is (generally) pulsed (</a:t>
            </a:r>
            <a:r>
              <a:rPr lang="en-AU" baseline="0" dirty="0" err="1" smtClean="0"/>
              <a:t>eg</a:t>
            </a:r>
            <a:r>
              <a:rPr lang="en-AU" baseline="0" dirty="0" smtClean="0"/>
              <a:t>. ‘bunches’ in the LHC)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AU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Electrostatic accelerators were invented in the 20s/30s, and were perfected around the 70s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AU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AU" baseline="0" dirty="0" smtClean="0"/>
              <a:t>This motivates the introduction of RF for accelerators, on the next slide…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46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9039517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5084354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Driven</a:t>
            </a:r>
            <a:r>
              <a:rPr lang="en-AU" baseline="0" dirty="0" smtClean="0"/>
              <a:t> by the outputs we want, and the resources we can muster to build our beamline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5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237027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Driven</a:t>
            </a:r>
            <a:r>
              <a:rPr lang="en-AU" baseline="0" dirty="0" smtClean="0"/>
              <a:t> by the outputs we want, and the resources we can muster to build our beamline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7709097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This isn’t the first time that someone has proposed a ‘closed-dispersion</a:t>
            </a:r>
            <a:r>
              <a:rPr lang="en-AU" baseline="0" dirty="0" smtClean="0"/>
              <a:t> arc’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7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723849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Dispersion</a:t>
            </a:r>
            <a:r>
              <a:rPr lang="en-AU" baseline="0" dirty="0" smtClean="0"/>
              <a:t> suppression -schematically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59593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This isn’t the first time that someone has proposed a ‘closed-dispersion</a:t>
            </a:r>
            <a:r>
              <a:rPr lang="en-AU" baseline="0" dirty="0" smtClean="0"/>
              <a:t> arc’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24973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AU" dirty="0" smtClean="0"/>
              <a:t>This isn’t the first time that someone has proposed a ‘closed-dispersion</a:t>
            </a:r>
            <a:r>
              <a:rPr lang="en-AU" baseline="0" dirty="0" smtClean="0"/>
              <a:t> arc’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10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3820875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DB802A1B-2B32-4218-B23D-03DB01E2029A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37584363-4A19-4BD0-B108-9BF681B888D4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F323CB4-0925-4E43-AE0A-1179ADE361D2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E529965E-424F-4E6F-9743-FA236EDFDC91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smtClean="0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 smtClean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2CEA69-B668-4660-9E75-359EE606912D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86FAD2-3696-4EDC-B085-099713ABE24C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72F8D5-B675-4726-ADD9-86E69D0BB0B6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5A6CEE-BFFA-4332-96FC-BF2891C6E9DF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C63A796F-0C80-4771-BD07-AF2B1F674B3E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9FB2E6A-FAE2-4566-BB6C-E7C2EC1B91D3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4F94DA72-00F1-42A9-9E31-82E02BA5D04B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F2CB5F45-BF22-412F-894D-B84D41B92519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775AE1D1-714D-4F48-9FB0-143C6A1C0D86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 sz="4000" b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32FB93-DED2-4A75-91D4-9CDFF4FB4116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822CD63-5AB3-4FE4-9540-E01B69466DCC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FB1ACFA-5B96-4FE1-9893-B07538FDFC1D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AEFDE7E-A27C-482B-8A0B-532308F7E0CA}" type="datetime1">
              <a:rPr lang="en-AU" noProof="0" smtClean="0"/>
              <a:t>13/09/2023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C819DEE4-DD71-4AC1-9607-3CABBC63A44E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31EC5F79-1976-49D3-BEC8-0412157F65E2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80F8E051-D9F8-4FD2-95BE-9ABE8F24E33A}" type="datetime1">
              <a:rPr lang="en-AU" noProof="0" smtClean="0"/>
              <a:t>13/09/2023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19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Relationship Id="rId6" Type="http://schemas.microsoft.com/office/2007/relationships/hdphoto" Target="../media/hdphoto5.wdp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3" Type="http://schemas.openxmlformats.org/officeDocument/2006/relationships/image" Target="../media/image30.png"/><Relationship Id="rId7" Type="http://schemas.openxmlformats.org/officeDocument/2006/relationships/image" Target="../media/image220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Relationship Id="rId10" Type="http://schemas.openxmlformats.org/officeDocument/2006/relationships/image" Target="../media/image34.png"/><Relationship Id="rId9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9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microsoft.com/office/2007/relationships/hdphoto" Target="../media/hdphoto4.wdp"/><Relationship Id="rId5" Type="http://schemas.openxmlformats.org/officeDocument/2006/relationships/image" Target="../media/image25.pn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Relationship Id="rId4" Type="http://schemas.microsoft.com/office/2007/relationships/hdphoto" Target="../media/hdphoto6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5" Type="http://schemas.openxmlformats.org/officeDocument/2006/relationships/image" Target="../media/image43.png"/><Relationship Id="rId4" Type="http://schemas.openxmlformats.org/officeDocument/2006/relationships/image" Target="../media/image4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Relationship Id="rId5" Type="http://schemas.microsoft.com/office/2007/relationships/hdphoto" Target="../media/hdphoto6.wdp"/><Relationship Id="rId4" Type="http://schemas.openxmlformats.org/officeDocument/2006/relationships/image" Target="../media/image4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Relationship Id="rId4" Type="http://schemas.microsoft.com/office/2007/relationships/hdphoto" Target="../media/hdphoto6.wdp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Relationship Id="rId4" Type="http://schemas.microsoft.com/office/2007/relationships/hdphoto" Target="../media/hdphoto6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3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microsoft.com/office/2007/relationships/hdphoto" Target="../media/hdphoto6.wdp"/><Relationship Id="rId5" Type="http://schemas.openxmlformats.org/officeDocument/2006/relationships/image" Target="../media/image43.png"/><Relationship Id="rId4" Type="http://schemas.openxmlformats.org/officeDocument/2006/relationships/image" Target="../media/image54.png"/><Relationship Id="rId9" Type="http://schemas.openxmlformats.org/officeDocument/2006/relationships/image" Target="../media/image5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microsoft.com/office/2007/relationships/hdphoto" Target="../media/hdphoto4.wdp"/><Relationship Id="rId3" Type="http://schemas.openxmlformats.org/officeDocument/2006/relationships/image" Target="../media/image19.png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11" Type="http://schemas.microsoft.com/office/2007/relationships/hdphoto" Target="../media/hdphoto3.wdp"/><Relationship Id="rId5" Type="http://schemas.openxmlformats.org/officeDocument/2006/relationships/image" Target="../media/image21.png"/><Relationship Id="rId10" Type="http://schemas.openxmlformats.org/officeDocument/2006/relationships/image" Target="../media/image42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g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Relationship Id="rId4" Type="http://schemas.microsoft.com/office/2007/relationships/hdphoto" Target="../media/hdphoto4.wdp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4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g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gif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gif"/><Relationship Id="rId7" Type="http://schemas.openxmlformats.org/officeDocument/2006/relationships/image" Target="../media/image8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microsoft.com/office/2007/relationships/hdphoto" Target="../media/hdphoto4.wdp"/><Relationship Id="rId3" Type="http://schemas.openxmlformats.org/officeDocument/2006/relationships/image" Target="../media/image19.png"/><Relationship Id="rId7" Type="http://schemas.openxmlformats.org/officeDocument/2006/relationships/image" Target="../media/image22.png"/><Relationship Id="rId12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6" Type="http://schemas.microsoft.com/office/2007/relationships/hdphoto" Target="../media/hdphoto1.wdp"/><Relationship Id="rId11" Type="http://schemas.microsoft.com/office/2007/relationships/hdphoto" Target="../media/hdphoto3.wdp"/><Relationship Id="rId5" Type="http://schemas.openxmlformats.org/officeDocument/2006/relationships/image" Target="../media/image21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-174171" y="-275771"/>
            <a:ext cx="12583885" cy="74168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3" name="Rounded Rectangle 22"/>
          <p:cNvSpPr/>
          <p:nvPr/>
        </p:nvSpPr>
        <p:spPr>
          <a:xfrm>
            <a:off x="463966" y="4964621"/>
            <a:ext cx="6507744" cy="958411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0</a:t>
            </a:r>
            <a:endParaRPr lang="en-GB" dirty="0"/>
          </a:p>
        </p:txBody>
      </p:sp>
      <p:sp>
        <p:nvSpPr>
          <p:cNvPr id="24" name="Subtitle 29"/>
          <p:cNvSpPr>
            <a:spLocks noGrp="1"/>
          </p:cNvSpPr>
          <p:nvPr>
            <p:ph type="subTitle" idx="1"/>
          </p:nvPr>
        </p:nvSpPr>
        <p:spPr>
          <a:xfrm>
            <a:off x="531164" y="2590922"/>
            <a:ext cx="11580331" cy="2272930"/>
          </a:xfrm>
        </p:spPr>
        <p:txBody>
          <a:bodyPr/>
          <a:lstStyle/>
          <a:p>
            <a:r>
              <a:rPr lang="en-GB" sz="3600" dirty="0">
                <a:solidFill>
                  <a:schemeClr val="bg1"/>
                </a:solidFill>
              </a:rPr>
              <a:t>Design of a Closed-Dispersion Arc with a Large Energy Acceptance for the TURBO Project</a:t>
            </a:r>
          </a:p>
        </p:txBody>
      </p:sp>
      <p:sp>
        <p:nvSpPr>
          <p:cNvPr id="25" name="Text Placeholder 32"/>
          <p:cNvSpPr>
            <a:spLocks noGrp="1"/>
          </p:cNvSpPr>
          <p:nvPr>
            <p:ph type="body" sz="quarter" idx="17"/>
          </p:nvPr>
        </p:nvSpPr>
        <p:spPr>
          <a:xfrm>
            <a:off x="487494" y="5010076"/>
            <a:ext cx="6648085" cy="832936"/>
          </a:xfrm>
        </p:spPr>
        <p:txBody>
          <a:bodyPr>
            <a:noAutofit/>
          </a:bodyPr>
          <a:lstStyle/>
          <a:p>
            <a:r>
              <a:rPr lang="en-GB" sz="2000" dirty="0" smtClean="0">
                <a:solidFill>
                  <a:schemeClr val="tx1"/>
                </a:solidFill>
              </a:rPr>
              <a:t>Adam Steinberg </a:t>
            </a:r>
          </a:p>
          <a:p>
            <a:r>
              <a:rPr lang="en-GB" sz="2000" dirty="0" smtClean="0">
                <a:solidFill>
                  <a:srgbClr val="692B93"/>
                </a:solidFill>
              </a:rPr>
              <a:t>University of Manchester </a:t>
            </a:r>
            <a:r>
              <a:rPr lang="en-GB" sz="2000" dirty="0" smtClean="0">
                <a:solidFill>
                  <a:schemeClr val="tx1"/>
                </a:solidFill>
              </a:rPr>
              <a:t>&amp; </a:t>
            </a:r>
            <a:r>
              <a:rPr lang="en-GB" sz="2000" dirty="0" smtClean="0"/>
              <a:t>University of Melbourne</a:t>
            </a:r>
            <a:endParaRPr lang="en-GB" sz="2000" i="1" dirty="0">
              <a:solidFill>
                <a:schemeClr val="tx1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436410" y="4533384"/>
            <a:ext cx="4442395" cy="489600"/>
            <a:chOff x="1047751" y="1915135"/>
            <a:chExt cx="3866267" cy="1544148"/>
          </a:xfrm>
        </p:grpSpPr>
        <p:sp>
          <p:nvSpPr>
            <p:cNvPr id="27" name="Rounded Rectangle 26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084873" y="2013306"/>
              <a:ext cx="3811568" cy="1261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i="1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adam.steinberg@manchester.ac.uk</a:t>
              </a:r>
              <a:endParaRPr lang="en-GB" sz="20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433797" y="5230543"/>
            <a:ext cx="4442396" cy="492792"/>
            <a:chOff x="1047751" y="1915135"/>
            <a:chExt cx="3866267" cy="1554215"/>
          </a:xfrm>
        </p:grpSpPr>
        <p:sp>
          <p:nvSpPr>
            <p:cNvPr id="39" name="Rounded Rectangle 38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047751" y="2013306"/>
              <a:ext cx="3848689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@</a:t>
              </a:r>
              <a:r>
                <a:rPr lang="en-GB" sz="2400" dirty="0" err="1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7433797" y="5927702"/>
            <a:ext cx="4442395" cy="492792"/>
            <a:chOff x="1047751" y="1915135"/>
            <a:chExt cx="3866267" cy="1554215"/>
          </a:xfrm>
        </p:grpSpPr>
        <p:sp>
          <p:nvSpPr>
            <p:cNvPr id="42" name="Rounded Rectangle 41"/>
            <p:cNvSpPr/>
            <p:nvPr/>
          </p:nvSpPr>
          <p:spPr>
            <a:xfrm>
              <a:off x="1047751" y="1915135"/>
              <a:ext cx="3866267" cy="154414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dirty="0" smtClean="0"/>
                <a:t>0</a:t>
              </a:r>
              <a:endParaRPr lang="en-GB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084873" y="2013306"/>
              <a:ext cx="3811568" cy="1456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AFSteinberg.com/FFA23</a:t>
              </a:r>
              <a:endParaRPr lang="en-GB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27087" y="1013640"/>
            <a:ext cx="5940908" cy="1273080"/>
            <a:chOff x="1054443" y="4346213"/>
            <a:chExt cx="4349579" cy="823783"/>
          </a:xfrm>
        </p:grpSpPr>
        <p:sp>
          <p:nvSpPr>
            <p:cNvPr id="48" name="Rounded Rectangle 47"/>
            <p:cNvSpPr/>
            <p:nvPr userDrawn="1"/>
          </p:nvSpPr>
          <p:spPr>
            <a:xfrm>
              <a:off x="1054443" y="4346213"/>
              <a:ext cx="4349579" cy="823783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49" name="Picture 4" descr="CI_logo_small"/>
            <p:cNvPicPr>
              <a:picLocks noChangeAspect="1" noChangeArrowheads="1"/>
            </p:cNvPicPr>
            <p:nvPr userDrawn="1"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0643" y="4408167"/>
              <a:ext cx="1212787" cy="704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" name="Picture 1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9368" y="4499242"/>
              <a:ext cx="1430349" cy="596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4" descr="The University of Melbourne - Course Seeker"/>
            <p:cNvPicPr>
              <a:picLocks noChangeAspect="1" noChangeArrowheads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717" y="4574790"/>
              <a:ext cx="1483670" cy="49332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159" y="3921368"/>
            <a:ext cx="4947392" cy="2905091"/>
            <a:chOff x="2714172" y="1683657"/>
            <a:chExt cx="6574971" cy="3860800"/>
          </a:xfrm>
        </p:grpSpPr>
        <p:sp>
          <p:nvSpPr>
            <p:cNvPr id="9" name="Rectangle 8"/>
            <p:cNvSpPr/>
            <p:nvPr/>
          </p:nvSpPr>
          <p:spPr>
            <a:xfrm rot="478202">
              <a:off x="6614119" y="1841885"/>
              <a:ext cx="1104900" cy="1919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 rot="20915954">
              <a:off x="4031116" y="1916568"/>
              <a:ext cx="1104900" cy="1892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26" name="Picture 2" descr="https://www.pngall.com/wp-content/uploads/2018/05/Bowl-Free-Download-PNG.png"/>
            <p:cNvPicPr>
              <a:picLocks noChangeAspect="1" noChangeArrowheads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765" t="14013" r="14689" b="12111"/>
            <a:stretch/>
          </p:blipFill>
          <p:spPr bwMode="auto">
            <a:xfrm>
              <a:off x="2714172" y="1683657"/>
              <a:ext cx="6574971" cy="386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TextBox 11"/>
          <p:cNvSpPr txBox="1"/>
          <p:nvPr/>
        </p:nvSpPr>
        <p:spPr>
          <a:xfrm>
            <a:off x="264908" y="593462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Magnets</a:t>
            </a:r>
            <a:endParaRPr lang="en-GB" sz="4400" b="1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8" name="Picture 4" descr="https://pngimg.com/uploads/carrot/carrot_PNG4993.pn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9329" y="1315460"/>
            <a:ext cx="3450725" cy="207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 rot="19146256">
            <a:off x="812149" y="1812519"/>
            <a:ext cx="17594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Basic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 rot="20100972">
            <a:off x="1212959" y="2188441"/>
            <a:ext cx="24355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0" name="Picture 6" descr="https://www.picserver.org/pictures/cucumber01-lg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12" b="95407" l="4250" r="962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500" y="2962521"/>
            <a:ext cx="3591987" cy="2280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 rot="20961207">
            <a:off x="274745" y="3440185"/>
            <a:ext cx="2787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Iterative optimisation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2" name="Picture 8" descr="https://www.picserver.org/pictures/lettuce02-lg.jp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333" b="94697" l="3500" r="957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87571" y="1875665"/>
            <a:ext cx="3589284" cy="2368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 rot="20398265">
            <a:off x="3214609" y="2442275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Physical model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951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50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46276" y="973816"/>
            <a:ext cx="3284787" cy="2464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9530" y="498442"/>
            <a:ext cx="5420870" cy="5038333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540511"/>
              </a:avLst>
            </a:prstTxWarp>
            <a:spAutoFit/>
          </a:bodyPr>
          <a:lstStyle/>
          <a:p>
            <a:pPr algn="ctr"/>
            <a:r>
              <a:rPr lang="en-AU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Reciprocal theorem for</a:t>
            </a:r>
            <a:endParaRPr lang="en-GB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9530" y="-896288"/>
            <a:ext cx="5420870" cy="5038333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1270178"/>
              </a:avLst>
            </a:prstTxWarp>
            <a:spAutoFit/>
          </a:bodyPr>
          <a:lstStyle/>
          <a:p>
            <a:pPr algn="ctr"/>
            <a:r>
              <a:rPr lang="en-AU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permanent magnet design</a:t>
            </a:r>
            <a:endParaRPr lang="en-GB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r="71118"/>
          <a:stretch/>
        </p:blipFill>
        <p:spPr>
          <a:xfrm>
            <a:off x="6867146" y="1450336"/>
            <a:ext cx="3914954" cy="397637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5" name="TextBox 14"/>
          <p:cNvSpPr txBox="1"/>
          <p:nvPr/>
        </p:nvSpPr>
        <p:spPr>
          <a:xfrm>
            <a:off x="361950" y="6152976"/>
            <a:ext cx="78181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(Generate fields with a cos</a:t>
            </a:r>
            <a:r>
              <a:rPr lang="el-GR" sz="2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θ</a:t>
            </a:r>
            <a:r>
              <a:rPr lang="en-AU" sz="2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current distribution)</a:t>
            </a:r>
            <a:endParaRPr lang="en-GB" sz="28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641974" y="804211"/>
            <a:ext cx="4365298" cy="52322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tx2">
                <a:lumMod val="50000"/>
              </a:schemeClr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AU" sz="2800" dirty="0" smtClean="0">
                <a:solidFill>
                  <a:srgbClr val="7F7F7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B-Field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AU" sz="2800" dirty="0" smtClean="0">
                <a:solidFill>
                  <a:srgbClr val="FCE2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Magnetisation</a:t>
            </a:r>
            <a:endParaRPr lang="en-GB" sz="2800" i="1" dirty="0">
              <a:solidFill>
                <a:srgbClr val="FCE2D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641974" y="5603555"/>
            <a:ext cx="4365298" cy="52322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tx2">
                <a:lumMod val="50000"/>
              </a:schemeClr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AU" sz="2800" dirty="0" smtClean="0">
                <a:solidFill>
                  <a:srgbClr val="FCE2D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B-Field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AU" sz="2800" dirty="0" smtClean="0">
                <a:solidFill>
                  <a:srgbClr val="7F7F7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Magnetisation</a:t>
            </a:r>
            <a:endParaRPr lang="en-GB" sz="2800" i="1" dirty="0">
              <a:solidFill>
                <a:srgbClr val="7F7F7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47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5" grpId="0"/>
      <p:bldP spid="18" grpId="0" animBg="1"/>
      <p:bldP spid="2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50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46276" y="973816"/>
            <a:ext cx="3284787" cy="2464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9530" y="498442"/>
            <a:ext cx="5420870" cy="5038333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540511"/>
              </a:avLst>
            </a:prstTxWarp>
            <a:spAutoFit/>
          </a:bodyPr>
          <a:lstStyle/>
          <a:p>
            <a:pPr algn="ctr"/>
            <a:r>
              <a:rPr lang="en-AU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Reciprocal theorem for</a:t>
            </a:r>
            <a:endParaRPr lang="en-GB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28890" y="4330425"/>
            <a:ext cx="8093872" cy="237430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6" name="TextBox 15"/>
          <p:cNvSpPr txBox="1"/>
          <p:nvPr/>
        </p:nvSpPr>
        <p:spPr>
          <a:xfrm>
            <a:off x="4311847" y="3836624"/>
            <a:ext cx="11240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Dipole</a:t>
            </a:r>
            <a:endParaRPr lang="en-GB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43859" y="3803872"/>
            <a:ext cx="19094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Quadrupole</a:t>
            </a:r>
            <a:endParaRPr lang="en-GB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9787393" y="3835771"/>
            <a:ext cx="16882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Combined</a:t>
            </a:r>
            <a:endParaRPr lang="en-GB" sz="24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087625" y="622533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Distorted</a:t>
            </a:r>
            <a:endParaRPr lang="en-GB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6638" y="6031027"/>
            <a:ext cx="33779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Using CBETA BDT1</a:t>
            </a:r>
            <a:endParaRPr lang="en-GB" sz="28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03342" y="427882"/>
            <a:ext cx="2900028" cy="2870808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3" name="TextBox 12"/>
          <p:cNvSpPr txBox="1"/>
          <p:nvPr/>
        </p:nvSpPr>
        <p:spPr>
          <a:xfrm>
            <a:off x="199530" y="-896288"/>
            <a:ext cx="5420870" cy="5038333"/>
          </a:xfrm>
          <a:prstGeom prst="rect">
            <a:avLst/>
          </a:prstGeom>
          <a:noFill/>
        </p:spPr>
        <p:txBody>
          <a:bodyPr wrap="square" rtlCol="0">
            <a:prstTxWarp prst="textArchDown">
              <a:avLst>
                <a:gd name="adj" fmla="val 1270178"/>
              </a:avLst>
            </a:prstTxWarp>
            <a:spAutoFit/>
          </a:bodyPr>
          <a:lstStyle/>
          <a:p>
            <a:pPr algn="ctr"/>
            <a:r>
              <a:rPr lang="en-AU" sz="5400" dirty="0" smtClean="0">
                <a:latin typeface="Arial" panose="020B0604020202020204" pitchFamily="34" charset="0"/>
                <a:cs typeface="Arial" panose="020B0604020202020204" pitchFamily="34" charset="0"/>
              </a:rPr>
              <a:t>permanent magnet design</a:t>
            </a:r>
            <a:endParaRPr lang="en-GB" sz="5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0" b="98722" l="73290" r="100000"/>
                    </a14:imgEffect>
                  </a14:imgLayer>
                </a14:imgProps>
              </a:ext>
            </a:extLst>
          </a:blip>
          <a:srcRect l="73280" t="6776" r="58" b="2337"/>
          <a:stretch/>
        </p:blipFill>
        <p:spPr>
          <a:xfrm>
            <a:off x="7572834" y="618427"/>
            <a:ext cx="2680263" cy="2680263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556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20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Stage 1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956" y="1487439"/>
            <a:ext cx="4227377" cy="4480048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8" name="TextBox 7"/>
          <p:cNvSpPr txBox="1"/>
          <p:nvPr/>
        </p:nvSpPr>
        <p:spPr>
          <a:xfrm>
            <a:off x="6173245" y="838746"/>
            <a:ext cx="5551520" cy="42473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Goal: </a:t>
            </a:r>
          </a:p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field error, calculated by multipoles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How: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Place magnets along concentric circles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Shove in as many magnets in the ring as possible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Align magnets with magnetisation vectors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Exclude any magnets beyond reference contour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Variables:</a:t>
            </a:r>
            <a:endParaRPr lang="en-A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Magnet radii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Reference contour position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Meta-variables:</a:t>
            </a:r>
            <a:endParaRPr lang="en-A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Number of magnet rings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Magnet details (shape, remnant field)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Inner radius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Goal fields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20815" y="5350513"/>
            <a:ext cx="3704860" cy="120032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Magnet Details: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Dimensions: 12.7x12.7x100mm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Remnant Field: 1300mT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Demagnetisation: Neglected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73280" t="6776" r="58" b="2337"/>
          <a:stretch/>
        </p:blipFill>
        <p:spPr>
          <a:xfrm>
            <a:off x="3599245" y="167427"/>
            <a:ext cx="2395470" cy="2395470"/>
          </a:xfrm>
          <a:prstGeom prst="rect">
            <a:avLst/>
          </a:prstGeom>
        </p:spPr>
      </p:pic>
      <p:pic>
        <p:nvPicPr>
          <p:cNvPr id="12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194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Stage 2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4029" y="1797187"/>
            <a:ext cx="4131643" cy="4478840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6" name="TextBox 5"/>
          <p:cNvSpPr txBox="1"/>
          <p:nvPr/>
        </p:nvSpPr>
        <p:spPr>
          <a:xfrm>
            <a:off x="5460421" y="2628912"/>
            <a:ext cx="4974439" cy="31393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Goal: </a:t>
            </a:r>
          </a:p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field error, calculated by multipoles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How: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Use previous magnet positions as reference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Jiggle the magnets around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Variables:</a:t>
            </a:r>
            <a:endParaRPr lang="en-A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Magnet x-positions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Magnet y-positions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Magnet angles</a:t>
            </a: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Algorithm: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Simulated annealing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36703" y="543762"/>
            <a:ext cx="6483313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Midplane</a:t>
            </a:r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 symmetry:</a:t>
            </a:r>
            <a:endParaRPr lang="en-AU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Keeps skew multipoles low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Halves the number of variables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Leads to ‘magnet duplication’ when ‘middle magnets’ move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Example on the far left of this magnet</a:t>
            </a:r>
            <a:endParaRPr lang="en-GB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686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Rounded Rectangle 7"/>
          <p:cNvSpPr/>
          <p:nvPr/>
        </p:nvSpPr>
        <p:spPr>
          <a:xfrm>
            <a:off x="334850" y="1449851"/>
            <a:ext cx="2880000" cy="2880000"/>
          </a:xfrm>
          <a:prstGeom prst="roundRect">
            <a:avLst>
              <a:gd name="adj" fmla="val 5289"/>
            </a:avLst>
          </a:prstGeom>
          <a:solidFill>
            <a:srgbClr val="7FBEE9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" name="Rounded Rectangle 8"/>
          <p:cNvSpPr/>
          <p:nvPr/>
        </p:nvSpPr>
        <p:spPr>
          <a:xfrm>
            <a:off x="2737300" y="3813124"/>
            <a:ext cx="2880000" cy="2880000"/>
          </a:xfrm>
          <a:prstGeom prst="roundRect">
            <a:avLst>
              <a:gd name="adj" fmla="val 5289"/>
            </a:avLst>
          </a:prstGeom>
          <a:solidFill>
            <a:srgbClr val="D5783A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Comparing Stages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863014" y="3863348"/>
            <a:ext cx="2578361" cy="279503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23500" y="1449851"/>
            <a:ext cx="2638104" cy="2795784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8747268" y="5857993"/>
            <a:ext cx="28135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(Skew poles are all small)</a:t>
            </a:r>
            <a:endParaRPr lang="en-GB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6957926" y="264438"/>
                <a:ext cx="3822970" cy="69204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AU" sz="2000" b="0" i="1" smtClean="0"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AU" sz="2000" b="0" i="1" smtClean="0">
                          <a:latin typeface="Cambria Math" panose="02040503050406030204" pitchFamily="18" charset="0"/>
                        </a:rPr>
                        <m:t>𝑖</m:t>
                      </m:r>
                      <m:r>
                        <a:rPr lang="en-AU" sz="2000" b="0" i="1" smtClean="0">
                          <a:latin typeface="Cambria Math" panose="02040503050406030204" pitchFamily="18" charset="0"/>
                        </a:rPr>
                        <m:t> </m:t>
                      </m:r>
                      <m:sSub>
                        <m:sSub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AU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</m:den>
                      </m:f>
                      <m:nary>
                        <m:nary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23"/>
                            </m:rP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  <m:sup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𝜋</m:t>
                          </m:r>
                        </m:sup>
                        <m:e>
                          <m:sSub>
                            <m:sSubPr>
                              <m:ctrl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𝑟</m:t>
                              </m:r>
                            </m:sub>
                          </m:sSub>
                          <m:d>
                            <m:dPr>
                              <m:ctrl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  <m:t>𝑟</m:t>
                                  </m:r>
                                </m:e>
                                <m:sub>
                                  <m: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  <m:t>0</m:t>
                                  </m:r>
                                </m:sub>
                              </m:sSub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,</m:t>
                              </m:r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e>
                          </m:d>
                          <m:sSup>
                            <m:sSupPr>
                              <m:ctrl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𝑖𝑛</m:t>
                              </m:r>
                              <m:r>
                                <a:rPr lang="en-AU" sz="2000" i="1">
                                  <a:latin typeface="Cambria Math" panose="02040503050406030204" pitchFamily="18" charset="0"/>
                                </a:rPr>
                                <m:t>𝜃</m:t>
                              </m:r>
                            </m:sup>
                          </m:sSup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𝑑</m:t>
                          </m:r>
                          <m:r>
                            <a:rPr lang="en-AU" sz="2000" i="1">
                              <a:latin typeface="Cambria Math" panose="02040503050406030204" pitchFamily="18" charset="0"/>
                            </a:rPr>
                            <m:t>𝜃</m:t>
                          </m:r>
                        </m:e>
                      </m:nary>
                    </m:oMath>
                  </m:oMathPara>
                </a14:m>
                <a:endParaRPr lang="en-GB" sz="2000" dirty="0"/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57926" y="264438"/>
                <a:ext cx="3822970" cy="692049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7730919" y="971682"/>
                <a:ext cx="1728614" cy="6281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𝑏</m:t>
                          </m:r>
                        </m:e>
                        <m:sub>
                          <m:r>
                            <a:rPr lang="en-AU" sz="2000" b="0" i="1" smtClean="0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AU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AU" sz="2000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AU" sz="2000" i="1">
                              <a:latin typeface="Cambria Math" panose="02040503050406030204" pitchFamily="18" charset="0"/>
                            </a:rPr>
                            <m:t>10</m:t>
                          </m:r>
                        </m:e>
                        <m:sup>
                          <m:r>
                            <a:rPr lang="en-AU" sz="2000" i="1">
                              <a:latin typeface="Cambria Math" panose="02040503050406030204" pitchFamily="18" charset="0"/>
                            </a:rPr>
                            <m:t>4</m:t>
                          </m:r>
                        </m:sup>
                      </m:sSup>
                      <m:f>
                        <m:fPr>
                          <m:ctrlPr>
                            <a:rPr lang="en-AU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𝐵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AU" sz="2000" b="0" i="0" smtClean="0">
                                  <a:latin typeface="Cambria Math" panose="02040503050406030204" pitchFamily="18" charset="0"/>
                                </a:rPr>
                                <m:t>main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GB" sz="2000" dirty="0"/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30919" y="971682"/>
                <a:ext cx="1728614" cy="628121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9960" y="1843289"/>
            <a:ext cx="5998902" cy="393967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5" name="TextBox 14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617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Quantifying Stage 2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48303" y="2026424"/>
            <a:ext cx="6544705" cy="3985103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9" name="TextBox 8"/>
          <p:cNvSpPr txBox="1"/>
          <p:nvPr/>
        </p:nvSpPr>
        <p:spPr>
          <a:xfrm>
            <a:off x="6379584" y="1657092"/>
            <a:ext cx="56555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(Will later require a specific model for each magnet)</a:t>
            </a:r>
            <a:endParaRPr lang="en-GB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1079500" y="1745135"/>
            <a:ext cx="3429000" cy="4266392"/>
            <a:chOff x="1079500" y="1745135"/>
            <a:chExt cx="3429000" cy="426639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/>
            <a:srcRect l="33100" r="32666"/>
            <a:stretch/>
          </p:blipFill>
          <p:spPr>
            <a:xfrm>
              <a:off x="1079500" y="1745135"/>
              <a:ext cx="3429000" cy="4266392"/>
            </a:xfrm>
            <a:prstGeom prst="rect">
              <a:avLst/>
            </a:prstGeom>
            <a:ln w="28575">
              <a:solidFill>
                <a:schemeClr val="tx1"/>
              </a:solidFill>
            </a:ln>
          </p:spPr>
        </p:pic>
        <p:sp>
          <p:nvSpPr>
            <p:cNvPr id="3" name="Rectangle 2"/>
            <p:cNvSpPr/>
            <p:nvPr/>
          </p:nvSpPr>
          <p:spPr>
            <a:xfrm>
              <a:off x="1079500" y="5479751"/>
              <a:ext cx="228600" cy="324149"/>
            </a:xfrm>
            <a:prstGeom prst="rect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11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2044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Error Study</a:t>
            </a:r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89552" y="2850593"/>
            <a:ext cx="4825730" cy="3956499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0506" y="2258307"/>
            <a:ext cx="5247340" cy="299497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/>
              <p:cNvSpPr txBox="1"/>
              <p:nvPr/>
            </p:nvSpPr>
            <p:spPr>
              <a:xfrm>
                <a:off x="411334" y="1431361"/>
                <a:ext cx="5170518" cy="101258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AU" sz="2400" b="0" i="0" smtClean="0">
                          <a:latin typeface="Cambria Math" panose="02040503050406030204" pitchFamily="18" charset="0"/>
                        </a:rPr>
                        <m:t>FoM</m:t>
                      </m:r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AU" sz="2000" i="1"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nary>
                            <m:naryPr>
                              <m:chr m:val="∑"/>
                              <m:ctrlPr>
                                <a:rPr lang="en-AU" sz="2000" i="1" smtClean="0"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r>
                                <m:rPr>
                                  <m:brk m:alnAt="23"/>
                                </m:rP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=1</m:t>
                              </m:r>
                            </m:sub>
                            <m:sup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15</m:t>
                              </m:r>
                            </m:sup>
                            <m:e>
                              <m:sSup>
                                <m:sSupPr>
                                  <m:ctrlP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n-AU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𝑏</m:t>
                                          </m:r>
                                        </m:e>
                                        <m:sub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AU" sz="2000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sSub>
                                        <m:sSubPr>
                                          <m:ctrlP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𝑏</m:t>
                                          </m:r>
                                        </m:e>
                                        <m:sub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, </m:t>
                                          </m:r>
                                          <m:r>
                                            <m:rPr>
                                              <m:sty m:val="p"/>
                                            </m:rPr>
                                            <a:rPr lang="en-AU" sz="2000">
                                              <a:latin typeface="Cambria Math" panose="02040503050406030204" pitchFamily="18" charset="0"/>
                                            </a:rPr>
                                            <m:t>opt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  <m:sup>
                                  <m: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  <m:r>
                                <a:rPr lang="en-AU" sz="20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p>
                                <m:sSupPr>
                                  <m:ctrlP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lang="en-AU" sz="2000" i="1">
                                          <a:latin typeface="Cambria Math" panose="02040503050406030204" pitchFamily="18" charset="0"/>
                                        </a:rPr>
                                      </m:ctrlPr>
                                    </m:dPr>
                                    <m:e>
                                      <m:sSub>
                                        <m:sSubPr>
                                          <m:ctrlP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AU" sz="2000" b="0" i="1" smtClean="0">
                                              <a:latin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e>
                                        <m:sub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</m:sub>
                                      </m:sSub>
                                      <m:r>
                                        <a:rPr lang="en-AU" sz="2000" i="1">
                                          <a:latin typeface="Cambria Math" panose="02040503050406030204" pitchFamily="18" charset="0"/>
                                        </a:rPr>
                                        <m:t>−</m:t>
                                      </m:r>
                                      <m:sSub>
                                        <m:sSubPr>
                                          <m:ctrlP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AU" sz="2000" b="0" i="1" smtClean="0">
                                              <a:latin typeface="Cambria Math" panose="02040503050406030204" pitchFamily="18" charset="0"/>
                                            </a:rPr>
                                            <m:t>𝑎</m:t>
                                          </m:r>
                                        </m:e>
                                        <m:sub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𝑛</m:t>
                                          </m:r>
                                          <m:r>
                                            <a:rPr lang="en-AU" sz="2000" i="1">
                                              <a:latin typeface="Cambria Math" panose="02040503050406030204" pitchFamily="18" charset="0"/>
                                            </a:rPr>
                                            <m:t>, </m:t>
                                          </m:r>
                                          <m:r>
                                            <m:rPr>
                                              <m:sty m:val="p"/>
                                            </m:rPr>
                                            <a:rPr lang="en-AU" sz="2000">
                                              <a:latin typeface="Cambria Math" panose="02040503050406030204" pitchFamily="18" charset="0"/>
                                            </a:rPr>
                                            <m:t>opt</m:t>
                                          </m:r>
                                        </m:sub>
                                      </m:sSub>
                                    </m:e>
                                  </m:d>
                                </m:e>
                                <m:sup>
                                  <m:r>
                                    <a:rPr lang="en-AU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e>
                          </m:nary>
                        </m:e>
                      </m:rad>
                    </m:oMath>
                  </m:oMathPara>
                </a14:m>
                <a:endParaRPr lang="en-GB" sz="2000" dirty="0"/>
              </a:p>
            </p:txBody>
          </p:sp>
        </mc:Choice>
        <mc:Fallback xmlns="">
          <p:sp>
            <p:nvSpPr>
              <p:cNvPr id="9" name="TextBox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1334" y="1431361"/>
                <a:ext cx="5170518" cy="1012585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/>
          <p:cNvSpPr txBox="1"/>
          <p:nvPr/>
        </p:nvSpPr>
        <p:spPr>
          <a:xfrm>
            <a:off x="5675535" y="1062029"/>
            <a:ext cx="57075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In CBETA, a </a:t>
            </a:r>
            <a:r>
              <a:rPr lang="en-AU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FoM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 of about </a:t>
            </a:r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100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 could be compensated</a:t>
            </a:r>
            <a:endParaRPr lang="en-GB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2825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1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4171" y="-171451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910" y="-445862"/>
            <a:ext cx="7768771" cy="776877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04" r="12104"/>
          <a:stretch/>
        </p:blipFill>
        <p:spPr>
          <a:xfrm>
            <a:off x="7034411" y="1233844"/>
            <a:ext cx="4686299" cy="4686299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7" name="TextBox 6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9607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159" y="4092818"/>
            <a:ext cx="4947392" cy="2905091"/>
            <a:chOff x="2714172" y="1683657"/>
            <a:chExt cx="6574971" cy="3860800"/>
          </a:xfrm>
        </p:grpSpPr>
        <p:sp>
          <p:nvSpPr>
            <p:cNvPr id="9" name="Rectangle 8"/>
            <p:cNvSpPr/>
            <p:nvPr/>
          </p:nvSpPr>
          <p:spPr>
            <a:xfrm rot="478202">
              <a:off x="6614119" y="1841885"/>
              <a:ext cx="1104900" cy="1919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 rot="20915954">
              <a:off x="4031116" y="1916568"/>
              <a:ext cx="1104900" cy="1892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26" name="Picture 2" descr="https://www.pngall.com/wp-content/uploads/2018/05/Bowl-Free-Download-PNG.png"/>
            <p:cNvPicPr>
              <a:picLocks noChangeAspect="1" noChangeArrowheads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765" t="14013" r="14689" b="12111"/>
            <a:stretch/>
          </p:blipFill>
          <p:spPr bwMode="auto">
            <a:xfrm>
              <a:off x="2714172" y="1683657"/>
              <a:ext cx="6574971" cy="386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1" name="TextBox 20"/>
          <p:cNvSpPr txBox="1"/>
          <p:nvPr/>
        </p:nvSpPr>
        <p:spPr>
          <a:xfrm>
            <a:off x="7095522" y="728225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Optics</a:t>
            </a:r>
            <a:endParaRPr lang="en-GB" sz="4400" b="1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4" name="Picture 10" descr="https://pngimg.com/uploads/beef/beef_PNG100.pn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51038" y="1428942"/>
            <a:ext cx="2715127" cy="2036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 rot="20970037">
            <a:off x="7069612" y="1832612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Design algorithm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40" name="Picture 16" descr="http://3.bp.blogspot.com/_MmHetZ5hXHs/Sf9Y9lhjeHI/AAAAAAAAB7g/x5Yu6cBbRVM/s400/iStock_whole+raw+chicken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926" b="89706" l="10000" r="94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92531" y="2696245"/>
            <a:ext cx="3308104" cy="2249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 rot="21416450">
            <a:off x="8947511" y="3271997"/>
            <a:ext cx="24487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Quality evaluation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5" name="Picture 14" descr="http://plenteousveg.com/wp-content/uploads/2016/01/tofu-597228.jpg"/>
          <p:cNvPicPr>
            <a:picLocks noChangeAspect="1" noChangeArrowheads="1"/>
          </p:cNvPicPr>
          <p:nvPr/>
        </p:nvPicPr>
        <p:blipFill rotWithShape="1">
          <a:blip r:embed="rId7" cstate="hq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333" b="97778" l="0" r="100000">
                        <a14:backgroundMark x1="46708" y1="10292" x2="41628" y2="107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404653" y="555389"/>
            <a:ext cx="2827435" cy="2504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 rot="20332954">
            <a:off x="9836570" y="1301726"/>
            <a:ext cx="21915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Error mitigation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381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275771"/>
            <a:ext cx="12583885" cy="74168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>
                <a:solidFill>
                  <a:schemeClr val="bg1"/>
                </a:solidFill>
              </a:rPr>
              <a:t>Thanks To</a:t>
            </a:r>
            <a:endParaRPr lang="en-GB" i="1" dirty="0">
              <a:solidFill>
                <a:schemeClr val="bg1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8459167"/>
              </p:ext>
            </p:extLst>
          </p:nvPr>
        </p:nvGraphicFramePr>
        <p:xfrm>
          <a:off x="914415" y="1492751"/>
          <a:ext cx="10332705" cy="34451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51568">
                  <a:extLst>
                    <a:ext uri="{9D8B030D-6E8A-4147-A177-3AD203B41FA5}">
                      <a16:colId xmlns:a16="http://schemas.microsoft.com/office/drawing/2014/main" val="3746432597"/>
                    </a:ext>
                  </a:extLst>
                </a:gridCol>
                <a:gridCol w="486077">
                  <a:extLst>
                    <a:ext uri="{9D8B030D-6E8A-4147-A177-3AD203B41FA5}">
                      <a16:colId xmlns:a16="http://schemas.microsoft.com/office/drawing/2014/main" val="1813479475"/>
                    </a:ext>
                  </a:extLst>
                </a:gridCol>
                <a:gridCol w="6195060">
                  <a:extLst>
                    <a:ext uri="{9D8B030D-6E8A-4147-A177-3AD203B41FA5}">
                      <a16:colId xmlns:a16="http://schemas.microsoft.com/office/drawing/2014/main" val="161570468"/>
                    </a:ext>
                  </a:extLst>
                </a:gridCol>
              </a:tblGrid>
              <a:tr h="416482">
                <a:tc>
                  <a:txBody>
                    <a:bodyPr/>
                    <a:lstStyle/>
                    <a:p>
                      <a:r>
                        <a:rPr lang="en-AU" sz="2800" b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Hannah Norman</a:t>
                      </a:r>
                      <a:r>
                        <a:rPr lang="en-AU" sz="2800" b="0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GB" sz="2800" b="0" baseline="3000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[1,2,3]</a:t>
                      </a:r>
                      <a:endParaRPr lang="en-GB" sz="2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2161160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AU" sz="2800" b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Jacinta Yap </a:t>
                      </a:r>
                      <a:r>
                        <a:rPr lang="en-GB" sz="2800" b="0" baseline="3000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[3]</a:t>
                      </a:r>
                      <a:endParaRPr lang="en-GB" sz="2800" b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0" i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9733144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endParaRPr lang="en-GB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GB" sz="18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Affiliations: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73936499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800" i="0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[1]</a:t>
                      </a:r>
                      <a:endParaRPr lang="en-GB" sz="18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University </a:t>
                      </a:r>
                      <a:r>
                        <a:rPr lang="en-GB" sz="18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of Manchester, Manchester, UK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45161181"/>
                  </a:ext>
                </a:extLst>
              </a:tr>
              <a:tr h="417600">
                <a:tc>
                  <a:txBody>
                    <a:bodyPr/>
                    <a:lstStyle/>
                    <a:p>
                      <a:endParaRPr lang="en-GB" sz="18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[2]</a:t>
                      </a:r>
                      <a:endParaRPr lang="en-GB" sz="1800" dirty="0">
                        <a:solidFill>
                          <a:schemeClr val="bg1"/>
                        </a:solidFill>
                        <a:latin typeface="Arial"/>
                        <a:cs typeface="Arial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GB" sz="1800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Cockcroft </a:t>
                      </a:r>
                      <a:r>
                        <a:rPr lang="en-GB" sz="180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Institute, Warrington, UK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550703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r>
                        <a:rPr lang="en-GB" sz="2800" b="1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Rob Appleby </a:t>
                      </a:r>
                      <a:r>
                        <a:rPr lang="en-GB" sz="2800" b="0" baseline="30000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[1,2</a:t>
                      </a:r>
                      <a:r>
                        <a:rPr lang="en-GB" sz="2800" b="0" baseline="30000" dirty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]</a:t>
                      </a:r>
                      <a:endParaRPr lang="en-GB" sz="280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[3]</a:t>
                      </a:r>
                      <a:endParaRPr lang="en-GB" sz="1800" b="0" i="0" u="none" strike="noStrike" noProof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b="0" i="0" u="none" strike="noStrike" noProof="0" dirty="0" smtClean="0">
                          <a:solidFill>
                            <a:schemeClr val="bg1"/>
                          </a:solidFill>
                          <a:latin typeface="Arial"/>
                        </a:rPr>
                        <a:t>University </a:t>
                      </a:r>
                      <a:r>
                        <a:rPr lang="en-GB" sz="1800" b="0" i="0" u="none" strike="noStrike" noProof="0" dirty="0">
                          <a:solidFill>
                            <a:schemeClr val="bg1"/>
                          </a:solidFill>
                          <a:latin typeface="Arial"/>
                        </a:rPr>
                        <a:t>of Melbourne, Victoria, Australia</a:t>
                      </a:r>
                      <a:endParaRPr lang="en-GB" sz="1800" b="0" i="0" u="none" strike="noStrike" noProof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7462781"/>
                  </a:ext>
                </a:extLst>
              </a:tr>
              <a:tr h="41648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b="1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Suzie Sheehy </a:t>
                      </a:r>
                      <a:r>
                        <a:rPr lang="en-GB" sz="2800" b="0" baseline="30000" dirty="0" smtClean="0">
                          <a:solidFill>
                            <a:schemeClr val="bg1"/>
                          </a:solidFill>
                          <a:latin typeface="Arial"/>
                          <a:cs typeface="Arial"/>
                        </a:rPr>
                        <a:t>[3,4]</a:t>
                      </a:r>
                      <a:endParaRPr lang="en-GB" sz="2800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AU" sz="1800" b="0" i="0" u="none" strike="noStrike" noProof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[4]</a:t>
                      </a:r>
                      <a:endParaRPr lang="en-GB" sz="1800" b="0" i="0" u="none" strike="noStrike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GB" sz="1800" b="0" i="0" u="none" strike="noStrike" noProof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Australian Nuclear Science and Technology Organisation (ANSTO), Australia</a:t>
                      </a:r>
                      <a:endParaRPr lang="en-GB" sz="1800" b="0" i="0" u="none" strike="noStrike" noProof="0" dirty="0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4894432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951818" y="6184520"/>
            <a:ext cx="425789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000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 and </a:t>
            </a:r>
            <a:r>
              <a:rPr lang="en-AU" sz="20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everyone else in the group</a:t>
            </a:r>
            <a:endParaRPr lang="en-GB" sz="2000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4155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098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2540" y="838505"/>
            <a:ext cx="8954579" cy="4998052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20" name="Rectangle 19"/>
          <p:cNvSpPr/>
          <p:nvPr/>
        </p:nvSpPr>
        <p:spPr>
          <a:xfrm rot="240000">
            <a:off x="3979693" y="1884393"/>
            <a:ext cx="1625848" cy="406152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/>
          <p:cNvSpPr/>
          <p:nvPr/>
        </p:nvSpPr>
        <p:spPr>
          <a:xfrm rot="660000">
            <a:off x="5764490" y="2090053"/>
            <a:ext cx="1625848" cy="406152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Rectangle 21"/>
          <p:cNvSpPr/>
          <p:nvPr/>
        </p:nvSpPr>
        <p:spPr>
          <a:xfrm rot="1140000">
            <a:off x="7477027" y="2558845"/>
            <a:ext cx="1625848" cy="406152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ectangle 22"/>
          <p:cNvSpPr/>
          <p:nvPr/>
        </p:nvSpPr>
        <p:spPr>
          <a:xfrm rot="1560000">
            <a:off x="9131450" y="3246728"/>
            <a:ext cx="1625848" cy="406152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/>
          <p:cNvSpPr txBox="1"/>
          <p:nvPr/>
        </p:nvSpPr>
        <p:spPr>
          <a:xfrm rot="240000">
            <a:off x="3786739" y="2248677"/>
            <a:ext cx="1949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    B    C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 rot="660000">
            <a:off x="5529764" y="2457061"/>
            <a:ext cx="1949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    E    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F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 rot="1140000">
            <a:off x="7192511" y="2935212"/>
            <a:ext cx="1949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     E    D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6405683" y="3176320"/>
            <a:ext cx="899679" cy="575310"/>
            <a:chOff x="6613528" y="4340066"/>
            <a:chExt cx="899679" cy="575310"/>
          </a:xfrm>
        </p:grpSpPr>
        <p:cxnSp>
          <p:nvCxnSpPr>
            <p:cNvPr id="28" name="Straight Connector 27"/>
            <p:cNvCxnSpPr>
              <a:cxnSpLocks noChangeAspect="1"/>
            </p:cNvCxnSpPr>
            <p:nvPr/>
          </p:nvCxnSpPr>
          <p:spPr>
            <a:xfrm>
              <a:off x="6937479" y="4340066"/>
              <a:ext cx="540872" cy="433602"/>
            </a:xfrm>
            <a:prstGeom prst="line">
              <a:avLst/>
            </a:pr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>
              <a:off x="6858000" y="4773668"/>
              <a:ext cx="620351" cy="0"/>
            </a:xfrm>
            <a:prstGeom prst="line">
              <a:avLst/>
            </a:prstGeom>
            <a:ln w="28575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0" name="Arc 29"/>
            <p:cNvSpPr/>
            <p:nvPr/>
          </p:nvSpPr>
          <p:spPr>
            <a:xfrm rot="15238768">
              <a:off x="7153207" y="4555376"/>
              <a:ext cx="360000" cy="360000"/>
            </a:xfrm>
            <a:prstGeom prst="arc">
              <a:avLst>
                <a:gd name="adj1" fmla="val 16200000"/>
                <a:gd name="adj2" fmla="val 20871005"/>
              </a:avLst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6613528" y="4385286"/>
              <a:ext cx="534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AU" dirty="0" smtClean="0">
                  <a:latin typeface="Arial" panose="020B0604020202020204" pitchFamily="34" charset="0"/>
                  <a:cs typeface="Arial" panose="020B0604020202020204" pitchFamily="34" charset="0"/>
                </a:rPr>
                <a:t>30°</a:t>
              </a:r>
              <a:endParaRPr lang="en-GB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cxnSp>
        <p:nvCxnSpPr>
          <p:cNvPr id="32" name="Straight Connector 31"/>
          <p:cNvCxnSpPr/>
          <p:nvPr/>
        </p:nvCxnSpPr>
        <p:spPr>
          <a:xfrm>
            <a:off x="5432216" y="1750235"/>
            <a:ext cx="545764" cy="92146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5375478" y="1388402"/>
            <a:ext cx="1052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11.25cm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6743849" y="2043018"/>
            <a:ext cx="279590" cy="63579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6428713" y="1633790"/>
            <a:ext cx="9201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7.5cm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6" name="Straight Connector 35"/>
          <p:cNvCxnSpPr/>
          <p:nvPr/>
        </p:nvCxnSpPr>
        <p:spPr>
          <a:xfrm>
            <a:off x="7658007" y="2230146"/>
            <a:ext cx="375676" cy="95177"/>
          </a:xfrm>
          <a:prstGeom prst="line">
            <a:avLst/>
          </a:prstGeom>
          <a:ln w="1905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7582752" y="1846597"/>
            <a:ext cx="9201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10cm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 rot="1698488">
            <a:off x="8761309" y="3667281"/>
            <a:ext cx="19494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  B    A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585378" y="5980863"/>
            <a:ext cx="76066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All modelling in </a:t>
            </a:r>
            <a:r>
              <a:rPr lang="en-AU" sz="24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Zgoubi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with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Python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wrappers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5082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/>
      <p:bldP spid="25" grpId="0"/>
      <p:bldP spid="26" grpId="0"/>
      <p:bldP spid="33" grpId="0"/>
      <p:bldP spid="35" grpId="0"/>
      <p:bldP spid="37" grpId="0"/>
      <p:bldP spid="38" grpId="0"/>
      <p:bldP spid="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Phase Advantageous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6765" y="1607041"/>
            <a:ext cx="4652071" cy="4652071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14" name="TextBox 13"/>
          <p:cNvSpPr txBox="1"/>
          <p:nvPr/>
        </p:nvSpPr>
        <p:spPr>
          <a:xfrm>
            <a:off x="350861" y="1912851"/>
            <a:ext cx="42084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π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phase advance for half-arc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750026" y="2415535"/>
            <a:ext cx="30103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2 cells per half-arc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45126" y="3438524"/>
            <a:ext cx="42951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Make a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periodic cell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where 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horizontal tune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of the reference energy is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0.25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455080" y="5012679"/>
            <a:ext cx="36093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Want to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B</a:t>
            </a:r>
            <a:r>
              <a:rPr lang="en-AU" sz="2400" b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0F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maximise k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97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7" grpId="0"/>
      <p:bldP spid="1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Scaling Not Enough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5051" y="1683184"/>
            <a:ext cx="5060076" cy="4199052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9019" y="4174747"/>
            <a:ext cx="4647660" cy="2588003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7974" y="1397515"/>
            <a:ext cx="4638705" cy="2614868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15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2287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71400" dirty="0">
              <a:solidFill>
                <a:srgbClr val="E8E0F4"/>
              </a:solidFill>
            </a:endParaRPr>
          </a:p>
          <a:p>
            <a:pPr algn="ctr"/>
            <a:endParaRPr lang="en-GB" sz="6600" dirty="0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91273" y="897500"/>
            <a:ext cx="5737023" cy="2613910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Optimiser Outline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447393" y="2394785"/>
            <a:ext cx="5743880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Minimise: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Dispersion at the centre of the beamline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Dispersion at two other markers along the beamline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Dispersion and angle from axis at beamline end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l-GR" dirty="0" smtClean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en-AU" dirty="0" smtClean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(CS Parameters)</a:t>
            </a:r>
            <a:r>
              <a:rPr lang="en-AU" baseline="-25000" dirty="0" smtClean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end</a:t>
            </a:r>
            <a:endParaRPr lang="en-AU" dirty="0" smtClean="0">
              <a:solidFill>
                <a:srgbClr val="FFC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How</a:t>
            </a:r>
            <a:r>
              <a:rPr lang="en-AU" b="1" i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Start with the scaling lattice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Allow all multipole values to vary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Use 31 energies for trajectories, 6 for CS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b="1" i="1" dirty="0">
                <a:latin typeface="Arial" panose="020B0604020202020204" pitchFamily="34" charset="0"/>
                <a:cs typeface="Arial" panose="020B0604020202020204" pitchFamily="34" charset="0"/>
              </a:rPr>
              <a:t>Variables:</a:t>
            </a:r>
            <a:endParaRPr lang="en-AU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Dipole-</a:t>
            </a:r>
            <a:r>
              <a:rPr lang="en-AU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decapole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terms for all 6 magnets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Algorithm</a:t>
            </a:r>
            <a:r>
              <a:rPr lang="en-AU" b="1" i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R-NSGA-II Multi-Objective Optimisation</a:t>
            </a:r>
            <a:endParaRPr lang="en-AU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flipH="1">
            <a:off x="9274175" y="1638300"/>
            <a:ext cx="66675" cy="314325"/>
          </a:xfrm>
          <a:prstGeom prst="straightConnector1">
            <a:avLst/>
          </a:prstGeom>
          <a:ln>
            <a:solidFill>
              <a:srgbClr val="FF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>
            <a:off x="8077201" y="1377676"/>
            <a:ext cx="19049" cy="314325"/>
          </a:xfrm>
          <a:prstGeom prst="straightConnector1">
            <a:avLst/>
          </a:prstGeom>
          <a:ln>
            <a:solidFill>
              <a:srgbClr val="00B0F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2"/>
          <a:srcRect l="87773" t="57391" r="4227" b="22689"/>
          <a:stretch/>
        </p:blipFill>
        <p:spPr>
          <a:xfrm>
            <a:off x="7139448" y="1937892"/>
            <a:ext cx="937658" cy="1063629"/>
          </a:xfrm>
          <a:prstGeom prst="rect">
            <a:avLst/>
          </a:prstGeom>
        </p:spPr>
      </p:pic>
      <p:cxnSp>
        <p:nvCxnSpPr>
          <p:cNvPr id="13" name="Straight Arrow Connector 12"/>
          <p:cNvCxnSpPr/>
          <p:nvPr/>
        </p:nvCxnSpPr>
        <p:spPr>
          <a:xfrm flipH="1">
            <a:off x="10445752" y="2000250"/>
            <a:ext cx="85723" cy="332210"/>
          </a:xfrm>
          <a:prstGeom prst="straightConnector1">
            <a:avLst/>
          </a:prstGeom>
          <a:ln>
            <a:solidFill>
              <a:srgbClr val="00B0F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4"/>
          <p:cNvGrpSpPr/>
          <p:nvPr/>
        </p:nvGrpSpPr>
        <p:grpSpPr>
          <a:xfrm rot="1950486" flipH="1">
            <a:off x="7938705" y="2361084"/>
            <a:ext cx="631843" cy="575309"/>
            <a:chOff x="6858000" y="4340067"/>
            <a:chExt cx="655207" cy="575309"/>
          </a:xfrm>
        </p:grpSpPr>
        <p:cxnSp>
          <p:nvCxnSpPr>
            <p:cNvPr id="16" name="Straight Connector 15"/>
            <p:cNvCxnSpPr>
              <a:cxnSpLocks noChangeAspect="1"/>
            </p:cNvCxnSpPr>
            <p:nvPr/>
          </p:nvCxnSpPr>
          <p:spPr>
            <a:xfrm>
              <a:off x="6937479" y="4340066"/>
              <a:ext cx="540872" cy="433602"/>
            </a:xfrm>
            <a:prstGeom prst="line">
              <a:avLst/>
            </a:prstGeom>
            <a:ln w="28575">
              <a:solidFill>
                <a:srgbClr val="7030A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>
              <a:off x="6858000" y="4773668"/>
              <a:ext cx="620351" cy="0"/>
            </a:xfrm>
            <a:prstGeom prst="line">
              <a:avLst/>
            </a:prstGeom>
            <a:ln w="28575">
              <a:solidFill>
                <a:srgbClr val="7030A0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8" name="Arc 17"/>
            <p:cNvSpPr/>
            <p:nvPr/>
          </p:nvSpPr>
          <p:spPr>
            <a:xfrm rot="15238768">
              <a:off x="7153207" y="4555376"/>
              <a:ext cx="360000" cy="360000"/>
            </a:xfrm>
            <a:prstGeom prst="arc">
              <a:avLst>
                <a:gd name="adj1" fmla="val 16200000"/>
                <a:gd name="adj2" fmla="val 20871005"/>
              </a:avLst>
            </a:prstGeom>
            <a:ln w="190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rgbClr val="7030A0"/>
                </a:solidFill>
              </a:endParaRPr>
            </a:p>
          </p:txBody>
        </p: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71164" y="3717988"/>
            <a:ext cx="5177325" cy="2251011"/>
          </a:xfrm>
          <a:prstGeom prst="rect">
            <a:avLst/>
          </a:prstGeom>
          <a:ln w="28575">
            <a:solidFill>
              <a:srgbClr val="FFC000"/>
            </a:solidFill>
          </a:ln>
        </p:spPr>
      </p:pic>
      <p:cxnSp>
        <p:nvCxnSpPr>
          <p:cNvPr id="24" name="Straight Arrow Connector 23"/>
          <p:cNvCxnSpPr/>
          <p:nvPr/>
        </p:nvCxnSpPr>
        <p:spPr>
          <a:xfrm flipH="1">
            <a:off x="7710852" y="2342838"/>
            <a:ext cx="188208" cy="423274"/>
          </a:xfrm>
          <a:prstGeom prst="straightConnector1">
            <a:avLst/>
          </a:prstGeom>
          <a:ln>
            <a:solidFill>
              <a:srgbClr val="7030A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344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71400" dirty="0">
                <a:solidFill>
                  <a:srgbClr val="E8E0F4"/>
                </a:solidFill>
              </a:rPr>
              <a:t>🐄</a:t>
            </a:r>
          </a:p>
          <a:p>
            <a:pPr algn="ctr"/>
            <a:endParaRPr lang="en-GB" sz="66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NSGA-II for Multi-Objective Optimisation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>
          <a:xfrm>
            <a:off x="187779" y="6171367"/>
            <a:ext cx="432682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Image from</a:t>
            </a:r>
          </a:p>
          <a:p>
            <a:r>
              <a:rPr lang="en-GB" i="1" dirty="0">
                <a:latin typeface="Arial" panose="020B0604020202020204" pitchFamily="34" charset="0"/>
                <a:cs typeface="Arial" panose="020B0604020202020204" pitchFamily="34" charset="0"/>
              </a:rPr>
              <a:t>https://</a:t>
            </a:r>
            <a:r>
              <a:rPr lang="en-GB" i="1" dirty="0" smtClean="0">
                <a:latin typeface="Arial" panose="020B0604020202020204" pitchFamily="34" charset="0"/>
                <a:cs typeface="Arial" panose="020B0604020202020204" pitchFamily="34" charset="0"/>
              </a:rPr>
              <a:t>en.wikipedia.org/wiki/Pareto_front</a:t>
            </a:r>
            <a:endParaRPr lang="en-GB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3393" y="1480385"/>
            <a:ext cx="5686707" cy="3939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Non-dominated Sorting Genetic Algorithm (II)</a:t>
            </a:r>
          </a:p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Genetic Algorithm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Define an initial population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The more ‘fit’ a solution (lower objective function) the more likely it is to ‘breed’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Introduce mutations each generation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Over time, converges on optimal solution</a:t>
            </a:r>
          </a:p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Non-Dominated Sorting: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Optimising many objectives simultaneously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A solution that achieves one goal very well might not be good at achieving the others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(Here, maybe small dispersion but terrible Twiss)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Searching for the ‘Pareto front’ of solutions, where the solutions are at the boundary of the best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89596" y="1498216"/>
            <a:ext cx="4504234" cy="3308666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6859955" y="4787506"/>
            <a:ext cx="4387804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Pareto Front: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A is better than B for f</a:t>
            </a:r>
            <a:r>
              <a:rPr lang="en-AU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but worse for f</a:t>
            </a:r>
            <a:r>
              <a:rPr lang="en-AU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AU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C is 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dominated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by both A and B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777655" y="1480385"/>
            <a:ext cx="177324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f</a:t>
            </a:r>
            <a:r>
              <a:rPr lang="en-AU" sz="1600" i="1" baseline="-25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and f</a:t>
            </a:r>
            <a:r>
              <a:rPr lang="en-AU" sz="1600" i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GB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7067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71400" dirty="0">
                <a:solidFill>
                  <a:srgbClr val="E8E0F4"/>
                </a:solidFill>
              </a:rPr>
              <a:t>🐄</a:t>
            </a:r>
          </a:p>
          <a:p>
            <a:pPr algn="ctr"/>
            <a:endParaRPr lang="en-GB" sz="6600" dirty="0"/>
          </a:p>
        </p:txBody>
      </p:sp>
      <p:pic>
        <p:nvPicPr>
          <p:cNvPr id="4098" name="Picture 2" descr="db31062c5abd4197a4c36ff771b2747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4958" y="1529847"/>
            <a:ext cx="5390810" cy="4547633"/>
          </a:xfrm>
          <a:prstGeom prst="rect">
            <a:avLst/>
          </a:prstGeom>
          <a:noFill/>
          <a:ln w="28575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R-NSGA-II for Multi-Objective Optimisation</a:t>
            </a:r>
            <a:endParaRPr lang="en-GB" dirty="0"/>
          </a:p>
        </p:txBody>
      </p:sp>
      <p:sp>
        <p:nvSpPr>
          <p:cNvPr id="5" name="Rectangle 4"/>
          <p:cNvSpPr/>
          <p:nvPr/>
        </p:nvSpPr>
        <p:spPr>
          <a:xfrm>
            <a:off x="187779" y="5824078"/>
            <a:ext cx="642996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Image from</a:t>
            </a:r>
          </a:p>
          <a:p>
            <a:r>
              <a:rPr lang="en-GB" i="1" dirty="0">
                <a:latin typeface="Arial" panose="020B0604020202020204" pitchFamily="34" charset="0"/>
                <a:cs typeface="Arial" panose="020B0604020202020204" pitchFamily="34" charset="0"/>
              </a:rPr>
              <a:t>International Journal of Computational Intelligence Research.</a:t>
            </a:r>
          </a:p>
          <a:p>
            <a:r>
              <a:rPr lang="en-GB" i="1" dirty="0">
                <a:latin typeface="Arial" panose="020B0604020202020204" pitchFamily="34" charset="0"/>
                <a:cs typeface="Arial" panose="020B0604020202020204" pitchFamily="34" charset="0"/>
              </a:rPr>
              <a:t>ISSN 0973-1873 Vol.2, No.3 (2006), pp. 273–286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3393" y="1480385"/>
            <a:ext cx="6563007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Add </a:t>
            </a:r>
            <a:r>
              <a:rPr lang="en-AU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reference points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 to NSGA-II</a:t>
            </a:r>
          </a:p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Reference Points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Broadly follow the same method as NSGA-II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fitness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of a solution preferentially selects those that are closer to the reference points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The final output will be a  subset of the possible optimal front that is </a:t>
            </a:r>
            <a:r>
              <a:rPr lang="en-AU" i="1" dirty="0" smtClean="0">
                <a:latin typeface="Arial" panose="020B0604020202020204" pitchFamily="34" charset="0"/>
                <a:cs typeface="Arial" panose="020B0604020202020204" pitchFamily="34" charset="0"/>
              </a:rPr>
              <a:t>close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to the reference points</a:t>
            </a:r>
            <a:endParaRPr lang="en-A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What’s the Difference?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NSGA-II tends to get stuck at extreme values where the solution space is large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For us, very good optics usually means a huge dispersion, and vice-versa (discussed later)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By defining reference points after an initial exploration of the space to find reasonable solutions, we can ensure it doesn’t overemphasise some variables at the expense of the others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291839" y="5696032"/>
            <a:ext cx="43268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Smaller </a:t>
            </a:r>
            <a:r>
              <a:rPr lang="el-GR" dirty="0" smtClean="0">
                <a:latin typeface="Arial" panose="020B0604020202020204" pitchFamily="34" charset="0"/>
                <a:cs typeface="Arial" panose="020B0604020202020204" pitchFamily="34" charset="0"/>
              </a:rPr>
              <a:t>ε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gives a more bunched solution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828455" y="1531185"/>
            <a:ext cx="177324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Minimise f</a:t>
            </a:r>
            <a:r>
              <a:rPr lang="en-AU" sz="1600" i="1" baseline="-25000" dirty="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 and f</a:t>
            </a:r>
            <a:r>
              <a:rPr lang="en-AU" sz="1600" i="1" baseline="-25000" dirty="0" smtClean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GB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5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33350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2832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71400" dirty="0" smtClean="0">
                <a:solidFill>
                  <a:srgbClr val="E8E0F4"/>
                </a:solidFill>
              </a:rPr>
              <a:t>🐄</a:t>
            </a:r>
            <a:endParaRPr lang="en-GB" sz="71400" dirty="0">
              <a:solidFill>
                <a:srgbClr val="E8E0F4"/>
              </a:solidFill>
            </a:endParaRPr>
          </a:p>
          <a:p>
            <a:pPr algn="ctr"/>
            <a:endParaRPr lang="en-GB" sz="66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38365" y="395066"/>
            <a:ext cx="10296000" cy="887360"/>
          </a:xfrm>
        </p:spPr>
        <p:txBody>
          <a:bodyPr/>
          <a:lstStyle/>
          <a:p>
            <a:r>
              <a:rPr lang="en-AU" dirty="0" smtClean="0"/>
              <a:t>The Arc, after first Optimisation</a:t>
            </a:r>
            <a:endParaRPr lang="en-GB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574" y="1404658"/>
            <a:ext cx="5331847" cy="2949533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01875" y="4137192"/>
            <a:ext cx="5433332" cy="198161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3" name="Picture 2" descr="https://images-wixmp-ed30a86b8c4ca887773594c2.wixmp.com/f/08aea422-eab9-428b-82c9-9c04e411bb8c/dan2bkq-a27cc0aa-f0b1-4190-ad1d-ef404777c3f5.jpg?token=eyJ0eXAiOiJKV1QiLCJhbGciOiJIUzI1NiJ9.eyJpc3MiOiJ1cm46YXBwOjdlMGQxODg5ODIyNjQzNzNhNWYwZDQxNWVhMGQyNmUwIiwic3ViIjoidXJuOmFwcDo3ZTBkMTg4OTgyMjY0MzczYTVmMGQ0MTVlYTBkMjZlMCIsImF1ZCI6WyJ1cm46c2VydmljZTpmaWxlLmRvd25sb2FkIl0sIm9iaiI6W1t7InBhdGgiOiIvZi8wOGFlYTQyMi1lYWI5LTQyOGItODJjOS05YzA0ZTQxMWJiOGMvZGFuMmJrcS1hMjdjYzBhYS1mMGIxLTQxOTAtYWQxZC1lZjQwNDc3N2MzZjUuanBnIn1dXX0.jSPsEsf8QYDUqbiiWdgeg83yMDJ3DtmIy-ivcEQHHzI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25" t="19405" r="19708" b="20760"/>
          <a:stretch/>
        </p:blipFill>
        <p:spPr bwMode="auto">
          <a:xfrm>
            <a:off x="187779" y="190499"/>
            <a:ext cx="1393371" cy="964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 descr="https://freepngimg.com/thumb/vegetable/1-2-vegetable-free-png-image.png"/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94163" cy="1196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" name="Group 15"/>
          <p:cNvGrpSpPr>
            <a:grpSpLocks noChangeAspect="1"/>
          </p:cNvGrpSpPr>
          <p:nvPr/>
        </p:nvGrpSpPr>
        <p:grpSpPr>
          <a:xfrm>
            <a:off x="6201875" y="1404658"/>
            <a:ext cx="5857034" cy="2550391"/>
            <a:chOff x="9739086" y="751048"/>
            <a:chExt cx="5857034" cy="2550391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9739086" y="751048"/>
              <a:ext cx="5857034" cy="2550391"/>
            </a:xfrm>
            <a:prstGeom prst="rect">
              <a:avLst/>
            </a:prstGeom>
            <a:ln w="38100">
              <a:solidFill>
                <a:schemeClr val="tx1"/>
              </a:solidFill>
            </a:ln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9"/>
            <a:srcRect l="-1" r="93890"/>
            <a:stretch/>
          </p:blipFill>
          <p:spPr>
            <a:xfrm>
              <a:off x="9750215" y="834310"/>
              <a:ext cx="367847" cy="2162733"/>
            </a:xfrm>
            <a:prstGeom prst="rect">
              <a:avLst/>
            </a:prstGeom>
            <a:ln w="38100">
              <a:noFill/>
            </a:ln>
          </p:spPr>
        </p:pic>
      </p:grpSp>
      <p:sp>
        <p:nvSpPr>
          <p:cNvPr id="17" name="TextBox 16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</p:spTree>
    <p:extLst>
      <p:ext uri="{BB962C8B-B14F-4D97-AF65-F5344CB8AC3E}">
        <p14:creationId xmlns:p14="http://schemas.microsoft.com/office/powerpoint/2010/main" val="385104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71400" dirty="0" smtClean="0">
                <a:solidFill>
                  <a:srgbClr val="E8E0F4"/>
                </a:solidFill>
              </a:rPr>
              <a:t>🐄</a:t>
            </a:r>
            <a:endParaRPr lang="en-GB" sz="71400" dirty="0">
              <a:solidFill>
                <a:srgbClr val="E8E0F4"/>
              </a:solidFill>
            </a:endParaRPr>
          </a:p>
          <a:p>
            <a:pPr algn="ctr"/>
            <a:endParaRPr lang="en-GB" sz="66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But when you design magnets…</a:t>
            </a:r>
            <a:endParaRPr lang="en-GB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31256" y="1511512"/>
            <a:ext cx="8585076" cy="4755937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5" name="TextBox 4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1829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159" y="4092818"/>
            <a:ext cx="4947392" cy="2905091"/>
            <a:chOff x="2714172" y="1683657"/>
            <a:chExt cx="6574971" cy="3860800"/>
          </a:xfrm>
        </p:grpSpPr>
        <p:sp>
          <p:nvSpPr>
            <p:cNvPr id="9" name="Rectangle 8"/>
            <p:cNvSpPr/>
            <p:nvPr/>
          </p:nvSpPr>
          <p:spPr>
            <a:xfrm rot="478202">
              <a:off x="6614119" y="1841885"/>
              <a:ext cx="1104900" cy="1919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 rot="20915954">
              <a:off x="4031116" y="1916568"/>
              <a:ext cx="1104900" cy="1892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26" name="Picture 2" descr="https://www.pngall.com/wp-content/uploads/2018/05/Bowl-Free-Download-PNG.png"/>
            <p:cNvPicPr>
              <a:picLocks noChangeAspect="1" noChangeArrowheads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765" t="14013" r="14689" b="12111"/>
            <a:stretch/>
          </p:blipFill>
          <p:spPr bwMode="auto">
            <a:xfrm>
              <a:off x="2714172" y="1683657"/>
              <a:ext cx="6574971" cy="386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TextBox 11"/>
          <p:cNvSpPr txBox="1"/>
          <p:nvPr/>
        </p:nvSpPr>
        <p:spPr>
          <a:xfrm>
            <a:off x="4285366" y="637004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Magnets</a:t>
            </a:r>
            <a:endParaRPr lang="en-GB" sz="4400" b="1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8" name="Picture 4" descr="https://pngimg.com/uploads/carrot/carrot_PNG4993.pn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9329" y="1315460"/>
            <a:ext cx="3450725" cy="207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 rot="19146256">
            <a:off x="812149" y="1812519"/>
            <a:ext cx="17594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Basic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 rot="20100972">
            <a:off x="1212959" y="2188441"/>
            <a:ext cx="24355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0" name="Picture 6" descr="https://www.picserver.org/pictures/cucumber01-lg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12" b="95407" l="4250" r="962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500" y="2962521"/>
            <a:ext cx="3591987" cy="2280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 rot="20961207">
            <a:off x="274745" y="3440185"/>
            <a:ext cx="2787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Iterative optimisation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2" name="Picture 8" descr="https://www.picserver.org/pictures/lettuce02-lg.jp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333" b="94697" l="3500" r="957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87571" y="1875665"/>
            <a:ext cx="3589284" cy="2368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 rot="20398265">
            <a:off x="3214609" y="2442275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Physical model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93601" y="640753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Optics</a:t>
            </a:r>
            <a:endParaRPr lang="en-GB" sz="4400" b="1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4" name="Picture 10" descr="https://pngimg.com/uploads/beef/beef_PNG100.png"/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51038" y="1428942"/>
            <a:ext cx="2715127" cy="2036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 rot="20970037">
            <a:off x="7069612" y="1832612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Design algorithm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8" name="Picture 14" descr="http://plenteousveg.com/wp-content/uploads/2016/01/tofu-597228.jpg"/>
          <p:cNvPicPr>
            <a:picLocks noChangeAspect="1" noChangeArrowheads="1"/>
          </p:cNvPicPr>
          <p:nvPr/>
        </p:nvPicPr>
        <p:blipFill rotWithShape="1"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333" b="97778" l="0" r="100000">
                        <a14:backgroundMark x1="46708" y1="10292" x2="41628" y2="107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404653" y="555389"/>
            <a:ext cx="2827435" cy="2504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http://3.bp.blogspot.com/_MmHetZ5hXHs/Sf9Y9lhjeHI/AAAAAAAAB7g/x5Yu6cBbRVM/s400/iStock_whole+raw+chicken.jpg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26" b="89706" l="10000" r="94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92531" y="2696245"/>
            <a:ext cx="3308104" cy="2249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 rot="21416450">
            <a:off x="8947511" y="3271997"/>
            <a:ext cx="24487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Quality evaluation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 rot="20332954">
            <a:off x="9836570" y="1301726"/>
            <a:ext cx="21915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Error mitigation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Bent Arrow 18"/>
          <p:cNvSpPr/>
          <p:nvPr/>
        </p:nvSpPr>
        <p:spPr>
          <a:xfrm flipV="1">
            <a:off x="2912713" y="4641069"/>
            <a:ext cx="1619656" cy="1689220"/>
          </a:xfrm>
          <a:prstGeom prst="ben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33" name="Bent Arrow 32"/>
          <p:cNvSpPr/>
          <p:nvPr/>
        </p:nvSpPr>
        <p:spPr>
          <a:xfrm flipH="1" flipV="1">
            <a:off x="8659514" y="4646030"/>
            <a:ext cx="1619656" cy="1689220"/>
          </a:xfrm>
          <a:prstGeom prst="bentArrow">
            <a:avLst/>
          </a:prstGeom>
          <a:solidFill>
            <a:schemeClr val="tx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945152" y="4511529"/>
            <a:ext cx="52057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TURBO </a:t>
            </a:r>
            <a:r>
              <a:rPr lang="en-AU" sz="3600" b="1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Closed Dispersion</a:t>
            </a:r>
            <a:r>
              <a:rPr lang="en-AU" sz="36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Arc</a:t>
            </a:r>
            <a:endParaRPr lang="en-GB" sz="3600" b="1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" name="Group 26"/>
          <p:cNvGrpSpPr>
            <a:grpSpLocks noChangeAspect="1"/>
          </p:cNvGrpSpPr>
          <p:nvPr/>
        </p:nvGrpSpPr>
        <p:grpSpPr>
          <a:xfrm>
            <a:off x="2795509" y="615451"/>
            <a:ext cx="6954016" cy="5218779"/>
            <a:chOff x="2477935" y="660444"/>
            <a:chExt cx="7598938" cy="5702773"/>
          </a:xfrm>
        </p:grpSpPr>
        <p:sp>
          <p:nvSpPr>
            <p:cNvPr id="29" name="U-Turn Arrow 28"/>
            <p:cNvSpPr/>
            <p:nvPr/>
          </p:nvSpPr>
          <p:spPr>
            <a:xfrm>
              <a:off x="3001528" y="660444"/>
              <a:ext cx="7064372" cy="3848618"/>
            </a:xfrm>
            <a:prstGeom prst="uturnArrow">
              <a:avLst>
                <a:gd name="adj1" fmla="val 22884"/>
                <a:gd name="adj2" fmla="val 25000"/>
                <a:gd name="adj3" fmla="val 43686"/>
                <a:gd name="adj4" fmla="val 49658"/>
                <a:gd name="adj5" fmla="val 100000"/>
              </a:avLst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0" name="U-Turn Arrow 29"/>
            <p:cNvSpPr/>
            <p:nvPr/>
          </p:nvSpPr>
          <p:spPr>
            <a:xfrm rot="10800000">
              <a:off x="2477935" y="2511606"/>
              <a:ext cx="7064372" cy="3848618"/>
            </a:xfrm>
            <a:prstGeom prst="uturnArrow">
              <a:avLst>
                <a:gd name="adj1" fmla="val 22884"/>
                <a:gd name="adj2" fmla="val 25000"/>
                <a:gd name="adj3" fmla="val 43686"/>
                <a:gd name="adj4" fmla="val 49658"/>
                <a:gd name="adj5" fmla="val 100000"/>
              </a:avLst>
            </a:prstGeom>
            <a:solidFill>
              <a:schemeClr val="tx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1" name="U-Turn Arrow 29"/>
            <p:cNvSpPr/>
            <p:nvPr/>
          </p:nvSpPr>
          <p:spPr>
            <a:xfrm>
              <a:off x="7643931" y="661720"/>
              <a:ext cx="2432942" cy="3848618"/>
            </a:xfrm>
            <a:custGeom>
              <a:avLst/>
              <a:gdLst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1911147 w 7064372"/>
                <a:gd name="connsiteY2" fmla="*/ 0 h 3848618"/>
                <a:gd name="connsiteX3" fmla="*/ 4631430 w 7064372"/>
                <a:gd name="connsiteY3" fmla="*/ 0 h 3848618"/>
                <a:gd name="connsiteX4" fmla="*/ 6542577 w 7064372"/>
                <a:gd name="connsiteY4" fmla="*/ 1911147 h 3848618"/>
                <a:gd name="connsiteX5" fmla="*/ 6542576 w 7064372"/>
                <a:gd name="connsiteY5" fmla="*/ 2167311 h 3848618"/>
                <a:gd name="connsiteX6" fmla="*/ 7064372 w 7064372"/>
                <a:gd name="connsiteY6" fmla="*/ 2167311 h 3848618"/>
                <a:gd name="connsiteX7" fmla="*/ 6102218 w 7064372"/>
                <a:gd name="connsiteY7" fmla="*/ 3848618 h 3848618"/>
                <a:gd name="connsiteX8" fmla="*/ 5140063 w 7064372"/>
                <a:gd name="connsiteY8" fmla="*/ 2167311 h 3848618"/>
                <a:gd name="connsiteX9" fmla="*/ 5661859 w 7064372"/>
                <a:gd name="connsiteY9" fmla="*/ 2167311 h 3848618"/>
                <a:gd name="connsiteX10" fmla="*/ 5661859 w 7064372"/>
                <a:gd name="connsiteY10" fmla="*/ 1911147 h 3848618"/>
                <a:gd name="connsiteX11" fmla="*/ 4631430 w 7064372"/>
                <a:gd name="connsiteY11" fmla="*/ 880718 h 3848618"/>
                <a:gd name="connsiteX12" fmla="*/ 1911147 w 7064372"/>
                <a:gd name="connsiteY12" fmla="*/ 880718 h 3848618"/>
                <a:gd name="connsiteX13" fmla="*/ 880718 w 7064372"/>
                <a:gd name="connsiteY13" fmla="*/ 1911147 h 3848618"/>
                <a:gd name="connsiteX14" fmla="*/ 880718 w 7064372"/>
                <a:gd name="connsiteY14" fmla="*/ 3848618 h 3848618"/>
                <a:gd name="connsiteX15" fmla="*/ 0 w 7064372"/>
                <a:gd name="connsiteY15" fmla="*/ 3848618 h 3848618"/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1911147 w 7064372"/>
                <a:gd name="connsiteY2" fmla="*/ 0 h 3848618"/>
                <a:gd name="connsiteX3" fmla="*/ 4631430 w 7064372"/>
                <a:gd name="connsiteY3" fmla="*/ 0 h 3848618"/>
                <a:gd name="connsiteX4" fmla="*/ 6542577 w 7064372"/>
                <a:gd name="connsiteY4" fmla="*/ 1911147 h 3848618"/>
                <a:gd name="connsiteX5" fmla="*/ 6542576 w 7064372"/>
                <a:gd name="connsiteY5" fmla="*/ 2167311 h 3848618"/>
                <a:gd name="connsiteX6" fmla="*/ 7064372 w 7064372"/>
                <a:gd name="connsiteY6" fmla="*/ 2167311 h 3848618"/>
                <a:gd name="connsiteX7" fmla="*/ 6102218 w 7064372"/>
                <a:gd name="connsiteY7" fmla="*/ 3848618 h 3848618"/>
                <a:gd name="connsiteX8" fmla="*/ 5140063 w 7064372"/>
                <a:gd name="connsiteY8" fmla="*/ 2167311 h 3848618"/>
                <a:gd name="connsiteX9" fmla="*/ 5661859 w 7064372"/>
                <a:gd name="connsiteY9" fmla="*/ 2167311 h 3848618"/>
                <a:gd name="connsiteX10" fmla="*/ 5661859 w 7064372"/>
                <a:gd name="connsiteY10" fmla="*/ 1911147 h 3848618"/>
                <a:gd name="connsiteX11" fmla="*/ 4631430 w 7064372"/>
                <a:gd name="connsiteY11" fmla="*/ 880718 h 3848618"/>
                <a:gd name="connsiteX12" fmla="*/ 880718 w 7064372"/>
                <a:gd name="connsiteY12" fmla="*/ 1911147 h 3848618"/>
                <a:gd name="connsiteX13" fmla="*/ 880718 w 7064372"/>
                <a:gd name="connsiteY13" fmla="*/ 3848618 h 3848618"/>
                <a:gd name="connsiteX14" fmla="*/ 0 w 7064372"/>
                <a:gd name="connsiteY14" fmla="*/ 3848618 h 3848618"/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4631430 w 7064372"/>
                <a:gd name="connsiteY2" fmla="*/ 0 h 3848618"/>
                <a:gd name="connsiteX3" fmla="*/ 6542577 w 7064372"/>
                <a:gd name="connsiteY3" fmla="*/ 1911147 h 3848618"/>
                <a:gd name="connsiteX4" fmla="*/ 6542576 w 7064372"/>
                <a:gd name="connsiteY4" fmla="*/ 2167311 h 3848618"/>
                <a:gd name="connsiteX5" fmla="*/ 7064372 w 7064372"/>
                <a:gd name="connsiteY5" fmla="*/ 2167311 h 3848618"/>
                <a:gd name="connsiteX6" fmla="*/ 6102218 w 7064372"/>
                <a:gd name="connsiteY6" fmla="*/ 3848618 h 3848618"/>
                <a:gd name="connsiteX7" fmla="*/ 5140063 w 7064372"/>
                <a:gd name="connsiteY7" fmla="*/ 2167311 h 3848618"/>
                <a:gd name="connsiteX8" fmla="*/ 5661859 w 7064372"/>
                <a:gd name="connsiteY8" fmla="*/ 2167311 h 3848618"/>
                <a:gd name="connsiteX9" fmla="*/ 5661859 w 7064372"/>
                <a:gd name="connsiteY9" fmla="*/ 1911147 h 3848618"/>
                <a:gd name="connsiteX10" fmla="*/ 4631430 w 7064372"/>
                <a:gd name="connsiteY10" fmla="*/ 880718 h 3848618"/>
                <a:gd name="connsiteX11" fmla="*/ 880718 w 7064372"/>
                <a:gd name="connsiteY11" fmla="*/ 1911147 h 3848618"/>
                <a:gd name="connsiteX12" fmla="*/ 880718 w 7064372"/>
                <a:gd name="connsiteY12" fmla="*/ 3848618 h 3848618"/>
                <a:gd name="connsiteX13" fmla="*/ 0 w 7064372"/>
                <a:gd name="connsiteY13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880718 w 7064372"/>
                <a:gd name="connsiteY10" fmla="*/ 1911147 h 3848618"/>
                <a:gd name="connsiteX11" fmla="*/ 880718 w 7064372"/>
                <a:gd name="connsiteY11" fmla="*/ 3848618 h 3848618"/>
                <a:gd name="connsiteX12" fmla="*/ 0 w 7064372"/>
                <a:gd name="connsiteY12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880718 w 7064372"/>
                <a:gd name="connsiteY10" fmla="*/ 3848618 h 3848618"/>
                <a:gd name="connsiteX11" fmla="*/ 0 w 7064372"/>
                <a:gd name="connsiteY11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0 w 7064372"/>
                <a:gd name="connsiteY10" fmla="*/ 3848618 h 3848618"/>
                <a:gd name="connsiteX0" fmla="*/ 0 w 2432942"/>
                <a:gd name="connsiteY0" fmla="*/ 880718 h 3848618"/>
                <a:gd name="connsiteX1" fmla="*/ 0 w 2432942"/>
                <a:gd name="connsiteY1" fmla="*/ 0 h 3848618"/>
                <a:gd name="connsiteX2" fmla="*/ 1911147 w 2432942"/>
                <a:gd name="connsiteY2" fmla="*/ 1911147 h 3848618"/>
                <a:gd name="connsiteX3" fmla="*/ 1911146 w 2432942"/>
                <a:gd name="connsiteY3" fmla="*/ 2167311 h 3848618"/>
                <a:gd name="connsiteX4" fmla="*/ 2432942 w 2432942"/>
                <a:gd name="connsiteY4" fmla="*/ 2167311 h 3848618"/>
                <a:gd name="connsiteX5" fmla="*/ 1470788 w 2432942"/>
                <a:gd name="connsiteY5" fmla="*/ 3848618 h 3848618"/>
                <a:gd name="connsiteX6" fmla="*/ 508633 w 2432942"/>
                <a:gd name="connsiteY6" fmla="*/ 2167311 h 3848618"/>
                <a:gd name="connsiteX7" fmla="*/ 1030429 w 2432942"/>
                <a:gd name="connsiteY7" fmla="*/ 2167311 h 3848618"/>
                <a:gd name="connsiteX8" fmla="*/ 1030429 w 2432942"/>
                <a:gd name="connsiteY8" fmla="*/ 1911147 h 3848618"/>
                <a:gd name="connsiteX9" fmla="*/ 0 w 2432942"/>
                <a:gd name="connsiteY9" fmla="*/ 880718 h 384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942" h="3848618">
                  <a:moveTo>
                    <a:pt x="0" y="880718"/>
                  </a:moveTo>
                  <a:lnTo>
                    <a:pt x="0" y="0"/>
                  </a:lnTo>
                  <a:cubicBezTo>
                    <a:pt x="1055497" y="0"/>
                    <a:pt x="1911147" y="855650"/>
                    <a:pt x="1911147" y="1911147"/>
                  </a:cubicBezTo>
                  <a:cubicBezTo>
                    <a:pt x="1911147" y="1996535"/>
                    <a:pt x="1911146" y="2081923"/>
                    <a:pt x="1911146" y="2167311"/>
                  </a:cubicBezTo>
                  <a:lnTo>
                    <a:pt x="2432942" y="2167311"/>
                  </a:lnTo>
                  <a:lnTo>
                    <a:pt x="1470788" y="3848618"/>
                  </a:lnTo>
                  <a:lnTo>
                    <a:pt x="508633" y="2167311"/>
                  </a:lnTo>
                  <a:lnTo>
                    <a:pt x="1030429" y="2167311"/>
                  </a:lnTo>
                  <a:lnTo>
                    <a:pt x="1030429" y="1911147"/>
                  </a:lnTo>
                  <a:cubicBezTo>
                    <a:pt x="1030429" y="1342057"/>
                    <a:pt x="569090" y="880718"/>
                    <a:pt x="0" y="880718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  <p:sp>
          <p:nvSpPr>
            <p:cNvPr id="32" name="U-Turn Arrow 29"/>
            <p:cNvSpPr/>
            <p:nvPr/>
          </p:nvSpPr>
          <p:spPr>
            <a:xfrm rot="10800000">
              <a:off x="2482725" y="2514599"/>
              <a:ext cx="2432942" cy="3848618"/>
            </a:xfrm>
            <a:custGeom>
              <a:avLst/>
              <a:gdLst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1911147 w 7064372"/>
                <a:gd name="connsiteY2" fmla="*/ 0 h 3848618"/>
                <a:gd name="connsiteX3" fmla="*/ 4631430 w 7064372"/>
                <a:gd name="connsiteY3" fmla="*/ 0 h 3848618"/>
                <a:gd name="connsiteX4" fmla="*/ 6542577 w 7064372"/>
                <a:gd name="connsiteY4" fmla="*/ 1911147 h 3848618"/>
                <a:gd name="connsiteX5" fmla="*/ 6542576 w 7064372"/>
                <a:gd name="connsiteY5" fmla="*/ 2167311 h 3848618"/>
                <a:gd name="connsiteX6" fmla="*/ 7064372 w 7064372"/>
                <a:gd name="connsiteY6" fmla="*/ 2167311 h 3848618"/>
                <a:gd name="connsiteX7" fmla="*/ 6102218 w 7064372"/>
                <a:gd name="connsiteY7" fmla="*/ 3848618 h 3848618"/>
                <a:gd name="connsiteX8" fmla="*/ 5140063 w 7064372"/>
                <a:gd name="connsiteY8" fmla="*/ 2167311 h 3848618"/>
                <a:gd name="connsiteX9" fmla="*/ 5661859 w 7064372"/>
                <a:gd name="connsiteY9" fmla="*/ 2167311 h 3848618"/>
                <a:gd name="connsiteX10" fmla="*/ 5661859 w 7064372"/>
                <a:gd name="connsiteY10" fmla="*/ 1911147 h 3848618"/>
                <a:gd name="connsiteX11" fmla="*/ 4631430 w 7064372"/>
                <a:gd name="connsiteY11" fmla="*/ 880718 h 3848618"/>
                <a:gd name="connsiteX12" fmla="*/ 1911147 w 7064372"/>
                <a:gd name="connsiteY12" fmla="*/ 880718 h 3848618"/>
                <a:gd name="connsiteX13" fmla="*/ 880718 w 7064372"/>
                <a:gd name="connsiteY13" fmla="*/ 1911147 h 3848618"/>
                <a:gd name="connsiteX14" fmla="*/ 880718 w 7064372"/>
                <a:gd name="connsiteY14" fmla="*/ 3848618 h 3848618"/>
                <a:gd name="connsiteX15" fmla="*/ 0 w 7064372"/>
                <a:gd name="connsiteY15" fmla="*/ 3848618 h 3848618"/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1911147 w 7064372"/>
                <a:gd name="connsiteY2" fmla="*/ 0 h 3848618"/>
                <a:gd name="connsiteX3" fmla="*/ 4631430 w 7064372"/>
                <a:gd name="connsiteY3" fmla="*/ 0 h 3848618"/>
                <a:gd name="connsiteX4" fmla="*/ 6542577 w 7064372"/>
                <a:gd name="connsiteY4" fmla="*/ 1911147 h 3848618"/>
                <a:gd name="connsiteX5" fmla="*/ 6542576 w 7064372"/>
                <a:gd name="connsiteY5" fmla="*/ 2167311 h 3848618"/>
                <a:gd name="connsiteX6" fmla="*/ 7064372 w 7064372"/>
                <a:gd name="connsiteY6" fmla="*/ 2167311 h 3848618"/>
                <a:gd name="connsiteX7" fmla="*/ 6102218 w 7064372"/>
                <a:gd name="connsiteY7" fmla="*/ 3848618 h 3848618"/>
                <a:gd name="connsiteX8" fmla="*/ 5140063 w 7064372"/>
                <a:gd name="connsiteY8" fmla="*/ 2167311 h 3848618"/>
                <a:gd name="connsiteX9" fmla="*/ 5661859 w 7064372"/>
                <a:gd name="connsiteY9" fmla="*/ 2167311 h 3848618"/>
                <a:gd name="connsiteX10" fmla="*/ 5661859 w 7064372"/>
                <a:gd name="connsiteY10" fmla="*/ 1911147 h 3848618"/>
                <a:gd name="connsiteX11" fmla="*/ 4631430 w 7064372"/>
                <a:gd name="connsiteY11" fmla="*/ 880718 h 3848618"/>
                <a:gd name="connsiteX12" fmla="*/ 880718 w 7064372"/>
                <a:gd name="connsiteY12" fmla="*/ 1911147 h 3848618"/>
                <a:gd name="connsiteX13" fmla="*/ 880718 w 7064372"/>
                <a:gd name="connsiteY13" fmla="*/ 3848618 h 3848618"/>
                <a:gd name="connsiteX14" fmla="*/ 0 w 7064372"/>
                <a:gd name="connsiteY14" fmla="*/ 3848618 h 3848618"/>
                <a:gd name="connsiteX0" fmla="*/ 0 w 7064372"/>
                <a:gd name="connsiteY0" fmla="*/ 3848618 h 3848618"/>
                <a:gd name="connsiteX1" fmla="*/ 0 w 7064372"/>
                <a:gd name="connsiteY1" fmla="*/ 1911147 h 3848618"/>
                <a:gd name="connsiteX2" fmla="*/ 4631430 w 7064372"/>
                <a:gd name="connsiteY2" fmla="*/ 0 h 3848618"/>
                <a:gd name="connsiteX3" fmla="*/ 6542577 w 7064372"/>
                <a:gd name="connsiteY3" fmla="*/ 1911147 h 3848618"/>
                <a:gd name="connsiteX4" fmla="*/ 6542576 w 7064372"/>
                <a:gd name="connsiteY4" fmla="*/ 2167311 h 3848618"/>
                <a:gd name="connsiteX5" fmla="*/ 7064372 w 7064372"/>
                <a:gd name="connsiteY5" fmla="*/ 2167311 h 3848618"/>
                <a:gd name="connsiteX6" fmla="*/ 6102218 w 7064372"/>
                <a:gd name="connsiteY6" fmla="*/ 3848618 h 3848618"/>
                <a:gd name="connsiteX7" fmla="*/ 5140063 w 7064372"/>
                <a:gd name="connsiteY7" fmla="*/ 2167311 h 3848618"/>
                <a:gd name="connsiteX8" fmla="*/ 5661859 w 7064372"/>
                <a:gd name="connsiteY8" fmla="*/ 2167311 h 3848618"/>
                <a:gd name="connsiteX9" fmla="*/ 5661859 w 7064372"/>
                <a:gd name="connsiteY9" fmla="*/ 1911147 h 3848618"/>
                <a:gd name="connsiteX10" fmla="*/ 4631430 w 7064372"/>
                <a:gd name="connsiteY10" fmla="*/ 880718 h 3848618"/>
                <a:gd name="connsiteX11" fmla="*/ 880718 w 7064372"/>
                <a:gd name="connsiteY11" fmla="*/ 1911147 h 3848618"/>
                <a:gd name="connsiteX12" fmla="*/ 880718 w 7064372"/>
                <a:gd name="connsiteY12" fmla="*/ 3848618 h 3848618"/>
                <a:gd name="connsiteX13" fmla="*/ 0 w 7064372"/>
                <a:gd name="connsiteY13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880718 w 7064372"/>
                <a:gd name="connsiteY10" fmla="*/ 1911147 h 3848618"/>
                <a:gd name="connsiteX11" fmla="*/ 880718 w 7064372"/>
                <a:gd name="connsiteY11" fmla="*/ 3848618 h 3848618"/>
                <a:gd name="connsiteX12" fmla="*/ 0 w 7064372"/>
                <a:gd name="connsiteY12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880718 w 7064372"/>
                <a:gd name="connsiteY10" fmla="*/ 3848618 h 3848618"/>
                <a:gd name="connsiteX11" fmla="*/ 0 w 7064372"/>
                <a:gd name="connsiteY11" fmla="*/ 3848618 h 3848618"/>
                <a:gd name="connsiteX0" fmla="*/ 0 w 7064372"/>
                <a:gd name="connsiteY0" fmla="*/ 3848618 h 3848618"/>
                <a:gd name="connsiteX1" fmla="*/ 4631430 w 7064372"/>
                <a:gd name="connsiteY1" fmla="*/ 0 h 3848618"/>
                <a:gd name="connsiteX2" fmla="*/ 6542577 w 7064372"/>
                <a:gd name="connsiteY2" fmla="*/ 1911147 h 3848618"/>
                <a:gd name="connsiteX3" fmla="*/ 6542576 w 7064372"/>
                <a:gd name="connsiteY3" fmla="*/ 2167311 h 3848618"/>
                <a:gd name="connsiteX4" fmla="*/ 7064372 w 7064372"/>
                <a:gd name="connsiteY4" fmla="*/ 2167311 h 3848618"/>
                <a:gd name="connsiteX5" fmla="*/ 6102218 w 7064372"/>
                <a:gd name="connsiteY5" fmla="*/ 3848618 h 3848618"/>
                <a:gd name="connsiteX6" fmla="*/ 5140063 w 7064372"/>
                <a:gd name="connsiteY6" fmla="*/ 2167311 h 3848618"/>
                <a:gd name="connsiteX7" fmla="*/ 5661859 w 7064372"/>
                <a:gd name="connsiteY7" fmla="*/ 2167311 h 3848618"/>
                <a:gd name="connsiteX8" fmla="*/ 5661859 w 7064372"/>
                <a:gd name="connsiteY8" fmla="*/ 1911147 h 3848618"/>
                <a:gd name="connsiteX9" fmla="*/ 4631430 w 7064372"/>
                <a:gd name="connsiteY9" fmla="*/ 880718 h 3848618"/>
                <a:gd name="connsiteX10" fmla="*/ 0 w 7064372"/>
                <a:gd name="connsiteY10" fmla="*/ 3848618 h 3848618"/>
                <a:gd name="connsiteX0" fmla="*/ 0 w 2432942"/>
                <a:gd name="connsiteY0" fmla="*/ 880718 h 3848618"/>
                <a:gd name="connsiteX1" fmla="*/ 0 w 2432942"/>
                <a:gd name="connsiteY1" fmla="*/ 0 h 3848618"/>
                <a:gd name="connsiteX2" fmla="*/ 1911147 w 2432942"/>
                <a:gd name="connsiteY2" fmla="*/ 1911147 h 3848618"/>
                <a:gd name="connsiteX3" fmla="*/ 1911146 w 2432942"/>
                <a:gd name="connsiteY3" fmla="*/ 2167311 h 3848618"/>
                <a:gd name="connsiteX4" fmla="*/ 2432942 w 2432942"/>
                <a:gd name="connsiteY4" fmla="*/ 2167311 h 3848618"/>
                <a:gd name="connsiteX5" fmla="*/ 1470788 w 2432942"/>
                <a:gd name="connsiteY5" fmla="*/ 3848618 h 3848618"/>
                <a:gd name="connsiteX6" fmla="*/ 508633 w 2432942"/>
                <a:gd name="connsiteY6" fmla="*/ 2167311 h 3848618"/>
                <a:gd name="connsiteX7" fmla="*/ 1030429 w 2432942"/>
                <a:gd name="connsiteY7" fmla="*/ 2167311 h 3848618"/>
                <a:gd name="connsiteX8" fmla="*/ 1030429 w 2432942"/>
                <a:gd name="connsiteY8" fmla="*/ 1911147 h 3848618"/>
                <a:gd name="connsiteX9" fmla="*/ 0 w 2432942"/>
                <a:gd name="connsiteY9" fmla="*/ 880718 h 384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2942" h="3848618">
                  <a:moveTo>
                    <a:pt x="0" y="880718"/>
                  </a:moveTo>
                  <a:lnTo>
                    <a:pt x="0" y="0"/>
                  </a:lnTo>
                  <a:cubicBezTo>
                    <a:pt x="1055497" y="0"/>
                    <a:pt x="1911147" y="855650"/>
                    <a:pt x="1911147" y="1911147"/>
                  </a:cubicBezTo>
                  <a:cubicBezTo>
                    <a:pt x="1911147" y="1996535"/>
                    <a:pt x="1911146" y="2081923"/>
                    <a:pt x="1911146" y="2167311"/>
                  </a:cubicBezTo>
                  <a:lnTo>
                    <a:pt x="2432942" y="2167311"/>
                  </a:lnTo>
                  <a:lnTo>
                    <a:pt x="1470788" y="3848618"/>
                  </a:lnTo>
                  <a:lnTo>
                    <a:pt x="508633" y="2167311"/>
                  </a:lnTo>
                  <a:lnTo>
                    <a:pt x="1030429" y="2167311"/>
                  </a:lnTo>
                  <a:lnTo>
                    <a:pt x="1030429" y="1911147"/>
                  </a:lnTo>
                  <a:cubicBezTo>
                    <a:pt x="1030429" y="1342057"/>
                    <a:pt x="569090" y="880718"/>
                    <a:pt x="0" y="880718"/>
                  </a:cubicBezTo>
                  <a:close/>
                </a:path>
              </a:pathLst>
            </a:custGeom>
            <a:solidFill>
              <a:schemeClr val="tx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chemeClr val="tx1"/>
                </a:solidFill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1925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71400" dirty="0">
              <a:solidFill>
                <a:srgbClr val="E8E0F4"/>
              </a:solidFill>
            </a:endParaRPr>
          </a:p>
          <a:p>
            <a:pPr algn="ctr"/>
            <a:endParaRPr lang="en-GB" sz="66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The Arc as it Stands</a:t>
            </a:r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862" y="2422201"/>
            <a:ext cx="6091549" cy="348652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r="17359"/>
          <a:stretch/>
        </p:blipFill>
        <p:spPr>
          <a:xfrm>
            <a:off x="6738903" y="2873953"/>
            <a:ext cx="5264619" cy="2288597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6" name="TextBox 5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2642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5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Rounded Rectangle 10"/>
          <p:cNvSpPr/>
          <p:nvPr/>
        </p:nvSpPr>
        <p:spPr>
          <a:xfrm>
            <a:off x="3294348" y="343434"/>
            <a:ext cx="5634990" cy="1200329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TextBox 2"/>
          <p:cNvSpPr txBox="1"/>
          <p:nvPr/>
        </p:nvSpPr>
        <p:spPr>
          <a:xfrm>
            <a:off x="3301701" y="343435"/>
            <a:ext cx="562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By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reducing the energy layer switching time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we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can lower treatment times and eliminate 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interplay effects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6260393" y="2911428"/>
            <a:ext cx="5374111" cy="829926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6235685" y="2910893"/>
            <a:ext cx="5423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TURBO Project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will demonstrate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 momentum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acceptance &gt;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±30%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532790" y="2911428"/>
            <a:ext cx="5374111" cy="829926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532790" y="2910893"/>
            <a:ext cx="53741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Current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beam delivery systems have a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momentum acceptance ±1%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532790" y="4076024"/>
            <a:ext cx="5374111" cy="829926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TextBox 20"/>
          <p:cNvSpPr txBox="1"/>
          <p:nvPr/>
        </p:nvSpPr>
        <p:spPr>
          <a:xfrm>
            <a:off x="532790" y="4075489"/>
            <a:ext cx="53741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The main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limiting factor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is the time taken to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change magnet settings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6260393" y="4076024"/>
            <a:ext cx="5374111" cy="829926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/>
          <p:cNvSpPr txBox="1"/>
          <p:nvPr/>
        </p:nvSpPr>
        <p:spPr>
          <a:xfrm>
            <a:off x="6235685" y="4075489"/>
            <a:ext cx="54235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Rather than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varying the magnets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in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time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we can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vary them in space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3294348" y="1807865"/>
            <a:ext cx="5634990" cy="843761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0" name="TextBox 29"/>
          <p:cNvSpPr txBox="1"/>
          <p:nvPr/>
        </p:nvSpPr>
        <p:spPr>
          <a:xfrm>
            <a:off x="3301701" y="1807866"/>
            <a:ext cx="5620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beam delivery system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 must be able to cope with rapid energy changes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3294348" y="5194278"/>
            <a:ext cx="5634990" cy="1200329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2" name="TextBox 31"/>
          <p:cNvSpPr txBox="1"/>
          <p:nvPr/>
        </p:nvSpPr>
        <p:spPr>
          <a:xfrm>
            <a:off x="3301701" y="5194279"/>
            <a:ext cx="562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large energy acceptance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 beamline may improve treatment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efficiency 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and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 efficacy</a:t>
            </a:r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, as well as patient </a:t>
            </a:r>
            <a:r>
              <a:rPr lang="en-AU" sz="2400" b="1" dirty="0">
                <a:latin typeface="Arial" panose="020B0604020202020204" pitchFamily="34" charset="0"/>
                <a:cs typeface="Arial" panose="020B0604020202020204" pitchFamily="34" charset="0"/>
              </a:rPr>
              <a:t>experience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62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6" grpId="0"/>
      <p:bldP spid="17" grpId="0" animBg="1"/>
      <p:bldP spid="18" grpId="0"/>
      <p:bldP spid="20" grpId="0" animBg="1"/>
      <p:bldP spid="21" grpId="0"/>
      <p:bldP spid="25" grpId="0" animBg="1"/>
      <p:bldP spid="26" grpId="0"/>
      <p:bldP spid="29" grpId="0" animBg="1"/>
      <p:bldP spid="30" grpId="0"/>
      <p:bldP spid="31" grpId="0" animBg="1"/>
      <p:bldP spid="3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D8C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71400" dirty="0">
              <a:solidFill>
                <a:srgbClr val="E8E0F4"/>
              </a:solidFill>
            </a:endParaRPr>
          </a:p>
          <a:p>
            <a:pPr algn="ctr"/>
            <a:endParaRPr lang="en-GB" sz="66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6" t="5080" r="4404" b="3493"/>
          <a:stretch/>
        </p:blipFill>
        <p:spPr>
          <a:xfrm>
            <a:off x="3281198" y="601951"/>
            <a:ext cx="5673145" cy="5673145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4" name="TextBox 3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59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2515" y="693151"/>
            <a:ext cx="5660572" cy="5660572"/>
          </a:xfrm>
        </p:spPr>
      </p:pic>
      <p:sp>
        <p:nvSpPr>
          <p:cNvPr id="6" name="TextBox 5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  <a:endParaRPr lang="en-GB" sz="20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4514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4103159" y="4092818"/>
            <a:ext cx="4947392" cy="2905091"/>
            <a:chOff x="2714172" y="1683657"/>
            <a:chExt cx="6574971" cy="3860800"/>
          </a:xfrm>
        </p:grpSpPr>
        <p:sp>
          <p:nvSpPr>
            <p:cNvPr id="9" name="Rectangle 8"/>
            <p:cNvSpPr/>
            <p:nvPr/>
          </p:nvSpPr>
          <p:spPr>
            <a:xfrm rot="478202">
              <a:off x="6614119" y="1841885"/>
              <a:ext cx="1104900" cy="1919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" name="Rectangle 9"/>
            <p:cNvSpPr/>
            <p:nvPr/>
          </p:nvSpPr>
          <p:spPr>
            <a:xfrm rot="20915954">
              <a:off x="4031116" y="1916568"/>
              <a:ext cx="1104900" cy="1892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pic>
          <p:nvPicPr>
            <p:cNvPr id="11" name="Picture 2" descr="https://www.pngall.com/wp-content/uploads/2018/05/Bowl-Free-Download-PNG.png"/>
            <p:cNvPicPr>
              <a:picLocks noChangeAspect="1" noChangeArrowheads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765" t="14013" r="14689" b="12111"/>
            <a:stretch/>
          </p:blipFill>
          <p:spPr bwMode="auto">
            <a:xfrm>
              <a:off x="2714172" y="1683657"/>
              <a:ext cx="6574971" cy="386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2" name="Picture 16" descr="http://3.bp.blogspot.com/_MmHetZ5hXHs/Sf9Y9lhjeHI/AAAAAAAAB7g/x5Yu6cBbRVM/s400/iStock_whole+raw+chicken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26" b="89706" l="10000" r="94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57275" y="605117"/>
            <a:ext cx="4563983" cy="3103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 rot="21416450">
            <a:off x="5001327" y="1372041"/>
            <a:ext cx="299616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48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Quality evaluation</a:t>
            </a:r>
            <a:endParaRPr lang="en-GB" sz="48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28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0649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2743" y="1166505"/>
            <a:ext cx="5706807" cy="395666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4" name="TextBox 13"/>
          <p:cNvSpPr txBox="1"/>
          <p:nvPr/>
        </p:nvSpPr>
        <p:spPr>
          <a:xfrm>
            <a:off x="1117022" y="5503226"/>
            <a:ext cx="41407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i="1" dirty="0" smtClean="0">
                <a:latin typeface="Arial" panose="020B0604020202020204" pitchFamily="34" charset="0"/>
                <a:cs typeface="Arial" panose="020B0604020202020204" pitchFamily="34" charset="0"/>
              </a:rPr>
              <a:t>Upstream Scanning</a:t>
            </a:r>
            <a:endParaRPr lang="en-GB" sz="32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385642" y="5503225"/>
            <a:ext cx="46252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Dynamic Collimation</a:t>
            </a:r>
            <a:endParaRPr lang="en-GB" sz="32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182" y="1721388"/>
            <a:ext cx="5132268" cy="3401782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6" name="TextBox 15"/>
          <p:cNvSpPr txBox="1"/>
          <p:nvPr/>
        </p:nvSpPr>
        <p:spPr>
          <a:xfrm>
            <a:off x="1454493" y="1048944"/>
            <a:ext cx="34658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Spot Centroid</a:t>
            </a:r>
            <a:endParaRPr lang="en-GB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65353" y="581730"/>
            <a:ext cx="34658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Spot Size</a:t>
            </a:r>
            <a:endParaRPr lang="en-GB" sz="3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7999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859" y="3664492"/>
            <a:ext cx="2833022" cy="277451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9027" y="3664492"/>
            <a:ext cx="2787684" cy="2730115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6030" y="3664492"/>
            <a:ext cx="2833022" cy="277451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0446" y="359265"/>
            <a:ext cx="2833018" cy="2774512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9276" y="359265"/>
            <a:ext cx="2833018" cy="2774512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9" name="TextBox 8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159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Dynamic Collimation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758" y="1485022"/>
            <a:ext cx="5368629" cy="459634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059" y="1876360"/>
            <a:ext cx="6064997" cy="420500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3" name="Rectangle 2"/>
          <p:cNvSpPr/>
          <p:nvPr/>
        </p:nvSpPr>
        <p:spPr>
          <a:xfrm>
            <a:off x="957036" y="3861228"/>
            <a:ext cx="5123543" cy="232228"/>
          </a:xfrm>
          <a:prstGeom prst="rect">
            <a:avLst/>
          </a:prstGeom>
          <a:solidFill>
            <a:schemeClr val="bg1">
              <a:lumMod val="65000"/>
              <a:alpha val="5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Box 8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31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9023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Dynamic Collimation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38" y="1868830"/>
            <a:ext cx="6196218" cy="421253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5758" y="1485022"/>
            <a:ext cx="5368629" cy="4596344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6" name="TextBox 5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6465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8149" y="3664497"/>
            <a:ext cx="2833017" cy="2774511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0446" y="359265"/>
            <a:ext cx="2833017" cy="2774511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893" y="359265"/>
            <a:ext cx="2833017" cy="2774511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0404" y="3642293"/>
            <a:ext cx="2833017" cy="2774511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9319" y="3664493"/>
            <a:ext cx="2873239" cy="2813902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13" name="TextBox 12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1320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500" y="571500"/>
            <a:ext cx="5715000" cy="57150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  <a:endParaRPr lang="en-GB" sz="20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68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9218" name="Picture 2" descr="Stairs PNG Transparent Images - PNG All"/>
          <p:cNvPicPr>
            <a:picLocks noChangeAspect="1" noChangeArrowheads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185995" y="2287489"/>
            <a:ext cx="3273986" cy="3273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4223848" y="2448643"/>
            <a:ext cx="34179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Optics error study</a:t>
            </a:r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995245" y="3177781"/>
            <a:ext cx="34179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Lattice fine-tuning</a:t>
            </a:r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722618" y="3924482"/>
            <a:ext cx="34660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Clinical scaling up</a:t>
            </a:r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185995" y="1578831"/>
            <a:ext cx="28360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4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Next Steps</a:t>
            </a:r>
            <a:endParaRPr lang="en-GB" sz="4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2662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ounded Rectangular Callout 4"/>
          <p:cNvSpPr/>
          <p:nvPr/>
        </p:nvSpPr>
        <p:spPr>
          <a:xfrm>
            <a:off x="901700" y="431800"/>
            <a:ext cx="3543300" cy="1104900"/>
          </a:xfrm>
          <a:prstGeom prst="wedgeRoundRectCallout">
            <a:avLst>
              <a:gd name="adj1" fmla="val -78129"/>
              <a:gd name="adj2" fmla="val 53849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What’s the catch?</a:t>
            </a:r>
            <a:endParaRPr lang="en-GB" sz="3200" dirty="0">
              <a:solidFill>
                <a:sysClr val="windowText" lastClr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4742148" y="936534"/>
            <a:ext cx="4609729" cy="1200329"/>
          </a:xfrm>
          <a:prstGeom prst="roundRect">
            <a:avLst/>
          </a:prstGeom>
          <a:solidFill>
            <a:srgbClr val="FF4F4F"/>
          </a:solidFill>
          <a:ln w="28575">
            <a:solidFill>
              <a:srgbClr val="B4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749501" y="936535"/>
            <a:ext cx="45976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Although the idea sounds 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great in theory</a:t>
            </a: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it hasn’t been demonstrated 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practice</a:t>
            </a:r>
            <a:endParaRPr lang="en-GB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05333" y="2860484"/>
            <a:ext cx="2565126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echnology for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ltra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apid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eam</a:t>
            </a:r>
          </a:p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peration</a:t>
            </a:r>
            <a:endParaRPr lang="en-GB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3141" y="2304497"/>
            <a:ext cx="200728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4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TURBO</a:t>
            </a:r>
            <a:endParaRPr lang="en-GB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45528" y="3471726"/>
            <a:ext cx="46007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Fixed Field Accelerator Optics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l="1420" t="1049"/>
          <a:stretch/>
        </p:blipFill>
        <p:spPr>
          <a:xfrm>
            <a:off x="3402661" y="3967553"/>
            <a:ext cx="5018557" cy="1351495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1314" r="1815" b="-269"/>
          <a:stretch/>
        </p:blipFill>
        <p:spPr>
          <a:xfrm>
            <a:off x="3402651" y="3966797"/>
            <a:ext cx="5018371" cy="1352208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13" name="Freeform 12"/>
          <p:cNvSpPr/>
          <p:nvPr/>
        </p:nvSpPr>
        <p:spPr>
          <a:xfrm>
            <a:off x="3458341" y="4483838"/>
            <a:ext cx="4934781" cy="406242"/>
          </a:xfrm>
          <a:custGeom>
            <a:avLst/>
            <a:gdLst>
              <a:gd name="connsiteX0" fmla="*/ 0 w 5237826"/>
              <a:gd name="connsiteY0" fmla="*/ 0 h 479394"/>
              <a:gd name="connsiteX1" fmla="*/ 2627791 w 5237826"/>
              <a:gd name="connsiteY1" fmla="*/ 150920 h 479394"/>
              <a:gd name="connsiteX2" fmla="*/ 5237826 w 5237826"/>
              <a:gd name="connsiteY2" fmla="*/ 479394 h 479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37826" h="479394">
                <a:moveTo>
                  <a:pt x="0" y="0"/>
                </a:moveTo>
                <a:cubicBezTo>
                  <a:pt x="877410" y="35510"/>
                  <a:pt x="1754820" y="71021"/>
                  <a:pt x="2627791" y="150920"/>
                </a:cubicBezTo>
                <a:cubicBezTo>
                  <a:pt x="3500762" y="230819"/>
                  <a:pt x="4369294" y="355106"/>
                  <a:pt x="5237826" y="479394"/>
                </a:cubicBezTo>
              </a:path>
            </a:pathLst>
          </a:custGeom>
          <a:noFill/>
          <a:ln w="38100">
            <a:solidFill>
              <a:schemeClr val="tx1">
                <a:lumMod val="95000"/>
                <a:lumOff val="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/>
          <p:cNvSpPr txBox="1"/>
          <p:nvPr/>
        </p:nvSpPr>
        <p:spPr>
          <a:xfrm>
            <a:off x="3458341" y="5312070"/>
            <a:ext cx="47387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Small scale demonstration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6514432" y="2272550"/>
            <a:ext cx="4609729" cy="1200329"/>
          </a:xfrm>
          <a:prstGeom prst="roundRect">
            <a:avLst/>
          </a:prstGeom>
          <a:solidFill>
            <a:srgbClr val="00CC5C"/>
          </a:solidFill>
          <a:ln w="28575">
            <a:solidFill>
              <a:srgbClr val="00A44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6521785" y="2272551"/>
            <a:ext cx="45976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Showing the key concepts of a 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closed dispersion arc</a:t>
            </a:r>
            <a:r>
              <a:rPr lang="en-AU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a 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scaled down demonstrator</a:t>
            </a: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GB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85940" y="5742257"/>
            <a:ext cx="95013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~0.5-3.0 MeV proton beams from the </a:t>
            </a:r>
            <a:r>
              <a:rPr lang="en-AU" sz="28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UniMelb</a:t>
            </a:r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Pelletron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518341" y="6222395"/>
            <a:ext cx="51988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±42% momentum acceptance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030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  <p:bldP spid="10" grpId="0"/>
      <p:bldP spid="13" grpId="0" animBg="1"/>
      <p:bldP spid="14" grpId="0"/>
      <p:bldP spid="15" grpId="0" animBg="1"/>
      <p:bldP spid="16" grpId="0"/>
      <p:bldP spid="17" grpId="0"/>
      <p:bldP spid="1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-174171" y="-275771"/>
            <a:ext cx="12583885" cy="74168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</p:spPr>
        <p:txBody>
          <a:bodyPr/>
          <a:lstStyle/>
          <a:p>
            <a:r>
              <a:rPr lang="en-GB" dirty="0" smtClean="0">
                <a:solidFill>
                  <a:schemeClr val="bg1"/>
                </a:solidFill>
              </a:rPr>
              <a:t>Open to Collaboration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5869050" y="2669930"/>
            <a:ext cx="45719" cy="3060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17" name="Rectangle 16"/>
          <p:cNvSpPr/>
          <p:nvPr/>
        </p:nvSpPr>
        <p:spPr>
          <a:xfrm rot="5400000">
            <a:off x="5884422" y="-1420702"/>
            <a:ext cx="46510" cy="900000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18" name="TextBox 17"/>
          <p:cNvSpPr txBox="1"/>
          <p:nvPr/>
        </p:nvSpPr>
        <p:spPr>
          <a:xfrm>
            <a:off x="6523740" y="2579388"/>
            <a:ext cx="3119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</a:t>
            </a:r>
            <a:r>
              <a:rPr lang="en-GB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can’t</a:t>
            </a:r>
            <a:r>
              <a:rPr lang="en-GB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  <a:endParaRPr lang="en-GB" sz="28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07807" y="3164556"/>
            <a:ext cx="460797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Up to 3.5MeV protons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Phase space tracking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 currents</a:t>
            </a:r>
            <a:endParaRPr lang="en-GB" sz="2400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Rapid energy variation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Quick magnet prototyping</a:t>
            </a:r>
          </a:p>
          <a:p>
            <a:pPr algn="ctr"/>
            <a:r>
              <a:rPr lang="en-AU" sz="2400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 beam time</a:t>
            </a:r>
            <a:endParaRPr lang="en-GB" sz="2400" i="1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476573" y="2578034"/>
            <a:ext cx="290015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we </a:t>
            </a:r>
            <a:r>
              <a:rPr lang="en-AU" sz="28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</a:t>
            </a:r>
            <a:r>
              <a:rPr lang="en-AU" sz="28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  <a:endParaRPr lang="en-GB" sz="28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057925" y="3150773"/>
            <a:ext cx="546266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Dynamic aperture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RF gymnastics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Detailed error studies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AU" sz="2400" dirty="0" smtClean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AU" sz="2400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Anything immediately</a:t>
            </a:r>
            <a:endParaRPr lang="en-GB" sz="2400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ounded Rectangle 10"/>
          <p:cNvSpPr/>
          <p:nvPr/>
        </p:nvSpPr>
        <p:spPr>
          <a:xfrm>
            <a:off x="2676940" y="1466823"/>
            <a:ext cx="7050156" cy="845805"/>
          </a:xfrm>
          <a:prstGeom prst="roundRect">
            <a:avLst>
              <a:gd name="adj" fmla="val 8833"/>
            </a:avLst>
          </a:prstGeom>
          <a:solidFill>
            <a:schemeClr val="accent6">
              <a:lumMod val="20000"/>
              <a:lumOff val="80000"/>
            </a:schemeClr>
          </a:solidFill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TextBox 11"/>
          <p:cNvSpPr txBox="1"/>
          <p:nvPr/>
        </p:nvSpPr>
        <p:spPr>
          <a:xfrm>
            <a:off x="2676940" y="1455937"/>
            <a:ext cx="7407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>
                <a:latin typeface="Arial" panose="020B0604020202020204" pitchFamily="34" charset="0"/>
                <a:cs typeface="Arial" panose="020B0604020202020204" pitchFamily="34" charset="0"/>
              </a:rPr>
              <a:t>We have the space and capability to rapidly build prototype beamlines as proof-of-concept machines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1406303" y="6194552"/>
            <a:ext cx="62881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36</a:t>
            </a:r>
            <a:endParaRPr lang="en-GB" sz="20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485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/>
      <p:bldP spid="19" grpId="0"/>
      <p:bldP spid="21" grpId="0"/>
      <p:bldP spid="23" grpId="0"/>
      <p:bldP spid="11" grpId="0" animBg="1"/>
      <p:bldP spid="1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/>
          <p:cNvSpPr/>
          <p:nvPr/>
        </p:nvSpPr>
        <p:spPr>
          <a:xfrm>
            <a:off x="-174171" y="-275771"/>
            <a:ext cx="12583885" cy="74168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62015" y="421702"/>
            <a:ext cx="10296000" cy="887360"/>
          </a:xfrm>
        </p:spPr>
        <p:txBody>
          <a:bodyPr/>
          <a:lstStyle/>
          <a:p>
            <a:r>
              <a:rPr lang="en-AU" dirty="0" smtClean="0">
                <a:solidFill>
                  <a:schemeClr val="bg1"/>
                </a:solidFill>
              </a:rPr>
              <a:t>If you remember one thing</a:t>
            </a:r>
            <a:endParaRPr lang="en-GB" dirty="0">
              <a:solidFill>
                <a:schemeClr val="bg1"/>
              </a:solidFill>
            </a:endParaRPr>
          </a:p>
        </p:txBody>
      </p:sp>
      <p:sp>
        <p:nvSpPr>
          <p:cNvPr id="5" name="Rounded Rectangle 4"/>
          <p:cNvSpPr/>
          <p:nvPr/>
        </p:nvSpPr>
        <p:spPr>
          <a:xfrm>
            <a:off x="7436410" y="4699642"/>
            <a:ext cx="4442395" cy="4896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0</a:t>
            </a:r>
            <a:endParaRPr lang="en-GB" dirty="0"/>
          </a:p>
        </p:txBody>
      </p:sp>
      <p:sp>
        <p:nvSpPr>
          <p:cNvPr id="6" name="TextBox 5"/>
          <p:cNvSpPr txBox="1"/>
          <p:nvPr/>
        </p:nvSpPr>
        <p:spPr>
          <a:xfrm>
            <a:off x="7479064" y="4730769"/>
            <a:ext cx="43795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adam.steinberg@manchester.ac.uk</a:t>
            </a:r>
            <a:endParaRPr lang="en-GB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7433797" y="5301551"/>
            <a:ext cx="4442395" cy="4896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0</a:t>
            </a:r>
            <a:endParaRPr lang="en-GB" dirty="0"/>
          </a:p>
        </p:txBody>
      </p:sp>
      <p:sp>
        <p:nvSpPr>
          <p:cNvPr id="9" name="TextBox 8"/>
          <p:cNvSpPr txBox="1"/>
          <p:nvPr/>
        </p:nvSpPr>
        <p:spPr>
          <a:xfrm>
            <a:off x="7476451" y="5332678"/>
            <a:ext cx="4379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@</a:t>
            </a:r>
            <a:r>
              <a:rPr lang="en-GB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afsteinberg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ounded Rectangle 14"/>
          <p:cNvSpPr/>
          <p:nvPr/>
        </p:nvSpPr>
        <p:spPr>
          <a:xfrm>
            <a:off x="732106" y="1646364"/>
            <a:ext cx="5826340" cy="120032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/>
          <p:cNvSpPr txBox="1"/>
          <p:nvPr/>
        </p:nvSpPr>
        <p:spPr>
          <a:xfrm>
            <a:off x="747310" y="1617789"/>
            <a:ext cx="58111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Closed-dispersion arcs 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are required to make particle therapy FFAs a reality, but one has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never been demonstrated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746811" y="3260849"/>
            <a:ext cx="5826340" cy="128162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762015" y="3289426"/>
            <a:ext cx="58111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As part of the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TURBO project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we have designed a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proof-of-principle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arc for the University of Melbourne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761516" y="4929663"/>
            <a:ext cx="5826340" cy="1281627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/>
          <p:cNvSpPr txBox="1"/>
          <p:nvPr/>
        </p:nvSpPr>
        <p:spPr>
          <a:xfrm>
            <a:off x="776720" y="4958240"/>
            <a:ext cx="581113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We are currently writing our 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Conceptual Design Report</a:t>
            </a:r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, including a pathway to</a:t>
            </a:r>
            <a:r>
              <a:rPr lang="en-AU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full-scale implementation</a:t>
            </a:r>
            <a:endParaRPr lang="en-GB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7191" y="309777"/>
            <a:ext cx="4179978" cy="4179978"/>
          </a:xfrm>
          <a:prstGeom prst="rect">
            <a:avLst/>
          </a:prstGeom>
          <a:ln w="38100">
            <a:solidFill>
              <a:schemeClr val="accent4">
                <a:lumMod val="40000"/>
                <a:lumOff val="60000"/>
              </a:schemeClr>
            </a:solidFill>
          </a:ln>
        </p:spPr>
      </p:pic>
      <p:sp>
        <p:nvSpPr>
          <p:cNvPr id="25" name="Rounded Rectangle 24"/>
          <p:cNvSpPr/>
          <p:nvPr/>
        </p:nvSpPr>
        <p:spPr>
          <a:xfrm>
            <a:off x="7433797" y="5927702"/>
            <a:ext cx="4442395" cy="4896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 smtClean="0"/>
              <a:t>0</a:t>
            </a:r>
            <a:endParaRPr lang="en-GB" dirty="0"/>
          </a:p>
        </p:txBody>
      </p:sp>
      <p:sp>
        <p:nvSpPr>
          <p:cNvPr id="26" name="TextBox 25"/>
          <p:cNvSpPr txBox="1"/>
          <p:nvPr/>
        </p:nvSpPr>
        <p:spPr>
          <a:xfrm>
            <a:off x="7476451" y="5958829"/>
            <a:ext cx="43795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AFSteinberg.com/FFA23</a:t>
            </a:r>
            <a:endParaRPr lang="en-GB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577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8" grpId="0" animBg="1"/>
      <p:bldP spid="9" grpId="0"/>
      <p:bldP spid="15" grpId="0" animBg="1"/>
      <p:bldP spid="16" grpId="0"/>
      <p:bldP spid="17" grpId="0" animBg="1"/>
      <p:bldP spid="18" grpId="0"/>
      <p:bldP spid="19" grpId="0" animBg="1"/>
      <p:bldP spid="20" grpId="0"/>
      <p:bldP spid="25" grpId="0" animBg="1"/>
      <p:bldP spid="2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74171" y="-275771"/>
            <a:ext cx="12583885" cy="741680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4520" y="1054696"/>
            <a:ext cx="7126502" cy="4755865"/>
          </a:xfrm>
          <a:ln w="57150">
            <a:solidFill>
              <a:schemeClr val="accent4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358918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Additional Slides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1338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rgbClr val="AEC6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Magnets - Design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44</a:t>
            </a:fld>
            <a:endParaRPr lang="en-AU" noProof="0"/>
          </a:p>
        </p:txBody>
      </p:sp>
      <p:sp>
        <p:nvSpPr>
          <p:cNvPr id="6" name="Rectangle 5"/>
          <p:cNvSpPr/>
          <p:nvPr/>
        </p:nvSpPr>
        <p:spPr>
          <a:xfrm>
            <a:off x="386366" y="1554007"/>
            <a:ext cx="79047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Because the fringes overlap, the field in the middle is </a:t>
            </a:r>
            <a:r>
              <a:rPr lang="en-AU" b="1" dirty="0" smtClean="0">
                <a:latin typeface="Arial" panose="020B0604020202020204" pitchFamily="34" charset="0"/>
                <a:cs typeface="Arial" panose="020B0604020202020204" pitchFamily="34" charset="0"/>
              </a:rPr>
              <a:t>smaller</a:t>
            </a:r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 than expected</a:t>
            </a: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53379" y="2194920"/>
            <a:ext cx="5258534" cy="3629532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6366" y="2194920"/>
            <a:ext cx="5963482" cy="4467849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8" name="Rectangle 7"/>
          <p:cNvSpPr/>
          <p:nvPr/>
        </p:nvSpPr>
        <p:spPr>
          <a:xfrm>
            <a:off x="7153957" y="5891295"/>
            <a:ext cx="422910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AU" smtClean="0">
                <a:latin typeface="Arial" panose="020B0604020202020204" pitchFamily="34" charset="0"/>
                <a:cs typeface="Arial" panose="020B0604020202020204" pitchFamily="34" charset="0"/>
              </a:rPr>
              <a:t>Need to </a:t>
            </a:r>
            <a:r>
              <a:rPr lang="en-AU" b="1" smtClean="0">
                <a:latin typeface="Arial" panose="020B0604020202020204" pitchFamily="34" charset="0"/>
                <a:cs typeface="Arial" panose="020B0604020202020204" pitchFamily="34" charset="0"/>
              </a:rPr>
              <a:t>renormalise</a:t>
            </a:r>
            <a:r>
              <a:rPr lang="en-AU" smtClean="0">
                <a:latin typeface="Arial" panose="020B0604020202020204" pitchFamily="34" charset="0"/>
                <a:cs typeface="Arial" panose="020B0604020202020204" pitchFamily="34" charset="0"/>
              </a:rPr>
              <a:t> the field gradients to input into </a:t>
            </a:r>
            <a:r>
              <a:rPr lang="en-AU" dirty="0" err="1" smtClean="0">
                <a:latin typeface="Arial" panose="020B0604020202020204" pitchFamily="34" charset="0"/>
                <a:cs typeface="Arial" panose="020B0604020202020204" pitchFamily="34" charset="0"/>
              </a:rPr>
              <a:t>Zgoubi</a:t>
            </a:r>
            <a:endParaRPr lang="en-GB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652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sz="3600" dirty="0" smtClean="0"/>
              <a:t>The Beamline Design Algorithm: an Overview</a:t>
            </a:r>
            <a:endParaRPr lang="en-GB" sz="36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45</a:t>
            </a:fld>
            <a:endParaRPr lang="en-AU" noProof="0"/>
          </a:p>
        </p:txBody>
      </p:sp>
      <p:sp>
        <p:nvSpPr>
          <p:cNvPr id="5" name="TextBox 4"/>
          <p:cNvSpPr txBox="1"/>
          <p:nvPr/>
        </p:nvSpPr>
        <p:spPr>
          <a:xfrm>
            <a:off x="3991536" y="1433756"/>
            <a:ext cx="22621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Define arc geometry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37968" y="3358131"/>
            <a:ext cx="32880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Define desired CS parameters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68465" y="2305933"/>
            <a:ext cx="2908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Build a scaling FFA lattice with approx. correct tunes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8465" y="3219631"/>
            <a:ext cx="2908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Optimise lattice multipoles to meet objectives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75964" y="2257030"/>
            <a:ext cx="3074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Design an example magnet to estimate fringe fields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3" name="Straight Arrow Connector 12"/>
          <p:cNvCxnSpPr>
            <a:stCxn id="5" idx="2"/>
            <a:endCxn id="9" idx="0"/>
          </p:cNvCxnSpPr>
          <p:nvPr/>
        </p:nvCxnSpPr>
        <p:spPr>
          <a:xfrm flipH="1">
            <a:off x="5122615" y="1803088"/>
            <a:ext cx="1" cy="5028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>
            <a:endCxn id="9" idx="1"/>
          </p:cNvCxnSpPr>
          <p:nvPr/>
        </p:nvCxnSpPr>
        <p:spPr>
          <a:xfrm>
            <a:off x="3166815" y="2629098"/>
            <a:ext cx="501650" cy="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>
            <a:stCxn id="9" idx="2"/>
            <a:endCxn id="10" idx="0"/>
          </p:cNvCxnSpPr>
          <p:nvPr/>
        </p:nvCxnSpPr>
        <p:spPr>
          <a:xfrm>
            <a:off x="5122615" y="2952264"/>
            <a:ext cx="0" cy="26736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>
            <a:stCxn id="6" idx="3"/>
            <a:endCxn id="10" idx="1"/>
          </p:cNvCxnSpPr>
          <p:nvPr/>
        </p:nvCxnSpPr>
        <p:spPr>
          <a:xfrm>
            <a:off x="3250112" y="3542797"/>
            <a:ext cx="41835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3668465" y="4189128"/>
            <a:ext cx="2908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Design magnets that are approx. right for this lattice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7" name="Straight Arrow Connector 26"/>
          <p:cNvCxnSpPr>
            <a:stCxn id="10" idx="2"/>
            <a:endCxn id="25" idx="0"/>
          </p:cNvCxnSpPr>
          <p:nvPr/>
        </p:nvCxnSpPr>
        <p:spPr>
          <a:xfrm>
            <a:off x="5122615" y="3865962"/>
            <a:ext cx="0" cy="3231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033964" y="4189128"/>
            <a:ext cx="335463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Use magnets to get new initial multipoles and fringe fields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Straight Arrow Connector 29"/>
          <p:cNvCxnSpPr>
            <a:stCxn id="25" idx="3"/>
            <a:endCxn id="28" idx="1"/>
          </p:cNvCxnSpPr>
          <p:nvPr/>
        </p:nvCxnSpPr>
        <p:spPr>
          <a:xfrm>
            <a:off x="6576765" y="4512294"/>
            <a:ext cx="457199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/>
          <p:cNvCxnSpPr>
            <a:stCxn id="28" idx="0"/>
            <a:endCxn id="10" idx="3"/>
          </p:cNvCxnSpPr>
          <p:nvPr/>
        </p:nvCxnSpPr>
        <p:spPr>
          <a:xfrm flipH="1" flipV="1">
            <a:off x="6576765" y="3542797"/>
            <a:ext cx="2134517" cy="64633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25" idx="2"/>
            <a:endCxn id="37" idx="0"/>
          </p:cNvCxnSpPr>
          <p:nvPr/>
        </p:nvCxnSpPr>
        <p:spPr>
          <a:xfrm flipH="1">
            <a:off x="3607303" y="4835459"/>
            <a:ext cx="1515312" cy="6069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2091993" y="5442425"/>
            <a:ext cx="30306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Perform error study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2" name="Straight Arrow Connector 41"/>
          <p:cNvCxnSpPr>
            <a:stCxn id="25" idx="2"/>
            <a:endCxn id="45" idx="0"/>
          </p:cNvCxnSpPr>
          <p:nvPr/>
        </p:nvCxnSpPr>
        <p:spPr>
          <a:xfrm>
            <a:off x="5122615" y="4835459"/>
            <a:ext cx="1589252" cy="5964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5122614" y="5431897"/>
            <a:ext cx="31785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Check metrics like spot size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668465" y="6241195"/>
            <a:ext cx="2908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Arial" panose="020B0604020202020204" pitchFamily="34" charset="0"/>
                <a:cs typeface="Arial" panose="020B0604020202020204" pitchFamily="34" charset="0"/>
              </a:rPr>
              <a:t>Show off results</a:t>
            </a:r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9" name="Straight Arrow Connector 48"/>
          <p:cNvCxnSpPr>
            <a:stCxn id="37" idx="2"/>
            <a:endCxn id="47" idx="0"/>
          </p:cNvCxnSpPr>
          <p:nvPr/>
        </p:nvCxnSpPr>
        <p:spPr>
          <a:xfrm>
            <a:off x="3607303" y="5811757"/>
            <a:ext cx="1515312" cy="4294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Arrow Connector 50"/>
          <p:cNvCxnSpPr>
            <a:stCxn id="45" idx="2"/>
            <a:endCxn id="47" idx="0"/>
          </p:cNvCxnSpPr>
          <p:nvPr/>
        </p:nvCxnSpPr>
        <p:spPr>
          <a:xfrm flipH="1">
            <a:off x="5122615" y="5801229"/>
            <a:ext cx="1589252" cy="43996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1630115" y="4845584"/>
            <a:ext cx="29083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When magnets ‘good enough’</a:t>
            </a:r>
            <a:endParaRPr lang="en-GB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16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838200" y="1994378"/>
            <a:ext cx="11092207" cy="3574637"/>
            <a:chOff x="838200" y="2602326"/>
            <a:chExt cx="11092207" cy="3574637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200" y="2602326"/>
              <a:ext cx="11092207" cy="3574637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4"/>
            <a:srcRect b="16405"/>
            <a:stretch/>
          </p:blipFill>
          <p:spPr>
            <a:xfrm>
              <a:off x="2144061" y="3670442"/>
              <a:ext cx="238158" cy="199089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4"/>
            <a:srcRect b="16405"/>
            <a:stretch/>
          </p:blipFill>
          <p:spPr>
            <a:xfrm rot="10800000">
              <a:off x="2127392" y="4906310"/>
              <a:ext cx="238158" cy="199089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83848" y="3869530"/>
              <a:ext cx="120149" cy="200025"/>
            </a:xfrm>
            <a:prstGeom prst="rect">
              <a:avLst/>
            </a:prstGeom>
          </p:spPr>
        </p:pic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83848" y="4706285"/>
              <a:ext cx="120149" cy="200025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50487" y="3607202"/>
              <a:ext cx="207513" cy="262328"/>
            </a:xfrm>
            <a:prstGeom prst="rect">
              <a:avLst/>
            </a:prstGeom>
          </p:spPr>
        </p:pic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50487" y="4906310"/>
              <a:ext cx="207513" cy="262328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49034" y="3069014"/>
              <a:ext cx="2504766" cy="2512636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9142887" y="3528181"/>
              <a:ext cx="2466993" cy="1577218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886807" y="5252477"/>
              <a:ext cx="847743" cy="541986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482273">
              <a:off x="10678236" y="3257187"/>
              <a:ext cx="847743" cy="541986"/>
            </a:xfrm>
            <a:prstGeom prst="rect">
              <a:avLst/>
            </a:prstGeom>
          </p:spPr>
        </p:pic>
      </p:grpSp>
      <p:sp>
        <p:nvSpPr>
          <p:cNvPr id="18" name="TextBox 17"/>
          <p:cNvSpPr txBox="1"/>
          <p:nvPr/>
        </p:nvSpPr>
        <p:spPr>
          <a:xfrm>
            <a:off x="6681843" y="2393945"/>
            <a:ext cx="1428596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66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</a:t>
            </a:r>
            <a:endParaRPr lang="en-GB" sz="166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683935" y="2198114"/>
            <a:ext cx="893193" cy="26468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6600" b="1" dirty="0" smtClean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endParaRPr lang="en-GB" sz="166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2608484" y="2489098"/>
            <a:ext cx="108000" cy="2520000"/>
          </a:xfrm>
          <a:prstGeom prst="rect">
            <a:avLst/>
          </a:prstGeom>
          <a:solidFill>
            <a:srgbClr val="00B0F0"/>
          </a:solidFill>
          <a:ln w="190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/>
          <p:cNvSpPr/>
          <p:nvPr/>
        </p:nvSpPr>
        <p:spPr>
          <a:xfrm>
            <a:off x="6552556" y="2489098"/>
            <a:ext cx="108000" cy="2520000"/>
          </a:xfrm>
          <a:prstGeom prst="rect">
            <a:avLst/>
          </a:prstGeom>
          <a:solidFill>
            <a:srgbClr val="FF0000"/>
          </a:solidFill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3" name="Rounded Rectangle 22"/>
          <p:cNvSpPr/>
          <p:nvPr/>
        </p:nvSpPr>
        <p:spPr>
          <a:xfrm>
            <a:off x="7972071" y="5363783"/>
            <a:ext cx="3075232" cy="491045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" name="TextBox 23"/>
          <p:cNvSpPr txBox="1"/>
          <p:nvPr/>
        </p:nvSpPr>
        <p:spPr>
          <a:xfrm>
            <a:off x="7986775" y="5387533"/>
            <a:ext cx="306052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i="1" dirty="0" smtClean="0"/>
              <a:t>Animation courtesy of NEC</a:t>
            </a:r>
            <a:endParaRPr lang="en-GB" sz="20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Rounded Rectangle 24"/>
          <p:cNvSpPr/>
          <p:nvPr/>
        </p:nvSpPr>
        <p:spPr>
          <a:xfrm>
            <a:off x="2756241" y="5712886"/>
            <a:ext cx="4267412" cy="518178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TextBox 25"/>
          <p:cNvSpPr txBox="1"/>
          <p:nvPr/>
        </p:nvSpPr>
        <p:spPr>
          <a:xfrm>
            <a:off x="2713917" y="5705920"/>
            <a:ext cx="43750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Maximum beam energy is </a:t>
            </a:r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low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6263295" y="3691696"/>
            <a:ext cx="180000" cy="180000"/>
          </a:xfrm>
          <a:prstGeom prst="ellipse">
            <a:avLst/>
          </a:prstGeom>
          <a:solidFill>
            <a:srgbClr val="FFC000"/>
          </a:solidFill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8" name="Title 6"/>
          <p:cNvSpPr txBox="1">
            <a:spLocks/>
          </p:cNvSpPr>
          <p:nvPr/>
        </p:nvSpPr>
        <p:spPr>
          <a:xfrm>
            <a:off x="1428765" y="395066"/>
            <a:ext cx="10296000" cy="127485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AU" dirty="0" smtClean="0"/>
              <a:t>The Pelletron at </a:t>
            </a:r>
            <a:r>
              <a:rPr lang="en-AU" dirty="0" err="1" smtClean="0"/>
              <a:t>UniMelb</a:t>
            </a:r>
            <a:r>
              <a:rPr lang="en-AU" dirty="0" smtClean="0"/>
              <a:t>: Schematically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2916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10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1.11111E-6 L -0.53984 -0.0044 " pathEditMode="relative" rAng="0" ptsTypes="AA">
                                      <p:cBhvr>
                                        <p:cTn id="20" dur="3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92" y="-2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 animBg="1"/>
      <p:bldP spid="21" grpId="0" animBg="1"/>
      <p:bldP spid="23" grpId="0" animBg="1"/>
      <p:bldP spid="24" grpId="0"/>
      <p:bldP spid="25" grpId="0" animBg="1"/>
      <p:bldP spid="26" grpId="0"/>
      <p:bldP spid="17" grpId="0" animBg="1"/>
      <p:bldP spid="17" grpId="1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/>
              <a:t>Accelerators for Ion Therapy</a:t>
            </a:r>
            <a:endParaRPr lang="en-GB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3849109"/>
              </p:ext>
            </p:extLst>
          </p:nvPr>
        </p:nvGraphicFramePr>
        <p:xfrm>
          <a:off x="433387" y="1419835"/>
          <a:ext cx="8943975" cy="148336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628775">
                  <a:extLst>
                    <a:ext uri="{9D8B030D-6E8A-4147-A177-3AD203B41FA5}">
                      <a16:colId xmlns:a16="http://schemas.microsoft.com/office/drawing/2014/main" val="731610737"/>
                    </a:ext>
                  </a:extLst>
                </a:gridCol>
                <a:gridCol w="2085975">
                  <a:extLst>
                    <a:ext uri="{9D8B030D-6E8A-4147-A177-3AD203B41FA5}">
                      <a16:colId xmlns:a16="http://schemas.microsoft.com/office/drawing/2014/main" val="2747475296"/>
                    </a:ext>
                  </a:extLst>
                </a:gridCol>
                <a:gridCol w="1547922">
                  <a:extLst>
                    <a:ext uri="{9D8B030D-6E8A-4147-A177-3AD203B41FA5}">
                      <a16:colId xmlns:a16="http://schemas.microsoft.com/office/drawing/2014/main" val="2020372310"/>
                    </a:ext>
                  </a:extLst>
                </a:gridCol>
                <a:gridCol w="1281003">
                  <a:extLst>
                    <a:ext uri="{9D8B030D-6E8A-4147-A177-3AD203B41FA5}">
                      <a16:colId xmlns:a16="http://schemas.microsoft.com/office/drawing/2014/main" val="203542706"/>
                    </a:ext>
                  </a:extLst>
                </a:gridCol>
                <a:gridCol w="2400300">
                  <a:extLst>
                    <a:ext uri="{9D8B030D-6E8A-4147-A177-3AD203B41FA5}">
                      <a16:colId xmlns:a16="http://schemas.microsoft.com/office/drawing/2014/main" val="313080639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Accelerator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Extracted</a:t>
                      </a:r>
                      <a:r>
                        <a:rPr lang="en-GB" baseline="0" dirty="0" smtClean="0"/>
                        <a:t> Energy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Intensity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Footprint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Commonly used for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65705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Cyclotron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Fixed*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Small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Protons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76056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Synchrotron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Variable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Medium/High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Large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Protons and ions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73327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GB" dirty="0" smtClean="0"/>
                        <a:t>FFA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Variable*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High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 smtClean="0"/>
                        <a:t>Large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dirty="0" smtClean="0"/>
                        <a:t>---</a:t>
                      </a:r>
                      <a:endParaRPr lang="en-GB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3178801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387" y="3017838"/>
            <a:ext cx="6384663" cy="2638396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6288" y="3017838"/>
            <a:ext cx="4822147" cy="3616611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913608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0" y="1"/>
            <a:ext cx="12192000" cy="6857999"/>
          </a:xfrm>
          <a:prstGeom prst="roundRect">
            <a:avLst>
              <a:gd name="adj" fmla="val 0"/>
            </a:avLst>
          </a:prstGeom>
          <a:solidFill>
            <a:srgbClr val="30123B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>
                <a:solidFill>
                  <a:schemeClr val="accent6">
                    <a:lumMod val="20000"/>
                    <a:lumOff val="80000"/>
                  </a:schemeClr>
                </a:solidFill>
              </a:rPr>
              <a:t>Requirements</a:t>
            </a:r>
            <a:r>
              <a:rPr lang="en-AU" dirty="0" smtClean="0"/>
              <a:t> </a:t>
            </a:r>
            <a:r>
              <a:rPr lang="en-AU" dirty="0" smtClean="0">
                <a:solidFill>
                  <a:schemeClr val="bg1"/>
                </a:solidFill>
              </a:rPr>
              <a:t>and</a:t>
            </a:r>
            <a:r>
              <a:rPr lang="en-AU" dirty="0" smtClean="0"/>
              <a:t> </a:t>
            </a:r>
            <a:r>
              <a:rPr lang="en-AU" dirty="0" err="1">
                <a:solidFill>
                  <a:schemeClr val="accent1">
                    <a:lumMod val="20000"/>
                    <a:lumOff val="80000"/>
                  </a:schemeClr>
                </a:solidFill>
              </a:rPr>
              <a:t>D</a:t>
            </a:r>
            <a:r>
              <a:rPr lang="en-AU" dirty="0" err="1" smtClean="0">
                <a:solidFill>
                  <a:schemeClr val="accent1">
                    <a:lumMod val="20000"/>
                    <a:lumOff val="80000"/>
                  </a:schemeClr>
                </a:solidFill>
              </a:rPr>
              <a:t>esirements</a:t>
            </a:r>
            <a:endParaRPr lang="en-GB" dirty="0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0701" y="1728017"/>
            <a:ext cx="4470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It’s better 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 </a:t>
            </a:r>
            <a:r>
              <a:rPr lang="en-AU" sz="3200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</a:t>
            </a:r>
            <a:endParaRPr lang="en-GB" sz="32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1431050" y="2578642"/>
            <a:ext cx="787400" cy="78740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349998" y="3343672"/>
            <a:ext cx="1352535" cy="1352298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/>
          <p:cNvSpPr/>
          <p:nvPr/>
        </p:nvSpPr>
        <p:spPr>
          <a:xfrm>
            <a:off x="1974865" y="3731226"/>
            <a:ext cx="1352535" cy="57719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1241455" y="5355265"/>
            <a:ext cx="787400" cy="787400"/>
          </a:xfrm>
          <a:prstGeom prst="ellipse">
            <a:avLst/>
          </a:prstGeom>
          <a:solidFill>
            <a:srgbClr val="FF696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/>
          <p:cNvSpPr/>
          <p:nvPr/>
        </p:nvSpPr>
        <p:spPr>
          <a:xfrm>
            <a:off x="1480034" y="5383840"/>
            <a:ext cx="787400" cy="787400"/>
          </a:xfrm>
          <a:prstGeom prst="ellipse">
            <a:avLst/>
          </a:prstGeom>
          <a:solidFill>
            <a:srgbClr val="FAC898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/>
          <p:cNvSpPr/>
          <p:nvPr/>
        </p:nvSpPr>
        <p:spPr>
          <a:xfrm>
            <a:off x="1718613" y="5393365"/>
            <a:ext cx="787400" cy="787400"/>
          </a:xfrm>
          <a:prstGeom prst="ellipse">
            <a:avLst/>
          </a:prstGeom>
          <a:solidFill>
            <a:srgbClr val="FDFD9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/>
          <p:cNvSpPr/>
          <p:nvPr/>
        </p:nvSpPr>
        <p:spPr>
          <a:xfrm>
            <a:off x="1957192" y="5336215"/>
            <a:ext cx="787400" cy="78740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Oval 15"/>
          <p:cNvSpPr/>
          <p:nvPr/>
        </p:nvSpPr>
        <p:spPr>
          <a:xfrm>
            <a:off x="2195771" y="5383840"/>
            <a:ext cx="787400" cy="787400"/>
          </a:xfrm>
          <a:prstGeom prst="ellipse">
            <a:avLst/>
          </a:prstGeom>
          <a:solidFill>
            <a:srgbClr val="AEC6C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val 16"/>
          <p:cNvSpPr/>
          <p:nvPr/>
        </p:nvSpPr>
        <p:spPr>
          <a:xfrm>
            <a:off x="2434350" y="5402890"/>
            <a:ext cx="787400" cy="787400"/>
          </a:xfrm>
          <a:prstGeom prst="ellipse">
            <a:avLst/>
          </a:prstGeom>
          <a:solidFill>
            <a:srgbClr val="8686B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2672929" y="5345740"/>
            <a:ext cx="787400" cy="787400"/>
          </a:xfrm>
          <a:prstGeom prst="ellipse">
            <a:avLst/>
          </a:prstGeom>
          <a:solidFill>
            <a:srgbClr val="C3B1E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/>
          <p:cNvSpPr txBox="1"/>
          <p:nvPr/>
        </p:nvSpPr>
        <p:spPr>
          <a:xfrm>
            <a:off x="3523532" y="3236344"/>
            <a:ext cx="1676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size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23532" y="3646724"/>
            <a:ext cx="2661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eccentricity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23532" y="4057104"/>
            <a:ext cx="2661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center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76356" y="4850737"/>
            <a:ext cx="33159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Variation with energy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6337300" y="1702617"/>
            <a:ext cx="0" cy="5155383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6643208" y="1728017"/>
            <a:ext cx="4470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Keeping it 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real</a:t>
            </a:r>
            <a:endParaRPr lang="en-GB" sz="32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70910" y="2774679"/>
            <a:ext cx="29590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Beamline footprint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970910" y="3198167"/>
            <a:ext cx="34852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Overall bending angle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970910" y="3593350"/>
            <a:ext cx="34852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Beampipe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radius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637080" y="4465137"/>
            <a:ext cx="43841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Maximum B-Field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633345" y="4911044"/>
            <a:ext cx="36536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 construction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GB" sz="20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249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0" grpId="0"/>
      <p:bldP spid="21" grpId="0"/>
      <p:bldP spid="22" grpId="0"/>
      <p:bldP spid="23" grpId="0"/>
      <p:bldP spid="26" grpId="0"/>
      <p:bldP spid="27" grpId="0"/>
      <p:bldP spid="28" grpId="0"/>
      <p:bldP spid="29" grpId="0"/>
      <p:bldP spid="34" grpId="0"/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0" y="1"/>
            <a:ext cx="12192000" cy="6857999"/>
          </a:xfrm>
          <a:prstGeom prst="roundRect">
            <a:avLst>
              <a:gd name="adj" fmla="val 0"/>
            </a:avLst>
          </a:prstGeom>
          <a:solidFill>
            <a:srgbClr val="30123B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AU" dirty="0" smtClean="0">
                <a:solidFill>
                  <a:schemeClr val="accent6">
                    <a:lumMod val="20000"/>
                    <a:lumOff val="80000"/>
                  </a:schemeClr>
                </a:solidFill>
              </a:rPr>
              <a:t>Requirements</a:t>
            </a:r>
            <a:r>
              <a:rPr lang="en-AU" dirty="0" smtClean="0"/>
              <a:t> </a:t>
            </a:r>
            <a:r>
              <a:rPr lang="en-AU" dirty="0" smtClean="0">
                <a:solidFill>
                  <a:schemeClr val="bg1"/>
                </a:solidFill>
              </a:rPr>
              <a:t>and</a:t>
            </a:r>
            <a:r>
              <a:rPr lang="en-AU" dirty="0" smtClean="0"/>
              <a:t> </a:t>
            </a:r>
            <a:r>
              <a:rPr lang="en-AU" dirty="0" err="1">
                <a:solidFill>
                  <a:schemeClr val="accent1">
                    <a:lumMod val="20000"/>
                    <a:lumOff val="80000"/>
                  </a:schemeClr>
                </a:solidFill>
              </a:rPr>
              <a:t>D</a:t>
            </a:r>
            <a:r>
              <a:rPr lang="en-AU" dirty="0" err="1" smtClean="0">
                <a:solidFill>
                  <a:schemeClr val="accent1">
                    <a:lumMod val="20000"/>
                    <a:lumOff val="80000"/>
                  </a:schemeClr>
                </a:solidFill>
              </a:rPr>
              <a:t>esirements</a:t>
            </a:r>
            <a:endParaRPr lang="en-GB" dirty="0">
              <a:solidFill>
                <a:schemeClr val="accent1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0701" y="1728017"/>
            <a:ext cx="4470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It’s better 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out </a:t>
            </a:r>
            <a:r>
              <a:rPr lang="en-AU" sz="3200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in</a:t>
            </a:r>
            <a:endParaRPr lang="en-GB" sz="32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1431050" y="2578642"/>
            <a:ext cx="787400" cy="78740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Oval 9"/>
          <p:cNvSpPr/>
          <p:nvPr/>
        </p:nvSpPr>
        <p:spPr>
          <a:xfrm>
            <a:off x="349998" y="3343672"/>
            <a:ext cx="1352535" cy="1352298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Oval 10"/>
          <p:cNvSpPr/>
          <p:nvPr/>
        </p:nvSpPr>
        <p:spPr>
          <a:xfrm>
            <a:off x="1974865" y="3731226"/>
            <a:ext cx="1352535" cy="57719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Oval 11"/>
          <p:cNvSpPr/>
          <p:nvPr/>
        </p:nvSpPr>
        <p:spPr>
          <a:xfrm>
            <a:off x="1241455" y="5369552"/>
            <a:ext cx="787400" cy="787400"/>
          </a:xfrm>
          <a:prstGeom prst="ellipse">
            <a:avLst/>
          </a:prstGeom>
          <a:solidFill>
            <a:srgbClr val="FF696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Oval 12"/>
          <p:cNvSpPr/>
          <p:nvPr/>
        </p:nvSpPr>
        <p:spPr>
          <a:xfrm>
            <a:off x="1480034" y="5369552"/>
            <a:ext cx="787400" cy="787400"/>
          </a:xfrm>
          <a:prstGeom prst="ellipse">
            <a:avLst/>
          </a:prstGeom>
          <a:solidFill>
            <a:srgbClr val="FAC898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Oval 13"/>
          <p:cNvSpPr/>
          <p:nvPr/>
        </p:nvSpPr>
        <p:spPr>
          <a:xfrm>
            <a:off x="1718613" y="5369552"/>
            <a:ext cx="787400" cy="787400"/>
          </a:xfrm>
          <a:prstGeom prst="ellipse">
            <a:avLst/>
          </a:prstGeom>
          <a:solidFill>
            <a:srgbClr val="FDFD9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5" name="Oval 14"/>
          <p:cNvSpPr/>
          <p:nvPr/>
        </p:nvSpPr>
        <p:spPr>
          <a:xfrm>
            <a:off x="1957192" y="5369552"/>
            <a:ext cx="787400" cy="787400"/>
          </a:xfrm>
          <a:prstGeom prst="ellipse">
            <a:avLst/>
          </a:prstGeom>
          <a:solidFill>
            <a:srgbClr val="C3E1C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Oval 15"/>
          <p:cNvSpPr/>
          <p:nvPr/>
        </p:nvSpPr>
        <p:spPr>
          <a:xfrm>
            <a:off x="2195771" y="5369552"/>
            <a:ext cx="787400" cy="787400"/>
          </a:xfrm>
          <a:prstGeom prst="ellipse">
            <a:avLst/>
          </a:prstGeom>
          <a:solidFill>
            <a:srgbClr val="AEC6C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Oval 16"/>
          <p:cNvSpPr/>
          <p:nvPr/>
        </p:nvSpPr>
        <p:spPr>
          <a:xfrm>
            <a:off x="2434350" y="5369552"/>
            <a:ext cx="787400" cy="787400"/>
          </a:xfrm>
          <a:prstGeom prst="ellipse">
            <a:avLst/>
          </a:prstGeom>
          <a:solidFill>
            <a:srgbClr val="8686B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Oval 17"/>
          <p:cNvSpPr/>
          <p:nvPr/>
        </p:nvSpPr>
        <p:spPr>
          <a:xfrm>
            <a:off x="2672929" y="5369552"/>
            <a:ext cx="787400" cy="787400"/>
          </a:xfrm>
          <a:prstGeom prst="ellipse">
            <a:avLst/>
          </a:prstGeom>
          <a:solidFill>
            <a:srgbClr val="C3B1E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/>
          <p:cNvSpPr txBox="1"/>
          <p:nvPr/>
        </p:nvSpPr>
        <p:spPr>
          <a:xfrm>
            <a:off x="3523532" y="3236344"/>
            <a:ext cx="2661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size: </a:t>
            </a:r>
            <a:r>
              <a:rPr lang="en-AU" sz="2400" b="1" dirty="0" smtClean="0">
                <a:solidFill>
                  <a:srgbClr val="D3BC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±10%</a:t>
            </a:r>
            <a:endParaRPr lang="en-GB" sz="2400" b="1" i="1" dirty="0">
              <a:solidFill>
                <a:srgbClr val="D3BCB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23532" y="3646724"/>
            <a:ext cx="2661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eccentricity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23532" y="4057104"/>
            <a:ext cx="28137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center: </a:t>
            </a:r>
            <a:r>
              <a:rPr lang="en-AU" sz="2400" b="1" dirty="0" smtClean="0">
                <a:solidFill>
                  <a:srgbClr val="D3BC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1mm</a:t>
            </a:r>
            <a:endParaRPr lang="en-GB" sz="2400" b="1" i="1" dirty="0">
              <a:solidFill>
                <a:srgbClr val="D3BCB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76356" y="4850737"/>
            <a:ext cx="33159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Variation with energy</a:t>
            </a:r>
            <a:endParaRPr lang="en-GB" sz="2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5" name="Straight Connector 24"/>
          <p:cNvCxnSpPr/>
          <p:nvPr/>
        </p:nvCxnSpPr>
        <p:spPr>
          <a:xfrm>
            <a:off x="6337300" y="1702617"/>
            <a:ext cx="0" cy="5155383"/>
          </a:xfrm>
          <a:prstGeom prst="line">
            <a:avLst/>
          </a:prstGeom>
          <a:ln w="38100">
            <a:solidFill>
              <a:schemeClr val="bg1">
                <a:lumMod val="9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6643208" y="1728017"/>
            <a:ext cx="4470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2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Keeping it </a:t>
            </a:r>
            <a:r>
              <a:rPr lang="en-AU" sz="32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real</a:t>
            </a:r>
            <a:endParaRPr lang="en-GB" sz="32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70910" y="2774679"/>
            <a:ext cx="47538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Beamline footprint: </a:t>
            </a:r>
            <a:r>
              <a:rPr lang="en-AU" sz="2400" b="1" dirty="0" smtClean="0">
                <a:solidFill>
                  <a:srgbClr val="A0B2D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2m</a:t>
            </a:r>
            <a:r>
              <a:rPr lang="en-AU" sz="2400" b="1" baseline="30000" dirty="0" smtClean="0">
                <a:solidFill>
                  <a:srgbClr val="A0B2D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lang="en-GB" sz="2400" b="1" i="1" dirty="0">
              <a:solidFill>
                <a:srgbClr val="A0B2D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970910" y="3198167"/>
            <a:ext cx="47538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Overall bending angle: </a:t>
            </a:r>
            <a:r>
              <a:rPr lang="en-AU" sz="2400" b="1" dirty="0" smtClean="0">
                <a:solidFill>
                  <a:srgbClr val="D3BC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30°</a:t>
            </a:r>
            <a:endParaRPr lang="en-GB" sz="2400" b="1" i="1" dirty="0">
              <a:solidFill>
                <a:srgbClr val="D3BCB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970910" y="3593350"/>
            <a:ext cx="41429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err="1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Beampipe</a:t>
            </a:r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radius: </a:t>
            </a:r>
            <a:r>
              <a:rPr lang="en-AU" sz="2400" b="1" dirty="0" smtClean="0">
                <a:solidFill>
                  <a:srgbClr val="D3BC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31mm</a:t>
            </a:r>
            <a:endParaRPr lang="en-GB" sz="2400" b="1" i="1" dirty="0">
              <a:solidFill>
                <a:srgbClr val="D3BCB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966122" y="6180765"/>
            <a:ext cx="33711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AAPM Task Group 224</a:t>
            </a:r>
            <a:endParaRPr lang="en-GB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3523532" y="3698009"/>
            <a:ext cx="2661368" cy="357006"/>
          </a:xfrm>
          <a:prstGeom prst="line">
            <a:avLst/>
          </a:prstGeom>
          <a:ln w="57150">
            <a:solidFill>
              <a:srgbClr val="A0B2D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 flipV="1">
            <a:off x="3523532" y="3716148"/>
            <a:ext cx="2661368" cy="357006"/>
          </a:xfrm>
          <a:prstGeom prst="line">
            <a:avLst/>
          </a:prstGeom>
          <a:ln w="57150">
            <a:solidFill>
              <a:srgbClr val="A0B2D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6770950" y="6123615"/>
            <a:ext cx="39732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requirements in Melbourne</a:t>
            </a:r>
            <a:endParaRPr lang="en-GB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637080" y="4465137"/>
            <a:ext cx="43841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Maximum B-Field: </a:t>
            </a:r>
            <a:r>
              <a:rPr lang="en-AU" sz="2400" b="1" dirty="0" smtClean="0">
                <a:solidFill>
                  <a:srgbClr val="A0B2D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0.7T</a:t>
            </a:r>
            <a:endParaRPr lang="en-GB" sz="2400" b="1" i="1" dirty="0">
              <a:solidFill>
                <a:srgbClr val="A0B2D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633345" y="4911044"/>
            <a:ext cx="54026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 construction: </a:t>
            </a:r>
            <a:r>
              <a:rPr lang="en-AU" sz="2400" b="1" dirty="0" smtClean="0">
                <a:solidFill>
                  <a:srgbClr val="D3BCB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Permanent</a:t>
            </a:r>
            <a:endParaRPr lang="en-GB" sz="2400" b="1" i="1" dirty="0">
              <a:solidFill>
                <a:srgbClr val="D3BCB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GB" sz="20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1336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Rounded Rectangular Callout 4"/>
          <p:cNvSpPr/>
          <p:nvPr/>
        </p:nvSpPr>
        <p:spPr>
          <a:xfrm>
            <a:off x="901700" y="431800"/>
            <a:ext cx="3543300" cy="1104900"/>
          </a:xfrm>
          <a:prstGeom prst="wedgeRoundRectCallout">
            <a:avLst>
              <a:gd name="adj1" fmla="val -78129"/>
              <a:gd name="adj2" fmla="val 53849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Sounds familiar…</a:t>
            </a:r>
            <a:endParaRPr lang="en-GB" sz="3200" dirty="0">
              <a:solidFill>
                <a:sysClr val="windowText" lastClr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89933" y="2711359"/>
            <a:ext cx="3853417" cy="3930741"/>
          </a:xfrm>
          <a:prstGeom prst="roundRect">
            <a:avLst>
              <a:gd name="adj" fmla="val 941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89933" y="2063751"/>
            <a:ext cx="38534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Splitter Paths</a:t>
            </a:r>
            <a:endParaRPr lang="en-GB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/>
          <p:cNvSpPr/>
          <p:nvPr/>
        </p:nvSpPr>
        <p:spPr>
          <a:xfrm>
            <a:off x="4173889" y="2711359"/>
            <a:ext cx="3853417" cy="3930741"/>
          </a:xfrm>
          <a:prstGeom prst="roundRect">
            <a:avLst>
              <a:gd name="adj" fmla="val 941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8" name="TextBox 17"/>
          <p:cNvSpPr txBox="1"/>
          <p:nvPr/>
        </p:nvSpPr>
        <p:spPr>
          <a:xfrm>
            <a:off x="4093997" y="1543051"/>
            <a:ext cx="40131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Adiabatic(</a:t>
            </a:r>
            <a:r>
              <a:rPr lang="en-AU" sz="3600" b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ish</a:t>
            </a:r>
            <a:r>
              <a:rPr lang="en-AU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) Transitions</a:t>
            </a:r>
            <a:endParaRPr lang="en-GB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8261539" y="2710082"/>
            <a:ext cx="3853417" cy="3930741"/>
          </a:xfrm>
          <a:prstGeom prst="roundRect">
            <a:avLst>
              <a:gd name="adj" fmla="val 941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TextBox 19"/>
          <p:cNvSpPr txBox="1"/>
          <p:nvPr/>
        </p:nvSpPr>
        <p:spPr>
          <a:xfrm>
            <a:off x="8261535" y="1530351"/>
            <a:ext cx="38534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Dispersion Suppressors</a:t>
            </a:r>
            <a:endParaRPr lang="en-GB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9933" y="2730680"/>
            <a:ext cx="385341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Each energy is handled uniquely with a specialised splitter and matched path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9933" y="3885270"/>
            <a:ext cx="385341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Perfectly match all requirements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Special manipulations (such as path length)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FF1C1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 works where there are a few discrete energies</a:t>
            </a:r>
            <a:endParaRPr lang="en-GB" sz="2400" dirty="0">
              <a:solidFill>
                <a:srgbClr val="FF1C1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173889" y="2705008"/>
            <a:ext cx="38534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Slowly vary the lattice functions along the path matching straight to curved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167962" y="3881248"/>
            <a:ext cx="385934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Straightforward to make a lattice design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Beam optics can be linear everywhere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FF1C1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Requires high packing factor (error prone)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FF1C1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Imperfect matching</a:t>
            </a:r>
            <a:endParaRPr lang="en-GB" sz="2400" dirty="0">
              <a:solidFill>
                <a:srgbClr val="FF1C1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261534" y="2705008"/>
            <a:ext cx="385342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400" i="1" dirty="0" smtClean="0">
                <a:latin typeface="Arial" panose="020B0604020202020204" pitchFamily="34" charset="0"/>
                <a:cs typeface="Arial" panose="020B0604020202020204" pitchFamily="34" charset="0"/>
              </a:rPr>
              <a:t>Use nonlinear fields to replicate a ‘traditional’ dispersion suppressor</a:t>
            </a:r>
            <a:endParaRPr lang="en-GB" sz="24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261533" y="3881248"/>
            <a:ext cx="385342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Technique established in synchrotrons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48894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Does not require many magnets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FF1C1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Inherently nonlinear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 smtClean="0">
                <a:solidFill>
                  <a:srgbClr val="FF1C1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Places limitations on the optics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6604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17" grpId="0" animBg="1"/>
      <p:bldP spid="18" grpId="0"/>
      <p:bldP spid="19" grpId="0" animBg="1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24523" y="1106624"/>
            <a:ext cx="4900607" cy="4880315"/>
          </a:xfrm>
          <a:prstGeom prst="rect">
            <a:avLst/>
          </a:prstGeom>
          <a:ln w="28575">
            <a:solidFill>
              <a:schemeClr val="tx1"/>
            </a:solidFill>
          </a:ln>
        </p:spPr>
      </p:pic>
      <p:sp>
        <p:nvSpPr>
          <p:cNvPr id="28" name="Rounded Rectangle 27"/>
          <p:cNvSpPr/>
          <p:nvPr/>
        </p:nvSpPr>
        <p:spPr>
          <a:xfrm>
            <a:off x="185183" y="1816010"/>
            <a:ext cx="6399842" cy="634832"/>
          </a:xfrm>
          <a:prstGeom prst="roundRect">
            <a:avLst>
              <a:gd name="adj" fmla="val 941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TextBox 30"/>
          <p:cNvSpPr txBox="1"/>
          <p:nvPr/>
        </p:nvSpPr>
        <p:spPr>
          <a:xfrm>
            <a:off x="241651" y="1874876"/>
            <a:ext cx="652640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Create dispersion, and then remove it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4"/>
          <a:srcRect r="1733"/>
          <a:stretch/>
        </p:blipFill>
        <p:spPr>
          <a:xfrm>
            <a:off x="246447" y="2876550"/>
            <a:ext cx="6338578" cy="1833759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33" name="Rounded Rectangle 32"/>
          <p:cNvSpPr/>
          <p:nvPr/>
        </p:nvSpPr>
        <p:spPr>
          <a:xfrm>
            <a:off x="147083" y="5013782"/>
            <a:ext cx="6399842" cy="973157"/>
          </a:xfrm>
          <a:prstGeom prst="roundRect">
            <a:avLst>
              <a:gd name="adj" fmla="val 9416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7" name="TextBox 26"/>
          <p:cNvSpPr txBox="1"/>
          <p:nvPr/>
        </p:nvSpPr>
        <p:spPr>
          <a:xfrm>
            <a:off x="225549" y="5013783"/>
            <a:ext cx="626422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Require </a:t>
            </a:r>
            <a:r>
              <a:rPr lang="el-GR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π</a:t>
            </a:r>
            <a:r>
              <a:rPr lang="en-AU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 phase advance for each half of the arc, symmetry in the middle</a:t>
            </a:r>
            <a:endParaRPr lang="en-GB" sz="2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66133" y="431283"/>
            <a:ext cx="38534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Our approach</a:t>
            </a:r>
            <a:endParaRPr lang="en-GB" sz="3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2054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74171" y="-171451"/>
            <a:ext cx="12583885" cy="72199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4103159" y="3921368"/>
            <a:ext cx="4947392" cy="2905091"/>
            <a:chOff x="2714172" y="1683657"/>
            <a:chExt cx="6574971" cy="3860800"/>
          </a:xfrm>
        </p:grpSpPr>
        <p:sp>
          <p:nvSpPr>
            <p:cNvPr id="9" name="Rectangle 8"/>
            <p:cNvSpPr/>
            <p:nvPr/>
          </p:nvSpPr>
          <p:spPr>
            <a:xfrm rot="478202">
              <a:off x="6614119" y="1841885"/>
              <a:ext cx="1104900" cy="1919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" name="Rectangle 2"/>
            <p:cNvSpPr/>
            <p:nvPr/>
          </p:nvSpPr>
          <p:spPr>
            <a:xfrm rot="20915954">
              <a:off x="4031116" y="1916568"/>
              <a:ext cx="1104900" cy="1892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1026" name="Picture 2" descr="https://www.pngall.com/wp-content/uploads/2018/05/Bowl-Free-Download-PNG.png"/>
            <p:cNvPicPr>
              <a:picLocks noChangeAspect="1" noChangeArrowheads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3765" t="14013" r="14689" b="12111"/>
            <a:stretch/>
          </p:blipFill>
          <p:spPr bwMode="auto">
            <a:xfrm>
              <a:off x="2714172" y="1683657"/>
              <a:ext cx="6574971" cy="386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" name="TextBox 11"/>
          <p:cNvSpPr txBox="1"/>
          <p:nvPr/>
        </p:nvSpPr>
        <p:spPr>
          <a:xfrm>
            <a:off x="4285366" y="637004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Magnets</a:t>
            </a:r>
            <a:endParaRPr lang="en-GB" sz="4400" b="1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8" name="Picture 4" descr="https://pngimg.com/uploads/carrot/carrot_PNG4993.png"/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9329" y="1315460"/>
            <a:ext cx="3450725" cy="2079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 rot="19146256">
            <a:off x="812149" y="1812519"/>
            <a:ext cx="17594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Basic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 rot="20100972">
            <a:off x="1212959" y="2188441"/>
            <a:ext cx="24355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0" name="Picture 6" descr="https://www.picserver.org/pictures/cucumber01-lg.jpg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12" b="95407" l="4250" r="962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4500" y="2962521"/>
            <a:ext cx="3591987" cy="2280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Box 17"/>
          <p:cNvSpPr txBox="1"/>
          <p:nvPr/>
        </p:nvSpPr>
        <p:spPr>
          <a:xfrm rot="20961207">
            <a:off x="274745" y="3440185"/>
            <a:ext cx="27872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Iterative optimisation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2" name="Picture 8" descr="https://www.picserver.org/pictures/lettuce02-lg.jpg"/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333" b="94697" l="3500" r="957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987571" y="1875665"/>
            <a:ext cx="3589284" cy="2368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 rot="20398265">
            <a:off x="3214609" y="2442275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Physical model</a:t>
            </a:r>
            <a:endParaRPr lang="en-GB" sz="3600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93601" y="640753"/>
            <a:ext cx="2743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4400" b="1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Optics</a:t>
            </a:r>
            <a:endParaRPr lang="en-GB" sz="4400" b="1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4" name="Picture 10" descr="https://pngimg.com/uploads/beef/beef_PNG100.png"/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51038" y="1428942"/>
            <a:ext cx="2715127" cy="2036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 rot="20970037">
            <a:off x="7069612" y="1832612"/>
            <a:ext cx="22164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Design algorithm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38" name="Picture 14" descr="http://plenteousveg.com/wp-content/uploads/2016/01/tofu-597228.jpg"/>
          <p:cNvPicPr>
            <a:picLocks noChangeAspect="1" noChangeArrowheads="1"/>
          </p:cNvPicPr>
          <p:nvPr/>
        </p:nvPicPr>
        <p:blipFill rotWithShape="1"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333" b="97778" l="0" r="100000">
                        <a14:backgroundMark x1="46708" y1="10292" x2="41628" y2="107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404653" y="555389"/>
            <a:ext cx="2827435" cy="2504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http://3.bp.blogspot.com/_MmHetZ5hXHs/Sf9Y9lhjeHI/AAAAAAAAB7g/x5Yu6cBbRVM/s400/iStock_whole+raw+chicken.jpg"/>
          <p:cNvPicPr>
            <a:picLocks noChangeAspect="1"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9926" b="89706" l="10000" r="94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92531" y="2696245"/>
            <a:ext cx="3308104" cy="2249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/>
          <p:cNvSpPr txBox="1"/>
          <p:nvPr/>
        </p:nvSpPr>
        <p:spPr>
          <a:xfrm rot="21416450">
            <a:off x="8947511" y="3271997"/>
            <a:ext cx="24487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Quality evaluation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 rot="20332954">
            <a:off x="9836570" y="1301726"/>
            <a:ext cx="219152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sz="3600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Error mitigation</a:t>
            </a:r>
            <a:endParaRPr lang="en-GB" sz="3600" dirty="0">
              <a:ln>
                <a:solidFill>
                  <a:schemeClr val="bg1"/>
                </a:solidFill>
              </a:ln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Bent Arrow 18"/>
          <p:cNvSpPr/>
          <p:nvPr/>
        </p:nvSpPr>
        <p:spPr>
          <a:xfrm flipV="1">
            <a:off x="2912713" y="4641069"/>
            <a:ext cx="1619656" cy="1689220"/>
          </a:xfrm>
          <a:prstGeom prst="bentArrow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33" name="Bent Arrow 32"/>
          <p:cNvSpPr/>
          <p:nvPr/>
        </p:nvSpPr>
        <p:spPr>
          <a:xfrm flipH="1" flipV="1">
            <a:off x="8659514" y="4646030"/>
            <a:ext cx="1619656" cy="1689220"/>
          </a:xfrm>
          <a:prstGeom prst="bentArrow">
            <a:avLst/>
          </a:prstGeom>
          <a:solidFill>
            <a:schemeClr val="tx1"/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tx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945152" y="4340079"/>
            <a:ext cx="52057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36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TURBO </a:t>
            </a:r>
            <a:r>
              <a:rPr lang="en-AU" sz="3600" b="1" dirty="0" smtClean="0">
                <a:ln>
                  <a:solidFill>
                    <a:schemeClr val="bg1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Closed Dispersion</a:t>
            </a:r>
            <a:r>
              <a:rPr lang="en-AU" sz="3600" b="1" dirty="0" smtClean="0">
                <a:ln>
                  <a:solidFill>
                    <a:sysClr val="windowText" lastClr="000000"/>
                  </a:solidFill>
                </a:ln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Arc</a:t>
            </a:r>
            <a:endParaRPr lang="en-GB" sz="3600" b="1" dirty="0">
              <a:ln>
                <a:solidFill>
                  <a:sysClr val="windowText" lastClr="000000"/>
                </a:solidFill>
              </a:ln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Rounded Rectangular Callout 34"/>
          <p:cNvSpPr/>
          <p:nvPr/>
        </p:nvSpPr>
        <p:spPr>
          <a:xfrm>
            <a:off x="522516" y="431800"/>
            <a:ext cx="3759200" cy="1104900"/>
          </a:xfrm>
          <a:prstGeom prst="wedgeRoundRectCallout">
            <a:avLst>
              <a:gd name="adj1" fmla="val -71953"/>
              <a:gd name="adj2" fmla="val 48595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AU" sz="3200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What’s the </a:t>
            </a:r>
            <a:r>
              <a:rPr lang="en-AU" sz="3200" b="1" dirty="0" smtClean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recipe?</a:t>
            </a:r>
            <a:endParaRPr lang="en-GB" sz="3200" b="1" dirty="0">
              <a:solidFill>
                <a:sysClr val="windowText" lastClr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406303" y="6194552"/>
            <a:ext cx="4164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000" b="1" i="1" dirty="0" smtClean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endParaRPr lang="en-GB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58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5" grpId="0"/>
      <p:bldP spid="16" grpId="0"/>
      <p:bldP spid="18" grpId="0"/>
      <p:bldP spid="20" grpId="0"/>
      <p:bldP spid="21" grpId="0"/>
      <p:bldP spid="23" grpId="0"/>
      <p:bldP spid="26" grpId="0"/>
      <p:bldP spid="28" grpId="0"/>
      <p:bldP spid="19" grpId="0" animBg="1"/>
      <p:bldP spid="33" grpId="0" animBg="1"/>
      <p:bldP spid="34" grpId="0"/>
    </p:bldLst>
  </p:timing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09AC1415-9346-40BE-88C6-800946B69897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1C3ABB05-33D6-4959-9571-7FCA83B19966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nimelb Powerpoint.potx" id="{1E90E30B-C5BC-494E-8DD4-3B6454DF9A79}" vid="{802BED43-5BE7-4625-A880-C8342837F6A5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1747AAC290C3F4B91E31A2506053D1E" ma:contentTypeVersion="14" ma:contentTypeDescription="Create a new document." ma:contentTypeScope="" ma:versionID="21e9273d00b65d1b8b46f3fa18d774a2">
  <xsd:schema xmlns:xsd="http://www.w3.org/2001/XMLSchema" xmlns:xs="http://www.w3.org/2001/XMLSchema" xmlns:p="http://schemas.microsoft.com/office/2006/metadata/properties" xmlns:ns3="e13fcba7-bba4-4b50-b13c-eb645ae03501" xmlns:ns4="3b356a75-da32-4b88-b926-3ea6c9215a4d" targetNamespace="http://schemas.microsoft.com/office/2006/metadata/properties" ma:root="true" ma:fieldsID="74501cb807e02294c73d2cc9e41afa08" ns3:_="" ns4:_="">
    <xsd:import namespace="e13fcba7-bba4-4b50-b13c-eb645ae03501"/>
    <xsd:import namespace="3b356a75-da32-4b88-b926-3ea6c9215a4d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AutoKeyPoints" minOccurs="0"/>
                <xsd:element ref="ns3:MediaServiceKeyPoints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DateTaken" minOccurs="0"/>
                <xsd:element ref="ns3:MediaLengthInSeconds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13fcba7-bba4-4b50-b13c-eb645ae0350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9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MediaServiceLocation" ma:index="21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b356a75-da32-4b88-b926-3ea6c9215a4d" elementFormDefault="qualified">
    <xsd:import namespace="http://schemas.microsoft.com/office/2006/documentManagement/types"/>
    <xsd:import namespace="http://schemas.microsoft.com/office/infopath/2007/PartnerControls"/>
    <xsd:element name="SharedWithUsers" ma:index="16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7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8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43BDB5DF-323F-4C6E-B501-E3359DD3D8B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B79F36E-8ECA-43E2-87E6-5251596A00DE}">
  <ds:schemaRefs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purl.org/dc/terms/"/>
    <ds:schemaRef ds:uri="e13fcba7-bba4-4b50-b13c-eb645ae03501"/>
    <ds:schemaRef ds:uri="3b356a75-da32-4b88-b926-3ea6c9215a4d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DA58B4AA-E24E-43DB-9670-2FBD8489A7E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13fcba7-bba4-4b50-b13c-eb645ae03501"/>
    <ds:schemaRef ds:uri="3b356a75-da32-4b88-b926-3ea6c9215a4d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27557</TotalTime>
  <Words>2080</Words>
  <Application>Microsoft Office PowerPoint</Application>
  <PresentationFormat>Widescreen</PresentationFormat>
  <Paragraphs>413</Paragraphs>
  <Slides>47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47</vt:i4>
      </vt:variant>
    </vt:vector>
  </HeadingPairs>
  <TitlesOfParts>
    <vt:vector size="54" baseType="lpstr">
      <vt:lpstr>Arial</vt:lpstr>
      <vt:lpstr>Calibri</vt:lpstr>
      <vt:lpstr>Cambria Math</vt:lpstr>
      <vt:lpstr>Georgia</vt:lpstr>
      <vt:lpstr>University of Melbourne</vt:lpstr>
      <vt:lpstr>University of Melbourne Patterns</vt:lpstr>
      <vt:lpstr>University of Melbourne-Layout B</vt:lpstr>
      <vt:lpstr>PowerPoint Presentation</vt:lpstr>
      <vt:lpstr>Thanks To</vt:lpstr>
      <vt:lpstr>PowerPoint Presentation</vt:lpstr>
      <vt:lpstr>PowerPoint Presentation</vt:lpstr>
      <vt:lpstr>Requirements and Desirements</vt:lpstr>
      <vt:lpstr>Requirements and Desirements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Stage 1</vt:lpstr>
      <vt:lpstr>Stage 2</vt:lpstr>
      <vt:lpstr>Comparing Stages</vt:lpstr>
      <vt:lpstr>Quantifying Stage 2</vt:lpstr>
      <vt:lpstr>Error Study</vt:lpstr>
      <vt:lpstr>PowerPoint Presentation</vt:lpstr>
      <vt:lpstr>PowerPoint Presentation</vt:lpstr>
      <vt:lpstr>PowerPoint Presentation</vt:lpstr>
      <vt:lpstr>Phase Advantageous</vt:lpstr>
      <vt:lpstr>Scaling Not Enough</vt:lpstr>
      <vt:lpstr>Optimiser Outline</vt:lpstr>
      <vt:lpstr>NSGA-II for Multi-Objective Optimisation</vt:lpstr>
      <vt:lpstr>R-NSGA-II for Multi-Objective Optimisation</vt:lpstr>
      <vt:lpstr>The Arc, after first Optimisation</vt:lpstr>
      <vt:lpstr>But when you design magnets…</vt:lpstr>
      <vt:lpstr>PowerPoint Presentation</vt:lpstr>
      <vt:lpstr>The Arc as it Stands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Dynamic Collimation</vt:lpstr>
      <vt:lpstr>Dynamic Collimation</vt:lpstr>
      <vt:lpstr>PowerPoint Presentation</vt:lpstr>
      <vt:lpstr>PowerPoint Presentation</vt:lpstr>
      <vt:lpstr>PowerPoint Presentation</vt:lpstr>
      <vt:lpstr>Open to Collaboration</vt:lpstr>
      <vt:lpstr>If you remember one thing</vt:lpstr>
      <vt:lpstr>PowerPoint Presentation</vt:lpstr>
      <vt:lpstr>Additional Slides</vt:lpstr>
      <vt:lpstr>Magnets - Design</vt:lpstr>
      <vt:lpstr>The Beamline Design Algorithm: an Overview</vt:lpstr>
      <vt:lpstr>PowerPoint Presentation</vt:lpstr>
      <vt:lpstr>Accelerators for Ion Therapy</vt:lpstr>
    </vt:vector>
  </TitlesOfParts>
  <Company>University of Manchester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Adam Steinberg</dc:creator>
  <cp:lastModifiedBy>Adam Steinberg</cp:lastModifiedBy>
  <cp:revision>562</cp:revision>
  <dcterms:created xsi:type="dcterms:W3CDTF">2021-11-04T14:55:24Z</dcterms:created>
  <dcterms:modified xsi:type="dcterms:W3CDTF">2023-09-14T03:00:14Z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0x01010051747AAC290C3F4B91E31A2506053D1E</vt:lpwstr>
  </property>
</Properties>
</file>