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332" r:id="rId2"/>
    <p:sldId id="510" r:id="rId3"/>
    <p:sldId id="859" r:id="rId4"/>
    <p:sldId id="862" r:id="rId5"/>
    <p:sldId id="866" r:id="rId6"/>
    <p:sldId id="864" r:id="rId7"/>
    <p:sldId id="865" r:id="rId8"/>
    <p:sldId id="863" r:id="rId9"/>
    <p:sldId id="871" r:id="rId10"/>
    <p:sldId id="860" r:id="rId11"/>
    <p:sldId id="469" r:id="rId12"/>
    <p:sldId id="601" r:id="rId13"/>
    <p:sldId id="451" r:id="rId14"/>
    <p:sldId id="534" r:id="rId15"/>
    <p:sldId id="707" r:id="rId16"/>
    <p:sldId id="496" r:id="rId17"/>
    <p:sldId id="716" r:id="rId18"/>
    <p:sldId id="706" r:id="rId19"/>
    <p:sldId id="708" r:id="rId20"/>
    <p:sldId id="738" r:id="rId21"/>
    <p:sldId id="748" r:id="rId22"/>
    <p:sldId id="861" r:id="rId23"/>
    <p:sldId id="877" r:id="rId24"/>
    <p:sldId id="470" r:id="rId25"/>
    <p:sldId id="476" r:id="rId26"/>
    <p:sldId id="853" r:id="rId27"/>
    <p:sldId id="868" r:id="rId28"/>
    <p:sldId id="501" r:id="rId29"/>
    <p:sldId id="494" r:id="rId30"/>
    <p:sldId id="481" r:id="rId31"/>
    <p:sldId id="869" r:id="rId32"/>
    <p:sldId id="502" r:id="rId33"/>
    <p:sldId id="879" r:id="rId34"/>
    <p:sldId id="878" r:id="rId35"/>
    <p:sldId id="882" r:id="rId36"/>
    <p:sldId id="881" r:id="rId37"/>
    <p:sldId id="498" r:id="rId38"/>
    <p:sldId id="870" r:id="rId39"/>
    <p:sldId id="499" r:id="rId40"/>
    <p:sldId id="500" r:id="rId41"/>
    <p:sldId id="497" r:id="rId42"/>
    <p:sldId id="880" r:id="rId43"/>
    <p:sldId id="477" r:id="rId44"/>
    <p:sldId id="478" r:id="rId45"/>
    <p:sldId id="883" r:id="rId46"/>
    <p:sldId id="873" r:id="rId47"/>
    <p:sldId id="874" r:id="rId48"/>
    <p:sldId id="87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F65"/>
    <a:srgbClr val="EEE2CD"/>
    <a:srgbClr val="E2F0FF"/>
    <a:srgbClr val="EFECFF"/>
    <a:srgbClr val="F3FFE0"/>
    <a:srgbClr val="7D30FF"/>
    <a:srgbClr val="FF33EF"/>
    <a:srgbClr val="44CB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4" autoAdjust="0"/>
    <p:restoredTop sz="96831" autoAdjust="0"/>
  </p:normalViewPr>
  <p:slideViewPr>
    <p:cSldViewPr snapToGrid="0" snapToObjects="1">
      <p:cViewPr varScale="1">
        <p:scale>
          <a:sx n="151" d="100"/>
          <a:sy n="151" d="100"/>
        </p:scale>
        <p:origin x="148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pt>
  </dgm:ptLst>
  <dgm:cxnLst>
    <dgm:cxn modelId="{8A377AF5-2563-9B4A-B29F-E68BDF4805AB}" type="presOf" srcId="{E4EB1D27-C844-3847-ACE4-D6C69533E8D4}" destId="{BAA76BA9-8ACE-5A4B-A9BB-7730E5446554}" srcOrd="0"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CE87FE-99BD-D54F-A368-7A4F0389FD9B}" type="datetimeFigureOut">
              <a:rPr lang="en-US" smtClean="0"/>
              <a:t>9/11/23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BAFAAF-A1E7-E14D-B921-31DA954491C6}" type="slidenum">
              <a:rPr lang="en-US" smtClean="0"/>
              <a:t>‹#›</a:t>
            </a:fld>
            <a:endParaRPr lang="en-US" dirty="0"/>
          </a:p>
        </p:txBody>
      </p:sp>
    </p:spTree>
    <p:extLst>
      <p:ext uri="{BB962C8B-B14F-4D97-AF65-F5344CB8AC3E}">
        <p14:creationId xmlns:p14="http://schemas.microsoft.com/office/powerpoint/2010/main" val="1812452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DFDEA-CB86-914E-9E52-4A1687B52F44}" type="datetimeFigureOut">
              <a:rPr lang="en-US" smtClean="0"/>
              <a:t>9/11/23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BC7BF-1FF5-6249-98ED-8673119734B8}" type="slidenum">
              <a:rPr lang="en-US" smtClean="0"/>
              <a:t>‹#›</a:t>
            </a:fld>
            <a:endParaRPr lang="en-US" dirty="0"/>
          </a:p>
        </p:txBody>
      </p:sp>
    </p:spTree>
    <p:extLst>
      <p:ext uri="{BB962C8B-B14F-4D97-AF65-F5344CB8AC3E}">
        <p14:creationId xmlns:p14="http://schemas.microsoft.com/office/powerpoint/2010/main" val="3649892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1</a:t>
            </a:fld>
            <a:endParaRPr lang="en-US" dirty="0"/>
          </a:p>
        </p:txBody>
      </p:sp>
    </p:spTree>
    <p:extLst>
      <p:ext uri="{BB962C8B-B14F-4D97-AF65-F5344CB8AC3E}">
        <p14:creationId xmlns:p14="http://schemas.microsoft.com/office/powerpoint/2010/main" val="324234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15</a:t>
            </a:fld>
            <a:endParaRPr lang="en-US" dirty="0"/>
          </a:p>
        </p:txBody>
      </p:sp>
    </p:spTree>
    <p:extLst>
      <p:ext uri="{BB962C8B-B14F-4D97-AF65-F5344CB8AC3E}">
        <p14:creationId xmlns:p14="http://schemas.microsoft.com/office/powerpoint/2010/main" val="51196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21</a:t>
            </a:fld>
            <a:endParaRPr lang="en-US" dirty="0"/>
          </a:p>
        </p:txBody>
      </p:sp>
    </p:spTree>
    <p:extLst>
      <p:ext uri="{BB962C8B-B14F-4D97-AF65-F5344CB8AC3E}">
        <p14:creationId xmlns:p14="http://schemas.microsoft.com/office/powerpoint/2010/main" val="146244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C24BC7BF-1FF5-6249-98ED-8673119734B8}" type="slidenum">
              <a:rPr lang="en-US" smtClean="0"/>
              <a:t>23</a:t>
            </a:fld>
            <a:endParaRPr lang="en-US" dirty="0"/>
          </a:p>
        </p:txBody>
      </p:sp>
    </p:spTree>
    <p:extLst>
      <p:ext uri="{BB962C8B-B14F-4D97-AF65-F5344CB8AC3E}">
        <p14:creationId xmlns:p14="http://schemas.microsoft.com/office/powerpoint/2010/main" val="3697502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25</a:t>
            </a:fld>
            <a:endParaRPr lang="en-US" dirty="0"/>
          </a:p>
        </p:txBody>
      </p:sp>
    </p:spTree>
    <p:extLst>
      <p:ext uri="{BB962C8B-B14F-4D97-AF65-F5344CB8AC3E}">
        <p14:creationId xmlns:p14="http://schemas.microsoft.com/office/powerpoint/2010/main" val="163890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28</a:t>
            </a:fld>
            <a:endParaRPr lang="en-US" dirty="0"/>
          </a:p>
        </p:txBody>
      </p:sp>
    </p:spTree>
    <p:extLst>
      <p:ext uri="{BB962C8B-B14F-4D97-AF65-F5344CB8AC3E}">
        <p14:creationId xmlns:p14="http://schemas.microsoft.com/office/powerpoint/2010/main" val="47475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30</a:t>
            </a:fld>
            <a:endParaRPr lang="en-US" dirty="0"/>
          </a:p>
        </p:txBody>
      </p:sp>
    </p:spTree>
    <p:extLst>
      <p:ext uri="{BB962C8B-B14F-4D97-AF65-F5344CB8AC3E}">
        <p14:creationId xmlns:p14="http://schemas.microsoft.com/office/powerpoint/2010/main" val="233329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32</a:t>
            </a:fld>
            <a:endParaRPr lang="en-US" dirty="0"/>
          </a:p>
        </p:txBody>
      </p:sp>
    </p:spTree>
    <p:extLst>
      <p:ext uri="{BB962C8B-B14F-4D97-AF65-F5344CB8AC3E}">
        <p14:creationId xmlns:p14="http://schemas.microsoft.com/office/powerpoint/2010/main" val="465867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33</a:t>
            </a:fld>
            <a:endParaRPr lang="en-US" dirty="0"/>
          </a:p>
        </p:txBody>
      </p:sp>
    </p:spTree>
    <p:extLst>
      <p:ext uri="{BB962C8B-B14F-4D97-AF65-F5344CB8AC3E}">
        <p14:creationId xmlns:p14="http://schemas.microsoft.com/office/powerpoint/2010/main" val="2264305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37</a:t>
            </a:fld>
            <a:endParaRPr lang="en-US" dirty="0"/>
          </a:p>
        </p:txBody>
      </p:sp>
    </p:spTree>
    <p:extLst>
      <p:ext uri="{BB962C8B-B14F-4D97-AF65-F5344CB8AC3E}">
        <p14:creationId xmlns:p14="http://schemas.microsoft.com/office/powerpoint/2010/main" val="59037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38</a:t>
            </a:fld>
            <a:endParaRPr lang="en-US" dirty="0"/>
          </a:p>
        </p:txBody>
      </p:sp>
    </p:spTree>
    <p:extLst>
      <p:ext uri="{BB962C8B-B14F-4D97-AF65-F5344CB8AC3E}">
        <p14:creationId xmlns:p14="http://schemas.microsoft.com/office/powerpoint/2010/main" val="294311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a:t>
            </a:fld>
            <a:endParaRPr lang="en-US" dirty="0"/>
          </a:p>
        </p:txBody>
      </p:sp>
    </p:spTree>
    <p:extLst>
      <p:ext uri="{BB962C8B-B14F-4D97-AF65-F5344CB8AC3E}">
        <p14:creationId xmlns:p14="http://schemas.microsoft.com/office/powerpoint/2010/main" val="3280913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40</a:t>
            </a:fld>
            <a:endParaRPr lang="en-US" dirty="0"/>
          </a:p>
        </p:txBody>
      </p:sp>
    </p:spTree>
    <p:extLst>
      <p:ext uri="{BB962C8B-B14F-4D97-AF65-F5344CB8AC3E}">
        <p14:creationId xmlns:p14="http://schemas.microsoft.com/office/powerpoint/2010/main" val="4257692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41</a:t>
            </a:fld>
            <a:endParaRPr lang="en-US" dirty="0"/>
          </a:p>
        </p:txBody>
      </p:sp>
    </p:spTree>
    <p:extLst>
      <p:ext uri="{BB962C8B-B14F-4D97-AF65-F5344CB8AC3E}">
        <p14:creationId xmlns:p14="http://schemas.microsoft.com/office/powerpoint/2010/main" val="174598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42</a:t>
            </a:fld>
            <a:endParaRPr lang="en-US" dirty="0"/>
          </a:p>
        </p:txBody>
      </p:sp>
    </p:spTree>
    <p:extLst>
      <p:ext uri="{BB962C8B-B14F-4D97-AF65-F5344CB8AC3E}">
        <p14:creationId xmlns:p14="http://schemas.microsoft.com/office/powerpoint/2010/main" val="3997994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43</a:t>
            </a:fld>
            <a:endParaRPr lang="en-US" dirty="0"/>
          </a:p>
        </p:txBody>
      </p:sp>
    </p:spTree>
    <p:extLst>
      <p:ext uri="{BB962C8B-B14F-4D97-AF65-F5344CB8AC3E}">
        <p14:creationId xmlns:p14="http://schemas.microsoft.com/office/powerpoint/2010/main" val="425770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44</a:t>
            </a:fld>
            <a:endParaRPr lang="en-US" dirty="0"/>
          </a:p>
        </p:txBody>
      </p:sp>
    </p:spTree>
    <p:extLst>
      <p:ext uri="{BB962C8B-B14F-4D97-AF65-F5344CB8AC3E}">
        <p14:creationId xmlns:p14="http://schemas.microsoft.com/office/powerpoint/2010/main" val="391667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p>
        </p:txBody>
      </p:sp>
      <p:sp>
        <p:nvSpPr>
          <p:cNvPr id="4" name="Slide Number Placeholder 3"/>
          <p:cNvSpPr>
            <a:spLocks noGrp="1"/>
          </p:cNvSpPr>
          <p:nvPr>
            <p:ph type="sldNum" sz="quarter" idx="5"/>
          </p:nvPr>
        </p:nvSpPr>
        <p:spPr/>
        <p:txBody>
          <a:bodyPr/>
          <a:lstStyle/>
          <a:p>
            <a:fld id="{C24BC7BF-1FF5-6249-98ED-8673119734B8}" type="slidenum">
              <a:rPr lang="en-US" smtClean="0"/>
              <a:t>3</a:t>
            </a:fld>
            <a:endParaRPr lang="en-US" dirty="0"/>
          </a:p>
        </p:txBody>
      </p:sp>
    </p:spTree>
    <p:extLst>
      <p:ext uri="{BB962C8B-B14F-4D97-AF65-F5344CB8AC3E}">
        <p14:creationId xmlns:p14="http://schemas.microsoft.com/office/powerpoint/2010/main" val="303179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fld id="{C24BC7BF-1FF5-6249-98ED-8673119734B8}" type="slidenum">
              <a:rPr lang="en-US" smtClean="0"/>
              <a:t>4</a:t>
            </a:fld>
            <a:endParaRPr lang="en-US" dirty="0"/>
          </a:p>
        </p:txBody>
      </p:sp>
    </p:spTree>
    <p:extLst>
      <p:ext uri="{BB962C8B-B14F-4D97-AF65-F5344CB8AC3E}">
        <p14:creationId xmlns:p14="http://schemas.microsoft.com/office/powerpoint/2010/main" val="354941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5</a:t>
            </a:fld>
            <a:endParaRPr lang="en-US" dirty="0"/>
          </a:p>
        </p:txBody>
      </p:sp>
    </p:spTree>
    <p:extLst>
      <p:ext uri="{BB962C8B-B14F-4D97-AF65-F5344CB8AC3E}">
        <p14:creationId xmlns:p14="http://schemas.microsoft.com/office/powerpoint/2010/main" val="334476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4BC7BF-1FF5-6249-98ED-8673119734B8}" type="slidenum">
              <a:rPr lang="en-US" smtClean="0"/>
              <a:t>6</a:t>
            </a:fld>
            <a:endParaRPr lang="en-US" dirty="0"/>
          </a:p>
        </p:txBody>
      </p:sp>
    </p:spTree>
    <p:extLst>
      <p:ext uri="{BB962C8B-B14F-4D97-AF65-F5344CB8AC3E}">
        <p14:creationId xmlns:p14="http://schemas.microsoft.com/office/powerpoint/2010/main" val="172171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002060"/>
                </a:solidFill>
                <a:latin typeface="Optima" panose="02000503060000020004" pitchFamily="2" charset="0"/>
              </a:rPr>
              <a:t>Proton therapy facilities limitations for applying the FLASH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002060"/>
                </a:solidFill>
                <a:latin typeface="Optima" panose="02000503060000020004" pitchFamily="2" charset="0"/>
              </a:rPr>
              <a:t>Proton therapy facilities limitations for applying the FLASH</a:t>
            </a:r>
          </a:p>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8</a:t>
            </a:fld>
            <a:endParaRPr lang="en-US" dirty="0"/>
          </a:p>
        </p:txBody>
      </p:sp>
    </p:spTree>
    <p:extLst>
      <p:ext uri="{BB962C8B-B14F-4D97-AF65-F5344CB8AC3E}">
        <p14:creationId xmlns:p14="http://schemas.microsoft.com/office/powerpoint/2010/main" val="154971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4BC7BF-1FF5-6249-98ED-8673119734B8}" type="slidenum">
              <a:rPr lang="en-US" smtClean="0"/>
              <a:t>10</a:t>
            </a:fld>
            <a:endParaRPr lang="en-US" dirty="0"/>
          </a:p>
        </p:txBody>
      </p:sp>
    </p:spTree>
    <p:extLst>
      <p:ext uri="{BB962C8B-B14F-4D97-AF65-F5344CB8AC3E}">
        <p14:creationId xmlns:p14="http://schemas.microsoft.com/office/powerpoint/2010/main" val="106082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13</a:t>
            </a:fld>
            <a:endParaRPr lang="en-US" dirty="0"/>
          </a:p>
        </p:txBody>
      </p:sp>
    </p:spTree>
    <p:extLst>
      <p:ext uri="{BB962C8B-B14F-4D97-AF65-F5344CB8AC3E}">
        <p14:creationId xmlns:p14="http://schemas.microsoft.com/office/powerpoint/2010/main" val="376683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2023 Jefferson Laboratory</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5389987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2023 Jefferson Laboratory</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16574217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2023 Jefferson Laboratory</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22475549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09469" y="6542366"/>
            <a:ext cx="6821863" cy="317534"/>
          </a:xfrm>
        </p:spPr>
        <p:txBody>
          <a:bodyPr/>
          <a:lstStyle>
            <a:lvl1pPr>
              <a:defRPr>
                <a:solidFill>
                  <a:srgbClr val="002060"/>
                </a:solidFill>
              </a:defRPr>
            </a:lvl1pPr>
          </a:lstStyle>
          <a:p>
            <a:r>
              <a:rPr lang="en-US"/>
              <a:t>Dejan Trbojevic – FFA 2023 Jefferson Laboratory</a:t>
            </a:r>
            <a:endParaRPr lang="en-US" dirty="0"/>
          </a:p>
        </p:txBody>
      </p:sp>
      <p:sp>
        <p:nvSpPr>
          <p:cNvPr id="6" name="Slide Number Placeholder 5"/>
          <p:cNvSpPr>
            <a:spLocks noGrp="1"/>
          </p:cNvSpPr>
          <p:nvPr>
            <p:ph type="sldNum" sz="quarter" idx="12"/>
          </p:nvPr>
        </p:nvSpPr>
        <p:spPr>
          <a:xfrm>
            <a:off x="7991629" y="6545453"/>
            <a:ext cx="1139764" cy="314425"/>
          </a:xfrm>
        </p:spPr>
        <p:txBody>
          <a:bodyPr/>
          <a:lstStyle>
            <a:lvl1pPr>
              <a:defRPr sz="1200" baseline="0">
                <a:ln>
                  <a:solidFill>
                    <a:srgbClr val="002060"/>
                  </a:solidFill>
                </a:ln>
                <a:solidFill>
                  <a:srgbClr val="002060"/>
                </a:solidFill>
                <a:latin typeface="Optima" panose="02000503060000020004" pitchFamily="2" charset="0"/>
              </a:defRPr>
            </a:lvl1pPr>
          </a:lstStyle>
          <a:p>
            <a:fld id="{1FE97603-2A10-E648-8DE4-4D75A1570B14}" type="slidenum">
              <a:rPr lang="en-US" smtClean="0"/>
              <a:pPr/>
              <a:t>‹#›</a:t>
            </a:fld>
            <a:endParaRPr lang="en-US" dirty="0"/>
          </a:p>
        </p:txBody>
      </p:sp>
      <p:pic>
        <p:nvPicPr>
          <p:cNvPr id="8" name="Picture 7" descr="A black and blue text&#10;&#10;Description automatically generated with low confidence">
            <a:extLst>
              <a:ext uri="{FF2B5EF4-FFF2-40B4-BE49-F238E27FC236}">
                <a16:creationId xmlns:a16="http://schemas.microsoft.com/office/drawing/2014/main" id="{12EFCC14-7A0A-33BF-4770-A71B3BB80E2C}"/>
              </a:ext>
            </a:extLst>
          </p:cNvPr>
          <p:cNvPicPr>
            <a:picLocks noChangeAspect="1"/>
          </p:cNvPicPr>
          <p:nvPr userDrawn="1"/>
        </p:nvPicPr>
        <p:blipFill>
          <a:blip r:embed="rId2"/>
          <a:stretch>
            <a:fillRect/>
          </a:stretch>
        </p:blipFill>
        <p:spPr>
          <a:xfrm>
            <a:off x="-1" y="6490802"/>
            <a:ext cx="1536793" cy="367198"/>
          </a:xfrm>
          <a:prstGeom prst="rect">
            <a:avLst/>
          </a:prstGeom>
        </p:spPr>
      </p:pic>
    </p:spTree>
    <p:extLst>
      <p:ext uri="{BB962C8B-B14F-4D97-AF65-F5344CB8AC3E}">
        <p14:creationId xmlns:p14="http://schemas.microsoft.com/office/powerpoint/2010/main" val="80331567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Dejan Trbojevic – FFA 2023 Jefferson Laboratory</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89203293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2023 Jefferson Laboratory</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60880567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490756"/>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a:t>Dejan Trbojevic – FFA 2023 Jefferson Laboratory</a:t>
            </a:r>
            <a:endParaRPr lang="en-US" dirty="0"/>
          </a:p>
        </p:txBody>
      </p:sp>
      <p:sp>
        <p:nvSpPr>
          <p:cNvPr id="9" name="Slide Number Placeholder 8"/>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64113861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solidFill>
                  <a:srgbClr val="002060"/>
                </a:solidFill>
              </a:defRPr>
            </a:lvl1pPr>
          </a:lstStyle>
          <a:p>
            <a:r>
              <a:rPr lang="en-US"/>
              <a:t>Dejan Trbojevic – FFA 2023 Jefferson Laboratory</a:t>
            </a:r>
            <a:endParaRPr lang="en-US" dirty="0"/>
          </a:p>
        </p:txBody>
      </p:sp>
      <p:sp>
        <p:nvSpPr>
          <p:cNvPr id="5" name="Slide Number Placeholder 4"/>
          <p:cNvSpPr>
            <a:spLocks noGrp="1"/>
          </p:cNvSpPr>
          <p:nvPr>
            <p:ph type="sldNum" sz="quarter" idx="12"/>
          </p:nvPr>
        </p:nvSpPr>
        <p:spPr/>
        <p:txBody>
          <a:bodyPr/>
          <a:lstStyle>
            <a:lvl1pPr>
              <a:defRPr sz="1200" b="0" i="0">
                <a:solidFill>
                  <a:srgbClr val="002060"/>
                </a:solidFill>
                <a:latin typeface="Optima" panose="02000503060000020004" pitchFamily="2" charset="0"/>
              </a:defRPr>
            </a:lvl1pPr>
          </a:lstStyle>
          <a:p>
            <a:fld id="{1FE97603-2A10-E648-8DE4-4D75A1570B14}" type="slidenum">
              <a:rPr lang="en-US" smtClean="0"/>
              <a:pPr/>
              <a:t>‹#›</a:t>
            </a:fld>
            <a:endParaRPr lang="en-US" dirty="0"/>
          </a:p>
        </p:txBody>
      </p:sp>
    </p:spTree>
    <p:extLst>
      <p:ext uri="{BB962C8B-B14F-4D97-AF65-F5344CB8AC3E}">
        <p14:creationId xmlns:p14="http://schemas.microsoft.com/office/powerpoint/2010/main" val="404740980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0756"/>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a:t>Dejan Trbojevic – FFA 2023 Jefferson Laboratory</a:t>
            </a:r>
            <a:endParaRPr lang="en-US" dirty="0"/>
          </a:p>
        </p:txBody>
      </p:sp>
      <p:sp>
        <p:nvSpPr>
          <p:cNvPr id="4" name="Slide Number Placeholder 3"/>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32415637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2023 Jefferson Laboratory</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20465480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Dejan Trbojevic – FFA 2023 Jefferson Laboratory</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805480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4922"/>
            <a:ext cx="9142733" cy="6560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3397" y="1077322"/>
            <a:ext cx="8935634" cy="5318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109469" y="6555066"/>
            <a:ext cx="6821863" cy="317534"/>
          </a:xfrm>
          <a:prstGeom prst="rect">
            <a:avLst/>
          </a:prstGeom>
        </p:spPr>
        <p:txBody>
          <a:bodyPr vert="horz" lIns="91440" tIns="45720" rIns="91440" bIns="45720" rtlCol="0" anchor="ctr"/>
          <a:lstStyle>
            <a:lvl1pPr algn="ctr">
              <a:defRPr sz="1200" b="0" i="1">
                <a:solidFill>
                  <a:srgbClr val="002060"/>
                </a:solidFill>
                <a:latin typeface="Optima" panose="02000503060000020004" pitchFamily="2" charset="0"/>
              </a:defRPr>
            </a:lvl1pPr>
          </a:lstStyle>
          <a:p>
            <a:r>
              <a:rPr lang="en-US"/>
              <a:t>Dejan Trbojevic – FFA 2023 Jefferson Laboratory</a:t>
            </a:r>
            <a:endParaRPr lang="en-US" dirty="0"/>
          </a:p>
        </p:txBody>
      </p:sp>
      <p:sp>
        <p:nvSpPr>
          <p:cNvPr id="6" name="Slide Number Placeholder 5"/>
          <p:cNvSpPr>
            <a:spLocks noGrp="1"/>
          </p:cNvSpPr>
          <p:nvPr>
            <p:ph type="sldNum" sz="quarter" idx="4"/>
          </p:nvPr>
        </p:nvSpPr>
        <p:spPr>
          <a:xfrm>
            <a:off x="7991629" y="6558153"/>
            <a:ext cx="1139764" cy="314425"/>
          </a:xfrm>
          <a:prstGeom prst="rect">
            <a:avLst/>
          </a:prstGeom>
        </p:spPr>
        <p:txBody>
          <a:bodyPr vert="horz" lIns="91440" tIns="45720" rIns="91440" bIns="45720" rtlCol="0" anchor="ctr"/>
          <a:lstStyle>
            <a:lvl1pPr algn="r">
              <a:defRPr sz="1400" b="0" i="1">
                <a:solidFill>
                  <a:srgbClr val="002060"/>
                </a:solidFill>
                <a:latin typeface="Optima" panose="02000503060000020004" pitchFamily="2" charset="0"/>
              </a:defRPr>
            </a:lvl1pPr>
          </a:lstStyle>
          <a:p>
            <a:fld id="{1FE97603-2A10-E648-8DE4-4D75A1570B14}" type="slidenum">
              <a:rPr lang="en-US" smtClean="0"/>
              <a:pPr/>
              <a:t>‹#›</a:t>
            </a:fld>
            <a:endParaRPr lang="en-US" dirty="0"/>
          </a:p>
        </p:txBody>
      </p:sp>
    </p:spTree>
    <p:extLst>
      <p:ext uri="{BB962C8B-B14F-4D97-AF65-F5344CB8AC3E}">
        <p14:creationId xmlns:p14="http://schemas.microsoft.com/office/powerpoint/2010/main" val="119627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hdr="0" dt="0"/>
  <p:txStyles>
    <p:titleStyle>
      <a:lvl1pPr algn="ctr" defTabSz="457200" rtl="0" eaLnBrk="1" latinLnBrk="0" hangingPunct="1">
        <a:spcBef>
          <a:spcPct val="0"/>
        </a:spcBef>
        <a:buNone/>
        <a:defRPr sz="3200" b="0" i="1" kern="1200">
          <a:solidFill>
            <a:srgbClr val="002060"/>
          </a:solidFill>
          <a:latin typeface="Optima" panose="02000503060000020004" pitchFamily="2" charset="0"/>
          <a:ea typeface="+mj-ea"/>
          <a:cs typeface="+mj-cs"/>
        </a:defRPr>
      </a:lvl1pPr>
    </p:titleStyle>
    <p:bodyStyle>
      <a:lvl1pPr marL="342900" indent="-342900" algn="l" defTabSz="457200" rtl="0" eaLnBrk="1" latinLnBrk="0" hangingPunct="1">
        <a:spcBef>
          <a:spcPct val="20000"/>
        </a:spcBef>
        <a:buFont typeface="Arial"/>
        <a:buChar char="•"/>
        <a:defRPr sz="3200" b="0" i="1" kern="1200">
          <a:solidFill>
            <a:srgbClr val="002060"/>
          </a:solidFill>
          <a:latin typeface="Optima" panose="02000503060000020004" pitchFamily="2" charset="0"/>
          <a:ea typeface="+mn-ea"/>
          <a:cs typeface="+mn-cs"/>
        </a:defRPr>
      </a:lvl1pPr>
      <a:lvl2pPr marL="742950" indent="-285750" algn="l" defTabSz="457200" rtl="0" eaLnBrk="1" latinLnBrk="0" hangingPunct="1">
        <a:spcBef>
          <a:spcPct val="20000"/>
        </a:spcBef>
        <a:buFont typeface="Arial"/>
        <a:buChar char="–"/>
        <a:defRPr sz="2800" b="0" i="1" kern="1200">
          <a:solidFill>
            <a:srgbClr val="002060"/>
          </a:solidFill>
          <a:latin typeface="Optima" panose="02000503060000020004" pitchFamily="2" charset="0"/>
          <a:ea typeface="+mn-ea"/>
          <a:cs typeface="+mn-cs"/>
        </a:defRPr>
      </a:lvl2pPr>
      <a:lvl3pPr marL="1143000" indent="-228600" algn="l" defTabSz="457200" rtl="0" eaLnBrk="1" latinLnBrk="0" hangingPunct="1">
        <a:spcBef>
          <a:spcPct val="20000"/>
        </a:spcBef>
        <a:buFont typeface="Arial"/>
        <a:buChar char="•"/>
        <a:defRPr sz="2400" b="0" i="1" kern="1200">
          <a:solidFill>
            <a:srgbClr val="002060"/>
          </a:solidFill>
          <a:latin typeface="Optima" panose="02000503060000020004" pitchFamily="2" charset="0"/>
          <a:ea typeface="+mn-ea"/>
          <a:cs typeface="+mn-cs"/>
        </a:defRPr>
      </a:lvl3pPr>
      <a:lvl4pPr marL="1600200" indent="-228600" algn="l" defTabSz="457200" rtl="0" eaLnBrk="1" latinLnBrk="0" hangingPunct="1">
        <a:spcBef>
          <a:spcPct val="20000"/>
        </a:spcBef>
        <a:buFont typeface="Arial"/>
        <a:buChar char="–"/>
        <a:defRPr sz="2000" b="0" i="1" kern="1200">
          <a:solidFill>
            <a:srgbClr val="002060"/>
          </a:solidFill>
          <a:latin typeface="Optima" panose="02000503060000020004" pitchFamily="2" charset="0"/>
          <a:ea typeface="+mn-ea"/>
          <a:cs typeface="+mn-cs"/>
        </a:defRPr>
      </a:lvl4pPr>
      <a:lvl5pPr marL="2057400" indent="-228600" algn="l" defTabSz="457200" rtl="0" eaLnBrk="1" latinLnBrk="0" hangingPunct="1">
        <a:spcBef>
          <a:spcPct val="20000"/>
        </a:spcBef>
        <a:buFont typeface="Arial"/>
        <a:buChar char="»"/>
        <a:defRPr sz="2000" b="0" i="1" kern="1200">
          <a:solidFill>
            <a:srgbClr val="002060"/>
          </a:solidFill>
          <a:latin typeface="Optima" panose="02000503060000020004"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s.aps.org/Meeting/APR22/Session/B07.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meetings.aps.org/Meeting/APR22/Session/B07.2"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hyperlink" Target="https://meetings.aps.org/Meeting/APR22/Session/B07.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s://patentimages.storage.googleapis.com/42/5e/92/f7da1cf617d6e3/US9661737.pdf" TargetMode="External"/><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4.wdp"/><Relationship Id="rId5" Type="http://schemas.openxmlformats.org/officeDocument/2006/relationships/image" Target="../media/image57.png"/><Relationship Id="rId10" Type="http://schemas.openxmlformats.org/officeDocument/2006/relationships/image" Target="../media/image61.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sciencedirect.com/science/article/pii/S1120179720301964"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950.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105.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link.springer.com/article/10.1134/S1547477122060103"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3390/app1105217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hyperlink" Target="https://www.sciencedirect.com/science/article/pii/S1120179720301964"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b="0">
                <a:solidFill>
                  <a:srgbClr val="002060"/>
                </a:solidFill>
              </a:rPr>
              <a:t>Dejan Trbojevic – FFA 2023 Jefferson Laboratory</a:t>
            </a:r>
            <a:endParaRPr lang="en-US" b="0" dirty="0">
              <a:solidFill>
                <a:srgbClr val="002060"/>
              </a:solidFill>
            </a:endParaRPr>
          </a:p>
        </p:txBody>
      </p:sp>
      <p:sp>
        <p:nvSpPr>
          <p:cNvPr id="5" name="Slide Number Placeholder 4"/>
          <p:cNvSpPr>
            <a:spLocks noGrp="1"/>
          </p:cNvSpPr>
          <p:nvPr>
            <p:ph type="sldNum" sz="quarter" idx="12"/>
          </p:nvPr>
        </p:nvSpPr>
        <p:spPr>
          <a:xfrm>
            <a:off x="8566149" y="6558153"/>
            <a:ext cx="565243" cy="314425"/>
          </a:xfrm>
        </p:spPr>
        <p:txBody>
          <a:bodyPr/>
          <a:lstStyle/>
          <a:p>
            <a:fld id="{1FE97603-2A10-E648-8DE4-4D75A1570B14}" type="slidenum">
              <a:rPr lang="en-US" i="1" smtClean="0"/>
              <a:t>1</a:t>
            </a:fld>
            <a:endParaRPr lang="en-US" i="1" dirty="0"/>
          </a:p>
        </p:txBody>
      </p:sp>
      <p:sp>
        <p:nvSpPr>
          <p:cNvPr id="2" name="Title 1"/>
          <p:cNvSpPr>
            <a:spLocks noGrp="1"/>
          </p:cNvSpPr>
          <p:nvPr>
            <p:ph type="title"/>
          </p:nvPr>
        </p:nvSpPr>
        <p:spPr>
          <a:xfrm>
            <a:off x="0" y="0"/>
            <a:ext cx="9144000" cy="1096641"/>
          </a:xfrm>
        </p:spPr>
        <p:txBody>
          <a:bodyPr>
            <a:noAutofit/>
          </a:bodyPr>
          <a:lstStyle/>
          <a:p>
            <a:br>
              <a:rPr lang="en-US" sz="2400" dirty="0">
                <a:solidFill>
                  <a:srgbClr val="002060"/>
                </a:solidFill>
                <a:hlinkClick r:id="rId3">
                  <a:extLst>
                    <a:ext uri="{A12FA001-AC4F-418D-AE19-62706E023703}">
                      <ahyp:hlinkClr xmlns:ahyp="http://schemas.microsoft.com/office/drawing/2018/hyperlinkcolor" val="tx"/>
                    </a:ext>
                  </a:extLst>
                </a:hlinkClick>
              </a:rPr>
            </a:br>
            <a:r>
              <a:rPr lang="en-US" sz="2400" i="1" dirty="0">
                <a:solidFill>
                  <a:srgbClr val="002060"/>
                </a:solidFill>
                <a:effectLst/>
                <a:latin typeface="Optima" panose="02000503060000020004" pitchFamily="2" charset="0"/>
                <a:ea typeface="Times New Roman" panose="02020603050405020304" pitchFamily="18" charset="0"/>
              </a:rPr>
              <a:t>Design of Affordable Proton ’FLASH’ </a:t>
            </a:r>
            <a:br>
              <a:rPr lang="en-US" sz="2400" i="1" dirty="0">
                <a:solidFill>
                  <a:srgbClr val="002060"/>
                </a:solidFill>
                <a:effectLst/>
                <a:latin typeface="Optima" panose="02000503060000020004" pitchFamily="2" charset="0"/>
                <a:ea typeface="Times New Roman" panose="02020603050405020304" pitchFamily="18" charset="0"/>
              </a:rPr>
            </a:br>
            <a:r>
              <a:rPr lang="en-US" sz="2400" i="1" dirty="0">
                <a:solidFill>
                  <a:srgbClr val="002060"/>
                </a:solidFill>
                <a:effectLst/>
                <a:latin typeface="Optima" panose="02000503060000020004" pitchFamily="2" charset="0"/>
                <a:ea typeface="Times New Roman" panose="02020603050405020304" pitchFamily="18" charset="0"/>
              </a:rPr>
              <a:t> Therapy Facility with Permanent Magnets</a:t>
            </a:r>
            <a:br>
              <a:rPr lang="en-US" sz="2400" dirty="0"/>
            </a:br>
            <a:endParaRPr lang="en-US" sz="2400" dirty="0">
              <a:solidFill>
                <a:srgbClr val="002060"/>
              </a:solidFill>
            </a:endParaRPr>
          </a:p>
        </p:txBody>
      </p:sp>
      <p:sp>
        <p:nvSpPr>
          <p:cNvPr id="6" name="TextBox 5">
            <a:extLst>
              <a:ext uri="{FF2B5EF4-FFF2-40B4-BE49-F238E27FC236}">
                <a16:creationId xmlns:a16="http://schemas.microsoft.com/office/drawing/2014/main" id="{5AC5A883-5F7C-68DB-BF2F-A09661B1DEB8}"/>
              </a:ext>
            </a:extLst>
          </p:cNvPr>
          <p:cNvSpPr txBox="1"/>
          <p:nvPr/>
        </p:nvSpPr>
        <p:spPr>
          <a:xfrm>
            <a:off x="247650" y="1096641"/>
            <a:ext cx="8635999" cy="4047262"/>
          </a:xfrm>
          <a:prstGeom prst="rect">
            <a:avLst/>
          </a:prstGeom>
          <a:noFill/>
        </p:spPr>
        <p:txBody>
          <a:bodyPr wrap="square" rtlCol="0">
            <a:spAutoFit/>
          </a:bodyPr>
          <a:lstStyle/>
          <a:p>
            <a:pPr marL="0" marR="0" algn="just">
              <a:spcBef>
                <a:spcPts val="0"/>
              </a:spcBef>
            </a:pPr>
            <a:r>
              <a:rPr lang="en-US" sz="1400" i="1" dirty="0">
                <a:solidFill>
                  <a:srgbClr val="002060"/>
                </a:solidFill>
                <a:latin typeface="Optima" panose="02000503060000020004" pitchFamily="2" charset="0"/>
                <a:ea typeface="Times New Roman" panose="02020603050405020304" pitchFamily="18" charset="0"/>
              </a:rPr>
              <a:t>Abstract: </a:t>
            </a:r>
          </a:p>
          <a:p>
            <a:pPr marL="0" marR="0" algn="just">
              <a:spcBef>
                <a:spcPts val="0"/>
              </a:spcBef>
            </a:pPr>
            <a:r>
              <a:rPr lang="en-US" sz="1400" i="1" dirty="0">
                <a:solidFill>
                  <a:srgbClr val="002060"/>
                </a:solidFill>
                <a:latin typeface="Optima" panose="02000503060000020004" pitchFamily="2" charset="0"/>
                <a:ea typeface="Times New Roman" panose="02020603050405020304" pitchFamily="18" charset="0"/>
              </a:rPr>
              <a:t>We present a</a:t>
            </a:r>
            <a:r>
              <a:rPr lang="en-US" sz="1400" i="1" dirty="0">
                <a:solidFill>
                  <a:srgbClr val="002060"/>
                </a:solidFill>
                <a:effectLst/>
                <a:latin typeface="Optima" panose="02000503060000020004" pitchFamily="2" charset="0"/>
                <a:ea typeface="Times New Roman" panose="02020603050405020304" pitchFamily="18" charset="0"/>
              </a:rPr>
              <a:t> complete design of the proton cancer </a:t>
            </a:r>
            <a:r>
              <a:rPr lang="en-US" sz="1400" b="1" i="1" dirty="0">
                <a:solidFill>
                  <a:srgbClr val="002060"/>
                </a:solidFill>
                <a:effectLst/>
                <a:latin typeface="Optima" panose="02000503060000020004" pitchFamily="2" charset="0"/>
                <a:ea typeface="Times New Roman" panose="02020603050405020304" pitchFamily="18" charset="0"/>
              </a:rPr>
              <a:t>FLASH therapy facility </a:t>
            </a:r>
            <a:r>
              <a:rPr lang="en-US" sz="1400" i="1" dirty="0">
                <a:solidFill>
                  <a:srgbClr val="002060"/>
                </a:solidFill>
                <a:effectLst/>
                <a:latin typeface="Optima" panose="02000503060000020004" pitchFamily="2" charset="0"/>
                <a:ea typeface="Times New Roman" panose="02020603050405020304" pitchFamily="18" charset="0"/>
              </a:rPr>
              <a:t>using permanent Halbach type magnets. The FLASH therapy is still </a:t>
            </a:r>
            <a:r>
              <a:rPr lang="en-US" sz="1400" b="1" i="1" dirty="0">
                <a:solidFill>
                  <a:srgbClr val="002060"/>
                </a:solidFill>
                <a:effectLst/>
                <a:latin typeface="Optima" panose="02000503060000020004" pitchFamily="2" charset="0"/>
                <a:ea typeface="Times New Roman" panose="02020603050405020304" pitchFamily="18" charset="0"/>
              </a:rPr>
              <a:t>in the evaluation stage </a:t>
            </a:r>
            <a:r>
              <a:rPr lang="en-US" sz="1400" i="1" dirty="0">
                <a:solidFill>
                  <a:srgbClr val="002060"/>
                </a:solidFill>
                <a:effectLst/>
                <a:latin typeface="Optima" panose="02000503060000020004" pitchFamily="2" charset="0"/>
                <a:ea typeface="Times New Roman" panose="02020603050405020304" pitchFamily="18" charset="0"/>
              </a:rPr>
              <a:t>with a treatment of a very small number of patients. Most of the studies were done with animals. The FLASH cancer radiation requires an ultra-high-dose-rate of </a:t>
            </a:r>
            <a:r>
              <a:rPr lang="en-US" sz="1400" b="1" i="1" dirty="0">
                <a:solidFill>
                  <a:srgbClr val="002060"/>
                </a:solidFill>
                <a:effectLst/>
                <a:latin typeface="Optima" panose="02000503060000020004" pitchFamily="2" charset="0"/>
                <a:ea typeface="Times New Roman" panose="02020603050405020304" pitchFamily="18" charset="0"/>
              </a:rPr>
              <a:t>more than 40 Gy/sec </a:t>
            </a:r>
            <a:r>
              <a:rPr lang="en-US" sz="1400" b="1" i="1" dirty="0">
                <a:solidFill>
                  <a:srgbClr val="002060"/>
                </a:solidFill>
                <a:latin typeface="Optima" panose="02000503060000020004" pitchFamily="2" charset="0"/>
                <a:ea typeface="Times New Roman" panose="02020603050405020304" pitchFamily="18" charset="0"/>
              </a:rPr>
              <a:t>to be</a:t>
            </a:r>
            <a:r>
              <a:rPr lang="en-US" sz="1400" i="1" dirty="0">
                <a:solidFill>
                  <a:srgbClr val="002060"/>
                </a:solidFill>
                <a:effectLst/>
                <a:latin typeface="Optima" panose="02000503060000020004" pitchFamily="2" charset="0"/>
                <a:ea typeface="Times New Roman" panose="02020603050405020304" pitchFamily="18" charset="0"/>
              </a:rPr>
              <a:t> delivered in a very </a:t>
            </a:r>
            <a:r>
              <a:rPr lang="en-US" sz="1400" b="1" i="1" dirty="0">
                <a:solidFill>
                  <a:srgbClr val="002060"/>
                </a:solidFill>
                <a:effectLst/>
                <a:latin typeface="Optima" panose="02000503060000020004" pitchFamily="2" charset="0"/>
                <a:ea typeface="Times New Roman" panose="02020603050405020304" pitchFamily="18" charset="0"/>
              </a:rPr>
              <a:t>short time ~100 ms</a:t>
            </a:r>
            <a:r>
              <a:rPr lang="en-US" sz="1400" i="1" dirty="0">
                <a:solidFill>
                  <a:srgbClr val="002060"/>
                </a:solidFill>
                <a:effectLst/>
                <a:latin typeface="Optima" panose="02000503060000020004" pitchFamily="2" charset="0"/>
                <a:ea typeface="Times New Roman" panose="02020603050405020304" pitchFamily="18" charset="0"/>
              </a:rPr>
              <a:t>. </a:t>
            </a:r>
          </a:p>
          <a:p>
            <a:pPr marR="0" indent="228600" algn="just">
              <a:spcBef>
                <a:spcPts val="0"/>
              </a:spcBef>
            </a:pPr>
            <a:r>
              <a:rPr lang="en-US" sz="1400" i="1" dirty="0">
                <a:solidFill>
                  <a:srgbClr val="002060"/>
                </a:solidFill>
                <a:effectLst/>
                <a:latin typeface="Optima" panose="02000503060000020004" pitchFamily="2" charset="0"/>
                <a:ea typeface="Times New Roman" panose="02020603050405020304" pitchFamily="18" charset="0"/>
              </a:rPr>
              <a:t>It has been demonstrated, mostly through multiple experiments with animals and just a few human exposures </a:t>
            </a:r>
            <a:r>
              <a:rPr lang="en-US" sz="1400" b="1" dirty="0">
                <a:solidFill>
                  <a:srgbClr val="002060"/>
                </a:solidFill>
                <a:effectLst/>
                <a:latin typeface="Optima" panose="02000503060000020004" pitchFamily="2" charset="0"/>
                <a:ea typeface="Times New Roman" panose="02020603050405020304" pitchFamily="18" charset="0"/>
              </a:rPr>
              <a:t>[1,2]</a:t>
            </a:r>
            <a:r>
              <a:rPr lang="en-US" sz="1400" dirty="0">
                <a:solidFill>
                  <a:srgbClr val="002060"/>
                </a:solidFill>
                <a:effectLst/>
                <a:latin typeface="Optima" panose="02000503060000020004" pitchFamily="2" charset="0"/>
                <a:ea typeface="Times New Roman" panose="02020603050405020304" pitchFamily="18" charset="0"/>
              </a:rPr>
              <a:t>, </a:t>
            </a:r>
            <a:r>
              <a:rPr lang="en-US" sz="1400" i="1" dirty="0">
                <a:solidFill>
                  <a:srgbClr val="002060"/>
                </a:solidFill>
                <a:effectLst/>
                <a:latin typeface="Optima" panose="02000503060000020004" pitchFamily="2" charset="0"/>
                <a:ea typeface="Times New Roman" panose="02020603050405020304" pitchFamily="18" charset="0"/>
              </a:rPr>
              <a:t>that the FLASH radiation can </a:t>
            </a:r>
            <a:r>
              <a:rPr lang="en-US" sz="1400" b="1" i="1" dirty="0">
                <a:solidFill>
                  <a:srgbClr val="002060"/>
                </a:solidFill>
                <a:effectLst/>
                <a:latin typeface="Optima" panose="02000503060000020004" pitchFamily="2" charset="0"/>
                <a:ea typeface="Times New Roman" panose="02020603050405020304" pitchFamily="18" charset="0"/>
              </a:rPr>
              <a:t>decrease  the normal tissue injury </a:t>
            </a:r>
            <a:r>
              <a:rPr lang="en-US" sz="1400" i="1" dirty="0">
                <a:solidFill>
                  <a:srgbClr val="002060"/>
                </a:solidFill>
                <a:effectLst/>
                <a:latin typeface="Optima" panose="02000503060000020004" pitchFamily="2" charset="0"/>
                <a:ea typeface="Times New Roman" panose="02020603050405020304" pitchFamily="18" charset="0"/>
              </a:rPr>
              <a:t>while maintaining destruction of the tumor cells as in conventional radiotherapy. This proposal </a:t>
            </a:r>
            <a:r>
              <a:rPr lang="en-US" sz="1400" b="1" i="1" dirty="0">
                <a:solidFill>
                  <a:srgbClr val="002060"/>
                </a:solidFill>
                <a:effectLst/>
                <a:latin typeface="Optima" panose="02000503060000020004" pitchFamily="2" charset="0"/>
                <a:ea typeface="Times New Roman" panose="02020603050405020304" pitchFamily="18" charset="0"/>
              </a:rPr>
              <a:t>removes limitations of the existing proton therapy facilities. </a:t>
            </a:r>
            <a:r>
              <a:rPr lang="en-US" sz="1400" i="1" dirty="0">
                <a:solidFill>
                  <a:srgbClr val="002060"/>
                </a:solidFill>
                <a:latin typeface="Optima" panose="02000503060000020004" pitchFamily="2" charset="0"/>
                <a:ea typeface="Times New Roman" panose="02020603050405020304" pitchFamily="18" charset="0"/>
              </a:rPr>
              <a:t>I</a:t>
            </a:r>
            <a:r>
              <a:rPr lang="en-US" sz="1400" i="1" dirty="0">
                <a:solidFill>
                  <a:srgbClr val="002060"/>
                </a:solidFill>
                <a:effectLst/>
                <a:latin typeface="Optima" panose="02000503060000020004" pitchFamily="2" charset="0"/>
                <a:ea typeface="Times New Roman" panose="02020603050405020304" pitchFamily="18" charset="0"/>
              </a:rPr>
              <a:t>t delivers protons with required energies </a:t>
            </a:r>
            <a:r>
              <a:rPr lang="en-US" sz="1400" b="1" i="1" dirty="0">
                <a:solidFill>
                  <a:srgbClr val="002060"/>
                </a:solidFill>
                <a:effectLst/>
                <a:latin typeface="Optima" panose="02000503060000020004" pitchFamily="2" charset="0"/>
                <a:ea typeface="Times New Roman" panose="02020603050405020304" pitchFamily="18" charset="0"/>
              </a:rPr>
              <a:t>in a very short time without changing the magnetic field. </a:t>
            </a:r>
            <a:r>
              <a:rPr lang="en-US" sz="1400" i="1" dirty="0">
                <a:solidFill>
                  <a:srgbClr val="002060"/>
                </a:solidFill>
                <a:effectLst/>
                <a:latin typeface="Optima" panose="02000503060000020004" pitchFamily="2" charset="0"/>
                <a:ea typeface="Times New Roman" panose="02020603050405020304" pitchFamily="18" charset="0"/>
              </a:rPr>
              <a:t>It</a:t>
            </a:r>
            <a:r>
              <a:rPr lang="en-US" sz="1400" b="1" i="1" dirty="0">
                <a:solidFill>
                  <a:srgbClr val="002060"/>
                </a:solidFill>
                <a:effectLst/>
                <a:latin typeface="Optima" panose="02000503060000020004" pitchFamily="2" charset="0"/>
                <a:ea typeface="Times New Roman" panose="02020603050405020304" pitchFamily="18" charset="0"/>
              </a:rPr>
              <a:t> </a:t>
            </a:r>
            <a:r>
              <a:rPr lang="en-US" sz="1400" i="1" dirty="0">
                <a:solidFill>
                  <a:srgbClr val="002060"/>
                </a:solidFill>
                <a:effectLst/>
                <a:latin typeface="Optima" panose="02000503060000020004" pitchFamily="2" charset="0"/>
                <a:ea typeface="Times New Roman" panose="02020603050405020304" pitchFamily="18" charset="0"/>
              </a:rPr>
              <a:t>is made of permanent magnets except in the spot scanning part. The facility includes: </a:t>
            </a:r>
          </a:p>
          <a:p>
            <a:pPr marL="457200" marR="0" indent="-228600" algn="just">
              <a:lnSpc>
                <a:spcPct val="150000"/>
              </a:lnSpc>
              <a:spcBef>
                <a:spcPts val="0"/>
              </a:spcBef>
              <a:buAutoNum type="arabicPeriod"/>
            </a:pPr>
            <a:r>
              <a:rPr lang="en-US" sz="1400" b="1" i="1" dirty="0">
                <a:solidFill>
                  <a:srgbClr val="002060"/>
                </a:solidFill>
                <a:latin typeface="Optima" panose="02000503060000020004" pitchFamily="2" charset="0"/>
                <a:ea typeface="Times New Roman" panose="02020603050405020304" pitchFamily="18" charset="0"/>
              </a:rPr>
              <a:t>Injector cyclotron commercially available </a:t>
            </a:r>
            <a:r>
              <a:rPr lang="en-US" sz="1400" i="1" dirty="0">
                <a:solidFill>
                  <a:srgbClr val="002060"/>
                </a:solidFill>
                <a:latin typeface="Optima" panose="02000503060000020004" pitchFamily="2" charset="0"/>
                <a:ea typeface="Times New Roman" panose="02020603050405020304" pitchFamily="18" charset="0"/>
              </a:rPr>
              <a:t>with a maximum kinetic energy of 10,16.5 or 30 MeV.</a:t>
            </a:r>
          </a:p>
          <a:p>
            <a:pPr marL="457200" marR="0" indent="-228600" algn="just">
              <a:lnSpc>
                <a:spcPct val="150000"/>
              </a:lnSpc>
              <a:spcBef>
                <a:spcPts val="0"/>
              </a:spcBef>
              <a:buAutoNum type="arabicPeriod"/>
            </a:pPr>
            <a:r>
              <a:rPr lang="en-US" sz="1400" b="1" i="1" dirty="0">
                <a:solidFill>
                  <a:srgbClr val="002060"/>
                </a:solidFill>
                <a:latin typeface="Optima" panose="02000503060000020004" pitchFamily="2" charset="0"/>
                <a:ea typeface="Times New Roman" panose="02020603050405020304" pitchFamily="18" charset="0"/>
              </a:rPr>
              <a:t>F</a:t>
            </a:r>
            <a:r>
              <a:rPr lang="en-US" sz="1400" b="1" i="1" dirty="0">
                <a:solidFill>
                  <a:srgbClr val="002060"/>
                </a:solidFill>
                <a:effectLst/>
                <a:latin typeface="Optima" panose="02000503060000020004" pitchFamily="2" charset="0"/>
                <a:ea typeface="Times New Roman" panose="02020603050405020304" pitchFamily="18" charset="0"/>
              </a:rPr>
              <a:t>ast cycling permanent magnet synchrotron </a:t>
            </a:r>
            <a:r>
              <a:rPr lang="en-US" sz="1400" i="1" dirty="0">
                <a:solidFill>
                  <a:srgbClr val="002060"/>
                </a:solidFill>
                <a:effectLst/>
                <a:latin typeface="Optima" panose="02000503060000020004" pitchFamily="2" charset="0"/>
                <a:ea typeface="Times New Roman" panose="02020603050405020304" pitchFamily="18" charset="0"/>
              </a:rPr>
              <a:t>with kinetic energy range between 10-250 MeV.</a:t>
            </a:r>
          </a:p>
          <a:p>
            <a:pPr marL="457200" marR="0" indent="-228600" algn="just">
              <a:lnSpc>
                <a:spcPct val="150000"/>
              </a:lnSpc>
              <a:spcBef>
                <a:spcPts val="0"/>
              </a:spcBef>
              <a:buAutoNum type="arabicPeriod"/>
            </a:pPr>
            <a:r>
              <a:rPr lang="en-US" sz="1400" b="1" i="1" dirty="0">
                <a:solidFill>
                  <a:srgbClr val="002060"/>
                </a:solidFill>
                <a:latin typeface="Optima" panose="02000503060000020004" pitchFamily="2" charset="0"/>
                <a:ea typeface="Times New Roman" panose="02020603050405020304" pitchFamily="18" charset="0"/>
              </a:rPr>
              <a:t>Permanent magnets transfer beam lines</a:t>
            </a:r>
            <a:r>
              <a:rPr lang="en-US" sz="1400" i="1" dirty="0">
                <a:solidFill>
                  <a:srgbClr val="002060"/>
                </a:solidFill>
                <a:latin typeface="Optima" panose="02000503060000020004" pitchFamily="2" charset="0"/>
                <a:ea typeface="Times New Roman" panose="02020603050405020304" pitchFamily="18" charset="0"/>
              </a:rPr>
              <a:t>.</a:t>
            </a:r>
          </a:p>
          <a:p>
            <a:pPr marL="457200" marR="0" indent="-228600" algn="just">
              <a:lnSpc>
                <a:spcPct val="150000"/>
              </a:lnSpc>
              <a:spcBef>
                <a:spcPts val="0"/>
              </a:spcBef>
              <a:spcAft>
                <a:spcPts val="600"/>
              </a:spcAft>
              <a:buAutoNum type="arabicPeriod"/>
            </a:pPr>
            <a:r>
              <a:rPr lang="en-US" sz="1400" b="1" i="1" dirty="0">
                <a:solidFill>
                  <a:srgbClr val="002060"/>
                </a:solidFill>
                <a:latin typeface="Optima" panose="02000503060000020004" pitchFamily="2" charset="0"/>
                <a:ea typeface="Times New Roman" panose="02020603050405020304" pitchFamily="18" charset="0"/>
              </a:rPr>
              <a:t>Permanent magnet gantry </a:t>
            </a:r>
            <a:r>
              <a:rPr lang="en-US" sz="1400" b="1" i="1" dirty="0">
                <a:solidFill>
                  <a:srgbClr val="002060"/>
                </a:solidFill>
                <a:effectLst/>
                <a:latin typeface="Optima" panose="02000503060000020004" pitchFamily="2" charset="0"/>
                <a:ea typeface="Times New Roman" panose="02020603050405020304" pitchFamily="18" charset="0"/>
              </a:rPr>
              <a:t>with energy range 70-250 MeV.</a:t>
            </a:r>
          </a:p>
          <a:p>
            <a:pPr marL="0" marR="0" algn="just">
              <a:spcBef>
                <a:spcPts val="0"/>
              </a:spcBef>
            </a:pPr>
            <a:r>
              <a:rPr lang="en-US" sz="1400" i="1" dirty="0">
                <a:solidFill>
                  <a:srgbClr val="002060"/>
                </a:solidFill>
                <a:effectLst/>
                <a:latin typeface="Optima" panose="02000503060000020004" pitchFamily="2" charset="0"/>
                <a:ea typeface="Times New Roman" panose="02020603050405020304" pitchFamily="18" charset="0"/>
              </a:rPr>
              <a:t>Permanent magnets proposal is based </a:t>
            </a:r>
            <a:r>
              <a:rPr lang="en-US" sz="1400" b="1" i="1" dirty="0">
                <a:solidFill>
                  <a:srgbClr val="002060"/>
                </a:solidFill>
                <a:effectLst/>
                <a:latin typeface="Optima" panose="02000503060000020004" pitchFamily="2" charset="0"/>
                <a:ea typeface="Times New Roman" panose="02020603050405020304" pitchFamily="18" charset="0"/>
              </a:rPr>
              <a:t>on already achieved technology recently demonstrated </a:t>
            </a:r>
            <a:r>
              <a:rPr lang="en-US" sz="1400" i="1" dirty="0">
                <a:solidFill>
                  <a:srgbClr val="002060"/>
                </a:solidFill>
                <a:effectLst/>
                <a:latin typeface="Optima" panose="02000503060000020004" pitchFamily="2" charset="0"/>
                <a:ea typeface="Times New Roman" panose="02020603050405020304" pitchFamily="18" charset="0"/>
              </a:rPr>
              <a:t>in the Cornell-BNL Electron Test Accelerator “CBETA” commissioning</a:t>
            </a:r>
            <a:r>
              <a:rPr lang="en-US" sz="1400" b="1" dirty="0">
                <a:solidFill>
                  <a:srgbClr val="002060"/>
                </a:solidFill>
                <a:effectLst/>
                <a:latin typeface="Optima" panose="02000503060000020004" pitchFamily="2" charset="0"/>
                <a:ea typeface="Times New Roman" panose="02020603050405020304" pitchFamily="18" charset="0"/>
              </a:rPr>
              <a:t> [3]. </a:t>
            </a:r>
          </a:p>
        </p:txBody>
      </p:sp>
      <p:sp>
        <p:nvSpPr>
          <p:cNvPr id="3" name="TextBox 2">
            <a:extLst>
              <a:ext uri="{FF2B5EF4-FFF2-40B4-BE49-F238E27FC236}">
                <a16:creationId xmlns:a16="http://schemas.microsoft.com/office/drawing/2014/main" id="{3799684B-FD2D-D459-FCE8-132A7B157529}"/>
              </a:ext>
            </a:extLst>
          </p:cNvPr>
          <p:cNvSpPr txBox="1"/>
          <p:nvPr/>
        </p:nvSpPr>
        <p:spPr>
          <a:xfrm>
            <a:off x="64183" y="5051969"/>
            <a:ext cx="9067209" cy="1439368"/>
          </a:xfrm>
          <a:prstGeom prst="rect">
            <a:avLst/>
          </a:prstGeom>
          <a:noFill/>
          <a:ln w="12700">
            <a:solidFill>
              <a:srgbClr val="FF0000"/>
            </a:solidFill>
          </a:ln>
        </p:spPr>
        <p:txBody>
          <a:bodyPr wrap="square" rtlCol="0">
            <a:spAutoFit/>
          </a:bodyPr>
          <a:lstStyle/>
          <a:p>
            <a:pPr marL="347663" marR="0" indent="-347663">
              <a:lnSpc>
                <a:spcPts val="1500"/>
              </a:lnSpc>
              <a:spcBef>
                <a:spcPts val="0"/>
              </a:spcBef>
            </a:pPr>
            <a:r>
              <a:rPr lang="en-US" sz="1400" dirty="0">
                <a:solidFill>
                  <a:srgbClr val="002060"/>
                </a:solidFill>
                <a:effectLst/>
                <a:latin typeface="Optima" panose="02000503060000020004" pitchFamily="2" charset="0"/>
                <a:ea typeface="Times New Roman" panose="02020603050405020304" pitchFamily="18" charset="0"/>
              </a:rPr>
              <a:t>[1]   A. E. Mascia et. all, ‘Proton FLASH Radiotherapy for the Treatment of Symptomatic Bone Metastases’, JAMA Oncol. Published online   October 23, 2022. doi:10.1001/jamaoncol.2022.5843.  </a:t>
            </a:r>
          </a:p>
          <a:p>
            <a:pPr marL="347663" marR="0" indent="-347663">
              <a:lnSpc>
                <a:spcPts val="1500"/>
              </a:lnSpc>
              <a:spcBef>
                <a:spcPts val="0"/>
              </a:spcBef>
            </a:pPr>
            <a:r>
              <a:rPr lang="en-US" sz="1400" dirty="0">
                <a:solidFill>
                  <a:srgbClr val="002060"/>
                </a:solidFill>
                <a:effectLst/>
                <a:latin typeface="Optima" panose="02000503060000020004" pitchFamily="2" charset="0"/>
                <a:ea typeface="Times New Roman" panose="02020603050405020304" pitchFamily="18" charset="0"/>
              </a:rPr>
              <a:t>[2]   J. Bourhis, W. J. Sozzi, P. G. Jorge﻿, et All. “Treatment of a first patient with FLASH radiotherapy”. Radiother</a:t>
            </a:r>
            <a:r>
              <a:rPr lang="en-US" sz="1400" dirty="0">
                <a:solidFill>
                  <a:srgbClr val="002060"/>
                </a:solidFill>
                <a:latin typeface="Optima" panose="02000503060000020004" pitchFamily="2" charset="0"/>
                <a:ea typeface="Times New Roman" panose="02020603050405020304" pitchFamily="18" charset="0"/>
              </a:rPr>
              <a:t>apy</a:t>
            </a:r>
            <a:r>
              <a:rPr lang="en-US" sz="1400" dirty="0">
                <a:solidFill>
                  <a:srgbClr val="002060"/>
                </a:solidFill>
                <a:effectLst/>
                <a:latin typeface="Optima" panose="02000503060000020004" pitchFamily="2" charset="0"/>
                <a:ea typeface="Times New Roman" panose="02020603050405020304" pitchFamily="18" charset="0"/>
              </a:rPr>
              <a:t> Oncol. 2019;139:18-22. doi:10.1016/j.radonc.2019.06.019﻿.  </a:t>
            </a:r>
          </a:p>
          <a:p>
            <a:pPr marL="347663" marR="0" indent="-347663">
              <a:lnSpc>
                <a:spcPts val="1500"/>
              </a:lnSpc>
              <a:spcBef>
                <a:spcPts val="0"/>
              </a:spcBef>
            </a:pPr>
            <a:r>
              <a:rPr lang="en-US" sz="1400" dirty="0">
                <a:solidFill>
                  <a:srgbClr val="002060"/>
                </a:solidFill>
                <a:effectLst/>
                <a:latin typeface="Optima" panose="02000503060000020004" pitchFamily="2" charset="0"/>
                <a:ea typeface="Times New Roman" panose="02020603050405020304" pitchFamily="18" charset="0"/>
              </a:rPr>
              <a:t>[3]   A. Bartnik et. all, “CBETA: First Multipass Superconducting Linear Accelerator with Energy Recovery”, PHYSICAL REVIEW LETTERS 125, 044803 (2020). https://journals.aps.org/prl/pdf/10.1103/PhysRevLett.125.044803</a:t>
            </a:r>
          </a:p>
        </p:txBody>
      </p:sp>
    </p:spTree>
    <p:extLst>
      <p:ext uri="{BB962C8B-B14F-4D97-AF65-F5344CB8AC3E}">
        <p14:creationId xmlns:p14="http://schemas.microsoft.com/office/powerpoint/2010/main" val="271974423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1683-44E0-482B-6132-32AD0D5A8E4E}"/>
              </a:ext>
            </a:extLst>
          </p:cNvPr>
          <p:cNvSpPr>
            <a:spLocks noGrp="1"/>
          </p:cNvSpPr>
          <p:nvPr>
            <p:ph type="title"/>
          </p:nvPr>
        </p:nvSpPr>
        <p:spPr/>
        <p:txBody>
          <a:bodyPr>
            <a:normAutofit/>
          </a:bodyPr>
          <a:lstStyle/>
          <a:p>
            <a:r>
              <a:rPr lang="en-US" dirty="0"/>
              <a:t> 2. </a:t>
            </a:r>
            <a:r>
              <a:rPr lang="en-US" sz="2800" dirty="0"/>
              <a:t>Li</a:t>
            </a:r>
            <a:r>
              <a:rPr lang="en-US" sz="2800" i="1" dirty="0">
                <a:latin typeface="Optima" panose="02000503060000020004" pitchFamily="2" charset="0"/>
              </a:rPr>
              <a:t>mitations</a:t>
            </a:r>
            <a:r>
              <a:rPr lang="en-US" i="1" dirty="0">
                <a:latin typeface="Optima" panose="02000503060000020004" pitchFamily="2" charset="0"/>
              </a:rPr>
              <a:t> of Proton Therapy Facilities for FLASH</a:t>
            </a:r>
          </a:p>
        </p:txBody>
      </p:sp>
      <p:sp>
        <p:nvSpPr>
          <p:cNvPr id="4" name="Footer Placeholder 3">
            <a:extLst>
              <a:ext uri="{FF2B5EF4-FFF2-40B4-BE49-F238E27FC236}">
                <a16:creationId xmlns:a16="http://schemas.microsoft.com/office/drawing/2014/main" id="{81556577-3573-5897-223B-8ED5434FE266}"/>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22CE70C4-54C8-D049-0CAE-B4741A471561}"/>
              </a:ext>
            </a:extLst>
          </p:cNvPr>
          <p:cNvSpPr>
            <a:spLocks noGrp="1"/>
          </p:cNvSpPr>
          <p:nvPr>
            <p:ph type="sldNum" sz="quarter" idx="12"/>
          </p:nvPr>
        </p:nvSpPr>
        <p:spPr/>
        <p:txBody>
          <a:bodyPr/>
          <a:lstStyle/>
          <a:p>
            <a:fld id="{1FE97603-2A10-E648-8DE4-4D75A1570B14}" type="slidenum">
              <a:rPr lang="en-US" smtClean="0"/>
              <a:t>10</a:t>
            </a:fld>
            <a:endParaRPr lang="en-US" dirty="0"/>
          </a:p>
        </p:txBody>
      </p:sp>
      <p:pic>
        <p:nvPicPr>
          <p:cNvPr id="21" name="Picture 20" descr="A picture containing line, plot, diagram, text&#10;&#10;Description automatically generated">
            <a:extLst>
              <a:ext uri="{FF2B5EF4-FFF2-40B4-BE49-F238E27FC236}">
                <a16:creationId xmlns:a16="http://schemas.microsoft.com/office/drawing/2014/main" id="{9847445E-A1C3-6FAA-7E7E-58850B15A7D4}"/>
              </a:ext>
            </a:extLst>
          </p:cNvPr>
          <p:cNvPicPr>
            <a:picLocks noChangeAspect="1"/>
          </p:cNvPicPr>
          <p:nvPr/>
        </p:nvPicPr>
        <p:blipFill>
          <a:blip r:embed="rId3"/>
          <a:stretch>
            <a:fillRect/>
          </a:stretch>
        </p:blipFill>
        <p:spPr>
          <a:xfrm>
            <a:off x="5345042" y="3810209"/>
            <a:ext cx="3660573" cy="1242864"/>
          </a:xfrm>
          <a:prstGeom prst="rect">
            <a:avLst/>
          </a:prstGeom>
        </p:spPr>
      </p:pic>
      <p:sp>
        <p:nvSpPr>
          <p:cNvPr id="24" name="TextBox 23">
            <a:extLst>
              <a:ext uri="{FF2B5EF4-FFF2-40B4-BE49-F238E27FC236}">
                <a16:creationId xmlns:a16="http://schemas.microsoft.com/office/drawing/2014/main" id="{A80EBA50-FB0F-B078-4DE9-41FDC63409FA}"/>
              </a:ext>
            </a:extLst>
          </p:cNvPr>
          <p:cNvSpPr txBox="1"/>
          <p:nvPr/>
        </p:nvSpPr>
        <p:spPr>
          <a:xfrm>
            <a:off x="769730" y="5139170"/>
            <a:ext cx="4575312" cy="276999"/>
          </a:xfrm>
          <a:prstGeom prst="rect">
            <a:avLst/>
          </a:prstGeom>
          <a:noFill/>
        </p:spPr>
        <p:txBody>
          <a:bodyPr wrap="square">
            <a:spAutoFit/>
          </a:bodyPr>
          <a:lstStyle/>
          <a:p>
            <a:r>
              <a:rPr lang="en-US" sz="1200" i="1" dirty="0">
                <a:solidFill>
                  <a:srgbClr val="002060"/>
                </a:solidFill>
                <a:effectLst/>
                <a:latin typeface="Optima" panose="02000503060000020004" pitchFamily="2" charset="0"/>
              </a:rPr>
              <a:t> </a:t>
            </a:r>
            <a:endParaRPr lang="en-US" sz="1200" i="1" dirty="0">
              <a:solidFill>
                <a:srgbClr val="002060"/>
              </a:solidFill>
              <a:latin typeface="Optima" panose="02000503060000020004" pitchFamily="2" charset="0"/>
            </a:endParaRPr>
          </a:p>
        </p:txBody>
      </p:sp>
      <p:sp>
        <p:nvSpPr>
          <p:cNvPr id="6" name="TextBox 5">
            <a:extLst>
              <a:ext uri="{FF2B5EF4-FFF2-40B4-BE49-F238E27FC236}">
                <a16:creationId xmlns:a16="http://schemas.microsoft.com/office/drawing/2014/main" id="{328C1D03-15AC-01B9-842E-392F4E52CD00}"/>
              </a:ext>
            </a:extLst>
          </p:cNvPr>
          <p:cNvSpPr txBox="1"/>
          <p:nvPr/>
        </p:nvSpPr>
        <p:spPr>
          <a:xfrm>
            <a:off x="12607" y="688090"/>
            <a:ext cx="5244344" cy="5416868"/>
          </a:xfrm>
          <a:prstGeom prst="rect">
            <a:avLst/>
          </a:prstGeom>
          <a:noFill/>
        </p:spPr>
        <p:txBody>
          <a:bodyPr wrap="square" rtlCol="0">
            <a:spAutoFit/>
          </a:bodyPr>
          <a:lstStyle/>
          <a:p>
            <a:pPr marL="347662" indent="-342900">
              <a:spcAft>
                <a:spcPts val="300"/>
              </a:spcAft>
              <a:buAutoNum type="arabicPeriod"/>
            </a:pPr>
            <a:r>
              <a:rPr lang="en-US" sz="1400" i="1" dirty="0">
                <a:solidFill>
                  <a:srgbClr val="002060"/>
                </a:solidFill>
                <a:latin typeface="Optima" panose="02000503060000020004" pitchFamily="2" charset="0"/>
              </a:rPr>
              <a:t>Major limitations at any existing cancer hadron radiation therapy system or facility are the </a:t>
            </a:r>
            <a:r>
              <a:rPr lang="en-US" sz="1400" b="1" i="1" dirty="0">
                <a:solidFill>
                  <a:srgbClr val="002060"/>
                </a:solidFill>
                <a:latin typeface="Optima" panose="02000503060000020004" pitchFamily="2" charset="0"/>
              </a:rPr>
              <a:t>variable magnetic field </a:t>
            </a:r>
            <a:r>
              <a:rPr lang="en-US" sz="1400" i="1" dirty="0">
                <a:solidFill>
                  <a:srgbClr val="002060"/>
                </a:solidFill>
                <a:latin typeface="Optima" panose="02000503060000020004" pitchFamily="2" charset="0"/>
              </a:rPr>
              <a:t>requirements for different energy settings. It is hard to adjust the magnetic field within the short time (hysteresis) required for FLASH.</a:t>
            </a:r>
          </a:p>
          <a:p>
            <a:pPr marL="347662" indent="-342900">
              <a:spcAft>
                <a:spcPts val="300"/>
              </a:spcAft>
              <a:buAutoNum type="arabicPeriod"/>
            </a:pPr>
            <a:r>
              <a:rPr lang="en-US" sz="1400" i="1" dirty="0">
                <a:solidFill>
                  <a:srgbClr val="002060"/>
                </a:solidFill>
                <a:latin typeface="Optima" panose="02000503060000020004" pitchFamily="2" charset="0"/>
              </a:rPr>
              <a:t>CYCLOTRON based treatment centers required energy degraders as a single 230-250 MeV energy is extracted. </a:t>
            </a:r>
            <a:r>
              <a:rPr lang="en-US" sz="1400" b="1" i="1" dirty="0">
                <a:solidFill>
                  <a:srgbClr val="002060"/>
                </a:solidFill>
                <a:latin typeface="Optima" panose="02000503060000020004" pitchFamily="2" charset="0"/>
              </a:rPr>
              <a:t>At low energies only 1% of the initial beam is delivered to the patient. </a:t>
            </a:r>
            <a:r>
              <a:rPr lang="en-US" sz="1400" i="1" dirty="0">
                <a:solidFill>
                  <a:srgbClr val="002060"/>
                </a:solidFill>
                <a:latin typeface="Optima" panose="02000503060000020004" pitchFamily="2" charset="0"/>
              </a:rPr>
              <a:t>The beam size – emittance is always significantly enlarged (See Figure 1)</a:t>
            </a:r>
          </a:p>
          <a:p>
            <a:pPr marL="347662" indent="-342900">
              <a:spcAft>
                <a:spcPts val="300"/>
              </a:spcAft>
              <a:buAutoNum type="arabicPeriod"/>
            </a:pPr>
            <a:r>
              <a:rPr lang="en-US" sz="1400" i="1" dirty="0">
                <a:solidFill>
                  <a:srgbClr val="002060"/>
                </a:solidFill>
                <a:latin typeface="Optima" panose="02000503060000020004" pitchFamily="2" charset="0"/>
              </a:rPr>
              <a:t>The synchrotrons </a:t>
            </a:r>
            <a:r>
              <a:rPr lang="en-US" sz="1400" b="1" i="1" dirty="0">
                <a:solidFill>
                  <a:srgbClr val="002060"/>
                </a:solidFill>
                <a:latin typeface="Optima" panose="02000503060000020004" pitchFamily="2" charset="0"/>
              </a:rPr>
              <a:t>are presently cycling with low frequencies </a:t>
            </a:r>
            <a:r>
              <a:rPr lang="en-US" sz="1400" i="1" dirty="0">
                <a:solidFill>
                  <a:srgbClr val="002060"/>
                </a:solidFill>
                <a:latin typeface="Optima" panose="02000503060000020004" pitchFamily="2" charset="0"/>
              </a:rPr>
              <a:t>and the slow extraction of the beam towards the patients is (Fig. 2) too long for FLASH.</a:t>
            </a:r>
          </a:p>
          <a:p>
            <a:pPr marL="347662" indent="-342900">
              <a:spcAft>
                <a:spcPts val="300"/>
              </a:spcAft>
              <a:buAutoNum type="arabicPeriod"/>
            </a:pPr>
            <a:r>
              <a:rPr lang="en-US" sz="1400" i="1" dirty="0">
                <a:solidFill>
                  <a:srgbClr val="002060"/>
                </a:solidFill>
                <a:latin typeface="Optima" panose="02000503060000020004" pitchFamily="2" charset="0"/>
              </a:rPr>
              <a:t>For Synchro-cyclotrons</a:t>
            </a:r>
            <a:r>
              <a:rPr lang="en-US" sz="1400" b="1" dirty="0">
                <a:solidFill>
                  <a:srgbClr val="002060"/>
                </a:solidFill>
              </a:rPr>
              <a:t> </a:t>
            </a:r>
            <a:r>
              <a:rPr lang="en-US" sz="1400" i="1" dirty="0">
                <a:solidFill>
                  <a:srgbClr val="002060"/>
                </a:solidFill>
                <a:latin typeface="Optima" panose="02000503060000020004" pitchFamily="2" charset="0"/>
              </a:rPr>
              <a:t>(MEVION and IBA S2C2) the spot scanning has serious problems.  It </a:t>
            </a:r>
            <a:r>
              <a:rPr lang="en-US" sz="1400" i="1" dirty="0">
                <a:solidFill>
                  <a:srgbClr val="002060"/>
                </a:solidFill>
                <a:effectLst/>
                <a:latin typeface="Optima" panose="02000503060000020004" pitchFamily="2" charset="0"/>
              </a:rPr>
              <a:t>is unlikely that synchro-cyclotrons would be the eventual technology of choice for a pure spot-scanning FLASH proton therapy system.</a:t>
            </a:r>
          </a:p>
          <a:p>
            <a:pPr marL="347662" indent="-342900">
              <a:buFontTx/>
              <a:buAutoNum type="arabicPeriod"/>
            </a:pPr>
            <a:r>
              <a:rPr lang="en-US" sz="1400" i="1" dirty="0">
                <a:solidFill>
                  <a:srgbClr val="002060"/>
                </a:solidFill>
                <a:effectLst/>
                <a:latin typeface="Optima" panose="02000503060000020004" pitchFamily="2" charset="0"/>
              </a:rPr>
              <a:t>At present, for </a:t>
            </a:r>
            <a:r>
              <a:rPr lang="en-US" sz="1400" b="1" i="1" dirty="0">
                <a:solidFill>
                  <a:srgbClr val="002060"/>
                </a:solidFill>
                <a:effectLst/>
                <a:latin typeface="Optima" panose="02000503060000020004" pitchFamily="2" charset="0"/>
              </a:rPr>
              <a:t>AVO system </a:t>
            </a:r>
            <a:r>
              <a:rPr lang="en-US" sz="1400" i="1" dirty="0">
                <a:solidFill>
                  <a:srgbClr val="002060"/>
                </a:solidFill>
                <a:effectLst/>
                <a:latin typeface="Optima" panose="02000503060000020004" pitchFamily="2" charset="0"/>
              </a:rPr>
              <a:t>the repetition rate of 200 Hz is simply too slow to enable delivery to anything but small volumes. </a:t>
            </a:r>
            <a:r>
              <a:rPr lang="en-US" sz="1400" i="1" dirty="0">
                <a:solidFill>
                  <a:srgbClr val="002060"/>
                </a:solidFill>
                <a:latin typeface="Optima" panose="02000503060000020004" pitchFamily="2" charset="0"/>
              </a:rPr>
              <a:t>The </a:t>
            </a:r>
            <a:r>
              <a:rPr lang="en-US" sz="1400" b="0" i="1" u="none" strike="noStrike" dirty="0">
                <a:solidFill>
                  <a:srgbClr val="002060"/>
                </a:solidFill>
                <a:effectLst/>
                <a:latin typeface="Optima" panose="02000503060000020004" pitchFamily="2" charset="0"/>
              </a:rPr>
              <a:t>pulse repetition frequency of 200 Hz makes it possible to irradiate only 20 separate energy layers within a time window of 100 ms. </a:t>
            </a:r>
            <a:r>
              <a:rPr lang="en-US" sz="1400" b="1" i="1" dirty="0">
                <a:solidFill>
                  <a:srgbClr val="002060"/>
                </a:solidFill>
                <a:latin typeface="Optima" panose="02000503060000020004" pitchFamily="2" charset="0"/>
              </a:rPr>
              <a:t>A</a:t>
            </a:r>
            <a:r>
              <a:rPr lang="en-US" sz="1400" b="1" i="1" dirty="0">
                <a:solidFill>
                  <a:srgbClr val="002060"/>
                </a:solidFill>
                <a:effectLst/>
                <a:latin typeface="Optima" panose="02000503060000020004" pitchFamily="2" charset="0"/>
              </a:rPr>
              <a:t>n increase in this rate by a factor of &gt;500 would be necessary [4] </a:t>
            </a:r>
            <a:r>
              <a:rPr lang="en-US" sz="1400" i="1" dirty="0">
                <a:solidFill>
                  <a:srgbClr val="002060"/>
                </a:solidFill>
                <a:effectLst/>
                <a:latin typeface="Optima" panose="02000503060000020004" pitchFamily="2" charset="0"/>
              </a:rPr>
              <a:t>for spot-scanned FLASH delivery to a 1-liter volume.</a:t>
            </a:r>
            <a:endParaRPr lang="en-US" sz="1400" i="1" dirty="0">
              <a:solidFill>
                <a:srgbClr val="002060"/>
              </a:solidFill>
              <a:latin typeface="Optima" panose="02000503060000020004" pitchFamily="2" charset="0"/>
            </a:endParaRPr>
          </a:p>
        </p:txBody>
      </p:sp>
      <p:pic>
        <p:nvPicPr>
          <p:cNvPr id="9" name="Picture 8" descr="A picture containing text, line, screenshot, font&#10;&#10;Description automatically generated">
            <a:extLst>
              <a:ext uri="{FF2B5EF4-FFF2-40B4-BE49-F238E27FC236}">
                <a16:creationId xmlns:a16="http://schemas.microsoft.com/office/drawing/2014/main" id="{339389C1-A5A5-B239-E5C9-91C3748E7B40}"/>
              </a:ext>
            </a:extLst>
          </p:cNvPr>
          <p:cNvPicPr>
            <a:picLocks noChangeAspect="1"/>
          </p:cNvPicPr>
          <p:nvPr/>
        </p:nvPicPr>
        <p:blipFill>
          <a:blip r:embed="rId4"/>
          <a:stretch>
            <a:fillRect/>
          </a:stretch>
        </p:blipFill>
        <p:spPr>
          <a:xfrm>
            <a:off x="5293012" y="699924"/>
            <a:ext cx="3517900" cy="2336800"/>
          </a:xfrm>
          <a:prstGeom prst="rect">
            <a:avLst/>
          </a:prstGeom>
        </p:spPr>
      </p:pic>
      <p:sp>
        <p:nvSpPr>
          <p:cNvPr id="7" name="TextBox 6">
            <a:extLst>
              <a:ext uri="{FF2B5EF4-FFF2-40B4-BE49-F238E27FC236}">
                <a16:creationId xmlns:a16="http://schemas.microsoft.com/office/drawing/2014/main" id="{35634759-25C5-5C48-6168-5A853C632F0A}"/>
              </a:ext>
            </a:extLst>
          </p:cNvPr>
          <p:cNvSpPr txBox="1"/>
          <p:nvPr/>
        </p:nvSpPr>
        <p:spPr>
          <a:xfrm>
            <a:off x="5256951" y="2982168"/>
            <a:ext cx="3884077" cy="276999"/>
          </a:xfrm>
          <a:prstGeom prst="rect">
            <a:avLst/>
          </a:prstGeom>
          <a:solidFill>
            <a:schemeClr val="bg1"/>
          </a:solidFill>
        </p:spPr>
        <p:txBody>
          <a:bodyPr wrap="none" rtlCol="0">
            <a:spAutoFit/>
          </a:bodyPr>
          <a:lstStyle/>
          <a:p>
            <a:r>
              <a:rPr lang="en-US" sz="1200" dirty="0">
                <a:solidFill>
                  <a:srgbClr val="002060"/>
                </a:solidFill>
                <a:latin typeface="Optima" panose="02000503060000020004" pitchFamily="2" charset="0"/>
              </a:rPr>
              <a:t>The beam intensity is significantly reduced by degraders</a:t>
            </a:r>
          </a:p>
        </p:txBody>
      </p:sp>
      <p:sp>
        <p:nvSpPr>
          <p:cNvPr id="10" name="TextBox 9">
            <a:extLst>
              <a:ext uri="{FF2B5EF4-FFF2-40B4-BE49-F238E27FC236}">
                <a16:creationId xmlns:a16="http://schemas.microsoft.com/office/drawing/2014/main" id="{2A0D46E0-259A-92DB-4ABE-B057A850E1E9}"/>
              </a:ext>
            </a:extLst>
          </p:cNvPr>
          <p:cNvSpPr txBox="1"/>
          <p:nvPr/>
        </p:nvSpPr>
        <p:spPr>
          <a:xfrm>
            <a:off x="5470821" y="5185336"/>
            <a:ext cx="3660572" cy="461665"/>
          </a:xfrm>
          <a:prstGeom prst="rect">
            <a:avLst/>
          </a:prstGeom>
          <a:noFill/>
        </p:spPr>
        <p:txBody>
          <a:bodyPr wrap="square" rtlCol="0">
            <a:spAutoFit/>
          </a:bodyPr>
          <a:lstStyle/>
          <a:p>
            <a:r>
              <a:rPr lang="en-US" sz="1200" dirty="0">
                <a:solidFill>
                  <a:srgbClr val="002060"/>
                </a:solidFill>
                <a:latin typeface="Optima" panose="02000503060000020004" pitchFamily="2" charset="0"/>
              </a:rPr>
              <a:t>Beam extraction from synchrotrons requires much longer time with required for FLASH</a:t>
            </a:r>
          </a:p>
        </p:txBody>
      </p:sp>
    </p:spTree>
    <p:extLst>
      <p:ext uri="{BB962C8B-B14F-4D97-AF65-F5344CB8AC3E}">
        <p14:creationId xmlns:p14="http://schemas.microsoft.com/office/powerpoint/2010/main" val="91630652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7EB3-6EEC-8145-ADA6-CE0666F6FDF3}"/>
              </a:ext>
            </a:extLst>
          </p:cNvPr>
          <p:cNvSpPr>
            <a:spLocks noGrp="1"/>
          </p:cNvSpPr>
          <p:nvPr>
            <p:ph type="title"/>
          </p:nvPr>
        </p:nvSpPr>
        <p:spPr>
          <a:xfrm>
            <a:off x="-1" y="-14922"/>
            <a:ext cx="9131393" cy="1092244"/>
          </a:xfrm>
        </p:spPr>
        <p:txBody>
          <a:bodyPr>
            <a:noAutofit/>
          </a:bodyPr>
          <a:lstStyle/>
          <a:p>
            <a:r>
              <a:rPr lang="en-US" sz="2400" dirty="0"/>
              <a:t>3. Recent Proof of Principle for the Permanent Magnet Fixed Field Accelerator is fully provided by</a:t>
            </a:r>
            <a:r>
              <a:rPr lang="en-US" sz="2400" b="1" dirty="0"/>
              <a:t> </a:t>
            </a:r>
            <a:r>
              <a:rPr lang="en-US" sz="2400" b="1" i="1" dirty="0">
                <a:solidFill>
                  <a:srgbClr val="002060"/>
                </a:solidFill>
                <a:latin typeface="Optima" panose="02000503060000020004" pitchFamily="2" charset="0"/>
              </a:rPr>
              <a:t>C</a:t>
            </a:r>
            <a:r>
              <a:rPr lang="en-US" sz="2400" i="1" dirty="0">
                <a:solidFill>
                  <a:srgbClr val="002060"/>
                </a:solidFill>
                <a:latin typeface="Optima" panose="02000503060000020004" pitchFamily="2" charset="0"/>
              </a:rPr>
              <a:t>ornell University &amp; </a:t>
            </a:r>
            <a:r>
              <a:rPr lang="en-US" sz="2400" b="1" i="1" dirty="0">
                <a:solidFill>
                  <a:srgbClr val="002060"/>
                </a:solidFill>
                <a:latin typeface="Optima" panose="02000503060000020004" pitchFamily="2" charset="0"/>
              </a:rPr>
              <a:t>B</a:t>
            </a:r>
            <a:r>
              <a:rPr lang="en-US" sz="2400" i="1" dirty="0">
                <a:solidFill>
                  <a:srgbClr val="002060"/>
                </a:solidFill>
                <a:latin typeface="Optima" panose="02000503060000020004" pitchFamily="2" charset="0"/>
              </a:rPr>
              <a:t>rookhaven National Laboratory </a:t>
            </a:r>
            <a:r>
              <a:rPr lang="en-US" sz="2400" b="1" i="1" dirty="0">
                <a:solidFill>
                  <a:srgbClr val="002060"/>
                </a:solidFill>
                <a:latin typeface="Optima" panose="02000503060000020004" pitchFamily="2" charset="0"/>
              </a:rPr>
              <a:t>E</a:t>
            </a:r>
            <a:r>
              <a:rPr lang="en-US" sz="2400" i="1" dirty="0">
                <a:solidFill>
                  <a:srgbClr val="002060"/>
                </a:solidFill>
                <a:latin typeface="Optima" panose="02000503060000020004" pitchFamily="2" charset="0"/>
              </a:rPr>
              <a:t>lectron </a:t>
            </a:r>
            <a:r>
              <a:rPr lang="en-US" sz="2400" b="1" i="1" dirty="0">
                <a:solidFill>
                  <a:srgbClr val="002060"/>
                </a:solidFill>
                <a:latin typeface="Optima" panose="02000503060000020004" pitchFamily="2" charset="0"/>
              </a:rPr>
              <a:t>T</a:t>
            </a:r>
            <a:r>
              <a:rPr lang="en-US" sz="2400" i="1" dirty="0">
                <a:solidFill>
                  <a:srgbClr val="002060"/>
                </a:solidFill>
                <a:latin typeface="Optima" panose="02000503060000020004" pitchFamily="2" charset="0"/>
              </a:rPr>
              <a:t>est </a:t>
            </a:r>
            <a:r>
              <a:rPr lang="en-US" sz="2400" b="1" i="1" dirty="0">
                <a:solidFill>
                  <a:srgbClr val="002060"/>
                </a:solidFill>
                <a:latin typeface="Optima" panose="02000503060000020004" pitchFamily="2" charset="0"/>
              </a:rPr>
              <a:t>A</a:t>
            </a:r>
            <a:r>
              <a:rPr lang="en-US" sz="2400" i="1" dirty="0">
                <a:solidFill>
                  <a:srgbClr val="002060"/>
                </a:solidFill>
                <a:latin typeface="Optima" panose="02000503060000020004" pitchFamily="2" charset="0"/>
              </a:rPr>
              <a:t>ccelerator - </a:t>
            </a:r>
            <a:r>
              <a:rPr lang="en-US" sz="2400" b="1" i="1" dirty="0">
                <a:solidFill>
                  <a:srgbClr val="002060"/>
                </a:solidFill>
                <a:latin typeface="Optima" panose="02000503060000020004" pitchFamily="2" charset="0"/>
              </a:rPr>
              <a:t>CBETA</a:t>
            </a:r>
          </a:p>
        </p:txBody>
      </p:sp>
      <p:sp>
        <p:nvSpPr>
          <p:cNvPr id="4" name="Footer Placeholder 3">
            <a:extLst>
              <a:ext uri="{FF2B5EF4-FFF2-40B4-BE49-F238E27FC236}">
                <a16:creationId xmlns:a16="http://schemas.microsoft.com/office/drawing/2014/main" id="{7A5AE285-2328-5246-8C46-7E85B32CE5C6}"/>
              </a:ext>
            </a:extLst>
          </p:cNvPr>
          <p:cNvSpPr>
            <a:spLocks noGrp="1"/>
          </p:cNvSpPr>
          <p:nvPr>
            <p:ph type="ftr" sz="quarter" idx="11"/>
          </p:nvPr>
        </p:nvSpPr>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5" name="Slide Number Placeholder 4">
            <a:extLst>
              <a:ext uri="{FF2B5EF4-FFF2-40B4-BE49-F238E27FC236}">
                <a16:creationId xmlns:a16="http://schemas.microsoft.com/office/drawing/2014/main" id="{9E4E4CDC-4FC9-AA4F-991B-62F47D060393}"/>
              </a:ext>
            </a:extLst>
          </p:cNvPr>
          <p:cNvSpPr>
            <a:spLocks noGrp="1"/>
          </p:cNvSpPr>
          <p:nvPr>
            <p:ph type="sldNum" sz="quarter" idx="12"/>
          </p:nvPr>
        </p:nvSpPr>
        <p:spPr/>
        <p:txBody>
          <a:bodyPr/>
          <a:lstStyle/>
          <a:p>
            <a:fld id="{1FE97603-2A10-E648-8DE4-4D75A1570B14}" type="slidenum">
              <a:rPr lang="en-US" smtClean="0"/>
              <a:t>11</a:t>
            </a:fld>
            <a:endParaRPr lang="en-US" dirty="0"/>
          </a:p>
        </p:txBody>
      </p:sp>
      <p:sp>
        <p:nvSpPr>
          <p:cNvPr id="6" name="TextBox 5">
            <a:extLst>
              <a:ext uri="{FF2B5EF4-FFF2-40B4-BE49-F238E27FC236}">
                <a16:creationId xmlns:a16="http://schemas.microsoft.com/office/drawing/2014/main" id="{34568F0F-6597-5445-B2F3-D07F0A635276}"/>
              </a:ext>
            </a:extLst>
          </p:cNvPr>
          <p:cNvSpPr txBox="1"/>
          <p:nvPr/>
        </p:nvSpPr>
        <p:spPr>
          <a:xfrm>
            <a:off x="4408055" y="1251440"/>
            <a:ext cx="3834245" cy="1569660"/>
          </a:xfrm>
          <a:prstGeom prst="rect">
            <a:avLst/>
          </a:prstGeom>
          <a:noFill/>
        </p:spPr>
        <p:txBody>
          <a:bodyPr wrap="square" rtlCol="0">
            <a:spAutoFit/>
          </a:bodyPr>
          <a:lstStyle/>
          <a:p>
            <a:pPr marL="171450" indent="-171450">
              <a:buAutoNum type="arabicPeriod"/>
            </a:pPr>
            <a:r>
              <a:rPr lang="en-US" sz="1600" i="1" dirty="0">
                <a:solidFill>
                  <a:srgbClr val="002060"/>
                </a:solidFill>
              </a:rPr>
              <a:t>Full proof of principle for the Non-scaling Fixed Field Alternating Gradient</a:t>
            </a:r>
          </a:p>
          <a:p>
            <a:pPr marL="171450" indent="-171450">
              <a:buAutoNum type="arabicPeriod"/>
            </a:pPr>
            <a:r>
              <a:rPr lang="en-US" sz="1600" i="1" dirty="0">
                <a:solidFill>
                  <a:srgbClr val="002060"/>
                </a:solidFill>
              </a:rPr>
              <a:t>Merging multiple energy orbits into a single straight-line orbit</a:t>
            </a:r>
          </a:p>
          <a:p>
            <a:pPr marL="171450" indent="-171450">
              <a:buAutoNum type="arabicPeriod"/>
            </a:pPr>
            <a:r>
              <a:rPr lang="en-US" sz="1600" i="1" dirty="0">
                <a:solidFill>
                  <a:srgbClr val="002060"/>
                </a:solidFill>
              </a:rPr>
              <a:t>Development of the new permanent magnet technology</a:t>
            </a:r>
          </a:p>
        </p:txBody>
      </p:sp>
      <p:pic>
        <p:nvPicPr>
          <p:cNvPr id="7" name="Picture 6" descr="Chart&#10;&#10;Description automatically generated">
            <a:extLst>
              <a:ext uri="{FF2B5EF4-FFF2-40B4-BE49-F238E27FC236}">
                <a16:creationId xmlns:a16="http://schemas.microsoft.com/office/drawing/2014/main" id="{3080DF8F-4512-4943-B3C2-49D14FC057E4}"/>
              </a:ext>
            </a:extLst>
          </p:cNvPr>
          <p:cNvPicPr>
            <a:picLocks noChangeAspect="1"/>
          </p:cNvPicPr>
          <p:nvPr/>
        </p:nvPicPr>
        <p:blipFill>
          <a:blip r:embed="rId2"/>
          <a:stretch>
            <a:fillRect/>
          </a:stretch>
        </p:blipFill>
        <p:spPr>
          <a:xfrm>
            <a:off x="317440" y="4456769"/>
            <a:ext cx="5898935" cy="2060197"/>
          </a:xfrm>
          <a:prstGeom prst="rect">
            <a:avLst/>
          </a:prstGeom>
        </p:spPr>
      </p:pic>
      <p:pic>
        <p:nvPicPr>
          <p:cNvPr id="8" name="Picture 7" descr="A picture containing indoor, building, train, floor&#10;&#10;Description automatically generated">
            <a:extLst>
              <a:ext uri="{FF2B5EF4-FFF2-40B4-BE49-F238E27FC236}">
                <a16:creationId xmlns:a16="http://schemas.microsoft.com/office/drawing/2014/main" id="{9ECA3D5A-BA95-854A-B7C6-62ABDF415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084" y="1426728"/>
            <a:ext cx="3569050" cy="2676788"/>
          </a:xfrm>
          <a:prstGeom prst="rect">
            <a:avLst/>
          </a:prstGeom>
        </p:spPr>
      </p:pic>
      <p:pic>
        <p:nvPicPr>
          <p:cNvPr id="9" name="Picture 8" descr="A picture containing indoor, miller&#10;&#10;Description automatically generated">
            <a:extLst>
              <a:ext uri="{FF2B5EF4-FFF2-40B4-BE49-F238E27FC236}">
                <a16:creationId xmlns:a16="http://schemas.microsoft.com/office/drawing/2014/main" id="{D583CD25-D08E-3249-9D88-CA2D7618A1F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97904" y="4536341"/>
            <a:ext cx="1363484" cy="1789883"/>
          </a:xfrm>
          <a:prstGeom prst="rect">
            <a:avLst/>
          </a:prstGeom>
        </p:spPr>
      </p:pic>
      <p:pic>
        <p:nvPicPr>
          <p:cNvPr id="10" name="Picture 9" descr="A picture containing indoor, engine, projector, gear&#10;&#10;Description automatically generated">
            <a:extLst>
              <a:ext uri="{FF2B5EF4-FFF2-40B4-BE49-F238E27FC236}">
                <a16:creationId xmlns:a16="http://schemas.microsoft.com/office/drawing/2014/main" id="{F2796CBB-B762-8A4B-B089-081BA8C02D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73055" y="2878664"/>
            <a:ext cx="4769863" cy="1540005"/>
          </a:xfrm>
          <a:prstGeom prst="rect">
            <a:avLst/>
          </a:prstGeom>
        </p:spPr>
      </p:pic>
    </p:spTree>
    <p:extLst>
      <p:ext uri="{BB962C8B-B14F-4D97-AF65-F5344CB8AC3E}">
        <p14:creationId xmlns:p14="http://schemas.microsoft.com/office/powerpoint/2010/main" val="137794727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0" y="0"/>
            <a:ext cx="9143999" cy="52322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spcBef>
                <a:spcPts val="1800"/>
              </a:spcBef>
            </a:pPr>
            <a:r>
              <a:rPr lang="en-US" sz="2800" i="1" dirty="0">
                <a:solidFill>
                  <a:srgbClr val="002060"/>
                </a:solidFill>
                <a:latin typeface="Optima" panose="02000503060000020004" pitchFamily="2" charset="0"/>
                <a:cs typeface="Arial" panose="020B0604020202020204" pitchFamily="34" charset="0"/>
              </a:rPr>
              <a:t>3. CBETA  Spring 2019</a:t>
            </a:r>
          </a:p>
        </p:txBody>
      </p:sp>
      <p:sp>
        <p:nvSpPr>
          <p:cNvPr id="4" name="Footer Placeholder 4">
            <a:extLst>
              <a:ext uri="{FF2B5EF4-FFF2-40B4-BE49-F238E27FC236}">
                <a16:creationId xmlns:a16="http://schemas.microsoft.com/office/drawing/2014/main" id="{3A561FEE-74CA-9864-6E6B-2ED0B512C143}"/>
              </a:ext>
            </a:extLst>
          </p:cNvPr>
          <p:cNvSpPr>
            <a:spLocks noGrp="1"/>
          </p:cNvSpPr>
          <p:nvPr>
            <p:ph type="ftr" sz="quarter" idx="11"/>
          </p:nvPr>
        </p:nvSpPr>
        <p:spPr>
          <a:xfrm>
            <a:off x="1161068" y="6534619"/>
            <a:ext cx="6821863" cy="317534"/>
          </a:xfrm>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7" name="Slide Number Placeholder 6">
            <a:extLst>
              <a:ext uri="{FF2B5EF4-FFF2-40B4-BE49-F238E27FC236}">
                <a16:creationId xmlns:a16="http://schemas.microsoft.com/office/drawing/2014/main" id="{9E3A5178-62B5-B461-AB59-803E126C63A2}"/>
              </a:ext>
            </a:extLst>
          </p:cNvPr>
          <p:cNvSpPr>
            <a:spLocks noGrp="1"/>
          </p:cNvSpPr>
          <p:nvPr>
            <p:ph type="sldNum" sz="quarter" idx="12"/>
          </p:nvPr>
        </p:nvSpPr>
        <p:spPr/>
        <p:txBody>
          <a:bodyPr/>
          <a:lstStyle/>
          <a:p>
            <a:fld id="{1FE97603-2A10-E648-8DE4-4D75A1570B14}" type="slidenum">
              <a:rPr lang="en-US" smtClean="0"/>
              <a:t>12</a:t>
            </a:fld>
            <a:endParaRPr lang="en-US" dirty="0"/>
          </a:p>
        </p:txBody>
      </p:sp>
      <p:pic>
        <p:nvPicPr>
          <p:cNvPr id="2" name="Picture 1" descr="A black and blue text&#10;&#10;Description automatically generated with low confidence">
            <a:extLst>
              <a:ext uri="{FF2B5EF4-FFF2-40B4-BE49-F238E27FC236}">
                <a16:creationId xmlns:a16="http://schemas.microsoft.com/office/drawing/2014/main" id="{DFAA49DC-CC90-2E7C-C42B-2CF9BB2F37B3}"/>
              </a:ext>
            </a:extLst>
          </p:cNvPr>
          <p:cNvPicPr>
            <a:picLocks noChangeAspect="1"/>
          </p:cNvPicPr>
          <p:nvPr/>
        </p:nvPicPr>
        <p:blipFill>
          <a:blip r:embed="rId2"/>
          <a:stretch>
            <a:fillRect/>
          </a:stretch>
        </p:blipFill>
        <p:spPr>
          <a:xfrm>
            <a:off x="-1" y="6490802"/>
            <a:ext cx="1536793" cy="367198"/>
          </a:xfrm>
          <a:prstGeom prst="rect">
            <a:avLst/>
          </a:prstGeom>
        </p:spPr>
      </p:pic>
      <p:pic>
        <p:nvPicPr>
          <p:cNvPr id="8" name="Picture 7">
            <a:extLst>
              <a:ext uri="{FF2B5EF4-FFF2-40B4-BE49-F238E27FC236}">
                <a16:creationId xmlns:a16="http://schemas.microsoft.com/office/drawing/2014/main" id="{79FA848C-501B-A697-2791-8DBCC4461759}"/>
              </a:ext>
            </a:extLst>
          </p:cNvPr>
          <p:cNvPicPr>
            <a:picLocks noChangeAspect="1"/>
          </p:cNvPicPr>
          <p:nvPr/>
        </p:nvPicPr>
        <p:blipFill>
          <a:blip r:embed="rId3"/>
          <a:stretch>
            <a:fillRect/>
          </a:stretch>
        </p:blipFill>
        <p:spPr>
          <a:xfrm>
            <a:off x="925184" y="585207"/>
            <a:ext cx="7317116" cy="5853693"/>
          </a:xfrm>
          <a:prstGeom prst="rect">
            <a:avLst/>
          </a:prstGeom>
        </p:spPr>
      </p:pic>
    </p:spTree>
    <p:extLst>
      <p:ext uri="{BB962C8B-B14F-4D97-AF65-F5344CB8AC3E}">
        <p14:creationId xmlns:p14="http://schemas.microsoft.com/office/powerpoint/2010/main" val="275334382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161068" y="6534619"/>
            <a:ext cx="6821863" cy="317534"/>
          </a:xfrm>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6" name="Slide Number Placeholder 5"/>
          <p:cNvSpPr>
            <a:spLocks noGrp="1"/>
          </p:cNvSpPr>
          <p:nvPr>
            <p:ph type="sldNum" sz="quarter" idx="12"/>
          </p:nvPr>
        </p:nvSpPr>
        <p:spPr/>
        <p:txBody>
          <a:bodyPr/>
          <a:lstStyle/>
          <a:p>
            <a:fld id="{A22D51BC-D578-6941-8C86-C25354AB5214}" type="slidenum">
              <a:rPr lang="en-US" smtClean="0"/>
              <a:pPr/>
              <a:t>13</a:t>
            </a:fld>
            <a:endParaRPr lang="en-US"/>
          </a:p>
        </p:txBody>
      </p:sp>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1883402964"/>
              </p:ext>
            </p:extLst>
          </p:nvPr>
        </p:nvGraphicFramePr>
        <p:xfrm>
          <a:off x="65373" y="-199018"/>
          <a:ext cx="9013254" cy="6510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31A7BA8E-A056-3B94-B174-2932D96ED629}"/>
              </a:ext>
            </a:extLst>
          </p:cNvPr>
          <p:cNvSpPr>
            <a:spLocks noGrp="1"/>
          </p:cNvSpPr>
          <p:nvPr>
            <p:ph type="title"/>
          </p:nvPr>
        </p:nvSpPr>
        <p:spPr>
          <a:xfrm>
            <a:off x="0" y="0"/>
            <a:ext cx="9144000" cy="795867"/>
          </a:xfrm>
        </p:spPr>
        <p:txBody>
          <a:bodyPr>
            <a:normAutofit fontScale="90000"/>
          </a:bodyPr>
          <a:lstStyle/>
          <a:p>
            <a:br>
              <a:rPr lang="en-US" dirty="0">
                <a:solidFill>
                  <a:srgbClr val="002060"/>
                </a:solidFill>
                <a:hlinkClick r:id="rId8">
                  <a:extLst>
                    <a:ext uri="{A12FA001-AC4F-418D-AE19-62706E023703}">
                      <ahyp:hlinkClr xmlns:ahyp="http://schemas.microsoft.com/office/drawing/2018/hyperlinkcolor" val="tx"/>
                    </a:ext>
                  </a:extLst>
                </a:hlinkClick>
              </a:rPr>
            </a:br>
            <a:br>
              <a:rPr lang="en-US" sz="2800" dirty="0"/>
            </a:br>
            <a:endParaRPr lang="en-US" sz="2800" dirty="0">
              <a:solidFill>
                <a:srgbClr val="002060"/>
              </a:solidFill>
            </a:endParaRPr>
          </a:p>
        </p:txBody>
      </p:sp>
      <p:sp>
        <p:nvSpPr>
          <p:cNvPr id="7" name="Content Placeholder 1">
            <a:extLst>
              <a:ext uri="{FF2B5EF4-FFF2-40B4-BE49-F238E27FC236}">
                <a16:creationId xmlns:a16="http://schemas.microsoft.com/office/drawing/2014/main" id="{E993A86C-34F1-969D-995E-5F8D614ABE86}"/>
              </a:ext>
            </a:extLst>
          </p:cNvPr>
          <p:cNvSpPr txBox="1">
            <a:spLocks/>
          </p:cNvSpPr>
          <p:nvPr/>
        </p:nvSpPr>
        <p:spPr>
          <a:xfrm>
            <a:off x="2591727" y="540788"/>
            <a:ext cx="2958173" cy="31274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Cornell DC gun, 2nC peak</a:t>
            </a:r>
          </a:p>
        </p:txBody>
      </p:sp>
      <p:pic>
        <p:nvPicPr>
          <p:cNvPr id="10" name="Picture 9">
            <a:extLst>
              <a:ext uri="{FF2B5EF4-FFF2-40B4-BE49-F238E27FC236}">
                <a16:creationId xmlns:a16="http://schemas.microsoft.com/office/drawing/2014/main" id="{7D39528B-BBB7-1E5C-20EA-7611048B7C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373" y="1962867"/>
            <a:ext cx="9106443" cy="4685266"/>
          </a:xfrm>
          <a:prstGeom prst="rect">
            <a:avLst/>
          </a:prstGeom>
        </p:spPr>
      </p:pic>
      <p:sp>
        <p:nvSpPr>
          <p:cNvPr id="11" name="TextBox 10">
            <a:extLst>
              <a:ext uri="{FF2B5EF4-FFF2-40B4-BE49-F238E27FC236}">
                <a16:creationId xmlns:a16="http://schemas.microsoft.com/office/drawing/2014/main" id="{FA923A7F-8ABB-0F9C-06A3-D19A2533EF55}"/>
              </a:ext>
            </a:extLst>
          </p:cNvPr>
          <p:cNvSpPr txBox="1"/>
          <p:nvPr/>
        </p:nvSpPr>
        <p:spPr>
          <a:xfrm>
            <a:off x="2921000" y="-11889"/>
            <a:ext cx="3035703" cy="523220"/>
          </a:xfrm>
          <a:prstGeom prst="rect">
            <a:avLst/>
          </a:prstGeom>
          <a:noFill/>
        </p:spPr>
        <p:txBody>
          <a:bodyPr wrap="none" rtlCol="0">
            <a:spAutoFit/>
          </a:bodyPr>
          <a:lstStyle/>
          <a:p>
            <a:r>
              <a:rPr lang="en-US" sz="2800" i="1" dirty="0">
                <a:solidFill>
                  <a:srgbClr val="002060"/>
                </a:solidFill>
                <a:latin typeface="Optima" panose="02000503060000020004" pitchFamily="2" charset="0"/>
              </a:rPr>
              <a:t>3. What is ‘CBETA’</a:t>
            </a:r>
          </a:p>
        </p:txBody>
      </p:sp>
      <p:sp>
        <p:nvSpPr>
          <p:cNvPr id="12" name="Rounded Rectangle 11">
            <a:extLst>
              <a:ext uri="{FF2B5EF4-FFF2-40B4-BE49-F238E27FC236}">
                <a16:creationId xmlns:a16="http://schemas.microsoft.com/office/drawing/2014/main" id="{F1E68221-603E-01EB-178C-D36B274E487B}"/>
              </a:ext>
            </a:extLst>
          </p:cNvPr>
          <p:cNvSpPr/>
          <p:nvPr/>
        </p:nvSpPr>
        <p:spPr>
          <a:xfrm rot="896240">
            <a:off x="325593" y="2215070"/>
            <a:ext cx="567983" cy="524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C8F511E-5A76-2179-10E6-BC32C0B7ED47}"/>
              </a:ext>
            </a:extLst>
          </p:cNvPr>
          <p:cNvSpPr txBox="1"/>
          <p:nvPr/>
        </p:nvSpPr>
        <p:spPr>
          <a:xfrm rot="869192">
            <a:off x="11454" y="2689683"/>
            <a:ext cx="1204129" cy="369332"/>
          </a:xfrm>
          <a:prstGeom prst="rect">
            <a:avLst/>
          </a:prstGeom>
          <a:noFill/>
          <a:ln>
            <a:noFill/>
          </a:ln>
        </p:spPr>
        <p:txBody>
          <a:bodyPr wrap="square" rtlCol="0">
            <a:spAutoFit/>
          </a:bodyPr>
          <a:lstStyle/>
          <a:p>
            <a:r>
              <a:rPr lang="en-US" dirty="0">
                <a:solidFill>
                  <a:srgbClr val="FF0000"/>
                </a:solidFill>
              </a:rPr>
              <a:t>DC source</a:t>
            </a:r>
          </a:p>
        </p:txBody>
      </p:sp>
      <p:sp>
        <p:nvSpPr>
          <p:cNvPr id="14" name="TextBox 13">
            <a:extLst>
              <a:ext uri="{FF2B5EF4-FFF2-40B4-BE49-F238E27FC236}">
                <a16:creationId xmlns:a16="http://schemas.microsoft.com/office/drawing/2014/main" id="{66E6A430-25D9-3B75-9967-743D42B567DE}"/>
              </a:ext>
            </a:extLst>
          </p:cNvPr>
          <p:cNvSpPr txBox="1"/>
          <p:nvPr/>
        </p:nvSpPr>
        <p:spPr>
          <a:xfrm rot="869192">
            <a:off x="1042542" y="2140782"/>
            <a:ext cx="1409565" cy="369332"/>
          </a:xfrm>
          <a:prstGeom prst="rect">
            <a:avLst/>
          </a:prstGeom>
          <a:noFill/>
        </p:spPr>
        <p:txBody>
          <a:bodyPr wrap="square" rtlCol="0">
            <a:spAutoFit/>
          </a:bodyPr>
          <a:lstStyle/>
          <a:p>
            <a:r>
              <a:rPr lang="en-US" dirty="0">
                <a:solidFill>
                  <a:srgbClr val="FF0000"/>
                </a:solidFill>
              </a:rPr>
              <a:t>SRF</a:t>
            </a:r>
            <a:r>
              <a:rPr lang="en-US" dirty="0">
                <a:solidFill>
                  <a:schemeClr val="bg1">
                    <a:lumMod val="50000"/>
                  </a:schemeClr>
                </a:solidFill>
              </a:rPr>
              <a:t> </a:t>
            </a:r>
            <a:r>
              <a:rPr lang="en-US" dirty="0">
                <a:solidFill>
                  <a:srgbClr val="FF0000"/>
                </a:solidFill>
              </a:rPr>
              <a:t>Injector</a:t>
            </a:r>
          </a:p>
        </p:txBody>
      </p:sp>
      <p:sp>
        <p:nvSpPr>
          <p:cNvPr id="15" name="Rounded Rectangle 14">
            <a:extLst>
              <a:ext uri="{FF2B5EF4-FFF2-40B4-BE49-F238E27FC236}">
                <a16:creationId xmlns:a16="http://schemas.microsoft.com/office/drawing/2014/main" id="{3CF62E1C-37BA-D1BA-1741-97C94F10DA5E}"/>
              </a:ext>
            </a:extLst>
          </p:cNvPr>
          <p:cNvSpPr/>
          <p:nvPr/>
        </p:nvSpPr>
        <p:spPr>
          <a:xfrm rot="896240">
            <a:off x="880913" y="2470205"/>
            <a:ext cx="1399851" cy="524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
            <a:extLst>
              <a:ext uri="{FF2B5EF4-FFF2-40B4-BE49-F238E27FC236}">
                <a16:creationId xmlns:a16="http://schemas.microsoft.com/office/drawing/2014/main" id="{2F561C16-63FD-2930-4B3A-367E4897E798}"/>
              </a:ext>
            </a:extLst>
          </p:cNvPr>
          <p:cNvSpPr txBox="1">
            <a:spLocks/>
          </p:cNvSpPr>
          <p:nvPr/>
        </p:nvSpPr>
        <p:spPr>
          <a:xfrm>
            <a:off x="2591727" y="879915"/>
            <a:ext cx="7313406" cy="175856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100mA, 6MeV SRF injector (ICM), 1.3GHz</a:t>
            </a:r>
          </a:p>
        </p:txBody>
      </p:sp>
      <p:sp>
        <p:nvSpPr>
          <p:cNvPr id="17" name="Content Placeholder 1">
            <a:extLst>
              <a:ext uri="{FF2B5EF4-FFF2-40B4-BE49-F238E27FC236}">
                <a16:creationId xmlns:a16="http://schemas.microsoft.com/office/drawing/2014/main" id="{CDE9A441-7C26-AAA8-A5D5-1E4B422EA576}"/>
              </a:ext>
            </a:extLst>
          </p:cNvPr>
          <p:cNvSpPr txBox="1">
            <a:spLocks/>
          </p:cNvSpPr>
          <p:nvPr/>
        </p:nvSpPr>
        <p:spPr>
          <a:xfrm>
            <a:off x="2591727" y="1235431"/>
            <a:ext cx="7313406" cy="175856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320mA, 6-cavity SRF CW Linac (MLC), 1.3GHz</a:t>
            </a:r>
          </a:p>
        </p:txBody>
      </p:sp>
      <p:sp>
        <p:nvSpPr>
          <p:cNvPr id="18" name="Rounded Rectangle 17">
            <a:extLst>
              <a:ext uri="{FF2B5EF4-FFF2-40B4-BE49-F238E27FC236}">
                <a16:creationId xmlns:a16="http://schemas.microsoft.com/office/drawing/2014/main" id="{6DBC323D-1AB0-005C-D093-BB865806CE30}"/>
              </a:ext>
            </a:extLst>
          </p:cNvPr>
          <p:cNvSpPr/>
          <p:nvPr/>
        </p:nvSpPr>
        <p:spPr>
          <a:xfrm>
            <a:off x="3330998" y="2877628"/>
            <a:ext cx="2928551" cy="543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970AA5-29B7-367F-C7F4-218EAF9250D2}"/>
              </a:ext>
            </a:extLst>
          </p:cNvPr>
          <p:cNvSpPr txBox="1"/>
          <p:nvPr/>
        </p:nvSpPr>
        <p:spPr>
          <a:xfrm>
            <a:off x="4109038" y="2522112"/>
            <a:ext cx="1275096" cy="369332"/>
          </a:xfrm>
          <a:prstGeom prst="rect">
            <a:avLst/>
          </a:prstGeom>
          <a:noFill/>
        </p:spPr>
        <p:txBody>
          <a:bodyPr wrap="square" rtlCol="0">
            <a:spAutoFit/>
          </a:bodyPr>
          <a:lstStyle/>
          <a:p>
            <a:pPr algn="ctr"/>
            <a:r>
              <a:rPr lang="en-US" dirty="0">
                <a:solidFill>
                  <a:srgbClr val="FF0000"/>
                </a:solidFill>
              </a:rPr>
              <a:t>Main Linac</a:t>
            </a:r>
          </a:p>
        </p:txBody>
      </p:sp>
      <p:sp>
        <p:nvSpPr>
          <p:cNvPr id="20" name="Content Placeholder 1">
            <a:extLst>
              <a:ext uri="{FF2B5EF4-FFF2-40B4-BE49-F238E27FC236}">
                <a16:creationId xmlns:a16="http://schemas.microsoft.com/office/drawing/2014/main" id="{88C2F573-CC38-D122-E48F-120EC90AE81B}"/>
              </a:ext>
            </a:extLst>
          </p:cNvPr>
          <p:cNvSpPr txBox="1">
            <a:spLocks/>
          </p:cNvSpPr>
          <p:nvPr/>
        </p:nvSpPr>
        <p:spPr>
          <a:xfrm>
            <a:off x="2591727" y="1582403"/>
            <a:ext cx="7313406" cy="175856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4 Spreaders / Combiners with electromagnets</a:t>
            </a:r>
          </a:p>
        </p:txBody>
      </p:sp>
      <p:sp>
        <p:nvSpPr>
          <p:cNvPr id="21" name="Rounded Rectangle 20">
            <a:extLst>
              <a:ext uri="{FF2B5EF4-FFF2-40B4-BE49-F238E27FC236}">
                <a16:creationId xmlns:a16="http://schemas.microsoft.com/office/drawing/2014/main" id="{E6EDE9D9-9821-4685-8BE9-A60AF189393C}"/>
              </a:ext>
            </a:extLst>
          </p:cNvPr>
          <p:cNvSpPr/>
          <p:nvPr/>
        </p:nvSpPr>
        <p:spPr>
          <a:xfrm rot="1078853">
            <a:off x="6480539" y="3086798"/>
            <a:ext cx="1695118" cy="6348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90A95F-D864-E0B1-E3E9-A60CDC91E086}"/>
              </a:ext>
            </a:extLst>
          </p:cNvPr>
          <p:cNvSpPr txBox="1"/>
          <p:nvPr/>
        </p:nvSpPr>
        <p:spPr>
          <a:xfrm rot="1051805">
            <a:off x="6514556" y="3630245"/>
            <a:ext cx="1457747" cy="369332"/>
          </a:xfrm>
          <a:prstGeom prst="rect">
            <a:avLst/>
          </a:prstGeom>
          <a:noFill/>
          <a:ln>
            <a:solidFill>
              <a:srgbClr val="FFFFFF"/>
            </a:solidFill>
          </a:ln>
        </p:spPr>
        <p:txBody>
          <a:bodyPr wrap="square" rtlCol="0">
            <a:spAutoFit/>
          </a:bodyPr>
          <a:lstStyle/>
          <a:p>
            <a:r>
              <a:rPr lang="en-US" dirty="0">
                <a:solidFill>
                  <a:srgbClr val="FF0000"/>
                </a:solidFill>
              </a:rPr>
              <a:t>Spreaders</a:t>
            </a:r>
          </a:p>
        </p:txBody>
      </p:sp>
      <p:sp>
        <p:nvSpPr>
          <p:cNvPr id="23" name="Content Placeholder 1">
            <a:extLst>
              <a:ext uri="{FF2B5EF4-FFF2-40B4-BE49-F238E27FC236}">
                <a16:creationId xmlns:a16="http://schemas.microsoft.com/office/drawing/2014/main" id="{A7DC7F3E-9ED0-9971-37CC-76D6F11BA5E8}"/>
              </a:ext>
            </a:extLst>
          </p:cNvPr>
          <p:cNvSpPr txBox="1">
            <a:spLocks/>
          </p:cNvSpPr>
          <p:nvPr/>
        </p:nvSpPr>
        <p:spPr>
          <a:xfrm>
            <a:off x="2591727" y="1934695"/>
            <a:ext cx="7313406" cy="175856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FFA cells with permanent magnets, 3.8 energy aperture, 7 beams</a:t>
            </a:r>
          </a:p>
        </p:txBody>
      </p:sp>
      <p:sp>
        <p:nvSpPr>
          <p:cNvPr id="24" name="Rounded Rectangle 23">
            <a:extLst>
              <a:ext uri="{FF2B5EF4-FFF2-40B4-BE49-F238E27FC236}">
                <a16:creationId xmlns:a16="http://schemas.microsoft.com/office/drawing/2014/main" id="{D95782F3-894B-F9B8-0B4E-2532078722E9}"/>
              </a:ext>
            </a:extLst>
          </p:cNvPr>
          <p:cNvSpPr/>
          <p:nvPr/>
        </p:nvSpPr>
        <p:spPr>
          <a:xfrm>
            <a:off x="65373" y="3890522"/>
            <a:ext cx="8913527" cy="25612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F3F2A7A-2861-18A6-C724-0912D560AE93}"/>
              </a:ext>
            </a:extLst>
          </p:cNvPr>
          <p:cNvSpPr txBox="1"/>
          <p:nvPr/>
        </p:nvSpPr>
        <p:spPr>
          <a:xfrm>
            <a:off x="3984223" y="5882417"/>
            <a:ext cx="3309487" cy="369332"/>
          </a:xfrm>
          <a:prstGeom prst="rect">
            <a:avLst/>
          </a:prstGeom>
          <a:noFill/>
        </p:spPr>
        <p:txBody>
          <a:bodyPr wrap="square" rtlCol="0">
            <a:spAutoFit/>
          </a:bodyPr>
          <a:lstStyle/>
          <a:p>
            <a:pPr algn="ctr"/>
            <a:r>
              <a:rPr lang="en-US" dirty="0">
                <a:solidFill>
                  <a:srgbClr val="FF0000"/>
                </a:solidFill>
              </a:rPr>
              <a:t>Permanent Magnet FFA</a:t>
            </a:r>
          </a:p>
        </p:txBody>
      </p:sp>
      <p:sp>
        <p:nvSpPr>
          <p:cNvPr id="26" name="Content Placeholder 1">
            <a:extLst>
              <a:ext uri="{FF2B5EF4-FFF2-40B4-BE49-F238E27FC236}">
                <a16:creationId xmlns:a16="http://schemas.microsoft.com/office/drawing/2014/main" id="{92477AEE-B5D3-2F02-BC5A-3A733CD891B1}"/>
              </a:ext>
            </a:extLst>
          </p:cNvPr>
          <p:cNvSpPr txBox="1">
            <a:spLocks/>
          </p:cNvSpPr>
          <p:nvPr/>
        </p:nvSpPr>
        <p:spPr>
          <a:xfrm>
            <a:off x="2591727" y="2270645"/>
            <a:ext cx="7313406" cy="1758564"/>
          </a:xfrm>
          <a:prstGeom prst="rect">
            <a:avLst/>
          </a:prstGeom>
          <a:no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002060"/>
                </a:solidFill>
                <a:latin typeface="Optima" panose="02000503060000020004" pitchFamily="2" charset="0"/>
              </a:rPr>
              <a:t>600kW beam stop</a:t>
            </a:r>
          </a:p>
        </p:txBody>
      </p:sp>
      <p:sp>
        <p:nvSpPr>
          <p:cNvPr id="27" name="Rounded Rectangle 26">
            <a:extLst>
              <a:ext uri="{FF2B5EF4-FFF2-40B4-BE49-F238E27FC236}">
                <a16:creationId xmlns:a16="http://schemas.microsoft.com/office/drawing/2014/main" id="{192A8464-4A5B-43A8-68BD-797D720667DE}"/>
              </a:ext>
            </a:extLst>
          </p:cNvPr>
          <p:cNvSpPr/>
          <p:nvPr/>
        </p:nvSpPr>
        <p:spPr>
          <a:xfrm>
            <a:off x="8119182" y="2805331"/>
            <a:ext cx="981399" cy="3708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08EECBF-44DD-2DD4-8CC1-AA5A52EB4906}"/>
              </a:ext>
            </a:extLst>
          </p:cNvPr>
          <p:cNvSpPr txBox="1"/>
          <p:nvPr/>
        </p:nvSpPr>
        <p:spPr>
          <a:xfrm>
            <a:off x="7944895" y="2444910"/>
            <a:ext cx="1275096" cy="369332"/>
          </a:xfrm>
          <a:prstGeom prst="rect">
            <a:avLst/>
          </a:prstGeom>
          <a:noFill/>
        </p:spPr>
        <p:txBody>
          <a:bodyPr wrap="square" rtlCol="0">
            <a:spAutoFit/>
          </a:bodyPr>
          <a:lstStyle/>
          <a:p>
            <a:pPr algn="ctr"/>
            <a:r>
              <a:rPr lang="en-US" dirty="0">
                <a:solidFill>
                  <a:srgbClr val="FF0000"/>
                </a:solidFill>
              </a:rPr>
              <a:t>Beam Stop</a:t>
            </a:r>
          </a:p>
        </p:txBody>
      </p:sp>
    </p:spTree>
    <p:extLst>
      <p:ext uri="{BB962C8B-B14F-4D97-AF65-F5344CB8AC3E}">
        <p14:creationId xmlns:p14="http://schemas.microsoft.com/office/powerpoint/2010/main" val="133810691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P spid="14" grpId="0"/>
      <p:bldP spid="15" grpId="0" animBg="1"/>
      <p:bldP spid="16" grpId="0"/>
      <p:bldP spid="17" grpId="0"/>
      <p:bldP spid="18" grpId="0" animBg="1"/>
      <p:bldP spid="19" grpId="0"/>
      <p:bldP spid="20" grpId="0"/>
      <p:bldP spid="21" grpId="0" animBg="1"/>
      <p:bldP spid="22" grpId="0" animBg="1"/>
      <p:bldP spid="23" grpId="0"/>
      <p:bldP spid="24" grpId="0" animBg="1"/>
      <p:bldP spid="25" grpId="0"/>
      <p:bldP spid="26" grpId="0"/>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600" y="1440360"/>
            <a:ext cx="9144000" cy="3977280"/>
          </a:xfrm>
        </p:spPr>
        <p:txBody>
          <a:bodyPr>
            <a:noAutofit/>
          </a:bodyPr>
          <a:lstStyle/>
          <a:p>
            <a:pPr marL="285750" indent="-55563">
              <a:buFont typeface="Arial"/>
              <a:buChar char="•"/>
            </a:pPr>
            <a:r>
              <a:rPr lang="en-US" sz="2000" i="1" dirty="0">
                <a:solidFill>
                  <a:srgbClr val="002060"/>
                </a:solidFill>
                <a:latin typeface="Optima" panose="02000503060000020004" pitchFamily="2" charset="0"/>
              </a:rPr>
              <a:t>ENERGY RECOVERY MULTITURN LINAC  WITH WITH 4 TURNS DURING ACCELERATION AND FOUR TURNS DURING ENERGY RECOVERY</a:t>
            </a:r>
          </a:p>
          <a:p>
            <a:pPr marL="285750" indent="-55563"/>
            <a:endParaRPr lang="en-US" sz="2000" i="1" dirty="0">
              <a:solidFill>
                <a:srgbClr val="002060"/>
              </a:solidFill>
              <a:latin typeface="Optima" panose="02000503060000020004" pitchFamily="2" charset="0"/>
            </a:endParaRPr>
          </a:p>
          <a:p>
            <a:pPr marL="285750" indent="-55563">
              <a:buFont typeface="Arial"/>
              <a:buChar char="•"/>
            </a:pPr>
            <a:r>
              <a:rPr lang="en-US" sz="2000" i="1" dirty="0">
                <a:solidFill>
                  <a:srgbClr val="002060"/>
                </a:solidFill>
                <a:latin typeface="Optima" panose="02000503060000020004" pitchFamily="2" charset="0"/>
              </a:rPr>
              <a:t>SUPERCONDUCTING RF : INJECTOR AND MAIN LINAC CRYOMODULE</a:t>
            </a:r>
          </a:p>
          <a:p>
            <a:pPr marL="285750" indent="-55563"/>
            <a:endParaRPr lang="en-US" sz="2000" dirty="0">
              <a:solidFill>
                <a:srgbClr val="002060"/>
              </a:solidFill>
              <a:latin typeface="Optima" panose="02000503060000020004" pitchFamily="2" charset="0"/>
            </a:endParaRPr>
          </a:p>
          <a:p>
            <a:pPr marL="285750" indent="-55563">
              <a:buFont typeface="Arial"/>
              <a:buChar char="•"/>
            </a:pPr>
            <a:r>
              <a:rPr lang="en-US" sz="2000" b="1" i="1" dirty="0">
                <a:solidFill>
                  <a:srgbClr val="002060"/>
                </a:solidFill>
                <a:latin typeface="Optima" panose="02000503060000020004" pitchFamily="2" charset="0"/>
              </a:rPr>
              <a:t>NON-SCALING FFAG – MULTI ENERGY SINGLE BEAM LINE</a:t>
            </a:r>
          </a:p>
          <a:p>
            <a:pPr marL="688975" indent="-176213">
              <a:buSzPct val="100000"/>
              <a:buFont typeface="Arial"/>
              <a:buChar char="•"/>
            </a:pPr>
            <a:r>
              <a:rPr lang="en-US" sz="2000" b="1" i="1" dirty="0">
                <a:solidFill>
                  <a:srgbClr val="002060"/>
                </a:solidFill>
                <a:latin typeface="Optima" panose="02000503060000020004" pitchFamily="2" charset="0"/>
              </a:rPr>
              <a:t>FFA Gradient ARCS</a:t>
            </a:r>
          </a:p>
          <a:p>
            <a:pPr marL="688975" lvl="7" indent="-176213">
              <a:buSzPct val="100000"/>
              <a:buFont typeface="Arial"/>
              <a:buChar char="•"/>
            </a:pPr>
            <a:r>
              <a:rPr lang="en-US" b="1" i="1" dirty="0">
                <a:solidFill>
                  <a:srgbClr val="002060"/>
                </a:solidFill>
                <a:latin typeface="Optima" panose="02000503060000020004" pitchFamily="2" charset="0"/>
              </a:rPr>
              <a:t>TRANSITION FROM ARC-TO-STRAIGHT</a:t>
            </a:r>
          </a:p>
          <a:p>
            <a:pPr marL="688975" lvl="7" indent="-176213">
              <a:buSzPct val="100000"/>
              <a:buFont typeface="Arial"/>
              <a:buChar char="•"/>
            </a:pPr>
            <a:r>
              <a:rPr lang="en-US" b="1" i="1" dirty="0">
                <a:solidFill>
                  <a:srgbClr val="002060"/>
                </a:solidFill>
                <a:latin typeface="Optima" panose="02000503060000020004" pitchFamily="2" charset="0"/>
              </a:rPr>
              <a:t>STRAIGHT SECTION WITH MULTI-ENERGY TRANSFER </a:t>
            </a:r>
          </a:p>
          <a:p>
            <a:pPr marL="230187" indent="0">
              <a:buNone/>
            </a:pPr>
            <a:r>
              <a:rPr lang="en-US" sz="2000" dirty="0">
                <a:solidFill>
                  <a:srgbClr val="002060"/>
                </a:solidFill>
                <a:latin typeface="Optima" panose="02000503060000020004" pitchFamily="2" charset="0"/>
              </a:rPr>
              <a:t> </a:t>
            </a:r>
          </a:p>
          <a:p>
            <a:pPr marL="285750" indent="-55563">
              <a:buFont typeface="Arial"/>
              <a:buChar char="•"/>
            </a:pPr>
            <a:r>
              <a:rPr lang="en-US" sz="2000" i="1" dirty="0">
                <a:solidFill>
                  <a:srgbClr val="002060"/>
                </a:solidFill>
                <a:latin typeface="Optima" panose="02000503060000020004" pitchFamily="2" charset="0"/>
              </a:rPr>
              <a:t>PERMANENT HALBACH TYPE COMBINED FUNCTION MAGNETS</a:t>
            </a:r>
          </a:p>
        </p:txBody>
      </p:sp>
      <p:sp>
        <p:nvSpPr>
          <p:cNvPr id="3" name="Title 2"/>
          <p:cNvSpPr>
            <a:spLocks noGrp="1"/>
          </p:cNvSpPr>
          <p:nvPr>
            <p:ph type="title"/>
          </p:nvPr>
        </p:nvSpPr>
        <p:spPr>
          <a:xfrm>
            <a:off x="2220507" y="26471"/>
            <a:ext cx="4206914" cy="541380"/>
          </a:xfrm>
        </p:spPr>
        <p:txBody>
          <a:bodyPr/>
          <a:lstStyle/>
          <a:p>
            <a:r>
              <a:rPr lang="en-US" sz="2800" dirty="0"/>
              <a:t>3</a:t>
            </a:r>
            <a:r>
              <a:rPr lang="en-US" sz="2800" i="1" dirty="0">
                <a:solidFill>
                  <a:srgbClr val="002060"/>
                </a:solidFill>
                <a:latin typeface="Optima" panose="02000503060000020004" pitchFamily="2" charset="0"/>
              </a:rPr>
              <a:t>. Novelties in CBETA</a:t>
            </a:r>
          </a:p>
        </p:txBody>
      </p:sp>
      <p:sp>
        <p:nvSpPr>
          <p:cNvPr id="7" name="Footer Placeholder 6">
            <a:extLst>
              <a:ext uri="{FF2B5EF4-FFF2-40B4-BE49-F238E27FC236}">
                <a16:creationId xmlns:a16="http://schemas.microsoft.com/office/drawing/2014/main" id="{511593A0-343A-E8EF-6D6A-B7A131DAEBE0}"/>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8" name="Slide Number Placeholder 7">
            <a:extLst>
              <a:ext uri="{FF2B5EF4-FFF2-40B4-BE49-F238E27FC236}">
                <a16:creationId xmlns:a16="http://schemas.microsoft.com/office/drawing/2014/main" id="{6A334254-84B5-98D3-576D-B88E5C44FF78}"/>
              </a:ext>
            </a:extLst>
          </p:cNvPr>
          <p:cNvSpPr>
            <a:spLocks noGrp="1"/>
          </p:cNvSpPr>
          <p:nvPr>
            <p:ph type="sldNum" sz="quarter" idx="12"/>
          </p:nvPr>
        </p:nvSpPr>
        <p:spPr/>
        <p:txBody>
          <a:bodyPr/>
          <a:lstStyle/>
          <a:p>
            <a:fld id="{1FE97603-2A10-E648-8DE4-4D75A1570B14}" type="slidenum">
              <a:rPr lang="en-US" smtClean="0"/>
              <a:t>14</a:t>
            </a:fld>
            <a:endParaRPr lang="en-US" dirty="0"/>
          </a:p>
        </p:txBody>
      </p:sp>
    </p:spTree>
    <p:extLst>
      <p:ext uri="{BB962C8B-B14F-4D97-AF65-F5344CB8AC3E}">
        <p14:creationId xmlns:p14="http://schemas.microsoft.com/office/powerpoint/2010/main" val="376095488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C521-CA21-495C-B592-EFB5DA629EE9}"/>
              </a:ext>
            </a:extLst>
          </p:cNvPr>
          <p:cNvSpPr>
            <a:spLocks noGrp="1"/>
          </p:cNvSpPr>
          <p:nvPr>
            <p:ph type="title"/>
          </p:nvPr>
        </p:nvSpPr>
        <p:spPr/>
        <p:txBody>
          <a:bodyPr>
            <a:normAutofit/>
          </a:bodyPr>
          <a:lstStyle/>
          <a:p>
            <a:r>
              <a:rPr lang="en-GB" sz="2800" dirty="0"/>
              <a:t>3</a:t>
            </a:r>
            <a:r>
              <a:rPr lang="en-GB" sz="2800" i="1" dirty="0">
                <a:solidFill>
                  <a:srgbClr val="002060"/>
                </a:solidFill>
                <a:latin typeface="Optima" panose="02000503060000020004" pitchFamily="2" charset="0"/>
              </a:rPr>
              <a:t>. Permanent Combined Function Magnet Design</a:t>
            </a:r>
            <a:endParaRPr lang="en-US" sz="2800" i="1" dirty="0">
              <a:solidFill>
                <a:srgbClr val="002060"/>
              </a:solidFill>
              <a:latin typeface="Optima" panose="02000503060000020004" pitchFamily="2" charset="0"/>
            </a:endParaRPr>
          </a:p>
        </p:txBody>
      </p:sp>
      <p:pic>
        <p:nvPicPr>
          <p:cNvPr id="8" name="Content Placeholder 7">
            <a:extLst>
              <a:ext uri="{FF2B5EF4-FFF2-40B4-BE49-F238E27FC236}">
                <a16:creationId xmlns:a16="http://schemas.microsoft.com/office/drawing/2014/main" id="{6A03149E-BFCE-43F8-B1BA-1952982B2E60}"/>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23528" y="1600200"/>
            <a:ext cx="6048672" cy="4525963"/>
          </a:xfrm>
        </p:spPr>
      </p:pic>
      <p:sp>
        <p:nvSpPr>
          <p:cNvPr id="6" name="Slide Number Placeholder 5">
            <a:extLst>
              <a:ext uri="{FF2B5EF4-FFF2-40B4-BE49-F238E27FC236}">
                <a16:creationId xmlns:a16="http://schemas.microsoft.com/office/drawing/2014/main" id="{AFC63BD5-A4DE-4A47-BC48-231037F216C6}"/>
              </a:ext>
            </a:extLst>
          </p:cNvPr>
          <p:cNvSpPr>
            <a:spLocks noGrp="1"/>
          </p:cNvSpPr>
          <p:nvPr>
            <p:ph type="sldNum" sz="quarter" idx="12"/>
          </p:nvPr>
        </p:nvSpPr>
        <p:spPr/>
        <p:txBody>
          <a:bodyPr/>
          <a:lstStyle/>
          <a:p>
            <a:pPr>
              <a:defRPr/>
            </a:pPr>
            <a:fld id="{C919DEF3-38EA-44F2-924B-3AA3B76DF1B8}" type="slidenum">
              <a:rPr lang="en-GB" altLang="en-US" smtClean="0"/>
              <a:pPr>
                <a:defRPr/>
              </a:pPr>
              <a:t>15</a:t>
            </a:fld>
            <a:endParaRPr lang="en-GB" altLang="en-US"/>
          </a:p>
        </p:txBody>
      </p:sp>
      <p:sp>
        <p:nvSpPr>
          <p:cNvPr id="9" name="TextBox 8">
            <a:extLst>
              <a:ext uri="{FF2B5EF4-FFF2-40B4-BE49-F238E27FC236}">
                <a16:creationId xmlns:a16="http://schemas.microsoft.com/office/drawing/2014/main" id="{EBA63FEF-7B94-4E2B-B996-BE89DE4ED715}"/>
              </a:ext>
            </a:extLst>
          </p:cNvPr>
          <p:cNvSpPr txBox="1"/>
          <p:nvPr/>
        </p:nvSpPr>
        <p:spPr>
          <a:xfrm>
            <a:off x="6372200" y="1291074"/>
            <a:ext cx="2580211" cy="5078313"/>
          </a:xfrm>
          <a:prstGeom prst="rect">
            <a:avLst/>
          </a:prstGeom>
          <a:noFill/>
        </p:spPr>
        <p:txBody>
          <a:bodyPr wrap="square" rtlCol="0">
            <a:spAutoFit/>
          </a:bodyPr>
          <a:lstStyle/>
          <a:p>
            <a:r>
              <a:rPr lang="en-GB" dirty="0">
                <a:solidFill>
                  <a:srgbClr val="002060"/>
                </a:solidFill>
                <a:latin typeface="Optima" panose="02000503060000020004" pitchFamily="2" charset="0"/>
              </a:rPr>
              <a:t>Halbach design made of NdFeB material</a:t>
            </a:r>
          </a:p>
          <a:p>
            <a:endParaRPr lang="en-GB" dirty="0">
              <a:solidFill>
                <a:srgbClr val="002060"/>
              </a:solidFill>
              <a:latin typeface="Optima" panose="02000503060000020004" pitchFamily="2" charset="0"/>
            </a:endParaRPr>
          </a:p>
          <a:p>
            <a:r>
              <a:rPr lang="en-GB" dirty="0">
                <a:solidFill>
                  <a:srgbClr val="002060"/>
                </a:solidFill>
                <a:latin typeface="Optima" panose="02000503060000020004" pitchFamily="2" charset="0"/>
              </a:rPr>
              <a:t>This is a combined function magnet dipole + quad</a:t>
            </a:r>
          </a:p>
          <a:p>
            <a:endParaRPr lang="en-GB" dirty="0">
              <a:solidFill>
                <a:srgbClr val="002060"/>
              </a:solidFill>
              <a:latin typeface="Optima" panose="02000503060000020004" pitchFamily="2" charset="0"/>
            </a:endParaRPr>
          </a:p>
          <a:p>
            <a:r>
              <a:rPr lang="en-GB" dirty="0">
                <a:solidFill>
                  <a:srgbClr val="002060"/>
                </a:solidFill>
                <a:latin typeface="Optima" panose="02000503060000020004" pitchFamily="2" charset="0"/>
              </a:rPr>
              <a:t>It is measured by the rotating coil at BNL</a:t>
            </a:r>
          </a:p>
          <a:p>
            <a:endParaRPr lang="en-GB" dirty="0">
              <a:solidFill>
                <a:srgbClr val="002060"/>
              </a:solidFill>
              <a:latin typeface="Optima" panose="02000503060000020004" pitchFamily="2" charset="0"/>
            </a:endParaRPr>
          </a:p>
          <a:p>
            <a:r>
              <a:rPr lang="en-GB" dirty="0">
                <a:solidFill>
                  <a:srgbClr val="002060"/>
                </a:solidFill>
                <a:latin typeface="Optima" panose="02000503060000020004" pitchFamily="2" charset="0"/>
              </a:rPr>
              <a:t>3D printed multipole corrector pack inside</a:t>
            </a:r>
          </a:p>
          <a:p>
            <a:endParaRPr lang="en-GB" dirty="0">
              <a:solidFill>
                <a:srgbClr val="002060"/>
              </a:solidFill>
              <a:latin typeface="Optima" panose="02000503060000020004" pitchFamily="2" charset="0"/>
            </a:endParaRPr>
          </a:p>
          <a:p>
            <a:r>
              <a:rPr lang="en-GB" dirty="0">
                <a:solidFill>
                  <a:srgbClr val="002060"/>
                </a:solidFill>
                <a:latin typeface="Optima" panose="02000503060000020004" pitchFamily="2" charset="0"/>
              </a:rPr>
              <a:t>Window</a:t>
            </a:r>
            <a:r>
              <a:rPr lang="sr-Cyrl-RS" dirty="0">
                <a:solidFill>
                  <a:srgbClr val="002060"/>
                </a:solidFill>
                <a:latin typeface="Optima" panose="02000503060000020004" pitchFamily="2" charset="0"/>
              </a:rPr>
              <a:t> </a:t>
            </a:r>
            <a:r>
              <a:rPr lang="en-GB" dirty="0">
                <a:solidFill>
                  <a:srgbClr val="002060"/>
                </a:solidFill>
                <a:latin typeface="Optima" panose="02000503060000020004" pitchFamily="2" charset="0"/>
              </a:rPr>
              <a:t>frame corrector coil outside</a:t>
            </a:r>
          </a:p>
          <a:p>
            <a:endParaRPr lang="en-GB" dirty="0">
              <a:solidFill>
                <a:srgbClr val="002060"/>
              </a:solidFill>
              <a:latin typeface="Optima" panose="02000503060000020004" pitchFamily="2" charset="0"/>
            </a:endParaRPr>
          </a:p>
          <a:p>
            <a:r>
              <a:rPr lang="en-GB" dirty="0">
                <a:solidFill>
                  <a:srgbClr val="002060"/>
                </a:solidFill>
                <a:latin typeface="Optima" panose="02000503060000020004" pitchFamily="2" charset="0"/>
              </a:rPr>
              <a:t>Temperature stabilised by water (orange hoses)</a:t>
            </a:r>
          </a:p>
        </p:txBody>
      </p:sp>
      <p:sp>
        <p:nvSpPr>
          <p:cNvPr id="3" name="Footer Placeholder 2">
            <a:extLst>
              <a:ext uri="{FF2B5EF4-FFF2-40B4-BE49-F238E27FC236}">
                <a16:creationId xmlns:a16="http://schemas.microsoft.com/office/drawing/2014/main" id="{34CFDDF7-C8A2-C6B1-8C6D-BBFC6CED6427}"/>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4" name="TextBox 3">
            <a:extLst>
              <a:ext uri="{FF2B5EF4-FFF2-40B4-BE49-F238E27FC236}">
                <a16:creationId xmlns:a16="http://schemas.microsoft.com/office/drawing/2014/main" id="{EC236EAE-6B25-18FD-BC71-BD1B228F8423}"/>
              </a:ext>
            </a:extLst>
          </p:cNvPr>
          <p:cNvSpPr txBox="1"/>
          <p:nvPr/>
        </p:nvSpPr>
        <p:spPr>
          <a:xfrm>
            <a:off x="63500" y="860831"/>
            <a:ext cx="6264250" cy="646331"/>
          </a:xfrm>
          <a:prstGeom prst="rect">
            <a:avLst/>
          </a:prstGeom>
          <a:noFill/>
        </p:spPr>
        <p:txBody>
          <a:bodyPr wrap="square" rtlCol="0">
            <a:spAutoFit/>
          </a:bodyPr>
          <a:lstStyle/>
          <a:p>
            <a:r>
              <a:rPr lang="en-US" i="1" dirty="0">
                <a:solidFill>
                  <a:srgbClr val="002060"/>
                </a:solidFill>
                <a:latin typeface="Optima" panose="02000503060000020004" pitchFamily="2" charset="0"/>
              </a:rPr>
              <a:t>The Dipole Corrector magnets are made of iron frame with opposite copper windings – this is a vertical dipole corrector </a:t>
            </a:r>
          </a:p>
        </p:txBody>
      </p:sp>
      <p:cxnSp>
        <p:nvCxnSpPr>
          <p:cNvPr id="7" name="Straight Arrow Connector 6">
            <a:extLst>
              <a:ext uri="{FF2B5EF4-FFF2-40B4-BE49-F238E27FC236}">
                <a16:creationId xmlns:a16="http://schemas.microsoft.com/office/drawing/2014/main" id="{402F08D0-8185-240A-5861-43101B50C4DF}"/>
              </a:ext>
            </a:extLst>
          </p:cNvPr>
          <p:cNvCxnSpPr/>
          <p:nvPr/>
        </p:nvCxnSpPr>
        <p:spPr>
          <a:xfrm flipH="1">
            <a:off x="3771900" y="1466850"/>
            <a:ext cx="76200" cy="514350"/>
          </a:xfrm>
          <a:prstGeom prst="straightConnector1">
            <a:avLst/>
          </a:prstGeom>
          <a:ln>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30852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A683-A003-3F79-8E8D-E959D1066ED5}"/>
              </a:ext>
            </a:extLst>
          </p:cNvPr>
          <p:cNvSpPr>
            <a:spLocks noGrp="1"/>
          </p:cNvSpPr>
          <p:nvPr>
            <p:ph type="title"/>
          </p:nvPr>
        </p:nvSpPr>
        <p:spPr/>
        <p:txBody>
          <a:bodyPr>
            <a:normAutofit/>
          </a:bodyPr>
          <a:lstStyle/>
          <a:p>
            <a:r>
              <a:rPr lang="en-US" sz="2800" dirty="0"/>
              <a:t>3</a:t>
            </a:r>
            <a:r>
              <a:rPr lang="en-US" sz="2800" i="1" dirty="0">
                <a:solidFill>
                  <a:srgbClr val="002060"/>
                </a:solidFill>
                <a:latin typeface="Optima" panose="02000503060000020004" pitchFamily="2" charset="0"/>
              </a:rPr>
              <a:t>. Established new permanent magnet technology </a:t>
            </a:r>
          </a:p>
        </p:txBody>
      </p:sp>
      <p:sp>
        <p:nvSpPr>
          <p:cNvPr id="4" name="Footer Placeholder 3">
            <a:extLst>
              <a:ext uri="{FF2B5EF4-FFF2-40B4-BE49-F238E27FC236}">
                <a16:creationId xmlns:a16="http://schemas.microsoft.com/office/drawing/2014/main" id="{AE8CB7D2-2918-9366-0AA9-18CFFA8F472F}"/>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ED0FE4CD-F90E-AA33-F718-7ACC9497244E}"/>
              </a:ext>
            </a:extLst>
          </p:cNvPr>
          <p:cNvSpPr>
            <a:spLocks noGrp="1"/>
          </p:cNvSpPr>
          <p:nvPr>
            <p:ph type="sldNum" sz="quarter" idx="12"/>
          </p:nvPr>
        </p:nvSpPr>
        <p:spPr/>
        <p:txBody>
          <a:bodyPr/>
          <a:lstStyle/>
          <a:p>
            <a:fld id="{1FE97603-2A10-E648-8DE4-4D75A1570B14}" type="slidenum">
              <a:rPr lang="en-US" smtClean="0"/>
              <a:t>16</a:t>
            </a:fld>
            <a:endParaRPr lang="en-US" dirty="0"/>
          </a:p>
        </p:txBody>
      </p:sp>
      <p:pic>
        <p:nvPicPr>
          <p:cNvPr id="6" name="Picture 5" descr="A picture containing indoor, tool, device, cluttered&#10;&#10;Description automatically generated">
            <a:extLst>
              <a:ext uri="{FF2B5EF4-FFF2-40B4-BE49-F238E27FC236}">
                <a16:creationId xmlns:a16="http://schemas.microsoft.com/office/drawing/2014/main" id="{15CEEDC5-2865-6665-F8E7-6C71B0ECF92F}"/>
              </a:ext>
            </a:extLst>
          </p:cNvPr>
          <p:cNvPicPr>
            <a:picLocks noChangeAspect="1"/>
          </p:cNvPicPr>
          <p:nvPr/>
        </p:nvPicPr>
        <p:blipFill>
          <a:blip r:embed="rId2"/>
          <a:stretch>
            <a:fillRect/>
          </a:stretch>
        </p:blipFill>
        <p:spPr>
          <a:xfrm>
            <a:off x="71197" y="2262271"/>
            <a:ext cx="9002876" cy="3480460"/>
          </a:xfrm>
          <a:prstGeom prst="rect">
            <a:avLst/>
          </a:prstGeom>
        </p:spPr>
      </p:pic>
      <p:sp>
        <p:nvSpPr>
          <p:cNvPr id="3" name="TextBox 2">
            <a:extLst>
              <a:ext uri="{FF2B5EF4-FFF2-40B4-BE49-F238E27FC236}">
                <a16:creationId xmlns:a16="http://schemas.microsoft.com/office/drawing/2014/main" id="{8EE06C9D-ACB1-3C6F-B218-EF05B56CE812}"/>
              </a:ext>
            </a:extLst>
          </p:cNvPr>
          <p:cNvSpPr txBox="1"/>
          <p:nvPr/>
        </p:nvSpPr>
        <p:spPr>
          <a:xfrm>
            <a:off x="384309" y="1222086"/>
            <a:ext cx="3634433" cy="738664"/>
          </a:xfrm>
          <a:prstGeom prst="rect">
            <a:avLst/>
          </a:prstGeom>
          <a:noFill/>
        </p:spPr>
        <p:txBody>
          <a:bodyPr wrap="square" rtlCol="0">
            <a:spAutoFit/>
          </a:bodyPr>
          <a:lstStyle/>
          <a:p>
            <a:pPr algn="ctr"/>
            <a:r>
              <a:rPr lang="en-US" sz="1400" dirty="0">
                <a:solidFill>
                  <a:srgbClr val="002060"/>
                </a:solidFill>
                <a:latin typeface="Optima" panose="02000503060000020004" pitchFamily="2" charset="0"/>
              </a:rPr>
              <a:t>Exceptional company ‘</a:t>
            </a:r>
            <a:r>
              <a:rPr lang="en-US" sz="1400" i="1" dirty="0">
                <a:solidFill>
                  <a:srgbClr val="002060"/>
                </a:solidFill>
                <a:latin typeface="Optima" panose="02000503060000020004" pitchFamily="2" charset="0"/>
              </a:rPr>
              <a:t>KYMA’ </a:t>
            </a:r>
            <a:r>
              <a:rPr lang="en-US" sz="1400" dirty="0">
                <a:solidFill>
                  <a:srgbClr val="002060"/>
                </a:solidFill>
                <a:latin typeface="Optima" panose="02000503060000020004" pitchFamily="2" charset="0"/>
              </a:rPr>
              <a:t>in </a:t>
            </a:r>
            <a:r>
              <a:rPr lang="en-US" sz="1400" b="0" i="0" dirty="0">
                <a:solidFill>
                  <a:srgbClr val="002060"/>
                </a:solidFill>
                <a:effectLst/>
                <a:latin typeface="Optima" panose="02000503060000020004" pitchFamily="2" charset="0"/>
              </a:rPr>
              <a:t>Sežana</a:t>
            </a:r>
            <a:r>
              <a:rPr lang="en-US" sz="1400" b="0" i="0" dirty="0">
                <a:solidFill>
                  <a:srgbClr val="202124"/>
                </a:solidFill>
                <a:effectLst/>
                <a:latin typeface="Google Sans"/>
              </a:rPr>
              <a:t> </a:t>
            </a:r>
            <a:r>
              <a:rPr lang="en-US" sz="1400" b="0" i="0" dirty="0">
                <a:solidFill>
                  <a:srgbClr val="002060"/>
                </a:solidFill>
                <a:effectLst/>
                <a:latin typeface="Optima" panose="02000503060000020004" pitchFamily="2" charset="0"/>
              </a:rPr>
              <a:t>Sl</a:t>
            </a:r>
            <a:r>
              <a:rPr lang="hr-HR" sz="1400" dirty="0">
                <a:solidFill>
                  <a:srgbClr val="002060"/>
                </a:solidFill>
                <a:latin typeface="Optima" panose="02000503060000020004" pitchFamily="2" charset="0"/>
              </a:rPr>
              <a:t>ovenia</a:t>
            </a:r>
            <a:r>
              <a:rPr lang="en-US" sz="1400" dirty="0">
                <a:solidFill>
                  <a:srgbClr val="002060"/>
                </a:solidFill>
                <a:latin typeface="Optima" panose="02000503060000020004" pitchFamily="2" charset="0"/>
              </a:rPr>
              <a:t> and Trieste measured and assembled the permanent Magnets</a:t>
            </a:r>
          </a:p>
        </p:txBody>
      </p:sp>
      <p:sp>
        <p:nvSpPr>
          <p:cNvPr id="7" name="Left Brace 6">
            <a:extLst>
              <a:ext uri="{FF2B5EF4-FFF2-40B4-BE49-F238E27FC236}">
                <a16:creationId xmlns:a16="http://schemas.microsoft.com/office/drawing/2014/main" id="{E7FFEA1C-F1E1-E2E6-40C0-9CA9289E62CC}"/>
              </a:ext>
            </a:extLst>
          </p:cNvPr>
          <p:cNvSpPr/>
          <p:nvPr/>
        </p:nvSpPr>
        <p:spPr>
          <a:xfrm rot="5400000">
            <a:off x="2123802" y="81287"/>
            <a:ext cx="155448" cy="4085552"/>
          </a:xfrm>
          <a:prstGeom prst="leftBrace">
            <a:avLst>
              <a:gd name="adj1" fmla="val 69607"/>
              <a:gd name="adj2" fmla="val 50000"/>
            </a:avLst>
          </a:prstGeom>
          <a:solidFill>
            <a:schemeClr val="bg1"/>
          </a:solidFill>
          <a:ln w="19050">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4C7138A-E334-997B-83F4-AE72CED1C794}"/>
              </a:ext>
            </a:extLst>
          </p:cNvPr>
          <p:cNvSpPr txBox="1"/>
          <p:nvPr/>
        </p:nvSpPr>
        <p:spPr>
          <a:xfrm>
            <a:off x="4139864" y="578469"/>
            <a:ext cx="2489200" cy="1384995"/>
          </a:xfrm>
          <a:prstGeom prst="rect">
            <a:avLst/>
          </a:prstGeom>
          <a:noFill/>
        </p:spPr>
        <p:txBody>
          <a:bodyPr wrap="square" rtlCol="0">
            <a:spAutoFit/>
          </a:bodyPr>
          <a:lstStyle/>
          <a:p>
            <a:pPr algn="ctr"/>
            <a:r>
              <a:rPr lang="en-US" sz="1400" dirty="0">
                <a:solidFill>
                  <a:srgbClr val="002060"/>
                </a:solidFill>
                <a:latin typeface="Optima" panose="02000503060000020004" pitchFamily="2" charset="0"/>
              </a:rPr>
              <a:t>At BNL Stephen Brooks developed magnetic field correction method by inserting around vacuum chamber‘ harmonic’ iron wires </a:t>
            </a:r>
          </a:p>
        </p:txBody>
      </p:sp>
      <p:sp>
        <p:nvSpPr>
          <p:cNvPr id="9" name="Left Brace 8">
            <a:extLst>
              <a:ext uri="{FF2B5EF4-FFF2-40B4-BE49-F238E27FC236}">
                <a16:creationId xmlns:a16="http://schemas.microsoft.com/office/drawing/2014/main" id="{BE80F4E0-37EC-81E3-9EFF-BDB62437111F}"/>
              </a:ext>
            </a:extLst>
          </p:cNvPr>
          <p:cNvSpPr/>
          <p:nvPr/>
        </p:nvSpPr>
        <p:spPr>
          <a:xfrm rot="5400000">
            <a:off x="5306740" y="1073706"/>
            <a:ext cx="155448" cy="2083473"/>
          </a:xfrm>
          <a:prstGeom prst="leftBrace">
            <a:avLst>
              <a:gd name="adj1" fmla="val 69607"/>
              <a:gd name="adj2" fmla="val 50000"/>
            </a:avLst>
          </a:prstGeom>
          <a:solidFill>
            <a:schemeClr val="bg1"/>
          </a:solidFill>
          <a:ln w="19050">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E9D30BE-F97A-B897-1184-6A1F4E05B38A}"/>
              </a:ext>
            </a:extLst>
          </p:cNvPr>
          <p:cNvSpPr txBox="1"/>
          <p:nvPr/>
        </p:nvSpPr>
        <p:spPr>
          <a:xfrm>
            <a:off x="6522701" y="1272486"/>
            <a:ext cx="2435898" cy="738664"/>
          </a:xfrm>
          <a:prstGeom prst="rect">
            <a:avLst/>
          </a:prstGeom>
          <a:noFill/>
        </p:spPr>
        <p:txBody>
          <a:bodyPr wrap="square" rtlCol="0">
            <a:spAutoFit/>
          </a:bodyPr>
          <a:lstStyle/>
          <a:p>
            <a:pPr algn="ctr"/>
            <a:r>
              <a:rPr lang="en-US" sz="1400" dirty="0">
                <a:solidFill>
                  <a:srgbClr val="002060"/>
                </a:solidFill>
                <a:latin typeface="Optima" panose="02000503060000020004" pitchFamily="2" charset="0"/>
              </a:rPr>
              <a:t>Temperature stabilization is achieved by 25C constant water flow</a:t>
            </a:r>
          </a:p>
        </p:txBody>
      </p:sp>
      <p:sp>
        <p:nvSpPr>
          <p:cNvPr id="11" name="Left Brace 10">
            <a:extLst>
              <a:ext uri="{FF2B5EF4-FFF2-40B4-BE49-F238E27FC236}">
                <a16:creationId xmlns:a16="http://schemas.microsoft.com/office/drawing/2014/main" id="{EE119B8C-2994-038A-FA4A-56B5208BA4F6}"/>
              </a:ext>
            </a:extLst>
          </p:cNvPr>
          <p:cNvSpPr/>
          <p:nvPr/>
        </p:nvSpPr>
        <p:spPr>
          <a:xfrm rot="5400000">
            <a:off x="7662926" y="878826"/>
            <a:ext cx="155448" cy="2489200"/>
          </a:xfrm>
          <a:prstGeom prst="leftBrace">
            <a:avLst>
              <a:gd name="adj1" fmla="val 69607"/>
              <a:gd name="adj2" fmla="val 50000"/>
            </a:avLst>
          </a:prstGeom>
          <a:solidFill>
            <a:schemeClr val="bg1"/>
          </a:solidFill>
          <a:ln w="19050">
            <a:solidFill>
              <a:srgbClr val="00206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40594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549C-1172-4728-9685-9E713867DC07}"/>
              </a:ext>
            </a:extLst>
          </p:cNvPr>
          <p:cNvSpPr>
            <a:spLocks noGrp="1"/>
          </p:cNvSpPr>
          <p:nvPr>
            <p:ph type="title"/>
          </p:nvPr>
        </p:nvSpPr>
        <p:spPr>
          <a:xfrm>
            <a:off x="0" y="0"/>
            <a:ext cx="9131393" cy="482426"/>
          </a:xfrm>
        </p:spPr>
        <p:txBody>
          <a:bodyPr>
            <a:noAutofit/>
          </a:bodyPr>
          <a:lstStyle/>
          <a:p>
            <a:r>
              <a:rPr lang="en-GB" sz="2800" dirty="0"/>
              <a:t>3</a:t>
            </a:r>
            <a:r>
              <a:rPr lang="en-GB" sz="2800" i="1" dirty="0">
                <a:solidFill>
                  <a:srgbClr val="002060"/>
                </a:solidFill>
                <a:latin typeface="Optima" panose="02000503060000020004" pitchFamily="2" charset="0"/>
              </a:rPr>
              <a:t>. Fixed-Field Return Arc</a:t>
            </a:r>
            <a:endParaRPr lang="en-US" sz="2800" i="1" dirty="0">
              <a:solidFill>
                <a:srgbClr val="002060"/>
              </a:solidFill>
              <a:latin typeface="Optima" panose="02000503060000020004" pitchFamily="2" charset="0"/>
            </a:endParaRPr>
          </a:p>
        </p:txBody>
      </p:sp>
      <p:pic>
        <p:nvPicPr>
          <p:cNvPr id="8" name="Content Placeholder 7">
            <a:extLst>
              <a:ext uri="{FF2B5EF4-FFF2-40B4-BE49-F238E27FC236}">
                <a16:creationId xmlns:a16="http://schemas.microsoft.com/office/drawing/2014/main" id="{C9396DBB-E7C5-49F5-96A2-4725702D6EDC}"/>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2607" y="726547"/>
            <a:ext cx="9144000" cy="5805264"/>
          </a:xfrm>
        </p:spPr>
      </p:pic>
      <p:sp>
        <p:nvSpPr>
          <p:cNvPr id="6" name="Slide Number Placeholder 5">
            <a:extLst>
              <a:ext uri="{FF2B5EF4-FFF2-40B4-BE49-F238E27FC236}">
                <a16:creationId xmlns:a16="http://schemas.microsoft.com/office/drawing/2014/main" id="{660942D2-5E32-42B6-A283-ADCC8C67E3F0}"/>
              </a:ext>
            </a:extLst>
          </p:cNvPr>
          <p:cNvSpPr>
            <a:spLocks noGrp="1"/>
          </p:cNvSpPr>
          <p:nvPr>
            <p:ph type="sldNum" sz="quarter" idx="12"/>
          </p:nvPr>
        </p:nvSpPr>
        <p:spPr/>
        <p:txBody>
          <a:bodyPr/>
          <a:lstStyle/>
          <a:p>
            <a:pPr>
              <a:defRPr/>
            </a:pPr>
            <a:fld id="{C919DEF3-38EA-44F2-924B-3AA3B76DF1B8}" type="slidenum">
              <a:rPr lang="en-GB" altLang="en-US" smtClean="0"/>
              <a:pPr>
                <a:defRPr/>
              </a:pPr>
              <a:t>17</a:t>
            </a:fld>
            <a:endParaRPr lang="en-GB" altLang="en-US"/>
          </a:p>
        </p:txBody>
      </p:sp>
      <p:sp>
        <p:nvSpPr>
          <p:cNvPr id="3" name="Footer Placeholder 2">
            <a:extLst>
              <a:ext uri="{FF2B5EF4-FFF2-40B4-BE49-F238E27FC236}">
                <a16:creationId xmlns:a16="http://schemas.microsoft.com/office/drawing/2014/main" id="{9CD2403F-878C-E213-C331-89676FF93722}"/>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Tree>
    <p:extLst>
      <p:ext uri="{BB962C8B-B14F-4D97-AF65-F5344CB8AC3E}">
        <p14:creationId xmlns:p14="http://schemas.microsoft.com/office/powerpoint/2010/main" val="243928494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F04585-ECD7-4182-9D8C-9844DD964D9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
        <p:nvSpPr>
          <p:cNvPr id="5" name="Footer Placeholder 4">
            <a:extLst>
              <a:ext uri="{FF2B5EF4-FFF2-40B4-BE49-F238E27FC236}">
                <a16:creationId xmlns:a16="http://schemas.microsoft.com/office/drawing/2014/main" id="{434EBAE5-1F5F-4FA7-8D57-E549F8F391D3}"/>
              </a:ext>
            </a:extLst>
          </p:cNvPr>
          <p:cNvSpPr>
            <a:spLocks noGrp="1"/>
          </p:cNvSpPr>
          <p:nvPr>
            <p:ph type="ftr" sz="quarter" idx="11"/>
          </p:nvPr>
        </p:nvSpPr>
        <p:spPr>
          <a:xfrm>
            <a:off x="3124200" y="6356350"/>
            <a:ext cx="2895600" cy="365125"/>
          </a:xfrm>
        </p:spPr>
        <p:txBody>
          <a:bodyPr/>
          <a:lstStyle/>
          <a:p>
            <a:pPr>
              <a:defRPr/>
            </a:pPr>
            <a:r>
              <a:rPr lang="en-US"/>
              <a:t>Dejan Trbojevic – FFA 2023 Jefferson Laboratory</a:t>
            </a:r>
            <a:endParaRPr lang="en-GB"/>
          </a:p>
        </p:txBody>
      </p:sp>
      <p:sp>
        <p:nvSpPr>
          <p:cNvPr id="6" name="Slide Number Placeholder 5">
            <a:extLst>
              <a:ext uri="{FF2B5EF4-FFF2-40B4-BE49-F238E27FC236}">
                <a16:creationId xmlns:a16="http://schemas.microsoft.com/office/drawing/2014/main" id="{6ECC3829-3D03-4779-9197-1DD193EE3ECF}"/>
              </a:ext>
            </a:extLst>
          </p:cNvPr>
          <p:cNvSpPr>
            <a:spLocks noGrp="1"/>
          </p:cNvSpPr>
          <p:nvPr>
            <p:ph type="sldNum" sz="quarter" idx="12"/>
          </p:nvPr>
        </p:nvSpPr>
        <p:spPr>
          <a:xfrm>
            <a:off x="6553200" y="6356350"/>
            <a:ext cx="2133600" cy="365125"/>
          </a:xfrm>
        </p:spPr>
        <p:txBody>
          <a:bodyPr/>
          <a:lstStyle/>
          <a:p>
            <a:pPr>
              <a:defRPr/>
            </a:pPr>
            <a:fld id="{C919DEF3-38EA-44F2-924B-3AA3B76DF1B8}" type="slidenum">
              <a:rPr lang="en-GB" altLang="en-US" smtClean="0"/>
              <a:pPr>
                <a:defRPr/>
              </a:pPr>
              <a:t>18</a:t>
            </a:fld>
            <a:endParaRPr lang="en-GB" altLang="en-US"/>
          </a:p>
        </p:txBody>
      </p:sp>
      <p:sp>
        <p:nvSpPr>
          <p:cNvPr id="2" name="TextBox 1">
            <a:extLst>
              <a:ext uri="{FF2B5EF4-FFF2-40B4-BE49-F238E27FC236}">
                <a16:creationId xmlns:a16="http://schemas.microsoft.com/office/drawing/2014/main" id="{C6032C9C-806E-F6A8-DD02-75F23D2DB304}"/>
              </a:ext>
            </a:extLst>
          </p:cNvPr>
          <p:cNvSpPr txBox="1"/>
          <p:nvPr/>
        </p:nvSpPr>
        <p:spPr>
          <a:xfrm>
            <a:off x="381000" y="5810250"/>
            <a:ext cx="2041585" cy="369332"/>
          </a:xfrm>
          <a:prstGeom prst="rect">
            <a:avLst/>
          </a:prstGeom>
          <a:noFill/>
        </p:spPr>
        <p:txBody>
          <a:bodyPr wrap="none" rtlCol="0">
            <a:spAutoFit/>
          </a:bodyPr>
          <a:lstStyle/>
          <a:p>
            <a:r>
              <a:rPr lang="en-US" i="1" dirty="0">
                <a:solidFill>
                  <a:schemeClr val="bg1"/>
                </a:solidFill>
                <a:latin typeface="Optima" panose="02000503060000020004" pitchFamily="2" charset="0"/>
              </a:rPr>
              <a:t>By Stephen Brooks</a:t>
            </a:r>
          </a:p>
        </p:txBody>
      </p:sp>
    </p:spTree>
    <p:extLst>
      <p:ext uri="{BB962C8B-B14F-4D97-AF65-F5344CB8AC3E}">
        <p14:creationId xmlns:p14="http://schemas.microsoft.com/office/powerpoint/2010/main" val="227134200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3CF4-AE14-4F85-8968-C893BF8C6EA0}"/>
              </a:ext>
            </a:extLst>
          </p:cNvPr>
          <p:cNvSpPr>
            <a:spLocks noGrp="1"/>
          </p:cNvSpPr>
          <p:nvPr>
            <p:ph type="title"/>
          </p:nvPr>
        </p:nvSpPr>
        <p:spPr/>
        <p:txBody>
          <a:bodyPr>
            <a:normAutofit fontScale="90000"/>
          </a:bodyPr>
          <a:lstStyle/>
          <a:p>
            <a:r>
              <a:rPr lang="en-GB" sz="2800" i="1" dirty="0">
                <a:solidFill>
                  <a:srgbClr val="002060"/>
                </a:solidFill>
                <a:latin typeface="Optima" panose="02000503060000020004" pitchFamily="2" charset="0"/>
              </a:rPr>
              <a:t>3. Commissioning results: orbit correction in fixed-field loop</a:t>
            </a:r>
            <a:endParaRPr lang="en-US" sz="2800" i="1" dirty="0">
              <a:solidFill>
                <a:srgbClr val="002060"/>
              </a:solidFill>
              <a:latin typeface="Optima" panose="02000503060000020004" pitchFamily="2" charset="0"/>
            </a:endParaRPr>
          </a:p>
        </p:txBody>
      </p:sp>
      <p:sp>
        <p:nvSpPr>
          <p:cNvPr id="6" name="Slide Number Placeholder 5">
            <a:extLst>
              <a:ext uri="{FF2B5EF4-FFF2-40B4-BE49-F238E27FC236}">
                <a16:creationId xmlns:a16="http://schemas.microsoft.com/office/drawing/2014/main" id="{3D70C6B5-96FB-4351-9E51-B5F9D5F31FC9}"/>
              </a:ext>
            </a:extLst>
          </p:cNvPr>
          <p:cNvSpPr>
            <a:spLocks noGrp="1"/>
          </p:cNvSpPr>
          <p:nvPr>
            <p:ph type="sldNum" sz="quarter" idx="12"/>
          </p:nvPr>
        </p:nvSpPr>
        <p:spPr/>
        <p:txBody>
          <a:bodyPr/>
          <a:lstStyle/>
          <a:p>
            <a:pPr>
              <a:defRPr/>
            </a:pPr>
            <a:fld id="{C919DEF3-38EA-44F2-924B-3AA3B76DF1B8}" type="slidenum">
              <a:rPr lang="en-GB" altLang="en-US" smtClean="0"/>
              <a:pPr>
                <a:defRPr/>
              </a:pPr>
              <a:t>19</a:t>
            </a:fld>
            <a:endParaRPr lang="en-GB" altLang="en-US"/>
          </a:p>
        </p:txBody>
      </p:sp>
      <p:sp>
        <p:nvSpPr>
          <p:cNvPr id="9" name="TextBox 8">
            <a:extLst>
              <a:ext uri="{FF2B5EF4-FFF2-40B4-BE49-F238E27FC236}">
                <a16:creationId xmlns:a16="http://schemas.microsoft.com/office/drawing/2014/main" id="{FFA754C9-5A40-4B11-80B2-5A4C6CFB2620}"/>
              </a:ext>
            </a:extLst>
          </p:cNvPr>
          <p:cNvSpPr txBox="1"/>
          <p:nvPr/>
        </p:nvSpPr>
        <p:spPr>
          <a:xfrm>
            <a:off x="1115616" y="3429000"/>
            <a:ext cx="6912769" cy="369332"/>
          </a:xfrm>
          <a:prstGeom prst="rect">
            <a:avLst/>
          </a:prstGeom>
          <a:noFill/>
        </p:spPr>
        <p:txBody>
          <a:bodyPr wrap="square" rtlCol="0">
            <a:spAutoFit/>
          </a:bodyPr>
          <a:lstStyle/>
          <a:p>
            <a:r>
              <a:rPr lang="en-GB"/>
              <a:t>The very first beam through the fixed-field loop on May 7, 2019</a:t>
            </a:r>
            <a:endParaRPr lang="en-US"/>
          </a:p>
        </p:txBody>
      </p:sp>
      <p:pic>
        <p:nvPicPr>
          <p:cNvPr id="11" name="Picture 10">
            <a:extLst>
              <a:ext uri="{FF2B5EF4-FFF2-40B4-BE49-F238E27FC236}">
                <a16:creationId xmlns:a16="http://schemas.microsoft.com/office/drawing/2014/main" id="{93DE3D33-B16C-4FDD-83E2-A23BFEA91A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5616" y="3874282"/>
            <a:ext cx="4745628" cy="2491455"/>
          </a:xfrm>
          <a:prstGeom prst="rect">
            <a:avLst/>
          </a:prstGeom>
        </p:spPr>
      </p:pic>
      <p:sp>
        <p:nvSpPr>
          <p:cNvPr id="12" name="TextBox 11">
            <a:extLst>
              <a:ext uri="{FF2B5EF4-FFF2-40B4-BE49-F238E27FC236}">
                <a16:creationId xmlns:a16="http://schemas.microsoft.com/office/drawing/2014/main" id="{28E1F09B-D06B-42B9-93B9-8BCAFABFE407}"/>
              </a:ext>
            </a:extLst>
          </p:cNvPr>
          <p:cNvSpPr txBox="1"/>
          <p:nvPr/>
        </p:nvSpPr>
        <p:spPr>
          <a:xfrm>
            <a:off x="5853420" y="4593176"/>
            <a:ext cx="2679020" cy="1477328"/>
          </a:xfrm>
          <a:prstGeom prst="rect">
            <a:avLst/>
          </a:prstGeom>
          <a:noFill/>
        </p:spPr>
        <p:txBody>
          <a:bodyPr wrap="square" rtlCol="0">
            <a:spAutoFit/>
          </a:bodyPr>
          <a:lstStyle/>
          <a:p>
            <a:r>
              <a:rPr lang="en-GB" dirty="0">
                <a:solidFill>
                  <a:srgbClr val="002060"/>
                </a:solidFill>
                <a:latin typeface="Optima" panose="02000503060000020004" pitchFamily="2" charset="0"/>
              </a:rPr>
              <a:t>Corrected beam </a:t>
            </a:r>
            <a:r>
              <a:rPr lang="en-GB" b="1" dirty="0">
                <a:solidFill>
                  <a:srgbClr val="002060"/>
                </a:solidFill>
                <a:latin typeface="Optima" panose="02000503060000020004" pitchFamily="2" charset="0"/>
              </a:rPr>
              <a:t>using section-by-section local SVD</a:t>
            </a:r>
            <a:r>
              <a:rPr lang="en-GB" dirty="0">
                <a:solidFill>
                  <a:srgbClr val="002060"/>
                </a:solidFill>
                <a:latin typeface="Optima" panose="02000503060000020004" pitchFamily="2" charset="0"/>
              </a:rPr>
              <a:t> (did not converge for whole FFA)</a:t>
            </a:r>
          </a:p>
          <a:p>
            <a:r>
              <a:rPr lang="en-GB" dirty="0">
                <a:solidFill>
                  <a:srgbClr val="002060"/>
                </a:solidFill>
                <a:latin typeface="Optima" panose="02000503060000020004" pitchFamily="2" charset="0"/>
              </a:rPr>
              <a:t>(June 12, 2019</a:t>
            </a:r>
            <a:r>
              <a:rPr lang="en-GB" dirty="0">
                <a:latin typeface="Optima" panose="02000503060000020004" pitchFamily="2" charset="0"/>
              </a:rPr>
              <a:t>)</a:t>
            </a:r>
            <a:endParaRPr lang="en-US" dirty="0">
              <a:latin typeface="Optima" panose="02000503060000020004" pitchFamily="2" charset="0"/>
            </a:endParaRPr>
          </a:p>
        </p:txBody>
      </p:sp>
      <p:pic>
        <p:nvPicPr>
          <p:cNvPr id="7" name="Picture 6">
            <a:extLst>
              <a:ext uri="{FF2B5EF4-FFF2-40B4-BE49-F238E27FC236}">
                <a16:creationId xmlns:a16="http://schemas.microsoft.com/office/drawing/2014/main" id="{DCD8619C-6004-474B-A3AD-C328BE30D1D5}"/>
              </a:ext>
            </a:extLst>
          </p:cNvPr>
          <p:cNvPicPr>
            <a:picLocks noChangeAspect="1"/>
          </p:cNvPicPr>
          <p:nvPr/>
        </p:nvPicPr>
        <p:blipFill>
          <a:blip r:embed="rId3"/>
          <a:stretch>
            <a:fillRect/>
          </a:stretch>
        </p:blipFill>
        <p:spPr>
          <a:xfrm>
            <a:off x="1219612" y="1599141"/>
            <a:ext cx="6704776" cy="1841500"/>
          </a:xfrm>
          <a:prstGeom prst="rect">
            <a:avLst/>
          </a:prstGeom>
        </p:spPr>
      </p:pic>
      <p:sp>
        <p:nvSpPr>
          <p:cNvPr id="3" name="Footer Placeholder 2">
            <a:extLst>
              <a:ext uri="{FF2B5EF4-FFF2-40B4-BE49-F238E27FC236}">
                <a16:creationId xmlns:a16="http://schemas.microsoft.com/office/drawing/2014/main" id="{12FBBD97-5F67-C37B-1BB7-AF39A66B9C30}"/>
              </a:ext>
            </a:extLst>
          </p:cNvPr>
          <p:cNvSpPr>
            <a:spLocks noGrp="1"/>
          </p:cNvSpPr>
          <p:nvPr>
            <p:ph type="ftr" sz="quarter" idx="11"/>
          </p:nvPr>
        </p:nvSpPr>
        <p:spPr>
          <a:xfrm>
            <a:off x="1109469" y="6555066"/>
            <a:ext cx="6821863" cy="317534"/>
          </a:xfrm>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pic>
        <p:nvPicPr>
          <p:cNvPr id="8" name="Content Placeholder 7">
            <a:extLst>
              <a:ext uri="{FF2B5EF4-FFF2-40B4-BE49-F238E27FC236}">
                <a16:creationId xmlns:a16="http://schemas.microsoft.com/office/drawing/2014/main" id="{A010D40D-461B-C6C4-26B7-6996DD82735B}"/>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298449" y="3516591"/>
            <a:ext cx="8598929" cy="2915959"/>
          </a:xfrm>
        </p:spPr>
      </p:pic>
    </p:spTree>
    <p:extLst>
      <p:ext uri="{BB962C8B-B14F-4D97-AF65-F5344CB8AC3E}">
        <p14:creationId xmlns:p14="http://schemas.microsoft.com/office/powerpoint/2010/main" val="36507249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109469" y="6550833"/>
            <a:ext cx="6821863" cy="317534"/>
          </a:xfrm>
        </p:spPr>
        <p:txBody>
          <a:bodyPr/>
          <a:lstStyle/>
          <a:p>
            <a:r>
              <a:rPr lang="en-US" b="0">
                <a:solidFill>
                  <a:srgbClr val="002060"/>
                </a:solidFill>
              </a:rPr>
              <a:t>Dejan Trbojevic – FFA 2023 Jefferson Laboratory</a:t>
            </a:r>
            <a:endParaRPr lang="en-US" b="0" dirty="0">
              <a:solidFill>
                <a:srgbClr val="002060"/>
              </a:solidFill>
            </a:endParaRPr>
          </a:p>
        </p:txBody>
      </p:sp>
      <p:sp>
        <p:nvSpPr>
          <p:cNvPr id="5" name="Slide Number Placeholder 4"/>
          <p:cNvSpPr>
            <a:spLocks noGrp="1"/>
          </p:cNvSpPr>
          <p:nvPr>
            <p:ph type="sldNum" sz="quarter" idx="12"/>
          </p:nvPr>
        </p:nvSpPr>
        <p:spPr>
          <a:xfrm>
            <a:off x="7991629" y="6553920"/>
            <a:ext cx="1139764" cy="314425"/>
          </a:xfrm>
        </p:spPr>
        <p:txBody>
          <a:bodyPr/>
          <a:lstStyle/>
          <a:p>
            <a:fld id="{1FE97603-2A10-E648-8DE4-4D75A1570B14}" type="slidenum">
              <a:rPr lang="en-US" smtClean="0"/>
              <a:t>2</a:t>
            </a:fld>
            <a:endParaRPr lang="en-US" dirty="0"/>
          </a:p>
        </p:txBody>
      </p:sp>
      <p:sp>
        <p:nvSpPr>
          <p:cNvPr id="2" name="Title 1"/>
          <p:cNvSpPr>
            <a:spLocks noGrp="1"/>
          </p:cNvSpPr>
          <p:nvPr>
            <p:ph type="title"/>
          </p:nvPr>
        </p:nvSpPr>
        <p:spPr>
          <a:xfrm>
            <a:off x="0" y="0"/>
            <a:ext cx="9144000" cy="1329267"/>
          </a:xfrm>
        </p:spPr>
        <p:txBody>
          <a:bodyPr>
            <a:noAutofit/>
          </a:bodyPr>
          <a:lstStyle/>
          <a:p>
            <a:br>
              <a:rPr lang="en-US" i="1" dirty="0">
                <a:solidFill>
                  <a:srgbClr val="002060"/>
                </a:solidFill>
                <a:hlinkClick r:id="rId3">
                  <a:extLst>
                    <a:ext uri="{A12FA001-AC4F-418D-AE19-62706E023703}">
                      <ahyp:hlinkClr xmlns:ahyp="http://schemas.microsoft.com/office/drawing/2018/hyperlinkcolor" val="tx"/>
                    </a:ext>
                  </a:extLst>
                </a:hlinkClick>
              </a:rPr>
            </a:br>
            <a:r>
              <a:rPr lang="en-US" sz="2400" i="1" dirty="0">
                <a:solidFill>
                  <a:srgbClr val="002060"/>
                </a:solidFill>
              </a:rPr>
              <a:t>Layout of </a:t>
            </a:r>
            <a:r>
              <a:rPr lang="en-US" sz="2400" dirty="0">
                <a:solidFill>
                  <a:srgbClr val="002060"/>
                </a:solidFill>
              </a:rPr>
              <a:t>the talk: </a:t>
            </a:r>
            <a:r>
              <a:rPr lang="en-US" sz="2400" i="1" dirty="0">
                <a:solidFill>
                  <a:srgbClr val="002060"/>
                </a:solidFill>
                <a:effectLst/>
                <a:latin typeface="Optima" panose="02000503060000020004" pitchFamily="2" charset="0"/>
                <a:ea typeface="Times New Roman" panose="02020603050405020304" pitchFamily="18" charset="0"/>
              </a:rPr>
              <a:t>Design of the Affordable  Proton ’FLASH’ </a:t>
            </a:r>
            <a:br>
              <a:rPr lang="en-US" sz="2400" i="1" dirty="0">
                <a:solidFill>
                  <a:srgbClr val="002060"/>
                </a:solidFill>
                <a:effectLst/>
                <a:latin typeface="Optima" panose="02000503060000020004" pitchFamily="2" charset="0"/>
                <a:ea typeface="Times New Roman" panose="02020603050405020304" pitchFamily="18" charset="0"/>
              </a:rPr>
            </a:br>
            <a:r>
              <a:rPr lang="en-US" sz="2400" i="1" dirty="0">
                <a:solidFill>
                  <a:srgbClr val="002060"/>
                </a:solidFill>
                <a:effectLst/>
                <a:latin typeface="Optima" panose="02000503060000020004" pitchFamily="2" charset="0"/>
                <a:ea typeface="Times New Roman" panose="02020603050405020304" pitchFamily="18" charset="0"/>
              </a:rPr>
              <a:t> Therapy Facility with Permanent Magnets</a:t>
            </a:r>
            <a:br>
              <a:rPr lang="en-US" i="1" dirty="0"/>
            </a:br>
            <a:endParaRPr lang="en-US" i="1" dirty="0">
              <a:solidFill>
                <a:srgbClr val="002060"/>
              </a:solidFill>
            </a:endParaRPr>
          </a:p>
        </p:txBody>
      </p:sp>
      <p:sp>
        <p:nvSpPr>
          <p:cNvPr id="6" name="TextBox 5">
            <a:extLst>
              <a:ext uri="{FF2B5EF4-FFF2-40B4-BE49-F238E27FC236}">
                <a16:creationId xmlns:a16="http://schemas.microsoft.com/office/drawing/2014/main" id="{5AC5A883-5F7C-68DB-BF2F-A09661B1DEB8}"/>
              </a:ext>
            </a:extLst>
          </p:cNvPr>
          <p:cNvSpPr txBox="1"/>
          <p:nvPr/>
        </p:nvSpPr>
        <p:spPr>
          <a:xfrm>
            <a:off x="441325" y="2554119"/>
            <a:ext cx="8261350" cy="3788601"/>
          </a:xfrm>
          <a:prstGeom prst="rect">
            <a:avLst/>
          </a:prstGeom>
          <a:noFill/>
        </p:spPr>
        <p:txBody>
          <a:bodyPr wrap="square" rtlCol="0">
            <a:spAutoFit/>
          </a:bodyPr>
          <a:lstStyle/>
          <a:p>
            <a:pPr marL="457200" indent="-457200">
              <a:lnSpc>
                <a:spcPct val="150000"/>
              </a:lnSpc>
              <a:buFont typeface="+mj-lt"/>
              <a:buAutoNum type="arabicPeriod"/>
            </a:pPr>
            <a:r>
              <a:rPr lang="en-US" b="1" i="1" dirty="0">
                <a:solidFill>
                  <a:srgbClr val="002060"/>
                </a:solidFill>
                <a:latin typeface="Optima" panose="02000503060000020004" pitchFamily="2" charset="0"/>
              </a:rPr>
              <a:t>Short overview of ’FLASH’ and present cancer radiation therapy facilities</a:t>
            </a:r>
          </a:p>
          <a:p>
            <a:pPr marL="457200" indent="-457200">
              <a:lnSpc>
                <a:spcPct val="150000"/>
              </a:lnSpc>
              <a:buFont typeface="+mj-lt"/>
              <a:buAutoNum type="arabicPeriod"/>
            </a:pPr>
            <a:r>
              <a:rPr lang="en-US" b="1" i="1" dirty="0">
                <a:solidFill>
                  <a:srgbClr val="002060"/>
                </a:solidFill>
                <a:latin typeface="Optima" panose="02000503060000020004" pitchFamily="2" charset="0"/>
              </a:rPr>
              <a:t>Proton Therapy Facilities Limitations with respect to the ‘FLASH’</a:t>
            </a:r>
          </a:p>
          <a:p>
            <a:pPr marL="457200" indent="-457200">
              <a:lnSpc>
                <a:spcPct val="150000"/>
              </a:lnSpc>
              <a:buFont typeface="+mj-lt"/>
              <a:buAutoNum type="arabicPeriod"/>
            </a:pPr>
            <a:r>
              <a:rPr lang="en-US" b="1" i="1" dirty="0">
                <a:solidFill>
                  <a:srgbClr val="002060"/>
                </a:solidFill>
                <a:latin typeface="Optima" panose="02000503060000020004" pitchFamily="2" charset="0"/>
              </a:rPr>
              <a:t>Recent Permanent Magnet FFA Multiturn Energy Recovery Linac – CBETA</a:t>
            </a:r>
          </a:p>
          <a:p>
            <a:pPr marL="457200" indent="-457200">
              <a:lnSpc>
                <a:spcPct val="150000"/>
              </a:lnSpc>
              <a:buFont typeface="+mj-lt"/>
              <a:buAutoNum type="arabicPeriod"/>
            </a:pPr>
            <a:r>
              <a:rPr lang="en-US" b="1" i="1" dirty="0">
                <a:solidFill>
                  <a:srgbClr val="002060"/>
                </a:solidFill>
                <a:latin typeface="Optima" panose="02000503060000020004" pitchFamily="2" charset="0"/>
              </a:rPr>
              <a:t>‘FLASH’ Proton Therapy facility: Fast Cycling FFA proton Synchrotron</a:t>
            </a:r>
          </a:p>
          <a:p>
            <a:pPr marL="457200" indent="-457200">
              <a:lnSpc>
                <a:spcPct val="150000"/>
              </a:lnSpc>
              <a:buFont typeface="+mj-lt"/>
              <a:buAutoNum type="arabicPeriod"/>
            </a:pPr>
            <a:r>
              <a:rPr lang="en-US" b="1" i="1" dirty="0">
                <a:solidFill>
                  <a:srgbClr val="002060"/>
                </a:solidFill>
                <a:latin typeface="Optima" panose="02000503060000020004" pitchFamily="2" charset="0"/>
              </a:rPr>
              <a:t>‘FLASH’ Proton Therapy facility: Beam transfer lines </a:t>
            </a:r>
          </a:p>
          <a:p>
            <a:pPr marL="457200" indent="-457200">
              <a:lnSpc>
                <a:spcPct val="150000"/>
              </a:lnSpc>
              <a:buFont typeface="+mj-lt"/>
              <a:buAutoNum type="arabicPeriod"/>
            </a:pPr>
            <a:r>
              <a:rPr lang="en-US" b="1" i="1" dirty="0">
                <a:solidFill>
                  <a:srgbClr val="002060"/>
                </a:solidFill>
                <a:latin typeface="Optima" panose="02000503060000020004" pitchFamily="2" charset="0"/>
              </a:rPr>
              <a:t>‘FLASH’ Proton Therapy facility: Permanent Magnet FFA proton Gantry</a:t>
            </a:r>
          </a:p>
          <a:p>
            <a:pPr marL="457200" indent="-457200">
              <a:lnSpc>
                <a:spcPct val="150000"/>
              </a:lnSpc>
              <a:buFont typeface="+mj-lt"/>
              <a:buAutoNum type="arabicPeriod"/>
            </a:pPr>
            <a:r>
              <a:rPr lang="en-US" b="1" i="1" dirty="0">
                <a:solidFill>
                  <a:srgbClr val="002060"/>
                </a:solidFill>
                <a:latin typeface="Optima" panose="02000503060000020004" pitchFamily="2" charset="0"/>
              </a:rPr>
              <a:t>The Whole Facility</a:t>
            </a:r>
          </a:p>
          <a:p>
            <a:pPr marL="457200" indent="-457200">
              <a:lnSpc>
                <a:spcPct val="150000"/>
              </a:lnSpc>
              <a:buFont typeface="+mj-lt"/>
              <a:buAutoNum type="arabicPeriod"/>
            </a:pPr>
            <a:r>
              <a:rPr lang="en-US" b="1" i="1" dirty="0">
                <a:solidFill>
                  <a:srgbClr val="002060"/>
                </a:solidFill>
                <a:latin typeface="Optima" panose="02000503060000020004" pitchFamily="2" charset="0"/>
              </a:rPr>
              <a:t>Estimated Cost</a:t>
            </a:r>
          </a:p>
          <a:p>
            <a:pPr marL="457200" indent="-457200">
              <a:lnSpc>
                <a:spcPct val="150000"/>
              </a:lnSpc>
              <a:buFont typeface="+mj-lt"/>
              <a:buAutoNum type="arabicPeriod"/>
            </a:pPr>
            <a:r>
              <a:rPr lang="en-US" b="1" i="1" dirty="0">
                <a:solidFill>
                  <a:srgbClr val="002060"/>
                </a:solidFill>
                <a:latin typeface="Optima" panose="02000503060000020004" pitchFamily="2" charset="0"/>
              </a:rPr>
              <a:t>SUMMARY - CONCLUSION</a:t>
            </a:r>
          </a:p>
        </p:txBody>
      </p:sp>
      <p:sp>
        <p:nvSpPr>
          <p:cNvPr id="3" name="TextBox 2">
            <a:extLst>
              <a:ext uri="{FF2B5EF4-FFF2-40B4-BE49-F238E27FC236}">
                <a16:creationId xmlns:a16="http://schemas.microsoft.com/office/drawing/2014/main" id="{874B503B-F01C-7D71-57E8-161D4756CD41}"/>
              </a:ext>
            </a:extLst>
          </p:cNvPr>
          <p:cNvSpPr txBox="1"/>
          <p:nvPr/>
        </p:nvSpPr>
        <p:spPr>
          <a:xfrm>
            <a:off x="105833" y="1065235"/>
            <a:ext cx="8932333" cy="1569660"/>
          </a:xfrm>
          <a:prstGeom prst="rect">
            <a:avLst/>
          </a:prstGeom>
          <a:noFill/>
        </p:spPr>
        <p:txBody>
          <a:bodyPr wrap="square" rtlCol="0">
            <a:spAutoFit/>
          </a:bodyPr>
          <a:lstStyle/>
          <a:p>
            <a:pPr algn="just"/>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    A short overview of the ‘FLASH’ radiation </a:t>
            </a:r>
            <a:r>
              <a:rPr lang="en-US" sz="1600" i="1" dirty="0">
                <a:solidFill>
                  <a:srgbClr val="002060"/>
                </a:solidFill>
                <a:latin typeface="Optima" panose="02000503060000020004" pitchFamily="2" charset="0"/>
                <a:ea typeface="Calibri" panose="020F0502020204030204" pitchFamily="34" charset="0"/>
                <a:cs typeface="Times New Roman" panose="02020603050405020304" pitchFamily="18" charset="0"/>
              </a:rPr>
              <a:t>t</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herapy is introduced. </a:t>
            </a:r>
            <a:r>
              <a:rPr lang="en-US" sz="1600" i="1" dirty="0">
                <a:solidFill>
                  <a:srgbClr val="002060"/>
                </a:solidFill>
                <a:latin typeface="Optima" panose="02000503060000020004" pitchFamily="2" charset="0"/>
                <a:ea typeface="Calibri" panose="020F0502020204030204" pitchFamily="34" charset="0"/>
                <a:cs typeface="Times New Roman" panose="02020603050405020304" pitchFamily="18" charset="0"/>
              </a:rPr>
              <a:t>Essential properties</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 </a:t>
            </a:r>
            <a:r>
              <a:rPr lang="en-US" sz="1600" i="1" dirty="0">
                <a:solidFill>
                  <a:srgbClr val="002060"/>
                </a:solidFill>
                <a:latin typeface="Optima" panose="02000503060000020004" pitchFamily="2" charset="0"/>
                <a:ea typeface="Calibri" panose="020F0502020204030204" pitchFamily="34" charset="0"/>
                <a:cs typeface="Times New Roman" panose="02020603050405020304" pitchFamily="18" charset="0"/>
              </a:rPr>
              <a:t>of</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 the Fixed Field Alternating (FFA) Gradient accelerators </a:t>
            </a:r>
            <a:r>
              <a:rPr lang="en-US" sz="1600" i="1" dirty="0">
                <a:solidFill>
                  <a:srgbClr val="002060"/>
                </a:solidFill>
                <a:latin typeface="Optima" panose="02000503060000020004" pitchFamily="2" charset="0"/>
                <a:ea typeface="Calibri" panose="020F0502020204030204" pitchFamily="34" charset="0"/>
                <a:cs typeface="Times New Roman" panose="02020603050405020304" pitchFamily="18" charset="0"/>
              </a:rPr>
              <a:t>are described</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 A design, installation, and commissioning of the ‘CBETA’ (</a:t>
            </a:r>
            <a:r>
              <a:rPr lang="en-US" sz="1600" b="1"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C</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ornell University </a:t>
            </a:r>
            <a:r>
              <a:rPr lang="en-US" sz="1600" b="1"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B</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rookhaven National Laboratory </a:t>
            </a:r>
            <a:r>
              <a:rPr lang="en-US" sz="1600" b="1"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E</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RL </a:t>
            </a:r>
            <a:r>
              <a:rPr lang="en-US" sz="1600" b="1"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T</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est </a:t>
            </a:r>
            <a:r>
              <a:rPr lang="en-US" sz="1600" b="1"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A</a:t>
            </a:r>
            <a:r>
              <a:rPr lang="en-US" sz="1600" i="1" dirty="0">
                <a:solidFill>
                  <a:srgbClr val="002060"/>
                </a:solidFill>
                <a:effectLst/>
                <a:latin typeface="Optima" panose="02000503060000020004" pitchFamily="2" charset="0"/>
                <a:ea typeface="Calibri" panose="020F0502020204030204" pitchFamily="34" charset="0"/>
                <a:cs typeface="Times New Roman" panose="02020603050405020304" pitchFamily="18" charset="0"/>
              </a:rPr>
              <a:t>ccelerator) is presented as an explanation for the principle and use of the new permanent magnet technology. A new approach for the FLASH proton cancer therapy accelerator and the proton delivery gantry with permanent magnets will be presented. </a:t>
            </a:r>
            <a:endParaRPr lang="en-US" sz="1600" i="1" dirty="0"/>
          </a:p>
        </p:txBody>
      </p:sp>
    </p:spTree>
    <p:extLst>
      <p:ext uri="{BB962C8B-B14F-4D97-AF65-F5344CB8AC3E}">
        <p14:creationId xmlns:p14="http://schemas.microsoft.com/office/powerpoint/2010/main" val="213775495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8194-4D31-4DF4-B52B-09A1286E5613}"/>
              </a:ext>
            </a:extLst>
          </p:cNvPr>
          <p:cNvSpPr>
            <a:spLocks noGrp="1"/>
          </p:cNvSpPr>
          <p:nvPr>
            <p:ph type="title"/>
          </p:nvPr>
        </p:nvSpPr>
        <p:spPr>
          <a:xfrm>
            <a:off x="-1" y="-14922"/>
            <a:ext cx="9142733" cy="891222"/>
          </a:xfrm>
        </p:spPr>
        <p:txBody>
          <a:bodyPr>
            <a:noAutofit/>
          </a:bodyPr>
          <a:lstStyle/>
          <a:p>
            <a:r>
              <a:rPr lang="en-GB" sz="2800" dirty="0"/>
              <a:t>3</a:t>
            </a:r>
            <a:r>
              <a:rPr lang="en-GB" sz="2800" i="1" dirty="0">
                <a:latin typeface="Optima" panose="02000503060000020004" pitchFamily="2" charset="0"/>
              </a:rPr>
              <a:t>. 7-turn ERL operation with corrected turns 1,2,3</a:t>
            </a:r>
            <a:endParaRPr lang="en-US" sz="2800" i="1" dirty="0">
              <a:latin typeface="Optima" panose="02000503060000020004" pitchFamily="2" charset="0"/>
            </a:endParaRPr>
          </a:p>
        </p:txBody>
      </p:sp>
      <p:sp>
        <p:nvSpPr>
          <p:cNvPr id="6" name="Slide Number Placeholder 5">
            <a:extLst>
              <a:ext uri="{FF2B5EF4-FFF2-40B4-BE49-F238E27FC236}">
                <a16:creationId xmlns:a16="http://schemas.microsoft.com/office/drawing/2014/main" id="{4EC46C48-18FB-429A-A732-2953DE526D70}"/>
              </a:ext>
            </a:extLst>
          </p:cNvPr>
          <p:cNvSpPr>
            <a:spLocks noGrp="1"/>
          </p:cNvSpPr>
          <p:nvPr>
            <p:ph type="sldNum" sz="quarter" idx="12"/>
          </p:nvPr>
        </p:nvSpPr>
        <p:spPr/>
        <p:txBody>
          <a:bodyPr/>
          <a:lstStyle/>
          <a:p>
            <a:pPr>
              <a:defRPr/>
            </a:pPr>
            <a:fld id="{C919DEF3-38EA-44F2-924B-3AA3B76DF1B8}" type="slidenum">
              <a:rPr lang="en-GB" altLang="en-US" smtClean="0"/>
              <a:pPr>
                <a:defRPr/>
              </a:pPr>
              <a:t>20</a:t>
            </a:fld>
            <a:endParaRPr lang="en-GB" altLang="en-US"/>
          </a:p>
        </p:txBody>
      </p:sp>
      <p:pic>
        <p:nvPicPr>
          <p:cNvPr id="13" name="Content Placeholder 12">
            <a:extLst>
              <a:ext uri="{FF2B5EF4-FFF2-40B4-BE49-F238E27FC236}">
                <a16:creationId xmlns:a16="http://schemas.microsoft.com/office/drawing/2014/main" id="{11E88B85-A063-42ED-A8C1-DFE77F17465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192390"/>
            <a:ext cx="5196490" cy="3108818"/>
          </a:xfrm>
        </p:spPr>
      </p:pic>
      <p:pic>
        <p:nvPicPr>
          <p:cNvPr id="15" name="Picture 14">
            <a:extLst>
              <a:ext uri="{FF2B5EF4-FFF2-40B4-BE49-F238E27FC236}">
                <a16:creationId xmlns:a16="http://schemas.microsoft.com/office/drawing/2014/main" id="{AEC20A02-8EAD-4A30-9DA6-9BB2E29F73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9800" y="2192390"/>
            <a:ext cx="4484200" cy="3108818"/>
          </a:xfrm>
          <a:prstGeom prst="rect">
            <a:avLst/>
          </a:prstGeom>
        </p:spPr>
      </p:pic>
      <p:sp>
        <p:nvSpPr>
          <p:cNvPr id="3" name="Footer Placeholder 2">
            <a:extLst>
              <a:ext uri="{FF2B5EF4-FFF2-40B4-BE49-F238E27FC236}">
                <a16:creationId xmlns:a16="http://schemas.microsoft.com/office/drawing/2014/main" id="{6D49E078-5AE9-838D-0680-3A213BF85CAE}"/>
              </a:ext>
            </a:extLst>
          </p:cNvPr>
          <p:cNvSpPr>
            <a:spLocks noGrp="1"/>
          </p:cNvSpPr>
          <p:nvPr>
            <p:ph type="ftr" sz="quarter" idx="11"/>
          </p:nvPr>
        </p:nvSpPr>
        <p:spPr>
          <a:xfrm>
            <a:off x="1109469" y="6555066"/>
            <a:ext cx="6821863" cy="317534"/>
          </a:xfrm>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Tree>
    <p:extLst>
      <p:ext uri="{BB962C8B-B14F-4D97-AF65-F5344CB8AC3E}">
        <p14:creationId xmlns:p14="http://schemas.microsoft.com/office/powerpoint/2010/main" val="98132113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1683-44E0-482B-6132-32AD0D5A8E4E}"/>
              </a:ext>
            </a:extLst>
          </p:cNvPr>
          <p:cNvSpPr>
            <a:spLocks noGrp="1"/>
          </p:cNvSpPr>
          <p:nvPr>
            <p:ph type="title"/>
          </p:nvPr>
        </p:nvSpPr>
        <p:spPr/>
        <p:txBody>
          <a:bodyPr>
            <a:normAutofit/>
          </a:bodyPr>
          <a:lstStyle/>
          <a:p>
            <a:r>
              <a:rPr lang="en-US" sz="2800" dirty="0"/>
              <a:t>3</a:t>
            </a:r>
            <a:r>
              <a:rPr lang="en-US" sz="2800" i="1" dirty="0">
                <a:latin typeface="Optima" panose="02000503060000020004" pitchFamily="2" charset="0"/>
              </a:rPr>
              <a:t>. Achieved Results with Permanent Magnet ERL</a:t>
            </a:r>
          </a:p>
        </p:txBody>
      </p:sp>
      <p:sp>
        <p:nvSpPr>
          <p:cNvPr id="3" name="Content Placeholder 2">
            <a:extLst>
              <a:ext uri="{FF2B5EF4-FFF2-40B4-BE49-F238E27FC236}">
                <a16:creationId xmlns:a16="http://schemas.microsoft.com/office/drawing/2014/main" id="{B0F2FAEE-41BA-D271-96E7-2CBADCD96608}"/>
              </a:ext>
            </a:extLst>
          </p:cNvPr>
          <p:cNvSpPr>
            <a:spLocks noGrp="1"/>
          </p:cNvSpPr>
          <p:nvPr>
            <p:ph idx="1"/>
          </p:nvPr>
        </p:nvSpPr>
        <p:spPr>
          <a:xfrm>
            <a:off x="443865" y="769718"/>
            <a:ext cx="8255000" cy="5318564"/>
          </a:xfrm>
        </p:spPr>
        <p:txBody>
          <a:bodyPr>
            <a:normAutofit fontScale="92500" lnSpcReduction="20000"/>
          </a:bodyPr>
          <a:lstStyle/>
          <a:p>
            <a:pPr marL="400050" indent="-400050">
              <a:lnSpc>
                <a:spcPct val="150000"/>
              </a:lnSpc>
            </a:pPr>
            <a:r>
              <a:rPr lang="en-US" sz="2600" dirty="0">
                <a:latin typeface="Optima" panose="02000503060000020004" pitchFamily="2" charset="0"/>
              </a:rPr>
              <a:t>First multi-turn SRF ERL</a:t>
            </a:r>
          </a:p>
          <a:p>
            <a:pPr marL="400050" indent="-400050">
              <a:lnSpc>
                <a:spcPct val="150000"/>
              </a:lnSpc>
              <a:buFont typeface="Arial" panose="020B0604020202020204" pitchFamily="34" charset="0"/>
              <a:buChar char="•"/>
            </a:pPr>
            <a:r>
              <a:rPr lang="en-US" sz="2600" dirty="0">
                <a:latin typeface="Optima" panose="02000503060000020004" pitchFamily="2" charset="0"/>
              </a:rPr>
              <a:t>Full Proof of Principle for the Non-Scaling Fixed Field Alternating Gradient Concept</a:t>
            </a:r>
          </a:p>
          <a:p>
            <a:pPr marL="400050" indent="-400050">
              <a:lnSpc>
                <a:spcPct val="150000"/>
              </a:lnSpc>
              <a:buFont typeface="Arial" panose="020B0604020202020204" pitchFamily="34" charset="0"/>
              <a:buChar char="•"/>
            </a:pPr>
            <a:r>
              <a:rPr lang="en-US" sz="2600" dirty="0">
                <a:latin typeface="Optima" panose="02000503060000020004" pitchFamily="2" charset="0"/>
              </a:rPr>
              <a:t>Proof of Principle for the ARC to Straight Merging</a:t>
            </a:r>
          </a:p>
          <a:p>
            <a:pPr marL="400050" indent="-400050">
              <a:lnSpc>
                <a:spcPct val="150000"/>
              </a:lnSpc>
              <a:buFont typeface="Arial" panose="020B0604020202020204" pitchFamily="34" charset="0"/>
              <a:buChar char="•"/>
            </a:pPr>
            <a:r>
              <a:rPr lang="en-US" sz="2600" dirty="0">
                <a:latin typeface="Optima" panose="02000503060000020004" pitchFamily="2" charset="0"/>
              </a:rPr>
              <a:t>Established New Technology for the superb quality Halbach-type permanent Combined Function</a:t>
            </a:r>
          </a:p>
          <a:p>
            <a:pPr marL="400050" indent="-400050">
              <a:lnSpc>
                <a:spcPct val="150000"/>
              </a:lnSpc>
              <a:buFont typeface="Arial" panose="020B0604020202020204" pitchFamily="34" charset="0"/>
              <a:buChar char="•"/>
            </a:pPr>
            <a:r>
              <a:rPr lang="en-US" sz="2600" dirty="0">
                <a:latin typeface="Optima" panose="02000503060000020004" pitchFamily="2" charset="0"/>
              </a:rPr>
              <a:t>Opened door for application to the new electron-positron and electron ion colliders with permanent magnets</a:t>
            </a:r>
          </a:p>
          <a:p>
            <a:pPr marL="400050" indent="-400050">
              <a:lnSpc>
                <a:spcPct val="150000"/>
              </a:lnSpc>
              <a:buFont typeface="Arial" panose="020B0604020202020204" pitchFamily="34" charset="0"/>
              <a:buChar char="•"/>
            </a:pPr>
            <a:r>
              <a:rPr lang="en-US" sz="2600" dirty="0">
                <a:latin typeface="Optima" panose="02000503060000020004" pitchFamily="2" charset="0"/>
              </a:rPr>
              <a:t>Established energy saving measures: Energy Recovery, SRF, and permanent magnets.</a:t>
            </a:r>
          </a:p>
          <a:p>
            <a:pPr marL="0" indent="0">
              <a:buNone/>
            </a:pPr>
            <a:endParaRPr lang="en-US" dirty="0">
              <a:solidFill>
                <a:srgbClr val="002060"/>
              </a:solidFill>
              <a:latin typeface="Optima" panose="02000503060000020004" pitchFamily="2" charset="0"/>
            </a:endParaRPr>
          </a:p>
        </p:txBody>
      </p:sp>
      <p:sp>
        <p:nvSpPr>
          <p:cNvPr id="4" name="Footer Placeholder 3">
            <a:extLst>
              <a:ext uri="{FF2B5EF4-FFF2-40B4-BE49-F238E27FC236}">
                <a16:creationId xmlns:a16="http://schemas.microsoft.com/office/drawing/2014/main" id="{81556577-3573-5897-223B-8ED5434FE266}"/>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22CE70C4-54C8-D049-0CAE-B4741A471561}"/>
              </a:ext>
            </a:extLst>
          </p:cNvPr>
          <p:cNvSpPr>
            <a:spLocks noGrp="1"/>
          </p:cNvSpPr>
          <p:nvPr>
            <p:ph type="sldNum" sz="quarter" idx="12"/>
          </p:nvPr>
        </p:nvSpPr>
        <p:spPr/>
        <p:txBody>
          <a:bodyPr/>
          <a:lstStyle/>
          <a:p>
            <a:fld id="{1FE97603-2A10-E648-8DE4-4D75A1570B14}" type="slidenum">
              <a:rPr lang="en-US" smtClean="0"/>
              <a:t>21</a:t>
            </a:fld>
            <a:endParaRPr lang="en-US" dirty="0"/>
          </a:p>
        </p:txBody>
      </p:sp>
    </p:spTree>
    <p:extLst>
      <p:ext uri="{BB962C8B-B14F-4D97-AF65-F5344CB8AC3E}">
        <p14:creationId xmlns:p14="http://schemas.microsoft.com/office/powerpoint/2010/main" val="325803372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D402-DB45-4C8B-38E0-FF009A76F5A4}"/>
              </a:ext>
            </a:extLst>
          </p:cNvPr>
          <p:cNvSpPr>
            <a:spLocks noGrp="1"/>
          </p:cNvSpPr>
          <p:nvPr>
            <p:ph type="title"/>
          </p:nvPr>
        </p:nvSpPr>
        <p:spPr>
          <a:xfrm>
            <a:off x="-1" y="-14922"/>
            <a:ext cx="9142733" cy="770572"/>
          </a:xfrm>
        </p:spPr>
        <p:txBody>
          <a:bodyPr>
            <a:normAutofit fontScale="90000"/>
          </a:bodyPr>
          <a:lstStyle/>
          <a:p>
            <a:r>
              <a:rPr lang="en-US" dirty="0"/>
              <a:t>4. </a:t>
            </a:r>
            <a:r>
              <a:rPr lang="en-US" sz="3200" i="1" dirty="0">
                <a:solidFill>
                  <a:srgbClr val="002060"/>
                </a:solidFill>
                <a:latin typeface="Optima" panose="02000503060000020004" pitchFamily="2" charset="0"/>
              </a:rPr>
              <a:t>‘FLASH’ Proton Therapy facility: </a:t>
            </a:r>
            <a:br>
              <a:rPr lang="en-US" sz="3200" i="1" dirty="0">
                <a:solidFill>
                  <a:srgbClr val="002060"/>
                </a:solidFill>
                <a:latin typeface="Optima" panose="02000503060000020004" pitchFamily="2" charset="0"/>
              </a:rPr>
            </a:br>
            <a:r>
              <a:rPr lang="en-US" sz="2700" dirty="0"/>
              <a:t>Stony Brook University Hospital – Radiation Oncology </a:t>
            </a:r>
          </a:p>
        </p:txBody>
      </p:sp>
      <p:sp>
        <p:nvSpPr>
          <p:cNvPr id="4" name="Footer Placeholder 3">
            <a:extLst>
              <a:ext uri="{FF2B5EF4-FFF2-40B4-BE49-F238E27FC236}">
                <a16:creationId xmlns:a16="http://schemas.microsoft.com/office/drawing/2014/main" id="{0C15A687-DD16-6880-EBD8-C7CFDE480BE7}"/>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6547DEBE-431C-A8BB-9373-949582CFEF0A}"/>
              </a:ext>
            </a:extLst>
          </p:cNvPr>
          <p:cNvSpPr>
            <a:spLocks noGrp="1"/>
          </p:cNvSpPr>
          <p:nvPr>
            <p:ph type="sldNum" sz="quarter" idx="12"/>
          </p:nvPr>
        </p:nvSpPr>
        <p:spPr/>
        <p:txBody>
          <a:bodyPr/>
          <a:lstStyle/>
          <a:p>
            <a:fld id="{1FE97603-2A10-E648-8DE4-4D75A1570B14}" type="slidenum">
              <a:rPr lang="en-US" smtClean="0"/>
              <a:t>22</a:t>
            </a:fld>
            <a:endParaRPr lang="en-US" dirty="0"/>
          </a:p>
        </p:txBody>
      </p:sp>
      <p:pic>
        <p:nvPicPr>
          <p:cNvPr id="6" name="Picture 5" descr="Diagram, schematic&#10;&#10;Description automatically generated">
            <a:extLst>
              <a:ext uri="{FF2B5EF4-FFF2-40B4-BE49-F238E27FC236}">
                <a16:creationId xmlns:a16="http://schemas.microsoft.com/office/drawing/2014/main" id="{9EB23816-D20A-B7E6-7693-4E048DB99E7A}"/>
              </a:ext>
            </a:extLst>
          </p:cNvPr>
          <p:cNvPicPr>
            <a:picLocks noChangeAspect="1"/>
          </p:cNvPicPr>
          <p:nvPr/>
        </p:nvPicPr>
        <p:blipFill>
          <a:blip r:embed="rId2"/>
          <a:stretch>
            <a:fillRect/>
          </a:stretch>
        </p:blipFill>
        <p:spPr>
          <a:xfrm>
            <a:off x="425154" y="928213"/>
            <a:ext cx="7772400" cy="5001574"/>
          </a:xfrm>
          <a:prstGeom prst="rect">
            <a:avLst/>
          </a:prstGeom>
        </p:spPr>
      </p:pic>
    </p:spTree>
    <p:extLst>
      <p:ext uri="{BB962C8B-B14F-4D97-AF65-F5344CB8AC3E}">
        <p14:creationId xmlns:p14="http://schemas.microsoft.com/office/powerpoint/2010/main" val="153205664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A8325B-2F8D-A5FD-6AC9-AABB4A09DB25}"/>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3737767F-8FF0-F71D-552F-7F060E8B9B1D}"/>
              </a:ext>
            </a:extLst>
          </p:cNvPr>
          <p:cNvSpPr>
            <a:spLocks noGrp="1"/>
          </p:cNvSpPr>
          <p:nvPr>
            <p:ph type="sldNum" sz="quarter" idx="12"/>
          </p:nvPr>
        </p:nvSpPr>
        <p:spPr/>
        <p:txBody>
          <a:bodyPr/>
          <a:lstStyle/>
          <a:p>
            <a:fld id="{1FE97603-2A10-E648-8DE4-4D75A1570B14}" type="slidenum">
              <a:rPr lang="en-US" smtClean="0"/>
              <a:pPr/>
              <a:t>23</a:t>
            </a:fld>
            <a:endParaRPr lang="en-US" dirty="0"/>
          </a:p>
        </p:txBody>
      </p:sp>
      <p:pic>
        <p:nvPicPr>
          <p:cNvPr id="7" name="Picture 6" descr="A picture containing LEGO, machine, plastic, blue&#10;&#10;Description automatically generated">
            <a:extLst>
              <a:ext uri="{FF2B5EF4-FFF2-40B4-BE49-F238E27FC236}">
                <a16:creationId xmlns:a16="http://schemas.microsoft.com/office/drawing/2014/main" id="{526520C9-03C2-80C4-5AD4-F08DCF84DE1A}"/>
              </a:ext>
            </a:extLst>
          </p:cNvPr>
          <p:cNvPicPr>
            <a:picLocks noChangeAspect="1"/>
          </p:cNvPicPr>
          <p:nvPr/>
        </p:nvPicPr>
        <p:blipFill>
          <a:blip r:embed="rId3"/>
          <a:stretch>
            <a:fillRect/>
          </a:stretch>
        </p:blipFill>
        <p:spPr>
          <a:xfrm>
            <a:off x="5541631" y="284459"/>
            <a:ext cx="3656450" cy="2468686"/>
          </a:xfrm>
          <a:prstGeom prst="rect">
            <a:avLst/>
          </a:prstGeom>
        </p:spPr>
      </p:pic>
      <p:sp>
        <p:nvSpPr>
          <p:cNvPr id="8" name="TextBox 7">
            <a:extLst>
              <a:ext uri="{FF2B5EF4-FFF2-40B4-BE49-F238E27FC236}">
                <a16:creationId xmlns:a16="http://schemas.microsoft.com/office/drawing/2014/main" id="{716C0CA9-C388-298D-1DE7-47C394A728C0}"/>
              </a:ext>
            </a:extLst>
          </p:cNvPr>
          <p:cNvSpPr txBox="1"/>
          <p:nvPr/>
        </p:nvSpPr>
        <p:spPr>
          <a:xfrm>
            <a:off x="2210949" y="665383"/>
            <a:ext cx="3866487" cy="3508653"/>
          </a:xfrm>
          <a:prstGeom prst="rect">
            <a:avLst/>
          </a:prstGeom>
          <a:noFill/>
        </p:spPr>
        <p:txBody>
          <a:bodyPr wrap="square" rtlCol="0">
            <a:spAutoFit/>
          </a:bodyPr>
          <a:lstStyle/>
          <a:p>
            <a:pPr algn="ctr"/>
            <a:r>
              <a:rPr lang="en-US" sz="1200" i="1" dirty="0">
                <a:solidFill>
                  <a:srgbClr val="002060"/>
                </a:solidFill>
                <a:latin typeface="Optima" panose="02000503060000020004" pitchFamily="2" charset="0"/>
              </a:rPr>
              <a:t>TR-19 ADVANCED CYCLOTRON SYSTEM, INC. Canada</a:t>
            </a:r>
          </a:p>
          <a:p>
            <a:pPr>
              <a:spcAft>
                <a:spcPts val="600"/>
              </a:spcAft>
            </a:pPr>
            <a:r>
              <a:rPr lang="en-US" sz="1200" b="1" i="0" u="none" strike="noStrike" dirty="0">
                <a:solidFill>
                  <a:srgbClr val="002060"/>
                </a:solidFill>
                <a:effectLst/>
                <a:latin typeface="Optima" panose="02000503060000020004" pitchFamily="2" charset="0"/>
              </a:rPr>
              <a:t>‘High performance cyclotron, for the production of PET isotopes. The only PET cyclotron with real variable energy and up to 400 </a:t>
            </a:r>
            <a:r>
              <a:rPr lang="el-GR" sz="1200" b="1" i="0" u="none" strike="noStrike" dirty="0">
                <a:solidFill>
                  <a:srgbClr val="002060"/>
                </a:solidFill>
                <a:effectLst/>
                <a:latin typeface="urw-din"/>
              </a:rPr>
              <a:t>μ</a:t>
            </a:r>
            <a:r>
              <a:rPr lang="en-US" sz="1200" b="1" i="0" u="none" strike="noStrike" dirty="0">
                <a:solidFill>
                  <a:srgbClr val="002060"/>
                </a:solidFill>
                <a:effectLst/>
                <a:latin typeface="Optima" panose="02000503060000020004" pitchFamily="2" charset="0"/>
              </a:rPr>
              <a:t>A of beam current.’ </a:t>
            </a:r>
            <a:r>
              <a:rPr lang="en-US" sz="1200" i="1" u="none" strike="noStrike" dirty="0">
                <a:solidFill>
                  <a:srgbClr val="002060"/>
                </a:solidFill>
                <a:effectLst/>
                <a:latin typeface="Optima" panose="02000503060000020004" pitchFamily="2" charset="0"/>
              </a:rPr>
              <a:t> The Cyclotron </a:t>
            </a:r>
            <a:r>
              <a:rPr lang="en-US" sz="1200" i="1" dirty="0">
                <a:solidFill>
                  <a:srgbClr val="002060"/>
                </a:solidFill>
                <a:effectLst/>
                <a:latin typeface="Optima" panose="02000503060000020004" pitchFamily="2" charset="0"/>
              </a:rPr>
              <a:t>RF frequency </a:t>
            </a:r>
            <a:r>
              <a:rPr lang="en-US" sz="1200" i="1" dirty="0">
                <a:solidFill>
                  <a:srgbClr val="002060"/>
                </a:solidFill>
                <a:latin typeface="Optima" panose="02000503060000020004" pitchFamily="2" charset="0"/>
              </a:rPr>
              <a:t>is</a:t>
            </a:r>
            <a:r>
              <a:rPr lang="en-US" sz="1200" i="1" dirty="0">
                <a:solidFill>
                  <a:srgbClr val="002060"/>
                </a:solidFill>
                <a:effectLst/>
                <a:latin typeface="Optima" panose="02000503060000020004" pitchFamily="2" charset="0"/>
              </a:rPr>
              <a:t> 73.2 MHz, RF system power 20 kW, and 200 KeV energy gain per turn. Reaches the kinetic energy 19 MeV. </a:t>
            </a:r>
            <a:endParaRPr lang="en-US" sz="1200" i="1" dirty="0">
              <a:solidFill>
                <a:srgbClr val="002060"/>
              </a:solidFill>
              <a:latin typeface="Optima" panose="02000503060000020004" pitchFamily="2" charset="0"/>
            </a:endParaRPr>
          </a:p>
          <a:p>
            <a:r>
              <a:rPr lang="en-US" sz="1200" i="1" dirty="0">
                <a:solidFill>
                  <a:srgbClr val="002060"/>
                </a:solidFill>
                <a:latin typeface="Optima" panose="02000503060000020004" pitchFamily="2" charset="0"/>
              </a:rPr>
              <a:t>1 Coulomb=6.242x10</a:t>
            </a:r>
            <a:r>
              <a:rPr lang="en-US" sz="1200" i="1" baseline="30000" dirty="0">
                <a:solidFill>
                  <a:srgbClr val="002060"/>
                </a:solidFill>
                <a:latin typeface="Optima" panose="02000503060000020004" pitchFamily="2" charset="0"/>
              </a:rPr>
              <a:t>18</a:t>
            </a:r>
            <a:r>
              <a:rPr lang="en-US" sz="1200" i="1" dirty="0">
                <a:solidFill>
                  <a:srgbClr val="002060"/>
                </a:solidFill>
                <a:latin typeface="Optima" panose="02000503060000020004" pitchFamily="2" charset="0"/>
              </a:rPr>
              <a:t> protons.(73.2 MHz</a:t>
            </a:r>
            <a:r>
              <a:rPr lang="en-US" sz="1200" i="1" dirty="0">
                <a:solidFill>
                  <a:srgbClr val="002060"/>
                </a:solidFill>
                <a:latin typeface="Optima" panose="02000503060000020004" pitchFamily="2" charset="0"/>
                <a:sym typeface="Wingdings" pitchFamily="2" charset="2"/>
              </a:rPr>
              <a:t> 13.66 ns)</a:t>
            </a:r>
            <a:endParaRPr lang="en-US" sz="1200" i="1" dirty="0">
              <a:solidFill>
                <a:srgbClr val="002060"/>
              </a:solidFill>
              <a:latin typeface="Optima" panose="02000503060000020004" pitchFamily="2" charset="0"/>
            </a:endParaRPr>
          </a:p>
          <a:p>
            <a:pPr>
              <a:spcAft>
                <a:spcPts val="600"/>
              </a:spcAft>
            </a:pPr>
            <a:r>
              <a:rPr lang="en-US" sz="1200" i="1" dirty="0">
                <a:solidFill>
                  <a:srgbClr val="002060"/>
                </a:solidFill>
                <a:latin typeface="Optima" panose="02000503060000020004" pitchFamily="2" charset="0"/>
              </a:rPr>
              <a:t>400 x10</a:t>
            </a:r>
            <a:r>
              <a:rPr lang="en-US" sz="1200" i="1" baseline="30000" dirty="0">
                <a:solidFill>
                  <a:srgbClr val="002060"/>
                </a:solidFill>
                <a:latin typeface="Optima" panose="02000503060000020004" pitchFamily="2" charset="0"/>
              </a:rPr>
              <a:t>-6 </a:t>
            </a:r>
            <a:r>
              <a:rPr lang="en-US" sz="1200" i="1" dirty="0">
                <a:solidFill>
                  <a:srgbClr val="002060"/>
                </a:solidFill>
                <a:latin typeface="Optima" panose="02000503060000020004" pitchFamily="2" charset="0"/>
              </a:rPr>
              <a:t>x 6.2415x10</a:t>
            </a:r>
            <a:r>
              <a:rPr lang="en-US" sz="1200" i="1" baseline="30000" dirty="0">
                <a:solidFill>
                  <a:srgbClr val="002060"/>
                </a:solidFill>
                <a:latin typeface="Optima" panose="02000503060000020004" pitchFamily="2" charset="0"/>
              </a:rPr>
              <a:t>18</a:t>
            </a:r>
            <a:r>
              <a:rPr lang="en-US" sz="1200" i="1" dirty="0">
                <a:solidFill>
                  <a:srgbClr val="002060"/>
                </a:solidFill>
                <a:latin typeface="Optima" panose="02000503060000020004" pitchFamily="2" charset="0"/>
              </a:rPr>
              <a:t>/s x 13.66 x10</a:t>
            </a:r>
            <a:r>
              <a:rPr lang="en-US" sz="1200" i="1" baseline="30000" dirty="0">
                <a:solidFill>
                  <a:srgbClr val="002060"/>
                </a:solidFill>
                <a:latin typeface="Optima" panose="02000503060000020004" pitchFamily="2" charset="0"/>
              </a:rPr>
              <a:t>-9 </a:t>
            </a:r>
            <a:r>
              <a:rPr lang="en-US" sz="1200" i="1" dirty="0">
                <a:solidFill>
                  <a:srgbClr val="002060"/>
                </a:solidFill>
                <a:latin typeface="Optima" panose="02000503060000020004" pitchFamily="2" charset="0"/>
              </a:rPr>
              <a:t>= 3.41x10</a:t>
            </a:r>
            <a:r>
              <a:rPr lang="en-US" sz="1200" i="1" baseline="30000" dirty="0">
                <a:solidFill>
                  <a:srgbClr val="002060"/>
                </a:solidFill>
                <a:latin typeface="Optima" panose="02000503060000020004" pitchFamily="2" charset="0"/>
              </a:rPr>
              <a:t>7 </a:t>
            </a:r>
            <a:r>
              <a:rPr lang="en-US" sz="1200" i="1" dirty="0">
                <a:solidFill>
                  <a:srgbClr val="002060"/>
                </a:solidFill>
                <a:latin typeface="Optima" panose="02000503060000020004" pitchFamily="2" charset="0"/>
              </a:rPr>
              <a:t>protons/bunch</a:t>
            </a:r>
          </a:p>
          <a:p>
            <a:r>
              <a:rPr lang="en-US" sz="1200" i="1" dirty="0">
                <a:solidFill>
                  <a:srgbClr val="002060"/>
                </a:solidFill>
                <a:latin typeface="Optima" panose="02000503060000020004" pitchFamily="2" charset="0"/>
              </a:rPr>
              <a:t>The time required for one turn at 19 MeV for ~30 m circumference is 5.857x10</a:t>
            </a:r>
            <a:r>
              <a:rPr lang="en-US" sz="1200" i="1" baseline="30000" dirty="0">
                <a:solidFill>
                  <a:srgbClr val="002060"/>
                </a:solidFill>
                <a:latin typeface="Optima" panose="02000503060000020004" pitchFamily="2" charset="0"/>
              </a:rPr>
              <a:t>-7</a:t>
            </a:r>
            <a:r>
              <a:rPr lang="en-US" sz="1200" i="1" dirty="0">
                <a:solidFill>
                  <a:srgbClr val="002060"/>
                </a:solidFill>
                <a:latin typeface="Optima" panose="02000503060000020004" pitchFamily="2" charset="0"/>
              </a:rPr>
              <a:t> sec. For TR-19 the time of one bunch </a:t>
            </a:r>
            <a:r>
              <a:rPr lang="en-US" sz="1200" i="1" dirty="0">
                <a:solidFill>
                  <a:srgbClr val="002060"/>
                </a:solidFill>
                <a:latin typeface="Symbol" pitchFamily="2" charset="2"/>
              </a:rPr>
              <a:t>t </a:t>
            </a:r>
            <a:r>
              <a:rPr lang="en-US" sz="1200" i="1" dirty="0">
                <a:solidFill>
                  <a:srgbClr val="002060"/>
                </a:solidFill>
                <a:latin typeface="Optima" panose="02000503060000020004" pitchFamily="2" charset="0"/>
              </a:rPr>
              <a:t>=1/73.2x10</a:t>
            </a:r>
            <a:r>
              <a:rPr lang="en-US" sz="1200" i="1" baseline="30000" dirty="0">
                <a:solidFill>
                  <a:srgbClr val="002060"/>
                </a:solidFill>
                <a:latin typeface="Optima" panose="02000503060000020004" pitchFamily="2" charset="0"/>
              </a:rPr>
              <a:t>6</a:t>
            </a:r>
            <a:r>
              <a:rPr lang="en-US" sz="1200" i="1" dirty="0">
                <a:solidFill>
                  <a:srgbClr val="002060"/>
                </a:solidFill>
                <a:latin typeface="Optima" panose="02000503060000020004" pitchFamily="2" charset="0"/>
              </a:rPr>
              <a:t>=13.66 ns. In the half of the ring there is a place for 18 bunches. FLASH requires 3.8</a:t>
            </a:r>
            <a:r>
              <a:rPr lang="en-US" sz="1200" i="1" dirty="0">
                <a:solidFill>
                  <a:srgbClr val="002060"/>
                </a:solidFill>
                <a:effectLst/>
                <a:latin typeface="Optima" panose="02000503060000020004" pitchFamily="2" charset="0"/>
                <a:ea typeface="Calibri" panose="020F0502020204030204" pitchFamily="34" charset="0"/>
              </a:rPr>
              <a:t>x10</a:t>
            </a:r>
            <a:r>
              <a:rPr lang="en-US" sz="1200" i="1" baseline="30000" dirty="0">
                <a:solidFill>
                  <a:srgbClr val="002060"/>
                </a:solidFill>
                <a:effectLst/>
                <a:latin typeface="Optima" panose="02000503060000020004" pitchFamily="2" charset="0"/>
                <a:ea typeface="Calibri" panose="020F0502020204030204" pitchFamily="34" charset="0"/>
              </a:rPr>
              <a:t>11 </a:t>
            </a:r>
            <a:r>
              <a:rPr lang="en-US" sz="1200" i="1" dirty="0">
                <a:solidFill>
                  <a:srgbClr val="002060"/>
                </a:solidFill>
                <a:effectLst/>
                <a:latin typeface="Optima" panose="02000503060000020004" pitchFamily="2" charset="0"/>
                <a:ea typeface="Calibri" panose="020F0502020204030204" pitchFamily="34" charset="0"/>
              </a:rPr>
              <a:t>protons or 600 nC this requires 310 cycles in 100 ms = 3.1 kHz</a:t>
            </a:r>
            <a:endParaRPr lang="en-US" sz="1200" i="1" dirty="0">
              <a:solidFill>
                <a:srgbClr val="002060"/>
              </a:solidFill>
              <a:latin typeface="Optima" panose="02000503060000020004" pitchFamily="2" charset="0"/>
            </a:endParaRPr>
          </a:p>
        </p:txBody>
      </p:sp>
      <p:pic>
        <p:nvPicPr>
          <p:cNvPr id="10" name="Picture 9" descr="A picture containing indoor, brewery, steel, pipe&#10;&#10;Description automatically generated">
            <a:extLst>
              <a:ext uri="{FF2B5EF4-FFF2-40B4-BE49-F238E27FC236}">
                <a16:creationId xmlns:a16="http://schemas.microsoft.com/office/drawing/2014/main" id="{A9D55C52-332B-8113-AA0C-3C5CE34CA1D7}"/>
              </a:ext>
            </a:extLst>
          </p:cNvPr>
          <p:cNvPicPr>
            <a:picLocks noChangeAspect="1"/>
          </p:cNvPicPr>
          <p:nvPr/>
        </p:nvPicPr>
        <p:blipFill>
          <a:blip r:embed="rId4"/>
          <a:stretch>
            <a:fillRect/>
          </a:stretch>
        </p:blipFill>
        <p:spPr>
          <a:xfrm>
            <a:off x="6077436" y="2784703"/>
            <a:ext cx="1860550" cy="1864595"/>
          </a:xfrm>
          <a:prstGeom prst="rect">
            <a:avLst/>
          </a:prstGeom>
        </p:spPr>
      </p:pic>
      <p:pic>
        <p:nvPicPr>
          <p:cNvPr id="9" name="Picture 8" descr="A picture containing purple, screenshot, colorfulness, diagram&#10;&#10;Description automatically generated">
            <a:extLst>
              <a:ext uri="{FF2B5EF4-FFF2-40B4-BE49-F238E27FC236}">
                <a16:creationId xmlns:a16="http://schemas.microsoft.com/office/drawing/2014/main" id="{CD76011D-73E8-2AEA-8514-71B9B0BA6BDB}"/>
              </a:ext>
            </a:extLst>
          </p:cNvPr>
          <p:cNvPicPr>
            <a:picLocks noChangeAspect="1"/>
          </p:cNvPicPr>
          <p:nvPr/>
        </p:nvPicPr>
        <p:blipFill>
          <a:blip r:embed="rId5"/>
          <a:stretch>
            <a:fillRect/>
          </a:stretch>
        </p:blipFill>
        <p:spPr>
          <a:xfrm>
            <a:off x="-1" y="919212"/>
            <a:ext cx="2165955" cy="5163954"/>
          </a:xfrm>
          <a:prstGeom prst="rect">
            <a:avLst/>
          </a:prstGeom>
        </p:spPr>
      </p:pic>
      <p:sp>
        <p:nvSpPr>
          <p:cNvPr id="2" name="Title 1">
            <a:extLst>
              <a:ext uri="{FF2B5EF4-FFF2-40B4-BE49-F238E27FC236}">
                <a16:creationId xmlns:a16="http://schemas.microsoft.com/office/drawing/2014/main" id="{ECF79AEA-D423-1117-A861-66885EE71C70}"/>
              </a:ext>
            </a:extLst>
          </p:cNvPr>
          <p:cNvSpPr>
            <a:spLocks noGrp="1"/>
          </p:cNvSpPr>
          <p:nvPr>
            <p:ph type="title"/>
          </p:nvPr>
        </p:nvSpPr>
        <p:spPr/>
        <p:txBody>
          <a:bodyPr>
            <a:normAutofit/>
          </a:bodyPr>
          <a:lstStyle/>
          <a:p>
            <a:r>
              <a:rPr lang="en-US" sz="2800" dirty="0"/>
              <a:t>4. TR-19 Cyclotron as an Injector Possibility</a:t>
            </a:r>
          </a:p>
        </p:txBody>
      </p:sp>
      <p:pic>
        <p:nvPicPr>
          <p:cNvPr id="24" name="Picture 23" descr="A picture containing circle, diagram, design&#10;&#10;Description automatically generated">
            <a:extLst>
              <a:ext uri="{FF2B5EF4-FFF2-40B4-BE49-F238E27FC236}">
                <a16:creationId xmlns:a16="http://schemas.microsoft.com/office/drawing/2014/main" id="{CB94C646-4565-02E0-FB40-06B379BB1D9A}"/>
              </a:ext>
            </a:extLst>
          </p:cNvPr>
          <p:cNvPicPr>
            <a:picLocks noChangeAspect="1"/>
          </p:cNvPicPr>
          <p:nvPr/>
        </p:nvPicPr>
        <p:blipFill>
          <a:blip r:embed="rId6"/>
          <a:stretch>
            <a:fillRect/>
          </a:stretch>
        </p:blipFill>
        <p:spPr>
          <a:xfrm>
            <a:off x="5384483" y="4773063"/>
            <a:ext cx="2995529" cy="1727607"/>
          </a:xfrm>
          <a:prstGeom prst="rect">
            <a:avLst/>
          </a:prstGeom>
        </p:spPr>
      </p:pic>
      <p:sp>
        <p:nvSpPr>
          <p:cNvPr id="26" name="TextBox 25">
            <a:extLst>
              <a:ext uri="{FF2B5EF4-FFF2-40B4-BE49-F238E27FC236}">
                <a16:creationId xmlns:a16="http://schemas.microsoft.com/office/drawing/2014/main" id="{34413454-0D85-0B51-2EF2-59C3D20641C3}"/>
              </a:ext>
            </a:extLst>
          </p:cNvPr>
          <p:cNvSpPr txBox="1"/>
          <p:nvPr/>
        </p:nvSpPr>
        <p:spPr>
          <a:xfrm>
            <a:off x="4194994" y="4763317"/>
            <a:ext cx="1411540"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SLIP STACKING</a:t>
            </a:r>
          </a:p>
        </p:txBody>
      </p:sp>
      <p:pic>
        <p:nvPicPr>
          <p:cNvPr id="28" name="Picture 27" descr="A picture containing circle&#10;&#10;Description automatically generated">
            <a:extLst>
              <a:ext uri="{FF2B5EF4-FFF2-40B4-BE49-F238E27FC236}">
                <a16:creationId xmlns:a16="http://schemas.microsoft.com/office/drawing/2014/main" id="{1EE7D536-F28A-1E3E-C2CE-24D2F29A3F26}"/>
              </a:ext>
            </a:extLst>
          </p:cNvPr>
          <p:cNvPicPr>
            <a:picLocks noChangeAspect="1"/>
          </p:cNvPicPr>
          <p:nvPr/>
        </p:nvPicPr>
        <p:blipFill>
          <a:blip r:embed="rId7"/>
          <a:stretch>
            <a:fillRect/>
          </a:stretch>
        </p:blipFill>
        <p:spPr>
          <a:xfrm>
            <a:off x="2508808" y="5061700"/>
            <a:ext cx="2532821" cy="1480666"/>
          </a:xfrm>
          <a:prstGeom prst="rect">
            <a:avLst/>
          </a:prstGeom>
        </p:spPr>
      </p:pic>
      <p:sp>
        <p:nvSpPr>
          <p:cNvPr id="20" name="TextBox 19">
            <a:extLst>
              <a:ext uri="{FF2B5EF4-FFF2-40B4-BE49-F238E27FC236}">
                <a16:creationId xmlns:a16="http://schemas.microsoft.com/office/drawing/2014/main" id="{18690A4F-BF75-B487-3B8F-746D82D21E19}"/>
              </a:ext>
            </a:extLst>
          </p:cNvPr>
          <p:cNvSpPr txBox="1"/>
          <p:nvPr/>
        </p:nvSpPr>
        <p:spPr>
          <a:xfrm>
            <a:off x="3655647" y="5525034"/>
            <a:ext cx="441146"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CW</a:t>
            </a:r>
          </a:p>
        </p:txBody>
      </p:sp>
      <p:sp>
        <p:nvSpPr>
          <p:cNvPr id="3" name="TextBox 2">
            <a:extLst>
              <a:ext uri="{FF2B5EF4-FFF2-40B4-BE49-F238E27FC236}">
                <a16:creationId xmlns:a16="http://schemas.microsoft.com/office/drawing/2014/main" id="{F7DFF51B-A151-151C-B2C3-A414FAE92627}"/>
              </a:ext>
            </a:extLst>
          </p:cNvPr>
          <p:cNvSpPr txBox="1"/>
          <p:nvPr/>
        </p:nvSpPr>
        <p:spPr>
          <a:xfrm>
            <a:off x="7299139" y="3009437"/>
            <a:ext cx="1955985" cy="1015663"/>
          </a:xfrm>
          <a:prstGeom prst="rect">
            <a:avLst/>
          </a:prstGeom>
          <a:noFill/>
        </p:spPr>
        <p:txBody>
          <a:bodyPr wrap="none" rtlCol="0">
            <a:spAutoFit/>
          </a:bodyPr>
          <a:lstStyle/>
          <a:p>
            <a:r>
              <a:rPr lang="en-US" sz="1200" dirty="0">
                <a:solidFill>
                  <a:srgbClr val="002060"/>
                </a:solidFill>
                <a:latin typeface="Optima" panose="02000503060000020004" pitchFamily="2" charset="0"/>
              </a:rPr>
              <a:t>#dees  	    2</a:t>
            </a:r>
          </a:p>
          <a:p>
            <a:r>
              <a:rPr lang="en-US" sz="1200" dirty="0">
                <a:solidFill>
                  <a:srgbClr val="002060"/>
                </a:solidFill>
                <a:latin typeface="Optima" panose="02000503060000020004" pitchFamily="2" charset="0"/>
              </a:rPr>
              <a:t>RF frequency	    73.2 MHz</a:t>
            </a:r>
          </a:p>
          <a:p>
            <a:r>
              <a:rPr lang="en-US" sz="1200" dirty="0">
                <a:solidFill>
                  <a:srgbClr val="002060"/>
                </a:solidFill>
                <a:latin typeface="Optima" panose="02000503060000020004" pitchFamily="2" charset="0"/>
              </a:rPr>
              <a:t>h-RF harmonic   4</a:t>
            </a:r>
          </a:p>
          <a:p>
            <a:r>
              <a:rPr lang="en-US" sz="1200" dirty="0">
                <a:solidFill>
                  <a:srgbClr val="002060"/>
                </a:solidFill>
                <a:latin typeface="Optima" panose="02000503060000020004" pitchFamily="2" charset="0"/>
              </a:rPr>
              <a:t>Voltage on dees  50  keV</a:t>
            </a:r>
          </a:p>
          <a:p>
            <a:r>
              <a:rPr lang="en-US" sz="1200" dirty="0">
                <a:solidFill>
                  <a:srgbClr val="002060"/>
                </a:solidFill>
                <a:latin typeface="Optima" panose="02000503060000020004" pitchFamily="2" charset="0"/>
              </a:rPr>
              <a:t>Energy/turn 	     200 keV</a:t>
            </a:r>
          </a:p>
        </p:txBody>
      </p:sp>
      <p:sp>
        <p:nvSpPr>
          <p:cNvPr id="11" name="TextBox 10">
            <a:extLst>
              <a:ext uri="{FF2B5EF4-FFF2-40B4-BE49-F238E27FC236}">
                <a16:creationId xmlns:a16="http://schemas.microsoft.com/office/drawing/2014/main" id="{7C8313D0-3725-5702-C7A2-023C10639D11}"/>
              </a:ext>
            </a:extLst>
          </p:cNvPr>
          <p:cNvSpPr txBox="1"/>
          <p:nvPr/>
        </p:nvSpPr>
        <p:spPr>
          <a:xfrm>
            <a:off x="-1" y="581955"/>
            <a:ext cx="1654620"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6</a:t>
            </a:r>
            <a:r>
              <a:rPr lang="en-US" sz="1400" dirty="0">
                <a:solidFill>
                  <a:srgbClr val="002060"/>
                </a:solidFill>
                <a:latin typeface="Optima" panose="02000503060000020004" pitchFamily="2" charset="0"/>
                <a:sym typeface="Wingdings" pitchFamily="2" charset="2"/>
              </a:rPr>
              <a:t> to1 bunch Merge</a:t>
            </a:r>
            <a:endParaRPr lang="en-US" sz="1400" dirty="0">
              <a:solidFill>
                <a:srgbClr val="002060"/>
              </a:solidFill>
              <a:latin typeface="Optima" panose="02000503060000020004" pitchFamily="2" charset="0"/>
            </a:endParaRPr>
          </a:p>
        </p:txBody>
      </p:sp>
      <p:sp>
        <p:nvSpPr>
          <p:cNvPr id="12" name="TextBox 11">
            <a:extLst>
              <a:ext uri="{FF2B5EF4-FFF2-40B4-BE49-F238E27FC236}">
                <a16:creationId xmlns:a16="http://schemas.microsoft.com/office/drawing/2014/main" id="{5C7F9B32-A67A-A1BD-CC0F-1D2650F77634}"/>
              </a:ext>
            </a:extLst>
          </p:cNvPr>
          <p:cNvSpPr txBox="1"/>
          <p:nvPr/>
        </p:nvSpPr>
        <p:spPr>
          <a:xfrm>
            <a:off x="1121845" y="938994"/>
            <a:ext cx="1065548"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RF Voltages</a:t>
            </a:r>
          </a:p>
        </p:txBody>
      </p:sp>
    </p:spTree>
    <p:extLst>
      <p:ext uri="{BB962C8B-B14F-4D97-AF65-F5344CB8AC3E}">
        <p14:creationId xmlns:p14="http://schemas.microsoft.com/office/powerpoint/2010/main" val="193052231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AC54-6B03-6444-9EFC-8DAA9A32F10E}"/>
              </a:ext>
            </a:extLst>
          </p:cNvPr>
          <p:cNvSpPr>
            <a:spLocks noGrp="1"/>
          </p:cNvSpPr>
          <p:nvPr>
            <p:ph type="title"/>
          </p:nvPr>
        </p:nvSpPr>
        <p:spPr/>
        <p:txBody>
          <a:bodyPr>
            <a:noAutofit/>
          </a:bodyPr>
          <a:lstStyle/>
          <a:p>
            <a:r>
              <a:rPr lang="en-US" sz="2400" i="1" dirty="0">
                <a:solidFill>
                  <a:srgbClr val="002060"/>
                </a:solidFill>
                <a:latin typeface="Optima" panose="02000503060000020004" pitchFamily="2" charset="0"/>
              </a:rPr>
              <a:t>4. ‘FLASH’ Proton Therapy facility: Fast Cycling FFA Synchrotron</a:t>
            </a:r>
          </a:p>
        </p:txBody>
      </p:sp>
      <p:sp>
        <p:nvSpPr>
          <p:cNvPr id="4" name="Footer Placeholder 3">
            <a:extLst>
              <a:ext uri="{FF2B5EF4-FFF2-40B4-BE49-F238E27FC236}">
                <a16:creationId xmlns:a16="http://schemas.microsoft.com/office/drawing/2014/main" id="{CAAF03F7-947F-804D-8FFA-3217EAD8662C}"/>
              </a:ext>
            </a:extLst>
          </p:cNvPr>
          <p:cNvSpPr>
            <a:spLocks noGrp="1"/>
          </p:cNvSpPr>
          <p:nvPr>
            <p:ph type="ftr" sz="quarter" idx="11"/>
          </p:nvPr>
        </p:nvSpPr>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5" name="Slide Number Placeholder 4">
            <a:extLst>
              <a:ext uri="{FF2B5EF4-FFF2-40B4-BE49-F238E27FC236}">
                <a16:creationId xmlns:a16="http://schemas.microsoft.com/office/drawing/2014/main" id="{7F15625E-D7B2-A24A-A0DB-CE76DDFA2D2E}"/>
              </a:ext>
            </a:extLst>
          </p:cNvPr>
          <p:cNvSpPr>
            <a:spLocks noGrp="1"/>
          </p:cNvSpPr>
          <p:nvPr>
            <p:ph type="sldNum" sz="quarter" idx="12"/>
          </p:nvPr>
        </p:nvSpPr>
        <p:spPr/>
        <p:txBody>
          <a:bodyPr/>
          <a:lstStyle/>
          <a:p>
            <a:fld id="{1FE97603-2A10-E648-8DE4-4D75A1570B14}" type="slidenum">
              <a:rPr lang="en-US" smtClean="0"/>
              <a:t>24</a:t>
            </a:fld>
            <a:endParaRPr lang="en-US" dirty="0"/>
          </a:p>
        </p:txBody>
      </p:sp>
      <p:sp>
        <p:nvSpPr>
          <p:cNvPr id="6" name="TextBox 5">
            <a:extLst>
              <a:ext uri="{FF2B5EF4-FFF2-40B4-BE49-F238E27FC236}">
                <a16:creationId xmlns:a16="http://schemas.microsoft.com/office/drawing/2014/main" id="{0A1FD725-399F-CF45-86E6-2BDC65D1D73D}"/>
              </a:ext>
            </a:extLst>
          </p:cNvPr>
          <p:cNvSpPr txBox="1"/>
          <p:nvPr/>
        </p:nvSpPr>
        <p:spPr>
          <a:xfrm>
            <a:off x="205484" y="666879"/>
            <a:ext cx="8925909" cy="369332"/>
          </a:xfrm>
          <a:prstGeom prst="rect">
            <a:avLst/>
          </a:prstGeom>
          <a:noFill/>
        </p:spPr>
        <p:txBody>
          <a:bodyPr wrap="square" rtlCol="0">
            <a:spAutoFit/>
          </a:bodyPr>
          <a:lstStyle/>
          <a:p>
            <a:r>
              <a:rPr lang="en-US" dirty="0">
                <a:solidFill>
                  <a:srgbClr val="002060"/>
                </a:solidFill>
                <a:latin typeface="Optima" panose="02000503060000020004" pitchFamily="2" charset="0"/>
              </a:rPr>
              <a:t>The proposal is based on the existing US patent by the speaker of this proposal [6]: </a:t>
            </a:r>
          </a:p>
        </p:txBody>
      </p:sp>
      <p:pic>
        <p:nvPicPr>
          <p:cNvPr id="7" name="Picture 6" descr="Diagram&#10;&#10;Description automatically generated">
            <a:extLst>
              <a:ext uri="{FF2B5EF4-FFF2-40B4-BE49-F238E27FC236}">
                <a16:creationId xmlns:a16="http://schemas.microsoft.com/office/drawing/2014/main" id="{36FC4EFD-BBF0-E340-ACDF-6C1A17B3BE04}"/>
              </a:ext>
            </a:extLst>
          </p:cNvPr>
          <p:cNvPicPr>
            <a:picLocks noChangeAspect="1"/>
          </p:cNvPicPr>
          <p:nvPr/>
        </p:nvPicPr>
        <p:blipFill>
          <a:blip r:embed="rId2"/>
          <a:stretch>
            <a:fillRect/>
          </a:stretch>
        </p:blipFill>
        <p:spPr>
          <a:xfrm>
            <a:off x="1468973" y="1307802"/>
            <a:ext cx="5529903" cy="3784769"/>
          </a:xfrm>
          <a:prstGeom prst="rect">
            <a:avLst/>
          </a:prstGeom>
        </p:spPr>
      </p:pic>
      <p:sp>
        <p:nvSpPr>
          <p:cNvPr id="3" name="TextBox 2">
            <a:extLst>
              <a:ext uri="{FF2B5EF4-FFF2-40B4-BE49-F238E27FC236}">
                <a16:creationId xmlns:a16="http://schemas.microsoft.com/office/drawing/2014/main" id="{64D25B16-4E7C-01C9-E214-12CCF23E9F4E}"/>
              </a:ext>
            </a:extLst>
          </p:cNvPr>
          <p:cNvSpPr txBox="1"/>
          <p:nvPr/>
        </p:nvSpPr>
        <p:spPr>
          <a:xfrm>
            <a:off x="205484" y="5544790"/>
            <a:ext cx="8691936" cy="738664"/>
          </a:xfrm>
          <a:prstGeom prst="rect">
            <a:avLst/>
          </a:prstGeom>
          <a:noFill/>
          <a:ln w="12700">
            <a:solidFill>
              <a:srgbClr val="FF0000"/>
            </a:solidFill>
          </a:ln>
        </p:spPr>
        <p:txBody>
          <a:bodyPr wrap="square" rtlCol="0">
            <a:spAutoFit/>
          </a:bodyPr>
          <a:lstStyle/>
          <a:p>
            <a:pPr marL="342900" indent="-342900"/>
            <a:r>
              <a:rPr lang="en-US" sz="1400" dirty="0">
                <a:solidFill>
                  <a:srgbClr val="002060"/>
                </a:solidFill>
                <a:latin typeface="Optima" panose="02000503060000020004" pitchFamily="2" charset="0"/>
              </a:rPr>
              <a:t>6.    D. Trbojevic, Title: “Non-scaling fixed field alternating gradient permanent magnet cancer therapy accelerator”, patent number: US 9661737 B2, Date of the patent: May 23, 2017 (belongs to the DOE). </a:t>
            </a:r>
            <a:r>
              <a:rPr lang="en-US" sz="1400" dirty="0">
                <a:latin typeface="Optima" panose="02000503060000020004" pitchFamily="2" charset="0"/>
                <a:hlinkClick r:id="rId3"/>
              </a:rPr>
              <a:t>https://patentimages.storage.googleapis.com/42/5e/92/f7da1cf617d6e3/US9661737.pdf</a:t>
            </a:r>
            <a:endParaRPr lang="en-US" sz="1400" dirty="0">
              <a:latin typeface="Optima" panose="02000503060000020004" pitchFamily="2" charset="0"/>
            </a:endParaRPr>
          </a:p>
        </p:txBody>
      </p:sp>
    </p:spTree>
    <p:extLst>
      <p:ext uri="{BB962C8B-B14F-4D97-AF65-F5344CB8AC3E}">
        <p14:creationId xmlns:p14="http://schemas.microsoft.com/office/powerpoint/2010/main" val="358224175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BAE1-92B3-B947-9676-AC26FEB64097}"/>
              </a:ext>
            </a:extLst>
          </p:cNvPr>
          <p:cNvSpPr>
            <a:spLocks noGrp="1"/>
          </p:cNvSpPr>
          <p:nvPr>
            <p:ph type="title"/>
          </p:nvPr>
        </p:nvSpPr>
        <p:spPr/>
        <p:txBody>
          <a:bodyPr>
            <a:normAutofit/>
          </a:bodyPr>
          <a:lstStyle/>
          <a:p>
            <a:r>
              <a:rPr lang="en-US" sz="2800" dirty="0"/>
              <a:t>4</a:t>
            </a:r>
            <a:r>
              <a:rPr lang="en-US" sz="2800" i="1" dirty="0">
                <a:solidFill>
                  <a:srgbClr val="002060"/>
                </a:solidFill>
                <a:latin typeface="Optima" panose="02000503060000020004" pitchFamily="2" charset="0"/>
              </a:rPr>
              <a:t>. Injection, Extraction and three RF cavities</a:t>
            </a:r>
          </a:p>
        </p:txBody>
      </p:sp>
      <p:sp>
        <p:nvSpPr>
          <p:cNvPr id="4" name="Footer Placeholder 3">
            <a:extLst>
              <a:ext uri="{FF2B5EF4-FFF2-40B4-BE49-F238E27FC236}">
                <a16:creationId xmlns:a16="http://schemas.microsoft.com/office/drawing/2014/main" id="{0D11BAE7-B52C-B243-A17B-02FB90C6DE28}"/>
              </a:ext>
            </a:extLst>
          </p:cNvPr>
          <p:cNvSpPr>
            <a:spLocks noGrp="1"/>
          </p:cNvSpPr>
          <p:nvPr>
            <p:ph type="ftr" sz="quarter" idx="11"/>
          </p:nvPr>
        </p:nvSpPr>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5" name="Slide Number Placeholder 4">
            <a:extLst>
              <a:ext uri="{FF2B5EF4-FFF2-40B4-BE49-F238E27FC236}">
                <a16:creationId xmlns:a16="http://schemas.microsoft.com/office/drawing/2014/main" id="{9333D992-A8C8-3B4E-9EEB-99BACD228D7D}"/>
              </a:ext>
            </a:extLst>
          </p:cNvPr>
          <p:cNvSpPr>
            <a:spLocks noGrp="1"/>
          </p:cNvSpPr>
          <p:nvPr>
            <p:ph type="sldNum" sz="quarter" idx="12"/>
          </p:nvPr>
        </p:nvSpPr>
        <p:spPr/>
        <p:txBody>
          <a:bodyPr/>
          <a:lstStyle/>
          <a:p>
            <a:fld id="{1FE97603-2A10-E648-8DE4-4D75A1570B14}" type="slidenum">
              <a:rPr lang="en-US" smtClean="0"/>
              <a:t>25</a:t>
            </a:fld>
            <a:endParaRPr lang="en-US" dirty="0"/>
          </a:p>
        </p:txBody>
      </p:sp>
      <p:grpSp>
        <p:nvGrpSpPr>
          <p:cNvPr id="3" name="Group 2">
            <a:extLst>
              <a:ext uri="{FF2B5EF4-FFF2-40B4-BE49-F238E27FC236}">
                <a16:creationId xmlns:a16="http://schemas.microsoft.com/office/drawing/2014/main" id="{74042A00-2359-7749-8EC7-7CD7A6FEA29D}"/>
              </a:ext>
            </a:extLst>
          </p:cNvPr>
          <p:cNvGrpSpPr>
            <a:grpSpLocks noChangeAspect="1"/>
          </p:cNvGrpSpPr>
          <p:nvPr/>
        </p:nvGrpSpPr>
        <p:grpSpPr>
          <a:xfrm>
            <a:off x="970328" y="521242"/>
            <a:ext cx="7323280" cy="3646356"/>
            <a:chOff x="970328" y="1228768"/>
            <a:chExt cx="8497694" cy="4231112"/>
          </a:xfrm>
        </p:grpSpPr>
        <p:grpSp>
          <p:nvGrpSpPr>
            <p:cNvPr id="7" name="Group 6">
              <a:extLst>
                <a:ext uri="{FF2B5EF4-FFF2-40B4-BE49-F238E27FC236}">
                  <a16:creationId xmlns:a16="http://schemas.microsoft.com/office/drawing/2014/main" id="{00DA408E-E738-8445-9A14-CC1F9A9A7042}"/>
                </a:ext>
              </a:extLst>
            </p:cNvPr>
            <p:cNvGrpSpPr/>
            <p:nvPr/>
          </p:nvGrpSpPr>
          <p:grpSpPr>
            <a:xfrm rot="10800000" flipH="1">
              <a:off x="3573900" y="1228768"/>
              <a:ext cx="2991502" cy="4128949"/>
              <a:chOff x="3618011" y="292100"/>
              <a:chExt cx="4188103" cy="5780530"/>
            </a:xfrm>
          </p:grpSpPr>
          <p:pic>
            <p:nvPicPr>
              <p:cNvPr id="8" name="Picture 7" descr="Diagram&#10;&#10;Description automatically generated">
                <a:extLst>
                  <a:ext uri="{FF2B5EF4-FFF2-40B4-BE49-F238E27FC236}">
                    <a16:creationId xmlns:a16="http://schemas.microsoft.com/office/drawing/2014/main" id="{0500B5EC-04C0-D344-9725-10DA192CDE81}"/>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a:off x="3618011" y="385317"/>
                <a:ext cx="4188103" cy="5568696"/>
              </a:xfrm>
              <a:prstGeom prst="rect">
                <a:avLst/>
              </a:prstGeom>
            </p:spPr>
          </p:pic>
          <p:cxnSp>
            <p:nvCxnSpPr>
              <p:cNvPr id="9" name="Straight Connector 8">
                <a:extLst>
                  <a:ext uri="{FF2B5EF4-FFF2-40B4-BE49-F238E27FC236}">
                    <a16:creationId xmlns:a16="http://schemas.microsoft.com/office/drawing/2014/main" id="{4D33E275-BD19-824E-9B50-B61E47880134}"/>
                  </a:ext>
                </a:extLst>
              </p:cNvPr>
              <p:cNvCxnSpPr>
                <a:cxnSpLocks/>
              </p:cNvCxnSpPr>
              <p:nvPr/>
            </p:nvCxnSpPr>
            <p:spPr>
              <a:xfrm>
                <a:off x="5684397" y="292100"/>
                <a:ext cx="0" cy="5780530"/>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E1EF2B7-99B6-314A-84C2-7C2F7D6A69EF}"/>
                  </a:ext>
                </a:extLst>
              </p:cNvPr>
              <p:cNvGrpSpPr/>
              <p:nvPr/>
            </p:nvGrpSpPr>
            <p:grpSpPr>
              <a:xfrm rot="153610">
                <a:off x="4922156" y="1104249"/>
                <a:ext cx="1868917" cy="1857433"/>
                <a:chOff x="4912769" y="1102678"/>
                <a:chExt cx="1868917" cy="1857433"/>
              </a:xfrm>
            </p:grpSpPr>
            <p:pic>
              <p:nvPicPr>
                <p:cNvPr id="21" name="Picture 20" descr="A picture containing transport, crane&#10;&#10;Description automatically generated">
                  <a:extLst>
                    <a:ext uri="{FF2B5EF4-FFF2-40B4-BE49-F238E27FC236}">
                      <a16:creationId xmlns:a16="http://schemas.microsoft.com/office/drawing/2014/main" id="{70645CF7-0A59-714E-A1EF-626A580A83AA}"/>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39608" flipH="1">
                  <a:off x="4912769" y="2437606"/>
                  <a:ext cx="261253" cy="522505"/>
                </a:xfrm>
                <a:prstGeom prst="rect">
                  <a:avLst/>
                </a:prstGeom>
              </p:spPr>
            </p:pic>
            <p:pic>
              <p:nvPicPr>
                <p:cNvPr id="22" name="Picture 21" descr="Diagram, engineering drawing&#10;&#10;Description automatically generated">
                  <a:extLst>
                    <a:ext uri="{FF2B5EF4-FFF2-40B4-BE49-F238E27FC236}">
                      <a16:creationId xmlns:a16="http://schemas.microsoft.com/office/drawing/2014/main" id="{882EE142-6B39-2B45-A801-483530E59B5D}"/>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526497" flipH="1">
                  <a:off x="4915592" y="1102678"/>
                  <a:ext cx="1491420" cy="1701973"/>
                </a:xfrm>
                <a:prstGeom prst="rect">
                  <a:avLst/>
                </a:prstGeom>
              </p:spPr>
            </p:pic>
            <p:pic>
              <p:nvPicPr>
                <p:cNvPr id="23" name="Picture 22">
                  <a:extLst>
                    <a:ext uri="{FF2B5EF4-FFF2-40B4-BE49-F238E27FC236}">
                      <a16:creationId xmlns:a16="http://schemas.microsoft.com/office/drawing/2014/main" id="{08A4FE5D-ADF6-3F42-8DD7-21F3CDCA43F9}"/>
                    </a:ext>
                  </a:extLst>
                </p:cNvPr>
                <p:cNvPicPr>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rot="12482802" flipH="1">
                  <a:off x="6389665" y="1816538"/>
                  <a:ext cx="392021" cy="485711"/>
                </a:xfrm>
                <a:prstGeom prst="rect">
                  <a:avLst/>
                </a:prstGeom>
              </p:spPr>
            </p:pic>
          </p:grpSp>
          <p:sp>
            <p:nvSpPr>
              <p:cNvPr id="11" name="TextBox 10">
                <a:extLst>
                  <a:ext uri="{FF2B5EF4-FFF2-40B4-BE49-F238E27FC236}">
                    <a16:creationId xmlns:a16="http://schemas.microsoft.com/office/drawing/2014/main" id="{D1CA7A57-59A7-A945-8520-6408A3ED4568}"/>
                  </a:ext>
                </a:extLst>
              </p:cNvPr>
              <p:cNvSpPr txBox="1"/>
              <p:nvPr/>
            </p:nvSpPr>
            <p:spPr>
              <a:xfrm rot="10800000" flipH="1">
                <a:off x="5733838" y="2582074"/>
                <a:ext cx="1355439" cy="1049974"/>
              </a:xfrm>
              <a:prstGeom prst="rect">
                <a:avLst/>
              </a:prstGeom>
              <a:noFill/>
            </p:spPr>
            <p:txBody>
              <a:bodyPr wrap="square" rtlCol="0">
                <a:spAutoFit/>
              </a:bodyPr>
              <a:lstStyle/>
              <a:p>
                <a:pPr algn="ctr"/>
                <a:r>
                  <a:rPr lang="en-US" sz="1200" dirty="0"/>
                  <a:t>Magnified injection </a:t>
                </a:r>
              </a:p>
              <a:p>
                <a:pPr algn="ctr"/>
                <a:r>
                  <a:rPr lang="en-US" sz="1200" dirty="0"/>
                  <a:t>orbit</a:t>
                </a:r>
              </a:p>
            </p:txBody>
          </p:sp>
          <p:cxnSp>
            <p:nvCxnSpPr>
              <p:cNvPr id="12" name="Straight Connector 11">
                <a:extLst>
                  <a:ext uri="{FF2B5EF4-FFF2-40B4-BE49-F238E27FC236}">
                    <a16:creationId xmlns:a16="http://schemas.microsoft.com/office/drawing/2014/main" id="{1E22F363-7ADC-BA4D-8EF2-32CE07DD27D1}"/>
                  </a:ext>
                </a:extLst>
              </p:cNvPr>
              <p:cNvCxnSpPr>
                <a:cxnSpLocks/>
              </p:cNvCxnSpPr>
              <p:nvPr/>
            </p:nvCxnSpPr>
            <p:spPr>
              <a:xfrm flipH="1">
                <a:off x="5681501" y="292100"/>
                <a:ext cx="0" cy="5644734"/>
              </a:xfrm>
              <a:prstGeom prst="line">
                <a:avLst/>
              </a:prstGeom>
              <a:ln w="12700">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5F27D2E-2019-DD4A-B71F-9F9EB108DE32}"/>
                  </a:ext>
                </a:extLst>
              </p:cNvPr>
              <p:cNvGrpSpPr/>
              <p:nvPr/>
            </p:nvGrpSpPr>
            <p:grpSpPr>
              <a:xfrm>
                <a:off x="5954315" y="1768211"/>
                <a:ext cx="1238559" cy="827071"/>
                <a:chOff x="5942617" y="1788586"/>
                <a:chExt cx="1238559" cy="751886"/>
              </a:xfrm>
            </p:grpSpPr>
            <p:sp>
              <p:nvSpPr>
                <p:cNvPr id="14" name="Rectangle 13">
                  <a:extLst>
                    <a:ext uri="{FF2B5EF4-FFF2-40B4-BE49-F238E27FC236}">
                      <a16:creationId xmlns:a16="http://schemas.microsoft.com/office/drawing/2014/main" id="{AFDA7562-E053-A642-9F9D-B685BE0C292C}"/>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5" name="Rectangle 14">
                  <a:extLst>
                    <a:ext uri="{FF2B5EF4-FFF2-40B4-BE49-F238E27FC236}">
                      <a16:creationId xmlns:a16="http://schemas.microsoft.com/office/drawing/2014/main" id="{76AFDAA2-6922-3B43-AEBE-9CDD6DB1B40A}"/>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16" name="Trapezoid 15">
                  <a:extLst>
                    <a:ext uri="{FF2B5EF4-FFF2-40B4-BE49-F238E27FC236}">
                      <a16:creationId xmlns:a16="http://schemas.microsoft.com/office/drawing/2014/main" id="{BAADC11E-709A-1240-946B-9A0C945ACA91}"/>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7" name="Straight Connector 16">
                  <a:extLst>
                    <a:ext uri="{FF2B5EF4-FFF2-40B4-BE49-F238E27FC236}">
                      <a16:creationId xmlns:a16="http://schemas.microsoft.com/office/drawing/2014/main" id="{E0AF4856-D4CA-BC4C-9199-A34E2A12CB05}"/>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rapezoid 17">
                  <a:extLst>
                    <a:ext uri="{FF2B5EF4-FFF2-40B4-BE49-F238E27FC236}">
                      <a16:creationId xmlns:a16="http://schemas.microsoft.com/office/drawing/2014/main" id="{76B1969B-52B6-FB49-A31A-E84251E7B31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19" name="Straight Connector 18">
                  <a:extLst>
                    <a:ext uri="{FF2B5EF4-FFF2-40B4-BE49-F238E27FC236}">
                      <a16:creationId xmlns:a16="http://schemas.microsoft.com/office/drawing/2014/main" id="{4147BDF7-E90E-7C46-AD64-D3450433B877}"/>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049A3C-CB54-AA47-B4EA-F9F6263A2C34}"/>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9DF8BFA8-5DCC-6D4E-B856-E2BBE7590769}"/>
                </a:ext>
              </a:extLst>
            </p:cNvPr>
            <p:cNvGrpSpPr/>
            <p:nvPr/>
          </p:nvGrpSpPr>
          <p:grpSpPr>
            <a:xfrm rot="10800000" flipH="1">
              <a:off x="6732285" y="1312367"/>
              <a:ext cx="2735737" cy="3944187"/>
              <a:chOff x="8269088" y="385317"/>
              <a:chExt cx="3830032" cy="5521862"/>
            </a:xfrm>
          </p:grpSpPr>
          <p:pic>
            <p:nvPicPr>
              <p:cNvPr id="25" name="Picture 24" descr="Shape&#10;&#10;Description automatically generated">
                <a:extLst>
                  <a:ext uri="{FF2B5EF4-FFF2-40B4-BE49-F238E27FC236}">
                    <a16:creationId xmlns:a16="http://schemas.microsoft.com/office/drawing/2014/main" id="{D80E317B-D81D-F04B-9245-0BBC84A39637}"/>
                  </a:ext>
                </a:extLst>
              </p:cNvPr>
              <p:cNvPicPr>
                <a:picLocks noChangeAspect="1"/>
              </p:cNvPicPr>
              <p:nvPr/>
            </p:nvPicPr>
            <p:blipFill>
              <a:blip r:embed="rId8" cstate="hqprint">
                <a:alphaModFix/>
                <a:extLst>
                  <a:ext uri="{BEBA8EAE-BF5A-486C-A8C5-ECC9F3942E4B}">
                    <a14:imgProps xmlns:a14="http://schemas.microsoft.com/office/drawing/2010/main">
                      <a14:imgLayer r:embed="rId9">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flipH="1" flipV="1">
                <a:off x="8269088" y="401192"/>
                <a:ext cx="3830032" cy="5495544"/>
              </a:xfrm>
              <a:prstGeom prst="rect">
                <a:avLst/>
              </a:prstGeom>
            </p:spPr>
          </p:pic>
          <p:pic>
            <p:nvPicPr>
              <p:cNvPr id="26" name="Picture 25" descr="A picture containing transport, crane&#10;&#10;Description automatically generated">
                <a:extLst>
                  <a:ext uri="{FF2B5EF4-FFF2-40B4-BE49-F238E27FC236}">
                    <a16:creationId xmlns:a16="http://schemas.microsoft.com/office/drawing/2014/main" id="{4DE43B97-5570-624B-B94D-A2A557C5A932}"/>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39608" flipH="1">
                <a:off x="9254841" y="2423192"/>
                <a:ext cx="261253" cy="522505"/>
              </a:xfrm>
              <a:prstGeom prst="rect">
                <a:avLst/>
              </a:prstGeom>
            </p:spPr>
          </p:pic>
          <p:pic>
            <p:nvPicPr>
              <p:cNvPr id="27" name="Picture 26" descr="Diagram, engineering drawing&#10;&#10;Description automatically generated">
                <a:extLst>
                  <a:ext uri="{FF2B5EF4-FFF2-40B4-BE49-F238E27FC236}">
                    <a16:creationId xmlns:a16="http://schemas.microsoft.com/office/drawing/2014/main" id="{D84C579A-7C5A-1648-8EDA-85B189BEFA22}"/>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526497" flipH="1">
                <a:off x="9257377" y="1100971"/>
                <a:ext cx="1491420" cy="1701973"/>
              </a:xfrm>
              <a:prstGeom prst="rect">
                <a:avLst/>
              </a:prstGeom>
            </p:spPr>
          </p:pic>
          <p:pic>
            <p:nvPicPr>
              <p:cNvPr id="28" name="Picture 27">
                <a:extLst>
                  <a:ext uri="{FF2B5EF4-FFF2-40B4-BE49-F238E27FC236}">
                    <a16:creationId xmlns:a16="http://schemas.microsoft.com/office/drawing/2014/main" id="{1E83A4A3-8DAD-224D-BF6A-E0D52F50B2D9}"/>
                  </a:ext>
                </a:extLst>
              </p:cNvPr>
              <p:cNvPicPr>
                <a:picLocks noChangeAspect="1"/>
              </p:cNvPicPr>
              <p:nvPr/>
            </p:nvPicPr>
            <p:blipFill>
              <a:blip r:embed="rId7" cstate="hqprint">
                <a:alphaModFix/>
                <a:extLst>
                  <a:ext uri="{28A0092B-C50C-407E-A947-70E740481C1C}">
                    <a14:useLocalDpi xmlns:a14="http://schemas.microsoft.com/office/drawing/2010/main"/>
                  </a:ext>
                </a:extLst>
              </a:blip>
              <a:stretch>
                <a:fillRect/>
              </a:stretch>
            </p:blipFill>
            <p:spPr>
              <a:xfrm rot="12482802" flipH="1">
                <a:off x="10737653" y="1814552"/>
                <a:ext cx="392021" cy="485711"/>
              </a:xfrm>
              <a:prstGeom prst="rect">
                <a:avLst/>
              </a:prstGeom>
            </p:spPr>
          </p:pic>
          <p:cxnSp>
            <p:nvCxnSpPr>
              <p:cNvPr id="29" name="Straight Connector 28">
                <a:extLst>
                  <a:ext uri="{FF2B5EF4-FFF2-40B4-BE49-F238E27FC236}">
                    <a16:creationId xmlns:a16="http://schemas.microsoft.com/office/drawing/2014/main" id="{AB8648DB-1AA1-5C40-B404-8002D286474E}"/>
                  </a:ext>
                </a:extLst>
              </p:cNvPr>
              <p:cNvCxnSpPr>
                <a:cxnSpLocks/>
              </p:cNvCxnSpPr>
              <p:nvPr/>
            </p:nvCxnSpPr>
            <p:spPr>
              <a:xfrm rot="10800000" flipH="1" flipV="1">
                <a:off x="10012861" y="385317"/>
                <a:ext cx="0" cy="5521862"/>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989CBDE-7288-5542-BA3B-57A8F361135D}"/>
                  </a:ext>
                </a:extLst>
              </p:cNvPr>
              <p:cNvGrpSpPr/>
              <p:nvPr/>
            </p:nvGrpSpPr>
            <p:grpSpPr>
              <a:xfrm>
                <a:off x="10312400" y="1731957"/>
                <a:ext cx="1216929" cy="891077"/>
                <a:chOff x="5970509" y="1817335"/>
                <a:chExt cx="1216929" cy="810069"/>
              </a:xfrm>
            </p:grpSpPr>
            <p:sp>
              <p:nvSpPr>
                <p:cNvPr id="32" name="Rectangle 31">
                  <a:extLst>
                    <a:ext uri="{FF2B5EF4-FFF2-40B4-BE49-F238E27FC236}">
                      <a16:creationId xmlns:a16="http://schemas.microsoft.com/office/drawing/2014/main" id="{564618B9-50C3-384A-A5D3-AA0CE8C12E8F}"/>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3" name="Rectangle 32">
                  <a:extLst>
                    <a:ext uri="{FF2B5EF4-FFF2-40B4-BE49-F238E27FC236}">
                      <a16:creationId xmlns:a16="http://schemas.microsoft.com/office/drawing/2014/main" id="{A65E4918-C3D2-9046-B52B-9F365A7EDF3D}"/>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4" name="Trapezoid 33">
                  <a:extLst>
                    <a:ext uri="{FF2B5EF4-FFF2-40B4-BE49-F238E27FC236}">
                      <a16:creationId xmlns:a16="http://schemas.microsoft.com/office/drawing/2014/main" id="{90EF302B-2943-D54F-A789-F6596F77B49D}"/>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5" name="Straight Connector 34">
                  <a:extLst>
                    <a:ext uri="{FF2B5EF4-FFF2-40B4-BE49-F238E27FC236}">
                      <a16:creationId xmlns:a16="http://schemas.microsoft.com/office/drawing/2014/main" id="{7AB2AE03-F8AC-3F4A-B879-7DC84E9A087F}"/>
                    </a:ext>
                  </a:extLst>
                </p:cNvPr>
                <p:cNvCxnSpPr>
                  <a:cxnSpLocks/>
                </p:cNvCxnSpPr>
                <p:nvPr/>
              </p:nvCxnSpPr>
              <p:spPr>
                <a:xfrm flipH="1" flipV="1">
                  <a:off x="5970509" y="1817335"/>
                  <a:ext cx="835893" cy="38629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rapezoid 35">
                  <a:extLst>
                    <a:ext uri="{FF2B5EF4-FFF2-40B4-BE49-F238E27FC236}">
                      <a16:creationId xmlns:a16="http://schemas.microsoft.com/office/drawing/2014/main" id="{6C76FEAC-1B75-974B-846B-82F5F52F1B91}"/>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7" name="Straight Connector 36">
                  <a:extLst>
                    <a:ext uri="{FF2B5EF4-FFF2-40B4-BE49-F238E27FC236}">
                      <a16:creationId xmlns:a16="http://schemas.microsoft.com/office/drawing/2014/main" id="{31920E73-B97B-EF4D-A8CC-D173E843D161}"/>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5264DC-2930-D841-A480-F4D542486D85}"/>
                    </a:ext>
                  </a:extLst>
                </p:cNvPr>
                <p:cNvCxnSpPr>
                  <a:cxnSpLocks/>
                </p:cNvCxnSpPr>
                <p:nvPr/>
              </p:nvCxnSpPr>
              <p:spPr>
                <a:xfrm flipH="1" flipV="1">
                  <a:off x="6996428" y="2334723"/>
                  <a:ext cx="191010" cy="2926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EE581962-EA7A-C54F-9A38-F93C7A8A3B9D}"/>
                  </a:ext>
                </a:extLst>
              </p:cNvPr>
              <p:cNvSpPr txBox="1"/>
              <p:nvPr/>
            </p:nvSpPr>
            <p:spPr>
              <a:xfrm rot="10800000" flipH="1">
                <a:off x="10150722" y="2615445"/>
                <a:ext cx="1378267" cy="1049974"/>
              </a:xfrm>
              <a:prstGeom prst="rect">
                <a:avLst/>
              </a:prstGeom>
              <a:noFill/>
            </p:spPr>
            <p:txBody>
              <a:bodyPr wrap="square" rtlCol="0">
                <a:spAutoFit/>
              </a:bodyPr>
              <a:lstStyle/>
              <a:p>
                <a:pPr algn="ctr"/>
                <a:r>
                  <a:rPr lang="en-US" sz="1200" dirty="0"/>
                  <a:t>Magnified extraction </a:t>
                </a:r>
              </a:p>
              <a:p>
                <a:pPr algn="ctr"/>
                <a:r>
                  <a:rPr lang="en-US" sz="1200" dirty="0"/>
                  <a:t>orbit</a:t>
                </a:r>
              </a:p>
            </p:txBody>
          </p:sp>
        </p:grpSp>
        <p:grpSp>
          <p:nvGrpSpPr>
            <p:cNvPr id="39" name="Group 38">
              <a:extLst>
                <a:ext uri="{FF2B5EF4-FFF2-40B4-BE49-F238E27FC236}">
                  <a16:creationId xmlns:a16="http://schemas.microsoft.com/office/drawing/2014/main" id="{0D4DBCE2-AB85-5543-BD00-23C2BA601BA6}"/>
                </a:ext>
              </a:extLst>
            </p:cNvPr>
            <p:cNvGrpSpPr/>
            <p:nvPr/>
          </p:nvGrpSpPr>
          <p:grpSpPr>
            <a:xfrm rot="10800000" flipH="1">
              <a:off x="970328" y="1299021"/>
              <a:ext cx="2456626" cy="4160859"/>
              <a:chOff x="97674" y="138349"/>
              <a:chExt cx="3439276" cy="5825203"/>
            </a:xfrm>
          </p:grpSpPr>
          <p:pic>
            <p:nvPicPr>
              <p:cNvPr id="40" name="Picture 39" descr="Shape&#10;&#10;Description automatically generated">
                <a:extLst>
                  <a:ext uri="{FF2B5EF4-FFF2-40B4-BE49-F238E27FC236}">
                    <a16:creationId xmlns:a16="http://schemas.microsoft.com/office/drawing/2014/main" id="{E953F17C-036C-8249-8441-E2E91E005CEC}"/>
                  </a:ext>
                </a:extLst>
              </p:cNvPr>
              <p:cNvPicPr preferRelativeResize="0">
                <a:picLocks/>
              </p:cNvPicPr>
              <p:nvPr/>
            </p:nvPicPr>
            <p:blipFill>
              <a:blip r:embed="rId10" cstate="hqprint">
                <a:alphaModFix/>
                <a:extLst>
                  <a:ext uri="{BEBA8EAE-BF5A-486C-A8C5-ECC9F3942E4B}">
                    <a14:imgProps xmlns:a14="http://schemas.microsoft.com/office/drawing/2010/main">
                      <a14:imgLayer r:embed="rId11">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97674" y="385317"/>
                <a:ext cx="3439276" cy="5559552"/>
              </a:xfrm>
              <a:prstGeom prst="rect">
                <a:avLst/>
              </a:prstGeom>
            </p:spPr>
          </p:pic>
          <p:sp>
            <p:nvSpPr>
              <p:cNvPr id="41" name="TextBox 40">
                <a:extLst>
                  <a:ext uri="{FF2B5EF4-FFF2-40B4-BE49-F238E27FC236}">
                    <a16:creationId xmlns:a16="http://schemas.microsoft.com/office/drawing/2014/main" id="{EB199B5C-AA3D-954E-B5EB-4F65809B1DE8}"/>
                  </a:ext>
                </a:extLst>
              </p:cNvPr>
              <p:cNvSpPr txBox="1"/>
              <p:nvPr/>
            </p:nvSpPr>
            <p:spPr>
              <a:xfrm>
                <a:off x="1500943" y="3044884"/>
                <a:ext cx="806119" cy="364997"/>
              </a:xfrm>
              <a:prstGeom prst="rect">
                <a:avLst/>
              </a:prstGeom>
              <a:noFill/>
            </p:spPr>
            <p:txBody>
              <a:bodyPr wrap="none" rtlCol="0">
                <a:spAutoFit/>
              </a:bodyPr>
              <a:lstStyle/>
              <a:p>
                <a:r>
                  <a:rPr lang="en-US" sz="1094" dirty="0"/>
                  <a:t>5.68 m</a:t>
                </a:r>
              </a:p>
            </p:txBody>
          </p:sp>
          <p:pic>
            <p:nvPicPr>
              <p:cNvPr id="42" name="Picture 41" descr="A picture containing transport, crane&#10;&#10;Description automatically generated">
                <a:extLst>
                  <a:ext uri="{FF2B5EF4-FFF2-40B4-BE49-F238E27FC236}">
                    <a16:creationId xmlns:a16="http://schemas.microsoft.com/office/drawing/2014/main" id="{8B87727F-A9C4-F240-83C7-F1454F952012}"/>
                  </a:ext>
                </a:extLst>
              </p:cNvPr>
              <p:cNvPicPr>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rot="12539608" flipH="1">
                <a:off x="1034073" y="2461349"/>
                <a:ext cx="261253" cy="522505"/>
              </a:xfrm>
              <a:prstGeom prst="rect">
                <a:avLst/>
              </a:prstGeom>
            </p:spPr>
          </p:pic>
          <p:pic>
            <p:nvPicPr>
              <p:cNvPr id="43" name="Picture 42" descr="Diagram, engineering drawing&#10;&#10;Description automatically generated">
                <a:extLst>
                  <a:ext uri="{FF2B5EF4-FFF2-40B4-BE49-F238E27FC236}">
                    <a16:creationId xmlns:a16="http://schemas.microsoft.com/office/drawing/2014/main" id="{2AC65DF9-4BD6-B942-AB45-79516FCC34FA}"/>
                  </a:ext>
                </a:extLst>
              </p:cNvPr>
              <p:cNvPicPr>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rot="12526497" flipH="1">
                <a:off x="1049991" y="1119791"/>
                <a:ext cx="1491420" cy="1701973"/>
              </a:xfrm>
              <a:prstGeom prst="rect">
                <a:avLst/>
              </a:prstGeom>
            </p:spPr>
          </p:pic>
          <p:pic>
            <p:nvPicPr>
              <p:cNvPr id="44" name="Picture 43">
                <a:extLst>
                  <a:ext uri="{FF2B5EF4-FFF2-40B4-BE49-F238E27FC236}">
                    <a16:creationId xmlns:a16="http://schemas.microsoft.com/office/drawing/2014/main" id="{9EA4E382-6A3D-564E-AFA4-738AF12F66E5}"/>
                  </a:ext>
                </a:extLst>
              </p:cNvPr>
              <p:cNvPicPr>
                <a:picLocks noChangeAspect="1"/>
              </p:cNvPicPr>
              <p:nvPr/>
            </p:nvPicPr>
            <p:blipFill>
              <a:blip r:embed="rId12">
                <a:alphaModFix/>
              </a:blip>
              <a:stretch>
                <a:fillRect/>
              </a:stretch>
            </p:blipFill>
            <p:spPr>
              <a:xfrm rot="12482802" flipH="1">
                <a:off x="2520172" y="1830370"/>
                <a:ext cx="392021" cy="501211"/>
              </a:xfrm>
              <a:prstGeom prst="rect">
                <a:avLst/>
              </a:prstGeom>
            </p:spPr>
          </p:pic>
          <p:cxnSp>
            <p:nvCxnSpPr>
              <p:cNvPr id="45" name="Straight Connector 44">
                <a:extLst>
                  <a:ext uri="{FF2B5EF4-FFF2-40B4-BE49-F238E27FC236}">
                    <a16:creationId xmlns:a16="http://schemas.microsoft.com/office/drawing/2014/main" id="{3FF7443A-B023-D240-AA4C-FAC91B249C9B}"/>
                  </a:ext>
                </a:extLst>
              </p:cNvPr>
              <p:cNvCxnSpPr>
                <a:cxnSpLocks/>
              </p:cNvCxnSpPr>
              <p:nvPr/>
            </p:nvCxnSpPr>
            <p:spPr>
              <a:xfrm flipH="1">
                <a:off x="1814351" y="138349"/>
                <a:ext cx="0" cy="5825203"/>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A23CAFE-E50C-0947-8F9F-7EEF83DF98AA}"/>
                  </a:ext>
                </a:extLst>
              </p:cNvPr>
              <p:cNvCxnSpPr>
                <a:cxnSpLocks/>
              </p:cNvCxnSpPr>
              <p:nvPr/>
            </p:nvCxnSpPr>
            <p:spPr>
              <a:xfrm>
                <a:off x="290350" y="3538660"/>
                <a:ext cx="3048000"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A628F2-DE64-C84E-BC14-1582886DB854}"/>
                  </a:ext>
                </a:extLst>
              </p:cNvPr>
              <p:cNvCxnSpPr>
                <a:cxnSpLocks/>
              </p:cNvCxnSpPr>
              <p:nvPr/>
            </p:nvCxnSpPr>
            <p:spPr>
              <a:xfrm>
                <a:off x="2512806" y="1835150"/>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CC170EC-3CC0-CA47-874E-421FAA764D55}"/>
                  </a:ext>
                </a:extLst>
              </p:cNvPr>
              <p:cNvCxnSpPr>
                <a:cxnSpLocks/>
              </p:cNvCxnSpPr>
              <p:nvPr/>
            </p:nvCxnSpPr>
            <p:spPr>
              <a:xfrm>
                <a:off x="1118981" y="1768832"/>
                <a:ext cx="0" cy="1282118"/>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CFF4EAA5-2C0E-F344-BB39-F23E6AA99CFE}"/>
                  </a:ext>
                </a:extLst>
              </p:cNvPr>
              <p:cNvGrpSpPr/>
              <p:nvPr/>
            </p:nvGrpSpPr>
            <p:grpSpPr>
              <a:xfrm>
                <a:off x="2084146" y="1742811"/>
                <a:ext cx="1238559" cy="827071"/>
                <a:chOff x="5942617" y="1788586"/>
                <a:chExt cx="1238559" cy="751886"/>
              </a:xfrm>
            </p:grpSpPr>
            <p:sp>
              <p:nvSpPr>
                <p:cNvPr id="54" name="Rectangle 53">
                  <a:extLst>
                    <a:ext uri="{FF2B5EF4-FFF2-40B4-BE49-F238E27FC236}">
                      <a16:creationId xmlns:a16="http://schemas.microsoft.com/office/drawing/2014/main" id="{32AACE43-3918-834D-A812-F64836CAAF8D}"/>
                    </a:ext>
                  </a:extLst>
                </p:cNvPr>
                <p:cNvSpPr/>
                <p:nvPr/>
              </p:nvSpPr>
              <p:spPr>
                <a:xfrm rot="2254893">
                  <a:off x="6905105" y="2232974"/>
                  <a:ext cx="49605" cy="10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5" name="Rectangle 54">
                  <a:extLst>
                    <a:ext uri="{FF2B5EF4-FFF2-40B4-BE49-F238E27FC236}">
                      <a16:creationId xmlns:a16="http://schemas.microsoft.com/office/drawing/2014/main" id="{2FECF81B-51EF-E04C-823D-CC76708209FD}"/>
                    </a:ext>
                  </a:extLst>
                </p:cNvPr>
                <p:cNvSpPr/>
                <p:nvPr/>
              </p:nvSpPr>
              <p:spPr>
                <a:xfrm rot="2254893" flipH="1">
                  <a:off x="6847244" y="2185330"/>
                  <a:ext cx="45719" cy="10007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6" name="Trapezoid 55">
                  <a:extLst>
                    <a:ext uri="{FF2B5EF4-FFF2-40B4-BE49-F238E27FC236}">
                      <a16:creationId xmlns:a16="http://schemas.microsoft.com/office/drawing/2014/main" id="{D3F359D0-D480-D040-AEBA-B00AD8D40F7C}"/>
                    </a:ext>
                  </a:extLst>
                </p:cNvPr>
                <p:cNvSpPr/>
                <p:nvPr/>
              </p:nvSpPr>
              <p:spPr>
                <a:xfrm rot="13340705" flipH="1">
                  <a:off x="6963718" y="2280522"/>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7" name="Straight Connector 56">
                  <a:extLst>
                    <a:ext uri="{FF2B5EF4-FFF2-40B4-BE49-F238E27FC236}">
                      <a16:creationId xmlns:a16="http://schemas.microsoft.com/office/drawing/2014/main" id="{8F0C7460-974E-CB4A-A20A-4B30A59B0012}"/>
                    </a:ext>
                  </a:extLst>
                </p:cNvPr>
                <p:cNvCxnSpPr>
                  <a:cxnSpLocks/>
                </p:cNvCxnSpPr>
                <p:nvPr/>
              </p:nvCxnSpPr>
              <p:spPr>
                <a:xfrm flipH="1" flipV="1">
                  <a:off x="5942617" y="1788586"/>
                  <a:ext cx="858123" cy="41342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rapezoid 57">
                  <a:extLst>
                    <a:ext uri="{FF2B5EF4-FFF2-40B4-BE49-F238E27FC236}">
                      <a16:creationId xmlns:a16="http://schemas.microsoft.com/office/drawing/2014/main" id="{87D17592-719B-7245-9A22-17D1557C21C4}"/>
                    </a:ext>
                  </a:extLst>
                </p:cNvPr>
                <p:cNvSpPr/>
                <p:nvPr/>
              </p:nvSpPr>
              <p:spPr>
                <a:xfrm rot="12836234" flipH="1">
                  <a:off x="6770518" y="2139490"/>
                  <a:ext cx="65419" cy="110562"/>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9" name="Straight Connector 58">
                  <a:extLst>
                    <a:ext uri="{FF2B5EF4-FFF2-40B4-BE49-F238E27FC236}">
                      <a16:creationId xmlns:a16="http://schemas.microsoft.com/office/drawing/2014/main" id="{9572792C-BF94-1D46-B003-1DB6EDE7C549}"/>
                    </a:ext>
                  </a:extLst>
                </p:cNvPr>
                <p:cNvCxnSpPr>
                  <a:cxnSpLocks/>
                </p:cNvCxnSpPr>
                <p:nvPr/>
              </p:nvCxnSpPr>
              <p:spPr>
                <a:xfrm flipH="1" flipV="1">
                  <a:off x="6803227" y="2198712"/>
                  <a:ext cx="190780" cy="134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75275-6E5B-9445-984C-2EEE74C11B95}"/>
                    </a:ext>
                  </a:extLst>
                </p:cNvPr>
                <p:cNvCxnSpPr>
                  <a:cxnSpLocks/>
                </p:cNvCxnSpPr>
                <p:nvPr/>
              </p:nvCxnSpPr>
              <p:spPr>
                <a:xfrm flipH="1" flipV="1">
                  <a:off x="6996428" y="2334723"/>
                  <a:ext cx="184748" cy="2057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7EE55CD1-BD77-3E41-9CED-A3875DF25B65}"/>
                  </a:ext>
                </a:extLst>
              </p:cNvPr>
              <p:cNvSpPr txBox="1"/>
              <p:nvPr/>
            </p:nvSpPr>
            <p:spPr>
              <a:xfrm rot="10800000">
                <a:off x="825939" y="4603952"/>
                <a:ext cx="1875915" cy="697066"/>
              </a:xfrm>
              <a:prstGeom prst="rect">
                <a:avLst/>
              </a:prstGeom>
              <a:noFill/>
            </p:spPr>
            <p:txBody>
              <a:bodyPr wrap="square" rtlCol="0">
                <a:spAutoFit/>
              </a:bodyPr>
              <a:lstStyle/>
              <a:p>
                <a:pPr algn="ctr"/>
                <a:r>
                  <a:rPr lang="en-US" sz="1094" dirty="0">
                    <a:solidFill>
                      <a:srgbClr val="002060"/>
                    </a:solidFill>
                  </a:rPr>
                  <a:t>Protons orbit at </a:t>
                </a:r>
                <a:r>
                  <a:rPr lang="en-US" sz="1094" dirty="0">
                    <a:solidFill>
                      <a:srgbClr val="002060"/>
                    </a:solidFill>
                    <a:latin typeface="Symbol" pitchFamily="2" charset="2"/>
                  </a:rPr>
                  <a:t>d</a:t>
                </a:r>
                <a:r>
                  <a:rPr lang="en-US" sz="1094" dirty="0">
                    <a:solidFill>
                      <a:srgbClr val="002060"/>
                    </a:solidFill>
                  </a:rPr>
                  <a:t>p/p=+50%</a:t>
                </a:r>
              </a:p>
            </p:txBody>
          </p:sp>
          <p:sp>
            <p:nvSpPr>
              <p:cNvPr id="51" name="TextBox 50">
                <a:extLst>
                  <a:ext uri="{FF2B5EF4-FFF2-40B4-BE49-F238E27FC236}">
                    <a16:creationId xmlns:a16="http://schemas.microsoft.com/office/drawing/2014/main" id="{593D82FF-4BAB-0B41-BCC4-93D49CFE9089}"/>
                  </a:ext>
                </a:extLst>
              </p:cNvPr>
              <p:cNvSpPr txBox="1"/>
              <p:nvPr/>
            </p:nvSpPr>
            <p:spPr>
              <a:xfrm rot="10800000">
                <a:off x="1369353" y="3002387"/>
                <a:ext cx="875499" cy="449989"/>
              </a:xfrm>
              <a:prstGeom prst="rect">
                <a:avLst/>
              </a:prstGeom>
              <a:solidFill>
                <a:schemeClr val="bg1"/>
              </a:solidFill>
            </p:spPr>
            <p:txBody>
              <a:bodyPr wrap="none" rtlCol="0">
                <a:spAutoFit/>
              </a:bodyPr>
              <a:lstStyle/>
              <a:p>
                <a:r>
                  <a:rPr lang="en-US" sz="1200" dirty="0"/>
                  <a:t>2.7 m</a:t>
                </a:r>
              </a:p>
            </p:txBody>
          </p:sp>
          <p:cxnSp>
            <p:nvCxnSpPr>
              <p:cNvPr id="52" name="Straight Arrow Connector 51">
                <a:extLst>
                  <a:ext uri="{FF2B5EF4-FFF2-40B4-BE49-F238E27FC236}">
                    <a16:creationId xmlns:a16="http://schemas.microsoft.com/office/drawing/2014/main" id="{9989A49B-4F08-C844-BDB5-4402FD546D44}"/>
                  </a:ext>
                </a:extLst>
              </p:cNvPr>
              <p:cNvCxnSpPr>
                <a:cxnSpLocks/>
              </p:cNvCxnSpPr>
              <p:nvPr/>
            </p:nvCxnSpPr>
            <p:spPr>
              <a:xfrm>
                <a:off x="1118981" y="3027026"/>
                <a:ext cx="1415321"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D370C67F-3DED-DD46-A902-D3CD144BECC6}"/>
                  </a:ext>
                </a:extLst>
              </p:cNvPr>
              <p:cNvSpPr txBox="1"/>
              <p:nvPr/>
            </p:nvSpPr>
            <p:spPr>
              <a:xfrm rot="10800000">
                <a:off x="853343" y="852408"/>
                <a:ext cx="1964013" cy="423530"/>
              </a:xfrm>
              <a:prstGeom prst="rect">
                <a:avLst/>
              </a:prstGeom>
              <a:noFill/>
            </p:spPr>
            <p:txBody>
              <a:bodyPr wrap="none" rtlCol="0">
                <a:spAutoFit/>
              </a:bodyPr>
              <a:lstStyle/>
              <a:p>
                <a:r>
                  <a:rPr lang="en-US" sz="1094" dirty="0"/>
                  <a:t>Cyclotron 10 MeV</a:t>
                </a:r>
              </a:p>
            </p:txBody>
          </p:sp>
        </p:grpSp>
      </p:grpSp>
      <p:sp>
        <p:nvSpPr>
          <p:cNvPr id="61" name="TextBox 60">
            <a:extLst>
              <a:ext uri="{FF2B5EF4-FFF2-40B4-BE49-F238E27FC236}">
                <a16:creationId xmlns:a16="http://schemas.microsoft.com/office/drawing/2014/main" id="{7F9E5F64-BFD8-E548-A651-B5D3A80F21C3}"/>
              </a:ext>
            </a:extLst>
          </p:cNvPr>
          <p:cNvSpPr txBox="1"/>
          <p:nvPr/>
        </p:nvSpPr>
        <p:spPr>
          <a:xfrm>
            <a:off x="3536069" y="1883236"/>
            <a:ext cx="510076" cy="307777"/>
          </a:xfrm>
          <a:prstGeom prst="rect">
            <a:avLst/>
          </a:prstGeom>
          <a:noFill/>
        </p:spPr>
        <p:txBody>
          <a:bodyPr wrap="none" rtlCol="0">
            <a:spAutoFit/>
          </a:bodyPr>
          <a:lstStyle/>
          <a:p>
            <a:r>
              <a:rPr lang="en-US" sz="1400" dirty="0"/>
              <a:t>RF-1</a:t>
            </a:r>
          </a:p>
        </p:txBody>
      </p:sp>
      <p:sp>
        <p:nvSpPr>
          <p:cNvPr id="62" name="TextBox 61">
            <a:extLst>
              <a:ext uri="{FF2B5EF4-FFF2-40B4-BE49-F238E27FC236}">
                <a16:creationId xmlns:a16="http://schemas.microsoft.com/office/drawing/2014/main" id="{91F30373-5A50-C746-A9C0-7F7F33046F2C}"/>
              </a:ext>
            </a:extLst>
          </p:cNvPr>
          <p:cNvSpPr txBox="1"/>
          <p:nvPr/>
        </p:nvSpPr>
        <p:spPr>
          <a:xfrm>
            <a:off x="3529111" y="2391605"/>
            <a:ext cx="510076" cy="307777"/>
          </a:xfrm>
          <a:prstGeom prst="rect">
            <a:avLst/>
          </a:prstGeom>
          <a:noFill/>
        </p:spPr>
        <p:txBody>
          <a:bodyPr wrap="none" rtlCol="0">
            <a:spAutoFit/>
          </a:bodyPr>
          <a:lstStyle/>
          <a:p>
            <a:r>
              <a:rPr lang="en-US" sz="1400" dirty="0"/>
              <a:t>RF-2</a:t>
            </a:r>
          </a:p>
        </p:txBody>
      </p:sp>
      <p:sp>
        <p:nvSpPr>
          <p:cNvPr id="63" name="TextBox 62">
            <a:extLst>
              <a:ext uri="{FF2B5EF4-FFF2-40B4-BE49-F238E27FC236}">
                <a16:creationId xmlns:a16="http://schemas.microsoft.com/office/drawing/2014/main" id="{A4620D66-2250-9D45-8CC9-FE5A26AE8486}"/>
              </a:ext>
            </a:extLst>
          </p:cNvPr>
          <p:cNvSpPr txBox="1"/>
          <p:nvPr/>
        </p:nvSpPr>
        <p:spPr>
          <a:xfrm>
            <a:off x="3539171" y="2898632"/>
            <a:ext cx="510076" cy="307777"/>
          </a:xfrm>
          <a:prstGeom prst="rect">
            <a:avLst/>
          </a:prstGeom>
          <a:noFill/>
        </p:spPr>
        <p:txBody>
          <a:bodyPr wrap="none" rtlCol="0">
            <a:spAutoFit/>
          </a:bodyPr>
          <a:lstStyle/>
          <a:p>
            <a:r>
              <a:rPr lang="en-US" sz="1400" dirty="0"/>
              <a:t>RF-3</a:t>
            </a:r>
          </a:p>
        </p:txBody>
      </p:sp>
      <p:pic>
        <p:nvPicPr>
          <p:cNvPr id="64" name="Picture 63" descr="A picture containing machine, engineering, pipe, industry&#10;&#10;Description automatically generated">
            <a:extLst>
              <a:ext uri="{FF2B5EF4-FFF2-40B4-BE49-F238E27FC236}">
                <a16:creationId xmlns:a16="http://schemas.microsoft.com/office/drawing/2014/main" id="{17512EB5-D584-7D20-A013-5471312EB4F5}"/>
              </a:ext>
            </a:extLst>
          </p:cNvPr>
          <p:cNvPicPr>
            <a:picLocks noChangeAspect="1"/>
          </p:cNvPicPr>
          <p:nvPr/>
        </p:nvPicPr>
        <p:blipFill>
          <a:blip r:embed="rId13"/>
          <a:stretch>
            <a:fillRect/>
          </a:stretch>
        </p:blipFill>
        <p:spPr>
          <a:xfrm>
            <a:off x="1999891" y="4171155"/>
            <a:ext cx="1144789" cy="2301629"/>
          </a:xfrm>
          <a:prstGeom prst="rect">
            <a:avLst/>
          </a:prstGeom>
        </p:spPr>
      </p:pic>
      <p:pic>
        <p:nvPicPr>
          <p:cNvPr id="65" name="Picture 64" descr="Diagram&#10;&#10;Description automatically generated">
            <a:extLst>
              <a:ext uri="{FF2B5EF4-FFF2-40B4-BE49-F238E27FC236}">
                <a16:creationId xmlns:a16="http://schemas.microsoft.com/office/drawing/2014/main" id="{C491FD2E-4495-5ED8-7034-66EC41BD1CCE}"/>
              </a:ext>
            </a:extLst>
          </p:cNvPr>
          <p:cNvPicPr>
            <a:picLocks noChangeAspect="1"/>
          </p:cNvPicPr>
          <p:nvPr/>
        </p:nvPicPr>
        <p:blipFill>
          <a:blip r:embed="rId14"/>
          <a:stretch>
            <a:fillRect/>
          </a:stretch>
        </p:blipFill>
        <p:spPr>
          <a:xfrm>
            <a:off x="3811450" y="4500248"/>
            <a:ext cx="4482158" cy="1977704"/>
          </a:xfrm>
          <a:prstGeom prst="rect">
            <a:avLst/>
          </a:prstGeom>
        </p:spPr>
      </p:pic>
      <p:sp>
        <p:nvSpPr>
          <p:cNvPr id="66" name="TextBox 65">
            <a:extLst>
              <a:ext uri="{FF2B5EF4-FFF2-40B4-BE49-F238E27FC236}">
                <a16:creationId xmlns:a16="http://schemas.microsoft.com/office/drawing/2014/main" id="{3F96B78B-BF7A-88FD-7028-2C2B15D46086}"/>
              </a:ext>
            </a:extLst>
          </p:cNvPr>
          <p:cNvSpPr txBox="1"/>
          <p:nvPr/>
        </p:nvSpPr>
        <p:spPr>
          <a:xfrm>
            <a:off x="4092601" y="4187199"/>
            <a:ext cx="3919856"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Pill Box RF cavities for Phase Jump Acceleration</a:t>
            </a:r>
          </a:p>
        </p:txBody>
      </p:sp>
      <p:sp>
        <p:nvSpPr>
          <p:cNvPr id="67" name="TextBox 66">
            <a:extLst>
              <a:ext uri="{FF2B5EF4-FFF2-40B4-BE49-F238E27FC236}">
                <a16:creationId xmlns:a16="http://schemas.microsoft.com/office/drawing/2014/main" id="{37A2A423-0F5F-93B8-65CE-01746374581D}"/>
              </a:ext>
            </a:extLst>
          </p:cNvPr>
          <p:cNvSpPr txBox="1"/>
          <p:nvPr/>
        </p:nvSpPr>
        <p:spPr>
          <a:xfrm>
            <a:off x="41273" y="4542739"/>
            <a:ext cx="1792863" cy="954107"/>
          </a:xfrm>
          <a:prstGeom prst="rect">
            <a:avLst/>
          </a:prstGeom>
          <a:noFill/>
        </p:spPr>
        <p:txBody>
          <a:bodyPr wrap="square" rtlCol="0">
            <a:spAutoFit/>
          </a:bodyPr>
          <a:lstStyle/>
          <a:p>
            <a:r>
              <a:rPr lang="en-US" sz="1400" dirty="0">
                <a:solidFill>
                  <a:srgbClr val="002060"/>
                </a:solidFill>
                <a:latin typeface="Optima" panose="02000503060000020004" pitchFamily="2" charset="0"/>
              </a:rPr>
              <a:t>High Power Cavities</a:t>
            </a:r>
          </a:p>
          <a:p>
            <a:r>
              <a:rPr lang="en-US" sz="1400" dirty="0">
                <a:solidFill>
                  <a:srgbClr val="002060"/>
                </a:solidFill>
                <a:latin typeface="Optima" panose="02000503060000020004" pitchFamily="2" charset="0"/>
              </a:rPr>
              <a:t>In Rutherford Lab for Very High Intensity</a:t>
            </a:r>
          </a:p>
          <a:p>
            <a:r>
              <a:rPr lang="en-US" sz="1400" dirty="0">
                <a:solidFill>
                  <a:srgbClr val="002060"/>
                </a:solidFill>
                <a:latin typeface="Optima" panose="02000503060000020004" pitchFamily="2" charset="0"/>
              </a:rPr>
              <a:t>Proton beams. </a:t>
            </a:r>
          </a:p>
        </p:txBody>
      </p:sp>
    </p:spTree>
    <p:extLst>
      <p:ext uri="{BB962C8B-B14F-4D97-AF65-F5344CB8AC3E}">
        <p14:creationId xmlns:p14="http://schemas.microsoft.com/office/powerpoint/2010/main" val="320639418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17F342-63A3-5383-1746-65D47AD04DEC}"/>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DDF40745-A1EF-19F5-C3E1-D13D58AABC77}"/>
              </a:ext>
            </a:extLst>
          </p:cNvPr>
          <p:cNvSpPr>
            <a:spLocks noGrp="1"/>
          </p:cNvSpPr>
          <p:nvPr>
            <p:ph type="sldNum" sz="quarter" idx="12"/>
          </p:nvPr>
        </p:nvSpPr>
        <p:spPr/>
        <p:txBody>
          <a:bodyPr/>
          <a:lstStyle/>
          <a:p>
            <a:fld id="{1FE97603-2A10-E648-8DE4-4D75A1570B14}" type="slidenum">
              <a:rPr lang="en-US" smtClean="0"/>
              <a:t>26</a:t>
            </a:fld>
            <a:endParaRPr lang="en-US" dirty="0"/>
          </a:p>
        </p:txBody>
      </p:sp>
      <p:sp>
        <p:nvSpPr>
          <p:cNvPr id="6" name="Rectangle 5">
            <a:extLst>
              <a:ext uri="{FF2B5EF4-FFF2-40B4-BE49-F238E27FC236}">
                <a16:creationId xmlns:a16="http://schemas.microsoft.com/office/drawing/2014/main" id="{A3FD1994-28D6-FAA9-0B13-AF64A98FC048}"/>
              </a:ext>
            </a:extLst>
          </p:cNvPr>
          <p:cNvSpPr/>
          <p:nvPr/>
        </p:nvSpPr>
        <p:spPr>
          <a:xfrm>
            <a:off x="1910993" y="277401"/>
            <a:ext cx="4664468" cy="38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DBE9834-FD2B-8A29-4B7B-C5E4105ED654}"/>
              </a:ext>
            </a:extLst>
          </p:cNvPr>
          <p:cNvPicPr>
            <a:picLocks noChangeAspect="1"/>
          </p:cNvPicPr>
          <p:nvPr/>
        </p:nvPicPr>
        <p:blipFill>
          <a:blip r:embed="rId2"/>
          <a:stretch>
            <a:fillRect/>
          </a:stretch>
        </p:blipFill>
        <p:spPr>
          <a:xfrm>
            <a:off x="4303898" y="695465"/>
            <a:ext cx="4483486" cy="5802157"/>
          </a:xfrm>
          <a:prstGeom prst="rect">
            <a:avLst/>
          </a:prstGeom>
        </p:spPr>
      </p:pic>
      <p:sp>
        <p:nvSpPr>
          <p:cNvPr id="11" name="TextBox 10">
            <a:extLst>
              <a:ext uri="{FF2B5EF4-FFF2-40B4-BE49-F238E27FC236}">
                <a16:creationId xmlns:a16="http://schemas.microsoft.com/office/drawing/2014/main" id="{A8653197-6213-2A5A-B3E0-A972C50B2C3F}"/>
              </a:ext>
            </a:extLst>
          </p:cNvPr>
          <p:cNvSpPr txBox="1"/>
          <p:nvPr/>
        </p:nvSpPr>
        <p:spPr>
          <a:xfrm>
            <a:off x="-72149" y="2324"/>
            <a:ext cx="9185097" cy="492443"/>
          </a:xfrm>
          <a:prstGeom prst="rect">
            <a:avLst/>
          </a:prstGeom>
          <a:noFill/>
        </p:spPr>
        <p:txBody>
          <a:bodyPr wrap="square" rtlCol="0">
            <a:spAutoFit/>
          </a:bodyPr>
          <a:lstStyle/>
          <a:p>
            <a:pPr algn="ctr"/>
            <a:r>
              <a:rPr lang="en-US" sz="2600" i="1" dirty="0">
                <a:solidFill>
                  <a:srgbClr val="002060"/>
                </a:solidFill>
                <a:latin typeface="Optima" panose="02000503060000020004" pitchFamily="2" charset="0"/>
              </a:rPr>
              <a:t>4.Matching of the Multiple Energy Orbits to the Straight Section </a:t>
            </a:r>
          </a:p>
        </p:txBody>
      </p:sp>
      <p:grpSp>
        <p:nvGrpSpPr>
          <p:cNvPr id="12" name="Group 11">
            <a:extLst>
              <a:ext uri="{FF2B5EF4-FFF2-40B4-BE49-F238E27FC236}">
                <a16:creationId xmlns:a16="http://schemas.microsoft.com/office/drawing/2014/main" id="{DD123F6C-D381-1504-38C4-9B00D6FA2B79}"/>
              </a:ext>
            </a:extLst>
          </p:cNvPr>
          <p:cNvGrpSpPr/>
          <p:nvPr/>
        </p:nvGrpSpPr>
        <p:grpSpPr>
          <a:xfrm rot="5400000">
            <a:off x="-1280239" y="2116075"/>
            <a:ext cx="6307946" cy="3080848"/>
            <a:chOff x="96859" y="1394766"/>
            <a:chExt cx="8903305" cy="4048587"/>
          </a:xfrm>
        </p:grpSpPr>
        <p:pic>
          <p:nvPicPr>
            <p:cNvPr id="13" name="Picture 12" descr="Chart&#10;&#10;Description automatically generated">
              <a:extLst>
                <a:ext uri="{FF2B5EF4-FFF2-40B4-BE49-F238E27FC236}">
                  <a16:creationId xmlns:a16="http://schemas.microsoft.com/office/drawing/2014/main" id="{2F6B2A26-B232-62C4-17C5-A35FF0CF8230}"/>
                </a:ext>
              </a:extLst>
            </p:cNvPr>
            <p:cNvPicPr>
              <a:picLocks noChangeAspect="1"/>
            </p:cNvPicPr>
            <p:nvPr/>
          </p:nvPicPr>
          <p:blipFill>
            <a:blip r:embed="rId3"/>
            <a:stretch>
              <a:fillRect/>
            </a:stretch>
          </p:blipFill>
          <p:spPr>
            <a:xfrm>
              <a:off x="361746" y="1394766"/>
              <a:ext cx="8638418" cy="4048587"/>
            </a:xfrm>
            <a:prstGeom prst="rect">
              <a:avLst/>
            </a:prstGeom>
          </p:spPr>
        </p:pic>
        <p:cxnSp>
          <p:nvCxnSpPr>
            <p:cNvPr id="14" name="Straight Arrow Connector 13">
              <a:extLst>
                <a:ext uri="{FF2B5EF4-FFF2-40B4-BE49-F238E27FC236}">
                  <a16:creationId xmlns:a16="http://schemas.microsoft.com/office/drawing/2014/main" id="{CD2796DE-1D48-7DA1-55F6-8892EB6DFB5F}"/>
                </a:ext>
              </a:extLst>
            </p:cNvPr>
            <p:cNvCxnSpPr>
              <a:cxnSpLocks/>
            </p:cNvCxnSpPr>
            <p:nvPr/>
          </p:nvCxnSpPr>
          <p:spPr>
            <a:xfrm>
              <a:off x="389428" y="1665128"/>
              <a:ext cx="0" cy="3507864"/>
            </a:xfrm>
            <a:prstGeom prst="straightConnector1">
              <a:avLst/>
            </a:prstGeom>
            <a:ln w="1270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FB37B99-30DF-BD19-7470-BCB203BD862E}"/>
                </a:ext>
              </a:extLst>
            </p:cNvPr>
            <p:cNvSpPr txBox="1"/>
            <p:nvPr/>
          </p:nvSpPr>
          <p:spPr>
            <a:xfrm rot="16200000">
              <a:off x="-162365" y="3087732"/>
              <a:ext cx="1083179" cy="564732"/>
            </a:xfrm>
            <a:prstGeom prst="rect">
              <a:avLst/>
            </a:prstGeom>
            <a:solidFill>
              <a:schemeClr val="bg1"/>
            </a:solidFill>
          </p:spPr>
          <p:txBody>
            <a:bodyPr wrap="none" rtlCol="0">
              <a:spAutoFit/>
            </a:bodyPr>
            <a:lstStyle/>
            <a:p>
              <a:r>
                <a:rPr lang="en-US" sz="2000" dirty="0">
                  <a:latin typeface="Optima" panose="02000503060000020004" pitchFamily="2" charset="0"/>
                </a:rPr>
                <a:t>5.8 m</a:t>
              </a:r>
            </a:p>
          </p:txBody>
        </p:sp>
      </p:grpSp>
    </p:spTree>
    <p:extLst>
      <p:ext uri="{BB962C8B-B14F-4D97-AF65-F5344CB8AC3E}">
        <p14:creationId xmlns:p14="http://schemas.microsoft.com/office/powerpoint/2010/main" val="96400449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D759-22D6-3FBF-ADCC-DDDD421D4134}"/>
              </a:ext>
            </a:extLst>
          </p:cNvPr>
          <p:cNvSpPr>
            <a:spLocks noGrp="1"/>
          </p:cNvSpPr>
          <p:nvPr>
            <p:ph type="title"/>
          </p:nvPr>
        </p:nvSpPr>
        <p:spPr/>
        <p:txBody>
          <a:bodyPr>
            <a:normAutofit/>
          </a:bodyPr>
          <a:lstStyle/>
          <a:p>
            <a:r>
              <a:rPr lang="en-US" sz="2800" dirty="0"/>
              <a:t>4. Matching arc to the Straight</a:t>
            </a:r>
          </a:p>
        </p:txBody>
      </p:sp>
      <p:sp>
        <p:nvSpPr>
          <p:cNvPr id="4" name="Footer Placeholder 3">
            <a:extLst>
              <a:ext uri="{FF2B5EF4-FFF2-40B4-BE49-F238E27FC236}">
                <a16:creationId xmlns:a16="http://schemas.microsoft.com/office/drawing/2014/main" id="{2522C670-8DAC-B24F-1AA4-A510819201A5}"/>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4B975861-696A-AF54-5900-B8A5324887D9}"/>
              </a:ext>
            </a:extLst>
          </p:cNvPr>
          <p:cNvSpPr>
            <a:spLocks noGrp="1"/>
          </p:cNvSpPr>
          <p:nvPr>
            <p:ph type="sldNum" sz="quarter" idx="12"/>
          </p:nvPr>
        </p:nvSpPr>
        <p:spPr/>
        <p:txBody>
          <a:bodyPr/>
          <a:lstStyle/>
          <a:p>
            <a:fld id="{1FE97603-2A10-E648-8DE4-4D75A1570B14}" type="slidenum">
              <a:rPr lang="en-US" smtClean="0"/>
              <a:pPr/>
              <a:t>27</a:t>
            </a:fld>
            <a:endParaRPr lang="en-US" dirty="0"/>
          </a:p>
        </p:txBody>
      </p:sp>
      <p:pic>
        <p:nvPicPr>
          <p:cNvPr id="7" name="Picture 6" descr="A screenshot of a graph&#10;&#10;Description automatically generated with low confidence">
            <a:extLst>
              <a:ext uri="{FF2B5EF4-FFF2-40B4-BE49-F238E27FC236}">
                <a16:creationId xmlns:a16="http://schemas.microsoft.com/office/drawing/2014/main" id="{2D8FAD43-A39C-7324-042A-2AADF81D4D79}"/>
              </a:ext>
            </a:extLst>
          </p:cNvPr>
          <p:cNvPicPr>
            <a:picLocks noChangeAspect="1"/>
          </p:cNvPicPr>
          <p:nvPr/>
        </p:nvPicPr>
        <p:blipFill>
          <a:blip r:embed="rId2"/>
          <a:stretch>
            <a:fillRect/>
          </a:stretch>
        </p:blipFill>
        <p:spPr>
          <a:xfrm>
            <a:off x="1903912" y="718638"/>
            <a:ext cx="4749800" cy="5194300"/>
          </a:xfrm>
          <a:prstGeom prst="rect">
            <a:avLst/>
          </a:prstGeom>
        </p:spPr>
      </p:pic>
    </p:spTree>
    <p:extLst>
      <p:ext uri="{BB962C8B-B14F-4D97-AF65-F5344CB8AC3E}">
        <p14:creationId xmlns:p14="http://schemas.microsoft.com/office/powerpoint/2010/main" val="16737403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5B6D-26A3-AD20-0D74-38214047EA85}"/>
              </a:ext>
            </a:extLst>
          </p:cNvPr>
          <p:cNvSpPr>
            <a:spLocks noGrp="1"/>
          </p:cNvSpPr>
          <p:nvPr>
            <p:ph type="title"/>
          </p:nvPr>
        </p:nvSpPr>
        <p:spPr>
          <a:xfrm>
            <a:off x="-11340" y="0"/>
            <a:ext cx="9142733" cy="770573"/>
          </a:xfrm>
        </p:spPr>
        <p:txBody>
          <a:bodyPr>
            <a:normAutofit/>
          </a:bodyPr>
          <a:lstStyle/>
          <a:p>
            <a:r>
              <a:rPr lang="en-US" sz="2800" i="1" dirty="0">
                <a:solidFill>
                  <a:srgbClr val="002060"/>
                </a:solidFill>
                <a:latin typeface="Optima" panose="02000503060000020004" pitchFamily="2" charset="0"/>
              </a:rPr>
              <a:t>4. Tunes vs Energy in the FFA Synchrotron</a:t>
            </a:r>
          </a:p>
        </p:txBody>
      </p:sp>
      <p:sp>
        <p:nvSpPr>
          <p:cNvPr id="4" name="Footer Placeholder 3">
            <a:extLst>
              <a:ext uri="{FF2B5EF4-FFF2-40B4-BE49-F238E27FC236}">
                <a16:creationId xmlns:a16="http://schemas.microsoft.com/office/drawing/2014/main" id="{31B2C337-F860-CCF7-668B-4549097B1033}"/>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5AEEA388-4167-8EC9-E423-55282AA3F12E}"/>
              </a:ext>
            </a:extLst>
          </p:cNvPr>
          <p:cNvSpPr>
            <a:spLocks noGrp="1"/>
          </p:cNvSpPr>
          <p:nvPr>
            <p:ph type="sldNum" sz="quarter" idx="12"/>
          </p:nvPr>
        </p:nvSpPr>
        <p:spPr/>
        <p:txBody>
          <a:bodyPr/>
          <a:lstStyle/>
          <a:p>
            <a:fld id="{1FE97603-2A10-E648-8DE4-4D75A1570B14}" type="slidenum">
              <a:rPr lang="en-US" smtClean="0"/>
              <a:t>28</a:t>
            </a:fld>
            <a:endParaRPr lang="en-US" dirty="0"/>
          </a:p>
        </p:txBody>
      </p:sp>
      <p:pic>
        <p:nvPicPr>
          <p:cNvPr id="7" name="Picture 6" descr="Chart&#10;&#10;Description automatically generated">
            <a:extLst>
              <a:ext uri="{FF2B5EF4-FFF2-40B4-BE49-F238E27FC236}">
                <a16:creationId xmlns:a16="http://schemas.microsoft.com/office/drawing/2014/main" id="{44A74DC5-6698-4A37-7CA5-6CB3D894042B}"/>
              </a:ext>
            </a:extLst>
          </p:cNvPr>
          <p:cNvPicPr>
            <a:picLocks noChangeAspect="1"/>
          </p:cNvPicPr>
          <p:nvPr/>
        </p:nvPicPr>
        <p:blipFill>
          <a:blip r:embed="rId3"/>
          <a:stretch>
            <a:fillRect/>
          </a:stretch>
        </p:blipFill>
        <p:spPr>
          <a:xfrm>
            <a:off x="165100" y="928409"/>
            <a:ext cx="8718550" cy="5056423"/>
          </a:xfrm>
          <a:prstGeom prst="rect">
            <a:avLst/>
          </a:prstGeom>
        </p:spPr>
      </p:pic>
    </p:spTree>
    <p:extLst>
      <p:ext uri="{BB962C8B-B14F-4D97-AF65-F5344CB8AC3E}">
        <p14:creationId xmlns:p14="http://schemas.microsoft.com/office/powerpoint/2010/main" val="1795297055"/>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2FD-00BB-57B3-9F90-3071565F68D6}"/>
              </a:ext>
            </a:extLst>
          </p:cNvPr>
          <p:cNvSpPr>
            <a:spLocks noGrp="1"/>
          </p:cNvSpPr>
          <p:nvPr>
            <p:ph type="title"/>
          </p:nvPr>
        </p:nvSpPr>
        <p:spPr>
          <a:xfrm>
            <a:off x="-1" y="-14922"/>
            <a:ext cx="9142733" cy="877951"/>
          </a:xfrm>
        </p:spPr>
        <p:txBody>
          <a:bodyPr>
            <a:noAutofit/>
          </a:bodyPr>
          <a:lstStyle/>
          <a:p>
            <a:r>
              <a:rPr lang="en-US" dirty="0"/>
              <a:t>4</a:t>
            </a:r>
            <a:r>
              <a:rPr lang="en-US" dirty="0">
                <a:solidFill>
                  <a:srgbClr val="002060"/>
                </a:solidFill>
                <a:latin typeface="Optima" panose="02000503060000020004" pitchFamily="2" charset="0"/>
              </a:rPr>
              <a:t>. Orbits in the FFA synchrotron </a:t>
            </a:r>
          </a:p>
        </p:txBody>
      </p:sp>
      <p:sp>
        <p:nvSpPr>
          <p:cNvPr id="4" name="Footer Placeholder 3">
            <a:extLst>
              <a:ext uri="{FF2B5EF4-FFF2-40B4-BE49-F238E27FC236}">
                <a16:creationId xmlns:a16="http://schemas.microsoft.com/office/drawing/2014/main" id="{6C3AF40A-D0A0-C1F5-7890-9BF81B313BD0}"/>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3EB7588B-308F-B2A8-E633-41F60529B49F}"/>
              </a:ext>
            </a:extLst>
          </p:cNvPr>
          <p:cNvSpPr>
            <a:spLocks noGrp="1"/>
          </p:cNvSpPr>
          <p:nvPr>
            <p:ph type="sldNum" sz="quarter" idx="12"/>
          </p:nvPr>
        </p:nvSpPr>
        <p:spPr/>
        <p:txBody>
          <a:bodyPr/>
          <a:lstStyle/>
          <a:p>
            <a:fld id="{1FE97603-2A10-E648-8DE4-4D75A1570B14}" type="slidenum">
              <a:rPr lang="en-US" smtClean="0"/>
              <a:t>29</a:t>
            </a:fld>
            <a:endParaRPr lang="en-US" dirty="0"/>
          </a:p>
        </p:txBody>
      </p:sp>
      <p:sp>
        <p:nvSpPr>
          <p:cNvPr id="9" name="TextBox 8">
            <a:extLst>
              <a:ext uri="{FF2B5EF4-FFF2-40B4-BE49-F238E27FC236}">
                <a16:creationId xmlns:a16="http://schemas.microsoft.com/office/drawing/2014/main" id="{9FFCE031-752C-3CB4-E31F-A34495AC1225}"/>
              </a:ext>
            </a:extLst>
          </p:cNvPr>
          <p:cNvSpPr txBox="1"/>
          <p:nvPr/>
        </p:nvSpPr>
        <p:spPr>
          <a:xfrm>
            <a:off x="642794" y="2131184"/>
            <a:ext cx="1491114" cy="369332"/>
          </a:xfrm>
          <a:prstGeom prst="rect">
            <a:avLst/>
          </a:prstGeom>
          <a:noFill/>
        </p:spPr>
        <p:txBody>
          <a:bodyPr wrap="none" rtlCol="0">
            <a:spAutoFit/>
          </a:bodyPr>
          <a:lstStyle/>
          <a:p>
            <a:r>
              <a:rPr lang="en-US" dirty="0">
                <a:solidFill>
                  <a:srgbClr val="002060"/>
                </a:solidFill>
                <a:latin typeface="Optima" panose="02000503060000020004" pitchFamily="2" charset="0"/>
              </a:rPr>
              <a:t>+17 - 30 mm</a:t>
            </a:r>
          </a:p>
        </p:txBody>
      </p:sp>
      <p:pic>
        <p:nvPicPr>
          <p:cNvPr id="6" name="Picture 5" descr="A picture containing text, diagram, line, parallel&#10;&#10;Description automatically generated">
            <a:extLst>
              <a:ext uri="{FF2B5EF4-FFF2-40B4-BE49-F238E27FC236}">
                <a16:creationId xmlns:a16="http://schemas.microsoft.com/office/drawing/2014/main" id="{0742E8EC-D945-24C1-BFC3-51CB698B43F6}"/>
              </a:ext>
            </a:extLst>
          </p:cNvPr>
          <p:cNvPicPr>
            <a:picLocks noChangeAspect="1"/>
          </p:cNvPicPr>
          <p:nvPr/>
        </p:nvPicPr>
        <p:blipFill>
          <a:blip r:embed="rId2"/>
          <a:stretch>
            <a:fillRect/>
          </a:stretch>
        </p:blipFill>
        <p:spPr>
          <a:xfrm>
            <a:off x="2222500" y="1022350"/>
            <a:ext cx="4699000" cy="4813300"/>
          </a:xfrm>
          <a:prstGeom prst="rect">
            <a:avLst/>
          </a:prstGeom>
        </p:spPr>
      </p:pic>
    </p:spTree>
    <p:extLst>
      <p:ext uri="{BB962C8B-B14F-4D97-AF65-F5344CB8AC3E}">
        <p14:creationId xmlns:p14="http://schemas.microsoft.com/office/powerpoint/2010/main" val="383228007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AF9599-56BB-FDFA-D323-0A1892277FE5}"/>
              </a:ext>
            </a:extLst>
          </p:cNvPr>
          <p:cNvSpPr txBox="1"/>
          <p:nvPr/>
        </p:nvSpPr>
        <p:spPr>
          <a:xfrm>
            <a:off x="-1" y="428175"/>
            <a:ext cx="9147595" cy="5693866"/>
          </a:xfrm>
          <a:prstGeom prst="rect">
            <a:avLst/>
          </a:prstGeom>
          <a:noFill/>
        </p:spPr>
        <p:txBody>
          <a:bodyPr wrap="square" rtlCol="0">
            <a:spAutoFit/>
          </a:bodyPr>
          <a:lstStyle/>
          <a:p>
            <a:pPr indent="117475" algn="just"/>
            <a:r>
              <a:rPr lang="en-US" sz="1400" b="1" i="1" dirty="0">
                <a:solidFill>
                  <a:srgbClr val="002060"/>
                </a:solidFill>
                <a:latin typeface="Optima" panose="02000503060000020004" pitchFamily="2" charset="0"/>
              </a:rPr>
              <a:t>The hadron-ion cancer radiation therapy </a:t>
            </a:r>
            <a:r>
              <a:rPr lang="en-US" sz="1400" i="1" dirty="0">
                <a:solidFill>
                  <a:srgbClr val="002060"/>
                </a:solidFill>
                <a:latin typeface="Optima" panose="02000503060000020004" pitchFamily="2" charset="0"/>
              </a:rPr>
              <a:t>deposits the energy in the body at the site of the cancerous tumor. Most of the energy is deposited at the Bragg peak. The position of the tumor in the body defines the proton energy required to propagate through the body and precisely deposits the energy.  In radiation therapy ion energies can be adjusted allowing the spread-out Bragg peak to reach deep seated tumors inside of the body. The modern systems like VARIAN-ProBeam 360</a:t>
            </a:r>
            <a:r>
              <a:rPr lang="en-US" sz="1400" i="1" baseline="30000" dirty="0">
                <a:solidFill>
                  <a:srgbClr val="002060"/>
                </a:solidFill>
                <a:latin typeface="Optima" panose="02000503060000020004" pitchFamily="2" charset="0"/>
              </a:rPr>
              <a:t>o</a:t>
            </a:r>
            <a:r>
              <a:rPr lang="en-US" sz="1400" i="1" dirty="0">
                <a:solidFill>
                  <a:srgbClr val="002060"/>
                </a:solidFill>
                <a:latin typeface="Optima" panose="02000503060000020004" pitchFamily="2" charset="0"/>
              </a:rPr>
              <a:t>, IBA Proteus</a:t>
            </a:r>
            <a:r>
              <a:rPr lang="en-US" sz="1400" i="1" baseline="30000" dirty="0">
                <a:solidFill>
                  <a:srgbClr val="002060"/>
                </a:solidFill>
                <a:latin typeface="Optima" panose="02000503060000020004" pitchFamily="2" charset="0"/>
              </a:rPr>
              <a:t>R</a:t>
            </a:r>
            <a:r>
              <a:rPr lang="en-US" sz="1400" i="1" dirty="0">
                <a:solidFill>
                  <a:srgbClr val="002060"/>
                </a:solidFill>
                <a:latin typeface="Optima" panose="02000503060000020004" pitchFamily="2" charset="0"/>
              </a:rPr>
              <a:t>, Hitachi synchrotron proton accelerator etc. </a:t>
            </a:r>
            <a:r>
              <a:rPr lang="en-US" sz="1400" b="1" i="1" dirty="0">
                <a:solidFill>
                  <a:srgbClr val="002060"/>
                </a:solidFill>
                <a:latin typeface="Optima" panose="02000503060000020004" pitchFamily="2" charset="0"/>
              </a:rPr>
              <a:t>use pencil beam scanning to allow precise and fully conformal dose distribution</a:t>
            </a:r>
            <a:r>
              <a:rPr lang="en-US" sz="1400" i="1" dirty="0">
                <a:solidFill>
                  <a:srgbClr val="002060"/>
                </a:solidFill>
                <a:latin typeface="Optima" panose="02000503060000020004" pitchFamily="2" charset="0"/>
              </a:rPr>
              <a:t>. In hadron therapy protons or carbon ions propagate through the body modifying biological structures due to direct ionization leading to the single or double-strand DNA break-ups. “</a:t>
            </a:r>
            <a:r>
              <a:rPr lang="en-US" sz="1400" i="1" dirty="0">
                <a:solidFill>
                  <a:srgbClr val="002060"/>
                </a:solidFill>
                <a:effectLst/>
                <a:latin typeface="Optima" panose="02000503060000020004" pitchFamily="2" charset="0"/>
                <a:ea typeface="Calibri" panose="020F0502020204030204" pitchFamily="34" charset="0"/>
              </a:rPr>
              <a:t> (for a single field to 1 litter volume in one minute.” </a:t>
            </a:r>
            <a:r>
              <a:rPr lang="en-US" sz="1400" b="1" dirty="0">
                <a:solidFill>
                  <a:srgbClr val="002060"/>
                </a:solidFill>
                <a:effectLst/>
                <a:latin typeface="Optima" panose="02000503060000020004" pitchFamily="2" charset="0"/>
                <a:ea typeface="Calibri" panose="020F0502020204030204" pitchFamily="34" charset="0"/>
              </a:rPr>
              <a:t>[4].</a:t>
            </a:r>
            <a:r>
              <a:rPr lang="en-US" sz="1400" i="1" dirty="0">
                <a:effectLst/>
                <a:latin typeface="Optima" panose="02000503060000020004" pitchFamily="2" charset="0"/>
                <a:ea typeface="Calibri" panose="020F0502020204030204" pitchFamily="34" charset="0"/>
              </a:rPr>
              <a:t> </a:t>
            </a:r>
            <a:r>
              <a:rPr lang="en-US" sz="1400" b="1" i="1" dirty="0">
                <a:solidFill>
                  <a:srgbClr val="002060"/>
                </a:solidFill>
                <a:latin typeface="Optima" panose="02000503060000020004" pitchFamily="2" charset="0"/>
                <a:ea typeface="Calibri" panose="020F0502020204030204" pitchFamily="34" charset="0"/>
              </a:rPr>
              <a:t>Today’s treatments of about 60-80 Gy are delivered to the patients usually over a couple of weeks, with the dose fractionation of </a:t>
            </a:r>
            <a:r>
              <a:rPr lang="en-US" sz="1400" b="1" i="1" dirty="0">
                <a:solidFill>
                  <a:srgbClr val="002060"/>
                </a:solidFill>
                <a:latin typeface="Optima" panose="02000503060000020004" pitchFamily="2" charset="0"/>
                <a:ea typeface="Calibri" panose="020F0502020204030204" pitchFamily="34" charset="0"/>
                <a:cs typeface="Calibri" panose="020F0502020204030204" pitchFamily="34" charset="0"/>
              </a:rPr>
              <a:t>~</a:t>
            </a:r>
            <a:r>
              <a:rPr lang="en-US" sz="1400" b="1" i="1" dirty="0">
                <a:solidFill>
                  <a:srgbClr val="002060"/>
                </a:solidFill>
                <a:latin typeface="Optima" panose="02000503060000020004" pitchFamily="2" charset="0"/>
                <a:ea typeface="Calibri" panose="020F0502020204030204" pitchFamily="34" charset="0"/>
              </a:rPr>
              <a:t>2 Gy per dose. </a:t>
            </a:r>
            <a:endParaRPr lang="en-US" sz="1400" b="1"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endParaRPr lang="en-US" sz="1400" i="1" dirty="0">
              <a:solidFill>
                <a:srgbClr val="002060"/>
              </a:solidFill>
              <a:latin typeface="Optima" panose="02000503060000020004" pitchFamily="2" charset="0"/>
            </a:endParaRPr>
          </a:p>
          <a:p>
            <a:pPr algn="just"/>
            <a:endParaRPr lang="en-GB" sz="1400" i="1" dirty="0">
              <a:solidFill>
                <a:srgbClr val="002060"/>
              </a:solidFill>
              <a:latin typeface="Optima" panose="02000503060000020004" pitchFamily="2" charset="0"/>
            </a:endParaRPr>
          </a:p>
          <a:p>
            <a:pPr algn="just"/>
            <a:endParaRPr lang="en-US" sz="1400" i="1" dirty="0">
              <a:solidFill>
                <a:srgbClr val="002060"/>
              </a:solidFill>
              <a:latin typeface="Optima" panose="02000503060000020004" pitchFamily="2" charset="0"/>
            </a:endParaRPr>
          </a:p>
          <a:p>
            <a:pPr algn="just"/>
            <a:r>
              <a:rPr lang="en-US" sz="1400" i="1" dirty="0">
                <a:solidFill>
                  <a:srgbClr val="002060"/>
                </a:solidFill>
                <a:latin typeface="Optima" panose="02000503060000020004" pitchFamily="2" charset="0"/>
              </a:rPr>
              <a:t>‘On the trajectories of ions there are secondary particles and ionization of molecules with radiation damage in the path </a:t>
            </a:r>
            <a:r>
              <a:rPr lang="en-US" sz="1400" b="1" i="1" dirty="0">
                <a:solidFill>
                  <a:srgbClr val="002060"/>
                </a:solidFill>
                <a:latin typeface="Optima" panose="02000503060000020004" pitchFamily="2" charset="0"/>
              </a:rPr>
              <a:t>of the order of few nano-meters</a:t>
            </a:r>
            <a:r>
              <a:rPr lang="en-US" sz="1400" i="1" dirty="0">
                <a:solidFill>
                  <a:srgbClr val="002060"/>
                </a:solidFill>
                <a:latin typeface="Optima" panose="02000503060000020004" pitchFamily="2" charset="0"/>
              </a:rPr>
              <a:t>. Photons and electrons create significant doses to the surrounding tissues.’ </a:t>
            </a:r>
            <a:r>
              <a:rPr lang="en-US" sz="1400" dirty="0">
                <a:solidFill>
                  <a:srgbClr val="002060"/>
                </a:solidFill>
                <a:latin typeface="Optima" panose="02000503060000020004" pitchFamily="2" charset="0"/>
              </a:rPr>
              <a:t>[5]</a:t>
            </a:r>
          </a:p>
          <a:p>
            <a:pPr algn="just"/>
            <a:r>
              <a:rPr lang="en-GB" sz="1400" i="1" dirty="0">
                <a:solidFill>
                  <a:srgbClr val="002060"/>
                </a:solidFill>
                <a:latin typeface="Optima" panose="02000503060000020004" pitchFamily="2" charset="0"/>
              </a:rPr>
              <a:t>The ‘</a:t>
            </a:r>
            <a:r>
              <a:rPr lang="en-US" sz="1400" i="1" dirty="0">
                <a:solidFill>
                  <a:srgbClr val="002060"/>
                </a:solidFill>
                <a:latin typeface="Optima" panose="02000503060000020004" pitchFamily="2" charset="0"/>
              </a:rPr>
              <a:t>FLASH’ cancer therapy is a relatively new possibility in treating the cancerous tumors if radiation is required. Multiple biological studies and even a few patients’ treatments around the world in recent years confirmed significant improvements in the cancer treatment results by </a:t>
            </a:r>
            <a:r>
              <a:rPr lang="en-US" sz="1400" b="1" i="1" dirty="0">
                <a:solidFill>
                  <a:srgbClr val="002060"/>
                </a:solidFill>
                <a:latin typeface="Optima" panose="02000503060000020004" pitchFamily="2" charset="0"/>
              </a:rPr>
              <a:t>delivering ultra high radiation dose in much shorter time intervals — fractions of a second as opposed to minutes — and in far fewer fractions or even a single fraction and therefore at dose rates that </a:t>
            </a:r>
            <a:r>
              <a:rPr lang="en-US" sz="1400" b="1" i="1" dirty="0">
                <a:solidFill>
                  <a:srgbClr val="FF0000"/>
                </a:solidFill>
                <a:latin typeface="Optima" panose="02000503060000020004" pitchFamily="2" charset="0"/>
              </a:rPr>
              <a:t>are thousands of times higher</a:t>
            </a:r>
            <a:r>
              <a:rPr lang="en-US" sz="1400" b="1" i="1" dirty="0">
                <a:solidFill>
                  <a:srgbClr val="002060"/>
                </a:solidFill>
                <a:latin typeface="Optima" panose="02000503060000020004" pitchFamily="2" charset="0"/>
              </a:rPr>
              <a:t>. (RBE</a:t>
            </a:r>
            <a:r>
              <a:rPr lang="en-US" sz="1400" i="1" dirty="0">
                <a:solidFill>
                  <a:srgbClr val="002060"/>
                </a:solidFill>
                <a:latin typeface="Optima" panose="02000503060000020004" pitchFamily="2" charset="0"/>
              </a:rPr>
              <a:t>-Relative Biological Effectiveness, </a:t>
            </a:r>
            <a:r>
              <a:rPr lang="en-US" sz="1400" b="1" i="1" dirty="0">
                <a:solidFill>
                  <a:srgbClr val="002060"/>
                </a:solidFill>
                <a:latin typeface="Optima" panose="02000503060000020004" pitchFamily="2" charset="0"/>
              </a:rPr>
              <a:t>TCP</a:t>
            </a:r>
            <a:r>
              <a:rPr lang="en-US" sz="1400" i="1" dirty="0">
                <a:solidFill>
                  <a:srgbClr val="002060"/>
                </a:solidFill>
                <a:latin typeface="Optima" panose="02000503060000020004" pitchFamily="2" charset="0"/>
              </a:rPr>
              <a:t>=Tumor Control Probability, </a:t>
            </a:r>
            <a:r>
              <a:rPr lang="en-US" sz="1400" b="1" i="1" dirty="0">
                <a:solidFill>
                  <a:srgbClr val="002060"/>
                </a:solidFill>
                <a:latin typeface="Optima" panose="02000503060000020004" pitchFamily="2" charset="0"/>
              </a:rPr>
              <a:t>LET</a:t>
            </a:r>
            <a:r>
              <a:rPr lang="en-US" sz="1400" i="1" dirty="0">
                <a:solidFill>
                  <a:srgbClr val="002060"/>
                </a:solidFill>
                <a:latin typeface="Optima" panose="02000503060000020004" pitchFamily="2" charset="0"/>
              </a:rPr>
              <a:t> –Linear Energy Transfer, </a:t>
            </a:r>
            <a:r>
              <a:rPr lang="en-US" sz="1400" b="1" i="1" dirty="0">
                <a:solidFill>
                  <a:srgbClr val="002060"/>
                </a:solidFill>
                <a:latin typeface="Optima" panose="02000503060000020004" pitchFamily="2" charset="0"/>
              </a:rPr>
              <a:t>NTCP</a:t>
            </a:r>
            <a:r>
              <a:rPr lang="en-US" sz="1400" i="1" dirty="0">
                <a:solidFill>
                  <a:srgbClr val="002060"/>
                </a:solidFill>
                <a:latin typeface="Optima" panose="02000503060000020004" pitchFamily="2" charset="0"/>
              </a:rPr>
              <a:t>-Normal Tissue Complication Probability,  </a:t>
            </a:r>
            <a:r>
              <a:rPr lang="en-US" sz="1400" b="1" i="1" dirty="0">
                <a:solidFill>
                  <a:srgbClr val="002060"/>
                </a:solidFill>
                <a:latin typeface="Optima" panose="02000503060000020004" pitchFamily="2" charset="0"/>
              </a:rPr>
              <a:t>PENUMBRA</a:t>
            </a:r>
            <a:r>
              <a:rPr lang="en-US" sz="1400" i="1" dirty="0">
                <a:solidFill>
                  <a:srgbClr val="002060"/>
                </a:solidFill>
                <a:latin typeface="Optima" panose="02000503060000020004" pitchFamily="2" charset="0"/>
              </a:rPr>
              <a:t>-lateral beam size,  </a:t>
            </a:r>
            <a:r>
              <a:rPr lang="en-US" sz="1400" b="1" i="1" dirty="0">
                <a:solidFill>
                  <a:srgbClr val="002060"/>
                </a:solidFill>
                <a:latin typeface="Optima" panose="02000503060000020004" pitchFamily="2" charset="0"/>
              </a:rPr>
              <a:t>SOBT</a:t>
            </a:r>
            <a:r>
              <a:rPr lang="en-US" sz="1400" i="1" dirty="0">
                <a:solidFill>
                  <a:srgbClr val="002060"/>
                </a:solidFill>
                <a:latin typeface="Optima" panose="02000503060000020004" pitchFamily="2" charset="0"/>
              </a:rPr>
              <a:t>–Spread out Bragg Peak,  </a:t>
            </a:r>
            <a:r>
              <a:rPr lang="en-US" sz="1400" b="1" i="1" dirty="0">
                <a:solidFill>
                  <a:srgbClr val="002060"/>
                </a:solidFill>
                <a:latin typeface="Optima" panose="02000503060000020004" pitchFamily="2" charset="0"/>
              </a:rPr>
              <a:t>OER</a:t>
            </a:r>
            <a:r>
              <a:rPr lang="en-US" sz="1400" i="1" dirty="0">
                <a:solidFill>
                  <a:srgbClr val="002060"/>
                </a:solidFill>
                <a:latin typeface="Optima" panose="02000503060000020004" pitchFamily="2" charset="0"/>
              </a:rPr>
              <a:t>-Oxygen Enhancement Ratio, </a:t>
            </a:r>
            <a:r>
              <a:rPr lang="en-US" sz="1400" b="1" i="1" dirty="0">
                <a:solidFill>
                  <a:srgbClr val="002060"/>
                </a:solidFill>
                <a:latin typeface="Optima" panose="02000503060000020004" pitchFamily="2" charset="0"/>
              </a:rPr>
              <a:t>Hypoxia</a:t>
            </a:r>
            <a:r>
              <a:rPr lang="en-US" sz="1400" i="1" dirty="0">
                <a:solidFill>
                  <a:srgbClr val="002060"/>
                </a:solidFill>
                <a:latin typeface="Optima" panose="02000503060000020004" pitchFamily="2" charset="0"/>
              </a:rPr>
              <a:t> – reduced oxygen levels.)</a:t>
            </a:r>
          </a:p>
        </p:txBody>
      </p:sp>
      <p:pic>
        <p:nvPicPr>
          <p:cNvPr id="8" name="Picture 7" descr="A picture containing text, line, plot, font&#10;&#10;Description automatically generated">
            <a:extLst>
              <a:ext uri="{FF2B5EF4-FFF2-40B4-BE49-F238E27FC236}">
                <a16:creationId xmlns:a16="http://schemas.microsoft.com/office/drawing/2014/main" id="{7AA89717-18B2-A83B-777B-0057BABC3C25}"/>
              </a:ext>
            </a:extLst>
          </p:cNvPr>
          <p:cNvPicPr>
            <a:picLocks noChangeAspect="1"/>
          </p:cNvPicPr>
          <p:nvPr/>
        </p:nvPicPr>
        <p:blipFill>
          <a:blip r:embed="rId3"/>
          <a:stretch>
            <a:fillRect/>
          </a:stretch>
        </p:blipFill>
        <p:spPr>
          <a:xfrm>
            <a:off x="4563320" y="2417036"/>
            <a:ext cx="2715886" cy="1667307"/>
          </a:xfrm>
          <a:prstGeom prst="rect">
            <a:avLst/>
          </a:prstGeom>
        </p:spPr>
      </p:pic>
      <p:pic>
        <p:nvPicPr>
          <p:cNvPr id="10" name="Picture 9" descr="A picture containing text, line, font, plot&#10;&#10;Description automatically generated">
            <a:extLst>
              <a:ext uri="{FF2B5EF4-FFF2-40B4-BE49-F238E27FC236}">
                <a16:creationId xmlns:a16="http://schemas.microsoft.com/office/drawing/2014/main" id="{ED550964-C684-F1E3-38D0-1419BD7F9737}"/>
              </a:ext>
            </a:extLst>
          </p:cNvPr>
          <p:cNvPicPr>
            <a:picLocks noChangeAspect="1"/>
          </p:cNvPicPr>
          <p:nvPr/>
        </p:nvPicPr>
        <p:blipFill>
          <a:blip r:embed="rId4"/>
          <a:stretch>
            <a:fillRect/>
          </a:stretch>
        </p:blipFill>
        <p:spPr>
          <a:xfrm>
            <a:off x="2093595" y="2435532"/>
            <a:ext cx="2553805" cy="1577350"/>
          </a:xfrm>
          <a:prstGeom prst="rect">
            <a:avLst/>
          </a:prstGeom>
        </p:spPr>
      </p:pic>
      <p:sp>
        <p:nvSpPr>
          <p:cNvPr id="2" name="Title 1">
            <a:extLst>
              <a:ext uri="{FF2B5EF4-FFF2-40B4-BE49-F238E27FC236}">
                <a16:creationId xmlns:a16="http://schemas.microsoft.com/office/drawing/2014/main" id="{ED7F0AC5-EED8-24BC-6C18-179880296319}"/>
              </a:ext>
            </a:extLst>
          </p:cNvPr>
          <p:cNvSpPr>
            <a:spLocks noGrp="1"/>
          </p:cNvSpPr>
          <p:nvPr>
            <p:ph type="title"/>
          </p:nvPr>
        </p:nvSpPr>
        <p:spPr/>
        <p:txBody>
          <a:bodyPr>
            <a:normAutofit/>
          </a:bodyPr>
          <a:lstStyle/>
          <a:p>
            <a:r>
              <a:rPr lang="en-US" sz="2800" dirty="0">
                <a:solidFill>
                  <a:srgbClr val="002060"/>
                </a:solidFill>
              </a:rPr>
              <a:t>1. Hadron Radiation Therapy</a:t>
            </a:r>
          </a:p>
        </p:txBody>
      </p:sp>
      <p:sp>
        <p:nvSpPr>
          <p:cNvPr id="4" name="Footer Placeholder 3">
            <a:extLst>
              <a:ext uri="{FF2B5EF4-FFF2-40B4-BE49-F238E27FC236}">
                <a16:creationId xmlns:a16="http://schemas.microsoft.com/office/drawing/2014/main" id="{D489A811-8DA4-373A-27ED-BEAA551479A2}"/>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87CA1E52-89CD-61CD-F6E0-FA5A1F2FC6EC}"/>
              </a:ext>
            </a:extLst>
          </p:cNvPr>
          <p:cNvSpPr>
            <a:spLocks noGrp="1"/>
          </p:cNvSpPr>
          <p:nvPr>
            <p:ph type="sldNum" sz="quarter" idx="12"/>
          </p:nvPr>
        </p:nvSpPr>
        <p:spPr/>
        <p:txBody>
          <a:bodyPr/>
          <a:lstStyle/>
          <a:p>
            <a:fld id="{1FE97603-2A10-E648-8DE4-4D75A1570B14}" type="slidenum">
              <a:rPr lang="en-US" smtClean="0"/>
              <a:t>3</a:t>
            </a:fld>
            <a:endParaRPr lang="en-US" dirty="0"/>
          </a:p>
        </p:txBody>
      </p:sp>
      <p:sp>
        <p:nvSpPr>
          <p:cNvPr id="11" name="TextBox 10">
            <a:extLst>
              <a:ext uri="{FF2B5EF4-FFF2-40B4-BE49-F238E27FC236}">
                <a16:creationId xmlns:a16="http://schemas.microsoft.com/office/drawing/2014/main" id="{2A4D53A5-F0B0-5016-6EC3-49AC9F0DC4AB}"/>
              </a:ext>
            </a:extLst>
          </p:cNvPr>
          <p:cNvSpPr txBox="1"/>
          <p:nvPr/>
        </p:nvSpPr>
        <p:spPr>
          <a:xfrm>
            <a:off x="3417522" y="3632277"/>
            <a:ext cx="756938"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RBE=1.1</a:t>
            </a:r>
          </a:p>
        </p:txBody>
      </p:sp>
      <p:pic>
        <p:nvPicPr>
          <p:cNvPr id="19" name="Picture 18" descr="A picture containing text, diagram, line, plot&#10;&#10;Description automatically generated">
            <a:extLst>
              <a:ext uri="{FF2B5EF4-FFF2-40B4-BE49-F238E27FC236}">
                <a16:creationId xmlns:a16="http://schemas.microsoft.com/office/drawing/2014/main" id="{378EE685-6CB5-33D9-E76D-286D5E76D6F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3000"/>
                    </a14:imgEffect>
                    <a14:imgEffect>
                      <a14:brightnessContrast contrast="17000"/>
                    </a14:imgEffect>
                  </a14:imgLayer>
                </a14:imgProps>
              </a:ext>
            </a:extLst>
          </a:blip>
          <a:stretch>
            <a:fillRect/>
          </a:stretch>
        </p:blipFill>
        <p:spPr>
          <a:xfrm>
            <a:off x="36189" y="2435635"/>
            <a:ext cx="2195392" cy="1696303"/>
          </a:xfrm>
          <a:prstGeom prst="rect">
            <a:avLst/>
          </a:prstGeom>
        </p:spPr>
      </p:pic>
      <p:sp>
        <p:nvSpPr>
          <p:cNvPr id="22" name="TextBox 21">
            <a:extLst>
              <a:ext uri="{FF2B5EF4-FFF2-40B4-BE49-F238E27FC236}">
                <a16:creationId xmlns:a16="http://schemas.microsoft.com/office/drawing/2014/main" id="{FE02C650-8A17-E90F-C58B-C77F1FAD9276}"/>
              </a:ext>
            </a:extLst>
          </p:cNvPr>
          <p:cNvSpPr txBox="1"/>
          <p:nvPr/>
        </p:nvSpPr>
        <p:spPr>
          <a:xfrm>
            <a:off x="5498911" y="3628806"/>
            <a:ext cx="1021433"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RBE=2.5-3.5</a:t>
            </a:r>
          </a:p>
        </p:txBody>
      </p:sp>
      <p:pic>
        <p:nvPicPr>
          <p:cNvPr id="24" name="Picture 23" descr="A picture containing text, diagram, line, plot&#10;&#10;Description automatically generated">
            <a:extLst>
              <a:ext uri="{FF2B5EF4-FFF2-40B4-BE49-F238E27FC236}">
                <a16:creationId xmlns:a16="http://schemas.microsoft.com/office/drawing/2014/main" id="{3711A415-6AD1-1521-9859-46BAEA155956}"/>
              </a:ext>
            </a:extLst>
          </p:cNvPr>
          <p:cNvPicPr>
            <a:picLocks noChangeAspect="1"/>
          </p:cNvPicPr>
          <p:nvPr/>
        </p:nvPicPr>
        <p:blipFill>
          <a:blip r:embed="rId7"/>
          <a:stretch>
            <a:fillRect/>
          </a:stretch>
        </p:blipFill>
        <p:spPr>
          <a:xfrm>
            <a:off x="7228817" y="2326564"/>
            <a:ext cx="1911541" cy="1757779"/>
          </a:xfrm>
          <a:prstGeom prst="rect">
            <a:avLst/>
          </a:prstGeom>
        </p:spPr>
      </p:pic>
      <p:sp>
        <p:nvSpPr>
          <p:cNvPr id="7" name="TextBox 6">
            <a:extLst>
              <a:ext uri="{FF2B5EF4-FFF2-40B4-BE49-F238E27FC236}">
                <a16:creationId xmlns:a16="http://schemas.microsoft.com/office/drawing/2014/main" id="{18DEE9F4-56FF-C94D-C6B7-12F10A8DFC51}"/>
              </a:ext>
            </a:extLst>
          </p:cNvPr>
          <p:cNvSpPr txBox="1"/>
          <p:nvPr/>
        </p:nvSpPr>
        <p:spPr>
          <a:xfrm>
            <a:off x="36189" y="6039605"/>
            <a:ext cx="9071622" cy="523220"/>
          </a:xfrm>
          <a:prstGeom prst="rect">
            <a:avLst/>
          </a:prstGeom>
          <a:noFill/>
          <a:ln w="12700">
            <a:solidFill>
              <a:srgbClr val="FF0000"/>
            </a:solidFill>
          </a:ln>
        </p:spPr>
        <p:txBody>
          <a:bodyPr wrap="square" rtlCol="0">
            <a:spAutoFit/>
          </a:bodyPr>
          <a:lstStyle/>
          <a:p>
            <a:pPr marL="228600" indent="-228600"/>
            <a:r>
              <a:rPr lang="en-US" sz="1400" i="1" dirty="0">
                <a:latin typeface="Optima" panose="02000503060000020004" pitchFamily="2" charset="0"/>
              </a:rPr>
              <a:t>4.  S. Jolly, H. Owen, M. Schippers, C. Welsch,  “</a:t>
            </a:r>
            <a:r>
              <a:rPr lang="en-US" sz="1400" b="1" i="1" dirty="0">
                <a:latin typeface="Optima" panose="02000503060000020004" pitchFamily="2" charset="0"/>
              </a:rPr>
              <a:t>Technical challenges for FLASH proton therapy.</a:t>
            </a:r>
            <a:r>
              <a:rPr lang="en-US" sz="1400" i="1" dirty="0">
                <a:latin typeface="Optima" panose="02000503060000020004" pitchFamily="2" charset="0"/>
              </a:rPr>
              <a:t>” Phys. Med. 2020, 78, 71–82. </a:t>
            </a:r>
            <a:r>
              <a:rPr lang="en-US" sz="1400" i="1" u="sng" dirty="0">
                <a:latin typeface="Optima" panose="02000503060000020004" pitchFamily="2" charset="0"/>
                <a:hlinkClick r:id="rId8"/>
              </a:rPr>
              <a:t>https://www.sciencedirect.com/science/article/pii/S1120179720301964</a:t>
            </a:r>
            <a:r>
              <a:rPr lang="en-US" sz="1400" i="1" dirty="0">
                <a:latin typeface="Optima" panose="02000503060000020004" pitchFamily="2" charset="0"/>
              </a:rPr>
              <a:t> </a:t>
            </a:r>
          </a:p>
        </p:txBody>
      </p:sp>
      <p:sp>
        <p:nvSpPr>
          <p:cNvPr id="3" name="Rectangle 2">
            <a:extLst>
              <a:ext uri="{FF2B5EF4-FFF2-40B4-BE49-F238E27FC236}">
                <a16:creationId xmlns:a16="http://schemas.microsoft.com/office/drawing/2014/main" id="{1DA5528F-3849-1D92-779A-A51994726595}"/>
              </a:ext>
            </a:extLst>
          </p:cNvPr>
          <p:cNvSpPr/>
          <p:nvPr/>
        </p:nvSpPr>
        <p:spPr>
          <a:xfrm>
            <a:off x="7279206" y="2348789"/>
            <a:ext cx="93144" cy="108968"/>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905654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BDB0-3DD5-76E2-3EDF-29D0AC79CA81}"/>
              </a:ext>
            </a:extLst>
          </p:cNvPr>
          <p:cNvSpPr>
            <a:spLocks noGrp="1"/>
          </p:cNvSpPr>
          <p:nvPr>
            <p:ph type="title"/>
          </p:nvPr>
        </p:nvSpPr>
        <p:spPr>
          <a:xfrm>
            <a:off x="-11340" y="12145"/>
            <a:ext cx="9142733" cy="656029"/>
          </a:xfrm>
        </p:spPr>
        <p:txBody>
          <a:bodyPr>
            <a:normAutofit/>
          </a:bodyPr>
          <a:lstStyle/>
          <a:p>
            <a:r>
              <a:rPr lang="en-US" sz="2800" dirty="0"/>
              <a:t>4</a:t>
            </a:r>
            <a:r>
              <a:rPr lang="en-US" sz="2800" i="1" dirty="0">
                <a:solidFill>
                  <a:srgbClr val="002060"/>
                </a:solidFill>
                <a:latin typeface="Optima" panose="02000503060000020004" pitchFamily="2" charset="0"/>
              </a:rPr>
              <a:t>. Synchrotron Beam and Magnets</a:t>
            </a:r>
          </a:p>
        </p:txBody>
      </p:sp>
      <p:sp>
        <p:nvSpPr>
          <p:cNvPr id="3" name="Content Placeholder 2">
            <a:extLst>
              <a:ext uri="{FF2B5EF4-FFF2-40B4-BE49-F238E27FC236}">
                <a16:creationId xmlns:a16="http://schemas.microsoft.com/office/drawing/2014/main" id="{224DFB64-C660-100B-7ACA-FE417829FD8E}"/>
              </a:ext>
            </a:extLst>
          </p:cNvPr>
          <p:cNvSpPr>
            <a:spLocks noGrp="1"/>
          </p:cNvSpPr>
          <p:nvPr>
            <p:ph idx="1"/>
          </p:nvPr>
        </p:nvSpPr>
        <p:spPr>
          <a:xfrm>
            <a:off x="94969" y="564265"/>
            <a:ext cx="8935634" cy="5318564"/>
          </a:xfrm>
        </p:spPr>
        <p:txBody>
          <a:bodyPr>
            <a:normAutofit/>
          </a:bodyPr>
          <a:lstStyle/>
          <a:p>
            <a:r>
              <a:rPr lang="en-US" sz="1800" dirty="0">
                <a:solidFill>
                  <a:srgbClr val="002060"/>
                </a:solidFill>
              </a:rPr>
              <a:t>Input beam is assumed to come from </a:t>
            </a:r>
          </a:p>
          <a:p>
            <a:pPr marL="0" indent="0">
              <a:buNone/>
            </a:pPr>
            <a:r>
              <a:rPr lang="en-US" sz="1800" dirty="0">
                <a:solidFill>
                  <a:srgbClr val="002060"/>
                </a:solidFill>
              </a:rPr>
              <a:t>	the 10 MeV cyclotron</a:t>
            </a:r>
          </a:p>
          <a:p>
            <a:r>
              <a:rPr lang="en-US" sz="1800" dirty="0">
                <a:solidFill>
                  <a:srgbClr val="002060"/>
                </a:solidFill>
              </a:rPr>
              <a:t>Measured emittance ~5 </a:t>
            </a:r>
            <a:r>
              <a:rPr lang="en-US" sz="1800" dirty="0">
                <a:solidFill>
                  <a:srgbClr val="002060"/>
                </a:solidFill>
                <a:latin typeface="Symbol" pitchFamily="2" charset="2"/>
              </a:rPr>
              <a:t>p</a:t>
            </a:r>
            <a:r>
              <a:rPr lang="en-US" sz="1800" dirty="0">
                <a:solidFill>
                  <a:srgbClr val="002060"/>
                </a:solidFill>
              </a:rPr>
              <a:t> mm mrad</a:t>
            </a:r>
          </a:p>
          <a:p>
            <a:pPr marL="457200" lvl="1" indent="0">
              <a:buNone/>
            </a:pPr>
            <a:endParaRPr lang="en-US" sz="1400" dirty="0">
              <a:solidFill>
                <a:srgbClr val="002060"/>
              </a:solidFill>
            </a:endParaRPr>
          </a:p>
        </p:txBody>
      </p:sp>
      <p:sp>
        <p:nvSpPr>
          <p:cNvPr id="4" name="Footer Placeholder 3">
            <a:extLst>
              <a:ext uri="{FF2B5EF4-FFF2-40B4-BE49-F238E27FC236}">
                <a16:creationId xmlns:a16="http://schemas.microsoft.com/office/drawing/2014/main" id="{8EA00BDF-F058-711C-69AD-3968783D8D3F}"/>
              </a:ext>
            </a:extLst>
          </p:cNvPr>
          <p:cNvSpPr>
            <a:spLocks noGrp="1"/>
          </p:cNvSpPr>
          <p:nvPr>
            <p:ph type="ftr" sz="quarter" idx="11"/>
          </p:nvPr>
        </p:nvSpPr>
        <p:spPr>
          <a:xfrm>
            <a:off x="1069492" y="6542344"/>
            <a:ext cx="6821863" cy="317534"/>
          </a:xfrm>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7C0BA677-A5A0-8756-D66B-358DB0E26E0A}"/>
              </a:ext>
            </a:extLst>
          </p:cNvPr>
          <p:cNvSpPr>
            <a:spLocks noGrp="1"/>
          </p:cNvSpPr>
          <p:nvPr>
            <p:ph type="sldNum" sz="quarter" idx="12"/>
          </p:nvPr>
        </p:nvSpPr>
        <p:spPr/>
        <p:txBody>
          <a:bodyPr/>
          <a:lstStyle/>
          <a:p>
            <a:fld id="{1FE97603-2A10-E648-8DE4-4D75A1570B14}" type="slidenum">
              <a:rPr lang="en-US" smtClean="0"/>
              <a:t>30</a:t>
            </a:fld>
            <a:endParaRPr lang="en-US" dirty="0"/>
          </a:p>
        </p:txBody>
      </p:sp>
      <p:pic>
        <p:nvPicPr>
          <p:cNvPr id="7" name="Picture 6">
            <a:extLst>
              <a:ext uri="{FF2B5EF4-FFF2-40B4-BE49-F238E27FC236}">
                <a16:creationId xmlns:a16="http://schemas.microsoft.com/office/drawing/2014/main" id="{1A87DA0D-CC4C-95D8-D0B1-EF70D8FEA347}"/>
              </a:ext>
            </a:extLst>
          </p:cNvPr>
          <p:cNvPicPr>
            <a:picLocks noChangeAspect="1"/>
          </p:cNvPicPr>
          <p:nvPr/>
        </p:nvPicPr>
        <p:blipFill>
          <a:blip r:embed="rId3"/>
          <a:stretch>
            <a:fillRect/>
          </a:stretch>
        </p:blipFill>
        <p:spPr>
          <a:xfrm>
            <a:off x="460752" y="1611866"/>
            <a:ext cx="1902982" cy="1487030"/>
          </a:xfrm>
          <a:prstGeom prst="rect">
            <a:avLst/>
          </a:prstGeom>
        </p:spPr>
      </p:pic>
      <p:sp>
        <p:nvSpPr>
          <p:cNvPr id="8" name="TextBox 7">
            <a:extLst>
              <a:ext uri="{FF2B5EF4-FFF2-40B4-BE49-F238E27FC236}">
                <a16:creationId xmlns:a16="http://schemas.microsoft.com/office/drawing/2014/main" id="{6523D886-A4A0-B805-5FBD-051C919F2AD2}"/>
              </a:ext>
            </a:extLst>
          </p:cNvPr>
          <p:cNvSpPr txBox="1"/>
          <p:nvPr/>
        </p:nvSpPr>
        <p:spPr>
          <a:xfrm>
            <a:off x="5560457" y="742716"/>
            <a:ext cx="881973" cy="523220"/>
          </a:xfrm>
          <a:prstGeom prst="rect">
            <a:avLst/>
          </a:prstGeom>
          <a:noFill/>
        </p:spPr>
        <p:txBody>
          <a:bodyPr wrap="none" rtlCol="0">
            <a:spAutoFit/>
          </a:bodyPr>
          <a:lstStyle/>
          <a:p>
            <a:r>
              <a:rPr lang="en-US" sz="1400" dirty="0">
                <a:solidFill>
                  <a:srgbClr val="002060"/>
                </a:solidFill>
                <a:latin typeface="Symbol" pitchFamily="2" charset="2"/>
              </a:rPr>
              <a:t>b</a:t>
            </a:r>
            <a:r>
              <a:rPr lang="en-US" sz="1400" baseline="-25000" dirty="0">
                <a:solidFill>
                  <a:srgbClr val="002060"/>
                </a:solidFill>
              </a:rPr>
              <a:t>x</a:t>
            </a:r>
            <a:r>
              <a:rPr lang="en-US" sz="1400" dirty="0">
                <a:solidFill>
                  <a:srgbClr val="002060"/>
                </a:solidFill>
                <a:latin typeface="Symbol" pitchFamily="2" charset="2"/>
              </a:rPr>
              <a:t>~</a:t>
            </a:r>
            <a:r>
              <a:rPr lang="en-US" sz="1400" dirty="0">
                <a:solidFill>
                  <a:srgbClr val="002060"/>
                </a:solidFill>
              </a:rPr>
              <a:t> 0.4 m</a:t>
            </a:r>
          </a:p>
          <a:p>
            <a:r>
              <a:rPr lang="en-US" sz="1400" dirty="0">
                <a:solidFill>
                  <a:srgbClr val="002060"/>
                </a:solidFill>
                <a:latin typeface="Symbol" pitchFamily="2" charset="2"/>
              </a:rPr>
              <a:t>b</a:t>
            </a:r>
            <a:r>
              <a:rPr lang="en-US" sz="1400" baseline="-25000" dirty="0">
                <a:solidFill>
                  <a:srgbClr val="002060"/>
                </a:solidFill>
              </a:rPr>
              <a:t>y</a:t>
            </a:r>
            <a:r>
              <a:rPr lang="en-US" sz="1400" dirty="0">
                <a:solidFill>
                  <a:srgbClr val="002060"/>
                </a:solidFill>
                <a:latin typeface="Symbol" pitchFamily="2" charset="2"/>
              </a:rPr>
              <a:t>~ 1 </a:t>
            </a:r>
            <a:r>
              <a:rPr lang="en-US" sz="1400" dirty="0">
                <a:solidFill>
                  <a:srgbClr val="002060"/>
                </a:solidFill>
              </a:rPr>
              <a:t>m</a:t>
            </a:r>
          </a:p>
        </p:txBody>
      </p:sp>
      <p:sp>
        <p:nvSpPr>
          <p:cNvPr id="9" name="TextBox 8">
            <a:extLst>
              <a:ext uri="{FF2B5EF4-FFF2-40B4-BE49-F238E27FC236}">
                <a16:creationId xmlns:a16="http://schemas.microsoft.com/office/drawing/2014/main" id="{5D28F7C1-D6DC-62E0-400B-12317AF7B3C1}"/>
              </a:ext>
            </a:extLst>
          </p:cNvPr>
          <p:cNvSpPr txBox="1"/>
          <p:nvPr/>
        </p:nvSpPr>
        <p:spPr>
          <a:xfrm>
            <a:off x="5419293" y="1453961"/>
            <a:ext cx="2852127" cy="954107"/>
          </a:xfrm>
          <a:prstGeom prst="rect">
            <a:avLst/>
          </a:prstGeom>
          <a:noFill/>
        </p:spPr>
        <p:txBody>
          <a:bodyPr wrap="none" rtlCol="0">
            <a:spAutoFit/>
          </a:bodyPr>
          <a:lstStyle/>
          <a:p>
            <a:r>
              <a:rPr lang="en-US" sz="1400" dirty="0">
                <a:solidFill>
                  <a:srgbClr val="002060"/>
                </a:solidFill>
              </a:rPr>
              <a:t>At Injection kinetic energy is 10 MeV</a:t>
            </a:r>
          </a:p>
          <a:p>
            <a:r>
              <a:rPr lang="en-US" sz="1400" i="1" dirty="0">
                <a:solidFill>
                  <a:srgbClr val="002060"/>
                </a:solidFill>
                <a:latin typeface="Symbol" pitchFamily="2" charset="2"/>
              </a:rPr>
              <a:t>g </a:t>
            </a:r>
            <a:r>
              <a:rPr lang="en-US" sz="1400" i="1" dirty="0">
                <a:solidFill>
                  <a:srgbClr val="002060"/>
                </a:solidFill>
              </a:rPr>
              <a:t>= 1.010657        </a:t>
            </a:r>
            <a:r>
              <a:rPr lang="en-US" sz="1400" i="1" dirty="0">
                <a:solidFill>
                  <a:srgbClr val="002060"/>
                </a:solidFill>
                <a:latin typeface="Symbol" pitchFamily="2" charset="2"/>
              </a:rPr>
              <a:t>g b </a:t>
            </a:r>
            <a:r>
              <a:rPr lang="en-US" sz="1400" i="1" dirty="0">
                <a:solidFill>
                  <a:srgbClr val="002060"/>
                </a:solidFill>
              </a:rPr>
              <a:t>= 0.14484</a:t>
            </a:r>
          </a:p>
          <a:p>
            <a:pPr marL="285750" indent="-285750">
              <a:buFont typeface="Symbol" pitchFamily="2" charset="2"/>
              <a:buChar char="g"/>
            </a:pPr>
            <a:endParaRPr lang="en-US" sz="1400" i="1" dirty="0">
              <a:solidFill>
                <a:srgbClr val="002060"/>
              </a:solidFill>
            </a:endParaRPr>
          </a:p>
          <a:p>
            <a:r>
              <a:rPr lang="en-US" sz="1400" i="1" dirty="0">
                <a:solidFill>
                  <a:srgbClr val="002060"/>
                </a:solidFill>
                <a:latin typeface="Symbol" pitchFamily="2" charset="2"/>
              </a:rPr>
              <a:t>g b </a:t>
            </a:r>
            <a:r>
              <a:rPr lang="en-US" sz="1400" i="1" dirty="0">
                <a:solidFill>
                  <a:srgbClr val="002060"/>
                </a:solidFill>
              </a:rPr>
              <a:t>= ⎷ </a:t>
            </a:r>
            <a:r>
              <a:rPr lang="en-US" sz="1400" i="1" dirty="0">
                <a:solidFill>
                  <a:srgbClr val="002060"/>
                </a:solidFill>
                <a:latin typeface="Symbol" pitchFamily="2" charset="2"/>
              </a:rPr>
              <a:t>g </a:t>
            </a:r>
            <a:r>
              <a:rPr lang="en-US" sz="1400" i="1" baseline="30000" dirty="0">
                <a:solidFill>
                  <a:srgbClr val="002060"/>
                </a:solidFill>
              </a:rPr>
              <a:t>2</a:t>
            </a:r>
            <a:r>
              <a:rPr lang="en-US" sz="1400" i="1" dirty="0">
                <a:solidFill>
                  <a:srgbClr val="002060"/>
                </a:solidFill>
              </a:rPr>
              <a:t>-1  </a:t>
            </a:r>
            <a:endParaRPr lang="en-US" sz="1400" i="1" dirty="0">
              <a:solidFill>
                <a:srgbClr val="002060"/>
              </a:solidFill>
              <a:latin typeface="Symbol" pitchFamily="2" charset="2"/>
            </a:endParaRPr>
          </a:p>
        </p:txBody>
      </p:sp>
      <p:cxnSp>
        <p:nvCxnSpPr>
          <p:cNvPr id="11" name="Straight Connector 10">
            <a:extLst>
              <a:ext uri="{FF2B5EF4-FFF2-40B4-BE49-F238E27FC236}">
                <a16:creationId xmlns:a16="http://schemas.microsoft.com/office/drawing/2014/main" id="{BC95E1ED-7CB8-EE8F-FB5F-4240B1B8704C}"/>
              </a:ext>
            </a:extLst>
          </p:cNvPr>
          <p:cNvCxnSpPr>
            <a:cxnSpLocks/>
          </p:cNvCxnSpPr>
          <p:nvPr/>
        </p:nvCxnSpPr>
        <p:spPr>
          <a:xfrm>
            <a:off x="6070089" y="2062543"/>
            <a:ext cx="311661" cy="0"/>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A06EE1C-AB24-8878-25DE-3127AF5072F2}"/>
              </a:ext>
            </a:extLst>
          </p:cNvPr>
          <p:cNvSpPr txBox="1"/>
          <p:nvPr/>
        </p:nvSpPr>
        <p:spPr>
          <a:xfrm>
            <a:off x="2813007" y="1723016"/>
            <a:ext cx="1225593"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x</a:t>
            </a:r>
            <a:r>
              <a:rPr lang="en-US" sz="1400" dirty="0">
                <a:solidFill>
                  <a:srgbClr val="002060"/>
                </a:solidFill>
              </a:rPr>
              <a:t> =1.517 mm</a:t>
            </a:r>
          </a:p>
        </p:txBody>
      </p:sp>
      <p:sp>
        <p:nvSpPr>
          <p:cNvPr id="13" name="Left Brace 12">
            <a:extLst>
              <a:ext uri="{FF2B5EF4-FFF2-40B4-BE49-F238E27FC236}">
                <a16:creationId xmlns:a16="http://schemas.microsoft.com/office/drawing/2014/main" id="{909CA443-D409-7D4D-DE92-F941A2305CA3}"/>
              </a:ext>
            </a:extLst>
          </p:cNvPr>
          <p:cNvSpPr/>
          <p:nvPr/>
        </p:nvSpPr>
        <p:spPr>
          <a:xfrm>
            <a:off x="2366755" y="1720850"/>
            <a:ext cx="339048" cy="1065520"/>
          </a:xfrm>
          <a:prstGeom prst="leftBrace">
            <a:avLst/>
          </a:prstGeom>
          <a:noFill/>
          <a:ln w="635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15" name="TextBox 14">
            <a:extLst>
              <a:ext uri="{FF2B5EF4-FFF2-40B4-BE49-F238E27FC236}">
                <a16:creationId xmlns:a16="http://schemas.microsoft.com/office/drawing/2014/main" id="{9532FA68-CB5D-2C77-8E70-8CE9CFF6AEE8}"/>
              </a:ext>
            </a:extLst>
          </p:cNvPr>
          <p:cNvSpPr txBox="1"/>
          <p:nvPr/>
        </p:nvSpPr>
        <p:spPr>
          <a:xfrm>
            <a:off x="2813007" y="2454214"/>
            <a:ext cx="1295443" cy="307777"/>
          </a:xfrm>
          <a:prstGeom prst="rect">
            <a:avLst/>
          </a:prstGeom>
          <a:noFill/>
          <a:ln w="6350">
            <a:noFill/>
          </a:ln>
        </p:spPr>
        <p:txBody>
          <a:bodyPr wrap="square" rtlCol="0">
            <a:spAutoFit/>
          </a:bodyPr>
          <a:lstStyle/>
          <a:p>
            <a:r>
              <a:rPr lang="en-US" sz="1400" dirty="0">
                <a:solidFill>
                  <a:srgbClr val="002060"/>
                </a:solidFill>
                <a:latin typeface="Symbol" pitchFamily="2" charset="2"/>
              </a:rPr>
              <a:t>s</a:t>
            </a:r>
            <a:r>
              <a:rPr lang="en-US" sz="1400" baseline="-25000" dirty="0">
                <a:solidFill>
                  <a:srgbClr val="002060"/>
                </a:solidFill>
              </a:rPr>
              <a:t>y</a:t>
            </a:r>
            <a:r>
              <a:rPr lang="en-US" sz="1400" dirty="0">
                <a:solidFill>
                  <a:srgbClr val="002060"/>
                </a:solidFill>
              </a:rPr>
              <a:t> =2.398 mm</a:t>
            </a:r>
          </a:p>
        </p:txBody>
      </p:sp>
      <p:pic>
        <p:nvPicPr>
          <p:cNvPr id="6" name="Picture 5" descr="A picture containing diagram, line, circle, parallel&#10;&#10;Description automatically generated">
            <a:extLst>
              <a:ext uri="{FF2B5EF4-FFF2-40B4-BE49-F238E27FC236}">
                <a16:creationId xmlns:a16="http://schemas.microsoft.com/office/drawing/2014/main" id="{97FADD5B-B210-179B-4FAD-1C8C06311F12}"/>
              </a:ext>
            </a:extLst>
          </p:cNvPr>
          <p:cNvPicPr>
            <a:picLocks noChangeAspect="1"/>
          </p:cNvPicPr>
          <p:nvPr/>
        </p:nvPicPr>
        <p:blipFill>
          <a:blip r:embed="rId4"/>
          <a:stretch>
            <a:fillRect/>
          </a:stretch>
        </p:blipFill>
        <p:spPr>
          <a:xfrm>
            <a:off x="559755" y="3435550"/>
            <a:ext cx="3419856" cy="3032037"/>
          </a:xfrm>
          <a:prstGeom prst="rect">
            <a:avLst/>
          </a:prstGeom>
        </p:spPr>
      </p:pic>
      <p:pic>
        <p:nvPicPr>
          <p:cNvPr id="10" name="Picture 9" descr="A drawing of a spiral staircase&#10;&#10;Description automatically generated with low confidence">
            <a:extLst>
              <a:ext uri="{FF2B5EF4-FFF2-40B4-BE49-F238E27FC236}">
                <a16:creationId xmlns:a16="http://schemas.microsoft.com/office/drawing/2014/main" id="{F3EF0389-2505-B174-8D1D-6384D983CF4B}"/>
              </a:ext>
            </a:extLst>
          </p:cNvPr>
          <p:cNvPicPr>
            <a:picLocks noChangeAspect="1"/>
          </p:cNvPicPr>
          <p:nvPr/>
        </p:nvPicPr>
        <p:blipFill>
          <a:blip r:embed="rId5"/>
          <a:stretch>
            <a:fillRect/>
          </a:stretch>
        </p:blipFill>
        <p:spPr>
          <a:xfrm>
            <a:off x="4812671" y="3042658"/>
            <a:ext cx="3228558" cy="3432987"/>
          </a:xfrm>
          <a:prstGeom prst="rect">
            <a:avLst/>
          </a:prstGeom>
        </p:spPr>
      </p:pic>
      <p:cxnSp>
        <p:nvCxnSpPr>
          <p:cNvPr id="18" name="Straight Connector 17">
            <a:extLst>
              <a:ext uri="{FF2B5EF4-FFF2-40B4-BE49-F238E27FC236}">
                <a16:creationId xmlns:a16="http://schemas.microsoft.com/office/drawing/2014/main" id="{C3BF5FC6-D3A6-BF6F-39F6-5D930F27D392}"/>
              </a:ext>
            </a:extLst>
          </p:cNvPr>
          <p:cNvCxnSpPr>
            <a:cxnSpLocks/>
          </p:cNvCxnSpPr>
          <p:nvPr/>
        </p:nvCxnSpPr>
        <p:spPr>
          <a:xfrm>
            <a:off x="5026751" y="6362860"/>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DF8D6F-C4F0-940F-C723-2278F493F382}"/>
              </a:ext>
            </a:extLst>
          </p:cNvPr>
          <p:cNvCxnSpPr>
            <a:cxnSpLocks/>
          </p:cNvCxnSpPr>
          <p:nvPr/>
        </p:nvCxnSpPr>
        <p:spPr>
          <a:xfrm flipH="1">
            <a:off x="7907111" y="4603750"/>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9E17C24-1F25-8C62-8391-E9CBC54016BB}"/>
              </a:ext>
            </a:extLst>
          </p:cNvPr>
          <p:cNvCxnSpPr>
            <a:cxnSpLocks/>
          </p:cNvCxnSpPr>
          <p:nvPr/>
        </p:nvCxnSpPr>
        <p:spPr>
          <a:xfrm>
            <a:off x="5026751" y="4130675"/>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6D92A707-5930-8AF6-4950-E843C7A06751}"/>
              </a:ext>
            </a:extLst>
          </p:cNvPr>
          <p:cNvSpPr txBox="1"/>
          <p:nvPr/>
        </p:nvSpPr>
        <p:spPr>
          <a:xfrm>
            <a:off x="6200808" y="6127172"/>
            <a:ext cx="780983"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~14 cm</a:t>
            </a:r>
          </a:p>
        </p:txBody>
      </p:sp>
      <p:cxnSp>
        <p:nvCxnSpPr>
          <p:cNvPr id="34" name="Straight Connector 33">
            <a:extLst>
              <a:ext uri="{FF2B5EF4-FFF2-40B4-BE49-F238E27FC236}">
                <a16:creationId xmlns:a16="http://schemas.microsoft.com/office/drawing/2014/main" id="{7C580629-0F52-E4BC-2845-7CC3BFD4CB1C}"/>
              </a:ext>
            </a:extLst>
          </p:cNvPr>
          <p:cNvCxnSpPr>
            <a:cxnSpLocks/>
          </p:cNvCxnSpPr>
          <p:nvPr/>
        </p:nvCxnSpPr>
        <p:spPr>
          <a:xfrm flipH="1">
            <a:off x="7195272" y="5967278"/>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673361A-CB9D-31C0-0605-2591F3F0B6FA}"/>
              </a:ext>
            </a:extLst>
          </p:cNvPr>
          <p:cNvCxnSpPr>
            <a:cxnSpLocks/>
          </p:cNvCxnSpPr>
          <p:nvPr/>
        </p:nvCxnSpPr>
        <p:spPr>
          <a:xfrm flipH="1">
            <a:off x="6884122" y="3728903"/>
            <a:ext cx="145025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72C3CD4-F159-BC8D-6413-7DC32077AA68}"/>
              </a:ext>
            </a:extLst>
          </p:cNvPr>
          <p:cNvCxnSpPr>
            <a:cxnSpLocks/>
          </p:cNvCxnSpPr>
          <p:nvPr/>
        </p:nvCxnSpPr>
        <p:spPr>
          <a:xfrm flipH="1">
            <a:off x="8213332" y="3728903"/>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B9E5E2F1-7245-4918-2A44-081F570F2DF8}"/>
              </a:ext>
            </a:extLst>
          </p:cNvPr>
          <p:cNvSpPr txBox="1"/>
          <p:nvPr/>
        </p:nvSpPr>
        <p:spPr>
          <a:xfrm rot="16200000">
            <a:off x="7727693" y="4605262"/>
            <a:ext cx="780983"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~11 cm</a:t>
            </a:r>
          </a:p>
        </p:txBody>
      </p:sp>
      <p:cxnSp>
        <p:nvCxnSpPr>
          <p:cNvPr id="43" name="Straight Connector 42">
            <a:extLst>
              <a:ext uri="{FF2B5EF4-FFF2-40B4-BE49-F238E27FC236}">
                <a16:creationId xmlns:a16="http://schemas.microsoft.com/office/drawing/2014/main" id="{EA31389F-970B-C866-70AD-B599CCC98374}"/>
              </a:ext>
            </a:extLst>
          </p:cNvPr>
          <p:cNvCxnSpPr>
            <a:cxnSpLocks/>
          </p:cNvCxnSpPr>
          <p:nvPr/>
        </p:nvCxnSpPr>
        <p:spPr>
          <a:xfrm>
            <a:off x="833590" y="6364886"/>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E83F8FC-2532-47DB-0E1B-E795DF426CD9}"/>
              </a:ext>
            </a:extLst>
          </p:cNvPr>
          <p:cNvCxnSpPr>
            <a:cxnSpLocks/>
          </p:cNvCxnSpPr>
          <p:nvPr/>
        </p:nvCxnSpPr>
        <p:spPr>
          <a:xfrm>
            <a:off x="833590" y="4083322"/>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FAF2D57-BCCD-C60B-9F72-8196307A1E65}"/>
              </a:ext>
            </a:extLst>
          </p:cNvPr>
          <p:cNvCxnSpPr>
            <a:cxnSpLocks/>
          </p:cNvCxnSpPr>
          <p:nvPr/>
        </p:nvCxnSpPr>
        <p:spPr>
          <a:xfrm>
            <a:off x="3496401" y="4154171"/>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6AB9D3E5-26F0-16C7-9725-F636B8BE128E}"/>
              </a:ext>
            </a:extLst>
          </p:cNvPr>
          <p:cNvSpPr txBox="1"/>
          <p:nvPr/>
        </p:nvSpPr>
        <p:spPr>
          <a:xfrm>
            <a:off x="1766784" y="6127171"/>
            <a:ext cx="780983"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~13 cm</a:t>
            </a:r>
          </a:p>
        </p:txBody>
      </p:sp>
      <p:cxnSp>
        <p:nvCxnSpPr>
          <p:cNvPr id="48" name="Straight Connector 47">
            <a:extLst>
              <a:ext uri="{FF2B5EF4-FFF2-40B4-BE49-F238E27FC236}">
                <a16:creationId xmlns:a16="http://schemas.microsoft.com/office/drawing/2014/main" id="{F6DEE213-C4B0-B588-0B9D-80A3F8F7B780}"/>
              </a:ext>
            </a:extLst>
          </p:cNvPr>
          <p:cNvCxnSpPr>
            <a:cxnSpLocks/>
          </p:cNvCxnSpPr>
          <p:nvPr/>
        </p:nvCxnSpPr>
        <p:spPr>
          <a:xfrm flipH="1">
            <a:off x="454025" y="3592378"/>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92CFD5C-D992-AF08-631D-CC2333031AA7}"/>
              </a:ext>
            </a:extLst>
          </p:cNvPr>
          <p:cNvCxnSpPr>
            <a:cxnSpLocks/>
          </p:cNvCxnSpPr>
          <p:nvPr/>
        </p:nvCxnSpPr>
        <p:spPr>
          <a:xfrm flipH="1">
            <a:off x="444500" y="6106978"/>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AB46C2A-D0F3-0C3D-AD21-CD57B917DD9A}"/>
              </a:ext>
            </a:extLst>
          </p:cNvPr>
          <p:cNvCxnSpPr>
            <a:cxnSpLocks/>
          </p:cNvCxnSpPr>
          <p:nvPr/>
        </p:nvCxnSpPr>
        <p:spPr>
          <a:xfrm>
            <a:off x="587721" y="3592378"/>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49801595-75DE-775F-2400-57BC30BFC98F}"/>
              </a:ext>
            </a:extLst>
          </p:cNvPr>
          <p:cNvSpPr txBox="1"/>
          <p:nvPr/>
        </p:nvSpPr>
        <p:spPr>
          <a:xfrm rot="16200000">
            <a:off x="-85909" y="4694201"/>
            <a:ext cx="1114413" cy="307777"/>
          </a:xfrm>
          <a:prstGeom prst="rect">
            <a:avLst/>
          </a:prstGeom>
          <a:noFill/>
        </p:spPr>
        <p:txBody>
          <a:bodyPr wrap="square" rtlCol="0">
            <a:spAutoFit/>
          </a:bodyPr>
          <a:lstStyle/>
          <a:p>
            <a:r>
              <a:rPr lang="en-US" sz="1400" dirty="0">
                <a:solidFill>
                  <a:srgbClr val="002060"/>
                </a:solidFill>
                <a:latin typeface="Optima" panose="02000503060000020004" pitchFamily="2" charset="0"/>
              </a:rPr>
              <a:t>~12.5 cm</a:t>
            </a:r>
          </a:p>
        </p:txBody>
      </p:sp>
      <p:sp>
        <p:nvSpPr>
          <p:cNvPr id="60" name="TextBox 59">
            <a:extLst>
              <a:ext uri="{FF2B5EF4-FFF2-40B4-BE49-F238E27FC236}">
                <a16:creationId xmlns:a16="http://schemas.microsoft.com/office/drawing/2014/main" id="{D9E65328-9B04-0910-12DA-3EB29F122F50}"/>
              </a:ext>
            </a:extLst>
          </p:cNvPr>
          <p:cNvSpPr txBox="1"/>
          <p:nvPr/>
        </p:nvSpPr>
        <p:spPr>
          <a:xfrm>
            <a:off x="4677292" y="3100030"/>
            <a:ext cx="3306803"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The length of the defocusing magnet 9.652 cm </a:t>
            </a:r>
          </a:p>
        </p:txBody>
      </p:sp>
      <p:sp>
        <p:nvSpPr>
          <p:cNvPr id="62" name="TextBox 61">
            <a:extLst>
              <a:ext uri="{FF2B5EF4-FFF2-40B4-BE49-F238E27FC236}">
                <a16:creationId xmlns:a16="http://schemas.microsoft.com/office/drawing/2014/main" id="{41CDA1C5-F5DB-A74F-7638-963D69946FFB}"/>
              </a:ext>
            </a:extLst>
          </p:cNvPr>
          <p:cNvSpPr txBox="1"/>
          <p:nvPr/>
        </p:nvSpPr>
        <p:spPr>
          <a:xfrm>
            <a:off x="729693" y="3079804"/>
            <a:ext cx="2931700"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The length of the focusing magnet 18 cm </a:t>
            </a:r>
          </a:p>
        </p:txBody>
      </p:sp>
    </p:spTree>
    <p:extLst>
      <p:ext uri="{BB962C8B-B14F-4D97-AF65-F5344CB8AC3E}">
        <p14:creationId xmlns:p14="http://schemas.microsoft.com/office/powerpoint/2010/main" val="326822691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D0AC01-5355-A751-2032-15EA74D85D69}"/>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FB449E82-8789-8161-8F59-D674A65CC23E}"/>
              </a:ext>
            </a:extLst>
          </p:cNvPr>
          <p:cNvSpPr>
            <a:spLocks noGrp="1"/>
          </p:cNvSpPr>
          <p:nvPr>
            <p:ph type="sldNum" sz="quarter" idx="12"/>
          </p:nvPr>
        </p:nvSpPr>
        <p:spPr/>
        <p:txBody>
          <a:bodyPr/>
          <a:lstStyle/>
          <a:p>
            <a:fld id="{1FE97603-2A10-E648-8DE4-4D75A1570B14}" type="slidenum">
              <a:rPr lang="en-US" smtClean="0"/>
              <a:pPr/>
              <a:t>31</a:t>
            </a:fld>
            <a:endParaRPr lang="en-US" dirty="0"/>
          </a:p>
        </p:txBody>
      </p:sp>
      <p:pic>
        <p:nvPicPr>
          <p:cNvPr id="7" name="Picture 6" descr="A picture containing text, line, plot, diagram&#10;&#10;Description automatically generated">
            <a:extLst>
              <a:ext uri="{FF2B5EF4-FFF2-40B4-BE49-F238E27FC236}">
                <a16:creationId xmlns:a16="http://schemas.microsoft.com/office/drawing/2014/main" id="{FA2CDB4C-454A-D1D9-32E8-5C8BAABE2D80}"/>
              </a:ext>
            </a:extLst>
          </p:cNvPr>
          <p:cNvPicPr>
            <a:picLocks noChangeAspect="1"/>
          </p:cNvPicPr>
          <p:nvPr/>
        </p:nvPicPr>
        <p:blipFill>
          <a:blip r:embed="rId2"/>
          <a:stretch>
            <a:fillRect/>
          </a:stretch>
        </p:blipFill>
        <p:spPr>
          <a:xfrm>
            <a:off x="1010134" y="641107"/>
            <a:ext cx="7020532" cy="5932077"/>
          </a:xfrm>
          <a:prstGeom prst="rect">
            <a:avLst/>
          </a:prstGeom>
        </p:spPr>
      </p:pic>
      <p:sp>
        <p:nvSpPr>
          <p:cNvPr id="2" name="Title 1">
            <a:extLst>
              <a:ext uri="{FF2B5EF4-FFF2-40B4-BE49-F238E27FC236}">
                <a16:creationId xmlns:a16="http://schemas.microsoft.com/office/drawing/2014/main" id="{F30FE12E-1326-D374-D741-C1D55125A3BF}"/>
              </a:ext>
            </a:extLst>
          </p:cNvPr>
          <p:cNvSpPr>
            <a:spLocks noGrp="1"/>
          </p:cNvSpPr>
          <p:nvPr>
            <p:ph type="title"/>
          </p:nvPr>
        </p:nvSpPr>
        <p:spPr>
          <a:xfrm>
            <a:off x="158749" y="-7704"/>
            <a:ext cx="8826501" cy="1297622"/>
          </a:xfrm>
          <a:solidFill>
            <a:schemeClr val="bg1"/>
          </a:solidFill>
        </p:spPr>
        <p:txBody>
          <a:bodyPr>
            <a:normAutofit/>
          </a:bodyPr>
          <a:lstStyle/>
          <a:p>
            <a:r>
              <a:rPr lang="en-US" sz="2800" dirty="0"/>
              <a:t>4. Magnetic Fields at Focusing and Defocusing Permanent Magnets of the Fast-Cycling Synchrotron</a:t>
            </a:r>
          </a:p>
        </p:txBody>
      </p:sp>
    </p:spTree>
    <p:extLst>
      <p:ext uri="{BB962C8B-B14F-4D97-AF65-F5344CB8AC3E}">
        <p14:creationId xmlns:p14="http://schemas.microsoft.com/office/powerpoint/2010/main" val="360449447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A7E5-8FF5-3890-42B4-523FAE7A9638}"/>
              </a:ext>
            </a:extLst>
          </p:cNvPr>
          <p:cNvSpPr>
            <a:spLocks noGrp="1"/>
          </p:cNvSpPr>
          <p:nvPr>
            <p:ph type="title"/>
          </p:nvPr>
        </p:nvSpPr>
        <p:spPr/>
        <p:txBody>
          <a:bodyPr>
            <a:normAutofit/>
          </a:bodyPr>
          <a:lstStyle/>
          <a:p>
            <a:r>
              <a:rPr lang="en-US" sz="2800" dirty="0"/>
              <a:t>4</a:t>
            </a:r>
            <a:r>
              <a:rPr lang="en-US" sz="2800" dirty="0">
                <a:solidFill>
                  <a:srgbClr val="002060"/>
                </a:solidFill>
              </a:rPr>
              <a:t>. Time of flight dependence during acceleration</a:t>
            </a:r>
          </a:p>
        </p:txBody>
      </p:sp>
      <p:sp>
        <p:nvSpPr>
          <p:cNvPr id="4" name="Footer Placeholder 3">
            <a:extLst>
              <a:ext uri="{FF2B5EF4-FFF2-40B4-BE49-F238E27FC236}">
                <a16:creationId xmlns:a16="http://schemas.microsoft.com/office/drawing/2014/main" id="{3327EEC7-C2EB-4D1D-BFC0-D46A6D86E2A8}"/>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653F3354-BB91-D1C4-45C0-F22148C5080A}"/>
              </a:ext>
            </a:extLst>
          </p:cNvPr>
          <p:cNvSpPr>
            <a:spLocks noGrp="1"/>
          </p:cNvSpPr>
          <p:nvPr>
            <p:ph type="sldNum" sz="quarter" idx="12"/>
          </p:nvPr>
        </p:nvSpPr>
        <p:spPr/>
        <p:txBody>
          <a:bodyPr/>
          <a:lstStyle/>
          <a:p>
            <a:fld id="{1FE97603-2A10-E648-8DE4-4D75A1570B14}" type="slidenum">
              <a:rPr lang="en-US" smtClean="0"/>
              <a:t>32</a:t>
            </a:fld>
            <a:endParaRPr lang="en-US" dirty="0"/>
          </a:p>
        </p:txBody>
      </p:sp>
      <p:pic>
        <p:nvPicPr>
          <p:cNvPr id="7" name="Picture 6" descr="A picture containing plot, line, screenshot, text&#10;&#10;Description automatically generated">
            <a:extLst>
              <a:ext uri="{FF2B5EF4-FFF2-40B4-BE49-F238E27FC236}">
                <a16:creationId xmlns:a16="http://schemas.microsoft.com/office/drawing/2014/main" id="{E3AF2F62-F7C0-8AA9-33D0-F07F0C1AD8F7}"/>
              </a:ext>
            </a:extLst>
          </p:cNvPr>
          <p:cNvPicPr>
            <a:picLocks noChangeAspect="1"/>
          </p:cNvPicPr>
          <p:nvPr/>
        </p:nvPicPr>
        <p:blipFill>
          <a:blip r:embed="rId3"/>
          <a:stretch>
            <a:fillRect/>
          </a:stretch>
        </p:blipFill>
        <p:spPr>
          <a:xfrm>
            <a:off x="3482278" y="634999"/>
            <a:ext cx="5636323" cy="3680864"/>
          </a:xfrm>
          <a:prstGeom prst="rect">
            <a:avLst/>
          </a:prstGeom>
        </p:spPr>
      </p:pic>
      <p:sp>
        <p:nvSpPr>
          <p:cNvPr id="8" name="TextBox 7">
            <a:extLst>
              <a:ext uri="{FF2B5EF4-FFF2-40B4-BE49-F238E27FC236}">
                <a16:creationId xmlns:a16="http://schemas.microsoft.com/office/drawing/2014/main" id="{CC1A4C6C-E08B-8DA9-A7C8-B5ED9F9DA206}"/>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11" name="TextBox 10">
            <a:extLst>
              <a:ext uri="{FF2B5EF4-FFF2-40B4-BE49-F238E27FC236}">
                <a16:creationId xmlns:a16="http://schemas.microsoft.com/office/drawing/2014/main" id="{CD31CAE5-FA82-8A0A-CCF3-08B4C94837A7}"/>
              </a:ext>
            </a:extLst>
          </p:cNvPr>
          <p:cNvSpPr txBox="1"/>
          <p:nvPr/>
        </p:nvSpPr>
        <p:spPr>
          <a:xfrm>
            <a:off x="134057" y="556457"/>
            <a:ext cx="3396075" cy="1169551"/>
          </a:xfrm>
          <a:prstGeom prst="rect">
            <a:avLst/>
          </a:prstGeom>
          <a:noFill/>
        </p:spPr>
        <p:txBody>
          <a:bodyPr wrap="square" rtlCol="0">
            <a:spAutoFit/>
          </a:bodyPr>
          <a:lstStyle/>
          <a:p>
            <a:r>
              <a:rPr lang="en-US" sz="1400" i="1" dirty="0">
                <a:solidFill>
                  <a:srgbClr val="002060"/>
                </a:solidFill>
                <a:latin typeface="Optima" panose="02000503060000020004" pitchFamily="2" charset="0"/>
              </a:rPr>
              <a:t>Radio Frequency (RF)-Acceleration:</a:t>
            </a:r>
          </a:p>
          <a:p>
            <a:r>
              <a:rPr lang="en-US" sz="1400" i="1" dirty="0">
                <a:solidFill>
                  <a:srgbClr val="002060"/>
                </a:solidFill>
                <a:latin typeface="Optima" panose="02000503060000020004" pitchFamily="2" charset="0"/>
              </a:rPr>
              <a:t>Using the harmonic number h=1 the frequency must follow the time of flight:        f=1.981 MHz at 19 MeV</a:t>
            </a:r>
          </a:p>
          <a:p>
            <a:r>
              <a:rPr lang="en-US" sz="1400" i="1" dirty="0">
                <a:solidFill>
                  <a:srgbClr val="002060"/>
                </a:solidFill>
                <a:latin typeface="Optima" panose="02000503060000020004" pitchFamily="2" charset="0"/>
              </a:rPr>
              <a:t>f=6.132 MHz at 250 MeV </a:t>
            </a:r>
            <a:r>
              <a:rPr lang="en-US" sz="1400" i="1" dirty="0">
                <a:solidFill>
                  <a:srgbClr val="002060"/>
                </a:solidFill>
                <a:latin typeface="Symbol" pitchFamily="2" charset="2"/>
              </a:rPr>
              <a:t>t</a:t>
            </a:r>
            <a:r>
              <a:rPr lang="en-US" sz="1400" i="1" baseline="-25000" dirty="0">
                <a:solidFill>
                  <a:srgbClr val="002060"/>
                </a:solidFill>
                <a:latin typeface="Optima" panose="02000503060000020004" pitchFamily="2" charset="0"/>
              </a:rPr>
              <a:t>250</a:t>
            </a:r>
            <a:r>
              <a:rPr lang="en-US" sz="1400" i="1" dirty="0">
                <a:solidFill>
                  <a:srgbClr val="002060"/>
                </a:solidFill>
                <a:latin typeface="Optima" panose="02000503060000020004" pitchFamily="2" charset="0"/>
              </a:rPr>
              <a:t>=163.08 ns</a:t>
            </a:r>
          </a:p>
        </p:txBody>
      </p:sp>
      <p:pic>
        <p:nvPicPr>
          <p:cNvPr id="16" name="Picture 15" descr="A picture containing text, diagram, line, plot&#10;&#10;Description automatically generated">
            <a:extLst>
              <a:ext uri="{FF2B5EF4-FFF2-40B4-BE49-F238E27FC236}">
                <a16:creationId xmlns:a16="http://schemas.microsoft.com/office/drawing/2014/main" id="{5BABFD3A-5BC6-134D-1032-CFC4DE2E1FD8}"/>
              </a:ext>
            </a:extLst>
          </p:cNvPr>
          <p:cNvPicPr>
            <a:picLocks noChangeAspect="1"/>
          </p:cNvPicPr>
          <p:nvPr/>
        </p:nvPicPr>
        <p:blipFill>
          <a:blip r:embed="rId4"/>
          <a:stretch>
            <a:fillRect/>
          </a:stretch>
        </p:blipFill>
        <p:spPr>
          <a:xfrm>
            <a:off x="2809540" y="4199584"/>
            <a:ext cx="2899111" cy="2237751"/>
          </a:xfrm>
          <a:prstGeom prst="rect">
            <a:avLst/>
          </a:prstGeom>
        </p:spPr>
      </p:pic>
      <p:pic>
        <p:nvPicPr>
          <p:cNvPr id="14" name="Picture 13" descr="A picture containing text, line, font, diagram&#10;&#10;Description automatically generated">
            <a:extLst>
              <a:ext uri="{FF2B5EF4-FFF2-40B4-BE49-F238E27FC236}">
                <a16:creationId xmlns:a16="http://schemas.microsoft.com/office/drawing/2014/main" id="{AFE7E0B5-893D-4A40-2980-D0BF3504D288}"/>
              </a:ext>
            </a:extLst>
          </p:cNvPr>
          <p:cNvPicPr>
            <a:picLocks noChangeAspect="1"/>
          </p:cNvPicPr>
          <p:nvPr/>
        </p:nvPicPr>
        <p:blipFill>
          <a:blip r:embed="rId5"/>
          <a:stretch>
            <a:fillRect/>
          </a:stretch>
        </p:blipFill>
        <p:spPr>
          <a:xfrm>
            <a:off x="134058" y="2113325"/>
            <a:ext cx="2556546" cy="4223203"/>
          </a:xfrm>
          <a:prstGeom prst="rect">
            <a:avLst/>
          </a:prstGeom>
        </p:spPr>
      </p:pic>
      <p:sp>
        <p:nvSpPr>
          <p:cNvPr id="20" name="TextBox 19">
            <a:extLst>
              <a:ext uri="{FF2B5EF4-FFF2-40B4-BE49-F238E27FC236}">
                <a16:creationId xmlns:a16="http://schemas.microsoft.com/office/drawing/2014/main" id="{3D07A7FC-0D81-0DB5-EC68-D30BC3560388}"/>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76079086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031E-DB80-C8E1-F0B7-308ED35B71A5}"/>
              </a:ext>
            </a:extLst>
          </p:cNvPr>
          <p:cNvSpPr>
            <a:spLocks noGrp="1"/>
          </p:cNvSpPr>
          <p:nvPr>
            <p:ph type="title"/>
          </p:nvPr>
        </p:nvSpPr>
        <p:spPr>
          <a:xfrm>
            <a:off x="0" y="0"/>
            <a:ext cx="9142733" cy="863600"/>
          </a:xfrm>
        </p:spPr>
        <p:txBody>
          <a:bodyPr>
            <a:normAutofit fontScale="90000"/>
          </a:bodyPr>
          <a:lstStyle/>
          <a:p>
            <a:r>
              <a:rPr lang="en-US" dirty="0"/>
              <a:t>4. Fast Cycling Acceleration with Ferrite cavities</a:t>
            </a:r>
            <a:br>
              <a:rPr lang="en-US" dirty="0"/>
            </a:br>
            <a:r>
              <a:rPr lang="en-US" dirty="0"/>
              <a:t>(</a:t>
            </a:r>
            <a:r>
              <a:rPr lang="en-US" b="1" dirty="0"/>
              <a:t>RF cavities proposed by the Rutherford Lab UK</a:t>
            </a:r>
            <a:r>
              <a:rPr lang="en-US" dirty="0"/>
              <a:t>) </a:t>
            </a:r>
          </a:p>
        </p:txBody>
      </p:sp>
      <p:sp>
        <p:nvSpPr>
          <p:cNvPr id="4" name="Footer Placeholder 3">
            <a:extLst>
              <a:ext uri="{FF2B5EF4-FFF2-40B4-BE49-F238E27FC236}">
                <a16:creationId xmlns:a16="http://schemas.microsoft.com/office/drawing/2014/main" id="{5469519A-243B-0E0F-1292-2694AF3FCD1F}"/>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F518DFB3-DD67-526C-3773-E69B128DD872}"/>
              </a:ext>
            </a:extLst>
          </p:cNvPr>
          <p:cNvSpPr>
            <a:spLocks noGrp="1"/>
          </p:cNvSpPr>
          <p:nvPr>
            <p:ph type="sldNum" sz="quarter" idx="12"/>
          </p:nvPr>
        </p:nvSpPr>
        <p:spPr/>
        <p:txBody>
          <a:bodyPr/>
          <a:lstStyle/>
          <a:p>
            <a:fld id="{1FE97603-2A10-E648-8DE4-4D75A1570B14}" type="slidenum">
              <a:rPr lang="en-US" smtClean="0"/>
              <a:pPr/>
              <a:t>33</a:t>
            </a:fld>
            <a:endParaRPr lang="en-US" dirty="0"/>
          </a:p>
        </p:txBody>
      </p:sp>
      <p:graphicFrame>
        <p:nvGraphicFramePr>
          <p:cNvPr id="6" name="Table 6">
            <a:extLst>
              <a:ext uri="{FF2B5EF4-FFF2-40B4-BE49-F238E27FC236}">
                <a16:creationId xmlns:a16="http://schemas.microsoft.com/office/drawing/2014/main" id="{3C3A2CD2-F2A9-E81C-7524-2BD17EC2773F}"/>
              </a:ext>
            </a:extLst>
          </p:cNvPr>
          <p:cNvGraphicFramePr>
            <a:graphicFrameLocks noGrp="1"/>
          </p:cNvGraphicFramePr>
          <p:nvPr>
            <p:extLst>
              <p:ext uri="{D42A27DB-BD31-4B8C-83A1-F6EECF244321}">
                <p14:modId xmlns:p14="http://schemas.microsoft.com/office/powerpoint/2010/main" val="1623106483"/>
              </p:ext>
            </p:extLst>
          </p:nvPr>
        </p:nvGraphicFramePr>
        <p:xfrm>
          <a:off x="229892" y="11104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0"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0"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16.5</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mn-lt"/>
                        </a:rPr>
                        <a:t>30</a:t>
                      </a:r>
                      <a:endParaRPr lang="en-US" sz="1800" b="0"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0"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200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Symbol" pitchFamily="2" charset="2"/>
                        </a:rPr>
                        <a:t>m</a:t>
                      </a:r>
                      <a:r>
                        <a:rPr lang="en-US" sz="1800" b="0"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60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0"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4</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0"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u="none" strike="noStrike" dirty="0">
                          <a:solidFill>
                            <a:srgbClr val="002060"/>
                          </a:solidFill>
                          <a:effectLst/>
                          <a:latin typeface="+mn-lt"/>
                        </a:rPr>
                        <a:t>29.70</a:t>
                      </a:r>
                      <a:endParaRPr lang="en-US"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0"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0"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540.6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504.8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0.108</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0.151</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0"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a:solidFill>
                            <a:srgbClr val="002060"/>
                          </a:solidFill>
                          <a:effectLst/>
                          <a:latin typeface="Calibri" panose="020F0502020204030204" pitchFamily="34" charset="0"/>
                        </a:rPr>
                        <a:t>0.606</a:t>
                      </a:r>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0"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0"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
        <p:nvSpPr>
          <p:cNvPr id="7" name="TextBox 6">
            <a:extLst>
              <a:ext uri="{FF2B5EF4-FFF2-40B4-BE49-F238E27FC236}">
                <a16:creationId xmlns:a16="http://schemas.microsoft.com/office/drawing/2014/main" id="{E339B2CF-DA91-A60B-0992-A90B8313A9C4}"/>
              </a:ext>
            </a:extLst>
          </p:cNvPr>
          <p:cNvSpPr txBox="1"/>
          <p:nvPr/>
        </p:nvSpPr>
        <p:spPr>
          <a:xfrm>
            <a:off x="7435250" y="833436"/>
            <a:ext cx="1423788"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By Stephen Brooks</a:t>
            </a:r>
          </a:p>
        </p:txBody>
      </p:sp>
    </p:spTree>
    <p:extLst>
      <p:ext uri="{BB962C8B-B14F-4D97-AF65-F5344CB8AC3E}">
        <p14:creationId xmlns:p14="http://schemas.microsoft.com/office/powerpoint/2010/main" val="377448673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F1DD6A-E750-70DE-691D-E07CFF8A6B60}"/>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30DABD0C-DBE0-D7D7-5AAD-07E390EDADFA}"/>
              </a:ext>
            </a:extLst>
          </p:cNvPr>
          <p:cNvSpPr>
            <a:spLocks noGrp="1"/>
          </p:cNvSpPr>
          <p:nvPr>
            <p:ph type="sldNum" sz="quarter" idx="12"/>
          </p:nvPr>
        </p:nvSpPr>
        <p:spPr/>
        <p:txBody>
          <a:bodyPr/>
          <a:lstStyle/>
          <a:p>
            <a:fld id="{1FE97603-2A10-E648-8DE4-4D75A1570B14}" type="slidenum">
              <a:rPr lang="en-US" smtClean="0"/>
              <a:pPr/>
              <a:t>34</a:t>
            </a:fld>
            <a:endParaRPr lang="en-US" dirty="0"/>
          </a:p>
        </p:txBody>
      </p:sp>
      <p:sp>
        <p:nvSpPr>
          <p:cNvPr id="10" name="Title 1">
            <a:extLst>
              <a:ext uri="{FF2B5EF4-FFF2-40B4-BE49-F238E27FC236}">
                <a16:creationId xmlns:a16="http://schemas.microsoft.com/office/drawing/2014/main" id="{37751E79-4F01-9638-9C68-A66E5DDC2A7E}"/>
              </a:ext>
            </a:extLst>
          </p:cNvPr>
          <p:cNvSpPr>
            <a:spLocks noGrp="1"/>
          </p:cNvSpPr>
          <p:nvPr>
            <p:ph type="title"/>
          </p:nvPr>
        </p:nvSpPr>
        <p:spPr>
          <a:xfrm>
            <a:off x="-1" y="0"/>
            <a:ext cx="9142733" cy="1240218"/>
          </a:xfrm>
        </p:spPr>
        <p:txBody>
          <a:bodyPr>
            <a:normAutofit/>
          </a:bodyPr>
          <a:lstStyle/>
          <a:p>
            <a:r>
              <a:rPr lang="en-US" sz="2800" dirty="0"/>
              <a:t>4</a:t>
            </a:r>
            <a:r>
              <a:rPr lang="en-US" sz="2800" dirty="0">
                <a:solidFill>
                  <a:srgbClr val="002060"/>
                </a:solidFill>
              </a:rPr>
              <a:t>. Acceleration in Fast-Cycling FFA synchrotron </a:t>
            </a:r>
            <a:br>
              <a:rPr lang="en-US" sz="2400" dirty="0">
                <a:solidFill>
                  <a:srgbClr val="002060"/>
                </a:solidFill>
              </a:rPr>
            </a:br>
            <a:r>
              <a:rPr lang="en-US" sz="2400" dirty="0">
                <a:solidFill>
                  <a:srgbClr val="002060"/>
                </a:solidFill>
              </a:rPr>
              <a:t>Phase Jump acceleration with Pill Box RF Cavities </a:t>
            </a:r>
          </a:p>
        </p:txBody>
      </p:sp>
      <p:sp>
        <p:nvSpPr>
          <p:cNvPr id="11" name="TextBox 10">
            <a:extLst>
              <a:ext uri="{FF2B5EF4-FFF2-40B4-BE49-F238E27FC236}">
                <a16:creationId xmlns:a16="http://schemas.microsoft.com/office/drawing/2014/main" id="{AD16B592-874B-F70E-0457-D400290095BA}"/>
              </a:ext>
            </a:extLst>
          </p:cNvPr>
          <p:cNvSpPr txBox="1"/>
          <p:nvPr/>
        </p:nvSpPr>
        <p:spPr>
          <a:xfrm>
            <a:off x="6875458" y="1132315"/>
            <a:ext cx="2232342" cy="646331"/>
          </a:xfrm>
          <a:prstGeom prst="rect">
            <a:avLst/>
          </a:prstGeom>
          <a:noFill/>
        </p:spPr>
        <p:txBody>
          <a:bodyPr wrap="none" rtlCol="0">
            <a:spAutoFit/>
          </a:bodyPr>
          <a:lstStyle/>
          <a:p>
            <a:pPr algn="ctr"/>
            <a:r>
              <a:rPr lang="en-US" dirty="0">
                <a:solidFill>
                  <a:srgbClr val="002060"/>
                </a:solidFill>
                <a:latin typeface="Optima" panose="02000503060000020004" pitchFamily="2" charset="0"/>
              </a:rPr>
              <a:t>Michael Blaskiewicz</a:t>
            </a:r>
          </a:p>
          <a:p>
            <a:pPr algn="ctr"/>
            <a:r>
              <a:rPr lang="en-US" dirty="0">
                <a:solidFill>
                  <a:srgbClr val="002060"/>
                </a:solidFill>
                <a:latin typeface="Optima" panose="02000503060000020004" pitchFamily="2" charset="0"/>
              </a:rPr>
              <a:t>(BNL)</a:t>
            </a:r>
            <a:endParaRPr lang="en-US" dirty="0">
              <a:latin typeface="Optima" panose="02000503060000020004" pitchFamily="2" charset="0"/>
            </a:endParaRPr>
          </a:p>
        </p:txBody>
      </p:sp>
      <p:pic>
        <p:nvPicPr>
          <p:cNvPr id="12" name="Picture 11" descr="Chart&#10;&#10;Description automatically generated">
            <a:extLst>
              <a:ext uri="{FF2B5EF4-FFF2-40B4-BE49-F238E27FC236}">
                <a16:creationId xmlns:a16="http://schemas.microsoft.com/office/drawing/2014/main" id="{83DE6C8A-9F56-C5FF-428B-5FA8BD113B1B}"/>
              </a:ext>
            </a:extLst>
          </p:cNvPr>
          <p:cNvPicPr>
            <a:picLocks noChangeAspect="1"/>
          </p:cNvPicPr>
          <p:nvPr/>
        </p:nvPicPr>
        <p:blipFill>
          <a:blip r:embed="rId2"/>
          <a:stretch>
            <a:fillRect/>
          </a:stretch>
        </p:blipFill>
        <p:spPr>
          <a:xfrm>
            <a:off x="465560" y="1061328"/>
            <a:ext cx="6374965" cy="2548015"/>
          </a:xfrm>
          <a:prstGeom prst="rect">
            <a:avLst/>
          </a:prstGeom>
        </p:spPr>
      </p:pic>
      <p:sp>
        <p:nvSpPr>
          <p:cNvPr id="13" name="TextBox 12">
            <a:extLst>
              <a:ext uri="{FF2B5EF4-FFF2-40B4-BE49-F238E27FC236}">
                <a16:creationId xmlns:a16="http://schemas.microsoft.com/office/drawing/2014/main" id="{882A7F91-356F-6B7F-E817-7F0BE14C55AA}"/>
              </a:ext>
            </a:extLst>
          </p:cNvPr>
          <p:cNvSpPr txBox="1"/>
          <p:nvPr/>
        </p:nvSpPr>
        <p:spPr>
          <a:xfrm>
            <a:off x="295909" y="3794009"/>
            <a:ext cx="4481831" cy="2677656"/>
          </a:xfrm>
          <a:prstGeom prst="rect">
            <a:avLst/>
          </a:prstGeom>
          <a:noFill/>
        </p:spPr>
        <p:txBody>
          <a:bodyPr wrap="square" rtlCol="0">
            <a:spAutoFit/>
          </a:bodyPr>
          <a:lstStyle/>
          <a:p>
            <a:pPr algn="just"/>
            <a:r>
              <a:rPr lang="en-US" sz="1400" dirty="0">
                <a:solidFill>
                  <a:srgbClr val="002060"/>
                </a:solidFill>
                <a:latin typeface="Optima" panose="02000503060000020004" pitchFamily="2" charset="0"/>
              </a:rPr>
              <a:t> - The Phase Jump Acceleration (PJA) method is proposed by M. Blaskiewicz and follows a previous proposal by D. Boussard from CERN. </a:t>
            </a:r>
          </a:p>
          <a:p>
            <a:pPr algn="just"/>
            <a:r>
              <a:rPr lang="en-US" sz="1400" dirty="0">
                <a:solidFill>
                  <a:srgbClr val="002060"/>
                </a:solidFill>
                <a:latin typeface="Optima" panose="02000503060000020004" pitchFamily="2" charset="0"/>
              </a:rPr>
              <a:t>Acceleration is performed by adjusting the RF phase each turn. The phase jump during acceleration with a fixed frequency. The RF frequency needs to be in a high range, ~370-395 MHz, because of the required large number of RF cycles between the passages of bunches, to achieve higher values of </a:t>
            </a:r>
            <a:r>
              <a:rPr lang="en-US" sz="1400" i="1" dirty="0">
                <a:solidFill>
                  <a:srgbClr val="002060"/>
                </a:solidFill>
                <a:latin typeface="Optima" panose="02000503060000020004" pitchFamily="2" charset="0"/>
              </a:rPr>
              <a:t>Q</a:t>
            </a:r>
            <a:r>
              <a:rPr lang="en-US" sz="1400" dirty="0">
                <a:solidFill>
                  <a:srgbClr val="002060"/>
                </a:solidFill>
                <a:latin typeface="Optima" panose="02000503060000020004" pitchFamily="2" charset="0"/>
              </a:rPr>
              <a:t>. The basic idea is to accelerate a train of bunches with a gap. During the gap the </a:t>
            </a:r>
            <a:r>
              <a:rPr lang="en-US" sz="1400" i="1" dirty="0">
                <a:solidFill>
                  <a:srgbClr val="002060"/>
                </a:solidFill>
                <a:latin typeface="Optima" panose="02000503060000020004" pitchFamily="2" charset="0"/>
              </a:rPr>
              <a:t>RF phase is adjusted</a:t>
            </a:r>
            <a:r>
              <a:rPr lang="en-US" sz="1400" dirty="0">
                <a:solidFill>
                  <a:srgbClr val="002060"/>
                </a:solidFill>
                <a:latin typeface="Optima" panose="02000503060000020004" pitchFamily="2" charset="0"/>
              </a:rPr>
              <a:t> so that when next the bunch train arrives, the phase is correct for acceleration. </a:t>
            </a:r>
          </a:p>
        </p:txBody>
      </p:sp>
      <p:pic>
        <p:nvPicPr>
          <p:cNvPr id="14" name="Picture 13" descr="Chart, bar chart&#10;&#10;Description automatically generated">
            <a:extLst>
              <a:ext uri="{FF2B5EF4-FFF2-40B4-BE49-F238E27FC236}">
                <a16:creationId xmlns:a16="http://schemas.microsoft.com/office/drawing/2014/main" id="{7F9AF258-613F-834B-1088-20F43FBAEB47}"/>
              </a:ext>
            </a:extLst>
          </p:cNvPr>
          <p:cNvPicPr>
            <a:picLocks noChangeAspect="1"/>
          </p:cNvPicPr>
          <p:nvPr/>
        </p:nvPicPr>
        <p:blipFill>
          <a:blip r:embed="rId3"/>
          <a:stretch>
            <a:fillRect/>
          </a:stretch>
        </p:blipFill>
        <p:spPr>
          <a:xfrm>
            <a:off x="4777740" y="3779087"/>
            <a:ext cx="4366260" cy="2548016"/>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1C1073C-F27C-9C3C-0E43-057215F5E767}"/>
                  </a:ext>
                </a:extLst>
              </p:cNvPr>
              <p:cNvSpPr txBox="1"/>
              <p:nvPr/>
            </p:nvSpPr>
            <p:spPr>
              <a:xfrm>
                <a:off x="4777740" y="3354287"/>
                <a:ext cx="4353653" cy="5399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836967"/>
                              </a:solidFill>
                              <a:latin typeface="Cambria Math" panose="02040503050406030204" pitchFamily="18" charset="0"/>
                            </a:rPr>
                          </m:ctrlPr>
                        </m:sSubPr>
                        <m:e>
                          <m:r>
                            <m:rPr>
                              <m:sty m:val="p"/>
                            </m:rPr>
                            <a:rPr lang="en-US" sz="1200" b="0" i="0">
                              <a:latin typeface="Cambria Math" panose="02040503050406030204" pitchFamily="18" charset="0"/>
                            </a:rPr>
                            <m:t>N</m:t>
                          </m:r>
                        </m:e>
                        <m:sub>
                          <m:r>
                            <m:rPr>
                              <m:sty m:val="p"/>
                            </m:rPr>
                            <a:rPr lang="en-US" sz="1200" b="0" i="0">
                              <a:latin typeface="Cambria Math" panose="02040503050406030204" pitchFamily="18" charset="0"/>
                            </a:rPr>
                            <m:t>TURNS</m:t>
                          </m:r>
                        </m:sub>
                      </m:sSub>
                      <m:r>
                        <a:rPr lang="en-US" sz="1200" b="0" i="0">
                          <a:latin typeface="Cambria Math" panose="02040503050406030204" pitchFamily="18" charset="0"/>
                        </a:rPr>
                        <m:t>=</m:t>
                      </m:r>
                      <m:f>
                        <m:fPr>
                          <m:ctrlPr>
                            <a:rPr lang="en-US" sz="1200" i="1">
                              <a:solidFill>
                                <a:srgbClr val="836967"/>
                              </a:solidFill>
                              <a:latin typeface="Cambria Math" panose="02040503050406030204" pitchFamily="18" charset="0"/>
                            </a:rPr>
                          </m:ctrlPr>
                        </m:fPr>
                        <m:num>
                          <m:d>
                            <m:dPr>
                              <m:ctrlPr>
                                <a:rPr lang="en-US" sz="1200" i="1">
                                  <a:solidFill>
                                    <a:srgbClr val="836967"/>
                                  </a:solidFill>
                                  <a:latin typeface="Cambria Math" panose="02040503050406030204" pitchFamily="18" charset="0"/>
                                </a:rPr>
                              </m:ctrlPr>
                            </m:dPr>
                            <m:e>
                              <m:sSub>
                                <m:sSubPr>
                                  <m:ctrlPr>
                                    <a:rPr lang="en-US" sz="1200" i="1">
                                      <a:solidFill>
                                        <a:srgbClr val="836967"/>
                                      </a:solidFill>
                                      <a:latin typeface="Cambria Math" panose="02040503050406030204" pitchFamily="18" charset="0"/>
                                    </a:rPr>
                                  </m:ctrlPr>
                                </m:sSubPr>
                                <m:e>
                                  <m:r>
                                    <m:rPr>
                                      <m:sty m:val="p"/>
                                    </m:rPr>
                                    <a:rPr lang="en-US" sz="1200" b="0" i="0">
                                      <a:latin typeface="Cambria Math" panose="02040503050406030204" pitchFamily="18" charset="0"/>
                                    </a:rPr>
                                    <m:t>E</m:t>
                                  </m:r>
                                </m:e>
                                <m:sub>
                                  <m:r>
                                    <m:rPr>
                                      <m:sty m:val="p"/>
                                    </m:rPr>
                                    <a:rPr lang="en-US" sz="1200" b="0" i="0">
                                      <a:latin typeface="Cambria Math" panose="02040503050406030204" pitchFamily="18" charset="0"/>
                                    </a:rPr>
                                    <m:t>max</m:t>
                                  </m:r>
                                </m:sub>
                              </m:sSub>
                              <m:r>
                                <a:rPr lang="en-US" sz="1200" b="0" i="0">
                                  <a:latin typeface="Cambria Math" panose="02040503050406030204" pitchFamily="18" charset="0"/>
                                </a:rPr>
                                <m:t>−</m:t>
                              </m:r>
                              <m:sSub>
                                <m:sSubPr>
                                  <m:ctrlPr>
                                    <a:rPr lang="en-US" sz="1200" i="1">
                                      <a:solidFill>
                                        <a:srgbClr val="836967"/>
                                      </a:solidFill>
                                      <a:latin typeface="Cambria Math" panose="02040503050406030204" pitchFamily="18" charset="0"/>
                                    </a:rPr>
                                  </m:ctrlPr>
                                </m:sSubPr>
                                <m:e>
                                  <m:r>
                                    <m:rPr>
                                      <m:sty m:val="p"/>
                                    </m:rPr>
                                    <a:rPr lang="en-US" sz="1200" b="0" i="0">
                                      <a:latin typeface="Cambria Math" panose="02040503050406030204" pitchFamily="18" charset="0"/>
                                    </a:rPr>
                                    <m:t>E</m:t>
                                  </m:r>
                                </m:e>
                                <m:sub>
                                  <m:r>
                                    <m:rPr>
                                      <m:sty m:val="p"/>
                                    </m:rPr>
                                    <a:rPr lang="en-US" sz="1200" b="0" i="0">
                                      <a:latin typeface="Cambria Math" panose="02040503050406030204" pitchFamily="18" charset="0"/>
                                    </a:rPr>
                                    <m:t>min</m:t>
                                  </m:r>
                                </m:sub>
                              </m:sSub>
                            </m:e>
                          </m:d>
                        </m:num>
                        <m:den>
                          <m:sSub>
                            <m:sSubPr>
                              <m:ctrlPr>
                                <a:rPr lang="en-US" sz="1200" i="1">
                                  <a:solidFill>
                                    <a:srgbClr val="836967"/>
                                  </a:solidFill>
                                  <a:latin typeface="Cambria Math" panose="02040503050406030204" pitchFamily="18" charset="0"/>
                                </a:rPr>
                              </m:ctrlPr>
                            </m:sSubPr>
                            <m:e>
                              <m:sSub>
                                <m:sSubPr>
                                  <m:ctrlPr>
                                    <a:rPr lang="en-US" sz="1200" i="1">
                                      <a:solidFill>
                                        <a:srgbClr val="836967"/>
                                      </a:solidFill>
                                      <a:latin typeface="Cambria Math" panose="02040503050406030204" pitchFamily="18" charset="0"/>
                                    </a:rPr>
                                  </m:ctrlPr>
                                </m:sSubPr>
                                <m:e>
                                  <m:sSub>
                                    <m:sSubPr>
                                      <m:ctrlPr>
                                        <a:rPr lang="en-US" sz="1200" i="1">
                                          <a:solidFill>
                                            <a:srgbClr val="836967"/>
                                          </a:solidFill>
                                          <a:latin typeface="Cambria Math" panose="02040503050406030204" pitchFamily="18" charset="0"/>
                                        </a:rPr>
                                      </m:ctrlPr>
                                    </m:sSubPr>
                                    <m:e>
                                      <m:r>
                                        <m:rPr>
                                          <m:sty m:val="p"/>
                                        </m:rPr>
                                        <a:rPr lang="en-US" sz="1200" b="0" i="0">
                                          <a:latin typeface="Cambria Math" panose="02040503050406030204" pitchFamily="18" charset="0"/>
                                        </a:rPr>
                                        <m:t>N</m:t>
                                      </m:r>
                                    </m:e>
                                    <m:sub>
                                      <m:r>
                                        <m:rPr>
                                          <m:sty m:val="p"/>
                                        </m:rPr>
                                        <a:rPr lang="en-US" sz="1200" b="0" i="0">
                                          <a:latin typeface="Cambria Math" panose="02040503050406030204" pitchFamily="18" charset="0"/>
                                        </a:rPr>
                                        <m:t>cav</m:t>
                                      </m:r>
                                      <m:r>
                                        <a:rPr lang="en-US" sz="1200" b="0" i="0">
                                          <a:latin typeface="Cambria Math" panose="02040503050406030204" pitchFamily="18" charset="0"/>
                                        </a:rPr>
                                        <m:t> </m:t>
                                      </m:r>
                                    </m:sub>
                                  </m:sSub>
                                  <m:r>
                                    <m:rPr>
                                      <m:sty m:val="p"/>
                                    </m:rPr>
                                    <a:rPr lang="en-US" sz="1200" b="0" i="0">
                                      <a:latin typeface="Cambria Math" panose="02040503050406030204" pitchFamily="18" charset="0"/>
                                    </a:rPr>
                                    <m:t>V</m:t>
                                  </m:r>
                                </m:e>
                                <m:sub>
                                  <m:r>
                                    <m:rPr>
                                      <m:sty m:val="p"/>
                                    </m:rPr>
                                    <a:rPr lang="en-US" sz="1200" b="0" i="0">
                                      <a:latin typeface="Cambria Math" panose="02040503050406030204" pitchFamily="18" charset="0"/>
                                    </a:rPr>
                                    <m:t>SYNC</m:t>
                                  </m:r>
                                </m:sub>
                              </m:sSub>
                            </m:e>
                            <m:sub>
                              <m:r>
                                <m:rPr>
                                  <m:sty m:val="p"/>
                                </m:rPr>
                                <a:rPr lang="en-US" sz="1200" b="0" i="0">
                                  <a:latin typeface="Cambria Math" panose="02040503050406030204" pitchFamily="18" charset="0"/>
                                </a:rPr>
                                <m:t>per</m:t>
                              </m:r>
                              <m:r>
                                <a:rPr lang="en-US" sz="1200" b="0" i="0">
                                  <a:latin typeface="Cambria Math" panose="02040503050406030204" pitchFamily="18" charset="0"/>
                                </a:rPr>
                                <m:t> </m:t>
                              </m:r>
                              <m:r>
                                <m:rPr>
                                  <m:sty m:val="p"/>
                                </m:rPr>
                                <a:rPr lang="en-US" sz="1200" b="0" i="0">
                                  <a:latin typeface="Cambria Math" panose="02040503050406030204" pitchFamily="18" charset="0"/>
                                </a:rPr>
                                <m:t>cavity</m:t>
                              </m:r>
                            </m:sub>
                          </m:sSub>
                        </m:den>
                      </m:f>
                      <m:r>
                        <a:rPr lang="en-US" sz="1200" b="0" i="0">
                          <a:latin typeface="Cambria Math" panose="02040503050406030204" pitchFamily="18" charset="0"/>
                        </a:rPr>
                        <m:t>=</m:t>
                      </m:r>
                      <m:f>
                        <m:fPr>
                          <m:ctrlPr>
                            <a:rPr lang="en-US" sz="1200" i="1">
                              <a:solidFill>
                                <a:srgbClr val="836967"/>
                              </a:solidFill>
                              <a:latin typeface="Cambria Math" panose="02040503050406030204" pitchFamily="18" charset="0"/>
                            </a:rPr>
                          </m:ctrlPr>
                        </m:fPr>
                        <m:num>
                          <m:d>
                            <m:dPr>
                              <m:ctrlPr>
                                <a:rPr lang="en-US" sz="1200" i="1">
                                  <a:solidFill>
                                    <a:srgbClr val="836967"/>
                                  </a:solidFill>
                                  <a:latin typeface="Cambria Math" panose="02040503050406030204" pitchFamily="18" charset="0"/>
                                </a:rPr>
                              </m:ctrlPr>
                            </m:dPr>
                            <m:e>
                              <m:r>
                                <a:rPr lang="en-US" sz="1200" b="0" i="0">
                                  <a:latin typeface="Cambria Math" panose="02040503050406030204" pitchFamily="18" charset="0"/>
                                </a:rPr>
                                <m:t>250−10</m:t>
                              </m:r>
                            </m:e>
                          </m:d>
                          <m:r>
                            <a:rPr lang="en-US" sz="1200" b="0" i="0">
                              <a:latin typeface="Cambria Math" panose="02040503050406030204" pitchFamily="18" charset="0"/>
                            </a:rPr>
                            <m:t>∗</m:t>
                          </m:r>
                          <m:sSup>
                            <m:sSupPr>
                              <m:ctrlPr>
                                <a:rPr lang="en-US" sz="1200" i="1">
                                  <a:solidFill>
                                    <a:srgbClr val="836967"/>
                                  </a:solidFill>
                                  <a:latin typeface="Cambria Math" panose="02040503050406030204" pitchFamily="18" charset="0"/>
                                </a:rPr>
                              </m:ctrlPr>
                            </m:sSupPr>
                            <m:e>
                              <m:r>
                                <a:rPr lang="en-US" sz="1200" b="0" i="0">
                                  <a:latin typeface="Cambria Math" panose="02040503050406030204" pitchFamily="18" charset="0"/>
                                </a:rPr>
                                <m:t>10</m:t>
                              </m:r>
                            </m:e>
                            <m:sup>
                              <m:r>
                                <a:rPr lang="en-US" sz="1200" b="0" i="0">
                                  <a:latin typeface="Cambria Math" panose="02040503050406030204" pitchFamily="18" charset="0"/>
                                </a:rPr>
                                <m:t>6</m:t>
                              </m:r>
                            </m:sup>
                          </m:sSup>
                        </m:num>
                        <m:den>
                          <m:r>
                            <a:rPr lang="en-US" sz="1200" b="0" i="0">
                              <a:latin typeface="Cambria Math" panose="02040503050406030204" pitchFamily="18" charset="0"/>
                            </a:rPr>
                            <m:t>3∗22.2∗</m:t>
                          </m:r>
                          <m:sSup>
                            <m:sSupPr>
                              <m:ctrlPr>
                                <a:rPr lang="en-US" sz="1200" i="1">
                                  <a:solidFill>
                                    <a:srgbClr val="836967"/>
                                  </a:solidFill>
                                  <a:latin typeface="Cambria Math" panose="02040503050406030204" pitchFamily="18" charset="0"/>
                                </a:rPr>
                              </m:ctrlPr>
                            </m:sSupPr>
                            <m:e>
                              <m:r>
                                <a:rPr lang="en-US" sz="1200" b="0" i="0">
                                  <a:latin typeface="Cambria Math" panose="02040503050406030204" pitchFamily="18" charset="0"/>
                                </a:rPr>
                                <m:t>10</m:t>
                              </m:r>
                            </m:e>
                            <m:sup>
                              <m:r>
                                <a:rPr lang="en-US" sz="1200" b="0" i="0">
                                  <a:latin typeface="Cambria Math" panose="02040503050406030204" pitchFamily="18" charset="0"/>
                                </a:rPr>
                                <m:t>3</m:t>
                              </m:r>
                            </m:sup>
                          </m:sSup>
                        </m:den>
                      </m:f>
                      <m:r>
                        <a:rPr lang="en-US" sz="1200" b="0" i="0">
                          <a:latin typeface="Cambria Math" panose="02040503050406030204" pitchFamily="18" charset="0"/>
                        </a:rPr>
                        <m:t>≈3600…</m:t>
                      </m:r>
                    </m:oMath>
                  </m:oMathPara>
                </a14:m>
                <a:endParaRPr lang="en-US" sz="1200" dirty="0">
                  <a:latin typeface="Optima" panose="02000503060000020004" pitchFamily="2" charset="0"/>
                </a:endParaRPr>
              </a:p>
            </p:txBody>
          </p:sp>
        </mc:Choice>
        <mc:Fallback xmlns="">
          <p:sp>
            <p:nvSpPr>
              <p:cNvPr id="17" name="TextBox 16">
                <a:extLst>
                  <a:ext uri="{FF2B5EF4-FFF2-40B4-BE49-F238E27FC236}">
                    <a16:creationId xmlns:a16="http://schemas.microsoft.com/office/drawing/2014/main" id="{B1C1073C-F27C-9C3C-0E43-057215F5E767}"/>
                  </a:ext>
                </a:extLst>
              </p:cNvPr>
              <p:cNvSpPr txBox="1">
                <a:spLocks noRot="1" noChangeAspect="1" noMove="1" noResize="1" noEditPoints="1" noAdjustHandles="1" noChangeArrowheads="1" noChangeShapeType="1" noTextEdit="1"/>
              </p:cNvSpPr>
              <p:nvPr/>
            </p:nvSpPr>
            <p:spPr>
              <a:xfrm>
                <a:off x="4777740" y="3354287"/>
                <a:ext cx="4353653" cy="539956"/>
              </a:xfrm>
              <a:prstGeom prst="rect">
                <a:avLst/>
              </a:prstGeom>
              <a:blipFill>
                <a:blip r:embed="rId4"/>
                <a:stretch>
                  <a:fillRect b="-2326"/>
                </a:stretch>
              </a:blipFill>
            </p:spPr>
            <p:txBody>
              <a:bodyPr/>
              <a:lstStyle/>
              <a:p>
                <a:r>
                  <a:rPr lang="en-US">
                    <a:noFill/>
                  </a:rPr>
                  <a:t> </a:t>
                </a:r>
              </a:p>
            </p:txBody>
          </p:sp>
        </mc:Fallback>
      </mc:AlternateContent>
    </p:spTree>
    <p:extLst>
      <p:ext uri="{BB962C8B-B14F-4D97-AF65-F5344CB8AC3E}">
        <p14:creationId xmlns:p14="http://schemas.microsoft.com/office/powerpoint/2010/main" val="397394691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16AA-3B62-6CEA-0306-E9CD6A4DEBA6}"/>
              </a:ext>
            </a:extLst>
          </p:cNvPr>
          <p:cNvSpPr>
            <a:spLocks noGrp="1"/>
          </p:cNvSpPr>
          <p:nvPr>
            <p:ph type="title"/>
          </p:nvPr>
        </p:nvSpPr>
        <p:spPr/>
        <p:txBody>
          <a:bodyPr/>
          <a:lstStyle/>
          <a:p>
            <a:r>
              <a:rPr lang="en-US" dirty="0"/>
              <a:t>4. Fast Cycling Synchrotron Cycles</a:t>
            </a:r>
          </a:p>
        </p:txBody>
      </p:sp>
      <p:sp>
        <p:nvSpPr>
          <p:cNvPr id="4" name="Footer Placeholder 3">
            <a:extLst>
              <a:ext uri="{FF2B5EF4-FFF2-40B4-BE49-F238E27FC236}">
                <a16:creationId xmlns:a16="http://schemas.microsoft.com/office/drawing/2014/main" id="{904F6CEF-E05F-615F-95B0-4994EAB0E7C9}"/>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B5E05E39-0015-9CD3-3B06-D942617BD787}"/>
              </a:ext>
            </a:extLst>
          </p:cNvPr>
          <p:cNvSpPr>
            <a:spLocks noGrp="1"/>
          </p:cNvSpPr>
          <p:nvPr>
            <p:ph type="sldNum" sz="quarter" idx="12"/>
          </p:nvPr>
        </p:nvSpPr>
        <p:spPr/>
        <p:txBody>
          <a:bodyPr/>
          <a:lstStyle/>
          <a:p>
            <a:fld id="{1FE97603-2A10-E648-8DE4-4D75A1570B14}" type="slidenum">
              <a:rPr lang="en-US" smtClean="0"/>
              <a:pPr/>
              <a:t>35</a:t>
            </a:fld>
            <a:endParaRPr lang="en-US" dirty="0"/>
          </a:p>
        </p:txBody>
      </p:sp>
      <p:pic>
        <p:nvPicPr>
          <p:cNvPr id="69" name="Picture 68" descr="A picture containing line, plot, diagram, design&#10;&#10;Description automatically generated">
            <a:extLst>
              <a:ext uri="{FF2B5EF4-FFF2-40B4-BE49-F238E27FC236}">
                <a16:creationId xmlns:a16="http://schemas.microsoft.com/office/drawing/2014/main" id="{0B03CF15-29D2-5408-418D-143EF4BAAD59}"/>
              </a:ext>
            </a:extLst>
          </p:cNvPr>
          <p:cNvPicPr>
            <a:picLocks noChangeAspect="1"/>
          </p:cNvPicPr>
          <p:nvPr/>
        </p:nvPicPr>
        <p:blipFill>
          <a:blip r:embed="rId2"/>
          <a:stretch>
            <a:fillRect/>
          </a:stretch>
        </p:blipFill>
        <p:spPr>
          <a:xfrm>
            <a:off x="1061258" y="1201299"/>
            <a:ext cx="7772400" cy="1572450"/>
          </a:xfrm>
          <a:prstGeom prst="rect">
            <a:avLst/>
          </a:prstGeom>
        </p:spPr>
      </p:pic>
      <p:sp>
        <p:nvSpPr>
          <p:cNvPr id="70" name="TextBox 69">
            <a:extLst>
              <a:ext uri="{FF2B5EF4-FFF2-40B4-BE49-F238E27FC236}">
                <a16:creationId xmlns:a16="http://schemas.microsoft.com/office/drawing/2014/main" id="{93C1FA01-025D-DA4E-88FF-C267799FE2D9}"/>
              </a:ext>
            </a:extLst>
          </p:cNvPr>
          <p:cNvSpPr txBox="1"/>
          <p:nvPr/>
        </p:nvSpPr>
        <p:spPr>
          <a:xfrm>
            <a:off x="8484226" y="2444749"/>
            <a:ext cx="676788" cy="369332"/>
          </a:xfrm>
          <a:prstGeom prst="rect">
            <a:avLst/>
          </a:prstGeom>
          <a:noFill/>
        </p:spPr>
        <p:txBody>
          <a:bodyPr wrap="none" rtlCol="0">
            <a:spAutoFit/>
          </a:bodyPr>
          <a:lstStyle/>
          <a:p>
            <a:r>
              <a:rPr lang="en-US" dirty="0">
                <a:solidFill>
                  <a:srgbClr val="002060"/>
                </a:solidFill>
                <a:latin typeface="Optima" panose="02000503060000020004" pitchFamily="2" charset="0"/>
              </a:rPr>
              <a:t>t(ms)</a:t>
            </a:r>
          </a:p>
        </p:txBody>
      </p:sp>
      <p:sp>
        <p:nvSpPr>
          <p:cNvPr id="71" name="TextBox 70">
            <a:extLst>
              <a:ext uri="{FF2B5EF4-FFF2-40B4-BE49-F238E27FC236}">
                <a16:creationId xmlns:a16="http://schemas.microsoft.com/office/drawing/2014/main" id="{C147E444-FDFB-1ABE-04C7-ACE48323A091}"/>
              </a:ext>
            </a:extLst>
          </p:cNvPr>
          <p:cNvSpPr txBox="1"/>
          <p:nvPr/>
        </p:nvSpPr>
        <p:spPr>
          <a:xfrm>
            <a:off x="1061258" y="694605"/>
            <a:ext cx="746111"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Kinetic </a:t>
            </a:r>
          </a:p>
          <a:p>
            <a:r>
              <a:rPr lang="en-US" sz="1400" dirty="0">
                <a:solidFill>
                  <a:srgbClr val="002060"/>
                </a:solidFill>
                <a:latin typeface="Optima" panose="02000503060000020004" pitchFamily="2" charset="0"/>
              </a:rPr>
              <a:t>Energy</a:t>
            </a:r>
          </a:p>
        </p:txBody>
      </p:sp>
      <p:cxnSp>
        <p:nvCxnSpPr>
          <p:cNvPr id="73" name="Straight Connector 72">
            <a:extLst>
              <a:ext uri="{FF2B5EF4-FFF2-40B4-BE49-F238E27FC236}">
                <a16:creationId xmlns:a16="http://schemas.microsoft.com/office/drawing/2014/main" id="{F3411F05-173D-3F08-0C82-19AFF3C129CA}"/>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B61E8C2A-F18F-E3A4-0169-438577451F6F}"/>
              </a:ext>
            </a:extLst>
          </p:cNvPr>
          <p:cNvSpPr txBox="1"/>
          <p:nvPr/>
        </p:nvSpPr>
        <p:spPr>
          <a:xfrm>
            <a:off x="619798" y="1290812"/>
            <a:ext cx="532518" cy="307777"/>
          </a:xfrm>
          <a:prstGeom prst="rect">
            <a:avLst/>
          </a:prstGeom>
          <a:noFill/>
        </p:spPr>
        <p:txBody>
          <a:bodyPr wrap="none" rtlCol="0">
            <a:spAutoFit/>
          </a:bodyPr>
          <a:lstStyle/>
          <a:p>
            <a:r>
              <a:rPr lang="en-US" sz="1400" dirty="0">
                <a:latin typeface="Optima" panose="02000503060000020004" pitchFamily="2" charset="0"/>
              </a:rPr>
              <a:t>250 </a:t>
            </a:r>
          </a:p>
        </p:txBody>
      </p:sp>
      <p:sp>
        <p:nvSpPr>
          <p:cNvPr id="76" name="TextBox 75">
            <a:extLst>
              <a:ext uri="{FF2B5EF4-FFF2-40B4-BE49-F238E27FC236}">
                <a16:creationId xmlns:a16="http://schemas.microsoft.com/office/drawing/2014/main" id="{FF45623F-F19D-E80B-AA01-881F570D1A3F}"/>
              </a:ext>
            </a:extLst>
          </p:cNvPr>
          <p:cNvSpPr txBox="1"/>
          <p:nvPr/>
        </p:nvSpPr>
        <p:spPr>
          <a:xfrm>
            <a:off x="733902" y="1098306"/>
            <a:ext cx="654346"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(MeV)</a:t>
            </a:r>
            <a:endParaRPr lang="en-US" sz="1400" dirty="0">
              <a:solidFill>
                <a:srgbClr val="002060"/>
              </a:solidFill>
            </a:endParaRPr>
          </a:p>
        </p:txBody>
      </p:sp>
      <p:sp>
        <p:nvSpPr>
          <p:cNvPr id="77" name="TextBox 76">
            <a:extLst>
              <a:ext uri="{FF2B5EF4-FFF2-40B4-BE49-F238E27FC236}">
                <a16:creationId xmlns:a16="http://schemas.microsoft.com/office/drawing/2014/main" id="{A0E93CF0-FA84-DA71-F45B-0865E5966484}"/>
              </a:ext>
            </a:extLst>
          </p:cNvPr>
          <p:cNvSpPr txBox="1"/>
          <p:nvPr/>
        </p:nvSpPr>
        <p:spPr>
          <a:xfrm>
            <a:off x="477433" y="2023055"/>
            <a:ext cx="840295" cy="307777"/>
          </a:xfrm>
          <a:prstGeom prst="rect">
            <a:avLst/>
          </a:prstGeom>
          <a:noFill/>
        </p:spPr>
        <p:txBody>
          <a:bodyPr wrap="none" rtlCol="0">
            <a:spAutoFit/>
          </a:bodyPr>
          <a:lstStyle/>
          <a:p>
            <a:r>
              <a:rPr lang="en-US" sz="1400" dirty="0">
                <a:solidFill>
                  <a:srgbClr val="002060"/>
                </a:solidFill>
                <a:latin typeface="Optima" panose="02000503060000020004" pitchFamily="2" charset="0"/>
              </a:rPr>
              <a:t>16.5-30 </a:t>
            </a:r>
          </a:p>
        </p:txBody>
      </p:sp>
      <p:sp>
        <p:nvSpPr>
          <p:cNvPr id="78" name="Oval 77">
            <a:extLst>
              <a:ext uri="{FF2B5EF4-FFF2-40B4-BE49-F238E27FC236}">
                <a16:creationId xmlns:a16="http://schemas.microsoft.com/office/drawing/2014/main" id="{63DEF64E-D5E6-B17B-FA51-39F933562D0D}"/>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B92AC4B9-E698-476C-1C8E-F292CC4CD07D}"/>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ight Brace 79">
            <a:extLst>
              <a:ext uri="{FF2B5EF4-FFF2-40B4-BE49-F238E27FC236}">
                <a16:creationId xmlns:a16="http://schemas.microsoft.com/office/drawing/2014/main" id="{23BA7B81-A6D7-E7AE-D4BE-DB9D5D9D15A9}"/>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90A30455-A190-0D24-542A-1BAB843F7E53}"/>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6D7BF7DA-B4DF-B3CE-C498-2273A72A99AF}"/>
              </a:ext>
            </a:extLst>
          </p:cNvPr>
          <p:cNvSpPr txBox="1"/>
          <p:nvPr/>
        </p:nvSpPr>
        <p:spPr>
          <a:xfrm>
            <a:off x="1398209" y="3090402"/>
            <a:ext cx="2114461" cy="307777"/>
          </a:xfrm>
          <a:prstGeom prst="rect">
            <a:avLst/>
          </a:prstGeom>
          <a:noFill/>
        </p:spPr>
        <p:txBody>
          <a:bodyPr wrap="square" rtlCol="0">
            <a:spAutoFit/>
          </a:bodyPr>
          <a:lstStyle/>
          <a:p>
            <a:pPr algn="ctr"/>
            <a:r>
              <a:rPr lang="en-US" sz="1400" dirty="0">
                <a:latin typeface="Optima" panose="02000503060000020004" pitchFamily="2" charset="0"/>
              </a:rPr>
              <a:t>One synchrotron cycle</a:t>
            </a:r>
          </a:p>
        </p:txBody>
      </p:sp>
      <p:sp>
        <p:nvSpPr>
          <p:cNvPr id="83" name="TextBox 82">
            <a:extLst>
              <a:ext uri="{FF2B5EF4-FFF2-40B4-BE49-F238E27FC236}">
                <a16:creationId xmlns:a16="http://schemas.microsoft.com/office/drawing/2014/main" id="{4B6DED48-CEC1-AE8D-F7DA-43C6CE9A4B0D}"/>
              </a:ext>
            </a:extLst>
          </p:cNvPr>
          <p:cNvSpPr txBox="1"/>
          <p:nvPr/>
        </p:nvSpPr>
        <p:spPr>
          <a:xfrm>
            <a:off x="1915523" y="1406083"/>
            <a:ext cx="607859" cy="369332"/>
          </a:xfrm>
          <a:prstGeom prst="rect">
            <a:avLst/>
          </a:prstGeom>
          <a:noFill/>
        </p:spPr>
        <p:txBody>
          <a:bodyPr wrap="none" rtlCol="0">
            <a:spAutoFit/>
          </a:bodyPr>
          <a:lstStyle/>
          <a:p>
            <a:r>
              <a:rPr lang="en-US" dirty="0">
                <a:latin typeface="Optima" panose="02000503060000020004" pitchFamily="2" charset="0"/>
              </a:rPr>
              <a:t>Ex.1</a:t>
            </a:r>
          </a:p>
        </p:txBody>
      </p:sp>
      <p:sp>
        <p:nvSpPr>
          <p:cNvPr id="84" name="TextBox 83">
            <a:extLst>
              <a:ext uri="{FF2B5EF4-FFF2-40B4-BE49-F238E27FC236}">
                <a16:creationId xmlns:a16="http://schemas.microsoft.com/office/drawing/2014/main" id="{CF8143A4-305D-8BA6-EC3C-85ABFFF90DA8}"/>
              </a:ext>
            </a:extLst>
          </p:cNvPr>
          <p:cNvSpPr txBox="1"/>
          <p:nvPr/>
        </p:nvSpPr>
        <p:spPr>
          <a:xfrm>
            <a:off x="5950904" y="1644668"/>
            <a:ext cx="607859" cy="369332"/>
          </a:xfrm>
          <a:prstGeom prst="rect">
            <a:avLst/>
          </a:prstGeom>
          <a:noFill/>
        </p:spPr>
        <p:txBody>
          <a:bodyPr wrap="none" rtlCol="0">
            <a:spAutoFit/>
          </a:bodyPr>
          <a:lstStyle/>
          <a:p>
            <a:r>
              <a:rPr lang="en-US" dirty="0">
                <a:latin typeface="Optima" panose="02000503060000020004" pitchFamily="2" charset="0"/>
              </a:rPr>
              <a:t>Ex.3</a:t>
            </a:r>
          </a:p>
        </p:txBody>
      </p:sp>
      <p:sp>
        <p:nvSpPr>
          <p:cNvPr id="85" name="TextBox 84">
            <a:extLst>
              <a:ext uri="{FF2B5EF4-FFF2-40B4-BE49-F238E27FC236}">
                <a16:creationId xmlns:a16="http://schemas.microsoft.com/office/drawing/2014/main" id="{D66D204D-A097-4116-189A-E7667A76A59D}"/>
              </a:ext>
            </a:extLst>
          </p:cNvPr>
          <p:cNvSpPr txBox="1"/>
          <p:nvPr/>
        </p:nvSpPr>
        <p:spPr>
          <a:xfrm>
            <a:off x="4048756" y="1313995"/>
            <a:ext cx="607859" cy="369332"/>
          </a:xfrm>
          <a:prstGeom prst="rect">
            <a:avLst/>
          </a:prstGeom>
          <a:noFill/>
        </p:spPr>
        <p:txBody>
          <a:bodyPr wrap="none" rtlCol="0">
            <a:spAutoFit/>
          </a:bodyPr>
          <a:lstStyle/>
          <a:p>
            <a:r>
              <a:rPr lang="en-US" dirty="0">
                <a:latin typeface="Optima" panose="02000503060000020004" pitchFamily="2" charset="0"/>
              </a:rPr>
              <a:t>Ex.2</a:t>
            </a:r>
          </a:p>
        </p:txBody>
      </p:sp>
      <p:sp>
        <p:nvSpPr>
          <p:cNvPr id="86" name="Oval 85">
            <a:extLst>
              <a:ext uri="{FF2B5EF4-FFF2-40B4-BE49-F238E27FC236}">
                <a16:creationId xmlns:a16="http://schemas.microsoft.com/office/drawing/2014/main" id="{21D8B25E-2431-D1D4-FF20-8F217C088024}"/>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10366111-FA34-8B84-F364-827C4628AE27}"/>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045A45D0-13B7-E9EB-A0B3-AE929476ED96}"/>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022A4922-6067-8C2E-036A-FE44467595F7}"/>
              </a:ext>
            </a:extLst>
          </p:cNvPr>
          <p:cNvSpPr txBox="1"/>
          <p:nvPr/>
        </p:nvSpPr>
        <p:spPr>
          <a:xfrm>
            <a:off x="445053" y="2205254"/>
            <a:ext cx="882008"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Injection </a:t>
            </a:r>
          </a:p>
          <a:p>
            <a:r>
              <a:rPr lang="en-US" sz="1400" dirty="0">
                <a:solidFill>
                  <a:srgbClr val="002060"/>
                </a:solidFill>
                <a:latin typeface="Optima" panose="02000503060000020004" pitchFamily="2" charset="0"/>
              </a:rPr>
              <a:t>Energy</a:t>
            </a:r>
          </a:p>
        </p:txBody>
      </p:sp>
      <p:sp>
        <p:nvSpPr>
          <p:cNvPr id="91" name="Right Brace 90">
            <a:extLst>
              <a:ext uri="{FF2B5EF4-FFF2-40B4-BE49-F238E27FC236}">
                <a16:creationId xmlns:a16="http://schemas.microsoft.com/office/drawing/2014/main" id="{BA9E50B4-B0AC-B387-AA45-5D46A4955D31}"/>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92" name="Straight Connector 91">
            <a:extLst>
              <a:ext uri="{FF2B5EF4-FFF2-40B4-BE49-F238E27FC236}">
                <a16:creationId xmlns:a16="http://schemas.microsoft.com/office/drawing/2014/main" id="{887C28DF-F5C7-C462-D589-CB377C7D707E}"/>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D198EDFF-CB6F-5F99-C19E-A31575893B82}"/>
              </a:ext>
            </a:extLst>
          </p:cNvPr>
          <p:cNvSpPr txBox="1"/>
          <p:nvPr/>
        </p:nvSpPr>
        <p:spPr>
          <a:xfrm>
            <a:off x="3431252" y="2535143"/>
            <a:ext cx="2202957" cy="307777"/>
          </a:xfrm>
          <a:prstGeom prst="rect">
            <a:avLst/>
          </a:prstGeom>
          <a:noFill/>
        </p:spPr>
        <p:txBody>
          <a:bodyPr wrap="square" rtlCol="0">
            <a:spAutoFit/>
          </a:bodyPr>
          <a:lstStyle/>
          <a:p>
            <a:pPr algn="ctr"/>
            <a:r>
              <a:rPr lang="en-US" sz="1400" dirty="0">
                <a:latin typeface="Optima" panose="02000503060000020004" pitchFamily="2" charset="0"/>
              </a:rPr>
              <a:t>Second synchrotron cycle</a:t>
            </a:r>
          </a:p>
        </p:txBody>
      </p:sp>
      <p:sp>
        <p:nvSpPr>
          <p:cNvPr id="94" name="TextBox 93">
            <a:extLst>
              <a:ext uri="{FF2B5EF4-FFF2-40B4-BE49-F238E27FC236}">
                <a16:creationId xmlns:a16="http://schemas.microsoft.com/office/drawing/2014/main" id="{ED2C91AC-8C27-F2F3-7CE8-57F3700177A4}"/>
              </a:ext>
            </a:extLst>
          </p:cNvPr>
          <p:cNvSpPr txBox="1"/>
          <p:nvPr/>
        </p:nvSpPr>
        <p:spPr>
          <a:xfrm>
            <a:off x="1627040" y="4344536"/>
            <a:ext cx="1745991" cy="523220"/>
          </a:xfrm>
          <a:prstGeom prst="rect">
            <a:avLst/>
          </a:prstGeom>
          <a:noFill/>
        </p:spPr>
        <p:txBody>
          <a:bodyPr wrap="none" rtlCol="0">
            <a:spAutoFit/>
          </a:bodyPr>
          <a:lstStyle/>
          <a:p>
            <a:r>
              <a:rPr lang="en-US" sz="1400" dirty="0">
                <a:solidFill>
                  <a:srgbClr val="002060"/>
                </a:solidFill>
                <a:latin typeface="Optima" panose="02000503060000020004" pitchFamily="2" charset="0"/>
              </a:rPr>
              <a:t>0.8ms &lt; </a:t>
            </a:r>
            <a:r>
              <a:rPr lang="en-US" sz="1400" dirty="0">
                <a:solidFill>
                  <a:srgbClr val="002060"/>
                </a:solidFill>
                <a:latin typeface="Symbol" pitchFamily="2" charset="2"/>
              </a:rPr>
              <a:t>t </a:t>
            </a:r>
            <a:r>
              <a:rPr lang="en-US" sz="1400" dirty="0">
                <a:solidFill>
                  <a:srgbClr val="002060"/>
                </a:solidFill>
                <a:latin typeface="Optima" panose="02000503060000020004" pitchFamily="2" charset="0"/>
              </a:rPr>
              <a:t>&lt; 1.85ms</a:t>
            </a:r>
          </a:p>
          <a:p>
            <a:r>
              <a:rPr lang="en-US" sz="1400" dirty="0">
                <a:solidFill>
                  <a:srgbClr val="002060"/>
                </a:solidFill>
                <a:latin typeface="Optima" panose="02000503060000020004" pitchFamily="2" charset="0"/>
              </a:rPr>
              <a:t>1.3kHz&lt; f &lt; 540 Hz</a:t>
            </a:r>
          </a:p>
        </p:txBody>
      </p:sp>
      <p:sp>
        <p:nvSpPr>
          <p:cNvPr id="95" name="Right Brace 94">
            <a:extLst>
              <a:ext uri="{FF2B5EF4-FFF2-40B4-BE49-F238E27FC236}">
                <a16:creationId xmlns:a16="http://schemas.microsoft.com/office/drawing/2014/main" id="{F7808C3F-84AD-3D08-9C80-E597503808A5}"/>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6" name="TextBox 95">
            <a:extLst>
              <a:ext uri="{FF2B5EF4-FFF2-40B4-BE49-F238E27FC236}">
                <a16:creationId xmlns:a16="http://schemas.microsoft.com/office/drawing/2014/main" id="{A285813A-79C6-B2DB-A604-DA68205F6947}"/>
              </a:ext>
            </a:extLst>
          </p:cNvPr>
          <p:cNvSpPr txBox="1"/>
          <p:nvPr/>
        </p:nvSpPr>
        <p:spPr>
          <a:xfrm>
            <a:off x="3421445" y="1507620"/>
            <a:ext cx="1148152" cy="461665"/>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RF manipulation</a:t>
            </a:r>
          </a:p>
        </p:txBody>
      </p:sp>
      <p:sp>
        <p:nvSpPr>
          <p:cNvPr id="97" name="TextBox 96">
            <a:extLst>
              <a:ext uri="{FF2B5EF4-FFF2-40B4-BE49-F238E27FC236}">
                <a16:creationId xmlns:a16="http://schemas.microsoft.com/office/drawing/2014/main" id="{E159C8B6-31DB-1FEE-F8C2-FE9D5586F203}"/>
              </a:ext>
            </a:extLst>
          </p:cNvPr>
          <p:cNvSpPr txBox="1"/>
          <p:nvPr/>
        </p:nvSpPr>
        <p:spPr>
          <a:xfrm>
            <a:off x="3579561" y="1033903"/>
            <a:ext cx="1148152" cy="276999"/>
          </a:xfrm>
          <a:prstGeom prst="rect">
            <a:avLst/>
          </a:prstGeom>
          <a:noFill/>
        </p:spPr>
        <p:txBody>
          <a:bodyPr wrap="square" rtlCol="0">
            <a:spAutoFit/>
          </a:bodyPr>
          <a:lstStyle/>
          <a:p>
            <a:pPr algn="ctr"/>
            <a:r>
              <a:rPr lang="en-US" sz="1200" dirty="0">
                <a:solidFill>
                  <a:srgbClr val="002060"/>
                </a:solidFill>
                <a:latin typeface="Optima" panose="02000503060000020004" pitchFamily="2" charset="0"/>
              </a:rPr>
              <a:t>Extraction #2</a:t>
            </a:r>
          </a:p>
        </p:txBody>
      </p:sp>
      <p:sp>
        <p:nvSpPr>
          <p:cNvPr id="98" name="TextBox 97">
            <a:extLst>
              <a:ext uri="{FF2B5EF4-FFF2-40B4-BE49-F238E27FC236}">
                <a16:creationId xmlns:a16="http://schemas.microsoft.com/office/drawing/2014/main" id="{1BC01B13-9AD1-DE81-9380-BB572A1EF4F8}"/>
              </a:ext>
            </a:extLst>
          </p:cNvPr>
          <p:cNvSpPr txBox="1"/>
          <p:nvPr/>
        </p:nvSpPr>
        <p:spPr>
          <a:xfrm>
            <a:off x="933454" y="4924219"/>
            <a:ext cx="2646108" cy="1384995"/>
          </a:xfrm>
          <a:prstGeom prst="rect">
            <a:avLst/>
          </a:prstGeom>
          <a:noFill/>
        </p:spPr>
        <p:txBody>
          <a:bodyPr wrap="square" rtlCol="0">
            <a:spAutoFit/>
          </a:bodyPr>
          <a:lstStyle/>
          <a:p>
            <a:pPr algn="ctr"/>
            <a:r>
              <a:rPr lang="en-US" sz="1400" dirty="0">
                <a:solidFill>
                  <a:srgbClr val="002060"/>
                </a:solidFill>
                <a:latin typeface="Optima" panose="02000503060000020004" pitchFamily="2" charset="0"/>
              </a:rPr>
              <a:t>Time of bunch flight 405-550 ns</a:t>
            </a:r>
          </a:p>
          <a:p>
            <a:r>
              <a:rPr lang="en-US" sz="1400" dirty="0">
                <a:solidFill>
                  <a:srgbClr val="002060"/>
                </a:solidFill>
                <a:latin typeface="Optima" panose="02000503060000020004" pitchFamily="2" charset="0"/>
              </a:rPr>
              <a:t>At the injection porch time of 926 </a:t>
            </a:r>
            <a:r>
              <a:rPr lang="en-US" sz="1400" dirty="0">
                <a:solidFill>
                  <a:srgbClr val="002060"/>
                </a:solidFill>
                <a:latin typeface="Symbol" pitchFamily="2" charset="2"/>
              </a:rPr>
              <a:t>m</a:t>
            </a:r>
            <a:r>
              <a:rPr lang="en-US" sz="1400" dirty="0">
                <a:solidFill>
                  <a:srgbClr val="002060"/>
                </a:solidFill>
                <a:latin typeface="Optima" panose="02000503060000020004" pitchFamily="2" charset="0"/>
              </a:rPr>
              <a:t>s there are 1680 turns. 15 turns for 15 Cyclotron bunches and 1650 turns for RF manipulations </a:t>
            </a:r>
          </a:p>
        </p:txBody>
      </p:sp>
      <p:cxnSp>
        <p:nvCxnSpPr>
          <p:cNvPr id="100" name="Straight Arrow Connector 99">
            <a:extLst>
              <a:ext uri="{FF2B5EF4-FFF2-40B4-BE49-F238E27FC236}">
                <a16:creationId xmlns:a16="http://schemas.microsoft.com/office/drawing/2014/main" id="{F6441478-2F98-C6F1-A297-BFEB9DF472CC}"/>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05" name="Right Brace 104">
            <a:extLst>
              <a:ext uri="{FF2B5EF4-FFF2-40B4-BE49-F238E27FC236}">
                <a16:creationId xmlns:a16="http://schemas.microsoft.com/office/drawing/2014/main" id="{E8E65D59-71BB-6F88-687A-DDE137DD423B}"/>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06" name="Straight Connector 105">
            <a:extLst>
              <a:ext uri="{FF2B5EF4-FFF2-40B4-BE49-F238E27FC236}">
                <a16:creationId xmlns:a16="http://schemas.microsoft.com/office/drawing/2014/main" id="{4E9BFCBD-C524-4B6E-D5D1-97B1D0B60AA5}"/>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8196660F-07AB-ED17-F0C8-D0C31A957457}"/>
              </a:ext>
            </a:extLst>
          </p:cNvPr>
          <p:cNvSpPr txBox="1"/>
          <p:nvPr/>
        </p:nvSpPr>
        <p:spPr>
          <a:xfrm>
            <a:off x="1325454" y="2610218"/>
            <a:ext cx="861133"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Injection</a:t>
            </a:r>
          </a:p>
          <a:p>
            <a:pPr algn="ctr"/>
            <a:r>
              <a:rPr lang="en-US" sz="1400" dirty="0">
                <a:solidFill>
                  <a:srgbClr val="002060"/>
                </a:solidFill>
                <a:latin typeface="Optima" panose="02000503060000020004" pitchFamily="2" charset="0"/>
              </a:rPr>
              <a:t>Porch</a:t>
            </a:r>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BD7B7F11-BF00-3960-88C1-DA99E2354768}"/>
                  </a:ext>
                </a:extLst>
              </p:cNvPr>
              <p:cNvSpPr txBox="1"/>
              <p:nvPr/>
            </p:nvSpPr>
            <p:spPr>
              <a:xfrm>
                <a:off x="4123952" y="4420239"/>
                <a:ext cx="4597394" cy="1169551"/>
              </a:xfrm>
              <a:prstGeom prst="rect">
                <a:avLst/>
              </a:prstGeom>
              <a:noFill/>
            </p:spPr>
            <p:txBody>
              <a:bodyPr wrap="square" rtlCol="0">
                <a:spAutoFit/>
              </a:bodyPr>
              <a:lstStyle/>
              <a:p>
                <a:pPr algn="just"/>
                <a:r>
                  <a:rPr lang="en-US" sz="1400" dirty="0">
                    <a:solidFill>
                      <a:srgbClr val="002060"/>
                    </a:solidFill>
                    <a:latin typeface="Optima" panose="02000503060000020004" pitchFamily="2" charset="0"/>
                  </a:rPr>
                  <a:t>If the RF kicks are </a:t>
                </a:r>
                <a14:m>
                  <m:oMath xmlns:m="http://schemas.openxmlformats.org/officeDocument/2006/math">
                    <m:r>
                      <a:rPr lang="en-US" sz="1400" b="0" i="1" smtClean="0">
                        <a:solidFill>
                          <a:srgbClr val="002060"/>
                        </a:solidFill>
                        <a:latin typeface="Cambria Math" panose="02040503050406030204" pitchFamily="18" charset="0"/>
                        <a:ea typeface="Cambria Math" panose="02040503050406030204" pitchFamily="18" charset="0"/>
                      </a:rPr>
                      <m:t>±</m:t>
                    </m:r>
                  </m:oMath>
                </a14:m>
                <a:r>
                  <a:rPr lang="en-US" sz="1400" dirty="0">
                    <a:solidFill>
                      <a:srgbClr val="002060"/>
                    </a:solidFill>
                    <a:latin typeface="Optima" panose="02000503060000020004" pitchFamily="2" charset="0"/>
                  </a:rPr>
                  <a:t>30 kV, during the slip-stacking merge a difference in the time of flight for two 2 energies is 773ps. If the batches are 15 m apart it would take 370 turns to get them aligned. Next step would be to merge into one bucket by snaping the new RF voltage on.</a:t>
                </a:r>
              </a:p>
            </p:txBody>
          </p:sp>
        </mc:Choice>
        <mc:Fallback xmlns="">
          <p:sp>
            <p:nvSpPr>
              <p:cNvPr id="113" name="TextBox 112">
                <a:extLst>
                  <a:ext uri="{FF2B5EF4-FFF2-40B4-BE49-F238E27FC236}">
                    <a16:creationId xmlns:a16="http://schemas.microsoft.com/office/drawing/2014/main" id="{BD7B7F11-BF00-3960-88C1-DA99E2354768}"/>
                  </a:ext>
                </a:extLst>
              </p:cNvPr>
              <p:cNvSpPr txBox="1">
                <a:spLocks noRot="1" noChangeAspect="1" noMove="1" noResize="1" noEditPoints="1" noAdjustHandles="1" noChangeArrowheads="1" noChangeShapeType="1" noTextEdit="1"/>
              </p:cNvSpPr>
              <p:nvPr/>
            </p:nvSpPr>
            <p:spPr>
              <a:xfrm>
                <a:off x="4123952" y="4420239"/>
                <a:ext cx="4597394" cy="1169551"/>
              </a:xfrm>
              <a:prstGeom prst="rect">
                <a:avLst/>
              </a:prstGeom>
              <a:blipFill>
                <a:blip r:embed="rId4"/>
                <a:stretch>
                  <a:fillRect l="-275" t="-1075" r="-551" b="-4301"/>
                </a:stretch>
              </a:blipFill>
            </p:spPr>
            <p:txBody>
              <a:bodyPr/>
              <a:lstStyle/>
              <a:p>
                <a:r>
                  <a:rPr lang="en-US">
                    <a:noFill/>
                  </a:rPr>
                  <a:t> </a:t>
                </a:r>
              </a:p>
            </p:txBody>
          </p:sp>
        </mc:Fallback>
      </mc:AlternateContent>
      <p:cxnSp>
        <p:nvCxnSpPr>
          <p:cNvPr id="117" name="Straight Connector 116">
            <a:extLst>
              <a:ext uri="{FF2B5EF4-FFF2-40B4-BE49-F238E27FC236}">
                <a16:creationId xmlns:a16="http://schemas.microsoft.com/office/drawing/2014/main" id="{FDBD29F3-2F94-E80D-0862-CAE5B12C79B5}"/>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1EED5377-B9D7-C8D5-451A-A3C6C7DCE034}"/>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CBB76808-82D7-9258-A84C-0BAB60D245D3}"/>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7C31D20B-49B5-49C0-CA9A-71500DAF997E}"/>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17EFF73B-EB37-86BA-A76A-2B5C01441B58}"/>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9748CC51-8EFD-14CC-E12E-5A96C81C7931}"/>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59C8AB0C-0205-BA17-A0ED-E5D43D0A94F7}"/>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17D12DD3-CEBC-D3A1-1689-19CEB8900EEA}"/>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EFBF77FD-6E0E-168D-B8A9-27125707D79E}"/>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C2A696F2-2060-E926-3D8F-095E596B50F5}"/>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BC4BC75C-57A0-BF5F-BE76-12899C90C4A4}"/>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C54CEBD7-43F1-14E6-28A7-579EE88B2D04}"/>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9FD34A33-AC73-C12F-3CC2-6C113190B2CC}"/>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92D65D84-F6BD-7251-36A2-4746598D47CB}"/>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D3ADDE8C-551B-F40E-CFE3-308DFE95B65A}"/>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DCBFB636-AF7A-4F19-0B63-B750737A0A27}"/>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0E1E7ADE-5231-D7FE-28CA-728D81088A87}"/>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098D000D-9A4A-8D5B-AF45-038235EFB95F}"/>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8753BBB1-884A-EA22-DFB8-7009E48DAE31}"/>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76" name="TextBox 175">
            <a:extLst>
              <a:ext uri="{FF2B5EF4-FFF2-40B4-BE49-F238E27FC236}">
                <a16:creationId xmlns:a16="http://schemas.microsoft.com/office/drawing/2014/main" id="{17F06581-5D16-66E8-8E77-C9C2DD9B9F37}"/>
              </a:ext>
            </a:extLst>
          </p:cNvPr>
          <p:cNvSpPr txBox="1"/>
          <p:nvPr/>
        </p:nvSpPr>
        <p:spPr>
          <a:xfrm>
            <a:off x="5856046" y="3258006"/>
            <a:ext cx="2388667" cy="307777"/>
          </a:xfrm>
          <a:prstGeom prst="rect">
            <a:avLst/>
          </a:prstGeom>
          <a:noFill/>
        </p:spPr>
        <p:txBody>
          <a:bodyPr wrap="none" rtlCol="0">
            <a:spAutoFit/>
          </a:bodyPr>
          <a:lstStyle/>
          <a:p>
            <a:r>
              <a:rPr lang="en-US" sz="1400" dirty="0">
                <a:latin typeface="Optima" panose="02000503060000020004" pitchFamily="2" charset="0"/>
              </a:rPr>
              <a:t>Extraction kicker wave forms</a:t>
            </a:r>
          </a:p>
        </p:txBody>
      </p:sp>
    </p:spTree>
    <p:extLst>
      <p:ext uri="{BB962C8B-B14F-4D97-AF65-F5344CB8AC3E}">
        <p14:creationId xmlns:p14="http://schemas.microsoft.com/office/powerpoint/2010/main" val="297360787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85E8-0E6E-E2EF-A807-5EE0309635B4}"/>
              </a:ext>
            </a:extLst>
          </p:cNvPr>
          <p:cNvSpPr>
            <a:spLocks noGrp="1"/>
          </p:cNvSpPr>
          <p:nvPr>
            <p:ph type="title"/>
          </p:nvPr>
        </p:nvSpPr>
        <p:spPr/>
        <p:txBody>
          <a:bodyPr/>
          <a:lstStyle/>
          <a:p>
            <a:r>
              <a:rPr lang="en-US" dirty="0"/>
              <a:t>4. Injection/Extraction in/from Synchrotron</a:t>
            </a:r>
          </a:p>
        </p:txBody>
      </p:sp>
      <p:sp>
        <p:nvSpPr>
          <p:cNvPr id="4" name="Footer Placeholder 3">
            <a:extLst>
              <a:ext uri="{FF2B5EF4-FFF2-40B4-BE49-F238E27FC236}">
                <a16:creationId xmlns:a16="http://schemas.microsoft.com/office/drawing/2014/main" id="{7382E092-A675-AD0D-E4D9-71069F3129EB}"/>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2AF133CD-CAD8-B4D4-6F02-C86F04710EAA}"/>
              </a:ext>
            </a:extLst>
          </p:cNvPr>
          <p:cNvSpPr>
            <a:spLocks noGrp="1"/>
          </p:cNvSpPr>
          <p:nvPr>
            <p:ph type="sldNum" sz="quarter" idx="12"/>
          </p:nvPr>
        </p:nvSpPr>
        <p:spPr/>
        <p:txBody>
          <a:bodyPr/>
          <a:lstStyle/>
          <a:p>
            <a:fld id="{1FE97603-2A10-E648-8DE4-4D75A1570B14}" type="slidenum">
              <a:rPr lang="en-US" smtClean="0"/>
              <a:pPr/>
              <a:t>36</a:t>
            </a:fld>
            <a:endParaRPr lang="en-US" dirty="0"/>
          </a:p>
        </p:txBody>
      </p:sp>
      <p:pic>
        <p:nvPicPr>
          <p:cNvPr id="7" name="Picture 6" descr="A picture containing text, screenshot, font, number&#10;&#10;Description automatically generated">
            <a:extLst>
              <a:ext uri="{FF2B5EF4-FFF2-40B4-BE49-F238E27FC236}">
                <a16:creationId xmlns:a16="http://schemas.microsoft.com/office/drawing/2014/main" id="{1579B09C-39C5-6785-AB21-237F20F9EEE5}"/>
              </a:ext>
            </a:extLst>
          </p:cNvPr>
          <p:cNvPicPr>
            <a:picLocks noChangeAspect="1"/>
          </p:cNvPicPr>
          <p:nvPr/>
        </p:nvPicPr>
        <p:blipFill>
          <a:blip r:embed="rId2"/>
          <a:stretch>
            <a:fillRect/>
          </a:stretch>
        </p:blipFill>
        <p:spPr>
          <a:xfrm>
            <a:off x="120650" y="971551"/>
            <a:ext cx="3446573" cy="1902744"/>
          </a:xfrm>
          <a:prstGeom prst="rect">
            <a:avLst/>
          </a:prstGeom>
        </p:spPr>
      </p:pic>
      <p:pic>
        <p:nvPicPr>
          <p:cNvPr id="9" name="Picture 8" descr="A diagram of a venting ports&#10;&#10;Description automatically generated with medium confidence">
            <a:extLst>
              <a:ext uri="{FF2B5EF4-FFF2-40B4-BE49-F238E27FC236}">
                <a16:creationId xmlns:a16="http://schemas.microsoft.com/office/drawing/2014/main" id="{CB175195-11F9-7229-8365-A4F62639E3EF}"/>
              </a:ext>
            </a:extLst>
          </p:cNvPr>
          <p:cNvPicPr>
            <a:picLocks noChangeAspect="1"/>
          </p:cNvPicPr>
          <p:nvPr/>
        </p:nvPicPr>
        <p:blipFill>
          <a:blip r:embed="rId3"/>
          <a:stretch>
            <a:fillRect/>
          </a:stretch>
        </p:blipFill>
        <p:spPr>
          <a:xfrm>
            <a:off x="118286" y="2867633"/>
            <a:ext cx="3327019" cy="1902743"/>
          </a:xfrm>
          <a:prstGeom prst="rect">
            <a:avLst/>
          </a:prstGeom>
        </p:spPr>
      </p:pic>
      <p:pic>
        <p:nvPicPr>
          <p:cNvPr id="11" name="Picture 10" descr="A picture containing sky&#10;&#10;Description automatically generated">
            <a:extLst>
              <a:ext uri="{FF2B5EF4-FFF2-40B4-BE49-F238E27FC236}">
                <a16:creationId xmlns:a16="http://schemas.microsoft.com/office/drawing/2014/main" id="{F1E32746-5A6E-94AD-CCF7-38D18E788F27}"/>
              </a:ext>
            </a:extLst>
          </p:cNvPr>
          <p:cNvPicPr>
            <a:picLocks noChangeAspect="1"/>
          </p:cNvPicPr>
          <p:nvPr/>
        </p:nvPicPr>
        <p:blipFill>
          <a:blip r:embed="rId4"/>
          <a:stretch>
            <a:fillRect/>
          </a:stretch>
        </p:blipFill>
        <p:spPr>
          <a:xfrm>
            <a:off x="3482374" y="4454726"/>
            <a:ext cx="2658872" cy="1903959"/>
          </a:xfrm>
          <a:prstGeom prst="rect">
            <a:avLst/>
          </a:prstGeom>
        </p:spPr>
      </p:pic>
      <p:sp>
        <p:nvSpPr>
          <p:cNvPr id="12" name="TextBox 11">
            <a:extLst>
              <a:ext uri="{FF2B5EF4-FFF2-40B4-BE49-F238E27FC236}">
                <a16:creationId xmlns:a16="http://schemas.microsoft.com/office/drawing/2014/main" id="{1B2EF4E0-364C-D683-1E42-16AA816E4C06}"/>
              </a:ext>
            </a:extLst>
          </p:cNvPr>
          <p:cNvSpPr txBox="1"/>
          <p:nvPr/>
        </p:nvSpPr>
        <p:spPr>
          <a:xfrm>
            <a:off x="460075" y="641107"/>
            <a:ext cx="2677336" cy="369332"/>
          </a:xfrm>
          <a:prstGeom prst="rect">
            <a:avLst/>
          </a:prstGeom>
          <a:noFill/>
        </p:spPr>
        <p:txBody>
          <a:bodyPr wrap="none" rtlCol="0">
            <a:spAutoFit/>
          </a:bodyPr>
          <a:lstStyle/>
          <a:p>
            <a:r>
              <a:rPr lang="en-US" dirty="0">
                <a:solidFill>
                  <a:srgbClr val="002060"/>
                </a:solidFill>
                <a:latin typeface="Optima" panose="02000503060000020004" pitchFamily="2" charset="0"/>
              </a:rPr>
              <a:t>NEW EIC KICKER @BNL</a:t>
            </a:r>
          </a:p>
        </p:txBody>
      </p:sp>
      <p:sp>
        <p:nvSpPr>
          <p:cNvPr id="13" name="TextBox 12">
            <a:extLst>
              <a:ext uri="{FF2B5EF4-FFF2-40B4-BE49-F238E27FC236}">
                <a16:creationId xmlns:a16="http://schemas.microsoft.com/office/drawing/2014/main" id="{B0AF64F0-686A-4B23-180A-FC39F5DDCD7F}"/>
              </a:ext>
            </a:extLst>
          </p:cNvPr>
          <p:cNvSpPr txBox="1"/>
          <p:nvPr/>
        </p:nvSpPr>
        <p:spPr>
          <a:xfrm>
            <a:off x="4767635" y="1010439"/>
            <a:ext cx="3722942" cy="646331"/>
          </a:xfrm>
          <a:prstGeom prst="rect">
            <a:avLst/>
          </a:prstGeom>
          <a:noFill/>
        </p:spPr>
        <p:txBody>
          <a:bodyPr wrap="none" rtlCol="0">
            <a:spAutoFit/>
          </a:bodyPr>
          <a:lstStyle/>
          <a:p>
            <a:r>
              <a:rPr lang="en-US" dirty="0">
                <a:latin typeface="Symbol" pitchFamily="2" charset="2"/>
              </a:rPr>
              <a:t>Br</a:t>
            </a:r>
            <a:r>
              <a:rPr lang="en-US" dirty="0">
                <a:latin typeface="Optima" panose="02000503060000020004" pitchFamily="2" charset="0"/>
              </a:rPr>
              <a:t>=0.79774 @ injection 30 MeV</a:t>
            </a:r>
          </a:p>
          <a:p>
            <a:r>
              <a:rPr lang="en-US" dirty="0">
                <a:latin typeface="Symbol" pitchFamily="2" charset="2"/>
              </a:rPr>
              <a:t>Br</a:t>
            </a:r>
            <a:r>
              <a:rPr lang="en-US" dirty="0">
                <a:latin typeface="Optima" panose="02000503060000020004" pitchFamily="2" charset="0"/>
              </a:rPr>
              <a:t>=2.43213 @ extraction 250 MeV</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A5B54B1-F2D8-C835-6D84-60358AFB34A4}"/>
                  </a:ext>
                </a:extLst>
              </p:cNvPr>
              <p:cNvSpPr txBox="1"/>
              <p:nvPr/>
            </p:nvSpPr>
            <p:spPr>
              <a:xfrm>
                <a:off x="3789344" y="992560"/>
                <a:ext cx="960456" cy="6651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𝐵𝑙</m:t>
                          </m:r>
                        </m:num>
                        <m:den>
                          <m:r>
                            <a:rPr lang="en-US" b="0" i="1" smtClean="0">
                              <a:latin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𝜌</m:t>
                          </m:r>
                        </m:den>
                      </m:f>
                    </m:oMath>
                  </m:oMathPara>
                </a14:m>
                <a:endParaRPr lang="en-US" dirty="0"/>
              </a:p>
            </p:txBody>
          </p:sp>
        </mc:Choice>
        <mc:Fallback xmlns="">
          <p:sp>
            <p:nvSpPr>
              <p:cNvPr id="14" name="TextBox 13">
                <a:extLst>
                  <a:ext uri="{FF2B5EF4-FFF2-40B4-BE49-F238E27FC236}">
                    <a16:creationId xmlns:a16="http://schemas.microsoft.com/office/drawing/2014/main" id="{CA5B54B1-F2D8-C835-6D84-60358AFB34A4}"/>
                  </a:ext>
                </a:extLst>
              </p:cNvPr>
              <p:cNvSpPr txBox="1">
                <a:spLocks noRot="1" noChangeAspect="1" noMove="1" noResize="1" noEditPoints="1" noAdjustHandles="1" noChangeArrowheads="1" noChangeShapeType="1" noTextEdit="1"/>
              </p:cNvSpPr>
              <p:nvPr/>
            </p:nvSpPr>
            <p:spPr>
              <a:xfrm>
                <a:off x="3789344" y="992560"/>
                <a:ext cx="960456" cy="665118"/>
              </a:xfrm>
              <a:prstGeom prst="rect">
                <a:avLst/>
              </a:prstGeom>
              <a:blipFill>
                <a:blip r:embed="rId5"/>
                <a:stretch>
                  <a:fillRect b="-5660"/>
                </a:stretch>
              </a:blipFill>
            </p:spPr>
            <p:txBody>
              <a:bodyPr/>
              <a:lstStyle/>
              <a:p>
                <a:r>
                  <a:rPr lang="en-US">
                    <a:noFill/>
                  </a:rPr>
                  <a:t> </a:t>
                </a:r>
              </a:p>
            </p:txBody>
          </p:sp>
        </mc:Fallback>
      </mc:AlternateContent>
      <p:pic>
        <p:nvPicPr>
          <p:cNvPr id="16" name="Picture 15" descr="A pair of chopsticks with green dots&#10;&#10;Description automatically generated with low confidence">
            <a:extLst>
              <a:ext uri="{FF2B5EF4-FFF2-40B4-BE49-F238E27FC236}">
                <a16:creationId xmlns:a16="http://schemas.microsoft.com/office/drawing/2014/main" id="{B1AB3F35-AE44-1E12-35F4-41194C9A155D}"/>
              </a:ext>
            </a:extLst>
          </p:cNvPr>
          <p:cNvPicPr>
            <a:picLocks noChangeAspect="1"/>
          </p:cNvPicPr>
          <p:nvPr/>
        </p:nvPicPr>
        <p:blipFill>
          <a:blip r:embed="rId6"/>
          <a:stretch>
            <a:fillRect/>
          </a:stretch>
        </p:blipFill>
        <p:spPr>
          <a:xfrm>
            <a:off x="3481961" y="2915453"/>
            <a:ext cx="2658871" cy="1357365"/>
          </a:xfrm>
          <a:prstGeom prst="rect">
            <a:avLst/>
          </a:prstGeom>
        </p:spPr>
      </p:pic>
      <p:sp>
        <p:nvSpPr>
          <p:cNvPr id="17" name="AutoShape 2">
            <a:extLst>
              <a:ext uri="{FF2B5EF4-FFF2-40B4-BE49-F238E27FC236}">
                <a16:creationId xmlns:a16="http://schemas.microsoft.com/office/drawing/2014/main" id="{A27E4CD2-8B4B-5366-4D5F-AF4AB163F8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4">
            <a:extLst>
              <a:ext uri="{FF2B5EF4-FFF2-40B4-BE49-F238E27FC236}">
                <a16:creationId xmlns:a16="http://schemas.microsoft.com/office/drawing/2014/main" id="{72077743-26D2-06E5-0604-89878741F99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descr="A close-up of a machine&#10;&#10;Description automatically generated with low confidence">
            <a:extLst>
              <a:ext uri="{FF2B5EF4-FFF2-40B4-BE49-F238E27FC236}">
                <a16:creationId xmlns:a16="http://schemas.microsoft.com/office/drawing/2014/main" id="{25B65206-4A51-3685-A226-2109E14A41C5}"/>
              </a:ext>
            </a:extLst>
          </p:cNvPr>
          <p:cNvPicPr>
            <a:picLocks noChangeAspect="1"/>
          </p:cNvPicPr>
          <p:nvPr/>
        </p:nvPicPr>
        <p:blipFill>
          <a:blip r:embed="rId7"/>
          <a:stretch>
            <a:fillRect/>
          </a:stretch>
        </p:blipFill>
        <p:spPr>
          <a:xfrm>
            <a:off x="118286" y="4862815"/>
            <a:ext cx="1489011" cy="1414729"/>
          </a:xfrm>
          <a:prstGeom prst="rect">
            <a:avLst/>
          </a:prstGeom>
        </p:spPr>
      </p:pic>
      <p:sp>
        <p:nvSpPr>
          <p:cNvPr id="21" name="TextBox 20">
            <a:extLst>
              <a:ext uri="{FF2B5EF4-FFF2-40B4-BE49-F238E27FC236}">
                <a16:creationId xmlns:a16="http://schemas.microsoft.com/office/drawing/2014/main" id="{A6DAC21D-FC1A-FB13-BF11-19BC4B8A881F}"/>
              </a:ext>
            </a:extLst>
          </p:cNvPr>
          <p:cNvSpPr txBox="1"/>
          <p:nvPr/>
        </p:nvSpPr>
        <p:spPr>
          <a:xfrm>
            <a:off x="1607297" y="4862815"/>
            <a:ext cx="1959926" cy="954107"/>
          </a:xfrm>
          <a:prstGeom prst="rect">
            <a:avLst/>
          </a:prstGeom>
          <a:noFill/>
        </p:spPr>
        <p:txBody>
          <a:bodyPr wrap="square" rtlCol="0">
            <a:spAutoFit/>
          </a:bodyPr>
          <a:lstStyle/>
          <a:p>
            <a:r>
              <a:rPr lang="en-US" sz="1400" dirty="0">
                <a:solidFill>
                  <a:srgbClr val="002060"/>
                </a:solidFill>
                <a:latin typeface="Optima" panose="02000503060000020004" pitchFamily="2" charset="0"/>
              </a:rPr>
              <a:t>Magnetic septum takes the beam toward the kicker or out after the kicker</a:t>
            </a:r>
          </a:p>
        </p:txBody>
      </p:sp>
      <p:pic>
        <p:nvPicPr>
          <p:cNvPr id="23" name="Picture 22" descr="A picture containing diagram, circle, screenshot, design&#10;&#10;Description automatically generated">
            <a:extLst>
              <a:ext uri="{FF2B5EF4-FFF2-40B4-BE49-F238E27FC236}">
                <a16:creationId xmlns:a16="http://schemas.microsoft.com/office/drawing/2014/main" id="{017D2361-3C11-E05F-74E7-90EC21BEF03C}"/>
              </a:ext>
            </a:extLst>
          </p:cNvPr>
          <p:cNvPicPr>
            <a:picLocks noChangeAspect="1"/>
          </p:cNvPicPr>
          <p:nvPr/>
        </p:nvPicPr>
        <p:blipFill>
          <a:blip r:embed="rId8"/>
          <a:stretch>
            <a:fillRect/>
          </a:stretch>
        </p:blipFill>
        <p:spPr>
          <a:xfrm>
            <a:off x="6177488" y="4302326"/>
            <a:ext cx="2980774" cy="2021990"/>
          </a:xfrm>
          <a:prstGeom prst="rect">
            <a:avLst/>
          </a:prstGeom>
        </p:spPr>
      </p:pic>
    </p:spTree>
    <p:extLst>
      <p:ext uri="{BB962C8B-B14F-4D97-AF65-F5344CB8AC3E}">
        <p14:creationId xmlns:p14="http://schemas.microsoft.com/office/powerpoint/2010/main" val="154506704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20-CD77-CFCB-5AAA-67ECBC509CA5}"/>
              </a:ext>
            </a:extLst>
          </p:cNvPr>
          <p:cNvSpPr>
            <a:spLocks noGrp="1"/>
          </p:cNvSpPr>
          <p:nvPr>
            <p:ph type="title"/>
          </p:nvPr>
        </p:nvSpPr>
        <p:spPr>
          <a:xfrm>
            <a:off x="-1" y="-14921"/>
            <a:ext cx="9142733" cy="681672"/>
          </a:xfrm>
        </p:spPr>
        <p:txBody>
          <a:bodyPr>
            <a:noAutofit/>
          </a:bodyPr>
          <a:lstStyle/>
          <a:p>
            <a:r>
              <a:rPr lang="en-US" sz="2800" dirty="0">
                <a:solidFill>
                  <a:srgbClr val="002060"/>
                </a:solidFill>
              </a:rPr>
              <a:t>5. </a:t>
            </a:r>
            <a:r>
              <a:rPr lang="en-US" sz="2800" i="1" dirty="0">
                <a:solidFill>
                  <a:srgbClr val="002060"/>
                </a:solidFill>
                <a:latin typeface="Optima" panose="02000503060000020004" pitchFamily="2" charset="0"/>
              </a:rPr>
              <a:t>‘FLASH’ Proton Therapy facility: </a:t>
            </a:r>
            <a:r>
              <a:rPr lang="en-US" sz="2800" dirty="0">
                <a:solidFill>
                  <a:srgbClr val="002060"/>
                </a:solidFill>
              </a:rPr>
              <a:t>FFA Beam lines </a:t>
            </a:r>
            <a:br>
              <a:rPr lang="en-US" sz="2800" dirty="0">
                <a:solidFill>
                  <a:srgbClr val="002060"/>
                </a:solidFill>
              </a:rPr>
            </a:br>
            <a:r>
              <a:rPr lang="en-US" sz="2000" dirty="0">
                <a:solidFill>
                  <a:srgbClr val="002060"/>
                </a:solidFill>
              </a:rPr>
              <a:t>with 70—250 MeV kinetic energy range </a:t>
            </a:r>
          </a:p>
        </p:txBody>
      </p:sp>
      <p:sp>
        <p:nvSpPr>
          <p:cNvPr id="4" name="Footer Placeholder 3">
            <a:extLst>
              <a:ext uri="{FF2B5EF4-FFF2-40B4-BE49-F238E27FC236}">
                <a16:creationId xmlns:a16="http://schemas.microsoft.com/office/drawing/2014/main" id="{7C74E5AA-3683-1406-E764-5757270DD92A}"/>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9FAFB8FC-A5E5-A7BC-604E-20B22FD49503}"/>
              </a:ext>
            </a:extLst>
          </p:cNvPr>
          <p:cNvSpPr>
            <a:spLocks noGrp="1"/>
          </p:cNvSpPr>
          <p:nvPr>
            <p:ph type="sldNum" sz="quarter" idx="12"/>
          </p:nvPr>
        </p:nvSpPr>
        <p:spPr/>
        <p:txBody>
          <a:bodyPr/>
          <a:lstStyle/>
          <a:p>
            <a:fld id="{1FE97603-2A10-E648-8DE4-4D75A1570B14}" type="slidenum">
              <a:rPr lang="en-US" smtClean="0"/>
              <a:t>37</a:t>
            </a:fld>
            <a:endParaRPr lang="en-US" dirty="0"/>
          </a:p>
        </p:txBody>
      </p:sp>
      <p:pic>
        <p:nvPicPr>
          <p:cNvPr id="6" name="Picture 5" descr="Chart, scatter chart&#10;&#10;Description automatically generated">
            <a:extLst>
              <a:ext uri="{FF2B5EF4-FFF2-40B4-BE49-F238E27FC236}">
                <a16:creationId xmlns:a16="http://schemas.microsoft.com/office/drawing/2014/main" id="{36992959-F16C-3305-E106-E1C221C3332E}"/>
              </a:ext>
            </a:extLst>
          </p:cNvPr>
          <p:cNvPicPr>
            <a:picLocks noChangeAspect="1"/>
          </p:cNvPicPr>
          <p:nvPr/>
        </p:nvPicPr>
        <p:blipFill>
          <a:blip r:embed="rId3"/>
          <a:stretch>
            <a:fillRect/>
          </a:stretch>
        </p:blipFill>
        <p:spPr>
          <a:xfrm>
            <a:off x="-1" y="1533523"/>
            <a:ext cx="3760506" cy="3660206"/>
          </a:xfrm>
          <a:prstGeom prst="rect">
            <a:avLst/>
          </a:prstGeom>
        </p:spPr>
      </p:pic>
      <p:pic>
        <p:nvPicPr>
          <p:cNvPr id="7" name="Picture 6" descr="Chart&#10;&#10;Description automatically generated">
            <a:extLst>
              <a:ext uri="{FF2B5EF4-FFF2-40B4-BE49-F238E27FC236}">
                <a16:creationId xmlns:a16="http://schemas.microsoft.com/office/drawing/2014/main" id="{E5E29E4C-A477-B23C-E0B4-BDEE62D42AE9}"/>
              </a:ext>
            </a:extLst>
          </p:cNvPr>
          <p:cNvPicPr>
            <a:picLocks noChangeAspect="1"/>
          </p:cNvPicPr>
          <p:nvPr/>
        </p:nvPicPr>
        <p:blipFill>
          <a:blip r:embed="rId4"/>
          <a:stretch>
            <a:fillRect/>
          </a:stretch>
        </p:blipFill>
        <p:spPr>
          <a:xfrm>
            <a:off x="3858423" y="888905"/>
            <a:ext cx="5272970" cy="5423089"/>
          </a:xfrm>
          <a:prstGeom prst="rect">
            <a:avLst/>
          </a:prstGeom>
        </p:spPr>
      </p:pic>
    </p:spTree>
    <p:extLst>
      <p:ext uri="{BB962C8B-B14F-4D97-AF65-F5344CB8AC3E}">
        <p14:creationId xmlns:p14="http://schemas.microsoft.com/office/powerpoint/2010/main" val="241131755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0C2E5D-49D6-FF25-BA90-142D14926C54}"/>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E35C085C-6402-8992-92DD-8F435760BCF8}"/>
              </a:ext>
            </a:extLst>
          </p:cNvPr>
          <p:cNvSpPr>
            <a:spLocks noGrp="1"/>
          </p:cNvSpPr>
          <p:nvPr>
            <p:ph type="sldNum" sz="quarter" idx="12"/>
          </p:nvPr>
        </p:nvSpPr>
        <p:spPr/>
        <p:txBody>
          <a:bodyPr/>
          <a:lstStyle/>
          <a:p>
            <a:fld id="{1FE97603-2A10-E648-8DE4-4D75A1570B14}" type="slidenum">
              <a:rPr lang="en-US" smtClean="0"/>
              <a:pPr/>
              <a:t>38</a:t>
            </a:fld>
            <a:endParaRPr lang="en-US" dirty="0"/>
          </a:p>
        </p:txBody>
      </p:sp>
      <p:pic>
        <p:nvPicPr>
          <p:cNvPr id="6" name="Picture 5" descr="Chart&#10;&#10;Description automatically generated">
            <a:extLst>
              <a:ext uri="{FF2B5EF4-FFF2-40B4-BE49-F238E27FC236}">
                <a16:creationId xmlns:a16="http://schemas.microsoft.com/office/drawing/2014/main" id="{246037A2-092B-8494-F9DB-2B07742921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7000"/>
                    </a14:imgEffect>
                  </a14:imgLayer>
                </a14:imgProps>
              </a:ext>
            </a:extLst>
          </a:blip>
          <a:stretch>
            <a:fillRect/>
          </a:stretch>
        </p:blipFill>
        <p:spPr>
          <a:xfrm>
            <a:off x="4489450" y="649067"/>
            <a:ext cx="3853180" cy="3423787"/>
          </a:xfrm>
          <a:prstGeom prst="rect">
            <a:avLst/>
          </a:prstGeom>
        </p:spPr>
      </p:pic>
      <p:grpSp>
        <p:nvGrpSpPr>
          <p:cNvPr id="25" name="Group 24">
            <a:extLst>
              <a:ext uri="{FF2B5EF4-FFF2-40B4-BE49-F238E27FC236}">
                <a16:creationId xmlns:a16="http://schemas.microsoft.com/office/drawing/2014/main" id="{F787B991-35FC-DB1A-894E-CFE69FD30052}"/>
              </a:ext>
            </a:extLst>
          </p:cNvPr>
          <p:cNvGrpSpPr/>
          <p:nvPr/>
        </p:nvGrpSpPr>
        <p:grpSpPr>
          <a:xfrm>
            <a:off x="374650" y="1052292"/>
            <a:ext cx="2496312" cy="4031426"/>
            <a:chOff x="374650" y="1052292"/>
            <a:chExt cx="2496312" cy="4031426"/>
          </a:xfrm>
        </p:grpSpPr>
        <p:pic>
          <p:nvPicPr>
            <p:cNvPr id="16" name="Picture 15" descr="A picture containing text, line, plot, diagram&#10;&#10;Description automatically generated">
              <a:extLst>
                <a:ext uri="{FF2B5EF4-FFF2-40B4-BE49-F238E27FC236}">
                  <a16:creationId xmlns:a16="http://schemas.microsoft.com/office/drawing/2014/main" id="{843D30ED-D9CC-DF85-3A3D-17FE9E976EF2}"/>
                </a:ext>
              </a:extLst>
            </p:cNvPr>
            <p:cNvPicPr>
              <a:picLocks noChangeAspect="1"/>
            </p:cNvPicPr>
            <p:nvPr/>
          </p:nvPicPr>
          <p:blipFill>
            <a:blip r:embed="rId5"/>
            <a:stretch>
              <a:fillRect/>
            </a:stretch>
          </p:blipFill>
          <p:spPr>
            <a:xfrm>
              <a:off x="441325" y="2533246"/>
              <a:ext cx="2394916" cy="2550472"/>
            </a:xfrm>
            <a:prstGeom prst="rect">
              <a:avLst/>
            </a:prstGeom>
          </p:spPr>
        </p:pic>
        <p:pic>
          <p:nvPicPr>
            <p:cNvPr id="20" name="Picture 19" descr="A picture containing text, line, plot, diagram&#10;&#10;Description automatically generated">
              <a:extLst>
                <a:ext uri="{FF2B5EF4-FFF2-40B4-BE49-F238E27FC236}">
                  <a16:creationId xmlns:a16="http://schemas.microsoft.com/office/drawing/2014/main" id="{D5B27C52-03E4-5BE9-9A0F-B30D09751EE6}"/>
                </a:ext>
              </a:extLst>
            </p:cNvPr>
            <p:cNvPicPr>
              <a:picLocks noChangeAspect="1"/>
            </p:cNvPicPr>
            <p:nvPr/>
          </p:nvPicPr>
          <p:blipFill>
            <a:blip r:embed="rId6"/>
            <a:stretch>
              <a:fillRect/>
            </a:stretch>
          </p:blipFill>
          <p:spPr>
            <a:xfrm>
              <a:off x="374650" y="1052292"/>
              <a:ext cx="2496312" cy="1441404"/>
            </a:xfrm>
            <a:prstGeom prst="rect">
              <a:avLst/>
            </a:prstGeom>
          </p:spPr>
        </p:pic>
      </p:grpSp>
      <p:pic>
        <p:nvPicPr>
          <p:cNvPr id="24" name="Picture 23">
            <a:extLst>
              <a:ext uri="{FF2B5EF4-FFF2-40B4-BE49-F238E27FC236}">
                <a16:creationId xmlns:a16="http://schemas.microsoft.com/office/drawing/2014/main" id="{1068D57C-F51E-9627-E9A1-AF2257C0A6C8}"/>
              </a:ext>
            </a:extLst>
          </p:cNvPr>
          <p:cNvPicPr>
            <a:picLocks noChangeAspect="1"/>
          </p:cNvPicPr>
          <p:nvPr/>
        </p:nvPicPr>
        <p:blipFill>
          <a:blip r:embed="rId7"/>
          <a:stretch>
            <a:fillRect/>
          </a:stretch>
        </p:blipFill>
        <p:spPr>
          <a:xfrm>
            <a:off x="3721100" y="4126610"/>
            <a:ext cx="4840411" cy="2415756"/>
          </a:xfrm>
          <a:prstGeom prst="rect">
            <a:avLst/>
          </a:prstGeom>
        </p:spPr>
      </p:pic>
      <p:sp>
        <p:nvSpPr>
          <p:cNvPr id="2" name="Title 1">
            <a:extLst>
              <a:ext uri="{FF2B5EF4-FFF2-40B4-BE49-F238E27FC236}">
                <a16:creationId xmlns:a16="http://schemas.microsoft.com/office/drawing/2014/main" id="{6F39AAD6-19CF-6BDC-9F68-19A2FB2A1EEA}"/>
              </a:ext>
            </a:extLst>
          </p:cNvPr>
          <p:cNvSpPr>
            <a:spLocks noGrp="1"/>
          </p:cNvSpPr>
          <p:nvPr>
            <p:ph type="title"/>
          </p:nvPr>
        </p:nvSpPr>
        <p:spPr/>
        <p:txBody>
          <a:bodyPr>
            <a:noAutofit/>
          </a:bodyPr>
          <a:lstStyle/>
          <a:p>
            <a:r>
              <a:rPr lang="en-US" sz="2400" dirty="0"/>
              <a:t>6. </a:t>
            </a:r>
            <a:r>
              <a:rPr lang="en-US" sz="2400" i="1" dirty="0">
                <a:solidFill>
                  <a:srgbClr val="002060"/>
                </a:solidFill>
                <a:latin typeface="Optima" panose="02000503060000020004" pitchFamily="2" charset="0"/>
              </a:rPr>
              <a:t>‘FLASH’ Proton Therapy facility: </a:t>
            </a:r>
            <a:r>
              <a:rPr lang="en-US" sz="2400" dirty="0"/>
              <a:t>Permanent Magnet Gantry</a:t>
            </a:r>
          </a:p>
        </p:txBody>
      </p:sp>
    </p:spTree>
    <p:extLst>
      <p:ext uri="{BB962C8B-B14F-4D97-AF65-F5344CB8AC3E}">
        <p14:creationId xmlns:p14="http://schemas.microsoft.com/office/powerpoint/2010/main" val="104596698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5570-81DC-2167-F660-BBEF7624445B}"/>
              </a:ext>
            </a:extLst>
          </p:cNvPr>
          <p:cNvSpPr>
            <a:spLocks noGrp="1"/>
          </p:cNvSpPr>
          <p:nvPr>
            <p:ph type="title"/>
          </p:nvPr>
        </p:nvSpPr>
        <p:spPr/>
        <p:txBody>
          <a:bodyPr>
            <a:normAutofit fontScale="90000"/>
          </a:bodyPr>
          <a:lstStyle/>
          <a:p>
            <a:r>
              <a:rPr lang="en-US" sz="2800" dirty="0"/>
              <a:t>6</a:t>
            </a:r>
            <a:r>
              <a:rPr lang="en-US" sz="2800" i="1" dirty="0">
                <a:latin typeface="Optima" panose="02000503060000020004" pitchFamily="2" charset="0"/>
              </a:rPr>
              <a:t>. </a:t>
            </a:r>
            <a:r>
              <a:rPr lang="en-US" sz="2800" i="1" dirty="0">
                <a:solidFill>
                  <a:srgbClr val="002060"/>
                </a:solidFill>
                <a:latin typeface="Optima" panose="02000503060000020004" pitchFamily="2" charset="0"/>
              </a:rPr>
              <a:t>‘FLASH’ Proton Therapy facility: </a:t>
            </a:r>
            <a:r>
              <a:rPr lang="en-US" sz="2800" i="1" dirty="0">
                <a:latin typeface="Optima" panose="02000503060000020004" pitchFamily="2" charset="0"/>
              </a:rPr>
              <a:t>Permanent Magnet Gantry</a:t>
            </a:r>
          </a:p>
        </p:txBody>
      </p:sp>
      <p:sp>
        <p:nvSpPr>
          <p:cNvPr id="4" name="Footer Placeholder 3">
            <a:extLst>
              <a:ext uri="{FF2B5EF4-FFF2-40B4-BE49-F238E27FC236}">
                <a16:creationId xmlns:a16="http://schemas.microsoft.com/office/drawing/2014/main" id="{5026A775-8CF4-F054-8187-F1865C88AEA7}"/>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DAAD577F-2DB4-4B20-7163-4F778EC37603}"/>
              </a:ext>
            </a:extLst>
          </p:cNvPr>
          <p:cNvSpPr>
            <a:spLocks noGrp="1"/>
          </p:cNvSpPr>
          <p:nvPr>
            <p:ph type="sldNum" sz="quarter" idx="12"/>
          </p:nvPr>
        </p:nvSpPr>
        <p:spPr/>
        <p:txBody>
          <a:bodyPr/>
          <a:lstStyle/>
          <a:p>
            <a:fld id="{1FE97603-2A10-E648-8DE4-4D75A1570B14}" type="slidenum">
              <a:rPr lang="en-US" smtClean="0"/>
              <a:t>39</a:t>
            </a:fld>
            <a:endParaRPr lang="en-US" dirty="0"/>
          </a:p>
        </p:txBody>
      </p:sp>
      <p:pic>
        <p:nvPicPr>
          <p:cNvPr id="6" name="Picture 5" descr="Diagram&#10;&#10;Description automatically generated">
            <a:extLst>
              <a:ext uri="{FF2B5EF4-FFF2-40B4-BE49-F238E27FC236}">
                <a16:creationId xmlns:a16="http://schemas.microsoft.com/office/drawing/2014/main" id="{956F7E1E-A842-70D2-F7FE-FAC306CA8C87}"/>
              </a:ext>
            </a:extLst>
          </p:cNvPr>
          <p:cNvPicPr>
            <a:picLocks noChangeAspect="1"/>
          </p:cNvPicPr>
          <p:nvPr/>
        </p:nvPicPr>
        <p:blipFill>
          <a:blip r:embed="rId2"/>
          <a:stretch>
            <a:fillRect/>
          </a:stretch>
        </p:blipFill>
        <p:spPr>
          <a:xfrm>
            <a:off x="969339" y="1140431"/>
            <a:ext cx="7873577" cy="5010994"/>
          </a:xfrm>
          <a:prstGeom prst="rect">
            <a:avLst/>
          </a:prstGeom>
        </p:spPr>
      </p:pic>
    </p:spTree>
    <p:extLst>
      <p:ext uri="{BB962C8B-B14F-4D97-AF65-F5344CB8AC3E}">
        <p14:creationId xmlns:p14="http://schemas.microsoft.com/office/powerpoint/2010/main" val="303937348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BCE3-A47C-0859-6228-823CCA6DAF73}"/>
              </a:ext>
            </a:extLst>
          </p:cNvPr>
          <p:cNvSpPr>
            <a:spLocks noGrp="1"/>
          </p:cNvSpPr>
          <p:nvPr>
            <p:ph type="title"/>
          </p:nvPr>
        </p:nvSpPr>
        <p:spPr/>
        <p:txBody>
          <a:bodyPr>
            <a:normAutofit/>
          </a:bodyPr>
          <a:lstStyle/>
          <a:p>
            <a:r>
              <a:rPr lang="en-US" sz="2800" dirty="0">
                <a:solidFill>
                  <a:srgbClr val="002060"/>
                </a:solidFill>
              </a:rPr>
              <a:t>1. Hadron Beams and FLASH Radiation Therapy</a:t>
            </a:r>
          </a:p>
        </p:txBody>
      </p:sp>
      <p:sp>
        <p:nvSpPr>
          <p:cNvPr id="4" name="Footer Placeholder 3">
            <a:extLst>
              <a:ext uri="{FF2B5EF4-FFF2-40B4-BE49-F238E27FC236}">
                <a16:creationId xmlns:a16="http://schemas.microsoft.com/office/drawing/2014/main" id="{A886A3C0-6F0D-031B-798B-C6559592A0B5}"/>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F29AABBB-F3E0-C1A4-8373-AC62B5897127}"/>
              </a:ext>
            </a:extLst>
          </p:cNvPr>
          <p:cNvSpPr>
            <a:spLocks noGrp="1"/>
          </p:cNvSpPr>
          <p:nvPr>
            <p:ph type="sldNum" sz="quarter" idx="12"/>
          </p:nvPr>
        </p:nvSpPr>
        <p:spPr>
          <a:xfrm>
            <a:off x="7991629" y="6551803"/>
            <a:ext cx="1139764" cy="314425"/>
          </a:xfrm>
        </p:spPr>
        <p:txBody>
          <a:bodyPr/>
          <a:lstStyle/>
          <a:p>
            <a:fld id="{1FE97603-2A10-E648-8DE4-4D75A1570B14}" type="slidenum">
              <a:rPr lang="en-US" smtClean="0"/>
              <a:t>4</a:t>
            </a:fld>
            <a:endParaRPr lang="en-US" dirty="0"/>
          </a:p>
        </p:txBody>
      </p:sp>
      <p:sp>
        <p:nvSpPr>
          <p:cNvPr id="6" name="TextBox 5">
            <a:extLst>
              <a:ext uri="{FF2B5EF4-FFF2-40B4-BE49-F238E27FC236}">
                <a16:creationId xmlns:a16="http://schemas.microsoft.com/office/drawing/2014/main" id="{89693015-ED67-AC2B-3C73-8A3AA6A9A15D}"/>
              </a:ext>
            </a:extLst>
          </p:cNvPr>
          <p:cNvSpPr txBox="1"/>
          <p:nvPr/>
        </p:nvSpPr>
        <p:spPr>
          <a:xfrm>
            <a:off x="49328" y="514914"/>
            <a:ext cx="9062682" cy="861774"/>
          </a:xfrm>
          <a:prstGeom prst="rect">
            <a:avLst/>
          </a:prstGeom>
          <a:noFill/>
        </p:spPr>
        <p:txBody>
          <a:bodyPr wrap="square" rtlCol="0">
            <a:spAutoFit/>
          </a:bodyPr>
          <a:lstStyle/>
          <a:p>
            <a:r>
              <a:rPr lang="en-US" sz="1200" i="1" dirty="0">
                <a:solidFill>
                  <a:srgbClr val="002060"/>
                </a:solidFill>
                <a:latin typeface="Optima" panose="02000503060000020004" pitchFamily="2" charset="0"/>
              </a:rPr>
              <a:t>Traditional proton therapy delivers dose rates </a:t>
            </a:r>
            <a:r>
              <a:rPr lang="en-US" sz="1200" b="1" i="1" dirty="0">
                <a:solidFill>
                  <a:srgbClr val="002060"/>
                </a:solidFill>
                <a:latin typeface="Optima" panose="02000503060000020004" pitchFamily="2" charset="0"/>
              </a:rPr>
              <a:t>1-7 Gy/minute 2 Gy/fraction or </a:t>
            </a:r>
            <a:r>
              <a:rPr lang="en-US" sz="1200" i="1" dirty="0">
                <a:solidFill>
                  <a:srgbClr val="002060"/>
                </a:solidFill>
                <a:latin typeface="Optima" panose="02000503060000020004" pitchFamily="2" charset="0"/>
              </a:rPr>
              <a:t>(1Gray=</a:t>
            </a:r>
            <a:r>
              <a:rPr lang="en-US" sz="1200" b="1" i="1" dirty="0">
                <a:solidFill>
                  <a:srgbClr val="002060"/>
                </a:solidFill>
                <a:latin typeface="Optima" panose="02000503060000020004" pitchFamily="2" charset="0"/>
              </a:rPr>
              <a:t>Joule/l </a:t>
            </a:r>
            <a:r>
              <a:rPr lang="en-US" sz="1200" b="1"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Ws/l</a:t>
            </a:r>
            <a:r>
              <a:rPr lang="en-US" sz="1200" i="1" dirty="0">
                <a:solidFill>
                  <a:srgbClr val="002060"/>
                </a:solidFill>
                <a:latin typeface="Optima" panose="02000503060000020004" pitchFamily="2" charset="0"/>
                <a:sym typeface="Wingdings" pitchFamily="2" charset="2"/>
              </a:rPr>
              <a:t> AV/l= Coulomb</a:t>
            </a:r>
            <a:r>
              <a:rPr lang="en-US" sz="1200" i="1" dirty="0">
                <a:solidFill>
                  <a:srgbClr val="002060"/>
                </a:solidFill>
                <a:latin typeface="Symbol" pitchFamily="2" charset="2"/>
                <a:sym typeface="Wingdings" pitchFamily="2" charset="2"/>
              </a:rPr>
              <a:t>*</a:t>
            </a:r>
            <a:r>
              <a:rPr lang="en-US" sz="1200" i="1" dirty="0">
                <a:solidFill>
                  <a:srgbClr val="002060"/>
                </a:solidFill>
                <a:latin typeface="Optima" panose="02000503060000020004" pitchFamily="2" charset="0"/>
                <a:sym typeface="Wingdings" pitchFamily="2" charset="2"/>
              </a:rPr>
              <a:t>V/ls 2Gy/minute/l in 15 cm deep tumor this is [4] 1.9x10</a:t>
            </a:r>
            <a:r>
              <a:rPr lang="en-US" sz="1200" i="1" baseline="30000" dirty="0">
                <a:solidFill>
                  <a:srgbClr val="002060"/>
                </a:solidFill>
                <a:latin typeface="Optima" panose="02000503060000020004" pitchFamily="2" charset="0"/>
                <a:sym typeface="Wingdings" pitchFamily="2" charset="2"/>
              </a:rPr>
              <a:t>11</a:t>
            </a:r>
            <a:r>
              <a:rPr lang="en-US" sz="1200" i="1" dirty="0">
                <a:solidFill>
                  <a:srgbClr val="002060"/>
                </a:solidFill>
                <a:latin typeface="Optima" panose="02000503060000020004" pitchFamily="2" charset="0"/>
                <a:sym typeface="Wingdings" pitchFamily="2" charset="2"/>
              </a:rPr>
              <a:t> protons~30 nC.</a:t>
            </a:r>
            <a:r>
              <a:rPr lang="en-US" sz="1200" i="1" dirty="0">
                <a:solidFill>
                  <a:srgbClr val="002060"/>
                </a:solidFill>
                <a:latin typeface="Optima" panose="02000503060000020004" pitchFamily="2" charset="0"/>
              </a:rPr>
              <a:t> Half of all cancer patients are treated with Radiation Therapy (</a:t>
            </a:r>
            <a:r>
              <a:rPr lang="en-US" sz="1200" b="1" i="1" dirty="0">
                <a:solidFill>
                  <a:srgbClr val="002060"/>
                </a:solidFill>
                <a:latin typeface="Optima" panose="02000503060000020004" pitchFamily="2" charset="0"/>
              </a:rPr>
              <a:t>RT</a:t>
            </a:r>
            <a:r>
              <a:rPr lang="en-US" sz="1200" i="1" dirty="0">
                <a:solidFill>
                  <a:srgbClr val="002060"/>
                </a:solidFill>
                <a:latin typeface="Optima" panose="02000503060000020004" pitchFamily="2" charset="0"/>
              </a:rPr>
              <a:t>). Up to May 2023 there are operating </a:t>
            </a:r>
            <a:r>
              <a:rPr lang="en-US" sz="1200" b="1" i="1" dirty="0">
                <a:solidFill>
                  <a:srgbClr val="002060"/>
                </a:solidFill>
                <a:latin typeface="Optima" panose="02000503060000020004" pitchFamily="2" charset="0"/>
              </a:rPr>
              <a:t>121 operating facilities </a:t>
            </a:r>
            <a:r>
              <a:rPr lang="en-US" sz="1200" i="1" dirty="0">
                <a:solidFill>
                  <a:srgbClr val="002060"/>
                </a:solidFill>
                <a:latin typeface="Optima" panose="02000503060000020004" pitchFamily="2" charset="0"/>
              </a:rPr>
              <a:t>with a total of </a:t>
            </a:r>
            <a:r>
              <a:rPr lang="en-US" sz="1200" b="1" i="1" dirty="0">
                <a:solidFill>
                  <a:srgbClr val="002060"/>
                </a:solidFill>
                <a:latin typeface="Optima" panose="02000503060000020004" pitchFamily="2" charset="0"/>
              </a:rPr>
              <a:t>360,000 patients treated</a:t>
            </a:r>
            <a:r>
              <a:rPr lang="en-US" sz="1200" i="1" dirty="0">
                <a:solidFill>
                  <a:srgbClr val="002060"/>
                </a:solidFill>
                <a:latin typeface="Optima" panose="02000503060000020004" pitchFamily="2" charset="0"/>
              </a:rPr>
              <a:t>. 312,000 with proton, 46,800 with carbon 3500 with He ions or pions up to the end of 2022</a:t>
            </a:r>
            <a:r>
              <a:rPr lang="en-US" sz="1400" i="1" dirty="0">
                <a:solidFill>
                  <a:srgbClr val="002060"/>
                </a:solidFill>
                <a:latin typeface="Optima" panose="02000503060000020004" pitchFamily="2" charset="0"/>
              </a:rPr>
              <a:t>.</a:t>
            </a:r>
          </a:p>
        </p:txBody>
      </p:sp>
      <p:pic>
        <p:nvPicPr>
          <p:cNvPr id="2050" name="Picture 2" descr="Patient Statistics pC 2007 2021">
            <a:extLst>
              <a:ext uri="{FF2B5EF4-FFF2-40B4-BE49-F238E27FC236}">
                <a16:creationId xmlns:a16="http://schemas.microsoft.com/office/drawing/2014/main" id="{47607B2C-4BD5-95BE-E154-7AEB51656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8" y="1533336"/>
            <a:ext cx="2472634" cy="1598971"/>
          </a:xfrm>
          <a:prstGeom prst="rect">
            <a:avLst/>
          </a:prstGeom>
          <a:extLst>
            <a:ext uri="{909E8E84-426E-40DD-AFC4-6F175D3DCCD1}">
              <a14:hiddenFill xmlns:a14="http://schemas.microsoft.com/office/drawing/2010/main">
                <a:solidFill>
                  <a:srgbClr val="FFFFFF"/>
                </a:solidFill>
              </a14:hiddenFill>
            </a:ext>
          </a:extLst>
        </p:spPr>
      </p:pic>
      <p:pic>
        <p:nvPicPr>
          <p:cNvPr id="9" name="Picture 8" descr="A picture containing map, text, atlas&#10;&#10;Description automatically generated">
            <a:extLst>
              <a:ext uri="{FF2B5EF4-FFF2-40B4-BE49-F238E27FC236}">
                <a16:creationId xmlns:a16="http://schemas.microsoft.com/office/drawing/2014/main" id="{A07168BC-1D7E-25C7-6335-9C7C55AA5D53}"/>
              </a:ext>
            </a:extLst>
          </p:cNvPr>
          <p:cNvPicPr>
            <a:picLocks noChangeAspect="1"/>
          </p:cNvPicPr>
          <p:nvPr/>
        </p:nvPicPr>
        <p:blipFill>
          <a:blip r:embed="rId4"/>
          <a:stretch>
            <a:fillRect/>
          </a:stretch>
        </p:blipFill>
        <p:spPr>
          <a:xfrm>
            <a:off x="6215462" y="1538139"/>
            <a:ext cx="2896548" cy="1594168"/>
          </a:xfrm>
          <a:prstGeom prst="rect">
            <a:avLst/>
          </a:prstGeom>
        </p:spPr>
      </p:pic>
      <p:pic>
        <p:nvPicPr>
          <p:cNvPr id="11" name="Picture 10" descr="A map of the world with red and blue pins&#10;&#10;Description automatically generated with low confidence">
            <a:extLst>
              <a:ext uri="{FF2B5EF4-FFF2-40B4-BE49-F238E27FC236}">
                <a16:creationId xmlns:a16="http://schemas.microsoft.com/office/drawing/2014/main" id="{B0C13564-9612-ECE4-3B6D-E4CF04433681}"/>
              </a:ext>
            </a:extLst>
          </p:cNvPr>
          <p:cNvPicPr>
            <a:picLocks noChangeAspect="1"/>
          </p:cNvPicPr>
          <p:nvPr/>
        </p:nvPicPr>
        <p:blipFill>
          <a:blip r:embed="rId5"/>
          <a:stretch>
            <a:fillRect/>
          </a:stretch>
        </p:blipFill>
        <p:spPr>
          <a:xfrm>
            <a:off x="2577413" y="1538139"/>
            <a:ext cx="3585041" cy="1594168"/>
          </a:xfrm>
          <a:prstGeom prst="rect">
            <a:avLst/>
          </a:prstGeom>
        </p:spPr>
      </p:pic>
      <p:sp>
        <p:nvSpPr>
          <p:cNvPr id="13" name="TextBox 12">
            <a:extLst>
              <a:ext uri="{FF2B5EF4-FFF2-40B4-BE49-F238E27FC236}">
                <a16:creationId xmlns:a16="http://schemas.microsoft.com/office/drawing/2014/main" id="{73392073-8804-10B7-C765-B811B3839D05}"/>
              </a:ext>
            </a:extLst>
          </p:cNvPr>
          <p:cNvSpPr txBox="1"/>
          <p:nvPr/>
        </p:nvSpPr>
        <p:spPr>
          <a:xfrm>
            <a:off x="49328" y="3284489"/>
            <a:ext cx="9112010" cy="1015663"/>
          </a:xfrm>
          <a:prstGeom prst="rect">
            <a:avLst/>
          </a:prstGeom>
          <a:noFill/>
        </p:spPr>
        <p:txBody>
          <a:bodyPr wrap="square" rtlCol="0">
            <a:spAutoFit/>
          </a:bodyPr>
          <a:lstStyle/>
          <a:p>
            <a:r>
              <a:rPr lang="en-US" sz="1200" i="1" dirty="0">
                <a:solidFill>
                  <a:srgbClr val="002060"/>
                </a:solidFill>
                <a:latin typeface="Optima" panose="02000503060000020004" pitchFamily="2" charset="0"/>
              </a:rPr>
              <a:t>The proton FLASH therapy requirements are </a:t>
            </a:r>
            <a:r>
              <a:rPr lang="en-US" sz="1200" b="1" i="1" dirty="0">
                <a:solidFill>
                  <a:srgbClr val="FF0000"/>
                </a:solidFill>
                <a:latin typeface="Optima" panose="02000503060000020004" pitchFamily="2" charset="0"/>
              </a:rPr>
              <a:t>40 Gy/s with respect to 0.01 Gy/s in conventional RT</a:t>
            </a:r>
            <a:r>
              <a:rPr lang="en-US" sz="1200" i="1" dirty="0">
                <a:solidFill>
                  <a:srgbClr val="002060"/>
                </a:solidFill>
                <a:latin typeface="Optima" panose="02000503060000020004" pitchFamily="2" charset="0"/>
              </a:rPr>
              <a:t>. To obtain the dose of 40 Gy/s in 100 ms for a volume of 1000 ml (10x10x10 cm) this becomes </a:t>
            </a:r>
            <a:r>
              <a:rPr lang="en-US" sz="1200" b="1" i="1" dirty="0">
                <a:solidFill>
                  <a:srgbClr val="FF0000"/>
                </a:solidFill>
                <a:latin typeface="Optima" panose="02000503060000020004" pitchFamily="2" charset="0"/>
              </a:rPr>
              <a:t>4 Gray in 100 ms</a:t>
            </a:r>
            <a:r>
              <a:rPr lang="en-US" sz="1200" i="1" dirty="0">
                <a:solidFill>
                  <a:srgbClr val="FF0000"/>
                </a:solidFill>
                <a:latin typeface="Optima" panose="02000503060000020004" pitchFamily="2" charset="0"/>
              </a:rPr>
              <a:t>. </a:t>
            </a:r>
            <a:r>
              <a:rPr lang="en-US" sz="1200" i="1" dirty="0">
                <a:solidFill>
                  <a:srgbClr val="002060"/>
                </a:solidFill>
                <a:latin typeface="Optima" panose="02000503060000020004" pitchFamily="2" charset="0"/>
              </a:rPr>
              <a:t>If we take 3.8x10</a:t>
            </a:r>
            <a:r>
              <a:rPr lang="en-US" sz="1200" i="1" baseline="30000" dirty="0">
                <a:solidFill>
                  <a:srgbClr val="002060"/>
                </a:solidFill>
                <a:latin typeface="Optima" panose="02000503060000020004" pitchFamily="2" charset="0"/>
              </a:rPr>
              <a:t>11</a:t>
            </a:r>
            <a:r>
              <a:rPr lang="en-US" sz="1200" i="1" dirty="0">
                <a:solidFill>
                  <a:srgbClr val="002060"/>
                </a:solidFill>
                <a:latin typeface="Optima" panose="02000503060000020004" pitchFamily="2" charset="0"/>
              </a:rPr>
              <a:t> protons or 60 nC to be delivered in 100 ms, then this is equivalent to 600 nA. </a:t>
            </a:r>
          </a:p>
          <a:p>
            <a:r>
              <a:rPr lang="en-US" sz="1200" i="1" dirty="0">
                <a:solidFill>
                  <a:srgbClr val="002060"/>
                </a:solidFill>
                <a:latin typeface="Optima" panose="02000503060000020004" pitchFamily="2" charset="0"/>
              </a:rPr>
              <a:t>It is not yet clear why the </a:t>
            </a:r>
            <a:r>
              <a:rPr lang="en-US" sz="1200" b="1" i="1" dirty="0">
                <a:solidFill>
                  <a:srgbClr val="002060"/>
                </a:solidFill>
                <a:latin typeface="Optima" panose="02000503060000020004" pitchFamily="2" charset="0"/>
              </a:rPr>
              <a:t>high radiation in a flash spares the healthy tissue</a:t>
            </a:r>
            <a:r>
              <a:rPr lang="en-US" sz="1200" i="1" dirty="0">
                <a:solidFill>
                  <a:srgbClr val="002060"/>
                </a:solidFill>
                <a:latin typeface="Optima" panose="02000503060000020004" pitchFamily="2" charset="0"/>
              </a:rPr>
              <a:t>, but it looks like that </a:t>
            </a:r>
            <a:r>
              <a:rPr lang="en-US" sz="1200" b="1" i="1" dirty="0">
                <a:solidFill>
                  <a:srgbClr val="002060"/>
                </a:solidFill>
                <a:latin typeface="Optima" panose="02000503060000020004" pitchFamily="2" charset="0"/>
              </a:rPr>
              <a:t>radiochemical depletion of oxygen occurs</a:t>
            </a:r>
            <a:r>
              <a:rPr lang="en-US" sz="1200" i="1" dirty="0">
                <a:solidFill>
                  <a:srgbClr val="002060"/>
                </a:solidFill>
                <a:latin typeface="Optima" panose="02000503060000020004" pitchFamily="2" charset="0"/>
              </a:rPr>
              <a:t> induces tissue radio resistance.</a:t>
            </a:r>
            <a:endParaRPr lang="en-US" sz="1200" b="1" i="1" dirty="0">
              <a:solidFill>
                <a:srgbClr val="002060"/>
              </a:solidFill>
              <a:latin typeface="Optima" panose="02000503060000020004" pitchFamily="2" charset="0"/>
            </a:endParaRPr>
          </a:p>
        </p:txBody>
      </p:sp>
      <p:sp>
        <p:nvSpPr>
          <p:cNvPr id="15" name="TextBox 14">
            <a:extLst>
              <a:ext uri="{FF2B5EF4-FFF2-40B4-BE49-F238E27FC236}">
                <a16:creationId xmlns:a16="http://schemas.microsoft.com/office/drawing/2014/main" id="{6A038270-FA3A-67A4-65FD-C81EA87E491A}"/>
              </a:ext>
            </a:extLst>
          </p:cNvPr>
          <p:cNvSpPr txBox="1"/>
          <p:nvPr/>
        </p:nvSpPr>
        <p:spPr>
          <a:xfrm>
            <a:off x="42979" y="5914148"/>
            <a:ext cx="9062682" cy="523220"/>
          </a:xfrm>
          <a:prstGeom prst="rect">
            <a:avLst/>
          </a:prstGeom>
          <a:noFill/>
          <a:ln w="12700">
            <a:solidFill>
              <a:srgbClr val="FF0000"/>
            </a:solidFill>
          </a:ln>
        </p:spPr>
        <p:txBody>
          <a:bodyPr wrap="square" rtlCol="0">
            <a:spAutoFit/>
          </a:bodyPr>
          <a:lstStyle/>
          <a:p>
            <a:pPr marL="285750" indent="-285750"/>
            <a:r>
              <a:rPr lang="en-US" sz="1400" dirty="0">
                <a:solidFill>
                  <a:srgbClr val="002060"/>
                </a:solidFill>
                <a:latin typeface="Optima" panose="02000503060000020004" pitchFamily="2" charset="0"/>
              </a:rPr>
              <a:t>5.   E. A. Gritskova et. All., “</a:t>
            </a:r>
            <a:r>
              <a:rPr lang="en-US" sz="1400" b="1" dirty="0">
                <a:solidFill>
                  <a:srgbClr val="002060"/>
                </a:solidFill>
                <a:latin typeface="Optima" panose="02000503060000020004" pitchFamily="2" charset="0"/>
              </a:rPr>
              <a:t>Flash Method of Proton Therapy</a:t>
            </a:r>
            <a:r>
              <a:rPr lang="en-US" sz="1400" dirty="0">
                <a:solidFill>
                  <a:srgbClr val="002060"/>
                </a:solidFill>
                <a:latin typeface="Optima" panose="02000503060000020004" pitchFamily="2" charset="0"/>
              </a:rPr>
              <a:t>”, Physics of Particles and Nuclei Letters, 2022, Vol. 19, No. 6, pp. 834–844, </a:t>
            </a:r>
            <a:r>
              <a:rPr lang="en-US" sz="1400" dirty="0">
                <a:solidFill>
                  <a:srgbClr val="002060"/>
                </a:solidFill>
                <a:latin typeface="Optima" panose="02000503060000020004" pitchFamily="2" charset="0"/>
                <a:hlinkClick r:id="rId6"/>
              </a:rPr>
              <a:t>https://link.springer.com/article/10.1134/S1547477122060103</a:t>
            </a:r>
            <a:endParaRPr lang="en-US" sz="1400" dirty="0">
              <a:solidFill>
                <a:srgbClr val="002060"/>
              </a:solidFill>
              <a:latin typeface="Optima" panose="02000503060000020004" pitchFamily="2" charset="0"/>
            </a:endParaRPr>
          </a:p>
        </p:txBody>
      </p:sp>
      <p:pic>
        <p:nvPicPr>
          <p:cNvPr id="18" name="Picture 17" descr="A close-up of a microscope&#10;&#10;Description automatically generated with low confidence">
            <a:extLst>
              <a:ext uri="{FF2B5EF4-FFF2-40B4-BE49-F238E27FC236}">
                <a16:creationId xmlns:a16="http://schemas.microsoft.com/office/drawing/2014/main" id="{5CA8C6D0-69F1-1E80-43EB-01619AE213E1}"/>
              </a:ext>
            </a:extLst>
          </p:cNvPr>
          <p:cNvPicPr>
            <a:picLocks noChangeAspect="1"/>
          </p:cNvPicPr>
          <p:nvPr/>
        </p:nvPicPr>
        <p:blipFill>
          <a:blip r:embed="rId7"/>
          <a:stretch>
            <a:fillRect/>
          </a:stretch>
        </p:blipFill>
        <p:spPr>
          <a:xfrm>
            <a:off x="0" y="4393163"/>
            <a:ext cx="4605333" cy="1372649"/>
          </a:xfrm>
          <a:prstGeom prst="rect">
            <a:avLst/>
          </a:prstGeom>
        </p:spPr>
      </p:pic>
      <p:pic>
        <p:nvPicPr>
          <p:cNvPr id="20" name="Picture 19" descr="A close-up of a microscope&#10;&#10;Description automatically generated with low confidence">
            <a:extLst>
              <a:ext uri="{FF2B5EF4-FFF2-40B4-BE49-F238E27FC236}">
                <a16:creationId xmlns:a16="http://schemas.microsoft.com/office/drawing/2014/main" id="{CD695BFF-4268-FB63-1508-E13FEA6B2CFE}"/>
              </a:ext>
            </a:extLst>
          </p:cNvPr>
          <p:cNvPicPr>
            <a:picLocks noChangeAspect="1"/>
          </p:cNvPicPr>
          <p:nvPr/>
        </p:nvPicPr>
        <p:blipFill>
          <a:blip r:embed="rId8"/>
          <a:stretch>
            <a:fillRect/>
          </a:stretch>
        </p:blipFill>
        <p:spPr>
          <a:xfrm>
            <a:off x="4547579" y="4389983"/>
            <a:ext cx="4599432" cy="1439209"/>
          </a:xfrm>
          <a:prstGeom prst="rect">
            <a:avLst/>
          </a:prstGeom>
        </p:spPr>
      </p:pic>
      <p:sp>
        <p:nvSpPr>
          <p:cNvPr id="21" name="TextBox 20">
            <a:extLst>
              <a:ext uri="{FF2B5EF4-FFF2-40B4-BE49-F238E27FC236}">
                <a16:creationId xmlns:a16="http://schemas.microsoft.com/office/drawing/2014/main" id="{FB46C294-C6C3-79C7-6400-B80F3C1F36DE}"/>
              </a:ext>
            </a:extLst>
          </p:cNvPr>
          <p:cNvSpPr txBox="1"/>
          <p:nvPr/>
        </p:nvSpPr>
        <p:spPr>
          <a:xfrm>
            <a:off x="6851068" y="4099189"/>
            <a:ext cx="2300373" cy="276999"/>
          </a:xfrm>
          <a:prstGeom prst="rect">
            <a:avLst/>
          </a:prstGeom>
          <a:noFill/>
        </p:spPr>
        <p:txBody>
          <a:bodyPr wrap="none" rtlCol="0">
            <a:spAutoFit/>
          </a:bodyPr>
          <a:lstStyle/>
          <a:p>
            <a:r>
              <a:rPr lang="en-US" sz="1200" i="1" dirty="0">
                <a:latin typeface="Optima" panose="02000503060000020004" pitchFamily="2" charset="0"/>
              </a:rPr>
              <a:t>From </a:t>
            </a:r>
            <a:r>
              <a:rPr lang="en-US" sz="1200" b="1" dirty="0">
                <a:latin typeface="Optima" panose="02000503060000020004" pitchFamily="2" charset="0"/>
              </a:rPr>
              <a:t>[5] </a:t>
            </a:r>
            <a:r>
              <a:rPr lang="en-US" sz="1200" i="1" dirty="0">
                <a:solidFill>
                  <a:srgbClr val="002060"/>
                </a:solidFill>
                <a:latin typeface="Optima" panose="02000503060000020004" pitchFamily="2" charset="0"/>
              </a:rPr>
              <a:t>E. A. Gritskova et. All.,</a:t>
            </a:r>
            <a:r>
              <a:rPr lang="en-US" sz="1200" i="1" dirty="0">
                <a:latin typeface="Optima" panose="02000503060000020004" pitchFamily="2" charset="0"/>
              </a:rPr>
              <a:t> </a:t>
            </a:r>
          </a:p>
        </p:txBody>
      </p:sp>
      <p:sp>
        <p:nvSpPr>
          <p:cNvPr id="3" name="TextBox 2">
            <a:extLst>
              <a:ext uri="{FF2B5EF4-FFF2-40B4-BE49-F238E27FC236}">
                <a16:creationId xmlns:a16="http://schemas.microsoft.com/office/drawing/2014/main" id="{90C154CB-ABD2-938E-6E83-D6F459B8C188}"/>
              </a:ext>
            </a:extLst>
          </p:cNvPr>
          <p:cNvSpPr txBox="1"/>
          <p:nvPr/>
        </p:nvSpPr>
        <p:spPr>
          <a:xfrm>
            <a:off x="-8513" y="1336709"/>
            <a:ext cx="2465740" cy="246221"/>
          </a:xfrm>
          <a:prstGeom prst="rect">
            <a:avLst/>
          </a:prstGeom>
          <a:noFill/>
        </p:spPr>
        <p:txBody>
          <a:bodyPr wrap="none" rtlCol="0">
            <a:spAutoFit/>
          </a:bodyPr>
          <a:lstStyle/>
          <a:p>
            <a:r>
              <a:rPr lang="en-US" sz="1000" i="1" dirty="0">
                <a:solidFill>
                  <a:srgbClr val="002060"/>
                </a:solidFill>
                <a:latin typeface="Optima" panose="02000503060000020004" pitchFamily="2" charset="0"/>
              </a:rPr>
              <a:t>Exponential rise in the number of facilities</a:t>
            </a:r>
          </a:p>
        </p:txBody>
      </p:sp>
      <p:sp>
        <p:nvSpPr>
          <p:cNvPr id="7" name="TextBox 6">
            <a:extLst>
              <a:ext uri="{FF2B5EF4-FFF2-40B4-BE49-F238E27FC236}">
                <a16:creationId xmlns:a16="http://schemas.microsoft.com/office/drawing/2014/main" id="{657C73EF-6CB7-3FC6-5450-6301A8F0F662}"/>
              </a:ext>
            </a:extLst>
          </p:cNvPr>
          <p:cNvSpPr txBox="1"/>
          <p:nvPr/>
        </p:nvSpPr>
        <p:spPr>
          <a:xfrm rot="20382141">
            <a:off x="950640" y="2379165"/>
            <a:ext cx="681790" cy="307777"/>
          </a:xfrm>
          <a:prstGeom prst="rect">
            <a:avLst/>
          </a:prstGeom>
          <a:noFill/>
        </p:spPr>
        <p:txBody>
          <a:bodyPr wrap="none" rtlCol="0">
            <a:spAutoFit/>
          </a:bodyPr>
          <a:lstStyle/>
          <a:p>
            <a:r>
              <a:rPr lang="en-US" sz="1400" dirty="0">
                <a:solidFill>
                  <a:schemeClr val="bg1"/>
                </a:solidFill>
              </a:rPr>
              <a:t>proton</a:t>
            </a:r>
          </a:p>
        </p:txBody>
      </p:sp>
      <p:sp>
        <p:nvSpPr>
          <p:cNvPr id="8" name="TextBox 7">
            <a:extLst>
              <a:ext uri="{FF2B5EF4-FFF2-40B4-BE49-F238E27FC236}">
                <a16:creationId xmlns:a16="http://schemas.microsoft.com/office/drawing/2014/main" id="{0C2580D9-382B-8706-2D41-76909A8AB4F4}"/>
              </a:ext>
            </a:extLst>
          </p:cNvPr>
          <p:cNvSpPr txBox="1"/>
          <p:nvPr/>
        </p:nvSpPr>
        <p:spPr>
          <a:xfrm rot="21274157">
            <a:off x="1045631" y="2744700"/>
            <a:ext cx="691343" cy="307777"/>
          </a:xfrm>
          <a:prstGeom prst="rect">
            <a:avLst/>
          </a:prstGeom>
          <a:noFill/>
        </p:spPr>
        <p:txBody>
          <a:bodyPr wrap="none" rtlCol="0">
            <a:spAutoFit/>
          </a:bodyPr>
          <a:lstStyle/>
          <a:p>
            <a:r>
              <a:rPr lang="en-US" sz="1400" dirty="0">
                <a:solidFill>
                  <a:schemeClr val="bg1"/>
                </a:solidFill>
              </a:rPr>
              <a:t>carbon</a:t>
            </a:r>
          </a:p>
        </p:txBody>
      </p:sp>
      <p:sp>
        <p:nvSpPr>
          <p:cNvPr id="10" name="TextBox 9">
            <a:extLst>
              <a:ext uri="{FF2B5EF4-FFF2-40B4-BE49-F238E27FC236}">
                <a16:creationId xmlns:a16="http://schemas.microsoft.com/office/drawing/2014/main" id="{0BCCD60E-AB08-99FA-DF7D-F8772B656B49}"/>
              </a:ext>
            </a:extLst>
          </p:cNvPr>
          <p:cNvSpPr txBox="1"/>
          <p:nvPr/>
        </p:nvSpPr>
        <p:spPr>
          <a:xfrm>
            <a:off x="1893599" y="1752606"/>
            <a:ext cx="420308" cy="276999"/>
          </a:xfrm>
          <a:prstGeom prst="rect">
            <a:avLst/>
          </a:prstGeom>
          <a:noFill/>
        </p:spPr>
        <p:txBody>
          <a:bodyPr wrap="none" rtlCol="0">
            <a:spAutoFit/>
          </a:bodyPr>
          <a:lstStyle/>
          <a:p>
            <a:r>
              <a:rPr lang="en-US" sz="1200" dirty="0">
                <a:solidFill>
                  <a:schemeClr val="bg1"/>
                </a:solidFill>
              </a:rPr>
              <a:t>121</a:t>
            </a:r>
          </a:p>
        </p:txBody>
      </p:sp>
    </p:spTree>
    <p:extLst>
      <p:ext uri="{BB962C8B-B14F-4D97-AF65-F5344CB8AC3E}">
        <p14:creationId xmlns:p14="http://schemas.microsoft.com/office/powerpoint/2010/main" val="41765375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00F1-DB67-A135-03D6-517992A27E1C}"/>
              </a:ext>
            </a:extLst>
          </p:cNvPr>
          <p:cNvSpPr>
            <a:spLocks noGrp="1"/>
          </p:cNvSpPr>
          <p:nvPr>
            <p:ph type="title"/>
          </p:nvPr>
        </p:nvSpPr>
        <p:spPr>
          <a:xfrm>
            <a:off x="-11340" y="0"/>
            <a:ext cx="9142733" cy="656029"/>
          </a:xfrm>
        </p:spPr>
        <p:txBody>
          <a:bodyPr>
            <a:normAutofit/>
          </a:bodyPr>
          <a:lstStyle/>
          <a:p>
            <a:r>
              <a:rPr lang="en-US" sz="2400" i="1" dirty="0">
                <a:solidFill>
                  <a:srgbClr val="002060"/>
                </a:solidFill>
                <a:latin typeface="Optima" panose="02000503060000020004" pitchFamily="2" charset="0"/>
              </a:rPr>
              <a:t>6.‘FLASH’ Proton Therapy facility: </a:t>
            </a:r>
            <a:r>
              <a:rPr lang="en-US" sz="2400" dirty="0">
                <a:solidFill>
                  <a:srgbClr val="002060"/>
                </a:solidFill>
              </a:rPr>
              <a:t>Present VARIAN-SIEMENS gantry</a:t>
            </a:r>
          </a:p>
        </p:txBody>
      </p:sp>
      <p:sp>
        <p:nvSpPr>
          <p:cNvPr id="4" name="Footer Placeholder 3">
            <a:extLst>
              <a:ext uri="{FF2B5EF4-FFF2-40B4-BE49-F238E27FC236}">
                <a16:creationId xmlns:a16="http://schemas.microsoft.com/office/drawing/2014/main" id="{B261E287-91DA-8C13-98E6-9A8235D5FA9A}"/>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C00FF4DA-EA8D-B324-9B61-3545A68E0BEC}"/>
              </a:ext>
            </a:extLst>
          </p:cNvPr>
          <p:cNvSpPr>
            <a:spLocks noGrp="1"/>
          </p:cNvSpPr>
          <p:nvPr>
            <p:ph type="sldNum" sz="quarter" idx="12"/>
          </p:nvPr>
        </p:nvSpPr>
        <p:spPr/>
        <p:txBody>
          <a:bodyPr/>
          <a:lstStyle/>
          <a:p>
            <a:fld id="{1FE97603-2A10-E648-8DE4-4D75A1570B14}" type="slidenum">
              <a:rPr lang="en-US" smtClean="0"/>
              <a:t>40</a:t>
            </a:fld>
            <a:endParaRPr lang="en-US" dirty="0"/>
          </a:p>
        </p:txBody>
      </p:sp>
      <p:pic>
        <p:nvPicPr>
          <p:cNvPr id="6" name="Picture 5" descr="Diagram&#10;&#10;Description automatically generated">
            <a:extLst>
              <a:ext uri="{FF2B5EF4-FFF2-40B4-BE49-F238E27FC236}">
                <a16:creationId xmlns:a16="http://schemas.microsoft.com/office/drawing/2014/main" id="{E166918F-9D1A-26E9-D0F2-2A9865C7672A}"/>
              </a:ext>
            </a:extLst>
          </p:cNvPr>
          <p:cNvPicPr>
            <a:picLocks noChangeAspect="1"/>
          </p:cNvPicPr>
          <p:nvPr/>
        </p:nvPicPr>
        <p:blipFill>
          <a:blip r:embed="rId3"/>
          <a:stretch>
            <a:fillRect/>
          </a:stretch>
        </p:blipFill>
        <p:spPr>
          <a:xfrm>
            <a:off x="1267" y="565796"/>
            <a:ext cx="9142733" cy="4864099"/>
          </a:xfrm>
          <a:prstGeom prst="rect">
            <a:avLst/>
          </a:prstGeom>
        </p:spPr>
      </p:pic>
      <p:pic>
        <p:nvPicPr>
          <p:cNvPr id="7" name="Picture 6" descr="Diagram&#10;&#10;Description automatically generated">
            <a:extLst>
              <a:ext uri="{FF2B5EF4-FFF2-40B4-BE49-F238E27FC236}">
                <a16:creationId xmlns:a16="http://schemas.microsoft.com/office/drawing/2014/main" id="{0C939DFE-C3EB-C6C1-DEAD-C7B7BDACD3D2}"/>
              </a:ext>
            </a:extLst>
          </p:cNvPr>
          <p:cNvPicPr>
            <a:picLocks noChangeAspect="1"/>
          </p:cNvPicPr>
          <p:nvPr/>
        </p:nvPicPr>
        <p:blipFill>
          <a:blip r:embed="rId4">
            <a:alphaModFix/>
          </a:blip>
          <a:stretch>
            <a:fillRect/>
          </a:stretch>
        </p:blipFill>
        <p:spPr>
          <a:xfrm>
            <a:off x="13250" y="539751"/>
            <a:ext cx="9142733" cy="4864099"/>
          </a:xfrm>
          <a:prstGeom prst="rect">
            <a:avLst/>
          </a:prstGeom>
        </p:spPr>
      </p:pic>
    </p:spTree>
    <p:extLst>
      <p:ext uri="{BB962C8B-B14F-4D97-AF65-F5344CB8AC3E}">
        <p14:creationId xmlns:p14="http://schemas.microsoft.com/office/powerpoint/2010/main" val="38273452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48358"/>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259D-CCD9-EF88-9D74-F931AC9AA116}"/>
              </a:ext>
            </a:extLst>
          </p:cNvPr>
          <p:cNvSpPr>
            <a:spLocks noGrp="1"/>
          </p:cNvSpPr>
          <p:nvPr>
            <p:ph type="title"/>
          </p:nvPr>
        </p:nvSpPr>
        <p:spPr>
          <a:xfrm>
            <a:off x="-1" y="-14922"/>
            <a:ext cx="9142733" cy="806032"/>
          </a:xfrm>
        </p:spPr>
        <p:txBody>
          <a:bodyPr>
            <a:noAutofit/>
          </a:bodyPr>
          <a:lstStyle/>
          <a:p>
            <a:r>
              <a:rPr lang="en-US" sz="2800" i="1" dirty="0">
                <a:solidFill>
                  <a:srgbClr val="002060"/>
                </a:solidFill>
                <a:latin typeface="Optima" panose="02000503060000020004" pitchFamily="2" charset="0"/>
              </a:rPr>
              <a:t>7. ‘FLASH’ Proton Therapy facility: the Whole F</a:t>
            </a:r>
            <a:r>
              <a:rPr lang="en-US" sz="2800" dirty="0"/>
              <a:t>acility</a:t>
            </a:r>
            <a:r>
              <a:rPr lang="en-US" sz="2800" i="1" dirty="0">
                <a:solidFill>
                  <a:srgbClr val="002060"/>
                </a:solidFill>
                <a:latin typeface="Optima" panose="02000503060000020004" pitchFamily="2" charset="0"/>
              </a:rPr>
              <a:t> </a:t>
            </a:r>
          </a:p>
        </p:txBody>
      </p:sp>
      <p:sp>
        <p:nvSpPr>
          <p:cNvPr id="4" name="Footer Placeholder 3">
            <a:extLst>
              <a:ext uri="{FF2B5EF4-FFF2-40B4-BE49-F238E27FC236}">
                <a16:creationId xmlns:a16="http://schemas.microsoft.com/office/drawing/2014/main" id="{F36E16AA-79EA-32AC-3B04-9960947F17E0}"/>
              </a:ext>
            </a:extLst>
          </p:cNvPr>
          <p:cNvSpPr>
            <a:spLocks noGrp="1"/>
          </p:cNvSpPr>
          <p:nvPr>
            <p:ph type="ftr" sz="quarter" idx="11"/>
          </p:nvPr>
        </p:nvSpPr>
        <p:spPr/>
        <p:txBody>
          <a:bodyPr/>
          <a:lstStyle/>
          <a:p>
            <a:r>
              <a:rPr lang="en-US" b="0">
                <a:latin typeface="Optima" panose="02000503060000020004" pitchFamily="2" charset="0"/>
              </a:rPr>
              <a:t>Dejan Trbojevic – FFA 2023 Jefferson Laboratory</a:t>
            </a:r>
            <a:endParaRPr lang="en-US" b="0" dirty="0">
              <a:latin typeface="Optima" panose="02000503060000020004" pitchFamily="2" charset="0"/>
            </a:endParaRPr>
          </a:p>
        </p:txBody>
      </p:sp>
      <p:sp>
        <p:nvSpPr>
          <p:cNvPr id="5" name="Slide Number Placeholder 4">
            <a:extLst>
              <a:ext uri="{FF2B5EF4-FFF2-40B4-BE49-F238E27FC236}">
                <a16:creationId xmlns:a16="http://schemas.microsoft.com/office/drawing/2014/main" id="{C1AE23B2-1E53-7A64-CB84-6C856736E35F}"/>
              </a:ext>
            </a:extLst>
          </p:cNvPr>
          <p:cNvSpPr>
            <a:spLocks noGrp="1"/>
          </p:cNvSpPr>
          <p:nvPr>
            <p:ph type="sldNum" sz="quarter" idx="12"/>
          </p:nvPr>
        </p:nvSpPr>
        <p:spPr/>
        <p:txBody>
          <a:bodyPr/>
          <a:lstStyle/>
          <a:p>
            <a:fld id="{1FE97603-2A10-E648-8DE4-4D75A1570B14}" type="slidenum">
              <a:rPr lang="en-US" smtClean="0"/>
              <a:t>41</a:t>
            </a:fld>
            <a:endParaRPr lang="en-US" dirty="0"/>
          </a:p>
        </p:txBody>
      </p:sp>
      <p:pic>
        <p:nvPicPr>
          <p:cNvPr id="6" name="Picture 5">
            <a:extLst>
              <a:ext uri="{FF2B5EF4-FFF2-40B4-BE49-F238E27FC236}">
                <a16:creationId xmlns:a16="http://schemas.microsoft.com/office/drawing/2014/main" id="{B97B0DE4-A0E5-0AAA-65C7-B50AD4F9D062}"/>
              </a:ext>
            </a:extLst>
          </p:cNvPr>
          <p:cNvPicPr>
            <a:picLocks noChangeAspect="1"/>
          </p:cNvPicPr>
          <p:nvPr/>
        </p:nvPicPr>
        <p:blipFill>
          <a:blip r:embed="rId3"/>
          <a:stretch>
            <a:fillRect/>
          </a:stretch>
        </p:blipFill>
        <p:spPr>
          <a:xfrm>
            <a:off x="340360" y="673903"/>
            <a:ext cx="8463280" cy="5332393"/>
          </a:xfrm>
          <a:prstGeom prst="rect">
            <a:avLst/>
          </a:prstGeom>
        </p:spPr>
      </p:pic>
      <p:pic>
        <p:nvPicPr>
          <p:cNvPr id="10" name="Picture 9" descr="Diagram&#10;&#10;Description automatically generated">
            <a:extLst>
              <a:ext uri="{FF2B5EF4-FFF2-40B4-BE49-F238E27FC236}">
                <a16:creationId xmlns:a16="http://schemas.microsoft.com/office/drawing/2014/main" id="{023C0F46-9512-77DC-C120-BCD5FFE86891}"/>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rot="21248177">
            <a:off x="1058525" y="1217839"/>
            <a:ext cx="5835520" cy="2916218"/>
          </a:xfrm>
          <a:prstGeom prst="rect">
            <a:avLst/>
          </a:prstGeom>
          <a:ln>
            <a:noFill/>
          </a:ln>
        </p:spPr>
      </p:pic>
    </p:spTree>
    <p:extLst>
      <p:ext uri="{BB962C8B-B14F-4D97-AF65-F5344CB8AC3E}">
        <p14:creationId xmlns:p14="http://schemas.microsoft.com/office/powerpoint/2010/main" val="279211933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7B29-C6BF-2253-E9C0-E73A2DFA71DC}"/>
              </a:ext>
            </a:extLst>
          </p:cNvPr>
          <p:cNvSpPr>
            <a:spLocks noGrp="1"/>
          </p:cNvSpPr>
          <p:nvPr>
            <p:ph type="title"/>
          </p:nvPr>
        </p:nvSpPr>
        <p:spPr/>
        <p:txBody>
          <a:bodyPr>
            <a:normAutofit/>
          </a:bodyPr>
          <a:lstStyle/>
          <a:p>
            <a:r>
              <a:rPr lang="en-US" sz="2800" dirty="0"/>
              <a:t>8. Estimated Cost for the FLASH radiation facility</a:t>
            </a:r>
          </a:p>
        </p:txBody>
      </p:sp>
      <p:sp>
        <p:nvSpPr>
          <p:cNvPr id="4" name="Footer Placeholder 3">
            <a:extLst>
              <a:ext uri="{FF2B5EF4-FFF2-40B4-BE49-F238E27FC236}">
                <a16:creationId xmlns:a16="http://schemas.microsoft.com/office/drawing/2014/main" id="{EEF51549-54C9-AAFD-90D6-56E8E217B453}"/>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48AA51A3-ECB4-295B-6DBC-1F6474CB46A3}"/>
              </a:ext>
            </a:extLst>
          </p:cNvPr>
          <p:cNvSpPr>
            <a:spLocks noGrp="1"/>
          </p:cNvSpPr>
          <p:nvPr>
            <p:ph type="sldNum" sz="quarter" idx="12"/>
          </p:nvPr>
        </p:nvSpPr>
        <p:spPr/>
        <p:txBody>
          <a:bodyPr/>
          <a:lstStyle/>
          <a:p>
            <a:fld id="{1FE97603-2A10-E648-8DE4-4D75A1570B14}" type="slidenum">
              <a:rPr lang="en-US" smtClean="0"/>
              <a:pPr/>
              <a:t>42</a:t>
            </a:fld>
            <a:endParaRPr lang="en-US" dirty="0"/>
          </a:p>
        </p:txBody>
      </p:sp>
      <p:sp>
        <p:nvSpPr>
          <p:cNvPr id="6" name="TextBox 5">
            <a:extLst>
              <a:ext uri="{FF2B5EF4-FFF2-40B4-BE49-F238E27FC236}">
                <a16:creationId xmlns:a16="http://schemas.microsoft.com/office/drawing/2014/main" id="{BBF7BA09-1A48-165E-6B26-20041FA7CD9C}"/>
              </a:ext>
            </a:extLst>
          </p:cNvPr>
          <p:cNvSpPr txBox="1"/>
          <p:nvPr/>
        </p:nvSpPr>
        <p:spPr>
          <a:xfrm>
            <a:off x="84667" y="578816"/>
            <a:ext cx="8974666" cy="5909310"/>
          </a:xfrm>
          <a:prstGeom prst="rect">
            <a:avLst/>
          </a:prstGeom>
          <a:noFill/>
        </p:spPr>
        <p:txBody>
          <a:bodyPr wrap="square" rtlCol="0">
            <a:spAutoFit/>
          </a:bodyPr>
          <a:lstStyle/>
          <a:p>
            <a:r>
              <a:rPr lang="en-US" sz="1400" i="1" dirty="0">
                <a:solidFill>
                  <a:srgbClr val="002060"/>
                </a:solidFill>
                <a:latin typeface="Optima" panose="02000503060000020004" pitchFamily="2" charset="0"/>
              </a:rPr>
              <a:t>We are basing the cost for the Proton FLASH radiation facility is based on the previous ‘CBETA’ project. This project was funded by the New York State Research and Energy Development Authority (NYSERDA) with a total budget of $25M. </a:t>
            </a:r>
          </a:p>
          <a:p>
            <a:endParaRPr lang="en-US" sz="1400" i="1" dirty="0">
              <a:solidFill>
                <a:srgbClr val="002060"/>
              </a:solidFill>
              <a:latin typeface="Optima" panose="02000503060000020004" pitchFamily="2" charset="0"/>
            </a:endParaRPr>
          </a:p>
          <a:p>
            <a:pPr marL="342900" indent="-342900" algn="just">
              <a:buFont typeface="+mj-lt"/>
              <a:buAutoNum type="arabicPeriod"/>
            </a:pPr>
            <a:r>
              <a:rPr lang="en-US" sz="1400" i="1" dirty="0">
                <a:solidFill>
                  <a:srgbClr val="002060"/>
                </a:solidFill>
                <a:latin typeface="Optima" panose="02000503060000020004" pitchFamily="2" charset="0"/>
              </a:rPr>
              <a:t>Permanent magnet cost: There were 230 combined function magnets of 5 types. The total cost of ~$4.5M  includes the permanent magnet material, measurements, assembly, and installation. A combined function magnets number for the </a:t>
            </a:r>
            <a:r>
              <a:rPr lang="en-US" sz="1400" b="1" i="1" dirty="0">
                <a:solidFill>
                  <a:srgbClr val="002060"/>
                </a:solidFill>
                <a:latin typeface="Optima" panose="02000503060000020004" pitchFamily="2" charset="0"/>
              </a:rPr>
              <a:t>fast-cycling synchrotron is ~80 magnets </a:t>
            </a:r>
            <a:r>
              <a:rPr lang="en-US" sz="1400" i="1" dirty="0">
                <a:solidFill>
                  <a:srgbClr val="002060"/>
                </a:solidFill>
                <a:latin typeface="Optima" panose="02000503060000020004" pitchFamily="2" charset="0"/>
              </a:rPr>
              <a:t>(</a:t>
            </a:r>
            <a:r>
              <a:rPr lang="en-US" sz="1400" b="1" i="1" dirty="0">
                <a:solidFill>
                  <a:srgbClr val="002060"/>
                </a:solidFill>
                <a:latin typeface="Optima" panose="02000503060000020004" pitchFamily="2" charset="0"/>
              </a:rPr>
              <a:t>64 for the arcs and 16 for the straights matching</a:t>
            </a:r>
            <a:r>
              <a:rPr lang="en-US" sz="1400" i="1" dirty="0">
                <a:solidFill>
                  <a:srgbClr val="002060"/>
                </a:solidFill>
                <a:latin typeface="Optima" panose="02000503060000020004" pitchFamily="2" charset="0"/>
              </a:rPr>
              <a:t>), for the </a:t>
            </a:r>
            <a:r>
              <a:rPr lang="en-US" sz="1400" b="1" i="1" dirty="0">
                <a:solidFill>
                  <a:srgbClr val="002060"/>
                </a:solidFill>
                <a:latin typeface="Optima" panose="02000503060000020004" pitchFamily="2" charset="0"/>
              </a:rPr>
              <a:t>transfer beam lines ~80 magnets </a:t>
            </a:r>
            <a:r>
              <a:rPr lang="en-US" sz="1400" i="1" dirty="0">
                <a:solidFill>
                  <a:srgbClr val="002060"/>
                </a:solidFill>
                <a:latin typeface="Optima" panose="02000503060000020004" pitchFamily="2" charset="0"/>
              </a:rPr>
              <a:t>(28 for the shorter beam line and 44 for the longer transfer line with 6 for the straight section). The total number of permanent magnets ~</a:t>
            </a:r>
            <a:r>
              <a:rPr lang="en-US" sz="1400" b="1" i="1" dirty="0">
                <a:solidFill>
                  <a:srgbClr val="002060"/>
                </a:solidFill>
                <a:latin typeface="Optima" panose="02000503060000020004" pitchFamily="2" charset="0"/>
              </a:rPr>
              <a:t>180 magnets </a:t>
            </a:r>
            <a:r>
              <a:rPr lang="en-US" sz="1400" i="1" dirty="0">
                <a:solidFill>
                  <a:srgbClr val="002060"/>
                </a:solidFill>
                <a:latin typeface="Optima" panose="02000503060000020004" pitchFamily="2" charset="0"/>
              </a:rPr>
              <a:t>(to include the transfer line from the cyclotron to the fast-cycling synchrotron). As the cost of the permanent magnet material fluctuates, we estimated for the total cost for magnets to be ~$8M. </a:t>
            </a:r>
          </a:p>
          <a:p>
            <a:pPr marL="342900" indent="-342900">
              <a:buFont typeface="+mj-lt"/>
              <a:buAutoNum type="arabicPeriod"/>
            </a:pPr>
            <a:r>
              <a:rPr lang="en-US" sz="1400" i="1" dirty="0">
                <a:solidFill>
                  <a:srgbClr val="002060"/>
                </a:solidFill>
                <a:latin typeface="Optima" panose="02000503060000020004" pitchFamily="2" charset="0"/>
              </a:rPr>
              <a:t>Fast scanning system with the nozzle and dose measurements, with the patient treatment couch $5M.</a:t>
            </a:r>
          </a:p>
          <a:p>
            <a:pPr marL="342900" indent="-342900">
              <a:buFont typeface="+mj-lt"/>
              <a:buAutoNum type="arabicPeriod"/>
            </a:pPr>
            <a:r>
              <a:rPr lang="en-US" sz="1400" i="1" dirty="0">
                <a:solidFill>
                  <a:srgbClr val="002060"/>
                </a:solidFill>
                <a:latin typeface="Optima" panose="02000503060000020004" pitchFamily="2" charset="0"/>
              </a:rPr>
              <a:t>Mechanical Assembly for fast cycling synchrotron, the rotating gantry structure, beam line assembly: ~$2M</a:t>
            </a:r>
          </a:p>
          <a:p>
            <a:pPr marL="342900" indent="-342900">
              <a:buFont typeface="+mj-lt"/>
              <a:buAutoNum type="arabicPeriod"/>
            </a:pPr>
            <a:r>
              <a:rPr lang="en-US" sz="1400" i="1" dirty="0">
                <a:solidFill>
                  <a:srgbClr val="002060"/>
                </a:solidFill>
                <a:latin typeface="Optima" panose="02000503060000020004" pitchFamily="2" charset="0"/>
              </a:rPr>
              <a:t>Correction magnets ~$2M</a:t>
            </a:r>
          </a:p>
          <a:p>
            <a:pPr marL="342900" indent="-342900">
              <a:buFont typeface="+mj-lt"/>
              <a:buAutoNum type="arabicPeriod"/>
            </a:pPr>
            <a:r>
              <a:rPr lang="en-US" sz="1400" i="1" dirty="0">
                <a:solidFill>
                  <a:srgbClr val="002060"/>
                </a:solidFill>
                <a:latin typeface="Optima" panose="02000503060000020004" pitchFamily="2" charset="0"/>
              </a:rPr>
              <a:t>Power supplies for the correction magnets ~$2M</a:t>
            </a:r>
          </a:p>
          <a:p>
            <a:pPr marL="342900" indent="-342900">
              <a:buFont typeface="+mj-lt"/>
              <a:buAutoNum type="arabicPeriod"/>
            </a:pPr>
            <a:r>
              <a:rPr lang="en-US" sz="1400" i="1" dirty="0">
                <a:solidFill>
                  <a:srgbClr val="002060"/>
                </a:solidFill>
                <a:latin typeface="Optima" panose="02000503060000020004" pitchFamily="2" charset="0"/>
              </a:rPr>
              <a:t>Injection Cyclotron ~$3M</a:t>
            </a:r>
          </a:p>
          <a:p>
            <a:pPr marL="342900" indent="-342900">
              <a:buFont typeface="+mj-lt"/>
              <a:buAutoNum type="arabicPeriod"/>
            </a:pPr>
            <a:r>
              <a:rPr lang="en-US" sz="1400" i="1" dirty="0">
                <a:solidFill>
                  <a:srgbClr val="002060"/>
                </a:solidFill>
                <a:latin typeface="Optima" panose="02000503060000020004" pitchFamily="2" charset="0"/>
              </a:rPr>
              <a:t>RF cavities ~$1.8M</a:t>
            </a:r>
          </a:p>
          <a:p>
            <a:pPr marL="342900" indent="-342900">
              <a:buFont typeface="+mj-lt"/>
              <a:buAutoNum type="arabicPeriod"/>
            </a:pPr>
            <a:r>
              <a:rPr lang="en-US" sz="1400" i="1" dirty="0">
                <a:solidFill>
                  <a:srgbClr val="002060"/>
                </a:solidFill>
                <a:latin typeface="Optima" panose="02000503060000020004" pitchFamily="2" charset="0"/>
              </a:rPr>
              <a:t>Injection and extraction kickers ~$400,000.</a:t>
            </a:r>
          </a:p>
          <a:p>
            <a:pPr marL="342900" indent="-342900">
              <a:buFont typeface="+mj-lt"/>
              <a:buAutoNum type="arabicPeriod"/>
            </a:pPr>
            <a:r>
              <a:rPr lang="en-US" sz="1400" i="1" dirty="0">
                <a:solidFill>
                  <a:srgbClr val="002060"/>
                </a:solidFill>
                <a:latin typeface="Optima" panose="02000503060000020004" pitchFamily="2" charset="0"/>
              </a:rPr>
              <a:t>Magnetic Septa ~$200,000.</a:t>
            </a:r>
          </a:p>
          <a:p>
            <a:pPr marL="342900" indent="-342900">
              <a:buFont typeface="+mj-lt"/>
              <a:buAutoNum type="arabicPeriod"/>
            </a:pPr>
            <a:r>
              <a:rPr lang="en-US" sz="1400" i="1" dirty="0">
                <a:solidFill>
                  <a:srgbClr val="002060"/>
                </a:solidFill>
                <a:latin typeface="Optima" panose="02000503060000020004" pitchFamily="2" charset="0"/>
              </a:rPr>
              <a:t>Vacuum system ~$1.5M</a:t>
            </a:r>
          </a:p>
          <a:p>
            <a:pPr marL="342900" indent="-342900">
              <a:buFont typeface="+mj-lt"/>
              <a:buAutoNum type="arabicPeriod"/>
            </a:pPr>
            <a:r>
              <a:rPr lang="en-US" sz="1400" i="1" dirty="0">
                <a:solidFill>
                  <a:srgbClr val="002060"/>
                </a:solidFill>
                <a:latin typeface="Optima" panose="02000503060000020004" pitchFamily="2" charset="0"/>
              </a:rPr>
              <a:t>Beam Instrumentation ~$600,000.</a:t>
            </a:r>
          </a:p>
          <a:p>
            <a:pPr marL="342900" indent="-342900">
              <a:buFont typeface="+mj-lt"/>
              <a:buAutoNum type="arabicPeriod"/>
            </a:pPr>
            <a:r>
              <a:rPr lang="en-US" sz="1400" i="1" dirty="0">
                <a:solidFill>
                  <a:srgbClr val="002060"/>
                </a:solidFill>
                <a:latin typeface="Optima" panose="02000503060000020004" pitchFamily="2" charset="0"/>
              </a:rPr>
              <a:t>Bunch pattern Generator ~$80,000.</a:t>
            </a:r>
          </a:p>
          <a:p>
            <a:pPr marL="342900" indent="-342900">
              <a:buFont typeface="+mj-lt"/>
              <a:buAutoNum type="arabicPeriod"/>
            </a:pPr>
            <a:r>
              <a:rPr lang="en-US" sz="1400" i="1" dirty="0">
                <a:solidFill>
                  <a:srgbClr val="002060"/>
                </a:solidFill>
                <a:latin typeface="Optima" panose="02000503060000020004" pitchFamily="2" charset="0"/>
              </a:rPr>
              <a:t>Abort system $500,000.</a:t>
            </a:r>
          </a:p>
          <a:p>
            <a:pPr marL="342900" indent="-342900">
              <a:buFont typeface="+mj-lt"/>
              <a:buAutoNum type="arabicPeriod"/>
            </a:pPr>
            <a:r>
              <a:rPr lang="en-US" sz="1400" i="1" dirty="0">
                <a:solidFill>
                  <a:srgbClr val="002060"/>
                </a:solidFill>
                <a:latin typeface="Optima" panose="02000503060000020004" pitchFamily="2" charset="0"/>
              </a:rPr>
              <a:t>Personnel Protection system $80,000.</a:t>
            </a:r>
          </a:p>
          <a:p>
            <a:pPr marL="342900" indent="-342900">
              <a:buFont typeface="+mj-lt"/>
              <a:buAutoNum type="arabicPeriod"/>
            </a:pPr>
            <a:r>
              <a:rPr lang="en-US" sz="1400" i="1" dirty="0">
                <a:solidFill>
                  <a:srgbClr val="002060"/>
                </a:solidFill>
                <a:latin typeface="Optima" panose="02000503060000020004" pitchFamily="2" charset="0"/>
              </a:rPr>
              <a:t>Control system and fiber connections $2.0M</a:t>
            </a:r>
          </a:p>
          <a:p>
            <a:pPr marL="342900" indent="-342900">
              <a:buAutoNum type="arabicPeriod" startAt="2"/>
            </a:pPr>
            <a:endParaRPr lang="en-US" sz="1400" i="1" dirty="0">
              <a:solidFill>
                <a:srgbClr val="002060"/>
              </a:solidFill>
              <a:latin typeface="Optima" panose="02000503060000020004" pitchFamily="2" charset="0"/>
            </a:endParaRPr>
          </a:p>
          <a:p>
            <a:r>
              <a:rPr lang="en-US" sz="1400" b="1" i="1" dirty="0">
                <a:solidFill>
                  <a:srgbClr val="002060"/>
                </a:solidFill>
                <a:latin typeface="Optima" panose="02000503060000020004" pitchFamily="2" charset="0"/>
              </a:rPr>
              <a:t>Total estimated cost including the labor is: ~40M</a:t>
            </a:r>
          </a:p>
        </p:txBody>
      </p:sp>
    </p:spTree>
    <p:extLst>
      <p:ext uri="{BB962C8B-B14F-4D97-AF65-F5344CB8AC3E}">
        <p14:creationId xmlns:p14="http://schemas.microsoft.com/office/powerpoint/2010/main" val="35031346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24C4-6C86-4D4F-AFB1-C21516709805}"/>
              </a:ext>
            </a:extLst>
          </p:cNvPr>
          <p:cNvSpPr>
            <a:spLocks noGrp="1"/>
          </p:cNvSpPr>
          <p:nvPr>
            <p:ph type="title"/>
          </p:nvPr>
        </p:nvSpPr>
        <p:spPr>
          <a:xfrm>
            <a:off x="-1" y="-14922"/>
            <a:ext cx="9142733" cy="923330"/>
          </a:xfrm>
        </p:spPr>
        <p:txBody>
          <a:bodyPr>
            <a:normAutofit fontScale="90000"/>
          </a:bodyPr>
          <a:lstStyle/>
          <a:p>
            <a:r>
              <a:rPr lang="en-US" dirty="0"/>
              <a:t>9</a:t>
            </a:r>
            <a:r>
              <a:rPr lang="en-US" i="1" dirty="0">
                <a:solidFill>
                  <a:srgbClr val="002060"/>
                </a:solidFill>
                <a:latin typeface="Optima" panose="02000503060000020004" pitchFamily="2" charset="0"/>
              </a:rPr>
              <a:t>. Conclusions for </a:t>
            </a:r>
            <a:r>
              <a:rPr lang="en-US" sz="3200" i="1" dirty="0">
                <a:solidFill>
                  <a:srgbClr val="002060"/>
                </a:solidFill>
                <a:effectLst/>
                <a:latin typeface="Optima" panose="02000503060000020004" pitchFamily="2" charset="0"/>
                <a:ea typeface="Times New Roman" panose="02020603050405020304" pitchFamily="18" charset="0"/>
              </a:rPr>
              <a:t>Affordable  ’FLASH’ </a:t>
            </a:r>
            <a:br>
              <a:rPr lang="en-US" sz="3200" i="1" dirty="0">
                <a:solidFill>
                  <a:srgbClr val="002060"/>
                </a:solidFill>
                <a:effectLst/>
                <a:latin typeface="Optima" panose="02000503060000020004" pitchFamily="2" charset="0"/>
                <a:ea typeface="Times New Roman" panose="02020603050405020304" pitchFamily="18" charset="0"/>
              </a:rPr>
            </a:br>
            <a:r>
              <a:rPr lang="en-US" sz="3200" i="1" dirty="0">
                <a:solidFill>
                  <a:srgbClr val="002060"/>
                </a:solidFill>
                <a:effectLst/>
                <a:latin typeface="Optima" panose="02000503060000020004" pitchFamily="2" charset="0"/>
                <a:ea typeface="Times New Roman" panose="02020603050405020304" pitchFamily="18" charset="0"/>
              </a:rPr>
              <a:t>Proton Therapy Facility with Permanent Magnets</a:t>
            </a:r>
            <a:endParaRPr lang="en-US" i="1" dirty="0">
              <a:solidFill>
                <a:srgbClr val="002060"/>
              </a:solidFill>
              <a:latin typeface="Optima" panose="02000503060000020004" pitchFamily="2" charset="0"/>
            </a:endParaRPr>
          </a:p>
        </p:txBody>
      </p:sp>
      <p:sp>
        <p:nvSpPr>
          <p:cNvPr id="4" name="Footer Placeholder 3">
            <a:extLst>
              <a:ext uri="{FF2B5EF4-FFF2-40B4-BE49-F238E27FC236}">
                <a16:creationId xmlns:a16="http://schemas.microsoft.com/office/drawing/2014/main" id="{58D2B922-3B90-BE43-B622-801BAC6606CA}"/>
              </a:ext>
            </a:extLst>
          </p:cNvPr>
          <p:cNvSpPr>
            <a:spLocks noGrp="1"/>
          </p:cNvSpPr>
          <p:nvPr>
            <p:ph type="ftr" sz="quarter" idx="11"/>
          </p:nvPr>
        </p:nvSpPr>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5" name="Slide Number Placeholder 4">
            <a:extLst>
              <a:ext uri="{FF2B5EF4-FFF2-40B4-BE49-F238E27FC236}">
                <a16:creationId xmlns:a16="http://schemas.microsoft.com/office/drawing/2014/main" id="{EB27D166-DEEC-EF49-A878-FECEA15064A2}"/>
              </a:ext>
            </a:extLst>
          </p:cNvPr>
          <p:cNvSpPr>
            <a:spLocks noGrp="1"/>
          </p:cNvSpPr>
          <p:nvPr>
            <p:ph type="sldNum" sz="quarter" idx="12"/>
          </p:nvPr>
        </p:nvSpPr>
        <p:spPr/>
        <p:txBody>
          <a:bodyPr/>
          <a:lstStyle/>
          <a:p>
            <a:fld id="{1FE97603-2A10-E648-8DE4-4D75A1570B14}" type="slidenum">
              <a:rPr lang="en-US" smtClean="0"/>
              <a:t>43</a:t>
            </a:fld>
            <a:endParaRPr lang="en-US" dirty="0"/>
          </a:p>
        </p:txBody>
      </p:sp>
      <p:sp>
        <p:nvSpPr>
          <p:cNvPr id="7" name="TextBox 6">
            <a:extLst>
              <a:ext uri="{FF2B5EF4-FFF2-40B4-BE49-F238E27FC236}">
                <a16:creationId xmlns:a16="http://schemas.microsoft.com/office/drawing/2014/main" id="{A28B5ED0-77E0-D74E-AA00-E0C5A4051E59}"/>
              </a:ext>
            </a:extLst>
          </p:cNvPr>
          <p:cNvSpPr txBox="1"/>
          <p:nvPr/>
        </p:nvSpPr>
        <p:spPr>
          <a:xfrm>
            <a:off x="95250" y="1704191"/>
            <a:ext cx="8870950" cy="2800767"/>
          </a:xfrm>
          <a:prstGeom prst="rect">
            <a:avLst/>
          </a:prstGeom>
          <a:noFill/>
        </p:spPr>
        <p:txBody>
          <a:bodyPr wrap="square" rtlCol="0">
            <a:spAutoFit/>
          </a:bodyPr>
          <a:lstStyle/>
          <a:p>
            <a:pPr algn="just"/>
            <a:r>
              <a:rPr lang="en-US" sz="1600" i="1" dirty="0">
                <a:solidFill>
                  <a:srgbClr val="002060"/>
                </a:solidFill>
                <a:latin typeface="Optima" panose="02000503060000020004" pitchFamily="2" charset="0"/>
              </a:rPr>
              <a:t>FLASH cancer therapy: Multiple biological studies and even a few patients’ treatments around the world in recent years confirmed significant improvements in the cancer treatment results; termed FLASH radiotherapy,</a:t>
            </a:r>
            <a:r>
              <a:rPr lang="en-US" sz="1600" b="1" i="1" dirty="0">
                <a:solidFill>
                  <a:srgbClr val="002060"/>
                </a:solidFill>
                <a:latin typeface="Optima" panose="02000503060000020004" pitchFamily="2" charset="0"/>
              </a:rPr>
              <a:t> involves delivering the same treatment dose but in much shorter time intervals — fractions of a second as opposed to minutes </a:t>
            </a:r>
            <a:r>
              <a:rPr lang="en-US" sz="1600" i="1" dirty="0">
                <a:solidFill>
                  <a:srgbClr val="002060"/>
                </a:solidFill>
                <a:latin typeface="Optima" panose="02000503060000020004" pitchFamily="2" charset="0"/>
              </a:rPr>
              <a:t>— and in far fewer fractions or even a single fraction and therefore at dose rates that are thousands of times higher [7].</a:t>
            </a:r>
          </a:p>
          <a:p>
            <a:pPr algn="just"/>
            <a:endParaRPr lang="en-US" sz="1600" i="1" dirty="0">
              <a:solidFill>
                <a:srgbClr val="002060"/>
              </a:solidFill>
              <a:latin typeface="Optima" panose="02000503060000020004" pitchFamily="2" charset="0"/>
            </a:endParaRPr>
          </a:p>
          <a:p>
            <a:pPr algn="just"/>
            <a:r>
              <a:rPr lang="en-US" sz="1600" i="1" dirty="0">
                <a:solidFill>
                  <a:srgbClr val="002060"/>
                </a:solidFill>
                <a:latin typeface="Optima" panose="02000503060000020004" pitchFamily="2" charset="0"/>
                <a:cs typeface="Calibri" panose="020F0502020204030204" pitchFamily="34" charset="0"/>
              </a:rPr>
              <a:t> The 10-30 MeV commercially available cyclotron has frequency of 65-73.2 MHz and provides 400 </a:t>
            </a:r>
            <a:r>
              <a:rPr lang="en-US" sz="1600" i="1" dirty="0">
                <a:solidFill>
                  <a:srgbClr val="002060"/>
                </a:solidFill>
                <a:latin typeface="Symbol" pitchFamily="2" charset="2"/>
                <a:cs typeface="Calibri" panose="020F0502020204030204" pitchFamily="34" charset="0"/>
              </a:rPr>
              <a:t>m</a:t>
            </a:r>
            <a:r>
              <a:rPr lang="en-US" sz="1600" i="1" dirty="0">
                <a:solidFill>
                  <a:srgbClr val="002060"/>
                </a:solidFill>
                <a:latin typeface="Optima" panose="02000503060000020004" pitchFamily="2" charset="0"/>
                <a:cs typeface="Calibri" panose="020F0502020204030204" pitchFamily="34" charset="0"/>
              </a:rPr>
              <a:t>A-1200</a:t>
            </a:r>
            <a:r>
              <a:rPr lang="en-US" sz="1600" i="1" dirty="0">
                <a:solidFill>
                  <a:srgbClr val="002060"/>
                </a:solidFill>
                <a:latin typeface="Symbol" pitchFamily="2" charset="2"/>
                <a:cs typeface="Calibri" panose="020F0502020204030204" pitchFamily="34" charset="0"/>
              </a:rPr>
              <a:t>m</a:t>
            </a:r>
            <a:r>
              <a:rPr lang="en-US" sz="1600" i="1" dirty="0">
                <a:solidFill>
                  <a:srgbClr val="002060"/>
                </a:solidFill>
                <a:latin typeface="Optima" panose="02000503060000020004" pitchFamily="2" charset="0"/>
                <a:cs typeface="Calibri" panose="020F0502020204030204" pitchFamily="34" charset="0"/>
              </a:rPr>
              <a:t>A. This makes 3.4x10</a:t>
            </a:r>
            <a:r>
              <a:rPr lang="en-US" sz="1600" i="1" baseline="30000" dirty="0">
                <a:solidFill>
                  <a:srgbClr val="002060"/>
                </a:solidFill>
                <a:latin typeface="Optima" panose="02000503060000020004" pitchFamily="2" charset="0"/>
                <a:cs typeface="Calibri" panose="020F0502020204030204" pitchFamily="34" charset="0"/>
              </a:rPr>
              <a:t>7</a:t>
            </a:r>
            <a:r>
              <a:rPr lang="en-US" sz="1600" i="1" dirty="0">
                <a:solidFill>
                  <a:srgbClr val="002060"/>
                </a:solidFill>
                <a:latin typeface="Optima" panose="02000503060000020004" pitchFamily="2" charset="0"/>
                <a:cs typeface="Calibri" panose="020F0502020204030204" pitchFamily="34" charset="0"/>
              </a:rPr>
              <a:t> protons per bunch. As the synchrotron accelerates 80 bunches this makes per each synchrotron cycle N</a:t>
            </a:r>
            <a:r>
              <a:rPr lang="en-US" sz="1600" i="1" baseline="-25000" dirty="0">
                <a:solidFill>
                  <a:srgbClr val="002060"/>
                </a:solidFill>
                <a:latin typeface="Optima" panose="02000503060000020004" pitchFamily="2" charset="0"/>
                <a:cs typeface="Calibri" panose="020F0502020204030204" pitchFamily="34" charset="0"/>
              </a:rPr>
              <a:t>PROTONS </a:t>
            </a:r>
            <a:r>
              <a:rPr lang="en-US" sz="1600" i="1" dirty="0">
                <a:solidFill>
                  <a:srgbClr val="002060"/>
                </a:solidFill>
                <a:latin typeface="Optima" panose="02000503060000020004" pitchFamily="2" charset="0"/>
                <a:cs typeface="Calibri" panose="020F0502020204030204" pitchFamily="34" charset="0"/>
              </a:rPr>
              <a:t>= 3.4x10</a:t>
            </a:r>
            <a:r>
              <a:rPr lang="en-US" sz="1600" i="1" baseline="30000" dirty="0">
                <a:solidFill>
                  <a:srgbClr val="002060"/>
                </a:solidFill>
                <a:latin typeface="Optima" panose="02000503060000020004" pitchFamily="2" charset="0"/>
                <a:cs typeface="Calibri" panose="020F0502020204030204" pitchFamily="34" charset="0"/>
              </a:rPr>
              <a:t>7</a:t>
            </a:r>
            <a:r>
              <a:rPr lang="en-US" sz="1600" i="1" dirty="0">
                <a:solidFill>
                  <a:srgbClr val="002060"/>
                </a:solidFill>
                <a:latin typeface="Optima" panose="02000503060000020004" pitchFamily="2" charset="0"/>
                <a:cs typeface="Calibri" panose="020F0502020204030204" pitchFamily="34" charset="0"/>
              </a:rPr>
              <a:t>x 80 = 2.7x10</a:t>
            </a:r>
            <a:r>
              <a:rPr lang="en-US" sz="1600" i="1" baseline="30000" dirty="0">
                <a:solidFill>
                  <a:srgbClr val="002060"/>
                </a:solidFill>
                <a:latin typeface="Optima" panose="02000503060000020004" pitchFamily="2" charset="0"/>
                <a:cs typeface="Calibri" panose="020F0502020204030204" pitchFamily="34" charset="0"/>
              </a:rPr>
              <a:t>9</a:t>
            </a:r>
            <a:r>
              <a:rPr lang="en-US" sz="1600" i="1" dirty="0">
                <a:solidFill>
                  <a:srgbClr val="002060"/>
                </a:solidFill>
                <a:latin typeface="Optima" panose="02000503060000020004" pitchFamily="2" charset="0"/>
                <a:cs typeface="Calibri" panose="020F0502020204030204" pitchFamily="34" charset="0"/>
              </a:rPr>
              <a:t>. To achieve the 3.8x10</a:t>
            </a:r>
            <a:r>
              <a:rPr lang="en-US" sz="1600" i="1" baseline="30000" dirty="0">
                <a:solidFill>
                  <a:srgbClr val="002060"/>
                </a:solidFill>
                <a:latin typeface="Optima" panose="02000503060000020004" pitchFamily="2" charset="0"/>
                <a:cs typeface="Calibri" panose="020F0502020204030204" pitchFamily="34" charset="0"/>
              </a:rPr>
              <a:t>11</a:t>
            </a:r>
            <a:r>
              <a:rPr lang="en-US" sz="1600" i="1" dirty="0">
                <a:solidFill>
                  <a:srgbClr val="002060"/>
                </a:solidFill>
                <a:latin typeface="Optima" panose="02000503060000020004" pitchFamily="2" charset="0"/>
                <a:cs typeface="Calibri" panose="020F0502020204030204" pitchFamily="34" charset="0"/>
              </a:rPr>
              <a:t> protons for FLASH therapy it is required to run the synchrotron per one FLASH treatment N=3.8x10</a:t>
            </a:r>
            <a:r>
              <a:rPr lang="en-US" sz="1600" i="1" baseline="30000" dirty="0">
                <a:solidFill>
                  <a:srgbClr val="002060"/>
                </a:solidFill>
                <a:latin typeface="Optima" panose="02000503060000020004" pitchFamily="2" charset="0"/>
                <a:cs typeface="Calibri" panose="020F0502020204030204" pitchFamily="34" charset="0"/>
              </a:rPr>
              <a:t>11</a:t>
            </a:r>
            <a:r>
              <a:rPr lang="en-US" sz="1600" i="1" dirty="0">
                <a:solidFill>
                  <a:srgbClr val="002060"/>
                </a:solidFill>
                <a:latin typeface="Optima" panose="02000503060000020004" pitchFamily="2" charset="0"/>
                <a:cs typeface="Calibri" panose="020F0502020204030204" pitchFamily="34" charset="0"/>
              </a:rPr>
              <a:t>/2.7x10</a:t>
            </a:r>
            <a:r>
              <a:rPr lang="en-US" sz="1600" i="1" baseline="30000" dirty="0">
                <a:solidFill>
                  <a:srgbClr val="002060"/>
                </a:solidFill>
                <a:latin typeface="Optima" panose="02000503060000020004" pitchFamily="2" charset="0"/>
                <a:cs typeface="Calibri" panose="020F0502020204030204" pitchFamily="34" charset="0"/>
              </a:rPr>
              <a:t>9</a:t>
            </a:r>
            <a:r>
              <a:rPr lang="en-US" sz="1600" i="1" dirty="0">
                <a:solidFill>
                  <a:srgbClr val="002060"/>
                </a:solidFill>
                <a:latin typeface="Optima" panose="02000503060000020004" pitchFamily="2" charset="0"/>
                <a:cs typeface="Calibri" panose="020F0502020204030204" pitchFamily="34" charset="0"/>
              </a:rPr>
              <a:t>~140. The total time for the FLASH treatment is </a:t>
            </a:r>
            <a:r>
              <a:rPr lang="en-US" sz="1600" i="1" dirty="0" err="1">
                <a:solidFill>
                  <a:srgbClr val="002060"/>
                </a:solidFill>
                <a:latin typeface="Optima" panose="02000503060000020004" pitchFamily="2" charset="0"/>
                <a:cs typeface="Calibri" panose="020F0502020204030204" pitchFamily="34" charset="0"/>
              </a:rPr>
              <a:t>t</a:t>
            </a:r>
            <a:r>
              <a:rPr lang="en-US" sz="1600" i="1" baseline="-25000" dirty="0" err="1">
                <a:solidFill>
                  <a:srgbClr val="002060"/>
                </a:solidFill>
                <a:latin typeface="Optima" panose="02000503060000020004" pitchFamily="2" charset="0"/>
                <a:cs typeface="Calibri" panose="020F0502020204030204" pitchFamily="34" charset="0"/>
              </a:rPr>
              <a:t>FLASH</a:t>
            </a:r>
            <a:r>
              <a:rPr lang="en-US" sz="1600" i="1" dirty="0">
                <a:solidFill>
                  <a:srgbClr val="002060"/>
                </a:solidFill>
                <a:latin typeface="Optima" panose="02000503060000020004" pitchFamily="2" charset="0"/>
                <a:cs typeface="Calibri" panose="020F0502020204030204" pitchFamily="34" charset="0"/>
              </a:rPr>
              <a:t>=140 x 770</a:t>
            </a:r>
            <a:r>
              <a:rPr lang="en-US" sz="1600" i="1" dirty="0">
                <a:solidFill>
                  <a:srgbClr val="002060"/>
                </a:solidFill>
                <a:latin typeface="Symbol" pitchFamily="2" charset="2"/>
                <a:cs typeface="Calibri" panose="020F0502020204030204" pitchFamily="34" charset="0"/>
              </a:rPr>
              <a:t>m</a:t>
            </a:r>
            <a:r>
              <a:rPr lang="en-US" sz="1600" i="1" dirty="0">
                <a:solidFill>
                  <a:srgbClr val="002060"/>
                </a:solidFill>
                <a:latin typeface="Optima" panose="02000503060000020004" pitchFamily="2" charset="0"/>
                <a:cs typeface="Calibri" panose="020F0502020204030204" pitchFamily="34" charset="0"/>
              </a:rPr>
              <a:t>s = 100 ms!</a:t>
            </a:r>
          </a:p>
        </p:txBody>
      </p:sp>
      <p:sp>
        <p:nvSpPr>
          <p:cNvPr id="8" name="TextBox 7">
            <a:extLst>
              <a:ext uri="{FF2B5EF4-FFF2-40B4-BE49-F238E27FC236}">
                <a16:creationId xmlns:a16="http://schemas.microsoft.com/office/drawing/2014/main" id="{D3863EBE-7D4C-C545-94D3-4F00F96BB83A}"/>
              </a:ext>
            </a:extLst>
          </p:cNvPr>
          <p:cNvSpPr txBox="1"/>
          <p:nvPr/>
        </p:nvSpPr>
        <p:spPr>
          <a:xfrm>
            <a:off x="0" y="5650409"/>
            <a:ext cx="9074150" cy="523220"/>
          </a:xfrm>
          <a:prstGeom prst="rect">
            <a:avLst/>
          </a:prstGeom>
          <a:noFill/>
          <a:ln w="12700">
            <a:solidFill>
              <a:srgbClr val="FF0000"/>
            </a:solidFill>
          </a:ln>
        </p:spPr>
        <p:txBody>
          <a:bodyPr wrap="square" rtlCol="0">
            <a:spAutoFit/>
          </a:bodyPr>
          <a:lstStyle/>
          <a:p>
            <a:pPr marL="285750" indent="-285750"/>
            <a:r>
              <a:rPr lang="en-US" sz="1400" dirty="0">
                <a:solidFill>
                  <a:srgbClr val="002060"/>
                </a:solidFill>
                <a:latin typeface="Optima" panose="02000503060000020004" pitchFamily="2" charset="0"/>
              </a:rPr>
              <a:t>[7] Konrad P. Nesteruk and Serena Psoroulas, “FLASH Irradiation with Proton Beams: Beam Characteristics and Their Implications for Beam Diagnostics”, applied sciences, 2021,</a:t>
            </a:r>
            <a:r>
              <a:rPr lang="en-US" sz="1400" b="1" dirty="0">
                <a:solidFill>
                  <a:srgbClr val="002060"/>
                </a:solidFill>
                <a:latin typeface="Optima" panose="02000503060000020004" pitchFamily="2" charset="0"/>
              </a:rPr>
              <a:t>11</a:t>
            </a:r>
            <a:r>
              <a:rPr lang="en-US" sz="1400" dirty="0">
                <a:solidFill>
                  <a:srgbClr val="002060"/>
                </a:solidFill>
                <a:latin typeface="Optima" panose="02000503060000020004" pitchFamily="2" charset="0"/>
              </a:rPr>
              <a:t>, 2170, </a:t>
            </a:r>
            <a:r>
              <a:rPr lang="en-US" sz="1400" u="sng" dirty="0">
                <a:solidFill>
                  <a:srgbClr val="002060"/>
                </a:solidFill>
                <a:latin typeface="Optima" panose="02000503060000020004" pitchFamily="2" charset="0"/>
                <a:hlinkClick r:id="rId3">
                  <a:extLst>
                    <a:ext uri="{A12FA001-AC4F-418D-AE19-62706E023703}">
                      <ahyp:hlinkClr xmlns:ahyp="http://schemas.microsoft.com/office/drawing/2018/hyperlinkcolor" val="tx"/>
                    </a:ext>
                  </a:extLst>
                </a:hlinkClick>
              </a:rPr>
              <a:t>https://doi.org/10.3390/app11052170</a:t>
            </a:r>
            <a:r>
              <a:rPr lang="en-US" sz="1400" dirty="0">
                <a:solidFill>
                  <a:srgbClr val="002060"/>
                </a:solidFill>
                <a:latin typeface="Optima" panose="02000503060000020004" pitchFamily="2" charset="0"/>
              </a:rPr>
              <a:t> </a:t>
            </a:r>
          </a:p>
        </p:txBody>
      </p:sp>
    </p:spTree>
    <p:extLst>
      <p:ext uri="{BB962C8B-B14F-4D97-AF65-F5344CB8AC3E}">
        <p14:creationId xmlns:p14="http://schemas.microsoft.com/office/powerpoint/2010/main" val="280851622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24C4-6C86-4D4F-AFB1-C21516709805}"/>
              </a:ext>
            </a:extLst>
          </p:cNvPr>
          <p:cNvSpPr>
            <a:spLocks noGrp="1"/>
          </p:cNvSpPr>
          <p:nvPr>
            <p:ph type="title"/>
          </p:nvPr>
        </p:nvSpPr>
        <p:spPr>
          <a:xfrm>
            <a:off x="-1" y="-14922"/>
            <a:ext cx="9142733" cy="923330"/>
          </a:xfrm>
        </p:spPr>
        <p:txBody>
          <a:bodyPr>
            <a:normAutofit/>
          </a:bodyPr>
          <a:lstStyle/>
          <a:p>
            <a:r>
              <a:rPr lang="en-US" i="1" dirty="0">
                <a:solidFill>
                  <a:srgbClr val="002060"/>
                </a:solidFill>
                <a:latin typeface="Optima" panose="02000503060000020004" pitchFamily="2" charset="0"/>
              </a:rPr>
              <a:t>9. SUMMARY</a:t>
            </a:r>
          </a:p>
        </p:txBody>
      </p:sp>
      <p:sp>
        <p:nvSpPr>
          <p:cNvPr id="4" name="Footer Placeholder 3">
            <a:extLst>
              <a:ext uri="{FF2B5EF4-FFF2-40B4-BE49-F238E27FC236}">
                <a16:creationId xmlns:a16="http://schemas.microsoft.com/office/drawing/2014/main" id="{58D2B922-3B90-BE43-B622-801BAC6606CA}"/>
              </a:ext>
            </a:extLst>
          </p:cNvPr>
          <p:cNvSpPr>
            <a:spLocks noGrp="1"/>
          </p:cNvSpPr>
          <p:nvPr>
            <p:ph type="ftr" sz="quarter" idx="11"/>
          </p:nvPr>
        </p:nvSpPr>
        <p:spPr/>
        <p:txBody>
          <a:bodyPr/>
          <a:lstStyle/>
          <a:p>
            <a:r>
              <a:rPr lang="en-US" b="0">
                <a:solidFill>
                  <a:srgbClr val="002060"/>
                </a:solidFill>
                <a:latin typeface="Optima" panose="02000503060000020004" pitchFamily="2" charset="0"/>
              </a:rPr>
              <a:t>Dejan Trbojevic – FFA 2023 Jefferson Laboratory</a:t>
            </a:r>
            <a:endParaRPr lang="en-US" b="0" dirty="0">
              <a:solidFill>
                <a:srgbClr val="002060"/>
              </a:solidFill>
              <a:latin typeface="Optima" panose="02000503060000020004" pitchFamily="2" charset="0"/>
            </a:endParaRPr>
          </a:p>
        </p:txBody>
      </p:sp>
      <p:sp>
        <p:nvSpPr>
          <p:cNvPr id="5" name="Slide Number Placeholder 4">
            <a:extLst>
              <a:ext uri="{FF2B5EF4-FFF2-40B4-BE49-F238E27FC236}">
                <a16:creationId xmlns:a16="http://schemas.microsoft.com/office/drawing/2014/main" id="{EB27D166-DEEC-EF49-A878-FECEA15064A2}"/>
              </a:ext>
            </a:extLst>
          </p:cNvPr>
          <p:cNvSpPr>
            <a:spLocks noGrp="1"/>
          </p:cNvSpPr>
          <p:nvPr>
            <p:ph type="sldNum" sz="quarter" idx="12"/>
          </p:nvPr>
        </p:nvSpPr>
        <p:spPr/>
        <p:txBody>
          <a:bodyPr/>
          <a:lstStyle/>
          <a:p>
            <a:fld id="{1FE97603-2A10-E648-8DE4-4D75A1570B14}" type="slidenum">
              <a:rPr lang="en-US" smtClean="0"/>
              <a:t>44</a:t>
            </a:fld>
            <a:endParaRPr lang="en-US" dirty="0"/>
          </a:p>
        </p:txBody>
      </p:sp>
      <p:sp>
        <p:nvSpPr>
          <p:cNvPr id="9" name="Content Placeholder 2">
            <a:extLst>
              <a:ext uri="{FF2B5EF4-FFF2-40B4-BE49-F238E27FC236}">
                <a16:creationId xmlns:a16="http://schemas.microsoft.com/office/drawing/2014/main" id="{64508100-DEAC-FA44-9599-8B4220DE816E}"/>
              </a:ext>
            </a:extLst>
          </p:cNvPr>
          <p:cNvSpPr>
            <a:spLocks noGrp="1"/>
          </p:cNvSpPr>
          <p:nvPr>
            <p:ph idx="1"/>
          </p:nvPr>
        </p:nvSpPr>
        <p:spPr>
          <a:xfrm>
            <a:off x="73388" y="706129"/>
            <a:ext cx="8995954" cy="5649970"/>
          </a:xfrm>
        </p:spPr>
        <p:txBody>
          <a:bodyPr>
            <a:noAutofit/>
          </a:bodyPr>
          <a:lstStyle/>
          <a:p>
            <a:pPr marL="457200" indent="-285750" algn="just"/>
            <a:r>
              <a:rPr lang="en-US" sz="1400" dirty="0">
                <a:ea typeface="Calibri" panose="020F0502020204030204" pitchFamily="34" charset="0"/>
                <a:cs typeface="Calibri" panose="020F0502020204030204" pitchFamily="34" charset="0"/>
              </a:rPr>
              <a:t>Affordable ’FLASH’ radiation therapy facility includes:  </a:t>
            </a:r>
          </a:p>
          <a:p>
            <a:pPr marL="857250" lvl="1" algn="just">
              <a:buFont typeface="+mj-lt"/>
              <a:buAutoNum type="arabicPeriod"/>
            </a:pPr>
            <a:r>
              <a:rPr lang="en-US" sz="1400" dirty="0">
                <a:ea typeface="Calibri" panose="020F0502020204030204" pitchFamily="34" charset="0"/>
                <a:cs typeface="Calibri" panose="020F0502020204030204" pitchFamily="34" charset="0"/>
              </a:rPr>
              <a:t>Injector 10-16.5 MeV low energy </a:t>
            </a:r>
            <a:r>
              <a:rPr lang="en-US" sz="1400" b="1" dirty="0">
                <a:ea typeface="Calibri" panose="020F0502020204030204" pitchFamily="34" charset="0"/>
                <a:cs typeface="Calibri" panose="020F0502020204030204" pitchFamily="34" charset="0"/>
              </a:rPr>
              <a:t>commercially available cyclotron </a:t>
            </a:r>
            <a:r>
              <a:rPr lang="en-US" sz="1400" dirty="0">
                <a:ea typeface="Calibri" panose="020F0502020204030204" pitchFamily="34" charset="0"/>
                <a:cs typeface="Calibri" panose="020F0502020204030204" pitchFamily="34" charset="0"/>
              </a:rPr>
              <a:t>(~$2-3M), </a:t>
            </a:r>
          </a:p>
          <a:p>
            <a:pPr marL="857250" lvl="1" algn="just">
              <a:buFont typeface="+mj-lt"/>
              <a:buAutoNum type="arabicPeriod"/>
            </a:pPr>
            <a:r>
              <a:rPr lang="en-US" sz="1400" dirty="0">
                <a:ea typeface="Calibri" panose="020F0502020204030204" pitchFamily="34" charset="0"/>
                <a:cs typeface="Calibri" panose="020F0502020204030204" pitchFamily="34" charset="0"/>
              </a:rPr>
              <a:t>Permanent magnet transfer beam lines.</a:t>
            </a:r>
          </a:p>
          <a:p>
            <a:pPr marL="857250" lvl="1" algn="just">
              <a:buFont typeface="+mj-lt"/>
              <a:buAutoNum type="arabicPeriod"/>
            </a:pPr>
            <a:r>
              <a:rPr lang="en-US" sz="1400" dirty="0">
                <a:ea typeface="Calibri" panose="020F0502020204030204" pitchFamily="34" charset="0"/>
                <a:cs typeface="Calibri" panose="020F0502020204030204" pitchFamily="34" charset="0"/>
              </a:rPr>
              <a:t>Fast-cycling permanent magnet synchrotron, </a:t>
            </a:r>
          </a:p>
          <a:p>
            <a:pPr marL="857250" lvl="1" algn="just">
              <a:buFont typeface="+mj-lt"/>
              <a:buAutoNum type="arabicPeriod"/>
            </a:pPr>
            <a:r>
              <a:rPr lang="en-US" sz="1400" dirty="0">
                <a:ea typeface="Calibri" panose="020F0502020204030204" pitchFamily="34" charset="0"/>
                <a:cs typeface="Calibri" panose="020F0502020204030204" pitchFamily="34" charset="0"/>
              </a:rPr>
              <a:t>The fixed field permanent magnet gantry. The permanent magnetic field removes limitations of the present proton therapy facilities as there is no need to adjust magnetic field.</a:t>
            </a:r>
          </a:p>
          <a:p>
            <a:pPr marL="457200" indent="-285750" algn="just"/>
            <a:r>
              <a:rPr lang="en-US" sz="1400" dirty="0">
                <a:solidFill>
                  <a:srgbClr val="002060"/>
                </a:solidFill>
                <a:ea typeface="Calibri" panose="020F0502020204030204" pitchFamily="34" charset="0"/>
                <a:cs typeface="Calibri" panose="020F0502020204030204" pitchFamily="34" charset="0"/>
              </a:rPr>
              <a:t>The 10-250 MeV fast cycling proton synchrotron with cycling of 1.3 kHz is the fastest synchrotron proposed</a:t>
            </a:r>
            <a:r>
              <a:rPr lang="en-US" sz="1400" dirty="0">
                <a:ea typeface="Calibri" panose="020F0502020204030204" pitchFamily="34" charset="0"/>
                <a:cs typeface="Calibri" panose="020F0502020204030204" pitchFamily="34" charset="0"/>
              </a:rPr>
              <a:t> so far. T</a:t>
            </a:r>
            <a:r>
              <a:rPr lang="en-US" sz="1400" dirty="0">
                <a:solidFill>
                  <a:srgbClr val="002060"/>
                </a:solidFill>
                <a:ea typeface="Calibri" panose="020F0502020204030204" pitchFamily="34" charset="0"/>
                <a:cs typeface="Calibri" panose="020F0502020204030204" pitchFamily="34" charset="0"/>
              </a:rPr>
              <a:t>oday’s synchrotron rates are in a range are 15-60 Hz. </a:t>
            </a:r>
          </a:p>
          <a:p>
            <a:pPr marL="457200" indent="-285750" algn="just"/>
            <a:r>
              <a:rPr lang="en-US" sz="1400" dirty="0">
                <a:solidFill>
                  <a:srgbClr val="002060"/>
                </a:solidFill>
                <a:ea typeface="Calibri" panose="020F0502020204030204" pitchFamily="34" charset="0"/>
                <a:cs typeface="Calibri" panose="020F0502020204030204" pitchFamily="34" charset="0"/>
              </a:rPr>
              <a:t>In proton acceleration within the non-relativistic energy range the main problem is the limitation </a:t>
            </a:r>
            <a:r>
              <a:rPr lang="en-US" sz="1400" b="1" dirty="0">
                <a:solidFill>
                  <a:srgbClr val="FF0000"/>
                </a:solidFill>
                <a:ea typeface="Calibri" panose="020F0502020204030204" pitchFamily="34" charset="0"/>
                <a:cs typeface="Calibri" panose="020F0502020204030204" pitchFamily="34" charset="0"/>
              </a:rPr>
              <a:t>on the speed of magnetic field response to the change of energy</a:t>
            </a:r>
            <a:r>
              <a:rPr lang="en-US" sz="1400" dirty="0">
                <a:solidFill>
                  <a:srgbClr val="002060"/>
                </a:solidFill>
                <a:ea typeface="Calibri" panose="020F0502020204030204" pitchFamily="34" charset="0"/>
                <a:cs typeface="Calibri" panose="020F0502020204030204" pitchFamily="34" charset="0"/>
              </a:rPr>
              <a:t>. This limitation </a:t>
            </a:r>
            <a:r>
              <a:rPr lang="en-US" sz="1400" b="1" dirty="0">
                <a:solidFill>
                  <a:srgbClr val="FF0000"/>
                </a:solidFill>
                <a:ea typeface="Calibri" panose="020F0502020204030204" pitchFamily="34" charset="0"/>
                <a:cs typeface="Calibri" panose="020F0502020204030204" pitchFamily="34" charset="0"/>
              </a:rPr>
              <a:t>is now eliminated by using the permanent magnets </a:t>
            </a:r>
            <a:r>
              <a:rPr lang="en-US" sz="1400" b="1" dirty="0">
                <a:solidFill>
                  <a:srgbClr val="002060"/>
                </a:solidFill>
                <a:ea typeface="Calibri" panose="020F0502020204030204" pitchFamily="34" charset="0"/>
                <a:cs typeface="Calibri" panose="020F0502020204030204" pitchFamily="34" charset="0"/>
              </a:rPr>
              <a:t>for the same energy range</a:t>
            </a:r>
            <a:r>
              <a:rPr lang="en-US" sz="1400" dirty="0">
                <a:solidFill>
                  <a:srgbClr val="002060"/>
                </a:solidFill>
                <a:ea typeface="Calibri" panose="020F0502020204030204" pitchFamily="34" charset="0"/>
                <a:cs typeface="Calibri" panose="020F0502020204030204" pitchFamily="34" charset="0"/>
              </a:rPr>
              <a:t>. </a:t>
            </a:r>
          </a:p>
          <a:p>
            <a:pPr marL="457200" indent="-285750" algn="just"/>
            <a:r>
              <a:rPr lang="en-US" sz="1400" dirty="0">
                <a:ea typeface="Calibri" panose="020F0502020204030204" pitchFamily="34" charset="0"/>
                <a:cs typeface="Calibri" panose="020F0502020204030204" pitchFamily="34" charset="0"/>
              </a:rPr>
              <a:t>The transverse scanning at the end of the gantry requires significantly higher rates to be able to deliver the beam within 100 ms. </a:t>
            </a:r>
          </a:p>
          <a:p>
            <a:pPr marL="171450" indent="0" algn="just">
              <a:buNone/>
            </a:pPr>
            <a:endParaRPr lang="en-US" sz="1400" dirty="0">
              <a:ea typeface="Calibri" panose="020F0502020204030204" pitchFamily="34" charset="0"/>
              <a:cs typeface="Calibri" panose="020F0502020204030204" pitchFamily="34" charset="0"/>
            </a:endParaRPr>
          </a:p>
          <a:p>
            <a:pPr marL="171450" indent="0" algn="ctr">
              <a:buNone/>
            </a:pPr>
            <a:r>
              <a:rPr lang="en-US" sz="1400" dirty="0">
                <a:ea typeface="Calibri" panose="020F0502020204030204" pitchFamily="34" charset="0"/>
                <a:cs typeface="Calibri" panose="020F0502020204030204" pitchFamily="34" charset="0"/>
              </a:rPr>
              <a:t>	</a:t>
            </a:r>
            <a:r>
              <a:rPr lang="en-US" sz="1600" b="1" dirty="0">
                <a:ea typeface="Calibri" panose="020F0502020204030204" pitchFamily="34" charset="0"/>
                <a:cs typeface="Calibri" panose="020F0502020204030204" pitchFamily="34" charset="0"/>
              </a:rPr>
              <a:t>Advantages:</a:t>
            </a:r>
          </a:p>
          <a:p>
            <a:pPr marL="171450" indent="0" algn="just">
              <a:buNone/>
            </a:pPr>
            <a:endParaRPr lang="en-US" sz="1400" dirty="0">
              <a:ea typeface="Calibri" panose="020F0502020204030204" pitchFamily="34" charset="0"/>
              <a:cs typeface="Calibri" panose="020F0502020204030204" pitchFamily="34" charset="0"/>
            </a:endParaRPr>
          </a:p>
          <a:p>
            <a:pPr marL="457200" indent="-285750" algn="just"/>
            <a:r>
              <a:rPr lang="en-US" sz="1400" dirty="0">
                <a:solidFill>
                  <a:srgbClr val="002060"/>
                </a:solidFill>
                <a:cs typeface="Calibri" panose="020F0502020204030204" pitchFamily="34" charset="0"/>
              </a:rPr>
              <a:t>The </a:t>
            </a:r>
            <a:r>
              <a:rPr lang="en-US" sz="1400" b="1" dirty="0">
                <a:solidFill>
                  <a:srgbClr val="002060"/>
                </a:solidFill>
                <a:cs typeface="Calibri" panose="020F0502020204030204" pitchFamily="34" charset="0"/>
              </a:rPr>
              <a:t>cost</a:t>
            </a:r>
            <a:r>
              <a:rPr lang="en-US" sz="1400" dirty="0">
                <a:solidFill>
                  <a:srgbClr val="002060"/>
                </a:solidFill>
                <a:cs typeface="Calibri" panose="020F0502020204030204" pitchFamily="34" charset="0"/>
              </a:rPr>
              <a:t> of the FLASH radiation therapy facility </a:t>
            </a:r>
            <a:r>
              <a:rPr lang="en-US" sz="1400" b="1" dirty="0">
                <a:solidFill>
                  <a:srgbClr val="002060"/>
                </a:solidFill>
                <a:cs typeface="Calibri" panose="020F0502020204030204" pitchFamily="34" charset="0"/>
              </a:rPr>
              <a:t>is significantly reduced</a:t>
            </a:r>
            <a:r>
              <a:rPr lang="en-US" sz="1400" b="1" dirty="0">
                <a:cs typeface="Calibri" panose="020F0502020204030204" pitchFamily="34" charset="0"/>
              </a:rPr>
              <a:t> </a:t>
            </a:r>
            <a:r>
              <a:rPr lang="en-US" sz="1400" dirty="0">
                <a:cs typeface="Calibri" panose="020F0502020204030204" pitchFamily="34" charset="0"/>
              </a:rPr>
              <a:t>(~$40M with respect to ~$160M).</a:t>
            </a:r>
            <a:endParaRPr lang="en-US" sz="1400" dirty="0">
              <a:solidFill>
                <a:srgbClr val="002060"/>
              </a:solidFill>
              <a:cs typeface="Calibri" panose="020F0502020204030204" pitchFamily="34" charset="0"/>
            </a:endParaRPr>
          </a:p>
          <a:p>
            <a:pPr marL="457200" indent="-285750" algn="just"/>
            <a:r>
              <a:rPr lang="en-US" sz="1400" b="1" dirty="0">
                <a:cs typeface="Calibri" panose="020F0502020204030204" pitchFamily="34" charset="0"/>
              </a:rPr>
              <a:t>S</a:t>
            </a:r>
            <a:r>
              <a:rPr lang="en-US" sz="1400" b="1" dirty="0">
                <a:solidFill>
                  <a:srgbClr val="002060"/>
                </a:solidFill>
                <a:cs typeface="Calibri" panose="020F0502020204030204" pitchFamily="34" charset="0"/>
              </a:rPr>
              <a:t>implified operation </a:t>
            </a:r>
            <a:r>
              <a:rPr lang="en-US" sz="1400" dirty="0">
                <a:solidFill>
                  <a:srgbClr val="002060"/>
                </a:solidFill>
                <a:cs typeface="Calibri" panose="020F0502020204030204" pitchFamily="34" charset="0"/>
              </a:rPr>
              <a:t>as there is not a need to change the magnet settings for different proton energies.</a:t>
            </a:r>
          </a:p>
          <a:p>
            <a:pPr marL="457200" indent="-285750" algn="just"/>
            <a:r>
              <a:rPr lang="en-US" sz="1400" dirty="0">
                <a:cs typeface="Calibri" panose="020F0502020204030204" pitchFamily="34" charset="0"/>
              </a:rPr>
              <a:t>A significant </a:t>
            </a:r>
            <a:r>
              <a:rPr lang="en-US" sz="1400" b="1" dirty="0">
                <a:solidFill>
                  <a:srgbClr val="002060"/>
                </a:solidFill>
                <a:cs typeface="Calibri" panose="020F0502020204030204" pitchFamily="34" charset="0"/>
              </a:rPr>
              <a:t>reduction of the power consumption </a:t>
            </a:r>
            <a:r>
              <a:rPr lang="en-US" sz="1400" dirty="0">
                <a:solidFill>
                  <a:srgbClr val="002060"/>
                </a:solidFill>
                <a:cs typeface="Calibri" panose="020F0502020204030204" pitchFamily="34" charset="0"/>
              </a:rPr>
              <a:t>as the permanent magnets do not require electrical power. </a:t>
            </a:r>
            <a:r>
              <a:rPr lang="en-US" sz="1400" dirty="0">
                <a:cs typeface="Calibri" panose="020F0502020204030204" pitchFamily="34" charset="0"/>
              </a:rPr>
              <a:t>E</a:t>
            </a:r>
            <a:r>
              <a:rPr lang="en-US" sz="1400" dirty="0">
                <a:solidFill>
                  <a:srgbClr val="002060"/>
                </a:solidFill>
                <a:cs typeface="Calibri" panose="020F0502020204030204" pitchFamily="34" charset="0"/>
              </a:rPr>
              <a:t>xceptions are </a:t>
            </a:r>
            <a:r>
              <a:rPr lang="en-US" sz="1400" dirty="0">
                <a:cs typeface="Calibri" panose="020F0502020204030204" pitchFamily="34" charset="0"/>
              </a:rPr>
              <a:t>the </a:t>
            </a:r>
            <a:r>
              <a:rPr lang="en-US" sz="1400" dirty="0">
                <a:solidFill>
                  <a:srgbClr val="002060"/>
                </a:solidFill>
                <a:cs typeface="Calibri" panose="020F0502020204030204" pitchFamily="34" charset="0"/>
              </a:rPr>
              <a:t>correction magnets and RF power amplifiers.</a:t>
            </a:r>
          </a:p>
          <a:p>
            <a:pPr marL="457200" indent="-285750" algn="just"/>
            <a:r>
              <a:rPr lang="en-US" sz="1400" dirty="0">
                <a:cs typeface="Calibri" panose="020F0502020204030204" pitchFamily="34" charset="0"/>
              </a:rPr>
              <a:t>Significant reduction on radiation shielding as there the beam losses in synchrotron are controlled.</a:t>
            </a:r>
          </a:p>
          <a:p>
            <a:pPr marL="457200" indent="-285750" algn="just"/>
            <a:r>
              <a:rPr lang="en-US" sz="1400" dirty="0">
                <a:solidFill>
                  <a:srgbClr val="002060"/>
                </a:solidFill>
                <a:cs typeface="Calibri" panose="020F0502020204030204" pitchFamily="34" charset="0"/>
              </a:rPr>
              <a:t>Significant </a:t>
            </a:r>
            <a:r>
              <a:rPr lang="en-US" sz="1400" b="1" dirty="0">
                <a:solidFill>
                  <a:srgbClr val="002060"/>
                </a:solidFill>
                <a:cs typeface="Calibri" panose="020F0502020204030204" pitchFamily="34" charset="0"/>
              </a:rPr>
              <a:t>reduction of the magnet sizes and weights</a:t>
            </a:r>
            <a:r>
              <a:rPr lang="en-US" sz="1400" dirty="0">
                <a:solidFill>
                  <a:srgbClr val="002060"/>
                </a:solidFill>
                <a:cs typeface="Calibri" panose="020F0502020204030204" pitchFamily="34" charset="0"/>
              </a:rPr>
              <a:t>. The </a:t>
            </a:r>
            <a:r>
              <a:rPr lang="en-US" sz="1400" b="1" dirty="0">
                <a:solidFill>
                  <a:srgbClr val="002060"/>
                </a:solidFill>
                <a:cs typeface="Calibri" panose="020F0502020204030204" pitchFamily="34" charset="0"/>
              </a:rPr>
              <a:t>gantry weight is significantly reduced.</a:t>
            </a:r>
            <a:endParaRPr lang="en-US" sz="1400" b="1" dirty="0">
              <a:solidFill>
                <a:srgbClr val="002060"/>
              </a:solidFill>
            </a:endParaRPr>
          </a:p>
        </p:txBody>
      </p:sp>
    </p:spTree>
    <p:extLst>
      <p:ext uri="{BB962C8B-B14F-4D97-AF65-F5344CB8AC3E}">
        <p14:creationId xmlns:p14="http://schemas.microsoft.com/office/powerpoint/2010/main" val="385189165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2D05-0A34-2B83-1D99-68E5F25BF688}"/>
              </a:ext>
            </a:extLst>
          </p:cNvPr>
          <p:cNvSpPr>
            <a:spLocks noGrp="1"/>
          </p:cNvSpPr>
          <p:nvPr>
            <p:ph type="title"/>
          </p:nvPr>
        </p:nvSpPr>
        <p:spPr/>
        <p:txBody>
          <a:bodyPr/>
          <a:lstStyle/>
          <a:p>
            <a:r>
              <a:rPr lang="en-US" dirty="0"/>
              <a:t>Other Possible Applications</a:t>
            </a:r>
          </a:p>
        </p:txBody>
      </p:sp>
      <p:sp>
        <p:nvSpPr>
          <p:cNvPr id="3" name="Content Placeholder 2">
            <a:extLst>
              <a:ext uri="{FF2B5EF4-FFF2-40B4-BE49-F238E27FC236}">
                <a16:creationId xmlns:a16="http://schemas.microsoft.com/office/drawing/2014/main" id="{BE9CC088-5890-3B9B-0102-7A713F12F27C}"/>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dirty="0"/>
              <a:t>CEBAF upgrade, LHeC ERL collider</a:t>
            </a:r>
          </a:p>
        </p:txBody>
      </p:sp>
      <p:sp>
        <p:nvSpPr>
          <p:cNvPr id="4" name="Footer Placeholder 3">
            <a:extLst>
              <a:ext uri="{FF2B5EF4-FFF2-40B4-BE49-F238E27FC236}">
                <a16:creationId xmlns:a16="http://schemas.microsoft.com/office/drawing/2014/main" id="{B694333F-FC58-2268-E360-4E2D495518D6}"/>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2A69CEA7-8166-26CD-EA3A-4D449D7B148C}"/>
              </a:ext>
            </a:extLst>
          </p:cNvPr>
          <p:cNvSpPr>
            <a:spLocks noGrp="1"/>
          </p:cNvSpPr>
          <p:nvPr>
            <p:ph type="sldNum" sz="quarter" idx="12"/>
          </p:nvPr>
        </p:nvSpPr>
        <p:spPr/>
        <p:txBody>
          <a:bodyPr/>
          <a:lstStyle/>
          <a:p>
            <a:fld id="{1FE97603-2A10-E648-8DE4-4D75A1570B14}" type="slidenum">
              <a:rPr lang="en-US" smtClean="0"/>
              <a:pPr/>
              <a:t>45</a:t>
            </a:fld>
            <a:endParaRPr lang="en-US" dirty="0"/>
          </a:p>
        </p:txBody>
      </p:sp>
    </p:spTree>
    <p:extLst>
      <p:ext uri="{BB962C8B-B14F-4D97-AF65-F5344CB8AC3E}">
        <p14:creationId xmlns:p14="http://schemas.microsoft.com/office/powerpoint/2010/main" val="48033097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3E612B-9795-F1CD-23CF-F4FA85621754}"/>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ADEA331E-CB98-5FB2-FE6B-36E694929D11}"/>
              </a:ext>
            </a:extLst>
          </p:cNvPr>
          <p:cNvSpPr>
            <a:spLocks noGrp="1"/>
          </p:cNvSpPr>
          <p:nvPr>
            <p:ph type="sldNum" sz="quarter" idx="12"/>
          </p:nvPr>
        </p:nvSpPr>
        <p:spPr/>
        <p:txBody>
          <a:bodyPr/>
          <a:lstStyle/>
          <a:p>
            <a:fld id="{1FE97603-2A10-E648-8DE4-4D75A1570B14}" type="slidenum">
              <a:rPr lang="en-US" smtClean="0"/>
              <a:pPr/>
              <a:t>46</a:t>
            </a:fld>
            <a:endParaRPr lang="en-US" dirty="0"/>
          </a:p>
        </p:txBody>
      </p:sp>
      <p:sp>
        <p:nvSpPr>
          <p:cNvPr id="8" name="Title 1">
            <a:extLst>
              <a:ext uri="{FF2B5EF4-FFF2-40B4-BE49-F238E27FC236}">
                <a16:creationId xmlns:a16="http://schemas.microsoft.com/office/drawing/2014/main" id="{0D393556-9B92-E7DD-1843-5D331C254876}"/>
              </a:ext>
            </a:extLst>
          </p:cNvPr>
          <p:cNvSpPr>
            <a:spLocks noGrp="1"/>
          </p:cNvSpPr>
          <p:nvPr>
            <p:ph type="title"/>
          </p:nvPr>
        </p:nvSpPr>
        <p:spPr>
          <a:xfrm>
            <a:off x="0" y="0"/>
            <a:ext cx="9142733" cy="656029"/>
          </a:xfrm>
        </p:spPr>
        <p:txBody>
          <a:bodyPr/>
          <a:lstStyle/>
          <a:p>
            <a:r>
              <a:rPr lang="en-US" i="1" dirty="0">
                <a:latin typeface="Optima" panose="02000503060000020004" pitchFamily="2" charset="0"/>
              </a:rPr>
              <a:t>Layout of the LHeC-LHC-SPS</a:t>
            </a:r>
          </a:p>
        </p:txBody>
      </p:sp>
      <p:sp>
        <p:nvSpPr>
          <p:cNvPr id="9" name="TextBox 8">
            <a:extLst>
              <a:ext uri="{FF2B5EF4-FFF2-40B4-BE49-F238E27FC236}">
                <a16:creationId xmlns:a16="http://schemas.microsoft.com/office/drawing/2014/main" id="{0110B4BA-E0A9-A8C6-E0CD-7F9BEC2AC401}"/>
              </a:ext>
            </a:extLst>
          </p:cNvPr>
          <p:cNvSpPr txBox="1"/>
          <p:nvPr/>
        </p:nvSpPr>
        <p:spPr>
          <a:xfrm>
            <a:off x="187929" y="656028"/>
            <a:ext cx="8575072" cy="646331"/>
          </a:xfrm>
          <a:prstGeom prst="rect">
            <a:avLst/>
          </a:prstGeom>
          <a:noFill/>
        </p:spPr>
        <p:txBody>
          <a:bodyPr wrap="square" rtlCol="0">
            <a:spAutoFit/>
          </a:bodyPr>
          <a:lstStyle/>
          <a:p>
            <a:r>
              <a:rPr lang="en-US" i="1" dirty="0">
                <a:solidFill>
                  <a:srgbClr val="002060"/>
                </a:solidFill>
                <a:latin typeface="Optima" panose="02000503060000020004" pitchFamily="2" charset="0"/>
              </a:rPr>
              <a:t>From </a:t>
            </a:r>
            <a:r>
              <a:rPr lang="en-US" i="1" dirty="0">
                <a:solidFill>
                  <a:srgbClr val="002060"/>
                </a:solidFill>
                <a:latin typeface="Optima" panose="02000503060000020004" pitchFamily="2" charset="0"/>
                <a:ea typeface="ＭＳ Ｐゴシック" charset="-128"/>
                <a:cs typeface="ＭＳ Ｐゴシック" charset="-128"/>
              </a:rPr>
              <a:t>Oliver Brüning, Andrei Seryi, and Silvia Verdu-Andres</a:t>
            </a:r>
          </a:p>
          <a:p>
            <a:r>
              <a:rPr lang="en-US" i="1" dirty="0">
                <a:solidFill>
                  <a:srgbClr val="002060"/>
                </a:solidFill>
                <a:latin typeface="Optima" panose="02000503060000020004" pitchFamily="2" charset="0"/>
              </a:rPr>
              <a:t>Frontiers in Physics, 25 April 2022, Electron-Hadron Colliders: EIC, LHeC and FCC-eh</a:t>
            </a:r>
          </a:p>
        </p:txBody>
      </p:sp>
      <p:pic>
        <p:nvPicPr>
          <p:cNvPr id="10" name="Picture 9" descr="Diagram&#10;&#10;Description automatically generated">
            <a:extLst>
              <a:ext uri="{FF2B5EF4-FFF2-40B4-BE49-F238E27FC236}">
                <a16:creationId xmlns:a16="http://schemas.microsoft.com/office/drawing/2014/main" id="{64EC48A6-15CF-EA91-FD2F-9FCF68F25490}"/>
              </a:ext>
            </a:extLst>
          </p:cNvPr>
          <p:cNvPicPr>
            <a:picLocks noChangeAspect="1"/>
          </p:cNvPicPr>
          <p:nvPr/>
        </p:nvPicPr>
        <p:blipFill>
          <a:blip r:embed="rId2"/>
          <a:stretch>
            <a:fillRect/>
          </a:stretch>
        </p:blipFill>
        <p:spPr>
          <a:xfrm>
            <a:off x="1" y="1261751"/>
            <a:ext cx="9144000" cy="4364342"/>
          </a:xfrm>
          <a:prstGeom prst="rect">
            <a:avLst/>
          </a:prstGeom>
        </p:spPr>
      </p:pic>
    </p:spTree>
    <p:extLst>
      <p:ext uri="{BB962C8B-B14F-4D97-AF65-F5344CB8AC3E}">
        <p14:creationId xmlns:p14="http://schemas.microsoft.com/office/powerpoint/2010/main" val="287725146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3E612B-9795-F1CD-23CF-F4FA85621754}"/>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ADEA331E-CB98-5FB2-FE6B-36E694929D11}"/>
              </a:ext>
            </a:extLst>
          </p:cNvPr>
          <p:cNvSpPr>
            <a:spLocks noGrp="1"/>
          </p:cNvSpPr>
          <p:nvPr>
            <p:ph type="sldNum" sz="quarter" idx="12"/>
          </p:nvPr>
        </p:nvSpPr>
        <p:spPr/>
        <p:txBody>
          <a:bodyPr/>
          <a:lstStyle/>
          <a:p>
            <a:fld id="{1FE97603-2A10-E648-8DE4-4D75A1570B14}" type="slidenum">
              <a:rPr lang="en-US" smtClean="0"/>
              <a:pPr/>
              <a:t>47</a:t>
            </a:fld>
            <a:endParaRPr lang="en-US" dirty="0"/>
          </a:p>
        </p:txBody>
      </p:sp>
      <p:sp>
        <p:nvSpPr>
          <p:cNvPr id="19" name="Text Box 137">
            <a:extLst>
              <a:ext uri="{FF2B5EF4-FFF2-40B4-BE49-F238E27FC236}">
                <a16:creationId xmlns:a16="http://schemas.microsoft.com/office/drawing/2014/main" id="{F8825DE9-9909-9DF5-967A-2BD1B8D933EC}"/>
              </a:ext>
            </a:extLst>
          </p:cNvPr>
          <p:cNvSpPr txBox="1">
            <a:spLocks noChangeArrowheads="1"/>
          </p:cNvSpPr>
          <p:nvPr/>
        </p:nvSpPr>
        <p:spPr bwMode="auto">
          <a:xfrm>
            <a:off x="1598391" y="4958969"/>
            <a:ext cx="439737" cy="244475"/>
          </a:xfrm>
          <a:prstGeom prst="rect">
            <a:avLst/>
          </a:prstGeom>
          <a:solidFill>
            <a:schemeClr val="bg1"/>
          </a:solidFill>
          <a:ln w="12699">
            <a:solidFill>
              <a:srgbClr val="660066"/>
            </a:solid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a:t>LHC</a:t>
            </a:r>
          </a:p>
        </p:txBody>
      </p:sp>
      <p:sp>
        <p:nvSpPr>
          <p:cNvPr id="20" name="Text Box 137">
            <a:extLst>
              <a:ext uri="{FF2B5EF4-FFF2-40B4-BE49-F238E27FC236}">
                <a16:creationId xmlns:a16="http://schemas.microsoft.com/office/drawing/2014/main" id="{DA79A1AA-44E3-3157-30EF-F9AA42C742F4}"/>
              </a:ext>
            </a:extLst>
          </p:cNvPr>
          <p:cNvSpPr txBox="1">
            <a:spLocks noChangeArrowheads="1"/>
          </p:cNvSpPr>
          <p:nvPr/>
        </p:nvSpPr>
        <p:spPr bwMode="auto">
          <a:xfrm rot="18384979">
            <a:off x="2697503" y="2507707"/>
            <a:ext cx="1038103" cy="397545"/>
          </a:xfrm>
          <a:prstGeom prst="rect">
            <a:avLst/>
          </a:prstGeom>
          <a:solidFill>
            <a:schemeClr val="bg1"/>
          </a:solidFill>
          <a:ln>
            <a:noFill/>
          </a:ln>
          <a:extLst>
            <a:ext uri="{91240B29-F687-4f45-9708-019B960494DF}">
              <a14:hiddenLine xmlns=""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b="1" dirty="0">
                <a:solidFill>
                  <a:srgbClr val="002060"/>
                </a:solidFill>
                <a:latin typeface="Optima"/>
                <a:cs typeface="Optima"/>
              </a:rPr>
              <a:t>60 GeV</a:t>
            </a:r>
          </a:p>
        </p:txBody>
      </p:sp>
      <p:sp>
        <p:nvSpPr>
          <p:cNvPr id="21" name="Freeform 138">
            <a:extLst>
              <a:ext uri="{FF2B5EF4-FFF2-40B4-BE49-F238E27FC236}">
                <a16:creationId xmlns:a16="http://schemas.microsoft.com/office/drawing/2014/main" id="{CCF93998-7646-86F0-4BDE-8148CFF60CB1}"/>
              </a:ext>
            </a:extLst>
          </p:cNvPr>
          <p:cNvSpPr>
            <a:spLocks noChangeAspect="1"/>
          </p:cNvSpPr>
          <p:nvPr/>
        </p:nvSpPr>
        <p:spPr bwMode="auto">
          <a:xfrm rot="17977353">
            <a:off x="1000048" y="4786849"/>
            <a:ext cx="2732508" cy="147610"/>
          </a:xfrm>
          <a:custGeom>
            <a:avLst/>
            <a:gdLst>
              <a:gd name="T0" fmla="*/ 0 w 6438900"/>
              <a:gd name="T1" fmla="*/ 2 h 885825"/>
              <a:gd name="T2" fmla="*/ 42822759 w 6438900"/>
              <a:gd name="T3" fmla="*/ 1 h 885825"/>
              <a:gd name="T4" fmla="*/ 89901297 w 6438900"/>
              <a:gd name="T5" fmla="*/ 2 h 885825"/>
              <a:gd name="T6" fmla="*/ 0 60000 65536"/>
              <a:gd name="T7" fmla="*/ 0 60000 65536"/>
              <a:gd name="T8" fmla="*/ 0 60000 65536"/>
              <a:gd name="T9" fmla="*/ 0 w 6438900"/>
              <a:gd name="T10" fmla="*/ 0 h 885825"/>
              <a:gd name="T11" fmla="*/ 6438900 w 6438900"/>
              <a:gd name="T12" fmla="*/ 885825 h 885825"/>
            </a:gdLst>
            <a:ahLst/>
            <a:cxnLst>
              <a:cxn ang="T6">
                <a:pos x="T0" y="T1"/>
              </a:cxn>
              <a:cxn ang="T7">
                <a:pos x="T2" y="T3"/>
              </a:cxn>
              <a:cxn ang="T8">
                <a:pos x="T4" y="T5"/>
              </a:cxn>
            </a:cxnLst>
            <a:rect l="T9" t="T10" r="T11" b="T12"/>
            <a:pathLst>
              <a:path w="6438900" h="885825">
                <a:moveTo>
                  <a:pt x="0" y="828675"/>
                </a:moveTo>
                <a:cubicBezTo>
                  <a:pt x="996950" y="414337"/>
                  <a:pt x="1993900" y="0"/>
                  <a:pt x="3067050" y="9525"/>
                </a:cubicBezTo>
                <a:cubicBezTo>
                  <a:pt x="4140200" y="19050"/>
                  <a:pt x="5289550" y="452437"/>
                  <a:pt x="6438900" y="885825"/>
                </a:cubicBezTo>
              </a:path>
            </a:pathLst>
          </a:custGeom>
          <a:noFill/>
          <a:ln w="76200" cap="flat" cmpd="sng">
            <a:solidFill>
              <a:srgbClr val="CC0099"/>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90488" tIns="44450" rIns="90488" bIns="44450" anchor="ctr"/>
          <a:lstStyle/>
          <a:p>
            <a:endParaRPr lang="en-US"/>
          </a:p>
        </p:txBody>
      </p:sp>
      <p:sp>
        <p:nvSpPr>
          <p:cNvPr id="22" name="Text Box 132">
            <a:extLst>
              <a:ext uri="{FF2B5EF4-FFF2-40B4-BE49-F238E27FC236}">
                <a16:creationId xmlns:a16="http://schemas.microsoft.com/office/drawing/2014/main" id="{E029882C-3EC4-C013-989B-00B06BE05A55}"/>
              </a:ext>
            </a:extLst>
          </p:cNvPr>
          <p:cNvSpPr txBox="1">
            <a:spLocks noChangeArrowheads="1"/>
          </p:cNvSpPr>
          <p:nvPr/>
        </p:nvSpPr>
        <p:spPr bwMode="auto">
          <a:xfrm rot="18458198">
            <a:off x="3242020" y="2713882"/>
            <a:ext cx="425072"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dirty="0">
                <a:solidFill>
                  <a:srgbClr val="660066"/>
                </a:solidFill>
              </a:rPr>
              <a:t>IP</a:t>
            </a:r>
          </a:p>
        </p:txBody>
      </p:sp>
      <p:sp>
        <p:nvSpPr>
          <p:cNvPr id="23" name="Text Box 137">
            <a:extLst>
              <a:ext uri="{FF2B5EF4-FFF2-40B4-BE49-F238E27FC236}">
                <a16:creationId xmlns:a16="http://schemas.microsoft.com/office/drawing/2014/main" id="{8A141784-AC82-C2DC-BC04-1F85F416B167}"/>
              </a:ext>
            </a:extLst>
          </p:cNvPr>
          <p:cNvSpPr txBox="1">
            <a:spLocks noChangeArrowheads="1"/>
          </p:cNvSpPr>
          <p:nvPr/>
        </p:nvSpPr>
        <p:spPr bwMode="auto">
          <a:xfrm rot="18477966">
            <a:off x="2237317" y="3601946"/>
            <a:ext cx="830357" cy="520655"/>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1400" dirty="0">
                <a:latin typeface="Optima"/>
                <a:cs typeface="Optima"/>
              </a:rPr>
              <a:t>Linac 2</a:t>
            </a:r>
          </a:p>
          <a:p>
            <a:pPr algn="ctr"/>
            <a:r>
              <a:rPr lang="en-US" sz="1400" dirty="0">
                <a:solidFill>
                  <a:srgbClr val="C00000"/>
                </a:solidFill>
                <a:latin typeface="Optima"/>
                <a:cs typeface="Optima"/>
              </a:rPr>
              <a:t>8.5 GeV</a:t>
            </a:r>
          </a:p>
        </p:txBody>
      </p:sp>
      <p:sp>
        <p:nvSpPr>
          <p:cNvPr id="24" name="Text Box 137">
            <a:extLst>
              <a:ext uri="{FF2B5EF4-FFF2-40B4-BE49-F238E27FC236}">
                <a16:creationId xmlns:a16="http://schemas.microsoft.com/office/drawing/2014/main" id="{4C0305E8-6F30-8DFE-C8DC-FDA95A5C671F}"/>
              </a:ext>
            </a:extLst>
          </p:cNvPr>
          <p:cNvSpPr txBox="1">
            <a:spLocks noChangeArrowheads="1"/>
          </p:cNvSpPr>
          <p:nvPr/>
        </p:nvSpPr>
        <p:spPr bwMode="auto">
          <a:xfrm rot="18376880">
            <a:off x="4409202" y="2194849"/>
            <a:ext cx="922939" cy="520655"/>
          </a:xfrm>
          <a:prstGeom prst="rect">
            <a:avLst/>
          </a:prstGeom>
          <a:solidFill>
            <a:schemeClr val="bg1"/>
          </a:solid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1400" dirty="0">
                <a:latin typeface="Optima"/>
                <a:cs typeface="Optima"/>
              </a:rPr>
              <a:t>500 MeV Injector  </a:t>
            </a:r>
          </a:p>
        </p:txBody>
      </p:sp>
      <p:sp>
        <p:nvSpPr>
          <p:cNvPr id="25" name="Text Box 137">
            <a:extLst>
              <a:ext uri="{FF2B5EF4-FFF2-40B4-BE49-F238E27FC236}">
                <a16:creationId xmlns:a16="http://schemas.microsoft.com/office/drawing/2014/main" id="{F2319189-1FA3-BA01-680A-ABFA5F15E46F}"/>
              </a:ext>
            </a:extLst>
          </p:cNvPr>
          <p:cNvSpPr txBox="1">
            <a:spLocks noChangeArrowheads="1"/>
          </p:cNvSpPr>
          <p:nvPr/>
        </p:nvSpPr>
        <p:spPr bwMode="auto">
          <a:xfrm rot="18366083">
            <a:off x="2655638" y="4416478"/>
            <a:ext cx="906836" cy="520655"/>
          </a:xfrm>
          <a:prstGeom prst="rect">
            <a:avLst/>
          </a:prstGeom>
          <a:solidFill>
            <a:schemeClr val="bg1"/>
          </a:solid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1400" dirty="0">
                <a:latin typeface="Optima"/>
                <a:cs typeface="Optima"/>
              </a:rPr>
              <a:t>500 MeV Dump </a:t>
            </a:r>
          </a:p>
        </p:txBody>
      </p:sp>
      <p:pic>
        <p:nvPicPr>
          <p:cNvPr id="26" name="Picture 25" descr="Screen Shot 2015-02-18 at 3.11.09 PM.png">
            <a:extLst>
              <a:ext uri="{FF2B5EF4-FFF2-40B4-BE49-F238E27FC236}">
                <a16:creationId xmlns:a16="http://schemas.microsoft.com/office/drawing/2014/main" id="{C1CB8034-0AE3-9C3E-4E33-EE5607ADA2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022" y="697412"/>
            <a:ext cx="2278759" cy="1575438"/>
          </a:xfrm>
          <a:prstGeom prst="rect">
            <a:avLst/>
          </a:prstGeom>
        </p:spPr>
      </p:pic>
      <p:sp>
        <p:nvSpPr>
          <p:cNvPr id="27" name="Freeform 138">
            <a:extLst>
              <a:ext uri="{FF2B5EF4-FFF2-40B4-BE49-F238E27FC236}">
                <a16:creationId xmlns:a16="http://schemas.microsoft.com/office/drawing/2014/main" id="{4DA5600D-5651-DE20-200E-D0DA23BACA8A}"/>
              </a:ext>
            </a:extLst>
          </p:cNvPr>
          <p:cNvSpPr>
            <a:spLocks noChangeAspect="1"/>
          </p:cNvSpPr>
          <p:nvPr/>
        </p:nvSpPr>
        <p:spPr bwMode="auto">
          <a:xfrm rot="8273720" flipH="1" flipV="1">
            <a:off x="3840674" y="1324846"/>
            <a:ext cx="2402157" cy="163837"/>
          </a:xfrm>
          <a:custGeom>
            <a:avLst/>
            <a:gdLst>
              <a:gd name="T0" fmla="*/ 0 w 6438900"/>
              <a:gd name="T1" fmla="*/ 2 h 885825"/>
              <a:gd name="T2" fmla="*/ 42822759 w 6438900"/>
              <a:gd name="T3" fmla="*/ 1 h 885825"/>
              <a:gd name="T4" fmla="*/ 89901297 w 6438900"/>
              <a:gd name="T5" fmla="*/ 2 h 885825"/>
              <a:gd name="T6" fmla="*/ 0 60000 65536"/>
              <a:gd name="T7" fmla="*/ 0 60000 65536"/>
              <a:gd name="T8" fmla="*/ 0 60000 65536"/>
              <a:gd name="T9" fmla="*/ 0 w 6438900"/>
              <a:gd name="T10" fmla="*/ 0 h 885825"/>
              <a:gd name="T11" fmla="*/ 6438900 w 6438900"/>
              <a:gd name="T12" fmla="*/ 885825 h 885825"/>
            </a:gdLst>
            <a:ahLst/>
            <a:cxnLst>
              <a:cxn ang="T6">
                <a:pos x="T0" y="T1"/>
              </a:cxn>
              <a:cxn ang="T7">
                <a:pos x="T2" y="T3"/>
              </a:cxn>
              <a:cxn ang="T8">
                <a:pos x="T4" y="T5"/>
              </a:cxn>
            </a:cxnLst>
            <a:rect l="T9" t="T10" r="T11" b="T12"/>
            <a:pathLst>
              <a:path w="6438900" h="885825">
                <a:moveTo>
                  <a:pt x="0" y="828675"/>
                </a:moveTo>
                <a:cubicBezTo>
                  <a:pt x="996950" y="414337"/>
                  <a:pt x="1993900" y="0"/>
                  <a:pt x="3067050" y="9525"/>
                </a:cubicBezTo>
                <a:cubicBezTo>
                  <a:pt x="4140200" y="19050"/>
                  <a:pt x="5289550" y="452437"/>
                  <a:pt x="6438900" y="885825"/>
                </a:cubicBezTo>
              </a:path>
            </a:pathLst>
          </a:custGeom>
          <a:noFill/>
          <a:ln w="76200" cap="flat" cmpd="sng">
            <a:solidFill>
              <a:srgbClr val="CC0099"/>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90488" tIns="44450" rIns="90488" bIns="44450" anchor="ctr"/>
          <a:lstStyle/>
          <a:p>
            <a:endParaRPr lang="en-US"/>
          </a:p>
        </p:txBody>
      </p:sp>
      <p:sp>
        <p:nvSpPr>
          <p:cNvPr id="28" name="Line 60">
            <a:extLst>
              <a:ext uri="{FF2B5EF4-FFF2-40B4-BE49-F238E27FC236}">
                <a16:creationId xmlns:a16="http://schemas.microsoft.com/office/drawing/2014/main" id="{D8EEF941-5C04-EDEE-901C-A90A4C6BB419}"/>
              </a:ext>
            </a:extLst>
          </p:cNvPr>
          <p:cNvSpPr>
            <a:spLocks noChangeAspect="1" noChangeShapeType="1"/>
          </p:cNvSpPr>
          <p:nvPr/>
        </p:nvSpPr>
        <p:spPr bwMode="auto">
          <a:xfrm rot="7163759">
            <a:off x="2918669" y="3284237"/>
            <a:ext cx="925991" cy="125916"/>
          </a:xfrm>
          <a:prstGeom prst="line">
            <a:avLst/>
          </a:prstGeom>
          <a:noFill/>
          <a:ln w="76200" cmpd="sng">
            <a:solidFill>
              <a:srgbClr val="D116A5"/>
            </a:solidFill>
            <a:round/>
            <a:headEnd/>
            <a:tailEnd/>
          </a:ln>
          <a:extLst>
            <a:ext uri="{909E8E84-426E-40dd-AFC4-6F175D3DCCD1}">
              <a14:hiddenFill xmlns="" xmlns:a14="http://schemas.microsoft.com/office/drawing/2010/main">
                <a:noFill/>
              </a14:hiddenFill>
            </a:ext>
          </a:extLst>
        </p:spPr>
        <p:txBody>
          <a:bodyPr wrap="square" lIns="90488" tIns="44450" rIns="90488" bIns="44450">
            <a:spAutoFit/>
          </a:bodyPr>
          <a:lstStyle/>
          <a:p>
            <a:endParaRPr lang="en-US"/>
          </a:p>
        </p:txBody>
      </p:sp>
      <p:sp>
        <p:nvSpPr>
          <p:cNvPr id="29" name="Line 60">
            <a:extLst>
              <a:ext uri="{FF2B5EF4-FFF2-40B4-BE49-F238E27FC236}">
                <a16:creationId xmlns:a16="http://schemas.microsoft.com/office/drawing/2014/main" id="{2125CB9A-A5B5-E0A6-8859-F4294B9813C3}"/>
              </a:ext>
            </a:extLst>
          </p:cNvPr>
          <p:cNvSpPr>
            <a:spLocks noChangeAspect="1" noChangeShapeType="1"/>
          </p:cNvSpPr>
          <p:nvPr/>
        </p:nvSpPr>
        <p:spPr bwMode="auto">
          <a:xfrm rot="7163759">
            <a:off x="3448231" y="2552613"/>
            <a:ext cx="966624" cy="131452"/>
          </a:xfrm>
          <a:prstGeom prst="line">
            <a:avLst/>
          </a:prstGeom>
          <a:noFill/>
          <a:ln w="76200" cmpd="sng">
            <a:solidFill>
              <a:srgbClr val="D116A5"/>
            </a:solidFill>
            <a:round/>
            <a:headEnd/>
            <a:tailEnd/>
          </a:ln>
          <a:extLst>
            <a:ext uri="{909E8E84-426E-40dd-AFC4-6F175D3DCCD1}">
              <a14:hiddenFill xmlns="" xmlns:a14="http://schemas.microsoft.com/office/drawing/2010/main">
                <a:noFill/>
              </a14:hiddenFill>
            </a:ext>
          </a:extLst>
        </p:spPr>
        <p:txBody>
          <a:bodyPr wrap="square" lIns="90488" tIns="44450" rIns="90488" bIns="44450">
            <a:spAutoFit/>
          </a:bodyPr>
          <a:lstStyle/>
          <a:p>
            <a:endParaRPr lang="en-US"/>
          </a:p>
        </p:txBody>
      </p:sp>
      <p:sp>
        <p:nvSpPr>
          <p:cNvPr id="30" name="Text Box 137">
            <a:extLst>
              <a:ext uri="{FF2B5EF4-FFF2-40B4-BE49-F238E27FC236}">
                <a16:creationId xmlns:a16="http://schemas.microsoft.com/office/drawing/2014/main" id="{4EE93B8B-C248-8A90-8CBD-357B8F57AF35}"/>
              </a:ext>
            </a:extLst>
          </p:cNvPr>
          <p:cNvSpPr txBox="1">
            <a:spLocks noChangeArrowheads="1"/>
          </p:cNvSpPr>
          <p:nvPr/>
        </p:nvSpPr>
        <p:spPr bwMode="auto">
          <a:xfrm rot="18477966">
            <a:off x="3660929" y="1725306"/>
            <a:ext cx="830357" cy="520655"/>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1400" dirty="0">
                <a:latin typeface="Optima"/>
                <a:cs typeface="Optima"/>
              </a:rPr>
              <a:t>Linac 1</a:t>
            </a:r>
          </a:p>
          <a:p>
            <a:pPr algn="ctr"/>
            <a:r>
              <a:rPr lang="en-US" sz="1400" dirty="0">
                <a:solidFill>
                  <a:srgbClr val="C00000"/>
                </a:solidFill>
                <a:latin typeface="Optima"/>
                <a:cs typeface="Optima"/>
              </a:rPr>
              <a:t>8.5 GeV</a:t>
            </a:r>
          </a:p>
        </p:txBody>
      </p:sp>
      <p:sp>
        <p:nvSpPr>
          <p:cNvPr id="31" name="TextBox 30">
            <a:extLst>
              <a:ext uri="{FF2B5EF4-FFF2-40B4-BE49-F238E27FC236}">
                <a16:creationId xmlns:a16="http://schemas.microsoft.com/office/drawing/2014/main" id="{D6FE61C3-70AE-E4D9-08B7-8F721EA15A58}"/>
              </a:ext>
            </a:extLst>
          </p:cNvPr>
          <p:cNvSpPr txBox="1"/>
          <p:nvPr/>
        </p:nvSpPr>
        <p:spPr>
          <a:xfrm>
            <a:off x="2590146" y="5103395"/>
            <a:ext cx="1458733" cy="954107"/>
          </a:xfrm>
          <a:prstGeom prst="rect">
            <a:avLst/>
          </a:prstGeom>
          <a:noFill/>
        </p:spPr>
        <p:txBody>
          <a:bodyPr wrap="none" rtlCol="0">
            <a:spAutoFit/>
          </a:bodyPr>
          <a:lstStyle/>
          <a:p>
            <a:pPr algn="ctr"/>
            <a:r>
              <a:rPr lang="en-US" sz="1400" b="1" dirty="0">
                <a:solidFill>
                  <a:srgbClr val="FF0000"/>
                </a:solidFill>
                <a:latin typeface="Optima"/>
                <a:cs typeface="Optima"/>
              </a:rPr>
              <a:t>Acceleration:</a:t>
            </a:r>
          </a:p>
          <a:p>
            <a:pPr lvl="1"/>
            <a:r>
              <a:rPr lang="en-US" sz="1400" b="1" dirty="0">
                <a:solidFill>
                  <a:srgbClr val="FF0000"/>
                </a:solidFill>
                <a:latin typeface="Optima"/>
                <a:cs typeface="Optima"/>
              </a:rPr>
              <a:t>17.5 GeV</a:t>
            </a:r>
          </a:p>
          <a:p>
            <a:pPr lvl="1"/>
            <a:r>
              <a:rPr lang="en-US" sz="1400" b="1" dirty="0">
                <a:solidFill>
                  <a:srgbClr val="FF0000"/>
                </a:solidFill>
                <a:latin typeface="Optima"/>
                <a:cs typeface="Optima"/>
              </a:rPr>
              <a:t>34.5 GeV </a:t>
            </a:r>
          </a:p>
          <a:p>
            <a:pPr lvl="1"/>
            <a:r>
              <a:rPr lang="en-US" sz="1400" b="1" dirty="0">
                <a:solidFill>
                  <a:srgbClr val="FF0000"/>
                </a:solidFill>
                <a:latin typeface="Optima"/>
                <a:cs typeface="Optima"/>
              </a:rPr>
              <a:t>51.5 GeV</a:t>
            </a:r>
          </a:p>
        </p:txBody>
      </p:sp>
      <p:sp>
        <p:nvSpPr>
          <p:cNvPr id="32" name="TextBox 31">
            <a:extLst>
              <a:ext uri="{FF2B5EF4-FFF2-40B4-BE49-F238E27FC236}">
                <a16:creationId xmlns:a16="http://schemas.microsoft.com/office/drawing/2014/main" id="{9B883B71-AB0A-E068-34E4-B7A0FB8B5F62}"/>
              </a:ext>
            </a:extLst>
          </p:cNvPr>
          <p:cNvSpPr txBox="1"/>
          <p:nvPr/>
        </p:nvSpPr>
        <p:spPr>
          <a:xfrm>
            <a:off x="5554682" y="1653598"/>
            <a:ext cx="957763" cy="954107"/>
          </a:xfrm>
          <a:prstGeom prst="rect">
            <a:avLst/>
          </a:prstGeom>
          <a:noFill/>
        </p:spPr>
        <p:txBody>
          <a:bodyPr wrap="none" rtlCol="0">
            <a:spAutoFit/>
          </a:bodyPr>
          <a:lstStyle/>
          <a:p>
            <a:r>
              <a:rPr lang="en-US" sz="1400" b="1" dirty="0">
                <a:solidFill>
                  <a:srgbClr val="002060"/>
                </a:solidFill>
                <a:latin typeface="Optima"/>
                <a:cs typeface="Optima"/>
              </a:rPr>
              <a:t>Recovery:</a:t>
            </a:r>
          </a:p>
          <a:p>
            <a:r>
              <a:rPr lang="en-US" sz="1400" b="1" dirty="0">
                <a:solidFill>
                  <a:srgbClr val="002060"/>
                </a:solidFill>
                <a:latin typeface="Optima"/>
                <a:cs typeface="Optima"/>
              </a:rPr>
              <a:t>51.5 GeV</a:t>
            </a:r>
          </a:p>
          <a:p>
            <a:r>
              <a:rPr lang="en-US" sz="1400" b="1" dirty="0">
                <a:solidFill>
                  <a:srgbClr val="002060"/>
                </a:solidFill>
                <a:latin typeface="Optima"/>
                <a:cs typeface="Optima"/>
              </a:rPr>
              <a:t>34.5 </a:t>
            </a:r>
          </a:p>
          <a:p>
            <a:r>
              <a:rPr lang="en-US" sz="1400" b="1" dirty="0">
                <a:solidFill>
                  <a:srgbClr val="002060"/>
                </a:solidFill>
                <a:latin typeface="Optima"/>
                <a:cs typeface="Optima"/>
              </a:rPr>
              <a:t>17.5</a:t>
            </a:r>
          </a:p>
        </p:txBody>
      </p:sp>
      <p:sp>
        <p:nvSpPr>
          <p:cNvPr id="33" name="TextBox 32">
            <a:extLst>
              <a:ext uri="{FF2B5EF4-FFF2-40B4-BE49-F238E27FC236}">
                <a16:creationId xmlns:a16="http://schemas.microsoft.com/office/drawing/2014/main" id="{385520FB-CB5A-46E8-BA55-5494407D1EA4}"/>
              </a:ext>
            </a:extLst>
          </p:cNvPr>
          <p:cNvSpPr txBox="1"/>
          <p:nvPr/>
        </p:nvSpPr>
        <p:spPr>
          <a:xfrm>
            <a:off x="6796912" y="947755"/>
            <a:ext cx="2258850" cy="738664"/>
          </a:xfrm>
          <a:prstGeom prst="rect">
            <a:avLst/>
          </a:prstGeom>
          <a:noFill/>
        </p:spPr>
        <p:txBody>
          <a:bodyPr wrap="square" rtlCol="0">
            <a:spAutoFit/>
          </a:bodyPr>
          <a:lstStyle/>
          <a:p>
            <a:pPr algn="ctr"/>
            <a:r>
              <a:rPr lang="en-US" sz="1400" dirty="0">
                <a:solidFill>
                  <a:srgbClr val="002060"/>
                </a:solidFill>
              </a:rPr>
              <a:t>Two 8.5 GeV linacs replace two 10 GeV linacs from the original LHeC design</a:t>
            </a:r>
          </a:p>
        </p:txBody>
      </p:sp>
      <p:sp>
        <p:nvSpPr>
          <p:cNvPr id="34" name="Rectangle 2">
            <a:extLst>
              <a:ext uri="{FF2B5EF4-FFF2-40B4-BE49-F238E27FC236}">
                <a16:creationId xmlns:a16="http://schemas.microsoft.com/office/drawing/2014/main" id="{92E4814A-B3C3-1224-2D43-658C0EFB73E1}"/>
              </a:ext>
            </a:extLst>
          </p:cNvPr>
          <p:cNvSpPr txBox="1">
            <a:spLocks noChangeArrowheads="1"/>
          </p:cNvSpPr>
          <p:nvPr/>
        </p:nvSpPr>
        <p:spPr>
          <a:xfrm>
            <a:off x="-38339" y="4883"/>
            <a:ext cx="9144000" cy="6003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US" i="1" dirty="0">
                <a:solidFill>
                  <a:srgbClr val="002060"/>
                </a:solidFill>
                <a:latin typeface="Optima" panose="02000503060000020004" pitchFamily="2" charset="0"/>
                <a:cs typeface="Arial" charset="0"/>
              </a:rPr>
              <a:t>FFA LHeC Recirculator </a:t>
            </a:r>
            <a:r>
              <a:rPr lang="en-US" i="1" dirty="0">
                <a:solidFill>
                  <a:srgbClr val="002060"/>
                </a:solidFill>
                <a:latin typeface="Optima" panose="02000503060000020004" pitchFamily="2" charset="0"/>
                <a:ea typeface="Arial Unicode MS" charset="0"/>
                <a:cs typeface="Arial" charset="0"/>
              </a:rPr>
              <a:t>with</a:t>
            </a:r>
            <a:r>
              <a:rPr lang="en-US" i="1" dirty="0">
                <a:solidFill>
                  <a:srgbClr val="002060"/>
                </a:solidFill>
                <a:latin typeface="Optima" panose="02000503060000020004" pitchFamily="2" charset="0"/>
                <a:cs typeface="Arial" charset="0"/>
              </a:rPr>
              <a:t> Energy Recovery </a:t>
            </a:r>
          </a:p>
        </p:txBody>
      </p:sp>
      <p:sp>
        <p:nvSpPr>
          <p:cNvPr id="35" name="Arc 34">
            <a:extLst>
              <a:ext uri="{FF2B5EF4-FFF2-40B4-BE49-F238E27FC236}">
                <a16:creationId xmlns:a16="http://schemas.microsoft.com/office/drawing/2014/main" id="{5674BEED-76FF-87FE-5D81-FD57194D9932}"/>
              </a:ext>
            </a:extLst>
          </p:cNvPr>
          <p:cNvSpPr/>
          <p:nvPr/>
        </p:nvSpPr>
        <p:spPr>
          <a:xfrm>
            <a:off x="2612308" y="3994955"/>
            <a:ext cx="2286000" cy="2286000"/>
          </a:xfrm>
          <a:prstGeom prst="arc">
            <a:avLst>
              <a:gd name="adj1" fmla="val 6090299"/>
              <a:gd name="adj2" fmla="val 9071993"/>
            </a:avLst>
          </a:prstGeom>
          <a:noFill/>
          <a:ln>
            <a:solidFill>
              <a:srgbClr val="FF0000"/>
            </a:solidFill>
            <a:headEnd type="arrow"/>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6" name="TextBox 35">
            <a:extLst>
              <a:ext uri="{FF2B5EF4-FFF2-40B4-BE49-F238E27FC236}">
                <a16:creationId xmlns:a16="http://schemas.microsoft.com/office/drawing/2014/main" id="{6E72A3EA-AE15-38B0-41B8-5B5F8A7DFFE6}"/>
              </a:ext>
            </a:extLst>
          </p:cNvPr>
          <p:cNvSpPr txBox="1"/>
          <p:nvPr/>
        </p:nvSpPr>
        <p:spPr>
          <a:xfrm>
            <a:off x="5735079" y="5111404"/>
            <a:ext cx="3212878" cy="1169551"/>
          </a:xfrm>
          <a:prstGeom prst="rect">
            <a:avLst/>
          </a:prstGeom>
          <a:noFill/>
        </p:spPr>
        <p:txBody>
          <a:bodyPr wrap="square">
            <a:spAutoFit/>
          </a:bodyPr>
          <a:lstStyle/>
          <a:p>
            <a:pPr algn="just"/>
            <a:r>
              <a:rPr lang="en-US" sz="1400" dirty="0">
                <a:solidFill>
                  <a:srgbClr val="002060"/>
                </a:solidFill>
                <a:latin typeface="Optima" panose="02000503060000020004" pitchFamily="2" charset="0"/>
              </a:rPr>
              <a:t>Total power consumption for six arcs in the present LHeC design is </a:t>
            </a:r>
            <a:r>
              <a:rPr lang="en-US" sz="1400" b="1" dirty="0">
                <a:solidFill>
                  <a:srgbClr val="002060"/>
                </a:solidFill>
                <a:latin typeface="Optima" panose="02000503060000020004" pitchFamily="2" charset="0"/>
              </a:rPr>
              <a:t>7.1 MW </a:t>
            </a:r>
            <a:r>
              <a:rPr lang="en-US" sz="1400" dirty="0">
                <a:solidFill>
                  <a:srgbClr val="002060"/>
                </a:solidFill>
                <a:latin typeface="Optima" panose="02000503060000020004" pitchFamily="2" charset="0"/>
              </a:rPr>
              <a:t>to be compared to the permanent magnet arcs requiring only very small power for  correction magnets.</a:t>
            </a:r>
          </a:p>
        </p:txBody>
      </p:sp>
      <p:pic>
        <p:nvPicPr>
          <p:cNvPr id="37" name="Picture 36" descr="A picture containing LEGO, toy&#10;&#10;Description automatically generated">
            <a:extLst>
              <a:ext uri="{FF2B5EF4-FFF2-40B4-BE49-F238E27FC236}">
                <a16:creationId xmlns:a16="http://schemas.microsoft.com/office/drawing/2014/main" id="{7D827A91-7F1B-115E-550F-4C3B4761D2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2235600" flipH="1" flipV="1">
            <a:off x="4501871" y="1800328"/>
            <a:ext cx="273077" cy="657940"/>
          </a:xfrm>
          <a:prstGeom prst="rect">
            <a:avLst/>
          </a:prstGeom>
        </p:spPr>
      </p:pic>
      <p:sp>
        <p:nvSpPr>
          <p:cNvPr id="38" name="TextBox 37">
            <a:extLst>
              <a:ext uri="{FF2B5EF4-FFF2-40B4-BE49-F238E27FC236}">
                <a16:creationId xmlns:a16="http://schemas.microsoft.com/office/drawing/2014/main" id="{2735A5BD-26AF-7AEA-E22F-7695E31AEED3}"/>
              </a:ext>
            </a:extLst>
          </p:cNvPr>
          <p:cNvSpPr txBox="1"/>
          <p:nvPr/>
        </p:nvSpPr>
        <p:spPr>
          <a:xfrm>
            <a:off x="3324782" y="2966503"/>
            <a:ext cx="1549548" cy="954107"/>
          </a:xfrm>
          <a:prstGeom prst="rect">
            <a:avLst/>
          </a:prstGeom>
          <a:noFill/>
        </p:spPr>
        <p:txBody>
          <a:bodyPr wrap="square" rtlCol="0">
            <a:spAutoFit/>
          </a:bodyPr>
          <a:lstStyle/>
          <a:p>
            <a:pPr algn="r"/>
            <a:r>
              <a:rPr lang="en-US" sz="1400" b="1" dirty="0">
                <a:solidFill>
                  <a:srgbClr val="FF0000"/>
                </a:solidFill>
                <a:latin typeface="Optima"/>
                <a:cs typeface="Optima"/>
              </a:rPr>
              <a:t>Recovery:</a:t>
            </a:r>
          </a:p>
          <a:p>
            <a:pPr algn="r"/>
            <a:r>
              <a:rPr lang="en-US" sz="1400" b="1" dirty="0">
                <a:solidFill>
                  <a:srgbClr val="00B0F0"/>
                </a:solidFill>
                <a:latin typeface="Optima"/>
                <a:cs typeface="Optima"/>
              </a:rPr>
              <a:t>43.0 GeV</a:t>
            </a:r>
          </a:p>
          <a:p>
            <a:pPr lvl="1" algn="r"/>
            <a:r>
              <a:rPr lang="en-US" sz="1400" b="1" dirty="0">
                <a:solidFill>
                  <a:srgbClr val="FF0000"/>
                </a:solidFill>
                <a:latin typeface="Optima"/>
                <a:cs typeface="Optima"/>
              </a:rPr>
              <a:t>26.0 GeV </a:t>
            </a:r>
          </a:p>
          <a:p>
            <a:pPr lvl="1" algn="r"/>
            <a:r>
              <a:rPr lang="en-US" sz="1400" b="1" dirty="0">
                <a:solidFill>
                  <a:srgbClr val="FFC000"/>
                </a:solidFill>
                <a:latin typeface="Optima"/>
                <a:cs typeface="Optima"/>
              </a:rPr>
              <a:t>9.0 GeV</a:t>
            </a:r>
          </a:p>
        </p:txBody>
      </p:sp>
      <p:sp>
        <p:nvSpPr>
          <p:cNvPr id="39" name="Line 60">
            <a:extLst>
              <a:ext uri="{FF2B5EF4-FFF2-40B4-BE49-F238E27FC236}">
                <a16:creationId xmlns:a16="http://schemas.microsoft.com/office/drawing/2014/main" id="{4E37C6C5-52B9-714F-E329-D8A2C2530720}"/>
              </a:ext>
            </a:extLst>
          </p:cNvPr>
          <p:cNvSpPr>
            <a:spLocks noChangeAspect="1" noChangeShapeType="1"/>
          </p:cNvSpPr>
          <p:nvPr/>
        </p:nvSpPr>
        <p:spPr bwMode="auto">
          <a:xfrm rot="7163759">
            <a:off x="4061568" y="4426136"/>
            <a:ext cx="3200400" cy="435346"/>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wrap="square" lIns="90488" tIns="44450" rIns="90488" bIns="44450">
            <a:spAutoFit/>
          </a:bodyPr>
          <a:lstStyle/>
          <a:p>
            <a:endParaRPr lang="en-US"/>
          </a:p>
        </p:txBody>
      </p:sp>
      <p:sp>
        <p:nvSpPr>
          <p:cNvPr id="40" name="Line 60">
            <a:extLst>
              <a:ext uri="{FF2B5EF4-FFF2-40B4-BE49-F238E27FC236}">
                <a16:creationId xmlns:a16="http://schemas.microsoft.com/office/drawing/2014/main" id="{A32347CA-34A8-DE13-B99F-89D1D0FD6AF3}"/>
              </a:ext>
            </a:extLst>
          </p:cNvPr>
          <p:cNvSpPr>
            <a:spLocks noChangeShapeType="1"/>
          </p:cNvSpPr>
          <p:nvPr/>
        </p:nvSpPr>
        <p:spPr bwMode="auto">
          <a:xfrm rot="7163759">
            <a:off x="3905085" y="2148165"/>
            <a:ext cx="908146" cy="122914"/>
          </a:xfrm>
          <a:prstGeom prst="line">
            <a:avLst/>
          </a:prstGeom>
          <a:noFill/>
          <a:ln w="76200">
            <a:solidFill>
              <a:srgbClr val="33CC33"/>
            </a:solidFill>
            <a:round/>
            <a:headEnd/>
            <a:tailEnd/>
          </a:ln>
          <a:extLst>
            <a:ext uri="{909E8E84-426E-40dd-AFC4-6F175D3DCCD1}">
              <a14:hiddenFill xmlns="" xmlns:a14="http://schemas.microsoft.com/office/drawing/2010/main">
                <a:noFill/>
              </a14:hiddenFill>
            </a:ext>
          </a:extLst>
        </p:spPr>
        <p:txBody>
          <a:bodyPr wrap="square" lIns="90488" tIns="44450" rIns="90488" bIns="44450">
            <a:spAutoFit/>
          </a:bodyPr>
          <a:lstStyle/>
          <a:p>
            <a:endParaRPr lang="en-US"/>
          </a:p>
        </p:txBody>
      </p:sp>
      <p:sp>
        <p:nvSpPr>
          <p:cNvPr id="41" name="Line 60">
            <a:extLst>
              <a:ext uri="{FF2B5EF4-FFF2-40B4-BE49-F238E27FC236}">
                <a16:creationId xmlns:a16="http://schemas.microsoft.com/office/drawing/2014/main" id="{EBA7F417-2919-FE23-C43C-393B6529064F}"/>
              </a:ext>
            </a:extLst>
          </p:cNvPr>
          <p:cNvSpPr>
            <a:spLocks noChangeShapeType="1"/>
          </p:cNvSpPr>
          <p:nvPr/>
        </p:nvSpPr>
        <p:spPr bwMode="auto">
          <a:xfrm rot="7163759">
            <a:off x="2516786" y="3986460"/>
            <a:ext cx="908146" cy="122914"/>
          </a:xfrm>
          <a:prstGeom prst="line">
            <a:avLst/>
          </a:prstGeom>
          <a:noFill/>
          <a:ln w="76200">
            <a:solidFill>
              <a:srgbClr val="33CC33"/>
            </a:solidFill>
            <a:round/>
            <a:headEnd/>
            <a:tailEnd/>
          </a:ln>
          <a:extLst>
            <a:ext uri="{909E8E84-426E-40dd-AFC4-6F175D3DCCD1}">
              <a14:hiddenFill xmlns="" xmlns:a14="http://schemas.microsoft.com/office/drawing/2010/main">
                <a:noFill/>
              </a14:hiddenFill>
            </a:ext>
          </a:extLst>
        </p:spPr>
        <p:txBody>
          <a:bodyPr wrap="square" lIns="90488" tIns="44450" rIns="90488" bIns="44450">
            <a:spAutoFit/>
          </a:bodyPr>
          <a:lstStyle/>
          <a:p>
            <a:endParaRPr lang="en-US"/>
          </a:p>
        </p:txBody>
      </p:sp>
      <p:sp>
        <p:nvSpPr>
          <p:cNvPr id="42" name="Arc 41">
            <a:extLst>
              <a:ext uri="{FF2B5EF4-FFF2-40B4-BE49-F238E27FC236}">
                <a16:creationId xmlns:a16="http://schemas.microsoft.com/office/drawing/2014/main" id="{7988BEFE-C1AF-CC85-C60C-6FC1BD4FC1B5}"/>
              </a:ext>
            </a:extLst>
          </p:cNvPr>
          <p:cNvSpPr>
            <a:spLocks noChangeAspect="1"/>
          </p:cNvSpPr>
          <p:nvPr/>
        </p:nvSpPr>
        <p:spPr>
          <a:xfrm rot="13019819">
            <a:off x="2128862" y="1741587"/>
            <a:ext cx="1828800" cy="1828800"/>
          </a:xfrm>
          <a:prstGeom prst="arc">
            <a:avLst>
              <a:gd name="adj1" fmla="val 9416433"/>
              <a:gd name="adj2" fmla="val 12109023"/>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a:extLst>
              <a:ext uri="{FF2B5EF4-FFF2-40B4-BE49-F238E27FC236}">
                <a16:creationId xmlns:a16="http://schemas.microsoft.com/office/drawing/2014/main" id="{3F66CE6E-A13F-FE19-AF05-4B4C1D2F3DF2}"/>
              </a:ext>
            </a:extLst>
          </p:cNvPr>
          <p:cNvSpPr>
            <a:spLocks noChangeAspect="1"/>
          </p:cNvSpPr>
          <p:nvPr/>
        </p:nvSpPr>
        <p:spPr>
          <a:xfrm rot="13019819">
            <a:off x="3899933" y="2203570"/>
            <a:ext cx="1828800" cy="1828800"/>
          </a:xfrm>
          <a:prstGeom prst="arc">
            <a:avLst>
              <a:gd name="adj1" fmla="val 20177801"/>
              <a:gd name="adj2" fmla="val 4053"/>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4" name="Arc 43">
            <a:extLst>
              <a:ext uri="{FF2B5EF4-FFF2-40B4-BE49-F238E27FC236}">
                <a16:creationId xmlns:a16="http://schemas.microsoft.com/office/drawing/2014/main" id="{07B9C616-739A-9AF2-7222-B752C6AB1CE4}"/>
              </a:ext>
            </a:extLst>
          </p:cNvPr>
          <p:cNvSpPr>
            <a:spLocks noChangeAspect="1"/>
          </p:cNvSpPr>
          <p:nvPr/>
        </p:nvSpPr>
        <p:spPr>
          <a:xfrm rot="13019819">
            <a:off x="3066196" y="3313805"/>
            <a:ext cx="1828800" cy="1828800"/>
          </a:xfrm>
          <a:prstGeom prst="arc">
            <a:avLst>
              <a:gd name="adj1" fmla="val 21593811"/>
              <a:gd name="adj2" fmla="val 1356511"/>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a:extLst>
              <a:ext uri="{FF2B5EF4-FFF2-40B4-BE49-F238E27FC236}">
                <a16:creationId xmlns:a16="http://schemas.microsoft.com/office/drawing/2014/main" id="{9D74AE98-D4B7-BBC4-450F-8A1C77D75B94}"/>
              </a:ext>
            </a:extLst>
          </p:cNvPr>
          <p:cNvSpPr>
            <a:spLocks noChangeAspect="1"/>
          </p:cNvSpPr>
          <p:nvPr/>
        </p:nvSpPr>
        <p:spPr>
          <a:xfrm rot="13019819">
            <a:off x="3970373" y="2336014"/>
            <a:ext cx="1152144" cy="1152144"/>
          </a:xfrm>
          <a:prstGeom prst="arc">
            <a:avLst>
              <a:gd name="adj1" fmla="val 19198502"/>
              <a:gd name="adj2" fmla="val 4053"/>
            </a:avLst>
          </a:prstGeom>
          <a:ln w="76200" cmpd="sng">
            <a:solidFill>
              <a:srgbClr val="FFC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6" name="Arc 45">
            <a:extLst>
              <a:ext uri="{FF2B5EF4-FFF2-40B4-BE49-F238E27FC236}">
                <a16:creationId xmlns:a16="http://schemas.microsoft.com/office/drawing/2014/main" id="{9957F187-0F87-4BE3-68F2-FE7C53BD429C}"/>
              </a:ext>
            </a:extLst>
          </p:cNvPr>
          <p:cNvSpPr>
            <a:spLocks noChangeAspect="1"/>
          </p:cNvSpPr>
          <p:nvPr/>
        </p:nvSpPr>
        <p:spPr>
          <a:xfrm rot="13019819">
            <a:off x="2819936" y="2345263"/>
            <a:ext cx="1152144" cy="1152144"/>
          </a:xfrm>
          <a:prstGeom prst="arc">
            <a:avLst>
              <a:gd name="adj1" fmla="val 8636489"/>
              <a:gd name="adj2" fmla="val 13405483"/>
            </a:avLst>
          </a:prstGeom>
          <a:ln w="76200" cmpd="sng">
            <a:solidFill>
              <a:srgbClr val="FFC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8E23C689-332E-72DA-7DDF-254FE85A682C}"/>
              </a:ext>
            </a:extLst>
          </p:cNvPr>
          <p:cNvSpPr>
            <a:spLocks noChangeAspect="1"/>
          </p:cNvSpPr>
          <p:nvPr/>
        </p:nvSpPr>
        <p:spPr>
          <a:xfrm rot="13019819">
            <a:off x="3134147" y="3449298"/>
            <a:ext cx="1152144" cy="1152144"/>
          </a:xfrm>
          <a:prstGeom prst="arc">
            <a:avLst>
              <a:gd name="adj1" fmla="val 21593811"/>
              <a:gd name="adj2" fmla="val 2044814"/>
            </a:avLst>
          </a:prstGeom>
          <a:ln w="76200" cmpd="sng">
            <a:solidFill>
              <a:srgbClr val="FFC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a:extLst>
              <a:ext uri="{FF2B5EF4-FFF2-40B4-BE49-F238E27FC236}">
                <a16:creationId xmlns:a16="http://schemas.microsoft.com/office/drawing/2014/main" id="{814DDC6F-334D-AD0B-F6A2-3DBFB6208819}"/>
              </a:ext>
            </a:extLst>
          </p:cNvPr>
          <p:cNvSpPr>
            <a:spLocks/>
          </p:cNvSpPr>
          <p:nvPr/>
        </p:nvSpPr>
        <p:spPr>
          <a:xfrm rot="13033756">
            <a:off x="2439708" y="3917718"/>
            <a:ext cx="2505456" cy="2505456"/>
          </a:xfrm>
          <a:prstGeom prst="arc">
            <a:avLst>
              <a:gd name="adj1" fmla="val 10802729"/>
              <a:gd name="adj2" fmla="val 21599403"/>
            </a:avLst>
          </a:prstGeom>
          <a:ln w="76200">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a:extLst>
              <a:ext uri="{FF2B5EF4-FFF2-40B4-BE49-F238E27FC236}">
                <a16:creationId xmlns:a16="http://schemas.microsoft.com/office/drawing/2014/main" id="{630BB24E-56FD-371C-7DB0-34DBFB300E29}"/>
              </a:ext>
            </a:extLst>
          </p:cNvPr>
          <p:cNvSpPr>
            <a:spLocks/>
          </p:cNvSpPr>
          <p:nvPr/>
        </p:nvSpPr>
        <p:spPr>
          <a:xfrm rot="13033756">
            <a:off x="4382167" y="1348559"/>
            <a:ext cx="2505456" cy="2505456"/>
          </a:xfrm>
          <a:prstGeom prst="arc">
            <a:avLst>
              <a:gd name="adj1" fmla="val 21574433"/>
              <a:gd name="adj2" fmla="val 10798382"/>
            </a:avLst>
          </a:prstGeom>
          <a:ln w="76200">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33C86382-FE89-9155-DE30-A10D6EC79B85}"/>
              </a:ext>
            </a:extLst>
          </p:cNvPr>
          <p:cNvSpPr>
            <a:spLocks noChangeAspect="1"/>
          </p:cNvSpPr>
          <p:nvPr/>
        </p:nvSpPr>
        <p:spPr>
          <a:xfrm rot="13033756">
            <a:off x="2651772" y="4428643"/>
            <a:ext cx="201168" cy="201168"/>
          </a:xfrm>
          <a:prstGeom prst="arc">
            <a:avLst>
              <a:gd name="adj1" fmla="val 10802729"/>
              <a:gd name="adj2" fmla="val 21599403"/>
            </a:avLst>
          </a:prstGeom>
          <a:ln w="38100">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a:extLst>
              <a:ext uri="{FF2B5EF4-FFF2-40B4-BE49-F238E27FC236}">
                <a16:creationId xmlns:a16="http://schemas.microsoft.com/office/drawing/2014/main" id="{9AE79278-C438-BBAB-5EF7-EE2C07180E2B}"/>
              </a:ext>
            </a:extLst>
          </p:cNvPr>
          <p:cNvSpPr>
            <a:spLocks noChangeAspect="1"/>
          </p:cNvSpPr>
          <p:nvPr/>
        </p:nvSpPr>
        <p:spPr>
          <a:xfrm rot="13033756">
            <a:off x="4674845" y="1766542"/>
            <a:ext cx="201168" cy="201168"/>
          </a:xfrm>
          <a:prstGeom prst="arc">
            <a:avLst>
              <a:gd name="adj1" fmla="val 21543096"/>
              <a:gd name="adj2" fmla="val 10984738"/>
            </a:avLst>
          </a:prstGeom>
          <a:ln w="38100">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Trapezoid 51">
            <a:extLst>
              <a:ext uri="{FF2B5EF4-FFF2-40B4-BE49-F238E27FC236}">
                <a16:creationId xmlns:a16="http://schemas.microsoft.com/office/drawing/2014/main" id="{864CE138-E954-AB31-35BA-192F7194FD6B}"/>
              </a:ext>
            </a:extLst>
          </p:cNvPr>
          <p:cNvSpPr>
            <a:spLocks noChangeAspect="1"/>
          </p:cNvSpPr>
          <p:nvPr/>
        </p:nvSpPr>
        <p:spPr>
          <a:xfrm rot="13025796">
            <a:off x="2820563" y="4423914"/>
            <a:ext cx="137503" cy="182880"/>
          </a:xfrm>
          <a:prstGeom prst="trapezoid">
            <a:avLst/>
          </a:prstGeom>
          <a:solidFill>
            <a:srgbClr val="FF0000"/>
          </a:solidFill>
          <a:ln>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4AB8BA0-976C-EB4E-4811-496096C20BC4}"/>
              </a:ext>
            </a:extLst>
          </p:cNvPr>
          <p:cNvSpPr>
            <a:spLocks noChangeArrowheads="1"/>
          </p:cNvSpPr>
          <p:nvPr/>
        </p:nvSpPr>
        <p:spPr bwMode="auto">
          <a:xfrm rot="7662492">
            <a:off x="3533076" y="3013739"/>
            <a:ext cx="107950" cy="115888"/>
          </a:xfrm>
          <a:prstGeom prst="ellipse">
            <a:avLst/>
          </a:prstGeom>
          <a:solidFill>
            <a:srgbClr val="FF0000"/>
          </a:solidFill>
          <a:ln>
            <a:noFill/>
          </a:ln>
          <a:extLst>
            <a:ext uri="{91240B29-F687-4f45-9708-019B960494DF}">
              <a14:hiddenLine xmlns="" xmlns:a14="http://schemas.microsoft.com/office/drawing/2010/main" w="12699">
                <a:solidFill>
                  <a:srgbClr val="000000"/>
                </a:solidFill>
                <a:round/>
                <a:headEnd/>
                <a:tailEnd/>
              </a14:hiddenLine>
            </a:ext>
          </a:extLst>
        </p:spPr>
        <p:txBody>
          <a:bodyPr lIns="90488" tIns="44450" rIns="90488" bIns="44450" anchor="ctr"/>
          <a:lstStyle/>
          <a:p>
            <a:endParaRPr lang="en-US"/>
          </a:p>
        </p:txBody>
      </p:sp>
      <p:sp>
        <p:nvSpPr>
          <p:cNvPr id="54" name="5-Point Star 53">
            <a:extLst>
              <a:ext uri="{FF2B5EF4-FFF2-40B4-BE49-F238E27FC236}">
                <a16:creationId xmlns:a16="http://schemas.microsoft.com/office/drawing/2014/main" id="{59470224-CA1D-A13C-2CB6-38C65695D23F}"/>
              </a:ext>
            </a:extLst>
          </p:cNvPr>
          <p:cNvSpPr/>
          <p:nvPr/>
        </p:nvSpPr>
        <p:spPr bwMode="auto">
          <a:xfrm rot="7662492">
            <a:off x="3495087" y="2981751"/>
            <a:ext cx="190500" cy="171450"/>
          </a:xfrm>
          <a:prstGeom prst="star5">
            <a:avLst/>
          </a:prstGeom>
          <a:solidFill>
            <a:srgbClr val="FFFF00"/>
          </a:solidFill>
          <a:ln w="12699" cap="flat" cmpd="sng" algn="ctr">
            <a:noFill/>
            <a:prstDash val="solid"/>
            <a:round/>
            <a:headEnd type="none" w="med" len="med"/>
            <a:tailEnd type="none" w="med" len="med"/>
          </a:ln>
          <a:effectLst/>
        </p:spPr>
        <p:txBody>
          <a:bodyPr lIns="90488" tIns="44450" rIns="90488" bIns="44450" anchor="ctr"/>
          <a:lstStyle/>
          <a:p>
            <a:pPr>
              <a:defRPr/>
            </a:pPr>
            <a:endParaRPr lang="en-US">
              <a:latin typeface="Arial Unicode MS" pitchFamily="34" charset="-128"/>
              <a:ea typeface="+mn-ea"/>
            </a:endParaRPr>
          </a:p>
        </p:txBody>
      </p:sp>
    </p:spTree>
    <p:extLst>
      <p:ext uri="{BB962C8B-B14F-4D97-AF65-F5344CB8AC3E}">
        <p14:creationId xmlns:p14="http://schemas.microsoft.com/office/powerpoint/2010/main" val="236665407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9956D-E020-D991-51CB-944F962368D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5EB9BF2-911E-29BF-F176-FDA9F075D4E2}"/>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E1487214-A067-360D-2926-B83DC32898E5}"/>
              </a:ext>
            </a:extLst>
          </p:cNvPr>
          <p:cNvSpPr>
            <a:spLocks noGrp="1"/>
          </p:cNvSpPr>
          <p:nvPr>
            <p:ph type="sldNum" sz="quarter" idx="12"/>
          </p:nvPr>
        </p:nvSpPr>
        <p:spPr/>
        <p:txBody>
          <a:bodyPr/>
          <a:lstStyle/>
          <a:p>
            <a:fld id="{1FE97603-2A10-E648-8DE4-4D75A1570B14}" type="slidenum">
              <a:rPr lang="en-US" smtClean="0"/>
              <a:pPr/>
              <a:t>48</a:t>
            </a:fld>
            <a:endParaRPr lang="en-US" dirty="0"/>
          </a:p>
        </p:txBody>
      </p:sp>
      <p:sp>
        <p:nvSpPr>
          <p:cNvPr id="6" name="Rectangle 2">
            <a:extLst>
              <a:ext uri="{FF2B5EF4-FFF2-40B4-BE49-F238E27FC236}">
                <a16:creationId xmlns:a16="http://schemas.microsoft.com/office/drawing/2014/main" id="{5DE993AE-E59D-8269-CB39-6A45FF05387F}"/>
              </a:ext>
            </a:extLst>
          </p:cNvPr>
          <p:cNvSpPr txBox="1">
            <a:spLocks noChangeArrowheads="1"/>
          </p:cNvSpPr>
          <p:nvPr/>
        </p:nvSpPr>
        <p:spPr>
          <a:xfrm>
            <a:off x="-38339" y="4883"/>
            <a:ext cx="9144000" cy="6003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US" i="1" dirty="0">
                <a:solidFill>
                  <a:srgbClr val="002060"/>
                </a:solidFill>
                <a:latin typeface="Optima" panose="02000503060000020004" pitchFamily="2" charset="0"/>
                <a:cs typeface="Arial" charset="0"/>
              </a:rPr>
              <a:t>FFA LHeC Recirculator </a:t>
            </a:r>
            <a:r>
              <a:rPr lang="en-US" i="1" dirty="0">
                <a:solidFill>
                  <a:srgbClr val="002060"/>
                </a:solidFill>
                <a:latin typeface="Optima" panose="02000503060000020004" pitchFamily="2" charset="0"/>
                <a:ea typeface="Arial Unicode MS" charset="0"/>
                <a:cs typeface="Arial" charset="0"/>
              </a:rPr>
              <a:t>with</a:t>
            </a:r>
            <a:r>
              <a:rPr lang="en-US" i="1" dirty="0">
                <a:solidFill>
                  <a:srgbClr val="002060"/>
                </a:solidFill>
                <a:latin typeface="Optima" panose="02000503060000020004" pitchFamily="2" charset="0"/>
                <a:cs typeface="Arial" charset="0"/>
              </a:rPr>
              <a:t> Energy Recovery </a:t>
            </a:r>
          </a:p>
        </p:txBody>
      </p:sp>
      <p:grpSp>
        <p:nvGrpSpPr>
          <p:cNvPr id="7" name="Group 6">
            <a:extLst>
              <a:ext uri="{FF2B5EF4-FFF2-40B4-BE49-F238E27FC236}">
                <a16:creationId xmlns:a16="http://schemas.microsoft.com/office/drawing/2014/main" id="{51865485-CA39-889D-2638-FC075542448B}"/>
              </a:ext>
            </a:extLst>
          </p:cNvPr>
          <p:cNvGrpSpPr/>
          <p:nvPr/>
        </p:nvGrpSpPr>
        <p:grpSpPr>
          <a:xfrm>
            <a:off x="8879" y="678549"/>
            <a:ext cx="9144000" cy="5869449"/>
            <a:chOff x="173022" y="7148377"/>
            <a:chExt cx="9144000" cy="5869449"/>
          </a:xfrm>
        </p:grpSpPr>
        <p:sp>
          <p:nvSpPr>
            <p:cNvPr id="8" name="Rectangle 7">
              <a:extLst>
                <a:ext uri="{FF2B5EF4-FFF2-40B4-BE49-F238E27FC236}">
                  <a16:creationId xmlns:a16="http://schemas.microsoft.com/office/drawing/2014/main" id="{9C854C93-B2DB-8C1A-9EDE-1AA8AB33783D}"/>
                </a:ext>
              </a:extLst>
            </p:cNvPr>
            <p:cNvSpPr/>
            <p:nvPr/>
          </p:nvSpPr>
          <p:spPr>
            <a:xfrm>
              <a:off x="173022" y="7148377"/>
              <a:ext cx="9144000" cy="586944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452D187-CBBE-DEE6-998E-A364BB5CF386}"/>
                </a:ext>
              </a:extLst>
            </p:cNvPr>
            <p:cNvGrpSpPr>
              <a:grpSpLocks noChangeAspect="1"/>
            </p:cNvGrpSpPr>
            <p:nvPr/>
          </p:nvGrpSpPr>
          <p:grpSpPr>
            <a:xfrm>
              <a:off x="4901416" y="7378988"/>
              <a:ext cx="4415606" cy="5155911"/>
              <a:chOff x="-4035028" y="3280647"/>
              <a:chExt cx="2990850" cy="3492285"/>
            </a:xfrm>
          </p:grpSpPr>
          <p:pic>
            <p:nvPicPr>
              <p:cNvPr id="16" name="Picture 15" descr="Chart&#10;&#10;Description automatically generated with low confidence">
                <a:extLst>
                  <a:ext uri="{FF2B5EF4-FFF2-40B4-BE49-F238E27FC236}">
                    <a16:creationId xmlns:a16="http://schemas.microsoft.com/office/drawing/2014/main" id="{DAF890B0-A4A5-9ADB-DD2D-73C6C79AFE66}"/>
                  </a:ext>
                </a:extLst>
              </p:cNvPr>
              <p:cNvPicPr>
                <a:picLocks noChangeAspect="1"/>
              </p:cNvPicPr>
              <p:nvPr/>
            </p:nvPicPr>
            <p:blipFill>
              <a:blip r:embed="rId2"/>
              <a:stretch>
                <a:fillRect/>
              </a:stretch>
            </p:blipFill>
            <p:spPr>
              <a:xfrm>
                <a:off x="-4035028" y="3280647"/>
                <a:ext cx="2990850" cy="3054148"/>
              </a:xfrm>
              <a:prstGeom prst="rect">
                <a:avLst/>
              </a:prstGeom>
            </p:spPr>
          </p:pic>
          <p:sp>
            <p:nvSpPr>
              <p:cNvPr id="17" name="TextBox 16">
                <a:extLst>
                  <a:ext uri="{FF2B5EF4-FFF2-40B4-BE49-F238E27FC236}">
                    <a16:creationId xmlns:a16="http://schemas.microsoft.com/office/drawing/2014/main" id="{2AA2F39C-ADDD-23AA-3C72-A1843273740B}"/>
                  </a:ext>
                </a:extLst>
              </p:cNvPr>
              <p:cNvSpPr txBox="1"/>
              <p:nvPr/>
            </p:nvSpPr>
            <p:spPr>
              <a:xfrm>
                <a:off x="-2901460" y="3389575"/>
                <a:ext cx="907621" cy="276999"/>
              </a:xfrm>
              <a:prstGeom prst="rect">
                <a:avLst/>
              </a:prstGeom>
              <a:noFill/>
            </p:spPr>
            <p:txBody>
              <a:bodyPr wrap="none" rtlCol="0">
                <a:spAutoFit/>
              </a:bodyPr>
              <a:lstStyle/>
              <a:p>
                <a:r>
                  <a:rPr lang="en-US" sz="1200" dirty="0">
                    <a:solidFill>
                      <a:srgbClr val="3F60F9"/>
                    </a:solidFill>
                  </a:rPr>
                  <a:t>E=51.5 GeV</a:t>
                </a:r>
              </a:p>
            </p:txBody>
          </p:sp>
          <p:sp>
            <p:nvSpPr>
              <p:cNvPr id="18" name="TextBox 17">
                <a:extLst>
                  <a:ext uri="{FF2B5EF4-FFF2-40B4-BE49-F238E27FC236}">
                    <a16:creationId xmlns:a16="http://schemas.microsoft.com/office/drawing/2014/main" id="{AD794AD4-4858-C603-A717-04AD791422D0}"/>
                  </a:ext>
                </a:extLst>
              </p:cNvPr>
              <p:cNvSpPr txBox="1"/>
              <p:nvPr/>
            </p:nvSpPr>
            <p:spPr>
              <a:xfrm>
                <a:off x="-2910864" y="4283421"/>
                <a:ext cx="907621" cy="276999"/>
              </a:xfrm>
              <a:prstGeom prst="rect">
                <a:avLst/>
              </a:prstGeom>
              <a:noFill/>
            </p:spPr>
            <p:txBody>
              <a:bodyPr wrap="none" rtlCol="0">
                <a:spAutoFit/>
              </a:bodyPr>
              <a:lstStyle/>
              <a:p>
                <a:r>
                  <a:rPr lang="en-US" sz="1200" dirty="0">
                    <a:solidFill>
                      <a:srgbClr val="FF0000"/>
                    </a:solidFill>
                  </a:rPr>
                  <a:t>E=17.5 GeV</a:t>
                </a:r>
              </a:p>
            </p:txBody>
          </p:sp>
          <p:sp>
            <p:nvSpPr>
              <p:cNvPr id="19" name="TextBox 18">
                <a:extLst>
                  <a:ext uri="{FF2B5EF4-FFF2-40B4-BE49-F238E27FC236}">
                    <a16:creationId xmlns:a16="http://schemas.microsoft.com/office/drawing/2014/main" id="{FA9B98A3-60EA-4CC1-0A8E-422C25DA47AC}"/>
                  </a:ext>
                </a:extLst>
              </p:cNvPr>
              <p:cNvSpPr txBox="1"/>
              <p:nvPr/>
            </p:nvSpPr>
            <p:spPr>
              <a:xfrm>
                <a:off x="-2901459" y="3830240"/>
                <a:ext cx="907621" cy="276999"/>
              </a:xfrm>
              <a:prstGeom prst="rect">
                <a:avLst/>
              </a:prstGeom>
              <a:noFill/>
            </p:spPr>
            <p:txBody>
              <a:bodyPr wrap="none" rtlCol="0">
                <a:spAutoFit/>
              </a:bodyPr>
              <a:lstStyle/>
              <a:p>
                <a:r>
                  <a:rPr lang="en-US" sz="1200" dirty="0">
                    <a:solidFill>
                      <a:srgbClr val="00B050"/>
                    </a:solidFill>
                  </a:rPr>
                  <a:t>E=34.5 GeV</a:t>
                </a:r>
              </a:p>
            </p:txBody>
          </p:sp>
          <p:pic>
            <p:nvPicPr>
              <p:cNvPr id="20" name="Picture 19" descr="Chart, box and whisker chart&#10;&#10;Description automatically generated">
                <a:extLst>
                  <a:ext uri="{FF2B5EF4-FFF2-40B4-BE49-F238E27FC236}">
                    <a16:creationId xmlns:a16="http://schemas.microsoft.com/office/drawing/2014/main" id="{B908F8E4-DDF4-F787-3023-EEB5039A5F5C}"/>
                  </a:ext>
                </a:extLst>
              </p:cNvPr>
              <p:cNvPicPr>
                <a:picLocks noChangeAspect="1"/>
              </p:cNvPicPr>
              <p:nvPr/>
            </p:nvPicPr>
            <p:blipFill>
              <a:blip r:embed="rId3"/>
              <a:stretch>
                <a:fillRect/>
              </a:stretch>
            </p:blipFill>
            <p:spPr>
              <a:xfrm>
                <a:off x="-3895567" y="6071113"/>
                <a:ext cx="2851389" cy="701819"/>
              </a:xfrm>
              <a:prstGeom prst="rect">
                <a:avLst/>
              </a:prstGeom>
            </p:spPr>
          </p:pic>
        </p:grpSp>
        <p:grpSp>
          <p:nvGrpSpPr>
            <p:cNvPr id="10" name="Group 9">
              <a:extLst>
                <a:ext uri="{FF2B5EF4-FFF2-40B4-BE49-F238E27FC236}">
                  <a16:creationId xmlns:a16="http://schemas.microsoft.com/office/drawing/2014/main" id="{7E58D836-EBC2-F4BA-32CB-2C45418BBF1F}"/>
                </a:ext>
              </a:extLst>
            </p:cNvPr>
            <p:cNvGrpSpPr/>
            <p:nvPr/>
          </p:nvGrpSpPr>
          <p:grpSpPr>
            <a:xfrm>
              <a:off x="173022" y="7535261"/>
              <a:ext cx="4984763" cy="5258610"/>
              <a:chOff x="5096933" y="933134"/>
              <a:chExt cx="4261543" cy="4613190"/>
            </a:xfrm>
          </p:grpSpPr>
          <p:pic>
            <p:nvPicPr>
              <p:cNvPr id="11" name="Picture 10" descr="Chart, line chart&#10;&#10;Description automatically generated">
                <a:extLst>
                  <a:ext uri="{FF2B5EF4-FFF2-40B4-BE49-F238E27FC236}">
                    <a16:creationId xmlns:a16="http://schemas.microsoft.com/office/drawing/2014/main" id="{D03668BB-5866-EE09-6E94-5055BD52076E}"/>
                  </a:ext>
                </a:extLst>
              </p:cNvPr>
              <p:cNvPicPr>
                <a:picLocks noChangeAspect="1"/>
              </p:cNvPicPr>
              <p:nvPr/>
            </p:nvPicPr>
            <p:blipFill>
              <a:blip r:embed="rId4"/>
              <a:stretch>
                <a:fillRect/>
              </a:stretch>
            </p:blipFill>
            <p:spPr>
              <a:xfrm>
                <a:off x="5096934" y="1318975"/>
                <a:ext cx="4039712" cy="4227349"/>
              </a:xfrm>
              <a:prstGeom prst="rect">
                <a:avLst/>
              </a:prstGeom>
            </p:spPr>
          </p:pic>
          <p:sp>
            <p:nvSpPr>
              <p:cNvPr id="12" name="TextBox 11">
                <a:extLst>
                  <a:ext uri="{FF2B5EF4-FFF2-40B4-BE49-F238E27FC236}">
                    <a16:creationId xmlns:a16="http://schemas.microsoft.com/office/drawing/2014/main" id="{EA83FA4F-DFFF-F887-FBF6-1F7F87391592}"/>
                  </a:ext>
                </a:extLst>
              </p:cNvPr>
              <p:cNvSpPr txBox="1"/>
              <p:nvPr/>
            </p:nvSpPr>
            <p:spPr>
              <a:xfrm>
                <a:off x="5096933" y="933134"/>
                <a:ext cx="4261543" cy="405002"/>
              </a:xfrm>
              <a:prstGeom prst="rect">
                <a:avLst/>
              </a:prstGeom>
              <a:noFill/>
            </p:spPr>
            <p:txBody>
              <a:bodyPr wrap="none" rtlCol="0">
                <a:spAutoFit/>
              </a:bodyPr>
              <a:lstStyle/>
              <a:p>
                <a:r>
                  <a:rPr lang="en-US" sz="2400" i="1" dirty="0">
                    <a:solidFill>
                      <a:srgbClr val="002060"/>
                    </a:solidFill>
                    <a:latin typeface="Optima" panose="02000503060000020004" pitchFamily="2" charset="0"/>
                  </a:rPr>
                  <a:t>Lattice functions in a single FFA Cell</a:t>
                </a:r>
              </a:p>
            </p:txBody>
          </p:sp>
          <p:sp>
            <p:nvSpPr>
              <p:cNvPr id="13" name="TextBox 12">
                <a:extLst>
                  <a:ext uri="{FF2B5EF4-FFF2-40B4-BE49-F238E27FC236}">
                    <a16:creationId xmlns:a16="http://schemas.microsoft.com/office/drawing/2014/main" id="{02388A29-51F5-4F9D-AD9B-7DD0908659EE}"/>
                  </a:ext>
                </a:extLst>
              </p:cNvPr>
              <p:cNvSpPr txBox="1"/>
              <p:nvPr/>
            </p:nvSpPr>
            <p:spPr>
              <a:xfrm>
                <a:off x="6788710" y="1430662"/>
                <a:ext cx="907621" cy="276999"/>
              </a:xfrm>
              <a:prstGeom prst="rect">
                <a:avLst/>
              </a:prstGeom>
              <a:noFill/>
            </p:spPr>
            <p:txBody>
              <a:bodyPr wrap="none" rtlCol="0">
                <a:spAutoFit/>
              </a:bodyPr>
              <a:lstStyle/>
              <a:p>
                <a:r>
                  <a:rPr lang="en-US" sz="1200" dirty="0">
                    <a:solidFill>
                      <a:srgbClr val="3F60F9"/>
                    </a:solidFill>
                  </a:rPr>
                  <a:t>E=51.5 GeV</a:t>
                </a:r>
              </a:p>
            </p:txBody>
          </p:sp>
          <p:sp>
            <p:nvSpPr>
              <p:cNvPr id="14" name="TextBox 13">
                <a:extLst>
                  <a:ext uri="{FF2B5EF4-FFF2-40B4-BE49-F238E27FC236}">
                    <a16:creationId xmlns:a16="http://schemas.microsoft.com/office/drawing/2014/main" id="{3668F486-2257-8EF1-00B9-2ADBF41CE0DA}"/>
                  </a:ext>
                </a:extLst>
              </p:cNvPr>
              <p:cNvSpPr txBox="1"/>
              <p:nvPr/>
            </p:nvSpPr>
            <p:spPr>
              <a:xfrm>
                <a:off x="6788710" y="2981251"/>
                <a:ext cx="907621" cy="276999"/>
              </a:xfrm>
              <a:prstGeom prst="rect">
                <a:avLst/>
              </a:prstGeom>
              <a:noFill/>
            </p:spPr>
            <p:txBody>
              <a:bodyPr wrap="none" rtlCol="0">
                <a:spAutoFit/>
              </a:bodyPr>
              <a:lstStyle/>
              <a:p>
                <a:r>
                  <a:rPr lang="en-US" sz="1200" dirty="0">
                    <a:solidFill>
                      <a:srgbClr val="FF0000"/>
                    </a:solidFill>
                  </a:rPr>
                  <a:t>E=17.5 GeV</a:t>
                </a:r>
              </a:p>
            </p:txBody>
          </p:sp>
          <p:sp>
            <p:nvSpPr>
              <p:cNvPr id="15" name="TextBox 14">
                <a:extLst>
                  <a:ext uri="{FF2B5EF4-FFF2-40B4-BE49-F238E27FC236}">
                    <a16:creationId xmlns:a16="http://schemas.microsoft.com/office/drawing/2014/main" id="{716F0FF8-4A16-8946-C7DC-33E378101384}"/>
                  </a:ext>
                </a:extLst>
              </p:cNvPr>
              <p:cNvSpPr txBox="1"/>
              <p:nvPr/>
            </p:nvSpPr>
            <p:spPr>
              <a:xfrm>
                <a:off x="6788710" y="2357223"/>
                <a:ext cx="907621" cy="276999"/>
              </a:xfrm>
              <a:prstGeom prst="rect">
                <a:avLst/>
              </a:prstGeom>
              <a:noFill/>
            </p:spPr>
            <p:txBody>
              <a:bodyPr wrap="none" rtlCol="0">
                <a:spAutoFit/>
              </a:bodyPr>
              <a:lstStyle/>
              <a:p>
                <a:r>
                  <a:rPr lang="en-US" sz="1200" dirty="0">
                    <a:solidFill>
                      <a:srgbClr val="00B050"/>
                    </a:solidFill>
                  </a:rPr>
                  <a:t>E=34.5 GeV</a:t>
                </a:r>
              </a:p>
            </p:txBody>
          </p:sp>
        </p:grpSp>
      </p:grpSp>
    </p:spTree>
    <p:extLst>
      <p:ext uri="{BB962C8B-B14F-4D97-AF65-F5344CB8AC3E}">
        <p14:creationId xmlns:p14="http://schemas.microsoft.com/office/powerpoint/2010/main" val="391334791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4F5706-6F3F-A83B-DE20-AFF87FB0C7D6}"/>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EBDED9BB-90C2-D608-4217-62C1840239D0}"/>
              </a:ext>
            </a:extLst>
          </p:cNvPr>
          <p:cNvSpPr>
            <a:spLocks noGrp="1"/>
          </p:cNvSpPr>
          <p:nvPr>
            <p:ph type="sldNum" sz="quarter" idx="12"/>
          </p:nvPr>
        </p:nvSpPr>
        <p:spPr/>
        <p:txBody>
          <a:bodyPr/>
          <a:lstStyle/>
          <a:p>
            <a:fld id="{1FE97603-2A10-E648-8DE4-4D75A1570B14}" type="slidenum">
              <a:rPr lang="en-US" smtClean="0"/>
              <a:pPr/>
              <a:t>5</a:t>
            </a:fld>
            <a:endParaRPr lang="en-US" dirty="0"/>
          </a:p>
        </p:txBody>
      </p:sp>
      <p:sp>
        <p:nvSpPr>
          <p:cNvPr id="8" name="TextBox 7">
            <a:extLst>
              <a:ext uri="{FF2B5EF4-FFF2-40B4-BE49-F238E27FC236}">
                <a16:creationId xmlns:a16="http://schemas.microsoft.com/office/drawing/2014/main" id="{6675A8C6-D8CB-160B-9278-690CD02414D0}"/>
              </a:ext>
            </a:extLst>
          </p:cNvPr>
          <p:cNvSpPr txBox="1"/>
          <p:nvPr/>
        </p:nvSpPr>
        <p:spPr>
          <a:xfrm>
            <a:off x="97319" y="5005399"/>
            <a:ext cx="6252662" cy="461665"/>
          </a:xfrm>
          <a:prstGeom prst="rect">
            <a:avLst/>
          </a:prstGeom>
          <a:noFill/>
        </p:spPr>
        <p:txBody>
          <a:bodyPr wrap="square" rtlCol="0">
            <a:spAutoFit/>
          </a:bodyPr>
          <a:lstStyle/>
          <a:p>
            <a:endParaRPr lang="en-US" sz="1200" i="1" dirty="0">
              <a:solidFill>
                <a:srgbClr val="002060"/>
              </a:solidFill>
              <a:latin typeface="Optima" panose="02000503060000020004" pitchFamily="2" charset="0"/>
            </a:endParaRPr>
          </a:p>
          <a:p>
            <a:endParaRPr lang="en-US" sz="1200" i="1" dirty="0">
              <a:solidFill>
                <a:srgbClr val="002060"/>
              </a:solidFill>
              <a:effectLst/>
              <a:latin typeface="Optima" panose="02000503060000020004" pitchFamily="2" charset="0"/>
            </a:endParaRPr>
          </a:p>
        </p:txBody>
      </p:sp>
      <p:pic>
        <p:nvPicPr>
          <p:cNvPr id="10" name="Picture 9" descr="A picture containing screenshot, text, diagram, line&#10;&#10;Description automatically generated">
            <a:extLst>
              <a:ext uri="{FF2B5EF4-FFF2-40B4-BE49-F238E27FC236}">
                <a16:creationId xmlns:a16="http://schemas.microsoft.com/office/drawing/2014/main" id="{1CEC58B0-D9A0-6988-35CC-1DF0AC6F9CBC}"/>
              </a:ext>
            </a:extLst>
          </p:cNvPr>
          <p:cNvPicPr>
            <a:picLocks noChangeAspect="1"/>
          </p:cNvPicPr>
          <p:nvPr/>
        </p:nvPicPr>
        <p:blipFill>
          <a:blip r:embed="rId3"/>
          <a:stretch>
            <a:fillRect/>
          </a:stretch>
        </p:blipFill>
        <p:spPr>
          <a:xfrm>
            <a:off x="4711818" y="522568"/>
            <a:ext cx="4300438" cy="2150219"/>
          </a:xfrm>
          <a:prstGeom prst="rect">
            <a:avLst/>
          </a:prstGeom>
        </p:spPr>
      </p:pic>
      <p:pic>
        <p:nvPicPr>
          <p:cNvPr id="12" name="Picture 11" descr="A picture containing diagram, line, plot, screenshot&#10;&#10;Description automatically generated">
            <a:extLst>
              <a:ext uri="{FF2B5EF4-FFF2-40B4-BE49-F238E27FC236}">
                <a16:creationId xmlns:a16="http://schemas.microsoft.com/office/drawing/2014/main" id="{66B8500F-40A8-B8EF-B3D2-E55D11D97951}"/>
              </a:ext>
            </a:extLst>
          </p:cNvPr>
          <p:cNvPicPr>
            <a:picLocks noChangeAspect="1"/>
          </p:cNvPicPr>
          <p:nvPr/>
        </p:nvPicPr>
        <p:blipFill>
          <a:blip r:embed="rId4"/>
          <a:stretch>
            <a:fillRect/>
          </a:stretch>
        </p:blipFill>
        <p:spPr>
          <a:xfrm>
            <a:off x="828754" y="367823"/>
            <a:ext cx="3186054" cy="1325173"/>
          </a:xfrm>
          <a:prstGeom prst="rect">
            <a:avLst/>
          </a:prstGeom>
        </p:spPr>
      </p:pic>
      <p:pic>
        <p:nvPicPr>
          <p:cNvPr id="7" name="Picture 6" descr="A picture containing screenshot, colorfulness, sphere&#10;&#10;Description automatically generated">
            <a:extLst>
              <a:ext uri="{FF2B5EF4-FFF2-40B4-BE49-F238E27FC236}">
                <a16:creationId xmlns:a16="http://schemas.microsoft.com/office/drawing/2014/main" id="{65A091B5-9D43-52F2-7CCF-C25EBE32E948}"/>
              </a:ext>
            </a:extLst>
          </p:cNvPr>
          <p:cNvPicPr>
            <a:picLocks noChangeAspect="1"/>
          </p:cNvPicPr>
          <p:nvPr/>
        </p:nvPicPr>
        <p:blipFill>
          <a:blip r:embed="rId5"/>
          <a:stretch>
            <a:fillRect/>
          </a:stretch>
        </p:blipFill>
        <p:spPr>
          <a:xfrm>
            <a:off x="459377" y="1651908"/>
            <a:ext cx="3793276" cy="910587"/>
          </a:xfrm>
          <a:prstGeom prst="rect">
            <a:avLst/>
          </a:prstGeom>
        </p:spPr>
      </p:pic>
      <p:sp>
        <p:nvSpPr>
          <p:cNvPr id="2" name="Title 1">
            <a:extLst>
              <a:ext uri="{FF2B5EF4-FFF2-40B4-BE49-F238E27FC236}">
                <a16:creationId xmlns:a16="http://schemas.microsoft.com/office/drawing/2014/main" id="{1D23FEA6-B21A-9C36-76D0-17A58EFAA4B2}"/>
              </a:ext>
            </a:extLst>
          </p:cNvPr>
          <p:cNvSpPr>
            <a:spLocks noGrp="1"/>
          </p:cNvSpPr>
          <p:nvPr>
            <p:ph type="title"/>
          </p:nvPr>
        </p:nvSpPr>
        <p:spPr/>
        <p:txBody>
          <a:bodyPr>
            <a:normAutofit/>
          </a:bodyPr>
          <a:lstStyle/>
          <a:p>
            <a:r>
              <a:rPr lang="en-US" sz="2800" dirty="0"/>
              <a:t>1. Spot Scanning should be required for FLASH</a:t>
            </a:r>
          </a:p>
        </p:txBody>
      </p:sp>
      <p:pic>
        <p:nvPicPr>
          <p:cNvPr id="14" name="Picture 13" descr="A close-up of purple and blue spheres&#10;&#10;Description automatically generated with low confidence">
            <a:extLst>
              <a:ext uri="{FF2B5EF4-FFF2-40B4-BE49-F238E27FC236}">
                <a16:creationId xmlns:a16="http://schemas.microsoft.com/office/drawing/2014/main" id="{EB192F2F-04A0-DEA8-4133-0855CD4C4F57}"/>
              </a:ext>
            </a:extLst>
          </p:cNvPr>
          <p:cNvPicPr>
            <a:picLocks noChangeAspect="1"/>
          </p:cNvPicPr>
          <p:nvPr/>
        </p:nvPicPr>
        <p:blipFill>
          <a:blip r:embed="rId6"/>
          <a:stretch>
            <a:fillRect/>
          </a:stretch>
        </p:blipFill>
        <p:spPr>
          <a:xfrm>
            <a:off x="6676760" y="2673876"/>
            <a:ext cx="2279650" cy="1711449"/>
          </a:xfrm>
          <a:prstGeom prst="rect">
            <a:avLst/>
          </a:prstGeom>
        </p:spPr>
      </p:pic>
      <p:sp>
        <p:nvSpPr>
          <p:cNvPr id="15" name="TextBox 14">
            <a:extLst>
              <a:ext uri="{FF2B5EF4-FFF2-40B4-BE49-F238E27FC236}">
                <a16:creationId xmlns:a16="http://schemas.microsoft.com/office/drawing/2014/main" id="{19F2CD54-4ED7-642C-07CB-FC9ABF3F125C}"/>
              </a:ext>
            </a:extLst>
          </p:cNvPr>
          <p:cNvSpPr txBox="1"/>
          <p:nvPr/>
        </p:nvSpPr>
        <p:spPr>
          <a:xfrm>
            <a:off x="1" y="2633249"/>
            <a:ext cx="6553898" cy="3323987"/>
          </a:xfrm>
          <a:prstGeom prst="rect">
            <a:avLst/>
          </a:prstGeom>
          <a:noFill/>
        </p:spPr>
        <p:txBody>
          <a:bodyPr wrap="square" rtlCol="0">
            <a:spAutoFit/>
          </a:bodyPr>
          <a:lstStyle/>
          <a:p>
            <a:pPr algn="just"/>
            <a:r>
              <a:rPr lang="en-US" sz="1400" i="1" dirty="0">
                <a:solidFill>
                  <a:srgbClr val="002060"/>
                </a:solidFill>
                <a:latin typeface="Optima" panose="02000503060000020004" pitchFamily="2" charset="0"/>
              </a:rPr>
              <a:t>The</a:t>
            </a:r>
            <a:r>
              <a:rPr lang="en-US" sz="1400" i="1" dirty="0">
                <a:solidFill>
                  <a:srgbClr val="002060"/>
                </a:solidFill>
                <a:effectLst/>
                <a:latin typeface="Optima" panose="02000503060000020004" pitchFamily="2" charset="0"/>
              </a:rPr>
              <a:t> spot-scanning is provided by steering magnets within the nozzle or upstream of the last bending magnet. The scanning directs the pencil beam to the desired spot within the treatment volume. The present systems require that every magnet within the entire beamline must </a:t>
            </a:r>
            <a:r>
              <a:rPr lang="en-US" sz="1400" b="1" i="1" dirty="0">
                <a:solidFill>
                  <a:srgbClr val="002060"/>
                </a:solidFill>
                <a:effectLst/>
                <a:latin typeface="Optima" panose="02000503060000020004" pitchFamily="2" charset="0"/>
              </a:rPr>
              <a:t>adjust to match the beam energy </a:t>
            </a:r>
            <a:r>
              <a:rPr lang="en-US" sz="1400" i="1" dirty="0">
                <a:solidFill>
                  <a:srgbClr val="002060"/>
                </a:solidFill>
                <a:effectLst/>
                <a:latin typeface="Optima" panose="02000503060000020004" pitchFamily="2" charset="0"/>
              </a:rPr>
              <a:t>for a given energy layer.  </a:t>
            </a:r>
            <a:r>
              <a:rPr lang="en-US" sz="1400" b="1" i="1" dirty="0">
                <a:solidFill>
                  <a:srgbClr val="002060"/>
                </a:solidFill>
                <a:effectLst/>
                <a:latin typeface="Optima" panose="02000503060000020004" pitchFamily="2" charset="0"/>
              </a:rPr>
              <a:t>This is avoided i</a:t>
            </a:r>
            <a:r>
              <a:rPr lang="en-US" sz="1400" b="1" i="1" dirty="0">
                <a:solidFill>
                  <a:srgbClr val="002060"/>
                </a:solidFill>
                <a:latin typeface="Optima" panose="02000503060000020004" pitchFamily="2" charset="0"/>
              </a:rPr>
              <a:t>n our proposal</a:t>
            </a:r>
            <a:r>
              <a:rPr lang="en-US" sz="1400" i="1" dirty="0">
                <a:solidFill>
                  <a:srgbClr val="002060"/>
                </a:solidFill>
                <a:latin typeface="Optima" panose="02000503060000020004" pitchFamily="2" charset="0"/>
              </a:rPr>
              <a:t>. </a:t>
            </a:r>
            <a:r>
              <a:rPr lang="en-US" sz="1400" i="1" dirty="0">
                <a:solidFill>
                  <a:srgbClr val="002060"/>
                </a:solidFill>
                <a:effectLst/>
                <a:latin typeface="Optima" panose="02000503060000020004" pitchFamily="2" charset="0"/>
              </a:rPr>
              <a:t>An important quot</a:t>
            </a:r>
            <a:r>
              <a:rPr lang="en-US" sz="1400" i="1" dirty="0">
                <a:solidFill>
                  <a:srgbClr val="002060"/>
                </a:solidFill>
                <a:latin typeface="Optima" panose="02000503060000020004" pitchFamily="2" charset="0"/>
              </a:rPr>
              <a:t>e from the review shown in reference </a:t>
            </a:r>
            <a:r>
              <a:rPr lang="en-US" sz="1400" b="1" dirty="0">
                <a:solidFill>
                  <a:srgbClr val="002060"/>
                </a:solidFill>
                <a:latin typeface="Optima" panose="02000503060000020004" pitchFamily="2" charset="0"/>
              </a:rPr>
              <a:t>[4]</a:t>
            </a:r>
            <a:r>
              <a:rPr lang="en-US" sz="1400" i="1" dirty="0">
                <a:solidFill>
                  <a:srgbClr val="002060"/>
                </a:solidFill>
                <a:latin typeface="Optima" panose="02000503060000020004" pitchFamily="2" charset="0"/>
              </a:rPr>
              <a:t>: </a:t>
            </a:r>
            <a:r>
              <a:rPr lang="en-US" sz="1400" i="1" dirty="0">
                <a:solidFill>
                  <a:srgbClr val="FF0000"/>
                </a:solidFill>
                <a:effectLst/>
                <a:latin typeface="Optima" panose="02000503060000020004" pitchFamily="2" charset="0"/>
              </a:rPr>
              <a:t>...”In the future, </a:t>
            </a:r>
            <a:r>
              <a:rPr lang="en-US" sz="1400" b="1" i="1" dirty="0">
                <a:solidFill>
                  <a:srgbClr val="FF0000"/>
                </a:solidFill>
                <a:effectLst/>
                <a:latin typeface="Optima" panose="02000503060000020004" pitchFamily="2" charset="0"/>
              </a:rPr>
              <a:t>rapid energy variation </a:t>
            </a:r>
            <a:r>
              <a:rPr lang="en-US" sz="1400" i="1" dirty="0">
                <a:solidFill>
                  <a:srgbClr val="FF0000"/>
                </a:solidFill>
                <a:effectLst/>
                <a:latin typeface="Optima" panose="02000503060000020004" pitchFamily="2" charset="0"/>
              </a:rPr>
              <a:t>will demand beam delivery systems </a:t>
            </a:r>
            <a:r>
              <a:rPr lang="en-US" sz="1400" b="1" i="1" dirty="0">
                <a:solidFill>
                  <a:srgbClr val="FF0000"/>
                </a:solidFill>
                <a:effectLst/>
                <a:latin typeface="Optima" panose="02000503060000020004" pitchFamily="2" charset="0"/>
              </a:rPr>
              <a:t>with large energy acceptance</a:t>
            </a:r>
            <a:r>
              <a:rPr lang="en-US" sz="1400" i="1" dirty="0">
                <a:solidFill>
                  <a:srgbClr val="FF0000"/>
                </a:solidFill>
                <a:effectLst/>
                <a:latin typeface="Optima" panose="02000503060000020004" pitchFamily="2" charset="0"/>
              </a:rPr>
              <a:t>; rather than adjust the magnet settings for each energy layer, the beam dispersion is limited by a suitable beam-optical arrangement and sufficient aperture within the magnets and vacuum system provided </a:t>
            </a:r>
            <a:r>
              <a:rPr lang="en-US" sz="1400" b="1" i="1" dirty="0">
                <a:solidFill>
                  <a:srgbClr val="FF0000"/>
                </a:solidFill>
                <a:effectLst/>
                <a:latin typeface="Optima" panose="02000503060000020004" pitchFamily="2" charset="0"/>
              </a:rPr>
              <a:t>to obtain a large energy acceptance.</a:t>
            </a:r>
            <a:r>
              <a:rPr lang="en-US" sz="1400" i="1" dirty="0">
                <a:solidFill>
                  <a:srgbClr val="FF0000"/>
                </a:solidFill>
                <a:effectLst/>
                <a:latin typeface="Optima" panose="02000503060000020004" pitchFamily="2" charset="0"/>
              </a:rPr>
              <a:t>“</a:t>
            </a:r>
            <a:r>
              <a:rPr lang="en-US" sz="1400" i="1" dirty="0">
                <a:solidFill>
                  <a:srgbClr val="002060"/>
                </a:solidFill>
                <a:latin typeface="Optima" panose="02000503060000020004" pitchFamily="2" charset="0"/>
              </a:rPr>
              <a:t> In proton therapy usually 2500 spots are delivered in one liter volume in 50x50 grid pattern </a:t>
            </a:r>
            <a:r>
              <a:rPr lang="en-US" sz="1400" b="1" dirty="0">
                <a:solidFill>
                  <a:srgbClr val="002060"/>
                </a:solidFill>
                <a:latin typeface="Optima" panose="02000503060000020004" pitchFamily="2" charset="0"/>
              </a:rPr>
              <a:t>[4] </a:t>
            </a:r>
            <a:r>
              <a:rPr lang="en-US" sz="1400" i="1" dirty="0">
                <a:solidFill>
                  <a:srgbClr val="002060"/>
                </a:solidFill>
                <a:latin typeface="Optima" panose="02000503060000020004" pitchFamily="2" charset="0"/>
              </a:rPr>
              <a:t>in a 50x50x50 cm</a:t>
            </a:r>
            <a:r>
              <a:rPr lang="en-US" sz="1400" i="1" baseline="30000" dirty="0">
                <a:solidFill>
                  <a:srgbClr val="002060"/>
                </a:solidFill>
                <a:latin typeface="Optima" panose="02000503060000020004" pitchFamily="2" charset="0"/>
              </a:rPr>
              <a:t>3</a:t>
            </a:r>
            <a:r>
              <a:rPr lang="en-US" sz="1400" i="1" dirty="0">
                <a:solidFill>
                  <a:srgbClr val="002060"/>
                </a:solidFill>
                <a:latin typeface="Optima" panose="02000503060000020004" pitchFamily="2" charset="0"/>
              </a:rPr>
              <a:t>. Each layer has 625 spots or 2 mm per spot.  For one liter volume and 100 ms time required for FLASH for 30 energy layers each layer must be done within 3.3 ms! In our proposal for the 1.3 kHz synchrotron the time between each cycle is 770 </a:t>
            </a:r>
            <a:r>
              <a:rPr lang="en-US" sz="1400" i="1" dirty="0">
                <a:solidFill>
                  <a:srgbClr val="002060"/>
                </a:solidFill>
                <a:latin typeface="Symbol" pitchFamily="2" charset="2"/>
              </a:rPr>
              <a:t>m</a:t>
            </a:r>
            <a:r>
              <a:rPr lang="en-US" sz="1400" i="1" dirty="0">
                <a:solidFill>
                  <a:srgbClr val="002060"/>
                </a:solidFill>
                <a:latin typeface="Optima" panose="02000503060000020004" pitchFamily="2" charset="0"/>
              </a:rPr>
              <a:t>s.</a:t>
            </a:r>
          </a:p>
          <a:p>
            <a:pPr algn="just"/>
            <a:r>
              <a:rPr lang="en-US" sz="1400" i="1" dirty="0">
                <a:solidFill>
                  <a:srgbClr val="002060"/>
                </a:solidFill>
                <a:latin typeface="Optima" panose="02000503060000020004" pitchFamily="2" charset="0"/>
              </a:rPr>
              <a:t>The nozzle magnets need to ramp very fast so that each spot is delivered in 2 </a:t>
            </a:r>
            <a:r>
              <a:rPr lang="en-US" sz="1400" i="1" dirty="0">
                <a:solidFill>
                  <a:srgbClr val="002060"/>
                </a:solidFill>
                <a:latin typeface="Symbol" pitchFamily="2" charset="2"/>
              </a:rPr>
              <a:t>m</a:t>
            </a:r>
            <a:r>
              <a:rPr lang="en-US" sz="1400" i="1" dirty="0">
                <a:solidFill>
                  <a:srgbClr val="002060"/>
                </a:solidFill>
                <a:latin typeface="Optima" panose="02000503060000020004" pitchFamily="2" charset="0"/>
              </a:rPr>
              <a:t>s. </a:t>
            </a:r>
            <a:endParaRPr lang="en-US" sz="1400" i="1" dirty="0">
              <a:solidFill>
                <a:srgbClr val="002060"/>
              </a:solidFill>
              <a:effectLst/>
              <a:latin typeface="Optima" panose="02000503060000020004" pitchFamily="2" charset="0"/>
            </a:endParaRPr>
          </a:p>
        </p:txBody>
      </p:sp>
      <p:sp>
        <p:nvSpPr>
          <p:cNvPr id="16" name="TextBox 15">
            <a:extLst>
              <a:ext uri="{FF2B5EF4-FFF2-40B4-BE49-F238E27FC236}">
                <a16:creationId xmlns:a16="http://schemas.microsoft.com/office/drawing/2014/main" id="{EAFB55B7-FAEF-AB36-BA6E-E52C0D6C9667}"/>
              </a:ext>
            </a:extLst>
          </p:cNvPr>
          <p:cNvSpPr txBox="1"/>
          <p:nvPr/>
        </p:nvSpPr>
        <p:spPr>
          <a:xfrm>
            <a:off x="6265472" y="5864576"/>
            <a:ext cx="3022600" cy="523220"/>
          </a:xfrm>
          <a:prstGeom prst="rect">
            <a:avLst/>
          </a:prstGeom>
          <a:noFill/>
        </p:spPr>
        <p:txBody>
          <a:bodyPr wrap="square" rtlCol="0">
            <a:spAutoFit/>
          </a:bodyPr>
          <a:lstStyle/>
          <a:p>
            <a:pPr algn="ctr"/>
            <a:r>
              <a:rPr lang="en-US" sz="1400" dirty="0">
                <a:solidFill>
                  <a:srgbClr val="002060"/>
                </a:solidFill>
                <a:latin typeface="Optima" panose="02000503060000020004" pitchFamily="2" charset="0"/>
              </a:rPr>
              <a:t>Photographs of two cancerous tumors - from 100 of different types</a:t>
            </a:r>
          </a:p>
        </p:txBody>
      </p:sp>
      <p:pic>
        <p:nvPicPr>
          <p:cNvPr id="18" name="Picture 17" descr="A close-up of a red and blue cell&#10;&#10;Description automatically generated with low confidence">
            <a:extLst>
              <a:ext uri="{FF2B5EF4-FFF2-40B4-BE49-F238E27FC236}">
                <a16:creationId xmlns:a16="http://schemas.microsoft.com/office/drawing/2014/main" id="{42CE0B19-BEC6-D846-DD1F-D665333BD921}"/>
              </a:ext>
            </a:extLst>
          </p:cNvPr>
          <p:cNvPicPr>
            <a:picLocks noChangeAspect="1"/>
          </p:cNvPicPr>
          <p:nvPr/>
        </p:nvPicPr>
        <p:blipFill>
          <a:blip r:embed="rId7"/>
          <a:stretch>
            <a:fillRect/>
          </a:stretch>
        </p:blipFill>
        <p:spPr>
          <a:xfrm>
            <a:off x="6541291" y="4594269"/>
            <a:ext cx="2470963" cy="1270307"/>
          </a:xfrm>
          <a:prstGeom prst="rect">
            <a:avLst/>
          </a:prstGeom>
        </p:spPr>
      </p:pic>
    </p:spTree>
    <p:extLst>
      <p:ext uri="{BB962C8B-B14F-4D97-AF65-F5344CB8AC3E}">
        <p14:creationId xmlns:p14="http://schemas.microsoft.com/office/powerpoint/2010/main" val="310419792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A8158-EEEB-189E-962F-422B18902E3D}"/>
              </a:ext>
            </a:extLst>
          </p:cNvPr>
          <p:cNvSpPr>
            <a:spLocks noGrp="1"/>
          </p:cNvSpPr>
          <p:nvPr>
            <p:ph type="title"/>
          </p:nvPr>
        </p:nvSpPr>
        <p:spPr/>
        <p:txBody>
          <a:bodyPr>
            <a:normAutofit/>
          </a:bodyPr>
          <a:lstStyle/>
          <a:p>
            <a:r>
              <a:rPr lang="en-US" sz="2800" dirty="0">
                <a:solidFill>
                  <a:srgbClr val="002060"/>
                </a:solidFill>
              </a:rPr>
              <a:t>Superconducting Cyclotrons in Proton Therapy</a:t>
            </a:r>
          </a:p>
        </p:txBody>
      </p:sp>
      <p:sp>
        <p:nvSpPr>
          <p:cNvPr id="3" name="Footer Placeholder 2">
            <a:extLst>
              <a:ext uri="{FF2B5EF4-FFF2-40B4-BE49-F238E27FC236}">
                <a16:creationId xmlns:a16="http://schemas.microsoft.com/office/drawing/2014/main" id="{AA58B154-B90E-583E-6225-4294354FC704}"/>
              </a:ext>
            </a:extLst>
          </p:cNvPr>
          <p:cNvSpPr>
            <a:spLocks noGrp="1"/>
          </p:cNvSpPr>
          <p:nvPr>
            <p:ph type="ftr" sz="quarter" idx="11"/>
          </p:nvPr>
        </p:nvSpPr>
        <p:spPr/>
        <p:txBody>
          <a:bodyPr/>
          <a:lstStyle/>
          <a:p>
            <a:r>
              <a:rPr lang="en-US">
                <a:solidFill>
                  <a:srgbClr val="002060"/>
                </a:solidFill>
              </a:rPr>
              <a:t>Dejan Trbojevic – FFA 2023 Jefferson Laboratory</a:t>
            </a:r>
            <a:endParaRPr lang="en-US" dirty="0">
              <a:solidFill>
                <a:srgbClr val="002060"/>
              </a:solidFill>
            </a:endParaRPr>
          </a:p>
        </p:txBody>
      </p:sp>
      <p:sp>
        <p:nvSpPr>
          <p:cNvPr id="4" name="Slide Number Placeholder 3">
            <a:extLst>
              <a:ext uri="{FF2B5EF4-FFF2-40B4-BE49-F238E27FC236}">
                <a16:creationId xmlns:a16="http://schemas.microsoft.com/office/drawing/2014/main" id="{DBEBEDF0-0424-7644-C65A-47CF469BCB03}"/>
              </a:ext>
            </a:extLst>
          </p:cNvPr>
          <p:cNvSpPr>
            <a:spLocks noGrp="1"/>
          </p:cNvSpPr>
          <p:nvPr>
            <p:ph type="sldNum" sz="quarter" idx="12"/>
          </p:nvPr>
        </p:nvSpPr>
        <p:spPr/>
        <p:txBody>
          <a:bodyPr/>
          <a:lstStyle/>
          <a:p>
            <a:fld id="{1FE97603-2A10-E648-8DE4-4D75A1570B14}" type="slidenum">
              <a:rPr lang="en-US" sz="1200" smtClean="0">
                <a:solidFill>
                  <a:srgbClr val="002060"/>
                </a:solidFill>
              </a:rPr>
              <a:t>6</a:t>
            </a:fld>
            <a:endParaRPr lang="en-US" sz="1200" dirty="0">
              <a:solidFill>
                <a:srgbClr val="002060"/>
              </a:solidFill>
            </a:endParaRPr>
          </a:p>
        </p:txBody>
      </p:sp>
      <p:pic>
        <p:nvPicPr>
          <p:cNvPr id="6" name="Picture 5" descr="A picture containing LEGO&#10;&#10;Description automatically generated">
            <a:extLst>
              <a:ext uri="{FF2B5EF4-FFF2-40B4-BE49-F238E27FC236}">
                <a16:creationId xmlns:a16="http://schemas.microsoft.com/office/drawing/2014/main" id="{0327D225-C291-C854-59D1-9DBE2D7609D2}"/>
              </a:ext>
            </a:extLst>
          </p:cNvPr>
          <p:cNvPicPr>
            <a:picLocks noChangeAspect="1"/>
          </p:cNvPicPr>
          <p:nvPr/>
        </p:nvPicPr>
        <p:blipFill>
          <a:blip r:embed="rId3"/>
          <a:stretch>
            <a:fillRect/>
          </a:stretch>
        </p:blipFill>
        <p:spPr>
          <a:xfrm>
            <a:off x="3078223" y="811745"/>
            <a:ext cx="2642492" cy="2827120"/>
          </a:xfrm>
          <a:prstGeom prst="rect">
            <a:avLst/>
          </a:prstGeom>
        </p:spPr>
      </p:pic>
      <p:pic>
        <p:nvPicPr>
          <p:cNvPr id="8" name="Picture 7" descr="A large machine in a room&#10;&#10;Description automatically generated with low confidence">
            <a:extLst>
              <a:ext uri="{FF2B5EF4-FFF2-40B4-BE49-F238E27FC236}">
                <a16:creationId xmlns:a16="http://schemas.microsoft.com/office/drawing/2014/main" id="{49D64E5E-864A-C98E-33F6-E8267DF63147}"/>
              </a:ext>
            </a:extLst>
          </p:cNvPr>
          <p:cNvPicPr>
            <a:picLocks noChangeAspect="1"/>
          </p:cNvPicPr>
          <p:nvPr/>
        </p:nvPicPr>
        <p:blipFill>
          <a:blip r:embed="rId4"/>
          <a:stretch>
            <a:fillRect/>
          </a:stretch>
        </p:blipFill>
        <p:spPr>
          <a:xfrm>
            <a:off x="2886112" y="3858387"/>
            <a:ext cx="3006855" cy="2187867"/>
          </a:xfrm>
          <a:prstGeom prst="rect">
            <a:avLst/>
          </a:prstGeom>
        </p:spPr>
      </p:pic>
      <p:pic>
        <p:nvPicPr>
          <p:cNvPr id="12" name="Picture 11" descr="A picture containing machine, wall, indoor, design&#10;&#10;Description automatically generated">
            <a:extLst>
              <a:ext uri="{FF2B5EF4-FFF2-40B4-BE49-F238E27FC236}">
                <a16:creationId xmlns:a16="http://schemas.microsoft.com/office/drawing/2014/main" id="{F2732B1D-4982-FC26-A923-C027D231330F}"/>
              </a:ext>
            </a:extLst>
          </p:cNvPr>
          <p:cNvPicPr>
            <a:picLocks noChangeAspect="1"/>
          </p:cNvPicPr>
          <p:nvPr/>
        </p:nvPicPr>
        <p:blipFill>
          <a:blip r:embed="rId5"/>
          <a:stretch>
            <a:fillRect/>
          </a:stretch>
        </p:blipFill>
        <p:spPr>
          <a:xfrm>
            <a:off x="5930656" y="3858388"/>
            <a:ext cx="3175074" cy="2187866"/>
          </a:xfrm>
          <a:prstGeom prst="rect">
            <a:avLst/>
          </a:prstGeom>
        </p:spPr>
      </p:pic>
      <p:pic>
        <p:nvPicPr>
          <p:cNvPr id="16" name="Picture 15" descr="A picture containing food, kitchen appliance&#10;&#10;Description automatically generated">
            <a:extLst>
              <a:ext uri="{FF2B5EF4-FFF2-40B4-BE49-F238E27FC236}">
                <a16:creationId xmlns:a16="http://schemas.microsoft.com/office/drawing/2014/main" id="{1548A703-E4E6-2896-866D-F3CA7F61D87A}"/>
              </a:ext>
            </a:extLst>
          </p:cNvPr>
          <p:cNvPicPr>
            <a:picLocks noChangeAspect="1"/>
          </p:cNvPicPr>
          <p:nvPr/>
        </p:nvPicPr>
        <p:blipFill>
          <a:blip r:embed="rId6"/>
          <a:stretch>
            <a:fillRect/>
          </a:stretch>
        </p:blipFill>
        <p:spPr>
          <a:xfrm>
            <a:off x="234265" y="817954"/>
            <a:ext cx="2583585" cy="2827120"/>
          </a:xfrm>
          <a:prstGeom prst="rect">
            <a:avLst/>
          </a:prstGeom>
        </p:spPr>
      </p:pic>
      <p:pic>
        <p:nvPicPr>
          <p:cNvPr id="18" name="Picture 17" descr="A person working on a machine&#10;&#10;Description automatically generated with medium confidence">
            <a:extLst>
              <a:ext uri="{FF2B5EF4-FFF2-40B4-BE49-F238E27FC236}">
                <a16:creationId xmlns:a16="http://schemas.microsoft.com/office/drawing/2014/main" id="{9295CF1F-B826-950D-FBCA-CD1A93059475}"/>
              </a:ext>
            </a:extLst>
          </p:cNvPr>
          <p:cNvPicPr>
            <a:picLocks noChangeAspect="1"/>
          </p:cNvPicPr>
          <p:nvPr/>
        </p:nvPicPr>
        <p:blipFill>
          <a:blip r:embed="rId7"/>
          <a:stretch>
            <a:fillRect/>
          </a:stretch>
        </p:blipFill>
        <p:spPr>
          <a:xfrm>
            <a:off x="212648" y="3723839"/>
            <a:ext cx="2605202" cy="2838187"/>
          </a:xfrm>
          <a:prstGeom prst="rect">
            <a:avLst/>
          </a:prstGeom>
        </p:spPr>
      </p:pic>
      <p:sp>
        <p:nvSpPr>
          <p:cNvPr id="19" name="TextBox 18">
            <a:extLst>
              <a:ext uri="{FF2B5EF4-FFF2-40B4-BE49-F238E27FC236}">
                <a16:creationId xmlns:a16="http://schemas.microsoft.com/office/drawing/2014/main" id="{B94788E1-2590-AEE0-E312-0A41F6DE040B}"/>
              </a:ext>
            </a:extLst>
          </p:cNvPr>
          <p:cNvSpPr txBox="1"/>
          <p:nvPr/>
        </p:nvSpPr>
        <p:spPr>
          <a:xfrm>
            <a:off x="3851792" y="613800"/>
            <a:ext cx="965072" cy="307777"/>
          </a:xfrm>
          <a:prstGeom prst="rect">
            <a:avLst/>
          </a:prstGeom>
          <a:noFill/>
        </p:spPr>
        <p:txBody>
          <a:bodyPr wrap="none" rtlCol="0">
            <a:spAutoFit/>
          </a:bodyPr>
          <a:lstStyle/>
          <a:p>
            <a:r>
              <a:rPr lang="en-US" sz="1400" i="1" dirty="0">
                <a:solidFill>
                  <a:srgbClr val="002060"/>
                </a:solidFill>
                <a:latin typeface="Optima" panose="02000503060000020004" pitchFamily="2" charset="0"/>
              </a:rPr>
              <a:t>IBA  S2C2</a:t>
            </a:r>
          </a:p>
        </p:txBody>
      </p:sp>
      <p:sp>
        <p:nvSpPr>
          <p:cNvPr id="20" name="TextBox 19">
            <a:extLst>
              <a:ext uri="{FF2B5EF4-FFF2-40B4-BE49-F238E27FC236}">
                <a16:creationId xmlns:a16="http://schemas.microsoft.com/office/drawing/2014/main" id="{07CA6224-6509-EF3F-A12E-854AC98A25DB}"/>
              </a:ext>
            </a:extLst>
          </p:cNvPr>
          <p:cNvSpPr txBox="1"/>
          <p:nvPr/>
        </p:nvSpPr>
        <p:spPr>
          <a:xfrm>
            <a:off x="280103" y="526601"/>
            <a:ext cx="2470292" cy="307777"/>
          </a:xfrm>
          <a:prstGeom prst="rect">
            <a:avLst/>
          </a:prstGeom>
          <a:noFill/>
        </p:spPr>
        <p:txBody>
          <a:bodyPr wrap="none" rtlCol="0">
            <a:spAutoFit/>
          </a:bodyPr>
          <a:lstStyle/>
          <a:p>
            <a:r>
              <a:rPr lang="en-US" sz="1400" i="1" dirty="0">
                <a:solidFill>
                  <a:srgbClr val="002060"/>
                </a:solidFill>
                <a:latin typeface="Optima" panose="02000503060000020004" pitchFamily="2" charset="0"/>
              </a:rPr>
              <a:t>VARIAN-SIEMENS PROBEAM</a:t>
            </a:r>
          </a:p>
        </p:txBody>
      </p:sp>
      <p:grpSp>
        <p:nvGrpSpPr>
          <p:cNvPr id="7" name="Group 6">
            <a:extLst>
              <a:ext uri="{FF2B5EF4-FFF2-40B4-BE49-F238E27FC236}">
                <a16:creationId xmlns:a16="http://schemas.microsoft.com/office/drawing/2014/main" id="{D027158E-69EB-6F31-2199-528460C92FBF}"/>
              </a:ext>
            </a:extLst>
          </p:cNvPr>
          <p:cNvGrpSpPr/>
          <p:nvPr/>
        </p:nvGrpSpPr>
        <p:grpSpPr>
          <a:xfrm>
            <a:off x="6789664" y="583965"/>
            <a:ext cx="2356417" cy="3080930"/>
            <a:chOff x="6789664" y="583965"/>
            <a:chExt cx="2356417" cy="3080930"/>
          </a:xfrm>
        </p:grpSpPr>
        <p:pic>
          <p:nvPicPr>
            <p:cNvPr id="14" name="Picture 13" descr="A picture containing machine, engineering, industry, clothing&#10;&#10;Description automatically generated">
              <a:extLst>
                <a:ext uri="{FF2B5EF4-FFF2-40B4-BE49-F238E27FC236}">
                  <a16:creationId xmlns:a16="http://schemas.microsoft.com/office/drawing/2014/main" id="{9589F793-EC49-D91B-2DE7-F16C660E6E53}"/>
                </a:ext>
              </a:extLst>
            </p:cNvPr>
            <p:cNvPicPr>
              <a:picLocks noChangeAspect="1"/>
            </p:cNvPicPr>
            <p:nvPr/>
          </p:nvPicPr>
          <p:blipFill>
            <a:blip r:embed="rId8"/>
            <a:stretch>
              <a:fillRect/>
            </a:stretch>
          </p:blipFill>
          <p:spPr>
            <a:xfrm>
              <a:off x="6789664" y="613800"/>
              <a:ext cx="2283336" cy="3051095"/>
            </a:xfrm>
            <a:prstGeom prst="rect">
              <a:avLst/>
            </a:prstGeom>
          </p:spPr>
        </p:pic>
        <p:sp>
          <p:nvSpPr>
            <p:cNvPr id="5" name="TextBox 4">
              <a:extLst>
                <a:ext uri="{FF2B5EF4-FFF2-40B4-BE49-F238E27FC236}">
                  <a16:creationId xmlns:a16="http://schemas.microsoft.com/office/drawing/2014/main" id="{BCDD43A0-187D-2022-2A7E-FAD24FCB0467}"/>
                </a:ext>
              </a:extLst>
            </p:cNvPr>
            <p:cNvSpPr txBox="1"/>
            <p:nvPr/>
          </p:nvSpPr>
          <p:spPr>
            <a:xfrm>
              <a:off x="7826489" y="583965"/>
              <a:ext cx="1319592" cy="307777"/>
            </a:xfrm>
            <a:prstGeom prst="rect">
              <a:avLst/>
            </a:prstGeom>
            <a:solidFill>
              <a:schemeClr val="bg1"/>
            </a:solidFill>
          </p:spPr>
          <p:txBody>
            <a:bodyPr wrap="none" rtlCol="0">
              <a:spAutoFit/>
            </a:bodyPr>
            <a:lstStyle/>
            <a:p>
              <a:r>
                <a:rPr lang="en-US" sz="1400" i="1" dirty="0">
                  <a:solidFill>
                    <a:srgbClr val="002060"/>
                  </a:solidFill>
                  <a:latin typeface="Optima" panose="02000503060000020004" pitchFamily="2" charset="0"/>
                </a:rPr>
                <a:t>MEVION S250</a:t>
              </a:r>
            </a:p>
          </p:txBody>
        </p:sp>
      </p:grpSp>
    </p:spTree>
    <p:extLst>
      <p:ext uri="{BB962C8B-B14F-4D97-AF65-F5344CB8AC3E}">
        <p14:creationId xmlns:p14="http://schemas.microsoft.com/office/powerpoint/2010/main" val="7971630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B3D3-F2AE-CD49-F972-5BDF0B424DF3}"/>
              </a:ext>
            </a:extLst>
          </p:cNvPr>
          <p:cNvSpPr>
            <a:spLocks noGrp="1"/>
          </p:cNvSpPr>
          <p:nvPr>
            <p:ph type="title"/>
          </p:nvPr>
        </p:nvSpPr>
        <p:spPr/>
        <p:txBody>
          <a:bodyPr>
            <a:normAutofit/>
          </a:bodyPr>
          <a:lstStyle/>
          <a:p>
            <a:r>
              <a:rPr lang="en-US" sz="2800" dirty="0"/>
              <a:t>Synchrotrons for the Hadron Cancer Therapy</a:t>
            </a:r>
          </a:p>
        </p:txBody>
      </p:sp>
      <p:sp>
        <p:nvSpPr>
          <p:cNvPr id="3" name="Footer Placeholder 2">
            <a:extLst>
              <a:ext uri="{FF2B5EF4-FFF2-40B4-BE49-F238E27FC236}">
                <a16:creationId xmlns:a16="http://schemas.microsoft.com/office/drawing/2014/main" id="{F5303DED-C9FD-A174-BB3D-5B8AC16CAD90}"/>
              </a:ext>
            </a:extLst>
          </p:cNvPr>
          <p:cNvSpPr>
            <a:spLocks noGrp="1"/>
          </p:cNvSpPr>
          <p:nvPr>
            <p:ph type="ftr" sz="quarter" idx="11"/>
          </p:nvPr>
        </p:nvSpPr>
        <p:spPr/>
        <p:txBody>
          <a:bodyPr/>
          <a:lstStyle/>
          <a:p>
            <a:r>
              <a:rPr lang="en-US"/>
              <a:t>Dejan Trbojevic – FFA 2023 Jefferson Laboratory</a:t>
            </a:r>
            <a:endParaRPr lang="en-US" dirty="0"/>
          </a:p>
        </p:txBody>
      </p:sp>
      <p:sp>
        <p:nvSpPr>
          <p:cNvPr id="4" name="Slide Number Placeholder 3">
            <a:extLst>
              <a:ext uri="{FF2B5EF4-FFF2-40B4-BE49-F238E27FC236}">
                <a16:creationId xmlns:a16="http://schemas.microsoft.com/office/drawing/2014/main" id="{FEB7F69B-A920-426A-2735-BC3D29B2A463}"/>
              </a:ext>
            </a:extLst>
          </p:cNvPr>
          <p:cNvSpPr>
            <a:spLocks noGrp="1"/>
          </p:cNvSpPr>
          <p:nvPr>
            <p:ph type="sldNum" sz="quarter" idx="12"/>
          </p:nvPr>
        </p:nvSpPr>
        <p:spPr/>
        <p:txBody>
          <a:bodyPr/>
          <a:lstStyle/>
          <a:p>
            <a:fld id="{1FE97603-2A10-E648-8DE4-4D75A1570B14}" type="slidenum">
              <a:rPr lang="en-US" smtClean="0"/>
              <a:pPr/>
              <a:t>7</a:t>
            </a:fld>
            <a:endParaRPr lang="en-US" dirty="0"/>
          </a:p>
        </p:txBody>
      </p:sp>
      <p:pic>
        <p:nvPicPr>
          <p:cNvPr id="6" name="Picture 5" descr="A picture containing machine, engineering, indoor, industry&#10;&#10;Description automatically generated">
            <a:extLst>
              <a:ext uri="{FF2B5EF4-FFF2-40B4-BE49-F238E27FC236}">
                <a16:creationId xmlns:a16="http://schemas.microsoft.com/office/drawing/2014/main" id="{235C87D9-B06B-2FCA-0E7F-1C9B9F341D43}"/>
              </a:ext>
            </a:extLst>
          </p:cNvPr>
          <p:cNvPicPr>
            <a:picLocks noChangeAspect="1"/>
          </p:cNvPicPr>
          <p:nvPr/>
        </p:nvPicPr>
        <p:blipFill>
          <a:blip r:embed="rId2"/>
          <a:stretch>
            <a:fillRect/>
          </a:stretch>
        </p:blipFill>
        <p:spPr>
          <a:xfrm>
            <a:off x="186885" y="1042420"/>
            <a:ext cx="3398275" cy="1914361"/>
          </a:xfrm>
          <a:prstGeom prst="rect">
            <a:avLst/>
          </a:prstGeom>
        </p:spPr>
      </p:pic>
      <p:sp>
        <p:nvSpPr>
          <p:cNvPr id="7" name="TextBox 6">
            <a:extLst>
              <a:ext uri="{FF2B5EF4-FFF2-40B4-BE49-F238E27FC236}">
                <a16:creationId xmlns:a16="http://schemas.microsoft.com/office/drawing/2014/main" id="{262727D8-2088-9294-2EF9-F534FF204430}"/>
              </a:ext>
            </a:extLst>
          </p:cNvPr>
          <p:cNvSpPr txBox="1"/>
          <p:nvPr/>
        </p:nvSpPr>
        <p:spPr>
          <a:xfrm>
            <a:off x="519834" y="601136"/>
            <a:ext cx="2547216" cy="461665"/>
          </a:xfrm>
          <a:prstGeom prst="rect">
            <a:avLst/>
          </a:prstGeom>
          <a:noFill/>
        </p:spPr>
        <p:txBody>
          <a:bodyPr wrap="square" rtlCol="0">
            <a:spAutoFit/>
          </a:bodyPr>
          <a:lstStyle/>
          <a:p>
            <a:pPr algn="ctr"/>
            <a:r>
              <a:rPr lang="en-US" sz="1200" i="1" dirty="0">
                <a:solidFill>
                  <a:srgbClr val="002060"/>
                </a:solidFill>
                <a:latin typeface="Optima" panose="02000503060000020004" pitchFamily="2" charset="0"/>
              </a:rPr>
              <a:t>Loma Linda University Cancer Center 30 years of proton treatment </a:t>
            </a:r>
          </a:p>
        </p:txBody>
      </p:sp>
      <p:pic>
        <p:nvPicPr>
          <p:cNvPr id="11" name="Picture 10" descr="A picture containing map&#10;&#10;Description automatically generated">
            <a:extLst>
              <a:ext uri="{FF2B5EF4-FFF2-40B4-BE49-F238E27FC236}">
                <a16:creationId xmlns:a16="http://schemas.microsoft.com/office/drawing/2014/main" id="{DE5CFDB3-4A96-817A-6BDE-497C2AE84F41}"/>
              </a:ext>
            </a:extLst>
          </p:cNvPr>
          <p:cNvPicPr>
            <a:picLocks noChangeAspect="1"/>
          </p:cNvPicPr>
          <p:nvPr/>
        </p:nvPicPr>
        <p:blipFill>
          <a:blip r:embed="rId3"/>
          <a:stretch>
            <a:fillRect/>
          </a:stretch>
        </p:blipFill>
        <p:spPr>
          <a:xfrm>
            <a:off x="4752211" y="841763"/>
            <a:ext cx="3673312" cy="2734017"/>
          </a:xfrm>
          <a:prstGeom prst="rect">
            <a:avLst/>
          </a:prstGeom>
        </p:spPr>
      </p:pic>
      <p:pic>
        <p:nvPicPr>
          <p:cNvPr id="13" name="Picture 12" descr="A picture containing text, diagram, circle, map&#10;&#10;Description automatically generated">
            <a:extLst>
              <a:ext uri="{FF2B5EF4-FFF2-40B4-BE49-F238E27FC236}">
                <a16:creationId xmlns:a16="http://schemas.microsoft.com/office/drawing/2014/main" id="{398D8D10-286A-3163-167B-154820108165}"/>
              </a:ext>
            </a:extLst>
          </p:cNvPr>
          <p:cNvPicPr>
            <a:picLocks noChangeAspect="1"/>
          </p:cNvPicPr>
          <p:nvPr/>
        </p:nvPicPr>
        <p:blipFill>
          <a:blip r:embed="rId4"/>
          <a:stretch>
            <a:fillRect/>
          </a:stretch>
        </p:blipFill>
        <p:spPr>
          <a:xfrm>
            <a:off x="5638286" y="3548292"/>
            <a:ext cx="3049938" cy="2684449"/>
          </a:xfrm>
          <a:prstGeom prst="rect">
            <a:avLst/>
          </a:prstGeom>
        </p:spPr>
      </p:pic>
      <p:pic>
        <p:nvPicPr>
          <p:cNvPr id="15" name="Picture 14" descr="A picture containing diagram, line, plot&#10;&#10;Description automatically generated">
            <a:extLst>
              <a:ext uri="{FF2B5EF4-FFF2-40B4-BE49-F238E27FC236}">
                <a16:creationId xmlns:a16="http://schemas.microsoft.com/office/drawing/2014/main" id="{048A4830-D7EA-A4CD-F0D7-DF83ADBE485C}"/>
              </a:ext>
            </a:extLst>
          </p:cNvPr>
          <p:cNvPicPr>
            <a:picLocks noChangeAspect="1"/>
          </p:cNvPicPr>
          <p:nvPr/>
        </p:nvPicPr>
        <p:blipFill>
          <a:blip r:embed="rId5"/>
          <a:stretch>
            <a:fillRect/>
          </a:stretch>
        </p:blipFill>
        <p:spPr>
          <a:xfrm>
            <a:off x="72228" y="3677396"/>
            <a:ext cx="4994074" cy="2056882"/>
          </a:xfrm>
          <a:prstGeom prst="rect">
            <a:avLst/>
          </a:prstGeom>
        </p:spPr>
      </p:pic>
      <p:sp>
        <p:nvSpPr>
          <p:cNvPr id="16" name="TextBox 15">
            <a:extLst>
              <a:ext uri="{FF2B5EF4-FFF2-40B4-BE49-F238E27FC236}">
                <a16:creationId xmlns:a16="http://schemas.microsoft.com/office/drawing/2014/main" id="{5E10A009-66A8-8BBE-1625-70649850AFB5}"/>
              </a:ext>
            </a:extLst>
          </p:cNvPr>
          <p:cNvSpPr txBox="1"/>
          <p:nvPr/>
        </p:nvSpPr>
        <p:spPr>
          <a:xfrm>
            <a:off x="4936211" y="545432"/>
            <a:ext cx="4020904" cy="461665"/>
          </a:xfrm>
          <a:prstGeom prst="rect">
            <a:avLst/>
          </a:prstGeom>
          <a:noFill/>
        </p:spPr>
        <p:txBody>
          <a:bodyPr wrap="square" rtlCol="0">
            <a:spAutoFit/>
          </a:bodyPr>
          <a:lstStyle/>
          <a:p>
            <a:r>
              <a:rPr lang="en-US" sz="1200" i="1" dirty="0">
                <a:solidFill>
                  <a:srgbClr val="002060"/>
                </a:solidFill>
                <a:latin typeface="Optima" panose="02000503060000020004" pitchFamily="2" charset="0"/>
              </a:rPr>
              <a:t>HEILDERBERG HADRON-proton-carbon  PARTICLE THERAPY SYNCHROTRON WITH HEAVY ION GANTRY </a:t>
            </a:r>
          </a:p>
        </p:txBody>
      </p:sp>
      <p:sp>
        <p:nvSpPr>
          <p:cNvPr id="17" name="TextBox 16">
            <a:extLst>
              <a:ext uri="{FF2B5EF4-FFF2-40B4-BE49-F238E27FC236}">
                <a16:creationId xmlns:a16="http://schemas.microsoft.com/office/drawing/2014/main" id="{2143E019-12FB-A54A-1647-B0D74345F8FF}"/>
              </a:ext>
            </a:extLst>
          </p:cNvPr>
          <p:cNvSpPr txBox="1"/>
          <p:nvPr/>
        </p:nvSpPr>
        <p:spPr>
          <a:xfrm>
            <a:off x="780865" y="3538896"/>
            <a:ext cx="3867405"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MEDAUSTRON SYNCHROTRON and ion therapy lines</a:t>
            </a:r>
          </a:p>
        </p:txBody>
      </p:sp>
    </p:spTree>
    <p:extLst>
      <p:ext uri="{BB962C8B-B14F-4D97-AF65-F5344CB8AC3E}">
        <p14:creationId xmlns:p14="http://schemas.microsoft.com/office/powerpoint/2010/main" val="344441933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2189-F73E-9D03-D793-54558492C267}"/>
              </a:ext>
            </a:extLst>
          </p:cNvPr>
          <p:cNvSpPr>
            <a:spLocks noGrp="1"/>
          </p:cNvSpPr>
          <p:nvPr>
            <p:ph type="title"/>
          </p:nvPr>
        </p:nvSpPr>
        <p:spPr/>
        <p:txBody>
          <a:bodyPr>
            <a:normAutofit fontScale="90000"/>
          </a:bodyPr>
          <a:lstStyle/>
          <a:p>
            <a:r>
              <a:rPr lang="en-US" sz="3100" dirty="0">
                <a:solidFill>
                  <a:srgbClr val="002060"/>
                </a:solidFill>
              </a:rPr>
              <a:t>Proton therapy facilities limitations for applying FLASH</a:t>
            </a:r>
            <a:endParaRPr lang="en-US" dirty="0">
              <a:solidFill>
                <a:srgbClr val="002060"/>
              </a:solidFill>
            </a:endParaRPr>
          </a:p>
        </p:txBody>
      </p:sp>
      <p:sp>
        <p:nvSpPr>
          <p:cNvPr id="4" name="Footer Placeholder 3">
            <a:extLst>
              <a:ext uri="{FF2B5EF4-FFF2-40B4-BE49-F238E27FC236}">
                <a16:creationId xmlns:a16="http://schemas.microsoft.com/office/drawing/2014/main" id="{BD1EEAEF-E064-8FDB-B057-0FBE4A81A0C0}"/>
              </a:ext>
            </a:extLst>
          </p:cNvPr>
          <p:cNvSpPr>
            <a:spLocks noGrp="1"/>
          </p:cNvSpPr>
          <p:nvPr>
            <p:ph type="ftr" sz="quarter" idx="11"/>
          </p:nvPr>
        </p:nvSpPr>
        <p:spPr/>
        <p:txBody>
          <a:bodyPr/>
          <a:lstStyle/>
          <a:p>
            <a:r>
              <a:rPr lang="en-US"/>
              <a:t>Dejan Trbojevic – FFA 2023 Jefferson Laboratory</a:t>
            </a:r>
            <a:endParaRPr lang="en-US" dirty="0"/>
          </a:p>
        </p:txBody>
      </p:sp>
      <p:sp>
        <p:nvSpPr>
          <p:cNvPr id="5" name="Slide Number Placeholder 4">
            <a:extLst>
              <a:ext uri="{FF2B5EF4-FFF2-40B4-BE49-F238E27FC236}">
                <a16:creationId xmlns:a16="http://schemas.microsoft.com/office/drawing/2014/main" id="{B6D6DABA-ACA0-22A0-E974-674C556DFD45}"/>
              </a:ext>
            </a:extLst>
          </p:cNvPr>
          <p:cNvSpPr>
            <a:spLocks noGrp="1"/>
          </p:cNvSpPr>
          <p:nvPr>
            <p:ph type="sldNum" sz="quarter" idx="12"/>
          </p:nvPr>
        </p:nvSpPr>
        <p:spPr/>
        <p:txBody>
          <a:bodyPr/>
          <a:lstStyle/>
          <a:p>
            <a:fld id="{1FE97603-2A10-E648-8DE4-4D75A1570B14}" type="slidenum">
              <a:rPr lang="en-US" smtClean="0"/>
              <a:t>8</a:t>
            </a:fld>
            <a:endParaRPr lang="en-US" dirty="0"/>
          </a:p>
        </p:txBody>
      </p:sp>
      <p:grpSp>
        <p:nvGrpSpPr>
          <p:cNvPr id="23" name="Group 22">
            <a:extLst>
              <a:ext uri="{FF2B5EF4-FFF2-40B4-BE49-F238E27FC236}">
                <a16:creationId xmlns:a16="http://schemas.microsoft.com/office/drawing/2014/main" id="{BE25D16A-E354-9AB4-4491-76D7E7B18D33}"/>
              </a:ext>
            </a:extLst>
          </p:cNvPr>
          <p:cNvGrpSpPr>
            <a:grpSpLocks noChangeAspect="1"/>
          </p:cNvGrpSpPr>
          <p:nvPr/>
        </p:nvGrpSpPr>
        <p:grpSpPr>
          <a:xfrm>
            <a:off x="4367244" y="4820560"/>
            <a:ext cx="3954661" cy="1537907"/>
            <a:chOff x="5210795" y="3171242"/>
            <a:chExt cx="3350716" cy="1287915"/>
          </a:xfrm>
        </p:grpSpPr>
        <p:pic>
          <p:nvPicPr>
            <p:cNvPr id="18" name="Picture 17" descr="A picture containing diagram, map, sketch&#10;&#10;Description automatically generated">
              <a:extLst>
                <a:ext uri="{FF2B5EF4-FFF2-40B4-BE49-F238E27FC236}">
                  <a16:creationId xmlns:a16="http://schemas.microsoft.com/office/drawing/2014/main" id="{CDE2ABBB-DB9A-A65D-1B31-AB000AC7FDC6}"/>
                </a:ext>
              </a:extLst>
            </p:cNvPr>
            <p:cNvPicPr>
              <a:picLocks noChangeAspect="1"/>
            </p:cNvPicPr>
            <p:nvPr/>
          </p:nvPicPr>
          <p:blipFill>
            <a:blip r:embed="rId3"/>
            <a:stretch>
              <a:fillRect/>
            </a:stretch>
          </p:blipFill>
          <p:spPr>
            <a:xfrm>
              <a:off x="5210795" y="3171242"/>
              <a:ext cx="3350716" cy="1287915"/>
            </a:xfrm>
            <a:prstGeom prst="rect">
              <a:avLst/>
            </a:prstGeom>
          </p:spPr>
        </p:pic>
        <p:sp>
          <p:nvSpPr>
            <p:cNvPr id="20" name="TextBox 19">
              <a:extLst>
                <a:ext uri="{FF2B5EF4-FFF2-40B4-BE49-F238E27FC236}">
                  <a16:creationId xmlns:a16="http://schemas.microsoft.com/office/drawing/2014/main" id="{DC669602-AAF3-9AC5-C68E-7F1EB13049A7}"/>
                </a:ext>
              </a:extLst>
            </p:cNvPr>
            <p:cNvSpPr txBox="1"/>
            <p:nvPr/>
          </p:nvSpPr>
          <p:spPr>
            <a:xfrm>
              <a:off x="5379252" y="3188279"/>
              <a:ext cx="1067016" cy="277957"/>
            </a:xfrm>
            <a:prstGeom prst="rect">
              <a:avLst/>
            </a:prstGeom>
            <a:noFill/>
          </p:spPr>
          <p:txBody>
            <a:bodyPr wrap="none" rtlCol="0">
              <a:spAutoFit/>
            </a:bodyPr>
            <a:lstStyle/>
            <a:p>
              <a:r>
                <a:rPr lang="en-US" sz="1200" dirty="0">
                  <a:solidFill>
                    <a:srgbClr val="002060"/>
                  </a:solidFill>
                  <a:latin typeface="Optima" panose="02000503060000020004" pitchFamily="2" charset="0"/>
                </a:rPr>
                <a:t>IBA-Proteus</a:t>
              </a:r>
              <a:r>
                <a:rPr lang="en-US" sz="1200" baseline="30000" dirty="0">
                  <a:solidFill>
                    <a:srgbClr val="002060"/>
                  </a:solidFill>
                  <a:latin typeface="Optima" panose="02000503060000020004" pitchFamily="2" charset="0"/>
                </a:rPr>
                <a:t>R</a:t>
              </a:r>
            </a:p>
          </p:txBody>
        </p:sp>
      </p:grpSp>
      <p:grpSp>
        <p:nvGrpSpPr>
          <p:cNvPr id="22" name="Group 21">
            <a:extLst>
              <a:ext uri="{FF2B5EF4-FFF2-40B4-BE49-F238E27FC236}">
                <a16:creationId xmlns:a16="http://schemas.microsoft.com/office/drawing/2014/main" id="{572A2E0B-93E7-AFB4-4535-FD6D0C731DAD}"/>
              </a:ext>
            </a:extLst>
          </p:cNvPr>
          <p:cNvGrpSpPr>
            <a:grpSpLocks noChangeAspect="1"/>
          </p:cNvGrpSpPr>
          <p:nvPr/>
        </p:nvGrpSpPr>
        <p:grpSpPr>
          <a:xfrm>
            <a:off x="80539" y="776257"/>
            <a:ext cx="3154155" cy="1465651"/>
            <a:chOff x="120225" y="3145768"/>
            <a:chExt cx="3451408" cy="1603777"/>
          </a:xfrm>
        </p:grpSpPr>
        <p:pic>
          <p:nvPicPr>
            <p:cNvPr id="16" name="Picture 15" descr="Diagram&#10;&#10;Description automatically generated">
              <a:extLst>
                <a:ext uri="{FF2B5EF4-FFF2-40B4-BE49-F238E27FC236}">
                  <a16:creationId xmlns:a16="http://schemas.microsoft.com/office/drawing/2014/main" id="{7FC53232-EA5E-7209-5E84-ABA270EF55B3}"/>
                </a:ext>
              </a:extLst>
            </p:cNvPr>
            <p:cNvPicPr>
              <a:picLocks noChangeAspect="1"/>
            </p:cNvPicPr>
            <p:nvPr/>
          </p:nvPicPr>
          <p:blipFill>
            <a:blip r:embed="rId4"/>
            <a:stretch>
              <a:fillRect/>
            </a:stretch>
          </p:blipFill>
          <p:spPr>
            <a:xfrm>
              <a:off x="120225" y="3145768"/>
              <a:ext cx="3451408" cy="1603777"/>
            </a:xfrm>
            <a:prstGeom prst="rect">
              <a:avLst/>
            </a:prstGeom>
          </p:spPr>
        </p:pic>
        <p:sp>
          <p:nvSpPr>
            <p:cNvPr id="21" name="TextBox 20">
              <a:extLst>
                <a:ext uri="{FF2B5EF4-FFF2-40B4-BE49-F238E27FC236}">
                  <a16:creationId xmlns:a16="http://schemas.microsoft.com/office/drawing/2014/main" id="{ABD47BF3-7650-8EEF-83A9-DB51EFF2FEC2}"/>
                </a:ext>
              </a:extLst>
            </p:cNvPr>
            <p:cNvSpPr txBox="1"/>
            <p:nvPr/>
          </p:nvSpPr>
          <p:spPr>
            <a:xfrm>
              <a:off x="130728" y="3145768"/>
              <a:ext cx="1701311" cy="303104"/>
            </a:xfrm>
            <a:prstGeom prst="rect">
              <a:avLst/>
            </a:prstGeom>
            <a:noFill/>
          </p:spPr>
          <p:txBody>
            <a:bodyPr wrap="none" rtlCol="0">
              <a:spAutoFit/>
            </a:bodyPr>
            <a:lstStyle/>
            <a:p>
              <a:r>
                <a:rPr lang="en-US" sz="1200" dirty="0">
                  <a:solidFill>
                    <a:srgbClr val="002060"/>
                  </a:solidFill>
                  <a:latin typeface="Optima" panose="02000503060000020004" pitchFamily="2" charset="0"/>
                </a:rPr>
                <a:t>VARIAN -PROBEAM</a:t>
              </a:r>
            </a:p>
          </p:txBody>
        </p:sp>
      </p:grpSp>
      <p:grpSp>
        <p:nvGrpSpPr>
          <p:cNvPr id="28" name="Group 27">
            <a:extLst>
              <a:ext uri="{FF2B5EF4-FFF2-40B4-BE49-F238E27FC236}">
                <a16:creationId xmlns:a16="http://schemas.microsoft.com/office/drawing/2014/main" id="{B85FE917-D713-ED5C-9AF9-3AF79720B23B}"/>
              </a:ext>
            </a:extLst>
          </p:cNvPr>
          <p:cNvGrpSpPr>
            <a:grpSpLocks noChangeAspect="1"/>
          </p:cNvGrpSpPr>
          <p:nvPr/>
        </p:nvGrpSpPr>
        <p:grpSpPr>
          <a:xfrm>
            <a:off x="4100471" y="698028"/>
            <a:ext cx="3986347" cy="2125092"/>
            <a:chOff x="198782" y="4799367"/>
            <a:chExt cx="2558136" cy="1121375"/>
          </a:xfrm>
        </p:grpSpPr>
        <p:pic>
          <p:nvPicPr>
            <p:cNvPr id="26" name="Picture 25" descr="A picture containing screenshot, bottle, LEGO&#10;&#10;Description automatically generated">
              <a:extLst>
                <a:ext uri="{FF2B5EF4-FFF2-40B4-BE49-F238E27FC236}">
                  <a16:creationId xmlns:a16="http://schemas.microsoft.com/office/drawing/2014/main" id="{FC8CBB55-FDA3-E131-953B-34BE19ECD7E1}"/>
                </a:ext>
              </a:extLst>
            </p:cNvPr>
            <p:cNvPicPr>
              <a:picLocks noChangeAspect="1"/>
            </p:cNvPicPr>
            <p:nvPr/>
          </p:nvPicPr>
          <p:blipFill>
            <a:blip r:embed="rId5"/>
            <a:stretch>
              <a:fillRect/>
            </a:stretch>
          </p:blipFill>
          <p:spPr>
            <a:xfrm>
              <a:off x="198782" y="4799367"/>
              <a:ext cx="2558136" cy="1121375"/>
            </a:xfrm>
            <a:prstGeom prst="rect">
              <a:avLst/>
            </a:prstGeom>
          </p:spPr>
        </p:pic>
        <p:sp>
          <p:nvSpPr>
            <p:cNvPr id="27" name="TextBox 26">
              <a:extLst>
                <a:ext uri="{FF2B5EF4-FFF2-40B4-BE49-F238E27FC236}">
                  <a16:creationId xmlns:a16="http://schemas.microsoft.com/office/drawing/2014/main" id="{43FFB29B-7811-3BC2-41CA-AC74ADFCD693}"/>
                </a:ext>
              </a:extLst>
            </p:cNvPr>
            <p:cNvSpPr txBox="1"/>
            <p:nvPr/>
          </p:nvSpPr>
          <p:spPr>
            <a:xfrm>
              <a:off x="2252997" y="5578687"/>
              <a:ext cx="323378" cy="146168"/>
            </a:xfrm>
            <a:prstGeom prst="rect">
              <a:avLst/>
            </a:prstGeom>
            <a:noFill/>
          </p:spPr>
          <p:txBody>
            <a:bodyPr wrap="none" rtlCol="0">
              <a:spAutoFit/>
            </a:bodyPr>
            <a:lstStyle/>
            <a:p>
              <a:r>
                <a:rPr lang="en-US" sz="1200" dirty="0">
                  <a:solidFill>
                    <a:srgbClr val="002060"/>
                  </a:solidFill>
                  <a:latin typeface="Optima" panose="02000503060000020004" pitchFamily="2" charset="0"/>
                </a:rPr>
                <a:t>AVO</a:t>
              </a:r>
            </a:p>
          </p:txBody>
        </p:sp>
      </p:grpSp>
      <p:grpSp>
        <p:nvGrpSpPr>
          <p:cNvPr id="31" name="Group 30">
            <a:extLst>
              <a:ext uri="{FF2B5EF4-FFF2-40B4-BE49-F238E27FC236}">
                <a16:creationId xmlns:a16="http://schemas.microsoft.com/office/drawing/2014/main" id="{C85001B3-0BE0-A55D-4315-23BBDD77020D}"/>
              </a:ext>
            </a:extLst>
          </p:cNvPr>
          <p:cNvGrpSpPr>
            <a:grpSpLocks noChangeAspect="1"/>
          </p:cNvGrpSpPr>
          <p:nvPr/>
        </p:nvGrpSpPr>
        <p:grpSpPr>
          <a:xfrm>
            <a:off x="226536" y="4650106"/>
            <a:ext cx="3582727" cy="1555962"/>
            <a:chOff x="2856680" y="4740621"/>
            <a:chExt cx="2757183" cy="1197432"/>
          </a:xfrm>
        </p:grpSpPr>
        <p:pic>
          <p:nvPicPr>
            <p:cNvPr id="29" name="Picture 28" descr="A picture containing diagram, line, plot&#10;&#10;Description automatically generated">
              <a:extLst>
                <a:ext uri="{FF2B5EF4-FFF2-40B4-BE49-F238E27FC236}">
                  <a16:creationId xmlns:a16="http://schemas.microsoft.com/office/drawing/2014/main" id="{9151CE48-1B88-E243-F11B-6444DE195FE5}"/>
                </a:ext>
              </a:extLst>
            </p:cNvPr>
            <p:cNvPicPr>
              <a:picLocks noChangeAspect="1"/>
            </p:cNvPicPr>
            <p:nvPr/>
          </p:nvPicPr>
          <p:blipFill>
            <a:blip r:embed="rId6"/>
            <a:stretch>
              <a:fillRect/>
            </a:stretch>
          </p:blipFill>
          <p:spPr>
            <a:xfrm>
              <a:off x="2856680" y="4816677"/>
              <a:ext cx="2722682" cy="1121376"/>
            </a:xfrm>
            <a:prstGeom prst="rect">
              <a:avLst/>
            </a:prstGeom>
          </p:spPr>
        </p:pic>
        <p:sp>
          <p:nvSpPr>
            <p:cNvPr id="30" name="TextBox 29">
              <a:extLst>
                <a:ext uri="{FF2B5EF4-FFF2-40B4-BE49-F238E27FC236}">
                  <a16:creationId xmlns:a16="http://schemas.microsoft.com/office/drawing/2014/main" id="{BF4BD4A5-B57F-0225-B259-E5FF3C763CA6}"/>
                </a:ext>
              </a:extLst>
            </p:cNvPr>
            <p:cNvSpPr txBox="1"/>
            <p:nvPr/>
          </p:nvSpPr>
          <p:spPr>
            <a:xfrm>
              <a:off x="3118372" y="4740621"/>
              <a:ext cx="2495491"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MEDAUSTRON SYNCHROTRON</a:t>
              </a:r>
            </a:p>
          </p:txBody>
        </p:sp>
      </p:grpSp>
      <p:grpSp>
        <p:nvGrpSpPr>
          <p:cNvPr id="36" name="Group 35">
            <a:extLst>
              <a:ext uri="{FF2B5EF4-FFF2-40B4-BE49-F238E27FC236}">
                <a16:creationId xmlns:a16="http://schemas.microsoft.com/office/drawing/2014/main" id="{5CAD99BA-5985-2703-1ED1-8770D5951ACA}"/>
              </a:ext>
            </a:extLst>
          </p:cNvPr>
          <p:cNvGrpSpPr/>
          <p:nvPr/>
        </p:nvGrpSpPr>
        <p:grpSpPr>
          <a:xfrm>
            <a:off x="266330" y="2698900"/>
            <a:ext cx="2956643" cy="1619100"/>
            <a:chOff x="3149620" y="3158930"/>
            <a:chExt cx="2746296" cy="1455868"/>
          </a:xfrm>
        </p:grpSpPr>
        <p:pic>
          <p:nvPicPr>
            <p:cNvPr id="34" name="Picture 33" descr="A picture containing LEGO, scale model, engineering, machine&#10;&#10;Description automatically generated">
              <a:extLst>
                <a:ext uri="{FF2B5EF4-FFF2-40B4-BE49-F238E27FC236}">
                  <a16:creationId xmlns:a16="http://schemas.microsoft.com/office/drawing/2014/main" id="{68E56F4B-F781-27B6-2A55-6F4C93488DD0}"/>
                </a:ext>
              </a:extLst>
            </p:cNvPr>
            <p:cNvPicPr>
              <a:picLocks noChangeAspect="1"/>
            </p:cNvPicPr>
            <p:nvPr/>
          </p:nvPicPr>
          <p:blipFill>
            <a:blip r:embed="rId7"/>
            <a:stretch>
              <a:fillRect/>
            </a:stretch>
          </p:blipFill>
          <p:spPr>
            <a:xfrm>
              <a:off x="3149620" y="3158930"/>
              <a:ext cx="2746296" cy="1455868"/>
            </a:xfrm>
            <a:prstGeom prst="rect">
              <a:avLst/>
            </a:prstGeom>
          </p:spPr>
        </p:pic>
        <p:sp>
          <p:nvSpPr>
            <p:cNvPr id="35" name="TextBox 34">
              <a:extLst>
                <a:ext uri="{FF2B5EF4-FFF2-40B4-BE49-F238E27FC236}">
                  <a16:creationId xmlns:a16="http://schemas.microsoft.com/office/drawing/2014/main" id="{5EF33813-AE7C-7FE6-72A2-1DBDCBEA7BCE}"/>
                </a:ext>
              </a:extLst>
            </p:cNvPr>
            <p:cNvSpPr txBox="1"/>
            <p:nvPr/>
          </p:nvSpPr>
          <p:spPr>
            <a:xfrm>
              <a:off x="4352018" y="3163475"/>
              <a:ext cx="1451616" cy="249073"/>
            </a:xfrm>
            <a:prstGeom prst="rect">
              <a:avLst/>
            </a:prstGeom>
            <a:noFill/>
          </p:spPr>
          <p:txBody>
            <a:bodyPr wrap="none" rtlCol="0">
              <a:spAutoFit/>
            </a:bodyPr>
            <a:lstStyle/>
            <a:p>
              <a:r>
                <a:rPr lang="en-US" sz="1200" dirty="0">
                  <a:solidFill>
                    <a:srgbClr val="002060"/>
                  </a:solidFill>
                  <a:latin typeface="Optima" panose="02000503060000020004" pitchFamily="2" charset="0"/>
                </a:rPr>
                <a:t>VARIAN -ProBEAM</a:t>
              </a:r>
              <a:r>
                <a:rPr lang="en-US" sz="1200" baseline="30000" dirty="0">
                  <a:solidFill>
                    <a:srgbClr val="002060"/>
                  </a:solidFill>
                  <a:latin typeface="Optima" panose="02000503060000020004" pitchFamily="2" charset="0"/>
                </a:rPr>
                <a:t>R</a:t>
              </a:r>
            </a:p>
          </p:txBody>
        </p:sp>
      </p:grpSp>
      <p:sp>
        <p:nvSpPr>
          <p:cNvPr id="3" name="TextBox 2">
            <a:extLst>
              <a:ext uri="{FF2B5EF4-FFF2-40B4-BE49-F238E27FC236}">
                <a16:creationId xmlns:a16="http://schemas.microsoft.com/office/drawing/2014/main" id="{B9CB0155-7413-3886-60A4-686A617EB1FB}"/>
              </a:ext>
            </a:extLst>
          </p:cNvPr>
          <p:cNvSpPr txBox="1"/>
          <p:nvPr/>
        </p:nvSpPr>
        <p:spPr>
          <a:xfrm>
            <a:off x="4835048" y="509144"/>
            <a:ext cx="1751570"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Advanced Oncotherapy</a:t>
            </a:r>
          </a:p>
        </p:txBody>
      </p:sp>
      <p:pic>
        <p:nvPicPr>
          <p:cNvPr id="8" name="Picture 7" descr="A picture containing machine, indoor, power saw&#10;&#10;Description automatically generated">
            <a:extLst>
              <a:ext uri="{FF2B5EF4-FFF2-40B4-BE49-F238E27FC236}">
                <a16:creationId xmlns:a16="http://schemas.microsoft.com/office/drawing/2014/main" id="{15B389AF-EAF5-A03D-3970-A64055C94C17}"/>
              </a:ext>
            </a:extLst>
          </p:cNvPr>
          <p:cNvPicPr>
            <a:picLocks noChangeAspect="1"/>
          </p:cNvPicPr>
          <p:nvPr/>
        </p:nvPicPr>
        <p:blipFill>
          <a:blip r:embed="rId8"/>
          <a:stretch>
            <a:fillRect/>
          </a:stretch>
        </p:blipFill>
        <p:spPr>
          <a:xfrm>
            <a:off x="4149310" y="2906859"/>
            <a:ext cx="2000587" cy="1775883"/>
          </a:xfrm>
          <a:prstGeom prst="rect">
            <a:avLst/>
          </a:prstGeom>
        </p:spPr>
      </p:pic>
    </p:spTree>
    <p:extLst>
      <p:ext uri="{BB962C8B-B14F-4D97-AF65-F5344CB8AC3E}">
        <p14:creationId xmlns:p14="http://schemas.microsoft.com/office/powerpoint/2010/main" val="200033676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7AAF54-6ED8-3F26-4C6D-1831C1A2E254}"/>
              </a:ext>
            </a:extLst>
          </p:cNvPr>
          <p:cNvSpPr>
            <a:spLocks noGrp="1"/>
          </p:cNvSpPr>
          <p:nvPr>
            <p:ph type="ftr" sz="quarter" idx="11"/>
          </p:nvPr>
        </p:nvSpPr>
        <p:spPr>
          <a:xfrm>
            <a:off x="1109469" y="6563533"/>
            <a:ext cx="6821863" cy="317534"/>
          </a:xfrm>
        </p:spPr>
        <p:txBody>
          <a:bodyPr/>
          <a:lstStyle/>
          <a:p>
            <a:r>
              <a:rPr lang="en-US"/>
              <a:t>Dejan Trbojevic – FFA 2023 Jefferson Laboratory</a:t>
            </a:r>
            <a:endParaRPr lang="en-US" dirty="0"/>
          </a:p>
        </p:txBody>
      </p:sp>
      <p:sp>
        <p:nvSpPr>
          <p:cNvPr id="4" name="Slide Number Placeholder 3">
            <a:extLst>
              <a:ext uri="{FF2B5EF4-FFF2-40B4-BE49-F238E27FC236}">
                <a16:creationId xmlns:a16="http://schemas.microsoft.com/office/drawing/2014/main" id="{45645655-1C3A-BF87-D952-6040F8AF0B17}"/>
              </a:ext>
            </a:extLst>
          </p:cNvPr>
          <p:cNvSpPr>
            <a:spLocks noGrp="1"/>
          </p:cNvSpPr>
          <p:nvPr>
            <p:ph type="sldNum" sz="quarter" idx="12"/>
          </p:nvPr>
        </p:nvSpPr>
        <p:spPr/>
        <p:txBody>
          <a:bodyPr/>
          <a:lstStyle/>
          <a:p>
            <a:fld id="{1FE97603-2A10-E648-8DE4-4D75A1570B14}" type="slidenum">
              <a:rPr lang="en-US" smtClean="0"/>
              <a:pPr/>
              <a:t>9</a:t>
            </a:fld>
            <a:endParaRPr lang="en-US" dirty="0"/>
          </a:p>
        </p:txBody>
      </p:sp>
      <p:sp>
        <p:nvSpPr>
          <p:cNvPr id="5" name="Title 1">
            <a:extLst>
              <a:ext uri="{FF2B5EF4-FFF2-40B4-BE49-F238E27FC236}">
                <a16:creationId xmlns:a16="http://schemas.microsoft.com/office/drawing/2014/main" id="{38EDF4E6-C51D-158E-40BB-013800FAC86B}"/>
              </a:ext>
            </a:extLst>
          </p:cNvPr>
          <p:cNvSpPr txBox="1">
            <a:spLocks/>
          </p:cNvSpPr>
          <p:nvPr/>
        </p:nvSpPr>
        <p:spPr>
          <a:xfrm>
            <a:off x="-1" y="-14922"/>
            <a:ext cx="9142733" cy="4464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0" i="1" kern="1200">
                <a:solidFill>
                  <a:srgbClr val="002060"/>
                </a:solidFill>
                <a:latin typeface="Optima" panose="02000503060000020004" pitchFamily="2" charset="0"/>
                <a:ea typeface="+mj-ea"/>
                <a:cs typeface="+mj-cs"/>
              </a:defRPr>
            </a:lvl1pPr>
          </a:lstStyle>
          <a:p>
            <a:r>
              <a:rPr lang="en-US" sz="2800" dirty="0"/>
              <a:t>2. Limitations of the Present Facilities </a:t>
            </a:r>
          </a:p>
        </p:txBody>
      </p:sp>
      <p:pic>
        <p:nvPicPr>
          <p:cNvPr id="6" name="Picture 5">
            <a:extLst>
              <a:ext uri="{FF2B5EF4-FFF2-40B4-BE49-F238E27FC236}">
                <a16:creationId xmlns:a16="http://schemas.microsoft.com/office/drawing/2014/main" id="{4CDDB2CC-9FEB-32C3-E911-996FDD70534B}"/>
              </a:ext>
            </a:extLst>
          </p:cNvPr>
          <p:cNvPicPr>
            <a:picLocks noChangeAspect="1"/>
          </p:cNvPicPr>
          <p:nvPr/>
        </p:nvPicPr>
        <p:blipFill>
          <a:blip r:embed="rId2"/>
          <a:stretch>
            <a:fillRect/>
          </a:stretch>
        </p:blipFill>
        <p:spPr>
          <a:xfrm>
            <a:off x="0" y="820290"/>
            <a:ext cx="7693571" cy="4652835"/>
          </a:xfrm>
          <a:prstGeom prst="rect">
            <a:avLst/>
          </a:prstGeom>
        </p:spPr>
      </p:pic>
      <p:graphicFrame>
        <p:nvGraphicFramePr>
          <p:cNvPr id="7" name="Table 7">
            <a:extLst>
              <a:ext uri="{FF2B5EF4-FFF2-40B4-BE49-F238E27FC236}">
                <a16:creationId xmlns:a16="http://schemas.microsoft.com/office/drawing/2014/main" id="{EAABDCEB-B92D-6148-B9C1-57CFDC10A340}"/>
              </a:ext>
            </a:extLst>
          </p:cNvPr>
          <p:cNvGraphicFramePr>
            <a:graphicFrameLocks noGrp="1"/>
          </p:cNvGraphicFramePr>
          <p:nvPr>
            <p:extLst>
              <p:ext uri="{D42A27DB-BD31-4B8C-83A1-F6EECF244321}">
                <p14:modId xmlns:p14="http://schemas.microsoft.com/office/powerpoint/2010/main" val="1457442609"/>
              </p:ext>
            </p:extLst>
          </p:nvPr>
        </p:nvGraphicFramePr>
        <p:xfrm>
          <a:off x="7563807" y="1112850"/>
          <a:ext cx="1464843" cy="4189403"/>
        </p:xfrm>
        <a:graphic>
          <a:graphicData uri="http://schemas.openxmlformats.org/drawingml/2006/table">
            <a:tbl>
              <a:tblPr firstRow="1" bandRow="1">
                <a:tableStyleId>{5C22544A-7EE6-4342-B048-85BDC9FD1C3A}</a:tableStyleId>
              </a:tblPr>
              <a:tblGrid>
                <a:gridCol w="1464843">
                  <a:extLst>
                    <a:ext uri="{9D8B030D-6E8A-4147-A177-3AD203B41FA5}">
                      <a16:colId xmlns:a16="http://schemas.microsoft.com/office/drawing/2014/main" val="2761273096"/>
                    </a:ext>
                  </a:extLst>
                </a:gridCol>
              </a:tblGrid>
              <a:tr h="345875">
                <a:tc>
                  <a:txBody>
                    <a:bodyPr/>
                    <a:lstStyle/>
                    <a:p>
                      <a:r>
                        <a:rPr lang="en-US" sz="1200" dirty="0">
                          <a:solidFill>
                            <a:schemeClr val="tx1"/>
                          </a:solidFill>
                        </a:rPr>
                        <a:t>FFA SYNCHROTRON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2347249"/>
                  </a:ext>
                </a:extLst>
              </a:tr>
              <a:tr h="320294">
                <a:tc>
                  <a:txBody>
                    <a:bodyPr/>
                    <a:lstStyle/>
                    <a:p>
                      <a:pPr algn="ctr"/>
                      <a:r>
                        <a:rPr lang="en-US" sz="1400" dirty="0"/>
                        <a:t>BNL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9422219"/>
                  </a:ext>
                </a:extLst>
              </a:tr>
              <a:tr h="320294">
                <a:tc>
                  <a:txBody>
                    <a:bodyPr/>
                    <a:lstStyle/>
                    <a:p>
                      <a:r>
                        <a:rPr lang="en-US" sz="1400" b="0" dirty="0"/>
                        <a:t>FFA synchrotron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2969415"/>
                  </a:ext>
                </a:extLst>
              </a:tr>
              <a:tr h="320294">
                <a:tc>
                  <a:txBody>
                    <a:bodyPr/>
                    <a:lstStyle/>
                    <a:p>
                      <a:pPr algn="ctr"/>
                      <a:r>
                        <a:rPr lang="en-US" sz="1400" b="0" dirty="0"/>
                        <a:t>250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33907"/>
                  </a:ext>
                </a:extLst>
              </a:tr>
              <a:tr h="320294">
                <a:tc>
                  <a:txBody>
                    <a:bodyPr/>
                    <a:lstStyle/>
                    <a:p>
                      <a:pPr algn="ctr"/>
                      <a:r>
                        <a:rPr lang="en-US" sz="1400" b="0" dirty="0"/>
                        <a:t>10-30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7092333"/>
                  </a:ext>
                </a:extLst>
              </a:tr>
              <a:tr h="320294">
                <a:tc>
                  <a:txBody>
                    <a:bodyPr/>
                    <a:lstStyle/>
                    <a:p>
                      <a:r>
                        <a:rPr lang="en-US" sz="1400" b="0" dirty="0"/>
                        <a:t>400 </a:t>
                      </a:r>
                      <a:r>
                        <a:rPr lang="en-US" sz="1400" b="0" dirty="0">
                          <a:latin typeface="Symbol" pitchFamily="2" charset="2"/>
                        </a:rPr>
                        <a:t>m</a:t>
                      </a:r>
                      <a:r>
                        <a:rPr lang="en-US" sz="1400" b="0" dirty="0"/>
                        <a:t>A-1.2 mA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7977467"/>
                  </a:ext>
                </a:extLst>
              </a:tr>
              <a:tr h="320294">
                <a:tc>
                  <a:txBody>
                    <a:bodyPr/>
                    <a:lstStyle/>
                    <a:p>
                      <a:pPr algn="ctr"/>
                      <a:r>
                        <a:rPr lang="en-US" sz="1400" b="0" dirty="0"/>
                        <a:t>530-897 nA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3260135"/>
                  </a:ext>
                </a:extLst>
              </a:tr>
              <a:tr h="320294">
                <a:tc>
                  <a:txBody>
                    <a:bodyPr/>
                    <a:lstStyle/>
                    <a:p>
                      <a:pPr algn="ctr"/>
                      <a:r>
                        <a:rPr lang="en-US" sz="1400" b="0" dirty="0"/>
                        <a:t>378 MHz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22692"/>
                  </a:ext>
                </a:extLst>
              </a:tr>
              <a:tr h="32029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t>500 Hz -1.3 kHz</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1690564"/>
                  </a:ext>
                </a:extLst>
              </a:tr>
              <a:tr h="320294">
                <a:tc>
                  <a:txBody>
                    <a:bodyPr/>
                    <a:lstStyle/>
                    <a:p>
                      <a:endParaRPr lang="en-US" sz="1400" b="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1134828"/>
                  </a:ext>
                </a:extLst>
              </a:tr>
              <a:tr h="320294">
                <a:tc>
                  <a:txBody>
                    <a:bodyPr/>
                    <a:lstStyle/>
                    <a:p>
                      <a:pPr algn="ctr"/>
                      <a:r>
                        <a:rPr lang="en-US" sz="1400" b="0" baseline="0" dirty="0"/>
                        <a:t>10 - 405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1835265"/>
                  </a:ext>
                </a:extLst>
              </a:tr>
              <a:tr h="32029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0" baseline="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7349253"/>
                  </a:ext>
                </a:extLst>
              </a:tr>
              <a:tr h="320294">
                <a:tc>
                  <a:txBody>
                    <a:bodyPr/>
                    <a:lstStyle/>
                    <a:p>
                      <a:pPr algn="ctr"/>
                      <a:r>
                        <a:rPr lang="en-US" sz="1400" b="0" dirty="0"/>
                        <a:t>Max 1.8 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0690834"/>
                  </a:ext>
                </a:extLst>
              </a:tr>
            </a:tbl>
          </a:graphicData>
        </a:graphic>
      </p:graphicFrame>
      <p:sp>
        <p:nvSpPr>
          <p:cNvPr id="8" name="TextBox 7">
            <a:extLst>
              <a:ext uri="{FF2B5EF4-FFF2-40B4-BE49-F238E27FC236}">
                <a16:creationId xmlns:a16="http://schemas.microsoft.com/office/drawing/2014/main" id="{C6201368-E3AF-2462-DD7D-566EB8D571F9}"/>
              </a:ext>
            </a:extLst>
          </p:cNvPr>
          <p:cNvSpPr txBox="1"/>
          <p:nvPr/>
        </p:nvSpPr>
        <p:spPr>
          <a:xfrm>
            <a:off x="563284" y="382751"/>
            <a:ext cx="8233583" cy="400110"/>
          </a:xfrm>
          <a:prstGeom prst="rect">
            <a:avLst/>
          </a:prstGeom>
          <a:noFill/>
          <a:ln w="15875">
            <a:solidFill>
              <a:srgbClr val="FF0000"/>
            </a:solidFill>
          </a:ln>
        </p:spPr>
        <p:txBody>
          <a:bodyPr wrap="square" rtlCol="0">
            <a:spAutoFit/>
          </a:bodyPr>
          <a:lstStyle/>
          <a:p>
            <a:pPr algn="ctr"/>
            <a:r>
              <a:rPr lang="en-US" sz="2000" b="1" i="1" dirty="0">
                <a:solidFill>
                  <a:srgbClr val="002060"/>
                </a:solidFill>
                <a:latin typeface="Optima" panose="02000503060000020004" pitchFamily="2" charset="0"/>
              </a:rPr>
              <a:t>FLASH REQUIREMENTS: 600 nA, 60 nC, 3.8</a:t>
            </a:r>
            <a:r>
              <a:rPr lang="en-US" sz="2000" b="1" i="1" dirty="0">
                <a:solidFill>
                  <a:srgbClr val="002060"/>
                </a:solidFill>
                <a:effectLst/>
                <a:latin typeface="Optima" panose="02000503060000020004" pitchFamily="2" charset="0"/>
                <a:ea typeface="Calibri" panose="020F0502020204030204" pitchFamily="34" charset="0"/>
              </a:rPr>
              <a:t> x 10</a:t>
            </a:r>
            <a:r>
              <a:rPr lang="en-US" sz="2000" b="1" i="1" baseline="30000" dirty="0">
                <a:solidFill>
                  <a:srgbClr val="002060"/>
                </a:solidFill>
                <a:effectLst/>
                <a:latin typeface="Optima" panose="02000503060000020004" pitchFamily="2" charset="0"/>
                <a:ea typeface="Calibri" panose="020F0502020204030204" pitchFamily="34" charset="0"/>
              </a:rPr>
              <a:t>11 </a:t>
            </a:r>
            <a:r>
              <a:rPr lang="en-US" sz="2000" b="1" i="1" dirty="0">
                <a:solidFill>
                  <a:srgbClr val="002060"/>
                </a:solidFill>
                <a:effectLst/>
                <a:latin typeface="Optima" panose="02000503060000020004" pitchFamily="2" charset="0"/>
                <a:ea typeface="Calibri" panose="020F0502020204030204" pitchFamily="34" charset="0"/>
              </a:rPr>
              <a:t>protons, in 100 ms</a:t>
            </a:r>
            <a:r>
              <a:rPr lang="en-US" sz="2000" b="1" i="1" dirty="0">
                <a:solidFill>
                  <a:srgbClr val="002060"/>
                </a:solidFill>
                <a:latin typeface="Optima" panose="02000503060000020004" pitchFamily="2" charset="0"/>
              </a:rPr>
              <a:t> </a:t>
            </a:r>
          </a:p>
        </p:txBody>
      </p:sp>
      <p:sp>
        <p:nvSpPr>
          <p:cNvPr id="9" name="TextBox 8">
            <a:extLst>
              <a:ext uri="{FF2B5EF4-FFF2-40B4-BE49-F238E27FC236}">
                <a16:creationId xmlns:a16="http://schemas.microsoft.com/office/drawing/2014/main" id="{5A107381-C2FB-E5A3-3AEC-D4A701B437D2}"/>
              </a:ext>
            </a:extLst>
          </p:cNvPr>
          <p:cNvSpPr txBox="1"/>
          <p:nvPr/>
        </p:nvSpPr>
        <p:spPr>
          <a:xfrm>
            <a:off x="57040" y="5408488"/>
            <a:ext cx="9028650" cy="954107"/>
          </a:xfrm>
          <a:prstGeom prst="rect">
            <a:avLst/>
          </a:prstGeom>
          <a:noFill/>
        </p:spPr>
        <p:txBody>
          <a:bodyPr wrap="square" rtlCol="0">
            <a:spAutoFit/>
          </a:bodyPr>
          <a:lstStyle/>
          <a:p>
            <a:pPr marL="0" marR="0" indent="228600" algn="just">
              <a:spcBef>
                <a:spcPts val="0"/>
              </a:spcBef>
              <a:spcAft>
                <a:spcPts val="0"/>
              </a:spcAft>
            </a:pPr>
            <a:r>
              <a:rPr lang="en-US" sz="1400" dirty="0">
                <a:solidFill>
                  <a:srgbClr val="002060"/>
                </a:solidFill>
                <a:effectLst/>
                <a:latin typeface="Optima" panose="02000503060000020004" pitchFamily="2" charset="0"/>
                <a:ea typeface="Times New Roman" panose="02020603050405020304" pitchFamily="18" charset="0"/>
              </a:rPr>
              <a:t>A total charge circulating in the permanent magnet proton synchrotron </a:t>
            </a:r>
            <a:r>
              <a:rPr lang="en-US" sz="1400" dirty="0">
                <a:solidFill>
                  <a:srgbClr val="002060"/>
                </a:solidFill>
                <a:latin typeface="Optima" panose="02000503060000020004" pitchFamily="2" charset="0"/>
                <a:ea typeface="Times New Roman" panose="02020603050405020304" pitchFamily="18" charset="0"/>
              </a:rPr>
              <a:t>30</a:t>
            </a:r>
            <a:r>
              <a:rPr lang="en-US" sz="1400" dirty="0">
                <a:solidFill>
                  <a:srgbClr val="002060"/>
                </a:solidFill>
                <a:effectLst/>
                <a:latin typeface="Optima" panose="02000503060000020004" pitchFamily="2" charset="0"/>
                <a:ea typeface="Times New Roman" panose="02020603050405020304" pitchFamily="18" charset="0"/>
              </a:rPr>
              <a:t> proton bunches per cycle each with 1.2x10</a:t>
            </a:r>
            <a:r>
              <a:rPr lang="en-US" sz="1400" baseline="30000" dirty="0">
                <a:solidFill>
                  <a:srgbClr val="002060"/>
                </a:solidFill>
                <a:effectLst/>
                <a:latin typeface="Optima" panose="02000503060000020004" pitchFamily="2" charset="0"/>
                <a:ea typeface="Times New Roman" panose="02020603050405020304" pitchFamily="18" charset="0"/>
              </a:rPr>
              <a:t>8</a:t>
            </a:r>
            <a:r>
              <a:rPr lang="en-US" sz="1400" dirty="0">
                <a:solidFill>
                  <a:srgbClr val="002060"/>
                </a:solidFill>
                <a:effectLst/>
                <a:latin typeface="Optima" panose="02000503060000020004" pitchFamily="2" charset="0"/>
                <a:ea typeface="Times New Roman" panose="02020603050405020304" pitchFamily="18" charset="0"/>
              </a:rPr>
              <a:t> protons makes for a total of </a:t>
            </a:r>
            <a:r>
              <a:rPr lang="en-US" sz="1400" dirty="0">
                <a:solidFill>
                  <a:srgbClr val="002060"/>
                </a:solidFill>
                <a:latin typeface="Optima" panose="02000503060000020004" pitchFamily="2" charset="0"/>
                <a:ea typeface="Times New Roman" panose="02020603050405020304" pitchFamily="18" charset="0"/>
              </a:rPr>
              <a:t>30</a:t>
            </a:r>
            <a:r>
              <a:rPr lang="en-US" sz="1400" dirty="0">
                <a:solidFill>
                  <a:srgbClr val="002060"/>
                </a:solidFill>
                <a:effectLst/>
                <a:latin typeface="Optima" panose="02000503060000020004" pitchFamily="2" charset="0"/>
                <a:ea typeface="Times New Roman" panose="02020603050405020304" pitchFamily="18" charset="0"/>
              </a:rPr>
              <a:t>x1.2x10</a:t>
            </a:r>
            <a:r>
              <a:rPr lang="en-US" sz="1400" baseline="30000" dirty="0">
                <a:solidFill>
                  <a:srgbClr val="002060"/>
                </a:solidFill>
                <a:effectLst/>
                <a:latin typeface="Optima" panose="02000503060000020004" pitchFamily="2" charset="0"/>
                <a:ea typeface="Times New Roman" panose="02020603050405020304" pitchFamily="18" charset="0"/>
              </a:rPr>
              <a:t>8 </a:t>
            </a:r>
            <a:r>
              <a:rPr lang="en-US" sz="1400" dirty="0">
                <a:solidFill>
                  <a:srgbClr val="002060"/>
                </a:solidFill>
                <a:effectLst/>
                <a:latin typeface="Optima" panose="02000503060000020004" pitchFamily="2" charset="0"/>
                <a:ea typeface="Times New Roman" panose="02020603050405020304" pitchFamily="18" charset="0"/>
              </a:rPr>
              <a:t>= </a:t>
            </a:r>
            <a:r>
              <a:rPr lang="en-US" sz="1400" b="1" dirty="0">
                <a:solidFill>
                  <a:srgbClr val="002060"/>
                </a:solidFill>
                <a:effectLst/>
                <a:latin typeface="Optima" panose="02000503060000020004" pitchFamily="2" charset="0"/>
                <a:ea typeface="Times New Roman" panose="02020603050405020304" pitchFamily="18" charset="0"/>
              </a:rPr>
              <a:t>3.45x10</a:t>
            </a:r>
            <a:r>
              <a:rPr lang="en-US" sz="1400" b="1" baseline="30000" dirty="0">
                <a:solidFill>
                  <a:srgbClr val="002060"/>
                </a:solidFill>
                <a:effectLst/>
                <a:latin typeface="Optima" panose="02000503060000020004" pitchFamily="2" charset="0"/>
                <a:ea typeface="Times New Roman" panose="02020603050405020304" pitchFamily="18" charset="0"/>
              </a:rPr>
              <a:t>9</a:t>
            </a:r>
            <a:r>
              <a:rPr lang="en-US" sz="1400" b="1" dirty="0">
                <a:solidFill>
                  <a:srgbClr val="002060"/>
                </a:solidFill>
                <a:effectLst/>
                <a:latin typeface="Optima" panose="02000503060000020004" pitchFamily="2" charset="0"/>
                <a:ea typeface="Times New Roman" panose="02020603050405020304" pitchFamily="18" charset="0"/>
              </a:rPr>
              <a:t> </a:t>
            </a:r>
            <a:r>
              <a:rPr lang="en-US" sz="1400" dirty="0">
                <a:solidFill>
                  <a:srgbClr val="002060"/>
                </a:solidFill>
                <a:effectLst/>
                <a:latin typeface="Optima" panose="02000503060000020004" pitchFamily="2" charset="0"/>
                <a:ea typeface="Times New Roman" panose="02020603050405020304" pitchFamily="18" charset="0"/>
              </a:rPr>
              <a:t>protons or 553.8 pC or 553.8pc/100 </a:t>
            </a:r>
            <a:r>
              <a:rPr lang="en-US" sz="1400" dirty="0">
                <a:solidFill>
                  <a:srgbClr val="002060"/>
                </a:solidFill>
                <a:effectLst/>
                <a:latin typeface="Optima" panose="02000503060000020004" pitchFamily="2" charset="0"/>
                <a:ea typeface="Times New Roman" panose="02020603050405020304" pitchFamily="18" charset="0"/>
                <a:cs typeface="Calibri" panose="020F0502020204030204" pitchFamily="34" charset="0"/>
              </a:rPr>
              <a:t>m</a:t>
            </a:r>
            <a:r>
              <a:rPr lang="en-US" sz="1400" dirty="0">
                <a:solidFill>
                  <a:srgbClr val="002060"/>
                </a:solidFill>
                <a:effectLst/>
                <a:latin typeface="Optima" panose="02000503060000020004" pitchFamily="2" charset="0"/>
                <a:ea typeface="Times New Roman" panose="02020603050405020304" pitchFamily="18" charset="0"/>
              </a:rPr>
              <a:t>s = </a:t>
            </a:r>
            <a:r>
              <a:rPr lang="en-US" sz="1400" b="1" dirty="0">
                <a:solidFill>
                  <a:srgbClr val="002060"/>
                </a:solidFill>
                <a:latin typeface="Optima" panose="02000503060000020004" pitchFamily="2" charset="0"/>
                <a:ea typeface="Times New Roman" panose="02020603050405020304" pitchFamily="18" charset="0"/>
              </a:rPr>
              <a:t>5.538</a:t>
            </a:r>
            <a:r>
              <a:rPr lang="en-US" sz="1400" b="1" dirty="0">
                <a:solidFill>
                  <a:srgbClr val="002060"/>
                </a:solidFill>
                <a:effectLst/>
                <a:latin typeface="Optima" panose="02000503060000020004" pitchFamily="2" charset="0"/>
                <a:ea typeface="Times New Roman" panose="02020603050405020304" pitchFamily="18" charset="0"/>
              </a:rPr>
              <a:t> nA</a:t>
            </a:r>
            <a:r>
              <a:rPr lang="en-US" sz="1400" dirty="0">
                <a:solidFill>
                  <a:srgbClr val="002060"/>
                </a:solidFill>
                <a:effectLst/>
                <a:latin typeface="Optima" panose="02000503060000020004" pitchFamily="2" charset="0"/>
                <a:ea typeface="Times New Roman" panose="02020603050405020304" pitchFamily="18" charset="0"/>
              </a:rPr>
              <a:t>. To get the required dose of 60 nC would require 60 nC/553.8 pC = </a:t>
            </a:r>
            <a:r>
              <a:rPr lang="en-US" sz="1400" b="1" dirty="0">
                <a:solidFill>
                  <a:srgbClr val="002060"/>
                </a:solidFill>
                <a:effectLst/>
                <a:latin typeface="Optima" panose="02000503060000020004" pitchFamily="2" charset="0"/>
                <a:ea typeface="Times New Roman" panose="02020603050405020304" pitchFamily="18" charset="0"/>
              </a:rPr>
              <a:t>108 cycles </a:t>
            </a:r>
            <a:r>
              <a:rPr lang="en-US" sz="1400" dirty="0">
                <a:solidFill>
                  <a:srgbClr val="002060"/>
                </a:solidFill>
                <a:effectLst/>
                <a:latin typeface="Optima" panose="02000503060000020004" pitchFamily="2" charset="0"/>
                <a:ea typeface="Times New Roman" panose="02020603050405020304" pitchFamily="18" charset="0"/>
              </a:rPr>
              <a:t>of the fast proton synchrotron. As each cycle is 1.235ms long (809.5Hz)  this makes for the total time of treatment </a:t>
            </a:r>
            <a:r>
              <a:rPr lang="en-US" sz="1400" i="1" dirty="0">
                <a:solidFill>
                  <a:srgbClr val="002060"/>
                </a:solidFill>
                <a:effectLst/>
                <a:latin typeface="Optima" panose="02000503060000020004" pitchFamily="2" charset="0"/>
                <a:ea typeface="Times New Roman" panose="02020603050405020304" pitchFamily="18" charset="0"/>
              </a:rPr>
              <a:t>T</a:t>
            </a:r>
            <a:r>
              <a:rPr lang="en-US" sz="1400" baseline="-25000" dirty="0">
                <a:solidFill>
                  <a:srgbClr val="002060"/>
                </a:solidFill>
                <a:effectLst/>
                <a:latin typeface="Optima" panose="02000503060000020004" pitchFamily="2" charset="0"/>
                <a:ea typeface="Times New Roman" panose="02020603050405020304" pitchFamily="18" charset="0"/>
              </a:rPr>
              <a:t>TREATMENT </a:t>
            </a:r>
            <a:r>
              <a:rPr lang="en-US" sz="1400" dirty="0">
                <a:solidFill>
                  <a:srgbClr val="002060"/>
                </a:solidFill>
                <a:effectLst/>
                <a:latin typeface="Optima" panose="02000503060000020004" pitchFamily="2" charset="0"/>
                <a:ea typeface="Times New Roman" panose="02020603050405020304" pitchFamily="18" charset="0"/>
              </a:rPr>
              <a:t>=108x1.235ms ~133</a:t>
            </a:r>
            <a:r>
              <a:rPr lang="en-US" sz="1400" b="1" dirty="0">
                <a:solidFill>
                  <a:srgbClr val="002060"/>
                </a:solidFill>
                <a:effectLst/>
                <a:latin typeface="Optima" panose="02000503060000020004" pitchFamily="2" charset="0"/>
                <a:ea typeface="Times New Roman" panose="02020603050405020304" pitchFamily="18" charset="0"/>
              </a:rPr>
              <a:t> ms.  </a:t>
            </a:r>
          </a:p>
        </p:txBody>
      </p:sp>
      <p:sp>
        <p:nvSpPr>
          <p:cNvPr id="2" name="TextBox 1">
            <a:extLst>
              <a:ext uri="{FF2B5EF4-FFF2-40B4-BE49-F238E27FC236}">
                <a16:creationId xmlns:a16="http://schemas.microsoft.com/office/drawing/2014/main" id="{7B84FB2D-19A3-2876-EA7A-3F20C7AC908F}"/>
              </a:ext>
            </a:extLst>
          </p:cNvPr>
          <p:cNvSpPr txBox="1"/>
          <p:nvPr/>
        </p:nvSpPr>
        <p:spPr>
          <a:xfrm>
            <a:off x="7104873" y="796139"/>
            <a:ext cx="385042" cy="307777"/>
          </a:xfrm>
          <a:prstGeom prst="rect">
            <a:avLst/>
          </a:prstGeom>
          <a:solidFill>
            <a:schemeClr val="bg1"/>
          </a:solidFill>
        </p:spPr>
        <p:txBody>
          <a:bodyPr wrap="none" rtlCol="0">
            <a:spAutoFit/>
          </a:bodyPr>
          <a:lstStyle/>
          <a:p>
            <a:r>
              <a:rPr lang="en-US" sz="1400" dirty="0"/>
              <a:t>[</a:t>
            </a:r>
            <a:r>
              <a:rPr lang="en-US" sz="1400" dirty="0">
                <a:hlinkClick r:id="rId3"/>
              </a:rPr>
              <a:t>4</a:t>
            </a:r>
            <a:r>
              <a:rPr lang="en-US" sz="1400" dirty="0"/>
              <a:t>]</a:t>
            </a:r>
          </a:p>
        </p:txBody>
      </p:sp>
    </p:spTree>
    <p:extLst>
      <p:ext uri="{BB962C8B-B14F-4D97-AF65-F5344CB8AC3E}">
        <p14:creationId xmlns:p14="http://schemas.microsoft.com/office/powerpoint/2010/main" val="365944993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63061</TotalTime>
  <Words>4999</Words>
  <Application>Microsoft Macintosh PowerPoint</Application>
  <PresentationFormat>On-screen Show (4:3)</PresentationFormat>
  <Paragraphs>551</Paragraphs>
  <Slides>48</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 Unicode MS</vt:lpstr>
      <vt:lpstr>Arial</vt:lpstr>
      <vt:lpstr>Calibri</vt:lpstr>
      <vt:lpstr>Cambria Math</vt:lpstr>
      <vt:lpstr>Google Sans</vt:lpstr>
      <vt:lpstr>Optima</vt:lpstr>
      <vt:lpstr>Symbol</vt:lpstr>
      <vt:lpstr>urw-din</vt:lpstr>
      <vt:lpstr>Office Theme</vt:lpstr>
      <vt:lpstr> Design of Affordable Proton ’FLASH’   Therapy Facility with Permanent Magnets </vt:lpstr>
      <vt:lpstr> Layout of the talk: Design of the Affordable  Proton ’FLASH’   Therapy Facility with Permanent Magnets </vt:lpstr>
      <vt:lpstr>1. Hadron Radiation Therapy</vt:lpstr>
      <vt:lpstr>1. Hadron Beams and FLASH Radiation Therapy</vt:lpstr>
      <vt:lpstr>1. Spot Scanning should be required for FLASH</vt:lpstr>
      <vt:lpstr>Superconducting Cyclotrons in Proton Therapy</vt:lpstr>
      <vt:lpstr>Synchrotrons for the Hadron Cancer Therapy</vt:lpstr>
      <vt:lpstr>Proton therapy facilities limitations for applying FLASH</vt:lpstr>
      <vt:lpstr>PowerPoint Presentation</vt:lpstr>
      <vt:lpstr> 2. Limitations of Proton Therapy Facilities for FLASH</vt:lpstr>
      <vt:lpstr>3. Recent Proof of Principle for the Permanent Magnet Fixed Field Accelerator is fully provided by Cornell University &amp; Brookhaven National Laboratory Electron Test Accelerator - CBETA</vt:lpstr>
      <vt:lpstr>PowerPoint Presentation</vt:lpstr>
      <vt:lpstr>  </vt:lpstr>
      <vt:lpstr>3. Novelties in CBETA</vt:lpstr>
      <vt:lpstr>3. Permanent Combined Function Magnet Design</vt:lpstr>
      <vt:lpstr>3. Established new permanent magnet technology </vt:lpstr>
      <vt:lpstr>3. Fixed-Field Return Arc</vt:lpstr>
      <vt:lpstr>PowerPoint Presentation</vt:lpstr>
      <vt:lpstr>3. Commissioning results: orbit correction in fixed-field loop</vt:lpstr>
      <vt:lpstr>3. 7-turn ERL operation with corrected turns 1,2,3</vt:lpstr>
      <vt:lpstr>3. Achieved Results with Permanent Magnet ERL</vt:lpstr>
      <vt:lpstr>4. ‘FLASH’ Proton Therapy facility:  Stony Brook University Hospital – Radiation Oncology </vt:lpstr>
      <vt:lpstr>4. TR-19 Cyclotron as an Injector Possibility</vt:lpstr>
      <vt:lpstr>4. ‘FLASH’ Proton Therapy facility: Fast Cycling FFA Synchrotron</vt:lpstr>
      <vt:lpstr>4. Injection, Extraction and three RF cavities</vt:lpstr>
      <vt:lpstr>PowerPoint Presentation</vt:lpstr>
      <vt:lpstr>4. Matching arc to the Straight</vt:lpstr>
      <vt:lpstr>4. Tunes vs Energy in the FFA Synchrotron</vt:lpstr>
      <vt:lpstr>4. Orbits in the FFA synchrotron </vt:lpstr>
      <vt:lpstr>4. Synchrotron Beam and Magnets</vt:lpstr>
      <vt:lpstr>4. Magnetic Fields at Focusing and Defocusing Permanent Magnets of the Fast-Cycling Synchrotron</vt:lpstr>
      <vt:lpstr>4. Time of flight dependence during acceleration</vt:lpstr>
      <vt:lpstr>4. Fast Cycling Acceleration with Ferrite cavities (RF cavities proposed by the Rutherford Lab UK) </vt:lpstr>
      <vt:lpstr>4. Acceleration in Fast-Cycling FFA synchrotron  Phase Jump acceleration with Pill Box RF Cavities </vt:lpstr>
      <vt:lpstr>4. Fast Cycling Synchrotron Cycles</vt:lpstr>
      <vt:lpstr>4. Injection/Extraction in/from Synchrotron</vt:lpstr>
      <vt:lpstr>5. ‘FLASH’ Proton Therapy facility: FFA Beam lines  with 70—250 MeV kinetic energy range </vt:lpstr>
      <vt:lpstr>6. ‘FLASH’ Proton Therapy facility: Permanent Magnet Gantry</vt:lpstr>
      <vt:lpstr>6. ‘FLASH’ Proton Therapy facility: Permanent Magnet Gantry</vt:lpstr>
      <vt:lpstr>6.‘FLASH’ Proton Therapy facility: Present VARIAN-SIEMENS gantry</vt:lpstr>
      <vt:lpstr>7. ‘FLASH’ Proton Therapy facility: the Whole Facility </vt:lpstr>
      <vt:lpstr>8. Estimated Cost for the FLASH radiation facility</vt:lpstr>
      <vt:lpstr>9. Conclusions for Affordable  ’FLASH’  Proton Therapy Facility with Permanent Magnets</vt:lpstr>
      <vt:lpstr>9. SUMMARY</vt:lpstr>
      <vt:lpstr>Other Possible Applications</vt:lpstr>
      <vt:lpstr>Layout of the LHeC-LHC-SPS</vt:lpstr>
      <vt:lpstr>PowerPoint Presentation</vt:lpstr>
      <vt:lpstr>PowerPoint Presentation</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Dejan Trbojevic</dc:creator>
  <cp:keywords/>
  <dc:description/>
  <cp:lastModifiedBy>Trbojevic, Dejan</cp:lastModifiedBy>
  <cp:revision>701</cp:revision>
  <dcterms:created xsi:type="dcterms:W3CDTF">2013-10-24T01:03:01Z</dcterms:created>
  <dcterms:modified xsi:type="dcterms:W3CDTF">2023-09-11T20:30:36Z</dcterms:modified>
  <cp:category/>
</cp:coreProperties>
</file>